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gif" ContentType="image/gif"/>
  <Default Extension="wdp" ContentType="image/vnd.ms-photo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5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7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9.xml" ContentType="application/vnd.openxmlformats-officedocument.theme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theme/theme10.xml" ContentType="application/vnd.openxmlformats-officedocument.theme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1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theme/theme12.xml" ContentType="application/vnd.openxmlformats-officedocument.theme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theme/theme13.xml" ContentType="application/vnd.openxmlformats-officedocument.theme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theme/theme14.xml" ContentType="application/vnd.openxmlformats-officedocument.theme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theme/theme15.xml" ContentType="application/vnd.openxmlformats-officedocument.theme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251" r:id="rId1"/>
    <p:sldMasterId id="2147484265" r:id="rId2"/>
    <p:sldMasterId id="2147484279" r:id="rId3"/>
    <p:sldMasterId id="2147484293" r:id="rId4"/>
    <p:sldMasterId id="2147484307" r:id="rId5"/>
    <p:sldMasterId id="2147484319" r:id="rId6"/>
    <p:sldMasterId id="2147484331" r:id="rId7"/>
    <p:sldMasterId id="2147484343" r:id="rId8"/>
    <p:sldMasterId id="2147484355" r:id="rId9"/>
    <p:sldMasterId id="2147484369" r:id="rId10"/>
    <p:sldMasterId id="2147484383" r:id="rId11"/>
    <p:sldMasterId id="2147484397" r:id="rId12"/>
    <p:sldMasterId id="2147484411" r:id="rId13"/>
    <p:sldMasterId id="2147484423" r:id="rId14"/>
    <p:sldMasterId id="2147484435" r:id="rId15"/>
    <p:sldMasterId id="2147484447" r:id="rId16"/>
  </p:sldMasterIdLst>
  <p:notesMasterIdLst>
    <p:notesMasterId r:id="rId57"/>
  </p:notesMasterIdLst>
  <p:handoutMasterIdLst>
    <p:handoutMasterId r:id="rId58"/>
  </p:handoutMasterIdLst>
  <p:sldIdLst>
    <p:sldId id="901" r:id="rId17"/>
    <p:sldId id="907" r:id="rId18"/>
    <p:sldId id="908" r:id="rId19"/>
    <p:sldId id="909" r:id="rId20"/>
    <p:sldId id="910" r:id="rId21"/>
    <p:sldId id="911" r:id="rId22"/>
    <p:sldId id="912" r:id="rId23"/>
    <p:sldId id="923" r:id="rId24"/>
    <p:sldId id="924" r:id="rId25"/>
    <p:sldId id="914" r:id="rId26"/>
    <p:sldId id="932" r:id="rId27"/>
    <p:sldId id="915" r:id="rId28"/>
    <p:sldId id="916" r:id="rId29"/>
    <p:sldId id="917" r:id="rId30"/>
    <p:sldId id="918" r:id="rId31"/>
    <p:sldId id="947" r:id="rId32"/>
    <p:sldId id="948" r:id="rId33"/>
    <p:sldId id="949" r:id="rId34"/>
    <p:sldId id="950" r:id="rId35"/>
    <p:sldId id="951" r:id="rId36"/>
    <p:sldId id="952" r:id="rId37"/>
    <p:sldId id="953" r:id="rId38"/>
    <p:sldId id="954" r:id="rId39"/>
    <p:sldId id="955" r:id="rId40"/>
    <p:sldId id="956" r:id="rId41"/>
    <p:sldId id="957" r:id="rId42"/>
    <p:sldId id="958" r:id="rId43"/>
    <p:sldId id="959" r:id="rId44"/>
    <p:sldId id="960" r:id="rId45"/>
    <p:sldId id="961" r:id="rId46"/>
    <p:sldId id="962" r:id="rId47"/>
    <p:sldId id="963" r:id="rId48"/>
    <p:sldId id="964" r:id="rId49"/>
    <p:sldId id="965" r:id="rId50"/>
    <p:sldId id="966" r:id="rId51"/>
    <p:sldId id="967" r:id="rId52"/>
    <p:sldId id="968" r:id="rId53"/>
    <p:sldId id="969" r:id="rId54"/>
    <p:sldId id="980" r:id="rId55"/>
    <p:sldId id="899" r:id="rId56"/>
  </p:sldIdLst>
  <p:sldSz cx="9144000" cy="6858000" type="screen4x3"/>
  <p:notesSz cx="9296400" cy="6881813"/>
  <p:defaultTextStyle>
    <a:defPPr>
      <a:defRPr lang="en-IE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526">
          <p15:clr>
            <a:srgbClr val="A4A3A4"/>
          </p15:clr>
        </p15:guide>
        <p15:guide id="2" orient="horz" pos="736">
          <p15:clr>
            <a:srgbClr val="A4A3A4"/>
          </p15:clr>
        </p15:guide>
        <p15:guide id="3" orient="horz" pos="2286">
          <p15:clr>
            <a:srgbClr val="A4A3A4"/>
          </p15:clr>
        </p15:guide>
        <p15:guide id="4" orient="horz" pos="3780">
          <p15:clr>
            <a:srgbClr val="A4A3A4"/>
          </p15:clr>
        </p15:guide>
        <p15:guide id="5" pos="1371">
          <p15:clr>
            <a:srgbClr val="A4A3A4"/>
          </p15:clr>
        </p15:guide>
        <p15:guide id="6" pos="308">
          <p15:clr>
            <a:srgbClr val="A4A3A4"/>
          </p15:clr>
        </p15:guide>
        <p15:guide id="7" pos="287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8">
          <p15:clr>
            <a:srgbClr val="A4A3A4"/>
          </p15:clr>
        </p15:guide>
        <p15:guide id="2" pos="2929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1E97"/>
    <a:srgbClr val="57068C"/>
    <a:srgbClr val="000000"/>
    <a:srgbClr val="FFB343"/>
    <a:srgbClr val="D88300"/>
    <a:srgbClr val="3B006F"/>
    <a:srgbClr val="370A64"/>
    <a:srgbClr val="370064"/>
    <a:srgbClr val="370164"/>
    <a:srgbClr val="671E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10" autoAdjust="0"/>
    <p:restoredTop sz="66396" autoAdjust="0"/>
  </p:normalViewPr>
  <p:slideViewPr>
    <p:cSldViewPr snapToGrid="0" showGuides="1">
      <p:cViewPr>
        <p:scale>
          <a:sx n="80" d="100"/>
          <a:sy n="80" d="100"/>
        </p:scale>
        <p:origin x="2824" y="248"/>
      </p:cViewPr>
      <p:guideLst>
        <p:guide orient="horz" pos="3526"/>
        <p:guide orient="horz" pos="736"/>
        <p:guide orient="horz" pos="2286"/>
        <p:guide orient="horz" pos="3780"/>
        <p:guide pos="1371"/>
        <p:guide pos="308"/>
        <p:guide pos="287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-2148" y="-108"/>
      </p:cViewPr>
      <p:guideLst>
        <p:guide orient="horz" pos="2168"/>
        <p:guide pos="292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4" Type="http://schemas.openxmlformats.org/officeDocument/2006/relationships/slideMaster" Target="slideMasters/slideMaster14.xml"/><Relationship Id="rId15" Type="http://schemas.openxmlformats.org/officeDocument/2006/relationships/slideMaster" Target="slideMasters/slideMaster15.xml"/><Relationship Id="rId16" Type="http://schemas.openxmlformats.org/officeDocument/2006/relationships/slideMaster" Target="slideMasters/slideMaster16.xml"/><Relationship Id="rId17" Type="http://schemas.openxmlformats.org/officeDocument/2006/relationships/slide" Target="slides/slide1.xml"/><Relationship Id="rId18" Type="http://schemas.openxmlformats.org/officeDocument/2006/relationships/slide" Target="slides/slide2.xml"/><Relationship Id="rId19" Type="http://schemas.openxmlformats.org/officeDocument/2006/relationships/slide" Target="slides/slide3.xml"/><Relationship Id="rId50" Type="http://schemas.openxmlformats.org/officeDocument/2006/relationships/slide" Target="slides/slide34.xml"/><Relationship Id="rId51" Type="http://schemas.openxmlformats.org/officeDocument/2006/relationships/slide" Target="slides/slide35.xml"/><Relationship Id="rId52" Type="http://schemas.openxmlformats.org/officeDocument/2006/relationships/slide" Target="slides/slide36.xml"/><Relationship Id="rId53" Type="http://schemas.openxmlformats.org/officeDocument/2006/relationships/slide" Target="slides/slide37.xml"/><Relationship Id="rId54" Type="http://schemas.openxmlformats.org/officeDocument/2006/relationships/slide" Target="slides/slide38.xml"/><Relationship Id="rId55" Type="http://schemas.openxmlformats.org/officeDocument/2006/relationships/slide" Target="slides/slide39.xml"/><Relationship Id="rId56" Type="http://schemas.openxmlformats.org/officeDocument/2006/relationships/slide" Target="slides/slide40.xml"/><Relationship Id="rId57" Type="http://schemas.openxmlformats.org/officeDocument/2006/relationships/notesMaster" Target="notesMasters/notesMaster1.xml"/><Relationship Id="rId58" Type="http://schemas.openxmlformats.org/officeDocument/2006/relationships/handoutMaster" Target="handoutMasters/handoutMaster1.xml"/><Relationship Id="rId59" Type="http://schemas.openxmlformats.org/officeDocument/2006/relationships/presProps" Target="presProps.xml"/><Relationship Id="rId40" Type="http://schemas.openxmlformats.org/officeDocument/2006/relationships/slide" Target="slides/slide24.xml"/><Relationship Id="rId41" Type="http://schemas.openxmlformats.org/officeDocument/2006/relationships/slide" Target="slides/slide25.xml"/><Relationship Id="rId42" Type="http://schemas.openxmlformats.org/officeDocument/2006/relationships/slide" Target="slides/slide26.xml"/><Relationship Id="rId43" Type="http://schemas.openxmlformats.org/officeDocument/2006/relationships/slide" Target="slides/slide27.xml"/><Relationship Id="rId44" Type="http://schemas.openxmlformats.org/officeDocument/2006/relationships/slide" Target="slides/slide28.xml"/><Relationship Id="rId45" Type="http://schemas.openxmlformats.org/officeDocument/2006/relationships/slide" Target="slides/slide29.xml"/><Relationship Id="rId46" Type="http://schemas.openxmlformats.org/officeDocument/2006/relationships/slide" Target="slides/slide30.xml"/><Relationship Id="rId47" Type="http://schemas.openxmlformats.org/officeDocument/2006/relationships/slide" Target="slides/slide31.xml"/><Relationship Id="rId48" Type="http://schemas.openxmlformats.org/officeDocument/2006/relationships/slide" Target="slides/slide32.xml"/><Relationship Id="rId49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Master" Target="slideMasters/slideMaster6.xml"/><Relationship Id="rId7" Type="http://schemas.openxmlformats.org/officeDocument/2006/relationships/slideMaster" Target="slideMasters/slideMaster7.xml"/><Relationship Id="rId8" Type="http://schemas.openxmlformats.org/officeDocument/2006/relationships/slideMaster" Target="slideMasters/slideMaster8.xml"/><Relationship Id="rId9" Type="http://schemas.openxmlformats.org/officeDocument/2006/relationships/slideMaster" Target="slideMasters/slideMaster9.xml"/><Relationship Id="rId30" Type="http://schemas.openxmlformats.org/officeDocument/2006/relationships/slide" Target="slides/slide14.xml"/><Relationship Id="rId31" Type="http://schemas.openxmlformats.org/officeDocument/2006/relationships/slide" Target="slides/slide15.xml"/><Relationship Id="rId32" Type="http://schemas.openxmlformats.org/officeDocument/2006/relationships/slide" Target="slides/slide16.xml"/><Relationship Id="rId33" Type="http://schemas.openxmlformats.org/officeDocument/2006/relationships/slide" Target="slides/slide17.xml"/><Relationship Id="rId34" Type="http://schemas.openxmlformats.org/officeDocument/2006/relationships/slide" Target="slides/slide18.xml"/><Relationship Id="rId35" Type="http://schemas.openxmlformats.org/officeDocument/2006/relationships/slide" Target="slides/slide19.xml"/><Relationship Id="rId36" Type="http://schemas.openxmlformats.org/officeDocument/2006/relationships/slide" Target="slides/slide20.xml"/><Relationship Id="rId37" Type="http://schemas.openxmlformats.org/officeDocument/2006/relationships/slide" Target="slides/slide21.xml"/><Relationship Id="rId38" Type="http://schemas.openxmlformats.org/officeDocument/2006/relationships/slide" Target="slides/slide22.xml"/><Relationship Id="rId39" Type="http://schemas.openxmlformats.org/officeDocument/2006/relationships/slide" Target="slides/slide23.xml"/><Relationship Id="rId20" Type="http://schemas.openxmlformats.org/officeDocument/2006/relationships/slide" Target="slides/slide4.xml"/><Relationship Id="rId21" Type="http://schemas.openxmlformats.org/officeDocument/2006/relationships/slide" Target="slides/slide5.xml"/><Relationship Id="rId22" Type="http://schemas.openxmlformats.org/officeDocument/2006/relationships/slide" Target="slides/slide6.xml"/><Relationship Id="rId23" Type="http://schemas.openxmlformats.org/officeDocument/2006/relationships/slide" Target="slides/slide7.xml"/><Relationship Id="rId24" Type="http://schemas.openxmlformats.org/officeDocument/2006/relationships/slide" Target="slides/slide8.xml"/><Relationship Id="rId25" Type="http://schemas.openxmlformats.org/officeDocument/2006/relationships/slide" Target="slides/slide9.xml"/><Relationship Id="rId26" Type="http://schemas.openxmlformats.org/officeDocument/2006/relationships/slide" Target="slides/slide10.xml"/><Relationship Id="rId27" Type="http://schemas.openxmlformats.org/officeDocument/2006/relationships/slide" Target="slides/slide11.xml"/><Relationship Id="rId28" Type="http://schemas.openxmlformats.org/officeDocument/2006/relationships/slide" Target="slides/slide12.xml"/><Relationship Id="rId29" Type="http://schemas.openxmlformats.org/officeDocument/2006/relationships/slide" Target="slides/slide13.xml"/><Relationship Id="rId60" Type="http://schemas.openxmlformats.org/officeDocument/2006/relationships/viewProps" Target="viewProps.xml"/><Relationship Id="rId61" Type="http://schemas.openxmlformats.org/officeDocument/2006/relationships/theme" Target="theme/theme1.xml"/><Relationship Id="rId62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1" Type="http://schemas.openxmlformats.org/officeDocument/2006/relationships/slideMaster" Target="slideMasters/slideMaster11.xml"/><Relationship Id="rId12" Type="http://schemas.openxmlformats.org/officeDocument/2006/relationships/slideMaster" Target="slideMasters/slideMaster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029165" cy="3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69" tIns="45084" rIns="90169" bIns="45084" numCol="1" anchor="t" anchorCtr="0" compatLnSpc="1">
            <a:prstTxWarp prst="textNoShape">
              <a:avLst/>
            </a:prstTxWarp>
          </a:bodyPr>
          <a:lstStyle>
            <a:lvl1pPr algn="l" defTabSz="901700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624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067" y="1"/>
            <a:ext cx="4029165" cy="3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69" tIns="45084" rIns="90169" bIns="45084" numCol="1" anchor="t" anchorCtr="0" compatLnSpc="1">
            <a:prstTxWarp prst="textNoShape">
              <a:avLst/>
            </a:prstTxWarp>
          </a:bodyPr>
          <a:lstStyle>
            <a:lvl1pPr algn="r" defTabSz="901700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625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37724"/>
            <a:ext cx="4029165" cy="3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69" tIns="45084" rIns="90169" bIns="45084" numCol="1" anchor="b" anchorCtr="0" compatLnSpc="1">
            <a:prstTxWarp prst="textNoShape">
              <a:avLst/>
            </a:prstTxWarp>
          </a:bodyPr>
          <a:lstStyle>
            <a:lvl1pPr algn="l" defTabSz="901700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3625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067" y="6537724"/>
            <a:ext cx="4029165" cy="342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169" tIns="45084" rIns="90169" bIns="45084" numCol="1" anchor="b" anchorCtr="0" compatLnSpc="1">
            <a:prstTxWarp prst="textNoShape">
              <a:avLst/>
            </a:prstTxWarp>
          </a:bodyPr>
          <a:lstStyle>
            <a:lvl1pPr algn="r" defTabSz="901700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039A244B-6FB8-493D-BD96-9DF260057D1A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02758961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4029165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t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067" y="1"/>
            <a:ext cx="4029165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4403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27350" y="515938"/>
            <a:ext cx="3441700" cy="2581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9641" y="3268862"/>
            <a:ext cx="7437119" cy="3096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IE" noProof="0" smtClean="0"/>
              <a:t>Click to edit Master text styles</a:t>
            </a:r>
          </a:p>
          <a:p>
            <a:pPr lvl="1"/>
            <a:r>
              <a:rPr lang="en-IE" noProof="0" smtClean="0"/>
              <a:t>Second level</a:t>
            </a:r>
          </a:p>
          <a:p>
            <a:pPr lvl="2"/>
            <a:r>
              <a:rPr lang="en-IE" noProof="0" smtClean="0"/>
              <a:t>Third level</a:t>
            </a:r>
          </a:p>
          <a:p>
            <a:pPr lvl="3"/>
            <a:r>
              <a:rPr lang="en-IE" noProof="0" smtClean="0"/>
              <a:t>Fourth level</a:t>
            </a:r>
          </a:p>
          <a:p>
            <a:pPr lvl="4"/>
            <a:r>
              <a:rPr lang="en-IE" noProof="0" smtClean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536621"/>
            <a:ext cx="4029165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b" anchorCtr="0" compatLnSpc="1">
            <a:prstTxWarp prst="textNoShape">
              <a:avLst/>
            </a:prstTxWarp>
          </a:bodyPr>
          <a:lstStyle>
            <a:lvl1pPr algn="l" defTabSz="931863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endParaRPr lang="en-IE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067" y="6536621"/>
            <a:ext cx="4029165" cy="344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168" tIns="46584" rIns="93168" bIns="46584" numCol="1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defRPr>
                <a:latin typeface="Times New Roman" pitchFamily="18" charset="0"/>
                <a:cs typeface="+mn-cs"/>
              </a:defRPr>
            </a:lvl1pPr>
          </a:lstStyle>
          <a:p>
            <a:pPr>
              <a:defRPr/>
            </a:pPr>
            <a:fld id="{5012BF16-63C2-4958-952A-E6EC7F15FB5A}" type="slidenum">
              <a:rPr lang="en-IE"/>
              <a:pPr>
                <a:defRPr/>
              </a:pPr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00272350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692205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180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483303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21147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63745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6613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012861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5383038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967893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10779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6613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9409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FontTx/>
              <a:buChar char="•"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04167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74475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86486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550382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5822116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19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1585692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883447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2089197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502074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72180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218218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476617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09664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7861907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179124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29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5337327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31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7379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32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965572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33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0885678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34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3211321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35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5749072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36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294227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37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2126882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38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89902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39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519987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012BF16-63C2-4958-952A-E6EC7F15FB5A}" type="slidenum">
              <a:rPr lang="en-IE" smtClean="0"/>
              <a:pPr>
                <a:defRPr/>
              </a:pPr>
              <a:t>40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I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gif"/><Relationship Id="rId3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jpeg"/><Relationship Id="rId3" Type="http://schemas.openxmlformats.org/officeDocument/2006/relationships/image" Target="../media/image3.png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5.png"/><Relationship Id="rId5" Type="http://schemas.microsoft.com/office/2007/relationships/hdphoto" Target="../media/hdphoto2.wdp"/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4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image" Target="../media/image7.png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Relationship Id="rId2" Type="http://schemas.openxmlformats.org/officeDocument/2006/relationships/image" Target="../media/image7.png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Relationship Id="rId2" Type="http://schemas.openxmlformats.org/officeDocument/2006/relationships/image" Target="../media/image8.png"/><Relationship Id="rId3" Type="http://schemas.microsoft.com/office/2007/relationships/hdphoto" Target="../media/hdphoto3.wdp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Relationship Id="rId2" Type="http://schemas.openxmlformats.org/officeDocument/2006/relationships/image" Target="../media/image2.gif"/><Relationship Id="rId3" Type="http://schemas.openxmlformats.org/officeDocument/2006/relationships/image" Target="../media/image9.jpeg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Relationship Id="rId2" Type="http://schemas.openxmlformats.org/officeDocument/2006/relationships/image" Target="../media/image3.png"/><Relationship Id="rId3" Type="http://schemas.openxmlformats.org/officeDocument/2006/relationships/image" Target="../media/image9.jpeg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Relationship Id="rId2" Type="http://schemas.openxmlformats.org/officeDocument/2006/relationships/image" Target="../media/image3.png"/><Relationship Id="rId3" Type="http://schemas.openxmlformats.org/officeDocument/2006/relationships/image" Target="../media/image9.jpeg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4" Type="http://schemas.openxmlformats.org/officeDocument/2006/relationships/image" Target="../media/image10.png"/><Relationship Id="rId5" Type="http://schemas.microsoft.com/office/2007/relationships/hdphoto" Target="../media/hdphoto4.wdp"/><Relationship Id="rId1" Type="http://schemas.openxmlformats.org/officeDocument/2006/relationships/slideMaster" Target="../slideMasters/slideMaster12.xml"/><Relationship Id="rId2" Type="http://schemas.openxmlformats.org/officeDocument/2006/relationships/image" Target="../media/image5.png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Relationship Id="rId2" Type="http://schemas.openxmlformats.org/officeDocument/2006/relationships/image" Target="../media/image7.png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Relationship Id="rId2" Type="http://schemas.openxmlformats.org/officeDocument/2006/relationships/image" Target="../media/image7.png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Relationship Id="rId2" Type="http://schemas.openxmlformats.org/officeDocument/2006/relationships/image" Target="../media/image5.png"/><Relationship Id="rId3" Type="http://schemas.microsoft.com/office/2007/relationships/hdphoto" Target="../media/hdphoto2.wdp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69332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8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 dirty="0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pic>
        <p:nvPicPr>
          <p:cNvPr id="8" name="Picture 2" descr="E:\Dropbox\NYU\Miscellaneous\Images\NYU Logo\new_york_university_nyu_logo_340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13" y="2314627"/>
            <a:ext cx="16573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Θέση υποσέλιδου 5"/>
          <p:cNvSpPr txBox="1">
            <a:spLocks/>
          </p:cNvSpPr>
          <p:nvPr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Adamopoulos</a:t>
            </a: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17650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508000" y="6581422"/>
            <a:ext cx="8173156" cy="26528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016966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 dirty="0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9" name="Θέση υποσέλιδου 5"/>
          <p:cNvSpPr txBox="1">
            <a:spLocks/>
          </p:cNvSpPr>
          <p:nvPr userDrawn="1"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Adamopoulos</a:t>
            </a:r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2" cstate="screen">
            <a:clrChange>
              <a:clrFrom>
                <a:srgbClr val="6B207F"/>
              </a:clrFrom>
              <a:clrTo>
                <a:srgbClr val="6B207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44486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63916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6733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5339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0168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2919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104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21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 userDrawn="1"/>
        </p:nvSpPr>
        <p:spPr bwMode="auto">
          <a:xfrm>
            <a:off x="485422" y="6581422"/>
            <a:ext cx="8286045" cy="27657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6958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0828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326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56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3531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9" name="Θέση υποσέλιδου 5"/>
          <p:cNvSpPr txBox="1">
            <a:spLocks/>
          </p:cNvSpPr>
          <p:nvPr userDrawn="1"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Adamopoulos</a:t>
            </a:r>
            <a:r>
              <a:rPr lang="en-US" b="1" dirty="0">
                <a:solidFill>
                  <a:srgbClr val="7030A0"/>
                </a:solidFill>
              </a:rPr>
              <a:t>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5870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4114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7698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954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7271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1942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740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5700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 userDrawn="1"/>
        </p:nvSpPr>
        <p:spPr bwMode="auto">
          <a:xfrm>
            <a:off x="474133" y="6547556"/>
            <a:ext cx="8195734" cy="310444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508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45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173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2294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225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9" name="Θέση υποσέλιδου 5"/>
          <p:cNvSpPr txBox="1">
            <a:spLocks/>
          </p:cNvSpPr>
          <p:nvPr userDrawn="1"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</a:t>
            </a:r>
            <a:r>
              <a:rPr kumimoji="0" lang="en-US" sz="12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Adamopoulos</a:t>
            </a:r>
            <a:r>
              <a:rPr lang="en-US" b="1" dirty="0">
                <a:solidFill>
                  <a:schemeClr val="bg1"/>
                </a:solidFill>
              </a:rPr>
              <a:t>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0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3584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3476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8054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275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8190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90481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547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5492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/>
          <p:cNvSpPr/>
          <p:nvPr userDrawn="1"/>
        </p:nvSpPr>
        <p:spPr bwMode="auto">
          <a:xfrm>
            <a:off x="496711" y="6581422"/>
            <a:ext cx="8184445" cy="27657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468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03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8586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064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724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E:\Dropbox\NYU\Projects\Recommender Systems\Recommender Systems 2013 Doctoral Symposium\purpl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1" y="0"/>
            <a:ext cx="9265921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 rot="5400000">
            <a:off x="6204950" y="801676"/>
            <a:ext cx="11689" cy="5866411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275462" y="3259138"/>
            <a:ext cx="5620887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277590" y="3730625"/>
            <a:ext cx="5618760" cy="3365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49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82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3614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42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3915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39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019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7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318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96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54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6" y="90310"/>
            <a:ext cx="4044304" cy="6767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553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684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625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92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97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02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3261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35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2340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98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60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69332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800" b="1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 dirty="0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pic>
        <p:nvPicPr>
          <p:cNvPr id="8" name="Picture 2" descr="E:\Dropbox\NYU\Miscellaneous\Images\NYU Logo\new_york_university_nyu_logo_340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13" y="2314627"/>
            <a:ext cx="16573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Θέση υποσέλιδου 5"/>
          <p:cNvSpPr txBox="1">
            <a:spLocks/>
          </p:cNvSpPr>
          <p:nvPr/>
        </p:nvSpPr>
        <p:spPr>
          <a:xfrm>
            <a:off x="457200" y="6542843"/>
            <a:ext cx="8229601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</a:t>
            </a:r>
            <a:r>
              <a:rPr kumimoji="0" lang="en-US" sz="1200" b="1" i="0" u="none" strike="noStrike" kern="1200" cap="none" spc="10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3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0018" y="6593591"/>
            <a:ext cx="226165" cy="22616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38176500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/>
        </p:nvSpPr>
        <p:spPr bwMode="auto">
          <a:xfrm>
            <a:off x="508000" y="6581422"/>
            <a:ext cx="8173156" cy="265289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70169661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 dirty="0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pic>
        <p:nvPicPr>
          <p:cNvPr id="11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Θέση υποσέλιδου 5"/>
          <p:cNvSpPr txBox="1">
            <a:spLocks/>
          </p:cNvSpPr>
          <p:nvPr userDrawn="1"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2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3" cstate="print">
            <a:clrChange>
              <a:clrFrom>
                <a:srgbClr val="6B207F"/>
              </a:clrFrom>
              <a:clrTo>
                <a:srgbClr val="6B207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04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44486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63916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867334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5339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016889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5291980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3104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5121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 userDrawn="1"/>
        </p:nvSpPr>
        <p:spPr bwMode="auto">
          <a:xfrm>
            <a:off x="485422" y="6581422"/>
            <a:ext cx="8286045" cy="27657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69589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0828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1326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55646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83531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Θέση υποσέλιδου 5"/>
          <p:cNvSpPr txBox="1">
            <a:spLocks/>
          </p:cNvSpPr>
          <p:nvPr userDrawn="1"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25630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5870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641143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7698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1954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57271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194200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740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5700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ectangle 1"/>
          <p:cNvSpPr/>
          <p:nvPr userDrawn="1"/>
        </p:nvSpPr>
        <p:spPr bwMode="auto">
          <a:xfrm>
            <a:off x="474133" y="6547556"/>
            <a:ext cx="8195734" cy="310444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508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453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12173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322949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rgbClr val="57068C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92255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63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20445" name="Rectangle 61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740025" y="3733800"/>
            <a:ext cx="6153150" cy="336550"/>
          </a:xfrm>
          <a:ln algn="ctr"/>
        </p:spPr>
        <p:txBody>
          <a:bodyPr lIns="0">
            <a:spAutoFit/>
          </a:bodyPr>
          <a:lstStyle>
            <a:lvl1pPr>
              <a:spcBef>
                <a:spcPct val="0"/>
              </a:spcBef>
              <a:defRPr sz="1600">
                <a:solidFill>
                  <a:schemeClr val="bg2"/>
                </a:solidFill>
              </a:defRPr>
            </a:lvl1pPr>
          </a:lstStyle>
          <a:p>
            <a:r>
              <a:rPr lang="en-US" smtClean="0"/>
              <a:t>Click to edit Master subtitle style</a:t>
            </a:r>
            <a:endParaRPr lang="es-ES_tradnl"/>
          </a:p>
        </p:txBody>
      </p:sp>
      <p:sp>
        <p:nvSpPr>
          <p:cNvPr id="2320446" name="Rectangle 62"/>
          <p:cNvSpPr>
            <a:spLocks noGrp="1" noChangeArrowheads="1"/>
          </p:cNvSpPr>
          <p:nvPr>
            <p:ph type="ctrTitle"/>
          </p:nvPr>
        </p:nvSpPr>
        <p:spPr>
          <a:xfrm>
            <a:off x="2740025" y="3262313"/>
            <a:ext cx="6153150" cy="476250"/>
          </a:xfrm>
        </p:spPr>
        <p:txBody>
          <a:bodyPr>
            <a:sp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539" y="2319605"/>
            <a:ext cx="1663426" cy="286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Θέση υποσέλιδου 5"/>
          <p:cNvSpPr txBox="1">
            <a:spLocks/>
          </p:cNvSpPr>
          <p:nvPr userDrawn="1"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11000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23584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03476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80549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62754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481903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1904815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3547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5492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Content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" name="Rectangle 3"/>
          <p:cNvSpPr/>
          <p:nvPr userDrawn="1"/>
        </p:nvSpPr>
        <p:spPr bwMode="auto">
          <a:xfrm>
            <a:off x="496711" y="6581422"/>
            <a:ext cx="8184445" cy="276578"/>
          </a:xfrm>
          <a:prstGeom prst="rect">
            <a:avLst/>
          </a:prstGeom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Content Placeholder 8"/>
          <p:cNvSpPr>
            <a:spLocks noGrp="1"/>
          </p:cNvSpPr>
          <p:nvPr>
            <p:ph sz="quarter" idx="10"/>
          </p:nvPr>
        </p:nvSpPr>
        <p:spPr>
          <a:xfrm>
            <a:off x="485775" y="835025"/>
            <a:ext cx="8194675" cy="5656263"/>
          </a:xfrm>
        </p:spPr>
        <p:txBody>
          <a:bodyPr anchor="ctr"/>
          <a:lstStyle>
            <a:lvl1pPr algn="ctr">
              <a:defRPr b="1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468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03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48586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80644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361950"/>
            <a:ext cx="2057400" cy="5915025"/>
          </a:xfr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IE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361950"/>
            <a:ext cx="6021387" cy="59150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7249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E:\Dropbox\NYU\Projects\Recommender Systems\Recommender Systems 2013 Doctoral Symposium\purple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1" y="0"/>
            <a:ext cx="9265921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Line 5"/>
          <p:cNvSpPr>
            <a:spLocks noChangeShapeType="1"/>
          </p:cNvSpPr>
          <p:nvPr/>
        </p:nvSpPr>
        <p:spPr bwMode="auto">
          <a:xfrm rot="5400000">
            <a:off x="6204950" y="801676"/>
            <a:ext cx="11689" cy="5866411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>
          <a:xfrm>
            <a:off x="3275462" y="3259138"/>
            <a:ext cx="5620887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3277590" y="3730625"/>
            <a:ext cx="5618760" cy="3365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IE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497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8827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336142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426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39158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4393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0192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671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553180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6496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548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 rot="5400000" flipH="1">
            <a:off x="5941219" y="526256"/>
            <a:ext cx="1588" cy="6403975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2501638" name="Rectangle 6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2501639" name="Rectangle 7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6" y="90310"/>
            <a:ext cx="4044304" cy="6767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295534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6840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625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59063" y="3730625"/>
            <a:ext cx="3041650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53113" y="3730625"/>
            <a:ext cx="3043237" cy="3365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592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7970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9020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32613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5353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323400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8985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37425" y="3259138"/>
            <a:ext cx="1558925" cy="80803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59063" y="3259138"/>
            <a:ext cx="4525962" cy="8080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6600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6.xml"/><Relationship Id="rId14" Type="http://schemas.openxmlformats.org/officeDocument/2006/relationships/theme" Target="../theme/theme2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0.xml"/><Relationship Id="rId8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39.xml"/><Relationship Id="rId14" Type="http://schemas.openxmlformats.org/officeDocument/2006/relationships/theme" Target="../theme/theme3.xml"/><Relationship Id="rId15" Type="http://schemas.openxmlformats.org/officeDocument/2006/relationships/image" Target="../media/image1.jpeg"/><Relationship Id="rId1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9.xml"/><Relationship Id="rId4" Type="http://schemas.openxmlformats.org/officeDocument/2006/relationships/slideLayout" Target="../slideLayouts/slideLayout30.xml"/><Relationship Id="rId5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3.xml"/><Relationship Id="rId8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1.xml"/><Relationship Id="rId13" Type="http://schemas.openxmlformats.org/officeDocument/2006/relationships/slideLayout" Target="../slideLayouts/slideLayout52.xml"/><Relationship Id="rId14" Type="http://schemas.openxmlformats.org/officeDocument/2006/relationships/theme" Target="../theme/theme4.xml"/><Relationship Id="rId15" Type="http://schemas.openxmlformats.org/officeDocument/2006/relationships/image" Target="../media/image4.png"/><Relationship Id="rId16" Type="http://schemas.microsoft.com/office/2007/relationships/hdphoto" Target="../media/hdphoto1.wdp"/><Relationship Id="rId1" Type="http://schemas.openxmlformats.org/officeDocument/2006/relationships/slideLayout" Target="../slideLayouts/slideLayout40.xml"/><Relationship Id="rId2" Type="http://schemas.openxmlformats.org/officeDocument/2006/relationships/slideLayout" Target="../slideLayouts/slideLayout41.xml"/><Relationship Id="rId3" Type="http://schemas.openxmlformats.org/officeDocument/2006/relationships/slideLayout" Target="../slideLayouts/slideLayout42.xml"/><Relationship Id="rId4" Type="http://schemas.openxmlformats.org/officeDocument/2006/relationships/slideLayout" Target="../slideLayouts/slideLayout43.xml"/><Relationship Id="rId5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6.xml"/><Relationship Id="rId8" Type="http://schemas.openxmlformats.org/officeDocument/2006/relationships/slideLayout" Target="../slideLayouts/slideLayout47.xml"/><Relationship Id="rId9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49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63.xml"/><Relationship Id="rId12" Type="http://schemas.openxmlformats.org/officeDocument/2006/relationships/theme" Target="../theme/theme5.xml"/><Relationship Id="rId13" Type="http://schemas.openxmlformats.org/officeDocument/2006/relationships/image" Target="../media/image6.png"/><Relationship Id="rId14" Type="http://schemas.openxmlformats.org/officeDocument/2006/relationships/image" Target="../media/image7.png"/><Relationship Id="rId1" Type="http://schemas.openxmlformats.org/officeDocument/2006/relationships/slideLayout" Target="../slideLayouts/slideLayout53.xml"/><Relationship Id="rId2" Type="http://schemas.openxmlformats.org/officeDocument/2006/relationships/slideLayout" Target="../slideLayouts/slideLayout54.xml"/><Relationship Id="rId3" Type="http://schemas.openxmlformats.org/officeDocument/2006/relationships/slideLayout" Target="../slideLayouts/slideLayout55.xml"/><Relationship Id="rId4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7.xml"/><Relationship Id="rId6" Type="http://schemas.openxmlformats.org/officeDocument/2006/relationships/slideLayout" Target="../slideLayouts/slideLayout58.xml"/><Relationship Id="rId7" Type="http://schemas.openxmlformats.org/officeDocument/2006/relationships/slideLayout" Target="../slideLayouts/slideLayout59.xml"/><Relationship Id="rId8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2.xml"/></Relationships>
</file>

<file path=ppt/slideMasters/_rels/slideMaster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74.xml"/><Relationship Id="rId12" Type="http://schemas.openxmlformats.org/officeDocument/2006/relationships/theme" Target="../theme/theme6.xml"/><Relationship Id="rId13" Type="http://schemas.openxmlformats.org/officeDocument/2006/relationships/image" Target="../media/image7.png"/><Relationship Id="rId1" Type="http://schemas.openxmlformats.org/officeDocument/2006/relationships/slideLayout" Target="../slideLayouts/slideLayout64.xml"/><Relationship Id="rId2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8.xml"/><Relationship Id="rId6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0.xml"/><Relationship Id="rId8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3.xml"/></Relationships>
</file>

<file path=ppt/slideMasters/_rels/slideMaster7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5.xml"/><Relationship Id="rId12" Type="http://schemas.openxmlformats.org/officeDocument/2006/relationships/theme" Target="../theme/theme7.xml"/><Relationship Id="rId13" Type="http://schemas.openxmlformats.org/officeDocument/2006/relationships/image" Target="../media/image7.png"/><Relationship Id="rId1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1.xml"/><Relationship Id="rId8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84.xml"/></Relationships>
</file>

<file path=ppt/slideMasters/_rels/slideMaster8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6.xml"/><Relationship Id="rId12" Type="http://schemas.openxmlformats.org/officeDocument/2006/relationships/theme" Target="../theme/theme8.xml"/><Relationship Id="rId13" Type="http://schemas.openxmlformats.org/officeDocument/2006/relationships/image" Target="../media/image8.png"/><Relationship Id="rId14" Type="http://schemas.microsoft.com/office/2007/relationships/hdphoto" Target="../media/hdphoto3.wdp"/><Relationship Id="rId1" Type="http://schemas.openxmlformats.org/officeDocument/2006/relationships/slideLayout" Target="../slideLayouts/slideLayout86.xml"/><Relationship Id="rId2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8.xml"/><Relationship Id="rId4" Type="http://schemas.openxmlformats.org/officeDocument/2006/relationships/slideLayout" Target="../slideLayouts/slideLayout89.xml"/><Relationship Id="rId5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2.xml"/><Relationship Id="rId8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4.xml"/><Relationship Id="rId10" Type="http://schemas.openxmlformats.org/officeDocument/2006/relationships/slideLayout" Target="../slideLayouts/slideLayout95.xml"/></Relationships>
</file>

<file path=ppt/slideMasters/_rels/slideMaster9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09.xml"/><Relationship Id="rId14" Type="http://schemas.openxmlformats.org/officeDocument/2006/relationships/theme" Target="../theme/theme9.xml"/><Relationship Id="rId15" Type="http://schemas.openxmlformats.org/officeDocument/2006/relationships/image" Target="../media/image9.jpeg"/><Relationship Id="rId1" Type="http://schemas.openxmlformats.org/officeDocument/2006/relationships/slideLayout" Target="../slideLayouts/slideLayout97.xml"/><Relationship Id="rId2" Type="http://schemas.openxmlformats.org/officeDocument/2006/relationships/slideLayout" Target="../slideLayouts/slideLayout98.xml"/><Relationship Id="rId3" Type="http://schemas.openxmlformats.org/officeDocument/2006/relationships/slideLayout" Target="../slideLayouts/slideLayout99.xml"/><Relationship Id="rId4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3.xml"/><Relationship Id="rId8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5.xml"/><Relationship Id="rId10" Type="http://schemas.openxmlformats.org/officeDocument/2006/relationships/slideLayout" Target="../slideLayouts/slideLayout106.xml"/></Relationships>
</file>

<file path=ppt/slideMasters/_rels/slideMaster10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20.xml"/><Relationship Id="rId12" Type="http://schemas.openxmlformats.org/officeDocument/2006/relationships/slideLayout" Target="../slideLayouts/slideLayout121.xml"/><Relationship Id="rId13" Type="http://schemas.openxmlformats.org/officeDocument/2006/relationships/slideLayout" Target="../slideLayouts/slideLayout122.xml"/><Relationship Id="rId14" Type="http://schemas.openxmlformats.org/officeDocument/2006/relationships/theme" Target="../theme/theme10.xml"/><Relationship Id="rId15" Type="http://schemas.openxmlformats.org/officeDocument/2006/relationships/image" Target="../media/image9.jpeg"/><Relationship Id="rId1" Type="http://schemas.openxmlformats.org/officeDocument/2006/relationships/slideLayout" Target="../slideLayouts/slideLayout110.xml"/><Relationship Id="rId2" Type="http://schemas.openxmlformats.org/officeDocument/2006/relationships/slideLayout" Target="../slideLayouts/slideLayout111.xml"/><Relationship Id="rId3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5.xml"/><Relationship Id="rId7" Type="http://schemas.openxmlformats.org/officeDocument/2006/relationships/slideLayout" Target="../slideLayouts/slideLayout116.xml"/><Relationship Id="rId8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19.xml"/></Relationships>
</file>

<file path=ppt/slideMasters/_rels/slideMaster1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33.xml"/><Relationship Id="rId12" Type="http://schemas.openxmlformats.org/officeDocument/2006/relationships/slideLayout" Target="../slideLayouts/slideLayout134.xml"/><Relationship Id="rId13" Type="http://schemas.openxmlformats.org/officeDocument/2006/relationships/slideLayout" Target="../slideLayouts/slideLayout135.xml"/><Relationship Id="rId14" Type="http://schemas.openxmlformats.org/officeDocument/2006/relationships/theme" Target="../theme/theme11.xml"/><Relationship Id="rId15" Type="http://schemas.openxmlformats.org/officeDocument/2006/relationships/image" Target="../media/image9.jpeg"/><Relationship Id="rId1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24.xml"/><Relationship Id="rId3" Type="http://schemas.openxmlformats.org/officeDocument/2006/relationships/slideLayout" Target="../slideLayouts/slideLayout125.xml"/><Relationship Id="rId4" Type="http://schemas.openxmlformats.org/officeDocument/2006/relationships/slideLayout" Target="../slideLayouts/slideLayout126.xml"/><Relationship Id="rId5" Type="http://schemas.openxmlformats.org/officeDocument/2006/relationships/slideLayout" Target="../slideLayouts/slideLayout127.xml"/><Relationship Id="rId6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29.xml"/><Relationship Id="rId8" Type="http://schemas.openxmlformats.org/officeDocument/2006/relationships/slideLayout" Target="../slideLayouts/slideLayout130.xml"/><Relationship Id="rId9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132.xml"/></Relationships>
</file>

<file path=ppt/slideMasters/_rels/slideMaster1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47.xml"/><Relationship Id="rId13" Type="http://schemas.openxmlformats.org/officeDocument/2006/relationships/slideLayout" Target="../slideLayouts/slideLayout148.xml"/><Relationship Id="rId14" Type="http://schemas.openxmlformats.org/officeDocument/2006/relationships/theme" Target="../theme/theme12.xml"/><Relationship Id="rId15" Type="http://schemas.openxmlformats.org/officeDocument/2006/relationships/image" Target="../media/image10.png"/><Relationship Id="rId16" Type="http://schemas.microsoft.com/office/2007/relationships/hdphoto" Target="../media/hdphoto4.wdp"/><Relationship Id="rId1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37.xml"/><Relationship Id="rId3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40.xml"/><Relationship Id="rId6" Type="http://schemas.openxmlformats.org/officeDocument/2006/relationships/slideLayout" Target="../slideLayouts/slideLayout141.xml"/><Relationship Id="rId7" Type="http://schemas.openxmlformats.org/officeDocument/2006/relationships/slideLayout" Target="../slideLayouts/slideLayout142.xml"/><Relationship Id="rId8" Type="http://schemas.openxmlformats.org/officeDocument/2006/relationships/slideLayout" Target="../slideLayouts/slideLayout143.xml"/><Relationship Id="rId9" Type="http://schemas.openxmlformats.org/officeDocument/2006/relationships/slideLayout" Target="../slideLayouts/slideLayout144.xml"/><Relationship Id="rId10" Type="http://schemas.openxmlformats.org/officeDocument/2006/relationships/slideLayout" Target="../slideLayouts/slideLayout145.xml"/></Relationships>
</file>

<file path=ppt/slideMasters/_rels/slideMaster1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59.xml"/><Relationship Id="rId12" Type="http://schemas.openxmlformats.org/officeDocument/2006/relationships/theme" Target="../theme/theme13.xml"/><Relationship Id="rId13" Type="http://schemas.openxmlformats.org/officeDocument/2006/relationships/image" Target="../media/image6.png"/><Relationship Id="rId14" Type="http://schemas.openxmlformats.org/officeDocument/2006/relationships/image" Target="../media/image7.png"/><Relationship Id="rId1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4.xml"/><Relationship Id="rId7" Type="http://schemas.openxmlformats.org/officeDocument/2006/relationships/slideLayout" Target="../slideLayouts/slideLayout155.xml"/><Relationship Id="rId8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58.xml"/></Relationships>
</file>

<file path=ppt/slideMasters/_rels/slideMaster1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70.xml"/><Relationship Id="rId12" Type="http://schemas.openxmlformats.org/officeDocument/2006/relationships/theme" Target="../theme/theme14.xml"/><Relationship Id="rId13" Type="http://schemas.openxmlformats.org/officeDocument/2006/relationships/image" Target="../media/image7.png"/><Relationship Id="rId1" Type="http://schemas.openxmlformats.org/officeDocument/2006/relationships/slideLayout" Target="../slideLayouts/slideLayout160.xml"/><Relationship Id="rId2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5.xml"/><Relationship Id="rId7" Type="http://schemas.openxmlformats.org/officeDocument/2006/relationships/slideLayout" Target="../slideLayouts/slideLayout166.xml"/><Relationship Id="rId8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69.xml"/></Relationships>
</file>

<file path=ppt/slideMasters/_rels/slideMaster1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1.xml"/><Relationship Id="rId12" Type="http://schemas.openxmlformats.org/officeDocument/2006/relationships/theme" Target="../theme/theme15.xml"/><Relationship Id="rId13" Type="http://schemas.openxmlformats.org/officeDocument/2006/relationships/image" Target="../media/image7.png"/><Relationship Id="rId1" Type="http://schemas.openxmlformats.org/officeDocument/2006/relationships/slideLayout" Target="../slideLayouts/slideLayout171.xml"/><Relationship Id="rId2" Type="http://schemas.openxmlformats.org/officeDocument/2006/relationships/slideLayout" Target="../slideLayouts/slideLayout172.xml"/><Relationship Id="rId3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75.xml"/><Relationship Id="rId6" Type="http://schemas.openxmlformats.org/officeDocument/2006/relationships/slideLayout" Target="../slideLayouts/slideLayout176.xml"/><Relationship Id="rId7" Type="http://schemas.openxmlformats.org/officeDocument/2006/relationships/slideLayout" Target="../slideLayouts/slideLayout177.xml"/><Relationship Id="rId8" Type="http://schemas.openxmlformats.org/officeDocument/2006/relationships/slideLayout" Target="../slideLayouts/slideLayout178.xml"/><Relationship Id="rId9" Type="http://schemas.openxmlformats.org/officeDocument/2006/relationships/slideLayout" Target="../slideLayouts/slideLayout179.xml"/><Relationship Id="rId10" Type="http://schemas.openxmlformats.org/officeDocument/2006/relationships/slideLayout" Target="../slideLayouts/slideLayout180.xml"/></Relationships>
</file>

<file path=ppt/slideMasters/_rels/slideMaster16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92.xml"/><Relationship Id="rId12" Type="http://schemas.openxmlformats.org/officeDocument/2006/relationships/theme" Target="../theme/theme16.xml"/><Relationship Id="rId13" Type="http://schemas.openxmlformats.org/officeDocument/2006/relationships/image" Target="../media/image5.png"/><Relationship Id="rId14" Type="http://schemas.microsoft.com/office/2007/relationships/hdphoto" Target="../media/hdphoto2.wdp"/><Relationship Id="rId1" Type="http://schemas.openxmlformats.org/officeDocument/2006/relationships/slideLayout" Target="../slideLayouts/slideLayout182.xml"/><Relationship Id="rId2" Type="http://schemas.openxmlformats.org/officeDocument/2006/relationships/slideLayout" Target="../slideLayouts/slideLayout183.xml"/><Relationship Id="rId3" Type="http://schemas.openxmlformats.org/officeDocument/2006/relationships/slideLayout" Target="../slideLayouts/slideLayout184.xml"/><Relationship Id="rId4" Type="http://schemas.openxmlformats.org/officeDocument/2006/relationships/slideLayout" Target="../slideLayouts/slideLayout185.xml"/><Relationship Id="rId5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87.xml"/><Relationship Id="rId7" Type="http://schemas.openxmlformats.org/officeDocument/2006/relationships/slideLayout" Target="../slideLayouts/slideLayout188.xml"/><Relationship Id="rId8" Type="http://schemas.openxmlformats.org/officeDocument/2006/relationships/slideLayout" Target="../slideLayouts/slideLayout189.xml"/><Relationship Id="rId9" Type="http://schemas.openxmlformats.org/officeDocument/2006/relationships/slideLayout" Target="../slideLayouts/slideLayout190.xml"/><Relationship Id="rId10" Type="http://schemas.openxmlformats.org/officeDocument/2006/relationships/slideLayout" Target="../slideLayouts/slideLayout19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361950"/>
            <a:ext cx="710723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52" r:id="rId1"/>
    <p:sldLayoutId id="2147484253" r:id="rId2"/>
    <p:sldLayoutId id="2147484254" r:id="rId3"/>
    <p:sldLayoutId id="2147484255" r:id="rId4"/>
    <p:sldLayoutId id="2147484256" r:id="rId5"/>
    <p:sldLayoutId id="2147484257" r:id="rId6"/>
    <p:sldLayoutId id="2147484258" r:id="rId7"/>
    <p:sldLayoutId id="2147484259" r:id="rId8"/>
    <p:sldLayoutId id="2147484260" r:id="rId9"/>
    <p:sldLayoutId id="2147484261" r:id="rId10"/>
    <p:sldLayoutId id="2147484262" r:id="rId11"/>
    <p:sldLayoutId id="2147484263" r:id="rId12"/>
    <p:sldLayoutId id="2147484264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7068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>
          <a:solidFill>
            <a:schemeClr val="tx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600">
          <a:solidFill>
            <a:schemeClr val="tx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71E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361950"/>
            <a:ext cx="710723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screen">
            <a:clrChange>
              <a:clrFrom>
                <a:srgbClr val="6B207F"/>
              </a:clrFrom>
              <a:clrTo>
                <a:srgbClr val="6B207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12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  <p:sldLayoutId id="2147484277" r:id="rId12"/>
    <p:sldLayoutId id="2147484278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>
          <a:solidFill>
            <a:schemeClr val="bg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600">
          <a:solidFill>
            <a:schemeClr val="bg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bg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bg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361950"/>
            <a:ext cx="710723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6647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0" r:id="rId1"/>
    <p:sldLayoutId id="2147484281" r:id="rId2"/>
    <p:sldLayoutId id="2147484282" r:id="rId3"/>
    <p:sldLayoutId id="2147484283" r:id="rId4"/>
    <p:sldLayoutId id="2147484284" r:id="rId5"/>
    <p:sldLayoutId id="2147484285" r:id="rId6"/>
    <p:sldLayoutId id="2147484286" r:id="rId7"/>
    <p:sldLayoutId id="2147484287" r:id="rId8"/>
    <p:sldLayoutId id="2147484288" r:id="rId9"/>
    <p:sldLayoutId id="2147484289" r:id="rId10"/>
    <p:sldLayoutId id="2147484290" r:id="rId11"/>
    <p:sldLayoutId id="2147484291" r:id="rId12"/>
    <p:sldLayoutId id="2147484292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7068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>
          <a:solidFill>
            <a:schemeClr val="tx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600">
          <a:solidFill>
            <a:schemeClr val="tx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tx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361950"/>
            <a:ext cx="7107237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2"/>
            <a:ext cx="8318500" cy="315157"/>
          </a:xfrm>
          <a:prstGeom prst="rect">
            <a:avLst/>
          </a:prstGeom>
        </p:spPr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screen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835" y="657706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096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94" r:id="rId1"/>
    <p:sldLayoutId id="2147484295" r:id="rId2"/>
    <p:sldLayoutId id="2147484296" r:id="rId3"/>
    <p:sldLayoutId id="2147484297" r:id="rId4"/>
    <p:sldLayoutId id="2147484298" r:id="rId5"/>
    <p:sldLayoutId id="2147484299" r:id="rId6"/>
    <p:sldLayoutId id="2147484300" r:id="rId7"/>
    <p:sldLayoutId id="2147484301" r:id="rId8"/>
    <p:sldLayoutId id="2147484302" r:id="rId9"/>
    <p:sldLayoutId id="2147484303" r:id="rId10"/>
    <p:sldLayoutId id="2147484304" r:id="rId11"/>
    <p:sldLayoutId id="2147484305" r:id="rId12"/>
    <p:sldLayoutId id="2147484306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>
          <a:solidFill>
            <a:schemeClr val="bg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600">
          <a:solidFill>
            <a:schemeClr val="bg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400">
          <a:solidFill>
            <a:schemeClr val="bg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bg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E:\Dropbox\NYU\Projects\Recommender Systems\Recommender Systems 2013 Doctoral Symposium\purpl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1" y="0"/>
            <a:ext cx="9265921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67577" y="767238"/>
            <a:ext cx="14623" cy="5938222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16536" y="3259138"/>
            <a:ext cx="56798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216536" y="3730625"/>
            <a:ext cx="56798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IE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08" r:id="rId1"/>
    <p:sldLayoutId id="2147484309" r:id="rId2"/>
    <p:sldLayoutId id="2147484310" r:id="rId3"/>
    <p:sldLayoutId id="2147484311" r:id="rId4"/>
    <p:sldLayoutId id="2147484312" r:id="rId5"/>
    <p:sldLayoutId id="2147484313" r:id="rId6"/>
    <p:sldLayoutId id="2147484314" r:id="rId7"/>
    <p:sldLayoutId id="2147484315" r:id="rId8"/>
    <p:sldLayoutId id="2147484316" r:id="rId9"/>
    <p:sldLayoutId id="2147484317" r:id="rId10"/>
    <p:sldLayoutId id="2147484318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71E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1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20" r:id="rId1"/>
    <p:sldLayoutId id="2147484321" r:id="rId2"/>
    <p:sldLayoutId id="2147484322" r:id="rId3"/>
    <p:sldLayoutId id="2147484323" r:id="rId4"/>
    <p:sldLayoutId id="2147484324" r:id="rId5"/>
    <p:sldLayoutId id="2147484325" r:id="rId6"/>
    <p:sldLayoutId id="2147484326" r:id="rId7"/>
    <p:sldLayoutId id="2147484327" r:id="rId8"/>
    <p:sldLayoutId id="2147484328" r:id="rId9"/>
    <p:sldLayoutId id="2147484329" r:id="rId10"/>
    <p:sldLayoutId id="2147484330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32" r:id="rId1"/>
    <p:sldLayoutId id="2147484333" r:id="rId2"/>
    <p:sldLayoutId id="2147484334" r:id="rId3"/>
    <p:sldLayoutId id="2147484335" r:id="rId4"/>
    <p:sldLayoutId id="2147484336" r:id="rId5"/>
    <p:sldLayoutId id="2147484337" r:id="rId6"/>
    <p:sldLayoutId id="2147484338" r:id="rId7"/>
    <p:sldLayoutId id="2147484339" r:id="rId8"/>
    <p:sldLayoutId id="2147484340" r:id="rId9"/>
    <p:sldLayoutId id="2147484341" r:id="rId10"/>
    <p:sldLayoutId id="2147484342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6" y="90310"/>
            <a:ext cx="4044304" cy="6767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31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4" r:id="rId1"/>
    <p:sldLayoutId id="2147484345" r:id="rId2"/>
    <p:sldLayoutId id="2147484346" r:id="rId3"/>
    <p:sldLayoutId id="2147484347" r:id="rId4"/>
    <p:sldLayoutId id="2147484348" r:id="rId5"/>
    <p:sldLayoutId id="2147484349" r:id="rId6"/>
    <p:sldLayoutId id="2147484350" r:id="rId7"/>
    <p:sldLayoutId id="2147484351" r:id="rId8"/>
    <p:sldLayoutId id="2147484352" r:id="rId9"/>
    <p:sldLayoutId id="2147484353" r:id="rId10"/>
    <p:sldLayoutId id="2147484354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64873" y="361950"/>
            <a:ext cx="8214254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57200" y="6542843"/>
            <a:ext cx="8229601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</a:t>
            </a:r>
            <a:r>
              <a:rPr kumimoji="0" lang="en-US" sz="1200" b="1" i="0" u="none" strike="noStrike" kern="1200" cap="none" spc="10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						</a:t>
            </a: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780018" y="6593591"/>
            <a:ext cx="226165" cy="226165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356" r:id="rId1"/>
    <p:sldLayoutId id="2147484357" r:id="rId2"/>
    <p:sldLayoutId id="2147484358" r:id="rId3"/>
    <p:sldLayoutId id="2147484359" r:id="rId4"/>
    <p:sldLayoutId id="2147484360" r:id="rId5"/>
    <p:sldLayoutId id="2147484361" r:id="rId6"/>
    <p:sldLayoutId id="2147484362" r:id="rId7"/>
    <p:sldLayoutId id="2147484363" r:id="rId8"/>
    <p:sldLayoutId id="2147484364" r:id="rId9"/>
    <p:sldLayoutId id="2147484365" r:id="rId10"/>
    <p:sldLayoutId id="2147484366" r:id="rId11"/>
    <p:sldLayoutId id="2147484367" r:id="rId12"/>
    <p:sldLayoutId id="2147484368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7068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71E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61850" y="361950"/>
            <a:ext cx="8220301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6B207F"/>
              </a:clrFrom>
              <a:clrTo>
                <a:srgbClr val="6B207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04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12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0" r:id="rId1"/>
    <p:sldLayoutId id="2147484371" r:id="rId2"/>
    <p:sldLayoutId id="2147484372" r:id="rId3"/>
    <p:sldLayoutId id="2147484373" r:id="rId4"/>
    <p:sldLayoutId id="2147484374" r:id="rId5"/>
    <p:sldLayoutId id="2147484375" r:id="rId6"/>
    <p:sldLayoutId id="2147484376" r:id="rId7"/>
    <p:sldLayoutId id="2147484377" r:id="rId8"/>
    <p:sldLayoutId id="2147484378" r:id="rId9"/>
    <p:sldLayoutId id="2147484379" r:id="rId10"/>
    <p:sldLayoutId id="2147484380" r:id="rId11"/>
    <p:sldLayoutId id="2147484381" r:id="rId12"/>
    <p:sldLayoutId id="2147484382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bg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800">
          <a:solidFill>
            <a:schemeClr val="bg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bg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400">
          <a:solidFill>
            <a:schemeClr val="bg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67292" y="361950"/>
            <a:ext cx="8209416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6825630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06647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4" r:id="rId1"/>
    <p:sldLayoutId id="2147484385" r:id="rId2"/>
    <p:sldLayoutId id="2147484386" r:id="rId3"/>
    <p:sldLayoutId id="2147484387" r:id="rId4"/>
    <p:sldLayoutId id="2147484388" r:id="rId5"/>
    <p:sldLayoutId id="2147484389" r:id="rId6"/>
    <p:sldLayoutId id="2147484390" r:id="rId7"/>
    <p:sldLayoutId id="2147484391" r:id="rId8"/>
    <p:sldLayoutId id="2147484392" r:id="rId9"/>
    <p:sldLayoutId id="2147484393" r:id="rId10"/>
    <p:sldLayoutId id="2147484394" r:id="rId11"/>
    <p:sldLayoutId id="2147484395" r:id="rId12"/>
    <p:sldLayoutId id="2147484396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rgbClr val="57068C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tx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800">
          <a:solidFill>
            <a:schemeClr val="tx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tx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400">
          <a:solidFill>
            <a:schemeClr val="tx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57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 dirty="0" smtClean="0"/>
          </a:p>
        </p:txBody>
      </p:sp>
      <p:sp>
        <p:nvSpPr>
          <p:cNvPr id="1027" name="Rectangle 58"/>
          <p:cNvSpPr>
            <a:spLocks noGrp="1" noChangeArrowheads="1"/>
          </p:cNvSpPr>
          <p:nvPr>
            <p:ph type="title"/>
          </p:nvPr>
        </p:nvSpPr>
        <p:spPr bwMode="auto">
          <a:xfrm>
            <a:off x="467292" y="361950"/>
            <a:ext cx="8209416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319432" name="Line 72"/>
          <p:cNvSpPr>
            <a:spLocks noChangeShapeType="1"/>
          </p:cNvSpPr>
          <p:nvPr/>
        </p:nvSpPr>
        <p:spPr bwMode="auto">
          <a:xfrm>
            <a:off x="457200" y="84931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319433" name="Line 73"/>
          <p:cNvSpPr>
            <a:spLocks noChangeShapeType="1"/>
          </p:cNvSpPr>
          <p:nvPr/>
        </p:nvSpPr>
        <p:spPr bwMode="auto">
          <a:xfrm>
            <a:off x="457200" y="6519863"/>
            <a:ext cx="8234363" cy="0"/>
          </a:xfrm>
          <a:prstGeom prst="line">
            <a:avLst/>
          </a:prstGeom>
          <a:noFill/>
          <a:ln w="3175">
            <a:solidFill>
              <a:schemeClr val="tx2"/>
            </a:solidFill>
            <a:prstDash val="dash"/>
            <a:round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10" name="Θέση υποσέλιδου 5"/>
          <p:cNvSpPr txBox="1">
            <a:spLocks/>
          </p:cNvSpPr>
          <p:nvPr/>
        </p:nvSpPr>
        <p:spPr>
          <a:xfrm>
            <a:off x="412750" y="6542843"/>
            <a:ext cx="8318500" cy="315157"/>
          </a:xfrm>
          <a:prstGeom prst="rect">
            <a:avLst/>
          </a:prstGeom>
        </p:spPr>
        <p:txBody>
          <a:bodyPr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P. Adamopoulos						 New York University</a:t>
            </a:r>
            <a:endParaRPr kumimoji="0" lang="el-GR" sz="1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11" name="Picture 2" descr="http://www.newgmat.org/wp-content/uploads/2012/04/nyu-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6811000" y="6591696"/>
            <a:ext cx="226165" cy="226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00962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8" r:id="rId1"/>
    <p:sldLayoutId id="2147484399" r:id="rId2"/>
    <p:sldLayoutId id="2147484400" r:id="rId3"/>
    <p:sldLayoutId id="2147484401" r:id="rId4"/>
    <p:sldLayoutId id="2147484402" r:id="rId5"/>
    <p:sldLayoutId id="2147484403" r:id="rId6"/>
    <p:sldLayoutId id="2147484404" r:id="rId7"/>
    <p:sldLayoutId id="2147484405" r:id="rId8"/>
    <p:sldLayoutId id="2147484406" r:id="rId9"/>
    <p:sldLayoutId id="2147484407" r:id="rId10"/>
    <p:sldLayoutId id="2147484408" r:id="rId11"/>
    <p:sldLayoutId id="2147484409" r:id="rId12"/>
    <p:sldLayoutId id="2147484410" r:id="rId1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100000"/>
        </a:spcBef>
        <a:spcAft>
          <a:spcPct val="0"/>
        </a:spcAft>
        <a:defRPr sz="2000">
          <a:solidFill>
            <a:schemeClr val="bg1"/>
          </a:solidFill>
          <a:latin typeface="+mn-lt"/>
          <a:ea typeface="+mn-ea"/>
          <a:cs typeface="+mn-cs"/>
        </a:defRPr>
      </a:lvl1pPr>
      <a:lvl2pPr marL="230188" indent="-228600" algn="l" rtl="0" eaLnBrk="1" fontAlgn="base" hangingPunct="1">
        <a:spcBef>
          <a:spcPct val="50000"/>
        </a:spcBef>
        <a:spcAft>
          <a:spcPct val="0"/>
        </a:spcAft>
        <a:buClr>
          <a:schemeClr val="bg2"/>
        </a:buClr>
        <a:buChar char="•"/>
        <a:defRPr sz="2000">
          <a:solidFill>
            <a:schemeClr val="bg1"/>
          </a:solidFill>
          <a:latin typeface="+mn-lt"/>
          <a:cs typeface="+mn-cs"/>
        </a:defRPr>
      </a:lvl2pPr>
      <a:lvl3pPr marL="687388" indent="-227013" algn="l" rtl="0" eaLnBrk="1" fontAlgn="base" hangingPunct="1">
        <a:spcBef>
          <a:spcPct val="40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800">
          <a:solidFill>
            <a:schemeClr val="bg1"/>
          </a:solidFill>
          <a:latin typeface="+mn-lt"/>
          <a:cs typeface="+mn-cs"/>
        </a:defRPr>
      </a:lvl3pPr>
      <a:lvl4pPr marL="1082675" indent="-168275" algn="l" rtl="0" eaLnBrk="1" fontAlgn="base" hangingPunct="1">
        <a:spcBef>
          <a:spcPct val="25000"/>
        </a:spcBef>
        <a:spcAft>
          <a:spcPct val="0"/>
        </a:spcAft>
        <a:buClr>
          <a:schemeClr val="bg2"/>
        </a:buClr>
        <a:buChar char="•"/>
        <a:defRPr sz="1600">
          <a:solidFill>
            <a:schemeClr val="bg1"/>
          </a:solidFill>
          <a:latin typeface="+mn-lt"/>
          <a:cs typeface="+mn-cs"/>
        </a:defRPr>
      </a:lvl4pPr>
      <a:lvl5pPr marL="14906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400">
          <a:solidFill>
            <a:schemeClr val="bg1"/>
          </a:solidFill>
          <a:latin typeface="+mn-lt"/>
          <a:cs typeface="+mn-cs"/>
        </a:defRPr>
      </a:lvl5pPr>
      <a:lvl6pPr marL="19478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6pPr>
      <a:lvl7pPr marL="24050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7pPr>
      <a:lvl8pPr marL="28622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8pPr>
      <a:lvl9pPr marL="3319463" indent="-177800" algn="l" rtl="0" eaLnBrk="1" fontAlgn="base" hangingPunct="1">
        <a:spcBef>
          <a:spcPct val="25000"/>
        </a:spcBef>
        <a:spcAft>
          <a:spcPct val="0"/>
        </a:spcAft>
        <a:buClr>
          <a:schemeClr val="tx2"/>
        </a:buClr>
        <a:buSzPct val="90000"/>
        <a:buFont typeface="Wingdings" pitchFamily="2" charset="2"/>
        <a:buChar char="§"/>
        <a:defRPr sz="12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E:\Dropbox\NYU\Projects\Recommender Systems\Recommender Systems 2013 Doctoral Symposium\purple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21" y="0"/>
            <a:ext cx="9265921" cy="6949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67577" y="767238"/>
            <a:ext cx="14623" cy="5938222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IE">
              <a:latin typeface="Arial" charset="0"/>
              <a:cs typeface="+mn-cs"/>
            </a:endParaRPr>
          </a:p>
        </p:txBody>
      </p:sp>
      <p:sp>
        <p:nvSpPr>
          <p:cNvPr id="205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16536" y="3259138"/>
            <a:ext cx="56798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IE" dirty="0" smtClean="0"/>
          </a:p>
        </p:txBody>
      </p:sp>
      <p:sp>
        <p:nvSpPr>
          <p:cNvPr id="2054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216536" y="3730625"/>
            <a:ext cx="56798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IE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13" r:id="rId2"/>
    <p:sldLayoutId id="2147484414" r:id="rId3"/>
    <p:sldLayoutId id="2147484415" r:id="rId4"/>
    <p:sldLayoutId id="2147484416" r:id="rId5"/>
    <p:sldLayoutId id="2147484417" r:id="rId6"/>
    <p:sldLayoutId id="2147484418" r:id="rId7"/>
    <p:sldLayoutId id="2147484419" r:id="rId8"/>
    <p:sldLayoutId id="2147484420" r:id="rId9"/>
    <p:sldLayoutId id="2147484421" r:id="rId10"/>
    <p:sldLayoutId id="2147484422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71E9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17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4" r:id="rId1"/>
    <p:sldLayoutId id="2147484425" r:id="rId2"/>
    <p:sldLayoutId id="2147484426" r:id="rId3"/>
    <p:sldLayoutId id="2147484427" r:id="rId4"/>
    <p:sldLayoutId id="2147484428" r:id="rId5"/>
    <p:sldLayoutId id="2147484429" r:id="rId6"/>
    <p:sldLayoutId id="2147484430" r:id="rId7"/>
    <p:sldLayoutId id="2147484431" r:id="rId8"/>
    <p:sldLayoutId id="2147484432" r:id="rId9"/>
    <p:sldLayoutId id="2147484433" r:id="rId10"/>
    <p:sldLayoutId id="2147484434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851" y="1"/>
            <a:ext cx="4559471" cy="69596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  <p:sldLayoutId id="2147484446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546" name="Line 10"/>
          <p:cNvSpPr>
            <a:spLocks noChangeShapeType="1"/>
          </p:cNvSpPr>
          <p:nvPr/>
        </p:nvSpPr>
        <p:spPr bwMode="auto">
          <a:xfrm rot="5400000">
            <a:off x="6139635" y="736362"/>
            <a:ext cx="11689" cy="5997040"/>
          </a:xfrm>
          <a:prstGeom prst="line">
            <a:avLst/>
          </a:prstGeom>
          <a:noFill/>
          <a:ln w="3175">
            <a:solidFill>
              <a:schemeClr val="bg1"/>
            </a:solidFill>
            <a:prstDash val="dash"/>
            <a:round/>
            <a:headEnd/>
            <a:tailEnd/>
          </a:ln>
          <a:effectLst/>
        </p:spPr>
        <p:txBody>
          <a:bodyPr wrap="none"/>
          <a:lstStyle/>
          <a:p>
            <a:pPr algn="ctr">
              <a:spcBef>
                <a:spcPct val="50000"/>
              </a:spcBef>
              <a:defRPr/>
            </a:pPr>
            <a:endParaRPr lang="en-US">
              <a:solidFill>
                <a:srgbClr val="595959"/>
              </a:solidFill>
              <a:latin typeface="Arial" charset="0"/>
              <a:cs typeface="Arial" charset="0"/>
            </a:endParaRPr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158836" y="3259138"/>
            <a:ext cx="5737514" cy="4762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3158836" y="3730625"/>
            <a:ext cx="5737514" cy="3365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86" y="90310"/>
            <a:ext cx="4044304" cy="6767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2319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8" r:id="rId1"/>
    <p:sldLayoutId id="2147484449" r:id="rId2"/>
    <p:sldLayoutId id="2147484450" r:id="rId3"/>
    <p:sldLayoutId id="2147484451" r:id="rId4"/>
    <p:sldLayoutId id="2147484452" r:id="rId5"/>
    <p:sldLayoutId id="2147484453" r:id="rId6"/>
    <p:sldLayoutId id="2147484454" r:id="rId7"/>
    <p:sldLayoutId id="2147484455" r:id="rId8"/>
    <p:sldLayoutId id="2147484456" r:id="rId9"/>
    <p:sldLayoutId id="2147484457" r:id="rId10"/>
    <p:sldLayoutId id="2147484458" r:id="rId11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har char="•"/>
        <a:defRPr sz="1600">
          <a:solidFill>
            <a:schemeClr val="bg1"/>
          </a:solidFill>
          <a:latin typeface="+mn-lt"/>
          <a:ea typeface="+mn-ea"/>
          <a:cs typeface="+mn-cs"/>
        </a:defRPr>
      </a:lvl1pPr>
      <a:lvl2pPr marL="4572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2pPr>
      <a:lvl3pPr marL="914400" algn="ctr" rtl="0" eaLnBrk="1" fontAlgn="base" hangingPunct="1">
        <a:spcBef>
          <a:spcPct val="0"/>
        </a:spcBef>
        <a:spcAft>
          <a:spcPct val="0"/>
        </a:spcAft>
        <a:buChar char="•"/>
        <a:defRPr sz="2400">
          <a:solidFill>
            <a:schemeClr val="bg2"/>
          </a:solidFill>
          <a:latin typeface="+mn-lt"/>
        </a:defRPr>
      </a:lvl3pPr>
      <a:lvl4pPr marL="1371600" algn="ctr" rtl="0" eaLnBrk="1" fontAlgn="base" hangingPunct="1">
        <a:spcBef>
          <a:spcPct val="0"/>
        </a:spcBef>
        <a:spcAft>
          <a:spcPct val="0"/>
        </a:spcAft>
        <a:buChar char="–"/>
        <a:defRPr sz="2400">
          <a:solidFill>
            <a:schemeClr val="bg2"/>
          </a:solidFill>
          <a:latin typeface="+mn-lt"/>
        </a:defRPr>
      </a:lvl4pPr>
      <a:lvl5pPr marL="1828800" algn="ctr" rtl="0" eaLnBrk="1" fontAlgn="base" hangingPunct="1">
        <a:spcBef>
          <a:spcPct val="0"/>
        </a:spcBef>
        <a:spcAft>
          <a:spcPct val="0"/>
        </a:spcAft>
        <a:buChar char="»"/>
        <a:defRPr sz="2400">
          <a:solidFill>
            <a:schemeClr val="bg2"/>
          </a:solidFill>
          <a:latin typeface="+mn-lt"/>
        </a:defRPr>
      </a:lvl5pPr>
      <a:lvl6pPr marL="22860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6pPr>
      <a:lvl7pPr marL="27432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7pPr>
      <a:lvl8pPr marL="32004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8pPr>
      <a:lvl9pPr marL="3657600" algn="ctr" rtl="0" eaLnBrk="1" fontAlgn="base" hangingPunct="1">
        <a:spcBef>
          <a:spcPct val="0"/>
        </a:spcBef>
        <a:spcAft>
          <a:spcPct val="0"/>
        </a:spcAft>
        <a:defRPr sz="240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100.xml"/><Relationship Id="rId2" Type="http://schemas.openxmlformats.org/officeDocument/2006/relationships/notesSlide" Target="../notesSlides/notesSlide2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26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2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5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0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6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8.xml"/><Relationship Id="rId2" Type="http://schemas.openxmlformats.org/officeDocument/2006/relationships/notesSlide" Target="../notesSlides/notesSlide3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Relationship Id="rId2" Type="http://schemas.openxmlformats.org/officeDocument/2006/relationships/notesSlide" Target="../notesSlides/notesSlide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740025" y="3733800"/>
            <a:ext cx="6153150" cy="1477328"/>
          </a:xfrm>
        </p:spPr>
        <p:txBody>
          <a:bodyPr/>
          <a:lstStyle/>
          <a:p>
            <a:pPr marL="0" indent="0"/>
            <a:r>
              <a:rPr lang="en-US" sz="1800" b="1" dirty="0" smtClean="0"/>
              <a:t>Lecture 4</a:t>
            </a:r>
            <a:r>
              <a:rPr lang="en-US" dirty="0" smtClean="0"/>
              <a:t>: Discriminant Functions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1800" dirty="0" smtClean="0">
                <a:solidFill>
                  <a:srgbClr val="671E97"/>
                </a:solidFill>
              </a:rPr>
              <a:t>Stern School of Business</a:t>
            </a:r>
            <a:br>
              <a:rPr lang="en-US" sz="1800" dirty="0" smtClean="0">
                <a:solidFill>
                  <a:srgbClr val="671E97"/>
                </a:solidFill>
              </a:rPr>
            </a:br>
            <a:r>
              <a:rPr lang="en-US" sz="1800" dirty="0" smtClean="0">
                <a:solidFill>
                  <a:srgbClr val="671E97"/>
                </a:solidFill>
              </a:rPr>
              <a:t>New York University</a:t>
            </a:r>
            <a:br>
              <a:rPr lang="en-US" sz="1800" dirty="0" smtClean="0">
                <a:solidFill>
                  <a:srgbClr val="671E97"/>
                </a:solidFill>
              </a:rPr>
            </a:br>
            <a:r>
              <a:rPr lang="en-US" sz="1800" dirty="0" smtClean="0">
                <a:solidFill>
                  <a:srgbClr val="671E97"/>
                </a:solidFill>
              </a:rPr>
              <a:t>Spring 2014</a:t>
            </a:r>
            <a:endParaRPr lang="en-US" sz="1400" dirty="0">
              <a:solidFill>
                <a:srgbClr val="671E97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Data Mining for Business Analytics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0325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Boundaries</a:t>
            </a:r>
            <a:endParaRPr lang="en-US" dirty="0"/>
          </a:p>
        </p:txBody>
      </p:sp>
      <p:pic>
        <p:nvPicPr>
          <p:cNvPr id="3074" name="Picture 2" descr="E:\Dropbox\NYU\2014 Spring\Data Mining for Business Analytics\Lectures\2014\Figures\DSB-figures\dsfb_0401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2784" y="1246900"/>
            <a:ext cx="6158432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95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Instance Space</a:t>
            </a:r>
            <a:endParaRPr lang="en-US" dirty="0"/>
          </a:p>
        </p:txBody>
      </p:sp>
      <p:pic>
        <p:nvPicPr>
          <p:cNvPr id="4098" name="Picture 2" descr="E:\Dropbox\NYU\2014 Spring\Data Mining for Business Analytics\Lectures\2014\Figures\DSB-figures\dsfb_040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610" y="1258775"/>
            <a:ext cx="616878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85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Classifier</a:t>
            </a:r>
            <a:endParaRPr lang="en-US" dirty="0"/>
          </a:p>
        </p:txBody>
      </p:sp>
      <p:pic>
        <p:nvPicPr>
          <p:cNvPr id="5122" name="Picture 2" descr="E:\Dropbox\NYU\2014 Spring\Data Mining for Business Analytics\Lectures\2014\Figures\DSB-figures\dsfb_040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0964" y="1246900"/>
            <a:ext cx="5662072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1702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Classification Function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Linear </a:t>
                </a:r>
                <a:r>
                  <a:rPr lang="en-US" dirty="0" smtClean="0"/>
                  <a:t>discriminant: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endParaRPr lang="en-US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𝑐𝑙𝑎𝑠𝑠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eqArrPr>
                            <m:e>
                              <m:r>
                                <a:rPr lang="en-US" b="0" i="1" smtClean="0">
                                  <a:latin typeface="Cambria Math"/>
                                </a:rPr>
                                <m:t>+ </m:t>
                              </m:r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Cambria Math"/>
                                </a:rPr>
                                <m:t>if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1.0×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𝐴𝑔𝑒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 −1.5×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𝐵𝑎𝑙𝑎𝑛𝑐𝑒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+60&gt;0</m:t>
                              </m:r>
                            </m:e>
                            <m:e>
                              <m:r>
                                <m:rPr>
                                  <m:nor/>
                                </m:rPr>
                                <a:rPr lang="en-US" b="0" i="0" smtClean="0">
                                  <a:latin typeface="Cambria Math"/>
                                </a:rPr>
                                <m:t> </m:t>
                              </m:r>
                              <m:r>
                                <a:rPr lang="en-US" i="1" smtClean="0">
                                  <a:latin typeface="Cambria Math"/>
                                  <a:ea typeface="Cambria Math"/>
                                </a:rPr>
                                <m:t>●</m:t>
                              </m:r>
                              <m:r>
                                <m:rPr>
                                  <m:nor/>
                                </m:rPr>
                                <a:rPr lang="en-US" b="0" i="0" smtClean="0">
                                  <a:ea typeface="Cambria Math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>
                                  <a:latin typeface="Cambria Math"/>
                                </a:rPr>
                                <m:t>if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1.0×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𝐴𝑔𝑒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 −1.5×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𝐵𝑎𝑙𝑎𝑛𝑐𝑒</m:t>
                              </m:r>
                              <m:r>
                                <a:rPr lang="en-US" i="1">
                                  <a:latin typeface="Cambria Math"/>
                                </a:rPr>
                                <m:t>+60≤0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dirty="0" smtClean="0"/>
              </a:p>
              <a:p>
                <a:endParaRPr lang="en-US" sz="1000" dirty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We now have a </a:t>
                </a:r>
                <a:r>
                  <a:rPr lang="en-US" b="1" dirty="0"/>
                  <a:t>parameterized model</a:t>
                </a:r>
                <a:r>
                  <a:rPr lang="en-US" dirty="0"/>
                  <a:t>: the weights of the linear </a:t>
                </a:r>
                <a:r>
                  <a:rPr lang="en-US" dirty="0" smtClean="0"/>
                  <a:t>function are </a:t>
                </a:r>
                <a:r>
                  <a:rPr lang="en-US" dirty="0"/>
                  <a:t>the </a:t>
                </a:r>
                <a:r>
                  <a:rPr lang="en-US" dirty="0" smtClean="0"/>
                  <a:t>parameters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</a:t>
                </a:r>
                <a:r>
                  <a:rPr lang="en-US" dirty="0"/>
                  <a:t>weights are often </a:t>
                </a:r>
                <a:r>
                  <a:rPr lang="en-US" i="1" dirty="0"/>
                  <a:t>loosely</a:t>
                </a:r>
                <a:r>
                  <a:rPr lang="en-US" dirty="0"/>
                  <a:t> interpreted as </a:t>
                </a:r>
                <a:r>
                  <a:rPr lang="en-US" b="1" dirty="0"/>
                  <a:t>importance indicators </a:t>
                </a:r>
                <a:r>
                  <a:rPr lang="en-US" dirty="0" smtClean="0"/>
                  <a:t>of the features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 </a:t>
                </a:r>
                <a:r>
                  <a:rPr lang="en-US" dirty="0"/>
                  <a:t>different sort of multivariate supervised </a:t>
                </a:r>
                <a:r>
                  <a:rPr lang="en-US" dirty="0" smtClean="0"/>
                  <a:t>segmentation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difference from DTs is that the method for taking multiple attributes into account is to create a mathematical function of them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482" r="-8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2535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the “best” line</a:t>
            </a:r>
            <a:endParaRPr lang="en-US" dirty="0"/>
          </a:p>
        </p:txBody>
      </p:sp>
      <p:pic>
        <p:nvPicPr>
          <p:cNvPr id="6146" name="Picture 2" descr="E:\Dropbox\NYU\2014 Spring\Data Mining for Business Analytics\Lectures\2014\Figures\DSB-figures\dsfb_04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318" y="1258775"/>
            <a:ext cx="6289364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8313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 Functions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“Best” line depends on the </a:t>
                </a:r>
                <a:r>
                  <a:rPr lang="en-US" b="1" dirty="0" smtClean="0"/>
                  <a:t>objective (loss) function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Objective function should represent our goal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A </a:t>
                </a:r>
                <a:r>
                  <a:rPr lang="en-US" dirty="0" smtClean="0"/>
                  <a:t>loss function </a:t>
                </a:r>
                <a:r>
                  <a:rPr lang="en-US" dirty="0"/>
                  <a:t>determines how much penalty should be assigned to an instance based on </a:t>
                </a:r>
                <a:r>
                  <a:rPr lang="en-US" dirty="0" smtClean="0"/>
                  <a:t>the error </a:t>
                </a:r>
                <a:r>
                  <a:rPr lang="en-US" dirty="0"/>
                  <a:t>in the model’s predicted </a:t>
                </a:r>
                <a:r>
                  <a:rPr lang="en-US" dirty="0" smtClean="0"/>
                  <a:t>value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Examples of objective (or loss) functions: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l-GR" b="0" i="1" smtClean="0">
                        <a:latin typeface="Cambria Math"/>
                      </a:rPr>
                      <m:t>𝜆</m:t>
                    </m:r>
                    <m:d>
                      <m:dPr>
                        <m:ctrlPr>
                          <a:rPr lang="el-GR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  <m:r>
                          <a:rPr lang="en-US" b="0" i="1" smtClean="0">
                            <a:latin typeface="Cambria Math"/>
                          </a:rPr>
                          <m:t>;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l-GR" b="0" i="1" smtClean="0">
                        <a:latin typeface="Cambria Math"/>
                      </a:rPr>
                      <m:t>=</m:t>
                    </m:r>
                    <m:d>
                      <m:dPr>
                        <m:begChr m:val="|"/>
                        <m:endChr m:val="|"/>
                        <m:ctrlPr>
                          <a:rPr lang="en-US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  <m:r>
                          <a:rPr lang="en-US" b="0" i="1" smtClean="0">
                            <a:latin typeface="Cambria Math"/>
                          </a:rPr>
                          <m:t>−</m:t>
                        </m:r>
                        <m:r>
                          <a:rPr lang="en-US" b="0" i="1" smtClean="0">
                            <a:latin typeface="Cambria Math"/>
                          </a:rPr>
                          <m:t>𝑓</m:t>
                        </m:r>
                        <m:r>
                          <a:rPr lang="en-US" b="0" i="1" smtClean="0">
                            <a:latin typeface="Cambria Math"/>
                          </a:rPr>
                          <m:t>(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</a:rPr>
                          <m:t>)</m:t>
                        </m:r>
                      </m:e>
                    </m:d>
                  </m:oMath>
                </a14:m>
                <a:endParaRPr lang="en-US" dirty="0" smtClean="0"/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l-GR" i="1">
                        <a:latin typeface="Cambria Math"/>
                      </a:rPr>
                      <m:t>𝜆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/>
                          </a:rPr>
                          <m:t>𝑦</m:t>
                        </m:r>
                        <m:r>
                          <a:rPr lang="en-US" b="0" i="1" smtClean="0">
                            <a:latin typeface="Cambria Math"/>
                          </a:rPr>
                          <m:t>;</m:t>
                        </m:r>
                        <m:r>
                          <a:rPr lang="en-US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b="0" i="1" smtClean="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/>
                              </a:rPr>
                              <m:t>𝑦</m:t>
                            </m:r>
                            <m:r>
                              <a:rPr lang="en-US" i="1">
                                <a:latin typeface="Cambria Math"/>
                              </a:rPr>
                              <m:t>−</m:t>
                            </m:r>
                            <m:r>
                              <a:rPr lang="en-US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 smtClean="0"/>
                  <a:t> [convenient mathematically – linear regression]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l-GR" i="1">
                        <a:latin typeface="Cambria Math"/>
                      </a:rPr>
                      <m:t>𝜆</m:t>
                    </m:r>
                    <m:d>
                      <m:dPr>
                        <m:ctrlPr>
                          <a:rPr lang="el-GR" i="1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</a:rPr>
                          <m:t>;</m:t>
                        </m:r>
                        <m:r>
                          <a:rPr lang="en-US" i="1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l-GR" i="1">
                        <a:latin typeface="Cambria Math"/>
                      </a:rPr>
                      <m:t>=</m:t>
                    </m:r>
                    <m:r>
                      <a:rPr lang="en-US" b="0" i="1" smtClean="0">
                        <a:latin typeface="Cambria Math"/>
                      </a:rPr>
                      <m:t>𝐼</m:t>
                    </m:r>
                    <m:d>
                      <m:dPr>
                        <m:ctrlPr>
                          <a:rPr lang="en-US" b="0" i="1" smtClean="0">
                            <a:latin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𝑦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≠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𝑓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en-US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e>
                    </m:d>
                  </m:oMath>
                </a14:m>
                <a:r>
                  <a:rPr lang="en-US" dirty="0" smtClean="0"/>
                  <a:t> 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b="1" dirty="0"/>
                  <a:t>Linear regression</a:t>
                </a:r>
                <a:r>
                  <a:rPr lang="en-US" dirty="0"/>
                  <a:t>, </a:t>
                </a:r>
                <a:r>
                  <a:rPr lang="en-US" b="1" dirty="0"/>
                  <a:t>logistic regression</a:t>
                </a:r>
                <a:r>
                  <a:rPr lang="en-US" dirty="0"/>
                  <a:t>, and </a:t>
                </a:r>
                <a:r>
                  <a:rPr lang="en-US" b="1" dirty="0"/>
                  <a:t>support vector machines</a:t>
                </a:r>
                <a:r>
                  <a:rPr lang="en-US" dirty="0"/>
                  <a:t> are all very </a:t>
                </a:r>
                <a:r>
                  <a:rPr lang="en-US" dirty="0" smtClean="0"/>
                  <a:t>similar instances </a:t>
                </a:r>
                <a:r>
                  <a:rPr lang="en-US" dirty="0"/>
                  <a:t>of our basic fundamental </a:t>
                </a:r>
                <a:r>
                  <a:rPr lang="en-US" dirty="0" smtClean="0"/>
                  <a:t>technique: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key difference </a:t>
                </a:r>
                <a:r>
                  <a:rPr lang="en-US" dirty="0"/>
                  <a:t>is that each uses </a:t>
                </a:r>
                <a:r>
                  <a:rPr lang="en-US" b="1" dirty="0"/>
                  <a:t>a different objective </a:t>
                </a:r>
                <a:r>
                  <a:rPr lang="en-US" b="1" dirty="0" smtClean="0"/>
                  <a:t>function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593" t="-482" r="-741" b="-44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1912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 is a misnomer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distinction between classification and regression is whether </a:t>
            </a:r>
            <a:r>
              <a:rPr lang="en-US" dirty="0" smtClean="0"/>
              <a:t>the value </a:t>
            </a:r>
            <a:r>
              <a:rPr lang="en-US" dirty="0"/>
              <a:t>for the </a:t>
            </a:r>
            <a:r>
              <a:rPr lang="en-US" b="1" dirty="0"/>
              <a:t>target variable is categorical or </a:t>
            </a:r>
            <a:r>
              <a:rPr lang="en-US" b="1" dirty="0" smtClean="0"/>
              <a:t>numeric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For logistic regression</a:t>
            </a:r>
            <a:r>
              <a:rPr lang="en-US" dirty="0"/>
              <a:t>, the model produces a numeric </a:t>
            </a:r>
            <a:r>
              <a:rPr lang="en-US" dirty="0" smtClean="0"/>
              <a:t>estimate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However</a:t>
            </a:r>
            <a:r>
              <a:rPr lang="en-US" dirty="0"/>
              <a:t>, </a:t>
            </a:r>
            <a:r>
              <a:rPr lang="en-US" b="1" dirty="0"/>
              <a:t>the values of the target variable in the </a:t>
            </a:r>
            <a:r>
              <a:rPr lang="en-US" b="1" dirty="0" smtClean="0"/>
              <a:t>data are categorical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Logistic regression is estimating the </a:t>
            </a:r>
            <a:r>
              <a:rPr lang="en-US" dirty="0"/>
              <a:t>probability of class </a:t>
            </a:r>
            <a:r>
              <a:rPr lang="en-US" dirty="0" smtClean="0"/>
              <a:t>membership (a </a:t>
            </a:r>
            <a:r>
              <a:rPr lang="en-US" dirty="0"/>
              <a:t>numeric quantity) over a </a:t>
            </a:r>
            <a:r>
              <a:rPr lang="en-US" b="1" dirty="0"/>
              <a:t>categorical </a:t>
            </a:r>
            <a:r>
              <a:rPr lang="en-US" b="1" dirty="0" smtClean="0"/>
              <a:t>class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Logistic regression is a </a:t>
            </a:r>
            <a:r>
              <a:rPr lang="en-US" b="1" dirty="0">
                <a:solidFill>
                  <a:srgbClr val="671E97"/>
                </a:solidFill>
              </a:rPr>
              <a:t>class probability estimation model </a:t>
            </a:r>
            <a:r>
              <a:rPr lang="en-US" dirty="0"/>
              <a:t>and not a </a:t>
            </a:r>
            <a:r>
              <a:rPr lang="en-US" dirty="0" smtClean="0"/>
              <a:t>regression model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753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 (“sigmoid”) curve</a:t>
            </a:r>
            <a:endParaRPr lang="en-US" dirty="0"/>
          </a:p>
        </p:txBody>
      </p:sp>
      <p:pic>
        <p:nvPicPr>
          <p:cNvPr id="9218" name="Picture 2" descr="E:\Dropbox\NYU\2014 Spring\Data Mining for Business Analytics\Lectures\2014\Figures\DSB-figures\dsfb_0410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60" y="1451750"/>
            <a:ext cx="790528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21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Dropbox\NYU\2014 Spring\Data Mining for Business Analytics\Lectures\2014\Figures\DSB-figures\dsfb_0407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346" y="1258775"/>
            <a:ext cx="5801308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Classifying Flowers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555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the “best” line</a:t>
            </a:r>
            <a:endParaRPr lang="en-US" dirty="0"/>
          </a:p>
        </p:txBody>
      </p:sp>
      <p:pic>
        <p:nvPicPr>
          <p:cNvPr id="6146" name="Picture 2" descr="E:\Dropbox\NYU\2014 Spring\Data Mining for Business Analytics\Lectures\2014\Figures\DSB-figures\dsfb_04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7318" y="1223150"/>
            <a:ext cx="6289364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508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Support Vector Machines (SVMs)</a:t>
            </a:r>
            <a:endParaRPr lang="en-US" dirty="0"/>
          </a:p>
        </p:txBody>
      </p:sp>
      <p:pic>
        <p:nvPicPr>
          <p:cNvPr id="8194" name="Picture 2" descr="E:\Dropbox\NYU\2014 Spring\Data Mining for Business Analytics\Lectures\2014\Figures\DSB-figures\dsfb_0408.pn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945" y="1223150"/>
            <a:ext cx="614211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68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Support Vector Machines (SVMs)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Linear Discriminants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Effective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Use “hinge loss”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Also, non-linear SVMs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713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Hinge Loss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Support vector machines use </a:t>
            </a:r>
            <a:r>
              <a:rPr lang="en-US" b="1" dirty="0"/>
              <a:t>hinge </a:t>
            </a:r>
            <a:r>
              <a:rPr lang="en-US" b="1" dirty="0" smtClean="0"/>
              <a:t>loss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Hinge </a:t>
            </a:r>
            <a:r>
              <a:rPr lang="en-US" dirty="0"/>
              <a:t>loss incurs no penalty for an example that is </a:t>
            </a:r>
            <a:r>
              <a:rPr lang="en-US" u="sng" dirty="0"/>
              <a:t>not</a:t>
            </a:r>
            <a:r>
              <a:rPr lang="en-US" dirty="0"/>
              <a:t> on the wrong side of </a:t>
            </a:r>
            <a:r>
              <a:rPr lang="en-US" dirty="0" smtClean="0"/>
              <a:t>the margin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hinge loss only becomes positive when an example is on the wrong side </a:t>
            </a:r>
            <a:r>
              <a:rPr lang="en-US" dirty="0" smtClean="0"/>
              <a:t>of the </a:t>
            </a:r>
            <a:r>
              <a:rPr lang="en-US" dirty="0"/>
              <a:t>boundary and beyond the </a:t>
            </a:r>
            <a:r>
              <a:rPr lang="en-US" dirty="0" smtClean="0"/>
              <a:t>margin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Loss </a:t>
            </a:r>
            <a:r>
              <a:rPr lang="en-US" dirty="0"/>
              <a:t>then increases linearly with the </a:t>
            </a:r>
            <a:r>
              <a:rPr lang="en-US" dirty="0" smtClean="0"/>
              <a:t>example’s distance </a:t>
            </a:r>
            <a:r>
              <a:rPr lang="en-US" dirty="0"/>
              <a:t>from the </a:t>
            </a:r>
            <a:r>
              <a:rPr lang="en-US" dirty="0" smtClean="0"/>
              <a:t>margin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Penalizes </a:t>
            </a:r>
            <a:r>
              <a:rPr lang="en-US" dirty="0"/>
              <a:t>points more the farther they are from </a:t>
            </a:r>
            <a:r>
              <a:rPr lang="en-US" dirty="0" smtClean="0"/>
              <a:t>the separating boundary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027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Loss Functions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Zero-one </a:t>
            </a:r>
            <a:r>
              <a:rPr lang="en-US" b="1" dirty="0" smtClean="0"/>
              <a:t>loss </a:t>
            </a:r>
            <a:r>
              <a:rPr lang="en-US" dirty="0"/>
              <a:t>assigns a loss of zero for a correct decision and </a:t>
            </a:r>
            <a:r>
              <a:rPr lang="en-US" dirty="0" smtClean="0"/>
              <a:t>one for </a:t>
            </a:r>
            <a:r>
              <a:rPr lang="en-US" dirty="0"/>
              <a:t>an incorrect </a:t>
            </a:r>
            <a:r>
              <a:rPr lang="en-US" dirty="0" smtClean="0"/>
              <a:t>decision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Squared error </a:t>
            </a:r>
            <a:r>
              <a:rPr lang="en-US" dirty="0"/>
              <a:t>specifies a </a:t>
            </a:r>
            <a:r>
              <a:rPr lang="en-US" dirty="0" smtClean="0"/>
              <a:t>loss proportional </a:t>
            </a:r>
            <a:r>
              <a:rPr lang="en-US" dirty="0"/>
              <a:t>to the square of the distance from the </a:t>
            </a:r>
            <a:r>
              <a:rPr lang="en-US" dirty="0" smtClean="0"/>
              <a:t>boundary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Squared </a:t>
            </a:r>
            <a:r>
              <a:rPr lang="en-US" dirty="0"/>
              <a:t>error loss </a:t>
            </a:r>
            <a:r>
              <a:rPr lang="en-US" dirty="0" smtClean="0"/>
              <a:t>usually is </a:t>
            </a:r>
            <a:r>
              <a:rPr lang="en-US" dirty="0"/>
              <a:t>used for numeric value prediction (regression), rather than </a:t>
            </a:r>
            <a:r>
              <a:rPr lang="en-US" dirty="0" smtClean="0"/>
              <a:t>classification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The squaring of </a:t>
            </a:r>
            <a:r>
              <a:rPr lang="en-US" dirty="0"/>
              <a:t>the error has the effect of greatly penalizing predictions that are grossly </a:t>
            </a:r>
            <a:r>
              <a:rPr lang="en-US" dirty="0" smtClean="0"/>
              <a:t>wrong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84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361950"/>
            <a:ext cx="8251659" cy="474663"/>
          </a:xfrm>
        </p:spPr>
        <p:txBody>
          <a:bodyPr/>
          <a:lstStyle/>
          <a:p>
            <a:r>
              <a:rPr lang="en-US" dirty="0" smtClean="0"/>
              <a:t>Ranking Instances and Probability Class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In many applications, we don’t simply want a yes or no prediction of whether an </a:t>
            </a:r>
            <a:r>
              <a:rPr lang="en-US" dirty="0" smtClean="0"/>
              <a:t>instance belongs </a:t>
            </a:r>
            <a:r>
              <a:rPr lang="en-US" dirty="0"/>
              <a:t>to the class, but we want some notion of </a:t>
            </a:r>
            <a:r>
              <a:rPr lang="en-US" b="1" dirty="0"/>
              <a:t>which examples are more or less </a:t>
            </a:r>
            <a:r>
              <a:rPr lang="en-US" b="1" dirty="0" smtClean="0"/>
              <a:t>likely to </a:t>
            </a:r>
            <a:r>
              <a:rPr lang="en-US" b="1" dirty="0"/>
              <a:t>belong to the </a:t>
            </a:r>
            <a:r>
              <a:rPr lang="en-US" b="1" dirty="0" smtClean="0"/>
              <a:t>class</a:t>
            </a:r>
            <a:r>
              <a:rPr lang="en-US" dirty="0" smtClean="0"/>
              <a:t>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Which </a:t>
            </a:r>
            <a:r>
              <a:rPr lang="en-US" dirty="0"/>
              <a:t>consumers are most likely to respond to </a:t>
            </a:r>
            <a:r>
              <a:rPr lang="en-US" dirty="0" smtClean="0"/>
              <a:t>this offer</a:t>
            </a:r>
            <a:r>
              <a:rPr lang="en-US" dirty="0"/>
              <a:t>? </a:t>
            </a:r>
            <a:endParaRPr lang="en-US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Which </a:t>
            </a:r>
            <a:r>
              <a:rPr lang="en-US" dirty="0"/>
              <a:t>customers are most likely to leave when </a:t>
            </a:r>
            <a:r>
              <a:rPr lang="en-US" dirty="0" smtClean="0"/>
              <a:t>their </a:t>
            </a:r>
            <a:r>
              <a:rPr lang="en-US" dirty="0"/>
              <a:t>contracts expire</a:t>
            </a:r>
            <a:r>
              <a:rPr lang="en-US" dirty="0" smtClean="0"/>
              <a:t>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Ranking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Tree induction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Linear discriminant functions (e.g., linear regressions, logistic regressions, SVMs)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 smtClean="0"/>
              <a:t>Ranking is free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Class Probability Estimation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Tree induction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Logistic regression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83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The many faces of classification:</a:t>
            </a:r>
            <a:br>
              <a:rPr lang="en-US" dirty="0"/>
            </a:br>
            <a:r>
              <a:rPr lang="en-US" dirty="0" smtClean="0"/>
              <a:t>Classification / Probability Estimation / Ranking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idx="1"/>
          </p:nvPr>
        </p:nvSpPr>
        <p:spPr>
          <a:xfrm>
            <a:off x="457200" y="3680350"/>
            <a:ext cx="8229600" cy="24733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Ranking</a:t>
            </a:r>
            <a:r>
              <a:rPr lang="en-US" dirty="0"/>
              <a:t>: </a:t>
            </a:r>
          </a:p>
          <a:p>
            <a:pPr lvl="1">
              <a:defRPr/>
            </a:pPr>
            <a:r>
              <a:rPr lang="en-US" dirty="0" smtClean="0">
                <a:ea typeface="+mn-ea"/>
              </a:rPr>
              <a:t>Business </a:t>
            </a:r>
            <a:r>
              <a:rPr lang="en-US" dirty="0">
                <a:ea typeface="+mn-ea"/>
              </a:rPr>
              <a:t>context determines the number of actions (“how far down the list</a:t>
            </a:r>
            <a:r>
              <a:rPr lang="en-US" dirty="0" smtClean="0">
                <a:ea typeface="+mn-ea"/>
              </a:rPr>
              <a:t>”)</a:t>
            </a:r>
            <a:endParaRPr lang="en-US" dirty="0">
              <a:ea typeface="+mn-ea"/>
            </a:endParaRPr>
          </a:p>
          <a:p>
            <a:pPr>
              <a:defRPr/>
            </a:pPr>
            <a:r>
              <a:rPr lang="en-US" dirty="0" smtClean="0"/>
              <a:t>Probability</a:t>
            </a:r>
            <a:r>
              <a:rPr lang="en-US" dirty="0"/>
              <a:t>: </a:t>
            </a:r>
          </a:p>
          <a:p>
            <a:pPr lvl="1">
              <a:defRPr/>
            </a:pPr>
            <a:r>
              <a:rPr lang="en-US" dirty="0" smtClean="0">
                <a:ea typeface="+mn-ea"/>
              </a:rPr>
              <a:t>You </a:t>
            </a:r>
            <a:r>
              <a:rPr lang="en-US" dirty="0">
                <a:ea typeface="+mn-ea"/>
              </a:rPr>
              <a:t>can always </a:t>
            </a:r>
            <a:r>
              <a:rPr lang="en-US" dirty="0" smtClean="0">
                <a:ea typeface="+mn-ea"/>
              </a:rPr>
              <a:t>rank / classify </a:t>
            </a:r>
            <a:r>
              <a:rPr lang="en-US" dirty="0">
                <a:ea typeface="+mn-ea"/>
              </a:rPr>
              <a:t>if you have probabilities</a:t>
            </a:r>
            <a:r>
              <a:rPr lang="en-US" dirty="0" smtClean="0">
                <a:ea typeface="+mn-ea"/>
              </a:rPr>
              <a:t>!</a:t>
            </a:r>
            <a:endParaRPr lang="en-US" dirty="0">
              <a:ea typeface="+mn-ea"/>
            </a:endParaRPr>
          </a:p>
        </p:txBody>
      </p:sp>
      <p:cxnSp>
        <p:nvCxnSpPr>
          <p:cNvPr id="21507" name="Straight Arrow Connector 4"/>
          <p:cNvCxnSpPr>
            <a:cxnSpLocks noChangeShapeType="1"/>
          </p:cNvCxnSpPr>
          <p:nvPr/>
        </p:nvCxnSpPr>
        <p:spPr bwMode="auto">
          <a:xfrm>
            <a:off x="838200" y="2133600"/>
            <a:ext cx="7696200" cy="0"/>
          </a:xfrm>
          <a:prstGeom prst="straightConnector1">
            <a:avLst/>
          </a:prstGeom>
          <a:noFill/>
          <a:ln w="25400" algn="ctr">
            <a:solidFill>
              <a:schemeClr val="tx1"/>
            </a:solidFill>
            <a:round/>
            <a:headEnd/>
            <a:tailEnd type="arrow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1508" name="TextBox 5"/>
          <p:cNvSpPr txBox="1">
            <a:spLocks noChangeArrowheads="1"/>
          </p:cNvSpPr>
          <p:nvPr/>
        </p:nvSpPr>
        <p:spPr bwMode="auto">
          <a:xfrm>
            <a:off x="3505200" y="1676400"/>
            <a:ext cx="2146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/>
              <a:t>Increasing difficulty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09600" y="2590800"/>
            <a:ext cx="15446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/>
              <a:t>Classification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4114800" y="2590800"/>
            <a:ext cx="10302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/>
              <a:t>Ranking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119938" y="2601913"/>
            <a:ext cx="12620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i="1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i="1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i="1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i="1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i="1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/>
              <a:t>Probability</a:t>
            </a:r>
          </a:p>
        </p:txBody>
      </p:sp>
    </p:spTree>
    <p:extLst>
      <p:ext uri="{BB962C8B-B14F-4D97-AF65-F5344CB8AC3E}">
        <p14:creationId xmlns:p14="http://schemas.microsoft.com/office/powerpoint/2010/main" val="231485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Ranking: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Search engines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Whether a document is relevant to a topic / query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2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Probability Estimation: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err="1" smtClean="0"/>
              <a:t>MegaTelCo</a:t>
            </a:r>
            <a:endParaRPr lang="en-US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Ranking vs. Class Probability Estimation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Identify accounts or </a:t>
            </a:r>
            <a:r>
              <a:rPr lang="en-US" dirty="0"/>
              <a:t>transactions as likely to have been </a:t>
            </a:r>
            <a:r>
              <a:rPr lang="en-US" dirty="0" smtClean="0"/>
              <a:t>defrauded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director of the fraud </a:t>
            </a:r>
            <a:r>
              <a:rPr lang="en-US" dirty="0" smtClean="0"/>
              <a:t>control operation </a:t>
            </a:r>
            <a:r>
              <a:rPr lang="en-US" dirty="0"/>
              <a:t>may want the analysts to focus not simply on the cases most likely to be </a:t>
            </a:r>
            <a:r>
              <a:rPr lang="en-US" dirty="0" smtClean="0"/>
              <a:t>fraud, but </a:t>
            </a:r>
            <a:r>
              <a:rPr lang="en-US" dirty="0"/>
              <a:t>on </a:t>
            </a:r>
            <a:r>
              <a:rPr lang="en-US" dirty="0" smtClean="0"/>
              <a:t>accounts </a:t>
            </a:r>
            <a:r>
              <a:rPr lang="en-US" dirty="0"/>
              <a:t>where the </a:t>
            </a:r>
            <a:r>
              <a:rPr lang="en-US" b="1" dirty="0"/>
              <a:t>expected </a:t>
            </a:r>
            <a:r>
              <a:rPr lang="en-US" b="1" dirty="0" smtClean="0"/>
              <a:t>monetary </a:t>
            </a:r>
            <a:r>
              <a:rPr lang="en-US" b="1" dirty="0"/>
              <a:t>loss</a:t>
            </a:r>
            <a:r>
              <a:rPr lang="en-US" dirty="0"/>
              <a:t> is </a:t>
            </a:r>
            <a:r>
              <a:rPr lang="en-US" dirty="0" smtClean="0"/>
              <a:t>higher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 smtClean="0"/>
              <a:t>We </a:t>
            </a:r>
            <a:r>
              <a:rPr lang="en-US" dirty="0"/>
              <a:t>need to estimate the </a:t>
            </a:r>
            <a:r>
              <a:rPr lang="en-US" dirty="0" smtClean="0"/>
              <a:t>actual probability </a:t>
            </a:r>
            <a:r>
              <a:rPr lang="en-US" dirty="0"/>
              <a:t>of </a:t>
            </a:r>
            <a:r>
              <a:rPr lang="en-US" dirty="0" smtClean="0"/>
              <a:t>fraud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26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Wisconsin Breast </a:t>
            </a:r>
            <a:r>
              <a:rPr lang="en-US" dirty="0" smtClean="0"/>
              <a:t>Cancer Dataset</a:t>
            </a:r>
            <a:endParaRPr lang="en-US" dirty="0"/>
          </a:p>
        </p:txBody>
      </p:sp>
      <p:pic>
        <p:nvPicPr>
          <p:cNvPr id="1026" name="Picture 2" descr="http://blueribbonnews.com/wp-content/uploads/2013/10/pink_breast_cancer_ribbon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203" y="1770808"/>
            <a:ext cx="3051594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66171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Wisconsin Breast Cancer dataset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213268"/>
            <a:ext cx="8229600" cy="1063707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From </a:t>
            </a:r>
            <a:r>
              <a:rPr lang="en-US" dirty="0" smtClean="0"/>
              <a:t>each of </a:t>
            </a:r>
            <a:r>
              <a:rPr lang="en-US" dirty="0"/>
              <a:t>these basic characteristics, three values were computed: the mean (_mean), </a:t>
            </a:r>
            <a:r>
              <a:rPr lang="en-US" dirty="0" smtClean="0"/>
              <a:t>standard error </a:t>
            </a:r>
            <a:r>
              <a:rPr lang="en-US" dirty="0"/>
              <a:t>(_SE), and “worst” or </a:t>
            </a:r>
            <a:r>
              <a:rPr lang="en-US" dirty="0" smtClean="0"/>
              <a:t>largest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880391" y="976750"/>
            <a:ext cx="5383219" cy="4206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6258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Wisconsin Breast Cancer dataset</a:t>
            </a:r>
          </a:p>
        </p:txBody>
      </p:sp>
      <p:pic>
        <p:nvPicPr>
          <p:cNvPr id="12290" name="Picture 2" descr="E:\Dropbox\NYU\2014 Spring\Data Mining for Business Analytics\Lectures\2014\Figures\DSB-figures\dsfb_0413.png"/>
          <p:cNvPicPr>
            <a:picLocks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621" y="1252681"/>
            <a:ext cx="4023360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1" name="Picture 3"/>
          <p:cNvPicPr>
            <a:picLocks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75030" y="1235032"/>
            <a:ext cx="393192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5672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Non-linear Functions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Linear functions can actually represent nonlinear models</a:t>
            </a:r>
            <a:r>
              <a:rPr lang="en-US" dirty="0"/>
              <a:t>, if we include more complex features in the </a:t>
            </a:r>
            <a:r>
              <a:rPr lang="en-US" dirty="0" smtClean="0"/>
              <a:t>functions</a:t>
            </a:r>
            <a:endParaRPr lang="en-US" dirty="0"/>
          </a:p>
        </p:txBody>
      </p:sp>
      <p:pic>
        <p:nvPicPr>
          <p:cNvPr id="13314" name="Picture 2" descr="E:\Dropbox\NYU\2014 Spring\Data Mining for Business Analytics\Lectures\2014\Figures\DSB-figures\dsfb_041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8737" y="2155350"/>
            <a:ext cx="4746527" cy="411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48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Non-linear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59825"/>
            <a:ext cx="8229600" cy="505777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Using “higher order” features is just a “trick”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Common techniques based </a:t>
            </a:r>
            <a:r>
              <a:rPr lang="en-US" dirty="0"/>
              <a:t>on fitting the parameters of complex, nonlinear </a:t>
            </a:r>
            <a:r>
              <a:rPr lang="en-US" dirty="0" smtClean="0"/>
              <a:t>functions: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Non-linear support vector machines and neural networks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/>
              <a:t>Nonlinear </a:t>
            </a:r>
            <a:r>
              <a:rPr lang="en-US" b="1" dirty="0"/>
              <a:t>support vector machine </a:t>
            </a:r>
            <a:r>
              <a:rPr lang="en-US" dirty="0"/>
              <a:t>with a “polynomial </a:t>
            </a:r>
            <a:r>
              <a:rPr lang="en-US" dirty="0" smtClean="0"/>
              <a:t>kernel” consider </a:t>
            </a:r>
            <a:r>
              <a:rPr lang="en-US" dirty="0"/>
              <a:t>“higher-order” combinations of </a:t>
            </a:r>
            <a:r>
              <a:rPr lang="en-US" dirty="0" smtClean="0"/>
              <a:t>the original </a:t>
            </a:r>
            <a:r>
              <a:rPr lang="en-US" dirty="0"/>
              <a:t>features </a:t>
            </a:r>
            <a:endParaRPr lang="en-US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Squared </a:t>
            </a:r>
            <a:r>
              <a:rPr lang="en-US" dirty="0"/>
              <a:t>features, products of </a:t>
            </a:r>
            <a:r>
              <a:rPr lang="en-US" dirty="0" smtClean="0"/>
              <a:t>features,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Think </a:t>
            </a:r>
            <a:r>
              <a:rPr lang="en-US" dirty="0"/>
              <a:t>of a </a:t>
            </a:r>
            <a:r>
              <a:rPr lang="en-US" b="1" dirty="0"/>
              <a:t>neural network </a:t>
            </a:r>
            <a:r>
              <a:rPr lang="en-US" dirty="0"/>
              <a:t>as a “stack” of </a:t>
            </a:r>
            <a:r>
              <a:rPr lang="en-US" dirty="0" smtClean="0"/>
              <a:t>models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On </a:t>
            </a:r>
            <a:r>
              <a:rPr lang="en-US" dirty="0"/>
              <a:t>the bottom of the stack are </a:t>
            </a:r>
            <a:r>
              <a:rPr lang="en-US" dirty="0" smtClean="0"/>
              <a:t>the original features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Each layer </a:t>
            </a:r>
            <a:r>
              <a:rPr lang="en-US" dirty="0"/>
              <a:t>in the stack </a:t>
            </a:r>
            <a:r>
              <a:rPr lang="en-US" dirty="0" smtClean="0"/>
              <a:t>applies a </a:t>
            </a:r>
            <a:r>
              <a:rPr lang="en-US" dirty="0"/>
              <a:t>simple model </a:t>
            </a:r>
            <a:r>
              <a:rPr lang="en-US" dirty="0" smtClean="0"/>
              <a:t>to </a:t>
            </a:r>
            <a:r>
              <a:rPr lang="en-US" dirty="0"/>
              <a:t>the outputs of the </a:t>
            </a:r>
            <a:r>
              <a:rPr lang="en-US" dirty="0" smtClean="0"/>
              <a:t>previous </a:t>
            </a:r>
            <a:r>
              <a:rPr lang="en-US" dirty="0"/>
              <a:t>layer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Might fit data </a:t>
            </a:r>
            <a:r>
              <a:rPr lang="en-US" i="1" dirty="0" smtClean="0"/>
              <a:t>too</a:t>
            </a:r>
            <a:r>
              <a:rPr lang="en-US" dirty="0" smtClean="0"/>
              <a:t> well (..to be continued)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215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Neural Network</a:t>
            </a:r>
            <a:endParaRPr lang="en-US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7556" y="1235025"/>
            <a:ext cx="6208889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4269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Models versus </a:t>
            </a:r>
            <a:r>
              <a:rPr lang="en-US" dirty="0"/>
              <a:t>Tree Induction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24200"/>
            <a:ext cx="8229600" cy="5057775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What is more comprehensible to the </a:t>
            </a:r>
            <a:r>
              <a:rPr lang="en-US" dirty="0" smtClean="0"/>
              <a:t>stakeholders?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Rules or a </a:t>
            </a:r>
            <a:r>
              <a:rPr lang="en-US" dirty="0"/>
              <a:t>numeric function?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How “</a:t>
            </a:r>
            <a:r>
              <a:rPr lang="en-US" b="1" dirty="0"/>
              <a:t>smooth</a:t>
            </a:r>
            <a:r>
              <a:rPr lang="en-US" dirty="0"/>
              <a:t>” is the underlying phenomenon being modeled</a:t>
            </a:r>
            <a:r>
              <a:rPr lang="en-US" dirty="0" smtClean="0"/>
              <a:t>?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Trees </a:t>
            </a:r>
            <a:r>
              <a:rPr lang="en-US" dirty="0"/>
              <a:t>need a lot of data to </a:t>
            </a:r>
            <a:r>
              <a:rPr lang="en-US" dirty="0" smtClean="0"/>
              <a:t>approximate </a:t>
            </a:r>
            <a:r>
              <a:rPr lang="en-US" dirty="0"/>
              <a:t>curved </a:t>
            </a:r>
            <a:r>
              <a:rPr lang="en-US" dirty="0" smtClean="0"/>
              <a:t>boundaries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How “</a:t>
            </a:r>
            <a:r>
              <a:rPr lang="en-US" b="1" dirty="0"/>
              <a:t>non-linear</a:t>
            </a:r>
            <a:r>
              <a:rPr lang="en-US" dirty="0"/>
              <a:t>” is the underlying phenomenon being </a:t>
            </a:r>
            <a:r>
              <a:rPr lang="en-US" dirty="0" smtClean="0"/>
              <a:t>modeled?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If </a:t>
            </a:r>
            <a:r>
              <a:rPr lang="en-US" dirty="0"/>
              <a:t>very, much “data engineering” needed to apply linear </a:t>
            </a:r>
            <a:r>
              <a:rPr lang="en-US" dirty="0" smtClean="0"/>
              <a:t>models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How much data do you have?!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There </a:t>
            </a:r>
            <a:r>
              <a:rPr lang="en-US" dirty="0"/>
              <a:t>is a key tradeoff between the complexity that can be modeled and the amount of training data available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What are the characteristics of the data: missing values, types of </a:t>
            </a:r>
            <a:r>
              <a:rPr lang="en-US" dirty="0" smtClean="0"/>
              <a:t>variables, </a:t>
            </a:r>
            <a:r>
              <a:rPr lang="en-US" dirty="0"/>
              <a:t>relationships between them, how many are irrelevant, etc.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Trees </a:t>
            </a:r>
            <a:r>
              <a:rPr lang="en-US" dirty="0"/>
              <a:t>fairly robust to these complications</a:t>
            </a:r>
          </a:p>
          <a:p>
            <a:pPr marL="0" indent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627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Mining Process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57970" y="1169592"/>
            <a:ext cx="502806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3699225" y="5049975"/>
            <a:ext cx="1676400" cy="762000"/>
          </a:xfrm>
          <a:prstGeom prst="ellipse">
            <a:avLst/>
          </a:prstGeom>
          <a:noFill/>
          <a:ln w="38100" cap="rnd">
            <a:solidFill>
              <a:srgbClr val="FF505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166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6" name="Picture 102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19981"/>
            <a:ext cx="8077200" cy="541178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61799" name="Rectangle 1031"/>
          <p:cNvSpPr>
            <a:spLocks noChangeArrowheads="1"/>
          </p:cNvSpPr>
          <p:nvPr/>
        </p:nvSpPr>
        <p:spPr bwMode="auto">
          <a:xfrm>
            <a:off x="3962400" y="1677400"/>
            <a:ext cx="3200400" cy="1905000"/>
          </a:xfrm>
          <a:prstGeom prst="rect">
            <a:avLst/>
          </a:prstGeom>
          <a:solidFill>
            <a:schemeClr val="bg1"/>
          </a:solidFill>
          <a:ln w="9525" cap="rnd">
            <a:noFill/>
            <a:prstDash val="sysDot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learning curves is essential</a:t>
            </a:r>
          </a:p>
        </p:txBody>
      </p:sp>
    </p:spTree>
    <p:extLst>
      <p:ext uri="{BB962C8B-B14F-4D97-AF65-F5344CB8AC3E}">
        <p14:creationId xmlns:p14="http://schemas.microsoft.com/office/powerpoint/2010/main" val="347679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98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84356"/>
            <a:ext cx="8077200" cy="5411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4981" name="Rectangle 5"/>
          <p:cNvSpPr>
            <a:spLocks noChangeArrowheads="1"/>
          </p:cNvSpPr>
          <p:nvPr/>
        </p:nvSpPr>
        <p:spPr bwMode="auto">
          <a:xfrm>
            <a:off x="6477000" y="5794175"/>
            <a:ext cx="685800" cy="381000"/>
          </a:xfrm>
          <a:prstGeom prst="rect">
            <a:avLst/>
          </a:prstGeom>
          <a:noFill/>
          <a:ln w="28575">
            <a:solidFill>
              <a:srgbClr val="CC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54982" name="Oval 6"/>
          <p:cNvSpPr>
            <a:spLocks noChangeArrowheads="1"/>
          </p:cNvSpPr>
          <p:nvPr/>
        </p:nvSpPr>
        <p:spPr bwMode="auto">
          <a:xfrm>
            <a:off x="5410200" y="1684325"/>
            <a:ext cx="2362200" cy="990600"/>
          </a:xfrm>
          <a:prstGeom prst="ellips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learning curves is essential</a:t>
            </a:r>
          </a:p>
        </p:txBody>
      </p:sp>
    </p:spTree>
    <p:extLst>
      <p:ext uri="{BB962C8B-B14F-4D97-AF65-F5344CB8AC3E}">
        <p14:creationId xmlns:p14="http://schemas.microsoft.com/office/powerpoint/2010/main" val="105546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Choice of algorithm is not trivial!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99" y="1219200"/>
            <a:ext cx="7677603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6029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Avoiding Over-fitting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Tree Induction: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Post-pruning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takes a fully-grown decision tree and discards unreliable parts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Pre-pruning</a:t>
            </a:r>
            <a:endParaRPr lang="en-US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/>
              <a:t>stops growing a branch when information becomes unreliable </a:t>
            </a:r>
            <a:endParaRPr lang="en-US" dirty="0" smtClean="0"/>
          </a:p>
          <a:p>
            <a:pPr marL="460375" lvl="2" indent="0">
              <a:buNone/>
            </a:pPr>
            <a:endParaRPr lang="en-US" dirty="0"/>
          </a:p>
          <a:p>
            <a:pPr marL="0" lvl="2" indent="0">
              <a:buNone/>
            </a:pPr>
            <a:r>
              <a:rPr lang="en-US" sz="2000" dirty="0" smtClean="0">
                <a:ea typeface="+mn-ea"/>
              </a:rPr>
              <a:t>Linear Models:</a:t>
            </a:r>
          </a:p>
          <a:p>
            <a:pPr marL="342900" lvl="1" indent="-342900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ea typeface="+mn-ea"/>
              </a:rPr>
              <a:t>Feature </a:t>
            </a:r>
            <a:r>
              <a:rPr lang="en-US" sz="2000" dirty="0" smtClean="0">
                <a:ea typeface="+mn-ea"/>
              </a:rPr>
              <a:t>Selection</a:t>
            </a:r>
          </a:p>
          <a:p>
            <a:pPr marL="342900" lvl="1" indent="-342900">
              <a:spcBef>
                <a:spcPct val="100000"/>
              </a:spcBef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rgbClr val="671E97"/>
                </a:solidFill>
                <a:ea typeface="+mn-ea"/>
              </a:rPr>
              <a:t>Regularization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Optimize </a:t>
            </a:r>
            <a:r>
              <a:rPr lang="en-US" dirty="0"/>
              <a:t>some combination of fit and </a:t>
            </a:r>
            <a:r>
              <a:rPr lang="en-US" dirty="0" smtClean="0"/>
              <a:t>simplicity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254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Regularization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Regularized linear model</a:t>
                </a:r>
                <a:r>
                  <a:rPr lang="en-US" dirty="0" smtClean="0"/>
                  <a:t>:</a:t>
                </a:r>
              </a:p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i="1" smtClean="0">
                              <a:latin typeface="Cambria Math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latin typeface="Cambria Math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lang="en-US" i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1" i="1" smtClean="0">
                                  <a:latin typeface="Cambria Math"/>
                                </a:rPr>
                                <m:t>𝑾</m:t>
                              </m:r>
                            </m:lim>
                          </m:limLow>
                        </m:fName>
                        <m:e>
                          <m:r>
                            <a:rPr lang="en-US" b="0" i="1" smtClean="0">
                              <a:latin typeface="Cambria Math"/>
                            </a:rPr>
                            <m:t>[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</a:rPr>
                            <m:t>fit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charset="0"/>
                                </a:rPr>
                              </m:ctrlPr>
                            </m:dPr>
                            <m:e>
                              <m:r>
                                <a:rPr lang="en-US" b="1" i="1" smtClean="0">
                                  <a:latin typeface="Cambria Math"/>
                                </a:rPr>
                                <m:t>𝒙</m:t>
                              </m:r>
                              <m:r>
                                <a:rPr lang="en-US" b="0" i="1" smtClean="0">
                                  <a:latin typeface="Cambria Math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/>
                                </a:rPr>
                                <m:t>𝒘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/>
                            </a:rPr>
                            <m:t>−</m:t>
                          </m:r>
                          <m:r>
                            <a:rPr lang="el-GR" b="0" i="1" smtClean="0">
                              <a:latin typeface="Cambria Math"/>
                            </a:rPr>
                            <m:t>𝜆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∗</m:t>
                          </m:r>
                          <m:r>
                            <m:rPr>
                              <m:nor/>
                            </m:rPr>
                            <a:rPr lang="en-US" b="0" i="0" smtClean="0">
                              <a:latin typeface="Cambria Math"/>
                            </a:rPr>
                            <m:t>penalty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(</m:t>
                          </m:r>
                          <m:r>
                            <a:rPr lang="en-US" b="1" i="1" smtClean="0">
                              <a:latin typeface="Cambria Math"/>
                            </a:rPr>
                            <m:t>𝒘</m:t>
                          </m:r>
                          <m:r>
                            <a:rPr lang="en-US" b="0" i="1" smtClean="0">
                              <a:latin typeface="Cambria Math"/>
                            </a:rPr>
                            <m:t>)]</m:t>
                          </m:r>
                        </m:e>
                      </m:func>
                    </m:oMath>
                  </m:oMathPara>
                </a14:m>
                <a:endParaRPr lang="en-US" dirty="0" smtClean="0"/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“L2-norm”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</a:t>
                </a:r>
                <a:r>
                  <a:rPr lang="en-US" dirty="0"/>
                  <a:t>sum of the </a:t>
                </a:r>
                <a:r>
                  <a:rPr lang="en-US" i="1" dirty="0"/>
                  <a:t>squares</a:t>
                </a:r>
                <a:r>
                  <a:rPr lang="en-US" dirty="0"/>
                  <a:t> of the </a:t>
                </a:r>
                <a:r>
                  <a:rPr lang="en-US" dirty="0" smtClean="0"/>
                  <a:t>weights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L2-norm + standard least-squares linear regression = </a:t>
                </a:r>
                <a:r>
                  <a:rPr lang="en-US" dirty="0" smtClean="0">
                    <a:solidFill>
                      <a:srgbClr val="671E97"/>
                    </a:solidFill>
                  </a:rPr>
                  <a:t>ridge regression</a:t>
                </a:r>
              </a:p>
              <a:p>
                <a:pPr>
                  <a:buFont typeface="Arial" panose="020B0604020202020204" pitchFamily="34" charset="0"/>
                  <a:buChar char="•"/>
                </a:pPr>
                <a:r>
                  <a:rPr lang="en-US" dirty="0"/>
                  <a:t>“</a:t>
                </a:r>
                <a:r>
                  <a:rPr lang="en-US" dirty="0" smtClean="0"/>
                  <a:t>L1-norm</a:t>
                </a:r>
                <a:r>
                  <a:rPr lang="en-US" dirty="0"/>
                  <a:t>”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The </a:t>
                </a:r>
                <a:r>
                  <a:rPr lang="en-US" dirty="0"/>
                  <a:t>sum of the </a:t>
                </a:r>
                <a:r>
                  <a:rPr lang="en-US" i="1" dirty="0" smtClean="0"/>
                  <a:t>absolute values </a:t>
                </a:r>
                <a:r>
                  <a:rPr lang="en-US" dirty="0" smtClean="0"/>
                  <a:t>of </a:t>
                </a:r>
                <a:r>
                  <a:rPr lang="en-US" dirty="0"/>
                  <a:t>the weights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L1-norm </a:t>
                </a:r>
                <a:r>
                  <a:rPr lang="en-US" dirty="0"/>
                  <a:t>+ standard least-squares linear regression = </a:t>
                </a:r>
                <a:r>
                  <a:rPr lang="en-US" dirty="0" smtClean="0">
                    <a:solidFill>
                      <a:srgbClr val="671E97"/>
                    </a:solidFill>
                  </a:rPr>
                  <a:t>lasso</a:t>
                </a:r>
              </a:p>
              <a:p>
                <a:pPr lvl="2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Automatic </a:t>
                </a:r>
                <a:r>
                  <a:rPr lang="en-US" dirty="0"/>
                  <a:t>feature selection</a:t>
                </a:r>
              </a:p>
              <a:p>
                <a:pPr lvl="1">
                  <a:buFont typeface="Arial" panose="020B0604020202020204" pitchFamily="34" charset="0"/>
                  <a:buChar char="•"/>
                </a:pPr>
                <a:endParaRPr lang="en-US" dirty="0" smtClean="0">
                  <a:solidFill>
                    <a:srgbClr val="671E97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741" t="-4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064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Nested Cross-Validation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30" y="1917850"/>
            <a:ext cx="805274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5380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Over-fitting in linear </a:t>
            </a:r>
            <a:r>
              <a:rPr lang="en-US" dirty="0"/>
              <a:t>d</a:t>
            </a:r>
            <a:r>
              <a:rPr lang="en-US" dirty="0" smtClean="0"/>
              <a:t>iscriminants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5</m:t>
                          </m:r>
                        </m:sub>
                      </m:sSub>
                    </m:oMath>
                  </m:oMathPara>
                </a14:m>
                <a:endParaRPr lang="en-US" dirty="0" smtClean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6</m:t>
                          </m:r>
                        </m:sub>
                      </m:sSub>
                      <m:sSubSup>
                        <m:sSubSup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en-US" dirty="0"/>
              </a:p>
              <a:p>
                <a:endParaRPr lang="en-US" i="1" dirty="0" smtClean="0">
                  <a:latin typeface="Cambria Math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/>
                        </a:rPr>
                        <m:t>𝑓</m:t>
                      </m:r>
                      <m:d>
                        <m:dPr>
                          <m:ctrlPr>
                            <a:rPr lang="en-US" i="1">
                              <a:latin typeface="Cambria Math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en-US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3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4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5</m:t>
                          </m:r>
                        </m:sub>
                      </m:sSub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5</m:t>
                          </m:r>
                        </m:sub>
                      </m:sSub>
                      <m:r>
                        <a:rPr lang="en-US" i="1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6</m:t>
                          </m:r>
                        </m:sub>
                      </m:sSub>
                      <m:sSubSup>
                        <m:sSubSupPr>
                          <m:ctrlPr>
                            <a:rPr lang="en-US" i="1">
                              <a:latin typeface="Cambria Math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latin typeface="Cambria Math"/>
                            </a:rPr>
                            <m:t>1</m:t>
                          </m:r>
                        </m:sub>
                        <m:sup>
                          <m:r>
                            <a:rPr lang="en-US" i="1">
                              <a:latin typeface="Cambria Math"/>
                            </a:rPr>
                            <m:t>2</m:t>
                          </m:r>
                        </m:sup>
                      </m:sSubSup>
                      <m:r>
                        <a:rPr lang="en-US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𝑤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∗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/>
                        </a:rPr>
                        <m:t>/</m:t>
                      </m:r>
                      <m:sSub>
                        <m:sSubPr>
                          <m:ctrlPr>
                            <a:rPr lang="en-US" b="0" i="1" smtClean="0">
                              <a:latin typeface="Cambria Math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/>
                            </a:rPr>
                            <m:t>𝑥</m:t>
                          </m:r>
                        </m:e>
                        <m:sub>
                          <m:r>
                            <a:rPr lang="en-US" b="0" i="1" smtClean="0">
                              <a:latin typeface="Cambria Math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6564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Classifying Flowers</a:t>
            </a:r>
            <a:endParaRPr lang="en-US" dirty="0"/>
          </a:p>
        </p:txBody>
      </p:sp>
      <p:pic>
        <p:nvPicPr>
          <p:cNvPr id="3074" name="Picture 2" descr="E:\Dropbox\NYU\2014 Spring\Data Mining for Business Analytics\Lectures\2014\Figures\DSB-figures\dsfb_050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346" y="1199400"/>
            <a:ext cx="5801309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946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Classifying Flowers</a:t>
            </a:r>
          </a:p>
        </p:txBody>
      </p:sp>
      <p:pic>
        <p:nvPicPr>
          <p:cNvPr id="4098" name="Picture 2" descr="E:\Dropbox\NYU\2014 Spring\Data Mining for Business Analytics\Lectures\2014\Figures\DSB-figures\dsfb_050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346" y="1246900"/>
            <a:ext cx="5801309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1262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Classifying Flowers</a:t>
            </a:r>
          </a:p>
        </p:txBody>
      </p:sp>
      <p:pic>
        <p:nvPicPr>
          <p:cNvPr id="5122" name="Picture 2" descr="E:\Dropbox\NYU\2014 Spring\Data Mining for Business Analytics\Lectures\2014\Figures\DSB-figures\dsfb_0506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346" y="1246900"/>
            <a:ext cx="5801309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338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Classifying Flowers</a:t>
            </a:r>
          </a:p>
        </p:txBody>
      </p:sp>
      <p:pic>
        <p:nvPicPr>
          <p:cNvPr id="6146" name="Picture 2" descr="E:\Dropbox\NYU\2014 Spring\Data Mining for Business Analytics\Lectures\2014\Figures\DSB-figures\dsfb_0507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346" y="1211275"/>
            <a:ext cx="5801309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2949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 vs Tree Induction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For </a:t>
            </a:r>
            <a:r>
              <a:rPr lang="en-US" dirty="0"/>
              <a:t>smaller training-set sizes, logistic </a:t>
            </a:r>
            <a:r>
              <a:rPr lang="en-US" dirty="0" smtClean="0"/>
              <a:t>regression yields </a:t>
            </a:r>
            <a:r>
              <a:rPr lang="en-US" dirty="0"/>
              <a:t>better generalization accuracy </a:t>
            </a:r>
            <a:r>
              <a:rPr lang="en-US" dirty="0" smtClean="0"/>
              <a:t>than </a:t>
            </a:r>
            <a:r>
              <a:rPr lang="en-US" dirty="0"/>
              <a:t>tree </a:t>
            </a:r>
            <a:r>
              <a:rPr lang="en-US" dirty="0" smtClean="0"/>
              <a:t>induction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For </a:t>
            </a:r>
            <a:r>
              <a:rPr lang="en-US" dirty="0"/>
              <a:t>smaller data, tree induction will tend to </a:t>
            </a:r>
            <a:r>
              <a:rPr lang="en-US" dirty="0" smtClean="0"/>
              <a:t>over-fit </a:t>
            </a:r>
            <a:r>
              <a:rPr lang="en-US" dirty="0"/>
              <a:t>more</a:t>
            </a:r>
            <a:endParaRPr lang="en-US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Classification trees </a:t>
            </a:r>
            <a:r>
              <a:rPr lang="en-US" dirty="0"/>
              <a:t>are a more flexible model representation than linear logistic </a:t>
            </a:r>
            <a:r>
              <a:rPr lang="en-US" dirty="0" smtClean="0"/>
              <a:t>regression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 smtClean="0"/>
              <a:t>Flexibility </a:t>
            </a:r>
            <a:r>
              <a:rPr lang="en-US" dirty="0"/>
              <a:t>of tree induction can be an advantage with larger training sets: </a:t>
            </a:r>
            <a:endParaRPr lang="en-US" dirty="0" smtClean="0"/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 smtClean="0"/>
              <a:t>Trees can represent </a:t>
            </a:r>
            <a:r>
              <a:rPr lang="en-US" dirty="0"/>
              <a:t>substantially nonlinear relationships between the features and the </a:t>
            </a:r>
            <a:r>
              <a:rPr lang="en-US" dirty="0" smtClean="0"/>
              <a:t>target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44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sz="3600" dirty="0">
                <a:solidFill>
                  <a:srgbClr val="7030A0"/>
                </a:solidFill>
              </a:rPr>
              <a:t>Thanks</a:t>
            </a:r>
            <a:r>
              <a:rPr lang="en-US" sz="3600" dirty="0" smtClean="0">
                <a:solidFill>
                  <a:srgbClr val="7030A0"/>
                </a:solidFill>
              </a:rPr>
              <a:t>!</a:t>
            </a:r>
            <a:endParaRPr lang="en-US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515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YU Templat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NYU Theme Light Purpl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NYU Theme Black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NYU Theme Black Whit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Purpl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I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I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Light Purpl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Black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Black Whit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_NYU Templat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_NYU Theme Light Purpl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1_NYU Theme Black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1_NYU Theme Black White">
  <a:themeElements>
    <a:clrScheme name="1_Sales Template Oct 05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Sales Template Oct 05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rtlCol="0" anchor="ctr" anchorCtr="0" compatLnSpc="1">
        <a:prstTxWarp prst="textNoShape">
          <a:avLst/>
        </a:prstTxWarp>
        <a:no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</a:objectDefaults>
  <a:extraClrSchemeLst>
    <a:extraClrScheme>
      <a:clrScheme name="1_Sales Template Oct 05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1_Purpl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I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IE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1_Light Purpl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1_Black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1_Black White Divider Slide">
  <a:themeElements>
    <a:clrScheme name="1_Divider Slide 1">
      <a:dk1>
        <a:srgbClr val="595959"/>
      </a:dk1>
      <a:lt1>
        <a:srgbClr val="FFFFFF"/>
      </a:lt1>
      <a:dk2>
        <a:srgbClr val="AAAAAA"/>
      </a:dk2>
      <a:lt2>
        <a:srgbClr val="7D7D7D"/>
      </a:lt2>
      <a:accent1>
        <a:srgbClr val="0066CC"/>
      </a:accent1>
      <a:accent2>
        <a:srgbClr val="FFCC00"/>
      </a:accent2>
      <a:accent3>
        <a:srgbClr val="FFFFFF"/>
      </a:accent3>
      <a:accent4>
        <a:srgbClr val="4B4B4B"/>
      </a:accent4>
      <a:accent5>
        <a:srgbClr val="AAB8E2"/>
      </a:accent5>
      <a:accent6>
        <a:srgbClr val="E7B900"/>
      </a:accent6>
      <a:hlink>
        <a:srgbClr val="009900"/>
      </a:hlink>
      <a:folHlink>
        <a:srgbClr val="FF0000"/>
      </a:folHlink>
    </a:clrScheme>
    <a:fontScheme name="1_Divider Slid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ivider Slide 1">
        <a:dk1>
          <a:srgbClr val="595959"/>
        </a:dk1>
        <a:lt1>
          <a:srgbClr val="FFFFFF"/>
        </a:lt1>
        <a:dk2>
          <a:srgbClr val="AAAAAA"/>
        </a:dk2>
        <a:lt2>
          <a:srgbClr val="7D7D7D"/>
        </a:lt2>
        <a:accent1>
          <a:srgbClr val="0066CC"/>
        </a:accent1>
        <a:accent2>
          <a:srgbClr val="FFCC00"/>
        </a:accent2>
        <a:accent3>
          <a:srgbClr val="FFFFFF"/>
        </a:accent3>
        <a:accent4>
          <a:srgbClr val="4B4B4B"/>
        </a:accent4>
        <a:accent5>
          <a:srgbClr val="AAB8E2"/>
        </a:accent5>
        <a:accent6>
          <a:srgbClr val="E7B900"/>
        </a:accent6>
        <a:hlink>
          <a:srgbClr val="0099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NYU Template</Template>
  <TotalTime>0</TotalTime>
  <Words>1476</Words>
  <Application>Microsoft Macintosh PowerPoint</Application>
  <PresentationFormat>On-screen Show (4:3)</PresentationFormat>
  <Paragraphs>193</Paragraphs>
  <Slides>40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16</vt:i4>
      </vt:variant>
      <vt:variant>
        <vt:lpstr>Slide Titles</vt:lpstr>
      </vt:variant>
      <vt:variant>
        <vt:i4>40</vt:i4>
      </vt:variant>
    </vt:vector>
  </HeadingPairs>
  <TitlesOfParts>
    <vt:vector size="60" baseType="lpstr">
      <vt:lpstr>Cambria Math</vt:lpstr>
      <vt:lpstr>Times New Roman</vt:lpstr>
      <vt:lpstr>Wingdings</vt:lpstr>
      <vt:lpstr>Arial</vt:lpstr>
      <vt:lpstr>NYU Template</vt:lpstr>
      <vt:lpstr>NYU Theme Light Purple</vt:lpstr>
      <vt:lpstr>NYU Theme Black</vt:lpstr>
      <vt:lpstr>NYU Theme Black White</vt:lpstr>
      <vt:lpstr>Purple Divider Slide</vt:lpstr>
      <vt:lpstr>Light Purple Divider Slide</vt:lpstr>
      <vt:lpstr>Black Divider Slide</vt:lpstr>
      <vt:lpstr>Black White Divider Slide</vt:lpstr>
      <vt:lpstr>1_NYU Template</vt:lpstr>
      <vt:lpstr>1_NYU Theme Light Purple</vt:lpstr>
      <vt:lpstr>1_NYU Theme Black</vt:lpstr>
      <vt:lpstr>1_NYU Theme Black White</vt:lpstr>
      <vt:lpstr>1_Purple Divider Slide</vt:lpstr>
      <vt:lpstr>1_Light Purple Divider Slide</vt:lpstr>
      <vt:lpstr>1_Black Divider Slide</vt:lpstr>
      <vt:lpstr>1_Black White Divider Slide</vt:lpstr>
      <vt:lpstr>Data Mining for Business Analytics</vt:lpstr>
      <vt:lpstr>Decision Boundaries</vt:lpstr>
      <vt:lpstr>Instance Space</vt:lpstr>
      <vt:lpstr>Linear Classifier</vt:lpstr>
      <vt:lpstr>Example of Classification Function</vt:lpstr>
      <vt:lpstr>Choosing the “best” line</vt:lpstr>
      <vt:lpstr>Objective Functions</vt:lpstr>
      <vt:lpstr>Logistic regression is a misnomer</vt:lpstr>
      <vt:lpstr>Logistic regression (“sigmoid”) curve</vt:lpstr>
      <vt:lpstr>Classifying Flowers</vt:lpstr>
      <vt:lpstr>Choosing the “best” line</vt:lpstr>
      <vt:lpstr>Support Vector Machines (SVMs)</vt:lpstr>
      <vt:lpstr>Support Vector Machines (SVMs)</vt:lpstr>
      <vt:lpstr>Hinge Loss functions</vt:lpstr>
      <vt:lpstr>Loss Functions</vt:lpstr>
      <vt:lpstr>Ranking Instances and Probability Class Estimation</vt:lpstr>
      <vt:lpstr>The many faces of classification: Classification / Probability Estimation / Ranking</vt:lpstr>
      <vt:lpstr>Ranking: Examples</vt:lpstr>
      <vt:lpstr>Class Probability Estimation: Examples</vt:lpstr>
      <vt:lpstr>Application of Logistic Regression</vt:lpstr>
      <vt:lpstr>Wisconsin Breast Cancer dataset</vt:lpstr>
      <vt:lpstr>Wisconsin Breast Cancer dataset</vt:lpstr>
      <vt:lpstr>Non-linear Functions</vt:lpstr>
      <vt:lpstr>Non-linear Functions</vt:lpstr>
      <vt:lpstr>Simple Neural Network</vt:lpstr>
      <vt:lpstr>Linear Models versus Tree Induction</vt:lpstr>
      <vt:lpstr>Data Mining Process</vt:lpstr>
      <vt:lpstr>Comparing learning curves is essential</vt:lpstr>
      <vt:lpstr>Comparing learning curves is essential</vt:lpstr>
      <vt:lpstr>Choice of algorithm is not trivial!</vt:lpstr>
      <vt:lpstr>Avoiding Over-fitting</vt:lpstr>
      <vt:lpstr>Regularization</vt:lpstr>
      <vt:lpstr>Nested Cross-Validation</vt:lpstr>
      <vt:lpstr>Over-fitting in linear discriminants</vt:lpstr>
      <vt:lpstr>Example: Classifying Flowers</vt:lpstr>
      <vt:lpstr>Example: Classifying Flowers</vt:lpstr>
      <vt:lpstr>Example: Classifying Flowers</vt:lpstr>
      <vt:lpstr>Example: Classifying Flowers</vt:lpstr>
      <vt:lpstr>Logistic Regression vs Tree Induction</vt:lpstr>
      <vt:lpstr>PowerPoint Presentation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2014-06-13T19:26:45Z</dcterms:created>
  <dcterms:modified xsi:type="dcterms:W3CDTF">2017-03-21T14:17:23Z</dcterms:modified>
</cp:coreProperties>
</file>