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9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0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1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2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3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4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5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251" r:id="rId1"/>
    <p:sldMasterId id="2147484265" r:id="rId2"/>
    <p:sldMasterId id="2147484279" r:id="rId3"/>
    <p:sldMasterId id="2147484293" r:id="rId4"/>
    <p:sldMasterId id="2147484307" r:id="rId5"/>
    <p:sldMasterId id="2147484319" r:id="rId6"/>
    <p:sldMasterId id="2147484331" r:id="rId7"/>
    <p:sldMasterId id="2147484343" r:id="rId8"/>
    <p:sldMasterId id="2147484355" r:id="rId9"/>
    <p:sldMasterId id="2147484369" r:id="rId10"/>
    <p:sldMasterId id="2147484383" r:id="rId11"/>
    <p:sldMasterId id="2147484397" r:id="rId12"/>
    <p:sldMasterId id="2147484411" r:id="rId13"/>
    <p:sldMasterId id="2147484423" r:id="rId14"/>
    <p:sldMasterId id="2147484435" r:id="rId15"/>
    <p:sldMasterId id="2147484447" r:id="rId16"/>
  </p:sldMasterIdLst>
  <p:notesMasterIdLst>
    <p:notesMasterId r:id="rId32"/>
  </p:notesMasterIdLst>
  <p:handoutMasterIdLst>
    <p:handoutMasterId r:id="rId33"/>
  </p:handoutMasterIdLst>
  <p:sldIdLst>
    <p:sldId id="931" r:id="rId17"/>
    <p:sldId id="932" r:id="rId18"/>
    <p:sldId id="933" r:id="rId19"/>
    <p:sldId id="934" r:id="rId20"/>
    <p:sldId id="935" r:id="rId21"/>
    <p:sldId id="936" r:id="rId22"/>
    <p:sldId id="937" r:id="rId23"/>
    <p:sldId id="938" r:id="rId24"/>
    <p:sldId id="939" r:id="rId25"/>
    <p:sldId id="940" r:id="rId26"/>
    <p:sldId id="908" r:id="rId27"/>
    <p:sldId id="909" r:id="rId28"/>
    <p:sldId id="910" r:id="rId29"/>
    <p:sldId id="928" r:id="rId30"/>
    <p:sldId id="929" r:id="rId31"/>
  </p:sldIdLst>
  <p:sldSz cx="9144000" cy="6858000" type="screen4x3"/>
  <p:notesSz cx="9296400" cy="6881813"/>
  <p:defaultTextStyle>
    <a:defPPr>
      <a:defRPr lang="en-IE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526">
          <p15:clr>
            <a:srgbClr val="A4A3A4"/>
          </p15:clr>
        </p15:guide>
        <p15:guide id="2" orient="horz" pos="736">
          <p15:clr>
            <a:srgbClr val="A4A3A4"/>
          </p15:clr>
        </p15:guide>
        <p15:guide id="3" orient="horz" pos="2286">
          <p15:clr>
            <a:srgbClr val="A4A3A4"/>
          </p15:clr>
        </p15:guide>
        <p15:guide id="4" orient="horz" pos="3780">
          <p15:clr>
            <a:srgbClr val="A4A3A4"/>
          </p15:clr>
        </p15:guide>
        <p15:guide id="5" pos="1371">
          <p15:clr>
            <a:srgbClr val="A4A3A4"/>
          </p15:clr>
        </p15:guide>
        <p15:guide id="6" pos="308">
          <p15:clr>
            <a:srgbClr val="A4A3A4"/>
          </p15:clr>
        </p15:guide>
        <p15:guide id="7" pos="28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8">
          <p15:clr>
            <a:srgbClr val="A4A3A4"/>
          </p15:clr>
        </p15:guide>
        <p15:guide id="2" pos="29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1E97"/>
    <a:srgbClr val="57068C"/>
    <a:srgbClr val="000000"/>
    <a:srgbClr val="FFB343"/>
    <a:srgbClr val="D88300"/>
    <a:srgbClr val="3B006F"/>
    <a:srgbClr val="370A64"/>
    <a:srgbClr val="370064"/>
    <a:srgbClr val="370164"/>
    <a:srgbClr val="671E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3211" autoAdjust="0"/>
    <p:restoredTop sz="66355" autoAdjust="0"/>
  </p:normalViewPr>
  <p:slideViewPr>
    <p:cSldViewPr snapToGrid="0" showGuides="1">
      <p:cViewPr>
        <p:scale>
          <a:sx n="80" d="100"/>
          <a:sy n="80" d="100"/>
        </p:scale>
        <p:origin x="880" y="-856"/>
      </p:cViewPr>
      <p:guideLst>
        <p:guide orient="horz" pos="3526"/>
        <p:guide orient="horz" pos="736"/>
        <p:guide orient="horz" pos="2286"/>
        <p:guide orient="horz" pos="3780"/>
        <p:guide pos="1371"/>
        <p:guide pos="308"/>
        <p:guide pos="287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2148" y="-108"/>
      </p:cViewPr>
      <p:guideLst>
        <p:guide orient="horz" pos="2168"/>
        <p:guide pos="29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4.xml"/><Relationship Id="rId21" Type="http://schemas.openxmlformats.org/officeDocument/2006/relationships/slide" Target="slides/slide5.xml"/><Relationship Id="rId22" Type="http://schemas.openxmlformats.org/officeDocument/2006/relationships/slide" Target="slides/slide6.xml"/><Relationship Id="rId23" Type="http://schemas.openxmlformats.org/officeDocument/2006/relationships/slide" Target="slides/slide7.xml"/><Relationship Id="rId24" Type="http://schemas.openxmlformats.org/officeDocument/2006/relationships/slide" Target="slides/slide8.xml"/><Relationship Id="rId25" Type="http://schemas.openxmlformats.org/officeDocument/2006/relationships/slide" Target="slides/slide9.xml"/><Relationship Id="rId26" Type="http://schemas.openxmlformats.org/officeDocument/2006/relationships/slide" Target="slides/slide10.xml"/><Relationship Id="rId27" Type="http://schemas.openxmlformats.org/officeDocument/2006/relationships/slide" Target="slides/slide11.xml"/><Relationship Id="rId28" Type="http://schemas.openxmlformats.org/officeDocument/2006/relationships/slide" Target="slides/slide12.xml"/><Relationship Id="rId29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14.xml"/><Relationship Id="rId31" Type="http://schemas.openxmlformats.org/officeDocument/2006/relationships/slide" Target="slides/slide15.xml"/><Relationship Id="rId32" Type="http://schemas.openxmlformats.org/officeDocument/2006/relationships/notesMaster" Target="notesMasters/notesMaster1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handoutMaster" Target="handoutMasters/handout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" Target="slides/slide1.xml"/><Relationship Id="rId18" Type="http://schemas.openxmlformats.org/officeDocument/2006/relationships/slide" Target="slides/slide2.xml"/><Relationship Id="rId19" Type="http://schemas.openxmlformats.org/officeDocument/2006/relationships/slide" Target="slides/slide3.xml"/><Relationship Id="rId3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029165" cy="3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69" tIns="45084" rIns="90169" bIns="45084" numCol="1" anchor="t" anchorCtr="0" compatLnSpc="1">
            <a:prstTxWarp prst="textNoShape">
              <a:avLst/>
            </a:prstTxWarp>
          </a:bodyPr>
          <a:lstStyle>
            <a:lvl1pPr algn="l" defTabSz="901700">
              <a:spcBef>
                <a:spcPct val="0"/>
              </a:spcBef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5067" y="1"/>
            <a:ext cx="4029165" cy="3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69" tIns="45084" rIns="90169" bIns="45084" numCol="1" anchor="t" anchorCtr="0" compatLnSpc="1">
            <a:prstTxWarp prst="textNoShape">
              <a:avLst/>
            </a:prstTxWarp>
          </a:bodyPr>
          <a:lstStyle>
            <a:lvl1pPr algn="r" defTabSz="901700">
              <a:spcBef>
                <a:spcPct val="0"/>
              </a:spcBef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62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37724"/>
            <a:ext cx="4029165" cy="3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69" tIns="45084" rIns="90169" bIns="45084" numCol="1" anchor="b" anchorCtr="0" compatLnSpc="1">
            <a:prstTxWarp prst="textNoShape">
              <a:avLst/>
            </a:prstTxWarp>
          </a:bodyPr>
          <a:lstStyle>
            <a:lvl1pPr algn="l" defTabSz="901700">
              <a:spcBef>
                <a:spcPct val="0"/>
              </a:spcBef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62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067" y="6537724"/>
            <a:ext cx="4029165" cy="3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69" tIns="45084" rIns="90169" bIns="45084" numCol="1" anchor="b" anchorCtr="0" compatLnSpc="1">
            <a:prstTxWarp prst="textNoShape">
              <a:avLst/>
            </a:prstTxWarp>
          </a:bodyPr>
          <a:lstStyle>
            <a:lvl1pPr algn="r" defTabSz="901700">
              <a:spcBef>
                <a:spcPct val="0"/>
              </a:spcBef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039A244B-6FB8-493D-BD96-9DF260057D1A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275896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029165" cy="34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4" rIns="93168" bIns="46584" numCol="1" anchor="t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5067" y="1"/>
            <a:ext cx="4029165" cy="34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4" rIns="93168" bIns="46584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27350" y="515938"/>
            <a:ext cx="3441700" cy="2581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9641" y="3268862"/>
            <a:ext cx="7437119" cy="309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4" rIns="93168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IE" noProof="0" smtClean="0"/>
              <a:t>Click to edit Master text styles</a:t>
            </a:r>
          </a:p>
          <a:p>
            <a:pPr lvl="1"/>
            <a:r>
              <a:rPr lang="en-IE" noProof="0" smtClean="0"/>
              <a:t>Second level</a:t>
            </a:r>
          </a:p>
          <a:p>
            <a:pPr lvl="2"/>
            <a:r>
              <a:rPr lang="en-IE" noProof="0" smtClean="0"/>
              <a:t>Third level</a:t>
            </a:r>
          </a:p>
          <a:p>
            <a:pPr lvl="3"/>
            <a:r>
              <a:rPr lang="en-IE" noProof="0" smtClean="0"/>
              <a:t>Fourth level</a:t>
            </a:r>
          </a:p>
          <a:p>
            <a:pPr lvl="4"/>
            <a:r>
              <a:rPr lang="en-IE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36621"/>
            <a:ext cx="4029165" cy="34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4" rIns="93168" bIns="46584" numCol="1" anchor="b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5067" y="6536621"/>
            <a:ext cx="4029165" cy="34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4" rIns="93168" bIns="46584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5012BF16-63C2-4958-952A-E6EC7F15FB5A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027235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1455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1255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43640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4962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2345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Tx/>
              <a:buChar char="•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3423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3888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86130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04612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356771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9096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03485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778528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14703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Relationship Id="rId3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5.png"/><Relationship Id="rId5" Type="http://schemas.microsoft.com/office/2007/relationships/hdphoto" Target="../media/hdphoto2.wdp"/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7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7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8.png"/><Relationship Id="rId3" Type="http://schemas.microsoft.com/office/2007/relationships/hdphoto" Target="../media/hdphoto3.wdp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2.gif"/><Relationship Id="rId3" Type="http://schemas.openxmlformats.org/officeDocument/2006/relationships/image" Target="../media/image1.jpe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3.png"/><Relationship Id="rId3" Type="http://schemas.openxmlformats.org/officeDocument/2006/relationships/image" Target="../media/image1.jpeg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3.png"/><Relationship Id="rId3" Type="http://schemas.openxmlformats.org/officeDocument/2006/relationships/image" Target="../media/image1.jpeg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4.png"/><Relationship Id="rId5" Type="http://schemas.microsoft.com/office/2007/relationships/hdphoto" Target="../media/hdphoto1.wdp"/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5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7.png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7.png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Relationship Id="rId2" Type="http://schemas.openxmlformats.org/officeDocument/2006/relationships/image" Target="../media/image8.png"/><Relationship Id="rId3" Type="http://schemas.microsoft.com/office/2007/relationships/hdphoto" Target="../media/hdphoto3.wdp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3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20445" name="Rectangle 61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740025" y="3733800"/>
            <a:ext cx="6153150" cy="369332"/>
          </a:xfrm>
          <a:ln algn="ctr"/>
        </p:spPr>
        <p:txBody>
          <a:bodyPr lIns="0">
            <a:spAutoFit/>
          </a:bodyPr>
          <a:lstStyle>
            <a:lvl1pPr>
              <a:spcBef>
                <a:spcPct val="0"/>
              </a:spcBef>
              <a:defRPr sz="18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_tradnl" dirty="0"/>
          </a:p>
        </p:txBody>
      </p:sp>
      <p:sp>
        <p:nvSpPr>
          <p:cNvPr id="2320446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2740025" y="3262313"/>
            <a:ext cx="6153150" cy="476250"/>
          </a:xfrm>
        </p:spPr>
        <p:txBody>
          <a:bodyPr>
            <a:spAutoFit/>
          </a:bodyPr>
          <a:lstStyle>
            <a:lvl1pPr>
              <a:defRPr sz="28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pic>
        <p:nvPicPr>
          <p:cNvPr id="8" name="Picture 2" descr="E:\Dropbox\NYU\Miscellaneous\Images\NYU Logo\new_york_university_nyu_logo_340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13" y="2314627"/>
            <a:ext cx="16573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Θέση υποσέλιδου 5"/>
          <p:cNvSpPr txBox="1">
            <a:spLocks/>
          </p:cNvSpPr>
          <p:nvPr/>
        </p:nvSpPr>
        <p:spPr>
          <a:xfrm>
            <a:off x="412750" y="6542842"/>
            <a:ext cx="8318500" cy="315157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Adamopoulos</a:t>
            </a: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5" y="6577066"/>
            <a:ext cx="226165" cy="2261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817650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508000" y="6581422"/>
            <a:ext cx="8173156" cy="265289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016966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1950"/>
            <a:ext cx="2057400" cy="5915025"/>
          </a:xfrm>
        </p:spPr>
        <p:txBody>
          <a:bodyPr vert="eaVert"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138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3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20445" name="Rectangle 61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740025" y="3733800"/>
            <a:ext cx="6153150" cy="336550"/>
          </a:xfrm>
          <a:ln algn="ctr"/>
        </p:spPr>
        <p:txBody>
          <a:bodyPr lIns="0">
            <a:spAutoFit/>
          </a:bodyPr>
          <a:lstStyle>
            <a:lvl1pPr>
              <a:spcBef>
                <a:spcPct val="0"/>
              </a:spcBef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_tradnl" dirty="0"/>
          </a:p>
        </p:txBody>
      </p:sp>
      <p:sp>
        <p:nvSpPr>
          <p:cNvPr id="2320446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2740025" y="3262313"/>
            <a:ext cx="6153150" cy="476250"/>
          </a:xfrm>
        </p:spPr>
        <p:txBody>
          <a:bodyPr>
            <a:sp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9" name="Θέση υποσέλιδου 5"/>
          <p:cNvSpPr txBox="1">
            <a:spLocks/>
          </p:cNvSpPr>
          <p:nvPr userDrawn="1"/>
        </p:nvSpPr>
        <p:spPr>
          <a:xfrm>
            <a:off x="412750" y="6542842"/>
            <a:ext cx="8318500" cy="315157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Adamopoulos</a:t>
            </a:r>
            <a:r>
              <a:rPr lang="en-US" b="1" dirty="0">
                <a:solidFill>
                  <a:schemeClr val="bg1"/>
                </a:solidFill>
              </a:rPr>
              <a:t>	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Picture 2" descr="http://www.newgmat.org/wp-content/uploads/2012/04/nyu-2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6B207F"/>
              </a:clrFrom>
              <a:clrTo>
                <a:srgbClr val="6B207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5" y="6577066"/>
            <a:ext cx="226165" cy="226165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39" y="2319605"/>
            <a:ext cx="1663426" cy="2862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4486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63916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6733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55339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0168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29198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3104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121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 userDrawn="1"/>
        </p:nvSpPr>
        <p:spPr bwMode="auto">
          <a:xfrm>
            <a:off x="485422" y="6581422"/>
            <a:ext cx="8286045" cy="276578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6958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0828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326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564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1950"/>
            <a:ext cx="2057400" cy="59150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138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3531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3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20445" name="Rectangle 61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740025" y="3733800"/>
            <a:ext cx="6153150" cy="336550"/>
          </a:xfrm>
          <a:ln algn="ctr"/>
        </p:spPr>
        <p:txBody>
          <a:bodyPr lIns="0">
            <a:spAutoFit/>
          </a:bodyPr>
          <a:lstStyle>
            <a:lvl1pPr>
              <a:spcBef>
                <a:spcPct val="0"/>
              </a:spcBef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_tradnl"/>
          </a:p>
        </p:txBody>
      </p:sp>
      <p:sp>
        <p:nvSpPr>
          <p:cNvPr id="2320446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2740025" y="3262313"/>
            <a:ext cx="6153150" cy="476250"/>
          </a:xfrm>
        </p:spPr>
        <p:txBody>
          <a:bodyPr>
            <a:spAutoFit/>
          </a:bodyPr>
          <a:lstStyle>
            <a:lvl1pPr>
              <a:defRPr sz="2800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9" name="Θέση υποσέλιδου 5"/>
          <p:cNvSpPr txBox="1">
            <a:spLocks/>
          </p:cNvSpPr>
          <p:nvPr userDrawn="1"/>
        </p:nvSpPr>
        <p:spPr>
          <a:xfrm>
            <a:off x="412750" y="6542842"/>
            <a:ext cx="8318500" cy="315157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Adamopoulos</a:t>
            </a: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Picture 2" descr="http://www.newgmat.org/wp-content/uploads/2012/04/nyu-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5" y="6577066"/>
            <a:ext cx="226165" cy="22616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39" y="2319605"/>
            <a:ext cx="1663426" cy="2862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5870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4114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7698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9543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57271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1942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1740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5700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 userDrawn="1"/>
        </p:nvSpPr>
        <p:spPr bwMode="auto">
          <a:xfrm>
            <a:off x="474133" y="6547556"/>
            <a:ext cx="8195734" cy="310444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508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1453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2173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32294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1950"/>
            <a:ext cx="2057400" cy="5915025"/>
          </a:xfrm>
        </p:spPr>
        <p:txBody>
          <a:bodyPr vert="eaVert"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138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225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3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20445" name="Rectangle 61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740025" y="3733800"/>
            <a:ext cx="6153150" cy="336550"/>
          </a:xfrm>
          <a:ln algn="ctr"/>
        </p:spPr>
        <p:txBody>
          <a:bodyPr lIns="0">
            <a:spAutoFit/>
          </a:bodyPr>
          <a:lstStyle>
            <a:lvl1pPr>
              <a:spcBef>
                <a:spcPct val="0"/>
              </a:spcBef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_tradnl"/>
          </a:p>
        </p:txBody>
      </p:sp>
      <p:sp>
        <p:nvSpPr>
          <p:cNvPr id="2320446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2740025" y="3262313"/>
            <a:ext cx="6153150" cy="476250"/>
          </a:xfrm>
        </p:spPr>
        <p:txBody>
          <a:bodyPr>
            <a:sp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9" name="Θέση υποσέλιδου 5"/>
          <p:cNvSpPr txBox="1">
            <a:spLocks/>
          </p:cNvSpPr>
          <p:nvPr userDrawn="1"/>
        </p:nvSpPr>
        <p:spPr>
          <a:xfrm>
            <a:off x="412750" y="6542842"/>
            <a:ext cx="8318500" cy="315157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Adamopoulos</a:t>
            </a:r>
            <a:r>
              <a:rPr lang="en-US" b="1" dirty="0">
                <a:solidFill>
                  <a:schemeClr val="bg1"/>
                </a:solidFill>
              </a:rPr>
              <a:t>	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Picture 2" descr="http://www.newgmat.org/wp-content/uploads/2012/04/nyu-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5" y="6577066"/>
            <a:ext cx="226165" cy="22616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39" y="2319605"/>
            <a:ext cx="1663426" cy="2862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3584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03476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8054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62754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48190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90481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547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5492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/>
          <p:cNvSpPr/>
          <p:nvPr userDrawn="1"/>
        </p:nvSpPr>
        <p:spPr bwMode="auto">
          <a:xfrm>
            <a:off x="496711" y="6581422"/>
            <a:ext cx="8184445" cy="276578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4688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103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8586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8064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1950"/>
            <a:ext cx="2057400" cy="59150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138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724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E:\Dropbox\NYU\Projects\Recommender Systems\Recommender Systems 2013 Doctoral Symposium\purpl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1" y="0"/>
            <a:ext cx="9265921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ine 5"/>
          <p:cNvSpPr>
            <a:spLocks noChangeShapeType="1"/>
          </p:cNvSpPr>
          <p:nvPr/>
        </p:nvSpPr>
        <p:spPr bwMode="auto">
          <a:xfrm rot="5400000">
            <a:off x="6204950" y="801676"/>
            <a:ext cx="11689" cy="5866411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50163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275462" y="3259138"/>
            <a:ext cx="5620887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  <p:sp>
        <p:nvSpPr>
          <p:cNvPr id="250163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277590" y="3730625"/>
            <a:ext cx="5618760" cy="3365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063" y="3730625"/>
            <a:ext cx="3041650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3113" y="3730625"/>
            <a:ext cx="3043237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7425" y="3259138"/>
            <a:ext cx="1558925" cy="808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9063" y="3259138"/>
            <a:ext cx="4525962" cy="808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2501638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01639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649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882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3614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063" y="3730625"/>
            <a:ext cx="3041650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3113" y="3730625"/>
            <a:ext cx="3043237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42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3915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39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019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7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5318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496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7425" y="3259138"/>
            <a:ext cx="1558925" cy="808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9063" y="3259138"/>
            <a:ext cx="4525962" cy="808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854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2501638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01639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063" y="3730625"/>
            <a:ext cx="3041650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3113" y="3730625"/>
            <a:ext cx="3043237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7425" y="3259138"/>
            <a:ext cx="1558925" cy="808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9063" y="3259138"/>
            <a:ext cx="4525962" cy="808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2501638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01639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6" y="90310"/>
            <a:ext cx="4044304" cy="6767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9553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684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625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063" y="3730625"/>
            <a:ext cx="3041650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3113" y="3730625"/>
            <a:ext cx="3043237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92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797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02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3261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535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2340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98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7425" y="3259138"/>
            <a:ext cx="1558925" cy="808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9063" y="3259138"/>
            <a:ext cx="4525962" cy="808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660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3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20445" name="Rectangle 61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740025" y="3733800"/>
            <a:ext cx="6153150" cy="369332"/>
          </a:xfrm>
          <a:ln algn="ctr"/>
        </p:spPr>
        <p:txBody>
          <a:bodyPr lIns="0">
            <a:spAutoFit/>
          </a:bodyPr>
          <a:lstStyle>
            <a:lvl1pPr>
              <a:spcBef>
                <a:spcPct val="0"/>
              </a:spcBef>
              <a:defRPr sz="18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_tradnl" dirty="0"/>
          </a:p>
        </p:txBody>
      </p:sp>
      <p:sp>
        <p:nvSpPr>
          <p:cNvPr id="2320446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2740025" y="3262313"/>
            <a:ext cx="6153150" cy="476250"/>
          </a:xfrm>
        </p:spPr>
        <p:txBody>
          <a:bodyPr>
            <a:spAutoFit/>
          </a:bodyPr>
          <a:lstStyle>
            <a:lvl1pPr>
              <a:defRPr sz="28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pic>
        <p:nvPicPr>
          <p:cNvPr id="8" name="Picture 2" descr="E:\Dropbox\NYU\Miscellaneous\Images\NYU Logo\new_york_university_nyu_logo_340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13" y="2314627"/>
            <a:ext cx="16573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Θέση υποσέλιδου 5"/>
          <p:cNvSpPr txBox="1">
            <a:spLocks/>
          </p:cNvSpPr>
          <p:nvPr/>
        </p:nvSpPr>
        <p:spPr>
          <a:xfrm>
            <a:off x="457200" y="6542843"/>
            <a:ext cx="8229601" cy="315157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</a:t>
            </a:r>
            <a:r>
              <a:rPr kumimoji="0" lang="en-US" sz="1200" b="1" i="0" u="none" strike="noStrike" kern="1200" cap="none" spc="10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				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3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018" y="6593591"/>
            <a:ext cx="226165" cy="2261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817650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508000" y="6581422"/>
            <a:ext cx="8173156" cy="265289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016966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1950"/>
            <a:ext cx="2057400" cy="5915025"/>
          </a:xfrm>
        </p:spPr>
        <p:txBody>
          <a:bodyPr vert="eaVert"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138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3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20445" name="Rectangle 61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740025" y="3733800"/>
            <a:ext cx="6153150" cy="336550"/>
          </a:xfrm>
          <a:ln algn="ctr"/>
        </p:spPr>
        <p:txBody>
          <a:bodyPr lIns="0">
            <a:spAutoFit/>
          </a:bodyPr>
          <a:lstStyle>
            <a:lvl1pPr>
              <a:spcBef>
                <a:spcPct val="0"/>
              </a:spcBef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_tradnl" dirty="0"/>
          </a:p>
        </p:txBody>
      </p:sp>
      <p:sp>
        <p:nvSpPr>
          <p:cNvPr id="2320446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2740025" y="3262313"/>
            <a:ext cx="6153150" cy="476250"/>
          </a:xfrm>
        </p:spPr>
        <p:txBody>
          <a:bodyPr>
            <a:sp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39" y="2319605"/>
            <a:ext cx="1663426" cy="2862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Θέση υποσέλιδου 5"/>
          <p:cNvSpPr txBox="1">
            <a:spLocks/>
          </p:cNvSpPr>
          <p:nvPr userDrawn="1"/>
        </p:nvSpPr>
        <p:spPr>
          <a:xfrm>
            <a:off x="412750" y="6542843"/>
            <a:ext cx="8318500" cy="315157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2" name="Picture 2" descr="http://www.newgmat.org/wp-content/uploads/2012/04/nyu-2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6B207F"/>
              </a:clrFrom>
              <a:clrTo>
                <a:srgbClr val="6B207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04" y="659169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4486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63916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6733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55339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0168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29198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3104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121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 userDrawn="1"/>
        </p:nvSpPr>
        <p:spPr bwMode="auto">
          <a:xfrm>
            <a:off x="485422" y="6581422"/>
            <a:ext cx="8286045" cy="276578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6958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0828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326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564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1950"/>
            <a:ext cx="2057400" cy="59150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138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3531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3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20445" name="Rectangle 61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740025" y="3733800"/>
            <a:ext cx="6153150" cy="336550"/>
          </a:xfrm>
          <a:ln algn="ctr"/>
        </p:spPr>
        <p:txBody>
          <a:bodyPr lIns="0">
            <a:spAutoFit/>
          </a:bodyPr>
          <a:lstStyle>
            <a:lvl1pPr>
              <a:spcBef>
                <a:spcPct val="0"/>
              </a:spcBef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_tradnl"/>
          </a:p>
        </p:txBody>
      </p:sp>
      <p:sp>
        <p:nvSpPr>
          <p:cNvPr id="2320446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2740025" y="3262313"/>
            <a:ext cx="6153150" cy="476250"/>
          </a:xfrm>
        </p:spPr>
        <p:txBody>
          <a:bodyPr>
            <a:spAutoFit/>
          </a:bodyPr>
          <a:lstStyle>
            <a:lvl1pPr>
              <a:defRPr sz="2800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39" y="2319605"/>
            <a:ext cx="1663426" cy="2862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Θέση υποσέλιδου 5"/>
          <p:cNvSpPr txBox="1">
            <a:spLocks/>
          </p:cNvSpPr>
          <p:nvPr userDrawn="1"/>
        </p:nvSpPr>
        <p:spPr>
          <a:xfrm>
            <a:off x="412750" y="6542843"/>
            <a:ext cx="8318500" cy="315157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630" y="659169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5870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4114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7698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9543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57271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1942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1740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5700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 userDrawn="1"/>
        </p:nvSpPr>
        <p:spPr bwMode="auto">
          <a:xfrm>
            <a:off x="474133" y="6547556"/>
            <a:ext cx="8195734" cy="310444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508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1453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2173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32294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1950"/>
            <a:ext cx="2057400" cy="5915025"/>
          </a:xfrm>
        </p:spPr>
        <p:txBody>
          <a:bodyPr vert="eaVert"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138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225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3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20445" name="Rectangle 61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740025" y="3733800"/>
            <a:ext cx="6153150" cy="336550"/>
          </a:xfrm>
          <a:ln algn="ctr"/>
        </p:spPr>
        <p:txBody>
          <a:bodyPr lIns="0">
            <a:spAutoFit/>
          </a:bodyPr>
          <a:lstStyle>
            <a:lvl1pPr>
              <a:spcBef>
                <a:spcPct val="0"/>
              </a:spcBef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_tradnl"/>
          </a:p>
        </p:txBody>
      </p:sp>
      <p:sp>
        <p:nvSpPr>
          <p:cNvPr id="2320446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2740025" y="3262313"/>
            <a:ext cx="6153150" cy="476250"/>
          </a:xfrm>
        </p:spPr>
        <p:txBody>
          <a:bodyPr>
            <a:sp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39" y="2319605"/>
            <a:ext cx="1663426" cy="2862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Θέση υποσέλιδου 5"/>
          <p:cNvSpPr txBox="1">
            <a:spLocks/>
          </p:cNvSpPr>
          <p:nvPr userDrawn="1"/>
        </p:nvSpPr>
        <p:spPr>
          <a:xfrm>
            <a:off x="412750" y="6542843"/>
            <a:ext cx="8318500" cy="315157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000" y="659169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3584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03476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8054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62754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48190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90481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547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5492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/>
          <p:cNvSpPr/>
          <p:nvPr userDrawn="1"/>
        </p:nvSpPr>
        <p:spPr bwMode="auto">
          <a:xfrm>
            <a:off x="496711" y="6581422"/>
            <a:ext cx="8184445" cy="276578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4688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103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8586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8064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1950"/>
            <a:ext cx="2057400" cy="59150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138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724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E:\Dropbox\NYU\Projects\Recommender Systems\Recommender Systems 2013 Doctoral Symposium\purpl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1" y="0"/>
            <a:ext cx="9265921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ine 5"/>
          <p:cNvSpPr>
            <a:spLocks noChangeShapeType="1"/>
          </p:cNvSpPr>
          <p:nvPr/>
        </p:nvSpPr>
        <p:spPr bwMode="auto">
          <a:xfrm rot="5400000">
            <a:off x="6204950" y="801676"/>
            <a:ext cx="11689" cy="5866411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50163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275462" y="3259138"/>
            <a:ext cx="5620887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  <p:sp>
        <p:nvSpPr>
          <p:cNvPr id="250163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277590" y="3730625"/>
            <a:ext cx="5618760" cy="3365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063" y="3730625"/>
            <a:ext cx="3041650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3113" y="3730625"/>
            <a:ext cx="3043237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7425" y="3259138"/>
            <a:ext cx="1558925" cy="808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9063" y="3259138"/>
            <a:ext cx="4525962" cy="808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2501638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01639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649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882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3614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063" y="3730625"/>
            <a:ext cx="3041650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3113" y="3730625"/>
            <a:ext cx="3043237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42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3915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39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019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7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5318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496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7425" y="3259138"/>
            <a:ext cx="1558925" cy="808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9063" y="3259138"/>
            <a:ext cx="4525962" cy="808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854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2501638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01639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063" y="3730625"/>
            <a:ext cx="3041650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3113" y="3730625"/>
            <a:ext cx="3043237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7425" y="3259138"/>
            <a:ext cx="1558925" cy="808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9063" y="3259138"/>
            <a:ext cx="4525962" cy="808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2501638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01639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6" y="90310"/>
            <a:ext cx="4044304" cy="6767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9553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684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625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063" y="3730625"/>
            <a:ext cx="3041650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3113" y="3730625"/>
            <a:ext cx="3043237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92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797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02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3261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535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2340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98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7425" y="3259138"/>
            <a:ext cx="1558925" cy="808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9063" y="3259138"/>
            <a:ext cx="4525962" cy="808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660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6.xml"/><Relationship Id="rId14" Type="http://schemas.openxmlformats.org/officeDocument/2006/relationships/theme" Target="../theme/theme2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9.xml"/><Relationship Id="rId14" Type="http://schemas.openxmlformats.org/officeDocument/2006/relationships/theme" Target="../theme/theme3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2.xml"/><Relationship Id="rId14" Type="http://schemas.openxmlformats.org/officeDocument/2006/relationships/theme" Target="../theme/theme4.xml"/><Relationship Id="rId15" Type="http://schemas.openxmlformats.org/officeDocument/2006/relationships/image" Target="../media/image4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7.xml"/><Relationship Id="rId9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3.xml"/><Relationship Id="rId12" Type="http://schemas.openxmlformats.org/officeDocument/2006/relationships/theme" Target="../theme/theme5.xml"/><Relationship Id="rId13" Type="http://schemas.openxmlformats.org/officeDocument/2006/relationships/image" Target="../media/image6.png"/><Relationship Id="rId14" Type="http://schemas.openxmlformats.org/officeDocument/2006/relationships/image" Target="../media/image7.png"/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2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4.xml"/><Relationship Id="rId12" Type="http://schemas.openxmlformats.org/officeDocument/2006/relationships/theme" Target="../theme/theme6.xml"/><Relationship Id="rId13" Type="http://schemas.openxmlformats.org/officeDocument/2006/relationships/image" Target="../media/image7.png"/><Relationship Id="rId1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8.xml"/><Relationship Id="rId6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0.xml"/><Relationship Id="rId8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5.xml"/><Relationship Id="rId12" Type="http://schemas.openxmlformats.org/officeDocument/2006/relationships/theme" Target="../theme/theme7.xml"/><Relationship Id="rId13" Type="http://schemas.openxmlformats.org/officeDocument/2006/relationships/image" Target="../media/image7.png"/><Relationship Id="rId1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1.xml"/><Relationship Id="rId8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4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6.xml"/><Relationship Id="rId12" Type="http://schemas.openxmlformats.org/officeDocument/2006/relationships/theme" Target="../theme/theme8.xml"/><Relationship Id="rId13" Type="http://schemas.openxmlformats.org/officeDocument/2006/relationships/image" Target="../media/image8.png"/><Relationship Id="rId14" Type="http://schemas.microsoft.com/office/2007/relationships/hdphoto" Target="../media/hdphoto3.wdp"/><Relationship Id="rId1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9.xml"/><Relationship Id="rId5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2.xml"/><Relationship Id="rId8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5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09.xml"/><Relationship Id="rId14" Type="http://schemas.openxmlformats.org/officeDocument/2006/relationships/theme" Target="../theme/theme9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9.xml"/><Relationship Id="rId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3.xml"/><Relationship Id="rId8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06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2.xml"/><Relationship Id="rId14" Type="http://schemas.openxmlformats.org/officeDocument/2006/relationships/theme" Target="../theme/theme10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6.xml"/><Relationship Id="rId8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3.xml"/><Relationship Id="rId12" Type="http://schemas.openxmlformats.org/officeDocument/2006/relationships/slideLayout" Target="../slideLayouts/slideLayout134.xml"/><Relationship Id="rId13" Type="http://schemas.openxmlformats.org/officeDocument/2006/relationships/slideLayout" Target="../slideLayouts/slideLayout135.xml"/><Relationship Id="rId14" Type="http://schemas.openxmlformats.org/officeDocument/2006/relationships/theme" Target="../theme/theme11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29.xml"/><Relationship Id="rId8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2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48.xml"/><Relationship Id="rId14" Type="http://schemas.openxmlformats.org/officeDocument/2006/relationships/theme" Target="../theme/theme12.xml"/><Relationship Id="rId15" Type="http://schemas.openxmlformats.org/officeDocument/2006/relationships/image" Target="../media/image4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2.xml"/><Relationship Id="rId8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5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9.xml"/><Relationship Id="rId12" Type="http://schemas.openxmlformats.org/officeDocument/2006/relationships/theme" Target="../theme/theme13.xml"/><Relationship Id="rId13" Type="http://schemas.openxmlformats.org/officeDocument/2006/relationships/image" Target="../media/image6.png"/><Relationship Id="rId14" Type="http://schemas.openxmlformats.org/officeDocument/2006/relationships/image" Target="../media/image7.png"/><Relationship Id="rId1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5.xml"/><Relationship Id="rId8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58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0.xml"/><Relationship Id="rId12" Type="http://schemas.openxmlformats.org/officeDocument/2006/relationships/theme" Target="../theme/theme14.xml"/><Relationship Id="rId13" Type="http://schemas.openxmlformats.org/officeDocument/2006/relationships/image" Target="../media/image7.png"/><Relationship Id="rId1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6.xml"/><Relationship Id="rId8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69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1.xml"/><Relationship Id="rId12" Type="http://schemas.openxmlformats.org/officeDocument/2006/relationships/theme" Target="../theme/theme15.xml"/><Relationship Id="rId13" Type="http://schemas.openxmlformats.org/officeDocument/2006/relationships/image" Target="../media/image7.png"/><Relationship Id="rId1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77.xml"/><Relationship Id="rId8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80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2.xml"/><Relationship Id="rId12" Type="http://schemas.openxmlformats.org/officeDocument/2006/relationships/theme" Target="../theme/theme16.xml"/><Relationship Id="rId13" Type="http://schemas.openxmlformats.org/officeDocument/2006/relationships/image" Target="../media/image8.png"/><Relationship Id="rId14" Type="http://schemas.microsoft.com/office/2007/relationships/hdphoto" Target="../media/hdphoto3.wdp"/><Relationship Id="rId1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88.xml"/><Relationship Id="rId8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smtClean="0"/>
          </a:p>
        </p:txBody>
      </p:sp>
      <p:sp>
        <p:nvSpPr>
          <p:cNvPr id="1027" name="Rectangle 58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361950"/>
            <a:ext cx="7107237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dirty="0" smtClean="0"/>
          </a:p>
        </p:txBody>
      </p:sp>
      <p:sp>
        <p:nvSpPr>
          <p:cNvPr id="2319432" name="Line 72"/>
          <p:cNvSpPr>
            <a:spLocks noChangeShapeType="1"/>
          </p:cNvSpPr>
          <p:nvPr/>
        </p:nvSpPr>
        <p:spPr bwMode="auto">
          <a:xfrm>
            <a:off x="457200" y="84931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19433" name="Line 73"/>
          <p:cNvSpPr>
            <a:spLocks noChangeShapeType="1"/>
          </p:cNvSpPr>
          <p:nvPr/>
        </p:nvSpPr>
        <p:spPr bwMode="auto">
          <a:xfrm>
            <a:off x="457200" y="651986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10" name="Θέση υποσέλιδου 5"/>
          <p:cNvSpPr txBox="1">
            <a:spLocks/>
          </p:cNvSpPr>
          <p:nvPr/>
        </p:nvSpPr>
        <p:spPr>
          <a:xfrm>
            <a:off x="412750" y="6542842"/>
            <a:ext cx="8318500" cy="315157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5" y="6577066"/>
            <a:ext cx="226165" cy="22616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52" r:id="rId1"/>
    <p:sldLayoutId id="2147484253" r:id="rId2"/>
    <p:sldLayoutId id="2147484254" r:id="rId3"/>
    <p:sldLayoutId id="2147484255" r:id="rId4"/>
    <p:sldLayoutId id="2147484256" r:id="rId5"/>
    <p:sldLayoutId id="2147484257" r:id="rId6"/>
    <p:sldLayoutId id="2147484258" r:id="rId7"/>
    <p:sldLayoutId id="2147484259" r:id="rId8"/>
    <p:sldLayoutId id="2147484260" r:id="rId9"/>
    <p:sldLayoutId id="2147484261" r:id="rId10"/>
    <p:sldLayoutId id="2147484262" r:id="rId11"/>
    <p:sldLayoutId id="2147484263" r:id="rId12"/>
    <p:sldLayoutId id="2147484264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57068C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0188" indent="-228600" algn="l" rtl="0" eaLnBrk="1" fontAlgn="base" hangingPunct="1">
        <a:spcBef>
          <a:spcPct val="50000"/>
        </a:spcBef>
        <a:spcAft>
          <a:spcPct val="0"/>
        </a:spcAft>
        <a:buClr>
          <a:schemeClr val="bg2"/>
        </a:buClr>
        <a:buChar char="•"/>
        <a:defRPr>
          <a:solidFill>
            <a:schemeClr val="tx1"/>
          </a:solidFill>
          <a:latin typeface="+mn-lt"/>
          <a:cs typeface="+mn-cs"/>
        </a:defRPr>
      </a:lvl2pPr>
      <a:lvl3pPr marL="687388" indent="-22701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600">
          <a:solidFill>
            <a:schemeClr val="tx1"/>
          </a:solidFill>
          <a:latin typeface="+mn-lt"/>
          <a:cs typeface="+mn-cs"/>
        </a:defRPr>
      </a:lvl3pPr>
      <a:lvl4pPr marL="1082675" indent="-16827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  <a:cs typeface="+mn-cs"/>
        </a:defRPr>
      </a:lvl4pPr>
      <a:lvl5pPr marL="14906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5pPr>
      <a:lvl6pPr marL="19478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4050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8622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3194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71E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 smtClean="0"/>
          </a:p>
        </p:txBody>
      </p:sp>
      <p:sp>
        <p:nvSpPr>
          <p:cNvPr id="1027" name="Rectangle 58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361950"/>
            <a:ext cx="7107237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IE" dirty="0" smtClean="0"/>
          </a:p>
        </p:txBody>
      </p:sp>
      <p:sp>
        <p:nvSpPr>
          <p:cNvPr id="2319432" name="Line 72"/>
          <p:cNvSpPr>
            <a:spLocks noChangeShapeType="1"/>
          </p:cNvSpPr>
          <p:nvPr/>
        </p:nvSpPr>
        <p:spPr bwMode="auto">
          <a:xfrm>
            <a:off x="457200" y="84931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19433" name="Line 73"/>
          <p:cNvSpPr>
            <a:spLocks noChangeShapeType="1"/>
          </p:cNvSpPr>
          <p:nvPr/>
        </p:nvSpPr>
        <p:spPr bwMode="auto">
          <a:xfrm>
            <a:off x="457200" y="651986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10" name="Θέση υποσέλιδου 5"/>
          <p:cNvSpPr txBox="1">
            <a:spLocks/>
          </p:cNvSpPr>
          <p:nvPr/>
        </p:nvSpPr>
        <p:spPr>
          <a:xfrm>
            <a:off x="412750" y="6542842"/>
            <a:ext cx="8318500" cy="315157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6B207F"/>
              </a:clrFrom>
              <a:clrTo>
                <a:srgbClr val="6B207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5" y="657706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12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6" r:id="rId1"/>
    <p:sldLayoutId id="2147484267" r:id="rId2"/>
    <p:sldLayoutId id="2147484268" r:id="rId3"/>
    <p:sldLayoutId id="2147484269" r:id="rId4"/>
    <p:sldLayoutId id="2147484270" r:id="rId5"/>
    <p:sldLayoutId id="2147484271" r:id="rId6"/>
    <p:sldLayoutId id="2147484272" r:id="rId7"/>
    <p:sldLayoutId id="2147484273" r:id="rId8"/>
    <p:sldLayoutId id="2147484274" r:id="rId9"/>
    <p:sldLayoutId id="2147484275" r:id="rId10"/>
    <p:sldLayoutId id="2147484276" r:id="rId11"/>
    <p:sldLayoutId id="2147484277" r:id="rId12"/>
    <p:sldLayoutId id="2147484278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230188" indent="-228600" algn="l" rtl="0" eaLnBrk="1" fontAlgn="base" hangingPunct="1">
        <a:spcBef>
          <a:spcPct val="50000"/>
        </a:spcBef>
        <a:spcAft>
          <a:spcPct val="0"/>
        </a:spcAft>
        <a:buClr>
          <a:schemeClr val="bg2"/>
        </a:buClr>
        <a:buChar char="•"/>
        <a:defRPr>
          <a:solidFill>
            <a:schemeClr val="bg1"/>
          </a:solidFill>
          <a:latin typeface="+mn-lt"/>
          <a:cs typeface="+mn-cs"/>
        </a:defRPr>
      </a:lvl2pPr>
      <a:lvl3pPr marL="687388" indent="-22701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600">
          <a:solidFill>
            <a:schemeClr val="bg1"/>
          </a:solidFill>
          <a:latin typeface="+mn-lt"/>
          <a:cs typeface="+mn-cs"/>
        </a:defRPr>
      </a:lvl3pPr>
      <a:lvl4pPr marL="1082675" indent="-16827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bg1"/>
          </a:solidFill>
          <a:latin typeface="+mn-lt"/>
          <a:cs typeface="+mn-cs"/>
        </a:defRPr>
      </a:lvl4pPr>
      <a:lvl5pPr marL="14906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bg1"/>
          </a:solidFill>
          <a:latin typeface="+mn-lt"/>
          <a:cs typeface="+mn-cs"/>
        </a:defRPr>
      </a:lvl5pPr>
      <a:lvl6pPr marL="19478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4050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8622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3194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 smtClean="0"/>
          </a:p>
        </p:txBody>
      </p:sp>
      <p:sp>
        <p:nvSpPr>
          <p:cNvPr id="1027" name="Rectangle 58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361950"/>
            <a:ext cx="7107237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IE" dirty="0" smtClean="0"/>
          </a:p>
        </p:txBody>
      </p:sp>
      <p:sp>
        <p:nvSpPr>
          <p:cNvPr id="2319432" name="Line 72"/>
          <p:cNvSpPr>
            <a:spLocks noChangeShapeType="1"/>
          </p:cNvSpPr>
          <p:nvPr/>
        </p:nvSpPr>
        <p:spPr bwMode="auto">
          <a:xfrm>
            <a:off x="457200" y="84931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19433" name="Line 73"/>
          <p:cNvSpPr>
            <a:spLocks noChangeShapeType="1"/>
          </p:cNvSpPr>
          <p:nvPr/>
        </p:nvSpPr>
        <p:spPr bwMode="auto">
          <a:xfrm>
            <a:off x="457200" y="651986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10" name="Θέση υποσέλιδου 5"/>
          <p:cNvSpPr txBox="1">
            <a:spLocks/>
          </p:cNvSpPr>
          <p:nvPr/>
        </p:nvSpPr>
        <p:spPr>
          <a:xfrm>
            <a:off x="412750" y="6542842"/>
            <a:ext cx="8318500" cy="315157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5" y="657706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6647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0" r:id="rId1"/>
    <p:sldLayoutId id="2147484281" r:id="rId2"/>
    <p:sldLayoutId id="2147484282" r:id="rId3"/>
    <p:sldLayoutId id="2147484283" r:id="rId4"/>
    <p:sldLayoutId id="2147484284" r:id="rId5"/>
    <p:sldLayoutId id="2147484285" r:id="rId6"/>
    <p:sldLayoutId id="2147484286" r:id="rId7"/>
    <p:sldLayoutId id="2147484287" r:id="rId8"/>
    <p:sldLayoutId id="2147484288" r:id="rId9"/>
    <p:sldLayoutId id="2147484289" r:id="rId10"/>
    <p:sldLayoutId id="2147484290" r:id="rId11"/>
    <p:sldLayoutId id="2147484291" r:id="rId12"/>
    <p:sldLayoutId id="2147484292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57068C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0188" indent="-228600" algn="l" rtl="0" eaLnBrk="1" fontAlgn="base" hangingPunct="1">
        <a:spcBef>
          <a:spcPct val="50000"/>
        </a:spcBef>
        <a:spcAft>
          <a:spcPct val="0"/>
        </a:spcAft>
        <a:buClr>
          <a:schemeClr val="bg2"/>
        </a:buClr>
        <a:buChar char="•"/>
        <a:defRPr>
          <a:solidFill>
            <a:schemeClr val="tx1"/>
          </a:solidFill>
          <a:latin typeface="+mn-lt"/>
          <a:cs typeface="+mn-cs"/>
        </a:defRPr>
      </a:lvl2pPr>
      <a:lvl3pPr marL="687388" indent="-22701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600">
          <a:solidFill>
            <a:schemeClr val="tx1"/>
          </a:solidFill>
          <a:latin typeface="+mn-lt"/>
          <a:cs typeface="+mn-cs"/>
        </a:defRPr>
      </a:lvl3pPr>
      <a:lvl4pPr marL="1082675" indent="-16827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  <a:cs typeface="+mn-cs"/>
        </a:defRPr>
      </a:lvl4pPr>
      <a:lvl5pPr marL="14906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5pPr>
      <a:lvl6pPr marL="19478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4050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8622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3194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 smtClean="0"/>
          </a:p>
        </p:txBody>
      </p:sp>
      <p:sp>
        <p:nvSpPr>
          <p:cNvPr id="1027" name="Rectangle 58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361950"/>
            <a:ext cx="7107237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IE" dirty="0" smtClean="0"/>
          </a:p>
        </p:txBody>
      </p:sp>
      <p:sp>
        <p:nvSpPr>
          <p:cNvPr id="2319432" name="Line 72"/>
          <p:cNvSpPr>
            <a:spLocks noChangeShapeType="1"/>
          </p:cNvSpPr>
          <p:nvPr/>
        </p:nvSpPr>
        <p:spPr bwMode="auto">
          <a:xfrm>
            <a:off x="457200" y="84931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19433" name="Line 73"/>
          <p:cNvSpPr>
            <a:spLocks noChangeShapeType="1"/>
          </p:cNvSpPr>
          <p:nvPr/>
        </p:nvSpPr>
        <p:spPr bwMode="auto">
          <a:xfrm>
            <a:off x="457200" y="651986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10" name="Θέση υποσέλιδου 5"/>
          <p:cNvSpPr txBox="1">
            <a:spLocks/>
          </p:cNvSpPr>
          <p:nvPr/>
        </p:nvSpPr>
        <p:spPr>
          <a:xfrm>
            <a:off x="412750" y="6542842"/>
            <a:ext cx="8318500" cy="315157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5" y="657706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096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4" r:id="rId1"/>
    <p:sldLayoutId id="2147484295" r:id="rId2"/>
    <p:sldLayoutId id="2147484296" r:id="rId3"/>
    <p:sldLayoutId id="2147484297" r:id="rId4"/>
    <p:sldLayoutId id="2147484298" r:id="rId5"/>
    <p:sldLayoutId id="2147484299" r:id="rId6"/>
    <p:sldLayoutId id="2147484300" r:id="rId7"/>
    <p:sldLayoutId id="2147484301" r:id="rId8"/>
    <p:sldLayoutId id="2147484302" r:id="rId9"/>
    <p:sldLayoutId id="2147484303" r:id="rId10"/>
    <p:sldLayoutId id="2147484304" r:id="rId11"/>
    <p:sldLayoutId id="2147484305" r:id="rId12"/>
    <p:sldLayoutId id="2147484306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230188" indent="-228600" algn="l" rtl="0" eaLnBrk="1" fontAlgn="base" hangingPunct="1">
        <a:spcBef>
          <a:spcPct val="50000"/>
        </a:spcBef>
        <a:spcAft>
          <a:spcPct val="0"/>
        </a:spcAft>
        <a:buClr>
          <a:schemeClr val="bg2"/>
        </a:buClr>
        <a:buChar char="•"/>
        <a:defRPr>
          <a:solidFill>
            <a:schemeClr val="bg1"/>
          </a:solidFill>
          <a:latin typeface="+mn-lt"/>
          <a:cs typeface="+mn-cs"/>
        </a:defRPr>
      </a:lvl2pPr>
      <a:lvl3pPr marL="687388" indent="-22701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600">
          <a:solidFill>
            <a:schemeClr val="bg1"/>
          </a:solidFill>
          <a:latin typeface="+mn-lt"/>
          <a:cs typeface="+mn-cs"/>
        </a:defRPr>
      </a:lvl3pPr>
      <a:lvl4pPr marL="1082675" indent="-16827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bg1"/>
          </a:solidFill>
          <a:latin typeface="+mn-lt"/>
          <a:cs typeface="+mn-cs"/>
        </a:defRPr>
      </a:lvl4pPr>
      <a:lvl5pPr marL="14906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bg1"/>
          </a:solidFill>
          <a:latin typeface="+mn-lt"/>
          <a:cs typeface="+mn-cs"/>
        </a:defRPr>
      </a:lvl5pPr>
      <a:lvl6pPr marL="19478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4050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8622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3194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E:\Dropbox\NYU\Projects\Recommender Systems\Recommender Systems 2013 Doctoral Symposium\purpl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1" y="0"/>
            <a:ext cx="9265921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7546" name="Line 10"/>
          <p:cNvSpPr>
            <a:spLocks noChangeShapeType="1"/>
          </p:cNvSpPr>
          <p:nvPr/>
        </p:nvSpPr>
        <p:spPr bwMode="auto">
          <a:xfrm rot="5400000">
            <a:off x="6167577" y="767238"/>
            <a:ext cx="14623" cy="5938222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16536" y="3259138"/>
            <a:ext cx="5679814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IE" dirty="0" smtClean="0"/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216536" y="3730625"/>
            <a:ext cx="5679814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IE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08" r:id="rId1"/>
    <p:sldLayoutId id="2147484309" r:id="rId2"/>
    <p:sldLayoutId id="2147484310" r:id="rId3"/>
    <p:sldLayoutId id="2147484311" r:id="rId4"/>
    <p:sldLayoutId id="2147484312" r:id="rId5"/>
    <p:sldLayoutId id="2147484313" r:id="rId6"/>
    <p:sldLayoutId id="2147484314" r:id="rId7"/>
    <p:sldLayoutId id="2147484315" r:id="rId8"/>
    <p:sldLayoutId id="2147484316" r:id="rId9"/>
    <p:sldLayoutId id="2147484317" r:id="rId10"/>
    <p:sldLayoutId id="2147484318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2pPr>
      <a:lvl3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3pPr>
      <a:lvl4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4pPr>
      <a:lvl5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5pPr>
      <a:lvl6pPr marL="22860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6pPr>
      <a:lvl7pPr marL="2743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7pPr>
      <a:lvl8pPr marL="3200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8pPr>
      <a:lvl9pPr marL="3657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71E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546" name="Line 10"/>
          <p:cNvSpPr>
            <a:spLocks noChangeShapeType="1"/>
          </p:cNvSpPr>
          <p:nvPr/>
        </p:nvSpPr>
        <p:spPr bwMode="auto">
          <a:xfrm rot="5400000">
            <a:off x="6139635" y="736362"/>
            <a:ext cx="11689" cy="5997040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8836" y="3259138"/>
            <a:ext cx="5737514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58836" y="3730625"/>
            <a:ext cx="5737514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1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0" r:id="rId1"/>
    <p:sldLayoutId id="2147484321" r:id="rId2"/>
    <p:sldLayoutId id="2147484322" r:id="rId3"/>
    <p:sldLayoutId id="2147484323" r:id="rId4"/>
    <p:sldLayoutId id="2147484324" r:id="rId5"/>
    <p:sldLayoutId id="2147484325" r:id="rId6"/>
    <p:sldLayoutId id="2147484326" r:id="rId7"/>
    <p:sldLayoutId id="2147484327" r:id="rId8"/>
    <p:sldLayoutId id="2147484328" r:id="rId9"/>
    <p:sldLayoutId id="2147484329" r:id="rId10"/>
    <p:sldLayoutId id="2147484330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buChar char="•"/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4572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914400" algn="ctr" rtl="0" eaLnBrk="1" fontAlgn="base" hangingPunct="1">
        <a:spcBef>
          <a:spcPct val="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3716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4pPr>
      <a:lvl5pPr marL="1828800" algn="ctr" rtl="0" eaLnBrk="1" fontAlgn="base" hangingPunct="1">
        <a:spcBef>
          <a:spcPct val="0"/>
        </a:spcBef>
        <a:spcAft>
          <a:spcPct val="0"/>
        </a:spcAft>
        <a:buChar char="»"/>
        <a:defRPr sz="2400">
          <a:solidFill>
            <a:schemeClr val="bg2"/>
          </a:solidFill>
          <a:latin typeface="+mn-lt"/>
        </a:defRPr>
      </a:lvl5pPr>
      <a:lvl6pPr marL="22860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6pPr>
      <a:lvl7pPr marL="2743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7pPr>
      <a:lvl8pPr marL="3200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8pPr>
      <a:lvl9pPr marL="3657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546" name="Line 10"/>
          <p:cNvSpPr>
            <a:spLocks noChangeShapeType="1"/>
          </p:cNvSpPr>
          <p:nvPr/>
        </p:nvSpPr>
        <p:spPr bwMode="auto">
          <a:xfrm rot="5400000">
            <a:off x="6139635" y="736362"/>
            <a:ext cx="11689" cy="5997040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8836" y="3259138"/>
            <a:ext cx="5737514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58836" y="3730625"/>
            <a:ext cx="5737514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buChar char="•"/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4572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914400" algn="ctr" rtl="0" eaLnBrk="1" fontAlgn="base" hangingPunct="1">
        <a:spcBef>
          <a:spcPct val="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3716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4pPr>
      <a:lvl5pPr marL="1828800" algn="ctr" rtl="0" eaLnBrk="1" fontAlgn="base" hangingPunct="1">
        <a:spcBef>
          <a:spcPct val="0"/>
        </a:spcBef>
        <a:spcAft>
          <a:spcPct val="0"/>
        </a:spcAft>
        <a:buChar char="»"/>
        <a:defRPr sz="2400">
          <a:solidFill>
            <a:schemeClr val="bg2"/>
          </a:solidFill>
          <a:latin typeface="+mn-lt"/>
        </a:defRPr>
      </a:lvl5pPr>
      <a:lvl6pPr marL="22860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6pPr>
      <a:lvl7pPr marL="2743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7pPr>
      <a:lvl8pPr marL="3200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8pPr>
      <a:lvl9pPr marL="3657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546" name="Line 10"/>
          <p:cNvSpPr>
            <a:spLocks noChangeShapeType="1"/>
          </p:cNvSpPr>
          <p:nvPr/>
        </p:nvSpPr>
        <p:spPr bwMode="auto">
          <a:xfrm rot="5400000">
            <a:off x="6139635" y="736362"/>
            <a:ext cx="11689" cy="5997040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8836" y="3259138"/>
            <a:ext cx="5737514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58836" y="3730625"/>
            <a:ext cx="5737514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6" y="90310"/>
            <a:ext cx="4044304" cy="6767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231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4" r:id="rId1"/>
    <p:sldLayoutId id="2147484345" r:id="rId2"/>
    <p:sldLayoutId id="2147484346" r:id="rId3"/>
    <p:sldLayoutId id="2147484347" r:id="rId4"/>
    <p:sldLayoutId id="2147484348" r:id="rId5"/>
    <p:sldLayoutId id="2147484349" r:id="rId6"/>
    <p:sldLayoutId id="2147484350" r:id="rId7"/>
    <p:sldLayoutId id="2147484351" r:id="rId8"/>
    <p:sldLayoutId id="2147484352" r:id="rId9"/>
    <p:sldLayoutId id="2147484353" r:id="rId10"/>
    <p:sldLayoutId id="2147484354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buChar char="•"/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4572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914400" algn="ctr" rtl="0" eaLnBrk="1" fontAlgn="base" hangingPunct="1">
        <a:spcBef>
          <a:spcPct val="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3716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4pPr>
      <a:lvl5pPr marL="1828800" algn="ctr" rtl="0" eaLnBrk="1" fontAlgn="base" hangingPunct="1">
        <a:spcBef>
          <a:spcPct val="0"/>
        </a:spcBef>
        <a:spcAft>
          <a:spcPct val="0"/>
        </a:spcAft>
        <a:buChar char="»"/>
        <a:defRPr sz="2400">
          <a:solidFill>
            <a:schemeClr val="bg2"/>
          </a:solidFill>
          <a:latin typeface="+mn-lt"/>
        </a:defRPr>
      </a:lvl5pPr>
      <a:lvl6pPr marL="22860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6pPr>
      <a:lvl7pPr marL="2743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7pPr>
      <a:lvl8pPr marL="3200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8pPr>
      <a:lvl9pPr marL="3657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 smtClean="0"/>
          </a:p>
        </p:txBody>
      </p:sp>
      <p:sp>
        <p:nvSpPr>
          <p:cNvPr id="1027" name="Rectangle 58"/>
          <p:cNvSpPr>
            <a:spLocks noGrp="1" noChangeArrowheads="1"/>
          </p:cNvSpPr>
          <p:nvPr>
            <p:ph type="title"/>
          </p:nvPr>
        </p:nvSpPr>
        <p:spPr bwMode="auto">
          <a:xfrm>
            <a:off x="464873" y="361950"/>
            <a:ext cx="8214254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dirty="0" smtClean="0"/>
          </a:p>
        </p:txBody>
      </p:sp>
      <p:sp>
        <p:nvSpPr>
          <p:cNvPr id="2319432" name="Line 72"/>
          <p:cNvSpPr>
            <a:spLocks noChangeShapeType="1"/>
          </p:cNvSpPr>
          <p:nvPr/>
        </p:nvSpPr>
        <p:spPr bwMode="auto">
          <a:xfrm>
            <a:off x="457200" y="84931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19433" name="Line 73"/>
          <p:cNvSpPr>
            <a:spLocks noChangeShapeType="1"/>
          </p:cNvSpPr>
          <p:nvPr/>
        </p:nvSpPr>
        <p:spPr bwMode="auto">
          <a:xfrm>
            <a:off x="457200" y="651986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10" name="Θέση υποσέλιδου 5"/>
          <p:cNvSpPr txBox="1">
            <a:spLocks/>
          </p:cNvSpPr>
          <p:nvPr/>
        </p:nvSpPr>
        <p:spPr>
          <a:xfrm>
            <a:off x="457200" y="6542843"/>
            <a:ext cx="8229601" cy="315157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</a:t>
            </a:r>
            <a:r>
              <a:rPr kumimoji="0" lang="en-US" sz="1200" b="1" i="0" u="none" strike="noStrike" kern="1200" cap="none" spc="10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				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018" y="6593591"/>
            <a:ext cx="226165" cy="22616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56" r:id="rId1"/>
    <p:sldLayoutId id="2147484357" r:id="rId2"/>
    <p:sldLayoutId id="2147484358" r:id="rId3"/>
    <p:sldLayoutId id="2147484359" r:id="rId4"/>
    <p:sldLayoutId id="2147484360" r:id="rId5"/>
    <p:sldLayoutId id="2147484361" r:id="rId6"/>
    <p:sldLayoutId id="2147484362" r:id="rId7"/>
    <p:sldLayoutId id="2147484363" r:id="rId8"/>
    <p:sldLayoutId id="2147484364" r:id="rId9"/>
    <p:sldLayoutId id="2147484365" r:id="rId10"/>
    <p:sldLayoutId id="2147484366" r:id="rId11"/>
    <p:sldLayoutId id="2147484367" r:id="rId12"/>
    <p:sldLayoutId id="2147484368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57068C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0188" indent="-228600" algn="l" rtl="0" eaLnBrk="1" fontAlgn="base" hangingPunct="1">
        <a:spcBef>
          <a:spcPct val="5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687388" indent="-22701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3pPr>
      <a:lvl4pPr marL="1082675" indent="-16827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1"/>
          </a:solidFill>
          <a:latin typeface="+mn-lt"/>
          <a:cs typeface="+mn-cs"/>
        </a:defRPr>
      </a:lvl4pPr>
      <a:lvl5pPr marL="14906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5pPr>
      <a:lvl6pPr marL="19478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4050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8622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3194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71E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 smtClean="0"/>
          </a:p>
        </p:txBody>
      </p:sp>
      <p:sp>
        <p:nvSpPr>
          <p:cNvPr id="1027" name="Rectangle 58"/>
          <p:cNvSpPr>
            <a:spLocks noGrp="1" noChangeArrowheads="1"/>
          </p:cNvSpPr>
          <p:nvPr>
            <p:ph type="title"/>
          </p:nvPr>
        </p:nvSpPr>
        <p:spPr bwMode="auto">
          <a:xfrm>
            <a:off x="461850" y="361950"/>
            <a:ext cx="8220301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dirty="0" smtClean="0"/>
          </a:p>
        </p:txBody>
      </p:sp>
      <p:sp>
        <p:nvSpPr>
          <p:cNvPr id="2319432" name="Line 72"/>
          <p:cNvSpPr>
            <a:spLocks noChangeShapeType="1"/>
          </p:cNvSpPr>
          <p:nvPr/>
        </p:nvSpPr>
        <p:spPr bwMode="auto">
          <a:xfrm>
            <a:off x="457200" y="84931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19433" name="Line 73"/>
          <p:cNvSpPr>
            <a:spLocks noChangeShapeType="1"/>
          </p:cNvSpPr>
          <p:nvPr/>
        </p:nvSpPr>
        <p:spPr bwMode="auto">
          <a:xfrm>
            <a:off x="457200" y="651986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10" name="Θέση υποσέλιδου 5"/>
          <p:cNvSpPr txBox="1">
            <a:spLocks/>
          </p:cNvSpPr>
          <p:nvPr/>
        </p:nvSpPr>
        <p:spPr>
          <a:xfrm>
            <a:off x="412750" y="6542843"/>
            <a:ext cx="8318500" cy="315157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6B207F"/>
              </a:clrFrom>
              <a:clrTo>
                <a:srgbClr val="6B207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04" y="659169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12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0" r:id="rId1"/>
    <p:sldLayoutId id="2147484371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230188" indent="-228600" algn="l" rtl="0" eaLnBrk="1" fontAlgn="base" hangingPunct="1">
        <a:spcBef>
          <a:spcPct val="5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bg1"/>
          </a:solidFill>
          <a:latin typeface="+mn-lt"/>
          <a:cs typeface="+mn-cs"/>
        </a:defRPr>
      </a:lvl2pPr>
      <a:lvl3pPr marL="687388" indent="-22701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800">
          <a:solidFill>
            <a:schemeClr val="bg1"/>
          </a:solidFill>
          <a:latin typeface="+mn-lt"/>
          <a:cs typeface="+mn-cs"/>
        </a:defRPr>
      </a:lvl3pPr>
      <a:lvl4pPr marL="1082675" indent="-16827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bg1"/>
          </a:solidFill>
          <a:latin typeface="+mn-lt"/>
          <a:cs typeface="+mn-cs"/>
        </a:defRPr>
      </a:lvl4pPr>
      <a:lvl5pPr marL="14906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400">
          <a:solidFill>
            <a:schemeClr val="bg1"/>
          </a:solidFill>
          <a:latin typeface="+mn-lt"/>
          <a:cs typeface="+mn-cs"/>
        </a:defRPr>
      </a:lvl5pPr>
      <a:lvl6pPr marL="19478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4050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8622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3194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 smtClean="0"/>
          </a:p>
        </p:txBody>
      </p:sp>
      <p:sp>
        <p:nvSpPr>
          <p:cNvPr id="1027" name="Rectangle 58"/>
          <p:cNvSpPr>
            <a:spLocks noGrp="1" noChangeArrowheads="1"/>
          </p:cNvSpPr>
          <p:nvPr>
            <p:ph type="title"/>
          </p:nvPr>
        </p:nvSpPr>
        <p:spPr bwMode="auto">
          <a:xfrm>
            <a:off x="467292" y="361950"/>
            <a:ext cx="8209416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dirty="0" smtClean="0"/>
          </a:p>
        </p:txBody>
      </p:sp>
      <p:sp>
        <p:nvSpPr>
          <p:cNvPr id="2319432" name="Line 72"/>
          <p:cNvSpPr>
            <a:spLocks noChangeShapeType="1"/>
          </p:cNvSpPr>
          <p:nvPr/>
        </p:nvSpPr>
        <p:spPr bwMode="auto">
          <a:xfrm>
            <a:off x="457200" y="84931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19433" name="Line 73"/>
          <p:cNvSpPr>
            <a:spLocks noChangeShapeType="1"/>
          </p:cNvSpPr>
          <p:nvPr/>
        </p:nvSpPr>
        <p:spPr bwMode="auto">
          <a:xfrm>
            <a:off x="457200" y="651986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10" name="Θέση υποσέλιδου 5"/>
          <p:cNvSpPr txBox="1">
            <a:spLocks/>
          </p:cNvSpPr>
          <p:nvPr/>
        </p:nvSpPr>
        <p:spPr>
          <a:xfrm>
            <a:off x="412750" y="6542843"/>
            <a:ext cx="8318500" cy="315157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630" y="659169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6647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4" r:id="rId1"/>
    <p:sldLayoutId id="2147484385" r:id="rId2"/>
    <p:sldLayoutId id="2147484386" r:id="rId3"/>
    <p:sldLayoutId id="2147484387" r:id="rId4"/>
    <p:sldLayoutId id="2147484388" r:id="rId5"/>
    <p:sldLayoutId id="2147484389" r:id="rId6"/>
    <p:sldLayoutId id="2147484390" r:id="rId7"/>
    <p:sldLayoutId id="2147484391" r:id="rId8"/>
    <p:sldLayoutId id="2147484392" r:id="rId9"/>
    <p:sldLayoutId id="2147484393" r:id="rId10"/>
    <p:sldLayoutId id="2147484394" r:id="rId11"/>
    <p:sldLayoutId id="2147484395" r:id="rId12"/>
    <p:sldLayoutId id="2147484396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57068C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0188" indent="-228600" algn="l" rtl="0" eaLnBrk="1" fontAlgn="base" hangingPunct="1">
        <a:spcBef>
          <a:spcPct val="5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687388" indent="-22701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3pPr>
      <a:lvl4pPr marL="1082675" indent="-16827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1"/>
          </a:solidFill>
          <a:latin typeface="+mn-lt"/>
          <a:cs typeface="+mn-cs"/>
        </a:defRPr>
      </a:lvl4pPr>
      <a:lvl5pPr marL="14906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5pPr>
      <a:lvl6pPr marL="19478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4050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8622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3194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 smtClean="0"/>
          </a:p>
        </p:txBody>
      </p:sp>
      <p:sp>
        <p:nvSpPr>
          <p:cNvPr id="1027" name="Rectangle 58"/>
          <p:cNvSpPr>
            <a:spLocks noGrp="1" noChangeArrowheads="1"/>
          </p:cNvSpPr>
          <p:nvPr>
            <p:ph type="title"/>
          </p:nvPr>
        </p:nvSpPr>
        <p:spPr bwMode="auto">
          <a:xfrm>
            <a:off x="467292" y="361950"/>
            <a:ext cx="8209416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dirty="0" smtClean="0"/>
          </a:p>
        </p:txBody>
      </p:sp>
      <p:sp>
        <p:nvSpPr>
          <p:cNvPr id="2319432" name="Line 72"/>
          <p:cNvSpPr>
            <a:spLocks noChangeShapeType="1"/>
          </p:cNvSpPr>
          <p:nvPr/>
        </p:nvSpPr>
        <p:spPr bwMode="auto">
          <a:xfrm>
            <a:off x="457200" y="84931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19433" name="Line 73"/>
          <p:cNvSpPr>
            <a:spLocks noChangeShapeType="1"/>
          </p:cNvSpPr>
          <p:nvPr/>
        </p:nvSpPr>
        <p:spPr bwMode="auto">
          <a:xfrm>
            <a:off x="457200" y="651986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10" name="Θέση υποσέλιδου 5"/>
          <p:cNvSpPr txBox="1">
            <a:spLocks/>
          </p:cNvSpPr>
          <p:nvPr/>
        </p:nvSpPr>
        <p:spPr>
          <a:xfrm>
            <a:off x="412750" y="6542843"/>
            <a:ext cx="8318500" cy="315157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000" y="659169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096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8" r:id="rId1"/>
    <p:sldLayoutId id="2147484399" r:id="rId2"/>
    <p:sldLayoutId id="2147484400" r:id="rId3"/>
    <p:sldLayoutId id="2147484401" r:id="rId4"/>
    <p:sldLayoutId id="2147484402" r:id="rId5"/>
    <p:sldLayoutId id="2147484403" r:id="rId6"/>
    <p:sldLayoutId id="2147484404" r:id="rId7"/>
    <p:sldLayoutId id="2147484405" r:id="rId8"/>
    <p:sldLayoutId id="2147484406" r:id="rId9"/>
    <p:sldLayoutId id="2147484407" r:id="rId10"/>
    <p:sldLayoutId id="2147484408" r:id="rId11"/>
    <p:sldLayoutId id="2147484409" r:id="rId12"/>
    <p:sldLayoutId id="2147484410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230188" indent="-228600" algn="l" rtl="0" eaLnBrk="1" fontAlgn="base" hangingPunct="1">
        <a:spcBef>
          <a:spcPct val="5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bg1"/>
          </a:solidFill>
          <a:latin typeface="+mn-lt"/>
          <a:cs typeface="+mn-cs"/>
        </a:defRPr>
      </a:lvl2pPr>
      <a:lvl3pPr marL="687388" indent="-22701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800">
          <a:solidFill>
            <a:schemeClr val="bg1"/>
          </a:solidFill>
          <a:latin typeface="+mn-lt"/>
          <a:cs typeface="+mn-cs"/>
        </a:defRPr>
      </a:lvl3pPr>
      <a:lvl4pPr marL="1082675" indent="-16827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bg1"/>
          </a:solidFill>
          <a:latin typeface="+mn-lt"/>
          <a:cs typeface="+mn-cs"/>
        </a:defRPr>
      </a:lvl4pPr>
      <a:lvl5pPr marL="14906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400">
          <a:solidFill>
            <a:schemeClr val="bg1"/>
          </a:solidFill>
          <a:latin typeface="+mn-lt"/>
          <a:cs typeface="+mn-cs"/>
        </a:defRPr>
      </a:lvl5pPr>
      <a:lvl6pPr marL="19478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4050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8622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3194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E:\Dropbox\NYU\Projects\Recommender Systems\Recommender Systems 2013 Doctoral Symposium\purpl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1" y="0"/>
            <a:ext cx="9265921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7546" name="Line 10"/>
          <p:cNvSpPr>
            <a:spLocks noChangeShapeType="1"/>
          </p:cNvSpPr>
          <p:nvPr/>
        </p:nvSpPr>
        <p:spPr bwMode="auto">
          <a:xfrm rot="5400000">
            <a:off x="6167577" y="767238"/>
            <a:ext cx="14623" cy="5938222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16536" y="3259138"/>
            <a:ext cx="5679814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IE" dirty="0" smtClean="0"/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216536" y="3730625"/>
            <a:ext cx="5679814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IE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2pPr>
      <a:lvl3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3pPr>
      <a:lvl4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4pPr>
      <a:lvl5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5pPr>
      <a:lvl6pPr marL="22860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6pPr>
      <a:lvl7pPr marL="2743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7pPr>
      <a:lvl8pPr marL="3200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8pPr>
      <a:lvl9pPr marL="3657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71E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546" name="Line 10"/>
          <p:cNvSpPr>
            <a:spLocks noChangeShapeType="1"/>
          </p:cNvSpPr>
          <p:nvPr/>
        </p:nvSpPr>
        <p:spPr bwMode="auto">
          <a:xfrm rot="5400000">
            <a:off x="6139635" y="736362"/>
            <a:ext cx="11689" cy="5997040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8836" y="3259138"/>
            <a:ext cx="5737514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58836" y="3730625"/>
            <a:ext cx="5737514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1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4" r:id="rId1"/>
    <p:sldLayoutId id="2147484425" r:id="rId2"/>
    <p:sldLayoutId id="2147484426" r:id="rId3"/>
    <p:sldLayoutId id="2147484427" r:id="rId4"/>
    <p:sldLayoutId id="2147484428" r:id="rId5"/>
    <p:sldLayoutId id="2147484429" r:id="rId6"/>
    <p:sldLayoutId id="2147484430" r:id="rId7"/>
    <p:sldLayoutId id="2147484431" r:id="rId8"/>
    <p:sldLayoutId id="2147484432" r:id="rId9"/>
    <p:sldLayoutId id="2147484433" r:id="rId10"/>
    <p:sldLayoutId id="2147484434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buChar char="•"/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4572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914400" algn="ctr" rtl="0" eaLnBrk="1" fontAlgn="base" hangingPunct="1">
        <a:spcBef>
          <a:spcPct val="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3716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4pPr>
      <a:lvl5pPr marL="1828800" algn="ctr" rtl="0" eaLnBrk="1" fontAlgn="base" hangingPunct="1">
        <a:spcBef>
          <a:spcPct val="0"/>
        </a:spcBef>
        <a:spcAft>
          <a:spcPct val="0"/>
        </a:spcAft>
        <a:buChar char="»"/>
        <a:defRPr sz="2400">
          <a:solidFill>
            <a:schemeClr val="bg2"/>
          </a:solidFill>
          <a:latin typeface="+mn-lt"/>
        </a:defRPr>
      </a:lvl5pPr>
      <a:lvl6pPr marL="22860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6pPr>
      <a:lvl7pPr marL="2743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7pPr>
      <a:lvl8pPr marL="3200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8pPr>
      <a:lvl9pPr marL="3657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546" name="Line 10"/>
          <p:cNvSpPr>
            <a:spLocks noChangeShapeType="1"/>
          </p:cNvSpPr>
          <p:nvPr/>
        </p:nvSpPr>
        <p:spPr bwMode="auto">
          <a:xfrm rot="5400000">
            <a:off x="6139635" y="736362"/>
            <a:ext cx="11689" cy="5997040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8836" y="3259138"/>
            <a:ext cx="5737514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58836" y="3730625"/>
            <a:ext cx="5737514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36" r:id="rId1"/>
    <p:sldLayoutId id="2147484437" r:id="rId2"/>
    <p:sldLayoutId id="2147484438" r:id="rId3"/>
    <p:sldLayoutId id="2147484439" r:id="rId4"/>
    <p:sldLayoutId id="2147484440" r:id="rId5"/>
    <p:sldLayoutId id="2147484441" r:id="rId6"/>
    <p:sldLayoutId id="2147484442" r:id="rId7"/>
    <p:sldLayoutId id="2147484443" r:id="rId8"/>
    <p:sldLayoutId id="2147484444" r:id="rId9"/>
    <p:sldLayoutId id="2147484445" r:id="rId10"/>
    <p:sldLayoutId id="2147484446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buChar char="•"/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4572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914400" algn="ctr" rtl="0" eaLnBrk="1" fontAlgn="base" hangingPunct="1">
        <a:spcBef>
          <a:spcPct val="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3716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4pPr>
      <a:lvl5pPr marL="1828800" algn="ctr" rtl="0" eaLnBrk="1" fontAlgn="base" hangingPunct="1">
        <a:spcBef>
          <a:spcPct val="0"/>
        </a:spcBef>
        <a:spcAft>
          <a:spcPct val="0"/>
        </a:spcAft>
        <a:buChar char="»"/>
        <a:defRPr sz="2400">
          <a:solidFill>
            <a:schemeClr val="bg2"/>
          </a:solidFill>
          <a:latin typeface="+mn-lt"/>
        </a:defRPr>
      </a:lvl5pPr>
      <a:lvl6pPr marL="22860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6pPr>
      <a:lvl7pPr marL="2743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7pPr>
      <a:lvl8pPr marL="3200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8pPr>
      <a:lvl9pPr marL="3657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546" name="Line 10"/>
          <p:cNvSpPr>
            <a:spLocks noChangeShapeType="1"/>
          </p:cNvSpPr>
          <p:nvPr/>
        </p:nvSpPr>
        <p:spPr bwMode="auto">
          <a:xfrm rot="5400000">
            <a:off x="6139635" y="736362"/>
            <a:ext cx="11689" cy="5997040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8836" y="3259138"/>
            <a:ext cx="5737514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58836" y="3730625"/>
            <a:ext cx="5737514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6" y="90310"/>
            <a:ext cx="4044304" cy="6767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231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8" r:id="rId1"/>
    <p:sldLayoutId id="2147484449" r:id="rId2"/>
    <p:sldLayoutId id="2147484450" r:id="rId3"/>
    <p:sldLayoutId id="2147484451" r:id="rId4"/>
    <p:sldLayoutId id="2147484452" r:id="rId5"/>
    <p:sldLayoutId id="2147484453" r:id="rId6"/>
    <p:sldLayoutId id="2147484454" r:id="rId7"/>
    <p:sldLayoutId id="2147484455" r:id="rId8"/>
    <p:sldLayoutId id="2147484456" r:id="rId9"/>
    <p:sldLayoutId id="2147484457" r:id="rId10"/>
    <p:sldLayoutId id="2147484458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buChar char="•"/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4572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914400" algn="ctr" rtl="0" eaLnBrk="1" fontAlgn="base" hangingPunct="1">
        <a:spcBef>
          <a:spcPct val="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3716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4pPr>
      <a:lvl5pPr marL="1828800" algn="ctr" rtl="0" eaLnBrk="1" fontAlgn="base" hangingPunct="1">
        <a:spcBef>
          <a:spcPct val="0"/>
        </a:spcBef>
        <a:spcAft>
          <a:spcPct val="0"/>
        </a:spcAft>
        <a:buChar char="»"/>
        <a:defRPr sz="2400">
          <a:solidFill>
            <a:schemeClr val="bg2"/>
          </a:solidFill>
          <a:latin typeface="+mn-lt"/>
        </a:defRPr>
      </a:lvl5pPr>
      <a:lvl6pPr marL="22860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6pPr>
      <a:lvl7pPr marL="2743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7pPr>
      <a:lvl8pPr marL="3200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8pPr>
      <a:lvl9pPr marL="3657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the “best” line</a:t>
            </a:r>
            <a:endParaRPr lang="en-US" dirty="0"/>
          </a:p>
        </p:txBody>
      </p:sp>
      <p:pic>
        <p:nvPicPr>
          <p:cNvPr id="6146" name="Picture 2" descr="E:\Dropbox\NYU\2014 Spring\Data Mining for Business Analytics\Lectures\2014\Figures\DSB-figures\dsfb_040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318" y="1258775"/>
            <a:ext cx="6289364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51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“Best” line depends on the </a:t>
                </a:r>
                <a:r>
                  <a:rPr lang="en-US" b="1" dirty="0" smtClean="0"/>
                  <a:t>objective (loss) function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Objective function should represent our goal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A </a:t>
                </a:r>
                <a:r>
                  <a:rPr lang="en-US" dirty="0" smtClean="0"/>
                  <a:t>loss function </a:t>
                </a:r>
                <a:r>
                  <a:rPr lang="en-US" dirty="0"/>
                  <a:t>determines how much penalty should be assigned to an instance based on </a:t>
                </a:r>
                <a:r>
                  <a:rPr lang="en-US" dirty="0" smtClean="0"/>
                  <a:t>the error </a:t>
                </a:r>
                <a:r>
                  <a:rPr lang="en-US" dirty="0"/>
                  <a:t>in the model’s predicted </a:t>
                </a:r>
                <a:r>
                  <a:rPr lang="en-US" dirty="0" smtClean="0"/>
                  <a:t>value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Examples of objective (or loss) functions: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l-GR" b="0" i="1" smtClean="0">
                        <a:latin typeface="Cambria Math"/>
                      </a:rPr>
                      <m:t>𝜆</m:t>
                    </m:r>
                    <m:d>
                      <m:dPr>
                        <m:ctrlPr>
                          <a:rPr lang="el-GR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  <m:r>
                          <a:rPr lang="en-US" b="0" i="1" smtClean="0">
                            <a:latin typeface="Cambria Math"/>
                          </a:rPr>
                          <m:t>;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l-GR" b="0" i="1" smtClean="0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l-GR" i="1">
                        <a:latin typeface="Cambria Math"/>
                      </a:rPr>
                      <m:t>𝜆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  <m:r>
                          <a:rPr lang="en-US" b="0" i="1" smtClean="0">
                            <a:latin typeface="Cambria Math"/>
                          </a:rPr>
                          <m:t>;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 [convenient mathematically – linear regression]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l-GR" i="1">
                        <a:latin typeface="Cambria Math"/>
                      </a:rPr>
                      <m:t>𝜆</m:t>
                    </m:r>
                    <m:d>
                      <m:dPr>
                        <m:ctrlPr>
                          <a:rPr lang="el-GR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  <m:r>
                          <a:rPr lang="en-US" i="1">
                            <a:latin typeface="Cambria Math"/>
                          </a:rPr>
                          <m:t>;</m:t>
                        </m:r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l-GR" i="1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𝐼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𝑓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d>
                  </m:oMath>
                </a14:m>
                <a:r>
                  <a:rPr lang="en-US" dirty="0" smtClean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Linear regression</a:t>
                </a:r>
                <a:r>
                  <a:rPr lang="en-US" dirty="0"/>
                  <a:t>, </a:t>
                </a:r>
                <a:r>
                  <a:rPr lang="en-US" b="1" dirty="0"/>
                  <a:t>logistic regression</a:t>
                </a:r>
                <a:r>
                  <a:rPr lang="en-US" dirty="0"/>
                  <a:t>, and </a:t>
                </a:r>
                <a:r>
                  <a:rPr lang="en-US" b="1" dirty="0"/>
                  <a:t>support vector machines</a:t>
                </a:r>
                <a:r>
                  <a:rPr lang="en-US" dirty="0"/>
                  <a:t> are all very </a:t>
                </a:r>
                <a:r>
                  <a:rPr lang="en-US" dirty="0" smtClean="0"/>
                  <a:t>similar instances </a:t>
                </a:r>
                <a:r>
                  <a:rPr lang="en-US" dirty="0"/>
                  <a:t>of our basic fundamental </a:t>
                </a:r>
                <a:r>
                  <a:rPr lang="en-US" dirty="0" smtClean="0"/>
                  <a:t>technique: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The key difference </a:t>
                </a:r>
                <a:r>
                  <a:rPr lang="en-US" dirty="0"/>
                  <a:t>is that each uses </a:t>
                </a:r>
                <a:r>
                  <a:rPr lang="en-US" b="1" dirty="0"/>
                  <a:t>a different objective </a:t>
                </a:r>
                <a:r>
                  <a:rPr lang="en-US" b="1" dirty="0" smtClean="0"/>
                  <a:t>function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482" r="-741" b="-4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148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Dropbox\NYU\2014 Spring\Data Mining for Business Analytics\Lectures\2014\Figures\DSB-figures\dsfb_0407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346" y="1258775"/>
            <a:ext cx="5801308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Classifying Flowers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29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the “best” line</a:t>
            </a:r>
            <a:endParaRPr lang="en-US" dirty="0"/>
          </a:p>
        </p:txBody>
      </p:sp>
      <p:pic>
        <p:nvPicPr>
          <p:cNvPr id="6146" name="Picture 2" descr="E:\Dropbox\NYU\2014 Spring\Data Mining for Business Analytics\Lectures\2014\Figures\DSB-figures\dsfb_040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318" y="1223150"/>
            <a:ext cx="6289364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Vector Machines (SVMs)</a:t>
            </a:r>
            <a:endParaRPr lang="en-US" dirty="0"/>
          </a:p>
        </p:txBody>
      </p:sp>
      <p:pic>
        <p:nvPicPr>
          <p:cNvPr id="8194" name="Picture 2" descr="E:\Dropbox\NYU\2014 Spring\Data Mining for Business Analytics\Lectures\2014\Figures\DSB-figures\dsfb_0408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945" y="1223150"/>
            <a:ext cx="614211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87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Vector Machines (SVMs)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Linear Discriminants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Effective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Use “hinge loss”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Also, non-linear SVMs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18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Hinge Loss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Support vector machines use </a:t>
            </a:r>
            <a:r>
              <a:rPr lang="en-US" b="1" dirty="0"/>
              <a:t>hinge </a:t>
            </a:r>
            <a:r>
              <a:rPr lang="en-US" b="1" dirty="0" smtClean="0"/>
              <a:t>loss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Hinge </a:t>
            </a:r>
            <a:r>
              <a:rPr lang="en-US" dirty="0"/>
              <a:t>loss incurs no penalty for an example that is </a:t>
            </a:r>
            <a:r>
              <a:rPr lang="en-US" u="sng" dirty="0"/>
              <a:t>not</a:t>
            </a:r>
            <a:r>
              <a:rPr lang="en-US" dirty="0"/>
              <a:t> on the wrong side of </a:t>
            </a:r>
            <a:r>
              <a:rPr lang="en-US" dirty="0" smtClean="0"/>
              <a:t>the margin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hinge loss only becomes positive when an example is on the wrong side </a:t>
            </a:r>
            <a:r>
              <a:rPr lang="en-US" dirty="0" smtClean="0"/>
              <a:t>of the </a:t>
            </a:r>
            <a:r>
              <a:rPr lang="en-US" dirty="0"/>
              <a:t>boundary and beyond the </a:t>
            </a:r>
            <a:r>
              <a:rPr lang="en-US" dirty="0" smtClean="0"/>
              <a:t>margin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Loss </a:t>
            </a:r>
            <a:r>
              <a:rPr lang="en-US" dirty="0"/>
              <a:t>then increases linearly with the </a:t>
            </a:r>
            <a:r>
              <a:rPr lang="en-US" dirty="0" smtClean="0"/>
              <a:t>example’s distance </a:t>
            </a:r>
            <a:r>
              <a:rPr lang="en-US" dirty="0"/>
              <a:t>from the </a:t>
            </a:r>
            <a:r>
              <a:rPr lang="en-US" dirty="0" smtClean="0"/>
              <a:t>margin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Penalizes </a:t>
            </a:r>
            <a:r>
              <a:rPr lang="en-US" dirty="0"/>
              <a:t>points more the farther they are from </a:t>
            </a:r>
            <a:r>
              <a:rPr lang="en-US" dirty="0" smtClean="0"/>
              <a:t>the separating boundary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87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Loss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Zero-one </a:t>
            </a:r>
            <a:r>
              <a:rPr lang="en-US" b="1" dirty="0" smtClean="0"/>
              <a:t>loss </a:t>
            </a:r>
            <a:r>
              <a:rPr lang="en-US" dirty="0"/>
              <a:t>assigns a loss of zero for a correct decision and </a:t>
            </a:r>
            <a:r>
              <a:rPr lang="en-US" dirty="0" smtClean="0"/>
              <a:t>one for </a:t>
            </a:r>
            <a:r>
              <a:rPr lang="en-US" dirty="0"/>
              <a:t>an incorrect </a:t>
            </a:r>
            <a:r>
              <a:rPr lang="en-US" dirty="0" smtClean="0"/>
              <a:t>decision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Squared error </a:t>
            </a:r>
            <a:r>
              <a:rPr lang="en-US" dirty="0"/>
              <a:t>specifies a </a:t>
            </a:r>
            <a:r>
              <a:rPr lang="en-US" dirty="0" smtClean="0"/>
              <a:t>loss proportional </a:t>
            </a:r>
            <a:r>
              <a:rPr lang="en-US" dirty="0"/>
              <a:t>to the square of the distance from the </a:t>
            </a:r>
            <a:r>
              <a:rPr lang="en-US" dirty="0" smtClean="0"/>
              <a:t>boundary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Squared </a:t>
            </a:r>
            <a:r>
              <a:rPr lang="en-US" dirty="0"/>
              <a:t>error loss </a:t>
            </a:r>
            <a:r>
              <a:rPr lang="en-US" dirty="0" smtClean="0"/>
              <a:t>usually is </a:t>
            </a:r>
            <a:r>
              <a:rPr lang="en-US" dirty="0"/>
              <a:t>used for numeric value prediction (regression), rather than </a:t>
            </a:r>
            <a:r>
              <a:rPr lang="en-US" dirty="0" smtClean="0"/>
              <a:t>classification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The squaring of </a:t>
            </a:r>
            <a:r>
              <a:rPr lang="en-US" dirty="0"/>
              <a:t>the error has the effect of greatly penalizing predictions that are grossly </a:t>
            </a:r>
            <a:r>
              <a:rPr lang="en-US" dirty="0" smtClean="0"/>
              <a:t>wrong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38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Non-linear Functions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Linear functions can actually represent nonlinear models</a:t>
            </a:r>
            <a:r>
              <a:rPr lang="en-US" dirty="0"/>
              <a:t>, if we include more complex features in the </a:t>
            </a:r>
            <a:r>
              <a:rPr lang="en-US" dirty="0" smtClean="0"/>
              <a:t>functions</a:t>
            </a:r>
            <a:endParaRPr lang="en-US" dirty="0"/>
          </a:p>
        </p:txBody>
      </p:sp>
      <p:pic>
        <p:nvPicPr>
          <p:cNvPr id="13314" name="Picture 2" descr="E:\Dropbox\NYU\2014 Spring\Data Mining for Business Analytics\Lectures\2014\Figures\DSB-figures\dsfb_04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737" y="2155350"/>
            <a:ext cx="4746527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76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Non-linear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9825"/>
            <a:ext cx="8229600" cy="505777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Using “higher order” features is just a “trick”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Common techniques based </a:t>
            </a:r>
            <a:r>
              <a:rPr lang="en-US" dirty="0"/>
              <a:t>on fitting the parameters of complex, nonlinear </a:t>
            </a:r>
            <a:r>
              <a:rPr lang="en-US" dirty="0" smtClean="0"/>
              <a:t>functions: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Non-linear support vector machines and neural networks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Nonlinear </a:t>
            </a:r>
            <a:r>
              <a:rPr lang="en-US" b="1" dirty="0"/>
              <a:t>support vector machine </a:t>
            </a:r>
            <a:r>
              <a:rPr lang="en-US" dirty="0"/>
              <a:t>with a “polynomial </a:t>
            </a:r>
            <a:r>
              <a:rPr lang="en-US" dirty="0" smtClean="0"/>
              <a:t>kernel” consider </a:t>
            </a:r>
            <a:r>
              <a:rPr lang="en-US" dirty="0"/>
              <a:t>“higher-order” combinations of </a:t>
            </a:r>
            <a:r>
              <a:rPr lang="en-US" dirty="0" smtClean="0"/>
              <a:t>the original </a:t>
            </a:r>
            <a:r>
              <a:rPr lang="en-US" dirty="0"/>
              <a:t>features </a:t>
            </a:r>
            <a:endParaRPr lang="en-US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Squared </a:t>
            </a:r>
            <a:r>
              <a:rPr lang="en-US" dirty="0"/>
              <a:t>features, products of </a:t>
            </a:r>
            <a:r>
              <a:rPr lang="en-US" dirty="0" smtClean="0"/>
              <a:t>features, etc.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Think </a:t>
            </a:r>
            <a:r>
              <a:rPr lang="en-US" dirty="0"/>
              <a:t>of a </a:t>
            </a:r>
            <a:r>
              <a:rPr lang="en-US" b="1" dirty="0"/>
              <a:t>neural network </a:t>
            </a:r>
            <a:r>
              <a:rPr lang="en-US" dirty="0"/>
              <a:t>as a “stack” of </a:t>
            </a:r>
            <a:r>
              <a:rPr lang="en-US" dirty="0" smtClean="0"/>
              <a:t>models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On </a:t>
            </a:r>
            <a:r>
              <a:rPr lang="en-US" dirty="0"/>
              <a:t>the bottom of the stack are </a:t>
            </a:r>
            <a:r>
              <a:rPr lang="en-US" dirty="0" smtClean="0"/>
              <a:t>the original features</a:t>
            </a: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Each layer </a:t>
            </a:r>
            <a:r>
              <a:rPr lang="en-US" dirty="0"/>
              <a:t>in the stack </a:t>
            </a:r>
            <a:r>
              <a:rPr lang="en-US" dirty="0" smtClean="0"/>
              <a:t>applies a </a:t>
            </a:r>
            <a:r>
              <a:rPr lang="en-US" dirty="0"/>
              <a:t>simple model </a:t>
            </a:r>
            <a:r>
              <a:rPr lang="en-US" dirty="0" smtClean="0"/>
              <a:t>to </a:t>
            </a:r>
            <a:r>
              <a:rPr lang="en-US" dirty="0"/>
              <a:t>the outputs of the </a:t>
            </a:r>
            <a:r>
              <a:rPr lang="en-US" dirty="0" smtClean="0"/>
              <a:t>previous </a:t>
            </a:r>
            <a:r>
              <a:rPr lang="en-US" dirty="0"/>
              <a:t>layer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Might fit data </a:t>
            </a:r>
            <a:r>
              <a:rPr lang="en-US" i="1" dirty="0" smtClean="0"/>
              <a:t>too</a:t>
            </a:r>
            <a:r>
              <a:rPr lang="en-US" dirty="0" smtClean="0"/>
              <a:t> well (..to be 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09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Classifying Flowers</a:t>
            </a:r>
            <a:endParaRPr lang="en-US" dirty="0"/>
          </a:p>
        </p:txBody>
      </p:sp>
      <p:pic>
        <p:nvPicPr>
          <p:cNvPr id="3074" name="Picture 2" descr="E:\Dropbox\NYU\2014 Spring\Data Mining for Business Analytics\Lectures\2014\Figures\DSB-figures\dsfb_05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346" y="1199400"/>
            <a:ext cx="5801309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06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Classifying Flowers</a:t>
            </a:r>
          </a:p>
        </p:txBody>
      </p:sp>
      <p:pic>
        <p:nvPicPr>
          <p:cNvPr id="4098" name="Picture 2" descr="E:\Dropbox\NYU\2014 Spring\Data Mining for Business Analytics\Lectures\2014\Figures\DSB-figures\dsfb_050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346" y="1246900"/>
            <a:ext cx="5801309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26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Classifying Flowers</a:t>
            </a:r>
          </a:p>
        </p:txBody>
      </p:sp>
      <p:pic>
        <p:nvPicPr>
          <p:cNvPr id="5122" name="Picture 2" descr="E:\Dropbox\NYU\2014 Spring\Data Mining for Business Analytics\Lectures\2014\Figures\DSB-figures\dsfb_050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346" y="1246900"/>
            <a:ext cx="5801309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10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Avoiding Over-fitting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Tree Induction: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Post-pruning</a:t>
            </a: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takes a fully-grown decision tree and discards unreliable parts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Pre-pruning</a:t>
            </a: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stops growing a branch when information becomes unreliable </a:t>
            </a:r>
            <a:endParaRPr lang="en-US" dirty="0" smtClean="0"/>
          </a:p>
          <a:p>
            <a:pPr marL="460375" lvl="2" indent="0">
              <a:buNone/>
            </a:pPr>
            <a:endParaRPr lang="en-US" dirty="0"/>
          </a:p>
          <a:p>
            <a:pPr marL="0" lvl="2" indent="0">
              <a:buNone/>
            </a:pPr>
            <a:r>
              <a:rPr lang="en-US" sz="2000" dirty="0" smtClean="0">
                <a:ea typeface="+mn-ea"/>
              </a:rPr>
              <a:t>Linear Models:</a:t>
            </a:r>
          </a:p>
          <a:p>
            <a:pPr marL="342900" lvl="1" indent="-342900">
              <a:spcBef>
                <a:spcPct val="100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+mn-ea"/>
              </a:rPr>
              <a:t>Feature </a:t>
            </a:r>
            <a:r>
              <a:rPr lang="en-US" sz="2000" dirty="0" smtClean="0">
                <a:ea typeface="+mn-ea"/>
              </a:rPr>
              <a:t>Selection</a:t>
            </a:r>
          </a:p>
          <a:p>
            <a:pPr marL="342900" lvl="1" indent="-342900">
              <a:spcBef>
                <a:spcPct val="1000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671E97"/>
                </a:solidFill>
                <a:ea typeface="+mn-ea"/>
              </a:rPr>
              <a:t>Regularization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Optimize </a:t>
            </a:r>
            <a:r>
              <a:rPr lang="en-US" dirty="0"/>
              <a:t>some combination of fit and </a:t>
            </a:r>
            <a:r>
              <a:rPr lang="en-US" dirty="0" smtClean="0"/>
              <a:t>simplicity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0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Regularized linear model</a:t>
                </a:r>
                <a:r>
                  <a:rPr lang="en-US" dirty="0" smtClean="0"/>
                  <a:t>:</a:t>
                </a:r>
              </a:p>
              <a:p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arg</m:t>
                              </m:r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1" i="1" smtClean="0">
                                  <a:latin typeface="Cambria Math"/>
                                </a:rPr>
                                <m:t>𝑾</m:t>
                              </m:r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</a:rPr>
                            <m:t>fit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𝒘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l-GR" b="0" i="1" smtClean="0">
                              <a:latin typeface="Cambria Math"/>
                            </a:rPr>
                            <m:t>𝜆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</a:rPr>
                            <m:t>penalty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𝒘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)]</m:t>
                          </m:r>
                        </m:e>
                      </m:func>
                    </m:oMath>
                  </m:oMathPara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“L2-norm”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The </a:t>
                </a:r>
                <a:r>
                  <a:rPr lang="en-US" dirty="0"/>
                  <a:t>sum of the </a:t>
                </a:r>
                <a:r>
                  <a:rPr lang="en-US" i="1" dirty="0"/>
                  <a:t>squares</a:t>
                </a:r>
                <a:r>
                  <a:rPr lang="en-US" dirty="0"/>
                  <a:t> of the </a:t>
                </a:r>
                <a:r>
                  <a:rPr lang="en-US" dirty="0" smtClean="0"/>
                  <a:t>weights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L2-norm + standard least-squares linear regression = </a:t>
                </a:r>
                <a:r>
                  <a:rPr lang="en-US" dirty="0" smtClean="0">
                    <a:solidFill>
                      <a:srgbClr val="671E97"/>
                    </a:solidFill>
                  </a:rPr>
                  <a:t>ridge regression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“</a:t>
                </a:r>
                <a:r>
                  <a:rPr lang="en-US" dirty="0" smtClean="0"/>
                  <a:t>L1-norm</a:t>
                </a:r>
                <a:r>
                  <a:rPr lang="en-US" dirty="0"/>
                  <a:t>”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The </a:t>
                </a:r>
                <a:r>
                  <a:rPr lang="en-US" dirty="0"/>
                  <a:t>sum of the </a:t>
                </a:r>
                <a:r>
                  <a:rPr lang="en-US" i="1" dirty="0" smtClean="0"/>
                  <a:t>absolute values </a:t>
                </a:r>
                <a:r>
                  <a:rPr lang="en-US" dirty="0" smtClean="0"/>
                  <a:t>of </a:t>
                </a:r>
                <a:r>
                  <a:rPr lang="en-US" dirty="0"/>
                  <a:t>the weights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L1-norm </a:t>
                </a:r>
                <a:r>
                  <a:rPr lang="en-US" dirty="0"/>
                  <a:t>+ standard least-squares linear regression = </a:t>
                </a:r>
                <a:r>
                  <a:rPr lang="en-US" dirty="0" smtClean="0">
                    <a:solidFill>
                      <a:srgbClr val="671E97"/>
                    </a:solidFill>
                  </a:rPr>
                  <a:t>lasso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Automatic </a:t>
                </a:r>
                <a:r>
                  <a:rPr lang="en-US" dirty="0"/>
                  <a:t>feature selection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 smtClean="0">
                  <a:solidFill>
                    <a:srgbClr val="671E97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741" t="-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057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YU Template">
  <a:themeElements>
    <a:clrScheme name="1_Sales Template Oct 05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 Template Oct 05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Sales Template Oct 05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NYU Theme Light Purple">
  <a:themeElements>
    <a:clrScheme name="1_Sales Template Oct 05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 Template Oct 05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Sales Template Oct 05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NYU Theme Black">
  <a:themeElements>
    <a:clrScheme name="1_Sales Template Oct 05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 Template Oct 05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Sales Template Oct 05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NYU Theme Black White">
  <a:themeElements>
    <a:clrScheme name="1_Sales Template Oct 05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 Template Oct 05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Sales Template Oct 05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urple Divider Slide">
  <a:themeElements>
    <a:clrScheme name="1_Divider Slide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Divid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I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I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vider Slide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Light Purple Divider Slide">
  <a:themeElements>
    <a:clrScheme name="1_Divider Slide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Divid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vider Slide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Black Divider Slide">
  <a:themeElements>
    <a:clrScheme name="1_Divider Slide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Divid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vider Slide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Black White Divider Slide">
  <a:themeElements>
    <a:clrScheme name="1_Divider Slide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Divid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vider Slide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NYU Template">
  <a:themeElements>
    <a:clrScheme name="1_Sales Template Oct 05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 Template Oct 05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Sales Template Oct 05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NYU Theme Light Purple">
  <a:themeElements>
    <a:clrScheme name="1_Sales Template Oct 05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 Template Oct 05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Sales Template Oct 05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NYU Theme Black">
  <a:themeElements>
    <a:clrScheme name="1_Sales Template Oct 05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 Template Oct 05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Sales Template Oct 05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_NYU Theme Black White">
  <a:themeElements>
    <a:clrScheme name="1_Sales Template Oct 05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 Template Oct 05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Sales Template Oct 05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Purple Divider Slide">
  <a:themeElements>
    <a:clrScheme name="1_Divider Slide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Divid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I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I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vider Slide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Light Purple Divider Slide">
  <a:themeElements>
    <a:clrScheme name="1_Divider Slide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Divid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vider Slide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_Black Divider Slide">
  <a:themeElements>
    <a:clrScheme name="1_Divider Slide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Divid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vider Slide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_Black White Divider Slide">
  <a:themeElements>
    <a:clrScheme name="1_Divider Slide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Divid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vider Slide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NYU Template</Template>
  <TotalTime>0</TotalTime>
  <Words>565</Words>
  <Application>Microsoft Macintosh PowerPoint</Application>
  <PresentationFormat>On-screen Show (4:3)</PresentationFormat>
  <Paragraphs>81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16</vt:i4>
      </vt:variant>
      <vt:variant>
        <vt:lpstr>Slide Titles</vt:lpstr>
      </vt:variant>
      <vt:variant>
        <vt:i4>15</vt:i4>
      </vt:variant>
    </vt:vector>
  </HeadingPairs>
  <TitlesOfParts>
    <vt:vector size="35" baseType="lpstr">
      <vt:lpstr>Cambria Math</vt:lpstr>
      <vt:lpstr>Times New Roman</vt:lpstr>
      <vt:lpstr>Arial</vt:lpstr>
      <vt:lpstr>Wingdings</vt:lpstr>
      <vt:lpstr>NYU Template</vt:lpstr>
      <vt:lpstr>NYU Theme Light Purple</vt:lpstr>
      <vt:lpstr>NYU Theme Black</vt:lpstr>
      <vt:lpstr>NYU Theme Black White</vt:lpstr>
      <vt:lpstr>Purple Divider Slide</vt:lpstr>
      <vt:lpstr>Light Purple Divider Slide</vt:lpstr>
      <vt:lpstr>Black Divider Slide</vt:lpstr>
      <vt:lpstr>Black White Divider Slide</vt:lpstr>
      <vt:lpstr>1_NYU Template</vt:lpstr>
      <vt:lpstr>1_NYU Theme Light Purple</vt:lpstr>
      <vt:lpstr>1_NYU Theme Black</vt:lpstr>
      <vt:lpstr>1_NYU Theme Black White</vt:lpstr>
      <vt:lpstr>1_Purple Divider Slide</vt:lpstr>
      <vt:lpstr>1_Light Purple Divider Slide</vt:lpstr>
      <vt:lpstr>1_Black Divider Slide</vt:lpstr>
      <vt:lpstr>1_Black White Divider Slide</vt:lpstr>
      <vt:lpstr>Choosing the “best” line</vt:lpstr>
      <vt:lpstr>Objective Functions</vt:lpstr>
      <vt:lpstr>Classifying Flowers</vt:lpstr>
      <vt:lpstr>Choosing the “best” line</vt:lpstr>
      <vt:lpstr>Support Vector Machines (SVMs)</vt:lpstr>
      <vt:lpstr>Support Vector Machines (SVMs)</vt:lpstr>
      <vt:lpstr>Hinge Loss functions</vt:lpstr>
      <vt:lpstr>Loss Functions</vt:lpstr>
      <vt:lpstr>Non-linear Functions</vt:lpstr>
      <vt:lpstr>Non-linear Functions</vt:lpstr>
      <vt:lpstr>Example: Classifying Flowers</vt:lpstr>
      <vt:lpstr>Example: Classifying Flowers</vt:lpstr>
      <vt:lpstr>Example: Classifying Flowers</vt:lpstr>
      <vt:lpstr>Avoiding Over-fitting</vt:lpstr>
      <vt:lpstr>Regularization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2014-06-13T19:31:00Z</dcterms:created>
  <dcterms:modified xsi:type="dcterms:W3CDTF">2017-05-03T10:42:18Z</dcterms:modified>
</cp:coreProperties>
</file>