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97" r:id="rId3"/>
    <p:sldMasterId id="2147483672" r:id="rId4"/>
    <p:sldMasterId id="2147483660" r:id="rId5"/>
  </p:sldMasterIdLst>
  <p:notesMasterIdLst>
    <p:notesMasterId r:id="rId41"/>
  </p:notesMasterIdLst>
  <p:sldIdLst>
    <p:sldId id="256" r:id="rId6"/>
    <p:sldId id="257" r:id="rId7"/>
    <p:sldId id="260" r:id="rId8"/>
    <p:sldId id="258" r:id="rId9"/>
    <p:sldId id="289" r:id="rId10"/>
    <p:sldId id="301" r:id="rId11"/>
    <p:sldId id="300" r:id="rId12"/>
    <p:sldId id="288" r:id="rId13"/>
    <p:sldId id="290" r:id="rId14"/>
    <p:sldId id="264" r:id="rId15"/>
    <p:sldId id="259" r:id="rId16"/>
    <p:sldId id="302" r:id="rId17"/>
    <p:sldId id="303" r:id="rId18"/>
    <p:sldId id="304" r:id="rId19"/>
    <p:sldId id="269" r:id="rId20"/>
    <p:sldId id="268" r:id="rId21"/>
    <p:sldId id="305" r:id="rId22"/>
    <p:sldId id="262" r:id="rId23"/>
    <p:sldId id="306" r:id="rId24"/>
    <p:sldId id="270" r:id="rId25"/>
    <p:sldId id="307" r:id="rId26"/>
    <p:sldId id="271" r:id="rId27"/>
    <p:sldId id="308" r:id="rId28"/>
    <p:sldId id="272" r:id="rId29"/>
    <p:sldId id="293" r:id="rId30"/>
    <p:sldId id="294" r:id="rId31"/>
    <p:sldId id="274" r:id="rId32"/>
    <p:sldId id="275" r:id="rId33"/>
    <p:sldId id="296" r:id="rId34"/>
    <p:sldId id="297" r:id="rId35"/>
    <p:sldId id="298" r:id="rId36"/>
    <p:sldId id="299" r:id="rId37"/>
    <p:sldId id="309" r:id="rId38"/>
    <p:sldId id="310" r:id="rId39"/>
    <p:sldId id="277"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1" autoAdjust="0"/>
    <p:restoredTop sz="72527" autoAdjust="0"/>
  </p:normalViewPr>
  <p:slideViewPr>
    <p:cSldViewPr snapToGrid="0" snapToObjects="1">
      <p:cViewPr varScale="1">
        <p:scale>
          <a:sx n="62" d="100"/>
          <a:sy n="62" d="100"/>
        </p:scale>
        <p:origin x="-1099" y="-96"/>
      </p:cViewPr>
      <p:guideLst>
        <p:guide orient="horz" pos="2160"/>
        <p:guide pos="3840"/>
      </p:guideLst>
    </p:cSldViewPr>
  </p:slideViewPr>
  <p:notesTextViewPr>
    <p:cViewPr>
      <p:scale>
        <a:sx n="110" d="100"/>
        <a:sy n="11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ED321-C81B-B84D-A007-EE87A5CBD861}" type="datetimeFigureOut">
              <a:rPr kumimoji="1" lang="zh-CN" altLang="en-US" smtClean="0"/>
              <a:t>2018/12/19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BC65B-2414-FB46-BC55-459D66F680ED}" type="slidenum">
              <a:rPr kumimoji="1" lang="zh-CN" altLang="en-US" smtClean="0"/>
              <a:t>‹#›</a:t>
            </a:fld>
            <a:endParaRPr kumimoji="1" lang="zh-CN" altLang="en-US"/>
          </a:p>
        </p:txBody>
      </p:sp>
    </p:spTree>
    <p:extLst>
      <p:ext uri="{BB962C8B-B14F-4D97-AF65-F5344CB8AC3E}">
        <p14:creationId xmlns:p14="http://schemas.microsoft.com/office/powerpoint/2010/main" val="9178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Thanks for the kind introduction. Hello everyone. I’m</a:t>
            </a:r>
            <a:r>
              <a:rPr lang="en-US" altLang="zh-CN" baseline="0" dirty="0" smtClean="0"/>
              <a:t> </a:t>
            </a:r>
            <a:r>
              <a:rPr lang="en-US" altLang="zh-CN" baseline="0" dirty="0" err="1" smtClean="0"/>
              <a:t>Jiahao</a:t>
            </a:r>
            <a:r>
              <a:rPr lang="en-US" altLang="zh-CN" baseline="0" dirty="0" smtClean="0"/>
              <a:t> Bu from Tsinghua University. Today I’m going to talk about </a:t>
            </a:r>
            <a:r>
              <a:rPr lang="en-US" altLang="zh-CN" sz="1200" b="0" i="0" u="none" strike="noStrike" kern="1200" baseline="0" dirty="0" smtClean="0">
                <a:solidFill>
                  <a:schemeClr val="tx1"/>
                </a:solidFill>
                <a:latin typeface="+mn-lt"/>
                <a:ea typeface="+mn-ea"/>
                <a:cs typeface="+mn-cs"/>
              </a:rPr>
              <a:t>rapid deployment of anomaly detection models for large number of emerging KPI streams</a:t>
            </a:r>
            <a:r>
              <a:rPr lang="en-US" altLang="zh-CN" baseline="0" dirty="0" smtClean="0"/>
              <a:t>. This is a joint work with collaborators </a:t>
            </a:r>
            <a:r>
              <a:rPr kumimoji="1" lang="en-US" altLang="zh-CN" dirty="0" smtClean="0">
                <a:solidFill>
                  <a:srgbClr val="7030A0"/>
                </a:solidFill>
              </a:rPr>
              <a:t>Ying Liu </a:t>
            </a:r>
            <a:r>
              <a:rPr lang="en-US" altLang="zh-CN" baseline="0" dirty="0" smtClean="0"/>
              <a:t>from Tsinghua University, </a:t>
            </a:r>
            <a:r>
              <a:rPr lang="en-US" altLang="zh-CN" baseline="0" dirty="0" err="1" smtClean="0"/>
              <a:t>Shenglin</a:t>
            </a:r>
            <a:r>
              <a:rPr lang="en-US" altLang="zh-CN" baseline="0" dirty="0" smtClean="0"/>
              <a:t> Zhang from </a:t>
            </a:r>
            <a:r>
              <a:rPr lang="en-US" altLang="zh-CN" baseline="0" dirty="0" err="1" smtClean="0"/>
              <a:t>Naikai</a:t>
            </a:r>
            <a:r>
              <a:rPr lang="en-US" altLang="zh-CN" baseline="0" dirty="0" smtClean="0"/>
              <a:t> University, </a:t>
            </a:r>
            <a:r>
              <a:rPr kumimoji="1" lang="en-US" altLang="zh-CN" dirty="0" err="1" smtClean="0">
                <a:solidFill>
                  <a:srgbClr val="7030A0"/>
                </a:solidFill>
              </a:rPr>
              <a:t>Weibin</a:t>
            </a:r>
            <a:r>
              <a:rPr kumimoji="1" lang="en-US" altLang="zh-CN" dirty="0" smtClean="0">
                <a:solidFill>
                  <a:srgbClr val="7030A0"/>
                </a:solidFill>
              </a:rPr>
              <a:t> </a:t>
            </a:r>
            <a:r>
              <a:rPr kumimoji="1" lang="en-US" altLang="zh-CN" dirty="0" err="1" smtClean="0">
                <a:solidFill>
                  <a:srgbClr val="7030A0"/>
                </a:solidFill>
              </a:rPr>
              <a:t>Meng</a:t>
            </a:r>
            <a:r>
              <a:rPr kumimoji="1" lang="en-US" altLang="zh-CN" baseline="0" dirty="0" smtClean="0">
                <a:solidFill>
                  <a:srgbClr val="7030A0"/>
                </a:solidFill>
              </a:rPr>
              <a:t> </a:t>
            </a:r>
            <a:r>
              <a:rPr lang="en-US" altLang="zh-CN" baseline="0" dirty="0" smtClean="0"/>
              <a:t>from Tsinghua University, </a:t>
            </a:r>
            <a:r>
              <a:rPr kumimoji="1" lang="en-US" altLang="zh-CN" dirty="0" err="1" smtClean="0">
                <a:solidFill>
                  <a:srgbClr val="7030A0"/>
                </a:solidFill>
              </a:rPr>
              <a:t>Qitong</a:t>
            </a:r>
            <a:r>
              <a:rPr kumimoji="1" lang="en-US" altLang="zh-CN" dirty="0" smtClean="0">
                <a:solidFill>
                  <a:srgbClr val="7030A0"/>
                </a:solidFill>
              </a:rPr>
              <a:t> Liu </a:t>
            </a:r>
            <a:r>
              <a:rPr lang="en-US" altLang="zh-CN" baseline="0" dirty="0" smtClean="0"/>
              <a:t>and </a:t>
            </a:r>
            <a:r>
              <a:rPr kumimoji="1" lang="en-US" altLang="zh-CN" dirty="0" err="1" smtClean="0">
                <a:solidFill>
                  <a:srgbClr val="7030A0"/>
                </a:solidFill>
              </a:rPr>
              <a:t>Xiaotian</a:t>
            </a:r>
            <a:r>
              <a:rPr kumimoji="1" lang="en-US" altLang="zh-CN" dirty="0" smtClean="0">
                <a:solidFill>
                  <a:srgbClr val="7030A0"/>
                </a:solidFill>
              </a:rPr>
              <a:t> Zhu </a:t>
            </a:r>
            <a:r>
              <a:rPr lang="en-US" altLang="zh-CN" baseline="0" dirty="0" smtClean="0"/>
              <a:t>from </a:t>
            </a:r>
            <a:r>
              <a:rPr lang="en-US" altLang="zh-CN" baseline="0" dirty="0" err="1" smtClean="0"/>
              <a:t>Tencent</a:t>
            </a:r>
            <a:r>
              <a:rPr lang="en-US" altLang="zh-CN" baseline="0" dirty="0" smtClean="0"/>
              <a:t>, </a:t>
            </a:r>
            <a:r>
              <a:rPr kumimoji="1" lang="en-US" altLang="zh-CN" baseline="0" dirty="0" smtClean="0">
                <a:solidFill>
                  <a:srgbClr val="7030A0"/>
                </a:solidFill>
              </a:rPr>
              <a:t>Dan Pei </a:t>
            </a:r>
            <a:r>
              <a:rPr lang="en-US" altLang="zh-CN" baseline="0" dirty="0" smtClean="0"/>
              <a:t>from Tsinghua University</a:t>
            </a:r>
            <a:endParaRPr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1</a:t>
            </a:fld>
            <a:endParaRPr kumimoji="1" lang="zh-CN" altLang="en-US"/>
          </a:p>
        </p:txBody>
      </p:sp>
    </p:spTree>
    <p:extLst>
      <p:ext uri="{BB962C8B-B14F-4D97-AF65-F5344CB8AC3E}">
        <p14:creationId xmlns:p14="http://schemas.microsoft.com/office/powerpoint/2010/main" val="74738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Then I'll talk about why it is challenging</a:t>
            </a:r>
            <a:r>
              <a:rPr lang="en-US" altLang="zh-CN" baseline="0" dirty="0" smtClean="0"/>
              <a:t> and </a:t>
            </a:r>
            <a:r>
              <a:rPr kumimoji="1" lang="en-US" altLang="zh-CN" sz="1200" baseline="0" dirty="0" smtClean="0">
                <a:solidFill>
                  <a:srgbClr val="7030A0"/>
                </a:solidFill>
              </a:rPr>
              <a:t>p</a:t>
            </a:r>
            <a:r>
              <a:rPr kumimoji="1" lang="en-US" altLang="zh-CN" sz="1200" dirty="0" smtClean="0">
                <a:solidFill>
                  <a:srgbClr val="7030A0"/>
                </a:solidFill>
              </a:rPr>
              <a:t>roblem</a:t>
            </a:r>
            <a:r>
              <a:rPr kumimoji="1" lang="zh-CN" altLang="en-US" sz="1200" dirty="0" smtClean="0">
                <a:solidFill>
                  <a:srgbClr val="7030A0"/>
                </a:solidFill>
              </a:rPr>
              <a:t> </a:t>
            </a:r>
            <a:r>
              <a:rPr kumimoji="1" lang="en-US" altLang="zh-CN" sz="1200" dirty="0" smtClean="0">
                <a:solidFill>
                  <a:srgbClr val="7030A0"/>
                </a:solidFill>
              </a:rPr>
              <a:t>definition</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10</a:t>
            </a:fld>
            <a:endParaRPr kumimoji="1" lang="zh-CN" altLang="en-US"/>
          </a:p>
        </p:txBody>
      </p:sp>
    </p:spTree>
    <p:extLst>
      <p:ext uri="{BB962C8B-B14F-4D97-AF65-F5344CB8AC3E}">
        <p14:creationId xmlns:p14="http://schemas.microsoft.com/office/powerpoint/2010/main" val="193424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In the above scenario, the algorithm needs to overcome the following difficulties while maintaining high performance:</a:t>
            </a:r>
          </a:p>
          <a:p>
            <a:pPr marL="285750" indent="-285750">
              <a:buFont typeface="Arial" panose="020B0604020202020204" pitchFamily="34" charset="0"/>
              <a:buChar char="•"/>
            </a:pPr>
            <a:r>
              <a:rPr lang="en-US" altLang="zh-CN" sz="1200" dirty="0" smtClean="0"/>
              <a:t>manual algorithm selection</a:t>
            </a:r>
            <a:r>
              <a:rPr lang="en-US" altLang="zh-CN" sz="1200" baseline="0" dirty="0" smtClean="0"/>
              <a:t> and </a:t>
            </a:r>
            <a:r>
              <a:rPr lang="en-US" altLang="zh-CN" sz="1200" dirty="0" smtClean="0"/>
              <a:t>parameter tuning</a:t>
            </a:r>
          </a:p>
          <a:p>
            <a:pPr marL="285750" indent="-285750">
              <a:buFont typeface="Arial" panose="020B0604020202020204" pitchFamily="34" charset="0"/>
              <a:buChar char="•"/>
            </a:pPr>
            <a:r>
              <a:rPr lang="en-US" altLang="zh-CN" sz="1200" dirty="0" smtClean="0"/>
              <a:t>new anomaly labeling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smtClean="0">
                <a:solidFill>
                  <a:srgbClr val="7F7F7F"/>
                </a:solidFill>
              </a:rPr>
              <a:t>lack of training data</a:t>
            </a:r>
            <a:endParaRPr lang="zh-CN" altLang="en-US" dirty="0" smtClean="0">
              <a:solidFill>
                <a:srgbClr val="7F7F7F"/>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200" dirty="0" smtClean="0"/>
              <a:t>Unfortunately, none of the existing anomaly detection approaches are feasible to deal with the above difficulties well</a:t>
            </a:r>
          </a:p>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11</a:t>
            </a:fld>
            <a:endParaRPr kumimoji="1" lang="zh-CN" altLang="en-US"/>
          </a:p>
        </p:txBody>
      </p:sp>
    </p:spTree>
    <p:extLst>
      <p:ext uri="{BB962C8B-B14F-4D97-AF65-F5344CB8AC3E}">
        <p14:creationId xmlns:p14="http://schemas.microsoft.com/office/powerpoint/2010/main" val="851562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For traditional statistical algorithms, </a:t>
            </a:r>
            <a:r>
              <a:rPr lang="fr-FR" altLang="zh-CN" sz="1200" kern="1200" dirty="0" smtClean="0">
                <a:solidFill>
                  <a:schemeClr val="tx1"/>
                </a:solidFill>
                <a:effectLst/>
                <a:latin typeface="+mn-lt"/>
                <a:ea typeface="+mn-ea"/>
                <a:cs typeface="+mn-cs"/>
              </a:rPr>
              <a:t>since no anomaly detector is perfectly suitable for all types of KPI streams,</a:t>
            </a:r>
            <a:r>
              <a:rPr lang="en-US" altLang="zh-CN" sz="1200" b="0" i="0" u="none" strike="noStrike" kern="1200" baseline="0" dirty="0" smtClean="0">
                <a:solidFill>
                  <a:schemeClr val="tx1"/>
                </a:solidFill>
                <a:latin typeface="+mn-lt"/>
                <a:ea typeface="+mn-ea"/>
                <a:cs typeface="+mn-cs"/>
              </a:rPr>
              <a:t> to achieve the best accuracy, operators have to manually select an anomaly detection algorithm and tune its parameters for each KPI stream, which is infeasible for the large number of emerging KPI streams.</a:t>
            </a:r>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12</a:t>
            </a:fld>
            <a:endParaRPr kumimoji="1" lang="zh-CN" altLang="en-US"/>
          </a:p>
        </p:txBody>
      </p:sp>
    </p:spTree>
    <p:extLst>
      <p:ext uri="{BB962C8B-B14F-4D97-AF65-F5344CB8AC3E}">
        <p14:creationId xmlns:p14="http://schemas.microsoft.com/office/powerpoint/2010/main" val="851562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Supervised learning based methods require manually labeling anomalies for each new KPI stream,</a:t>
            </a:r>
          </a:p>
          <a:p>
            <a:r>
              <a:rPr lang="en-US" altLang="zh-CN" sz="1200" b="0" i="0" u="none" strike="noStrike" kern="1200" baseline="0" dirty="0" smtClean="0">
                <a:solidFill>
                  <a:schemeClr val="tx1"/>
                </a:solidFill>
                <a:latin typeface="+mn-lt"/>
                <a:ea typeface="+mn-ea"/>
                <a:cs typeface="+mn-cs"/>
              </a:rPr>
              <a:t>which is not feasible for the large number of emerging KPI streams either</a:t>
            </a:r>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13</a:t>
            </a:fld>
            <a:endParaRPr kumimoji="1" lang="zh-CN" altLang="en-US"/>
          </a:p>
        </p:txBody>
      </p:sp>
    </p:spTree>
    <p:extLst>
      <p:ext uri="{BB962C8B-B14F-4D97-AF65-F5344CB8AC3E}">
        <p14:creationId xmlns:p14="http://schemas.microsoft.com/office/powerpoint/2010/main" val="851562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Unsupervised learning based methods do not require algorithm</a:t>
            </a:r>
          </a:p>
          <a:p>
            <a:r>
              <a:rPr lang="en-US" altLang="zh-CN" sz="1200" b="0" i="0" u="none" strike="noStrike" kern="1200" baseline="0" dirty="0" smtClean="0">
                <a:solidFill>
                  <a:schemeClr val="tx1"/>
                </a:solidFill>
                <a:latin typeface="+mn-lt"/>
                <a:ea typeface="+mn-ea"/>
                <a:cs typeface="+mn-cs"/>
              </a:rPr>
              <a:t>selection, parameter tuning, or manual labels, but they either</a:t>
            </a:r>
          </a:p>
          <a:p>
            <a:r>
              <a:rPr lang="en-US" altLang="zh-CN" sz="1200" b="0" i="0" u="none" strike="noStrike" kern="1200" baseline="0" dirty="0" smtClean="0">
                <a:solidFill>
                  <a:schemeClr val="tx1"/>
                </a:solidFill>
                <a:latin typeface="+mn-lt"/>
                <a:ea typeface="+mn-ea"/>
                <a:cs typeface="+mn-cs"/>
              </a:rPr>
              <a:t>suffer from low accuracy or require large amounts of</a:t>
            </a:r>
          </a:p>
          <a:p>
            <a:r>
              <a:rPr lang="en-US" altLang="zh-CN" sz="1200" b="0" i="0" u="none" strike="noStrike" kern="1200" baseline="0" dirty="0" smtClean="0">
                <a:solidFill>
                  <a:schemeClr val="tx1"/>
                </a:solidFill>
                <a:latin typeface="+mn-lt"/>
                <a:ea typeface="+mn-ea"/>
                <a:cs typeface="+mn-cs"/>
              </a:rPr>
              <a:t>training data for each new KPI stream (e.g., six months</a:t>
            </a:r>
          </a:p>
          <a:p>
            <a:r>
              <a:rPr lang="en-US" altLang="zh-CN" sz="1200" b="0" i="0" u="none" strike="noStrike" kern="1200" baseline="0" dirty="0" smtClean="0">
                <a:solidFill>
                  <a:schemeClr val="tx1"/>
                </a:solidFill>
                <a:latin typeface="+mn-lt"/>
                <a:ea typeface="+mn-ea"/>
                <a:cs typeface="+mn-cs"/>
              </a:rPr>
              <a:t>worth of data) , which do not satisfy the requirement of</a:t>
            </a:r>
          </a:p>
          <a:p>
            <a:r>
              <a:rPr lang="en-US" altLang="zh-CN" sz="1200" b="0" i="0" u="none" strike="noStrike" kern="1200" baseline="0" dirty="0" smtClean="0">
                <a:solidFill>
                  <a:schemeClr val="tx1"/>
                </a:solidFill>
                <a:latin typeface="+mn-lt"/>
                <a:ea typeface="+mn-ea"/>
                <a:cs typeface="+mn-cs"/>
              </a:rPr>
              <a:t>rapid deployment (e.g., within 3 weeks) of accurate anomaly</a:t>
            </a:r>
          </a:p>
          <a:p>
            <a:r>
              <a:rPr lang="en-US" altLang="zh-CN" sz="1200" b="0" i="0" u="none" strike="noStrike" kern="1200" baseline="0" dirty="0" smtClean="0">
                <a:solidFill>
                  <a:schemeClr val="tx1"/>
                </a:solidFill>
                <a:latin typeface="+mn-lt"/>
                <a:ea typeface="+mn-ea"/>
                <a:cs typeface="+mn-cs"/>
              </a:rPr>
              <a:t>detection.</a:t>
            </a:r>
            <a:endParaRPr lang="en-US" altLang="zh-CN" sz="1200" dirty="0" smtClean="0"/>
          </a:p>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14</a:t>
            </a:fld>
            <a:endParaRPr kumimoji="1" lang="zh-CN" altLang="en-US"/>
          </a:p>
        </p:txBody>
      </p:sp>
    </p:spTree>
    <p:extLst>
      <p:ext uri="{BB962C8B-B14F-4D97-AF65-F5344CB8AC3E}">
        <p14:creationId xmlns:p14="http://schemas.microsoft.com/office/powerpoint/2010/main" val="851562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To tackles the above problem</a:t>
            </a:r>
          </a:p>
          <a:p>
            <a:r>
              <a:rPr lang="en-US" altLang="zh-CN" sz="1200" b="0" i="0" u="none" strike="noStrike" kern="1200" baseline="0" dirty="0" smtClean="0">
                <a:solidFill>
                  <a:schemeClr val="tx1"/>
                </a:solidFill>
                <a:latin typeface="+mn-lt"/>
                <a:ea typeface="+mn-ea"/>
                <a:cs typeface="+mn-cs"/>
              </a:rPr>
              <a:t>We propose the first framework</a:t>
            </a:r>
          </a:p>
          <a:p>
            <a:r>
              <a:rPr lang="en-US" altLang="zh-CN" sz="1200" b="0" i="0" u="none" strike="noStrike" kern="1200" baseline="0" dirty="0" smtClean="0">
                <a:solidFill>
                  <a:schemeClr val="tx1"/>
                </a:solidFill>
                <a:latin typeface="+mn-lt"/>
                <a:ea typeface="+mn-ea"/>
                <a:cs typeface="+mn-cs"/>
              </a:rPr>
              <a:t>ADS (Anomaly Detection through Self-training) that, via clustering and semi-supervised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Next I will introduce our framework</a:t>
            </a:r>
          </a:p>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15</a:t>
            </a:fld>
            <a:endParaRPr kumimoji="1" lang="zh-CN" altLang="en-US"/>
          </a:p>
        </p:txBody>
      </p:sp>
    </p:spTree>
    <p:extLst>
      <p:ext uri="{BB962C8B-B14F-4D97-AF65-F5344CB8AC3E}">
        <p14:creationId xmlns:p14="http://schemas.microsoft.com/office/powerpoint/2010/main" val="541314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a:t>
            </a:r>
            <a:r>
              <a:rPr lang="en-US" altLang="zh-CN" baseline="0" dirty="0" smtClean="0"/>
              <a:t> overview of ads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ADS proposes to cluster all existing/historical KPI streams into clusters, assign each newly emerging KPI stream into one of the existing clusters, and then combine the data of the new KPI stream (unlabeled) and it’s cluster centroid (labeled) and use semi-supervised learning to train a new model for each new KPI stream.</a:t>
            </a:r>
            <a:endParaRPr lang="zh-CN" altLang="en-US" dirty="0" smtClean="0"/>
          </a:p>
          <a:p>
            <a:endParaRPr lang="en-US" altLang="zh-CN" baseline="0" dirty="0" smtClean="0"/>
          </a:p>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16</a:t>
            </a:fld>
            <a:endParaRPr kumimoji="1" lang="zh-CN" altLang="en-US"/>
          </a:p>
        </p:txBody>
      </p:sp>
    </p:spTree>
    <p:extLst>
      <p:ext uri="{BB962C8B-B14F-4D97-AF65-F5344CB8AC3E}">
        <p14:creationId xmlns:p14="http://schemas.microsoft.com/office/powerpoint/2010/main" val="1853792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OK, next,</a:t>
            </a:r>
            <a:r>
              <a:rPr lang="en-US" altLang="zh-CN" baseline="0" dirty="0" smtClean="0"/>
              <a:t> I will introduce the detail of ADS. First, let’s take a look at how it preprocess KPIs</a:t>
            </a:r>
            <a:endParaRPr lang="zh-CN" altLang="en-US" dirty="0" smtClean="0"/>
          </a:p>
          <a:p>
            <a:endParaRPr lang="en-US" altLang="zh-CN" baseline="0" dirty="0" smtClean="0"/>
          </a:p>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17</a:t>
            </a:fld>
            <a:endParaRPr kumimoji="1" lang="zh-CN" altLang="en-US"/>
          </a:p>
        </p:txBody>
      </p:sp>
    </p:spTree>
    <p:extLst>
      <p:ext uri="{BB962C8B-B14F-4D97-AF65-F5344CB8AC3E}">
        <p14:creationId xmlns:p14="http://schemas.microsoft.com/office/powerpoint/2010/main" val="1853792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In Internet-based services, monitoring system malfunctions</a:t>
            </a:r>
          </a:p>
          <a:p>
            <a:r>
              <a:rPr lang="en-US" altLang="zh-CN" sz="1200" b="0" i="0" u="none" strike="noStrike" kern="1200" baseline="0" dirty="0" smtClean="0">
                <a:solidFill>
                  <a:schemeClr val="tx1"/>
                </a:solidFill>
                <a:latin typeface="+mn-lt"/>
                <a:ea typeface="+mn-ea"/>
                <a:cs typeface="+mn-cs"/>
              </a:rPr>
              <a:t>and/or operator misconfigurations, though occur infrequently,</a:t>
            </a:r>
          </a:p>
          <a:p>
            <a:r>
              <a:rPr lang="en-US" altLang="zh-CN" sz="1200" b="0" i="0" u="none" strike="noStrike" kern="1200" baseline="0" dirty="0" smtClean="0">
                <a:solidFill>
                  <a:schemeClr val="tx1"/>
                </a:solidFill>
                <a:latin typeface="+mn-lt"/>
                <a:ea typeface="+mn-ea"/>
                <a:cs typeface="+mn-cs"/>
              </a:rPr>
              <a:t>can lead to missing points in KPI streams. These missing</a:t>
            </a:r>
          </a:p>
          <a:p>
            <a:r>
              <a:rPr lang="en-US" altLang="zh-CN" sz="1200" b="0" i="0" u="none" strike="noStrike" kern="1200" baseline="0" dirty="0" smtClean="0">
                <a:solidFill>
                  <a:schemeClr val="tx1"/>
                </a:solidFill>
                <a:latin typeface="+mn-lt"/>
                <a:ea typeface="+mn-ea"/>
                <a:cs typeface="+mn-cs"/>
              </a:rPr>
              <a:t>points can bring significant biases to ADS. Therefore, we fill</a:t>
            </a:r>
          </a:p>
          <a:p>
            <a:r>
              <a:rPr lang="en-US" altLang="zh-CN" sz="1200" b="0" i="0" u="none" strike="noStrike" kern="1200" baseline="0" dirty="0" smtClean="0">
                <a:solidFill>
                  <a:schemeClr val="tx1"/>
                </a:solidFill>
                <a:latin typeface="+mn-lt"/>
                <a:ea typeface="+mn-ea"/>
                <a:cs typeface="+mn-cs"/>
              </a:rPr>
              <a:t>these missing points using linear interpolation</a:t>
            </a:r>
          </a:p>
          <a:p>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In addition, to make KPI steams of different amplitudes</a:t>
            </a:r>
          </a:p>
          <a:p>
            <a:r>
              <a:rPr lang="en-US" altLang="zh-CN" sz="1200" b="0" i="0" u="none" strike="noStrike" kern="1200" baseline="0" dirty="0" smtClean="0">
                <a:solidFill>
                  <a:schemeClr val="tx1"/>
                </a:solidFill>
                <a:latin typeface="+mn-lt"/>
                <a:ea typeface="+mn-ea"/>
                <a:cs typeface="+mn-cs"/>
              </a:rPr>
              <a:t>and/or length scales comparable, we also standardize KPI</a:t>
            </a:r>
          </a:p>
          <a:p>
            <a:r>
              <a:rPr lang="en-US" altLang="zh-CN" sz="1200" b="0" i="0" u="none" strike="noStrike" kern="1200" baseline="0" dirty="0" smtClean="0">
                <a:solidFill>
                  <a:schemeClr val="tx1"/>
                </a:solidFill>
                <a:latin typeface="+mn-lt"/>
                <a:ea typeface="+mn-ea"/>
                <a:cs typeface="+mn-cs"/>
              </a:rPr>
              <a:t>streams. This way, different KPI streams are clustered based</a:t>
            </a:r>
          </a:p>
          <a:p>
            <a:r>
              <a:rPr lang="en-US" altLang="zh-CN" sz="1200" b="0" i="0" u="none" strike="noStrike" kern="1200" baseline="0" dirty="0" smtClean="0">
                <a:solidFill>
                  <a:schemeClr val="tx1"/>
                </a:solidFill>
                <a:latin typeface="+mn-lt"/>
                <a:ea typeface="+mn-ea"/>
                <a:cs typeface="+mn-cs"/>
              </a:rPr>
              <a:t>on their shapes, rather than the absolute values of amplitudes</a:t>
            </a:r>
          </a:p>
          <a:p>
            <a:r>
              <a:rPr lang="en-US" altLang="zh-CN" sz="1200" b="0" i="0" u="none" strike="noStrike" kern="1200" baseline="0" dirty="0" smtClean="0">
                <a:solidFill>
                  <a:schemeClr val="tx1"/>
                </a:solidFill>
                <a:latin typeface="+mn-lt"/>
                <a:ea typeface="+mn-ea"/>
                <a:cs typeface="+mn-cs"/>
              </a:rPr>
              <a:t>and/or length scales.</a:t>
            </a:r>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18</a:t>
            </a:fld>
            <a:endParaRPr kumimoji="1" lang="zh-CN" altLang="en-US"/>
          </a:p>
        </p:txBody>
      </p:sp>
    </p:spTree>
    <p:extLst>
      <p:ext uri="{BB962C8B-B14F-4D97-AF65-F5344CB8AC3E}">
        <p14:creationId xmlns:p14="http://schemas.microsoft.com/office/powerpoint/2010/main" val="487611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After processing, we group historical KPI streams into a few clusters, and obtains a centroid KPI stream for each cluster.</a:t>
            </a:r>
            <a:r>
              <a:rPr lang="en-US" altLang="zh-CN" sz="1200" dirty="0" smtClean="0"/>
              <a:t> we can label anomaly points</a:t>
            </a:r>
            <a:r>
              <a:rPr lang="en-US" altLang="zh-CN" sz="1200" baseline="0" dirty="0" smtClean="0"/>
              <a:t> on </a:t>
            </a:r>
            <a:r>
              <a:rPr lang="en-US" altLang="zh-CN" sz="1200" b="0" i="0" u="none" strike="noStrike" kern="1200" baseline="0" dirty="0" smtClean="0">
                <a:solidFill>
                  <a:schemeClr val="tx1"/>
                </a:solidFill>
                <a:latin typeface="+mn-lt"/>
                <a:ea typeface="+mn-ea"/>
                <a:cs typeface="+mn-cs"/>
              </a:rPr>
              <a:t>cluster centroid. Once the new KPI emerge, we can assign the unlabeled KPIs by their distances to these centroids.</a:t>
            </a:r>
            <a:endParaRPr lang="en-US" altLang="zh-CN" baseline="0" dirty="0" smtClean="0"/>
          </a:p>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19</a:t>
            </a:fld>
            <a:endParaRPr kumimoji="1" lang="zh-CN" altLang="en-US"/>
          </a:p>
        </p:txBody>
      </p:sp>
    </p:spTree>
    <p:extLst>
      <p:ext uri="{BB962C8B-B14F-4D97-AF65-F5344CB8AC3E}">
        <p14:creationId xmlns:p14="http://schemas.microsoft.com/office/powerpoint/2010/main" val="185379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2</a:t>
            </a:fld>
            <a:endParaRPr kumimoji="1" lang="zh-CN" altLang="en-US"/>
          </a:p>
        </p:txBody>
      </p:sp>
    </p:spTree>
    <p:extLst>
      <p:ext uri="{BB962C8B-B14F-4D97-AF65-F5344CB8AC3E}">
        <p14:creationId xmlns:p14="http://schemas.microsoft.com/office/powerpoint/2010/main" val="1952525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ADS adopts ROCKA to group historical KPI streams into a few clusters. </a:t>
            </a:r>
          </a:p>
          <a:p>
            <a:r>
              <a:rPr lang="en-US" altLang="zh-CN" sz="1200" b="0" i="0" u="none" strike="noStrike" kern="1200" baseline="0" dirty="0" smtClean="0">
                <a:solidFill>
                  <a:schemeClr val="tx1"/>
                </a:solidFill>
                <a:latin typeface="+mn-lt"/>
                <a:ea typeface="+mn-ea"/>
                <a:cs typeface="+mn-cs"/>
              </a:rPr>
              <a:t>It applies moving average to extract baselines which successfully reduce</a:t>
            </a:r>
          </a:p>
          <a:p>
            <a:r>
              <a:rPr lang="en-US" altLang="zh-CN" sz="1200" b="0" i="0" u="none" strike="noStrike" kern="1200" baseline="0" dirty="0" smtClean="0">
                <a:solidFill>
                  <a:schemeClr val="tx1"/>
                </a:solidFill>
                <a:latin typeface="+mn-lt"/>
                <a:ea typeface="+mn-ea"/>
                <a:cs typeface="+mn-cs"/>
              </a:rPr>
              <a:t>the biases of noises and anomalies. In addition, it uses </a:t>
            </a:r>
            <a:r>
              <a:rPr lang="en-US" altLang="zh-CN" sz="1200" b="0" i="0" u="none" strike="noStrike" kern="1200" baseline="0" dirty="0" err="1" smtClean="0">
                <a:solidFill>
                  <a:schemeClr val="tx1"/>
                </a:solidFill>
                <a:latin typeface="+mn-lt"/>
                <a:ea typeface="+mn-ea"/>
                <a:cs typeface="+mn-cs"/>
              </a:rPr>
              <a:t>shapebased</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distance as the distance measure, and reduces its algorithm</a:t>
            </a:r>
          </a:p>
          <a:p>
            <a:r>
              <a:rPr lang="en-US" altLang="zh-CN" sz="1200" b="0" i="0" u="none" strike="noStrike" kern="1200" baseline="0" dirty="0" smtClean="0">
                <a:solidFill>
                  <a:schemeClr val="tx1"/>
                </a:solidFill>
                <a:latin typeface="+mn-lt"/>
                <a:ea typeface="+mn-ea"/>
                <a:cs typeface="+mn-cs"/>
              </a:rPr>
              <a:t>complexity to O(</a:t>
            </a:r>
            <a:r>
              <a:rPr lang="en-US" altLang="zh-CN" sz="1200" b="0" i="0" u="none" strike="noStrike" kern="1200" baseline="0" dirty="0" err="1" smtClean="0">
                <a:solidFill>
                  <a:schemeClr val="tx1"/>
                </a:solidFill>
                <a:latin typeface="+mn-lt"/>
                <a:ea typeface="+mn-ea"/>
                <a:cs typeface="+mn-cs"/>
              </a:rPr>
              <a:t>mlog</a:t>
            </a:r>
            <a:r>
              <a:rPr lang="en-US" altLang="zh-CN" sz="1200" b="0" i="0" u="none" strike="noStrike" kern="1200" baseline="0" dirty="0" smtClean="0">
                <a:solidFill>
                  <a:schemeClr val="tx1"/>
                </a:solidFill>
                <a:latin typeface="+mn-lt"/>
                <a:ea typeface="+mn-ea"/>
                <a:cs typeface="+mn-cs"/>
              </a:rPr>
              <a:t>(m)) using Fast Fourier Transform.</a:t>
            </a:r>
          </a:p>
          <a:p>
            <a:r>
              <a:rPr lang="en-US" altLang="zh-CN" sz="1200" b="0" i="0" u="none" strike="noStrike" kern="1200" baseline="0" dirty="0" smtClean="0">
                <a:solidFill>
                  <a:schemeClr val="tx1"/>
                </a:solidFill>
                <a:latin typeface="+mn-lt"/>
                <a:ea typeface="+mn-ea"/>
                <a:cs typeface="+mn-cs"/>
              </a:rPr>
              <a:t>Finally, it uses DBSCAN to cluster KPI streams and</a:t>
            </a:r>
          </a:p>
          <a:p>
            <a:r>
              <a:rPr lang="en-US" altLang="zh-CN" sz="1200" b="0" i="0" u="none" strike="noStrike" kern="1200" baseline="0" dirty="0" smtClean="0">
                <a:solidFill>
                  <a:schemeClr val="tx1"/>
                </a:solidFill>
                <a:latin typeface="+mn-lt"/>
                <a:ea typeface="+mn-ea"/>
                <a:cs typeface="+mn-cs"/>
              </a:rPr>
              <a:t>chooses the centroid for every cluster</a:t>
            </a:r>
          </a:p>
          <a:p>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Extensive experiments</a:t>
            </a:r>
          </a:p>
          <a:p>
            <a:r>
              <a:rPr lang="en-US" altLang="zh-CN" sz="1200" b="0" i="0" u="none" strike="noStrike" kern="1200" baseline="0" dirty="0" smtClean="0">
                <a:solidFill>
                  <a:schemeClr val="tx1"/>
                </a:solidFill>
                <a:latin typeface="+mn-lt"/>
                <a:ea typeface="+mn-ea"/>
                <a:cs typeface="+mn-cs"/>
              </a:rPr>
              <a:t>in [15] have demonstrated ROCKA’s superior performance in</a:t>
            </a:r>
          </a:p>
          <a:p>
            <a:r>
              <a:rPr lang="en-US" altLang="zh-CN" sz="1200" b="0" i="0" u="none" strike="noStrike" kern="1200" baseline="0" dirty="0" smtClean="0">
                <a:solidFill>
                  <a:schemeClr val="tx1"/>
                </a:solidFill>
                <a:latin typeface="+mn-lt"/>
                <a:ea typeface="+mn-ea"/>
                <a:cs typeface="+mn-cs"/>
              </a:rPr>
              <a:t>clustering KPI streams for large Internet-based services</a:t>
            </a:r>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20</a:t>
            </a:fld>
            <a:endParaRPr kumimoji="1" lang="zh-CN" altLang="en-US"/>
          </a:p>
        </p:txBody>
      </p:sp>
    </p:spTree>
    <p:extLst>
      <p:ext uri="{BB962C8B-B14F-4D97-AF65-F5344CB8AC3E}">
        <p14:creationId xmlns:p14="http://schemas.microsoft.com/office/powerpoint/2010/main" val="1673276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Here we introduce how to extract features for KPI streams for training machine learning model</a:t>
            </a:r>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21</a:t>
            </a:fld>
            <a:endParaRPr kumimoji="1" lang="zh-CN" altLang="en-US"/>
          </a:p>
        </p:txBody>
      </p:sp>
    </p:spTree>
    <p:extLst>
      <p:ext uri="{BB962C8B-B14F-4D97-AF65-F5344CB8AC3E}">
        <p14:creationId xmlns:p14="http://schemas.microsoft.com/office/powerpoint/2010/main" val="1853792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Here we list detectors and their sampled parameters used in ADS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When an anomaly detector receives an incoming data point</a:t>
            </a:r>
          </a:p>
          <a:p>
            <a:r>
              <a:rPr lang="en-US" altLang="zh-CN" sz="1200" b="0" i="0" u="none" strike="noStrike" kern="1200" baseline="0" dirty="0" smtClean="0">
                <a:solidFill>
                  <a:schemeClr val="tx1"/>
                </a:solidFill>
                <a:latin typeface="+mn-lt"/>
                <a:ea typeface="+mn-ea"/>
                <a:cs typeface="+mn-cs"/>
              </a:rPr>
              <a:t>of a KPI stream, it internally produces a non-negative value,</a:t>
            </a:r>
          </a:p>
          <a:p>
            <a:r>
              <a:rPr lang="en-US" altLang="zh-CN" sz="1200" b="0" i="0" u="none" strike="noStrike" kern="1200" baseline="0" dirty="0" smtClean="0">
                <a:solidFill>
                  <a:schemeClr val="tx1"/>
                </a:solidFill>
                <a:latin typeface="+mn-lt"/>
                <a:ea typeface="+mn-ea"/>
                <a:cs typeface="+mn-cs"/>
              </a:rPr>
              <a:t>called severity, to measure how anomalous that data point is.</a:t>
            </a:r>
          </a:p>
          <a:p>
            <a:endParaRPr kumimoji="1" lang="zh-CN" altLang="en-US" dirty="0" smtClean="0"/>
          </a:p>
          <a:p>
            <a:r>
              <a:rPr lang="en-US" altLang="zh-CN" sz="1200" b="0" i="0" u="none" strike="noStrike" kern="1200" baseline="0" dirty="0" smtClean="0">
                <a:solidFill>
                  <a:schemeClr val="tx1"/>
                </a:solidFill>
                <a:latin typeface="+mn-lt"/>
                <a:ea typeface="+mn-ea"/>
                <a:cs typeface="+mn-cs"/>
              </a:rPr>
              <a:t>For example, historical average applies how many times</a:t>
            </a:r>
          </a:p>
          <a:p>
            <a:r>
              <a:rPr lang="en-US" altLang="zh-CN" sz="1200" b="0" i="0" u="none" strike="noStrike" kern="1200" baseline="0" dirty="0" smtClean="0">
                <a:solidFill>
                  <a:schemeClr val="tx1"/>
                </a:solidFill>
                <a:latin typeface="+mn-lt"/>
                <a:ea typeface="+mn-ea"/>
                <a:cs typeface="+mn-cs"/>
              </a:rPr>
              <a:t>of standard deviations the point is away from the mean as</a:t>
            </a:r>
          </a:p>
          <a:p>
            <a:r>
              <a:rPr lang="en-US" altLang="zh-CN" sz="1200" b="0" i="0" u="none" strike="noStrike" kern="1200" baseline="0" dirty="0" smtClean="0">
                <a:solidFill>
                  <a:schemeClr val="tx1"/>
                </a:solidFill>
                <a:latin typeface="+mn-lt"/>
                <a:ea typeface="+mn-ea"/>
                <a:cs typeface="+mn-cs"/>
              </a:rPr>
              <a:t>the severity, based on the assumption that the KPI stream data</a:t>
            </a:r>
          </a:p>
          <a:p>
            <a:r>
              <a:rPr lang="en-US" altLang="zh-CN" sz="1200" b="0" i="0" u="none" strike="noStrike" kern="1200" baseline="0" dirty="0" smtClean="0">
                <a:solidFill>
                  <a:schemeClr val="tx1"/>
                </a:solidFill>
                <a:latin typeface="+mn-lt"/>
                <a:ea typeface="+mn-ea"/>
                <a:cs typeface="+mn-cs"/>
              </a:rPr>
              <a:t>follows Gaussian distribution;</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use the output results of different</a:t>
            </a:r>
          </a:p>
          <a:p>
            <a:r>
              <a:rPr lang="en-US" altLang="zh-CN" sz="1200" b="0" i="0" u="none" strike="noStrike" kern="1200" baseline="0" dirty="0" smtClean="0">
                <a:solidFill>
                  <a:schemeClr val="tx1"/>
                </a:solidFill>
                <a:latin typeface="+mn-lt"/>
                <a:ea typeface="+mn-ea"/>
                <a:cs typeface="+mn-cs"/>
              </a:rPr>
              <a:t>anomaly detectors (namely, the anomaly severities measured</a:t>
            </a:r>
          </a:p>
          <a:p>
            <a:r>
              <a:rPr lang="en-US" altLang="zh-CN" sz="1200" b="0" i="0" u="none" strike="noStrike" kern="1200" baseline="0" dirty="0" smtClean="0">
                <a:solidFill>
                  <a:schemeClr val="tx1"/>
                </a:solidFill>
                <a:latin typeface="+mn-lt"/>
                <a:ea typeface="+mn-ea"/>
                <a:cs typeface="+mn-cs"/>
              </a:rPr>
              <a:t>by anomaly detectors) as the features of KPI streams. This</a:t>
            </a:r>
          </a:p>
          <a:p>
            <a:r>
              <a:rPr lang="en-US" altLang="zh-CN" sz="1200" b="0" i="0" u="none" strike="noStrike" kern="1200" baseline="0" dirty="0" smtClean="0">
                <a:solidFill>
                  <a:schemeClr val="tx1"/>
                </a:solidFill>
                <a:latin typeface="+mn-lt"/>
                <a:ea typeface="+mn-ea"/>
                <a:cs typeface="+mn-cs"/>
              </a:rPr>
              <a:t>way, each detector serves as a feature extractor.</a:t>
            </a:r>
          </a:p>
          <a:p>
            <a:endParaRPr kumimoji="1" lang="en-US" altLang="zh-CN" sz="1200" b="0" i="0" u="none" strike="noStrike" kern="1200" baseline="0" dirty="0" smtClean="0">
              <a:solidFill>
                <a:schemeClr val="tx1"/>
              </a:solidFill>
              <a:latin typeface="+mn-lt"/>
              <a:ea typeface="+mn-ea"/>
              <a:cs typeface="+mn-cs"/>
            </a:endParaRPr>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22</a:t>
            </a:fld>
            <a:endParaRPr kumimoji="1" lang="zh-CN" altLang="en-US"/>
          </a:p>
        </p:txBody>
      </p:sp>
    </p:spTree>
    <p:extLst>
      <p:ext uri="{BB962C8B-B14F-4D97-AF65-F5344CB8AC3E}">
        <p14:creationId xmlns:p14="http://schemas.microsoft.com/office/powerpoint/2010/main" val="25582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a:t>
            </a:r>
            <a:r>
              <a:rPr lang="en-US" altLang="zh-CN" baseline="0" dirty="0" smtClean="0"/>
              <a:t> I will introduce the detail of our semi-supervised learning.</a:t>
            </a:r>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23</a:t>
            </a:fld>
            <a:endParaRPr kumimoji="1" lang="zh-CN" altLang="en-US"/>
          </a:p>
        </p:txBody>
      </p:sp>
    </p:spTree>
    <p:extLst>
      <p:ext uri="{BB962C8B-B14F-4D97-AF65-F5344CB8AC3E}">
        <p14:creationId xmlns:p14="http://schemas.microsoft.com/office/powerpoint/2010/main" val="1853792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24</a:t>
            </a:fld>
            <a:endParaRPr kumimoji="1" lang="zh-CN" altLang="en-US"/>
          </a:p>
        </p:txBody>
      </p:sp>
    </p:spTree>
    <p:extLst>
      <p:ext uri="{BB962C8B-B14F-4D97-AF65-F5344CB8AC3E}">
        <p14:creationId xmlns:p14="http://schemas.microsoft.com/office/powerpoint/2010/main" val="586493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Then I'll talk about</a:t>
            </a:r>
            <a:r>
              <a:rPr lang="en-US" altLang="zh-CN" baseline="0" dirty="0" smtClean="0"/>
              <a:t> the Mathematical derivation of CPLE</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25</a:t>
            </a:fld>
            <a:endParaRPr kumimoji="1" lang="zh-CN" altLang="en-US"/>
          </a:p>
        </p:txBody>
      </p:sp>
    </p:spTree>
    <p:extLst>
      <p:ext uri="{BB962C8B-B14F-4D97-AF65-F5344CB8AC3E}">
        <p14:creationId xmlns:p14="http://schemas.microsoft.com/office/powerpoint/2010/main" val="586493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26</a:t>
            </a:fld>
            <a:endParaRPr kumimoji="1" lang="zh-CN" altLang="en-US"/>
          </a:p>
        </p:txBody>
      </p:sp>
    </p:spTree>
    <p:extLst>
      <p:ext uri="{BB962C8B-B14F-4D97-AF65-F5344CB8AC3E}">
        <p14:creationId xmlns:p14="http://schemas.microsoft.com/office/powerpoint/2010/main" val="586493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kern="1200" dirty="0" smtClean="0">
                <a:solidFill>
                  <a:schemeClr val="tx1"/>
                </a:solidFill>
                <a:effectLst/>
                <a:latin typeface="+mn-lt"/>
                <a:ea typeface="+mn-ea"/>
                <a:cs typeface="+mn-cs"/>
              </a:rPr>
              <a:t>OK, </a:t>
            </a:r>
            <a:r>
              <a:rPr lang="en-US" altLang="zh-CN" sz="1200" kern="1200" dirty="0" smtClean="0">
                <a:solidFill>
                  <a:schemeClr val="tx1"/>
                </a:solidFill>
                <a:effectLst/>
                <a:latin typeface="+mn-lt"/>
                <a:ea typeface="+mn-ea"/>
                <a:cs typeface="+mn-cs"/>
              </a:rPr>
              <a:t>The above is an introduction to our algorithm,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now I will demonstrate the validity of the algorithm.</a:t>
            </a:r>
            <a:endParaRPr lang="fr-FR"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kern="1200" dirty="0" smtClean="0">
                <a:solidFill>
                  <a:schemeClr val="tx1"/>
                </a:solidFill>
                <a:effectLst/>
                <a:latin typeface="+mn-lt"/>
                <a:ea typeface="+mn-ea"/>
                <a:cs typeface="+mn-cs"/>
              </a:rPr>
              <a:t>Cooperating with operators, we have deployed a prototype of ADS in Tencent. </a:t>
            </a:r>
            <a:endParaRPr lang="fr-FR" altLang="zh-CN"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27</a:t>
            </a:fld>
            <a:endParaRPr kumimoji="1" lang="zh-CN" altLang="en-US"/>
          </a:p>
        </p:txBody>
      </p:sp>
    </p:spTree>
    <p:extLst>
      <p:ext uri="{BB962C8B-B14F-4D97-AF65-F5344CB8AC3E}">
        <p14:creationId xmlns:p14="http://schemas.microsoft.com/office/powerpoint/2010/main" val="1005160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We randomly pick 70 historical KPI streams for clustering and 81 new ones for anomaly detection from</a:t>
            </a:r>
            <a:r>
              <a:rPr lang="en-US" altLang="zh-CN" sz="1200" baseline="0" dirty="0" smtClean="0"/>
              <a:t> </a:t>
            </a:r>
            <a:r>
              <a:rPr lang="en-US" altLang="zh-CN" sz="1200" baseline="0" dirty="0" err="1" smtClean="0"/>
              <a:t>tencent</a:t>
            </a:r>
            <a:endParaRPr lang="en-US" altLang="zh-CN" sz="1200" dirty="0" smtClean="0"/>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These KPI streams are of the most important three KPIs, including success rate, number of online players and latency.  The Table lists the detailed information of the 81 new KPI streams, including the number, interval and length of the KPI streams of each KPI. In addition, it also lists the averaged number and percentage of anomalous data</a:t>
            </a:r>
          </a:p>
          <a:p>
            <a:r>
              <a:rPr lang="en-US" altLang="zh-CN" sz="1200" b="0" i="0" u="none" strike="noStrike" kern="1200" baseline="0" dirty="0" smtClean="0">
                <a:solidFill>
                  <a:schemeClr val="tx1"/>
                </a:solidFill>
                <a:latin typeface="+mn-lt"/>
                <a:ea typeface="+mn-ea"/>
                <a:cs typeface="+mn-cs"/>
              </a:rPr>
              <a:t>points per KPI stream of each KPI, respectively.</a:t>
            </a:r>
          </a:p>
          <a:p>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Note that the KPI streams of the same KPI may have very different shapes and thus belong to different clusters.</a:t>
            </a:r>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28</a:t>
            </a:fld>
            <a:endParaRPr kumimoji="1" lang="zh-CN" altLang="en-US"/>
          </a:p>
        </p:txBody>
      </p:sp>
    </p:spTree>
    <p:extLst>
      <p:ext uri="{BB962C8B-B14F-4D97-AF65-F5344CB8AC3E}">
        <p14:creationId xmlns:p14="http://schemas.microsoft.com/office/powerpoint/2010/main" val="60638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can see that both ADS and </a:t>
            </a:r>
            <a:r>
              <a:rPr lang="en-US" altLang="zh-CN" sz="1200" b="0" i="0" u="none" strike="noStrike" kern="1200" baseline="0" dirty="0" err="1" smtClean="0">
                <a:solidFill>
                  <a:schemeClr val="tx1"/>
                </a:solidFill>
                <a:latin typeface="+mn-lt"/>
                <a:ea typeface="+mn-ea"/>
                <a:cs typeface="+mn-cs"/>
              </a:rPr>
              <a:t>Opprentice</a:t>
            </a:r>
            <a:r>
              <a:rPr lang="en-US" altLang="zh-CN" sz="1200" b="0" i="0" u="none" strike="noStrike" kern="1200" baseline="0" dirty="0" smtClean="0">
                <a:solidFill>
                  <a:schemeClr val="tx1"/>
                </a:solidFill>
                <a:latin typeface="+mn-lt"/>
                <a:ea typeface="+mn-ea"/>
                <a:cs typeface="+mn-cs"/>
              </a:rPr>
              <a:t> perform superior in detecting anomalies for KPI streams, with 80% of best </a:t>
            </a:r>
            <a:r>
              <a:rPr lang="en-US" altLang="zh-CN" sz="1200" b="0" i="0" u="none" strike="noStrike" kern="1200" baseline="0" dirty="0" err="1" smtClean="0">
                <a:solidFill>
                  <a:schemeClr val="tx1"/>
                </a:solidFill>
                <a:latin typeface="+mn-lt"/>
                <a:ea typeface="+mn-ea"/>
                <a:cs typeface="+mn-cs"/>
              </a:rPr>
              <a:t>Fscores</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over 0.8. Their performance is much better than that of </a:t>
            </a:r>
            <a:r>
              <a:rPr lang="en-US" altLang="zh-CN" sz="1200" b="0" i="0" u="none" strike="noStrike" kern="1200" baseline="0" dirty="0" err="1" smtClean="0">
                <a:solidFill>
                  <a:schemeClr val="tx1"/>
                </a:solidFill>
                <a:latin typeface="+mn-lt"/>
                <a:ea typeface="+mn-ea"/>
                <a:cs typeface="+mn-cs"/>
              </a:rPr>
              <a:t>iForest</a:t>
            </a:r>
            <a:r>
              <a:rPr lang="en-US" altLang="zh-CN" sz="1200" b="0" i="0" u="none" strike="noStrike" kern="1200" baseline="0" dirty="0" smtClean="0">
                <a:solidFill>
                  <a:schemeClr val="tx1"/>
                </a:solidFill>
                <a:latin typeface="+mn-lt"/>
                <a:ea typeface="+mn-ea"/>
                <a:cs typeface="+mn-cs"/>
              </a:rPr>
              <a:t> and Donut,</a:t>
            </a:r>
            <a:endParaRPr kumimoji="1" lang="zh-CN" altLang="en-US" dirty="0" smtClean="0"/>
          </a:p>
          <a:p>
            <a:r>
              <a:rPr lang="en-US" altLang="zh-CN" sz="1200" b="0" i="0" u="none" strike="noStrike" kern="1200" baseline="0" dirty="0" smtClean="0">
                <a:solidFill>
                  <a:schemeClr val="tx1"/>
                </a:solidFill>
                <a:latin typeface="+mn-lt"/>
                <a:ea typeface="+mn-ea"/>
                <a:cs typeface="+mn-cs"/>
              </a:rPr>
              <a:t>for the following reasons: (1) </a:t>
            </a:r>
            <a:r>
              <a:rPr lang="en-US" altLang="zh-CN" sz="1200" b="0" i="0" u="none" strike="noStrike" kern="1200" baseline="0" dirty="0" err="1" smtClean="0">
                <a:solidFill>
                  <a:schemeClr val="tx1"/>
                </a:solidFill>
                <a:latin typeface="+mn-lt"/>
                <a:ea typeface="+mn-ea"/>
                <a:cs typeface="+mn-cs"/>
              </a:rPr>
              <a:t>iForest</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is sensitive to noises in the training set because it does not</a:t>
            </a:r>
          </a:p>
          <a:p>
            <a:r>
              <a:rPr lang="en-US" altLang="zh-CN" sz="1200" b="0" i="0" u="none" strike="noStrike" kern="1200" baseline="0" dirty="0" smtClean="0">
                <a:solidFill>
                  <a:schemeClr val="tx1"/>
                </a:solidFill>
                <a:latin typeface="+mn-lt"/>
                <a:ea typeface="+mn-ea"/>
                <a:cs typeface="+mn-cs"/>
              </a:rPr>
              <a:t>utilize any labels (2) Donut is a deep Bayesian model,</a:t>
            </a:r>
          </a:p>
          <a:p>
            <a:r>
              <a:rPr lang="en-US" altLang="zh-CN" sz="1200" b="0" i="0" u="none" strike="noStrike" kern="1200" baseline="0" dirty="0" smtClean="0">
                <a:solidFill>
                  <a:schemeClr val="tx1"/>
                </a:solidFill>
                <a:latin typeface="+mn-lt"/>
                <a:ea typeface="+mn-ea"/>
                <a:cs typeface="+mn-cs"/>
              </a:rPr>
              <a:t>which requires a lot of training data to get good results (say</a:t>
            </a:r>
          </a:p>
          <a:p>
            <a:r>
              <a:rPr lang="en-US" altLang="zh-CN" sz="1200" b="0" i="0" u="none" strike="noStrike" kern="1200" baseline="0" dirty="0" smtClean="0">
                <a:solidFill>
                  <a:schemeClr val="tx1"/>
                </a:solidFill>
                <a:latin typeface="+mn-lt"/>
                <a:ea typeface="+mn-ea"/>
                <a:cs typeface="+mn-cs"/>
              </a:rPr>
              <a:t>six months worth of KPI streams) . However we can’t wait the model for six months</a:t>
            </a:r>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29</a:t>
            </a:fld>
            <a:endParaRPr kumimoji="1" lang="zh-CN" altLang="en-US"/>
          </a:p>
        </p:txBody>
      </p:sp>
    </p:spTree>
    <p:extLst>
      <p:ext uri="{BB962C8B-B14F-4D97-AF65-F5344CB8AC3E}">
        <p14:creationId xmlns:p14="http://schemas.microsoft.com/office/powerpoint/2010/main" val="6063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First, let me introduce the</a:t>
            </a:r>
            <a:r>
              <a:rPr lang="en-US" altLang="zh-CN" baseline="0" dirty="0" smtClean="0"/>
              <a:t> background of our work</a:t>
            </a:r>
            <a:r>
              <a:rPr lang="en-US" altLang="zh-CN" dirty="0" smtClean="0"/>
              <a:t>.</a:t>
            </a:r>
          </a:p>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3</a:t>
            </a:fld>
            <a:endParaRPr kumimoji="1" lang="zh-CN" altLang="en-US"/>
          </a:p>
        </p:txBody>
      </p:sp>
    </p:spTree>
    <p:extLst>
      <p:ext uri="{BB962C8B-B14F-4D97-AF65-F5344CB8AC3E}">
        <p14:creationId xmlns:p14="http://schemas.microsoft.com/office/powerpoint/2010/main" val="472398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To the best of our knowledge, this is the first work to apply semi-supervised learning CPLE  to the KPI anomaly detection problem. We want to evaluate the performance of CPLE.</a:t>
            </a:r>
          </a:p>
          <a:p>
            <a:endParaRPr kumimoji="1" lang="en-US" altLang="zh-CN" dirty="0" smtClean="0"/>
          </a:p>
          <a:p>
            <a:r>
              <a:rPr lang="en-US" altLang="zh-CN" sz="1200" b="0" i="0" u="none" strike="noStrike" kern="1200" baseline="0" dirty="0" smtClean="0">
                <a:solidFill>
                  <a:schemeClr val="tx1"/>
                </a:solidFill>
                <a:latin typeface="+mn-lt"/>
                <a:ea typeface="+mn-ea"/>
                <a:cs typeface="+mn-cs"/>
              </a:rPr>
              <a:t>To evaluate the performance of CPLE, we compare the</a:t>
            </a:r>
          </a:p>
          <a:p>
            <a:r>
              <a:rPr lang="en-US" altLang="zh-CN" sz="1200" b="0" i="0" u="none" strike="noStrike" kern="1200" baseline="0" dirty="0" smtClean="0">
                <a:solidFill>
                  <a:schemeClr val="tx1"/>
                </a:solidFill>
                <a:latin typeface="+mn-lt"/>
                <a:ea typeface="+mn-ea"/>
                <a:cs typeface="+mn-cs"/>
              </a:rPr>
              <a:t>performance of ADS, which is the combination of ROCKA</a:t>
            </a:r>
          </a:p>
          <a:p>
            <a:r>
              <a:rPr lang="en-US" altLang="zh-CN" sz="1200" b="0" i="0" u="none" strike="noStrike" kern="1200" baseline="0" dirty="0" smtClean="0">
                <a:solidFill>
                  <a:schemeClr val="tx1"/>
                </a:solidFill>
                <a:latin typeface="+mn-lt"/>
                <a:ea typeface="+mn-ea"/>
                <a:cs typeface="+mn-cs"/>
              </a:rPr>
              <a:t>and CPLE, to that of the combination of ROCKA and a state of-</a:t>
            </a:r>
          </a:p>
          <a:p>
            <a:r>
              <a:rPr lang="en-US" altLang="zh-CN" sz="1200" b="0" i="0" u="none" strike="noStrike" kern="1200" baseline="0" dirty="0" smtClean="0">
                <a:solidFill>
                  <a:schemeClr val="tx1"/>
                </a:solidFill>
                <a:latin typeface="+mn-lt"/>
                <a:ea typeface="+mn-ea"/>
                <a:cs typeface="+mn-cs"/>
              </a:rPr>
              <a:t>art supervised learning method – </a:t>
            </a:r>
            <a:r>
              <a:rPr lang="en-US" altLang="zh-CN" sz="1200" b="0" i="0" u="none" strike="noStrike" kern="1200" baseline="0" dirty="0" err="1" smtClean="0">
                <a:solidFill>
                  <a:schemeClr val="tx1"/>
                </a:solidFill>
                <a:latin typeface="+mn-lt"/>
                <a:ea typeface="+mn-ea"/>
                <a:cs typeface="+mn-cs"/>
              </a:rPr>
              <a:t>Opprentice</a:t>
            </a:r>
            <a:endParaRPr kumimoji="1"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30</a:t>
            </a:fld>
            <a:endParaRPr kumimoji="1" lang="zh-CN" altLang="en-US"/>
          </a:p>
        </p:txBody>
      </p:sp>
    </p:spTree>
    <p:extLst>
      <p:ext uri="{BB962C8B-B14F-4D97-AF65-F5344CB8AC3E}">
        <p14:creationId xmlns:p14="http://schemas.microsoft.com/office/powerpoint/2010/main" val="60638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Here we explain why ADS performs better than ROCKA +</a:t>
            </a:r>
          </a:p>
          <a:p>
            <a:r>
              <a:rPr lang="en-US" altLang="zh-CN" sz="1200" b="0" i="0" u="none" strike="noStrike" kern="1200" baseline="0" dirty="0" err="1" smtClean="0">
                <a:solidFill>
                  <a:schemeClr val="tx1"/>
                </a:solidFill>
                <a:latin typeface="+mn-lt"/>
                <a:ea typeface="+mn-ea"/>
                <a:cs typeface="+mn-cs"/>
              </a:rPr>
              <a:t>Opprentice</a:t>
            </a:r>
            <a:r>
              <a:rPr lang="en-US" altLang="zh-CN" sz="1200" b="0" i="0" u="none" strike="noStrike" kern="1200" baseline="0" dirty="0" smtClean="0">
                <a:solidFill>
                  <a:schemeClr val="tx1"/>
                </a:solidFill>
                <a:latin typeface="+mn-lt"/>
                <a:ea typeface="+mn-ea"/>
                <a:cs typeface="+mn-cs"/>
              </a:rPr>
              <a:t>.</a:t>
            </a:r>
          </a:p>
          <a:p>
            <a:endParaRPr kumimoji="1"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KPI stream clustering methods such as ROCKA usually extract baselines (namely underlying shapes) from KPI streams and ignore fluctuations. However, the fluctuations of KPI streams can impact anomaly detection.</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KPI stream  alpha and the centroid KPI</a:t>
            </a:r>
          </a:p>
          <a:p>
            <a:r>
              <a:rPr lang="en-US" altLang="zh-CN" sz="1200" b="0" i="0" u="none" strike="noStrike" kern="1200" baseline="0" dirty="0" smtClean="0">
                <a:solidFill>
                  <a:schemeClr val="tx1"/>
                </a:solidFill>
                <a:latin typeface="+mn-lt"/>
                <a:ea typeface="+mn-ea"/>
                <a:cs typeface="+mn-cs"/>
              </a:rPr>
              <a:t>stream have very similar baselines, but they have different fluctuation degrees, which is not uncommon in practice. This</a:t>
            </a:r>
          </a:p>
          <a:p>
            <a:r>
              <a:rPr lang="en-US" altLang="zh-CN" sz="1200" b="0" i="0" u="none" strike="noStrike" kern="1200" baseline="0" dirty="0" smtClean="0">
                <a:solidFill>
                  <a:schemeClr val="tx1"/>
                </a:solidFill>
                <a:latin typeface="+mn-lt"/>
                <a:ea typeface="+mn-ea"/>
                <a:cs typeface="+mn-cs"/>
              </a:rPr>
              <a:t>lead to that ROCKA + </a:t>
            </a:r>
            <a:r>
              <a:rPr lang="en-US" altLang="zh-CN" sz="1200" b="0" i="0" u="none" strike="noStrike" kern="1200" baseline="0" dirty="0" err="1" smtClean="0">
                <a:solidFill>
                  <a:schemeClr val="tx1"/>
                </a:solidFill>
                <a:latin typeface="+mn-lt"/>
                <a:ea typeface="+mn-ea"/>
                <a:cs typeface="+mn-cs"/>
              </a:rPr>
              <a:t>Opprentice</a:t>
            </a:r>
            <a:r>
              <a:rPr lang="en-US" altLang="zh-CN" sz="1200" b="0" i="0" u="none" strike="noStrike" kern="1200" baseline="0" dirty="0" smtClean="0">
                <a:solidFill>
                  <a:schemeClr val="tx1"/>
                </a:solidFill>
                <a:latin typeface="+mn-lt"/>
                <a:ea typeface="+mn-ea"/>
                <a:cs typeface="+mn-cs"/>
              </a:rPr>
              <a:t>, which is trained based only on the centroid KPI stream, generates a lot of false alarms.</a:t>
            </a:r>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31</a:t>
            </a:fld>
            <a:endParaRPr kumimoji="1" lang="zh-CN" altLang="en-US"/>
          </a:p>
        </p:txBody>
      </p:sp>
    </p:spTree>
    <p:extLst>
      <p:ext uri="{BB962C8B-B14F-4D97-AF65-F5344CB8AC3E}">
        <p14:creationId xmlns:p14="http://schemas.microsoft.com/office/powerpoint/2010/main" val="60638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32</a:t>
            </a:fld>
            <a:endParaRPr kumimoji="1" lang="zh-CN" altLang="en-US"/>
          </a:p>
        </p:txBody>
      </p:sp>
    </p:spTree>
    <p:extLst>
      <p:ext uri="{BB962C8B-B14F-4D97-AF65-F5344CB8AC3E}">
        <p14:creationId xmlns:p14="http://schemas.microsoft.com/office/powerpoint/2010/main" val="60638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kern="1200" dirty="0" smtClean="0">
                <a:solidFill>
                  <a:schemeClr val="tx1"/>
                </a:solidFill>
                <a:effectLst/>
                <a:latin typeface="+mn-lt"/>
                <a:ea typeface="+mn-ea"/>
                <a:cs typeface="+mn-cs"/>
              </a:rPr>
              <a:t>. </a:t>
            </a:r>
            <a:endParaRPr lang="fr-FR" altLang="zh-CN"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33</a:t>
            </a:fld>
            <a:endParaRPr kumimoji="1" lang="zh-CN" altLang="en-US"/>
          </a:p>
        </p:txBody>
      </p:sp>
    </p:spTree>
    <p:extLst>
      <p:ext uri="{BB962C8B-B14F-4D97-AF65-F5344CB8AC3E}">
        <p14:creationId xmlns:p14="http://schemas.microsoft.com/office/powerpoint/2010/main" val="1005160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kern="1200" dirty="0" smtClean="0">
                <a:solidFill>
                  <a:schemeClr val="tx1"/>
                </a:solidFill>
                <a:effectLst/>
                <a:latin typeface="+mn-lt"/>
                <a:ea typeface="+mn-ea"/>
                <a:cs typeface="+mn-cs"/>
              </a:rPr>
              <a:t>To draw a conclusion</a:t>
            </a:r>
            <a:endParaRPr lang="fr-FR" altLang="zh-CN"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34</a:t>
            </a:fld>
            <a:endParaRPr kumimoji="1" lang="zh-CN" altLang="en-US"/>
          </a:p>
        </p:txBody>
      </p:sp>
    </p:spTree>
    <p:extLst>
      <p:ext uri="{BB962C8B-B14F-4D97-AF65-F5344CB8AC3E}">
        <p14:creationId xmlns:p14="http://schemas.microsoft.com/office/powerpoint/2010/main" val="1005160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35</a:t>
            </a:fld>
            <a:endParaRPr kumimoji="1" lang="zh-CN" altLang="en-US"/>
          </a:p>
        </p:txBody>
      </p:sp>
    </p:spTree>
    <p:extLst>
      <p:ext uri="{BB962C8B-B14F-4D97-AF65-F5344CB8AC3E}">
        <p14:creationId xmlns:p14="http://schemas.microsoft.com/office/powerpoint/2010/main" val="49184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Internet-based services (e.g., online games, online shopping, social networks, search engine) monitor KPIs (Key Performance Indicators) of their applications and systems in order to keep their services reliable. </a:t>
            </a:r>
            <a:r>
              <a:rPr lang="en-US" altLang="zh-CN" sz="1200" b="0" i="0" u="none" strike="noStrike" kern="1200" baseline="0" dirty="0" smtClean="0">
                <a:solidFill>
                  <a:schemeClr val="tx1"/>
                </a:solidFill>
                <a:latin typeface="+mn-lt"/>
                <a:ea typeface="+mn-ea"/>
                <a:cs typeface="+mn-cs"/>
              </a:rPr>
              <a:t>They deploy an agent on each server to get the status of each process and collect the KPI measurements,</a:t>
            </a:r>
            <a:r>
              <a:rPr lang="en-US" altLang="zh-CN" sz="1200" dirty="0" smtClean="0"/>
              <a:t> such as CPU Utilization</a:t>
            </a:r>
            <a:r>
              <a:rPr lang="en-US" altLang="zh-CN" sz="1200" baseline="0" dirty="0" smtClean="0"/>
              <a:t> </a:t>
            </a:r>
            <a:r>
              <a:rPr lang="en-US" altLang="zh-CN" sz="1200" dirty="0" smtClean="0"/>
              <a:t>Search Response Time</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4</a:t>
            </a:fld>
            <a:endParaRPr kumimoji="1" lang="zh-CN" altLang="en-US"/>
          </a:p>
        </p:txBody>
      </p:sp>
    </p:spTree>
    <p:extLst>
      <p:ext uri="{BB962C8B-B14F-4D97-AF65-F5344CB8AC3E}">
        <p14:creationId xmlns:p14="http://schemas.microsoft.com/office/powerpoint/2010/main" val="142238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The figure is the examples of anomalies in KPI streams. The red parts in the KPI stream denote anomalous points, and the orange part denotes missing points (filled with </a:t>
            </a:r>
            <a:r>
              <a:rPr lang="en-US" altLang="zh-CN" sz="1200" dirty="0" err="1" smtClean="0"/>
              <a:t>zeros</a:t>
            </a:r>
            <a:r>
              <a:rPr lang="en-US" altLang="zh-CN" sz="1200" dirty="0" smtClean="0"/>
              <a:t>).</a:t>
            </a:r>
            <a:endParaRPr lang="zh-CN" altLang="en-US" sz="1200" dirty="0" smtClean="0"/>
          </a:p>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5</a:t>
            </a:fld>
            <a:endParaRPr kumimoji="1" lang="zh-CN" altLang="en-US"/>
          </a:p>
        </p:txBody>
      </p:sp>
    </p:spTree>
    <p:extLst>
      <p:ext uri="{BB962C8B-B14F-4D97-AF65-F5344CB8AC3E}">
        <p14:creationId xmlns:p14="http://schemas.microsoft.com/office/powerpoint/2010/main" val="142238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This demo shows an anomaly, which </a:t>
            </a:r>
            <a:r>
              <a:rPr lang="fr-FR" altLang="zh-CN" sz="1200" kern="1200" dirty="0" smtClean="0">
                <a:solidFill>
                  <a:schemeClr val="tx1"/>
                </a:solidFill>
                <a:effectLst/>
                <a:latin typeface="+mn-lt"/>
                <a:ea typeface="+mn-ea"/>
                <a:cs typeface="+mn-cs"/>
              </a:rPr>
              <a:t>is straightforward to visually inspect.</a:t>
            </a:r>
            <a:endParaRPr lang="fr-FR" altLang="zh-CN" dirty="0" smtClean="0"/>
          </a:p>
          <a:p>
            <a:r>
              <a:rPr lang="en-US" altLang="zh-CN" sz="1200" b="0" i="0" u="none" strike="noStrike" kern="1200" baseline="0" dirty="0" smtClean="0">
                <a:solidFill>
                  <a:schemeClr val="tx1"/>
                </a:solidFill>
                <a:latin typeface="+mn-lt"/>
                <a:ea typeface="+mn-ea"/>
                <a:cs typeface="+mn-cs"/>
              </a:rPr>
              <a:t>In order to accurately detect KPI anomalies, operators carefully select detectors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then, need to manually and </a:t>
            </a:r>
            <a:r>
              <a:rPr lang="fr-FR" altLang="zh-CN" sz="1200" kern="1200" dirty="0" smtClean="0">
                <a:solidFill>
                  <a:schemeClr val="tx1"/>
                </a:solidFill>
                <a:effectLst/>
                <a:latin typeface="+mn-lt"/>
                <a:ea typeface="+mn-ea"/>
                <a:cs typeface="+mn-cs"/>
              </a:rPr>
              <a:t>iteratively </a:t>
            </a:r>
            <a:r>
              <a:rPr lang="en-US" altLang="zh-CN" sz="1200" b="0" i="0" u="none" strike="noStrike" kern="1200" baseline="0" dirty="0" smtClean="0">
                <a:solidFill>
                  <a:schemeClr val="tx1"/>
                </a:solidFill>
                <a:latin typeface="+mn-lt"/>
                <a:ea typeface="+mn-ea"/>
                <a:cs typeface="+mn-cs"/>
              </a:rPr>
              <a:t>tune the parameters and thresholds based on their domain knowledge </a:t>
            </a:r>
            <a:endParaRPr lang="fr-FR"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kern="1200" dirty="0" smtClean="0">
                <a:solidFill>
                  <a:schemeClr val="tx1"/>
                </a:solidFill>
                <a:effectLst/>
                <a:latin typeface="+mn-lt"/>
                <a:ea typeface="+mn-ea"/>
                <a:cs typeface="+mn-cs"/>
              </a:rPr>
              <a:t>Suppose that operators use TSD for anomaly detection, the blue line is the detection boundary.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kern="1200" dirty="0" smtClean="0">
                <a:solidFill>
                  <a:schemeClr val="tx1"/>
                </a:solidFill>
                <a:effectLst/>
                <a:latin typeface="+mn-lt"/>
                <a:ea typeface="+mn-ea"/>
                <a:cs typeface="+mn-cs"/>
              </a:rPr>
              <a:t>If the KPI</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value</a:t>
            </a:r>
            <a:r>
              <a:rPr lang="fr-FR" altLang="zh-CN" sz="1200" kern="1200" dirty="0" smtClean="0">
                <a:solidFill>
                  <a:schemeClr val="tx1"/>
                </a:solidFill>
                <a:effectLst/>
                <a:latin typeface="+mn-lt"/>
                <a:ea typeface="+mn-ea"/>
                <a:cs typeface="+mn-cs"/>
              </a:rPr>
              <a:t> excess the boundary, it will generate alarm to operators to handle.</a:t>
            </a:r>
            <a:endParaRPr lang="fr-FR" altLang="zh-CN"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6</a:t>
            </a:fld>
            <a:endParaRPr kumimoji="1" lang="zh-CN" altLang="en-US"/>
          </a:p>
        </p:txBody>
      </p:sp>
    </p:spTree>
    <p:extLst>
      <p:ext uri="{BB962C8B-B14F-4D97-AF65-F5344CB8AC3E}">
        <p14:creationId xmlns:p14="http://schemas.microsoft.com/office/powerpoint/2010/main" val="142238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operators also can combine multiple detectors, for example, moving average, holt-Winters and Time series decomposition and so on to train machine learning model.</a:t>
            </a:r>
          </a:p>
          <a:p>
            <a:r>
              <a:rPr kumimoji="1" lang="en-US" altLang="zh-CN" dirty="0" smtClean="0"/>
              <a:t>Each detector is one of the features.</a:t>
            </a:r>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7</a:t>
            </a:fld>
            <a:endParaRPr kumimoji="1" lang="zh-CN" altLang="en-US"/>
          </a:p>
        </p:txBody>
      </p:sp>
    </p:spTree>
    <p:extLst>
      <p:ext uri="{BB962C8B-B14F-4D97-AF65-F5344CB8AC3E}">
        <p14:creationId xmlns:p14="http://schemas.microsoft.com/office/powerpoint/2010/main" val="1422387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8</a:t>
            </a:fld>
            <a:endParaRPr kumimoji="1" lang="zh-CN" altLang="en-US"/>
          </a:p>
        </p:txBody>
      </p:sp>
    </p:spTree>
    <p:extLst>
      <p:ext uri="{BB962C8B-B14F-4D97-AF65-F5344CB8AC3E}">
        <p14:creationId xmlns:p14="http://schemas.microsoft.com/office/powerpoint/2010/main" val="1422387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Case1:</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New products can be frequently launched, such as in gaming platform. For example, in a top gaming company G studied in this paper, on average over ten new games are launched per quarter, which results in more than 6000 new KPI streams per 10 days on average.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i="0" dirty="0" smtClean="0"/>
              <a:t>Case2: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With the popularity of </a:t>
            </a:r>
            <a:r>
              <a:rPr lang="en-US" altLang="zh-CN" sz="1200" dirty="0" err="1" smtClean="0"/>
              <a:t>DevOps</a:t>
            </a:r>
            <a:r>
              <a:rPr lang="en-US" altLang="zh-CN" sz="1200" dirty="0" smtClean="0"/>
              <a:t> and micro-service, software upgrades become more and more frequent, many of which result in the pattern changes of existing KPI streams, making the previous anomaly detection algorithms/parameters outdated.</a:t>
            </a:r>
            <a:endParaRPr lang="en-US" altLang="zh-CN"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i="1" dirty="0" smtClean="0"/>
          </a:p>
        </p:txBody>
      </p:sp>
      <p:sp>
        <p:nvSpPr>
          <p:cNvPr id="4" name="幻灯片编号占位符 3"/>
          <p:cNvSpPr>
            <a:spLocks noGrp="1"/>
          </p:cNvSpPr>
          <p:nvPr>
            <p:ph type="sldNum" sz="quarter" idx="10"/>
          </p:nvPr>
        </p:nvSpPr>
        <p:spPr/>
        <p:txBody>
          <a:bodyPr/>
          <a:lstStyle/>
          <a:p>
            <a:fld id="{0DABC65B-2414-FB46-BC55-459D66F680ED}" type="slidenum">
              <a:rPr kumimoji="1" lang="zh-CN" altLang="en-US" smtClean="0"/>
              <a:t>9</a:t>
            </a:fld>
            <a:endParaRPr kumimoji="1" lang="zh-CN" altLang="en-US"/>
          </a:p>
        </p:txBody>
      </p:sp>
    </p:spTree>
    <p:extLst>
      <p:ext uri="{BB962C8B-B14F-4D97-AF65-F5344CB8AC3E}">
        <p14:creationId xmlns:p14="http://schemas.microsoft.com/office/powerpoint/2010/main" val="142238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5DE1D9E2-AFCF-F24C-A3CB-DF349D303440}"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68309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76D00CEC-8950-9F4A-88A0-96FED6BF5750}"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62743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83375CA6-F682-D545-8512-0DB8B1972CD7}"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143993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5DE1D9E2-AFCF-F24C-A3CB-DF349D303440}"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58044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FCAB290-5547-2F4B-ADE5-D20E77A44024}"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210530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D8BEEBF5-D345-2944-B73D-C33D3F8F6233}"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266034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BDDE67C5-3520-8B41-8DE8-F3A990147D08}" type="datetime1">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527673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C3797D73-6A5F-CA4E-8E90-C66D7F3D14FC}" type="datetime1">
              <a:rPr kumimoji="1" lang="zh-CN" altLang="en-US" smtClean="0"/>
              <a:t>2018/12/19</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83173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4FE4C9F6-555B-6040-AD43-0B0BC5788480}" type="datetime1">
              <a:rPr kumimoji="1" lang="zh-CN" altLang="en-US" smtClean="0"/>
              <a:t>2018/12/19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432008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522F6A-AEA1-094E-A175-B7EDBFF35B06}" type="datetime1">
              <a:rPr kumimoji="1" lang="zh-CN" altLang="en-US" smtClean="0"/>
              <a:t>2018/12/19</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726486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236994DE-4CAC-3144-B59D-693C45397367}" type="datetime1">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36430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FCAB290-5547-2F4B-ADE5-D20E77A44024}"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400834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8026A2F1-766D-DF42-AC42-4E6A33AAF79A}" type="datetime1">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124714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76D00CEC-8950-9F4A-88A0-96FED6BF5750}"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33493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83375CA6-F682-D545-8512-0DB8B1972CD7}"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301099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09D26C9A-05A4-F14D-8DF5-603DE0257FAD}" type="datetime1">
              <a:rPr kumimoji="1" lang="zh-CN" altLang="en-US" smtClean="0"/>
              <a:t>2018/12/19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902382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2FB598D0-8F35-374F-A1F0-A1B0C7006C76}" type="datetimeFigureOut">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522D404-FCA0-3746-AEC4-09F7D6099273}" type="slidenum">
              <a:rPr kumimoji="1" lang="zh-CN" altLang="en-US" smtClean="0"/>
              <a:t>‹#›</a:t>
            </a:fld>
            <a:endParaRPr kumimoji="1" lang="zh-CN" altLang="en-US"/>
          </a:p>
        </p:txBody>
      </p:sp>
    </p:spTree>
    <p:extLst>
      <p:ext uri="{BB962C8B-B14F-4D97-AF65-F5344CB8AC3E}">
        <p14:creationId xmlns:p14="http://schemas.microsoft.com/office/powerpoint/2010/main" val="2001877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FB598D0-8F35-374F-A1F0-A1B0C7006C76}" type="datetimeFigureOut">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522D404-FCA0-3746-AEC4-09F7D6099273}" type="slidenum">
              <a:rPr kumimoji="1" lang="zh-CN" altLang="en-US" smtClean="0"/>
              <a:t>‹#›</a:t>
            </a:fld>
            <a:endParaRPr kumimoji="1" lang="zh-CN" altLang="en-US"/>
          </a:p>
        </p:txBody>
      </p:sp>
    </p:spTree>
    <p:extLst>
      <p:ext uri="{BB962C8B-B14F-4D97-AF65-F5344CB8AC3E}">
        <p14:creationId xmlns:p14="http://schemas.microsoft.com/office/powerpoint/2010/main" val="931248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2FB598D0-8F35-374F-A1F0-A1B0C7006C76}" type="datetimeFigureOut">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522D404-FCA0-3746-AEC4-09F7D6099273}" type="slidenum">
              <a:rPr kumimoji="1" lang="zh-CN" altLang="en-US" smtClean="0"/>
              <a:t>‹#›</a:t>
            </a:fld>
            <a:endParaRPr kumimoji="1" lang="zh-CN" altLang="en-US"/>
          </a:p>
        </p:txBody>
      </p:sp>
    </p:spTree>
    <p:extLst>
      <p:ext uri="{BB962C8B-B14F-4D97-AF65-F5344CB8AC3E}">
        <p14:creationId xmlns:p14="http://schemas.microsoft.com/office/powerpoint/2010/main" val="630232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2FB598D0-8F35-374F-A1F0-A1B0C7006C76}" type="datetimeFigureOut">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522D404-FCA0-3746-AEC4-09F7D6099273}" type="slidenum">
              <a:rPr kumimoji="1" lang="zh-CN" altLang="en-US" smtClean="0"/>
              <a:t>‹#›</a:t>
            </a:fld>
            <a:endParaRPr kumimoji="1" lang="zh-CN" altLang="en-US"/>
          </a:p>
        </p:txBody>
      </p:sp>
    </p:spTree>
    <p:extLst>
      <p:ext uri="{BB962C8B-B14F-4D97-AF65-F5344CB8AC3E}">
        <p14:creationId xmlns:p14="http://schemas.microsoft.com/office/powerpoint/2010/main" val="932112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2FB598D0-8F35-374F-A1F0-A1B0C7006C76}" type="datetimeFigureOut">
              <a:rPr kumimoji="1" lang="zh-CN" altLang="en-US" smtClean="0"/>
              <a:t>2018/12/19</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C522D404-FCA0-3746-AEC4-09F7D6099273}" type="slidenum">
              <a:rPr kumimoji="1" lang="zh-CN" altLang="en-US" smtClean="0"/>
              <a:t>‹#›</a:t>
            </a:fld>
            <a:endParaRPr kumimoji="1" lang="zh-CN" altLang="en-US"/>
          </a:p>
        </p:txBody>
      </p:sp>
    </p:spTree>
    <p:extLst>
      <p:ext uri="{BB962C8B-B14F-4D97-AF65-F5344CB8AC3E}">
        <p14:creationId xmlns:p14="http://schemas.microsoft.com/office/powerpoint/2010/main" val="121448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2FB598D0-8F35-374F-A1F0-A1B0C7006C76}" type="datetimeFigureOut">
              <a:rPr kumimoji="1" lang="zh-CN" altLang="en-US" smtClean="0"/>
              <a:t>2018/12/19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C522D404-FCA0-3746-AEC4-09F7D6099273}" type="slidenum">
              <a:rPr kumimoji="1" lang="zh-CN" altLang="en-US" smtClean="0"/>
              <a:t>‹#›</a:t>
            </a:fld>
            <a:endParaRPr kumimoji="1" lang="zh-CN" altLang="en-US"/>
          </a:p>
        </p:txBody>
      </p:sp>
    </p:spTree>
    <p:extLst>
      <p:ext uri="{BB962C8B-B14F-4D97-AF65-F5344CB8AC3E}">
        <p14:creationId xmlns:p14="http://schemas.microsoft.com/office/powerpoint/2010/main" val="107007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D8BEEBF5-D345-2944-B73D-C33D3F8F6233}"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467449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B598D0-8F35-374F-A1F0-A1B0C7006C76}" type="datetimeFigureOut">
              <a:rPr kumimoji="1" lang="zh-CN" altLang="en-US" smtClean="0"/>
              <a:t>2018/12/19</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C522D404-FCA0-3746-AEC4-09F7D6099273}" type="slidenum">
              <a:rPr kumimoji="1" lang="zh-CN" altLang="en-US" smtClean="0"/>
              <a:t>‹#›</a:t>
            </a:fld>
            <a:endParaRPr kumimoji="1" lang="zh-CN" altLang="en-US"/>
          </a:p>
        </p:txBody>
      </p:sp>
    </p:spTree>
    <p:extLst>
      <p:ext uri="{BB962C8B-B14F-4D97-AF65-F5344CB8AC3E}">
        <p14:creationId xmlns:p14="http://schemas.microsoft.com/office/powerpoint/2010/main" val="1803189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2FB598D0-8F35-374F-A1F0-A1B0C7006C76}" type="datetimeFigureOut">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522D404-FCA0-3746-AEC4-09F7D6099273}" type="slidenum">
              <a:rPr kumimoji="1" lang="zh-CN" altLang="en-US" smtClean="0"/>
              <a:t>‹#›</a:t>
            </a:fld>
            <a:endParaRPr kumimoji="1" lang="zh-CN" altLang="en-US"/>
          </a:p>
        </p:txBody>
      </p:sp>
    </p:spTree>
    <p:extLst>
      <p:ext uri="{BB962C8B-B14F-4D97-AF65-F5344CB8AC3E}">
        <p14:creationId xmlns:p14="http://schemas.microsoft.com/office/powerpoint/2010/main" val="909019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2FB598D0-8F35-374F-A1F0-A1B0C7006C76}" type="datetimeFigureOut">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522D404-FCA0-3746-AEC4-09F7D6099273}" type="slidenum">
              <a:rPr kumimoji="1" lang="zh-CN" altLang="en-US" smtClean="0"/>
              <a:t>‹#›</a:t>
            </a:fld>
            <a:endParaRPr kumimoji="1" lang="zh-CN" altLang="en-US"/>
          </a:p>
        </p:txBody>
      </p:sp>
    </p:spTree>
    <p:extLst>
      <p:ext uri="{BB962C8B-B14F-4D97-AF65-F5344CB8AC3E}">
        <p14:creationId xmlns:p14="http://schemas.microsoft.com/office/powerpoint/2010/main" val="687651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FB598D0-8F35-374F-A1F0-A1B0C7006C76}" type="datetimeFigureOut">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522D404-FCA0-3746-AEC4-09F7D6099273}" type="slidenum">
              <a:rPr kumimoji="1" lang="zh-CN" altLang="en-US" smtClean="0"/>
              <a:t>‹#›</a:t>
            </a:fld>
            <a:endParaRPr kumimoji="1" lang="zh-CN" altLang="en-US"/>
          </a:p>
        </p:txBody>
      </p:sp>
    </p:spTree>
    <p:extLst>
      <p:ext uri="{BB962C8B-B14F-4D97-AF65-F5344CB8AC3E}">
        <p14:creationId xmlns:p14="http://schemas.microsoft.com/office/powerpoint/2010/main" val="1749272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FB598D0-8F35-374F-A1F0-A1B0C7006C76}" type="datetimeFigureOut">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522D404-FCA0-3746-AEC4-09F7D6099273}" type="slidenum">
              <a:rPr kumimoji="1" lang="zh-CN" altLang="en-US" smtClean="0"/>
              <a:t>‹#›</a:t>
            </a:fld>
            <a:endParaRPr kumimoji="1" lang="zh-CN" altLang="en-US"/>
          </a:p>
        </p:txBody>
      </p:sp>
    </p:spTree>
    <p:extLst>
      <p:ext uri="{BB962C8B-B14F-4D97-AF65-F5344CB8AC3E}">
        <p14:creationId xmlns:p14="http://schemas.microsoft.com/office/powerpoint/2010/main" val="976822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5DE1D9E2-AFCF-F24C-A3CB-DF349D303440}"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902147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FCAB290-5547-2F4B-ADE5-D20E77A44024}"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751435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D8BEEBF5-D345-2944-B73D-C33D3F8F6233}"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486210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BDDE67C5-3520-8B41-8DE8-F3A990147D08}" type="datetime1">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474360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C3797D73-6A5F-CA4E-8E90-C66D7F3D14FC}" type="datetime1">
              <a:rPr kumimoji="1" lang="zh-CN" altLang="en-US" smtClean="0"/>
              <a:t>2018/12/19</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33452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BDDE67C5-3520-8B41-8DE8-F3A990147D08}" type="datetime1">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928196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4FE4C9F6-555B-6040-AD43-0B0BC5788480}" type="datetime1">
              <a:rPr kumimoji="1" lang="zh-CN" altLang="en-US" smtClean="0"/>
              <a:t>2018/12/19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758917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522F6A-AEA1-094E-A175-B7EDBFF35B06}" type="datetime1">
              <a:rPr kumimoji="1" lang="zh-CN" altLang="en-US" smtClean="0"/>
              <a:t>2018/12/19</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253495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236994DE-4CAC-3144-B59D-693C45397367}" type="datetime1">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805936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8026A2F1-766D-DF42-AC42-4E6A33AAF79A}" type="datetime1">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626334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76D00CEC-8950-9F4A-88A0-96FED6BF5750}"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066259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83375CA6-F682-D545-8512-0DB8B1972CD7}"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8708860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5DE1D9E2-AFCF-F24C-A3CB-DF349D303440}"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490778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FCAB290-5547-2F4B-ADE5-D20E77A44024}"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655056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D8BEEBF5-D345-2944-B73D-C33D3F8F6233}"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2137671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BDDE67C5-3520-8B41-8DE8-F3A990147D08}" type="datetime1">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203661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C3797D73-6A5F-CA4E-8E90-C66D7F3D14FC}" type="datetime1">
              <a:rPr kumimoji="1" lang="zh-CN" altLang="en-US" smtClean="0"/>
              <a:t>2018/12/19</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8692963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C3797D73-6A5F-CA4E-8E90-C66D7F3D14FC}" type="datetime1">
              <a:rPr kumimoji="1" lang="zh-CN" altLang="en-US" smtClean="0"/>
              <a:t>2018/12/19</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247620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4FE4C9F6-555B-6040-AD43-0B0BC5788480}" type="datetime1">
              <a:rPr kumimoji="1" lang="zh-CN" altLang="en-US" smtClean="0"/>
              <a:t>2018/12/19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2270478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522F6A-AEA1-094E-A175-B7EDBFF35B06}" type="datetime1">
              <a:rPr kumimoji="1" lang="zh-CN" altLang="en-US" smtClean="0"/>
              <a:t>2018/12/19</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5470434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236994DE-4CAC-3144-B59D-693C45397367}" type="datetime1">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5856956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8026A2F1-766D-DF42-AC42-4E6A33AAF79A}" type="datetime1">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2000296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76D00CEC-8950-9F4A-88A0-96FED6BF5750}"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6396896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83375CA6-F682-D545-8512-0DB8B1972CD7}" type="datetime1">
              <a:rPr kumimoji="1" lang="zh-CN" altLang="en-US" smtClean="0"/>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65074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4FE4C9F6-555B-6040-AD43-0B0BC5788480}" type="datetime1">
              <a:rPr kumimoji="1" lang="zh-CN" altLang="en-US" smtClean="0"/>
              <a:t>2018/12/19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93220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522F6A-AEA1-094E-A175-B7EDBFF35B06}" type="datetime1">
              <a:rPr kumimoji="1" lang="zh-CN" altLang="en-US" smtClean="0"/>
              <a:t>2018/12/19</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61543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236994DE-4CAC-3144-B59D-693C45397367}" type="datetime1">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5115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8026A2F1-766D-DF42-AC42-4E6A33AAF79A}" type="datetime1">
              <a:rPr kumimoji="1" lang="zh-CN" altLang="en-US" smtClean="0"/>
              <a:t>2018/12/19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756710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26C9A-05A4-F14D-8DF5-603DE0257FAD}" type="datetime1">
              <a:rPr kumimoji="1" lang="zh-CN" altLang="en-US" smtClean="0"/>
              <a:t>2018/12/19</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394987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26C9A-05A4-F14D-8DF5-603DE0257FAD}" type="datetime1">
              <a:rPr kumimoji="1" lang="zh-CN" altLang="en-US" smtClean="0"/>
              <a:t>2018/12/19</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0528935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598D0-8F35-374F-A1F0-A1B0C7006C76}" type="datetimeFigureOut">
              <a:rPr kumimoji="1" lang="zh-CN" altLang="en-US" smtClean="0"/>
              <a:t>2018/12/19</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2D404-FCA0-3746-AEC4-09F7D6099273}" type="slidenum">
              <a:rPr kumimoji="1" lang="zh-CN" altLang="en-US" smtClean="0"/>
              <a:t>‹#›</a:t>
            </a:fld>
            <a:endParaRPr kumimoji="1" lang="zh-CN" altLang="en-US"/>
          </a:p>
        </p:txBody>
      </p:sp>
    </p:spTree>
    <p:extLst>
      <p:ext uri="{BB962C8B-B14F-4D97-AF65-F5344CB8AC3E}">
        <p14:creationId xmlns:p14="http://schemas.microsoft.com/office/powerpoint/2010/main" val="160788889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26C9A-05A4-F14D-8DF5-603DE0257FAD}" type="datetime1">
              <a:rPr kumimoji="1" lang="zh-CN" altLang="en-US" smtClean="0"/>
              <a:t>2018/12/19</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072077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26C9A-05A4-F14D-8DF5-603DE0257FAD}" type="datetime1">
              <a:rPr kumimoji="1" lang="zh-CN" altLang="en-US" smtClean="0"/>
              <a:t>2018/12/19</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28B5C-DACD-B444-83C6-99B86A1493E9}" type="slidenum">
              <a:rPr kumimoji="1" lang="zh-CN" altLang="en-US" smtClean="0"/>
              <a:t>‹#›</a:t>
            </a:fld>
            <a:endParaRPr kumimoji="1" lang="zh-CN" altLang="en-US"/>
          </a:p>
        </p:txBody>
      </p:sp>
    </p:spTree>
    <p:extLst>
      <p:ext uri="{BB962C8B-B14F-4D97-AF65-F5344CB8AC3E}">
        <p14:creationId xmlns:p14="http://schemas.microsoft.com/office/powerpoint/2010/main" val="1061561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emf"/><Relationship Id="rId7" Type="http://schemas.openxmlformats.org/officeDocument/2006/relationships/image" Target="../media/image39.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41.sv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emf"/><Relationship Id="rId7" Type="http://schemas.openxmlformats.org/officeDocument/2006/relationships/image" Target="../media/image39.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41.sv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emf"/><Relationship Id="rId7" Type="http://schemas.openxmlformats.org/officeDocument/2006/relationships/image" Target="../media/image39.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41.sv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emf"/><Relationship Id="rId7" Type="http://schemas.openxmlformats.org/officeDocument/2006/relationships/image" Target="../media/image39.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41.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715583"/>
            <a:ext cx="9144000" cy="2387600"/>
          </a:xfrm>
        </p:spPr>
        <p:txBody>
          <a:bodyPr>
            <a:normAutofit/>
          </a:bodyPr>
          <a:lstStyle/>
          <a:p>
            <a:r>
              <a:rPr lang="en-US" altLang="zh-CN" b="1" dirty="0" smtClean="0"/>
              <a:t>ADS:</a:t>
            </a:r>
            <a:r>
              <a:rPr lang="zh-CN" altLang="en-US" b="1" dirty="0" smtClean="0"/>
              <a:t> </a:t>
            </a:r>
            <a:r>
              <a:rPr lang="en-US" altLang="zh-CN" b="1" dirty="0"/>
              <a:t>Rapid Deployment of Anomaly Detection Models</a:t>
            </a:r>
            <a:endParaRPr kumimoji="1" lang="zh-CN" altLang="en-US" b="1" dirty="0"/>
          </a:p>
        </p:txBody>
      </p:sp>
      <p:sp>
        <p:nvSpPr>
          <p:cNvPr id="3" name="副标题 2"/>
          <p:cNvSpPr>
            <a:spLocks noGrp="1"/>
          </p:cNvSpPr>
          <p:nvPr>
            <p:ph type="subTitle" idx="1"/>
          </p:nvPr>
        </p:nvSpPr>
        <p:spPr>
          <a:xfrm>
            <a:off x="1524000" y="4681330"/>
            <a:ext cx="9144000" cy="1655762"/>
          </a:xfrm>
        </p:spPr>
        <p:txBody>
          <a:bodyPr/>
          <a:lstStyle/>
          <a:p>
            <a:r>
              <a:rPr kumimoji="1" lang="en-US" altLang="zh-CN" b="1" dirty="0" err="1" smtClean="0">
                <a:solidFill>
                  <a:srgbClr val="7030A0"/>
                </a:solidFill>
              </a:rPr>
              <a:t>Jiahao</a:t>
            </a:r>
            <a:r>
              <a:rPr kumimoji="1" lang="en-US" altLang="zh-CN" b="1" dirty="0" smtClean="0">
                <a:solidFill>
                  <a:srgbClr val="7030A0"/>
                </a:solidFill>
              </a:rPr>
              <a:t> Bu</a:t>
            </a:r>
            <a:r>
              <a:rPr kumimoji="1" lang="en-US" altLang="zh-CN" dirty="0" smtClean="0">
                <a:solidFill>
                  <a:srgbClr val="7030A0"/>
                </a:solidFill>
              </a:rPr>
              <a:t>, Ying Liu, </a:t>
            </a:r>
            <a:r>
              <a:rPr kumimoji="1" lang="en-US" altLang="zh-CN" dirty="0" err="1" smtClean="0">
                <a:solidFill>
                  <a:srgbClr val="7030A0"/>
                </a:solidFill>
              </a:rPr>
              <a:t>Shenglin</a:t>
            </a:r>
            <a:r>
              <a:rPr kumimoji="1" lang="en-US" altLang="zh-CN" dirty="0" smtClean="0">
                <a:solidFill>
                  <a:srgbClr val="7030A0"/>
                </a:solidFill>
              </a:rPr>
              <a:t> Zhang, </a:t>
            </a:r>
            <a:r>
              <a:rPr kumimoji="1" lang="en-US" altLang="zh-CN" dirty="0" err="1" smtClean="0">
                <a:solidFill>
                  <a:srgbClr val="7030A0"/>
                </a:solidFill>
              </a:rPr>
              <a:t>Weibin</a:t>
            </a:r>
            <a:r>
              <a:rPr kumimoji="1" lang="en-US" altLang="zh-CN" dirty="0" smtClean="0">
                <a:solidFill>
                  <a:srgbClr val="7030A0"/>
                </a:solidFill>
              </a:rPr>
              <a:t> </a:t>
            </a:r>
            <a:r>
              <a:rPr kumimoji="1" lang="en-US" altLang="zh-CN" dirty="0" err="1" smtClean="0">
                <a:solidFill>
                  <a:srgbClr val="7030A0"/>
                </a:solidFill>
              </a:rPr>
              <a:t>Meng</a:t>
            </a:r>
            <a:endParaRPr kumimoji="1" lang="en-US" altLang="zh-CN" dirty="0" smtClean="0">
              <a:solidFill>
                <a:srgbClr val="7030A0"/>
              </a:solidFill>
            </a:endParaRPr>
          </a:p>
          <a:p>
            <a:r>
              <a:rPr kumimoji="1" lang="en-US" altLang="zh-CN" dirty="0" err="1" smtClean="0">
                <a:solidFill>
                  <a:srgbClr val="7030A0"/>
                </a:solidFill>
              </a:rPr>
              <a:t>Qitong</a:t>
            </a:r>
            <a:r>
              <a:rPr kumimoji="1" lang="en-US" altLang="zh-CN" dirty="0" smtClean="0">
                <a:solidFill>
                  <a:srgbClr val="7030A0"/>
                </a:solidFill>
              </a:rPr>
              <a:t> Liu, </a:t>
            </a:r>
            <a:r>
              <a:rPr kumimoji="1" lang="en-US" altLang="zh-CN" dirty="0" err="1" smtClean="0">
                <a:solidFill>
                  <a:srgbClr val="7030A0"/>
                </a:solidFill>
              </a:rPr>
              <a:t>Xiaotian</a:t>
            </a:r>
            <a:r>
              <a:rPr kumimoji="1" lang="en-US" altLang="zh-CN" dirty="0" smtClean="0">
                <a:solidFill>
                  <a:srgbClr val="7030A0"/>
                </a:solidFill>
              </a:rPr>
              <a:t> Zhu, Dan Pei</a:t>
            </a:r>
            <a:endParaRPr kumimoji="1" lang="zh-CN" altLang="en-US" dirty="0" smtClean="0">
              <a:solidFill>
                <a:srgbClr val="7030A0"/>
              </a:solidFill>
            </a:endParaRPr>
          </a:p>
        </p:txBody>
      </p:sp>
      <p:sp>
        <p:nvSpPr>
          <p:cNvPr id="7" name="矩形 6"/>
          <p:cNvSpPr/>
          <p:nvPr/>
        </p:nvSpPr>
        <p:spPr>
          <a:xfrm>
            <a:off x="0" y="0"/>
            <a:ext cx="12192000" cy="569626"/>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幻灯片编号占位符 9"/>
          <p:cNvSpPr>
            <a:spLocks noGrp="1"/>
          </p:cNvSpPr>
          <p:nvPr>
            <p:ph type="sldNum" sz="quarter" idx="12"/>
          </p:nvPr>
        </p:nvSpPr>
        <p:spPr/>
        <p:txBody>
          <a:bodyPr/>
          <a:lstStyle/>
          <a:p>
            <a:fld id="{A9628B5C-DACD-B444-83C6-99B86A1493E9}" type="slidenum">
              <a:rPr kumimoji="1" lang="zh-CN" altLang="en-US" smtClean="0"/>
              <a:t>1</a:t>
            </a:fld>
            <a:endParaRPr kumimoji="1"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760" y="853735"/>
            <a:ext cx="1224280" cy="35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图片 8"/>
          <p:cNvPicPr>
            <a:picLocks noChangeAspect="1"/>
          </p:cNvPicPr>
          <p:nvPr/>
        </p:nvPicPr>
        <p:blipFill>
          <a:blip r:embed="rId4"/>
          <a:stretch>
            <a:fillRect/>
          </a:stretch>
        </p:blipFill>
        <p:spPr>
          <a:xfrm>
            <a:off x="7990523" y="737262"/>
            <a:ext cx="1180830" cy="662624"/>
          </a:xfrm>
          <a:prstGeom prst="rect">
            <a:avLst/>
          </a:prstGeom>
        </p:spPr>
      </p:pic>
      <p:pic>
        <p:nvPicPr>
          <p:cNvPr id="11" name="图片 10"/>
          <p:cNvPicPr>
            <a:picLocks noChangeAspect="1"/>
          </p:cNvPicPr>
          <p:nvPr/>
        </p:nvPicPr>
        <p:blipFill>
          <a:blip r:embed="rId5"/>
          <a:stretch>
            <a:fillRect/>
          </a:stretch>
        </p:blipFill>
        <p:spPr>
          <a:xfrm>
            <a:off x="9238298" y="718022"/>
            <a:ext cx="1285876" cy="621082"/>
          </a:xfrm>
          <a:prstGeom prst="rect">
            <a:avLst/>
          </a:prstGeom>
        </p:spPr>
      </p:pic>
      <p:sp>
        <p:nvSpPr>
          <p:cNvPr id="12" name="矩形 11"/>
          <p:cNvSpPr/>
          <p:nvPr/>
        </p:nvSpPr>
        <p:spPr>
          <a:xfrm>
            <a:off x="0" y="5961195"/>
            <a:ext cx="12192000" cy="738664"/>
          </a:xfrm>
          <a:prstGeom prst="rect">
            <a:avLst/>
          </a:prstGeom>
        </p:spPr>
        <p:txBody>
          <a:bodyPr wrap="square">
            <a:spAutoFit/>
          </a:bodyPr>
          <a:lstStyle/>
          <a:p>
            <a:pPr algn="ctr">
              <a:lnSpc>
                <a:spcPct val="150000"/>
              </a:lnSpc>
            </a:pPr>
            <a:r>
              <a:rPr lang="en-US" altLang="zh-CN" sz="2800" dirty="0" smtClean="0">
                <a:solidFill>
                  <a:srgbClr val="B9B9B9"/>
                </a:solidFill>
              </a:rPr>
              <a:t>IPCCC </a:t>
            </a:r>
            <a:r>
              <a:rPr lang="en-US" altLang="zh-CN" sz="2800" dirty="0">
                <a:solidFill>
                  <a:srgbClr val="B9B9B9"/>
                </a:solidFill>
              </a:rPr>
              <a:t>2018</a:t>
            </a:r>
          </a:p>
        </p:txBody>
      </p:sp>
    </p:spTree>
    <p:extLst>
      <p:ext uri="{BB962C8B-B14F-4D97-AF65-F5344CB8AC3E}">
        <p14:creationId xmlns:p14="http://schemas.microsoft.com/office/powerpoint/2010/main" val="314608891"/>
      </p:ext>
    </p:extLst>
  </p:cSld>
  <p:clrMapOvr>
    <a:masterClrMapping/>
  </p:clrMapOvr>
  <mc:AlternateContent xmlns:mc="http://schemas.openxmlformats.org/markup-compatibility/2006" xmlns:p14="http://schemas.microsoft.com/office/powerpoint/2010/main">
    <mc:Choice Requires="p14">
      <p:transition spd="slow" p14:dur="2000" advTm="2147"/>
    </mc:Choice>
    <mc:Fallback xmlns="">
      <p:transition spd="slow" advTm="214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Outline</a:t>
            </a:r>
            <a:endParaRPr kumimoji="1" lang="zh-CN" altLang="en-US" b="1" dirty="0"/>
          </a:p>
        </p:txBody>
      </p:sp>
      <p:sp>
        <p:nvSpPr>
          <p:cNvPr id="3" name="内容占位符 2"/>
          <p:cNvSpPr>
            <a:spLocks noGrp="1"/>
          </p:cNvSpPr>
          <p:nvPr>
            <p:ph idx="1"/>
          </p:nvPr>
        </p:nvSpPr>
        <p:spPr>
          <a:xfrm>
            <a:off x="1371600" y="1686479"/>
            <a:ext cx="9982200" cy="4907850"/>
          </a:xfrm>
        </p:spPr>
        <p:txBody>
          <a:bodyPr>
            <a:normAutofit/>
          </a:bodyPr>
          <a:lstStyle/>
          <a:p>
            <a:pPr>
              <a:lnSpc>
                <a:spcPct val="110000"/>
              </a:lnSpc>
            </a:pPr>
            <a:r>
              <a:rPr kumimoji="1" lang="en-US" altLang="zh-CN" sz="3600" dirty="0" smtClean="0"/>
              <a:t>Background</a:t>
            </a:r>
            <a:endParaRPr kumimoji="1" lang="zh-CN" altLang="en-US" sz="3600" dirty="0" smtClean="0"/>
          </a:p>
          <a:p>
            <a:pPr>
              <a:lnSpc>
                <a:spcPct val="110000"/>
              </a:lnSpc>
            </a:pPr>
            <a:r>
              <a:rPr kumimoji="1" lang="en-US" altLang="zh-CN" sz="3600" dirty="0" smtClean="0">
                <a:solidFill>
                  <a:srgbClr val="7030A0"/>
                </a:solidFill>
              </a:rPr>
              <a:t>Problem</a:t>
            </a:r>
            <a:r>
              <a:rPr kumimoji="1" lang="zh-CN" altLang="en-US" sz="3600" dirty="0" smtClean="0">
                <a:solidFill>
                  <a:srgbClr val="7030A0"/>
                </a:solidFill>
              </a:rPr>
              <a:t> </a:t>
            </a:r>
            <a:r>
              <a:rPr kumimoji="1" lang="en-US" altLang="zh-CN" sz="3600" dirty="0" smtClean="0">
                <a:solidFill>
                  <a:srgbClr val="7030A0"/>
                </a:solidFill>
              </a:rPr>
              <a:t>definition</a:t>
            </a:r>
            <a:endParaRPr kumimoji="1" lang="zh-CN" altLang="en-US" sz="3600" dirty="0" smtClean="0">
              <a:solidFill>
                <a:srgbClr val="7030A0"/>
              </a:solidFill>
            </a:endParaRPr>
          </a:p>
          <a:p>
            <a:pPr>
              <a:lnSpc>
                <a:spcPct val="110000"/>
              </a:lnSpc>
            </a:pPr>
            <a:r>
              <a:rPr kumimoji="1" lang="en-US" altLang="zh-CN" sz="3600" dirty="0" smtClean="0"/>
              <a:t>Design</a:t>
            </a:r>
            <a:endParaRPr kumimoji="1" lang="zh-CN" altLang="en-US" sz="3600" dirty="0" smtClean="0"/>
          </a:p>
          <a:p>
            <a:pPr>
              <a:lnSpc>
                <a:spcPct val="110000"/>
              </a:lnSpc>
            </a:pPr>
            <a:r>
              <a:rPr kumimoji="1" lang="en-US" altLang="zh-CN" sz="3600" dirty="0" smtClean="0"/>
              <a:t>Evaluation</a:t>
            </a:r>
          </a:p>
          <a:p>
            <a:pPr>
              <a:lnSpc>
                <a:spcPct val="110000"/>
              </a:lnSpc>
            </a:pPr>
            <a:r>
              <a:rPr kumimoji="1" lang="en-US" altLang="zh-CN" sz="3600" dirty="0"/>
              <a:t>Conclusion</a:t>
            </a:r>
            <a:endParaRPr kumimoji="1" lang="zh-CN" altLang="en-US" sz="3600" dirty="0"/>
          </a:p>
          <a:p>
            <a:pPr>
              <a:lnSpc>
                <a:spcPct val="110000"/>
              </a:lnSpc>
            </a:pPr>
            <a:endParaRPr kumimoji="1" lang="zh-CN" altLang="en-US" sz="3600"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左箭头 6"/>
          <p:cNvSpPr/>
          <p:nvPr/>
        </p:nvSpPr>
        <p:spPr>
          <a:xfrm>
            <a:off x="5269693" y="2604013"/>
            <a:ext cx="536713" cy="35780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幻灯片编号占位符 8"/>
          <p:cNvSpPr>
            <a:spLocks noGrp="1"/>
          </p:cNvSpPr>
          <p:nvPr>
            <p:ph type="sldNum" sz="quarter" idx="12"/>
          </p:nvPr>
        </p:nvSpPr>
        <p:spPr/>
        <p:txBody>
          <a:bodyPr/>
          <a:lstStyle/>
          <a:p>
            <a:fld id="{A9628B5C-DACD-B444-83C6-99B86A1493E9}" type="slidenum">
              <a:rPr kumimoji="1" lang="zh-CN" altLang="en-US" smtClean="0"/>
              <a:t>10</a:t>
            </a:fld>
            <a:endParaRPr kumimoji="1" lang="zh-CN" altLang="en-US"/>
          </a:p>
        </p:txBody>
      </p:sp>
    </p:spTree>
    <p:extLst>
      <p:ext uri="{BB962C8B-B14F-4D97-AF65-F5344CB8AC3E}">
        <p14:creationId xmlns:p14="http://schemas.microsoft.com/office/powerpoint/2010/main" val="1450729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4" y="22860"/>
            <a:ext cx="5049081" cy="1097074"/>
          </a:xfrm>
        </p:spPr>
        <p:txBody>
          <a:bodyPr>
            <a:normAutofit/>
          </a:bodyPr>
          <a:lstStyle/>
          <a:p>
            <a:r>
              <a:rPr kumimoji="1" lang="en-US" altLang="zh-CN" b="1" dirty="0" smtClean="0"/>
              <a:t>Problem</a:t>
            </a:r>
            <a:r>
              <a:rPr kumimoji="1" lang="zh-CN" altLang="en-US" b="1" dirty="0" smtClean="0"/>
              <a:t> </a:t>
            </a:r>
            <a:r>
              <a:rPr kumimoji="1" lang="en-US" altLang="zh-CN" b="1" dirty="0" smtClean="0"/>
              <a:t>definition</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幻灯片编号占位符 38"/>
          <p:cNvSpPr>
            <a:spLocks noGrp="1"/>
          </p:cNvSpPr>
          <p:nvPr>
            <p:ph type="sldNum" sz="quarter" idx="12"/>
          </p:nvPr>
        </p:nvSpPr>
        <p:spPr/>
        <p:txBody>
          <a:bodyPr/>
          <a:lstStyle/>
          <a:p>
            <a:fld id="{A9628B5C-DACD-B444-83C6-99B86A1493E9}" type="slidenum">
              <a:rPr kumimoji="1" lang="zh-CN" altLang="en-US" smtClean="0"/>
              <a:t>11</a:t>
            </a:fld>
            <a:endParaRPr kumimoji="1" lang="zh-CN" altLang="en-US"/>
          </a:p>
        </p:txBody>
      </p:sp>
      <p:sp>
        <p:nvSpPr>
          <p:cNvPr id="7" name="TextBox 6"/>
          <p:cNvSpPr txBox="1"/>
          <p:nvPr/>
        </p:nvSpPr>
        <p:spPr>
          <a:xfrm>
            <a:off x="568960" y="1473200"/>
            <a:ext cx="11023600" cy="523220"/>
          </a:xfrm>
          <a:prstGeom prst="rect">
            <a:avLst/>
          </a:prstGeom>
          <a:noFill/>
        </p:spPr>
        <p:txBody>
          <a:bodyPr wrap="square" rtlCol="0">
            <a:spAutoFit/>
          </a:bodyPr>
          <a:lstStyle/>
          <a:p>
            <a:endParaRPr lang="en-US" altLang="zh-CN" sz="2800" dirty="0" smtClean="0"/>
          </a:p>
        </p:txBody>
      </p:sp>
      <p:sp>
        <p:nvSpPr>
          <p:cNvPr id="8" name="流程图: 过程 7"/>
          <p:cNvSpPr/>
          <p:nvPr/>
        </p:nvSpPr>
        <p:spPr>
          <a:xfrm>
            <a:off x="1388730" y="3161695"/>
            <a:ext cx="1280457" cy="367863"/>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200" dirty="0"/>
              <a:t>Moving Average</a:t>
            </a:r>
            <a:endParaRPr lang="zh-CN" altLang="en-US" sz="1200" dirty="0"/>
          </a:p>
        </p:txBody>
      </p:sp>
      <p:sp>
        <p:nvSpPr>
          <p:cNvPr id="9" name="流程图: 过程 8"/>
          <p:cNvSpPr/>
          <p:nvPr/>
        </p:nvSpPr>
        <p:spPr>
          <a:xfrm>
            <a:off x="1391556" y="3655753"/>
            <a:ext cx="1280457" cy="367863"/>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200" dirty="0"/>
              <a:t>Holt-Winters</a:t>
            </a:r>
            <a:endParaRPr lang="zh-CN" altLang="en-US" sz="1200" dirty="0"/>
          </a:p>
        </p:txBody>
      </p:sp>
      <p:sp>
        <p:nvSpPr>
          <p:cNvPr id="10" name="流程图: 过程 9"/>
          <p:cNvSpPr/>
          <p:nvPr/>
        </p:nvSpPr>
        <p:spPr>
          <a:xfrm>
            <a:off x="1403779" y="4141324"/>
            <a:ext cx="1280457" cy="367863"/>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000" b="1" dirty="0"/>
              <a:t>T</a:t>
            </a:r>
            <a:r>
              <a:rPr lang="en-US" altLang="zh-CN" sz="1000" dirty="0"/>
              <a:t>ime </a:t>
            </a:r>
            <a:r>
              <a:rPr lang="en-US" altLang="zh-CN" sz="1000" b="1" dirty="0"/>
              <a:t>S</a:t>
            </a:r>
            <a:r>
              <a:rPr lang="en-US" altLang="zh-CN" sz="1000" dirty="0"/>
              <a:t>eries</a:t>
            </a:r>
          </a:p>
          <a:p>
            <a:pPr algn="ctr"/>
            <a:r>
              <a:rPr lang="en-US" altLang="zh-CN" sz="1000" b="1" dirty="0"/>
              <a:t>D</a:t>
            </a:r>
            <a:r>
              <a:rPr lang="en-US" altLang="zh-CN" sz="1000" dirty="0"/>
              <a:t>ecomposition</a:t>
            </a:r>
            <a:endParaRPr lang="zh-CN" altLang="en-US" sz="1000" dirty="0"/>
          </a:p>
        </p:txBody>
      </p:sp>
      <p:sp>
        <p:nvSpPr>
          <p:cNvPr id="11" name="文本框 6"/>
          <p:cNvSpPr txBox="1"/>
          <p:nvPr/>
        </p:nvSpPr>
        <p:spPr>
          <a:xfrm>
            <a:off x="632467" y="2625849"/>
            <a:ext cx="2895344" cy="369332"/>
          </a:xfrm>
          <a:prstGeom prst="rect">
            <a:avLst/>
          </a:prstGeom>
          <a:noFill/>
        </p:spPr>
        <p:txBody>
          <a:bodyPr wrap="none" rtlCol="0">
            <a:spAutoFit/>
          </a:bodyPr>
          <a:lstStyle/>
          <a:p>
            <a:r>
              <a:rPr lang="en-US" altLang="zh-CN" dirty="0">
                <a:solidFill>
                  <a:srgbClr val="7F7F7F"/>
                </a:solidFill>
              </a:rPr>
              <a:t>Select / combine detectors </a:t>
            </a:r>
          </a:p>
        </p:txBody>
      </p:sp>
      <p:sp>
        <p:nvSpPr>
          <p:cNvPr id="12" name="矩形 11"/>
          <p:cNvSpPr/>
          <p:nvPr/>
        </p:nvSpPr>
        <p:spPr>
          <a:xfrm>
            <a:off x="1855673" y="4459816"/>
            <a:ext cx="346570" cy="369332"/>
          </a:xfrm>
          <a:prstGeom prst="rect">
            <a:avLst/>
          </a:prstGeom>
        </p:spPr>
        <p:txBody>
          <a:bodyPr wrap="square">
            <a:spAutoFit/>
          </a:bodyPr>
          <a:lstStyle/>
          <a:p>
            <a:r>
              <a:rPr lang="en-US" altLang="zh-CN" dirty="0">
                <a:solidFill>
                  <a:srgbClr val="7F7F7F"/>
                </a:solidFill>
              </a:rPr>
              <a:t>…</a:t>
            </a:r>
            <a:endParaRPr lang="zh-CN" altLang="en-US"/>
          </a:p>
        </p:txBody>
      </p:sp>
      <p:sp>
        <p:nvSpPr>
          <p:cNvPr id="3" name="TextBox 2"/>
          <p:cNvSpPr txBox="1"/>
          <p:nvPr/>
        </p:nvSpPr>
        <p:spPr>
          <a:xfrm>
            <a:off x="568960" y="1473200"/>
            <a:ext cx="7722424" cy="800219"/>
          </a:xfrm>
          <a:prstGeom prst="rect">
            <a:avLst/>
          </a:prstGeom>
          <a:noFill/>
        </p:spPr>
        <p:txBody>
          <a:bodyPr wrap="square" rtlCol="0">
            <a:spAutoFit/>
          </a:bodyPr>
          <a:lstStyle/>
          <a:p>
            <a:r>
              <a:rPr lang="en-US" altLang="zh-CN" sz="2800" b="1" dirty="0"/>
              <a:t>Why it's challenging?</a:t>
            </a:r>
          </a:p>
          <a:p>
            <a:endParaRPr lang="zh-CN" altLang="en-US" dirty="0"/>
          </a:p>
        </p:txBody>
      </p:sp>
      <p:sp>
        <p:nvSpPr>
          <p:cNvPr id="20" name="矩形 19">
            <a:extLst>
              <a:ext uri="{FF2B5EF4-FFF2-40B4-BE49-F238E27FC236}">
                <a16:creationId xmlns="" xmlns:a16="http://schemas.microsoft.com/office/drawing/2014/main" id="{18F1D44C-9D68-441F-9E05-8E1F9E9AF188}"/>
              </a:ext>
            </a:extLst>
          </p:cNvPr>
          <p:cNvSpPr/>
          <p:nvPr/>
        </p:nvSpPr>
        <p:spPr>
          <a:xfrm>
            <a:off x="620524" y="4829148"/>
            <a:ext cx="3188693" cy="369332"/>
          </a:xfrm>
          <a:prstGeom prst="rect">
            <a:avLst/>
          </a:prstGeom>
        </p:spPr>
        <p:txBody>
          <a:bodyPr wrap="none">
            <a:spAutoFit/>
          </a:bodyPr>
          <a:lstStyle/>
          <a:p>
            <a:r>
              <a:rPr lang="en-US" altLang="zh-CN" dirty="0">
                <a:solidFill>
                  <a:srgbClr val="7F7F7F"/>
                </a:solidFill>
              </a:rPr>
              <a:t>Tune parameters &amp; thresholds</a:t>
            </a:r>
            <a:endParaRPr lang="zh-CN" altLang="en-US" dirty="0">
              <a:solidFill>
                <a:srgbClr val="7F7F7F"/>
              </a:solidFill>
            </a:endParaRPr>
          </a:p>
        </p:txBody>
      </p:sp>
      <p:sp>
        <p:nvSpPr>
          <p:cNvPr id="24" name="矩形 23"/>
          <p:cNvSpPr/>
          <p:nvPr/>
        </p:nvSpPr>
        <p:spPr>
          <a:xfrm>
            <a:off x="4206672" y="2621284"/>
            <a:ext cx="3074149" cy="2821847"/>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26" name="图片 25">
            <a:extLst>
              <a:ext uri="{FF2B5EF4-FFF2-40B4-BE49-F238E27FC236}">
                <a16:creationId xmlns="" xmlns:a16="http://schemas.microsoft.com/office/drawing/2014/main" id="{ACB2B4D7-FF69-6842-9354-3723F5DC9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705" y="2773444"/>
            <a:ext cx="2592083" cy="2073666"/>
          </a:xfrm>
          <a:prstGeom prst="rect">
            <a:avLst/>
          </a:prstGeom>
        </p:spPr>
      </p:pic>
      <p:sp>
        <p:nvSpPr>
          <p:cNvPr id="27" name="矩形 26"/>
          <p:cNvSpPr/>
          <p:nvPr/>
        </p:nvSpPr>
        <p:spPr>
          <a:xfrm>
            <a:off x="649354" y="2615067"/>
            <a:ext cx="3074149" cy="2821847"/>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8" name="流程图: 接点 4"/>
          <p:cNvSpPr/>
          <p:nvPr/>
        </p:nvSpPr>
        <p:spPr>
          <a:xfrm>
            <a:off x="5898132" y="2693770"/>
            <a:ext cx="260149" cy="662790"/>
          </a:xfrm>
          <a:prstGeom prst="flowChartConnector">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9" name="文本框 11"/>
          <p:cNvSpPr txBox="1"/>
          <p:nvPr/>
        </p:nvSpPr>
        <p:spPr>
          <a:xfrm>
            <a:off x="6080760" y="2773444"/>
            <a:ext cx="1807876" cy="338554"/>
          </a:xfrm>
          <a:prstGeom prst="rect">
            <a:avLst/>
          </a:prstGeom>
          <a:noFill/>
        </p:spPr>
        <p:txBody>
          <a:bodyPr wrap="square" rtlCol="0">
            <a:spAutoFit/>
          </a:bodyPr>
          <a:lstStyle/>
          <a:p>
            <a:r>
              <a:rPr lang="en-US" altLang="zh-CN" sz="1600" b="1" dirty="0">
                <a:solidFill>
                  <a:srgbClr val="FF0000"/>
                </a:solidFill>
              </a:rPr>
              <a:t>Anomaly</a:t>
            </a:r>
            <a:endParaRPr lang="zh-CN" altLang="en-US" sz="1600" b="1" dirty="0">
              <a:solidFill>
                <a:srgbClr val="FF0000"/>
              </a:solidFill>
            </a:endParaRPr>
          </a:p>
        </p:txBody>
      </p:sp>
      <p:sp>
        <p:nvSpPr>
          <p:cNvPr id="19" name="TextBox 18"/>
          <p:cNvSpPr txBox="1"/>
          <p:nvPr/>
        </p:nvSpPr>
        <p:spPr>
          <a:xfrm>
            <a:off x="4620703" y="4866219"/>
            <a:ext cx="2833116" cy="369332"/>
          </a:xfrm>
          <a:prstGeom prst="rect">
            <a:avLst/>
          </a:prstGeom>
          <a:noFill/>
        </p:spPr>
        <p:txBody>
          <a:bodyPr wrap="square" rtlCol="0">
            <a:spAutoFit/>
          </a:bodyPr>
          <a:lstStyle/>
          <a:p>
            <a:r>
              <a:rPr lang="en-US" altLang="zh-CN" dirty="0">
                <a:solidFill>
                  <a:srgbClr val="7F7F7F"/>
                </a:solidFill>
              </a:rPr>
              <a:t>N</a:t>
            </a:r>
            <a:r>
              <a:rPr lang="en-US" altLang="zh-CN" dirty="0" smtClean="0">
                <a:solidFill>
                  <a:srgbClr val="7F7F7F"/>
                </a:solidFill>
              </a:rPr>
              <a:t>ew </a:t>
            </a:r>
            <a:r>
              <a:rPr lang="en-US" altLang="zh-CN" dirty="0">
                <a:solidFill>
                  <a:srgbClr val="7F7F7F"/>
                </a:solidFill>
              </a:rPr>
              <a:t>anomaly labeling</a:t>
            </a:r>
            <a:endParaRPr lang="zh-CN" altLang="en-US" dirty="0">
              <a:solidFill>
                <a:srgbClr val="7F7F7F"/>
              </a:solidFill>
            </a:endParaRPr>
          </a:p>
        </p:txBody>
      </p:sp>
      <p:grpSp>
        <p:nvGrpSpPr>
          <p:cNvPr id="31" name="组合 30">
            <a:extLst>
              <a:ext uri="{FF2B5EF4-FFF2-40B4-BE49-F238E27FC236}">
                <a16:creationId xmlns="" xmlns:a16="http://schemas.microsoft.com/office/drawing/2014/main" id="{489944A5-0615-C942-895D-CB5867A29CEC}"/>
              </a:ext>
            </a:extLst>
          </p:cNvPr>
          <p:cNvGrpSpPr/>
          <p:nvPr/>
        </p:nvGrpSpPr>
        <p:grpSpPr>
          <a:xfrm>
            <a:off x="7759798" y="2595650"/>
            <a:ext cx="3221085" cy="2821847"/>
            <a:chOff x="7089438" y="1718624"/>
            <a:chExt cx="4607232" cy="2821847"/>
          </a:xfrm>
        </p:grpSpPr>
        <p:sp>
          <p:nvSpPr>
            <p:cNvPr id="32" name="矩形 31"/>
            <p:cNvSpPr/>
            <p:nvPr/>
          </p:nvSpPr>
          <p:spPr>
            <a:xfrm>
              <a:off x="7089438" y="1718624"/>
              <a:ext cx="4607232" cy="2821847"/>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34" name="图形 5" descr="悲伤的脸，没有填充">
              <a:extLst>
                <a:ext uri="{FF2B5EF4-FFF2-40B4-BE49-F238E27FC236}">
                  <a16:creationId xmlns="" xmlns:a16="http://schemas.microsoft.com/office/drawing/2014/main" id="{0FBC08D9-F74A-9245-8199-3B1473F770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574414" y="2596265"/>
              <a:ext cx="1122256" cy="914400"/>
            </a:xfrm>
            <a:prstGeom prst="rect">
              <a:avLst/>
            </a:prstGeom>
          </p:spPr>
        </p:pic>
        <p:pic>
          <p:nvPicPr>
            <p:cNvPr id="35" name="图形 7" descr="警告">
              <a:extLst>
                <a:ext uri="{FF2B5EF4-FFF2-40B4-BE49-F238E27FC236}">
                  <a16:creationId xmlns="" xmlns:a16="http://schemas.microsoft.com/office/drawing/2014/main" id="{645286E5-8C63-314F-8243-B71EB9ADD9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478624" y="3140346"/>
              <a:ext cx="1084199" cy="914400"/>
            </a:xfrm>
            <a:prstGeom prst="rect">
              <a:avLst/>
            </a:prstGeom>
          </p:spPr>
        </p:pic>
        <p:pic>
          <p:nvPicPr>
            <p:cNvPr id="36" name="图形 9" descr="禁止">
              <a:extLst>
                <a:ext uri="{FF2B5EF4-FFF2-40B4-BE49-F238E27FC236}">
                  <a16:creationId xmlns="" xmlns:a16="http://schemas.microsoft.com/office/drawing/2014/main" id="{8C0FADDE-1101-1845-B74A-F6BCBD166F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478624" y="2123579"/>
              <a:ext cx="1084199" cy="914400"/>
            </a:xfrm>
            <a:prstGeom prst="rect">
              <a:avLst/>
            </a:prstGeom>
          </p:spPr>
        </p:pic>
        <p:sp>
          <p:nvSpPr>
            <p:cNvPr id="37" name="文本框 10">
              <a:extLst>
                <a:ext uri="{FF2B5EF4-FFF2-40B4-BE49-F238E27FC236}">
                  <a16:creationId xmlns="" xmlns:a16="http://schemas.microsoft.com/office/drawing/2014/main" id="{3BA073E6-38CC-2F46-9A2B-4B92FA70B9D0}"/>
                </a:ext>
              </a:extLst>
            </p:cNvPr>
            <p:cNvSpPr txBox="1"/>
            <p:nvPr/>
          </p:nvSpPr>
          <p:spPr>
            <a:xfrm>
              <a:off x="8610600" y="2371320"/>
              <a:ext cx="1451038" cy="400110"/>
            </a:xfrm>
            <a:prstGeom prst="rect">
              <a:avLst/>
            </a:prstGeom>
            <a:noFill/>
          </p:spPr>
          <p:txBody>
            <a:bodyPr wrap="none" rtlCol="0">
              <a:spAutoFit/>
            </a:bodyPr>
            <a:lstStyle/>
            <a:p>
              <a:r>
                <a:rPr lang="en-GB" sz="2000" dirty="0">
                  <a:solidFill>
                    <a:srgbClr val="C00000"/>
                  </a:solidFill>
                </a:rPr>
                <a:t>False Alarm</a:t>
              </a:r>
            </a:p>
          </p:txBody>
        </p:sp>
        <p:sp>
          <p:nvSpPr>
            <p:cNvPr id="38" name="文本框 58">
              <a:extLst>
                <a:ext uri="{FF2B5EF4-FFF2-40B4-BE49-F238E27FC236}">
                  <a16:creationId xmlns="" xmlns:a16="http://schemas.microsoft.com/office/drawing/2014/main" id="{C0263579-9125-6042-A987-CA716C77B8AF}"/>
                </a:ext>
              </a:extLst>
            </p:cNvPr>
            <p:cNvSpPr txBox="1"/>
            <p:nvPr/>
          </p:nvSpPr>
          <p:spPr>
            <a:xfrm>
              <a:off x="8600842" y="3456002"/>
              <a:ext cx="1741182" cy="400110"/>
            </a:xfrm>
            <a:prstGeom prst="rect">
              <a:avLst/>
            </a:prstGeom>
            <a:noFill/>
          </p:spPr>
          <p:txBody>
            <a:bodyPr wrap="none" rtlCol="0">
              <a:spAutoFit/>
            </a:bodyPr>
            <a:lstStyle/>
            <a:p>
              <a:r>
                <a:rPr lang="en-GB" sz="2000" dirty="0">
                  <a:solidFill>
                    <a:srgbClr val="FFC000"/>
                  </a:solidFill>
                </a:rPr>
                <a:t>Missing Alarm</a:t>
              </a:r>
            </a:p>
          </p:txBody>
        </p:sp>
      </p:grpSp>
      <p:sp>
        <p:nvSpPr>
          <p:cNvPr id="30" name="TextBox 29"/>
          <p:cNvSpPr txBox="1"/>
          <p:nvPr/>
        </p:nvSpPr>
        <p:spPr>
          <a:xfrm>
            <a:off x="8031892" y="4931772"/>
            <a:ext cx="2556686" cy="369332"/>
          </a:xfrm>
          <a:prstGeom prst="rect">
            <a:avLst/>
          </a:prstGeom>
          <a:noFill/>
        </p:spPr>
        <p:txBody>
          <a:bodyPr wrap="square" rtlCol="0">
            <a:spAutoFit/>
          </a:bodyPr>
          <a:lstStyle/>
          <a:p>
            <a:r>
              <a:rPr lang="en-US" altLang="zh-CN" dirty="0">
                <a:solidFill>
                  <a:srgbClr val="7F7F7F"/>
                </a:solidFill>
              </a:rPr>
              <a:t>Lack of training data</a:t>
            </a:r>
            <a:endParaRPr lang="zh-CN" altLang="en-US" dirty="0">
              <a:solidFill>
                <a:srgbClr val="7F7F7F"/>
              </a:solidFill>
            </a:endParaRPr>
          </a:p>
        </p:txBody>
      </p:sp>
    </p:spTree>
    <p:extLst>
      <p:ext uri="{BB962C8B-B14F-4D97-AF65-F5344CB8AC3E}">
        <p14:creationId xmlns:p14="http://schemas.microsoft.com/office/powerpoint/2010/main" val="209409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4" y="22860"/>
            <a:ext cx="5049081" cy="1097074"/>
          </a:xfrm>
        </p:spPr>
        <p:txBody>
          <a:bodyPr>
            <a:normAutofit/>
          </a:bodyPr>
          <a:lstStyle/>
          <a:p>
            <a:r>
              <a:rPr kumimoji="1" lang="en-US" altLang="zh-CN" b="1" dirty="0" smtClean="0"/>
              <a:t>Problem</a:t>
            </a:r>
            <a:r>
              <a:rPr kumimoji="1" lang="zh-CN" altLang="en-US" b="1" dirty="0" smtClean="0"/>
              <a:t> </a:t>
            </a:r>
            <a:r>
              <a:rPr kumimoji="1" lang="en-US" altLang="zh-CN" b="1" dirty="0" smtClean="0"/>
              <a:t>definition</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幻灯片编号占位符 38"/>
          <p:cNvSpPr>
            <a:spLocks noGrp="1"/>
          </p:cNvSpPr>
          <p:nvPr>
            <p:ph type="sldNum" sz="quarter" idx="12"/>
          </p:nvPr>
        </p:nvSpPr>
        <p:spPr/>
        <p:txBody>
          <a:bodyPr/>
          <a:lstStyle/>
          <a:p>
            <a:fld id="{A9628B5C-DACD-B444-83C6-99B86A1493E9}" type="slidenum">
              <a:rPr kumimoji="1" lang="zh-CN" altLang="en-US" smtClean="0"/>
              <a:t>12</a:t>
            </a:fld>
            <a:endParaRPr kumimoji="1" lang="zh-CN" altLang="en-US"/>
          </a:p>
        </p:txBody>
      </p:sp>
      <p:sp>
        <p:nvSpPr>
          <p:cNvPr id="7" name="TextBox 6"/>
          <p:cNvSpPr txBox="1"/>
          <p:nvPr/>
        </p:nvSpPr>
        <p:spPr>
          <a:xfrm>
            <a:off x="568960" y="1473200"/>
            <a:ext cx="11023600" cy="523220"/>
          </a:xfrm>
          <a:prstGeom prst="rect">
            <a:avLst/>
          </a:prstGeom>
          <a:noFill/>
        </p:spPr>
        <p:txBody>
          <a:bodyPr wrap="square" rtlCol="0">
            <a:spAutoFit/>
          </a:bodyPr>
          <a:lstStyle/>
          <a:p>
            <a:endParaRPr lang="en-US" altLang="zh-CN" sz="2800" dirty="0" smtClean="0"/>
          </a:p>
        </p:txBody>
      </p:sp>
      <p:sp>
        <p:nvSpPr>
          <p:cNvPr id="8" name="流程图: 过程 7"/>
          <p:cNvSpPr/>
          <p:nvPr/>
        </p:nvSpPr>
        <p:spPr>
          <a:xfrm>
            <a:off x="931521" y="3111998"/>
            <a:ext cx="2399712" cy="689415"/>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dirty="0"/>
              <a:t>Moving Average</a:t>
            </a:r>
            <a:endParaRPr lang="zh-CN" altLang="en-US" sz="2000" b="1" dirty="0"/>
          </a:p>
        </p:txBody>
      </p:sp>
      <p:sp>
        <p:nvSpPr>
          <p:cNvPr id="9" name="流程图: 过程 8"/>
          <p:cNvSpPr/>
          <p:nvPr/>
        </p:nvSpPr>
        <p:spPr>
          <a:xfrm>
            <a:off x="934347" y="3606056"/>
            <a:ext cx="2399712" cy="689415"/>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dirty="0"/>
              <a:t>Holt-Winters</a:t>
            </a:r>
            <a:endParaRPr lang="zh-CN" altLang="en-US" sz="2000" b="1" dirty="0"/>
          </a:p>
        </p:txBody>
      </p:sp>
      <p:sp>
        <p:nvSpPr>
          <p:cNvPr id="10" name="流程图: 过程 9"/>
          <p:cNvSpPr/>
          <p:nvPr/>
        </p:nvSpPr>
        <p:spPr>
          <a:xfrm>
            <a:off x="946570" y="4091627"/>
            <a:ext cx="2399712" cy="689415"/>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dirty="0"/>
              <a:t>Time Series</a:t>
            </a:r>
          </a:p>
          <a:p>
            <a:pPr algn="ctr"/>
            <a:r>
              <a:rPr lang="en-US" altLang="zh-CN" sz="2000" b="1" dirty="0"/>
              <a:t>Decomposition</a:t>
            </a:r>
            <a:endParaRPr lang="zh-CN" altLang="en-US" sz="2000" b="1" dirty="0"/>
          </a:p>
        </p:txBody>
      </p:sp>
      <p:sp>
        <p:nvSpPr>
          <p:cNvPr id="11" name="文本框 6"/>
          <p:cNvSpPr txBox="1"/>
          <p:nvPr/>
        </p:nvSpPr>
        <p:spPr>
          <a:xfrm>
            <a:off x="193374" y="2477611"/>
            <a:ext cx="3560910" cy="400110"/>
          </a:xfrm>
          <a:prstGeom prst="rect">
            <a:avLst/>
          </a:prstGeom>
          <a:noFill/>
        </p:spPr>
        <p:txBody>
          <a:bodyPr wrap="square" rtlCol="0">
            <a:spAutoFit/>
          </a:bodyPr>
          <a:lstStyle/>
          <a:p>
            <a:r>
              <a:rPr lang="en-US" altLang="zh-CN" sz="2000" b="1" dirty="0">
                <a:solidFill>
                  <a:srgbClr val="7F7F7F"/>
                </a:solidFill>
              </a:rPr>
              <a:t>Select / combine detectors </a:t>
            </a:r>
          </a:p>
        </p:txBody>
      </p:sp>
      <p:sp>
        <p:nvSpPr>
          <p:cNvPr id="12" name="矩形 11"/>
          <p:cNvSpPr/>
          <p:nvPr/>
        </p:nvSpPr>
        <p:spPr>
          <a:xfrm>
            <a:off x="1398462" y="4456953"/>
            <a:ext cx="649509" cy="400110"/>
          </a:xfrm>
          <a:prstGeom prst="rect">
            <a:avLst/>
          </a:prstGeom>
        </p:spPr>
        <p:txBody>
          <a:bodyPr wrap="square">
            <a:spAutoFit/>
          </a:bodyPr>
          <a:lstStyle/>
          <a:p>
            <a:r>
              <a:rPr lang="en-US" altLang="zh-CN" sz="2000" b="1" dirty="0">
                <a:solidFill>
                  <a:srgbClr val="7F7F7F"/>
                </a:solidFill>
              </a:rPr>
              <a:t>…</a:t>
            </a:r>
            <a:endParaRPr lang="zh-CN" altLang="en-US" sz="2000" b="1"/>
          </a:p>
        </p:txBody>
      </p:sp>
      <p:sp>
        <p:nvSpPr>
          <p:cNvPr id="3" name="TextBox 2"/>
          <p:cNvSpPr txBox="1"/>
          <p:nvPr/>
        </p:nvSpPr>
        <p:spPr>
          <a:xfrm>
            <a:off x="568960" y="1473200"/>
            <a:ext cx="7722424" cy="800219"/>
          </a:xfrm>
          <a:prstGeom prst="rect">
            <a:avLst/>
          </a:prstGeom>
          <a:noFill/>
        </p:spPr>
        <p:txBody>
          <a:bodyPr wrap="square" rtlCol="0">
            <a:spAutoFit/>
          </a:bodyPr>
          <a:lstStyle/>
          <a:p>
            <a:r>
              <a:rPr lang="en-US" altLang="zh-CN" sz="2800" b="1" dirty="0"/>
              <a:t>Why it's challenging?</a:t>
            </a:r>
          </a:p>
          <a:p>
            <a:endParaRPr lang="zh-CN" altLang="en-US" dirty="0"/>
          </a:p>
        </p:txBody>
      </p:sp>
      <p:sp>
        <p:nvSpPr>
          <p:cNvPr id="20" name="矩形 19">
            <a:extLst>
              <a:ext uri="{FF2B5EF4-FFF2-40B4-BE49-F238E27FC236}">
                <a16:creationId xmlns="" xmlns:a16="http://schemas.microsoft.com/office/drawing/2014/main" id="{18F1D44C-9D68-441F-9E05-8E1F9E9AF188}"/>
              </a:ext>
            </a:extLst>
          </p:cNvPr>
          <p:cNvSpPr/>
          <p:nvPr/>
        </p:nvSpPr>
        <p:spPr>
          <a:xfrm>
            <a:off x="274528" y="5093890"/>
            <a:ext cx="3921693" cy="400110"/>
          </a:xfrm>
          <a:prstGeom prst="rect">
            <a:avLst/>
          </a:prstGeom>
        </p:spPr>
        <p:txBody>
          <a:bodyPr wrap="square">
            <a:spAutoFit/>
          </a:bodyPr>
          <a:lstStyle/>
          <a:p>
            <a:r>
              <a:rPr lang="en-US" altLang="zh-CN" sz="2000" b="1" dirty="0">
                <a:solidFill>
                  <a:srgbClr val="7F7F7F"/>
                </a:solidFill>
              </a:rPr>
              <a:t>Tune parameters &amp; thresholds</a:t>
            </a:r>
            <a:endParaRPr lang="zh-CN" altLang="en-US" sz="2000" b="1" dirty="0">
              <a:solidFill>
                <a:srgbClr val="7F7F7F"/>
              </a:solidFill>
            </a:endParaRPr>
          </a:p>
        </p:txBody>
      </p:sp>
      <p:sp>
        <p:nvSpPr>
          <p:cNvPr id="24" name="矩形 23"/>
          <p:cNvSpPr/>
          <p:nvPr/>
        </p:nvSpPr>
        <p:spPr>
          <a:xfrm>
            <a:off x="4206672" y="2621284"/>
            <a:ext cx="3074149" cy="2821847"/>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26" name="图片 25">
            <a:extLst>
              <a:ext uri="{FF2B5EF4-FFF2-40B4-BE49-F238E27FC236}">
                <a16:creationId xmlns="" xmlns:a16="http://schemas.microsoft.com/office/drawing/2014/main" id="{ACB2B4D7-FF69-6842-9354-3723F5DC9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705" y="2773444"/>
            <a:ext cx="2592083" cy="2073666"/>
          </a:xfrm>
          <a:prstGeom prst="rect">
            <a:avLst/>
          </a:prstGeom>
        </p:spPr>
      </p:pic>
      <p:sp>
        <p:nvSpPr>
          <p:cNvPr id="27" name="矩形 26"/>
          <p:cNvSpPr/>
          <p:nvPr/>
        </p:nvSpPr>
        <p:spPr>
          <a:xfrm>
            <a:off x="192145" y="2238251"/>
            <a:ext cx="3780818" cy="3470518"/>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p>
        </p:txBody>
      </p:sp>
      <p:sp>
        <p:nvSpPr>
          <p:cNvPr id="28" name="流程图: 接点 4"/>
          <p:cNvSpPr/>
          <p:nvPr/>
        </p:nvSpPr>
        <p:spPr>
          <a:xfrm>
            <a:off x="5898132" y="2693770"/>
            <a:ext cx="260149" cy="662790"/>
          </a:xfrm>
          <a:prstGeom prst="flowChartConnector">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9" name="文本框 11"/>
          <p:cNvSpPr txBox="1"/>
          <p:nvPr/>
        </p:nvSpPr>
        <p:spPr>
          <a:xfrm>
            <a:off x="6080760" y="2773444"/>
            <a:ext cx="1807876" cy="338554"/>
          </a:xfrm>
          <a:prstGeom prst="rect">
            <a:avLst/>
          </a:prstGeom>
          <a:noFill/>
        </p:spPr>
        <p:txBody>
          <a:bodyPr wrap="square" rtlCol="0">
            <a:spAutoFit/>
          </a:bodyPr>
          <a:lstStyle/>
          <a:p>
            <a:r>
              <a:rPr lang="en-US" altLang="zh-CN" sz="1600" b="1" dirty="0">
                <a:solidFill>
                  <a:srgbClr val="FF0000"/>
                </a:solidFill>
              </a:rPr>
              <a:t>Anomaly</a:t>
            </a:r>
            <a:endParaRPr lang="zh-CN" altLang="en-US" sz="1600" b="1" dirty="0">
              <a:solidFill>
                <a:srgbClr val="FF0000"/>
              </a:solidFill>
            </a:endParaRPr>
          </a:p>
        </p:txBody>
      </p:sp>
      <p:sp>
        <p:nvSpPr>
          <p:cNvPr id="19" name="TextBox 18"/>
          <p:cNvSpPr txBox="1"/>
          <p:nvPr/>
        </p:nvSpPr>
        <p:spPr>
          <a:xfrm>
            <a:off x="4620703" y="4866219"/>
            <a:ext cx="2833116" cy="369332"/>
          </a:xfrm>
          <a:prstGeom prst="rect">
            <a:avLst/>
          </a:prstGeom>
          <a:noFill/>
        </p:spPr>
        <p:txBody>
          <a:bodyPr wrap="square" rtlCol="0">
            <a:spAutoFit/>
          </a:bodyPr>
          <a:lstStyle/>
          <a:p>
            <a:r>
              <a:rPr lang="en-US" altLang="zh-CN" dirty="0">
                <a:solidFill>
                  <a:srgbClr val="7F7F7F"/>
                </a:solidFill>
              </a:rPr>
              <a:t>N</a:t>
            </a:r>
            <a:r>
              <a:rPr lang="en-US" altLang="zh-CN" dirty="0" smtClean="0">
                <a:solidFill>
                  <a:srgbClr val="7F7F7F"/>
                </a:solidFill>
              </a:rPr>
              <a:t>ew </a:t>
            </a:r>
            <a:r>
              <a:rPr lang="en-US" altLang="zh-CN" dirty="0">
                <a:solidFill>
                  <a:srgbClr val="7F7F7F"/>
                </a:solidFill>
              </a:rPr>
              <a:t>anomaly labeling</a:t>
            </a:r>
            <a:endParaRPr lang="zh-CN" altLang="en-US" dirty="0">
              <a:solidFill>
                <a:srgbClr val="7F7F7F"/>
              </a:solidFill>
            </a:endParaRPr>
          </a:p>
        </p:txBody>
      </p:sp>
      <p:grpSp>
        <p:nvGrpSpPr>
          <p:cNvPr id="31" name="组合 30">
            <a:extLst>
              <a:ext uri="{FF2B5EF4-FFF2-40B4-BE49-F238E27FC236}">
                <a16:creationId xmlns="" xmlns:a16="http://schemas.microsoft.com/office/drawing/2014/main" id="{489944A5-0615-C942-895D-CB5867A29CEC}"/>
              </a:ext>
            </a:extLst>
          </p:cNvPr>
          <p:cNvGrpSpPr/>
          <p:nvPr/>
        </p:nvGrpSpPr>
        <p:grpSpPr>
          <a:xfrm>
            <a:off x="7759798" y="2595650"/>
            <a:ext cx="3221085" cy="2821847"/>
            <a:chOff x="7089438" y="1718624"/>
            <a:chExt cx="4607232" cy="2821847"/>
          </a:xfrm>
        </p:grpSpPr>
        <p:sp>
          <p:nvSpPr>
            <p:cNvPr id="32" name="矩形 31"/>
            <p:cNvSpPr/>
            <p:nvPr/>
          </p:nvSpPr>
          <p:spPr>
            <a:xfrm>
              <a:off x="7089438" y="1718624"/>
              <a:ext cx="4607232" cy="2821847"/>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34" name="图形 5" descr="悲伤的脸，没有填充">
              <a:extLst>
                <a:ext uri="{FF2B5EF4-FFF2-40B4-BE49-F238E27FC236}">
                  <a16:creationId xmlns="" xmlns:a16="http://schemas.microsoft.com/office/drawing/2014/main" id="{0FBC08D9-F74A-9245-8199-3B1473F770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574414" y="2596265"/>
              <a:ext cx="1122256" cy="914400"/>
            </a:xfrm>
            <a:prstGeom prst="rect">
              <a:avLst/>
            </a:prstGeom>
          </p:spPr>
        </p:pic>
        <p:pic>
          <p:nvPicPr>
            <p:cNvPr id="35" name="图形 7" descr="警告">
              <a:extLst>
                <a:ext uri="{FF2B5EF4-FFF2-40B4-BE49-F238E27FC236}">
                  <a16:creationId xmlns="" xmlns:a16="http://schemas.microsoft.com/office/drawing/2014/main" id="{645286E5-8C63-314F-8243-B71EB9ADD9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478624" y="3140346"/>
              <a:ext cx="1084199" cy="914400"/>
            </a:xfrm>
            <a:prstGeom prst="rect">
              <a:avLst/>
            </a:prstGeom>
          </p:spPr>
        </p:pic>
        <p:pic>
          <p:nvPicPr>
            <p:cNvPr id="36" name="图形 9" descr="禁止">
              <a:extLst>
                <a:ext uri="{FF2B5EF4-FFF2-40B4-BE49-F238E27FC236}">
                  <a16:creationId xmlns="" xmlns:a16="http://schemas.microsoft.com/office/drawing/2014/main" id="{8C0FADDE-1101-1845-B74A-F6BCBD166F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478624" y="2123579"/>
              <a:ext cx="1084199" cy="914400"/>
            </a:xfrm>
            <a:prstGeom prst="rect">
              <a:avLst/>
            </a:prstGeom>
          </p:spPr>
        </p:pic>
        <p:sp>
          <p:nvSpPr>
            <p:cNvPr id="37" name="文本框 10">
              <a:extLst>
                <a:ext uri="{FF2B5EF4-FFF2-40B4-BE49-F238E27FC236}">
                  <a16:creationId xmlns="" xmlns:a16="http://schemas.microsoft.com/office/drawing/2014/main" id="{3BA073E6-38CC-2F46-9A2B-4B92FA70B9D0}"/>
                </a:ext>
              </a:extLst>
            </p:cNvPr>
            <p:cNvSpPr txBox="1"/>
            <p:nvPr/>
          </p:nvSpPr>
          <p:spPr>
            <a:xfrm>
              <a:off x="8610600" y="2371320"/>
              <a:ext cx="1451038" cy="400110"/>
            </a:xfrm>
            <a:prstGeom prst="rect">
              <a:avLst/>
            </a:prstGeom>
            <a:noFill/>
          </p:spPr>
          <p:txBody>
            <a:bodyPr wrap="none" rtlCol="0">
              <a:spAutoFit/>
            </a:bodyPr>
            <a:lstStyle/>
            <a:p>
              <a:r>
                <a:rPr lang="en-GB" sz="2000" dirty="0">
                  <a:solidFill>
                    <a:srgbClr val="C00000"/>
                  </a:solidFill>
                </a:rPr>
                <a:t>False Alarm</a:t>
              </a:r>
            </a:p>
          </p:txBody>
        </p:sp>
        <p:sp>
          <p:nvSpPr>
            <p:cNvPr id="38" name="文本框 58">
              <a:extLst>
                <a:ext uri="{FF2B5EF4-FFF2-40B4-BE49-F238E27FC236}">
                  <a16:creationId xmlns="" xmlns:a16="http://schemas.microsoft.com/office/drawing/2014/main" id="{C0263579-9125-6042-A987-CA716C77B8AF}"/>
                </a:ext>
              </a:extLst>
            </p:cNvPr>
            <p:cNvSpPr txBox="1"/>
            <p:nvPr/>
          </p:nvSpPr>
          <p:spPr>
            <a:xfrm>
              <a:off x="8600842" y="3456002"/>
              <a:ext cx="1741182" cy="400110"/>
            </a:xfrm>
            <a:prstGeom prst="rect">
              <a:avLst/>
            </a:prstGeom>
            <a:noFill/>
          </p:spPr>
          <p:txBody>
            <a:bodyPr wrap="none" rtlCol="0">
              <a:spAutoFit/>
            </a:bodyPr>
            <a:lstStyle/>
            <a:p>
              <a:r>
                <a:rPr lang="en-GB" sz="2000" dirty="0">
                  <a:solidFill>
                    <a:srgbClr val="FFC000"/>
                  </a:solidFill>
                </a:rPr>
                <a:t>Missing Alarm</a:t>
              </a:r>
            </a:p>
          </p:txBody>
        </p:sp>
      </p:grpSp>
      <p:sp>
        <p:nvSpPr>
          <p:cNvPr id="30" name="TextBox 29"/>
          <p:cNvSpPr txBox="1"/>
          <p:nvPr/>
        </p:nvSpPr>
        <p:spPr>
          <a:xfrm>
            <a:off x="8031892" y="4931772"/>
            <a:ext cx="2556686" cy="369332"/>
          </a:xfrm>
          <a:prstGeom prst="rect">
            <a:avLst/>
          </a:prstGeom>
          <a:noFill/>
        </p:spPr>
        <p:txBody>
          <a:bodyPr wrap="square" rtlCol="0">
            <a:spAutoFit/>
          </a:bodyPr>
          <a:lstStyle/>
          <a:p>
            <a:r>
              <a:rPr lang="en-US" altLang="zh-CN" dirty="0">
                <a:solidFill>
                  <a:srgbClr val="7F7F7F"/>
                </a:solidFill>
              </a:rPr>
              <a:t>Lack of training data</a:t>
            </a:r>
            <a:endParaRPr lang="zh-CN" altLang="en-US" dirty="0">
              <a:solidFill>
                <a:srgbClr val="7F7F7F"/>
              </a:solidFill>
            </a:endParaRPr>
          </a:p>
        </p:txBody>
      </p:sp>
      <p:sp>
        <p:nvSpPr>
          <p:cNvPr id="33" name="矩形 32">
            <a:extLst>
              <a:ext uri="{FF2B5EF4-FFF2-40B4-BE49-F238E27FC236}">
                <a16:creationId xmlns="" xmlns:a16="http://schemas.microsoft.com/office/drawing/2014/main" id="{18F1D44C-9D68-441F-9E05-8E1F9E9AF188}"/>
              </a:ext>
            </a:extLst>
          </p:cNvPr>
          <p:cNvSpPr/>
          <p:nvPr/>
        </p:nvSpPr>
        <p:spPr>
          <a:xfrm>
            <a:off x="241573" y="5888854"/>
            <a:ext cx="3921693" cy="400110"/>
          </a:xfrm>
          <a:prstGeom prst="rect">
            <a:avLst/>
          </a:prstGeom>
        </p:spPr>
        <p:txBody>
          <a:bodyPr wrap="square">
            <a:spAutoFit/>
          </a:bodyPr>
          <a:lstStyle/>
          <a:p>
            <a:r>
              <a:rPr lang="en-US" altLang="zh-CN" sz="2000" b="1" dirty="0" smtClean="0">
                <a:solidFill>
                  <a:srgbClr val="7F7F7F"/>
                </a:solidFill>
              </a:rPr>
              <a:t>Traditional </a:t>
            </a:r>
            <a:r>
              <a:rPr lang="en-US" altLang="zh-CN" sz="2000" b="1" dirty="0">
                <a:solidFill>
                  <a:srgbClr val="7F7F7F"/>
                </a:solidFill>
              </a:rPr>
              <a:t>statistical algorithms</a:t>
            </a:r>
            <a:endParaRPr lang="zh-CN" altLang="en-US" sz="2000" b="1" dirty="0">
              <a:solidFill>
                <a:srgbClr val="7F7F7F"/>
              </a:solidFill>
            </a:endParaRPr>
          </a:p>
        </p:txBody>
      </p:sp>
    </p:spTree>
    <p:extLst>
      <p:ext uri="{BB962C8B-B14F-4D97-AF65-F5344CB8AC3E}">
        <p14:creationId xmlns:p14="http://schemas.microsoft.com/office/powerpoint/2010/main" val="3343079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4" y="22860"/>
            <a:ext cx="5049081" cy="1097074"/>
          </a:xfrm>
        </p:spPr>
        <p:txBody>
          <a:bodyPr>
            <a:normAutofit/>
          </a:bodyPr>
          <a:lstStyle/>
          <a:p>
            <a:r>
              <a:rPr kumimoji="1" lang="en-US" altLang="zh-CN" b="1" dirty="0" smtClean="0"/>
              <a:t>Problem</a:t>
            </a:r>
            <a:r>
              <a:rPr kumimoji="1" lang="zh-CN" altLang="en-US" b="1" dirty="0" smtClean="0"/>
              <a:t> </a:t>
            </a:r>
            <a:r>
              <a:rPr kumimoji="1" lang="en-US" altLang="zh-CN" b="1" dirty="0" smtClean="0"/>
              <a:t>definition</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幻灯片编号占位符 38"/>
          <p:cNvSpPr>
            <a:spLocks noGrp="1"/>
          </p:cNvSpPr>
          <p:nvPr>
            <p:ph type="sldNum" sz="quarter" idx="12"/>
          </p:nvPr>
        </p:nvSpPr>
        <p:spPr/>
        <p:txBody>
          <a:bodyPr/>
          <a:lstStyle/>
          <a:p>
            <a:fld id="{A9628B5C-DACD-B444-83C6-99B86A1493E9}" type="slidenum">
              <a:rPr kumimoji="1" lang="zh-CN" altLang="en-US" smtClean="0"/>
              <a:t>13</a:t>
            </a:fld>
            <a:endParaRPr kumimoji="1" lang="zh-CN" altLang="en-US"/>
          </a:p>
        </p:txBody>
      </p:sp>
      <p:sp>
        <p:nvSpPr>
          <p:cNvPr id="7" name="TextBox 6"/>
          <p:cNvSpPr txBox="1"/>
          <p:nvPr/>
        </p:nvSpPr>
        <p:spPr>
          <a:xfrm>
            <a:off x="568960" y="1473200"/>
            <a:ext cx="11023600" cy="523220"/>
          </a:xfrm>
          <a:prstGeom prst="rect">
            <a:avLst/>
          </a:prstGeom>
          <a:noFill/>
        </p:spPr>
        <p:txBody>
          <a:bodyPr wrap="square" rtlCol="0">
            <a:spAutoFit/>
          </a:bodyPr>
          <a:lstStyle/>
          <a:p>
            <a:endParaRPr lang="en-US" altLang="zh-CN" sz="2800" dirty="0" smtClean="0"/>
          </a:p>
        </p:txBody>
      </p:sp>
      <p:sp>
        <p:nvSpPr>
          <p:cNvPr id="8" name="流程图: 过程 7"/>
          <p:cNvSpPr/>
          <p:nvPr/>
        </p:nvSpPr>
        <p:spPr>
          <a:xfrm>
            <a:off x="1388730" y="3161695"/>
            <a:ext cx="1280457" cy="367863"/>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200" dirty="0"/>
              <a:t>Moving Average</a:t>
            </a:r>
            <a:endParaRPr lang="zh-CN" altLang="en-US" sz="1200" dirty="0"/>
          </a:p>
        </p:txBody>
      </p:sp>
      <p:sp>
        <p:nvSpPr>
          <p:cNvPr id="9" name="流程图: 过程 8"/>
          <p:cNvSpPr/>
          <p:nvPr/>
        </p:nvSpPr>
        <p:spPr>
          <a:xfrm>
            <a:off x="1391556" y="3655753"/>
            <a:ext cx="1280457" cy="367863"/>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200" dirty="0"/>
              <a:t>Holt-Winters</a:t>
            </a:r>
            <a:endParaRPr lang="zh-CN" altLang="en-US" sz="1200" dirty="0"/>
          </a:p>
        </p:txBody>
      </p:sp>
      <p:sp>
        <p:nvSpPr>
          <p:cNvPr id="10" name="流程图: 过程 9"/>
          <p:cNvSpPr/>
          <p:nvPr/>
        </p:nvSpPr>
        <p:spPr>
          <a:xfrm>
            <a:off x="1403779" y="4141324"/>
            <a:ext cx="1280457" cy="367863"/>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000" b="1" dirty="0"/>
              <a:t>T</a:t>
            </a:r>
            <a:r>
              <a:rPr lang="en-US" altLang="zh-CN" sz="1000" dirty="0"/>
              <a:t>ime </a:t>
            </a:r>
            <a:r>
              <a:rPr lang="en-US" altLang="zh-CN" sz="1000" b="1" dirty="0"/>
              <a:t>S</a:t>
            </a:r>
            <a:r>
              <a:rPr lang="en-US" altLang="zh-CN" sz="1000" dirty="0"/>
              <a:t>eries</a:t>
            </a:r>
          </a:p>
          <a:p>
            <a:pPr algn="ctr"/>
            <a:r>
              <a:rPr lang="en-US" altLang="zh-CN" sz="1000" b="1" dirty="0"/>
              <a:t>D</a:t>
            </a:r>
            <a:r>
              <a:rPr lang="en-US" altLang="zh-CN" sz="1000" dirty="0"/>
              <a:t>ecomposition</a:t>
            </a:r>
            <a:endParaRPr lang="zh-CN" altLang="en-US" sz="1000" dirty="0"/>
          </a:p>
        </p:txBody>
      </p:sp>
      <p:sp>
        <p:nvSpPr>
          <p:cNvPr id="11" name="文本框 6"/>
          <p:cNvSpPr txBox="1"/>
          <p:nvPr/>
        </p:nvSpPr>
        <p:spPr>
          <a:xfrm>
            <a:off x="632467" y="2625849"/>
            <a:ext cx="2895344" cy="369332"/>
          </a:xfrm>
          <a:prstGeom prst="rect">
            <a:avLst/>
          </a:prstGeom>
          <a:noFill/>
        </p:spPr>
        <p:txBody>
          <a:bodyPr wrap="none" rtlCol="0">
            <a:spAutoFit/>
          </a:bodyPr>
          <a:lstStyle/>
          <a:p>
            <a:r>
              <a:rPr lang="en-US" altLang="zh-CN" dirty="0">
                <a:solidFill>
                  <a:srgbClr val="7F7F7F"/>
                </a:solidFill>
              </a:rPr>
              <a:t>Select / combine detectors </a:t>
            </a:r>
          </a:p>
        </p:txBody>
      </p:sp>
      <p:sp>
        <p:nvSpPr>
          <p:cNvPr id="12" name="矩形 11"/>
          <p:cNvSpPr/>
          <p:nvPr/>
        </p:nvSpPr>
        <p:spPr>
          <a:xfrm>
            <a:off x="1855673" y="4459816"/>
            <a:ext cx="346570" cy="369332"/>
          </a:xfrm>
          <a:prstGeom prst="rect">
            <a:avLst/>
          </a:prstGeom>
        </p:spPr>
        <p:txBody>
          <a:bodyPr wrap="square">
            <a:spAutoFit/>
          </a:bodyPr>
          <a:lstStyle/>
          <a:p>
            <a:r>
              <a:rPr lang="en-US" altLang="zh-CN" dirty="0">
                <a:solidFill>
                  <a:srgbClr val="7F7F7F"/>
                </a:solidFill>
              </a:rPr>
              <a:t>…</a:t>
            </a:r>
            <a:endParaRPr lang="zh-CN" altLang="en-US"/>
          </a:p>
        </p:txBody>
      </p:sp>
      <p:sp>
        <p:nvSpPr>
          <p:cNvPr id="3" name="TextBox 2"/>
          <p:cNvSpPr txBox="1"/>
          <p:nvPr/>
        </p:nvSpPr>
        <p:spPr>
          <a:xfrm>
            <a:off x="568960" y="1473200"/>
            <a:ext cx="7722424" cy="800219"/>
          </a:xfrm>
          <a:prstGeom prst="rect">
            <a:avLst/>
          </a:prstGeom>
          <a:noFill/>
        </p:spPr>
        <p:txBody>
          <a:bodyPr wrap="square" rtlCol="0">
            <a:spAutoFit/>
          </a:bodyPr>
          <a:lstStyle/>
          <a:p>
            <a:r>
              <a:rPr lang="en-US" altLang="zh-CN" sz="2800" b="1" dirty="0"/>
              <a:t>Why it's challenging?</a:t>
            </a:r>
          </a:p>
          <a:p>
            <a:endParaRPr lang="zh-CN" altLang="en-US" dirty="0"/>
          </a:p>
        </p:txBody>
      </p:sp>
      <p:sp>
        <p:nvSpPr>
          <p:cNvPr id="20" name="矩形 19">
            <a:extLst>
              <a:ext uri="{FF2B5EF4-FFF2-40B4-BE49-F238E27FC236}">
                <a16:creationId xmlns="" xmlns:a16="http://schemas.microsoft.com/office/drawing/2014/main" id="{18F1D44C-9D68-441F-9E05-8E1F9E9AF188}"/>
              </a:ext>
            </a:extLst>
          </p:cNvPr>
          <p:cNvSpPr/>
          <p:nvPr/>
        </p:nvSpPr>
        <p:spPr>
          <a:xfrm>
            <a:off x="620524" y="4829148"/>
            <a:ext cx="3188693" cy="369332"/>
          </a:xfrm>
          <a:prstGeom prst="rect">
            <a:avLst/>
          </a:prstGeom>
        </p:spPr>
        <p:txBody>
          <a:bodyPr wrap="none">
            <a:spAutoFit/>
          </a:bodyPr>
          <a:lstStyle/>
          <a:p>
            <a:r>
              <a:rPr lang="en-US" altLang="zh-CN" dirty="0">
                <a:solidFill>
                  <a:srgbClr val="7F7F7F"/>
                </a:solidFill>
              </a:rPr>
              <a:t>Tune parameters &amp; thresholds</a:t>
            </a:r>
            <a:endParaRPr lang="zh-CN" altLang="en-US" dirty="0">
              <a:solidFill>
                <a:srgbClr val="7F7F7F"/>
              </a:solidFill>
            </a:endParaRPr>
          </a:p>
        </p:txBody>
      </p:sp>
      <p:sp>
        <p:nvSpPr>
          <p:cNvPr id="24" name="矩形 23"/>
          <p:cNvSpPr/>
          <p:nvPr/>
        </p:nvSpPr>
        <p:spPr>
          <a:xfrm>
            <a:off x="3786534" y="2153723"/>
            <a:ext cx="3879676" cy="3561263"/>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26" name="图片 25">
            <a:extLst>
              <a:ext uri="{FF2B5EF4-FFF2-40B4-BE49-F238E27FC236}">
                <a16:creationId xmlns="" xmlns:a16="http://schemas.microsoft.com/office/drawing/2014/main" id="{ACB2B4D7-FF69-6842-9354-3723F5DC9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8172" y="2320806"/>
            <a:ext cx="3597093" cy="2877674"/>
          </a:xfrm>
          <a:prstGeom prst="rect">
            <a:avLst/>
          </a:prstGeom>
        </p:spPr>
      </p:pic>
      <p:sp>
        <p:nvSpPr>
          <p:cNvPr id="27" name="矩形 26"/>
          <p:cNvSpPr/>
          <p:nvPr/>
        </p:nvSpPr>
        <p:spPr>
          <a:xfrm>
            <a:off x="649354" y="2615067"/>
            <a:ext cx="3074149" cy="2821847"/>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8" name="流程图: 接点 4"/>
          <p:cNvSpPr/>
          <p:nvPr/>
        </p:nvSpPr>
        <p:spPr>
          <a:xfrm>
            <a:off x="5931841" y="2325232"/>
            <a:ext cx="328317" cy="836463"/>
          </a:xfrm>
          <a:prstGeom prst="flowChartConnector">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9" name="文本框 11"/>
          <p:cNvSpPr txBox="1"/>
          <p:nvPr/>
        </p:nvSpPr>
        <p:spPr>
          <a:xfrm>
            <a:off x="6224016" y="2501930"/>
            <a:ext cx="1807876" cy="400110"/>
          </a:xfrm>
          <a:prstGeom prst="rect">
            <a:avLst/>
          </a:prstGeom>
          <a:noFill/>
        </p:spPr>
        <p:txBody>
          <a:bodyPr wrap="square" rtlCol="0">
            <a:spAutoFit/>
          </a:bodyPr>
          <a:lstStyle/>
          <a:p>
            <a:r>
              <a:rPr lang="en-US" altLang="zh-CN" sz="2000" b="1" dirty="0">
                <a:solidFill>
                  <a:srgbClr val="FF0000"/>
                </a:solidFill>
              </a:rPr>
              <a:t>Anomaly</a:t>
            </a:r>
            <a:endParaRPr lang="zh-CN" altLang="en-US" sz="2000" b="1" dirty="0">
              <a:solidFill>
                <a:srgbClr val="FF0000"/>
              </a:solidFill>
            </a:endParaRPr>
          </a:p>
        </p:txBody>
      </p:sp>
      <p:sp>
        <p:nvSpPr>
          <p:cNvPr id="19" name="TextBox 18"/>
          <p:cNvSpPr txBox="1"/>
          <p:nvPr/>
        </p:nvSpPr>
        <p:spPr>
          <a:xfrm>
            <a:off x="3938628" y="5101049"/>
            <a:ext cx="3575488" cy="400110"/>
          </a:xfrm>
          <a:prstGeom prst="rect">
            <a:avLst/>
          </a:prstGeom>
          <a:noFill/>
        </p:spPr>
        <p:txBody>
          <a:bodyPr wrap="square" rtlCol="0">
            <a:spAutoFit/>
          </a:bodyPr>
          <a:lstStyle/>
          <a:p>
            <a:r>
              <a:rPr lang="en-US" altLang="zh-CN" sz="2000" dirty="0">
                <a:solidFill>
                  <a:srgbClr val="7F7F7F"/>
                </a:solidFill>
              </a:rPr>
              <a:t>N</a:t>
            </a:r>
            <a:r>
              <a:rPr lang="en-US" altLang="zh-CN" sz="2000" dirty="0" smtClean="0">
                <a:solidFill>
                  <a:srgbClr val="7F7F7F"/>
                </a:solidFill>
              </a:rPr>
              <a:t>ew </a:t>
            </a:r>
            <a:r>
              <a:rPr lang="en-US" altLang="zh-CN" sz="2000" dirty="0">
                <a:solidFill>
                  <a:srgbClr val="7F7F7F"/>
                </a:solidFill>
              </a:rPr>
              <a:t>anomaly labeling</a:t>
            </a:r>
            <a:endParaRPr lang="zh-CN" altLang="en-US" sz="2000" dirty="0">
              <a:solidFill>
                <a:srgbClr val="7F7F7F"/>
              </a:solidFill>
            </a:endParaRPr>
          </a:p>
        </p:txBody>
      </p:sp>
      <p:grpSp>
        <p:nvGrpSpPr>
          <p:cNvPr id="31" name="组合 30">
            <a:extLst>
              <a:ext uri="{FF2B5EF4-FFF2-40B4-BE49-F238E27FC236}">
                <a16:creationId xmlns="" xmlns:a16="http://schemas.microsoft.com/office/drawing/2014/main" id="{489944A5-0615-C942-895D-CB5867A29CEC}"/>
              </a:ext>
            </a:extLst>
          </p:cNvPr>
          <p:cNvGrpSpPr/>
          <p:nvPr/>
        </p:nvGrpSpPr>
        <p:grpSpPr>
          <a:xfrm>
            <a:off x="7759798" y="2595650"/>
            <a:ext cx="3221085" cy="2821847"/>
            <a:chOff x="7089438" y="1718624"/>
            <a:chExt cx="4607232" cy="2821847"/>
          </a:xfrm>
        </p:grpSpPr>
        <p:sp>
          <p:nvSpPr>
            <p:cNvPr id="32" name="矩形 31"/>
            <p:cNvSpPr/>
            <p:nvPr/>
          </p:nvSpPr>
          <p:spPr>
            <a:xfrm>
              <a:off x="7089438" y="1718624"/>
              <a:ext cx="4607232" cy="2821847"/>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34" name="图形 5" descr="悲伤的脸，没有填充">
              <a:extLst>
                <a:ext uri="{FF2B5EF4-FFF2-40B4-BE49-F238E27FC236}">
                  <a16:creationId xmlns="" xmlns:a16="http://schemas.microsoft.com/office/drawing/2014/main" id="{0FBC08D9-F74A-9245-8199-3B1473F770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574414" y="2596265"/>
              <a:ext cx="1122256" cy="914400"/>
            </a:xfrm>
            <a:prstGeom prst="rect">
              <a:avLst/>
            </a:prstGeom>
          </p:spPr>
        </p:pic>
        <p:pic>
          <p:nvPicPr>
            <p:cNvPr id="35" name="图形 7" descr="警告">
              <a:extLst>
                <a:ext uri="{FF2B5EF4-FFF2-40B4-BE49-F238E27FC236}">
                  <a16:creationId xmlns="" xmlns:a16="http://schemas.microsoft.com/office/drawing/2014/main" id="{645286E5-8C63-314F-8243-B71EB9ADD9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478624" y="3140346"/>
              <a:ext cx="1084199" cy="914400"/>
            </a:xfrm>
            <a:prstGeom prst="rect">
              <a:avLst/>
            </a:prstGeom>
          </p:spPr>
        </p:pic>
        <p:pic>
          <p:nvPicPr>
            <p:cNvPr id="36" name="图形 9" descr="禁止">
              <a:extLst>
                <a:ext uri="{FF2B5EF4-FFF2-40B4-BE49-F238E27FC236}">
                  <a16:creationId xmlns="" xmlns:a16="http://schemas.microsoft.com/office/drawing/2014/main" id="{8C0FADDE-1101-1845-B74A-F6BCBD166F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478624" y="2123579"/>
              <a:ext cx="1084199" cy="914400"/>
            </a:xfrm>
            <a:prstGeom prst="rect">
              <a:avLst/>
            </a:prstGeom>
          </p:spPr>
        </p:pic>
        <p:sp>
          <p:nvSpPr>
            <p:cNvPr id="37" name="文本框 10">
              <a:extLst>
                <a:ext uri="{FF2B5EF4-FFF2-40B4-BE49-F238E27FC236}">
                  <a16:creationId xmlns="" xmlns:a16="http://schemas.microsoft.com/office/drawing/2014/main" id="{3BA073E6-38CC-2F46-9A2B-4B92FA70B9D0}"/>
                </a:ext>
              </a:extLst>
            </p:cNvPr>
            <p:cNvSpPr txBox="1"/>
            <p:nvPr/>
          </p:nvSpPr>
          <p:spPr>
            <a:xfrm>
              <a:off x="8610600" y="2371320"/>
              <a:ext cx="1451038" cy="400110"/>
            </a:xfrm>
            <a:prstGeom prst="rect">
              <a:avLst/>
            </a:prstGeom>
            <a:noFill/>
          </p:spPr>
          <p:txBody>
            <a:bodyPr wrap="none" rtlCol="0">
              <a:spAutoFit/>
            </a:bodyPr>
            <a:lstStyle/>
            <a:p>
              <a:r>
                <a:rPr lang="en-GB" sz="2000" dirty="0">
                  <a:solidFill>
                    <a:srgbClr val="C00000"/>
                  </a:solidFill>
                </a:rPr>
                <a:t>False Alarm</a:t>
              </a:r>
            </a:p>
          </p:txBody>
        </p:sp>
        <p:sp>
          <p:nvSpPr>
            <p:cNvPr id="38" name="文本框 58">
              <a:extLst>
                <a:ext uri="{FF2B5EF4-FFF2-40B4-BE49-F238E27FC236}">
                  <a16:creationId xmlns="" xmlns:a16="http://schemas.microsoft.com/office/drawing/2014/main" id="{C0263579-9125-6042-A987-CA716C77B8AF}"/>
                </a:ext>
              </a:extLst>
            </p:cNvPr>
            <p:cNvSpPr txBox="1"/>
            <p:nvPr/>
          </p:nvSpPr>
          <p:spPr>
            <a:xfrm>
              <a:off x="8600842" y="3456002"/>
              <a:ext cx="1741182" cy="400110"/>
            </a:xfrm>
            <a:prstGeom prst="rect">
              <a:avLst/>
            </a:prstGeom>
            <a:noFill/>
          </p:spPr>
          <p:txBody>
            <a:bodyPr wrap="none" rtlCol="0">
              <a:spAutoFit/>
            </a:bodyPr>
            <a:lstStyle/>
            <a:p>
              <a:r>
                <a:rPr lang="en-GB" sz="2000" dirty="0">
                  <a:solidFill>
                    <a:srgbClr val="FFC000"/>
                  </a:solidFill>
                </a:rPr>
                <a:t>Missing Alarm</a:t>
              </a:r>
            </a:p>
          </p:txBody>
        </p:sp>
      </p:grpSp>
      <p:sp>
        <p:nvSpPr>
          <p:cNvPr id="30" name="TextBox 29"/>
          <p:cNvSpPr txBox="1"/>
          <p:nvPr/>
        </p:nvSpPr>
        <p:spPr>
          <a:xfrm>
            <a:off x="8031892" y="4931772"/>
            <a:ext cx="2556686" cy="369332"/>
          </a:xfrm>
          <a:prstGeom prst="rect">
            <a:avLst/>
          </a:prstGeom>
          <a:noFill/>
        </p:spPr>
        <p:txBody>
          <a:bodyPr wrap="square" rtlCol="0">
            <a:spAutoFit/>
          </a:bodyPr>
          <a:lstStyle/>
          <a:p>
            <a:r>
              <a:rPr lang="en-US" altLang="zh-CN" dirty="0">
                <a:solidFill>
                  <a:srgbClr val="7F7F7F"/>
                </a:solidFill>
              </a:rPr>
              <a:t>Lack of training data</a:t>
            </a:r>
            <a:endParaRPr lang="zh-CN" altLang="en-US" dirty="0">
              <a:solidFill>
                <a:srgbClr val="7F7F7F"/>
              </a:solidFill>
            </a:endParaRPr>
          </a:p>
        </p:txBody>
      </p:sp>
      <p:sp>
        <p:nvSpPr>
          <p:cNvPr id="33" name="矩形 32">
            <a:extLst>
              <a:ext uri="{FF2B5EF4-FFF2-40B4-BE49-F238E27FC236}">
                <a16:creationId xmlns="" xmlns:a16="http://schemas.microsoft.com/office/drawing/2014/main" id="{18F1D44C-9D68-441F-9E05-8E1F9E9AF188}"/>
              </a:ext>
            </a:extLst>
          </p:cNvPr>
          <p:cNvSpPr/>
          <p:nvPr/>
        </p:nvSpPr>
        <p:spPr>
          <a:xfrm>
            <a:off x="3786533" y="5858822"/>
            <a:ext cx="5184471" cy="400110"/>
          </a:xfrm>
          <a:prstGeom prst="rect">
            <a:avLst/>
          </a:prstGeom>
        </p:spPr>
        <p:txBody>
          <a:bodyPr wrap="square">
            <a:spAutoFit/>
          </a:bodyPr>
          <a:lstStyle/>
          <a:p>
            <a:r>
              <a:rPr lang="en-US" altLang="zh-CN" sz="2000" b="1" dirty="0">
                <a:solidFill>
                  <a:srgbClr val="7F7F7F"/>
                </a:solidFill>
              </a:rPr>
              <a:t>Supervised </a:t>
            </a:r>
            <a:r>
              <a:rPr lang="en-US" altLang="zh-CN" sz="2000" b="1" dirty="0" smtClean="0">
                <a:solidFill>
                  <a:srgbClr val="7F7F7F"/>
                </a:solidFill>
              </a:rPr>
              <a:t>learning based </a:t>
            </a:r>
            <a:r>
              <a:rPr lang="en-US" altLang="zh-CN" sz="2000" b="1" dirty="0">
                <a:solidFill>
                  <a:srgbClr val="7F7F7F"/>
                </a:solidFill>
              </a:rPr>
              <a:t>methods</a:t>
            </a:r>
            <a:endParaRPr lang="zh-CN" altLang="en-US" sz="2000" b="1" dirty="0">
              <a:solidFill>
                <a:srgbClr val="7F7F7F"/>
              </a:solidFill>
            </a:endParaRPr>
          </a:p>
        </p:txBody>
      </p:sp>
      <p:sp>
        <p:nvSpPr>
          <p:cNvPr id="40" name="文本框 13">
            <a:extLst>
              <a:ext uri="{FF2B5EF4-FFF2-40B4-BE49-F238E27FC236}">
                <a16:creationId xmlns="" xmlns:a16="http://schemas.microsoft.com/office/drawing/2014/main" id="{04B5B8E3-0D40-4E73-95A0-08884B1A1EE2}"/>
              </a:ext>
            </a:extLst>
          </p:cNvPr>
          <p:cNvSpPr txBox="1"/>
          <p:nvPr/>
        </p:nvSpPr>
        <p:spPr>
          <a:xfrm>
            <a:off x="3841722" y="6249764"/>
            <a:ext cx="1704313" cy="369332"/>
          </a:xfrm>
          <a:prstGeom prst="rect">
            <a:avLst/>
          </a:prstGeom>
          <a:noFill/>
        </p:spPr>
        <p:txBody>
          <a:bodyPr wrap="none" rtlCol="0">
            <a:spAutoFit/>
          </a:bodyPr>
          <a:lstStyle/>
          <a:p>
            <a:r>
              <a:rPr lang="en-US" altLang="zh-CN" dirty="0"/>
              <a:t>[IMC15,KDD15]</a:t>
            </a:r>
            <a:endParaRPr lang="zh-CN" altLang="en-US" dirty="0"/>
          </a:p>
        </p:txBody>
      </p:sp>
    </p:spTree>
    <p:extLst>
      <p:ext uri="{BB962C8B-B14F-4D97-AF65-F5344CB8AC3E}">
        <p14:creationId xmlns:p14="http://schemas.microsoft.com/office/powerpoint/2010/main" val="2863894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4" y="22860"/>
            <a:ext cx="5049081" cy="1097074"/>
          </a:xfrm>
        </p:spPr>
        <p:txBody>
          <a:bodyPr>
            <a:normAutofit/>
          </a:bodyPr>
          <a:lstStyle/>
          <a:p>
            <a:r>
              <a:rPr kumimoji="1" lang="en-US" altLang="zh-CN" b="1" dirty="0" smtClean="0"/>
              <a:t>Problem</a:t>
            </a:r>
            <a:r>
              <a:rPr kumimoji="1" lang="zh-CN" altLang="en-US" b="1" dirty="0" smtClean="0"/>
              <a:t> </a:t>
            </a:r>
            <a:r>
              <a:rPr kumimoji="1" lang="en-US" altLang="zh-CN" b="1" dirty="0" smtClean="0"/>
              <a:t>definition</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幻灯片编号占位符 38"/>
          <p:cNvSpPr>
            <a:spLocks noGrp="1"/>
          </p:cNvSpPr>
          <p:nvPr>
            <p:ph type="sldNum" sz="quarter" idx="12"/>
          </p:nvPr>
        </p:nvSpPr>
        <p:spPr/>
        <p:txBody>
          <a:bodyPr/>
          <a:lstStyle/>
          <a:p>
            <a:fld id="{A9628B5C-DACD-B444-83C6-99B86A1493E9}" type="slidenum">
              <a:rPr kumimoji="1" lang="zh-CN" altLang="en-US" smtClean="0"/>
              <a:t>14</a:t>
            </a:fld>
            <a:endParaRPr kumimoji="1" lang="zh-CN" altLang="en-US"/>
          </a:p>
        </p:txBody>
      </p:sp>
      <p:sp>
        <p:nvSpPr>
          <p:cNvPr id="7" name="TextBox 6"/>
          <p:cNvSpPr txBox="1"/>
          <p:nvPr/>
        </p:nvSpPr>
        <p:spPr>
          <a:xfrm>
            <a:off x="568960" y="1473200"/>
            <a:ext cx="11023600" cy="523220"/>
          </a:xfrm>
          <a:prstGeom prst="rect">
            <a:avLst/>
          </a:prstGeom>
          <a:noFill/>
        </p:spPr>
        <p:txBody>
          <a:bodyPr wrap="square" rtlCol="0">
            <a:spAutoFit/>
          </a:bodyPr>
          <a:lstStyle/>
          <a:p>
            <a:endParaRPr lang="en-US" altLang="zh-CN" sz="2800" dirty="0" smtClean="0"/>
          </a:p>
        </p:txBody>
      </p:sp>
      <p:sp>
        <p:nvSpPr>
          <p:cNvPr id="8" name="流程图: 过程 7"/>
          <p:cNvSpPr/>
          <p:nvPr/>
        </p:nvSpPr>
        <p:spPr>
          <a:xfrm>
            <a:off x="1388730" y="3161695"/>
            <a:ext cx="1280457" cy="367863"/>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200" dirty="0"/>
              <a:t>Moving Average</a:t>
            </a:r>
            <a:endParaRPr lang="zh-CN" altLang="en-US" sz="1200" dirty="0"/>
          </a:p>
        </p:txBody>
      </p:sp>
      <p:sp>
        <p:nvSpPr>
          <p:cNvPr id="9" name="流程图: 过程 8"/>
          <p:cNvSpPr/>
          <p:nvPr/>
        </p:nvSpPr>
        <p:spPr>
          <a:xfrm>
            <a:off x="1391556" y="3655753"/>
            <a:ext cx="1280457" cy="367863"/>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200" dirty="0"/>
              <a:t>Holt-Winters</a:t>
            </a:r>
            <a:endParaRPr lang="zh-CN" altLang="en-US" sz="1200" dirty="0"/>
          </a:p>
        </p:txBody>
      </p:sp>
      <p:sp>
        <p:nvSpPr>
          <p:cNvPr id="10" name="流程图: 过程 9"/>
          <p:cNvSpPr/>
          <p:nvPr/>
        </p:nvSpPr>
        <p:spPr>
          <a:xfrm>
            <a:off x="1403779" y="4141324"/>
            <a:ext cx="1280457" cy="367863"/>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000" b="1" dirty="0"/>
              <a:t>T</a:t>
            </a:r>
            <a:r>
              <a:rPr lang="en-US" altLang="zh-CN" sz="1000" dirty="0"/>
              <a:t>ime </a:t>
            </a:r>
            <a:r>
              <a:rPr lang="en-US" altLang="zh-CN" sz="1000" b="1" dirty="0"/>
              <a:t>S</a:t>
            </a:r>
            <a:r>
              <a:rPr lang="en-US" altLang="zh-CN" sz="1000" dirty="0"/>
              <a:t>eries</a:t>
            </a:r>
          </a:p>
          <a:p>
            <a:pPr algn="ctr"/>
            <a:r>
              <a:rPr lang="en-US" altLang="zh-CN" sz="1000" b="1" dirty="0"/>
              <a:t>D</a:t>
            </a:r>
            <a:r>
              <a:rPr lang="en-US" altLang="zh-CN" sz="1000" dirty="0"/>
              <a:t>ecomposition</a:t>
            </a:r>
            <a:endParaRPr lang="zh-CN" altLang="en-US" sz="1000" dirty="0"/>
          </a:p>
        </p:txBody>
      </p:sp>
      <p:sp>
        <p:nvSpPr>
          <p:cNvPr id="11" name="文本框 6"/>
          <p:cNvSpPr txBox="1"/>
          <p:nvPr/>
        </p:nvSpPr>
        <p:spPr>
          <a:xfrm>
            <a:off x="632467" y="2625849"/>
            <a:ext cx="2895344" cy="369332"/>
          </a:xfrm>
          <a:prstGeom prst="rect">
            <a:avLst/>
          </a:prstGeom>
          <a:noFill/>
        </p:spPr>
        <p:txBody>
          <a:bodyPr wrap="none" rtlCol="0">
            <a:spAutoFit/>
          </a:bodyPr>
          <a:lstStyle/>
          <a:p>
            <a:r>
              <a:rPr lang="en-US" altLang="zh-CN" dirty="0">
                <a:solidFill>
                  <a:srgbClr val="7F7F7F"/>
                </a:solidFill>
              </a:rPr>
              <a:t>Select / combine detectors </a:t>
            </a:r>
          </a:p>
        </p:txBody>
      </p:sp>
      <p:sp>
        <p:nvSpPr>
          <p:cNvPr id="12" name="矩形 11"/>
          <p:cNvSpPr/>
          <p:nvPr/>
        </p:nvSpPr>
        <p:spPr>
          <a:xfrm>
            <a:off x="1855673" y="4459816"/>
            <a:ext cx="346570" cy="369332"/>
          </a:xfrm>
          <a:prstGeom prst="rect">
            <a:avLst/>
          </a:prstGeom>
        </p:spPr>
        <p:txBody>
          <a:bodyPr wrap="square">
            <a:spAutoFit/>
          </a:bodyPr>
          <a:lstStyle/>
          <a:p>
            <a:r>
              <a:rPr lang="en-US" altLang="zh-CN" dirty="0">
                <a:solidFill>
                  <a:srgbClr val="7F7F7F"/>
                </a:solidFill>
              </a:rPr>
              <a:t>…</a:t>
            </a:r>
            <a:endParaRPr lang="zh-CN" altLang="en-US"/>
          </a:p>
        </p:txBody>
      </p:sp>
      <p:sp>
        <p:nvSpPr>
          <p:cNvPr id="3" name="TextBox 2"/>
          <p:cNvSpPr txBox="1"/>
          <p:nvPr/>
        </p:nvSpPr>
        <p:spPr>
          <a:xfrm>
            <a:off x="568960" y="1473200"/>
            <a:ext cx="7722424" cy="800219"/>
          </a:xfrm>
          <a:prstGeom prst="rect">
            <a:avLst/>
          </a:prstGeom>
          <a:noFill/>
        </p:spPr>
        <p:txBody>
          <a:bodyPr wrap="square" rtlCol="0">
            <a:spAutoFit/>
          </a:bodyPr>
          <a:lstStyle/>
          <a:p>
            <a:r>
              <a:rPr lang="en-US" altLang="zh-CN" sz="2800" b="1" dirty="0"/>
              <a:t>Why it's challenging?</a:t>
            </a:r>
          </a:p>
          <a:p>
            <a:endParaRPr lang="zh-CN" altLang="en-US" dirty="0"/>
          </a:p>
        </p:txBody>
      </p:sp>
      <p:sp>
        <p:nvSpPr>
          <p:cNvPr id="20" name="矩形 19">
            <a:extLst>
              <a:ext uri="{FF2B5EF4-FFF2-40B4-BE49-F238E27FC236}">
                <a16:creationId xmlns="" xmlns:a16="http://schemas.microsoft.com/office/drawing/2014/main" id="{18F1D44C-9D68-441F-9E05-8E1F9E9AF188}"/>
              </a:ext>
            </a:extLst>
          </p:cNvPr>
          <p:cNvSpPr/>
          <p:nvPr/>
        </p:nvSpPr>
        <p:spPr>
          <a:xfrm>
            <a:off x="620524" y="4829148"/>
            <a:ext cx="3188693" cy="369332"/>
          </a:xfrm>
          <a:prstGeom prst="rect">
            <a:avLst/>
          </a:prstGeom>
        </p:spPr>
        <p:txBody>
          <a:bodyPr wrap="none">
            <a:spAutoFit/>
          </a:bodyPr>
          <a:lstStyle/>
          <a:p>
            <a:r>
              <a:rPr lang="en-US" altLang="zh-CN" dirty="0">
                <a:solidFill>
                  <a:srgbClr val="7F7F7F"/>
                </a:solidFill>
              </a:rPr>
              <a:t>Tune parameters &amp; thresholds</a:t>
            </a:r>
            <a:endParaRPr lang="zh-CN" altLang="en-US" dirty="0">
              <a:solidFill>
                <a:srgbClr val="7F7F7F"/>
              </a:solidFill>
            </a:endParaRPr>
          </a:p>
        </p:txBody>
      </p:sp>
      <p:sp>
        <p:nvSpPr>
          <p:cNvPr id="24" name="矩形 23"/>
          <p:cNvSpPr/>
          <p:nvPr/>
        </p:nvSpPr>
        <p:spPr>
          <a:xfrm>
            <a:off x="4206672" y="2621284"/>
            <a:ext cx="3074149" cy="2821847"/>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26" name="图片 25">
            <a:extLst>
              <a:ext uri="{FF2B5EF4-FFF2-40B4-BE49-F238E27FC236}">
                <a16:creationId xmlns="" xmlns:a16="http://schemas.microsoft.com/office/drawing/2014/main" id="{ACB2B4D7-FF69-6842-9354-3723F5DC9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705" y="2773444"/>
            <a:ext cx="2592083" cy="2073666"/>
          </a:xfrm>
          <a:prstGeom prst="rect">
            <a:avLst/>
          </a:prstGeom>
        </p:spPr>
      </p:pic>
      <p:sp>
        <p:nvSpPr>
          <p:cNvPr id="27" name="矩形 26"/>
          <p:cNvSpPr/>
          <p:nvPr/>
        </p:nvSpPr>
        <p:spPr>
          <a:xfrm>
            <a:off x="649354" y="2615067"/>
            <a:ext cx="3074149" cy="2821847"/>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8" name="流程图: 接点 4"/>
          <p:cNvSpPr/>
          <p:nvPr/>
        </p:nvSpPr>
        <p:spPr>
          <a:xfrm>
            <a:off x="5898132" y="2693770"/>
            <a:ext cx="260149" cy="662790"/>
          </a:xfrm>
          <a:prstGeom prst="flowChartConnector">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9" name="文本框 11"/>
          <p:cNvSpPr txBox="1"/>
          <p:nvPr/>
        </p:nvSpPr>
        <p:spPr>
          <a:xfrm>
            <a:off x="6080760" y="2773444"/>
            <a:ext cx="1807876" cy="338554"/>
          </a:xfrm>
          <a:prstGeom prst="rect">
            <a:avLst/>
          </a:prstGeom>
          <a:noFill/>
        </p:spPr>
        <p:txBody>
          <a:bodyPr wrap="square" rtlCol="0">
            <a:spAutoFit/>
          </a:bodyPr>
          <a:lstStyle/>
          <a:p>
            <a:r>
              <a:rPr lang="en-US" altLang="zh-CN" sz="1600" b="1" dirty="0">
                <a:solidFill>
                  <a:srgbClr val="FF0000"/>
                </a:solidFill>
              </a:rPr>
              <a:t>Anomaly</a:t>
            </a:r>
            <a:endParaRPr lang="zh-CN" altLang="en-US" sz="1600" b="1" dirty="0">
              <a:solidFill>
                <a:srgbClr val="FF0000"/>
              </a:solidFill>
            </a:endParaRPr>
          </a:p>
        </p:txBody>
      </p:sp>
      <p:sp>
        <p:nvSpPr>
          <p:cNvPr id="19" name="TextBox 18"/>
          <p:cNvSpPr txBox="1"/>
          <p:nvPr/>
        </p:nvSpPr>
        <p:spPr>
          <a:xfrm>
            <a:off x="4620703" y="4866219"/>
            <a:ext cx="2833116" cy="369332"/>
          </a:xfrm>
          <a:prstGeom prst="rect">
            <a:avLst/>
          </a:prstGeom>
          <a:noFill/>
        </p:spPr>
        <p:txBody>
          <a:bodyPr wrap="square" rtlCol="0">
            <a:spAutoFit/>
          </a:bodyPr>
          <a:lstStyle/>
          <a:p>
            <a:r>
              <a:rPr lang="en-US" altLang="zh-CN" dirty="0">
                <a:solidFill>
                  <a:srgbClr val="7F7F7F"/>
                </a:solidFill>
              </a:rPr>
              <a:t>N</a:t>
            </a:r>
            <a:r>
              <a:rPr lang="en-US" altLang="zh-CN" dirty="0" smtClean="0">
                <a:solidFill>
                  <a:srgbClr val="7F7F7F"/>
                </a:solidFill>
              </a:rPr>
              <a:t>ew </a:t>
            </a:r>
            <a:r>
              <a:rPr lang="en-US" altLang="zh-CN" dirty="0">
                <a:solidFill>
                  <a:srgbClr val="7F7F7F"/>
                </a:solidFill>
              </a:rPr>
              <a:t>anomaly labeling</a:t>
            </a:r>
            <a:endParaRPr lang="zh-CN" altLang="en-US" dirty="0">
              <a:solidFill>
                <a:srgbClr val="7F7F7F"/>
              </a:solidFill>
            </a:endParaRPr>
          </a:p>
        </p:txBody>
      </p:sp>
      <p:grpSp>
        <p:nvGrpSpPr>
          <p:cNvPr id="31" name="组合 30">
            <a:extLst>
              <a:ext uri="{FF2B5EF4-FFF2-40B4-BE49-F238E27FC236}">
                <a16:creationId xmlns="" xmlns:a16="http://schemas.microsoft.com/office/drawing/2014/main" id="{489944A5-0615-C942-895D-CB5867A29CEC}"/>
              </a:ext>
            </a:extLst>
          </p:cNvPr>
          <p:cNvGrpSpPr/>
          <p:nvPr/>
        </p:nvGrpSpPr>
        <p:grpSpPr>
          <a:xfrm>
            <a:off x="7427258" y="2137718"/>
            <a:ext cx="4076347" cy="3571103"/>
            <a:chOff x="7089438" y="1718624"/>
            <a:chExt cx="4607232" cy="2821847"/>
          </a:xfrm>
        </p:grpSpPr>
        <p:sp>
          <p:nvSpPr>
            <p:cNvPr id="32" name="矩形 31"/>
            <p:cNvSpPr/>
            <p:nvPr/>
          </p:nvSpPr>
          <p:spPr>
            <a:xfrm>
              <a:off x="7089438" y="1718624"/>
              <a:ext cx="4607232" cy="2821847"/>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34" name="图形 5" descr="悲伤的脸，没有填充">
              <a:extLst>
                <a:ext uri="{FF2B5EF4-FFF2-40B4-BE49-F238E27FC236}">
                  <a16:creationId xmlns="" xmlns:a16="http://schemas.microsoft.com/office/drawing/2014/main" id="{0FBC08D9-F74A-9245-8199-3B1473F770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574414" y="2596265"/>
              <a:ext cx="1122256" cy="914400"/>
            </a:xfrm>
            <a:prstGeom prst="rect">
              <a:avLst/>
            </a:prstGeom>
          </p:spPr>
        </p:pic>
        <p:pic>
          <p:nvPicPr>
            <p:cNvPr id="35" name="图形 7" descr="警告">
              <a:extLst>
                <a:ext uri="{FF2B5EF4-FFF2-40B4-BE49-F238E27FC236}">
                  <a16:creationId xmlns="" xmlns:a16="http://schemas.microsoft.com/office/drawing/2014/main" id="{645286E5-8C63-314F-8243-B71EB9ADD9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478624" y="3140346"/>
              <a:ext cx="1084199" cy="914400"/>
            </a:xfrm>
            <a:prstGeom prst="rect">
              <a:avLst/>
            </a:prstGeom>
          </p:spPr>
        </p:pic>
        <p:pic>
          <p:nvPicPr>
            <p:cNvPr id="36" name="图形 9" descr="禁止">
              <a:extLst>
                <a:ext uri="{FF2B5EF4-FFF2-40B4-BE49-F238E27FC236}">
                  <a16:creationId xmlns="" xmlns:a16="http://schemas.microsoft.com/office/drawing/2014/main" id="{8C0FADDE-1101-1845-B74A-F6BCBD166F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478624" y="2123579"/>
              <a:ext cx="1084199" cy="914400"/>
            </a:xfrm>
            <a:prstGeom prst="rect">
              <a:avLst/>
            </a:prstGeom>
          </p:spPr>
        </p:pic>
        <p:sp>
          <p:nvSpPr>
            <p:cNvPr id="37" name="文本框 10">
              <a:extLst>
                <a:ext uri="{FF2B5EF4-FFF2-40B4-BE49-F238E27FC236}">
                  <a16:creationId xmlns="" xmlns:a16="http://schemas.microsoft.com/office/drawing/2014/main" id="{3BA073E6-38CC-2F46-9A2B-4B92FA70B9D0}"/>
                </a:ext>
              </a:extLst>
            </p:cNvPr>
            <p:cNvSpPr txBox="1"/>
            <p:nvPr/>
          </p:nvSpPr>
          <p:spPr>
            <a:xfrm>
              <a:off x="8610600" y="2371320"/>
              <a:ext cx="1451038" cy="400110"/>
            </a:xfrm>
            <a:prstGeom prst="rect">
              <a:avLst/>
            </a:prstGeom>
            <a:noFill/>
          </p:spPr>
          <p:txBody>
            <a:bodyPr wrap="none" rtlCol="0">
              <a:spAutoFit/>
            </a:bodyPr>
            <a:lstStyle/>
            <a:p>
              <a:r>
                <a:rPr lang="en-GB" sz="2000" dirty="0">
                  <a:solidFill>
                    <a:srgbClr val="C00000"/>
                  </a:solidFill>
                </a:rPr>
                <a:t>False Alarm</a:t>
              </a:r>
            </a:p>
          </p:txBody>
        </p:sp>
        <p:sp>
          <p:nvSpPr>
            <p:cNvPr id="38" name="文本框 58">
              <a:extLst>
                <a:ext uri="{FF2B5EF4-FFF2-40B4-BE49-F238E27FC236}">
                  <a16:creationId xmlns="" xmlns:a16="http://schemas.microsoft.com/office/drawing/2014/main" id="{C0263579-9125-6042-A987-CA716C77B8AF}"/>
                </a:ext>
              </a:extLst>
            </p:cNvPr>
            <p:cNvSpPr txBox="1"/>
            <p:nvPr/>
          </p:nvSpPr>
          <p:spPr>
            <a:xfrm>
              <a:off x="8600842" y="3456002"/>
              <a:ext cx="1741182" cy="400110"/>
            </a:xfrm>
            <a:prstGeom prst="rect">
              <a:avLst/>
            </a:prstGeom>
            <a:noFill/>
          </p:spPr>
          <p:txBody>
            <a:bodyPr wrap="none" rtlCol="0">
              <a:spAutoFit/>
            </a:bodyPr>
            <a:lstStyle/>
            <a:p>
              <a:r>
                <a:rPr lang="en-GB" sz="2000" dirty="0">
                  <a:solidFill>
                    <a:srgbClr val="FFC000"/>
                  </a:solidFill>
                </a:rPr>
                <a:t>Missing Alarm</a:t>
              </a:r>
            </a:p>
          </p:txBody>
        </p:sp>
      </p:grpSp>
      <p:sp>
        <p:nvSpPr>
          <p:cNvPr id="30" name="TextBox 29"/>
          <p:cNvSpPr txBox="1"/>
          <p:nvPr/>
        </p:nvSpPr>
        <p:spPr>
          <a:xfrm>
            <a:off x="7797109" y="5178912"/>
            <a:ext cx="2556686" cy="400110"/>
          </a:xfrm>
          <a:prstGeom prst="rect">
            <a:avLst/>
          </a:prstGeom>
          <a:noFill/>
        </p:spPr>
        <p:txBody>
          <a:bodyPr wrap="square" rtlCol="0">
            <a:spAutoFit/>
          </a:bodyPr>
          <a:lstStyle/>
          <a:p>
            <a:r>
              <a:rPr lang="en-US" altLang="zh-CN" sz="2000" dirty="0">
                <a:solidFill>
                  <a:srgbClr val="7F7F7F"/>
                </a:solidFill>
              </a:rPr>
              <a:t>Lack of training data</a:t>
            </a:r>
            <a:endParaRPr lang="zh-CN" altLang="en-US" sz="2000" dirty="0">
              <a:solidFill>
                <a:srgbClr val="7F7F7F"/>
              </a:solidFill>
            </a:endParaRPr>
          </a:p>
        </p:txBody>
      </p:sp>
      <p:sp>
        <p:nvSpPr>
          <p:cNvPr id="33" name="文本框 13">
            <a:extLst>
              <a:ext uri="{FF2B5EF4-FFF2-40B4-BE49-F238E27FC236}">
                <a16:creationId xmlns="" xmlns:a16="http://schemas.microsoft.com/office/drawing/2014/main" id="{04B5B8E3-0D40-4E73-95A0-08884B1A1EE2}"/>
              </a:ext>
            </a:extLst>
          </p:cNvPr>
          <p:cNvSpPr txBox="1"/>
          <p:nvPr/>
        </p:nvSpPr>
        <p:spPr>
          <a:xfrm>
            <a:off x="7453819" y="5987018"/>
            <a:ext cx="1971117" cy="369332"/>
          </a:xfrm>
          <a:prstGeom prst="rect">
            <a:avLst/>
          </a:prstGeom>
          <a:noFill/>
        </p:spPr>
        <p:txBody>
          <a:bodyPr wrap="none" rtlCol="0">
            <a:spAutoFit/>
          </a:bodyPr>
          <a:lstStyle/>
          <a:p>
            <a:r>
              <a:rPr lang="en-US" altLang="zh-CN" dirty="0" smtClean="0"/>
              <a:t>[ICDM08,WWW18]</a:t>
            </a:r>
            <a:endParaRPr lang="zh-CN" altLang="en-US" dirty="0"/>
          </a:p>
        </p:txBody>
      </p:sp>
    </p:spTree>
    <p:extLst>
      <p:ext uri="{BB962C8B-B14F-4D97-AF65-F5344CB8AC3E}">
        <p14:creationId xmlns:p14="http://schemas.microsoft.com/office/powerpoint/2010/main" val="3499229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Outline</a:t>
            </a:r>
            <a:endParaRPr kumimoji="1" lang="zh-CN" altLang="en-US" b="1" dirty="0"/>
          </a:p>
        </p:txBody>
      </p:sp>
      <p:sp>
        <p:nvSpPr>
          <p:cNvPr id="3" name="内容占位符 2"/>
          <p:cNvSpPr>
            <a:spLocks noGrp="1"/>
          </p:cNvSpPr>
          <p:nvPr>
            <p:ph idx="1"/>
          </p:nvPr>
        </p:nvSpPr>
        <p:spPr>
          <a:xfrm>
            <a:off x="1371600" y="1686479"/>
            <a:ext cx="9982200" cy="4907850"/>
          </a:xfrm>
        </p:spPr>
        <p:txBody>
          <a:bodyPr>
            <a:normAutofit/>
          </a:bodyPr>
          <a:lstStyle/>
          <a:p>
            <a:pPr>
              <a:lnSpc>
                <a:spcPct val="110000"/>
              </a:lnSpc>
            </a:pPr>
            <a:r>
              <a:rPr kumimoji="1" lang="en-US" altLang="zh-CN" sz="3600" dirty="0" smtClean="0"/>
              <a:t>Background</a:t>
            </a:r>
            <a:endParaRPr kumimoji="1" lang="zh-CN" altLang="en-US" sz="3600" dirty="0" smtClean="0"/>
          </a:p>
          <a:p>
            <a:pPr>
              <a:lnSpc>
                <a:spcPct val="110000"/>
              </a:lnSpc>
            </a:pPr>
            <a:r>
              <a:rPr kumimoji="1" lang="en-US" altLang="zh-CN" sz="3600" dirty="0" smtClean="0"/>
              <a:t>Problem</a:t>
            </a:r>
            <a:r>
              <a:rPr kumimoji="1" lang="zh-CN" altLang="en-US" sz="3600" dirty="0" smtClean="0"/>
              <a:t> </a:t>
            </a:r>
            <a:r>
              <a:rPr kumimoji="1" lang="en-US" altLang="zh-CN" sz="3600" dirty="0" smtClean="0"/>
              <a:t>definition</a:t>
            </a:r>
            <a:endParaRPr kumimoji="1" lang="zh-CN" altLang="en-US" sz="3600" dirty="0" smtClean="0"/>
          </a:p>
          <a:p>
            <a:pPr>
              <a:lnSpc>
                <a:spcPct val="110000"/>
              </a:lnSpc>
            </a:pPr>
            <a:r>
              <a:rPr kumimoji="1" lang="en-US" altLang="zh-CN" sz="3600" dirty="0" smtClean="0">
                <a:solidFill>
                  <a:srgbClr val="7030A0"/>
                </a:solidFill>
              </a:rPr>
              <a:t>Design</a:t>
            </a:r>
            <a:endParaRPr kumimoji="1" lang="zh-CN" altLang="en-US" sz="3600" dirty="0" smtClean="0">
              <a:solidFill>
                <a:srgbClr val="7030A0"/>
              </a:solidFill>
            </a:endParaRPr>
          </a:p>
          <a:p>
            <a:pPr>
              <a:lnSpc>
                <a:spcPct val="110000"/>
              </a:lnSpc>
            </a:pPr>
            <a:r>
              <a:rPr kumimoji="1" lang="en-US" altLang="zh-CN" sz="3600" dirty="0" smtClean="0"/>
              <a:t>Evaluation</a:t>
            </a:r>
          </a:p>
          <a:p>
            <a:pPr>
              <a:lnSpc>
                <a:spcPct val="110000"/>
              </a:lnSpc>
            </a:pPr>
            <a:r>
              <a:rPr kumimoji="1" lang="en-US" altLang="zh-CN" sz="3600" dirty="0"/>
              <a:t>Conclusion</a:t>
            </a:r>
            <a:endParaRPr kumimoji="1" lang="zh-CN" altLang="en-US" sz="3600" dirty="0"/>
          </a:p>
          <a:p>
            <a:pPr>
              <a:lnSpc>
                <a:spcPct val="110000"/>
              </a:lnSpc>
            </a:pPr>
            <a:endParaRPr kumimoji="1" lang="zh-CN" altLang="en-US" sz="3600"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幻灯片编号占位符 10"/>
          <p:cNvSpPr>
            <a:spLocks noGrp="1"/>
          </p:cNvSpPr>
          <p:nvPr>
            <p:ph type="sldNum" sz="quarter" idx="12"/>
          </p:nvPr>
        </p:nvSpPr>
        <p:spPr/>
        <p:txBody>
          <a:bodyPr/>
          <a:lstStyle/>
          <a:p>
            <a:fld id="{A9628B5C-DACD-B444-83C6-99B86A1493E9}" type="slidenum">
              <a:rPr kumimoji="1" lang="zh-CN" altLang="en-US" smtClean="0"/>
              <a:t>15</a:t>
            </a:fld>
            <a:endParaRPr kumimoji="1" lang="zh-CN" altLang="en-US"/>
          </a:p>
        </p:txBody>
      </p:sp>
      <p:sp>
        <p:nvSpPr>
          <p:cNvPr id="8" name="左箭头 7"/>
          <p:cNvSpPr/>
          <p:nvPr/>
        </p:nvSpPr>
        <p:spPr>
          <a:xfrm>
            <a:off x="3063206" y="3347924"/>
            <a:ext cx="536713" cy="35780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32788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Design</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16</a:t>
            </a:fld>
            <a:endParaRPr kumimoji="1" lang="zh-CN" altLang="en-US"/>
          </a:p>
        </p:txBody>
      </p:sp>
      <p:pic>
        <p:nvPicPr>
          <p:cNvPr id="1025" name="Picture 1" descr="C:\Users\bjh\AppData\Roaming\Tencent\Users\568885317\QQ\WinTemp\RichOle\49(4T5F}ZU`YG8BVUF76]K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63" y="1581665"/>
            <a:ext cx="11386762" cy="436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863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Design</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17</a:t>
            </a:fld>
            <a:endParaRPr kumimoji="1" lang="zh-CN" altLang="en-US"/>
          </a:p>
        </p:txBody>
      </p:sp>
      <p:pic>
        <p:nvPicPr>
          <p:cNvPr id="1025" name="Picture 1" descr="C:\Users\bjh\AppData\Roaming\Tencent\Users\568885317\QQ\WinTemp\RichOle\49(4T5F}ZU`YG8BVUF76]K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63" y="1655807"/>
            <a:ext cx="11386762" cy="436660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698244" y="1433383"/>
            <a:ext cx="1736935" cy="4514887"/>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816553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4" y="22860"/>
            <a:ext cx="7326246" cy="1097074"/>
          </a:xfrm>
        </p:spPr>
        <p:txBody>
          <a:bodyPr>
            <a:normAutofit/>
          </a:bodyPr>
          <a:lstStyle/>
          <a:p>
            <a:r>
              <a:rPr kumimoji="1" lang="en-US" altLang="zh-CN" b="1" dirty="0" smtClean="0"/>
              <a:t>Preprocessing</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18</a:t>
            </a:fld>
            <a:endParaRPr kumimoji="1" lang="zh-CN" altLang="en-US"/>
          </a:p>
        </p:txBody>
      </p:sp>
      <p:sp>
        <p:nvSpPr>
          <p:cNvPr id="15" name="内容占位符 2"/>
          <p:cNvSpPr txBox="1">
            <a:spLocks/>
          </p:cNvSpPr>
          <p:nvPr/>
        </p:nvSpPr>
        <p:spPr>
          <a:xfrm>
            <a:off x="496954" y="1551380"/>
            <a:ext cx="9945872" cy="13061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US" altLang="zh-CN" dirty="0"/>
              <a:t>F</a:t>
            </a:r>
            <a:r>
              <a:rPr lang="en-US" altLang="zh-CN" dirty="0" smtClean="0"/>
              <a:t>ill these </a:t>
            </a:r>
            <a:r>
              <a:rPr lang="en-US" altLang="zh-CN" dirty="0"/>
              <a:t>missing points using linear interpolation</a:t>
            </a:r>
            <a:endParaRPr lang="en-US" altLang="zh-CN" dirty="0" smtClean="0"/>
          </a:p>
          <a:p>
            <a:pPr>
              <a:buFont typeface="Arial" panose="020B0604020202020204" pitchFamily="34" charset="0"/>
              <a:buChar char="•"/>
            </a:pPr>
            <a:r>
              <a:rPr lang="en-US" altLang="zh-CN" dirty="0" smtClean="0"/>
              <a:t>Standardization</a:t>
            </a:r>
            <a:endParaRPr lang="zh-CN" altLang="en-US" dirty="0" smtClean="0"/>
          </a:p>
        </p:txBody>
      </p:sp>
    </p:spTree>
    <p:extLst>
      <p:ext uri="{BB962C8B-B14F-4D97-AF65-F5344CB8AC3E}">
        <p14:creationId xmlns:p14="http://schemas.microsoft.com/office/powerpoint/2010/main" val="1304318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Design</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19</a:t>
            </a:fld>
            <a:endParaRPr kumimoji="1" lang="zh-CN" altLang="en-US"/>
          </a:p>
        </p:txBody>
      </p:sp>
      <p:pic>
        <p:nvPicPr>
          <p:cNvPr id="1025" name="Picture 1" descr="C:\Users\bjh\AppData\Roaming\Tencent\Users\568885317\QQ\WinTemp\RichOle\49(4T5F}ZU`YG8BVUF76]K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63" y="1664319"/>
            <a:ext cx="11386762" cy="436660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3435179" y="1433383"/>
            <a:ext cx="3150972" cy="4514887"/>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2075905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Outline</a:t>
            </a:r>
            <a:endParaRPr kumimoji="1" lang="zh-CN" altLang="en-US" b="1" dirty="0"/>
          </a:p>
        </p:txBody>
      </p:sp>
      <p:sp>
        <p:nvSpPr>
          <p:cNvPr id="3" name="内容占位符 2"/>
          <p:cNvSpPr>
            <a:spLocks noGrp="1"/>
          </p:cNvSpPr>
          <p:nvPr>
            <p:ph idx="1"/>
          </p:nvPr>
        </p:nvSpPr>
        <p:spPr>
          <a:xfrm>
            <a:off x="1371600" y="1686479"/>
            <a:ext cx="9982200" cy="4907850"/>
          </a:xfrm>
        </p:spPr>
        <p:txBody>
          <a:bodyPr>
            <a:normAutofit/>
          </a:bodyPr>
          <a:lstStyle/>
          <a:p>
            <a:pPr>
              <a:lnSpc>
                <a:spcPct val="110000"/>
              </a:lnSpc>
            </a:pPr>
            <a:r>
              <a:rPr kumimoji="1" lang="en-US" altLang="zh-CN" sz="3600" dirty="0" smtClean="0"/>
              <a:t>Background</a:t>
            </a:r>
            <a:endParaRPr kumimoji="1" lang="zh-CN" altLang="en-US" sz="3600" dirty="0" smtClean="0"/>
          </a:p>
          <a:p>
            <a:pPr>
              <a:lnSpc>
                <a:spcPct val="110000"/>
              </a:lnSpc>
            </a:pPr>
            <a:r>
              <a:rPr kumimoji="1" lang="en-US" altLang="zh-CN" sz="3600" dirty="0" smtClean="0"/>
              <a:t>Problem</a:t>
            </a:r>
            <a:r>
              <a:rPr kumimoji="1" lang="zh-CN" altLang="en-US" sz="3600" dirty="0" smtClean="0"/>
              <a:t> </a:t>
            </a:r>
            <a:r>
              <a:rPr kumimoji="1" lang="en-US" altLang="zh-CN" sz="3600" dirty="0" smtClean="0"/>
              <a:t>definition</a:t>
            </a:r>
            <a:endParaRPr kumimoji="1" lang="zh-CN" altLang="en-US" sz="3600" dirty="0" smtClean="0"/>
          </a:p>
          <a:p>
            <a:pPr>
              <a:lnSpc>
                <a:spcPct val="110000"/>
              </a:lnSpc>
            </a:pPr>
            <a:r>
              <a:rPr kumimoji="1" lang="en-US" altLang="zh-CN" sz="3600" dirty="0" smtClean="0"/>
              <a:t>Design</a:t>
            </a:r>
            <a:endParaRPr kumimoji="1" lang="zh-CN" altLang="en-US" sz="3600" dirty="0" smtClean="0"/>
          </a:p>
          <a:p>
            <a:pPr>
              <a:lnSpc>
                <a:spcPct val="110000"/>
              </a:lnSpc>
            </a:pPr>
            <a:r>
              <a:rPr kumimoji="1" lang="en-US" altLang="zh-CN" sz="3600" dirty="0" smtClean="0"/>
              <a:t>Evaluation</a:t>
            </a:r>
          </a:p>
          <a:p>
            <a:pPr>
              <a:lnSpc>
                <a:spcPct val="110000"/>
              </a:lnSpc>
            </a:pPr>
            <a:r>
              <a:rPr kumimoji="1" lang="en-US" altLang="zh-CN" sz="3600" dirty="0" smtClean="0"/>
              <a:t>Conclusion</a:t>
            </a:r>
            <a:endParaRPr kumimoji="1" lang="zh-CN" altLang="en-US" sz="3600"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幻灯片编号占位符 10"/>
          <p:cNvSpPr>
            <a:spLocks noGrp="1"/>
          </p:cNvSpPr>
          <p:nvPr>
            <p:ph type="sldNum" sz="quarter" idx="12"/>
          </p:nvPr>
        </p:nvSpPr>
        <p:spPr/>
        <p:txBody>
          <a:bodyPr/>
          <a:lstStyle/>
          <a:p>
            <a:fld id="{A9628B5C-DACD-B444-83C6-99B86A1493E9}" type="slidenum">
              <a:rPr kumimoji="1" lang="zh-CN" altLang="en-US" smtClean="0"/>
              <a:t>2</a:t>
            </a:fld>
            <a:endParaRPr kumimoji="1" lang="zh-CN" altLang="en-US"/>
          </a:p>
        </p:txBody>
      </p:sp>
    </p:spTree>
    <p:extLst>
      <p:ext uri="{BB962C8B-B14F-4D97-AF65-F5344CB8AC3E}">
        <p14:creationId xmlns:p14="http://schemas.microsoft.com/office/powerpoint/2010/main" val="965244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4" y="22860"/>
            <a:ext cx="5116445" cy="1097074"/>
          </a:xfrm>
        </p:spPr>
        <p:txBody>
          <a:bodyPr>
            <a:normAutofit/>
          </a:bodyPr>
          <a:lstStyle/>
          <a:p>
            <a:r>
              <a:rPr kumimoji="1" lang="en-US" altLang="zh-CN" b="1" dirty="0" err="1" smtClean="0"/>
              <a:t>Clusering</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20</a:t>
            </a:fld>
            <a:endParaRPr kumimoji="1" lang="zh-CN" altLang="en-US" dirty="0"/>
          </a:p>
        </p:txBody>
      </p:sp>
      <p:pic>
        <p:nvPicPr>
          <p:cNvPr id="2049" name="Picture 1" descr="C:\Users\bjh\AppData\Roaming\Tencent\Users\568885317\QQ\WinTemp\RichOle\J6C$9ZL3[29NKM`UV%M_Q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522" y="1312714"/>
            <a:ext cx="7020560" cy="514841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290560" y="1503680"/>
            <a:ext cx="3417736" cy="3046988"/>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t>ADS adopts ROCKA </a:t>
            </a:r>
            <a:r>
              <a:rPr lang="en-US" altLang="zh-CN" sz="2400" dirty="0" smtClean="0"/>
              <a:t> to group </a:t>
            </a:r>
            <a:r>
              <a:rPr lang="en-US" altLang="zh-CN" sz="2400" dirty="0"/>
              <a:t>KPI streams into a few </a:t>
            </a:r>
            <a:r>
              <a:rPr lang="en-US" altLang="zh-CN" sz="2400" dirty="0" smtClean="0"/>
              <a:t>clusters.</a:t>
            </a:r>
          </a:p>
          <a:p>
            <a:pPr marL="342900" indent="-342900">
              <a:buFont typeface="Arial" panose="020B0604020202020204" pitchFamily="34" charset="0"/>
              <a:buChar char="•"/>
            </a:pPr>
            <a:endParaRPr lang="en-US" altLang="zh-CN" sz="2400" dirty="0" smtClean="0"/>
          </a:p>
          <a:p>
            <a:pPr marL="342900" indent="-342900">
              <a:buFont typeface="Arial" panose="020B0604020202020204" pitchFamily="34" charset="0"/>
              <a:buChar char="•"/>
            </a:pPr>
            <a:r>
              <a:rPr lang="en-US" altLang="zh-CN" sz="2400" dirty="0" smtClean="0"/>
              <a:t>Then we obtain a centroid KPI </a:t>
            </a:r>
            <a:r>
              <a:rPr lang="en-US" altLang="zh-CN" sz="2400" dirty="0"/>
              <a:t>stream for each </a:t>
            </a:r>
            <a:r>
              <a:rPr lang="en-US" altLang="zh-CN" sz="2400" dirty="0" smtClean="0"/>
              <a:t>cluster and can label anomaly points.</a:t>
            </a:r>
            <a:endParaRPr lang="zh-CN" altLang="en-US" sz="2400" dirty="0"/>
          </a:p>
        </p:txBody>
      </p:sp>
      <p:sp>
        <p:nvSpPr>
          <p:cNvPr id="9" name="文本框 13">
            <a:extLst>
              <a:ext uri="{FF2B5EF4-FFF2-40B4-BE49-F238E27FC236}">
                <a16:creationId xmlns="" xmlns:a16="http://schemas.microsoft.com/office/drawing/2014/main" id="{04B5B8E3-0D40-4E73-95A0-08884B1A1EE2}"/>
              </a:ext>
            </a:extLst>
          </p:cNvPr>
          <p:cNvSpPr txBox="1"/>
          <p:nvPr/>
        </p:nvSpPr>
        <p:spPr>
          <a:xfrm>
            <a:off x="8678180" y="4593958"/>
            <a:ext cx="1256178" cy="369332"/>
          </a:xfrm>
          <a:prstGeom prst="rect">
            <a:avLst/>
          </a:prstGeom>
          <a:noFill/>
        </p:spPr>
        <p:txBody>
          <a:bodyPr wrap="none" rtlCol="0">
            <a:spAutoFit/>
          </a:bodyPr>
          <a:lstStyle/>
          <a:p>
            <a:r>
              <a:rPr lang="en-US" altLang="zh-CN" dirty="0" smtClean="0"/>
              <a:t>[</a:t>
            </a:r>
            <a:r>
              <a:rPr lang="en-US" altLang="zh-CN" dirty="0" err="1" smtClean="0"/>
              <a:t>IWQoS</a:t>
            </a:r>
            <a:r>
              <a:rPr lang="en-US" altLang="zh-CN" dirty="0" smtClean="0"/>
              <a:t> 18]</a:t>
            </a:r>
            <a:endParaRPr lang="zh-CN" altLang="en-US" dirty="0"/>
          </a:p>
        </p:txBody>
      </p:sp>
    </p:spTree>
    <p:extLst>
      <p:ext uri="{BB962C8B-B14F-4D97-AF65-F5344CB8AC3E}">
        <p14:creationId xmlns:p14="http://schemas.microsoft.com/office/powerpoint/2010/main" val="1032606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Design</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21</a:t>
            </a:fld>
            <a:endParaRPr kumimoji="1" lang="zh-CN" altLang="en-US"/>
          </a:p>
        </p:txBody>
      </p:sp>
      <p:pic>
        <p:nvPicPr>
          <p:cNvPr id="1025" name="Picture 1" descr="C:\Users\bjh\AppData\Roaming\Tencent\Users\568885317\QQ\WinTemp\RichOle\49(4T5F}ZU`YG8BVUF76]K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63" y="1664319"/>
            <a:ext cx="11386762" cy="436660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6549082" y="1528394"/>
            <a:ext cx="1828799" cy="4514887"/>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3443067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4" y="22860"/>
            <a:ext cx="5167246" cy="1097074"/>
          </a:xfrm>
        </p:spPr>
        <p:txBody>
          <a:bodyPr>
            <a:normAutofit/>
          </a:bodyPr>
          <a:lstStyle/>
          <a:p>
            <a:r>
              <a:rPr kumimoji="1" lang="en-US" altLang="zh-CN" b="1" dirty="0"/>
              <a:t>Feature</a:t>
            </a:r>
            <a:r>
              <a:rPr kumimoji="1" lang="zh-CN" altLang="en-US" b="1" dirty="0"/>
              <a:t> </a:t>
            </a:r>
            <a:r>
              <a:rPr kumimoji="1" lang="en-US" altLang="zh-CN" b="1" dirty="0"/>
              <a:t>extraction</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22</a:t>
            </a:fld>
            <a:endParaRPr kumimoji="1" lang="zh-CN" altLang="en-US"/>
          </a:p>
        </p:txBody>
      </p:sp>
      <p:sp>
        <p:nvSpPr>
          <p:cNvPr id="11" name="内容占位符 2"/>
          <p:cNvSpPr txBox="1">
            <a:spLocks/>
          </p:cNvSpPr>
          <p:nvPr/>
        </p:nvSpPr>
        <p:spPr>
          <a:xfrm>
            <a:off x="1407928" y="5437441"/>
            <a:ext cx="9945872" cy="13061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zh-CN" sz="2600" b="1" dirty="0"/>
              <a:t>Detector</a:t>
            </a:r>
            <a:r>
              <a:rPr lang="en-US" altLang="zh-CN" sz="2600" dirty="0"/>
              <a:t>:</a:t>
            </a:r>
            <a:r>
              <a:rPr lang="zh-CN" altLang="en-US" sz="2600" dirty="0"/>
              <a:t> </a:t>
            </a:r>
            <a:r>
              <a:rPr lang="en-US" altLang="zh-CN" sz="2600" dirty="0"/>
              <a:t>Feature </a:t>
            </a:r>
            <a:r>
              <a:rPr lang="en-US" altLang="zh-CN" sz="2600" dirty="0" smtClean="0"/>
              <a:t>extractor</a:t>
            </a:r>
            <a:endParaRPr lang="en-US" altLang="zh-CN" sz="2600" b="1" dirty="0" smtClean="0"/>
          </a:p>
          <a:p>
            <a:pPr marL="0" indent="0">
              <a:buNone/>
            </a:pPr>
            <a:r>
              <a:rPr lang="en-US" altLang="zh-CN" sz="2600" b="1" dirty="0" smtClean="0"/>
              <a:t>Feature</a:t>
            </a:r>
            <a:r>
              <a:rPr lang="en-US" altLang="zh-CN" sz="2600" dirty="0"/>
              <a:t>:</a:t>
            </a:r>
            <a:r>
              <a:rPr lang="zh-CN" altLang="en-US" sz="2600" dirty="0"/>
              <a:t> </a:t>
            </a:r>
            <a:r>
              <a:rPr lang="en-US" altLang="zh-CN" sz="2600" dirty="0"/>
              <a:t>M</a:t>
            </a:r>
            <a:r>
              <a:rPr lang="en-US" altLang="zh-CN" sz="2600" dirty="0" smtClean="0"/>
              <a:t>easure </a:t>
            </a:r>
            <a:r>
              <a:rPr lang="en-US" altLang="zh-CN" sz="2600" dirty="0"/>
              <a:t>how anomalous that data point is</a:t>
            </a:r>
            <a:r>
              <a:rPr lang="en-US" altLang="zh-CN" sz="2600" dirty="0" smtClean="0"/>
              <a:t>.</a:t>
            </a:r>
          </a:p>
          <a:p>
            <a:pPr marL="0" indent="0">
              <a:buNone/>
            </a:pPr>
            <a:r>
              <a:rPr lang="en-US" altLang="zh-CN" sz="2600" b="1" dirty="0" smtClean="0"/>
              <a:t>Feature</a:t>
            </a:r>
            <a:r>
              <a:rPr lang="zh-CN" altLang="en-US" sz="2600" b="1" dirty="0" smtClean="0"/>
              <a:t> </a:t>
            </a:r>
            <a:r>
              <a:rPr lang="en-US" altLang="zh-CN" sz="2600" b="1" dirty="0" smtClean="0"/>
              <a:t>vector</a:t>
            </a:r>
            <a:r>
              <a:rPr lang="en-US" altLang="zh-CN" sz="2600" dirty="0" smtClean="0"/>
              <a:t>:</a:t>
            </a:r>
            <a:r>
              <a:rPr lang="zh-CN" altLang="en-US" sz="2600" dirty="0" smtClean="0"/>
              <a:t> </a:t>
            </a:r>
            <a:r>
              <a:rPr lang="en-US" altLang="zh-CN" sz="2600" dirty="0"/>
              <a:t>A</a:t>
            </a:r>
            <a:r>
              <a:rPr lang="en-US" altLang="zh-CN" sz="2600" dirty="0" smtClean="0"/>
              <a:t>ll </a:t>
            </a:r>
            <a:r>
              <a:rPr lang="en-US" altLang="zh-CN" sz="2600" dirty="0"/>
              <a:t>feature values </a:t>
            </a:r>
            <a:r>
              <a:rPr lang="en-US" altLang="zh-CN" sz="2600" dirty="0" smtClean="0"/>
              <a:t>extracted by </a:t>
            </a:r>
            <a:r>
              <a:rPr lang="en-US" altLang="zh-CN" sz="2600" dirty="0"/>
              <a:t>specific </a:t>
            </a:r>
            <a:r>
              <a:rPr lang="en-US" altLang="zh-CN" sz="2600" dirty="0" smtClean="0"/>
              <a:t>detectors</a:t>
            </a:r>
            <a:r>
              <a:rPr lang="en-US" altLang="zh-CN" dirty="0" smtClean="0"/>
              <a:t>. </a:t>
            </a:r>
            <a:endParaRPr lang="zh-CN" altLang="en-US" dirty="0" smtClean="0"/>
          </a:p>
        </p:txBody>
      </p:sp>
      <p:sp>
        <p:nvSpPr>
          <p:cNvPr id="3" name="AutoShape 1" descr="C:\Users\bjh\AppData\Roaming\Tencent\Users\568885317\QQ\WinTemp\RichOle\@B1TCW{P8P7M_J1A`O}R6.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AutoShape 2" descr="C:\Users\bjh\AppData\Roaming\Tencent\Users\568885317\QQ\WinTemp\RichOle\@B1TCW{P8P7M_J1A`O}R6.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220" y="1298518"/>
            <a:ext cx="5901319" cy="403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525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Design</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23</a:t>
            </a:fld>
            <a:endParaRPr kumimoji="1" lang="zh-CN" altLang="en-US"/>
          </a:p>
        </p:txBody>
      </p:sp>
      <p:pic>
        <p:nvPicPr>
          <p:cNvPr id="1025" name="Picture 1" descr="C:\Users\bjh\AppData\Roaming\Tencent\Users\568885317\QQ\WinTemp\RichOle\49(4T5F}ZU`YG8BVUF76]K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63" y="1664319"/>
            <a:ext cx="11386762" cy="436660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8303776" y="2570208"/>
            <a:ext cx="1828799" cy="2211860"/>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1608939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4" y="22860"/>
            <a:ext cx="6361046" cy="1097074"/>
          </a:xfrm>
        </p:spPr>
        <p:txBody>
          <a:bodyPr>
            <a:normAutofit/>
          </a:bodyPr>
          <a:lstStyle/>
          <a:p>
            <a:r>
              <a:rPr kumimoji="1" lang="en-US" altLang="zh-CN" b="1" dirty="0"/>
              <a:t>Semi-Supervised Learning</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24</a:t>
            </a:fld>
            <a:endParaRPr kumimoji="1" lang="zh-CN" altLang="en-US"/>
          </a:p>
        </p:txBody>
      </p:sp>
      <p:sp>
        <p:nvSpPr>
          <p:cNvPr id="10" name="TextBox 9"/>
          <p:cNvSpPr txBox="1"/>
          <p:nvPr/>
        </p:nvSpPr>
        <p:spPr>
          <a:xfrm>
            <a:off x="660400" y="1402080"/>
            <a:ext cx="9966960" cy="3970318"/>
          </a:xfrm>
          <a:prstGeom prst="rect">
            <a:avLst/>
          </a:prstGeom>
          <a:noFill/>
        </p:spPr>
        <p:txBody>
          <a:bodyPr wrap="square" rtlCol="0">
            <a:spAutoFit/>
          </a:bodyPr>
          <a:lstStyle/>
          <a:p>
            <a:r>
              <a:rPr lang="en-US" altLang="zh-CN" sz="2800" dirty="0"/>
              <a:t>In this work, we adopt </a:t>
            </a:r>
            <a:r>
              <a:rPr lang="en-US" altLang="zh-CN" sz="2800" i="1" dirty="0"/>
              <a:t>contrastive pessimistic likelihood estimation</a:t>
            </a:r>
          </a:p>
          <a:p>
            <a:r>
              <a:rPr lang="en-US" altLang="zh-CN" sz="2800" dirty="0"/>
              <a:t>(CPLE</a:t>
            </a:r>
            <a:r>
              <a:rPr lang="en-US" altLang="zh-CN" sz="2800" dirty="0" smtClean="0"/>
              <a:t>) , </a:t>
            </a:r>
            <a:r>
              <a:rPr lang="en-US" altLang="zh-CN" sz="2800" dirty="0"/>
              <a:t>an extension </a:t>
            </a:r>
            <a:r>
              <a:rPr lang="en-US" altLang="zh-CN" sz="2800" dirty="0" smtClean="0"/>
              <a:t>model of self-training.</a:t>
            </a:r>
          </a:p>
          <a:p>
            <a:endParaRPr lang="en-US" altLang="zh-CN" sz="2800" dirty="0" smtClean="0"/>
          </a:p>
          <a:p>
            <a:r>
              <a:rPr lang="en-US" altLang="zh-CN" sz="2800" dirty="0"/>
              <a:t>CPLE has the </a:t>
            </a:r>
            <a:r>
              <a:rPr lang="en-US" altLang="zh-CN" sz="2800" dirty="0" smtClean="0"/>
              <a:t>four following advantages</a:t>
            </a:r>
            <a:r>
              <a:rPr lang="en-US" altLang="zh-CN" sz="2800" dirty="0"/>
              <a:t>:</a:t>
            </a:r>
          </a:p>
          <a:p>
            <a:pPr marL="285750" indent="-285750">
              <a:buFont typeface="Arial" panose="020B0604020202020204" pitchFamily="34" charset="0"/>
              <a:buChar char="•"/>
            </a:pPr>
            <a:r>
              <a:rPr lang="en-US" altLang="zh-CN" sz="2800" dirty="0"/>
              <a:t> CPLE is flexible to change </a:t>
            </a:r>
            <a:r>
              <a:rPr lang="en-US" altLang="zh-CN" sz="2800" dirty="0" smtClean="0"/>
              <a:t>base-model</a:t>
            </a:r>
          </a:p>
          <a:p>
            <a:pPr marL="285750" indent="-285750">
              <a:buFont typeface="Arial" panose="020B0604020202020204" pitchFamily="34" charset="0"/>
              <a:buChar char="•"/>
            </a:pPr>
            <a:r>
              <a:rPr lang="en-US" altLang="zh-CN" sz="2800" dirty="0" smtClean="0"/>
              <a:t> </a:t>
            </a:r>
            <a:r>
              <a:rPr lang="en-US" altLang="zh-CN" sz="2800" dirty="0"/>
              <a:t>CPLE needs low memory </a:t>
            </a:r>
            <a:r>
              <a:rPr lang="en-US" altLang="zh-CN" sz="2800" dirty="0" smtClean="0"/>
              <a:t>complexity</a:t>
            </a:r>
          </a:p>
          <a:p>
            <a:pPr marL="285750" indent="-285750">
              <a:buFont typeface="Arial" panose="020B0604020202020204" pitchFamily="34" charset="0"/>
              <a:buChar char="•"/>
            </a:pPr>
            <a:r>
              <a:rPr lang="en-US" altLang="zh-CN" sz="2800" dirty="0" smtClean="0"/>
              <a:t> </a:t>
            </a:r>
            <a:r>
              <a:rPr lang="en-US" altLang="zh-CN" sz="2800" dirty="0"/>
              <a:t>CPLE is more robust than other semi-supervised </a:t>
            </a:r>
            <a:r>
              <a:rPr lang="en-US" altLang="zh-CN" sz="2800" dirty="0" smtClean="0"/>
              <a:t>learning algorithms </a:t>
            </a:r>
          </a:p>
          <a:p>
            <a:pPr marL="285750" indent="-285750">
              <a:buFont typeface="Arial" panose="020B0604020202020204" pitchFamily="34" charset="0"/>
              <a:buChar char="•"/>
            </a:pPr>
            <a:r>
              <a:rPr lang="en-US" altLang="zh-CN" sz="2800" dirty="0" smtClean="0"/>
              <a:t>CPLE </a:t>
            </a:r>
            <a:r>
              <a:rPr lang="en-US" altLang="zh-CN" sz="2800" dirty="0"/>
              <a:t>supports incremental </a:t>
            </a:r>
            <a:r>
              <a:rPr lang="en-US" altLang="zh-CN" sz="2800" dirty="0" smtClean="0"/>
              <a:t>learning.</a:t>
            </a:r>
            <a:endParaRPr lang="zh-CN" altLang="en-US" sz="2800" dirty="0"/>
          </a:p>
        </p:txBody>
      </p:sp>
      <p:sp>
        <p:nvSpPr>
          <p:cNvPr id="9" name="文本框 13">
            <a:extLst>
              <a:ext uri="{FF2B5EF4-FFF2-40B4-BE49-F238E27FC236}">
                <a16:creationId xmlns="" xmlns:a16="http://schemas.microsoft.com/office/drawing/2014/main" id="{04B5B8E3-0D40-4E73-95A0-08884B1A1EE2}"/>
              </a:ext>
            </a:extLst>
          </p:cNvPr>
          <p:cNvSpPr txBox="1"/>
          <p:nvPr/>
        </p:nvSpPr>
        <p:spPr>
          <a:xfrm>
            <a:off x="863743" y="5381999"/>
            <a:ext cx="1161536" cy="369332"/>
          </a:xfrm>
          <a:prstGeom prst="rect">
            <a:avLst/>
          </a:prstGeom>
          <a:noFill/>
        </p:spPr>
        <p:txBody>
          <a:bodyPr wrap="none" rtlCol="0">
            <a:spAutoFit/>
          </a:bodyPr>
          <a:lstStyle/>
          <a:p>
            <a:r>
              <a:rPr lang="en-US" altLang="zh-CN" dirty="0" smtClean="0"/>
              <a:t>[TPAMI15]</a:t>
            </a:r>
            <a:endParaRPr lang="zh-CN" altLang="en-US" dirty="0"/>
          </a:p>
        </p:txBody>
      </p:sp>
    </p:spTree>
    <p:extLst>
      <p:ext uri="{BB962C8B-B14F-4D97-AF65-F5344CB8AC3E}">
        <p14:creationId xmlns:p14="http://schemas.microsoft.com/office/powerpoint/2010/main" val="478569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4" y="22860"/>
            <a:ext cx="6361046" cy="1097074"/>
          </a:xfrm>
        </p:spPr>
        <p:txBody>
          <a:bodyPr>
            <a:normAutofit/>
          </a:bodyPr>
          <a:lstStyle/>
          <a:p>
            <a:r>
              <a:rPr kumimoji="1" lang="en-US" altLang="zh-CN" b="1" dirty="0"/>
              <a:t>Semi-Supervised Learning</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25</a:t>
            </a:fld>
            <a:endParaRPr kumimoji="1" lang="zh-CN" altLang="en-US"/>
          </a:p>
        </p:txBody>
      </p:sp>
      <p:sp>
        <p:nvSpPr>
          <p:cNvPr id="10" name="TextBox 9"/>
          <p:cNvSpPr txBox="1"/>
          <p:nvPr/>
        </p:nvSpPr>
        <p:spPr>
          <a:xfrm>
            <a:off x="660400" y="1402080"/>
            <a:ext cx="9966960" cy="954107"/>
          </a:xfrm>
          <a:prstGeom prst="rect">
            <a:avLst/>
          </a:prstGeom>
          <a:noFill/>
        </p:spPr>
        <p:txBody>
          <a:bodyPr wrap="square" rtlCol="0">
            <a:spAutoFit/>
          </a:bodyPr>
          <a:lstStyle/>
          <a:p>
            <a:r>
              <a:rPr lang="en-US" altLang="zh-CN" sz="2800" dirty="0"/>
              <a:t>In addition, the negative </a:t>
            </a:r>
            <a:r>
              <a:rPr lang="en-US" altLang="zh-CN" sz="2800" dirty="0" smtClean="0"/>
              <a:t>log loss </a:t>
            </a:r>
            <a:r>
              <a:rPr lang="en-US" altLang="zh-CN" sz="2800" dirty="0"/>
              <a:t>for binary classifiers takes on the general form:</a:t>
            </a:r>
            <a:endParaRPr lang="zh-CN" altLang="en-US"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040" y="2457787"/>
            <a:ext cx="51530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0400" y="3952238"/>
            <a:ext cx="9286240" cy="1384995"/>
          </a:xfrm>
          <a:prstGeom prst="rect">
            <a:avLst/>
          </a:prstGeom>
          <a:noFill/>
        </p:spPr>
        <p:txBody>
          <a:bodyPr wrap="square" rtlCol="0">
            <a:spAutoFit/>
          </a:bodyPr>
          <a:lstStyle/>
          <a:p>
            <a:r>
              <a:rPr lang="en-US" altLang="zh-CN" sz="2800" dirty="0"/>
              <a:t>where N is the number of the data points in the KPI </a:t>
            </a:r>
            <a:r>
              <a:rPr lang="en-US" altLang="zh-CN" sz="2800" dirty="0" smtClean="0"/>
              <a:t>streams of </a:t>
            </a:r>
            <a:r>
              <a:rPr lang="en-US" altLang="zh-CN" sz="2800" dirty="0"/>
              <a:t>training set, </a:t>
            </a:r>
            <a:r>
              <a:rPr lang="en-US" altLang="zh-CN" sz="2800" dirty="0" err="1" smtClean="0"/>
              <a:t>y</a:t>
            </a:r>
            <a:r>
              <a:rPr lang="en-US" altLang="zh-CN" sz="2800" baseline="-25000" dirty="0" err="1" smtClean="0"/>
              <a:t>i</a:t>
            </a:r>
            <a:r>
              <a:rPr lang="en-US" altLang="zh-CN" sz="2800" dirty="0"/>
              <a:t> </a:t>
            </a:r>
            <a:r>
              <a:rPr lang="en-US" altLang="zh-CN" sz="2800" dirty="0" smtClean="0"/>
              <a:t>is </a:t>
            </a:r>
            <a:r>
              <a:rPr lang="en-US" altLang="zh-CN" sz="2800" dirty="0"/>
              <a:t>the label of the </a:t>
            </a:r>
            <a:r>
              <a:rPr lang="en-US" altLang="zh-CN" sz="2800" dirty="0" err="1"/>
              <a:t>i-th</a:t>
            </a:r>
            <a:r>
              <a:rPr lang="en-US" altLang="zh-CN" sz="2800" dirty="0"/>
              <a:t> data point and </a:t>
            </a:r>
            <a:r>
              <a:rPr lang="en-US" altLang="zh-CN" sz="2800" dirty="0" smtClean="0"/>
              <a:t>p</a:t>
            </a:r>
            <a:r>
              <a:rPr lang="en-US" altLang="zh-CN" sz="2800" baseline="-25000" dirty="0" smtClean="0"/>
              <a:t>i</a:t>
            </a:r>
            <a:r>
              <a:rPr lang="en-US" altLang="zh-CN" sz="2800" dirty="0"/>
              <a:t> </a:t>
            </a:r>
            <a:r>
              <a:rPr lang="en-US" altLang="zh-CN" sz="2800" dirty="0" smtClean="0"/>
              <a:t>is the </a:t>
            </a:r>
            <a:r>
              <a:rPr lang="en-US" altLang="zh-CN" sz="2800" dirty="0" err="1" smtClean="0"/>
              <a:t>i-th</a:t>
            </a:r>
            <a:r>
              <a:rPr lang="en-US" altLang="zh-CN" sz="2800" dirty="0" smtClean="0"/>
              <a:t> </a:t>
            </a:r>
            <a:r>
              <a:rPr lang="en-US" altLang="zh-CN" sz="2800" dirty="0"/>
              <a:t>discriminative likelihood (DL)</a:t>
            </a:r>
            <a:endParaRPr lang="zh-CN" altLang="en-US" sz="2800" dirty="0"/>
          </a:p>
        </p:txBody>
      </p:sp>
    </p:spTree>
    <p:extLst>
      <p:ext uri="{BB962C8B-B14F-4D97-AF65-F5344CB8AC3E}">
        <p14:creationId xmlns:p14="http://schemas.microsoft.com/office/powerpoint/2010/main" val="140758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4" y="22860"/>
            <a:ext cx="6361046" cy="1097074"/>
          </a:xfrm>
        </p:spPr>
        <p:txBody>
          <a:bodyPr>
            <a:normAutofit/>
          </a:bodyPr>
          <a:lstStyle/>
          <a:p>
            <a:r>
              <a:rPr kumimoji="1" lang="en-US" altLang="zh-CN" b="1" dirty="0"/>
              <a:t>Semi-Supervised Learning</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26</a:t>
            </a:fld>
            <a:endParaRPr kumimoji="1" lang="zh-CN" altLang="en-US"/>
          </a:p>
        </p:txBody>
      </p:sp>
      <p:sp>
        <p:nvSpPr>
          <p:cNvPr id="10" name="TextBox 9"/>
          <p:cNvSpPr txBox="1"/>
          <p:nvPr/>
        </p:nvSpPr>
        <p:spPr>
          <a:xfrm>
            <a:off x="660400" y="1402080"/>
            <a:ext cx="9966960" cy="461665"/>
          </a:xfrm>
          <a:prstGeom prst="rect">
            <a:avLst/>
          </a:prstGeom>
          <a:noFill/>
        </p:spPr>
        <p:txBody>
          <a:bodyPr wrap="square" rtlCol="0">
            <a:spAutoFit/>
          </a:bodyPr>
          <a:lstStyle/>
          <a:p>
            <a:r>
              <a:rPr lang="en-US" altLang="zh-CN" sz="2400" dirty="0"/>
              <a:t>The objective </a:t>
            </a:r>
            <a:r>
              <a:rPr lang="en-US" altLang="zh-CN" sz="2400" dirty="0" smtClean="0"/>
              <a:t>of CPLE </a:t>
            </a:r>
            <a:r>
              <a:rPr lang="en-US" altLang="zh-CN" sz="2400" dirty="0"/>
              <a:t>is to minimize the </a:t>
            </a:r>
            <a:r>
              <a:rPr lang="en-US" altLang="zh-CN" sz="2400" dirty="0" smtClean="0"/>
              <a:t>function:</a:t>
            </a:r>
            <a:endParaRPr lang="zh-CN" altLang="en-US" sz="2400" dirty="0"/>
          </a:p>
        </p:txBody>
      </p:sp>
      <p:sp>
        <p:nvSpPr>
          <p:cNvPr id="3" name="TextBox 2"/>
          <p:cNvSpPr txBox="1"/>
          <p:nvPr/>
        </p:nvSpPr>
        <p:spPr>
          <a:xfrm>
            <a:off x="660400" y="2581910"/>
            <a:ext cx="9966960" cy="830997"/>
          </a:xfrm>
          <a:prstGeom prst="rect">
            <a:avLst/>
          </a:prstGeom>
          <a:noFill/>
        </p:spPr>
        <p:txBody>
          <a:bodyPr wrap="square" rtlCol="0">
            <a:spAutoFit/>
          </a:bodyPr>
          <a:lstStyle/>
          <a:p>
            <a:r>
              <a:rPr lang="en-US" altLang="zh-CN" sz="2400" dirty="0"/>
              <a:t>where X is the data set of labeled data points, U is the </a:t>
            </a:r>
            <a:r>
              <a:rPr lang="en-US" altLang="zh-CN" sz="2400" dirty="0" smtClean="0"/>
              <a:t>unlabeled </a:t>
            </a:r>
            <a:r>
              <a:rPr lang="en-US" altLang="zh-CN" sz="2400" dirty="0"/>
              <a:t>data points, and y</a:t>
            </a:r>
            <a:r>
              <a:rPr lang="en-US" altLang="zh-CN" sz="2400" baseline="30000" dirty="0" smtClean="0"/>
              <a:t>’</a:t>
            </a:r>
            <a:r>
              <a:rPr lang="en-US" altLang="zh-CN" sz="2400" dirty="0" smtClean="0"/>
              <a:t> </a:t>
            </a:r>
            <a:r>
              <a:rPr lang="en-US" altLang="zh-CN" sz="2400" dirty="0"/>
              <a:t>= H(q), </a:t>
            </a:r>
            <a:r>
              <a:rPr lang="en-US" altLang="zh-CN" sz="2400" dirty="0" smtClean="0"/>
              <a:t>where:</a:t>
            </a:r>
            <a:endParaRPr lang="zh-CN" altLang="en-US" sz="2400" dirty="0"/>
          </a:p>
        </p:txBody>
      </p:sp>
      <p:pic>
        <p:nvPicPr>
          <p:cNvPr id="6145" name="Picture 1" descr="C:\Users\bjh\AppData\Roaming\Tencent\Users\568885317\QQ\WinTemp\RichOle\`U%3IW3_MJP~0VDO2%)(EN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80" y="2072640"/>
            <a:ext cx="48577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bjh\AppData\Roaming\Tencent\Users\568885317\QQ\WinTemp\RichOle\({Q~I~JUBCJYNBF51I2~X6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3474720"/>
            <a:ext cx="3028950"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0560" y="4420870"/>
            <a:ext cx="9966960" cy="1200329"/>
          </a:xfrm>
          <a:prstGeom prst="rect">
            <a:avLst/>
          </a:prstGeom>
          <a:noFill/>
        </p:spPr>
        <p:txBody>
          <a:bodyPr wrap="square" rtlCol="0">
            <a:spAutoFit/>
          </a:bodyPr>
          <a:lstStyle/>
          <a:p>
            <a:r>
              <a:rPr lang="en-US" altLang="zh-CN" sz="2400" dirty="0"/>
              <a:t>This way, (the parameter vector </a:t>
            </a:r>
            <a:r>
              <a:rPr lang="en-US" altLang="zh-CN" sz="2400" dirty="0" smtClean="0"/>
              <a:t>of</a:t>
            </a:r>
            <a:r>
              <a:rPr lang="en-US" altLang="zh-CN" sz="2400" dirty="0"/>
              <a:t>) the base-model, </a:t>
            </a:r>
            <a:r>
              <a:rPr lang="en-US" altLang="zh-CN" sz="2400" dirty="0" smtClean="0"/>
              <a:t>which serves </a:t>
            </a:r>
            <a:r>
              <a:rPr lang="en-US" altLang="zh-CN" sz="2400" dirty="0"/>
              <a:t>as the anomaly detection model, is trained based </a:t>
            </a:r>
            <a:r>
              <a:rPr lang="en-US" altLang="zh-CN" sz="2400" dirty="0" smtClean="0"/>
              <a:t>on (X </a:t>
            </a:r>
            <a:r>
              <a:rPr lang="en-US" altLang="zh-CN" sz="2400" dirty="0"/>
              <a:t>U</a:t>
            </a:r>
            <a:r>
              <a:rPr lang="en-US" altLang="zh-CN" sz="2400" dirty="0" smtClean="0"/>
              <a:t> </a:t>
            </a:r>
            <a:r>
              <a:rPr lang="en-US" altLang="zh-CN" sz="2400" dirty="0"/>
              <a:t>U) using actual and hypothesized labels (y U</a:t>
            </a:r>
            <a:r>
              <a:rPr lang="en-US" altLang="zh-CN" sz="2400" dirty="0" smtClean="0"/>
              <a:t> </a:t>
            </a:r>
            <a:r>
              <a:rPr lang="en-US" altLang="zh-CN" sz="2400" dirty="0"/>
              <a:t>y</a:t>
            </a:r>
            <a:r>
              <a:rPr lang="en-US" altLang="zh-CN" sz="2400" baseline="30000" dirty="0"/>
              <a:t>’</a:t>
            </a:r>
            <a:r>
              <a:rPr lang="en-US" altLang="zh-CN" sz="2400" dirty="0" smtClean="0"/>
              <a:t>), as well </a:t>
            </a:r>
            <a:r>
              <a:rPr lang="en-US" altLang="zh-CN" sz="2400" dirty="0"/>
              <a:t>as the weights of data points w, </a:t>
            </a:r>
            <a:r>
              <a:rPr lang="en-US" altLang="zh-CN" sz="2400" dirty="0" smtClean="0"/>
              <a:t>where:</a:t>
            </a:r>
            <a:endParaRPr lang="zh-CN" altLang="en-US" sz="2400" dirty="0"/>
          </a:p>
        </p:txBody>
      </p:sp>
      <p:pic>
        <p:nvPicPr>
          <p:cNvPr id="6147" name="Picture 3" descr="C:\Users\bjh\AppData\Roaming\Tencent\Users\568885317\QQ\WinTemp\RichOle\9_{H$1D{5418X}AA%HM_H3Q.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7900" y="5623918"/>
            <a:ext cx="2600325"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297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Outline</a:t>
            </a:r>
            <a:endParaRPr kumimoji="1" lang="zh-CN" altLang="en-US" b="1" dirty="0"/>
          </a:p>
        </p:txBody>
      </p:sp>
      <p:sp>
        <p:nvSpPr>
          <p:cNvPr id="3" name="内容占位符 2"/>
          <p:cNvSpPr>
            <a:spLocks noGrp="1"/>
          </p:cNvSpPr>
          <p:nvPr>
            <p:ph idx="1"/>
          </p:nvPr>
        </p:nvSpPr>
        <p:spPr>
          <a:xfrm>
            <a:off x="1371600" y="1686479"/>
            <a:ext cx="9982200" cy="4907850"/>
          </a:xfrm>
        </p:spPr>
        <p:txBody>
          <a:bodyPr>
            <a:normAutofit/>
          </a:bodyPr>
          <a:lstStyle/>
          <a:p>
            <a:pPr>
              <a:lnSpc>
                <a:spcPct val="110000"/>
              </a:lnSpc>
            </a:pPr>
            <a:r>
              <a:rPr kumimoji="1" lang="en-US" altLang="zh-CN" sz="3600" dirty="0" smtClean="0"/>
              <a:t>Background</a:t>
            </a:r>
            <a:endParaRPr kumimoji="1" lang="zh-CN" altLang="en-US" sz="3600" dirty="0" smtClean="0"/>
          </a:p>
          <a:p>
            <a:pPr>
              <a:lnSpc>
                <a:spcPct val="110000"/>
              </a:lnSpc>
            </a:pPr>
            <a:r>
              <a:rPr kumimoji="1" lang="en-US" altLang="zh-CN" sz="3600" dirty="0" smtClean="0"/>
              <a:t>Problem</a:t>
            </a:r>
            <a:r>
              <a:rPr kumimoji="1" lang="zh-CN" altLang="en-US" sz="3600" dirty="0" smtClean="0"/>
              <a:t> </a:t>
            </a:r>
            <a:r>
              <a:rPr kumimoji="1" lang="en-US" altLang="zh-CN" sz="3600" dirty="0" smtClean="0"/>
              <a:t>definition</a:t>
            </a:r>
            <a:endParaRPr kumimoji="1" lang="zh-CN" altLang="en-US" sz="3600" dirty="0" smtClean="0"/>
          </a:p>
          <a:p>
            <a:pPr>
              <a:lnSpc>
                <a:spcPct val="110000"/>
              </a:lnSpc>
            </a:pPr>
            <a:r>
              <a:rPr kumimoji="1" lang="en-US" altLang="zh-CN" sz="3600" dirty="0" smtClean="0"/>
              <a:t>Design</a:t>
            </a:r>
            <a:endParaRPr kumimoji="1" lang="zh-CN" altLang="en-US" sz="3600" dirty="0" smtClean="0"/>
          </a:p>
          <a:p>
            <a:pPr>
              <a:lnSpc>
                <a:spcPct val="110000"/>
              </a:lnSpc>
            </a:pPr>
            <a:r>
              <a:rPr kumimoji="1" lang="en-US" altLang="zh-CN" sz="3600" dirty="0" smtClean="0">
                <a:solidFill>
                  <a:srgbClr val="7030A0"/>
                </a:solidFill>
              </a:rPr>
              <a:t>Evaluation</a:t>
            </a:r>
          </a:p>
          <a:p>
            <a:pPr>
              <a:lnSpc>
                <a:spcPct val="110000"/>
              </a:lnSpc>
            </a:pPr>
            <a:r>
              <a:rPr kumimoji="1" lang="en-US" altLang="zh-CN" sz="3600" dirty="0"/>
              <a:t>Conclusion</a:t>
            </a:r>
            <a:endParaRPr kumimoji="1" lang="zh-CN" altLang="en-US" sz="3600" dirty="0"/>
          </a:p>
          <a:p>
            <a:pPr>
              <a:lnSpc>
                <a:spcPct val="110000"/>
              </a:lnSpc>
            </a:pPr>
            <a:endParaRPr kumimoji="1" lang="zh-CN" altLang="en-US" sz="3600" dirty="0">
              <a:solidFill>
                <a:srgbClr val="7030A0"/>
              </a:solidFill>
            </a:endParaRPr>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幻灯片编号占位符 10"/>
          <p:cNvSpPr>
            <a:spLocks noGrp="1"/>
          </p:cNvSpPr>
          <p:nvPr>
            <p:ph type="sldNum" sz="quarter" idx="12"/>
          </p:nvPr>
        </p:nvSpPr>
        <p:spPr/>
        <p:txBody>
          <a:bodyPr/>
          <a:lstStyle/>
          <a:p>
            <a:fld id="{A9628B5C-DACD-B444-83C6-99B86A1493E9}" type="slidenum">
              <a:rPr kumimoji="1" lang="zh-CN" altLang="en-US" smtClean="0"/>
              <a:t>27</a:t>
            </a:fld>
            <a:endParaRPr kumimoji="1" lang="zh-CN" altLang="en-US"/>
          </a:p>
        </p:txBody>
      </p:sp>
      <p:sp>
        <p:nvSpPr>
          <p:cNvPr id="8" name="左箭头 7"/>
          <p:cNvSpPr/>
          <p:nvPr/>
        </p:nvSpPr>
        <p:spPr>
          <a:xfrm>
            <a:off x="3805296" y="4041506"/>
            <a:ext cx="536713" cy="35780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258497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Data Set</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28</a:t>
            </a:fld>
            <a:endParaRPr kumimoji="1" lang="zh-CN" altLang="en-US"/>
          </a:p>
        </p:txBody>
      </p:sp>
      <p:pic>
        <p:nvPicPr>
          <p:cNvPr id="7169" name="Picture 1" descr="C:\Users\bjh\AppData\Roaming\Tencent\Users\568885317\QQ\WinTemp\RichOle\F8F2_5KWKM4W[Q]@S_HMJA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62" y="2780271"/>
            <a:ext cx="11363805" cy="23168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72160" y="1483360"/>
            <a:ext cx="9245600" cy="830997"/>
          </a:xfrm>
          <a:prstGeom prst="rect">
            <a:avLst/>
          </a:prstGeom>
          <a:noFill/>
        </p:spPr>
        <p:txBody>
          <a:bodyPr wrap="square" rtlCol="0">
            <a:spAutoFit/>
          </a:bodyPr>
          <a:lstStyle/>
          <a:p>
            <a:pPr marL="342900" indent="-342900">
              <a:buFont typeface="Arial" panose="020B0604020202020204" pitchFamily="34" charset="0"/>
              <a:buChar char="•"/>
            </a:pPr>
            <a:endParaRPr lang="en-US" altLang="zh-CN" sz="2400" dirty="0"/>
          </a:p>
          <a:p>
            <a:pPr marL="342900" indent="-342900">
              <a:buFont typeface="Arial" panose="020B0604020202020204" pitchFamily="34" charset="0"/>
              <a:buChar char="•"/>
            </a:pPr>
            <a:r>
              <a:rPr lang="en-US" altLang="zh-CN" sz="2400" dirty="0" smtClean="0"/>
              <a:t>The following table is </a:t>
            </a:r>
            <a:r>
              <a:rPr lang="en-US" altLang="zh-CN" sz="2400" dirty="0"/>
              <a:t>d</a:t>
            </a:r>
            <a:r>
              <a:rPr lang="en-US" altLang="zh-CN" sz="2400" dirty="0" smtClean="0"/>
              <a:t>escription of 81 </a:t>
            </a:r>
            <a:r>
              <a:rPr lang="en-US" altLang="zh-CN" sz="2400" dirty="0"/>
              <a:t>new ones </a:t>
            </a:r>
            <a:r>
              <a:rPr lang="en-US" altLang="zh-CN" sz="2400" dirty="0" smtClean="0"/>
              <a:t>:</a:t>
            </a:r>
            <a:endParaRPr lang="zh-CN" altLang="en-US" sz="2400" dirty="0"/>
          </a:p>
        </p:txBody>
      </p:sp>
    </p:spTree>
    <p:extLst>
      <p:ext uri="{BB962C8B-B14F-4D97-AF65-F5344CB8AC3E}">
        <p14:creationId xmlns:p14="http://schemas.microsoft.com/office/powerpoint/2010/main" val="900543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4" y="22860"/>
            <a:ext cx="9348086" cy="1097074"/>
          </a:xfrm>
        </p:spPr>
        <p:txBody>
          <a:bodyPr>
            <a:normAutofit/>
          </a:bodyPr>
          <a:lstStyle/>
          <a:p>
            <a:r>
              <a:rPr kumimoji="1" lang="en-US" altLang="zh-CN" b="1" dirty="0"/>
              <a:t>Evaluation of The Overall Performance</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29</a:t>
            </a:fld>
            <a:endParaRPr kumimoji="1" lang="zh-CN" altLang="en-US"/>
          </a:p>
        </p:txBody>
      </p:sp>
      <p:sp>
        <p:nvSpPr>
          <p:cNvPr id="7" name="TextBox 6"/>
          <p:cNvSpPr txBox="1"/>
          <p:nvPr/>
        </p:nvSpPr>
        <p:spPr>
          <a:xfrm>
            <a:off x="772160" y="1483360"/>
            <a:ext cx="9621520" cy="1569660"/>
          </a:xfrm>
          <a:prstGeom prst="rect">
            <a:avLst/>
          </a:prstGeom>
          <a:noFill/>
        </p:spPr>
        <p:txBody>
          <a:bodyPr wrap="square" rtlCol="0">
            <a:spAutoFit/>
          </a:bodyPr>
          <a:lstStyle/>
          <a:p>
            <a:r>
              <a:rPr lang="en-US" altLang="zh-CN" sz="2400" dirty="0"/>
              <a:t>To evaluate the performance of ADS in anomaly detection for KPI streams, we calculate its best F-score, and compare it with that of </a:t>
            </a:r>
            <a:r>
              <a:rPr lang="en-US" altLang="zh-CN" sz="2400" dirty="0" err="1"/>
              <a:t>iForest</a:t>
            </a:r>
            <a:r>
              <a:rPr lang="en-US" altLang="zh-CN" sz="2400" dirty="0"/>
              <a:t>, Donut and </a:t>
            </a:r>
            <a:r>
              <a:rPr lang="en-US" altLang="zh-CN" sz="2400" dirty="0" err="1" smtClean="0"/>
              <a:t>Opprentice</a:t>
            </a:r>
            <a:r>
              <a:rPr lang="en-US" altLang="zh-CN" sz="2400" dirty="0" smtClean="0"/>
              <a:t>. The picture is the CDFs </a:t>
            </a:r>
            <a:r>
              <a:rPr lang="en-US" altLang="zh-CN" sz="2400" dirty="0"/>
              <a:t>of the best F-scores of each new KPI </a:t>
            </a:r>
            <a:r>
              <a:rPr lang="en-US" altLang="zh-CN" sz="2400" dirty="0" smtClean="0"/>
              <a:t>stream</a:t>
            </a:r>
            <a:endParaRPr lang="zh-CN" altLang="en-US" sz="2400" dirty="0"/>
          </a:p>
        </p:txBody>
      </p:sp>
      <p:pic>
        <p:nvPicPr>
          <p:cNvPr id="9217" name="Picture 1" descr="C:\Users\bjh\AppData\Roaming\Tencent\Users\568885317\QQ\WinTemp\RichOle\{68[EQK6[2~)_WN90$@VJ5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618" y="3053019"/>
            <a:ext cx="4729673" cy="357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607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Outline</a:t>
            </a:r>
            <a:endParaRPr kumimoji="1" lang="zh-CN" altLang="en-US" b="1" dirty="0"/>
          </a:p>
        </p:txBody>
      </p:sp>
      <p:sp>
        <p:nvSpPr>
          <p:cNvPr id="3" name="内容占位符 2"/>
          <p:cNvSpPr>
            <a:spLocks noGrp="1"/>
          </p:cNvSpPr>
          <p:nvPr>
            <p:ph idx="1"/>
          </p:nvPr>
        </p:nvSpPr>
        <p:spPr>
          <a:xfrm>
            <a:off x="1371600" y="1686479"/>
            <a:ext cx="9982200" cy="4907850"/>
          </a:xfrm>
        </p:spPr>
        <p:txBody>
          <a:bodyPr>
            <a:normAutofit/>
          </a:bodyPr>
          <a:lstStyle/>
          <a:p>
            <a:pPr>
              <a:lnSpc>
                <a:spcPct val="110000"/>
              </a:lnSpc>
            </a:pPr>
            <a:r>
              <a:rPr kumimoji="1" lang="en-US" altLang="zh-CN" sz="3600" dirty="0" smtClean="0">
                <a:solidFill>
                  <a:srgbClr val="7030A0"/>
                </a:solidFill>
              </a:rPr>
              <a:t>Background</a:t>
            </a:r>
            <a:endParaRPr kumimoji="1" lang="zh-CN" altLang="en-US" sz="3600" dirty="0" smtClean="0">
              <a:solidFill>
                <a:srgbClr val="7030A0"/>
              </a:solidFill>
            </a:endParaRPr>
          </a:p>
          <a:p>
            <a:pPr>
              <a:lnSpc>
                <a:spcPct val="110000"/>
              </a:lnSpc>
            </a:pPr>
            <a:r>
              <a:rPr kumimoji="1" lang="en-US" altLang="zh-CN" sz="3600" dirty="0" smtClean="0"/>
              <a:t>Problem</a:t>
            </a:r>
            <a:r>
              <a:rPr kumimoji="1" lang="zh-CN" altLang="en-US" sz="3600" dirty="0" smtClean="0"/>
              <a:t> </a:t>
            </a:r>
            <a:r>
              <a:rPr kumimoji="1" lang="en-US" altLang="zh-CN" sz="3600" dirty="0" smtClean="0"/>
              <a:t>definition</a:t>
            </a:r>
            <a:endParaRPr kumimoji="1" lang="zh-CN" altLang="en-US" sz="3600" dirty="0" smtClean="0"/>
          </a:p>
          <a:p>
            <a:pPr>
              <a:lnSpc>
                <a:spcPct val="110000"/>
              </a:lnSpc>
            </a:pPr>
            <a:r>
              <a:rPr kumimoji="1" lang="en-US" altLang="zh-CN" sz="3600" dirty="0" smtClean="0"/>
              <a:t>Design</a:t>
            </a:r>
            <a:endParaRPr kumimoji="1" lang="zh-CN" altLang="en-US" sz="3600" dirty="0" smtClean="0"/>
          </a:p>
          <a:p>
            <a:pPr>
              <a:lnSpc>
                <a:spcPct val="110000"/>
              </a:lnSpc>
            </a:pPr>
            <a:r>
              <a:rPr kumimoji="1" lang="en-US" altLang="zh-CN" sz="3600" dirty="0" smtClean="0"/>
              <a:t>Evaluation</a:t>
            </a:r>
          </a:p>
          <a:p>
            <a:pPr>
              <a:lnSpc>
                <a:spcPct val="110000"/>
              </a:lnSpc>
            </a:pPr>
            <a:r>
              <a:rPr kumimoji="1" lang="en-US" altLang="zh-CN" sz="3600" dirty="0"/>
              <a:t>Conclusion</a:t>
            </a:r>
            <a:endParaRPr kumimoji="1" lang="zh-CN" altLang="en-US" sz="3600" dirty="0"/>
          </a:p>
          <a:p>
            <a:pPr>
              <a:lnSpc>
                <a:spcPct val="110000"/>
              </a:lnSpc>
            </a:pPr>
            <a:endParaRPr kumimoji="1" lang="zh-CN" altLang="en-US" sz="3600"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左箭头 6"/>
          <p:cNvSpPr/>
          <p:nvPr/>
        </p:nvSpPr>
        <p:spPr>
          <a:xfrm>
            <a:off x="3977606" y="1859199"/>
            <a:ext cx="536713" cy="35780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幻灯片编号占位符 8"/>
          <p:cNvSpPr>
            <a:spLocks noGrp="1"/>
          </p:cNvSpPr>
          <p:nvPr>
            <p:ph type="sldNum" sz="quarter" idx="12"/>
          </p:nvPr>
        </p:nvSpPr>
        <p:spPr/>
        <p:txBody>
          <a:bodyPr/>
          <a:lstStyle/>
          <a:p>
            <a:fld id="{A9628B5C-DACD-B444-83C6-99B86A1493E9}" type="slidenum">
              <a:rPr kumimoji="1" lang="zh-CN" altLang="en-US" smtClean="0"/>
              <a:t>3</a:t>
            </a:fld>
            <a:endParaRPr kumimoji="1" lang="zh-CN" altLang="en-US"/>
          </a:p>
        </p:txBody>
      </p:sp>
    </p:spTree>
    <p:extLst>
      <p:ext uri="{BB962C8B-B14F-4D97-AF65-F5344CB8AC3E}">
        <p14:creationId xmlns:p14="http://schemas.microsoft.com/office/powerpoint/2010/main" val="158777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4" y="22860"/>
            <a:ext cx="9348086" cy="1097074"/>
          </a:xfrm>
        </p:spPr>
        <p:txBody>
          <a:bodyPr>
            <a:normAutofit/>
          </a:bodyPr>
          <a:lstStyle/>
          <a:p>
            <a:r>
              <a:rPr kumimoji="1" lang="en-US" altLang="zh-CN" b="1" dirty="0"/>
              <a:t>Evaluation of CPLE</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30</a:t>
            </a:fld>
            <a:endParaRPr kumimoji="1" lang="zh-CN" altLang="en-US"/>
          </a:p>
        </p:txBody>
      </p:sp>
      <p:sp>
        <p:nvSpPr>
          <p:cNvPr id="7" name="TextBox 6"/>
          <p:cNvSpPr txBox="1"/>
          <p:nvPr/>
        </p:nvSpPr>
        <p:spPr>
          <a:xfrm>
            <a:off x="680720" y="1615440"/>
            <a:ext cx="9621520" cy="2677656"/>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t>ROCKA + </a:t>
            </a:r>
            <a:r>
              <a:rPr lang="en-US" altLang="zh-CN" sz="2400" dirty="0" err="1"/>
              <a:t>Opprentice</a:t>
            </a:r>
            <a:r>
              <a:rPr lang="en-US" altLang="zh-CN" sz="2400" dirty="0"/>
              <a:t>: </a:t>
            </a:r>
            <a:r>
              <a:rPr lang="en-US" altLang="zh-CN" sz="2400" dirty="0" smtClean="0"/>
              <a:t> we </a:t>
            </a:r>
            <a:r>
              <a:rPr lang="en-US" altLang="zh-CN" sz="2400" dirty="0"/>
              <a:t>train </a:t>
            </a:r>
            <a:r>
              <a:rPr lang="en-US" altLang="zh-CN" sz="2400" dirty="0" err="1"/>
              <a:t>Opprentice</a:t>
            </a:r>
            <a:r>
              <a:rPr lang="en-US" altLang="zh-CN" sz="2400" dirty="0"/>
              <a:t> </a:t>
            </a:r>
            <a:r>
              <a:rPr lang="en-US" altLang="zh-CN" sz="2400" dirty="0" smtClean="0"/>
              <a:t>using the </a:t>
            </a:r>
            <a:r>
              <a:rPr lang="en-US" altLang="zh-CN" sz="2400" dirty="0"/>
              <a:t>features and manual labels of its centroid KPI </a:t>
            </a:r>
            <a:r>
              <a:rPr lang="en-US" altLang="zh-CN" sz="2400" dirty="0" smtClean="0"/>
              <a:t>streams. After </a:t>
            </a:r>
            <a:r>
              <a:rPr lang="en-US" altLang="zh-CN" sz="2400" dirty="0"/>
              <a:t>that, we detect anomalies for the </a:t>
            </a:r>
            <a:r>
              <a:rPr lang="en-US" altLang="zh-CN" sz="2400" dirty="0" smtClean="0"/>
              <a:t>each new KPI </a:t>
            </a:r>
            <a:r>
              <a:rPr lang="en-US" altLang="zh-CN" sz="2400" dirty="0"/>
              <a:t>stream using the </a:t>
            </a:r>
            <a:r>
              <a:rPr lang="en-US" altLang="zh-CN" sz="2400" dirty="0" err="1"/>
              <a:t>Opprentice</a:t>
            </a:r>
            <a:r>
              <a:rPr lang="en-US" altLang="zh-CN" sz="2400" dirty="0"/>
              <a:t> model trained based on </a:t>
            </a:r>
            <a:r>
              <a:rPr lang="en-US" altLang="zh-CN" sz="2400" dirty="0" smtClean="0"/>
              <a:t>this new </a:t>
            </a:r>
            <a:r>
              <a:rPr lang="en-US" altLang="zh-CN" sz="2400" dirty="0"/>
              <a:t>KPI stream’s cluster centroid</a:t>
            </a:r>
            <a:r>
              <a:rPr lang="en-US" altLang="zh-CN" sz="2400" dirty="0" smtClean="0"/>
              <a:t>.</a:t>
            </a:r>
          </a:p>
          <a:p>
            <a:pPr marL="342900" indent="-342900">
              <a:buFont typeface="Arial" panose="020B0604020202020204" pitchFamily="34" charset="0"/>
              <a:buChar char="•"/>
            </a:pPr>
            <a:endParaRPr lang="en-US" altLang="zh-CN" sz="2400" dirty="0" smtClean="0"/>
          </a:p>
          <a:p>
            <a:pPr marL="342900" indent="-342900">
              <a:buFont typeface="Arial" panose="020B0604020202020204" pitchFamily="34" charset="0"/>
              <a:buChar char="•"/>
            </a:pPr>
            <a:r>
              <a:rPr lang="en-US" altLang="zh-CN" sz="2400" dirty="0" smtClean="0"/>
              <a:t>The following table is new </a:t>
            </a:r>
            <a:r>
              <a:rPr lang="en-US" altLang="zh-CN" sz="2400" dirty="0"/>
              <a:t>KPI streams where ADS </a:t>
            </a:r>
            <a:r>
              <a:rPr lang="en-US" altLang="zh-CN" sz="2400" dirty="0" smtClean="0"/>
              <a:t>performs significantly </a:t>
            </a:r>
            <a:r>
              <a:rPr lang="en-US" altLang="zh-CN" sz="2400" dirty="0"/>
              <a:t>better than ROCKA + </a:t>
            </a:r>
            <a:r>
              <a:rPr lang="en-US" altLang="zh-CN" sz="2400" dirty="0" err="1" smtClean="0"/>
              <a:t>Opprentice</a:t>
            </a:r>
            <a:r>
              <a:rPr lang="en-US" altLang="zh-CN" sz="2400" dirty="0" smtClean="0"/>
              <a:t>.</a:t>
            </a:r>
            <a:endParaRPr lang="zh-CN" altLang="en-US" sz="2400" dirty="0"/>
          </a:p>
        </p:txBody>
      </p:sp>
      <p:pic>
        <p:nvPicPr>
          <p:cNvPr id="10241" name="Picture 1" descr="C:\Users\bjh\AppData\Roaming\Tencent\Users\568885317\QQ\WinTemp\RichOle\UO%RNX)BN2S79O9`UH70AM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073" y="4280319"/>
            <a:ext cx="5916689" cy="207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353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4" y="22860"/>
            <a:ext cx="9348086" cy="1097074"/>
          </a:xfrm>
        </p:spPr>
        <p:txBody>
          <a:bodyPr>
            <a:normAutofit/>
          </a:bodyPr>
          <a:lstStyle/>
          <a:p>
            <a:r>
              <a:rPr kumimoji="1" lang="en-US" altLang="zh-CN" b="1" dirty="0"/>
              <a:t>Evaluation of CPLE</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31</a:t>
            </a:fld>
            <a:endParaRPr kumimoji="1" lang="zh-CN" altLang="en-US"/>
          </a:p>
        </p:txBody>
      </p:sp>
      <p:pic>
        <p:nvPicPr>
          <p:cNvPr id="11265" name="Picture 1" descr="C:\Users\bjh\AppData\Roaming\Tencent\Users\568885317\QQ\WinTemp\RichOle\Q`A{54([P012REO[_(3NJ_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54" y="1506975"/>
            <a:ext cx="5784833" cy="45811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81787" y="2468880"/>
            <a:ext cx="5659120" cy="2677656"/>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t>The anomaly detection results of ROCKA + </a:t>
            </a:r>
            <a:r>
              <a:rPr lang="en-US" altLang="zh-CN" sz="2400" dirty="0" err="1" smtClean="0"/>
              <a:t>Opprentice</a:t>
            </a:r>
            <a:r>
              <a:rPr lang="en-US" altLang="zh-CN" sz="2400" dirty="0"/>
              <a:t> </a:t>
            </a:r>
            <a:r>
              <a:rPr lang="en-US" altLang="zh-CN" sz="2400" dirty="0" smtClean="0"/>
              <a:t>on </a:t>
            </a:r>
            <a:r>
              <a:rPr lang="en-US" altLang="zh-CN" sz="2400" dirty="0"/>
              <a:t>KPI stream </a:t>
            </a:r>
            <a:r>
              <a:rPr lang="zh-CN" altLang="zh-CN" sz="2400" dirty="0" smtClean="0"/>
              <a:t>α</a:t>
            </a:r>
            <a:r>
              <a:rPr lang="en-US" altLang="zh-CN" sz="2400" dirty="0" smtClean="0"/>
              <a:t>, </a:t>
            </a:r>
            <a:r>
              <a:rPr lang="en-US" altLang="zh-CN" sz="2400" dirty="0"/>
              <a:t>and </a:t>
            </a:r>
            <a:r>
              <a:rPr lang="zh-CN" altLang="zh-CN" sz="2400" dirty="0" smtClean="0"/>
              <a:t>α</a:t>
            </a:r>
            <a:r>
              <a:rPr lang="en-US" altLang="zh-CN" sz="2400" dirty="0" smtClean="0"/>
              <a:t>’s </a:t>
            </a:r>
            <a:r>
              <a:rPr lang="en-US" altLang="zh-CN" sz="2400" dirty="0"/>
              <a:t>cluster centroid KPI stream. </a:t>
            </a:r>
            <a:endParaRPr lang="en-US" altLang="zh-CN" sz="2400" dirty="0" smtClean="0"/>
          </a:p>
          <a:p>
            <a:pPr marL="342900" indent="-342900">
              <a:buFont typeface="Arial" panose="020B0604020202020204" pitchFamily="34" charset="0"/>
              <a:buChar char="•"/>
            </a:pPr>
            <a:endParaRPr lang="en-US" altLang="zh-CN" sz="2400" dirty="0" smtClean="0"/>
          </a:p>
          <a:p>
            <a:pPr marL="342900" indent="-342900">
              <a:buFont typeface="Arial" panose="020B0604020202020204" pitchFamily="34" charset="0"/>
              <a:buChar char="•"/>
            </a:pPr>
            <a:r>
              <a:rPr lang="en-US" altLang="zh-CN" sz="2400" dirty="0" smtClean="0"/>
              <a:t>The</a:t>
            </a:r>
            <a:r>
              <a:rPr lang="en-US" altLang="zh-CN" sz="2400" dirty="0"/>
              <a:t> </a:t>
            </a:r>
            <a:r>
              <a:rPr lang="en-US" altLang="zh-CN" sz="2400" dirty="0" smtClean="0"/>
              <a:t>red </a:t>
            </a:r>
            <a:r>
              <a:rPr lang="en-US" altLang="zh-CN" sz="2400" dirty="0"/>
              <a:t>data points are anomalous determined by ROCKA </a:t>
            </a:r>
            <a:r>
              <a:rPr lang="en-US" altLang="zh-CN" sz="2400" dirty="0" smtClean="0"/>
              <a:t>+ </a:t>
            </a:r>
            <a:r>
              <a:rPr lang="en-US" altLang="zh-CN" sz="2400" dirty="0" err="1" smtClean="0"/>
              <a:t>Opprentice</a:t>
            </a:r>
            <a:r>
              <a:rPr lang="en-US" altLang="zh-CN" sz="2400" dirty="0" smtClean="0"/>
              <a:t> </a:t>
            </a:r>
            <a:r>
              <a:rPr lang="en-US" altLang="zh-CN" sz="2400" dirty="0"/>
              <a:t>while in actual they are normal.</a:t>
            </a:r>
            <a:endParaRPr lang="zh-CN" altLang="en-US" sz="2400" dirty="0"/>
          </a:p>
        </p:txBody>
      </p:sp>
    </p:spTree>
    <p:extLst>
      <p:ext uri="{BB962C8B-B14F-4D97-AF65-F5344CB8AC3E}">
        <p14:creationId xmlns:p14="http://schemas.microsoft.com/office/powerpoint/2010/main" val="1546272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4" y="22860"/>
            <a:ext cx="9348086" cy="1097074"/>
          </a:xfrm>
        </p:spPr>
        <p:txBody>
          <a:bodyPr>
            <a:normAutofit/>
          </a:bodyPr>
          <a:lstStyle/>
          <a:p>
            <a:r>
              <a:rPr kumimoji="1" lang="en-US" altLang="zh-CN" b="1" dirty="0"/>
              <a:t>Evaluation of CPLE</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幻灯片编号占位符 7"/>
          <p:cNvSpPr>
            <a:spLocks noGrp="1"/>
          </p:cNvSpPr>
          <p:nvPr>
            <p:ph type="sldNum" sz="quarter" idx="12"/>
          </p:nvPr>
        </p:nvSpPr>
        <p:spPr/>
        <p:txBody>
          <a:bodyPr/>
          <a:lstStyle/>
          <a:p>
            <a:fld id="{A9628B5C-DACD-B444-83C6-99B86A1493E9}" type="slidenum">
              <a:rPr kumimoji="1" lang="zh-CN" altLang="en-US" smtClean="0"/>
              <a:t>32</a:t>
            </a:fld>
            <a:endParaRPr kumimoji="1" lang="zh-CN" altLang="en-US"/>
          </a:p>
        </p:txBody>
      </p:sp>
      <p:sp>
        <p:nvSpPr>
          <p:cNvPr id="7" name="TextBox 6"/>
          <p:cNvSpPr txBox="1"/>
          <p:nvPr/>
        </p:nvSpPr>
        <p:spPr>
          <a:xfrm>
            <a:off x="496954" y="1534159"/>
            <a:ext cx="9621520" cy="1200329"/>
          </a:xfrm>
          <a:prstGeom prst="rect">
            <a:avLst/>
          </a:prstGeom>
          <a:noFill/>
        </p:spPr>
        <p:txBody>
          <a:bodyPr wrap="square" rtlCol="0">
            <a:spAutoFit/>
          </a:bodyPr>
          <a:lstStyle/>
          <a:p>
            <a:r>
              <a:rPr lang="en-US" altLang="zh-CN" sz="2400" dirty="0"/>
              <a:t>ADS addresses the above problem effectively using </a:t>
            </a:r>
            <a:r>
              <a:rPr lang="en-US" altLang="zh-CN" sz="2400" dirty="0" smtClean="0"/>
              <a:t>semi-supervised</a:t>
            </a:r>
            <a:endParaRPr lang="en-US" altLang="zh-CN" sz="2400" dirty="0"/>
          </a:p>
          <a:p>
            <a:r>
              <a:rPr lang="en-US" altLang="zh-CN" sz="2400" dirty="0"/>
              <a:t>learning. In other words, it learns not only from </a:t>
            </a:r>
            <a:r>
              <a:rPr lang="en-US" altLang="zh-CN" sz="2400" dirty="0" smtClean="0"/>
              <a:t>the labels </a:t>
            </a:r>
            <a:r>
              <a:rPr lang="en-US" altLang="zh-CN" sz="2400" dirty="0"/>
              <a:t>of the centroid KPI stream, but also from the </a:t>
            </a:r>
            <a:r>
              <a:rPr lang="en-US" altLang="zh-CN" sz="2400" dirty="0" smtClean="0"/>
              <a:t>fluctuation degree </a:t>
            </a:r>
            <a:r>
              <a:rPr lang="en-US" altLang="zh-CN" sz="2400" dirty="0"/>
              <a:t>of the new KPI stream.</a:t>
            </a:r>
          </a:p>
        </p:txBody>
      </p:sp>
    </p:spTree>
    <p:extLst>
      <p:ext uri="{BB962C8B-B14F-4D97-AF65-F5344CB8AC3E}">
        <p14:creationId xmlns:p14="http://schemas.microsoft.com/office/powerpoint/2010/main" val="4127285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Outline</a:t>
            </a:r>
            <a:endParaRPr kumimoji="1" lang="zh-CN" altLang="en-US" b="1" dirty="0"/>
          </a:p>
        </p:txBody>
      </p:sp>
      <p:sp>
        <p:nvSpPr>
          <p:cNvPr id="3" name="内容占位符 2"/>
          <p:cNvSpPr>
            <a:spLocks noGrp="1"/>
          </p:cNvSpPr>
          <p:nvPr>
            <p:ph idx="1"/>
          </p:nvPr>
        </p:nvSpPr>
        <p:spPr>
          <a:xfrm>
            <a:off x="1371600" y="1686479"/>
            <a:ext cx="9982200" cy="4907850"/>
          </a:xfrm>
        </p:spPr>
        <p:txBody>
          <a:bodyPr>
            <a:normAutofit/>
          </a:bodyPr>
          <a:lstStyle/>
          <a:p>
            <a:pPr>
              <a:lnSpc>
                <a:spcPct val="110000"/>
              </a:lnSpc>
            </a:pPr>
            <a:r>
              <a:rPr kumimoji="1" lang="en-US" altLang="zh-CN" sz="3600" dirty="0" smtClean="0"/>
              <a:t>Background</a:t>
            </a:r>
            <a:endParaRPr kumimoji="1" lang="zh-CN" altLang="en-US" sz="3600" dirty="0" smtClean="0"/>
          </a:p>
          <a:p>
            <a:pPr>
              <a:lnSpc>
                <a:spcPct val="110000"/>
              </a:lnSpc>
            </a:pPr>
            <a:r>
              <a:rPr kumimoji="1" lang="en-US" altLang="zh-CN" sz="3600" dirty="0" smtClean="0"/>
              <a:t>Problem</a:t>
            </a:r>
            <a:r>
              <a:rPr kumimoji="1" lang="zh-CN" altLang="en-US" sz="3600" dirty="0" smtClean="0"/>
              <a:t> </a:t>
            </a:r>
            <a:r>
              <a:rPr kumimoji="1" lang="en-US" altLang="zh-CN" sz="3600" dirty="0" smtClean="0"/>
              <a:t>definition</a:t>
            </a:r>
            <a:endParaRPr kumimoji="1" lang="zh-CN" altLang="en-US" sz="3600" dirty="0" smtClean="0"/>
          </a:p>
          <a:p>
            <a:pPr>
              <a:lnSpc>
                <a:spcPct val="110000"/>
              </a:lnSpc>
            </a:pPr>
            <a:r>
              <a:rPr kumimoji="1" lang="en-US" altLang="zh-CN" sz="3600" dirty="0" smtClean="0"/>
              <a:t>Design</a:t>
            </a:r>
            <a:endParaRPr kumimoji="1" lang="zh-CN" altLang="en-US" sz="3600" dirty="0" smtClean="0"/>
          </a:p>
          <a:p>
            <a:pPr>
              <a:lnSpc>
                <a:spcPct val="110000"/>
              </a:lnSpc>
            </a:pPr>
            <a:r>
              <a:rPr kumimoji="1" lang="en-US" altLang="zh-CN" sz="3600" dirty="0"/>
              <a:t>Evaluation</a:t>
            </a:r>
          </a:p>
          <a:p>
            <a:pPr>
              <a:lnSpc>
                <a:spcPct val="110000"/>
              </a:lnSpc>
            </a:pPr>
            <a:r>
              <a:rPr kumimoji="1" lang="en-US" altLang="zh-CN" sz="3600" dirty="0">
                <a:solidFill>
                  <a:srgbClr val="7030A0"/>
                </a:solidFill>
              </a:rPr>
              <a:t>Conclusion</a:t>
            </a:r>
            <a:endParaRPr kumimoji="1" lang="zh-CN" altLang="en-US" sz="3600" dirty="0">
              <a:solidFill>
                <a:srgbClr val="7030A0"/>
              </a:solidFill>
            </a:endParaRPr>
          </a:p>
          <a:p>
            <a:pPr>
              <a:lnSpc>
                <a:spcPct val="110000"/>
              </a:lnSpc>
            </a:pPr>
            <a:endParaRPr kumimoji="1" lang="zh-CN" altLang="en-US" sz="3600" dirty="0">
              <a:solidFill>
                <a:srgbClr val="7030A0"/>
              </a:solidFill>
            </a:endParaRPr>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幻灯片编号占位符 10"/>
          <p:cNvSpPr>
            <a:spLocks noGrp="1"/>
          </p:cNvSpPr>
          <p:nvPr>
            <p:ph type="sldNum" sz="quarter" idx="12"/>
          </p:nvPr>
        </p:nvSpPr>
        <p:spPr/>
        <p:txBody>
          <a:bodyPr/>
          <a:lstStyle/>
          <a:p>
            <a:fld id="{A9628B5C-DACD-B444-83C6-99B86A1493E9}" type="slidenum">
              <a:rPr kumimoji="1" lang="zh-CN" altLang="en-US" smtClean="0"/>
              <a:t>33</a:t>
            </a:fld>
            <a:endParaRPr kumimoji="1" lang="zh-CN" altLang="en-US"/>
          </a:p>
        </p:txBody>
      </p:sp>
      <p:sp>
        <p:nvSpPr>
          <p:cNvPr id="8" name="左箭头 7"/>
          <p:cNvSpPr/>
          <p:nvPr/>
        </p:nvSpPr>
        <p:spPr>
          <a:xfrm>
            <a:off x="3850645" y="4770554"/>
            <a:ext cx="536713" cy="35780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771925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Conclusion</a:t>
            </a:r>
            <a:endParaRPr kumimoji="1" lang="zh-CN" altLang="en-US" b="1" dirty="0"/>
          </a:p>
        </p:txBody>
      </p:sp>
      <p:sp>
        <p:nvSpPr>
          <p:cNvPr id="3" name="内容占位符 2"/>
          <p:cNvSpPr>
            <a:spLocks noGrp="1"/>
          </p:cNvSpPr>
          <p:nvPr>
            <p:ph idx="1"/>
          </p:nvPr>
        </p:nvSpPr>
        <p:spPr>
          <a:xfrm>
            <a:off x="704336" y="1460857"/>
            <a:ext cx="9982200" cy="4907850"/>
          </a:xfrm>
        </p:spPr>
        <p:txBody>
          <a:bodyPr>
            <a:normAutofit/>
          </a:bodyPr>
          <a:lstStyle/>
          <a:p>
            <a:r>
              <a:rPr lang="en-US" altLang="zh-CN" dirty="0" smtClean="0"/>
              <a:t>ADS is the first </a:t>
            </a:r>
            <a:r>
              <a:rPr lang="en-US" altLang="zh-CN" dirty="0"/>
              <a:t>to </a:t>
            </a:r>
            <a:r>
              <a:rPr lang="en-US" altLang="zh-CN" dirty="0" smtClean="0"/>
              <a:t>identify the </a:t>
            </a:r>
            <a:r>
              <a:rPr lang="en-US" altLang="zh-CN" dirty="0"/>
              <a:t>common and important problem of rapid </a:t>
            </a:r>
            <a:r>
              <a:rPr lang="en-US" altLang="zh-CN" dirty="0" smtClean="0"/>
              <a:t>deployment of </a:t>
            </a:r>
            <a:r>
              <a:rPr lang="en-US" altLang="zh-CN" dirty="0"/>
              <a:t>anomaly detection models for large number of </a:t>
            </a:r>
            <a:r>
              <a:rPr lang="en-US" altLang="zh-CN" dirty="0" smtClean="0"/>
              <a:t>emerging KPI streams</a:t>
            </a:r>
          </a:p>
          <a:p>
            <a:endParaRPr kumimoji="1" lang="en-US" altLang="zh-CN" dirty="0"/>
          </a:p>
          <a:p>
            <a:r>
              <a:rPr lang="en-US" altLang="zh-CN" dirty="0"/>
              <a:t>ADS is the f</a:t>
            </a:r>
            <a:r>
              <a:rPr lang="en-US" altLang="zh-CN" dirty="0" smtClean="0"/>
              <a:t>irst to </a:t>
            </a:r>
            <a:r>
              <a:rPr lang="en-US" altLang="zh-CN" dirty="0"/>
              <a:t>apply semi-supervised </a:t>
            </a:r>
            <a:r>
              <a:rPr lang="en-US" altLang="zh-CN" dirty="0" smtClean="0"/>
              <a:t>learning on this field</a:t>
            </a:r>
          </a:p>
          <a:p>
            <a:endParaRPr kumimoji="1" lang="zh-CN" altLang="en-US" dirty="0" smtClean="0"/>
          </a:p>
          <a:p>
            <a:r>
              <a:rPr lang="en-US" altLang="zh-CN" dirty="0"/>
              <a:t>ADS achieves </a:t>
            </a:r>
            <a:r>
              <a:rPr lang="en-US" altLang="zh-CN" dirty="0" smtClean="0"/>
              <a:t>an averaged </a:t>
            </a:r>
            <a:r>
              <a:rPr lang="en-US" altLang="zh-CN" dirty="0"/>
              <a:t>best F-score of 0.92 on 81 new KPI streams, </a:t>
            </a:r>
            <a:r>
              <a:rPr lang="en-US" altLang="zh-CN" dirty="0" smtClean="0"/>
              <a:t>almost the </a:t>
            </a:r>
            <a:r>
              <a:rPr lang="en-US" altLang="zh-CN" dirty="0"/>
              <a:t>same as the state-of-art supervised approach</a:t>
            </a:r>
            <a:endParaRPr kumimoji="1" lang="zh-CN" altLang="en-US" dirty="0">
              <a:solidFill>
                <a:srgbClr val="7030A0"/>
              </a:solidFill>
            </a:endParaRPr>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幻灯片编号占位符 10"/>
          <p:cNvSpPr>
            <a:spLocks noGrp="1"/>
          </p:cNvSpPr>
          <p:nvPr>
            <p:ph type="sldNum" sz="quarter" idx="12"/>
          </p:nvPr>
        </p:nvSpPr>
        <p:spPr/>
        <p:txBody>
          <a:bodyPr/>
          <a:lstStyle/>
          <a:p>
            <a:fld id="{A9628B5C-DACD-B444-83C6-99B86A1493E9}" type="slidenum">
              <a:rPr kumimoji="1" lang="zh-CN" altLang="en-US" smtClean="0"/>
              <a:t>34</a:t>
            </a:fld>
            <a:endParaRPr kumimoji="1" lang="zh-CN" altLang="en-US"/>
          </a:p>
        </p:txBody>
      </p:sp>
    </p:spTree>
    <p:extLst>
      <p:ext uri="{BB962C8B-B14F-4D97-AF65-F5344CB8AC3E}">
        <p14:creationId xmlns:p14="http://schemas.microsoft.com/office/powerpoint/2010/main" val="1176052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幻灯片编号占位符 7"/>
          <p:cNvSpPr>
            <a:spLocks noGrp="1"/>
          </p:cNvSpPr>
          <p:nvPr>
            <p:ph type="sldNum" sz="quarter" idx="12"/>
          </p:nvPr>
        </p:nvSpPr>
        <p:spPr/>
        <p:txBody>
          <a:bodyPr/>
          <a:lstStyle/>
          <a:p>
            <a:fld id="{A9628B5C-DACD-B444-83C6-99B86A1493E9}" type="slidenum">
              <a:rPr kumimoji="1" lang="zh-CN" altLang="en-US" smtClean="0"/>
              <a:t>35</a:t>
            </a:fld>
            <a:endParaRPr kumimoji="1" lang="zh-CN" altLang="en-US"/>
          </a:p>
        </p:txBody>
      </p:sp>
      <p:sp>
        <p:nvSpPr>
          <p:cNvPr id="6" name="矩形 5"/>
          <p:cNvSpPr/>
          <p:nvPr/>
        </p:nvSpPr>
        <p:spPr>
          <a:xfrm>
            <a:off x="2804173" y="2535708"/>
            <a:ext cx="2494254" cy="523220"/>
          </a:xfrm>
          <a:prstGeom prst="rect">
            <a:avLst/>
          </a:prstGeom>
        </p:spPr>
        <p:txBody>
          <a:bodyPr wrap="square">
            <a:spAutoFit/>
          </a:bodyPr>
          <a:lstStyle/>
          <a:p>
            <a:pPr lvl="0" algn="ctr"/>
            <a:r>
              <a:rPr lang="en-US" altLang="zh-CN" sz="2800" dirty="0" smtClean="0">
                <a:solidFill>
                  <a:srgbClr val="3484C9"/>
                </a:solidFill>
              </a:rPr>
              <a:t>ADS</a:t>
            </a:r>
            <a:endParaRPr lang="en-US" altLang="zh-CN" sz="2800" dirty="0">
              <a:solidFill>
                <a:srgbClr val="3484C9"/>
              </a:solidFill>
            </a:endParaRPr>
          </a:p>
        </p:txBody>
      </p:sp>
      <p:sp>
        <p:nvSpPr>
          <p:cNvPr id="9" name="文本框 3"/>
          <p:cNvSpPr txBox="1"/>
          <p:nvPr/>
        </p:nvSpPr>
        <p:spPr>
          <a:xfrm>
            <a:off x="5287983" y="2339427"/>
            <a:ext cx="4475790" cy="1200329"/>
          </a:xfrm>
          <a:prstGeom prst="rect">
            <a:avLst/>
          </a:prstGeom>
          <a:noFill/>
        </p:spPr>
        <p:txBody>
          <a:bodyPr wrap="square" rtlCol="0">
            <a:spAutoFit/>
          </a:bodyPr>
          <a:lstStyle/>
          <a:p>
            <a:pPr algn="ctr"/>
            <a:r>
              <a:rPr lang="en-US" altLang="zh-CN" sz="7200" dirty="0">
                <a:solidFill>
                  <a:srgbClr val="3484C9"/>
                </a:solidFill>
              </a:rPr>
              <a:t>Thank you</a:t>
            </a:r>
          </a:p>
        </p:txBody>
      </p:sp>
      <p:sp>
        <p:nvSpPr>
          <p:cNvPr id="10" name="文本框 7"/>
          <p:cNvSpPr txBox="1"/>
          <p:nvPr/>
        </p:nvSpPr>
        <p:spPr>
          <a:xfrm>
            <a:off x="3615608" y="4165321"/>
            <a:ext cx="4813300" cy="369332"/>
          </a:xfrm>
          <a:prstGeom prst="rect">
            <a:avLst/>
          </a:prstGeom>
          <a:noFill/>
        </p:spPr>
        <p:txBody>
          <a:bodyPr wrap="square" rtlCol="0">
            <a:spAutoFit/>
          </a:bodyPr>
          <a:lstStyle/>
          <a:p>
            <a:pPr algn="ctr"/>
            <a:r>
              <a:rPr lang="en-US" altLang="zh-CN" dirty="0" smtClean="0">
                <a:solidFill>
                  <a:schemeClr val="tx1">
                    <a:lumMod val="50000"/>
                    <a:lumOff val="50000"/>
                  </a:schemeClr>
                </a:solidFill>
              </a:rPr>
              <a:t>bjh16@mails.tsinghua.edu.cn</a:t>
            </a:r>
            <a:endParaRPr lang="zh-CN" altLang="en-US" dirty="0">
              <a:solidFill>
                <a:schemeClr val="tx1">
                  <a:lumMod val="50000"/>
                  <a:lumOff val="50000"/>
                </a:schemeClr>
              </a:solidFill>
            </a:endParaRPr>
          </a:p>
        </p:txBody>
      </p:sp>
      <p:cxnSp>
        <p:nvCxnSpPr>
          <p:cNvPr id="11" name="直接连接符 10"/>
          <p:cNvCxnSpPr/>
          <p:nvPr/>
        </p:nvCxnSpPr>
        <p:spPr>
          <a:xfrm>
            <a:off x="5194300" y="2680500"/>
            <a:ext cx="0" cy="56492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 xmlns:a16="http://schemas.microsoft.com/office/drawing/2014/main" id="{11196DBC-3560-DC42-96D0-18CFE1C95A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9880" y="2587434"/>
            <a:ext cx="180388" cy="180388"/>
          </a:xfrm>
          <a:prstGeom prst="rect">
            <a:avLst/>
          </a:prstGeom>
        </p:spPr>
      </p:pic>
      <p:sp>
        <p:nvSpPr>
          <p:cNvPr id="13" name="文本框 6"/>
          <p:cNvSpPr txBox="1"/>
          <p:nvPr/>
        </p:nvSpPr>
        <p:spPr>
          <a:xfrm>
            <a:off x="1435100" y="2964992"/>
            <a:ext cx="5283200" cy="369332"/>
          </a:xfrm>
          <a:prstGeom prst="rect">
            <a:avLst/>
          </a:prstGeom>
          <a:noFill/>
        </p:spPr>
        <p:txBody>
          <a:bodyPr wrap="square" rtlCol="0">
            <a:spAutoFit/>
          </a:bodyPr>
          <a:lstStyle/>
          <a:p>
            <a:pPr algn="ctr"/>
            <a:r>
              <a:rPr lang="en-US" altLang="zh-CN" dirty="0" smtClean="0">
                <a:solidFill>
                  <a:schemeClr val="tx1">
                    <a:lumMod val="50000"/>
                    <a:lumOff val="50000"/>
                  </a:schemeClr>
                </a:solidFill>
              </a:rPr>
              <a:t>IPCCC 2018</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786169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8" presetClass="emph" presetSubtype="0" fill="hold" nodeType="withEffect">
                                  <p:stCondLst>
                                    <p:cond delay="0"/>
                                  </p:stCondLst>
                                  <p:childTnLst>
                                    <p:animRot by="10800000">
                                      <p:cBhvr>
                                        <p:cTn id="8" dur="1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Background</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幻灯片编号占位符 9"/>
          <p:cNvSpPr>
            <a:spLocks noGrp="1"/>
          </p:cNvSpPr>
          <p:nvPr>
            <p:ph type="sldNum" sz="quarter" idx="12"/>
          </p:nvPr>
        </p:nvSpPr>
        <p:spPr/>
        <p:txBody>
          <a:bodyPr/>
          <a:lstStyle/>
          <a:p>
            <a:fld id="{A9628B5C-DACD-B444-83C6-99B86A1493E9}" type="slidenum">
              <a:rPr kumimoji="1" lang="zh-CN" altLang="en-US" smtClean="0"/>
              <a:t>4</a:t>
            </a:fld>
            <a:endParaRPr kumimoji="1" lang="zh-CN" altLang="en-US"/>
          </a:p>
        </p:txBody>
      </p:sp>
      <p:sp>
        <p:nvSpPr>
          <p:cNvPr id="9" name="圆角矩形 8"/>
          <p:cNvSpPr/>
          <p:nvPr/>
        </p:nvSpPr>
        <p:spPr>
          <a:xfrm>
            <a:off x="5724355" y="1830612"/>
            <a:ext cx="727023" cy="107929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1" name="矩形 10"/>
          <p:cNvSpPr/>
          <p:nvPr/>
        </p:nvSpPr>
        <p:spPr>
          <a:xfrm>
            <a:off x="5885500" y="2278106"/>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2" name="矩形 11"/>
          <p:cNvSpPr/>
          <p:nvPr/>
        </p:nvSpPr>
        <p:spPr>
          <a:xfrm>
            <a:off x="5885500" y="2138197"/>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3" name="矩形 12"/>
          <p:cNvSpPr/>
          <p:nvPr/>
        </p:nvSpPr>
        <p:spPr>
          <a:xfrm>
            <a:off x="5885500" y="1985797"/>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 name="圆角矩形 13"/>
          <p:cNvSpPr/>
          <p:nvPr/>
        </p:nvSpPr>
        <p:spPr>
          <a:xfrm>
            <a:off x="7524110" y="1834866"/>
            <a:ext cx="727023" cy="107929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5" name="矩形 14"/>
          <p:cNvSpPr/>
          <p:nvPr/>
        </p:nvSpPr>
        <p:spPr>
          <a:xfrm>
            <a:off x="7685255" y="2278106"/>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 name="矩形 15"/>
          <p:cNvSpPr/>
          <p:nvPr/>
        </p:nvSpPr>
        <p:spPr>
          <a:xfrm>
            <a:off x="7685255" y="2138197"/>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7" name="矩形 16"/>
          <p:cNvSpPr/>
          <p:nvPr/>
        </p:nvSpPr>
        <p:spPr>
          <a:xfrm>
            <a:off x="7685255" y="1985797"/>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8" name="流程图: 多文档 17"/>
          <p:cNvSpPr/>
          <p:nvPr/>
        </p:nvSpPr>
        <p:spPr>
          <a:xfrm>
            <a:off x="5673369" y="3345633"/>
            <a:ext cx="727023" cy="569626"/>
          </a:xfrm>
          <a:prstGeom prst="flowChartMultidocumen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9" name="流程图: 多文档 18"/>
          <p:cNvSpPr/>
          <p:nvPr/>
        </p:nvSpPr>
        <p:spPr>
          <a:xfrm>
            <a:off x="7472154" y="3340959"/>
            <a:ext cx="727023" cy="569626"/>
          </a:xfrm>
          <a:prstGeom prst="flowChartMultidocumen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0" name="圆角矩形 19"/>
          <p:cNvSpPr/>
          <p:nvPr/>
        </p:nvSpPr>
        <p:spPr>
          <a:xfrm>
            <a:off x="3924600" y="1827108"/>
            <a:ext cx="727023" cy="107929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1" name="矩形 20"/>
          <p:cNvSpPr/>
          <p:nvPr/>
        </p:nvSpPr>
        <p:spPr>
          <a:xfrm>
            <a:off x="4085745" y="2284308"/>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2" name="矩形 21"/>
          <p:cNvSpPr/>
          <p:nvPr/>
        </p:nvSpPr>
        <p:spPr>
          <a:xfrm>
            <a:off x="4085745" y="2144399"/>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3" name="矩形 22"/>
          <p:cNvSpPr/>
          <p:nvPr/>
        </p:nvSpPr>
        <p:spPr>
          <a:xfrm>
            <a:off x="4085745" y="1991999"/>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4" name="流程图: 多文档 23"/>
          <p:cNvSpPr/>
          <p:nvPr/>
        </p:nvSpPr>
        <p:spPr>
          <a:xfrm>
            <a:off x="3876728" y="3340959"/>
            <a:ext cx="727023" cy="569626"/>
          </a:xfrm>
          <a:prstGeom prst="flowChartMultidocumen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5" name="文本框 113"/>
          <p:cNvSpPr txBox="1"/>
          <p:nvPr/>
        </p:nvSpPr>
        <p:spPr>
          <a:xfrm>
            <a:off x="1629749" y="3405622"/>
            <a:ext cx="1467068" cy="461665"/>
          </a:xfrm>
          <a:prstGeom prst="rect">
            <a:avLst/>
          </a:prstGeom>
          <a:noFill/>
        </p:spPr>
        <p:txBody>
          <a:bodyPr wrap="none" rtlCol="0">
            <a:spAutoFit/>
          </a:bodyPr>
          <a:lstStyle/>
          <a:p>
            <a:r>
              <a:rPr lang="en-US" altLang="zh-CN" sz="2400" dirty="0">
                <a:solidFill>
                  <a:srgbClr val="7F7F7F"/>
                </a:solidFill>
              </a:rPr>
              <a:t>Processes</a:t>
            </a:r>
            <a:endParaRPr lang="zh-CN" altLang="en-US" sz="2400" dirty="0">
              <a:solidFill>
                <a:srgbClr val="7F7F7F"/>
              </a:solidFill>
            </a:endParaRPr>
          </a:p>
        </p:txBody>
      </p:sp>
      <p:sp>
        <p:nvSpPr>
          <p:cNvPr id="26" name="文本框 114"/>
          <p:cNvSpPr txBox="1"/>
          <p:nvPr/>
        </p:nvSpPr>
        <p:spPr>
          <a:xfrm>
            <a:off x="1794858" y="2112130"/>
            <a:ext cx="1136850" cy="461665"/>
          </a:xfrm>
          <a:prstGeom prst="rect">
            <a:avLst/>
          </a:prstGeom>
          <a:noFill/>
        </p:spPr>
        <p:txBody>
          <a:bodyPr wrap="none" rtlCol="0">
            <a:spAutoFit/>
          </a:bodyPr>
          <a:lstStyle/>
          <a:p>
            <a:r>
              <a:rPr lang="en-US" altLang="zh-CN" sz="2400" dirty="0">
                <a:solidFill>
                  <a:srgbClr val="7F7F7F"/>
                </a:solidFill>
              </a:rPr>
              <a:t>Servers</a:t>
            </a:r>
            <a:endParaRPr lang="zh-CN" altLang="en-US" sz="2400" dirty="0">
              <a:solidFill>
                <a:srgbClr val="7F7F7F"/>
              </a:solidFill>
            </a:endParaRPr>
          </a:p>
        </p:txBody>
      </p:sp>
      <p:sp>
        <p:nvSpPr>
          <p:cNvPr id="27" name="文本框 115"/>
          <p:cNvSpPr txBox="1"/>
          <p:nvPr/>
        </p:nvSpPr>
        <p:spPr>
          <a:xfrm>
            <a:off x="1115308" y="4439480"/>
            <a:ext cx="2456122" cy="830997"/>
          </a:xfrm>
          <a:prstGeom prst="rect">
            <a:avLst/>
          </a:prstGeom>
          <a:noFill/>
        </p:spPr>
        <p:txBody>
          <a:bodyPr wrap="none" rtlCol="0">
            <a:spAutoFit/>
          </a:bodyPr>
          <a:lstStyle/>
          <a:p>
            <a:pPr algn="ctr"/>
            <a:r>
              <a:rPr lang="en-US" altLang="zh-CN" sz="2400" b="1" dirty="0">
                <a:solidFill>
                  <a:srgbClr val="7F7F7F"/>
                </a:solidFill>
              </a:rPr>
              <a:t>K</a:t>
            </a:r>
            <a:r>
              <a:rPr lang="en-US" altLang="zh-CN" sz="2400" dirty="0">
                <a:solidFill>
                  <a:srgbClr val="7F7F7F"/>
                </a:solidFill>
              </a:rPr>
              <a:t>ey </a:t>
            </a:r>
            <a:r>
              <a:rPr lang="en-US" altLang="zh-CN" sz="2400" b="1" dirty="0">
                <a:solidFill>
                  <a:srgbClr val="7F7F7F"/>
                </a:solidFill>
              </a:rPr>
              <a:t>P</a:t>
            </a:r>
            <a:r>
              <a:rPr lang="en-US" altLang="zh-CN" sz="2400" dirty="0">
                <a:solidFill>
                  <a:srgbClr val="7F7F7F"/>
                </a:solidFill>
              </a:rPr>
              <a:t>erformance</a:t>
            </a:r>
          </a:p>
          <a:p>
            <a:pPr algn="ctr"/>
            <a:r>
              <a:rPr lang="en-US" altLang="zh-CN" sz="2400" b="1" dirty="0">
                <a:solidFill>
                  <a:srgbClr val="7F7F7F"/>
                </a:solidFill>
              </a:rPr>
              <a:t>I</a:t>
            </a:r>
            <a:r>
              <a:rPr lang="en-US" altLang="zh-CN" sz="2400" dirty="0">
                <a:solidFill>
                  <a:srgbClr val="7F7F7F"/>
                </a:solidFill>
              </a:rPr>
              <a:t>ndicators</a:t>
            </a:r>
          </a:p>
        </p:txBody>
      </p:sp>
      <p:cxnSp>
        <p:nvCxnSpPr>
          <p:cNvPr id="28" name="直接箭头连接符 27"/>
          <p:cNvCxnSpPr>
            <a:cxnSpLocks/>
            <a:stCxn id="20" idx="2"/>
            <a:endCxn id="24" idx="0"/>
          </p:cNvCxnSpPr>
          <p:nvPr/>
        </p:nvCxnSpPr>
        <p:spPr>
          <a:xfrm>
            <a:off x="4288112" y="2906400"/>
            <a:ext cx="2144" cy="4345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cxnSpLocks/>
            <a:stCxn id="9" idx="2"/>
            <a:endCxn id="18" idx="0"/>
          </p:cNvCxnSpPr>
          <p:nvPr/>
        </p:nvCxnSpPr>
        <p:spPr>
          <a:xfrm flipH="1">
            <a:off x="6086897" y="2909904"/>
            <a:ext cx="970" cy="4357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4" idx="2"/>
            <a:endCxn id="19" idx="0"/>
          </p:cNvCxnSpPr>
          <p:nvPr/>
        </p:nvCxnSpPr>
        <p:spPr>
          <a:xfrm flipH="1">
            <a:off x="7885682" y="2914158"/>
            <a:ext cx="0" cy="42680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cxnSpLocks/>
            <a:endCxn id="46" idx="0"/>
          </p:cNvCxnSpPr>
          <p:nvPr/>
        </p:nvCxnSpPr>
        <p:spPr>
          <a:xfrm>
            <a:off x="4289187" y="3570190"/>
            <a:ext cx="0" cy="7133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6791337" y="2465795"/>
            <a:ext cx="392814" cy="111164"/>
            <a:chOff x="8874177" y="2217479"/>
            <a:chExt cx="392814" cy="111164"/>
          </a:xfrm>
        </p:grpSpPr>
        <p:sp>
          <p:nvSpPr>
            <p:cNvPr id="33" name="流程图: 接点 135"/>
            <p:cNvSpPr/>
            <p:nvPr/>
          </p:nvSpPr>
          <p:spPr>
            <a:xfrm>
              <a:off x="8874177" y="2220643"/>
              <a:ext cx="108000" cy="108000"/>
            </a:xfrm>
            <a:prstGeom prst="flowChartConnector">
              <a:avLst/>
            </a:prstGeom>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4" name="流程图: 接点 136"/>
            <p:cNvSpPr/>
            <p:nvPr/>
          </p:nvSpPr>
          <p:spPr>
            <a:xfrm>
              <a:off x="9016584" y="2217479"/>
              <a:ext cx="108000" cy="108000"/>
            </a:xfrm>
            <a:prstGeom prst="flowChartConnector">
              <a:avLst/>
            </a:prstGeom>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5" name="流程图: 接点 137"/>
            <p:cNvSpPr/>
            <p:nvPr/>
          </p:nvSpPr>
          <p:spPr>
            <a:xfrm>
              <a:off x="9158991" y="2218062"/>
              <a:ext cx="108000" cy="108000"/>
            </a:xfrm>
            <a:prstGeom prst="flowChartConnector">
              <a:avLst/>
            </a:prstGeom>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6791337" y="3570190"/>
            <a:ext cx="392814" cy="111164"/>
            <a:chOff x="8874177" y="2217479"/>
            <a:chExt cx="392814" cy="111164"/>
          </a:xfrm>
        </p:grpSpPr>
        <p:sp>
          <p:nvSpPr>
            <p:cNvPr id="37" name="流程图: 接点 140"/>
            <p:cNvSpPr/>
            <p:nvPr/>
          </p:nvSpPr>
          <p:spPr>
            <a:xfrm>
              <a:off x="8874177" y="2220643"/>
              <a:ext cx="108000" cy="108000"/>
            </a:xfrm>
            <a:prstGeom prst="flowChartConnector">
              <a:avLst/>
            </a:prstGeom>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8" name="流程图: 接点 141"/>
            <p:cNvSpPr/>
            <p:nvPr/>
          </p:nvSpPr>
          <p:spPr>
            <a:xfrm>
              <a:off x="9016584" y="2217479"/>
              <a:ext cx="108000" cy="108000"/>
            </a:xfrm>
            <a:prstGeom prst="flowChartConnector">
              <a:avLst/>
            </a:prstGeom>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9" name="流程图: 接点 142"/>
            <p:cNvSpPr/>
            <p:nvPr/>
          </p:nvSpPr>
          <p:spPr>
            <a:xfrm>
              <a:off x="9158991" y="2218062"/>
              <a:ext cx="108000" cy="108000"/>
            </a:xfrm>
            <a:prstGeom prst="flowChartConnector">
              <a:avLst/>
            </a:prstGeom>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grpSp>
      <p:cxnSp>
        <p:nvCxnSpPr>
          <p:cNvPr id="40" name="直接箭头连接符 39"/>
          <p:cNvCxnSpPr>
            <a:cxnSpLocks/>
          </p:cNvCxnSpPr>
          <p:nvPr/>
        </p:nvCxnSpPr>
        <p:spPr>
          <a:xfrm flipH="1">
            <a:off x="6084235" y="3662151"/>
            <a:ext cx="0" cy="6053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cxnSpLocks/>
            <a:endCxn id="74" idx="0"/>
          </p:cNvCxnSpPr>
          <p:nvPr/>
        </p:nvCxnSpPr>
        <p:spPr>
          <a:xfrm>
            <a:off x="7889797" y="3675627"/>
            <a:ext cx="0" cy="6366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6785044" y="4800979"/>
            <a:ext cx="392814" cy="111164"/>
            <a:chOff x="8874177" y="2217479"/>
            <a:chExt cx="392814" cy="111164"/>
          </a:xfrm>
        </p:grpSpPr>
        <p:sp>
          <p:nvSpPr>
            <p:cNvPr id="43" name="流程图: 接点 150"/>
            <p:cNvSpPr/>
            <p:nvPr/>
          </p:nvSpPr>
          <p:spPr>
            <a:xfrm>
              <a:off x="8874177" y="2220643"/>
              <a:ext cx="108000" cy="108000"/>
            </a:xfrm>
            <a:prstGeom prst="flowChartConnector">
              <a:avLst/>
            </a:prstGeom>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44" name="流程图: 接点 151"/>
            <p:cNvSpPr/>
            <p:nvPr/>
          </p:nvSpPr>
          <p:spPr>
            <a:xfrm>
              <a:off x="9016584" y="2217479"/>
              <a:ext cx="108000" cy="108000"/>
            </a:xfrm>
            <a:prstGeom prst="flowChartConnector">
              <a:avLst/>
            </a:prstGeom>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45" name="流程图: 接点 152"/>
            <p:cNvSpPr/>
            <p:nvPr/>
          </p:nvSpPr>
          <p:spPr>
            <a:xfrm>
              <a:off x="9158991" y="2218062"/>
              <a:ext cx="108000" cy="108000"/>
            </a:xfrm>
            <a:prstGeom prst="flowChartConnector">
              <a:avLst/>
            </a:prstGeom>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grpSp>
      <p:sp>
        <p:nvSpPr>
          <p:cNvPr id="46" name="流程图: 接点 210">
            <a:extLst>
              <a:ext uri="{FF2B5EF4-FFF2-40B4-BE49-F238E27FC236}">
                <a16:creationId xmlns="" xmlns:a16="http://schemas.microsoft.com/office/drawing/2014/main" id="{E00A5F83-3FCA-4325-B28F-479896BAC443}"/>
              </a:ext>
            </a:extLst>
          </p:cNvPr>
          <p:cNvSpPr/>
          <p:nvPr/>
        </p:nvSpPr>
        <p:spPr>
          <a:xfrm>
            <a:off x="3720546" y="4283501"/>
            <a:ext cx="1152000" cy="1152000"/>
          </a:xfrm>
          <a:prstGeom prst="flowChartConnector">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cxnSp>
        <p:nvCxnSpPr>
          <p:cNvPr id="47" name="直接连接符 46">
            <a:extLst>
              <a:ext uri="{FF2B5EF4-FFF2-40B4-BE49-F238E27FC236}">
                <a16:creationId xmlns="" xmlns:a16="http://schemas.microsoft.com/office/drawing/2014/main" id="{9E39BFC7-57B5-4E3D-BD3B-CD50BCDAB04C}"/>
              </a:ext>
            </a:extLst>
          </p:cNvPr>
          <p:cNvCxnSpPr/>
          <p:nvPr/>
        </p:nvCxnSpPr>
        <p:spPr>
          <a:xfrm>
            <a:off x="3952129" y="5209380"/>
            <a:ext cx="723290" cy="84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流程图: 过程 47">
            <a:extLst>
              <a:ext uri="{FF2B5EF4-FFF2-40B4-BE49-F238E27FC236}">
                <a16:creationId xmlns="" xmlns:a16="http://schemas.microsoft.com/office/drawing/2014/main" id="{B712A95A-A5A6-43EE-B875-749EC605AE95}"/>
              </a:ext>
            </a:extLst>
          </p:cNvPr>
          <p:cNvSpPr/>
          <p:nvPr/>
        </p:nvSpPr>
        <p:spPr>
          <a:xfrm>
            <a:off x="4006947" y="5061546"/>
            <a:ext cx="101920" cy="147834"/>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9" name="流程图: 过程 48">
            <a:extLst>
              <a:ext uri="{FF2B5EF4-FFF2-40B4-BE49-F238E27FC236}">
                <a16:creationId xmlns="" xmlns:a16="http://schemas.microsoft.com/office/drawing/2014/main" id="{E7D2099D-C934-4779-82DE-F7D481028CC2}"/>
              </a:ext>
            </a:extLst>
          </p:cNvPr>
          <p:cNvSpPr/>
          <p:nvPr/>
        </p:nvSpPr>
        <p:spPr>
          <a:xfrm>
            <a:off x="4175521" y="4895328"/>
            <a:ext cx="101920" cy="308160"/>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0" name="流程图: 过程 49">
            <a:extLst>
              <a:ext uri="{FF2B5EF4-FFF2-40B4-BE49-F238E27FC236}">
                <a16:creationId xmlns="" xmlns:a16="http://schemas.microsoft.com/office/drawing/2014/main" id="{D8BB478E-17C2-4EB4-A81F-D31062EA5779}"/>
              </a:ext>
            </a:extLst>
          </p:cNvPr>
          <p:cNvSpPr/>
          <p:nvPr/>
        </p:nvSpPr>
        <p:spPr>
          <a:xfrm>
            <a:off x="4344097" y="4961965"/>
            <a:ext cx="101920" cy="246239"/>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1" name="流程图: 过程 50">
            <a:extLst>
              <a:ext uri="{FF2B5EF4-FFF2-40B4-BE49-F238E27FC236}">
                <a16:creationId xmlns="" xmlns:a16="http://schemas.microsoft.com/office/drawing/2014/main" id="{25A09931-DFFF-4313-BD34-B51CBBE36790}"/>
              </a:ext>
            </a:extLst>
          </p:cNvPr>
          <p:cNvSpPr/>
          <p:nvPr/>
        </p:nvSpPr>
        <p:spPr>
          <a:xfrm>
            <a:off x="4512673" y="4746791"/>
            <a:ext cx="101920" cy="455519"/>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52" name="直接连接符 51">
            <a:extLst>
              <a:ext uri="{FF2B5EF4-FFF2-40B4-BE49-F238E27FC236}">
                <a16:creationId xmlns="" xmlns:a16="http://schemas.microsoft.com/office/drawing/2014/main" id="{F556AABE-2A29-47F6-B238-CBBF77665951}"/>
              </a:ext>
            </a:extLst>
          </p:cNvPr>
          <p:cNvCxnSpPr/>
          <p:nvPr/>
        </p:nvCxnSpPr>
        <p:spPr>
          <a:xfrm flipH="1">
            <a:off x="4035605" y="4689619"/>
            <a:ext cx="178835" cy="1508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流程图: 接点 217">
            <a:extLst>
              <a:ext uri="{FF2B5EF4-FFF2-40B4-BE49-F238E27FC236}">
                <a16:creationId xmlns="" xmlns:a16="http://schemas.microsoft.com/office/drawing/2014/main" id="{781143D5-B842-496B-81F5-BBB82942378E}"/>
              </a:ext>
            </a:extLst>
          </p:cNvPr>
          <p:cNvSpPr/>
          <p:nvPr/>
        </p:nvSpPr>
        <p:spPr>
          <a:xfrm>
            <a:off x="3987891" y="4792767"/>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a:extLst>
              <a:ext uri="{FF2B5EF4-FFF2-40B4-BE49-F238E27FC236}">
                <a16:creationId xmlns="" xmlns:a16="http://schemas.microsoft.com/office/drawing/2014/main" id="{AF77422E-6091-4A34-B600-E8B80E57261E}"/>
              </a:ext>
            </a:extLst>
          </p:cNvPr>
          <p:cNvCxnSpPr/>
          <p:nvPr/>
        </p:nvCxnSpPr>
        <p:spPr>
          <a:xfrm>
            <a:off x="4214439" y="4695354"/>
            <a:ext cx="186958" cy="567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流程图: 接点 219">
            <a:extLst>
              <a:ext uri="{FF2B5EF4-FFF2-40B4-BE49-F238E27FC236}">
                <a16:creationId xmlns="" xmlns:a16="http://schemas.microsoft.com/office/drawing/2014/main" id="{D8831BE1-DF74-464B-8F95-6D64F43F3075}"/>
              </a:ext>
            </a:extLst>
          </p:cNvPr>
          <p:cNvSpPr/>
          <p:nvPr/>
        </p:nvSpPr>
        <p:spPr>
          <a:xfrm>
            <a:off x="4169434" y="4641875"/>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a:extLst>
              <a:ext uri="{FF2B5EF4-FFF2-40B4-BE49-F238E27FC236}">
                <a16:creationId xmlns="" xmlns:a16="http://schemas.microsoft.com/office/drawing/2014/main" id="{9318E54D-729E-4D52-9691-8CCA88B95738}"/>
              </a:ext>
            </a:extLst>
          </p:cNvPr>
          <p:cNvCxnSpPr/>
          <p:nvPr/>
        </p:nvCxnSpPr>
        <p:spPr>
          <a:xfrm flipV="1">
            <a:off x="4406237" y="4546947"/>
            <a:ext cx="173994" cy="2098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流程图: 接点 221">
            <a:extLst>
              <a:ext uri="{FF2B5EF4-FFF2-40B4-BE49-F238E27FC236}">
                <a16:creationId xmlns="" xmlns:a16="http://schemas.microsoft.com/office/drawing/2014/main" id="{B61C67F4-747F-4C74-A3E0-63ED1070E7B3}"/>
              </a:ext>
            </a:extLst>
          </p:cNvPr>
          <p:cNvSpPr/>
          <p:nvPr/>
        </p:nvSpPr>
        <p:spPr>
          <a:xfrm>
            <a:off x="4350976" y="4706713"/>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流程图: 接点 222">
            <a:extLst>
              <a:ext uri="{FF2B5EF4-FFF2-40B4-BE49-F238E27FC236}">
                <a16:creationId xmlns="" xmlns:a16="http://schemas.microsoft.com/office/drawing/2014/main" id="{55BF66A6-AE28-4FCF-ACC4-80BE250F4B0C}"/>
              </a:ext>
            </a:extLst>
          </p:cNvPr>
          <p:cNvSpPr/>
          <p:nvPr/>
        </p:nvSpPr>
        <p:spPr>
          <a:xfrm>
            <a:off x="4532519" y="4492164"/>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a:extLst>
              <a:ext uri="{FF2B5EF4-FFF2-40B4-BE49-F238E27FC236}">
                <a16:creationId xmlns="" xmlns:a16="http://schemas.microsoft.com/office/drawing/2014/main" id="{A1270CA1-2D0F-4022-B97A-70A13DE8212E}"/>
              </a:ext>
            </a:extLst>
          </p:cNvPr>
          <p:cNvGrpSpPr/>
          <p:nvPr/>
        </p:nvGrpSpPr>
        <p:grpSpPr>
          <a:xfrm>
            <a:off x="5508235" y="4283501"/>
            <a:ext cx="1152000" cy="1152000"/>
            <a:chOff x="4292744" y="5099245"/>
            <a:chExt cx="1152000" cy="1152000"/>
          </a:xfrm>
        </p:grpSpPr>
        <p:sp>
          <p:nvSpPr>
            <p:cNvPr id="60" name="流程图: 接点 69">
              <a:extLst>
                <a:ext uri="{FF2B5EF4-FFF2-40B4-BE49-F238E27FC236}">
                  <a16:creationId xmlns="" xmlns:a16="http://schemas.microsoft.com/office/drawing/2014/main" id="{1BFDD7F6-BCFC-4447-8E85-C632ADB1931C}"/>
                </a:ext>
              </a:extLst>
            </p:cNvPr>
            <p:cNvSpPr/>
            <p:nvPr/>
          </p:nvSpPr>
          <p:spPr>
            <a:xfrm>
              <a:off x="4292744" y="5099245"/>
              <a:ext cx="1152000" cy="1152000"/>
            </a:xfrm>
            <a:prstGeom prst="flowChartConnector">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cxnSp>
          <p:nvCxnSpPr>
            <p:cNvPr id="61" name="直接连接符 60">
              <a:extLst>
                <a:ext uri="{FF2B5EF4-FFF2-40B4-BE49-F238E27FC236}">
                  <a16:creationId xmlns="" xmlns:a16="http://schemas.microsoft.com/office/drawing/2014/main" id="{C51828D8-0D66-4CCA-8D04-B109C0306C5D}"/>
                </a:ext>
              </a:extLst>
            </p:cNvPr>
            <p:cNvCxnSpPr/>
            <p:nvPr/>
          </p:nvCxnSpPr>
          <p:spPr>
            <a:xfrm>
              <a:off x="4524327" y="6025124"/>
              <a:ext cx="723290" cy="84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流程图: 过程 61">
              <a:extLst>
                <a:ext uri="{FF2B5EF4-FFF2-40B4-BE49-F238E27FC236}">
                  <a16:creationId xmlns="" xmlns:a16="http://schemas.microsoft.com/office/drawing/2014/main" id="{368B1AB8-3039-4CAC-983F-DC69AB75DF5E}"/>
                </a:ext>
              </a:extLst>
            </p:cNvPr>
            <p:cNvSpPr/>
            <p:nvPr/>
          </p:nvSpPr>
          <p:spPr>
            <a:xfrm>
              <a:off x="4579145" y="5877290"/>
              <a:ext cx="101920" cy="147834"/>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3" name="流程图: 过程 62">
              <a:extLst>
                <a:ext uri="{FF2B5EF4-FFF2-40B4-BE49-F238E27FC236}">
                  <a16:creationId xmlns="" xmlns:a16="http://schemas.microsoft.com/office/drawing/2014/main" id="{85A1D4F0-AA47-4202-8A01-FD1D98BE29BF}"/>
                </a:ext>
              </a:extLst>
            </p:cNvPr>
            <p:cNvSpPr/>
            <p:nvPr/>
          </p:nvSpPr>
          <p:spPr>
            <a:xfrm>
              <a:off x="4747719" y="5711072"/>
              <a:ext cx="101920" cy="308160"/>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4" name="流程图: 过程 63">
              <a:extLst>
                <a:ext uri="{FF2B5EF4-FFF2-40B4-BE49-F238E27FC236}">
                  <a16:creationId xmlns="" xmlns:a16="http://schemas.microsoft.com/office/drawing/2014/main" id="{5F72ADE1-B58F-4BBD-996A-B6FF056B6A4D}"/>
                </a:ext>
              </a:extLst>
            </p:cNvPr>
            <p:cNvSpPr/>
            <p:nvPr/>
          </p:nvSpPr>
          <p:spPr>
            <a:xfrm>
              <a:off x="4916295" y="5777709"/>
              <a:ext cx="101920" cy="246239"/>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5" name="流程图: 过程 64">
              <a:extLst>
                <a:ext uri="{FF2B5EF4-FFF2-40B4-BE49-F238E27FC236}">
                  <a16:creationId xmlns="" xmlns:a16="http://schemas.microsoft.com/office/drawing/2014/main" id="{15DAC56E-4147-4F83-AB09-DCAA7FEFC7F3}"/>
                </a:ext>
              </a:extLst>
            </p:cNvPr>
            <p:cNvSpPr/>
            <p:nvPr/>
          </p:nvSpPr>
          <p:spPr>
            <a:xfrm>
              <a:off x="5084871" y="5562535"/>
              <a:ext cx="101920" cy="455519"/>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66" name="直接连接符 65">
              <a:extLst>
                <a:ext uri="{FF2B5EF4-FFF2-40B4-BE49-F238E27FC236}">
                  <a16:creationId xmlns="" xmlns:a16="http://schemas.microsoft.com/office/drawing/2014/main" id="{EE29CF7D-D970-4DA8-92C4-DF222E9F6DE6}"/>
                </a:ext>
              </a:extLst>
            </p:cNvPr>
            <p:cNvCxnSpPr/>
            <p:nvPr/>
          </p:nvCxnSpPr>
          <p:spPr>
            <a:xfrm flipH="1">
              <a:off x="4607803" y="5505363"/>
              <a:ext cx="178835" cy="1508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流程图: 接点 81">
              <a:extLst>
                <a:ext uri="{FF2B5EF4-FFF2-40B4-BE49-F238E27FC236}">
                  <a16:creationId xmlns="" xmlns:a16="http://schemas.microsoft.com/office/drawing/2014/main" id="{D58735D6-0599-42F0-89A4-FC4A03E1F88C}"/>
                </a:ext>
              </a:extLst>
            </p:cNvPr>
            <p:cNvSpPr/>
            <p:nvPr/>
          </p:nvSpPr>
          <p:spPr>
            <a:xfrm>
              <a:off x="4560089" y="5608511"/>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a:extLst>
                <a:ext uri="{FF2B5EF4-FFF2-40B4-BE49-F238E27FC236}">
                  <a16:creationId xmlns="" xmlns:a16="http://schemas.microsoft.com/office/drawing/2014/main" id="{B133D9DF-6937-4D54-BE7B-9B5C8F63AF7C}"/>
                </a:ext>
              </a:extLst>
            </p:cNvPr>
            <p:cNvCxnSpPr/>
            <p:nvPr/>
          </p:nvCxnSpPr>
          <p:spPr>
            <a:xfrm>
              <a:off x="4786637" y="5511098"/>
              <a:ext cx="186958" cy="567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流程图: 接点 84">
              <a:extLst>
                <a:ext uri="{FF2B5EF4-FFF2-40B4-BE49-F238E27FC236}">
                  <a16:creationId xmlns="" xmlns:a16="http://schemas.microsoft.com/office/drawing/2014/main" id="{20A28439-019A-4AD4-B5CE-4C95B82993C5}"/>
                </a:ext>
              </a:extLst>
            </p:cNvPr>
            <p:cNvSpPr/>
            <p:nvPr/>
          </p:nvSpPr>
          <p:spPr>
            <a:xfrm>
              <a:off x="4741632" y="5457619"/>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a:extLst>
                <a:ext uri="{FF2B5EF4-FFF2-40B4-BE49-F238E27FC236}">
                  <a16:creationId xmlns="" xmlns:a16="http://schemas.microsoft.com/office/drawing/2014/main" id="{EF54F29D-6F43-4CB7-B15A-707CF6903EEC}"/>
                </a:ext>
              </a:extLst>
            </p:cNvPr>
            <p:cNvCxnSpPr/>
            <p:nvPr/>
          </p:nvCxnSpPr>
          <p:spPr>
            <a:xfrm flipV="1">
              <a:off x="4978435" y="5362691"/>
              <a:ext cx="173994" cy="2098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流程图: 接点 99">
              <a:extLst>
                <a:ext uri="{FF2B5EF4-FFF2-40B4-BE49-F238E27FC236}">
                  <a16:creationId xmlns="" xmlns:a16="http://schemas.microsoft.com/office/drawing/2014/main" id="{2A09AB45-2076-4870-958E-BA3B82FEDE02}"/>
                </a:ext>
              </a:extLst>
            </p:cNvPr>
            <p:cNvSpPr/>
            <p:nvPr/>
          </p:nvSpPr>
          <p:spPr>
            <a:xfrm>
              <a:off x="4923174" y="5522457"/>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流程图: 接点 100">
              <a:extLst>
                <a:ext uri="{FF2B5EF4-FFF2-40B4-BE49-F238E27FC236}">
                  <a16:creationId xmlns="" xmlns:a16="http://schemas.microsoft.com/office/drawing/2014/main" id="{E2A8C5F4-8C37-458E-9669-FF216A5E4296}"/>
                </a:ext>
              </a:extLst>
            </p:cNvPr>
            <p:cNvSpPr/>
            <p:nvPr/>
          </p:nvSpPr>
          <p:spPr>
            <a:xfrm>
              <a:off x="5104717" y="5307908"/>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a:extLst>
              <a:ext uri="{FF2B5EF4-FFF2-40B4-BE49-F238E27FC236}">
                <a16:creationId xmlns="" xmlns:a16="http://schemas.microsoft.com/office/drawing/2014/main" id="{2735AB26-E500-427A-AC88-A57D425EE591}"/>
              </a:ext>
            </a:extLst>
          </p:cNvPr>
          <p:cNvGrpSpPr/>
          <p:nvPr/>
        </p:nvGrpSpPr>
        <p:grpSpPr>
          <a:xfrm>
            <a:off x="7319455" y="4312254"/>
            <a:ext cx="1152000" cy="1152000"/>
            <a:chOff x="4292744" y="5099245"/>
            <a:chExt cx="1152000" cy="1152000"/>
          </a:xfrm>
        </p:grpSpPr>
        <p:sp>
          <p:nvSpPr>
            <p:cNvPr id="74" name="流程图: 接点 102">
              <a:extLst>
                <a:ext uri="{FF2B5EF4-FFF2-40B4-BE49-F238E27FC236}">
                  <a16:creationId xmlns="" xmlns:a16="http://schemas.microsoft.com/office/drawing/2014/main" id="{D29FBA73-686F-47C1-8DDF-B4751D0361AA}"/>
                </a:ext>
              </a:extLst>
            </p:cNvPr>
            <p:cNvSpPr/>
            <p:nvPr/>
          </p:nvSpPr>
          <p:spPr>
            <a:xfrm>
              <a:off x="4292744" y="5099245"/>
              <a:ext cx="1152000" cy="1152000"/>
            </a:xfrm>
            <a:prstGeom prst="flowChartConnector">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cxnSp>
          <p:nvCxnSpPr>
            <p:cNvPr id="75" name="直接连接符 74">
              <a:extLst>
                <a:ext uri="{FF2B5EF4-FFF2-40B4-BE49-F238E27FC236}">
                  <a16:creationId xmlns="" xmlns:a16="http://schemas.microsoft.com/office/drawing/2014/main" id="{86D13867-A78F-4A44-BC95-ED113FAA9377}"/>
                </a:ext>
              </a:extLst>
            </p:cNvPr>
            <p:cNvCxnSpPr/>
            <p:nvPr/>
          </p:nvCxnSpPr>
          <p:spPr>
            <a:xfrm>
              <a:off x="4524327" y="6025124"/>
              <a:ext cx="723290" cy="84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流程图: 过程 75">
              <a:extLst>
                <a:ext uri="{FF2B5EF4-FFF2-40B4-BE49-F238E27FC236}">
                  <a16:creationId xmlns="" xmlns:a16="http://schemas.microsoft.com/office/drawing/2014/main" id="{20097BC9-BF08-4AC2-9C0A-0E5C15016971}"/>
                </a:ext>
              </a:extLst>
            </p:cNvPr>
            <p:cNvSpPr/>
            <p:nvPr/>
          </p:nvSpPr>
          <p:spPr>
            <a:xfrm>
              <a:off x="4579145" y="5877290"/>
              <a:ext cx="101920" cy="147834"/>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7" name="流程图: 过程 76">
              <a:extLst>
                <a:ext uri="{FF2B5EF4-FFF2-40B4-BE49-F238E27FC236}">
                  <a16:creationId xmlns="" xmlns:a16="http://schemas.microsoft.com/office/drawing/2014/main" id="{66216833-455A-4572-8D92-4C39E56736FC}"/>
                </a:ext>
              </a:extLst>
            </p:cNvPr>
            <p:cNvSpPr/>
            <p:nvPr/>
          </p:nvSpPr>
          <p:spPr>
            <a:xfrm>
              <a:off x="4747719" y="5711072"/>
              <a:ext cx="101920" cy="308160"/>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8" name="流程图: 过程 77">
              <a:extLst>
                <a:ext uri="{FF2B5EF4-FFF2-40B4-BE49-F238E27FC236}">
                  <a16:creationId xmlns="" xmlns:a16="http://schemas.microsoft.com/office/drawing/2014/main" id="{0B8FBE1A-E403-472F-A356-E39C38FD996D}"/>
                </a:ext>
              </a:extLst>
            </p:cNvPr>
            <p:cNvSpPr/>
            <p:nvPr/>
          </p:nvSpPr>
          <p:spPr>
            <a:xfrm>
              <a:off x="4916295" y="5777709"/>
              <a:ext cx="101920" cy="246239"/>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9" name="流程图: 过程 78">
              <a:extLst>
                <a:ext uri="{FF2B5EF4-FFF2-40B4-BE49-F238E27FC236}">
                  <a16:creationId xmlns="" xmlns:a16="http://schemas.microsoft.com/office/drawing/2014/main" id="{B2E7FDDE-18A7-40E3-80B8-32FF2D9C5192}"/>
                </a:ext>
              </a:extLst>
            </p:cNvPr>
            <p:cNvSpPr/>
            <p:nvPr/>
          </p:nvSpPr>
          <p:spPr>
            <a:xfrm>
              <a:off x="5084871" y="5562535"/>
              <a:ext cx="101920" cy="455519"/>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80" name="直接连接符 79">
              <a:extLst>
                <a:ext uri="{FF2B5EF4-FFF2-40B4-BE49-F238E27FC236}">
                  <a16:creationId xmlns="" xmlns:a16="http://schemas.microsoft.com/office/drawing/2014/main" id="{2C8ED66C-136E-43B4-AC97-F13283886DCB}"/>
                </a:ext>
              </a:extLst>
            </p:cNvPr>
            <p:cNvCxnSpPr/>
            <p:nvPr/>
          </p:nvCxnSpPr>
          <p:spPr>
            <a:xfrm flipH="1">
              <a:off x="4607803" y="5505363"/>
              <a:ext cx="178835" cy="1508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流程图: 接点 109">
              <a:extLst>
                <a:ext uri="{FF2B5EF4-FFF2-40B4-BE49-F238E27FC236}">
                  <a16:creationId xmlns="" xmlns:a16="http://schemas.microsoft.com/office/drawing/2014/main" id="{4F861AF0-AA15-4B33-973F-47520DB2E77C}"/>
                </a:ext>
              </a:extLst>
            </p:cNvPr>
            <p:cNvSpPr/>
            <p:nvPr/>
          </p:nvSpPr>
          <p:spPr>
            <a:xfrm>
              <a:off x="4560089" y="5608511"/>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2" name="直接连接符 81">
              <a:extLst>
                <a:ext uri="{FF2B5EF4-FFF2-40B4-BE49-F238E27FC236}">
                  <a16:creationId xmlns="" xmlns:a16="http://schemas.microsoft.com/office/drawing/2014/main" id="{F3B38651-F593-489C-BF9F-0AE538A61942}"/>
                </a:ext>
              </a:extLst>
            </p:cNvPr>
            <p:cNvCxnSpPr/>
            <p:nvPr/>
          </p:nvCxnSpPr>
          <p:spPr>
            <a:xfrm>
              <a:off x="4786637" y="5511098"/>
              <a:ext cx="186958" cy="567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流程图: 接点 111">
              <a:extLst>
                <a:ext uri="{FF2B5EF4-FFF2-40B4-BE49-F238E27FC236}">
                  <a16:creationId xmlns="" xmlns:a16="http://schemas.microsoft.com/office/drawing/2014/main" id="{6A437FC3-9140-43B4-8F90-5DC25AE1D1DC}"/>
                </a:ext>
              </a:extLst>
            </p:cNvPr>
            <p:cNvSpPr/>
            <p:nvPr/>
          </p:nvSpPr>
          <p:spPr>
            <a:xfrm>
              <a:off x="4741632" y="5457619"/>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4" name="直接连接符 83">
              <a:extLst>
                <a:ext uri="{FF2B5EF4-FFF2-40B4-BE49-F238E27FC236}">
                  <a16:creationId xmlns="" xmlns:a16="http://schemas.microsoft.com/office/drawing/2014/main" id="{F7E801CC-666F-4681-BE39-BDBB2147CD62}"/>
                </a:ext>
              </a:extLst>
            </p:cNvPr>
            <p:cNvCxnSpPr/>
            <p:nvPr/>
          </p:nvCxnSpPr>
          <p:spPr>
            <a:xfrm flipV="1">
              <a:off x="4978435" y="5362691"/>
              <a:ext cx="173994" cy="2098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流程图: 接点 116">
              <a:extLst>
                <a:ext uri="{FF2B5EF4-FFF2-40B4-BE49-F238E27FC236}">
                  <a16:creationId xmlns="" xmlns:a16="http://schemas.microsoft.com/office/drawing/2014/main" id="{352F7A91-575D-400C-80CF-A3CA9ED886C1}"/>
                </a:ext>
              </a:extLst>
            </p:cNvPr>
            <p:cNvSpPr/>
            <p:nvPr/>
          </p:nvSpPr>
          <p:spPr>
            <a:xfrm>
              <a:off x="4923174" y="5522457"/>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流程图: 接点 118">
              <a:extLst>
                <a:ext uri="{FF2B5EF4-FFF2-40B4-BE49-F238E27FC236}">
                  <a16:creationId xmlns="" xmlns:a16="http://schemas.microsoft.com/office/drawing/2014/main" id="{65E69BC9-64BE-43D6-8593-B87F0B68DCE5}"/>
                </a:ext>
              </a:extLst>
            </p:cNvPr>
            <p:cNvSpPr/>
            <p:nvPr/>
          </p:nvSpPr>
          <p:spPr>
            <a:xfrm>
              <a:off x="5104717" y="5307908"/>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文本框 1">
            <a:extLst>
              <a:ext uri="{FF2B5EF4-FFF2-40B4-BE49-F238E27FC236}">
                <a16:creationId xmlns="" xmlns:a16="http://schemas.microsoft.com/office/drawing/2014/main" id="{76061960-001B-2744-B7BF-30A812C036E4}"/>
              </a:ext>
            </a:extLst>
          </p:cNvPr>
          <p:cNvSpPr txBox="1"/>
          <p:nvPr/>
        </p:nvSpPr>
        <p:spPr>
          <a:xfrm>
            <a:off x="8605284" y="4439480"/>
            <a:ext cx="3188437" cy="830997"/>
          </a:xfrm>
          <a:prstGeom prst="rect">
            <a:avLst/>
          </a:prstGeom>
          <a:noFill/>
        </p:spPr>
        <p:txBody>
          <a:bodyPr wrap="none" rtlCol="0">
            <a:spAutoFit/>
          </a:bodyPr>
          <a:lstStyle/>
          <a:p>
            <a:r>
              <a:rPr lang="en-US" altLang="zh-CN" sz="2400" dirty="0"/>
              <a:t>e.g. , CPU </a:t>
            </a:r>
            <a:r>
              <a:rPr lang="en-US" altLang="zh-CN" sz="2400" dirty="0" smtClean="0"/>
              <a:t>Utilization</a:t>
            </a:r>
            <a:endParaRPr lang="en-US" altLang="zh-CN" sz="2400" dirty="0"/>
          </a:p>
          <a:p>
            <a:r>
              <a:rPr lang="en-US" altLang="zh-CN" sz="2400" dirty="0"/>
              <a:t>Search Response Time…</a:t>
            </a:r>
            <a:endParaRPr lang="en-GB" sz="2400" dirty="0"/>
          </a:p>
        </p:txBody>
      </p:sp>
    </p:spTree>
    <p:extLst>
      <p:ext uri="{BB962C8B-B14F-4D97-AF65-F5344CB8AC3E}">
        <p14:creationId xmlns:p14="http://schemas.microsoft.com/office/powerpoint/2010/main" val="1057813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Background</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幻灯片编号占位符 9"/>
          <p:cNvSpPr>
            <a:spLocks noGrp="1"/>
          </p:cNvSpPr>
          <p:nvPr>
            <p:ph type="sldNum" sz="quarter" idx="12"/>
          </p:nvPr>
        </p:nvSpPr>
        <p:spPr/>
        <p:txBody>
          <a:bodyPr/>
          <a:lstStyle/>
          <a:p>
            <a:fld id="{A9628B5C-DACD-B444-83C6-99B86A1493E9}" type="slidenum">
              <a:rPr kumimoji="1" lang="zh-CN" altLang="en-US" smtClean="0"/>
              <a:t>5</a:t>
            </a:fld>
            <a:endParaRPr kumimoji="1" lang="zh-CN" altLang="en-US"/>
          </a:p>
        </p:txBody>
      </p:sp>
      <p:pic>
        <p:nvPicPr>
          <p:cNvPr id="1025" name="Picture 1" descr="C:\Users\bjh\AppData\Roaming\Tencent\Users\568885317\QQ\WinTemp\RichOle\B(B]A~T~399GE[_XWA5`WB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859" y="1686034"/>
            <a:ext cx="10012635" cy="28358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87120" y="4674271"/>
            <a:ext cx="10363200" cy="1200329"/>
          </a:xfrm>
          <a:prstGeom prst="rect">
            <a:avLst/>
          </a:prstGeom>
          <a:noFill/>
        </p:spPr>
        <p:txBody>
          <a:bodyPr wrap="square" rtlCol="0">
            <a:spAutoFit/>
          </a:bodyPr>
          <a:lstStyle/>
          <a:p>
            <a:r>
              <a:rPr lang="en-US" altLang="zh-CN" sz="2400" dirty="0" smtClean="0"/>
              <a:t>However, the anomalies </a:t>
            </a:r>
            <a:r>
              <a:rPr lang="en-US" altLang="zh-CN" sz="2400" dirty="0"/>
              <a:t>on KPI likely indicate underlying failures on Internet services</a:t>
            </a:r>
          </a:p>
          <a:p>
            <a:pPr lvl="1"/>
            <a:r>
              <a:rPr lang="en-US" altLang="zh-CN" sz="2400" dirty="0"/>
              <a:t>E.g., a spike or dip in a KPI </a:t>
            </a:r>
            <a:r>
              <a:rPr lang="en-US" altLang="zh-CN" sz="2400" dirty="0" smtClean="0"/>
              <a:t>stream</a:t>
            </a:r>
          </a:p>
        </p:txBody>
      </p:sp>
    </p:spTree>
    <p:extLst>
      <p:ext uri="{BB962C8B-B14F-4D97-AF65-F5344CB8AC3E}">
        <p14:creationId xmlns:p14="http://schemas.microsoft.com/office/powerpoint/2010/main" val="2041232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Background</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幻灯片编号占位符 9"/>
          <p:cNvSpPr>
            <a:spLocks noGrp="1"/>
          </p:cNvSpPr>
          <p:nvPr>
            <p:ph type="sldNum" sz="quarter" idx="12"/>
          </p:nvPr>
        </p:nvSpPr>
        <p:spPr/>
        <p:txBody>
          <a:bodyPr/>
          <a:lstStyle/>
          <a:p>
            <a:fld id="{A9628B5C-DACD-B444-83C6-99B86A1493E9}" type="slidenum">
              <a:rPr kumimoji="1" lang="zh-CN" altLang="en-US" smtClean="0"/>
              <a:t>6</a:t>
            </a:fld>
            <a:endParaRPr kumimoji="1" lang="zh-CN" altLang="en-US"/>
          </a:p>
        </p:txBody>
      </p:sp>
      <p:sp>
        <p:nvSpPr>
          <p:cNvPr id="32" name="文本框 9"/>
          <p:cNvSpPr txBox="1"/>
          <p:nvPr/>
        </p:nvSpPr>
        <p:spPr>
          <a:xfrm>
            <a:off x="10187631" y="5576760"/>
            <a:ext cx="668773" cy="369332"/>
          </a:xfrm>
          <a:prstGeom prst="rect">
            <a:avLst/>
          </a:prstGeom>
          <a:noFill/>
        </p:spPr>
        <p:txBody>
          <a:bodyPr wrap="none" rtlCol="0">
            <a:spAutoFit/>
          </a:bodyPr>
          <a:lstStyle/>
          <a:p>
            <a:r>
              <a:rPr lang="en-US" altLang="zh-CN" dirty="0">
                <a:solidFill>
                  <a:srgbClr val="5B9BD5"/>
                </a:solidFill>
              </a:rPr>
              <a:t>Time</a:t>
            </a:r>
            <a:endParaRPr lang="zh-CN" altLang="en-US">
              <a:solidFill>
                <a:srgbClr val="5B9BD5"/>
              </a:solidFill>
            </a:endParaRPr>
          </a:p>
        </p:txBody>
      </p:sp>
      <p:sp>
        <p:nvSpPr>
          <p:cNvPr id="33" name="流程图: 可选过程 32">
            <a:extLst>
              <a:ext uri="{FF2B5EF4-FFF2-40B4-BE49-F238E27FC236}">
                <a16:creationId xmlns="" xmlns:a16="http://schemas.microsoft.com/office/drawing/2014/main" id="{66D72592-4059-431B-972A-FE79FC05933C}"/>
              </a:ext>
            </a:extLst>
          </p:cNvPr>
          <p:cNvSpPr/>
          <p:nvPr/>
        </p:nvSpPr>
        <p:spPr>
          <a:xfrm>
            <a:off x="669530" y="2629744"/>
            <a:ext cx="1277016" cy="66492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400" dirty="0"/>
              <a:t>Anomaly Detector</a:t>
            </a:r>
          </a:p>
        </p:txBody>
      </p:sp>
      <p:sp>
        <p:nvSpPr>
          <p:cNvPr id="34" name="文本框 16">
            <a:extLst>
              <a:ext uri="{FF2B5EF4-FFF2-40B4-BE49-F238E27FC236}">
                <a16:creationId xmlns="" xmlns:a16="http://schemas.microsoft.com/office/drawing/2014/main" id="{CE705506-5C89-409A-9F1C-0C28DFEFFD82}"/>
              </a:ext>
            </a:extLst>
          </p:cNvPr>
          <p:cNvSpPr txBox="1"/>
          <p:nvPr/>
        </p:nvSpPr>
        <p:spPr>
          <a:xfrm>
            <a:off x="2563038" y="5532872"/>
            <a:ext cx="4065537" cy="369332"/>
          </a:xfrm>
          <a:prstGeom prst="rect">
            <a:avLst/>
          </a:prstGeom>
          <a:noFill/>
        </p:spPr>
        <p:txBody>
          <a:bodyPr wrap="none" rtlCol="0">
            <a:spAutoFit/>
          </a:bodyPr>
          <a:lstStyle/>
          <a:p>
            <a:r>
              <a:rPr lang="en-US" altLang="zh-CN" dirty="0">
                <a:solidFill>
                  <a:srgbClr val="7F7F7F"/>
                </a:solidFill>
              </a:rPr>
              <a:t>Mon.                 Tue.                 Wed.     </a:t>
            </a:r>
            <a:endParaRPr lang="zh-CN" altLang="en-US">
              <a:solidFill>
                <a:srgbClr val="7F7F7F"/>
              </a:solidFill>
            </a:endParaRPr>
          </a:p>
        </p:txBody>
      </p:sp>
      <p:cxnSp>
        <p:nvCxnSpPr>
          <p:cNvPr id="35" name="直接箭头连接符 34">
            <a:extLst>
              <a:ext uri="{FF2B5EF4-FFF2-40B4-BE49-F238E27FC236}">
                <a16:creationId xmlns="" xmlns:a16="http://schemas.microsoft.com/office/drawing/2014/main" id="{BFEFD501-7C7E-4F9D-A06A-33E104820F28}"/>
              </a:ext>
            </a:extLst>
          </p:cNvPr>
          <p:cNvCxnSpPr>
            <a:cxnSpLocks/>
          </p:cNvCxnSpPr>
          <p:nvPr/>
        </p:nvCxnSpPr>
        <p:spPr>
          <a:xfrm>
            <a:off x="1951038" y="5532872"/>
            <a:ext cx="8639174" cy="0"/>
          </a:xfrm>
          <a:prstGeom prst="straightConnector1">
            <a:avLst/>
          </a:prstGeom>
          <a:ln w="31750">
            <a:solidFill>
              <a:srgbClr val="3484C9"/>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文本框 11">
            <a:extLst>
              <a:ext uri="{FF2B5EF4-FFF2-40B4-BE49-F238E27FC236}">
                <a16:creationId xmlns="" xmlns:a16="http://schemas.microsoft.com/office/drawing/2014/main" id="{CC30C69C-2D72-3548-A7B3-00A70CCC5F46}"/>
              </a:ext>
            </a:extLst>
          </p:cNvPr>
          <p:cNvSpPr txBox="1"/>
          <p:nvPr/>
        </p:nvSpPr>
        <p:spPr>
          <a:xfrm>
            <a:off x="536833" y="3294672"/>
            <a:ext cx="1491114" cy="369332"/>
          </a:xfrm>
          <a:prstGeom prst="rect">
            <a:avLst/>
          </a:prstGeom>
          <a:noFill/>
        </p:spPr>
        <p:txBody>
          <a:bodyPr wrap="none" rtlCol="0">
            <a:spAutoFit/>
          </a:bodyPr>
          <a:lstStyle/>
          <a:p>
            <a:r>
              <a:rPr lang="en-US" altLang="zh-CN" dirty="0"/>
              <a:t>[Sigcomm13]</a:t>
            </a:r>
            <a:endParaRPr lang="zh-CN" altLang="en-US" dirty="0"/>
          </a:p>
        </p:txBody>
      </p:sp>
      <p:pic>
        <p:nvPicPr>
          <p:cNvPr id="37" name="图片 36">
            <a:extLst>
              <a:ext uri="{FF2B5EF4-FFF2-40B4-BE49-F238E27FC236}">
                <a16:creationId xmlns="" xmlns:a16="http://schemas.microsoft.com/office/drawing/2014/main" id="{779C091F-C8F6-F747-9375-C7C612461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875" y="2073234"/>
            <a:ext cx="4320000" cy="3456000"/>
          </a:xfrm>
          <a:prstGeom prst="rect">
            <a:avLst/>
          </a:prstGeom>
        </p:spPr>
      </p:pic>
      <p:pic>
        <p:nvPicPr>
          <p:cNvPr id="38" name="图片 37">
            <a:extLst>
              <a:ext uri="{FF2B5EF4-FFF2-40B4-BE49-F238E27FC236}">
                <a16:creationId xmlns="" xmlns:a16="http://schemas.microsoft.com/office/drawing/2014/main" id="{E1ACFC47-15D4-394F-8817-3DFF11564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162" y="2080419"/>
            <a:ext cx="4320000" cy="3456000"/>
          </a:xfrm>
          <a:prstGeom prst="rect">
            <a:avLst/>
          </a:prstGeom>
        </p:spPr>
      </p:pic>
      <p:sp>
        <p:nvSpPr>
          <p:cNvPr id="39" name="文本框 8"/>
          <p:cNvSpPr txBox="1"/>
          <p:nvPr/>
        </p:nvSpPr>
        <p:spPr>
          <a:xfrm>
            <a:off x="4565699" y="1837238"/>
            <a:ext cx="1257209" cy="461665"/>
          </a:xfrm>
          <a:prstGeom prst="rect">
            <a:avLst/>
          </a:prstGeom>
          <a:noFill/>
        </p:spPr>
        <p:txBody>
          <a:bodyPr wrap="square" rtlCol="0">
            <a:spAutoFit/>
          </a:bodyPr>
          <a:lstStyle/>
          <a:p>
            <a:pPr algn="ctr"/>
            <a:r>
              <a:rPr lang="en-US" altLang="zh-CN" sz="2400" b="1" dirty="0">
                <a:solidFill>
                  <a:srgbClr val="FF0000"/>
                </a:solidFill>
              </a:rPr>
              <a:t>Alarm!</a:t>
            </a:r>
            <a:endParaRPr lang="zh-CN" altLang="en-US" sz="2400" b="1" dirty="0">
              <a:solidFill>
                <a:srgbClr val="FF0000"/>
              </a:solidFill>
            </a:endParaRPr>
          </a:p>
        </p:txBody>
      </p:sp>
      <p:cxnSp>
        <p:nvCxnSpPr>
          <p:cNvPr id="40" name="直线连接符 17">
            <a:extLst>
              <a:ext uri="{FF2B5EF4-FFF2-40B4-BE49-F238E27FC236}">
                <a16:creationId xmlns="" xmlns:a16="http://schemas.microsoft.com/office/drawing/2014/main" id="{7134E9DD-17C3-364C-8242-98C7BE081C57}"/>
              </a:ext>
            </a:extLst>
          </p:cNvPr>
          <p:cNvCxnSpPr/>
          <p:nvPr/>
        </p:nvCxnSpPr>
        <p:spPr>
          <a:xfrm>
            <a:off x="4597673" y="2189425"/>
            <a:ext cx="0" cy="92784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 xmlns:a16="http://schemas.microsoft.com/office/drawing/2014/main" id="{B31B35D4-EFBD-9E46-A1E6-20B1CF07F6BF}"/>
              </a:ext>
            </a:extLst>
          </p:cNvPr>
          <p:cNvGrpSpPr/>
          <p:nvPr/>
        </p:nvGrpSpPr>
        <p:grpSpPr>
          <a:xfrm>
            <a:off x="6248866" y="2728310"/>
            <a:ext cx="2339566" cy="824064"/>
            <a:chOff x="6061828" y="2811438"/>
            <a:chExt cx="2339566" cy="824064"/>
          </a:xfrm>
        </p:grpSpPr>
        <p:cxnSp>
          <p:nvCxnSpPr>
            <p:cNvPr id="42" name="直线箭头连接符 3">
              <a:extLst>
                <a:ext uri="{FF2B5EF4-FFF2-40B4-BE49-F238E27FC236}">
                  <a16:creationId xmlns="" xmlns:a16="http://schemas.microsoft.com/office/drawing/2014/main" id="{98E3E333-36A5-B248-98B3-39BA07FF773E}"/>
                </a:ext>
              </a:extLst>
            </p:cNvPr>
            <p:cNvCxnSpPr/>
            <p:nvPr/>
          </p:nvCxnSpPr>
          <p:spPr>
            <a:xfrm>
              <a:off x="6157364" y="2811438"/>
              <a:ext cx="0" cy="68238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直线连接符 6">
              <a:extLst>
                <a:ext uri="{FF2B5EF4-FFF2-40B4-BE49-F238E27FC236}">
                  <a16:creationId xmlns="" xmlns:a16="http://schemas.microsoft.com/office/drawing/2014/main" id="{318DCAEE-5FA4-374B-BA86-BE7F21E23123}"/>
                </a:ext>
              </a:extLst>
            </p:cNvPr>
            <p:cNvCxnSpPr/>
            <p:nvPr/>
          </p:nvCxnSpPr>
          <p:spPr>
            <a:xfrm>
              <a:off x="6061828" y="2811438"/>
              <a:ext cx="18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直线连接符 20">
              <a:extLst>
                <a:ext uri="{FF2B5EF4-FFF2-40B4-BE49-F238E27FC236}">
                  <a16:creationId xmlns="" xmlns:a16="http://schemas.microsoft.com/office/drawing/2014/main" id="{C1F5ECDC-EE60-4A43-AAC9-BCBCED135152}"/>
                </a:ext>
              </a:extLst>
            </p:cNvPr>
            <p:cNvCxnSpPr/>
            <p:nvPr/>
          </p:nvCxnSpPr>
          <p:spPr>
            <a:xfrm>
              <a:off x="6064100" y="3482457"/>
              <a:ext cx="18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直线连接符 21">
              <a:extLst>
                <a:ext uri="{FF2B5EF4-FFF2-40B4-BE49-F238E27FC236}">
                  <a16:creationId xmlns="" xmlns:a16="http://schemas.microsoft.com/office/drawing/2014/main" id="{9A9590D4-0FFB-AA4E-BE46-8DFC579F7DB1}"/>
                </a:ext>
              </a:extLst>
            </p:cNvPr>
            <p:cNvCxnSpPr>
              <a:cxnSpLocks/>
            </p:cNvCxnSpPr>
            <p:nvPr/>
          </p:nvCxnSpPr>
          <p:spPr>
            <a:xfrm>
              <a:off x="6107316" y="3157181"/>
              <a:ext cx="10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6" name="文本框 12">
              <a:extLst>
                <a:ext uri="{FF2B5EF4-FFF2-40B4-BE49-F238E27FC236}">
                  <a16:creationId xmlns="" xmlns:a16="http://schemas.microsoft.com/office/drawing/2014/main" id="{40B354A0-A040-9144-B1F1-68C7868284B7}"/>
                </a:ext>
              </a:extLst>
            </p:cNvPr>
            <p:cNvSpPr txBox="1"/>
            <p:nvPr/>
          </p:nvSpPr>
          <p:spPr>
            <a:xfrm>
              <a:off x="6241828" y="3266170"/>
              <a:ext cx="2159566" cy="369332"/>
            </a:xfrm>
            <a:prstGeom prst="rect">
              <a:avLst/>
            </a:prstGeom>
            <a:noFill/>
          </p:spPr>
          <p:txBody>
            <a:bodyPr wrap="none" rtlCol="0">
              <a:spAutoFit/>
            </a:bodyPr>
            <a:lstStyle/>
            <a:p>
              <a:r>
                <a:rPr lang="en-GB" dirty="0">
                  <a:solidFill>
                    <a:srgbClr val="3484C9"/>
                  </a:solidFill>
                </a:rPr>
                <a:t>Detection boundary</a:t>
              </a:r>
            </a:p>
          </p:txBody>
        </p:sp>
      </p:grpSp>
      <p:sp>
        <p:nvSpPr>
          <p:cNvPr id="47" name="文本框 2">
            <a:extLst>
              <a:ext uri="{FF2B5EF4-FFF2-40B4-BE49-F238E27FC236}">
                <a16:creationId xmlns="" xmlns:a16="http://schemas.microsoft.com/office/drawing/2014/main" id="{28CBFBB9-444B-5D4C-8506-1C839FBF6379}"/>
              </a:ext>
            </a:extLst>
          </p:cNvPr>
          <p:cNvSpPr txBox="1"/>
          <p:nvPr/>
        </p:nvSpPr>
        <p:spPr>
          <a:xfrm>
            <a:off x="991284" y="2284016"/>
            <a:ext cx="582211" cy="369332"/>
          </a:xfrm>
          <a:prstGeom prst="rect">
            <a:avLst/>
          </a:prstGeom>
          <a:noFill/>
        </p:spPr>
        <p:txBody>
          <a:bodyPr wrap="none" rtlCol="0">
            <a:spAutoFit/>
          </a:bodyPr>
          <a:lstStyle/>
          <a:p>
            <a:r>
              <a:rPr lang="en-GB" dirty="0"/>
              <a:t>TSD</a:t>
            </a:r>
          </a:p>
        </p:txBody>
      </p:sp>
    </p:spTree>
    <p:extLst>
      <p:ext uri="{BB962C8B-B14F-4D97-AF65-F5344CB8AC3E}">
        <p14:creationId xmlns:p14="http://schemas.microsoft.com/office/powerpoint/2010/main" val="1491689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Background</a:t>
            </a:r>
            <a:endParaRPr kumimoji="1" lang="zh-CN" altLang="en-US" b="1" dirty="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幻灯片编号占位符 9"/>
          <p:cNvSpPr>
            <a:spLocks noGrp="1"/>
          </p:cNvSpPr>
          <p:nvPr>
            <p:ph type="sldNum" sz="quarter" idx="12"/>
          </p:nvPr>
        </p:nvSpPr>
        <p:spPr/>
        <p:txBody>
          <a:bodyPr/>
          <a:lstStyle/>
          <a:p>
            <a:fld id="{A9628B5C-DACD-B444-83C6-99B86A1493E9}" type="slidenum">
              <a:rPr kumimoji="1" lang="zh-CN" altLang="en-US" smtClean="0"/>
              <a:t>7</a:t>
            </a:fld>
            <a:endParaRPr kumimoji="1" lang="zh-CN" altLang="en-US"/>
          </a:p>
        </p:txBody>
      </p:sp>
      <p:grpSp>
        <p:nvGrpSpPr>
          <p:cNvPr id="9" name="组合 8"/>
          <p:cNvGrpSpPr/>
          <p:nvPr/>
        </p:nvGrpSpPr>
        <p:grpSpPr>
          <a:xfrm>
            <a:off x="5646431" y="3290441"/>
            <a:ext cx="805936" cy="1546930"/>
            <a:chOff x="6484735" y="3260193"/>
            <a:chExt cx="805936" cy="1546930"/>
          </a:xfrm>
        </p:grpSpPr>
        <p:pic>
          <p:nvPicPr>
            <p:cNvPr id="11" name="图片 10"/>
            <p:cNvPicPr>
              <a:picLocks noChangeAspect="1"/>
            </p:cNvPicPr>
            <p:nvPr/>
          </p:nvPicPr>
          <p:blipFill>
            <a:blip r:embed="rId3"/>
            <a:stretch>
              <a:fillRect/>
            </a:stretch>
          </p:blipFill>
          <p:spPr>
            <a:xfrm>
              <a:off x="6484735" y="3260193"/>
              <a:ext cx="792321" cy="1546930"/>
            </a:xfrm>
            <a:prstGeom prst="rect">
              <a:avLst/>
            </a:prstGeom>
          </p:spPr>
        </p:pic>
        <p:sp>
          <p:nvSpPr>
            <p:cNvPr id="12" name="文本框 30"/>
            <p:cNvSpPr txBox="1"/>
            <p:nvPr/>
          </p:nvSpPr>
          <p:spPr>
            <a:xfrm>
              <a:off x="6501672" y="3813997"/>
              <a:ext cx="788999" cy="276999"/>
            </a:xfrm>
            <a:prstGeom prst="rect">
              <a:avLst/>
            </a:prstGeom>
            <a:noFill/>
          </p:spPr>
          <p:txBody>
            <a:bodyPr wrap="none" rtlCol="0">
              <a:spAutoFit/>
            </a:bodyPr>
            <a:lstStyle/>
            <a:p>
              <a:r>
                <a:rPr lang="en-US" altLang="zh-CN" sz="1200" dirty="0">
                  <a:solidFill>
                    <a:schemeClr val="bg1"/>
                  </a:solidFill>
                </a:rPr>
                <a:t>Operator</a:t>
              </a:r>
              <a:endParaRPr lang="zh-CN" altLang="en-US" sz="1200" dirty="0">
                <a:solidFill>
                  <a:schemeClr val="bg1"/>
                </a:solidFill>
              </a:endParaRPr>
            </a:p>
          </p:txBody>
        </p:sp>
      </p:grpSp>
      <p:pic>
        <p:nvPicPr>
          <p:cNvPr id="13" name="图片 12">
            <a:extLst>
              <a:ext uri="{FF2B5EF4-FFF2-40B4-BE49-F238E27FC236}">
                <a16:creationId xmlns="" xmlns:a16="http://schemas.microsoft.com/office/drawing/2014/main" id="{ACB2B4D7-FF69-6842-9354-3723F5DC9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0837" y="2156362"/>
            <a:ext cx="4320000" cy="3456000"/>
          </a:xfrm>
          <a:prstGeom prst="rect">
            <a:avLst/>
          </a:prstGeom>
        </p:spPr>
      </p:pic>
      <p:cxnSp>
        <p:nvCxnSpPr>
          <p:cNvPr id="14" name="直接箭头连接符 13"/>
          <p:cNvCxnSpPr>
            <a:cxnSpLocks/>
          </p:cNvCxnSpPr>
          <p:nvPr/>
        </p:nvCxnSpPr>
        <p:spPr>
          <a:xfrm>
            <a:off x="1764000" y="5616000"/>
            <a:ext cx="8639174" cy="0"/>
          </a:xfrm>
          <a:prstGeom prst="straightConnector1">
            <a:avLst/>
          </a:prstGeom>
          <a:ln w="31750">
            <a:solidFill>
              <a:srgbClr val="3484C9"/>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流程图: 接点 4"/>
          <p:cNvSpPr/>
          <p:nvPr/>
        </p:nvSpPr>
        <p:spPr>
          <a:xfrm>
            <a:off x="4242321" y="2261211"/>
            <a:ext cx="323883" cy="825168"/>
          </a:xfrm>
          <a:prstGeom prst="flowChartConnector">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6" name="流程图: 过程 15"/>
          <p:cNvSpPr/>
          <p:nvPr/>
        </p:nvSpPr>
        <p:spPr>
          <a:xfrm>
            <a:off x="7268430" y="2834128"/>
            <a:ext cx="1280457" cy="367863"/>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200" dirty="0"/>
              <a:t>Moving Average</a:t>
            </a:r>
            <a:endParaRPr lang="zh-CN" altLang="en-US" sz="1200" dirty="0"/>
          </a:p>
        </p:txBody>
      </p:sp>
      <p:sp>
        <p:nvSpPr>
          <p:cNvPr id="17" name="流程图: 过程 16"/>
          <p:cNvSpPr/>
          <p:nvPr/>
        </p:nvSpPr>
        <p:spPr>
          <a:xfrm>
            <a:off x="7271256" y="3328186"/>
            <a:ext cx="1280457" cy="367863"/>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200" dirty="0"/>
              <a:t>Holt-Winters</a:t>
            </a:r>
            <a:endParaRPr lang="zh-CN" altLang="en-US" sz="1200" dirty="0"/>
          </a:p>
        </p:txBody>
      </p:sp>
      <p:sp>
        <p:nvSpPr>
          <p:cNvPr id="18" name="流程图: 过程 17"/>
          <p:cNvSpPr/>
          <p:nvPr/>
        </p:nvSpPr>
        <p:spPr>
          <a:xfrm>
            <a:off x="7283479" y="3813757"/>
            <a:ext cx="1280457" cy="367863"/>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000" b="1" dirty="0"/>
              <a:t>T</a:t>
            </a:r>
            <a:r>
              <a:rPr lang="en-US" altLang="zh-CN" sz="1000" dirty="0"/>
              <a:t>ime </a:t>
            </a:r>
            <a:r>
              <a:rPr lang="en-US" altLang="zh-CN" sz="1000" b="1" dirty="0"/>
              <a:t>S</a:t>
            </a:r>
            <a:r>
              <a:rPr lang="en-US" altLang="zh-CN" sz="1000" dirty="0"/>
              <a:t>eries</a:t>
            </a:r>
          </a:p>
          <a:p>
            <a:pPr algn="ctr"/>
            <a:r>
              <a:rPr lang="en-US" altLang="zh-CN" sz="1000" b="1" dirty="0"/>
              <a:t>D</a:t>
            </a:r>
            <a:r>
              <a:rPr lang="en-US" altLang="zh-CN" sz="1000" dirty="0"/>
              <a:t>ecomposition</a:t>
            </a:r>
            <a:endParaRPr lang="zh-CN" altLang="en-US" sz="1000" dirty="0"/>
          </a:p>
        </p:txBody>
      </p:sp>
      <p:sp>
        <p:nvSpPr>
          <p:cNvPr id="19" name="文本框 6"/>
          <p:cNvSpPr txBox="1"/>
          <p:nvPr/>
        </p:nvSpPr>
        <p:spPr>
          <a:xfrm>
            <a:off x="6438025" y="2261211"/>
            <a:ext cx="2895344" cy="369332"/>
          </a:xfrm>
          <a:prstGeom prst="rect">
            <a:avLst/>
          </a:prstGeom>
          <a:noFill/>
        </p:spPr>
        <p:txBody>
          <a:bodyPr wrap="none" rtlCol="0">
            <a:spAutoFit/>
          </a:bodyPr>
          <a:lstStyle/>
          <a:p>
            <a:r>
              <a:rPr lang="en-US" altLang="zh-CN" dirty="0">
                <a:solidFill>
                  <a:srgbClr val="7F7F7F"/>
                </a:solidFill>
              </a:rPr>
              <a:t>Select / combine detectors </a:t>
            </a:r>
          </a:p>
        </p:txBody>
      </p:sp>
      <p:sp>
        <p:nvSpPr>
          <p:cNvPr id="20" name="文本框 11"/>
          <p:cNvSpPr txBox="1"/>
          <p:nvPr/>
        </p:nvSpPr>
        <p:spPr>
          <a:xfrm>
            <a:off x="4509209" y="2121748"/>
            <a:ext cx="1578989" cy="461665"/>
          </a:xfrm>
          <a:prstGeom prst="rect">
            <a:avLst/>
          </a:prstGeom>
          <a:noFill/>
        </p:spPr>
        <p:txBody>
          <a:bodyPr wrap="square" rtlCol="0">
            <a:spAutoFit/>
          </a:bodyPr>
          <a:lstStyle/>
          <a:p>
            <a:r>
              <a:rPr lang="en-US" altLang="zh-CN" sz="2400" b="1" dirty="0">
                <a:solidFill>
                  <a:srgbClr val="FF0000"/>
                </a:solidFill>
              </a:rPr>
              <a:t>Anomaly</a:t>
            </a:r>
            <a:endParaRPr lang="zh-CN" altLang="en-US" sz="2400" b="1" dirty="0">
              <a:solidFill>
                <a:srgbClr val="FF0000"/>
              </a:solidFill>
            </a:endParaRPr>
          </a:p>
        </p:txBody>
      </p:sp>
      <p:sp>
        <p:nvSpPr>
          <p:cNvPr id="21" name="云形标注 20"/>
          <p:cNvSpPr/>
          <p:nvPr/>
        </p:nvSpPr>
        <p:spPr>
          <a:xfrm flipH="1">
            <a:off x="4416082" y="1909482"/>
            <a:ext cx="1552262" cy="1099838"/>
          </a:xfrm>
          <a:prstGeom prst="cloudCallout">
            <a:avLst>
              <a:gd name="adj1" fmla="val -39354"/>
              <a:gd name="adj2" fmla="val 56776"/>
            </a:avLst>
          </a:prstGeom>
          <a:noFill/>
          <a:ln w="127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22" name="矩形 21"/>
          <p:cNvSpPr/>
          <p:nvPr/>
        </p:nvSpPr>
        <p:spPr>
          <a:xfrm>
            <a:off x="7735373" y="4132249"/>
            <a:ext cx="346570" cy="369332"/>
          </a:xfrm>
          <a:prstGeom prst="rect">
            <a:avLst/>
          </a:prstGeom>
        </p:spPr>
        <p:txBody>
          <a:bodyPr wrap="square">
            <a:spAutoFit/>
          </a:bodyPr>
          <a:lstStyle/>
          <a:p>
            <a:r>
              <a:rPr lang="en-US" altLang="zh-CN" dirty="0">
                <a:solidFill>
                  <a:srgbClr val="7F7F7F"/>
                </a:solidFill>
              </a:rPr>
              <a:t>…</a:t>
            </a:r>
            <a:endParaRPr lang="zh-CN" altLang="en-US"/>
          </a:p>
        </p:txBody>
      </p:sp>
      <p:sp>
        <p:nvSpPr>
          <p:cNvPr id="23" name="流程图: 可选过程 22"/>
          <p:cNvSpPr/>
          <p:nvPr/>
        </p:nvSpPr>
        <p:spPr>
          <a:xfrm>
            <a:off x="10090569" y="3174757"/>
            <a:ext cx="1277016" cy="66492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400" dirty="0"/>
              <a:t>Anomaly Detector</a:t>
            </a:r>
          </a:p>
        </p:txBody>
      </p:sp>
      <p:sp>
        <p:nvSpPr>
          <p:cNvPr id="24" name="文本框 27"/>
          <p:cNvSpPr txBox="1"/>
          <p:nvPr/>
        </p:nvSpPr>
        <p:spPr>
          <a:xfrm>
            <a:off x="10000593" y="5659888"/>
            <a:ext cx="668773" cy="369332"/>
          </a:xfrm>
          <a:prstGeom prst="rect">
            <a:avLst/>
          </a:prstGeom>
          <a:noFill/>
        </p:spPr>
        <p:txBody>
          <a:bodyPr wrap="none" rtlCol="0">
            <a:spAutoFit/>
          </a:bodyPr>
          <a:lstStyle/>
          <a:p>
            <a:r>
              <a:rPr lang="en-US" altLang="zh-CN" dirty="0">
                <a:solidFill>
                  <a:srgbClr val="3484C9"/>
                </a:solidFill>
              </a:rPr>
              <a:t>Time</a:t>
            </a:r>
            <a:endParaRPr lang="zh-CN" altLang="en-US">
              <a:solidFill>
                <a:srgbClr val="3484C9"/>
              </a:solidFill>
            </a:endParaRPr>
          </a:p>
        </p:txBody>
      </p:sp>
      <p:sp>
        <p:nvSpPr>
          <p:cNvPr id="25" name="五边形 24"/>
          <p:cNvSpPr/>
          <p:nvPr/>
        </p:nvSpPr>
        <p:spPr>
          <a:xfrm>
            <a:off x="6438025" y="2252539"/>
            <a:ext cx="3638929" cy="2519158"/>
          </a:xfrm>
          <a:prstGeom prst="homePlate">
            <a:avLst>
              <a:gd name="adj" fmla="val 26606"/>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26" name="组合 25">
            <a:extLst>
              <a:ext uri="{FF2B5EF4-FFF2-40B4-BE49-F238E27FC236}">
                <a16:creationId xmlns="" xmlns:a16="http://schemas.microsoft.com/office/drawing/2014/main" id="{9384F2CC-C403-409E-A7F4-F96A1C6375CC}"/>
              </a:ext>
            </a:extLst>
          </p:cNvPr>
          <p:cNvGrpSpPr/>
          <p:nvPr/>
        </p:nvGrpSpPr>
        <p:grpSpPr>
          <a:xfrm>
            <a:off x="9033916" y="3223835"/>
            <a:ext cx="678684" cy="594230"/>
            <a:chOff x="8965507" y="3371840"/>
            <a:chExt cx="678684" cy="594230"/>
          </a:xfrm>
        </p:grpSpPr>
        <p:sp>
          <p:nvSpPr>
            <p:cNvPr id="27" name="上弧形箭头 26"/>
            <p:cNvSpPr/>
            <p:nvPr/>
          </p:nvSpPr>
          <p:spPr>
            <a:xfrm>
              <a:off x="8996191" y="3371840"/>
              <a:ext cx="648000" cy="288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28" name="下弧形箭头 27"/>
            <p:cNvSpPr/>
            <p:nvPr/>
          </p:nvSpPr>
          <p:spPr>
            <a:xfrm flipH="1">
              <a:off x="8965507" y="3678070"/>
              <a:ext cx="648000" cy="2880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grpSp>
      <p:sp>
        <p:nvSpPr>
          <p:cNvPr id="29" name="矩形 28">
            <a:extLst>
              <a:ext uri="{FF2B5EF4-FFF2-40B4-BE49-F238E27FC236}">
                <a16:creationId xmlns="" xmlns:a16="http://schemas.microsoft.com/office/drawing/2014/main" id="{18F1D44C-9D68-441F-9E05-8E1F9E9AF188}"/>
              </a:ext>
            </a:extLst>
          </p:cNvPr>
          <p:cNvSpPr/>
          <p:nvPr/>
        </p:nvSpPr>
        <p:spPr>
          <a:xfrm>
            <a:off x="6372601" y="4402365"/>
            <a:ext cx="3188693" cy="369332"/>
          </a:xfrm>
          <a:prstGeom prst="rect">
            <a:avLst/>
          </a:prstGeom>
        </p:spPr>
        <p:txBody>
          <a:bodyPr wrap="none">
            <a:spAutoFit/>
          </a:bodyPr>
          <a:lstStyle/>
          <a:p>
            <a:r>
              <a:rPr lang="en-US" altLang="zh-CN" dirty="0">
                <a:solidFill>
                  <a:srgbClr val="7F7F7F"/>
                </a:solidFill>
              </a:rPr>
              <a:t>Tune parameters &amp; thresholds</a:t>
            </a:r>
            <a:endParaRPr lang="zh-CN" altLang="en-US" dirty="0">
              <a:solidFill>
                <a:srgbClr val="7F7F7F"/>
              </a:solidFill>
            </a:endParaRPr>
          </a:p>
        </p:txBody>
      </p:sp>
      <p:sp>
        <p:nvSpPr>
          <p:cNvPr id="30" name="文本框 2">
            <a:extLst>
              <a:ext uri="{FF2B5EF4-FFF2-40B4-BE49-F238E27FC236}">
                <a16:creationId xmlns="" xmlns:a16="http://schemas.microsoft.com/office/drawing/2014/main" id="{00736533-8751-4A47-8D49-5AC98C62E5D8}"/>
              </a:ext>
            </a:extLst>
          </p:cNvPr>
          <p:cNvSpPr txBox="1"/>
          <p:nvPr/>
        </p:nvSpPr>
        <p:spPr>
          <a:xfrm>
            <a:off x="2376000" y="5616000"/>
            <a:ext cx="4065537" cy="369332"/>
          </a:xfrm>
          <a:prstGeom prst="rect">
            <a:avLst/>
          </a:prstGeom>
          <a:noFill/>
        </p:spPr>
        <p:txBody>
          <a:bodyPr wrap="none" rtlCol="0">
            <a:spAutoFit/>
          </a:bodyPr>
          <a:lstStyle/>
          <a:p>
            <a:r>
              <a:rPr lang="en-US" altLang="zh-CN" dirty="0">
                <a:solidFill>
                  <a:srgbClr val="7F7F7F"/>
                </a:solidFill>
              </a:rPr>
              <a:t>Mon.                 Tue.                 Wed.     </a:t>
            </a:r>
            <a:endParaRPr lang="zh-CN" altLang="en-US">
              <a:solidFill>
                <a:srgbClr val="7F7F7F"/>
              </a:solidFill>
            </a:endParaRPr>
          </a:p>
        </p:txBody>
      </p:sp>
      <p:sp>
        <p:nvSpPr>
          <p:cNvPr id="31" name="文本框 13">
            <a:extLst>
              <a:ext uri="{FF2B5EF4-FFF2-40B4-BE49-F238E27FC236}">
                <a16:creationId xmlns="" xmlns:a16="http://schemas.microsoft.com/office/drawing/2014/main" id="{04B5B8E3-0D40-4E73-95A0-08884B1A1EE2}"/>
              </a:ext>
            </a:extLst>
          </p:cNvPr>
          <p:cNvSpPr txBox="1"/>
          <p:nvPr/>
        </p:nvSpPr>
        <p:spPr>
          <a:xfrm>
            <a:off x="9936807" y="3829979"/>
            <a:ext cx="1704313" cy="369332"/>
          </a:xfrm>
          <a:prstGeom prst="rect">
            <a:avLst/>
          </a:prstGeom>
          <a:noFill/>
        </p:spPr>
        <p:txBody>
          <a:bodyPr wrap="none" rtlCol="0">
            <a:spAutoFit/>
          </a:bodyPr>
          <a:lstStyle/>
          <a:p>
            <a:r>
              <a:rPr lang="en-US" altLang="zh-CN" dirty="0"/>
              <a:t>[IMC15,KDD15]</a:t>
            </a:r>
            <a:endParaRPr lang="zh-CN" altLang="en-US" dirty="0"/>
          </a:p>
        </p:txBody>
      </p:sp>
    </p:spTree>
    <p:extLst>
      <p:ext uri="{BB962C8B-B14F-4D97-AF65-F5344CB8AC3E}">
        <p14:creationId xmlns:p14="http://schemas.microsoft.com/office/powerpoint/2010/main" val="3976083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Background</a:t>
            </a:r>
            <a:endParaRPr kumimoji="1" lang="zh-CN" altLang="en-US" b="1" dirty="0"/>
          </a:p>
        </p:txBody>
      </p:sp>
      <p:sp>
        <p:nvSpPr>
          <p:cNvPr id="3" name="内容占位符 2"/>
          <p:cNvSpPr>
            <a:spLocks noGrp="1"/>
          </p:cNvSpPr>
          <p:nvPr>
            <p:ph idx="1"/>
          </p:nvPr>
        </p:nvSpPr>
        <p:spPr>
          <a:xfrm>
            <a:off x="894522" y="1686479"/>
            <a:ext cx="10813774" cy="4817829"/>
          </a:xfrm>
        </p:spPr>
        <p:txBody>
          <a:bodyPr>
            <a:normAutofit/>
          </a:bodyPr>
          <a:lstStyle/>
          <a:p>
            <a:pPr marL="0" indent="0">
              <a:buNone/>
            </a:pPr>
            <a:r>
              <a:rPr lang="en-US" altLang="zh-CN" sz="3200" b="1" dirty="0" smtClean="0"/>
              <a:t>However, there </a:t>
            </a:r>
            <a:r>
              <a:rPr lang="en-US" altLang="zh-CN" sz="3200" b="1" dirty="0"/>
              <a:t>remains one common and </a:t>
            </a:r>
            <a:r>
              <a:rPr lang="en-US" altLang="zh-CN" sz="3200" b="1" dirty="0" smtClean="0"/>
              <a:t>important scenario that </a:t>
            </a:r>
            <a:r>
              <a:rPr lang="en-US" altLang="zh-CN" sz="3200" b="1" dirty="0"/>
              <a:t>large number of </a:t>
            </a:r>
            <a:r>
              <a:rPr lang="en-US" altLang="zh-CN" sz="3200" b="1" dirty="0" smtClean="0"/>
              <a:t>KPI streams </a:t>
            </a:r>
            <a:r>
              <a:rPr lang="en-US" altLang="zh-CN" sz="3200" b="1" dirty="0"/>
              <a:t>emerge </a:t>
            </a:r>
            <a:r>
              <a:rPr lang="en-US" altLang="zh-CN" sz="3200" b="1" i="1" dirty="0"/>
              <a:t>continuously and </a:t>
            </a:r>
            <a:r>
              <a:rPr lang="en-US" altLang="zh-CN" sz="3200" b="1" i="1" dirty="0" smtClean="0"/>
              <a:t>frequently, </a:t>
            </a:r>
            <a:r>
              <a:rPr lang="en-US" altLang="zh-CN" sz="3200" b="1" dirty="0" smtClean="0"/>
              <a:t>which</a:t>
            </a:r>
            <a:r>
              <a:rPr lang="en-US" altLang="zh-CN" sz="3200" b="1" i="1" dirty="0" smtClean="0"/>
              <a:t> </a:t>
            </a:r>
            <a:r>
              <a:rPr lang="en-US" altLang="zh-CN" sz="3200" b="1" dirty="0" smtClean="0"/>
              <a:t>has </a:t>
            </a:r>
            <a:r>
              <a:rPr lang="en-US" altLang="zh-CN" sz="3200" b="1" dirty="0"/>
              <a:t>not been </a:t>
            </a:r>
            <a:r>
              <a:rPr lang="en-US" altLang="zh-CN" sz="3200" b="1" dirty="0" smtClean="0"/>
              <a:t>studied !!!!</a:t>
            </a:r>
            <a:endParaRPr lang="en-US" altLang="zh-CN" sz="3200" b="1" i="1" dirty="0" smtClean="0"/>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幻灯片编号占位符 9"/>
          <p:cNvSpPr>
            <a:spLocks noGrp="1"/>
          </p:cNvSpPr>
          <p:nvPr>
            <p:ph type="sldNum" sz="quarter" idx="12"/>
          </p:nvPr>
        </p:nvSpPr>
        <p:spPr/>
        <p:txBody>
          <a:bodyPr/>
          <a:lstStyle/>
          <a:p>
            <a:fld id="{A9628B5C-DACD-B444-83C6-99B86A1493E9}" type="slidenum">
              <a:rPr kumimoji="1" lang="zh-CN" altLang="en-US" smtClean="0"/>
              <a:t>8</a:t>
            </a:fld>
            <a:endParaRPr kumimoji="1" lang="zh-CN" altLang="en-US"/>
          </a:p>
        </p:txBody>
      </p:sp>
    </p:spTree>
    <p:extLst>
      <p:ext uri="{BB962C8B-B14F-4D97-AF65-F5344CB8AC3E}">
        <p14:creationId xmlns:p14="http://schemas.microsoft.com/office/powerpoint/2010/main" val="837609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6955" y="22860"/>
            <a:ext cx="4017364" cy="1097074"/>
          </a:xfrm>
        </p:spPr>
        <p:txBody>
          <a:bodyPr/>
          <a:lstStyle/>
          <a:p>
            <a:r>
              <a:rPr kumimoji="1" lang="en-US" altLang="zh-CN" b="1" dirty="0" smtClean="0"/>
              <a:t>Background</a:t>
            </a:r>
            <a:endParaRPr kumimoji="1" lang="zh-CN" altLang="en-US" b="1" dirty="0"/>
          </a:p>
        </p:txBody>
      </p:sp>
      <p:sp>
        <p:nvSpPr>
          <p:cNvPr id="3" name="内容占位符 2"/>
          <p:cNvSpPr>
            <a:spLocks noGrp="1"/>
          </p:cNvSpPr>
          <p:nvPr>
            <p:ph idx="1"/>
          </p:nvPr>
        </p:nvSpPr>
        <p:spPr>
          <a:xfrm>
            <a:off x="894522" y="1686479"/>
            <a:ext cx="10813774" cy="4817829"/>
          </a:xfrm>
        </p:spPr>
        <p:txBody>
          <a:bodyPr>
            <a:normAutofit/>
          </a:bodyPr>
          <a:lstStyle/>
          <a:p>
            <a:pPr marL="0" indent="0">
              <a:buNone/>
            </a:pPr>
            <a:r>
              <a:rPr lang="en-US" altLang="zh-CN" sz="3200" dirty="0" smtClean="0"/>
              <a:t>   Case 1:</a:t>
            </a:r>
          </a:p>
        </p:txBody>
      </p:sp>
      <p:sp>
        <p:nvSpPr>
          <p:cNvPr id="4" name="矩形 3"/>
          <p:cNvSpPr/>
          <p:nvPr/>
        </p:nvSpPr>
        <p:spPr>
          <a:xfrm>
            <a:off x="0" y="1"/>
            <a:ext cx="12192000" cy="45719"/>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640833"/>
            <a:ext cx="12192000" cy="217167"/>
          </a:xfrm>
          <a:prstGeom prst="rect">
            <a:avLst/>
          </a:prstGeom>
          <a:solidFill>
            <a:srgbClr val="5C3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0" y="1142793"/>
            <a:ext cx="12192000" cy="236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幻灯片编号占位符 9"/>
          <p:cNvSpPr>
            <a:spLocks noGrp="1"/>
          </p:cNvSpPr>
          <p:nvPr>
            <p:ph type="sldNum" sz="quarter" idx="12"/>
          </p:nvPr>
        </p:nvSpPr>
        <p:spPr/>
        <p:txBody>
          <a:bodyPr/>
          <a:lstStyle/>
          <a:p>
            <a:fld id="{A9628B5C-DACD-B444-83C6-99B86A1493E9}" type="slidenum">
              <a:rPr kumimoji="1" lang="zh-CN" altLang="en-US" smtClean="0"/>
              <a:t>9</a:t>
            </a:fld>
            <a:endParaRPr kumimoji="1" lang="zh-CN" altLang="en-US"/>
          </a:p>
        </p:txBody>
      </p:sp>
      <p:grpSp>
        <p:nvGrpSpPr>
          <p:cNvPr id="8" name="组合 7">
            <a:extLst>
              <a:ext uri="{FF2B5EF4-FFF2-40B4-BE49-F238E27FC236}">
                <a16:creationId xmlns="" xmlns:a16="http://schemas.microsoft.com/office/drawing/2014/main" id="{3EAE6479-8E66-724D-9EF9-1CF7596B9A51}"/>
              </a:ext>
            </a:extLst>
          </p:cNvPr>
          <p:cNvGrpSpPr/>
          <p:nvPr/>
        </p:nvGrpSpPr>
        <p:grpSpPr>
          <a:xfrm>
            <a:off x="1285327" y="2449790"/>
            <a:ext cx="4607232" cy="3047950"/>
            <a:chOff x="496483" y="1718010"/>
            <a:chExt cx="4607232" cy="3047950"/>
          </a:xfrm>
        </p:grpSpPr>
        <p:grpSp>
          <p:nvGrpSpPr>
            <p:cNvPr id="11" name="组合 10"/>
            <p:cNvGrpSpPr/>
            <p:nvPr/>
          </p:nvGrpSpPr>
          <p:grpSpPr>
            <a:xfrm>
              <a:off x="496483" y="1718010"/>
              <a:ext cx="4607232" cy="3047950"/>
              <a:chOff x="496483" y="1112578"/>
              <a:chExt cx="2489200" cy="1646750"/>
            </a:xfrm>
          </p:grpSpPr>
          <p:sp>
            <p:nvSpPr>
              <p:cNvPr id="14" name="矩形 13"/>
              <p:cNvSpPr/>
              <p:nvPr/>
            </p:nvSpPr>
            <p:spPr>
              <a:xfrm>
                <a:off x="496483" y="1112578"/>
                <a:ext cx="2489200" cy="1524591"/>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5" name="文本框 136"/>
              <p:cNvSpPr txBox="1"/>
              <p:nvPr/>
            </p:nvSpPr>
            <p:spPr>
              <a:xfrm>
                <a:off x="659462" y="2476642"/>
                <a:ext cx="2163241" cy="282686"/>
              </a:xfrm>
              <a:prstGeom prst="rect">
                <a:avLst/>
              </a:prstGeom>
              <a:solidFill>
                <a:schemeClr val="bg1"/>
              </a:solidFill>
            </p:spPr>
            <p:txBody>
              <a:bodyPr wrap="none" rtlCol="0" anchor="ctr">
                <a:spAutoFit/>
              </a:bodyPr>
              <a:lstStyle/>
              <a:p>
                <a:pPr algn="ctr"/>
                <a:r>
                  <a:rPr lang="en-US" altLang="zh-CN" sz="2800" b="1" dirty="0" smtClean="0"/>
                  <a:t>New </a:t>
                </a:r>
                <a:r>
                  <a:rPr lang="en-US" altLang="zh-CN" sz="2800" b="1" dirty="0"/>
                  <a:t>games are launched </a:t>
                </a:r>
                <a:endParaRPr lang="zh-CN" altLang="en-US" sz="2800" b="1" dirty="0">
                  <a:solidFill>
                    <a:srgbClr val="3484C9"/>
                  </a:solidFill>
                </a:endParaRPr>
              </a:p>
            </p:txBody>
          </p:sp>
        </p:grpSp>
        <p:sp>
          <p:nvSpPr>
            <p:cNvPr id="12" name="矩形 11">
              <a:extLst>
                <a:ext uri="{FF2B5EF4-FFF2-40B4-BE49-F238E27FC236}">
                  <a16:creationId xmlns="" xmlns:a16="http://schemas.microsoft.com/office/drawing/2014/main" id="{FA62634B-E287-E442-946B-C597345256E8}"/>
                </a:ext>
              </a:extLst>
            </p:cNvPr>
            <p:cNvSpPr/>
            <p:nvPr/>
          </p:nvSpPr>
          <p:spPr>
            <a:xfrm>
              <a:off x="1028794" y="3348617"/>
              <a:ext cx="3493905" cy="830997"/>
            </a:xfrm>
            <a:prstGeom prst="rect">
              <a:avLst/>
            </a:prstGeom>
          </p:spPr>
          <p:txBody>
            <a:bodyPr wrap="none">
              <a:spAutoFit/>
            </a:bodyPr>
            <a:lstStyle/>
            <a:p>
              <a:pPr algn="ctr"/>
              <a:r>
                <a:rPr lang="en-US" altLang="zh-CN" sz="2400" dirty="0"/>
                <a:t>6000 new KPI streams per </a:t>
              </a:r>
              <a:endParaRPr lang="en-US" altLang="zh-CN" sz="2400" dirty="0" smtClean="0"/>
            </a:p>
            <a:p>
              <a:pPr algn="ctr"/>
              <a:r>
                <a:rPr lang="en-US" altLang="zh-CN" sz="2400" dirty="0" smtClean="0"/>
                <a:t>10 </a:t>
              </a:r>
              <a:r>
                <a:rPr lang="en-US" altLang="zh-CN" sz="2400" dirty="0"/>
                <a:t>days on average.</a:t>
              </a:r>
              <a:endParaRPr lang="fr-FR" altLang="zh-CN" sz="2400" dirty="0"/>
            </a:p>
          </p:txBody>
        </p:sp>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265" y="2625407"/>
            <a:ext cx="1928619" cy="56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 name="Picture 1" descr="C:\Users\bjh\AppData\Roaming\Tencent\Users\568885317\QQ\WinTemp\RichOle\23$BY8G$13O[}YFKIHZG]Q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255" y="3298447"/>
            <a:ext cx="2094687" cy="5535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jh\AppData\Roaming\Tencent\Users\568885317\QQ\WinTemp\RichOle\A}6R]QI0~M1V~~$$U3PLC2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8941" y="3346502"/>
            <a:ext cx="2277459" cy="41775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116578" y="1686479"/>
            <a:ext cx="3459891" cy="812530"/>
          </a:xfrm>
          <a:prstGeom prst="rect">
            <a:avLst/>
          </a:prstGeom>
          <a:noFill/>
        </p:spPr>
        <p:txBody>
          <a:bodyPr wrap="square" rtlCol="0">
            <a:spAutoFit/>
          </a:bodyPr>
          <a:lstStyle/>
          <a:p>
            <a:pPr lvl="0">
              <a:lnSpc>
                <a:spcPct val="90000"/>
              </a:lnSpc>
              <a:spcBef>
                <a:spcPts val="1000"/>
              </a:spcBef>
            </a:pPr>
            <a:r>
              <a:rPr lang="en-US" altLang="zh-CN" sz="3200" dirty="0">
                <a:solidFill>
                  <a:prstClr val="black"/>
                </a:solidFill>
              </a:rPr>
              <a:t>Case </a:t>
            </a:r>
            <a:r>
              <a:rPr lang="en-US" altLang="zh-CN" sz="3200" dirty="0" smtClean="0">
                <a:solidFill>
                  <a:prstClr val="black"/>
                </a:solidFill>
              </a:rPr>
              <a:t>2:</a:t>
            </a:r>
            <a:endParaRPr lang="en-US" altLang="zh-CN" sz="3200" dirty="0">
              <a:solidFill>
                <a:prstClr val="black"/>
              </a:solidFill>
            </a:endParaRPr>
          </a:p>
          <a:p>
            <a:endParaRPr lang="zh-CN" altLang="en-US" dirty="0"/>
          </a:p>
        </p:txBody>
      </p:sp>
      <p:sp>
        <p:nvSpPr>
          <p:cNvPr id="20" name="右箭头 19"/>
          <p:cNvSpPr/>
          <p:nvPr/>
        </p:nvSpPr>
        <p:spPr>
          <a:xfrm>
            <a:off x="7692126" y="2990774"/>
            <a:ext cx="516971" cy="24451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2994" y="3346502"/>
            <a:ext cx="408821" cy="408821"/>
          </a:xfrm>
          <a:prstGeom prst="rect">
            <a:avLst/>
          </a:prstGeom>
        </p:spPr>
      </p:pic>
      <p:sp>
        <p:nvSpPr>
          <p:cNvPr id="22" name="文本框 69">
            <a:extLst>
              <a:ext uri="{FF2B5EF4-FFF2-40B4-BE49-F238E27FC236}">
                <a16:creationId xmlns="" xmlns:a16="http://schemas.microsoft.com/office/drawing/2014/main" id="{3AFD3850-02FE-674D-AF90-4A79B925D942}"/>
              </a:ext>
            </a:extLst>
          </p:cNvPr>
          <p:cNvSpPr txBox="1"/>
          <p:nvPr/>
        </p:nvSpPr>
        <p:spPr>
          <a:xfrm>
            <a:off x="7488898" y="5504100"/>
            <a:ext cx="2138727" cy="369332"/>
          </a:xfrm>
          <a:prstGeom prst="rect">
            <a:avLst/>
          </a:prstGeom>
          <a:noFill/>
        </p:spPr>
        <p:txBody>
          <a:bodyPr wrap="none" rtlCol="0">
            <a:spAutoFit/>
          </a:bodyPr>
          <a:lstStyle/>
          <a:p>
            <a:r>
              <a:rPr lang="en-US" altLang="zh-CN" dirty="0"/>
              <a:t>[ISSRE15,CoNext15]</a:t>
            </a:r>
            <a:endParaRPr lang="zh-CN" altLang="en-US" dirty="0"/>
          </a:p>
        </p:txBody>
      </p:sp>
      <p:grpSp>
        <p:nvGrpSpPr>
          <p:cNvPr id="23" name="组合 22">
            <a:extLst>
              <a:ext uri="{FF2B5EF4-FFF2-40B4-BE49-F238E27FC236}">
                <a16:creationId xmlns="" xmlns:a16="http://schemas.microsoft.com/office/drawing/2014/main" id="{C8BE6B98-A636-EF44-B40C-D48E0A51356D}"/>
              </a:ext>
            </a:extLst>
          </p:cNvPr>
          <p:cNvGrpSpPr/>
          <p:nvPr/>
        </p:nvGrpSpPr>
        <p:grpSpPr>
          <a:xfrm>
            <a:off x="8208209" y="2672736"/>
            <a:ext cx="2340000" cy="1224455"/>
            <a:chOff x="6345936" y="1258134"/>
            <a:chExt cx="2340000" cy="1224455"/>
          </a:xfrm>
        </p:grpSpPr>
        <p:grpSp>
          <p:nvGrpSpPr>
            <p:cNvPr id="24" name="组合 23"/>
            <p:cNvGrpSpPr/>
            <p:nvPr/>
          </p:nvGrpSpPr>
          <p:grpSpPr>
            <a:xfrm>
              <a:off x="6345936" y="1258134"/>
              <a:ext cx="2340000" cy="1224455"/>
              <a:chOff x="5977945" y="966951"/>
              <a:chExt cx="2340000" cy="1224455"/>
            </a:xfrm>
          </p:grpSpPr>
          <p:grpSp>
            <p:nvGrpSpPr>
              <p:cNvPr id="26" name="组合 25"/>
              <p:cNvGrpSpPr/>
              <p:nvPr/>
            </p:nvGrpSpPr>
            <p:grpSpPr>
              <a:xfrm>
                <a:off x="6691234" y="1036805"/>
                <a:ext cx="400441" cy="1076673"/>
                <a:chOff x="6659406" y="1035402"/>
                <a:chExt cx="400441" cy="1076673"/>
              </a:xfrm>
            </p:grpSpPr>
            <p:grpSp>
              <p:nvGrpSpPr>
                <p:cNvPr id="52" name="组合 51"/>
                <p:cNvGrpSpPr/>
                <p:nvPr/>
              </p:nvGrpSpPr>
              <p:grpSpPr>
                <a:xfrm>
                  <a:off x="6684145" y="1035402"/>
                  <a:ext cx="375702" cy="557743"/>
                  <a:chOff x="3342806" y="1596452"/>
                  <a:chExt cx="727023" cy="1079292"/>
                </a:xfrm>
              </p:grpSpPr>
              <p:sp>
                <p:nvSpPr>
                  <p:cNvPr id="55" name="圆角矩形 54"/>
                  <p:cNvSpPr/>
                  <p:nvPr/>
                </p:nvSpPr>
                <p:spPr>
                  <a:xfrm>
                    <a:off x="3342806" y="1596452"/>
                    <a:ext cx="727023" cy="107929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56" name="矩形 55"/>
                  <p:cNvSpPr/>
                  <p:nvPr/>
                </p:nvSpPr>
                <p:spPr>
                  <a:xfrm>
                    <a:off x="3503951" y="2053652"/>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7" name="矩形 56"/>
                  <p:cNvSpPr/>
                  <p:nvPr/>
                </p:nvSpPr>
                <p:spPr>
                  <a:xfrm>
                    <a:off x="3503951" y="1913743"/>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8" name="矩形 57"/>
                  <p:cNvSpPr/>
                  <p:nvPr/>
                </p:nvSpPr>
                <p:spPr>
                  <a:xfrm>
                    <a:off x="3503951" y="1761343"/>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
              <p:nvSpPr>
                <p:cNvPr id="53" name="流程图: 多文档 52"/>
                <p:cNvSpPr/>
                <p:nvPr/>
              </p:nvSpPr>
              <p:spPr>
                <a:xfrm>
                  <a:off x="6659406" y="1817711"/>
                  <a:ext cx="375702" cy="294364"/>
                </a:xfrm>
                <a:prstGeom prst="flowChartMultidocumen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cxnSp>
              <p:nvCxnSpPr>
                <p:cNvPr id="54" name="直接箭头连接符 53"/>
                <p:cNvCxnSpPr>
                  <a:stCxn id="55" idx="2"/>
                  <a:endCxn id="53" idx="0"/>
                </p:cNvCxnSpPr>
                <p:nvPr/>
              </p:nvCxnSpPr>
              <p:spPr>
                <a:xfrm>
                  <a:off x="6871996" y="1593145"/>
                  <a:ext cx="0" cy="2245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7215569" y="1035141"/>
                <a:ext cx="400993" cy="1080000"/>
                <a:chOff x="7588908" y="1032197"/>
                <a:chExt cx="400993" cy="1080000"/>
              </a:xfrm>
            </p:grpSpPr>
            <p:grpSp>
              <p:nvGrpSpPr>
                <p:cNvPr id="45" name="组合 44"/>
                <p:cNvGrpSpPr/>
                <p:nvPr/>
              </p:nvGrpSpPr>
              <p:grpSpPr>
                <a:xfrm>
                  <a:off x="7614199" y="1032197"/>
                  <a:ext cx="375702" cy="557743"/>
                  <a:chOff x="3342806" y="1596452"/>
                  <a:chExt cx="727023" cy="1079292"/>
                </a:xfrm>
              </p:grpSpPr>
              <p:sp>
                <p:nvSpPr>
                  <p:cNvPr id="48" name="圆角矩形 47"/>
                  <p:cNvSpPr/>
                  <p:nvPr/>
                </p:nvSpPr>
                <p:spPr>
                  <a:xfrm>
                    <a:off x="3342806" y="1596452"/>
                    <a:ext cx="727023" cy="107929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49" name="矩形 48"/>
                  <p:cNvSpPr/>
                  <p:nvPr/>
                </p:nvSpPr>
                <p:spPr>
                  <a:xfrm>
                    <a:off x="3503951" y="2053652"/>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0" name="矩形 49"/>
                  <p:cNvSpPr/>
                  <p:nvPr/>
                </p:nvSpPr>
                <p:spPr>
                  <a:xfrm>
                    <a:off x="3503951" y="1913743"/>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1" name="矩形 50"/>
                  <p:cNvSpPr/>
                  <p:nvPr/>
                </p:nvSpPr>
                <p:spPr>
                  <a:xfrm>
                    <a:off x="3503951" y="1761343"/>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
              <p:nvSpPr>
                <p:cNvPr id="46" name="流程图: 多文档 45"/>
                <p:cNvSpPr/>
                <p:nvPr/>
              </p:nvSpPr>
              <p:spPr>
                <a:xfrm>
                  <a:off x="7588908" y="1817833"/>
                  <a:ext cx="375702" cy="294364"/>
                </a:xfrm>
                <a:prstGeom prst="flowChartMultidocumen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cxnSp>
              <p:nvCxnSpPr>
                <p:cNvPr id="47" name="直接箭头连接符 46"/>
                <p:cNvCxnSpPr>
                  <a:stCxn id="48" idx="2"/>
                  <a:endCxn id="46" idx="0"/>
                </p:cNvCxnSpPr>
                <p:nvPr/>
              </p:nvCxnSpPr>
              <p:spPr>
                <a:xfrm>
                  <a:off x="7802051" y="1589940"/>
                  <a:ext cx="556" cy="2278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7740457" y="1035202"/>
                <a:ext cx="401545" cy="1079878"/>
                <a:chOff x="8518411" y="1032197"/>
                <a:chExt cx="401545" cy="1079878"/>
              </a:xfrm>
            </p:grpSpPr>
            <p:grpSp>
              <p:nvGrpSpPr>
                <p:cNvPr id="38" name="组合 37"/>
                <p:cNvGrpSpPr/>
                <p:nvPr/>
              </p:nvGrpSpPr>
              <p:grpSpPr>
                <a:xfrm>
                  <a:off x="8544254" y="1032197"/>
                  <a:ext cx="375702" cy="557743"/>
                  <a:chOff x="3342806" y="1596452"/>
                  <a:chExt cx="727023" cy="1079292"/>
                </a:xfrm>
              </p:grpSpPr>
              <p:sp>
                <p:nvSpPr>
                  <p:cNvPr id="41" name="圆角矩形 40"/>
                  <p:cNvSpPr/>
                  <p:nvPr/>
                </p:nvSpPr>
                <p:spPr>
                  <a:xfrm>
                    <a:off x="3342806" y="1596452"/>
                    <a:ext cx="727023" cy="107929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42" name="矩形 41"/>
                  <p:cNvSpPr/>
                  <p:nvPr/>
                </p:nvSpPr>
                <p:spPr>
                  <a:xfrm>
                    <a:off x="3503951" y="2053652"/>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3" name="矩形 42"/>
                  <p:cNvSpPr/>
                  <p:nvPr/>
                </p:nvSpPr>
                <p:spPr>
                  <a:xfrm>
                    <a:off x="3503951" y="1913743"/>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4" name="矩形 43"/>
                  <p:cNvSpPr/>
                  <p:nvPr/>
                </p:nvSpPr>
                <p:spPr>
                  <a:xfrm>
                    <a:off x="3503951" y="1761343"/>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
              <p:nvSpPr>
                <p:cNvPr id="39" name="流程图: 多文档 38"/>
                <p:cNvSpPr/>
                <p:nvPr/>
              </p:nvSpPr>
              <p:spPr>
                <a:xfrm>
                  <a:off x="8518411" y="1817711"/>
                  <a:ext cx="375702" cy="294364"/>
                </a:xfrm>
                <a:prstGeom prst="flowChartMultidocumen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cxnSp>
              <p:nvCxnSpPr>
                <p:cNvPr id="40" name="直接箭头连接符 39"/>
                <p:cNvCxnSpPr>
                  <a:stCxn id="41" idx="2"/>
                  <a:endCxn id="39" idx="0"/>
                </p:cNvCxnSpPr>
                <p:nvPr/>
              </p:nvCxnSpPr>
              <p:spPr>
                <a:xfrm>
                  <a:off x="8732105" y="1589940"/>
                  <a:ext cx="3" cy="2277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165795" y="1035202"/>
                <a:ext cx="401545" cy="1079878"/>
                <a:chOff x="6165795" y="1047835"/>
                <a:chExt cx="401545" cy="1079878"/>
              </a:xfrm>
            </p:grpSpPr>
            <p:grpSp>
              <p:nvGrpSpPr>
                <p:cNvPr id="31" name="组合 30"/>
                <p:cNvGrpSpPr/>
                <p:nvPr/>
              </p:nvGrpSpPr>
              <p:grpSpPr>
                <a:xfrm>
                  <a:off x="6191638" y="1047835"/>
                  <a:ext cx="375702" cy="557743"/>
                  <a:chOff x="3342806" y="1596452"/>
                  <a:chExt cx="727023" cy="1079292"/>
                </a:xfrm>
              </p:grpSpPr>
              <p:sp>
                <p:nvSpPr>
                  <p:cNvPr id="34" name="圆角矩形 33"/>
                  <p:cNvSpPr/>
                  <p:nvPr/>
                </p:nvSpPr>
                <p:spPr>
                  <a:xfrm>
                    <a:off x="3342806" y="1596452"/>
                    <a:ext cx="727023" cy="1079292"/>
                  </a:xfrm>
                  <a:prstGeom prst="roundRect">
                    <a:avLst/>
                  </a:prstGeom>
                  <a:solidFill>
                    <a:srgbClr val="7F7F7F"/>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solidFill>
                        <a:srgbClr val="7F7F7F"/>
                      </a:solidFill>
                    </a:endParaRPr>
                  </a:p>
                </p:txBody>
              </p:sp>
              <p:sp>
                <p:nvSpPr>
                  <p:cNvPr id="35" name="矩形 34"/>
                  <p:cNvSpPr/>
                  <p:nvPr/>
                </p:nvSpPr>
                <p:spPr>
                  <a:xfrm>
                    <a:off x="3503951" y="2053652"/>
                    <a:ext cx="404734" cy="82446"/>
                  </a:xfrm>
                  <a:prstGeom prst="rect">
                    <a:avLst/>
                  </a:prstGeom>
                  <a:ln>
                    <a:solidFill>
                      <a:srgbClr val="7F7F7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6" name="矩形 35"/>
                  <p:cNvSpPr/>
                  <p:nvPr/>
                </p:nvSpPr>
                <p:spPr>
                  <a:xfrm>
                    <a:off x="3503951" y="1913743"/>
                    <a:ext cx="404734" cy="82446"/>
                  </a:xfrm>
                  <a:prstGeom prst="rect">
                    <a:avLst/>
                  </a:prstGeom>
                  <a:ln>
                    <a:solidFill>
                      <a:srgbClr val="7F7F7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p:cNvSpPr/>
                  <p:nvPr/>
                </p:nvSpPr>
                <p:spPr>
                  <a:xfrm>
                    <a:off x="3503951" y="1761343"/>
                    <a:ext cx="404734" cy="82446"/>
                  </a:xfrm>
                  <a:prstGeom prst="rect">
                    <a:avLst/>
                  </a:prstGeom>
                  <a:ln>
                    <a:solidFill>
                      <a:srgbClr val="7F7F7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
              <p:nvSpPr>
                <p:cNvPr id="32" name="流程图: 多文档 31"/>
                <p:cNvSpPr/>
                <p:nvPr/>
              </p:nvSpPr>
              <p:spPr>
                <a:xfrm>
                  <a:off x="6165795" y="1833349"/>
                  <a:ext cx="375702" cy="294364"/>
                </a:xfrm>
                <a:prstGeom prst="flowChartMultidocument">
                  <a:avLst/>
                </a:prstGeom>
                <a:solidFill>
                  <a:srgbClr val="7F7F7F"/>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cxnSp>
              <p:nvCxnSpPr>
                <p:cNvPr id="33" name="直接箭头连接符 32"/>
                <p:cNvCxnSpPr>
                  <a:stCxn id="34" idx="2"/>
                  <a:endCxn id="32" idx="0"/>
                </p:cNvCxnSpPr>
                <p:nvPr/>
              </p:nvCxnSpPr>
              <p:spPr>
                <a:xfrm>
                  <a:off x="6379489" y="1605578"/>
                  <a:ext cx="3" cy="2277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30" name="流程图: 可选过程 29"/>
              <p:cNvSpPr/>
              <p:nvPr/>
            </p:nvSpPr>
            <p:spPr>
              <a:xfrm>
                <a:off x="5977945" y="966951"/>
                <a:ext cx="2340000" cy="1224455"/>
              </a:xfrm>
              <a:prstGeom prst="flowChartAlternateProcess">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sp>
          <p:nvSpPr>
            <p:cNvPr id="25" name="矩形 24">
              <a:extLst>
                <a:ext uri="{FF2B5EF4-FFF2-40B4-BE49-F238E27FC236}">
                  <a16:creationId xmlns="" xmlns:a16="http://schemas.microsoft.com/office/drawing/2014/main" id="{76A2EBD9-E552-A042-8276-D8F41BB00F8C}"/>
                </a:ext>
              </a:extLst>
            </p:cNvPr>
            <p:cNvSpPr/>
            <p:nvPr/>
          </p:nvSpPr>
          <p:spPr>
            <a:xfrm>
              <a:off x="6497056" y="2093726"/>
              <a:ext cx="420308" cy="338554"/>
            </a:xfrm>
            <a:prstGeom prst="rect">
              <a:avLst/>
            </a:prstGeom>
          </p:spPr>
          <p:txBody>
            <a:bodyPr wrap="none">
              <a:spAutoFit/>
            </a:bodyPr>
            <a:lstStyle/>
            <a:p>
              <a:r>
                <a:rPr lang="en-GB" altLang="zh-CN" sz="1600" b="1" dirty="0">
                  <a:solidFill>
                    <a:schemeClr val="bg1"/>
                  </a:solidFill>
                </a:rPr>
                <a:t>#1</a:t>
              </a:r>
              <a:endParaRPr lang="en-GB" sz="1600" b="1" dirty="0">
                <a:solidFill>
                  <a:schemeClr val="bg1"/>
                </a:solidFill>
              </a:endParaRPr>
            </a:p>
          </p:txBody>
        </p:sp>
      </p:grpSp>
      <p:grpSp>
        <p:nvGrpSpPr>
          <p:cNvPr id="59" name="组合 58">
            <a:extLst>
              <a:ext uri="{FF2B5EF4-FFF2-40B4-BE49-F238E27FC236}">
                <a16:creationId xmlns="" xmlns:a16="http://schemas.microsoft.com/office/drawing/2014/main" id="{DF80F87F-3245-DE49-846A-16F74D502678}"/>
              </a:ext>
            </a:extLst>
          </p:cNvPr>
          <p:cNvGrpSpPr/>
          <p:nvPr/>
        </p:nvGrpSpPr>
        <p:grpSpPr>
          <a:xfrm>
            <a:off x="6430020" y="2667475"/>
            <a:ext cx="1260000" cy="1224455"/>
            <a:chOff x="4567747" y="1252873"/>
            <a:chExt cx="1260000" cy="1224455"/>
          </a:xfrm>
        </p:grpSpPr>
        <p:grpSp>
          <p:nvGrpSpPr>
            <p:cNvPr id="60" name="组合 59">
              <a:extLst>
                <a:ext uri="{FF2B5EF4-FFF2-40B4-BE49-F238E27FC236}">
                  <a16:creationId xmlns="" xmlns:a16="http://schemas.microsoft.com/office/drawing/2014/main" id="{6D560D56-F4A6-4C1F-A4C2-07C53962C926}"/>
                </a:ext>
              </a:extLst>
            </p:cNvPr>
            <p:cNvGrpSpPr/>
            <p:nvPr/>
          </p:nvGrpSpPr>
          <p:grpSpPr>
            <a:xfrm>
              <a:off x="4567747" y="1252873"/>
              <a:ext cx="1260000" cy="1224455"/>
              <a:chOff x="4567747" y="1387158"/>
              <a:chExt cx="1260000" cy="1224455"/>
            </a:xfrm>
          </p:grpSpPr>
          <p:sp>
            <p:nvSpPr>
              <p:cNvPr id="62" name="流程图: 可选过程 61"/>
              <p:cNvSpPr/>
              <p:nvPr/>
            </p:nvSpPr>
            <p:spPr>
              <a:xfrm>
                <a:off x="4567747" y="1387158"/>
                <a:ext cx="1260000" cy="1224455"/>
              </a:xfrm>
              <a:prstGeom prst="flowChartAlternateProcess">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63" name="组合 62"/>
              <p:cNvGrpSpPr/>
              <p:nvPr/>
            </p:nvGrpSpPr>
            <p:grpSpPr>
              <a:xfrm>
                <a:off x="5270647" y="1470594"/>
                <a:ext cx="400993" cy="1080000"/>
                <a:chOff x="4609986" y="1047835"/>
                <a:chExt cx="400993" cy="1080000"/>
              </a:xfrm>
            </p:grpSpPr>
            <p:grpSp>
              <p:nvGrpSpPr>
                <p:cNvPr id="72" name="组合 71"/>
                <p:cNvGrpSpPr/>
                <p:nvPr/>
              </p:nvGrpSpPr>
              <p:grpSpPr>
                <a:xfrm>
                  <a:off x="4635277" y="1047835"/>
                  <a:ext cx="375702" cy="557743"/>
                  <a:chOff x="3342806" y="1596452"/>
                  <a:chExt cx="727023" cy="1079292"/>
                </a:xfrm>
              </p:grpSpPr>
              <p:sp>
                <p:nvSpPr>
                  <p:cNvPr id="75" name="圆角矩形 74"/>
                  <p:cNvSpPr/>
                  <p:nvPr/>
                </p:nvSpPr>
                <p:spPr>
                  <a:xfrm>
                    <a:off x="3342806" y="1596452"/>
                    <a:ext cx="727023" cy="107929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76" name="矩形 75"/>
                  <p:cNvSpPr/>
                  <p:nvPr/>
                </p:nvSpPr>
                <p:spPr>
                  <a:xfrm>
                    <a:off x="3503951" y="2053652"/>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7" name="矩形 76"/>
                  <p:cNvSpPr/>
                  <p:nvPr/>
                </p:nvSpPr>
                <p:spPr>
                  <a:xfrm>
                    <a:off x="3503951" y="1913743"/>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8" name="矩形 77"/>
                  <p:cNvSpPr/>
                  <p:nvPr/>
                </p:nvSpPr>
                <p:spPr>
                  <a:xfrm>
                    <a:off x="3503951" y="1761343"/>
                    <a:ext cx="404734" cy="82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
              <p:nvSpPr>
                <p:cNvPr id="73" name="流程图: 多文档 72"/>
                <p:cNvSpPr/>
                <p:nvPr/>
              </p:nvSpPr>
              <p:spPr>
                <a:xfrm>
                  <a:off x="4609986" y="1833471"/>
                  <a:ext cx="375702" cy="294364"/>
                </a:xfrm>
                <a:prstGeom prst="flowChartMultidocumen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cxnSp>
              <p:nvCxnSpPr>
                <p:cNvPr id="74" name="直接箭头连接符 73"/>
                <p:cNvCxnSpPr>
                  <a:stCxn id="75" idx="2"/>
                  <a:endCxn id="73" idx="0"/>
                </p:cNvCxnSpPr>
                <p:nvPr/>
              </p:nvCxnSpPr>
              <p:spPr>
                <a:xfrm>
                  <a:off x="4823129" y="1605578"/>
                  <a:ext cx="556" cy="2278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4721021" y="1474631"/>
                <a:ext cx="400993" cy="1080000"/>
                <a:chOff x="4609986" y="1047835"/>
                <a:chExt cx="400993" cy="1080000"/>
              </a:xfrm>
            </p:grpSpPr>
            <p:grpSp>
              <p:nvGrpSpPr>
                <p:cNvPr id="65" name="组合 64"/>
                <p:cNvGrpSpPr/>
                <p:nvPr/>
              </p:nvGrpSpPr>
              <p:grpSpPr>
                <a:xfrm>
                  <a:off x="4635277" y="1047835"/>
                  <a:ext cx="375702" cy="557743"/>
                  <a:chOff x="3342806" y="1596452"/>
                  <a:chExt cx="727023" cy="1079292"/>
                </a:xfrm>
              </p:grpSpPr>
              <p:sp>
                <p:nvSpPr>
                  <p:cNvPr id="68" name="圆角矩形 67"/>
                  <p:cNvSpPr/>
                  <p:nvPr/>
                </p:nvSpPr>
                <p:spPr>
                  <a:xfrm>
                    <a:off x="3342806" y="1596452"/>
                    <a:ext cx="727023" cy="1079292"/>
                  </a:xfrm>
                  <a:prstGeom prst="roundRect">
                    <a:avLst/>
                  </a:prstGeom>
                  <a:solidFill>
                    <a:srgbClr val="7F7F7F"/>
                  </a:solidFill>
                  <a:ln>
                    <a:solidFill>
                      <a:srgbClr val="7F7F7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69" name="矩形 68"/>
                  <p:cNvSpPr/>
                  <p:nvPr/>
                </p:nvSpPr>
                <p:spPr>
                  <a:xfrm>
                    <a:off x="3503951" y="2053652"/>
                    <a:ext cx="404734" cy="82446"/>
                  </a:xfrm>
                  <a:prstGeom prst="rect">
                    <a:avLst/>
                  </a:prstGeom>
                  <a:ln>
                    <a:solidFill>
                      <a:srgbClr val="7F7F7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0" name="矩形 69"/>
                  <p:cNvSpPr/>
                  <p:nvPr/>
                </p:nvSpPr>
                <p:spPr>
                  <a:xfrm>
                    <a:off x="3503951" y="1913743"/>
                    <a:ext cx="404734" cy="82446"/>
                  </a:xfrm>
                  <a:prstGeom prst="rect">
                    <a:avLst/>
                  </a:prstGeom>
                  <a:ln>
                    <a:solidFill>
                      <a:srgbClr val="7F7F7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1" name="矩形 70"/>
                  <p:cNvSpPr/>
                  <p:nvPr/>
                </p:nvSpPr>
                <p:spPr>
                  <a:xfrm>
                    <a:off x="3503951" y="1761343"/>
                    <a:ext cx="404734" cy="82446"/>
                  </a:xfrm>
                  <a:prstGeom prst="rect">
                    <a:avLst/>
                  </a:prstGeom>
                  <a:ln>
                    <a:solidFill>
                      <a:srgbClr val="7F7F7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
              <p:nvSpPr>
                <p:cNvPr id="66" name="流程图: 多文档 65"/>
                <p:cNvSpPr/>
                <p:nvPr/>
              </p:nvSpPr>
              <p:spPr>
                <a:xfrm>
                  <a:off x="4609986" y="1833471"/>
                  <a:ext cx="375702" cy="294364"/>
                </a:xfrm>
                <a:prstGeom prst="flowChartMultidocument">
                  <a:avLst/>
                </a:prstGeom>
                <a:solidFill>
                  <a:srgbClr val="7F7F7F"/>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cxnSp>
              <p:nvCxnSpPr>
                <p:cNvPr id="67" name="直接箭头连接符 66"/>
                <p:cNvCxnSpPr>
                  <a:stCxn id="68" idx="2"/>
                  <a:endCxn id="66" idx="0"/>
                </p:cNvCxnSpPr>
                <p:nvPr/>
              </p:nvCxnSpPr>
              <p:spPr>
                <a:xfrm>
                  <a:off x="4823129" y="1605578"/>
                  <a:ext cx="556" cy="2278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sp>
          <p:nvSpPr>
            <p:cNvPr id="61" name="矩形 60">
              <a:extLst>
                <a:ext uri="{FF2B5EF4-FFF2-40B4-BE49-F238E27FC236}">
                  <a16:creationId xmlns="" xmlns:a16="http://schemas.microsoft.com/office/drawing/2014/main" id="{5547D5F1-00AE-B540-A77C-ED63AAE7ED32}"/>
                </a:ext>
              </a:extLst>
            </p:cNvPr>
            <p:cNvSpPr/>
            <p:nvPr/>
          </p:nvSpPr>
          <p:spPr>
            <a:xfrm>
              <a:off x="4682275" y="2107800"/>
              <a:ext cx="420308" cy="338554"/>
            </a:xfrm>
            <a:prstGeom prst="rect">
              <a:avLst/>
            </a:prstGeom>
          </p:spPr>
          <p:txBody>
            <a:bodyPr wrap="none">
              <a:spAutoFit/>
            </a:bodyPr>
            <a:lstStyle/>
            <a:p>
              <a:r>
                <a:rPr lang="en-GB" altLang="zh-CN" sz="1600" b="1" dirty="0">
                  <a:solidFill>
                    <a:schemeClr val="bg1"/>
                  </a:solidFill>
                </a:rPr>
                <a:t>#1</a:t>
              </a:r>
              <a:endParaRPr lang="en-GB" sz="1600" b="1" dirty="0">
                <a:solidFill>
                  <a:schemeClr val="bg1"/>
                </a:solidFill>
              </a:endParaRPr>
            </a:p>
          </p:txBody>
        </p:sp>
      </p:grpSp>
      <p:grpSp>
        <p:nvGrpSpPr>
          <p:cNvPr id="79" name="组合 78">
            <a:extLst>
              <a:ext uri="{FF2B5EF4-FFF2-40B4-BE49-F238E27FC236}">
                <a16:creationId xmlns="" xmlns:a16="http://schemas.microsoft.com/office/drawing/2014/main" id="{3EAE6479-8E66-724D-9EF9-1CF7596B9A51}"/>
              </a:ext>
            </a:extLst>
          </p:cNvPr>
          <p:cNvGrpSpPr/>
          <p:nvPr/>
        </p:nvGrpSpPr>
        <p:grpSpPr>
          <a:xfrm>
            <a:off x="6201561" y="2462667"/>
            <a:ext cx="4607232" cy="3047950"/>
            <a:chOff x="496483" y="1718010"/>
            <a:chExt cx="4607232" cy="3047950"/>
          </a:xfrm>
        </p:grpSpPr>
        <p:grpSp>
          <p:nvGrpSpPr>
            <p:cNvPr id="80" name="组合 79"/>
            <p:cNvGrpSpPr/>
            <p:nvPr/>
          </p:nvGrpSpPr>
          <p:grpSpPr>
            <a:xfrm>
              <a:off x="496483" y="1718010"/>
              <a:ext cx="4607232" cy="3047950"/>
              <a:chOff x="496483" y="1112578"/>
              <a:chExt cx="2489200" cy="1646750"/>
            </a:xfrm>
          </p:grpSpPr>
          <p:sp>
            <p:nvSpPr>
              <p:cNvPr id="82" name="矩形 81"/>
              <p:cNvSpPr/>
              <p:nvPr/>
            </p:nvSpPr>
            <p:spPr>
              <a:xfrm>
                <a:off x="496483" y="1112578"/>
                <a:ext cx="2489200" cy="1524591"/>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83" name="文本框 136"/>
              <p:cNvSpPr txBox="1"/>
              <p:nvPr/>
            </p:nvSpPr>
            <p:spPr>
              <a:xfrm>
                <a:off x="935047" y="2476642"/>
                <a:ext cx="1612072" cy="282686"/>
              </a:xfrm>
              <a:prstGeom prst="rect">
                <a:avLst/>
              </a:prstGeom>
              <a:solidFill>
                <a:schemeClr val="bg1"/>
              </a:solidFill>
            </p:spPr>
            <p:txBody>
              <a:bodyPr wrap="none" rtlCol="0" anchor="ctr">
                <a:spAutoFit/>
              </a:bodyPr>
              <a:lstStyle/>
              <a:p>
                <a:pPr algn="ctr"/>
                <a:r>
                  <a:rPr lang="en-US" altLang="zh-CN" sz="2800" b="1" dirty="0" smtClean="0"/>
                  <a:t>Software </a:t>
                </a:r>
                <a:r>
                  <a:rPr lang="en-US" altLang="zh-CN" sz="2800" b="1" dirty="0"/>
                  <a:t>upgrades</a:t>
                </a:r>
                <a:endParaRPr lang="zh-CN" altLang="en-US" sz="2800" b="1" dirty="0">
                  <a:solidFill>
                    <a:srgbClr val="3484C9"/>
                  </a:solidFill>
                </a:endParaRPr>
              </a:p>
            </p:txBody>
          </p:sp>
        </p:grpSp>
        <p:sp>
          <p:nvSpPr>
            <p:cNvPr id="81" name="矩形 80">
              <a:extLst>
                <a:ext uri="{FF2B5EF4-FFF2-40B4-BE49-F238E27FC236}">
                  <a16:creationId xmlns="" xmlns:a16="http://schemas.microsoft.com/office/drawing/2014/main" id="{FA62634B-E287-E442-946B-C597345256E8}"/>
                </a:ext>
              </a:extLst>
            </p:cNvPr>
            <p:cNvSpPr/>
            <p:nvPr/>
          </p:nvSpPr>
          <p:spPr>
            <a:xfrm>
              <a:off x="951529" y="3348617"/>
              <a:ext cx="3648435" cy="830997"/>
            </a:xfrm>
            <a:prstGeom prst="rect">
              <a:avLst/>
            </a:prstGeom>
          </p:spPr>
          <p:txBody>
            <a:bodyPr wrap="none">
              <a:spAutoFit/>
            </a:bodyPr>
            <a:lstStyle/>
            <a:p>
              <a:pPr algn="ctr"/>
              <a:r>
                <a:rPr lang="en-US" altLang="zh-CN" sz="2400" dirty="0" smtClean="0"/>
                <a:t>Software </a:t>
              </a:r>
              <a:r>
                <a:rPr lang="en-US" altLang="zh-CN" sz="2400" dirty="0"/>
                <a:t>upgrades become </a:t>
              </a:r>
              <a:endParaRPr lang="en-US" altLang="zh-CN" sz="2400" dirty="0" smtClean="0"/>
            </a:p>
            <a:p>
              <a:pPr algn="ctr"/>
              <a:r>
                <a:rPr lang="en-US" altLang="zh-CN" sz="2400" dirty="0" smtClean="0"/>
                <a:t>more </a:t>
              </a:r>
              <a:r>
                <a:rPr lang="en-US" altLang="zh-CN" sz="2400" dirty="0"/>
                <a:t>and more frequent</a:t>
              </a:r>
              <a:endParaRPr lang="fr-FR" altLang="zh-CN" sz="2400" dirty="0"/>
            </a:p>
          </p:txBody>
        </p:sp>
      </p:grpSp>
    </p:spTree>
    <p:extLst>
      <p:ext uri="{BB962C8B-B14F-4D97-AF65-F5344CB8AC3E}">
        <p14:creationId xmlns:p14="http://schemas.microsoft.com/office/powerpoint/2010/main" val="2231778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4074</TotalTime>
  <Words>2518</Words>
  <Application>Microsoft Office PowerPoint</Application>
  <PresentationFormat>自定义</PresentationFormat>
  <Paragraphs>387</Paragraphs>
  <Slides>35</Slides>
  <Notes>35</Notes>
  <HiddenSlides>0</HiddenSlides>
  <MMClips>0</MMClips>
  <ScaleCrop>false</ScaleCrop>
  <HeadingPairs>
    <vt:vector size="4" baseType="variant">
      <vt:variant>
        <vt:lpstr>主题</vt:lpstr>
      </vt:variant>
      <vt:variant>
        <vt:i4>5</vt:i4>
      </vt:variant>
      <vt:variant>
        <vt:lpstr>幻灯片标题</vt:lpstr>
      </vt:variant>
      <vt:variant>
        <vt:i4>35</vt:i4>
      </vt:variant>
    </vt:vector>
  </HeadingPairs>
  <TitlesOfParts>
    <vt:vector size="40" baseType="lpstr">
      <vt:lpstr>Office 主题</vt:lpstr>
      <vt:lpstr>3_Office 主题</vt:lpstr>
      <vt:lpstr>自定义设计方案</vt:lpstr>
      <vt:lpstr>2_Office 主题</vt:lpstr>
      <vt:lpstr>1_Office 主题</vt:lpstr>
      <vt:lpstr>ADS: Rapid Deployment of Anomaly Detection Models</vt:lpstr>
      <vt:lpstr>Outline</vt:lpstr>
      <vt:lpstr>Outline</vt:lpstr>
      <vt:lpstr>Background</vt:lpstr>
      <vt:lpstr>Background</vt:lpstr>
      <vt:lpstr>Background</vt:lpstr>
      <vt:lpstr>Background</vt:lpstr>
      <vt:lpstr>Background</vt:lpstr>
      <vt:lpstr>Background</vt:lpstr>
      <vt:lpstr>Outline</vt:lpstr>
      <vt:lpstr>Problem definition</vt:lpstr>
      <vt:lpstr>Problem definition</vt:lpstr>
      <vt:lpstr>Problem definition</vt:lpstr>
      <vt:lpstr>Problem definition</vt:lpstr>
      <vt:lpstr>Outline</vt:lpstr>
      <vt:lpstr>Design</vt:lpstr>
      <vt:lpstr>Design</vt:lpstr>
      <vt:lpstr>Preprocessing</vt:lpstr>
      <vt:lpstr>Design</vt:lpstr>
      <vt:lpstr>Clusering</vt:lpstr>
      <vt:lpstr>Design</vt:lpstr>
      <vt:lpstr>Feature extraction</vt:lpstr>
      <vt:lpstr>Design</vt:lpstr>
      <vt:lpstr>Semi-Supervised Learning</vt:lpstr>
      <vt:lpstr>Semi-Supervised Learning</vt:lpstr>
      <vt:lpstr>Semi-Supervised Learning</vt:lpstr>
      <vt:lpstr>Outline</vt:lpstr>
      <vt:lpstr>Data Set</vt:lpstr>
      <vt:lpstr>Evaluation of The Overall Performance</vt:lpstr>
      <vt:lpstr>Evaluation of CPLE</vt:lpstr>
      <vt:lpstr>Evaluation of CPLE</vt:lpstr>
      <vt:lpstr>Evaluation of CPLE</vt:lpstr>
      <vt:lpstr>Outline</vt:lpstr>
      <vt:lpstr>Conclusion</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Correlating</dc:title>
  <dc:creator>Microsoft Office 用户</dc:creator>
  <cp:lastModifiedBy>bjh</cp:lastModifiedBy>
  <cp:revision>845</cp:revision>
  <dcterms:created xsi:type="dcterms:W3CDTF">2017-11-13T13:14:12Z</dcterms:created>
  <dcterms:modified xsi:type="dcterms:W3CDTF">2018-12-19T02:43:04Z</dcterms:modified>
</cp:coreProperties>
</file>