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98" r:id="rId2"/>
    <p:sldId id="351" r:id="rId3"/>
    <p:sldId id="405" r:id="rId4"/>
    <p:sldId id="406" r:id="rId5"/>
    <p:sldId id="404" r:id="rId6"/>
    <p:sldId id="407" r:id="rId7"/>
    <p:sldId id="408" r:id="rId8"/>
    <p:sldId id="409" r:id="rId9"/>
    <p:sldId id="410" r:id="rId10"/>
    <p:sldId id="411" r:id="rId11"/>
    <p:sldId id="401" r:id="rId12"/>
    <p:sldId id="412" r:id="rId13"/>
    <p:sldId id="413" r:id="rId14"/>
    <p:sldId id="414" r:id="rId15"/>
    <p:sldId id="415" r:id="rId16"/>
    <p:sldId id="416" r:id="rId17"/>
    <p:sldId id="417" r:id="rId18"/>
    <p:sldId id="402" r:id="rId19"/>
    <p:sldId id="418" r:id="rId20"/>
    <p:sldId id="419" r:id="rId21"/>
    <p:sldId id="420" r:id="rId22"/>
    <p:sldId id="421" r:id="rId23"/>
    <p:sldId id="422" r:id="rId24"/>
    <p:sldId id="403" r:id="rId25"/>
    <p:sldId id="423" r:id="rId26"/>
    <p:sldId id="38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62D"/>
    <a:srgbClr val="D6E62D"/>
    <a:srgbClr val="FF7E0C"/>
    <a:srgbClr val="0062BF"/>
    <a:srgbClr val="FFDB99"/>
    <a:srgbClr val="99CC99"/>
    <a:srgbClr val="FF9999"/>
    <a:srgbClr val="6EB8FF"/>
    <a:srgbClr val="CC99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23"/>
    <p:restoredTop sz="80387" autoAdjust="0"/>
  </p:normalViewPr>
  <p:slideViewPr>
    <p:cSldViewPr snapToGrid="0">
      <p:cViewPr varScale="1">
        <p:scale>
          <a:sx n="115" d="100"/>
          <a:sy n="115" d="100"/>
        </p:scale>
        <p:origin x="968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4544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39.png"/><Relationship Id="rId7" Type="http://schemas.openxmlformats.org/officeDocument/2006/relationships/image" Target="../media/image14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0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11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10.png"/><Relationship Id="rId7" Type="http://schemas.openxmlformats.org/officeDocument/2006/relationships/image" Target="../media/image58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39.png"/><Relationship Id="rId7" Type="http://schemas.openxmlformats.org/officeDocument/2006/relationships/image" Target="../media/image14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11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10.png"/><Relationship Id="rId7" Type="http://schemas.openxmlformats.org/officeDocument/2006/relationships/image" Target="../media/image58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F1EEC-E9BA-46DD-8C1A-96D9FF94A839}" type="doc">
      <dgm:prSet loTypeId="urn:microsoft.com/office/officeart/2005/8/layout/pList1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1EBE7F37-6A4A-46AF-8434-89D891D0C595}">
      <dgm:prSet phldrT="[文本]"/>
      <dgm:spPr/>
      <dgm:t>
        <a:bodyPr/>
        <a:lstStyle/>
        <a:p>
          <a:r>
            <a:rPr lang="en-US" altLang="zh-CN" b="1" dirty="0">
              <a:latin typeface="Rockwell" panose="02060603020205020403" pitchFamily="18" charset="0"/>
            </a:rPr>
            <a:t>Background</a:t>
          </a:r>
          <a:endParaRPr lang="zh-CN" altLang="en-US" b="1" dirty="0">
            <a:latin typeface="Rockwell" panose="02060603020205020403" pitchFamily="18" charset="0"/>
          </a:endParaRPr>
        </a:p>
      </dgm:t>
    </dgm:pt>
    <dgm:pt modelId="{C6764AD9-37D8-4883-8A29-546262F2CFA1}" type="parTrans" cxnId="{A9B12ED6-AA90-42A7-A3C3-639167E95899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51B32DFC-1840-48E2-9C7F-042199EE65DA}" type="sibTrans" cxnId="{A9B12ED6-AA90-42A7-A3C3-639167E95899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740AE20A-1026-431A-A165-6D29DF018826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Design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A7E97506-9968-4E2A-B0A6-21E5AE74F3A6}" type="parTrans" cxnId="{40361E2C-9A45-49FC-83B8-7E68158FD3E3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8AB60279-1262-4592-8A88-731EAC7CC588}" type="sibTrans" cxnId="{40361E2C-9A45-49FC-83B8-7E68158FD3E3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6A760836-8A09-44FF-892B-D572179C0BAB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Evaluation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4128C5FD-E019-4B56-950B-51A908BB13FB}" type="parTrans" cxnId="{B9BAA719-DAD3-48A0-8DCC-E0A501D7A53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396B5B06-36E0-48B3-B9B9-FA8CD5FD21E3}" type="sibTrans" cxnId="{B9BAA719-DAD3-48A0-8DCC-E0A501D7A53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96C81EF6-2CA5-4991-89EB-CDFADC6E95C0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Conclusion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BE360881-5B43-4917-ACCB-5C58C7D53B8D}" type="parTrans" cxnId="{BA2C8150-012D-4300-9EFA-DB70B294651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3FE5F723-342C-4909-BA38-8B45C4677F9E}" type="sibTrans" cxnId="{BA2C8150-012D-4300-9EFA-DB70B294651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9E6CE7D7-65F5-4BD8-A725-4CBE4638D630}" type="pres">
      <dgm:prSet presAssocID="{C32F1EEC-E9BA-46DD-8C1A-96D9FF94A839}" presName="Name0" presStyleCnt="0">
        <dgm:presLayoutVars>
          <dgm:dir/>
          <dgm:resizeHandles val="exact"/>
        </dgm:presLayoutVars>
      </dgm:prSet>
      <dgm:spPr/>
    </dgm:pt>
    <dgm:pt modelId="{2AD1824F-5A1D-45A6-A6A6-B5980AA164D7}" type="pres">
      <dgm:prSet presAssocID="{1EBE7F37-6A4A-46AF-8434-89D891D0C595}" presName="compNode" presStyleCnt="0"/>
      <dgm:spPr/>
    </dgm:pt>
    <dgm:pt modelId="{AB8D351D-4503-4340-B8D6-E21B4E7C3198}" type="pres">
      <dgm:prSet presAssocID="{1EBE7F37-6A4A-46AF-8434-89D891D0C595}" presName="pictRect" presStyleLbl="node1" presStyleIdx="0" presStyleCnt="4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清单 纯色填充"/>
        </a:ext>
      </dgm:extLst>
    </dgm:pt>
    <dgm:pt modelId="{3897918D-86D4-4A67-95B4-565C0E210E16}" type="pres">
      <dgm:prSet presAssocID="{1EBE7F37-6A4A-46AF-8434-89D891D0C595}" presName="textRect" presStyleLbl="revTx" presStyleIdx="0" presStyleCnt="4">
        <dgm:presLayoutVars>
          <dgm:bulletEnabled val="1"/>
        </dgm:presLayoutVars>
      </dgm:prSet>
      <dgm:spPr/>
    </dgm:pt>
    <dgm:pt modelId="{1C4CF07E-C27F-4B57-8F7F-820677E20D87}" type="pres">
      <dgm:prSet presAssocID="{51B32DFC-1840-48E2-9C7F-042199EE65DA}" presName="sibTrans" presStyleLbl="sibTrans2D1" presStyleIdx="0" presStyleCnt="0"/>
      <dgm:spPr/>
    </dgm:pt>
    <dgm:pt modelId="{71CAEB97-4DB5-43CD-A5BA-A2146B4002D3}" type="pres">
      <dgm:prSet presAssocID="{740AE20A-1026-431A-A165-6D29DF018826}" presName="compNode" presStyleCnt="0"/>
      <dgm:spPr/>
    </dgm:pt>
    <dgm:pt modelId="{BA03A2FC-4A3A-4975-86C9-0E01C73D4222}" type="pres">
      <dgm:prSet presAssocID="{740AE20A-1026-431A-A165-6D29DF018826}" presName="pictRect" presStyleLbl="node1" presStyleIdx="1" presStyleCnt="4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灯泡和齿轮 纯色填充"/>
        </a:ext>
      </dgm:extLst>
    </dgm:pt>
    <dgm:pt modelId="{21C2C36A-6C7D-40A9-8F55-39AD8C7BF330}" type="pres">
      <dgm:prSet presAssocID="{740AE20A-1026-431A-A165-6D29DF018826}" presName="textRect" presStyleLbl="revTx" presStyleIdx="1" presStyleCnt="4">
        <dgm:presLayoutVars>
          <dgm:bulletEnabled val="1"/>
        </dgm:presLayoutVars>
      </dgm:prSet>
      <dgm:spPr/>
    </dgm:pt>
    <dgm:pt modelId="{565FC8D4-E4FA-4809-9728-DE28B82B2DFD}" type="pres">
      <dgm:prSet presAssocID="{8AB60279-1262-4592-8A88-731EAC7CC588}" presName="sibTrans" presStyleLbl="sibTrans2D1" presStyleIdx="0" presStyleCnt="0"/>
      <dgm:spPr/>
    </dgm:pt>
    <dgm:pt modelId="{0D2E6815-9B6D-4781-BC8C-8ACF6448DEDB}" type="pres">
      <dgm:prSet presAssocID="{6A760836-8A09-44FF-892B-D572179C0BAB}" presName="compNode" presStyleCnt="0"/>
      <dgm:spPr/>
    </dgm:pt>
    <dgm:pt modelId="{0DCE481E-F064-4F45-8C50-2FE3755FAE81}" type="pres">
      <dgm:prSet presAssocID="{6A760836-8A09-44FF-892B-D572179C0BAB}" presName="pictRect" presStyleLbl="node1" presStyleIdx="2" presStyleCnt="4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条形图 纯色填充"/>
        </a:ext>
      </dgm:extLst>
    </dgm:pt>
    <dgm:pt modelId="{750D7CDE-F591-495F-BAA4-7D30B1E4B48A}" type="pres">
      <dgm:prSet presAssocID="{6A760836-8A09-44FF-892B-D572179C0BAB}" presName="textRect" presStyleLbl="revTx" presStyleIdx="2" presStyleCnt="4">
        <dgm:presLayoutVars>
          <dgm:bulletEnabled val="1"/>
        </dgm:presLayoutVars>
      </dgm:prSet>
      <dgm:spPr/>
    </dgm:pt>
    <dgm:pt modelId="{9B09C963-85D4-4F00-809B-DCDA28024B65}" type="pres">
      <dgm:prSet presAssocID="{396B5B06-36E0-48B3-B9B9-FA8CD5FD21E3}" presName="sibTrans" presStyleLbl="sibTrans2D1" presStyleIdx="0" presStyleCnt="0"/>
      <dgm:spPr/>
    </dgm:pt>
    <dgm:pt modelId="{B94B0233-C432-432D-AA8D-EE9998C21BB9}" type="pres">
      <dgm:prSet presAssocID="{96C81EF6-2CA5-4991-89EB-CDFADC6E95C0}" presName="compNode" presStyleCnt="0"/>
      <dgm:spPr/>
    </dgm:pt>
    <dgm:pt modelId="{A74E9219-06F7-4BBB-AD85-1ABDD27A8D02}" type="pres">
      <dgm:prSet presAssocID="{96C81EF6-2CA5-4991-89EB-CDFADC6E95C0}" presName="pictRect" presStyleLbl="node1" presStyleIdx="3" presStyleCnt="4"/>
      <dgm:spPr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火箭 纯色填充"/>
        </a:ext>
      </dgm:extLst>
    </dgm:pt>
    <dgm:pt modelId="{086C6CFA-2FFF-4D9E-B994-A598B98B312F}" type="pres">
      <dgm:prSet presAssocID="{96C81EF6-2CA5-4991-89EB-CDFADC6E95C0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1DF9E714-1375-4D9B-ADA7-1A4EA900D148}" type="presOf" srcId="{51B32DFC-1840-48E2-9C7F-042199EE65DA}" destId="{1C4CF07E-C27F-4B57-8F7F-820677E20D87}" srcOrd="0" destOrd="0" presId="urn:microsoft.com/office/officeart/2005/8/layout/pList1"/>
    <dgm:cxn modelId="{B9BAA719-DAD3-48A0-8DCC-E0A501D7A532}" srcId="{C32F1EEC-E9BA-46DD-8C1A-96D9FF94A839}" destId="{6A760836-8A09-44FF-892B-D572179C0BAB}" srcOrd="2" destOrd="0" parTransId="{4128C5FD-E019-4B56-950B-51A908BB13FB}" sibTransId="{396B5B06-36E0-48B3-B9B9-FA8CD5FD21E3}"/>
    <dgm:cxn modelId="{40361E2C-9A45-49FC-83B8-7E68158FD3E3}" srcId="{C32F1EEC-E9BA-46DD-8C1A-96D9FF94A839}" destId="{740AE20A-1026-431A-A165-6D29DF018826}" srcOrd="1" destOrd="0" parTransId="{A7E97506-9968-4E2A-B0A6-21E5AE74F3A6}" sibTransId="{8AB60279-1262-4592-8A88-731EAC7CC588}"/>
    <dgm:cxn modelId="{1907D72C-AA4B-4C73-A80B-978C3CCA2BEF}" type="presOf" srcId="{396B5B06-36E0-48B3-B9B9-FA8CD5FD21E3}" destId="{9B09C963-85D4-4F00-809B-DCDA28024B65}" srcOrd="0" destOrd="0" presId="urn:microsoft.com/office/officeart/2005/8/layout/pList1"/>
    <dgm:cxn modelId="{FA351D3A-A29C-4E05-974B-DA0A40EE4DF8}" type="presOf" srcId="{C32F1EEC-E9BA-46DD-8C1A-96D9FF94A839}" destId="{9E6CE7D7-65F5-4BD8-A725-4CBE4638D630}" srcOrd="0" destOrd="0" presId="urn:microsoft.com/office/officeart/2005/8/layout/pList1"/>
    <dgm:cxn modelId="{BA2C8150-012D-4300-9EFA-DB70B2946512}" srcId="{C32F1EEC-E9BA-46DD-8C1A-96D9FF94A839}" destId="{96C81EF6-2CA5-4991-89EB-CDFADC6E95C0}" srcOrd="3" destOrd="0" parTransId="{BE360881-5B43-4917-ACCB-5C58C7D53B8D}" sibTransId="{3FE5F723-342C-4909-BA38-8B45C4677F9E}"/>
    <dgm:cxn modelId="{80B73652-D196-49E9-BE79-F905EB6299CA}" type="presOf" srcId="{8AB60279-1262-4592-8A88-731EAC7CC588}" destId="{565FC8D4-E4FA-4809-9728-DE28B82B2DFD}" srcOrd="0" destOrd="0" presId="urn:microsoft.com/office/officeart/2005/8/layout/pList1"/>
    <dgm:cxn modelId="{A91BEE65-2A6F-4EE6-995F-6C32765607B0}" type="presOf" srcId="{96C81EF6-2CA5-4991-89EB-CDFADC6E95C0}" destId="{086C6CFA-2FFF-4D9E-B994-A598B98B312F}" srcOrd="0" destOrd="0" presId="urn:microsoft.com/office/officeart/2005/8/layout/pList1"/>
    <dgm:cxn modelId="{165D0BAE-5054-414B-9843-BE157EB7E8FB}" type="presOf" srcId="{740AE20A-1026-431A-A165-6D29DF018826}" destId="{21C2C36A-6C7D-40A9-8F55-39AD8C7BF330}" srcOrd="0" destOrd="0" presId="urn:microsoft.com/office/officeart/2005/8/layout/pList1"/>
    <dgm:cxn modelId="{2C1D43D0-AA5B-4648-8CB9-01A866DDD4B2}" type="presOf" srcId="{1EBE7F37-6A4A-46AF-8434-89D891D0C595}" destId="{3897918D-86D4-4A67-95B4-565C0E210E16}" srcOrd="0" destOrd="0" presId="urn:microsoft.com/office/officeart/2005/8/layout/pList1"/>
    <dgm:cxn modelId="{A9B12ED6-AA90-42A7-A3C3-639167E95899}" srcId="{C32F1EEC-E9BA-46DD-8C1A-96D9FF94A839}" destId="{1EBE7F37-6A4A-46AF-8434-89D891D0C595}" srcOrd="0" destOrd="0" parTransId="{C6764AD9-37D8-4883-8A29-546262F2CFA1}" sibTransId="{51B32DFC-1840-48E2-9C7F-042199EE65DA}"/>
    <dgm:cxn modelId="{0D0C2AF6-6124-42DA-AFB5-0B7D861EDEB4}" type="presOf" srcId="{6A760836-8A09-44FF-892B-D572179C0BAB}" destId="{750D7CDE-F591-495F-BAA4-7D30B1E4B48A}" srcOrd="0" destOrd="0" presId="urn:microsoft.com/office/officeart/2005/8/layout/pList1"/>
    <dgm:cxn modelId="{DA032EA7-F832-4A09-AE16-810F61DB3D15}" type="presParOf" srcId="{9E6CE7D7-65F5-4BD8-A725-4CBE4638D630}" destId="{2AD1824F-5A1D-45A6-A6A6-B5980AA164D7}" srcOrd="0" destOrd="0" presId="urn:microsoft.com/office/officeart/2005/8/layout/pList1"/>
    <dgm:cxn modelId="{5CD1D369-D6A0-4D90-BA77-0E9E6332D1E9}" type="presParOf" srcId="{2AD1824F-5A1D-45A6-A6A6-B5980AA164D7}" destId="{AB8D351D-4503-4340-B8D6-E21B4E7C3198}" srcOrd="0" destOrd="0" presId="urn:microsoft.com/office/officeart/2005/8/layout/pList1"/>
    <dgm:cxn modelId="{833193FE-87F6-4679-992B-10049A570A9A}" type="presParOf" srcId="{2AD1824F-5A1D-45A6-A6A6-B5980AA164D7}" destId="{3897918D-86D4-4A67-95B4-565C0E210E16}" srcOrd="1" destOrd="0" presId="urn:microsoft.com/office/officeart/2005/8/layout/pList1"/>
    <dgm:cxn modelId="{570753C3-96EF-4815-A4B8-24A0C58486F8}" type="presParOf" srcId="{9E6CE7D7-65F5-4BD8-A725-4CBE4638D630}" destId="{1C4CF07E-C27F-4B57-8F7F-820677E20D87}" srcOrd="1" destOrd="0" presId="urn:microsoft.com/office/officeart/2005/8/layout/pList1"/>
    <dgm:cxn modelId="{391DD8C0-7538-4E09-947D-78DDD34C62F1}" type="presParOf" srcId="{9E6CE7D7-65F5-4BD8-A725-4CBE4638D630}" destId="{71CAEB97-4DB5-43CD-A5BA-A2146B4002D3}" srcOrd="2" destOrd="0" presId="urn:microsoft.com/office/officeart/2005/8/layout/pList1"/>
    <dgm:cxn modelId="{C8DF415A-8E35-45D2-A06F-8ADF98CA1BCC}" type="presParOf" srcId="{71CAEB97-4DB5-43CD-A5BA-A2146B4002D3}" destId="{BA03A2FC-4A3A-4975-86C9-0E01C73D4222}" srcOrd="0" destOrd="0" presId="urn:microsoft.com/office/officeart/2005/8/layout/pList1"/>
    <dgm:cxn modelId="{1F1A730E-3D20-46E5-BF9A-299551BA202F}" type="presParOf" srcId="{71CAEB97-4DB5-43CD-A5BA-A2146B4002D3}" destId="{21C2C36A-6C7D-40A9-8F55-39AD8C7BF330}" srcOrd="1" destOrd="0" presId="urn:microsoft.com/office/officeart/2005/8/layout/pList1"/>
    <dgm:cxn modelId="{C77F4412-A847-4A12-9375-8F80513116A7}" type="presParOf" srcId="{9E6CE7D7-65F5-4BD8-A725-4CBE4638D630}" destId="{565FC8D4-E4FA-4809-9728-DE28B82B2DFD}" srcOrd="3" destOrd="0" presId="urn:microsoft.com/office/officeart/2005/8/layout/pList1"/>
    <dgm:cxn modelId="{676F380E-5949-40B2-B7FE-5ADC1B8D5A75}" type="presParOf" srcId="{9E6CE7D7-65F5-4BD8-A725-4CBE4638D630}" destId="{0D2E6815-9B6D-4781-BC8C-8ACF6448DEDB}" srcOrd="4" destOrd="0" presId="urn:microsoft.com/office/officeart/2005/8/layout/pList1"/>
    <dgm:cxn modelId="{5EF86AE1-7CB9-4B92-8CA9-B077BDFE6CFF}" type="presParOf" srcId="{0D2E6815-9B6D-4781-BC8C-8ACF6448DEDB}" destId="{0DCE481E-F064-4F45-8C50-2FE3755FAE81}" srcOrd="0" destOrd="0" presId="urn:microsoft.com/office/officeart/2005/8/layout/pList1"/>
    <dgm:cxn modelId="{871BFB77-D463-4338-9B9E-D9756425EECC}" type="presParOf" srcId="{0D2E6815-9B6D-4781-BC8C-8ACF6448DEDB}" destId="{750D7CDE-F591-495F-BAA4-7D30B1E4B48A}" srcOrd="1" destOrd="0" presId="urn:microsoft.com/office/officeart/2005/8/layout/pList1"/>
    <dgm:cxn modelId="{106D7D54-4063-479E-85F6-88B9E9A92D14}" type="presParOf" srcId="{9E6CE7D7-65F5-4BD8-A725-4CBE4638D630}" destId="{9B09C963-85D4-4F00-809B-DCDA28024B65}" srcOrd="5" destOrd="0" presId="urn:microsoft.com/office/officeart/2005/8/layout/pList1"/>
    <dgm:cxn modelId="{E13BDDD1-1290-45AE-8446-B06A594E1E34}" type="presParOf" srcId="{9E6CE7D7-65F5-4BD8-A725-4CBE4638D630}" destId="{B94B0233-C432-432D-AA8D-EE9998C21BB9}" srcOrd="6" destOrd="0" presId="urn:microsoft.com/office/officeart/2005/8/layout/pList1"/>
    <dgm:cxn modelId="{2F4FBA56-E007-467D-BE0B-AF08484D677B}" type="presParOf" srcId="{B94B0233-C432-432D-AA8D-EE9998C21BB9}" destId="{A74E9219-06F7-4BBB-AD85-1ABDD27A8D02}" srcOrd="0" destOrd="0" presId="urn:microsoft.com/office/officeart/2005/8/layout/pList1"/>
    <dgm:cxn modelId="{BDE901B1-2DEE-4630-80F1-7AC9CC4F7607}" type="presParOf" srcId="{B94B0233-C432-432D-AA8D-EE9998C21BB9}" destId="{086C6CFA-2FFF-4D9E-B994-A598B98B312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2F1EEC-E9BA-46DD-8C1A-96D9FF94A839}" type="doc">
      <dgm:prSet loTypeId="urn:microsoft.com/office/officeart/2005/8/layout/pList1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1EBE7F37-6A4A-46AF-8434-89D891D0C595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Background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C6764AD9-37D8-4883-8A29-546262F2CFA1}" type="parTrans" cxnId="{A9B12ED6-AA90-42A7-A3C3-639167E95899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51B32DFC-1840-48E2-9C7F-042199EE65DA}" type="sibTrans" cxnId="{A9B12ED6-AA90-42A7-A3C3-639167E95899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740AE20A-1026-431A-A165-6D29DF018826}">
      <dgm:prSet phldrT="[文本]"/>
      <dgm:spPr/>
      <dgm:t>
        <a:bodyPr/>
        <a:lstStyle/>
        <a:p>
          <a:r>
            <a:rPr lang="en-US" altLang="zh-CN" b="1" dirty="0">
              <a:latin typeface="Rockwell" panose="02060603020205020403" pitchFamily="18" charset="0"/>
            </a:rPr>
            <a:t>Design</a:t>
          </a:r>
          <a:endParaRPr lang="zh-CN" altLang="en-US" b="1" dirty="0">
            <a:latin typeface="Rockwell" panose="02060603020205020403" pitchFamily="18" charset="0"/>
          </a:endParaRPr>
        </a:p>
      </dgm:t>
    </dgm:pt>
    <dgm:pt modelId="{A7E97506-9968-4E2A-B0A6-21E5AE74F3A6}" type="parTrans" cxnId="{40361E2C-9A45-49FC-83B8-7E68158FD3E3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8AB60279-1262-4592-8A88-731EAC7CC588}" type="sibTrans" cxnId="{40361E2C-9A45-49FC-83B8-7E68158FD3E3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6A760836-8A09-44FF-892B-D572179C0BAB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Evaluation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4128C5FD-E019-4B56-950B-51A908BB13FB}" type="parTrans" cxnId="{B9BAA719-DAD3-48A0-8DCC-E0A501D7A53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396B5B06-36E0-48B3-B9B9-FA8CD5FD21E3}" type="sibTrans" cxnId="{B9BAA719-DAD3-48A0-8DCC-E0A501D7A53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96C81EF6-2CA5-4991-89EB-CDFADC6E95C0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Conclusion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BE360881-5B43-4917-ACCB-5C58C7D53B8D}" type="parTrans" cxnId="{BA2C8150-012D-4300-9EFA-DB70B294651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3FE5F723-342C-4909-BA38-8B45C4677F9E}" type="sibTrans" cxnId="{BA2C8150-012D-4300-9EFA-DB70B294651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9E6CE7D7-65F5-4BD8-A725-4CBE4638D630}" type="pres">
      <dgm:prSet presAssocID="{C32F1EEC-E9BA-46DD-8C1A-96D9FF94A839}" presName="Name0" presStyleCnt="0">
        <dgm:presLayoutVars>
          <dgm:dir/>
          <dgm:resizeHandles val="exact"/>
        </dgm:presLayoutVars>
      </dgm:prSet>
      <dgm:spPr/>
    </dgm:pt>
    <dgm:pt modelId="{2AD1824F-5A1D-45A6-A6A6-B5980AA164D7}" type="pres">
      <dgm:prSet presAssocID="{1EBE7F37-6A4A-46AF-8434-89D891D0C595}" presName="compNode" presStyleCnt="0"/>
      <dgm:spPr/>
    </dgm:pt>
    <dgm:pt modelId="{AB8D351D-4503-4340-B8D6-E21B4E7C3198}" type="pres">
      <dgm:prSet presAssocID="{1EBE7F37-6A4A-46AF-8434-89D891D0C595}" presName="pictRect" presStyleLbl="node1" presStyleIdx="0" presStyleCnt="4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清单 纯色填充"/>
        </a:ext>
      </dgm:extLst>
    </dgm:pt>
    <dgm:pt modelId="{3897918D-86D4-4A67-95B4-565C0E210E16}" type="pres">
      <dgm:prSet presAssocID="{1EBE7F37-6A4A-46AF-8434-89D891D0C595}" presName="textRect" presStyleLbl="revTx" presStyleIdx="0" presStyleCnt="4">
        <dgm:presLayoutVars>
          <dgm:bulletEnabled val="1"/>
        </dgm:presLayoutVars>
      </dgm:prSet>
      <dgm:spPr/>
    </dgm:pt>
    <dgm:pt modelId="{1C4CF07E-C27F-4B57-8F7F-820677E20D87}" type="pres">
      <dgm:prSet presAssocID="{51B32DFC-1840-48E2-9C7F-042199EE65DA}" presName="sibTrans" presStyleLbl="sibTrans2D1" presStyleIdx="0" presStyleCnt="0"/>
      <dgm:spPr/>
    </dgm:pt>
    <dgm:pt modelId="{71CAEB97-4DB5-43CD-A5BA-A2146B4002D3}" type="pres">
      <dgm:prSet presAssocID="{740AE20A-1026-431A-A165-6D29DF018826}" presName="compNode" presStyleCnt="0"/>
      <dgm:spPr/>
    </dgm:pt>
    <dgm:pt modelId="{BA03A2FC-4A3A-4975-86C9-0E01C73D4222}" type="pres">
      <dgm:prSet presAssocID="{740AE20A-1026-431A-A165-6D29DF018826}" presName="pictRect" presStyleLbl="node1" presStyleIdx="1" presStyleCnt="4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灯泡和齿轮 纯色填充"/>
        </a:ext>
      </dgm:extLst>
    </dgm:pt>
    <dgm:pt modelId="{21C2C36A-6C7D-40A9-8F55-39AD8C7BF330}" type="pres">
      <dgm:prSet presAssocID="{740AE20A-1026-431A-A165-6D29DF018826}" presName="textRect" presStyleLbl="revTx" presStyleIdx="1" presStyleCnt="4">
        <dgm:presLayoutVars>
          <dgm:bulletEnabled val="1"/>
        </dgm:presLayoutVars>
      </dgm:prSet>
      <dgm:spPr/>
    </dgm:pt>
    <dgm:pt modelId="{565FC8D4-E4FA-4809-9728-DE28B82B2DFD}" type="pres">
      <dgm:prSet presAssocID="{8AB60279-1262-4592-8A88-731EAC7CC588}" presName="sibTrans" presStyleLbl="sibTrans2D1" presStyleIdx="0" presStyleCnt="0"/>
      <dgm:spPr/>
    </dgm:pt>
    <dgm:pt modelId="{0D2E6815-9B6D-4781-BC8C-8ACF6448DEDB}" type="pres">
      <dgm:prSet presAssocID="{6A760836-8A09-44FF-892B-D572179C0BAB}" presName="compNode" presStyleCnt="0"/>
      <dgm:spPr/>
    </dgm:pt>
    <dgm:pt modelId="{0DCE481E-F064-4F45-8C50-2FE3755FAE81}" type="pres">
      <dgm:prSet presAssocID="{6A760836-8A09-44FF-892B-D572179C0BAB}" presName="pictRect" presStyleLbl="node1" presStyleIdx="2" presStyleCnt="4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条形图 纯色填充"/>
        </a:ext>
      </dgm:extLst>
    </dgm:pt>
    <dgm:pt modelId="{750D7CDE-F591-495F-BAA4-7D30B1E4B48A}" type="pres">
      <dgm:prSet presAssocID="{6A760836-8A09-44FF-892B-D572179C0BAB}" presName="textRect" presStyleLbl="revTx" presStyleIdx="2" presStyleCnt="4">
        <dgm:presLayoutVars>
          <dgm:bulletEnabled val="1"/>
        </dgm:presLayoutVars>
      </dgm:prSet>
      <dgm:spPr/>
    </dgm:pt>
    <dgm:pt modelId="{9B09C963-85D4-4F00-809B-DCDA28024B65}" type="pres">
      <dgm:prSet presAssocID="{396B5B06-36E0-48B3-B9B9-FA8CD5FD21E3}" presName="sibTrans" presStyleLbl="sibTrans2D1" presStyleIdx="0" presStyleCnt="0"/>
      <dgm:spPr/>
    </dgm:pt>
    <dgm:pt modelId="{B94B0233-C432-432D-AA8D-EE9998C21BB9}" type="pres">
      <dgm:prSet presAssocID="{96C81EF6-2CA5-4991-89EB-CDFADC6E95C0}" presName="compNode" presStyleCnt="0"/>
      <dgm:spPr/>
    </dgm:pt>
    <dgm:pt modelId="{A74E9219-06F7-4BBB-AD85-1ABDD27A8D02}" type="pres">
      <dgm:prSet presAssocID="{96C81EF6-2CA5-4991-89EB-CDFADC6E95C0}" presName="pictRect" presStyleLbl="node1" presStyleIdx="3" presStyleCnt="4"/>
      <dgm:spPr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火箭 纯色填充"/>
        </a:ext>
      </dgm:extLst>
    </dgm:pt>
    <dgm:pt modelId="{086C6CFA-2FFF-4D9E-B994-A598B98B312F}" type="pres">
      <dgm:prSet presAssocID="{96C81EF6-2CA5-4991-89EB-CDFADC6E95C0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1DF9E714-1375-4D9B-ADA7-1A4EA900D148}" type="presOf" srcId="{51B32DFC-1840-48E2-9C7F-042199EE65DA}" destId="{1C4CF07E-C27F-4B57-8F7F-820677E20D87}" srcOrd="0" destOrd="0" presId="urn:microsoft.com/office/officeart/2005/8/layout/pList1"/>
    <dgm:cxn modelId="{B9BAA719-DAD3-48A0-8DCC-E0A501D7A532}" srcId="{C32F1EEC-E9BA-46DD-8C1A-96D9FF94A839}" destId="{6A760836-8A09-44FF-892B-D572179C0BAB}" srcOrd="2" destOrd="0" parTransId="{4128C5FD-E019-4B56-950B-51A908BB13FB}" sibTransId="{396B5B06-36E0-48B3-B9B9-FA8CD5FD21E3}"/>
    <dgm:cxn modelId="{40361E2C-9A45-49FC-83B8-7E68158FD3E3}" srcId="{C32F1EEC-E9BA-46DD-8C1A-96D9FF94A839}" destId="{740AE20A-1026-431A-A165-6D29DF018826}" srcOrd="1" destOrd="0" parTransId="{A7E97506-9968-4E2A-B0A6-21E5AE74F3A6}" sibTransId="{8AB60279-1262-4592-8A88-731EAC7CC588}"/>
    <dgm:cxn modelId="{1907D72C-AA4B-4C73-A80B-978C3CCA2BEF}" type="presOf" srcId="{396B5B06-36E0-48B3-B9B9-FA8CD5FD21E3}" destId="{9B09C963-85D4-4F00-809B-DCDA28024B65}" srcOrd="0" destOrd="0" presId="urn:microsoft.com/office/officeart/2005/8/layout/pList1"/>
    <dgm:cxn modelId="{FA351D3A-A29C-4E05-974B-DA0A40EE4DF8}" type="presOf" srcId="{C32F1EEC-E9BA-46DD-8C1A-96D9FF94A839}" destId="{9E6CE7D7-65F5-4BD8-A725-4CBE4638D630}" srcOrd="0" destOrd="0" presId="urn:microsoft.com/office/officeart/2005/8/layout/pList1"/>
    <dgm:cxn modelId="{BA2C8150-012D-4300-9EFA-DB70B2946512}" srcId="{C32F1EEC-E9BA-46DD-8C1A-96D9FF94A839}" destId="{96C81EF6-2CA5-4991-89EB-CDFADC6E95C0}" srcOrd="3" destOrd="0" parTransId="{BE360881-5B43-4917-ACCB-5C58C7D53B8D}" sibTransId="{3FE5F723-342C-4909-BA38-8B45C4677F9E}"/>
    <dgm:cxn modelId="{80B73652-D196-49E9-BE79-F905EB6299CA}" type="presOf" srcId="{8AB60279-1262-4592-8A88-731EAC7CC588}" destId="{565FC8D4-E4FA-4809-9728-DE28B82B2DFD}" srcOrd="0" destOrd="0" presId="urn:microsoft.com/office/officeart/2005/8/layout/pList1"/>
    <dgm:cxn modelId="{A91BEE65-2A6F-4EE6-995F-6C32765607B0}" type="presOf" srcId="{96C81EF6-2CA5-4991-89EB-CDFADC6E95C0}" destId="{086C6CFA-2FFF-4D9E-B994-A598B98B312F}" srcOrd="0" destOrd="0" presId="urn:microsoft.com/office/officeart/2005/8/layout/pList1"/>
    <dgm:cxn modelId="{165D0BAE-5054-414B-9843-BE157EB7E8FB}" type="presOf" srcId="{740AE20A-1026-431A-A165-6D29DF018826}" destId="{21C2C36A-6C7D-40A9-8F55-39AD8C7BF330}" srcOrd="0" destOrd="0" presId="urn:microsoft.com/office/officeart/2005/8/layout/pList1"/>
    <dgm:cxn modelId="{2C1D43D0-AA5B-4648-8CB9-01A866DDD4B2}" type="presOf" srcId="{1EBE7F37-6A4A-46AF-8434-89D891D0C595}" destId="{3897918D-86D4-4A67-95B4-565C0E210E16}" srcOrd="0" destOrd="0" presId="urn:microsoft.com/office/officeart/2005/8/layout/pList1"/>
    <dgm:cxn modelId="{A9B12ED6-AA90-42A7-A3C3-639167E95899}" srcId="{C32F1EEC-E9BA-46DD-8C1A-96D9FF94A839}" destId="{1EBE7F37-6A4A-46AF-8434-89D891D0C595}" srcOrd="0" destOrd="0" parTransId="{C6764AD9-37D8-4883-8A29-546262F2CFA1}" sibTransId="{51B32DFC-1840-48E2-9C7F-042199EE65DA}"/>
    <dgm:cxn modelId="{0D0C2AF6-6124-42DA-AFB5-0B7D861EDEB4}" type="presOf" srcId="{6A760836-8A09-44FF-892B-D572179C0BAB}" destId="{750D7CDE-F591-495F-BAA4-7D30B1E4B48A}" srcOrd="0" destOrd="0" presId="urn:microsoft.com/office/officeart/2005/8/layout/pList1"/>
    <dgm:cxn modelId="{DA032EA7-F832-4A09-AE16-810F61DB3D15}" type="presParOf" srcId="{9E6CE7D7-65F5-4BD8-A725-4CBE4638D630}" destId="{2AD1824F-5A1D-45A6-A6A6-B5980AA164D7}" srcOrd="0" destOrd="0" presId="urn:microsoft.com/office/officeart/2005/8/layout/pList1"/>
    <dgm:cxn modelId="{5CD1D369-D6A0-4D90-BA77-0E9E6332D1E9}" type="presParOf" srcId="{2AD1824F-5A1D-45A6-A6A6-B5980AA164D7}" destId="{AB8D351D-4503-4340-B8D6-E21B4E7C3198}" srcOrd="0" destOrd="0" presId="urn:microsoft.com/office/officeart/2005/8/layout/pList1"/>
    <dgm:cxn modelId="{833193FE-87F6-4679-992B-10049A570A9A}" type="presParOf" srcId="{2AD1824F-5A1D-45A6-A6A6-B5980AA164D7}" destId="{3897918D-86D4-4A67-95B4-565C0E210E16}" srcOrd="1" destOrd="0" presId="urn:microsoft.com/office/officeart/2005/8/layout/pList1"/>
    <dgm:cxn modelId="{570753C3-96EF-4815-A4B8-24A0C58486F8}" type="presParOf" srcId="{9E6CE7D7-65F5-4BD8-A725-4CBE4638D630}" destId="{1C4CF07E-C27F-4B57-8F7F-820677E20D87}" srcOrd="1" destOrd="0" presId="urn:microsoft.com/office/officeart/2005/8/layout/pList1"/>
    <dgm:cxn modelId="{391DD8C0-7538-4E09-947D-78DDD34C62F1}" type="presParOf" srcId="{9E6CE7D7-65F5-4BD8-A725-4CBE4638D630}" destId="{71CAEB97-4DB5-43CD-A5BA-A2146B4002D3}" srcOrd="2" destOrd="0" presId="urn:microsoft.com/office/officeart/2005/8/layout/pList1"/>
    <dgm:cxn modelId="{C8DF415A-8E35-45D2-A06F-8ADF98CA1BCC}" type="presParOf" srcId="{71CAEB97-4DB5-43CD-A5BA-A2146B4002D3}" destId="{BA03A2FC-4A3A-4975-86C9-0E01C73D4222}" srcOrd="0" destOrd="0" presId="urn:microsoft.com/office/officeart/2005/8/layout/pList1"/>
    <dgm:cxn modelId="{1F1A730E-3D20-46E5-BF9A-299551BA202F}" type="presParOf" srcId="{71CAEB97-4DB5-43CD-A5BA-A2146B4002D3}" destId="{21C2C36A-6C7D-40A9-8F55-39AD8C7BF330}" srcOrd="1" destOrd="0" presId="urn:microsoft.com/office/officeart/2005/8/layout/pList1"/>
    <dgm:cxn modelId="{C77F4412-A847-4A12-9375-8F80513116A7}" type="presParOf" srcId="{9E6CE7D7-65F5-4BD8-A725-4CBE4638D630}" destId="{565FC8D4-E4FA-4809-9728-DE28B82B2DFD}" srcOrd="3" destOrd="0" presId="urn:microsoft.com/office/officeart/2005/8/layout/pList1"/>
    <dgm:cxn modelId="{676F380E-5949-40B2-B7FE-5ADC1B8D5A75}" type="presParOf" srcId="{9E6CE7D7-65F5-4BD8-A725-4CBE4638D630}" destId="{0D2E6815-9B6D-4781-BC8C-8ACF6448DEDB}" srcOrd="4" destOrd="0" presId="urn:microsoft.com/office/officeart/2005/8/layout/pList1"/>
    <dgm:cxn modelId="{5EF86AE1-7CB9-4B92-8CA9-B077BDFE6CFF}" type="presParOf" srcId="{0D2E6815-9B6D-4781-BC8C-8ACF6448DEDB}" destId="{0DCE481E-F064-4F45-8C50-2FE3755FAE81}" srcOrd="0" destOrd="0" presId="urn:microsoft.com/office/officeart/2005/8/layout/pList1"/>
    <dgm:cxn modelId="{871BFB77-D463-4338-9B9E-D9756425EECC}" type="presParOf" srcId="{0D2E6815-9B6D-4781-BC8C-8ACF6448DEDB}" destId="{750D7CDE-F591-495F-BAA4-7D30B1E4B48A}" srcOrd="1" destOrd="0" presId="urn:microsoft.com/office/officeart/2005/8/layout/pList1"/>
    <dgm:cxn modelId="{106D7D54-4063-479E-85F6-88B9E9A92D14}" type="presParOf" srcId="{9E6CE7D7-65F5-4BD8-A725-4CBE4638D630}" destId="{9B09C963-85D4-4F00-809B-DCDA28024B65}" srcOrd="5" destOrd="0" presId="urn:microsoft.com/office/officeart/2005/8/layout/pList1"/>
    <dgm:cxn modelId="{E13BDDD1-1290-45AE-8446-B06A594E1E34}" type="presParOf" srcId="{9E6CE7D7-65F5-4BD8-A725-4CBE4638D630}" destId="{B94B0233-C432-432D-AA8D-EE9998C21BB9}" srcOrd="6" destOrd="0" presId="urn:microsoft.com/office/officeart/2005/8/layout/pList1"/>
    <dgm:cxn modelId="{2F4FBA56-E007-467D-BE0B-AF08484D677B}" type="presParOf" srcId="{B94B0233-C432-432D-AA8D-EE9998C21BB9}" destId="{A74E9219-06F7-4BBB-AD85-1ABDD27A8D02}" srcOrd="0" destOrd="0" presId="urn:microsoft.com/office/officeart/2005/8/layout/pList1"/>
    <dgm:cxn modelId="{BDE901B1-2DEE-4630-80F1-7AC9CC4F7607}" type="presParOf" srcId="{B94B0233-C432-432D-AA8D-EE9998C21BB9}" destId="{086C6CFA-2FFF-4D9E-B994-A598B98B312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2F1EEC-E9BA-46DD-8C1A-96D9FF94A839}" type="doc">
      <dgm:prSet loTypeId="urn:microsoft.com/office/officeart/2005/8/layout/pList1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1EBE7F37-6A4A-46AF-8434-89D891D0C595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Background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C6764AD9-37D8-4883-8A29-546262F2CFA1}" type="parTrans" cxnId="{A9B12ED6-AA90-42A7-A3C3-639167E95899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51B32DFC-1840-48E2-9C7F-042199EE65DA}" type="sibTrans" cxnId="{A9B12ED6-AA90-42A7-A3C3-639167E95899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740AE20A-1026-431A-A165-6D29DF018826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Design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A7E97506-9968-4E2A-B0A6-21E5AE74F3A6}" type="parTrans" cxnId="{40361E2C-9A45-49FC-83B8-7E68158FD3E3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8AB60279-1262-4592-8A88-731EAC7CC588}" type="sibTrans" cxnId="{40361E2C-9A45-49FC-83B8-7E68158FD3E3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6A760836-8A09-44FF-892B-D572179C0BAB}">
      <dgm:prSet phldrT="[文本]"/>
      <dgm:spPr/>
      <dgm:t>
        <a:bodyPr/>
        <a:lstStyle/>
        <a:p>
          <a:r>
            <a:rPr lang="en-US" altLang="zh-CN" b="1" dirty="0">
              <a:latin typeface="Rockwell" panose="02060603020205020403" pitchFamily="18" charset="0"/>
            </a:rPr>
            <a:t>Evaluation</a:t>
          </a:r>
          <a:endParaRPr lang="zh-CN" altLang="en-US" b="1" dirty="0">
            <a:latin typeface="Rockwell" panose="02060603020205020403" pitchFamily="18" charset="0"/>
          </a:endParaRPr>
        </a:p>
      </dgm:t>
    </dgm:pt>
    <dgm:pt modelId="{4128C5FD-E019-4B56-950B-51A908BB13FB}" type="parTrans" cxnId="{B9BAA719-DAD3-48A0-8DCC-E0A501D7A53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396B5B06-36E0-48B3-B9B9-FA8CD5FD21E3}" type="sibTrans" cxnId="{B9BAA719-DAD3-48A0-8DCC-E0A501D7A53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96C81EF6-2CA5-4991-89EB-CDFADC6E95C0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Conclusion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BE360881-5B43-4917-ACCB-5C58C7D53B8D}" type="parTrans" cxnId="{BA2C8150-012D-4300-9EFA-DB70B294651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3FE5F723-342C-4909-BA38-8B45C4677F9E}" type="sibTrans" cxnId="{BA2C8150-012D-4300-9EFA-DB70B294651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9E6CE7D7-65F5-4BD8-A725-4CBE4638D630}" type="pres">
      <dgm:prSet presAssocID="{C32F1EEC-E9BA-46DD-8C1A-96D9FF94A839}" presName="Name0" presStyleCnt="0">
        <dgm:presLayoutVars>
          <dgm:dir/>
          <dgm:resizeHandles val="exact"/>
        </dgm:presLayoutVars>
      </dgm:prSet>
      <dgm:spPr/>
    </dgm:pt>
    <dgm:pt modelId="{2AD1824F-5A1D-45A6-A6A6-B5980AA164D7}" type="pres">
      <dgm:prSet presAssocID="{1EBE7F37-6A4A-46AF-8434-89D891D0C595}" presName="compNode" presStyleCnt="0"/>
      <dgm:spPr/>
    </dgm:pt>
    <dgm:pt modelId="{AB8D351D-4503-4340-B8D6-E21B4E7C3198}" type="pres">
      <dgm:prSet presAssocID="{1EBE7F37-6A4A-46AF-8434-89D891D0C595}" presName="pictRect" presStyleLbl="node1" presStyleIdx="0" presStyleCnt="4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清单 纯色填充"/>
        </a:ext>
      </dgm:extLst>
    </dgm:pt>
    <dgm:pt modelId="{3897918D-86D4-4A67-95B4-565C0E210E16}" type="pres">
      <dgm:prSet presAssocID="{1EBE7F37-6A4A-46AF-8434-89D891D0C595}" presName="textRect" presStyleLbl="revTx" presStyleIdx="0" presStyleCnt="4">
        <dgm:presLayoutVars>
          <dgm:bulletEnabled val="1"/>
        </dgm:presLayoutVars>
      </dgm:prSet>
      <dgm:spPr/>
    </dgm:pt>
    <dgm:pt modelId="{1C4CF07E-C27F-4B57-8F7F-820677E20D87}" type="pres">
      <dgm:prSet presAssocID="{51B32DFC-1840-48E2-9C7F-042199EE65DA}" presName="sibTrans" presStyleLbl="sibTrans2D1" presStyleIdx="0" presStyleCnt="0"/>
      <dgm:spPr/>
    </dgm:pt>
    <dgm:pt modelId="{71CAEB97-4DB5-43CD-A5BA-A2146B4002D3}" type="pres">
      <dgm:prSet presAssocID="{740AE20A-1026-431A-A165-6D29DF018826}" presName="compNode" presStyleCnt="0"/>
      <dgm:spPr/>
    </dgm:pt>
    <dgm:pt modelId="{BA03A2FC-4A3A-4975-86C9-0E01C73D4222}" type="pres">
      <dgm:prSet presAssocID="{740AE20A-1026-431A-A165-6D29DF018826}" presName="pictRect" presStyleLbl="node1" presStyleIdx="1" presStyleCnt="4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灯泡和齿轮 纯色填充"/>
        </a:ext>
      </dgm:extLst>
    </dgm:pt>
    <dgm:pt modelId="{21C2C36A-6C7D-40A9-8F55-39AD8C7BF330}" type="pres">
      <dgm:prSet presAssocID="{740AE20A-1026-431A-A165-6D29DF018826}" presName="textRect" presStyleLbl="revTx" presStyleIdx="1" presStyleCnt="4">
        <dgm:presLayoutVars>
          <dgm:bulletEnabled val="1"/>
        </dgm:presLayoutVars>
      </dgm:prSet>
      <dgm:spPr/>
    </dgm:pt>
    <dgm:pt modelId="{565FC8D4-E4FA-4809-9728-DE28B82B2DFD}" type="pres">
      <dgm:prSet presAssocID="{8AB60279-1262-4592-8A88-731EAC7CC588}" presName="sibTrans" presStyleLbl="sibTrans2D1" presStyleIdx="0" presStyleCnt="0"/>
      <dgm:spPr/>
    </dgm:pt>
    <dgm:pt modelId="{0D2E6815-9B6D-4781-BC8C-8ACF6448DEDB}" type="pres">
      <dgm:prSet presAssocID="{6A760836-8A09-44FF-892B-D572179C0BAB}" presName="compNode" presStyleCnt="0"/>
      <dgm:spPr/>
    </dgm:pt>
    <dgm:pt modelId="{0DCE481E-F064-4F45-8C50-2FE3755FAE81}" type="pres">
      <dgm:prSet presAssocID="{6A760836-8A09-44FF-892B-D572179C0BAB}" presName="pictRect" presStyleLbl="node1" presStyleIdx="2" presStyleCnt="4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条形图 纯色填充"/>
        </a:ext>
      </dgm:extLst>
    </dgm:pt>
    <dgm:pt modelId="{750D7CDE-F591-495F-BAA4-7D30B1E4B48A}" type="pres">
      <dgm:prSet presAssocID="{6A760836-8A09-44FF-892B-D572179C0BAB}" presName="textRect" presStyleLbl="revTx" presStyleIdx="2" presStyleCnt="4">
        <dgm:presLayoutVars>
          <dgm:bulletEnabled val="1"/>
        </dgm:presLayoutVars>
      </dgm:prSet>
      <dgm:spPr/>
    </dgm:pt>
    <dgm:pt modelId="{9B09C963-85D4-4F00-809B-DCDA28024B65}" type="pres">
      <dgm:prSet presAssocID="{396B5B06-36E0-48B3-B9B9-FA8CD5FD21E3}" presName="sibTrans" presStyleLbl="sibTrans2D1" presStyleIdx="0" presStyleCnt="0"/>
      <dgm:spPr/>
    </dgm:pt>
    <dgm:pt modelId="{B94B0233-C432-432D-AA8D-EE9998C21BB9}" type="pres">
      <dgm:prSet presAssocID="{96C81EF6-2CA5-4991-89EB-CDFADC6E95C0}" presName="compNode" presStyleCnt="0"/>
      <dgm:spPr/>
    </dgm:pt>
    <dgm:pt modelId="{A74E9219-06F7-4BBB-AD85-1ABDD27A8D02}" type="pres">
      <dgm:prSet presAssocID="{96C81EF6-2CA5-4991-89EB-CDFADC6E95C0}" presName="pictRect" presStyleLbl="node1" presStyleIdx="3" presStyleCnt="4"/>
      <dgm:spPr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火箭 纯色填充"/>
        </a:ext>
      </dgm:extLst>
    </dgm:pt>
    <dgm:pt modelId="{086C6CFA-2FFF-4D9E-B994-A598B98B312F}" type="pres">
      <dgm:prSet presAssocID="{96C81EF6-2CA5-4991-89EB-CDFADC6E95C0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1DF9E714-1375-4D9B-ADA7-1A4EA900D148}" type="presOf" srcId="{51B32DFC-1840-48E2-9C7F-042199EE65DA}" destId="{1C4CF07E-C27F-4B57-8F7F-820677E20D87}" srcOrd="0" destOrd="0" presId="urn:microsoft.com/office/officeart/2005/8/layout/pList1"/>
    <dgm:cxn modelId="{B9BAA719-DAD3-48A0-8DCC-E0A501D7A532}" srcId="{C32F1EEC-E9BA-46DD-8C1A-96D9FF94A839}" destId="{6A760836-8A09-44FF-892B-D572179C0BAB}" srcOrd="2" destOrd="0" parTransId="{4128C5FD-E019-4B56-950B-51A908BB13FB}" sibTransId="{396B5B06-36E0-48B3-B9B9-FA8CD5FD21E3}"/>
    <dgm:cxn modelId="{40361E2C-9A45-49FC-83B8-7E68158FD3E3}" srcId="{C32F1EEC-E9BA-46DD-8C1A-96D9FF94A839}" destId="{740AE20A-1026-431A-A165-6D29DF018826}" srcOrd="1" destOrd="0" parTransId="{A7E97506-9968-4E2A-B0A6-21E5AE74F3A6}" sibTransId="{8AB60279-1262-4592-8A88-731EAC7CC588}"/>
    <dgm:cxn modelId="{1907D72C-AA4B-4C73-A80B-978C3CCA2BEF}" type="presOf" srcId="{396B5B06-36E0-48B3-B9B9-FA8CD5FD21E3}" destId="{9B09C963-85D4-4F00-809B-DCDA28024B65}" srcOrd="0" destOrd="0" presId="urn:microsoft.com/office/officeart/2005/8/layout/pList1"/>
    <dgm:cxn modelId="{FA351D3A-A29C-4E05-974B-DA0A40EE4DF8}" type="presOf" srcId="{C32F1EEC-E9BA-46DD-8C1A-96D9FF94A839}" destId="{9E6CE7D7-65F5-4BD8-A725-4CBE4638D630}" srcOrd="0" destOrd="0" presId="urn:microsoft.com/office/officeart/2005/8/layout/pList1"/>
    <dgm:cxn modelId="{BA2C8150-012D-4300-9EFA-DB70B2946512}" srcId="{C32F1EEC-E9BA-46DD-8C1A-96D9FF94A839}" destId="{96C81EF6-2CA5-4991-89EB-CDFADC6E95C0}" srcOrd="3" destOrd="0" parTransId="{BE360881-5B43-4917-ACCB-5C58C7D53B8D}" sibTransId="{3FE5F723-342C-4909-BA38-8B45C4677F9E}"/>
    <dgm:cxn modelId="{80B73652-D196-49E9-BE79-F905EB6299CA}" type="presOf" srcId="{8AB60279-1262-4592-8A88-731EAC7CC588}" destId="{565FC8D4-E4FA-4809-9728-DE28B82B2DFD}" srcOrd="0" destOrd="0" presId="urn:microsoft.com/office/officeart/2005/8/layout/pList1"/>
    <dgm:cxn modelId="{A91BEE65-2A6F-4EE6-995F-6C32765607B0}" type="presOf" srcId="{96C81EF6-2CA5-4991-89EB-CDFADC6E95C0}" destId="{086C6CFA-2FFF-4D9E-B994-A598B98B312F}" srcOrd="0" destOrd="0" presId="urn:microsoft.com/office/officeart/2005/8/layout/pList1"/>
    <dgm:cxn modelId="{165D0BAE-5054-414B-9843-BE157EB7E8FB}" type="presOf" srcId="{740AE20A-1026-431A-A165-6D29DF018826}" destId="{21C2C36A-6C7D-40A9-8F55-39AD8C7BF330}" srcOrd="0" destOrd="0" presId="urn:microsoft.com/office/officeart/2005/8/layout/pList1"/>
    <dgm:cxn modelId="{2C1D43D0-AA5B-4648-8CB9-01A866DDD4B2}" type="presOf" srcId="{1EBE7F37-6A4A-46AF-8434-89D891D0C595}" destId="{3897918D-86D4-4A67-95B4-565C0E210E16}" srcOrd="0" destOrd="0" presId="urn:microsoft.com/office/officeart/2005/8/layout/pList1"/>
    <dgm:cxn modelId="{A9B12ED6-AA90-42A7-A3C3-639167E95899}" srcId="{C32F1EEC-E9BA-46DD-8C1A-96D9FF94A839}" destId="{1EBE7F37-6A4A-46AF-8434-89D891D0C595}" srcOrd="0" destOrd="0" parTransId="{C6764AD9-37D8-4883-8A29-546262F2CFA1}" sibTransId="{51B32DFC-1840-48E2-9C7F-042199EE65DA}"/>
    <dgm:cxn modelId="{0D0C2AF6-6124-42DA-AFB5-0B7D861EDEB4}" type="presOf" srcId="{6A760836-8A09-44FF-892B-D572179C0BAB}" destId="{750D7CDE-F591-495F-BAA4-7D30B1E4B48A}" srcOrd="0" destOrd="0" presId="urn:microsoft.com/office/officeart/2005/8/layout/pList1"/>
    <dgm:cxn modelId="{DA032EA7-F832-4A09-AE16-810F61DB3D15}" type="presParOf" srcId="{9E6CE7D7-65F5-4BD8-A725-4CBE4638D630}" destId="{2AD1824F-5A1D-45A6-A6A6-B5980AA164D7}" srcOrd="0" destOrd="0" presId="urn:microsoft.com/office/officeart/2005/8/layout/pList1"/>
    <dgm:cxn modelId="{5CD1D369-D6A0-4D90-BA77-0E9E6332D1E9}" type="presParOf" srcId="{2AD1824F-5A1D-45A6-A6A6-B5980AA164D7}" destId="{AB8D351D-4503-4340-B8D6-E21B4E7C3198}" srcOrd="0" destOrd="0" presId="urn:microsoft.com/office/officeart/2005/8/layout/pList1"/>
    <dgm:cxn modelId="{833193FE-87F6-4679-992B-10049A570A9A}" type="presParOf" srcId="{2AD1824F-5A1D-45A6-A6A6-B5980AA164D7}" destId="{3897918D-86D4-4A67-95B4-565C0E210E16}" srcOrd="1" destOrd="0" presId="urn:microsoft.com/office/officeart/2005/8/layout/pList1"/>
    <dgm:cxn modelId="{570753C3-96EF-4815-A4B8-24A0C58486F8}" type="presParOf" srcId="{9E6CE7D7-65F5-4BD8-A725-4CBE4638D630}" destId="{1C4CF07E-C27F-4B57-8F7F-820677E20D87}" srcOrd="1" destOrd="0" presId="urn:microsoft.com/office/officeart/2005/8/layout/pList1"/>
    <dgm:cxn modelId="{391DD8C0-7538-4E09-947D-78DDD34C62F1}" type="presParOf" srcId="{9E6CE7D7-65F5-4BD8-A725-4CBE4638D630}" destId="{71CAEB97-4DB5-43CD-A5BA-A2146B4002D3}" srcOrd="2" destOrd="0" presId="urn:microsoft.com/office/officeart/2005/8/layout/pList1"/>
    <dgm:cxn modelId="{C8DF415A-8E35-45D2-A06F-8ADF98CA1BCC}" type="presParOf" srcId="{71CAEB97-4DB5-43CD-A5BA-A2146B4002D3}" destId="{BA03A2FC-4A3A-4975-86C9-0E01C73D4222}" srcOrd="0" destOrd="0" presId="urn:microsoft.com/office/officeart/2005/8/layout/pList1"/>
    <dgm:cxn modelId="{1F1A730E-3D20-46E5-BF9A-299551BA202F}" type="presParOf" srcId="{71CAEB97-4DB5-43CD-A5BA-A2146B4002D3}" destId="{21C2C36A-6C7D-40A9-8F55-39AD8C7BF330}" srcOrd="1" destOrd="0" presId="urn:microsoft.com/office/officeart/2005/8/layout/pList1"/>
    <dgm:cxn modelId="{C77F4412-A847-4A12-9375-8F80513116A7}" type="presParOf" srcId="{9E6CE7D7-65F5-4BD8-A725-4CBE4638D630}" destId="{565FC8D4-E4FA-4809-9728-DE28B82B2DFD}" srcOrd="3" destOrd="0" presId="urn:microsoft.com/office/officeart/2005/8/layout/pList1"/>
    <dgm:cxn modelId="{676F380E-5949-40B2-B7FE-5ADC1B8D5A75}" type="presParOf" srcId="{9E6CE7D7-65F5-4BD8-A725-4CBE4638D630}" destId="{0D2E6815-9B6D-4781-BC8C-8ACF6448DEDB}" srcOrd="4" destOrd="0" presId="urn:microsoft.com/office/officeart/2005/8/layout/pList1"/>
    <dgm:cxn modelId="{5EF86AE1-7CB9-4B92-8CA9-B077BDFE6CFF}" type="presParOf" srcId="{0D2E6815-9B6D-4781-BC8C-8ACF6448DEDB}" destId="{0DCE481E-F064-4F45-8C50-2FE3755FAE81}" srcOrd="0" destOrd="0" presId="urn:microsoft.com/office/officeart/2005/8/layout/pList1"/>
    <dgm:cxn modelId="{871BFB77-D463-4338-9B9E-D9756425EECC}" type="presParOf" srcId="{0D2E6815-9B6D-4781-BC8C-8ACF6448DEDB}" destId="{750D7CDE-F591-495F-BAA4-7D30B1E4B48A}" srcOrd="1" destOrd="0" presId="urn:microsoft.com/office/officeart/2005/8/layout/pList1"/>
    <dgm:cxn modelId="{106D7D54-4063-479E-85F6-88B9E9A92D14}" type="presParOf" srcId="{9E6CE7D7-65F5-4BD8-A725-4CBE4638D630}" destId="{9B09C963-85D4-4F00-809B-DCDA28024B65}" srcOrd="5" destOrd="0" presId="urn:microsoft.com/office/officeart/2005/8/layout/pList1"/>
    <dgm:cxn modelId="{E13BDDD1-1290-45AE-8446-B06A594E1E34}" type="presParOf" srcId="{9E6CE7D7-65F5-4BD8-A725-4CBE4638D630}" destId="{B94B0233-C432-432D-AA8D-EE9998C21BB9}" srcOrd="6" destOrd="0" presId="urn:microsoft.com/office/officeart/2005/8/layout/pList1"/>
    <dgm:cxn modelId="{2F4FBA56-E007-467D-BE0B-AF08484D677B}" type="presParOf" srcId="{B94B0233-C432-432D-AA8D-EE9998C21BB9}" destId="{A74E9219-06F7-4BBB-AD85-1ABDD27A8D02}" srcOrd="0" destOrd="0" presId="urn:microsoft.com/office/officeart/2005/8/layout/pList1"/>
    <dgm:cxn modelId="{BDE901B1-2DEE-4630-80F1-7AC9CC4F7607}" type="presParOf" srcId="{B94B0233-C432-432D-AA8D-EE9998C21BB9}" destId="{086C6CFA-2FFF-4D9E-B994-A598B98B312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67C4B6-4A11-4076-8773-C79A01A9DDBC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F77473B4-D027-40EA-BA6E-26C28332ECBC}">
      <dgm:prSet custT="1"/>
      <dgm:spPr/>
      <dgm:t>
        <a:bodyPr/>
        <a:lstStyle/>
        <a:p>
          <a:r>
            <a:rPr lang="en-US" altLang="zh-CN" sz="2000" b="1" dirty="0">
              <a:latin typeface="Segoe UI" panose="020B0502040204020203" pitchFamily="34" charset="0"/>
              <a:cs typeface="Segoe UI" panose="020B0502040204020203" pitchFamily="34" charset="0"/>
            </a:rPr>
            <a:t>Dataset from eBay</a:t>
          </a:r>
          <a:endParaRPr lang="zh-CN" altLang="en-US" sz="20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AC5F921-3E27-4DE0-A64C-8F4F0ADD8592}" type="parTrans" cxnId="{0AF81F2E-8FDF-463D-9919-067216240F03}">
      <dgm:prSet/>
      <dgm:spPr/>
      <dgm:t>
        <a:bodyPr/>
        <a:lstStyle/>
        <a:p>
          <a:endParaRPr lang="zh-CN" altLang="en-US" sz="3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865771F-C9C4-469B-8508-07F61B6FD76D}" type="sibTrans" cxnId="{0AF81F2E-8FDF-463D-9919-067216240F03}">
      <dgm:prSet/>
      <dgm:spPr/>
      <dgm:t>
        <a:bodyPr/>
        <a:lstStyle/>
        <a:p>
          <a:endParaRPr lang="zh-CN" altLang="en-US" sz="3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ED49E9C-6B6B-4EE5-8837-CE6434B9A122}">
      <dgm:prSet custT="1"/>
      <dgm:spPr/>
      <dgm:t>
        <a:bodyPr/>
        <a:lstStyle/>
        <a:p>
          <a:r>
            <a:rPr lang="en-US" altLang="zh-CN" sz="2000" b="1" dirty="0">
              <a:latin typeface="Segoe UI" panose="020B0502040204020203" pitchFamily="34" charset="0"/>
              <a:cs typeface="Segoe UI" panose="020B0502040204020203" pitchFamily="34" charset="0"/>
            </a:rPr>
            <a:t>Dataset A1 and A2</a:t>
          </a:r>
          <a:endParaRPr lang="zh-CN" altLang="en-US" sz="20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EE8AC4A-286B-4D17-BBA1-2774FD8F4C4F}" type="parTrans" cxnId="{8A94F47E-7721-4CC4-B6B7-6BA273E98B32}">
      <dgm:prSet/>
      <dgm:spPr/>
      <dgm:t>
        <a:bodyPr/>
        <a:lstStyle/>
        <a:p>
          <a:endParaRPr lang="zh-CN" altLang="en-US"/>
        </a:p>
      </dgm:t>
    </dgm:pt>
    <dgm:pt modelId="{9A57996A-AB25-4DD8-9605-02EB232BBF4F}" type="sibTrans" cxnId="{8A94F47E-7721-4CC4-B6B7-6BA273E98B32}">
      <dgm:prSet/>
      <dgm:spPr/>
      <dgm:t>
        <a:bodyPr/>
        <a:lstStyle/>
        <a:p>
          <a:endParaRPr lang="zh-CN" altLang="en-US"/>
        </a:p>
      </dgm:t>
    </dgm:pt>
    <dgm:pt modelId="{0C504E39-E241-42C5-A839-B1A7286820D7}">
      <dgm:prSet custT="1"/>
      <dgm:spPr/>
      <dgm:t>
        <a:bodyPr/>
        <a:lstStyle/>
        <a:p>
          <a:r>
            <a:rPr lang="en-US" altLang="zh-CN" sz="1800" dirty="0">
              <a:latin typeface="Segoe UI" panose="020B0502040204020203" pitchFamily="34" charset="0"/>
              <a:cs typeface="Segoe UI" panose="020B0502040204020203" pitchFamily="34" charset="0"/>
            </a:rPr>
            <a:t>real-world e-commerce system data from </a:t>
          </a:r>
          <a:r>
            <a:rPr lang="en-US" altLang="en-US" sz="1800" b="1" dirty="0">
              <a:latin typeface="Segoe UI" panose="020B0502040204020203" pitchFamily="34" charset="0"/>
              <a:cs typeface="Segoe UI" panose="020B0502040204020203" pitchFamily="34" charset="0"/>
            </a:rPr>
            <a:t>Jan 2020 to Apr 2021</a:t>
          </a:r>
          <a:endParaRPr lang="zh-CN" altLang="en-US" sz="18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F3F8450-9B13-474B-8148-0DD1EAE81994}" type="parTrans" cxnId="{F2C1A4DD-C90F-469A-9A2A-879B015AC976}">
      <dgm:prSet/>
      <dgm:spPr/>
      <dgm:t>
        <a:bodyPr/>
        <a:lstStyle/>
        <a:p>
          <a:endParaRPr lang="zh-CN" altLang="en-US"/>
        </a:p>
      </dgm:t>
    </dgm:pt>
    <dgm:pt modelId="{20F4D1BF-479D-49BF-A55A-49C97325D4E1}" type="sibTrans" cxnId="{F2C1A4DD-C90F-469A-9A2A-879B015AC976}">
      <dgm:prSet/>
      <dgm:spPr/>
      <dgm:t>
        <a:bodyPr/>
        <a:lstStyle/>
        <a:p>
          <a:endParaRPr lang="zh-CN" altLang="en-US"/>
        </a:p>
      </dgm:t>
    </dgm:pt>
    <dgm:pt modelId="{9BE41D24-4042-449A-8045-B5FADDFC6CB7}">
      <dgm:prSet custT="1"/>
      <dgm:spPr/>
      <dgm:t>
        <a:bodyPr/>
        <a:lstStyle/>
        <a:p>
          <a:r>
            <a:rPr lang="en-US" altLang="zh-CN" sz="1800" dirty="0">
              <a:latin typeface="Segoe UI" panose="020B0502040204020203" pitchFamily="34" charset="0"/>
              <a:cs typeface="Segoe UI" panose="020B0502040204020203" pitchFamily="34" charset="0"/>
            </a:rPr>
            <a:t>from a production system at a major ISP, with ten failure types.</a:t>
          </a:r>
          <a:endParaRPr lang="zh-CN" altLang="en-US" sz="1800" i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5E092A1-7144-4CBA-9501-AA48E16D5E81}" type="parTrans" cxnId="{4EE8B652-AF58-44BB-BAA9-29F15E8A157D}">
      <dgm:prSet/>
      <dgm:spPr/>
      <dgm:t>
        <a:bodyPr/>
        <a:lstStyle/>
        <a:p>
          <a:endParaRPr lang="zh-CN" altLang="en-US"/>
        </a:p>
      </dgm:t>
    </dgm:pt>
    <dgm:pt modelId="{2B89C732-D6E6-453F-8C9E-0A41299C4A0A}" type="sibTrans" cxnId="{4EE8B652-AF58-44BB-BAA9-29F15E8A157D}">
      <dgm:prSet/>
      <dgm:spPr/>
      <dgm:t>
        <a:bodyPr/>
        <a:lstStyle/>
        <a:p>
          <a:endParaRPr lang="zh-CN" altLang="en-US"/>
        </a:p>
      </dgm:t>
    </dgm:pt>
    <dgm:pt modelId="{E47C5029-21E8-124D-9C54-02992E15058F}">
      <dgm:prSet custT="1"/>
      <dgm:spPr/>
      <dgm:t>
        <a:bodyPr/>
        <a:lstStyle/>
        <a:p>
          <a:r>
            <a:rPr lang="en-US" altLang="en-US" sz="1800" i="0" dirty="0">
              <a:latin typeface="Segoe UI" panose="020B0502040204020203" pitchFamily="34" charset="0"/>
              <a:cs typeface="Segoe UI" panose="020B0502040204020203" pitchFamily="34" charset="0"/>
            </a:rPr>
            <a:t>assess CPGAT and DAGNN performance when given metric data instead of alert metadata.</a:t>
          </a:r>
          <a:endParaRPr lang="zh-CN" altLang="en-US" sz="1800" i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457A3AE-6902-9549-91FD-301A081397D1}" type="parTrans" cxnId="{05E6CCCA-B188-CD4F-AE74-E98C0161B29B}">
      <dgm:prSet/>
      <dgm:spPr/>
      <dgm:t>
        <a:bodyPr/>
        <a:lstStyle/>
        <a:p>
          <a:endParaRPr lang="zh-CN" altLang="en-US"/>
        </a:p>
      </dgm:t>
    </dgm:pt>
    <dgm:pt modelId="{47BB232E-51B2-CF4C-926E-86F1AE5D6C68}" type="sibTrans" cxnId="{05E6CCCA-B188-CD4F-AE74-E98C0161B29B}">
      <dgm:prSet/>
      <dgm:spPr/>
      <dgm:t>
        <a:bodyPr/>
        <a:lstStyle/>
        <a:p>
          <a:endParaRPr lang="zh-CN" altLang="en-US"/>
        </a:p>
      </dgm:t>
    </dgm:pt>
    <dgm:pt modelId="{7BC9033E-0128-7A4C-AFAE-660FB6B2627D}">
      <dgm:prSet custT="1"/>
      <dgm:spPr/>
      <dgm:t>
        <a:bodyPr/>
        <a:lstStyle/>
        <a:p>
          <a:r>
            <a:rPr lang="en-US" altLang="en-US" sz="1800" dirty="0">
              <a:latin typeface="Segoe UI" panose="020B0502040204020203" pitchFamily="34" charset="0"/>
              <a:cs typeface="Segoe UI" panose="020B0502040204020203" pitchFamily="34" charset="0"/>
            </a:rPr>
            <a:t>serving 185 million active users across 3 data centers with 5000 services</a:t>
          </a:r>
          <a:endParaRPr lang="zh-CN" altLang="en-US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546C321-7B1A-684B-BCA1-BCCC70E18BD7}" type="parTrans" cxnId="{96A64699-6368-8E4F-9A43-4151D1B2188B}">
      <dgm:prSet/>
      <dgm:spPr/>
      <dgm:t>
        <a:bodyPr/>
        <a:lstStyle/>
        <a:p>
          <a:endParaRPr lang="zh-CN" altLang="en-US"/>
        </a:p>
      </dgm:t>
    </dgm:pt>
    <dgm:pt modelId="{A3E625F2-7524-9546-8E7C-AB1DA404E7C0}" type="sibTrans" cxnId="{96A64699-6368-8E4F-9A43-4151D1B2188B}">
      <dgm:prSet/>
      <dgm:spPr/>
      <dgm:t>
        <a:bodyPr/>
        <a:lstStyle/>
        <a:p>
          <a:endParaRPr lang="zh-CN" altLang="en-US"/>
        </a:p>
      </dgm:t>
    </dgm:pt>
    <dgm:pt modelId="{B10CE6D9-EED0-A54A-A68C-F70B7EEA2CBD}">
      <dgm:prSet custT="1"/>
      <dgm:spPr/>
      <dgm:t>
        <a:bodyPr/>
        <a:lstStyle/>
        <a:p>
          <a:r>
            <a:rPr lang="en-US" altLang="en-US" sz="1800" b="1" dirty="0">
              <a:latin typeface="Segoe UI" panose="020B0502040204020203" pitchFamily="34" charset="0"/>
              <a:cs typeface="Segoe UI" panose="020B0502040204020203" pitchFamily="34" charset="0"/>
            </a:rPr>
            <a:t>service-based: 782 failures</a:t>
          </a:r>
          <a:endParaRPr lang="zh-CN" altLang="en-US" sz="18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F8998AC-40D7-5741-B869-666C4FA49E98}" type="parTrans" cxnId="{867FE69A-5B96-B64D-86BA-EFAABE28285F}">
      <dgm:prSet/>
      <dgm:spPr/>
      <dgm:t>
        <a:bodyPr/>
        <a:lstStyle/>
        <a:p>
          <a:endParaRPr lang="zh-CN" altLang="en-US"/>
        </a:p>
      </dgm:t>
    </dgm:pt>
    <dgm:pt modelId="{BB1FB69E-562F-4948-B39F-14858B759379}" type="sibTrans" cxnId="{867FE69A-5B96-B64D-86BA-EFAABE28285F}">
      <dgm:prSet/>
      <dgm:spPr/>
      <dgm:t>
        <a:bodyPr/>
        <a:lstStyle/>
        <a:p>
          <a:endParaRPr lang="zh-CN" altLang="en-US"/>
        </a:p>
      </dgm:t>
    </dgm:pt>
    <dgm:pt modelId="{211C5712-4DE7-8449-BF65-0A71425940C8}">
      <dgm:prSet custT="1"/>
      <dgm:spPr/>
      <dgm:t>
        <a:bodyPr/>
        <a:lstStyle/>
        <a:p>
          <a:r>
            <a:rPr lang="en-US" altLang="en-US" sz="1800" b="1" dirty="0">
              <a:latin typeface="Segoe UI" panose="020B0502040204020203" pitchFamily="34" charset="0"/>
              <a:cs typeface="Segoe UI" panose="020B0502040204020203" pitchFamily="34" charset="0"/>
            </a:rPr>
            <a:t>business-based: 170 failures</a:t>
          </a:r>
          <a:endParaRPr lang="zh-CN" altLang="en-US" sz="18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DC2E90D-5963-5F4A-8CE0-CEC5B1AFF0CC}" type="parTrans" cxnId="{8CE873AC-0CA7-4E4B-ACC3-D65EA23E9A4E}">
      <dgm:prSet/>
      <dgm:spPr/>
      <dgm:t>
        <a:bodyPr/>
        <a:lstStyle/>
        <a:p>
          <a:endParaRPr lang="zh-CN" altLang="en-US"/>
        </a:p>
      </dgm:t>
    </dgm:pt>
    <dgm:pt modelId="{CBA3C99D-DAD2-934A-9B37-48E019C8CCF9}" type="sibTrans" cxnId="{8CE873AC-0CA7-4E4B-ACC3-D65EA23E9A4E}">
      <dgm:prSet/>
      <dgm:spPr/>
      <dgm:t>
        <a:bodyPr/>
        <a:lstStyle/>
        <a:p>
          <a:endParaRPr lang="zh-CN" altLang="en-US"/>
        </a:p>
      </dgm:t>
    </dgm:pt>
    <dgm:pt modelId="{965E12CA-31DB-A844-A49F-00116B42A4B5}">
      <dgm:prSet custT="1"/>
      <dgm:spPr/>
      <dgm:t>
        <a:bodyPr/>
        <a:lstStyle/>
        <a:p>
          <a:r>
            <a:rPr lang="en-US" altLang="en-US" sz="1800" dirty="0">
              <a:latin typeface="Segoe UI" panose="020B0502040204020203" pitchFamily="34" charset="0"/>
              <a:cs typeface="Segoe UI" panose="020B0502040204020203" pitchFamily="34" charset="0"/>
            </a:rPr>
            <a:t>each failure is resolved, labeled, and verified by the SRE team</a:t>
          </a:r>
          <a:endParaRPr lang="zh-CN" altLang="en-US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A917CAA-7BA4-BF43-8E18-2C9F5F1C1567}" type="parTrans" cxnId="{442B4485-C819-FF41-958E-F9EE5F1AE84F}">
      <dgm:prSet/>
      <dgm:spPr/>
      <dgm:t>
        <a:bodyPr/>
        <a:lstStyle/>
        <a:p>
          <a:endParaRPr lang="zh-CN" altLang="en-US"/>
        </a:p>
      </dgm:t>
    </dgm:pt>
    <dgm:pt modelId="{03051C88-5B32-DB4A-A7C2-EA22F237CCC5}" type="sibTrans" cxnId="{442B4485-C819-FF41-958E-F9EE5F1AE84F}">
      <dgm:prSet/>
      <dgm:spPr/>
      <dgm:t>
        <a:bodyPr/>
        <a:lstStyle/>
        <a:p>
          <a:endParaRPr lang="zh-CN" altLang="en-US"/>
        </a:p>
      </dgm:t>
    </dgm:pt>
    <dgm:pt modelId="{8009B759-8643-0042-ABDD-35B593BFAB7E}">
      <dgm:prSet custT="1"/>
      <dgm:spPr/>
      <dgm:t>
        <a:bodyPr/>
        <a:lstStyle/>
        <a:p>
          <a:r>
            <a:rPr lang="en-US" altLang="en-US" sz="1800" i="0" dirty="0">
              <a:latin typeface="Segoe UI" panose="020B0502040204020203" pitchFamily="34" charset="0"/>
              <a:cs typeface="Segoe UI" panose="020B0502040204020203" pitchFamily="34" charset="0"/>
            </a:rPr>
            <a:t>from </a:t>
          </a:r>
          <a:r>
            <a:rPr lang="en-US" altLang="en-US" sz="1800" i="0" dirty="0" err="1">
              <a:latin typeface="Segoe UI" panose="020B0502040204020203" pitchFamily="34" charset="0"/>
              <a:cs typeface="Segoe UI" panose="020B0502040204020203" pitchFamily="34" charset="0"/>
            </a:rPr>
            <a:t>DejaVu’s</a:t>
          </a:r>
          <a:r>
            <a:rPr lang="en-US" altLang="en-US" sz="1800" i="0" baseline="30000" dirty="0">
              <a:latin typeface="Segoe UI" panose="020B0502040204020203" pitchFamily="34" charset="0"/>
              <a:cs typeface="Segoe UI" panose="020B0502040204020203" pitchFamily="34" charset="0"/>
            </a:rPr>
            <a:t>[1]</a:t>
          </a:r>
          <a:r>
            <a:rPr lang="en-US" altLang="en-US" sz="1800" i="0" dirty="0">
              <a:latin typeface="Segoe UI" panose="020B0502040204020203" pitchFamily="34" charset="0"/>
              <a:cs typeface="Segoe UI" panose="020B0502040204020203" pitchFamily="34" charset="0"/>
            </a:rPr>
            <a:t> A1 and A2 datasets</a:t>
          </a:r>
          <a:endParaRPr lang="zh-CN" altLang="en-US" sz="1800" i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70A6426-479F-6E4A-B5B2-85B93D68FF80}" type="parTrans" cxnId="{EF75E41F-AE81-294A-A088-9B98B5874FAE}">
      <dgm:prSet/>
      <dgm:spPr/>
      <dgm:t>
        <a:bodyPr/>
        <a:lstStyle/>
        <a:p>
          <a:endParaRPr lang="zh-CN" altLang="en-US"/>
        </a:p>
      </dgm:t>
    </dgm:pt>
    <dgm:pt modelId="{6A83EF64-470F-5942-8712-106F87BBA7A0}" type="sibTrans" cxnId="{EF75E41F-AE81-294A-A088-9B98B5874FAE}">
      <dgm:prSet/>
      <dgm:spPr/>
      <dgm:t>
        <a:bodyPr/>
        <a:lstStyle/>
        <a:p>
          <a:endParaRPr lang="zh-CN" altLang="en-US"/>
        </a:p>
      </dgm:t>
    </dgm:pt>
    <dgm:pt modelId="{8CAAD96F-FE17-4AE3-B613-031ED20E2C70}" type="pres">
      <dgm:prSet presAssocID="{E167C4B6-4A11-4076-8773-C79A01A9DDBC}" presName="linear" presStyleCnt="0">
        <dgm:presLayoutVars>
          <dgm:animLvl val="lvl"/>
          <dgm:resizeHandles val="exact"/>
        </dgm:presLayoutVars>
      </dgm:prSet>
      <dgm:spPr/>
    </dgm:pt>
    <dgm:pt modelId="{D1EE246E-30EE-45C3-9B03-D66D2926C97B}" type="pres">
      <dgm:prSet presAssocID="{F77473B4-D027-40EA-BA6E-26C28332ECB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D4F8F95-A9ED-40AC-B4BC-A9CEFEF89991}" type="pres">
      <dgm:prSet presAssocID="{F77473B4-D027-40EA-BA6E-26C28332ECBC}" presName="childText" presStyleLbl="revTx" presStyleIdx="0" presStyleCnt="2" custScaleY="121850">
        <dgm:presLayoutVars>
          <dgm:bulletEnabled val="1"/>
        </dgm:presLayoutVars>
      </dgm:prSet>
      <dgm:spPr/>
    </dgm:pt>
    <dgm:pt modelId="{D44D1369-BA59-4267-B350-30CDE33F59ED}" type="pres">
      <dgm:prSet presAssocID="{EED49E9C-6B6B-4EE5-8837-CE6434B9A122}" presName="parentText" presStyleLbl="node1" presStyleIdx="1" presStyleCnt="2" custScaleY="86140">
        <dgm:presLayoutVars>
          <dgm:chMax val="0"/>
          <dgm:bulletEnabled val="1"/>
        </dgm:presLayoutVars>
      </dgm:prSet>
      <dgm:spPr/>
    </dgm:pt>
    <dgm:pt modelId="{03347725-59BA-42A6-A885-8BF4C4777438}" type="pres">
      <dgm:prSet presAssocID="{EED49E9C-6B6B-4EE5-8837-CE6434B9A12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B92D300-5F02-445F-A74E-F0B5D7BE8C27}" type="presOf" srcId="{F77473B4-D027-40EA-BA6E-26C28332ECBC}" destId="{D1EE246E-30EE-45C3-9B03-D66D2926C97B}" srcOrd="0" destOrd="0" presId="urn:microsoft.com/office/officeart/2005/8/layout/vList2"/>
    <dgm:cxn modelId="{AC1BA512-4410-455A-B222-E415FC4F59FE}" type="presOf" srcId="{9BE41D24-4042-449A-8045-B5FADDFC6CB7}" destId="{03347725-59BA-42A6-A885-8BF4C4777438}" srcOrd="0" destOrd="1" presId="urn:microsoft.com/office/officeart/2005/8/layout/vList2"/>
    <dgm:cxn modelId="{8C0A6B14-0996-4391-816E-98B795907BA3}" type="presOf" srcId="{E167C4B6-4A11-4076-8773-C79A01A9DDBC}" destId="{8CAAD96F-FE17-4AE3-B613-031ED20E2C70}" srcOrd="0" destOrd="0" presId="urn:microsoft.com/office/officeart/2005/8/layout/vList2"/>
    <dgm:cxn modelId="{EF75E41F-AE81-294A-A088-9B98B5874FAE}" srcId="{EED49E9C-6B6B-4EE5-8837-CE6434B9A122}" destId="{8009B759-8643-0042-ABDD-35B593BFAB7E}" srcOrd="0" destOrd="0" parTransId="{E70A6426-479F-6E4A-B5B2-85B93D68FF80}" sibTransId="{6A83EF64-470F-5942-8712-106F87BBA7A0}"/>
    <dgm:cxn modelId="{0AF81F2E-8FDF-463D-9919-067216240F03}" srcId="{E167C4B6-4A11-4076-8773-C79A01A9DDBC}" destId="{F77473B4-D027-40EA-BA6E-26C28332ECBC}" srcOrd="0" destOrd="0" parTransId="{FAC5F921-3E27-4DE0-A64C-8F4F0ADD8592}" sibTransId="{D865771F-C9C4-469B-8508-07F61B6FD76D}"/>
    <dgm:cxn modelId="{BBE6C530-85D3-844A-B4C3-0DCB1B8EE5F9}" type="presOf" srcId="{B10CE6D9-EED0-A54A-A68C-F70B7EEA2CBD}" destId="{3D4F8F95-A9ED-40AC-B4BC-A9CEFEF89991}" srcOrd="0" destOrd="2" presId="urn:microsoft.com/office/officeart/2005/8/layout/vList2"/>
    <dgm:cxn modelId="{C433124C-2764-4FDD-8EA0-165E542F9DCE}" type="presOf" srcId="{0C504E39-E241-42C5-A839-B1A7286820D7}" destId="{3D4F8F95-A9ED-40AC-B4BC-A9CEFEF89991}" srcOrd="0" destOrd="0" presId="urn:microsoft.com/office/officeart/2005/8/layout/vList2"/>
    <dgm:cxn modelId="{E76D5C52-55D5-A84C-B2B6-42E347138375}" type="presOf" srcId="{E47C5029-21E8-124D-9C54-02992E15058F}" destId="{03347725-59BA-42A6-A885-8BF4C4777438}" srcOrd="0" destOrd="2" presId="urn:microsoft.com/office/officeart/2005/8/layout/vList2"/>
    <dgm:cxn modelId="{4EE8B652-AF58-44BB-BAA9-29F15E8A157D}" srcId="{EED49E9C-6B6B-4EE5-8837-CE6434B9A122}" destId="{9BE41D24-4042-449A-8045-B5FADDFC6CB7}" srcOrd="1" destOrd="0" parTransId="{85E092A1-7144-4CBA-9501-AA48E16D5E81}" sibTransId="{2B89C732-D6E6-453F-8C9E-0A41299C4A0A}"/>
    <dgm:cxn modelId="{29A32860-87CF-5543-A6CF-5CCC752CDD0D}" type="presOf" srcId="{7BC9033E-0128-7A4C-AFAE-660FB6B2627D}" destId="{3D4F8F95-A9ED-40AC-B4BC-A9CEFEF89991}" srcOrd="0" destOrd="1" presId="urn:microsoft.com/office/officeart/2005/8/layout/vList2"/>
    <dgm:cxn modelId="{1F6E2B61-3B4C-4D4A-A546-25D597C705EF}" type="presOf" srcId="{965E12CA-31DB-A844-A49F-00116B42A4B5}" destId="{3D4F8F95-A9ED-40AC-B4BC-A9CEFEF89991}" srcOrd="0" destOrd="4" presId="urn:microsoft.com/office/officeart/2005/8/layout/vList2"/>
    <dgm:cxn modelId="{8A94F47E-7721-4CC4-B6B7-6BA273E98B32}" srcId="{E167C4B6-4A11-4076-8773-C79A01A9DDBC}" destId="{EED49E9C-6B6B-4EE5-8837-CE6434B9A122}" srcOrd="1" destOrd="0" parTransId="{9EE8AC4A-286B-4D17-BBA1-2774FD8F4C4F}" sibTransId="{9A57996A-AB25-4DD8-9605-02EB232BBF4F}"/>
    <dgm:cxn modelId="{3A2F427F-7B8A-8244-A63F-594FE5F46738}" type="presOf" srcId="{8009B759-8643-0042-ABDD-35B593BFAB7E}" destId="{03347725-59BA-42A6-A885-8BF4C4777438}" srcOrd="0" destOrd="0" presId="urn:microsoft.com/office/officeart/2005/8/layout/vList2"/>
    <dgm:cxn modelId="{442B4485-C819-FF41-958E-F9EE5F1AE84F}" srcId="{F77473B4-D027-40EA-BA6E-26C28332ECBC}" destId="{965E12CA-31DB-A844-A49F-00116B42A4B5}" srcOrd="4" destOrd="0" parTransId="{4A917CAA-7BA4-BF43-8E18-2C9F5F1C1567}" sibTransId="{03051C88-5B32-DB4A-A7C2-EA22F237CCC5}"/>
    <dgm:cxn modelId="{6642CC98-4F1A-4920-A11B-3728909161CF}" type="presOf" srcId="{EED49E9C-6B6B-4EE5-8837-CE6434B9A122}" destId="{D44D1369-BA59-4267-B350-30CDE33F59ED}" srcOrd="0" destOrd="0" presId="urn:microsoft.com/office/officeart/2005/8/layout/vList2"/>
    <dgm:cxn modelId="{96A64699-6368-8E4F-9A43-4151D1B2188B}" srcId="{F77473B4-D027-40EA-BA6E-26C28332ECBC}" destId="{7BC9033E-0128-7A4C-AFAE-660FB6B2627D}" srcOrd="1" destOrd="0" parTransId="{5546C321-7B1A-684B-BCA1-BCCC70E18BD7}" sibTransId="{A3E625F2-7524-9546-8E7C-AB1DA404E7C0}"/>
    <dgm:cxn modelId="{867FE69A-5B96-B64D-86BA-EFAABE28285F}" srcId="{F77473B4-D027-40EA-BA6E-26C28332ECBC}" destId="{B10CE6D9-EED0-A54A-A68C-F70B7EEA2CBD}" srcOrd="2" destOrd="0" parTransId="{8F8998AC-40D7-5741-B869-666C4FA49E98}" sibTransId="{BB1FB69E-562F-4948-B39F-14858B759379}"/>
    <dgm:cxn modelId="{8CE873AC-0CA7-4E4B-ACC3-D65EA23E9A4E}" srcId="{F77473B4-D027-40EA-BA6E-26C28332ECBC}" destId="{211C5712-4DE7-8449-BF65-0A71425940C8}" srcOrd="3" destOrd="0" parTransId="{2DC2E90D-5963-5F4A-8CE0-CEC5B1AFF0CC}" sibTransId="{CBA3C99D-DAD2-934A-9B37-48E019C8CCF9}"/>
    <dgm:cxn modelId="{05E6CCCA-B188-CD4F-AE74-E98C0161B29B}" srcId="{EED49E9C-6B6B-4EE5-8837-CE6434B9A122}" destId="{E47C5029-21E8-124D-9C54-02992E15058F}" srcOrd="2" destOrd="0" parTransId="{6457A3AE-6902-9549-91FD-301A081397D1}" sibTransId="{47BB232E-51B2-CF4C-926E-86F1AE5D6C68}"/>
    <dgm:cxn modelId="{F2C1A4DD-C90F-469A-9A2A-879B015AC976}" srcId="{F77473B4-D027-40EA-BA6E-26C28332ECBC}" destId="{0C504E39-E241-42C5-A839-B1A7286820D7}" srcOrd="0" destOrd="0" parTransId="{9F3F8450-9B13-474B-8148-0DD1EAE81994}" sibTransId="{20F4D1BF-479D-49BF-A55A-49C97325D4E1}"/>
    <dgm:cxn modelId="{106F36E4-E103-5C46-B7BF-DAF3A5344DF0}" type="presOf" srcId="{211C5712-4DE7-8449-BF65-0A71425940C8}" destId="{3D4F8F95-A9ED-40AC-B4BC-A9CEFEF89991}" srcOrd="0" destOrd="3" presId="urn:microsoft.com/office/officeart/2005/8/layout/vList2"/>
    <dgm:cxn modelId="{3B126317-9E20-441C-AA98-128A0954D495}" type="presParOf" srcId="{8CAAD96F-FE17-4AE3-B613-031ED20E2C70}" destId="{D1EE246E-30EE-45C3-9B03-D66D2926C97B}" srcOrd="0" destOrd="0" presId="urn:microsoft.com/office/officeart/2005/8/layout/vList2"/>
    <dgm:cxn modelId="{6A1292A5-9CC3-4A95-8C80-CC01B011E5DD}" type="presParOf" srcId="{8CAAD96F-FE17-4AE3-B613-031ED20E2C70}" destId="{3D4F8F95-A9ED-40AC-B4BC-A9CEFEF89991}" srcOrd="1" destOrd="0" presId="urn:microsoft.com/office/officeart/2005/8/layout/vList2"/>
    <dgm:cxn modelId="{7212EECC-FE13-43E4-AEA9-111C92D91B46}" type="presParOf" srcId="{8CAAD96F-FE17-4AE3-B613-031ED20E2C70}" destId="{D44D1369-BA59-4267-B350-30CDE33F59ED}" srcOrd="2" destOrd="0" presId="urn:microsoft.com/office/officeart/2005/8/layout/vList2"/>
    <dgm:cxn modelId="{5B6A20EE-F947-4ABB-B175-DEF613A4CA89}" type="presParOf" srcId="{8CAAD96F-FE17-4AE3-B613-031ED20E2C70}" destId="{03347725-59BA-42A6-A885-8BF4C477743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67C4B6-4A11-4076-8773-C79A01A9DDBC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F77473B4-D027-40EA-BA6E-26C28332ECBC}">
      <dgm:prSet custT="1"/>
      <dgm:spPr/>
      <dgm:t>
        <a:bodyPr/>
        <a:lstStyle/>
        <a:p>
          <a:r>
            <a:rPr lang="en-US" altLang="zh-CN" sz="2000" b="1" dirty="0">
              <a:latin typeface="Segoe UI" panose="020B0502040204020203" pitchFamily="34" charset="0"/>
              <a:cs typeface="Segoe UI" panose="020B0502040204020203" pitchFamily="34" charset="0"/>
            </a:rPr>
            <a:t>Baseline Methods</a:t>
          </a:r>
          <a:endParaRPr lang="zh-CN" altLang="en-US" sz="20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AC5F921-3E27-4DE0-A64C-8F4F0ADD8592}" type="parTrans" cxnId="{0AF81F2E-8FDF-463D-9919-067216240F03}">
      <dgm:prSet/>
      <dgm:spPr/>
      <dgm:t>
        <a:bodyPr/>
        <a:lstStyle/>
        <a:p>
          <a:endParaRPr lang="zh-CN" altLang="en-US" sz="3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865771F-C9C4-469B-8508-07F61B6FD76D}" type="sibTrans" cxnId="{0AF81F2E-8FDF-463D-9919-067216240F03}">
      <dgm:prSet/>
      <dgm:spPr/>
      <dgm:t>
        <a:bodyPr/>
        <a:lstStyle/>
        <a:p>
          <a:endParaRPr lang="zh-CN" altLang="en-US" sz="3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262AD3D-2BA3-FC42-B416-96A730A52F56}">
      <dgm:prSet custT="1"/>
      <dgm:spPr/>
      <dgm:t>
        <a:bodyPr/>
        <a:lstStyle/>
        <a:p>
          <a:r>
            <a:rPr lang="en-US" altLang="zh-CN" sz="1800" b="1" dirty="0"/>
            <a:t>Groot</a:t>
          </a:r>
          <a:r>
            <a:rPr lang="en-US" altLang="zh-CN" sz="1800" dirty="0"/>
            <a:t>: pre-defined manual rulebook to construct a causal graph</a:t>
          </a:r>
          <a:endParaRPr lang="zh-CN" altLang="en-US" sz="1800" dirty="0"/>
        </a:p>
      </dgm:t>
    </dgm:pt>
    <dgm:pt modelId="{30D366ED-2EAC-B443-B483-BF4DD7AC2768}" type="parTrans" cxnId="{61EDCDBA-DE48-4A44-BBCE-21B0E04D8AF4}">
      <dgm:prSet/>
      <dgm:spPr/>
      <dgm:t>
        <a:bodyPr/>
        <a:lstStyle/>
        <a:p>
          <a:endParaRPr lang="zh-CN" altLang="en-US"/>
        </a:p>
      </dgm:t>
    </dgm:pt>
    <dgm:pt modelId="{4A8B37CD-B3BF-2349-8535-DC35492C2851}" type="sibTrans" cxnId="{61EDCDBA-DE48-4A44-BBCE-21B0E04D8AF4}">
      <dgm:prSet/>
      <dgm:spPr/>
      <dgm:t>
        <a:bodyPr/>
        <a:lstStyle/>
        <a:p>
          <a:endParaRPr lang="zh-CN" altLang="en-US"/>
        </a:p>
      </dgm:t>
    </dgm:pt>
    <dgm:pt modelId="{574C461B-E5CF-0D4A-A50F-389CFE29C06D}">
      <dgm:prSet custT="1"/>
      <dgm:spPr/>
      <dgm:t>
        <a:bodyPr/>
        <a:lstStyle/>
        <a:p>
          <a:r>
            <a:rPr lang="en-US" altLang="zh-CN" sz="1800" b="1" dirty="0" err="1"/>
            <a:t>GrootN</a:t>
          </a:r>
          <a:r>
            <a:rPr lang="en-US" altLang="zh-CN" sz="1800" dirty="0"/>
            <a:t>: evaluate the performance of Groot in the absence of expert rules</a:t>
          </a:r>
          <a:endParaRPr lang="zh-CN" altLang="en-US" sz="1800" dirty="0"/>
        </a:p>
      </dgm:t>
    </dgm:pt>
    <dgm:pt modelId="{FB31DF09-2803-CB49-8298-55B5ED51CC15}" type="parTrans" cxnId="{1996A7E5-2B55-8A40-A33E-436327A99A30}">
      <dgm:prSet/>
      <dgm:spPr/>
      <dgm:t>
        <a:bodyPr/>
        <a:lstStyle/>
        <a:p>
          <a:endParaRPr lang="zh-CN" altLang="en-US"/>
        </a:p>
      </dgm:t>
    </dgm:pt>
    <dgm:pt modelId="{F92F563B-CEAB-2B4B-82B1-91B3B7CA48DA}" type="sibTrans" cxnId="{1996A7E5-2B55-8A40-A33E-436327A99A30}">
      <dgm:prSet/>
      <dgm:spPr/>
      <dgm:t>
        <a:bodyPr/>
        <a:lstStyle/>
        <a:p>
          <a:endParaRPr lang="zh-CN" altLang="en-US"/>
        </a:p>
      </dgm:t>
    </dgm:pt>
    <dgm:pt modelId="{087B1921-FE76-7E44-B30D-1FEB60B8E72C}">
      <dgm:prSet custT="1"/>
      <dgm:spPr/>
      <dgm:t>
        <a:bodyPr/>
        <a:lstStyle/>
        <a:p>
          <a:r>
            <a:rPr lang="en-US" altLang="zh-CN" sz="1800" b="1" dirty="0"/>
            <a:t>PageRank-SDG</a:t>
          </a:r>
          <a:r>
            <a:rPr lang="en-US" altLang="zh-CN" sz="1800" dirty="0"/>
            <a:t>: PageRank to the SDG for service-level root cause localization.</a:t>
          </a:r>
          <a:endParaRPr lang="zh-CN" altLang="en-US" sz="1800" dirty="0"/>
        </a:p>
      </dgm:t>
    </dgm:pt>
    <dgm:pt modelId="{85B13325-0548-1A4D-8B10-AF2B07133290}" type="parTrans" cxnId="{C78DF7AD-FD3F-D348-9AA9-9DF1AAFEAD65}">
      <dgm:prSet/>
      <dgm:spPr/>
      <dgm:t>
        <a:bodyPr/>
        <a:lstStyle/>
        <a:p>
          <a:endParaRPr lang="zh-CN" altLang="en-US"/>
        </a:p>
      </dgm:t>
    </dgm:pt>
    <dgm:pt modelId="{C775E200-D5E0-614E-B7C8-72DDF205FFBF}" type="sibTrans" cxnId="{C78DF7AD-FD3F-D348-9AA9-9DF1AAFEAD65}">
      <dgm:prSet/>
      <dgm:spPr/>
      <dgm:t>
        <a:bodyPr/>
        <a:lstStyle/>
        <a:p>
          <a:endParaRPr lang="zh-CN" altLang="en-US"/>
        </a:p>
      </dgm:t>
    </dgm:pt>
    <dgm:pt modelId="{8E6EC007-C294-C341-ABCD-14DBF7D0D46B}">
      <dgm:prSet custT="1"/>
      <dgm:spPr/>
      <dgm:t>
        <a:bodyPr/>
        <a:lstStyle/>
        <a:p>
          <a:r>
            <a:rPr lang="en-US" altLang="zh-CN" sz="1800" b="1" dirty="0"/>
            <a:t>GCN</a:t>
          </a:r>
          <a:r>
            <a:rPr lang="en-US" altLang="zh-CN" sz="1800" dirty="0"/>
            <a:t>: Graph Convolutional Network</a:t>
          </a:r>
          <a:endParaRPr lang="zh-CN" altLang="en-US" sz="1800" dirty="0"/>
        </a:p>
      </dgm:t>
    </dgm:pt>
    <dgm:pt modelId="{205D63CA-0818-324C-9158-DE4DF746F056}" type="parTrans" cxnId="{81DA3D6C-8D6B-604E-8C2C-F34F11D62F7E}">
      <dgm:prSet/>
      <dgm:spPr/>
      <dgm:t>
        <a:bodyPr/>
        <a:lstStyle/>
        <a:p>
          <a:endParaRPr lang="zh-CN" altLang="en-US"/>
        </a:p>
      </dgm:t>
    </dgm:pt>
    <dgm:pt modelId="{1F54C338-7A83-5141-99B7-15AB85A9306F}" type="sibTrans" cxnId="{81DA3D6C-8D6B-604E-8C2C-F34F11D62F7E}">
      <dgm:prSet/>
      <dgm:spPr/>
      <dgm:t>
        <a:bodyPr/>
        <a:lstStyle/>
        <a:p>
          <a:endParaRPr lang="zh-CN" altLang="en-US"/>
        </a:p>
      </dgm:t>
    </dgm:pt>
    <dgm:pt modelId="{6E06FF33-D508-1340-8EAD-9D3C27E63576}">
      <dgm:prSet custT="1"/>
      <dgm:spPr/>
      <dgm:t>
        <a:bodyPr/>
        <a:lstStyle/>
        <a:p>
          <a:r>
            <a:rPr lang="en-US" altLang="zh-CN" sz="1800" b="1" dirty="0" err="1"/>
            <a:t>GraphSAGE</a:t>
          </a:r>
          <a:r>
            <a:rPr lang="en-US" altLang="zh-CN" sz="1800" dirty="0"/>
            <a:t>: optimized GCN for the embedding of unseen nodes</a:t>
          </a:r>
          <a:endParaRPr lang="zh-CN" altLang="en-US" sz="1800" dirty="0"/>
        </a:p>
      </dgm:t>
    </dgm:pt>
    <dgm:pt modelId="{F7266914-F777-6848-94B2-9556BA600114}" type="parTrans" cxnId="{3832268A-D8A3-1E4A-A419-BAD6663EE17E}">
      <dgm:prSet/>
      <dgm:spPr/>
      <dgm:t>
        <a:bodyPr/>
        <a:lstStyle/>
        <a:p>
          <a:endParaRPr lang="zh-CN" altLang="en-US"/>
        </a:p>
      </dgm:t>
    </dgm:pt>
    <dgm:pt modelId="{842A043D-05CC-4048-A2E5-AC26145EE81C}" type="sibTrans" cxnId="{3832268A-D8A3-1E4A-A419-BAD6663EE17E}">
      <dgm:prSet/>
      <dgm:spPr/>
      <dgm:t>
        <a:bodyPr/>
        <a:lstStyle/>
        <a:p>
          <a:endParaRPr lang="zh-CN" altLang="en-US"/>
        </a:p>
      </dgm:t>
    </dgm:pt>
    <dgm:pt modelId="{A7253606-1477-C840-B624-A031227B748E}">
      <dgm:prSet custT="1"/>
      <dgm:spPr/>
      <dgm:t>
        <a:bodyPr/>
        <a:lstStyle/>
        <a:p>
          <a:r>
            <a:rPr lang="en-US" altLang="zh-CN" sz="1800" b="1" dirty="0"/>
            <a:t>GAT</a:t>
          </a:r>
          <a:r>
            <a:rPr lang="en-US" altLang="zh-CN" sz="1800" dirty="0"/>
            <a:t>: Graph Attention Network</a:t>
          </a:r>
          <a:endParaRPr lang="zh-CN" altLang="en-US" sz="1800" dirty="0"/>
        </a:p>
      </dgm:t>
    </dgm:pt>
    <dgm:pt modelId="{650F9ACD-FBAB-4446-86D3-FA9F8BD15DE2}" type="parTrans" cxnId="{5316CC8D-8A6E-A94B-AACE-B9C9A15D564D}">
      <dgm:prSet/>
      <dgm:spPr/>
      <dgm:t>
        <a:bodyPr/>
        <a:lstStyle/>
        <a:p>
          <a:endParaRPr lang="zh-CN" altLang="en-US"/>
        </a:p>
      </dgm:t>
    </dgm:pt>
    <dgm:pt modelId="{CB5F64FF-7A2C-A642-8AB2-8505E1D9EBF5}" type="sibTrans" cxnId="{5316CC8D-8A6E-A94B-AACE-B9C9A15D564D}">
      <dgm:prSet/>
      <dgm:spPr/>
      <dgm:t>
        <a:bodyPr/>
        <a:lstStyle/>
        <a:p>
          <a:endParaRPr lang="zh-CN" altLang="en-US"/>
        </a:p>
      </dgm:t>
    </dgm:pt>
    <dgm:pt modelId="{5B69DA00-F3B5-AE41-B799-D09742AC75A3}">
      <dgm:prSet custT="1"/>
      <dgm:spPr/>
      <dgm:t>
        <a:bodyPr/>
        <a:lstStyle/>
        <a:p>
          <a:r>
            <a:rPr lang="en-US" altLang="zh-CN" sz="1800" b="1" dirty="0" err="1"/>
            <a:t>DejaVu</a:t>
          </a:r>
          <a:r>
            <a:rPr lang="en-US" altLang="zh-CN" sz="1800" dirty="0"/>
            <a:t>: the state-of-the-art RCA method</a:t>
          </a:r>
          <a:endParaRPr lang="zh-CN" altLang="en-US" sz="1800" dirty="0"/>
        </a:p>
      </dgm:t>
    </dgm:pt>
    <dgm:pt modelId="{7D60F42A-B38A-0249-B060-4CF04D6CAF63}" type="parTrans" cxnId="{CC53F58C-3A63-5D40-933D-B1B8B27A6037}">
      <dgm:prSet/>
      <dgm:spPr/>
      <dgm:t>
        <a:bodyPr/>
        <a:lstStyle/>
        <a:p>
          <a:endParaRPr lang="zh-CN" altLang="en-US"/>
        </a:p>
      </dgm:t>
    </dgm:pt>
    <dgm:pt modelId="{4F33A7B4-5CFE-604E-90A5-523B195E1952}" type="sibTrans" cxnId="{CC53F58C-3A63-5D40-933D-B1B8B27A6037}">
      <dgm:prSet/>
      <dgm:spPr/>
      <dgm:t>
        <a:bodyPr/>
        <a:lstStyle/>
        <a:p>
          <a:endParaRPr lang="zh-CN" altLang="en-US"/>
        </a:p>
      </dgm:t>
    </dgm:pt>
    <dgm:pt modelId="{8CAAD96F-FE17-4AE3-B613-031ED20E2C70}" type="pres">
      <dgm:prSet presAssocID="{E167C4B6-4A11-4076-8773-C79A01A9DDBC}" presName="linear" presStyleCnt="0">
        <dgm:presLayoutVars>
          <dgm:animLvl val="lvl"/>
          <dgm:resizeHandles val="exact"/>
        </dgm:presLayoutVars>
      </dgm:prSet>
      <dgm:spPr/>
    </dgm:pt>
    <dgm:pt modelId="{D1EE246E-30EE-45C3-9B03-D66D2926C97B}" type="pres">
      <dgm:prSet presAssocID="{F77473B4-D027-40EA-BA6E-26C28332ECBC}" presName="parentText" presStyleLbl="node1" presStyleIdx="0" presStyleCnt="1" custScaleY="41911" custLinFactNeighborY="-62989">
        <dgm:presLayoutVars>
          <dgm:chMax val="0"/>
          <dgm:bulletEnabled val="1"/>
        </dgm:presLayoutVars>
      </dgm:prSet>
      <dgm:spPr/>
    </dgm:pt>
    <dgm:pt modelId="{4E923E67-E0D8-A64E-9EE0-8FAEF6408B15}" type="pres">
      <dgm:prSet presAssocID="{F77473B4-D027-40EA-BA6E-26C28332ECBC}" presName="childText" presStyleLbl="revTx" presStyleIdx="0" presStyleCnt="1" custScaleY="109328" custLinFactNeighborX="4208" custLinFactNeighborY="1756">
        <dgm:presLayoutVars>
          <dgm:bulletEnabled val="1"/>
        </dgm:presLayoutVars>
      </dgm:prSet>
      <dgm:spPr/>
    </dgm:pt>
  </dgm:ptLst>
  <dgm:cxnLst>
    <dgm:cxn modelId="{0B92D300-5F02-445F-A74E-F0B5D7BE8C27}" type="presOf" srcId="{F77473B4-D027-40EA-BA6E-26C28332ECBC}" destId="{D1EE246E-30EE-45C3-9B03-D66D2926C97B}" srcOrd="0" destOrd="0" presId="urn:microsoft.com/office/officeart/2005/8/layout/vList2"/>
    <dgm:cxn modelId="{8C0A6B14-0996-4391-816E-98B795907BA3}" type="presOf" srcId="{E167C4B6-4A11-4076-8773-C79A01A9DDBC}" destId="{8CAAD96F-FE17-4AE3-B613-031ED20E2C70}" srcOrd="0" destOrd="0" presId="urn:microsoft.com/office/officeart/2005/8/layout/vList2"/>
    <dgm:cxn modelId="{CCBBDD25-DA7F-D141-8C54-99B2CF92DB1E}" type="presOf" srcId="{A7253606-1477-C840-B624-A031227B748E}" destId="{4E923E67-E0D8-A64E-9EE0-8FAEF6408B15}" srcOrd="0" destOrd="5" presId="urn:microsoft.com/office/officeart/2005/8/layout/vList2"/>
    <dgm:cxn modelId="{0AF81F2E-8FDF-463D-9919-067216240F03}" srcId="{E167C4B6-4A11-4076-8773-C79A01A9DDBC}" destId="{F77473B4-D027-40EA-BA6E-26C28332ECBC}" srcOrd="0" destOrd="0" parTransId="{FAC5F921-3E27-4DE0-A64C-8F4F0ADD8592}" sibTransId="{D865771F-C9C4-469B-8508-07F61B6FD76D}"/>
    <dgm:cxn modelId="{D625CC51-EFAC-F548-A9A1-634795DC4FAB}" type="presOf" srcId="{6E06FF33-D508-1340-8EAD-9D3C27E63576}" destId="{4E923E67-E0D8-A64E-9EE0-8FAEF6408B15}" srcOrd="0" destOrd="4" presId="urn:microsoft.com/office/officeart/2005/8/layout/vList2"/>
    <dgm:cxn modelId="{0180535B-4D9E-174A-A129-501FF9319A11}" type="presOf" srcId="{087B1921-FE76-7E44-B30D-1FEB60B8E72C}" destId="{4E923E67-E0D8-A64E-9EE0-8FAEF6408B15}" srcOrd="0" destOrd="2" presId="urn:microsoft.com/office/officeart/2005/8/layout/vList2"/>
    <dgm:cxn modelId="{6F9D5960-E01D-C64A-BACC-AB5937CF0743}" type="presOf" srcId="{3262AD3D-2BA3-FC42-B416-96A730A52F56}" destId="{4E923E67-E0D8-A64E-9EE0-8FAEF6408B15}" srcOrd="0" destOrd="0" presId="urn:microsoft.com/office/officeart/2005/8/layout/vList2"/>
    <dgm:cxn modelId="{81DA3D6C-8D6B-604E-8C2C-F34F11D62F7E}" srcId="{F77473B4-D027-40EA-BA6E-26C28332ECBC}" destId="{8E6EC007-C294-C341-ABCD-14DBF7D0D46B}" srcOrd="3" destOrd="0" parTransId="{205D63CA-0818-324C-9158-DE4DF746F056}" sibTransId="{1F54C338-7A83-5141-99B7-15AB85A9306F}"/>
    <dgm:cxn modelId="{3832268A-D8A3-1E4A-A419-BAD6663EE17E}" srcId="{F77473B4-D027-40EA-BA6E-26C28332ECBC}" destId="{6E06FF33-D508-1340-8EAD-9D3C27E63576}" srcOrd="4" destOrd="0" parTransId="{F7266914-F777-6848-94B2-9556BA600114}" sibTransId="{842A043D-05CC-4048-A2E5-AC26145EE81C}"/>
    <dgm:cxn modelId="{CC53F58C-3A63-5D40-933D-B1B8B27A6037}" srcId="{F77473B4-D027-40EA-BA6E-26C28332ECBC}" destId="{5B69DA00-F3B5-AE41-B799-D09742AC75A3}" srcOrd="6" destOrd="0" parTransId="{7D60F42A-B38A-0249-B060-4CF04D6CAF63}" sibTransId="{4F33A7B4-5CFE-604E-90A5-523B195E1952}"/>
    <dgm:cxn modelId="{5316CC8D-8A6E-A94B-AACE-B9C9A15D564D}" srcId="{F77473B4-D027-40EA-BA6E-26C28332ECBC}" destId="{A7253606-1477-C840-B624-A031227B748E}" srcOrd="5" destOrd="0" parTransId="{650F9ACD-FBAB-4446-86D3-FA9F8BD15DE2}" sibTransId="{CB5F64FF-7A2C-A642-8AB2-8505E1D9EBF5}"/>
    <dgm:cxn modelId="{BFA25AAA-0805-3F4B-89E9-4018C04ACCE9}" type="presOf" srcId="{574C461B-E5CF-0D4A-A50F-389CFE29C06D}" destId="{4E923E67-E0D8-A64E-9EE0-8FAEF6408B15}" srcOrd="0" destOrd="1" presId="urn:microsoft.com/office/officeart/2005/8/layout/vList2"/>
    <dgm:cxn modelId="{C78DF7AD-FD3F-D348-9AA9-9DF1AAFEAD65}" srcId="{F77473B4-D027-40EA-BA6E-26C28332ECBC}" destId="{087B1921-FE76-7E44-B30D-1FEB60B8E72C}" srcOrd="2" destOrd="0" parTransId="{85B13325-0548-1A4D-8B10-AF2B07133290}" sibTransId="{C775E200-D5E0-614E-B7C8-72DDF205FFBF}"/>
    <dgm:cxn modelId="{61EDCDBA-DE48-4A44-BBCE-21B0E04D8AF4}" srcId="{F77473B4-D027-40EA-BA6E-26C28332ECBC}" destId="{3262AD3D-2BA3-FC42-B416-96A730A52F56}" srcOrd="0" destOrd="0" parTransId="{30D366ED-2EAC-B443-B483-BF4DD7AC2768}" sibTransId="{4A8B37CD-B3BF-2349-8535-DC35492C2851}"/>
    <dgm:cxn modelId="{B4605BBC-F654-A344-9A8D-FDA9F6B5F0BB}" type="presOf" srcId="{8E6EC007-C294-C341-ABCD-14DBF7D0D46B}" destId="{4E923E67-E0D8-A64E-9EE0-8FAEF6408B15}" srcOrd="0" destOrd="3" presId="urn:microsoft.com/office/officeart/2005/8/layout/vList2"/>
    <dgm:cxn modelId="{1996A7E5-2B55-8A40-A33E-436327A99A30}" srcId="{F77473B4-D027-40EA-BA6E-26C28332ECBC}" destId="{574C461B-E5CF-0D4A-A50F-389CFE29C06D}" srcOrd="1" destOrd="0" parTransId="{FB31DF09-2803-CB49-8298-55B5ED51CC15}" sibTransId="{F92F563B-CEAB-2B4B-82B1-91B3B7CA48DA}"/>
    <dgm:cxn modelId="{DB5D9EF6-4235-A74B-87BF-C4FEC6D48E28}" type="presOf" srcId="{5B69DA00-F3B5-AE41-B799-D09742AC75A3}" destId="{4E923E67-E0D8-A64E-9EE0-8FAEF6408B15}" srcOrd="0" destOrd="6" presId="urn:microsoft.com/office/officeart/2005/8/layout/vList2"/>
    <dgm:cxn modelId="{3B126317-9E20-441C-AA98-128A0954D495}" type="presParOf" srcId="{8CAAD96F-FE17-4AE3-B613-031ED20E2C70}" destId="{D1EE246E-30EE-45C3-9B03-D66D2926C97B}" srcOrd="0" destOrd="0" presId="urn:microsoft.com/office/officeart/2005/8/layout/vList2"/>
    <dgm:cxn modelId="{87D5DB29-4C54-2B41-8331-DE5B7D667099}" type="presParOf" srcId="{8CAAD96F-FE17-4AE3-B613-031ED20E2C70}" destId="{4E923E67-E0D8-A64E-9EE0-8FAEF6408B1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2F1EEC-E9BA-46DD-8C1A-96D9FF94A839}" type="doc">
      <dgm:prSet loTypeId="urn:microsoft.com/office/officeart/2005/8/layout/pList1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1EBE7F37-6A4A-46AF-8434-89D891D0C595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Background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C6764AD9-37D8-4883-8A29-546262F2CFA1}" type="parTrans" cxnId="{A9B12ED6-AA90-42A7-A3C3-639167E95899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51B32DFC-1840-48E2-9C7F-042199EE65DA}" type="sibTrans" cxnId="{A9B12ED6-AA90-42A7-A3C3-639167E95899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740AE20A-1026-431A-A165-6D29DF018826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Design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A7E97506-9968-4E2A-B0A6-21E5AE74F3A6}" type="parTrans" cxnId="{40361E2C-9A45-49FC-83B8-7E68158FD3E3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8AB60279-1262-4592-8A88-731EAC7CC588}" type="sibTrans" cxnId="{40361E2C-9A45-49FC-83B8-7E68158FD3E3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6A760836-8A09-44FF-892B-D572179C0BAB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Evaluation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4128C5FD-E019-4B56-950B-51A908BB13FB}" type="parTrans" cxnId="{B9BAA719-DAD3-48A0-8DCC-E0A501D7A53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396B5B06-36E0-48B3-B9B9-FA8CD5FD21E3}" type="sibTrans" cxnId="{B9BAA719-DAD3-48A0-8DCC-E0A501D7A53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96C81EF6-2CA5-4991-89EB-CDFADC6E95C0}">
      <dgm:prSet phldrT="[文本]"/>
      <dgm:spPr/>
      <dgm:t>
        <a:bodyPr/>
        <a:lstStyle/>
        <a:p>
          <a:r>
            <a:rPr lang="en-US" altLang="zh-CN" b="1" dirty="0">
              <a:latin typeface="Rockwell" panose="02060603020205020403" pitchFamily="18" charset="0"/>
            </a:rPr>
            <a:t>Conclusion</a:t>
          </a:r>
          <a:endParaRPr lang="zh-CN" altLang="en-US" b="1" dirty="0">
            <a:latin typeface="Rockwell" panose="02060603020205020403" pitchFamily="18" charset="0"/>
          </a:endParaRPr>
        </a:p>
      </dgm:t>
    </dgm:pt>
    <dgm:pt modelId="{BE360881-5B43-4917-ACCB-5C58C7D53B8D}" type="parTrans" cxnId="{BA2C8150-012D-4300-9EFA-DB70B294651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3FE5F723-342C-4909-BA38-8B45C4677F9E}" type="sibTrans" cxnId="{BA2C8150-012D-4300-9EFA-DB70B294651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9E6CE7D7-65F5-4BD8-A725-4CBE4638D630}" type="pres">
      <dgm:prSet presAssocID="{C32F1EEC-E9BA-46DD-8C1A-96D9FF94A839}" presName="Name0" presStyleCnt="0">
        <dgm:presLayoutVars>
          <dgm:dir/>
          <dgm:resizeHandles val="exact"/>
        </dgm:presLayoutVars>
      </dgm:prSet>
      <dgm:spPr/>
    </dgm:pt>
    <dgm:pt modelId="{2AD1824F-5A1D-45A6-A6A6-B5980AA164D7}" type="pres">
      <dgm:prSet presAssocID="{1EBE7F37-6A4A-46AF-8434-89D891D0C595}" presName="compNode" presStyleCnt="0"/>
      <dgm:spPr/>
    </dgm:pt>
    <dgm:pt modelId="{AB8D351D-4503-4340-B8D6-E21B4E7C3198}" type="pres">
      <dgm:prSet presAssocID="{1EBE7F37-6A4A-46AF-8434-89D891D0C595}" presName="pictRect" presStyleLbl="node1" presStyleIdx="0" presStyleCnt="4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清单 纯色填充"/>
        </a:ext>
      </dgm:extLst>
    </dgm:pt>
    <dgm:pt modelId="{3897918D-86D4-4A67-95B4-565C0E210E16}" type="pres">
      <dgm:prSet presAssocID="{1EBE7F37-6A4A-46AF-8434-89D891D0C595}" presName="textRect" presStyleLbl="revTx" presStyleIdx="0" presStyleCnt="4">
        <dgm:presLayoutVars>
          <dgm:bulletEnabled val="1"/>
        </dgm:presLayoutVars>
      </dgm:prSet>
      <dgm:spPr/>
    </dgm:pt>
    <dgm:pt modelId="{1C4CF07E-C27F-4B57-8F7F-820677E20D87}" type="pres">
      <dgm:prSet presAssocID="{51B32DFC-1840-48E2-9C7F-042199EE65DA}" presName="sibTrans" presStyleLbl="sibTrans2D1" presStyleIdx="0" presStyleCnt="0"/>
      <dgm:spPr/>
    </dgm:pt>
    <dgm:pt modelId="{71CAEB97-4DB5-43CD-A5BA-A2146B4002D3}" type="pres">
      <dgm:prSet presAssocID="{740AE20A-1026-431A-A165-6D29DF018826}" presName="compNode" presStyleCnt="0"/>
      <dgm:spPr/>
    </dgm:pt>
    <dgm:pt modelId="{BA03A2FC-4A3A-4975-86C9-0E01C73D4222}" type="pres">
      <dgm:prSet presAssocID="{740AE20A-1026-431A-A165-6D29DF018826}" presName="pictRect" presStyleLbl="node1" presStyleIdx="1" presStyleCnt="4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灯泡和齿轮 纯色填充"/>
        </a:ext>
      </dgm:extLst>
    </dgm:pt>
    <dgm:pt modelId="{21C2C36A-6C7D-40A9-8F55-39AD8C7BF330}" type="pres">
      <dgm:prSet presAssocID="{740AE20A-1026-431A-A165-6D29DF018826}" presName="textRect" presStyleLbl="revTx" presStyleIdx="1" presStyleCnt="4">
        <dgm:presLayoutVars>
          <dgm:bulletEnabled val="1"/>
        </dgm:presLayoutVars>
      </dgm:prSet>
      <dgm:spPr/>
    </dgm:pt>
    <dgm:pt modelId="{565FC8D4-E4FA-4809-9728-DE28B82B2DFD}" type="pres">
      <dgm:prSet presAssocID="{8AB60279-1262-4592-8A88-731EAC7CC588}" presName="sibTrans" presStyleLbl="sibTrans2D1" presStyleIdx="0" presStyleCnt="0"/>
      <dgm:spPr/>
    </dgm:pt>
    <dgm:pt modelId="{0D2E6815-9B6D-4781-BC8C-8ACF6448DEDB}" type="pres">
      <dgm:prSet presAssocID="{6A760836-8A09-44FF-892B-D572179C0BAB}" presName="compNode" presStyleCnt="0"/>
      <dgm:spPr/>
    </dgm:pt>
    <dgm:pt modelId="{0DCE481E-F064-4F45-8C50-2FE3755FAE81}" type="pres">
      <dgm:prSet presAssocID="{6A760836-8A09-44FF-892B-D572179C0BAB}" presName="pictRect" presStyleLbl="node1" presStyleIdx="2" presStyleCnt="4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条形图 纯色填充"/>
        </a:ext>
      </dgm:extLst>
    </dgm:pt>
    <dgm:pt modelId="{750D7CDE-F591-495F-BAA4-7D30B1E4B48A}" type="pres">
      <dgm:prSet presAssocID="{6A760836-8A09-44FF-892B-D572179C0BAB}" presName="textRect" presStyleLbl="revTx" presStyleIdx="2" presStyleCnt="4">
        <dgm:presLayoutVars>
          <dgm:bulletEnabled val="1"/>
        </dgm:presLayoutVars>
      </dgm:prSet>
      <dgm:spPr/>
    </dgm:pt>
    <dgm:pt modelId="{9B09C963-85D4-4F00-809B-DCDA28024B65}" type="pres">
      <dgm:prSet presAssocID="{396B5B06-36E0-48B3-B9B9-FA8CD5FD21E3}" presName="sibTrans" presStyleLbl="sibTrans2D1" presStyleIdx="0" presStyleCnt="0"/>
      <dgm:spPr/>
    </dgm:pt>
    <dgm:pt modelId="{B94B0233-C432-432D-AA8D-EE9998C21BB9}" type="pres">
      <dgm:prSet presAssocID="{96C81EF6-2CA5-4991-89EB-CDFADC6E95C0}" presName="compNode" presStyleCnt="0"/>
      <dgm:spPr/>
    </dgm:pt>
    <dgm:pt modelId="{A74E9219-06F7-4BBB-AD85-1ABDD27A8D02}" type="pres">
      <dgm:prSet presAssocID="{96C81EF6-2CA5-4991-89EB-CDFADC6E95C0}" presName="pictRect" presStyleLbl="node1" presStyleIdx="3" presStyleCnt="4"/>
      <dgm:spPr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火箭 纯色填充"/>
        </a:ext>
      </dgm:extLst>
    </dgm:pt>
    <dgm:pt modelId="{086C6CFA-2FFF-4D9E-B994-A598B98B312F}" type="pres">
      <dgm:prSet presAssocID="{96C81EF6-2CA5-4991-89EB-CDFADC6E95C0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1DF9E714-1375-4D9B-ADA7-1A4EA900D148}" type="presOf" srcId="{51B32DFC-1840-48E2-9C7F-042199EE65DA}" destId="{1C4CF07E-C27F-4B57-8F7F-820677E20D87}" srcOrd="0" destOrd="0" presId="urn:microsoft.com/office/officeart/2005/8/layout/pList1"/>
    <dgm:cxn modelId="{B9BAA719-DAD3-48A0-8DCC-E0A501D7A532}" srcId="{C32F1EEC-E9BA-46DD-8C1A-96D9FF94A839}" destId="{6A760836-8A09-44FF-892B-D572179C0BAB}" srcOrd="2" destOrd="0" parTransId="{4128C5FD-E019-4B56-950B-51A908BB13FB}" sibTransId="{396B5B06-36E0-48B3-B9B9-FA8CD5FD21E3}"/>
    <dgm:cxn modelId="{40361E2C-9A45-49FC-83B8-7E68158FD3E3}" srcId="{C32F1EEC-E9BA-46DD-8C1A-96D9FF94A839}" destId="{740AE20A-1026-431A-A165-6D29DF018826}" srcOrd="1" destOrd="0" parTransId="{A7E97506-9968-4E2A-B0A6-21E5AE74F3A6}" sibTransId="{8AB60279-1262-4592-8A88-731EAC7CC588}"/>
    <dgm:cxn modelId="{1907D72C-AA4B-4C73-A80B-978C3CCA2BEF}" type="presOf" srcId="{396B5B06-36E0-48B3-B9B9-FA8CD5FD21E3}" destId="{9B09C963-85D4-4F00-809B-DCDA28024B65}" srcOrd="0" destOrd="0" presId="urn:microsoft.com/office/officeart/2005/8/layout/pList1"/>
    <dgm:cxn modelId="{FA351D3A-A29C-4E05-974B-DA0A40EE4DF8}" type="presOf" srcId="{C32F1EEC-E9BA-46DD-8C1A-96D9FF94A839}" destId="{9E6CE7D7-65F5-4BD8-A725-4CBE4638D630}" srcOrd="0" destOrd="0" presId="urn:microsoft.com/office/officeart/2005/8/layout/pList1"/>
    <dgm:cxn modelId="{BA2C8150-012D-4300-9EFA-DB70B2946512}" srcId="{C32F1EEC-E9BA-46DD-8C1A-96D9FF94A839}" destId="{96C81EF6-2CA5-4991-89EB-CDFADC6E95C0}" srcOrd="3" destOrd="0" parTransId="{BE360881-5B43-4917-ACCB-5C58C7D53B8D}" sibTransId="{3FE5F723-342C-4909-BA38-8B45C4677F9E}"/>
    <dgm:cxn modelId="{80B73652-D196-49E9-BE79-F905EB6299CA}" type="presOf" srcId="{8AB60279-1262-4592-8A88-731EAC7CC588}" destId="{565FC8D4-E4FA-4809-9728-DE28B82B2DFD}" srcOrd="0" destOrd="0" presId="urn:microsoft.com/office/officeart/2005/8/layout/pList1"/>
    <dgm:cxn modelId="{A91BEE65-2A6F-4EE6-995F-6C32765607B0}" type="presOf" srcId="{96C81EF6-2CA5-4991-89EB-CDFADC6E95C0}" destId="{086C6CFA-2FFF-4D9E-B994-A598B98B312F}" srcOrd="0" destOrd="0" presId="urn:microsoft.com/office/officeart/2005/8/layout/pList1"/>
    <dgm:cxn modelId="{165D0BAE-5054-414B-9843-BE157EB7E8FB}" type="presOf" srcId="{740AE20A-1026-431A-A165-6D29DF018826}" destId="{21C2C36A-6C7D-40A9-8F55-39AD8C7BF330}" srcOrd="0" destOrd="0" presId="urn:microsoft.com/office/officeart/2005/8/layout/pList1"/>
    <dgm:cxn modelId="{2C1D43D0-AA5B-4648-8CB9-01A866DDD4B2}" type="presOf" srcId="{1EBE7F37-6A4A-46AF-8434-89D891D0C595}" destId="{3897918D-86D4-4A67-95B4-565C0E210E16}" srcOrd="0" destOrd="0" presId="urn:microsoft.com/office/officeart/2005/8/layout/pList1"/>
    <dgm:cxn modelId="{A9B12ED6-AA90-42A7-A3C3-639167E95899}" srcId="{C32F1EEC-E9BA-46DD-8C1A-96D9FF94A839}" destId="{1EBE7F37-6A4A-46AF-8434-89D891D0C595}" srcOrd="0" destOrd="0" parTransId="{C6764AD9-37D8-4883-8A29-546262F2CFA1}" sibTransId="{51B32DFC-1840-48E2-9C7F-042199EE65DA}"/>
    <dgm:cxn modelId="{0D0C2AF6-6124-42DA-AFB5-0B7D861EDEB4}" type="presOf" srcId="{6A760836-8A09-44FF-892B-D572179C0BAB}" destId="{750D7CDE-F591-495F-BAA4-7D30B1E4B48A}" srcOrd="0" destOrd="0" presId="urn:microsoft.com/office/officeart/2005/8/layout/pList1"/>
    <dgm:cxn modelId="{DA032EA7-F832-4A09-AE16-810F61DB3D15}" type="presParOf" srcId="{9E6CE7D7-65F5-4BD8-A725-4CBE4638D630}" destId="{2AD1824F-5A1D-45A6-A6A6-B5980AA164D7}" srcOrd="0" destOrd="0" presId="urn:microsoft.com/office/officeart/2005/8/layout/pList1"/>
    <dgm:cxn modelId="{5CD1D369-D6A0-4D90-BA77-0E9E6332D1E9}" type="presParOf" srcId="{2AD1824F-5A1D-45A6-A6A6-B5980AA164D7}" destId="{AB8D351D-4503-4340-B8D6-E21B4E7C3198}" srcOrd="0" destOrd="0" presId="urn:microsoft.com/office/officeart/2005/8/layout/pList1"/>
    <dgm:cxn modelId="{833193FE-87F6-4679-992B-10049A570A9A}" type="presParOf" srcId="{2AD1824F-5A1D-45A6-A6A6-B5980AA164D7}" destId="{3897918D-86D4-4A67-95B4-565C0E210E16}" srcOrd="1" destOrd="0" presId="urn:microsoft.com/office/officeart/2005/8/layout/pList1"/>
    <dgm:cxn modelId="{570753C3-96EF-4815-A4B8-24A0C58486F8}" type="presParOf" srcId="{9E6CE7D7-65F5-4BD8-A725-4CBE4638D630}" destId="{1C4CF07E-C27F-4B57-8F7F-820677E20D87}" srcOrd="1" destOrd="0" presId="urn:microsoft.com/office/officeart/2005/8/layout/pList1"/>
    <dgm:cxn modelId="{391DD8C0-7538-4E09-947D-78DDD34C62F1}" type="presParOf" srcId="{9E6CE7D7-65F5-4BD8-A725-4CBE4638D630}" destId="{71CAEB97-4DB5-43CD-A5BA-A2146B4002D3}" srcOrd="2" destOrd="0" presId="urn:microsoft.com/office/officeart/2005/8/layout/pList1"/>
    <dgm:cxn modelId="{C8DF415A-8E35-45D2-A06F-8ADF98CA1BCC}" type="presParOf" srcId="{71CAEB97-4DB5-43CD-A5BA-A2146B4002D3}" destId="{BA03A2FC-4A3A-4975-86C9-0E01C73D4222}" srcOrd="0" destOrd="0" presId="urn:microsoft.com/office/officeart/2005/8/layout/pList1"/>
    <dgm:cxn modelId="{1F1A730E-3D20-46E5-BF9A-299551BA202F}" type="presParOf" srcId="{71CAEB97-4DB5-43CD-A5BA-A2146B4002D3}" destId="{21C2C36A-6C7D-40A9-8F55-39AD8C7BF330}" srcOrd="1" destOrd="0" presId="urn:microsoft.com/office/officeart/2005/8/layout/pList1"/>
    <dgm:cxn modelId="{C77F4412-A847-4A12-9375-8F80513116A7}" type="presParOf" srcId="{9E6CE7D7-65F5-4BD8-A725-4CBE4638D630}" destId="{565FC8D4-E4FA-4809-9728-DE28B82B2DFD}" srcOrd="3" destOrd="0" presId="urn:microsoft.com/office/officeart/2005/8/layout/pList1"/>
    <dgm:cxn modelId="{676F380E-5949-40B2-B7FE-5ADC1B8D5A75}" type="presParOf" srcId="{9E6CE7D7-65F5-4BD8-A725-4CBE4638D630}" destId="{0D2E6815-9B6D-4781-BC8C-8ACF6448DEDB}" srcOrd="4" destOrd="0" presId="urn:microsoft.com/office/officeart/2005/8/layout/pList1"/>
    <dgm:cxn modelId="{5EF86AE1-7CB9-4B92-8CA9-B077BDFE6CFF}" type="presParOf" srcId="{0D2E6815-9B6D-4781-BC8C-8ACF6448DEDB}" destId="{0DCE481E-F064-4F45-8C50-2FE3755FAE81}" srcOrd="0" destOrd="0" presId="urn:microsoft.com/office/officeart/2005/8/layout/pList1"/>
    <dgm:cxn modelId="{871BFB77-D463-4338-9B9E-D9756425EECC}" type="presParOf" srcId="{0D2E6815-9B6D-4781-BC8C-8ACF6448DEDB}" destId="{750D7CDE-F591-495F-BAA4-7D30B1E4B48A}" srcOrd="1" destOrd="0" presId="urn:microsoft.com/office/officeart/2005/8/layout/pList1"/>
    <dgm:cxn modelId="{106D7D54-4063-479E-85F6-88B9E9A92D14}" type="presParOf" srcId="{9E6CE7D7-65F5-4BD8-A725-4CBE4638D630}" destId="{9B09C963-85D4-4F00-809B-DCDA28024B65}" srcOrd="5" destOrd="0" presId="urn:microsoft.com/office/officeart/2005/8/layout/pList1"/>
    <dgm:cxn modelId="{E13BDDD1-1290-45AE-8446-B06A594E1E34}" type="presParOf" srcId="{9E6CE7D7-65F5-4BD8-A725-4CBE4638D630}" destId="{B94B0233-C432-432D-AA8D-EE9998C21BB9}" srcOrd="6" destOrd="0" presId="urn:microsoft.com/office/officeart/2005/8/layout/pList1"/>
    <dgm:cxn modelId="{2F4FBA56-E007-467D-BE0B-AF08484D677B}" type="presParOf" srcId="{B94B0233-C432-432D-AA8D-EE9998C21BB9}" destId="{A74E9219-06F7-4BBB-AD85-1ABDD27A8D02}" srcOrd="0" destOrd="0" presId="urn:microsoft.com/office/officeart/2005/8/layout/pList1"/>
    <dgm:cxn modelId="{BDE901B1-2DEE-4630-80F1-7AC9CC4F7607}" type="presParOf" srcId="{B94B0233-C432-432D-AA8D-EE9998C21BB9}" destId="{086C6CFA-2FFF-4D9E-B994-A598B98B312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D351D-4503-4340-B8D6-E21B4E7C3198}">
      <dsp:nvSpPr>
        <dsp:cNvPr id="0" name=""/>
        <dsp:cNvSpPr/>
      </dsp:nvSpPr>
      <dsp:spPr>
        <a:xfrm>
          <a:off x="4101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97918D-86D4-4A67-95B4-565C0E210E16}">
      <dsp:nvSpPr>
        <dsp:cNvPr id="0" name=""/>
        <dsp:cNvSpPr/>
      </dsp:nvSpPr>
      <dsp:spPr>
        <a:xfrm>
          <a:off x="4101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b="1" kern="1200" dirty="0">
              <a:latin typeface="Rockwell" panose="02060603020205020403" pitchFamily="18" charset="0"/>
            </a:rPr>
            <a:t>Background</a:t>
          </a:r>
          <a:endParaRPr lang="zh-CN" altLang="en-US" sz="2100" b="1" kern="1200" dirty="0">
            <a:latin typeface="Rockwell" panose="02060603020205020403" pitchFamily="18" charset="0"/>
          </a:endParaRPr>
        </a:p>
      </dsp:txBody>
      <dsp:txXfrm>
        <a:off x="4101" y="1662554"/>
        <a:ext cx="1951742" cy="724096"/>
      </dsp:txXfrm>
    </dsp:sp>
    <dsp:sp modelId="{BA03A2FC-4A3A-4975-86C9-0E01C73D4222}">
      <dsp:nvSpPr>
        <dsp:cNvPr id="0" name=""/>
        <dsp:cNvSpPr/>
      </dsp:nvSpPr>
      <dsp:spPr>
        <a:xfrm>
          <a:off x="2151100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C2C36A-6C7D-40A9-8F55-39AD8C7BF330}">
      <dsp:nvSpPr>
        <dsp:cNvPr id="0" name=""/>
        <dsp:cNvSpPr/>
      </dsp:nvSpPr>
      <dsp:spPr>
        <a:xfrm>
          <a:off x="2151100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b="0" kern="1200" dirty="0">
              <a:latin typeface="Rockwell" panose="02060603020205020403" pitchFamily="18" charset="0"/>
            </a:rPr>
            <a:t>Design</a:t>
          </a:r>
          <a:endParaRPr lang="zh-CN" altLang="en-US" sz="2100" b="0" kern="1200" dirty="0">
            <a:latin typeface="Rockwell" panose="02060603020205020403" pitchFamily="18" charset="0"/>
          </a:endParaRPr>
        </a:p>
      </dsp:txBody>
      <dsp:txXfrm>
        <a:off x="2151100" y="1662554"/>
        <a:ext cx="1951742" cy="724096"/>
      </dsp:txXfrm>
    </dsp:sp>
    <dsp:sp modelId="{0DCE481E-F064-4F45-8C50-2FE3755FAE81}">
      <dsp:nvSpPr>
        <dsp:cNvPr id="0" name=""/>
        <dsp:cNvSpPr/>
      </dsp:nvSpPr>
      <dsp:spPr>
        <a:xfrm>
          <a:off x="4298099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0D7CDE-F591-495F-BAA4-7D30B1E4B48A}">
      <dsp:nvSpPr>
        <dsp:cNvPr id="0" name=""/>
        <dsp:cNvSpPr/>
      </dsp:nvSpPr>
      <dsp:spPr>
        <a:xfrm>
          <a:off x="4298099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b="0" kern="1200" dirty="0">
              <a:latin typeface="Rockwell" panose="02060603020205020403" pitchFamily="18" charset="0"/>
            </a:rPr>
            <a:t>Evaluation</a:t>
          </a:r>
          <a:endParaRPr lang="zh-CN" altLang="en-US" sz="2100" b="0" kern="1200" dirty="0">
            <a:latin typeface="Rockwell" panose="02060603020205020403" pitchFamily="18" charset="0"/>
          </a:endParaRPr>
        </a:p>
      </dsp:txBody>
      <dsp:txXfrm>
        <a:off x="4298099" y="1662554"/>
        <a:ext cx="1951742" cy="724096"/>
      </dsp:txXfrm>
    </dsp:sp>
    <dsp:sp modelId="{A74E9219-06F7-4BBB-AD85-1ABDD27A8D02}">
      <dsp:nvSpPr>
        <dsp:cNvPr id="0" name=""/>
        <dsp:cNvSpPr/>
      </dsp:nvSpPr>
      <dsp:spPr>
        <a:xfrm>
          <a:off x="6445098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6C6CFA-2FFF-4D9E-B994-A598B98B312F}">
      <dsp:nvSpPr>
        <dsp:cNvPr id="0" name=""/>
        <dsp:cNvSpPr/>
      </dsp:nvSpPr>
      <dsp:spPr>
        <a:xfrm>
          <a:off x="6445098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b="0" kern="1200" dirty="0">
              <a:latin typeface="Rockwell" panose="02060603020205020403" pitchFamily="18" charset="0"/>
            </a:rPr>
            <a:t>Conclusion</a:t>
          </a:r>
          <a:endParaRPr lang="zh-CN" altLang="en-US" sz="2100" b="0" kern="1200" dirty="0">
            <a:latin typeface="Rockwell" panose="02060603020205020403" pitchFamily="18" charset="0"/>
          </a:endParaRPr>
        </a:p>
      </dsp:txBody>
      <dsp:txXfrm>
        <a:off x="6445098" y="1662554"/>
        <a:ext cx="1951742" cy="724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D351D-4503-4340-B8D6-E21B4E7C3198}">
      <dsp:nvSpPr>
        <dsp:cNvPr id="0" name=""/>
        <dsp:cNvSpPr/>
      </dsp:nvSpPr>
      <dsp:spPr>
        <a:xfrm>
          <a:off x="4101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97918D-86D4-4A67-95B4-565C0E210E16}">
      <dsp:nvSpPr>
        <dsp:cNvPr id="0" name=""/>
        <dsp:cNvSpPr/>
      </dsp:nvSpPr>
      <dsp:spPr>
        <a:xfrm>
          <a:off x="4101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0" kern="1200" dirty="0">
              <a:latin typeface="Rockwell" panose="02060603020205020403" pitchFamily="18" charset="0"/>
            </a:rPr>
            <a:t>Background</a:t>
          </a:r>
          <a:endParaRPr lang="zh-CN" altLang="en-US" sz="2300" b="0" kern="1200" dirty="0">
            <a:latin typeface="Rockwell" panose="02060603020205020403" pitchFamily="18" charset="0"/>
          </a:endParaRPr>
        </a:p>
      </dsp:txBody>
      <dsp:txXfrm>
        <a:off x="4101" y="1662554"/>
        <a:ext cx="1951742" cy="724096"/>
      </dsp:txXfrm>
    </dsp:sp>
    <dsp:sp modelId="{BA03A2FC-4A3A-4975-86C9-0E01C73D4222}">
      <dsp:nvSpPr>
        <dsp:cNvPr id="0" name=""/>
        <dsp:cNvSpPr/>
      </dsp:nvSpPr>
      <dsp:spPr>
        <a:xfrm>
          <a:off x="2151100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C2C36A-6C7D-40A9-8F55-39AD8C7BF330}">
      <dsp:nvSpPr>
        <dsp:cNvPr id="0" name=""/>
        <dsp:cNvSpPr/>
      </dsp:nvSpPr>
      <dsp:spPr>
        <a:xfrm>
          <a:off x="2151100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1" kern="1200" dirty="0">
              <a:latin typeface="Rockwell" panose="02060603020205020403" pitchFamily="18" charset="0"/>
            </a:rPr>
            <a:t>Design</a:t>
          </a:r>
          <a:endParaRPr lang="zh-CN" altLang="en-US" sz="2300" b="1" kern="1200" dirty="0">
            <a:latin typeface="Rockwell" panose="02060603020205020403" pitchFamily="18" charset="0"/>
          </a:endParaRPr>
        </a:p>
      </dsp:txBody>
      <dsp:txXfrm>
        <a:off x="2151100" y="1662554"/>
        <a:ext cx="1951742" cy="724096"/>
      </dsp:txXfrm>
    </dsp:sp>
    <dsp:sp modelId="{0DCE481E-F064-4F45-8C50-2FE3755FAE81}">
      <dsp:nvSpPr>
        <dsp:cNvPr id="0" name=""/>
        <dsp:cNvSpPr/>
      </dsp:nvSpPr>
      <dsp:spPr>
        <a:xfrm>
          <a:off x="4298099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0D7CDE-F591-495F-BAA4-7D30B1E4B48A}">
      <dsp:nvSpPr>
        <dsp:cNvPr id="0" name=""/>
        <dsp:cNvSpPr/>
      </dsp:nvSpPr>
      <dsp:spPr>
        <a:xfrm>
          <a:off x="4298099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0" kern="1200" dirty="0">
              <a:latin typeface="Rockwell" panose="02060603020205020403" pitchFamily="18" charset="0"/>
            </a:rPr>
            <a:t>Evaluation</a:t>
          </a:r>
          <a:endParaRPr lang="zh-CN" altLang="en-US" sz="2300" b="0" kern="1200" dirty="0">
            <a:latin typeface="Rockwell" panose="02060603020205020403" pitchFamily="18" charset="0"/>
          </a:endParaRPr>
        </a:p>
      </dsp:txBody>
      <dsp:txXfrm>
        <a:off x="4298099" y="1662554"/>
        <a:ext cx="1951742" cy="724096"/>
      </dsp:txXfrm>
    </dsp:sp>
    <dsp:sp modelId="{A74E9219-06F7-4BBB-AD85-1ABDD27A8D02}">
      <dsp:nvSpPr>
        <dsp:cNvPr id="0" name=""/>
        <dsp:cNvSpPr/>
      </dsp:nvSpPr>
      <dsp:spPr>
        <a:xfrm>
          <a:off x="6445098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6C6CFA-2FFF-4D9E-B994-A598B98B312F}">
      <dsp:nvSpPr>
        <dsp:cNvPr id="0" name=""/>
        <dsp:cNvSpPr/>
      </dsp:nvSpPr>
      <dsp:spPr>
        <a:xfrm>
          <a:off x="6445098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0" kern="1200" dirty="0">
              <a:latin typeface="Rockwell" panose="02060603020205020403" pitchFamily="18" charset="0"/>
            </a:rPr>
            <a:t>Conclusion</a:t>
          </a:r>
          <a:endParaRPr lang="zh-CN" altLang="en-US" sz="2300" b="0" kern="1200" dirty="0">
            <a:latin typeface="Rockwell" panose="02060603020205020403" pitchFamily="18" charset="0"/>
          </a:endParaRPr>
        </a:p>
      </dsp:txBody>
      <dsp:txXfrm>
        <a:off x="6445098" y="1662554"/>
        <a:ext cx="1951742" cy="724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D351D-4503-4340-B8D6-E21B4E7C3198}">
      <dsp:nvSpPr>
        <dsp:cNvPr id="0" name=""/>
        <dsp:cNvSpPr/>
      </dsp:nvSpPr>
      <dsp:spPr>
        <a:xfrm>
          <a:off x="4101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97918D-86D4-4A67-95B4-565C0E210E16}">
      <dsp:nvSpPr>
        <dsp:cNvPr id="0" name=""/>
        <dsp:cNvSpPr/>
      </dsp:nvSpPr>
      <dsp:spPr>
        <a:xfrm>
          <a:off x="4101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0" kern="1200" dirty="0">
              <a:latin typeface="Rockwell" panose="02060603020205020403" pitchFamily="18" charset="0"/>
            </a:rPr>
            <a:t>Background</a:t>
          </a:r>
          <a:endParaRPr lang="zh-CN" altLang="en-US" sz="2300" b="0" kern="1200" dirty="0">
            <a:latin typeface="Rockwell" panose="02060603020205020403" pitchFamily="18" charset="0"/>
          </a:endParaRPr>
        </a:p>
      </dsp:txBody>
      <dsp:txXfrm>
        <a:off x="4101" y="1662554"/>
        <a:ext cx="1951742" cy="724096"/>
      </dsp:txXfrm>
    </dsp:sp>
    <dsp:sp modelId="{BA03A2FC-4A3A-4975-86C9-0E01C73D4222}">
      <dsp:nvSpPr>
        <dsp:cNvPr id="0" name=""/>
        <dsp:cNvSpPr/>
      </dsp:nvSpPr>
      <dsp:spPr>
        <a:xfrm>
          <a:off x="2151100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C2C36A-6C7D-40A9-8F55-39AD8C7BF330}">
      <dsp:nvSpPr>
        <dsp:cNvPr id="0" name=""/>
        <dsp:cNvSpPr/>
      </dsp:nvSpPr>
      <dsp:spPr>
        <a:xfrm>
          <a:off x="2151100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0" kern="1200" dirty="0">
              <a:latin typeface="Rockwell" panose="02060603020205020403" pitchFamily="18" charset="0"/>
            </a:rPr>
            <a:t>Design</a:t>
          </a:r>
          <a:endParaRPr lang="zh-CN" altLang="en-US" sz="2300" b="0" kern="1200" dirty="0">
            <a:latin typeface="Rockwell" panose="02060603020205020403" pitchFamily="18" charset="0"/>
          </a:endParaRPr>
        </a:p>
      </dsp:txBody>
      <dsp:txXfrm>
        <a:off x="2151100" y="1662554"/>
        <a:ext cx="1951742" cy="724096"/>
      </dsp:txXfrm>
    </dsp:sp>
    <dsp:sp modelId="{0DCE481E-F064-4F45-8C50-2FE3755FAE81}">
      <dsp:nvSpPr>
        <dsp:cNvPr id="0" name=""/>
        <dsp:cNvSpPr/>
      </dsp:nvSpPr>
      <dsp:spPr>
        <a:xfrm>
          <a:off x="4298099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0D7CDE-F591-495F-BAA4-7D30B1E4B48A}">
      <dsp:nvSpPr>
        <dsp:cNvPr id="0" name=""/>
        <dsp:cNvSpPr/>
      </dsp:nvSpPr>
      <dsp:spPr>
        <a:xfrm>
          <a:off x="4298099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1" kern="1200" dirty="0">
              <a:latin typeface="Rockwell" panose="02060603020205020403" pitchFamily="18" charset="0"/>
            </a:rPr>
            <a:t>Evaluation</a:t>
          </a:r>
          <a:endParaRPr lang="zh-CN" altLang="en-US" sz="2300" b="1" kern="1200" dirty="0">
            <a:latin typeface="Rockwell" panose="02060603020205020403" pitchFamily="18" charset="0"/>
          </a:endParaRPr>
        </a:p>
      </dsp:txBody>
      <dsp:txXfrm>
        <a:off x="4298099" y="1662554"/>
        <a:ext cx="1951742" cy="724096"/>
      </dsp:txXfrm>
    </dsp:sp>
    <dsp:sp modelId="{A74E9219-06F7-4BBB-AD85-1ABDD27A8D02}">
      <dsp:nvSpPr>
        <dsp:cNvPr id="0" name=""/>
        <dsp:cNvSpPr/>
      </dsp:nvSpPr>
      <dsp:spPr>
        <a:xfrm>
          <a:off x="6445098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6C6CFA-2FFF-4D9E-B994-A598B98B312F}">
      <dsp:nvSpPr>
        <dsp:cNvPr id="0" name=""/>
        <dsp:cNvSpPr/>
      </dsp:nvSpPr>
      <dsp:spPr>
        <a:xfrm>
          <a:off x="6445098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0" kern="1200" dirty="0">
              <a:latin typeface="Rockwell" panose="02060603020205020403" pitchFamily="18" charset="0"/>
            </a:rPr>
            <a:t>Conclusion</a:t>
          </a:r>
          <a:endParaRPr lang="zh-CN" altLang="en-US" sz="2300" b="0" kern="1200" dirty="0">
            <a:latin typeface="Rockwell" panose="02060603020205020403" pitchFamily="18" charset="0"/>
          </a:endParaRPr>
        </a:p>
      </dsp:txBody>
      <dsp:txXfrm>
        <a:off x="6445098" y="1662554"/>
        <a:ext cx="1951742" cy="7240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E246E-30EE-45C3-9B03-D66D2926C97B}">
      <dsp:nvSpPr>
        <dsp:cNvPr id="0" name=""/>
        <dsp:cNvSpPr/>
      </dsp:nvSpPr>
      <dsp:spPr>
        <a:xfrm>
          <a:off x="0" y="3188"/>
          <a:ext cx="6883098" cy="65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Dataset from eBay</a:t>
          </a:r>
          <a:endParaRPr lang="zh-CN" altLang="en-US" sz="20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1984" y="35172"/>
        <a:ext cx="6819130" cy="591232"/>
      </dsp:txXfrm>
    </dsp:sp>
    <dsp:sp modelId="{3D4F8F95-A9ED-40AC-B4BC-A9CEFEF89991}">
      <dsp:nvSpPr>
        <dsp:cNvPr id="0" name=""/>
        <dsp:cNvSpPr/>
      </dsp:nvSpPr>
      <dsp:spPr>
        <a:xfrm>
          <a:off x="0" y="658388"/>
          <a:ext cx="6883098" cy="2692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53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800" kern="1200" dirty="0">
              <a:latin typeface="Segoe UI" panose="020B0502040204020203" pitchFamily="34" charset="0"/>
              <a:cs typeface="Segoe UI" panose="020B0502040204020203" pitchFamily="34" charset="0"/>
            </a:rPr>
            <a:t>real-world e-commerce system data from </a:t>
          </a:r>
          <a:r>
            <a:rPr lang="en-US" altLang="en-US" sz="1800" b="1" kern="1200" dirty="0">
              <a:latin typeface="Segoe UI" panose="020B0502040204020203" pitchFamily="34" charset="0"/>
              <a:cs typeface="Segoe UI" panose="020B0502040204020203" pitchFamily="34" charset="0"/>
            </a:rPr>
            <a:t>Jan 2020 to Apr 2021</a:t>
          </a:r>
          <a:endParaRPr lang="zh-CN" altLang="en-US" sz="18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1800" kern="1200" dirty="0">
              <a:latin typeface="Segoe UI" panose="020B0502040204020203" pitchFamily="34" charset="0"/>
              <a:cs typeface="Segoe UI" panose="020B0502040204020203" pitchFamily="34" charset="0"/>
            </a:rPr>
            <a:t>serving 185 million active users across 3 data centers with 5000 services</a:t>
          </a:r>
          <a:endParaRPr lang="zh-CN" altLang="en-US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1800" b="1" kern="1200" dirty="0">
              <a:latin typeface="Segoe UI" panose="020B0502040204020203" pitchFamily="34" charset="0"/>
              <a:cs typeface="Segoe UI" panose="020B0502040204020203" pitchFamily="34" charset="0"/>
            </a:rPr>
            <a:t>service-based: 782 failures</a:t>
          </a:r>
          <a:endParaRPr lang="zh-CN" altLang="en-US" sz="18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1800" b="1" kern="1200" dirty="0">
              <a:latin typeface="Segoe UI" panose="020B0502040204020203" pitchFamily="34" charset="0"/>
              <a:cs typeface="Segoe UI" panose="020B0502040204020203" pitchFamily="34" charset="0"/>
            </a:rPr>
            <a:t>business-based: 170 failures</a:t>
          </a:r>
          <a:endParaRPr lang="zh-CN" altLang="en-US" sz="18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1800" kern="1200" dirty="0">
              <a:latin typeface="Segoe UI" panose="020B0502040204020203" pitchFamily="34" charset="0"/>
              <a:cs typeface="Segoe UI" panose="020B0502040204020203" pitchFamily="34" charset="0"/>
            </a:rPr>
            <a:t>each failure is resolved, labeled, and verified by the SRE team</a:t>
          </a:r>
          <a:endParaRPr lang="zh-CN" altLang="en-US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658388"/>
        <a:ext cx="6883098" cy="2692549"/>
      </dsp:txXfrm>
    </dsp:sp>
    <dsp:sp modelId="{D44D1369-BA59-4267-B350-30CDE33F59ED}">
      <dsp:nvSpPr>
        <dsp:cNvPr id="0" name=""/>
        <dsp:cNvSpPr/>
      </dsp:nvSpPr>
      <dsp:spPr>
        <a:xfrm>
          <a:off x="0" y="3350938"/>
          <a:ext cx="6883098" cy="5643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Dataset A1 and A2</a:t>
          </a:r>
          <a:endParaRPr lang="zh-CN" altLang="en-US" sz="20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7551" y="3378489"/>
        <a:ext cx="6827996" cy="509287"/>
      </dsp:txXfrm>
    </dsp:sp>
    <dsp:sp modelId="{03347725-59BA-42A6-A885-8BF4C4777438}">
      <dsp:nvSpPr>
        <dsp:cNvPr id="0" name=""/>
        <dsp:cNvSpPr/>
      </dsp:nvSpPr>
      <dsp:spPr>
        <a:xfrm>
          <a:off x="0" y="3915327"/>
          <a:ext cx="6883098" cy="126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53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1800" i="0" kern="1200" dirty="0">
              <a:latin typeface="Segoe UI" panose="020B0502040204020203" pitchFamily="34" charset="0"/>
              <a:cs typeface="Segoe UI" panose="020B0502040204020203" pitchFamily="34" charset="0"/>
            </a:rPr>
            <a:t>from </a:t>
          </a:r>
          <a:r>
            <a:rPr lang="en-US" altLang="en-US" sz="1800" i="0" kern="1200" dirty="0" err="1">
              <a:latin typeface="Segoe UI" panose="020B0502040204020203" pitchFamily="34" charset="0"/>
              <a:cs typeface="Segoe UI" panose="020B0502040204020203" pitchFamily="34" charset="0"/>
            </a:rPr>
            <a:t>DejaVu’s</a:t>
          </a:r>
          <a:r>
            <a:rPr lang="en-US" altLang="en-US" sz="1800" i="0" kern="1200" baseline="30000" dirty="0">
              <a:latin typeface="Segoe UI" panose="020B0502040204020203" pitchFamily="34" charset="0"/>
              <a:cs typeface="Segoe UI" panose="020B0502040204020203" pitchFamily="34" charset="0"/>
            </a:rPr>
            <a:t>[1]</a:t>
          </a:r>
          <a:r>
            <a:rPr lang="en-US" altLang="en-US" sz="1800" i="0" kern="1200" dirty="0">
              <a:latin typeface="Segoe UI" panose="020B0502040204020203" pitchFamily="34" charset="0"/>
              <a:cs typeface="Segoe UI" panose="020B0502040204020203" pitchFamily="34" charset="0"/>
            </a:rPr>
            <a:t> A1 and A2 datasets</a:t>
          </a:r>
          <a:endParaRPr lang="zh-CN" altLang="en-US" sz="1800" i="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800" kern="1200" dirty="0">
              <a:latin typeface="Segoe UI" panose="020B0502040204020203" pitchFamily="34" charset="0"/>
              <a:cs typeface="Segoe UI" panose="020B0502040204020203" pitchFamily="34" charset="0"/>
            </a:rPr>
            <a:t>from a production system at a major ISP, with ten failure types.</a:t>
          </a:r>
          <a:endParaRPr lang="zh-CN" altLang="en-US" sz="1800" i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1800" i="0" kern="1200" dirty="0">
              <a:latin typeface="Segoe UI" panose="020B0502040204020203" pitchFamily="34" charset="0"/>
              <a:cs typeface="Segoe UI" panose="020B0502040204020203" pitchFamily="34" charset="0"/>
            </a:rPr>
            <a:t>assess CPGAT and DAGNN performance when given metric data instead of alert metadata.</a:t>
          </a:r>
          <a:endParaRPr lang="zh-CN" altLang="en-US" sz="1800" i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3915327"/>
        <a:ext cx="6883098" cy="12678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E246E-30EE-45C3-9B03-D66D2926C97B}">
      <dsp:nvSpPr>
        <dsp:cNvPr id="0" name=""/>
        <dsp:cNvSpPr/>
      </dsp:nvSpPr>
      <dsp:spPr>
        <a:xfrm>
          <a:off x="0" y="0"/>
          <a:ext cx="5126805" cy="5099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Baseline Methods</a:t>
          </a:r>
          <a:endParaRPr lang="zh-CN" altLang="en-US" sz="20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4895" y="24895"/>
        <a:ext cx="5077015" cy="460183"/>
      </dsp:txXfrm>
    </dsp:sp>
    <dsp:sp modelId="{4E923E67-E0D8-A64E-9EE0-8FAEF6408B15}">
      <dsp:nvSpPr>
        <dsp:cNvPr id="0" name=""/>
        <dsp:cNvSpPr/>
      </dsp:nvSpPr>
      <dsp:spPr>
        <a:xfrm>
          <a:off x="0" y="957238"/>
          <a:ext cx="5126805" cy="3824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77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800" b="1" kern="1200" dirty="0"/>
            <a:t>Groot</a:t>
          </a:r>
          <a:r>
            <a:rPr lang="en-US" altLang="zh-CN" sz="1800" kern="1200" dirty="0"/>
            <a:t>: pre-defined manual rulebook to construct a causal graph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800" b="1" kern="1200" dirty="0" err="1"/>
            <a:t>GrootN</a:t>
          </a:r>
          <a:r>
            <a:rPr lang="en-US" altLang="zh-CN" sz="1800" kern="1200" dirty="0"/>
            <a:t>: evaluate the performance of Groot in the absence of expert rules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800" b="1" kern="1200" dirty="0"/>
            <a:t>PageRank-SDG</a:t>
          </a:r>
          <a:r>
            <a:rPr lang="en-US" altLang="zh-CN" sz="1800" kern="1200" dirty="0"/>
            <a:t>: PageRank to the SDG for service-level root cause localization.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800" b="1" kern="1200" dirty="0"/>
            <a:t>GCN</a:t>
          </a:r>
          <a:r>
            <a:rPr lang="en-US" altLang="zh-CN" sz="1800" kern="1200" dirty="0"/>
            <a:t>: Graph Convolutional Network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800" b="1" kern="1200" dirty="0" err="1"/>
            <a:t>GraphSAGE</a:t>
          </a:r>
          <a:r>
            <a:rPr lang="en-US" altLang="zh-CN" sz="1800" kern="1200" dirty="0"/>
            <a:t>: optimized GCN for the embedding of unseen nodes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800" b="1" kern="1200" dirty="0"/>
            <a:t>GAT</a:t>
          </a:r>
          <a:r>
            <a:rPr lang="en-US" altLang="zh-CN" sz="1800" kern="1200" dirty="0"/>
            <a:t>: Graph Attention Network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800" b="1" kern="1200" dirty="0" err="1"/>
            <a:t>DejaVu</a:t>
          </a:r>
          <a:r>
            <a:rPr lang="en-US" altLang="zh-CN" sz="1800" kern="1200" dirty="0"/>
            <a:t>: the state-of-the-art RCA method</a:t>
          </a:r>
          <a:endParaRPr lang="zh-CN" altLang="en-US" sz="1800" kern="1200" dirty="0"/>
        </a:p>
      </dsp:txBody>
      <dsp:txXfrm>
        <a:off x="0" y="957238"/>
        <a:ext cx="5126805" cy="38246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D351D-4503-4340-B8D6-E21B4E7C3198}">
      <dsp:nvSpPr>
        <dsp:cNvPr id="0" name=""/>
        <dsp:cNvSpPr/>
      </dsp:nvSpPr>
      <dsp:spPr>
        <a:xfrm>
          <a:off x="4101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97918D-86D4-4A67-95B4-565C0E210E16}">
      <dsp:nvSpPr>
        <dsp:cNvPr id="0" name=""/>
        <dsp:cNvSpPr/>
      </dsp:nvSpPr>
      <dsp:spPr>
        <a:xfrm>
          <a:off x="4101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kern="1200" dirty="0">
              <a:latin typeface="Rockwell" panose="02060603020205020403" pitchFamily="18" charset="0"/>
            </a:rPr>
            <a:t>Background</a:t>
          </a:r>
          <a:endParaRPr lang="zh-CN" altLang="en-US" sz="2200" b="0" kern="1200" dirty="0">
            <a:latin typeface="Rockwell" panose="02060603020205020403" pitchFamily="18" charset="0"/>
          </a:endParaRPr>
        </a:p>
      </dsp:txBody>
      <dsp:txXfrm>
        <a:off x="4101" y="1662554"/>
        <a:ext cx="1951742" cy="724096"/>
      </dsp:txXfrm>
    </dsp:sp>
    <dsp:sp modelId="{BA03A2FC-4A3A-4975-86C9-0E01C73D4222}">
      <dsp:nvSpPr>
        <dsp:cNvPr id="0" name=""/>
        <dsp:cNvSpPr/>
      </dsp:nvSpPr>
      <dsp:spPr>
        <a:xfrm>
          <a:off x="2151100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C2C36A-6C7D-40A9-8F55-39AD8C7BF330}">
      <dsp:nvSpPr>
        <dsp:cNvPr id="0" name=""/>
        <dsp:cNvSpPr/>
      </dsp:nvSpPr>
      <dsp:spPr>
        <a:xfrm>
          <a:off x="2151100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kern="1200" dirty="0">
              <a:latin typeface="Rockwell" panose="02060603020205020403" pitchFamily="18" charset="0"/>
            </a:rPr>
            <a:t>Design</a:t>
          </a:r>
          <a:endParaRPr lang="zh-CN" altLang="en-US" sz="2200" b="0" kern="1200" dirty="0">
            <a:latin typeface="Rockwell" panose="02060603020205020403" pitchFamily="18" charset="0"/>
          </a:endParaRPr>
        </a:p>
      </dsp:txBody>
      <dsp:txXfrm>
        <a:off x="2151100" y="1662554"/>
        <a:ext cx="1951742" cy="724096"/>
      </dsp:txXfrm>
    </dsp:sp>
    <dsp:sp modelId="{0DCE481E-F064-4F45-8C50-2FE3755FAE81}">
      <dsp:nvSpPr>
        <dsp:cNvPr id="0" name=""/>
        <dsp:cNvSpPr/>
      </dsp:nvSpPr>
      <dsp:spPr>
        <a:xfrm>
          <a:off x="4298099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0D7CDE-F591-495F-BAA4-7D30B1E4B48A}">
      <dsp:nvSpPr>
        <dsp:cNvPr id="0" name=""/>
        <dsp:cNvSpPr/>
      </dsp:nvSpPr>
      <dsp:spPr>
        <a:xfrm>
          <a:off x="4298099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kern="1200" dirty="0">
              <a:latin typeface="Rockwell" panose="02060603020205020403" pitchFamily="18" charset="0"/>
            </a:rPr>
            <a:t>Evaluation</a:t>
          </a:r>
          <a:endParaRPr lang="zh-CN" altLang="en-US" sz="2200" b="0" kern="1200" dirty="0">
            <a:latin typeface="Rockwell" panose="02060603020205020403" pitchFamily="18" charset="0"/>
          </a:endParaRPr>
        </a:p>
      </dsp:txBody>
      <dsp:txXfrm>
        <a:off x="4298099" y="1662554"/>
        <a:ext cx="1951742" cy="724096"/>
      </dsp:txXfrm>
    </dsp:sp>
    <dsp:sp modelId="{A74E9219-06F7-4BBB-AD85-1ABDD27A8D02}">
      <dsp:nvSpPr>
        <dsp:cNvPr id="0" name=""/>
        <dsp:cNvSpPr/>
      </dsp:nvSpPr>
      <dsp:spPr>
        <a:xfrm>
          <a:off x="6445098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6C6CFA-2FFF-4D9E-B994-A598B98B312F}">
      <dsp:nvSpPr>
        <dsp:cNvPr id="0" name=""/>
        <dsp:cNvSpPr/>
      </dsp:nvSpPr>
      <dsp:spPr>
        <a:xfrm>
          <a:off x="6445098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1" kern="1200" dirty="0">
              <a:latin typeface="Rockwell" panose="02060603020205020403" pitchFamily="18" charset="0"/>
            </a:rPr>
            <a:t>Conclusion</a:t>
          </a:r>
          <a:endParaRPr lang="zh-CN" altLang="en-US" sz="2200" b="1" kern="1200" dirty="0">
            <a:latin typeface="Rockwell" panose="02060603020205020403" pitchFamily="18" charset="0"/>
          </a:endParaRPr>
        </a:p>
      </dsp:txBody>
      <dsp:txXfrm>
        <a:off x="6445098" y="1662554"/>
        <a:ext cx="1951742" cy="72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5804A39-0D4F-407B-AA47-DAF674226C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F8484D4-EA77-465B-8932-20AAEAE640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D340B-CD5E-46BF-A7D6-054FBB96220B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D8416F-F576-4A03-9C24-456FC4B742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DD5904C-02E6-4F92-845E-59CF4F05F4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B8B10-245D-4BC6-B986-B18ACA7C12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492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CCFB6-CE2B-431B-B63B-8A0E5C47C8BE}" type="datetimeFigureOut">
              <a:rPr lang="zh-CN" altLang="en-US" smtClean="0"/>
              <a:pPr/>
              <a:t>2024/7/3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79857-3E28-4C90-825C-C38A910FF1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97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Rockwell" panose="02060603020205020403" pitchFamily="18" charset="0"/>
                <a:cs typeface="Segoe UI" panose="020B0502040204020203" pitchFamily="34" charset="0"/>
              </a:rPr>
              <a:t>Hello, everyone.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Rockwell" panose="02060603020205020403" pitchFamily="18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Rockwell" panose="02060603020205020403" pitchFamily="18" charset="0"/>
                <a:cs typeface="Segoe UI" panose="020B0502040204020203" pitchFamily="34" charset="0"/>
              </a:rPr>
              <a:t>I am </a:t>
            </a:r>
            <a:r>
              <a:rPr lang="en-US" altLang="ko-KR" sz="1200" dirty="0" err="1">
                <a:latin typeface="Rockwell" panose="02060603020205020403" pitchFamily="18" charset="0"/>
                <a:cs typeface="Segoe UI" panose="020B0502040204020203" pitchFamily="34" charset="0"/>
              </a:rPr>
              <a:t>Zhaoyang</a:t>
            </a:r>
            <a:r>
              <a:rPr lang="en-US" altLang="ko-KR" sz="1200" dirty="0">
                <a:latin typeface="Rockwell" panose="02060603020205020403" pitchFamily="18" charset="0"/>
                <a:cs typeface="Segoe UI" panose="020B0502040204020203" pitchFamily="34" charset="0"/>
              </a:rPr>
              <a:t> Yu from Tsinghua University, China.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Rockwell" panose="02060603020205020403" pitchFamily="18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Rockwell" panose="02060603020205020403" pitchFamily="18" charset="0"/>
                <a:cs typeface="Segoe UI" panose="020B0502040204020203" pitchFamily="34" charset="0"/>
              </a:rPr>
              <a:t>Today I will introduce our latest work: “Causality Enhanced Graph Representation Learning for Alert-Based Root Cause Analysis” to you.</a:t>
            </a:r>
            <a:endParaRPr lang="ko-KR" altLang="en-US" sz="1200" dirty="0">
              <a:latin typeface="Rockwell" panose="02060603020205020403" pitchFamily="18" charset="0"/>
              <a:cs typeface="Segoe UI" panose="020B0502040204020203" pitchFamily="34" charset="0"/>
            </a:endParaRP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008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Our goal is to address these challenges by developing a alert-based RCA method that. </a:t>
            </a:r>
            <a:r>
              <a:rPr kumimoji="1" lang="en-US" altLang="zh-CN" dirty="0"/>
              <a:t>In this work, we have three goals. </a:t>
            </a:r>
          </a:p>
          <a:p>
            <a:endParaRPr kumimoji="1" lang="en-US" altLang="zh-CN" dirty="0"/>
          </a:p>
          <a:p>
            <a:r>
              <a:rPr lang="en-US" altLang="zh-CN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The first one is Utilizes widely recognized </a:t>
            </a:r>
            <a:r>
              <a:rPr lang="en-US" altLang="zh-CN" sz="1200" i="1" dirty="0">
                <a:solidFill>
                  <a:srgbClr val="FF00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alert events </a:t>
            </a:r>
            <a:r>
              <a:rPr lang="en-US" altLang="zh-CN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as input, rather than challenging-to-obtain trace information</a:t>
            </a:r>
            <a:r>
              <a:rPr lang="en-US" altLang="zh-CN" sz="1200" i="1" dirty="0">
                <a:solidFill>
                  <a:schemeClr val="tx1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.</a:t>
            </a:r>
          </a:p>
          <a:p>
            <a:endParaRPr kumimoji="1" lang="en-US" altLang="zh-CN" sz="1200" i="1" dirty="0">
              <a:solidFill>
                <a:schemeClr val="tx1"/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  <a:p>
            <a:r>
              <a:rPr lang="en-US" altLang="zh-CN" sz="1200" i="1" dirty="0">
                <a:solidFill>
                  <a:srgbClr val="FF00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Then we want to  construct Automatically</a:t>
            </a:r>
            <a:r>
              <a:rPr lang="zh-CN" altLang="en-US" sz="1200" i="1" dirty="0">
                <a:solidFill>
                  <a:srgbClr val="FF00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 </a:t>
            </a:r>
            <a:r>
              <a:rPr lang="en-US" altLang="zh-CN" sz="1200" i="1" dirty="0">
                <a:solidFill>
                  <a:srgbClr val="FF00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causal graphs </a:t>
            </a:r>
            <a:r>
              <a:rPr lang="en-US" altLang="zh-CN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to reduce labor costs</a:t>
            </a:r>
          </a:p>
          <a:p>
            <a:endParaRPr kumimoji="1" lang="en-US" altLang="zh-CN" sz="1200" i="1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  <a:p>
            <a:r>
              <a:rPr lang="en-US" altLang="zh-CN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The third one it achieving use </a:t>
            </a:r>
            <a:r>
              <a:rPr lang="en-US" altLang="zh-CN" sz="1200" i="1" dirty="0">
                <a:solidFill>
                  <a:srgbClr val="FF00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information </a:t>
            </a:r>
            <a:r>
              <a:rPr lang="en-US" altLang="zh-CN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Simultaneous</a:t>
            </a:r>
            <a:r>
              <a:rPr lang="en-US" altLang="zh-CN" sz="1200" i="1" dirty="0">
                <a:solidFill>
                  <a:srgbClr val="FF00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 from multiple modalities </a:t>
            </a:r>
            <a:r>
              <a:rPr lang="en-US" altLang="zh-CN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in the alert data.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384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Then, we will introduce our design.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536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Now let me introduce </a:t>
            </a:r>
            <a:r>
              <a:rPr lang="en-US" altLang="zh-CN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AlertRCA</a:t>
            </a:r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our proposed alert-based root cause analysis framework 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342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0" u="none" strike="noStrike" dirty="0">
                <a:solidFill>
                  <a:schemeClr val="tx1"/>
                </a:solidFill>
                <a:effectLst/>
                <a:latin typeface="-webkit-standard"/>
              </a:rPr>
              <a:t>building a casual graph is important for alert-based RCA.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i="0" u="none" strike="noStrike" dirty="0">
              <a:solidFill>
                <a:schemeClr val="tx1"/>
              </a:solidFill>
              <a:effectLst/>
              <a:latin typeface="-webkit-standar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0" u="none" strike="noStrike" dirty="0">
                <a:solidFill>
                  <a:schemeClr val="tx1"/>
                </a:solidFill>
                <a:effectLst/>
                <a:latin typeface="-webkit-standard"/>
              </a:rPr>
              <a:t>When we do not have high-quality trace data, constructing causal graphs is usually challenging.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tx1"/>
                </a:solidFill>
                <a:latin typeface="-webkit-standard"/>
              </a:rPr>
              <a:t>Service Dependency Graph (SDG for short) can be easily obtained from CMDB.</a:t>
            </a:r>
          </a:p>
          <a:p>
            <a:endParaRPr lang="en-US" altLang="zh-CN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 core idea is intuitive.</a:t>
            </a:r>
          </a:p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That is to automatically construct an alert causal graph by leveraging an easy-to-obtain service dependency graph or SDG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041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We start with the SDG from a configuration management database.</a:t>
            </a:r>
          </a:p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In a SDG, nodes only consist of service. And the edge only exist between service</a:t>
            </a:r>
          </a:p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 SDG  reveal the static topology information of an online service system</a:t>
            </a:r>
          </a:p>
          <a:p>
            <a:endParaRPr lang="en-US" altLang="zh-CN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Next, we generate an alert dependency graph or ADG by mapping alerts onto the SDG.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In an ADG, </a:t>
            </a:r>
            <a:r>
              <a:rPr kumimoji="1" lang="en-US" altLang="zh-CN" dirty="0">
                <a:solidFill>
                  <a:schemeClr val="tx1"/>
                </a:solidFill>
              </a:rPr>
              <a:t>Nodes consist of alert events</a:t>
            </a:r>
          </a:p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Edges in an ADG, represent the relationship between alert event. </a:t>
            </a:r>
          </a:p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But, there are no weights for edges yet.</a:t>
            </a:r>
          </a:p>
          <a:p>
            <a:endParaRPr lang="en-US" altLang="zh-CN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Finally, we learn edge weights to convert the ADG into an alert causal graph or ACG</a:t>
            </a:r>
          </a:p>
          <a:p>
            <a:r>
              <a:rPr kumimoji="1"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This is our target for root cause analysis. </a:t>
            </a:r>
          </a:p>
          <a:p>
            <a:r>
              <a:rPr kumimoji="1"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Actually an ACG is a subgraph of ADG.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731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b="0" i="0" u="none" strike="noStrike" dirty="0">
                <a:solidFill>
                  <a:srgbClr val="000000"/>
                </a:solidFill>
                <a:effectLst/>
              </a:rPr>
              <a:t>Now, let me briefly explain the key components of this process.</a:t>
            </a:r>
          </a:p>
          <a:p>
            <a:pPr algn="l"/>
            <a:r>
              <a:rPr lang="en-US" altLang="zh-CN" b="0" i="0" u="none" strike="noStrike" dirty="0">
                <a:solidFill>
                  <a:srgbClr val="000000"/>
                </a:solidFill>
                <a:effectLst/>
              </a:rPr>
              <a:t>First, we have the Alert2Vec module [New Slide 1]. Its goal is to obtain representation vectors associated with alert events, mimicking how engineers understand alerts. We generate a semantic vector for each alert attribute using a pre-trained language model, specifically BERT. We chose BERT because it is much more efficient than large language models like GPT, and it also helps capture the semantic information in logs.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148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b="0" i="0" u="none" strike="noStrike" dirty="0">
                <a:solidFill>
                  <a:srgbClr val="000000"/>
                </a:solidFill>
                <a:effectLst/>
              </a:rPr>
              <a:t>Next, we have the Causality Prediction Graphical Attention Network, or CPGAT [New Slide 2]. CPGAT autonomously determines a causality score for each edge in the input Alert Dependency Graph. This is based on three key observations: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u="none" strike="noStrike" dirty="0">
                <a:solidFill>
                  <a:srgbClr val="000000"/>
                </a:solidFill>
                <a:effectLst/>
              </a:rPr>
              <a:t>The probability of a causal link can vary significantly depending on the context.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u="none" strike="noStrike" dirty="0">
                <a:solidFill>
                  <a:srgbClr val="000000"/>
                </a:solidFill>
                <a:effectLst/>
              </a:rPr>
              <a:t>Historical co-occurrence of alerts plays a significant role.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u="none" strike="noStrike" dirty="0">
                <a:solidFill>
                  <a:srgbClr val="000000"/>
                </a:solidFill>
                <a:effectLst/>
              </a:rPr>
              <a:t>The sum of the probabilities equals 1.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910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b="0" i="0" u="none" strike="noStrike" dirty="0">
                <a:solidFill>
                  <a:srgbClr val="000000"/>
                </a:solidFill>
                <a:effectLst/>
              </a:rPr>
              <a:t>Finally, we have the Dispersing and Aggregating Graph Neural Network, or DAGNN [New Slide 3]. DAGNN is responsible for autonomously determining the root cause alert in the constructed Alert Causal Graph. If an alert A is the root cause, it will satisfy three conditions: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u="none" strike="noStrike" dirty="0">
                <a:solidFill>
                  <a:srgbClr val="000000"/>
                </a:solidFill>
                <a:effectLst/>
              </a:rPr>
              <a:t>Alert A causes numerous neighbor nodes to be anomalous.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u="none" strike="noStrike" dirty="0">
                <a:solidFill>
                  <a:srgbClr val="000000"/>
                </a:solidFill>
                <a:effectLst/>
              </a:rPr>
              <a:t>Few other alerts lead to A, and A is mostly self-looping.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u="none" strike="noStrike" dirty="0">
                <a:solidFill>
                  <a:srgbClr val="000000"/>
                </a:solidFill>
                <a:effectLst/>
              </a:rPr>
              <a:t>The higher the frequency of A appearing in the history of system failures, the greater the likelihood of it being the root cause.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907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Next, I will present some of our experimental results.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693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 evaluated </a:t>
            </a:r>
            <a:r>
              <a:rPr kumimoji="1" lang="en-US" altLang="zh-CN" dirty="0" err="1"/>
              <a:t>AlertRCA</a:t>
            </a:r>
            <a:r>
              <a:rPr kumimoji="1" lang="en-US" altLang="zh-CN" dirty="0"/>
              <a:t> on real-world datasets from eBay and a major ISP </a:t>
            </a:r>
          </a:p>
          <a:p>
            <a:r>
              <a:rPr kumimoji="1" lang="en-US" altLang="zh-CN" dirty="0"/>
              <a:t> We benchmarked against 7 baselines </a:t>
            </a:r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including the state-of-the-art RCA method </a:t>
            </a:r>
            <a:r>
              <a:rPr lang="en-US" altLang="zh-CN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DejaVu</a:t>
            </a:r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and the manual rule-based approach Groot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690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Our presentation has 4 sections : background, design, evaluation and conclusion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149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In terms of effectiveness and efficiency, </a:t>
            </a:r>
            <a:r>
              <a:rPr lang="en-US" altLang="zh-CN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AlertRCA</a:t>
            </a:r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outperformed all baselines, even</a:t>
            </a:r>
            <a:r>
              <a:rPr lang="zh-CN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without</a:t>
            </a:r>
            <a:r>
              <a:rPr lang="zh-CN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manual configuration. </a:t>
            </a:r>
          </a:p>
          <a:p>
            <a:endParaRPr lang="en-US" altLang="zh-CN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AlertRCA</a:t>
            </a:r>
            <a:r>
              <a:rPr lang="en-US" altLang="zh-CN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 is more effective in locating root cause alerts even when compared to the RCA algorithm with manual rules.</a:t>
            </a:r>
          </a:p>
          <a:p>
            <a:endParaRPr lang="en-US" altLang="zh-CN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endParaRPr kumimoji="1" lang="en-US" altLang="zh-CN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kumimoji="1" lang="zh-CN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数值提示，结果直接文字表达</a:t>
            </a:r>
            <a:endParaRPr kumimoji="1" lang="en-US" altLang="zh-CN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429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We study how </a:t>
            </a:r>
            <a:r>
              <a:rPr lang="en-US" altLang="zh-CN" sz="12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AlertRCA</a:t>
            </a:r>
            <a:r>
              <a:rPr lang="en-US" altLang="zh-CN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 performs when the running time of the system is not very long. When deploying a new microservice system in a short time, the collected training data are insufficient</a:t>
            </a:r>
          </a:p>
          <a:p>
            <a:endParaRPr lang="en-US" altLang="zh-CN" sz="1200" i="1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  <a:p>
            <a:r>
              <a:rPr lang="en-US" altLang="zh-CN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According to our results, </a:t>
            </a:r>
            <a:r>
              <a:rPr lang="en-US" altLang="zh-CN" sz="12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AlertRCA</a:t>
            </a:r>
            <a:r>
              <a:rPr lang="en-US" altLang="zh-CN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 is able to reach a </a:t>
            </a:r>
            <a:r>
              <a:rPr lang="en-US" altLang="zh-CN" sz="1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promising performance after a new microservice system </a:t>
            </a:r>
            <a:r>
              <a:rPr lang="en-US" altLang="zh-CN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is started in 3 months.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479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There are three major modules in </a:t>
            </a:r>
            <a:r>
              <a:rPr lang="en-US" altLang="zh-CN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AlertRCA</a:t>
            </a:r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namely Alert2Vec, CPGAT, and DAGNN. To understand the function of each module, we evaluate </a:t>
            </a:r>
            <a:r>
              <a:rPr lang="en-US" altLang="zh-CN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AlertRCA</a:t>
            </a:r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with these modules removed or replaced:</a:t>
            </a:r>
          </a:p>
          <a:p>
            <a:endParaRPr lang="en-US" altLang="zh-CN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Ablation studies validated the importance of key modules like BERT for alert embedding </a:t>
            </a:r>
          </a:p>
          <a:p>
            <a:endParaRPr kumimoji="1" lang="en-US" altLang="zh-CN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Compared with the simple hierarchical architecture, the self-residual structure, dispersing aggregating structure, and self-loop attention are crucial to </a:t>
            </a:r>
            <a:r>
              <a:rPr lang="en-US" altLang="zh-CN" sz="12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AlertRCA</a:t>
            </a:r>
            <a:endParaRPr lang="en-US" altLang="zh-CN" sz="1200" i="1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96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To test the performance of our proposed framework with only metric data</a:t>
            </a:r>
          </a:p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We compare </a:t>
            </a:r>
            <a:r>
              <a:rPr lang="en-US" altLang="zh-CN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AlertRCA</a:t>
            </a:r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with the state-of-the-art root cause analysis method </a:t>
            </a:r>
            <a:r>
              <a:rPr lang="en-US" altLang="zh-CN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DejaVu</a:t>
            </a:r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>
                <a:solidFill>
                  <a:schemeClr val="tx1"/>
                </a:solidFill>
              </a:rPr>
              <a:t>For a fair comparison with </a:t>
            </a:r>
            <a:r>
              <a:rPr kumimoji="1" lang="en-US" altLang="zh-CN" sz="1200" dirty="0" err="1">
                <a:solidFill>
                  <a:schemeClr val="tx1"/>
                </a:solidFill>
              </a:rPr>
              <a:t>DejaVu</a:t>
            </a:r>
            <a:r>
              <a:rPr kumimoji="1" lang="en-US" altLang="zh-CN" sz="1200" dirty="0">
                <a:solidFill>
                  <a:schemeClr val="tx1"/>
                </a:solidFill>
              </a:rPr>
              <a:t>, in this experiment </a:t>
            </a:r>
            <a:r>
              <a:rPr kumimoji="1" lang="en-US" altLang="zh-CN" sz="1200" dirty="0" err="1">
                <a:solidFill>
                  <a:schemeClr val="tx1"/>
                </a:solidFill>
              </a:rPr>
              <a:t>AlertRCA</a:t>
            </a:r>
            <a:r>
              <a:rPr kumimoji="1" lang="en-US" altLang="zh-CN" sz="1200" dirty="0">
                <a:solidFill>
                  <a:schemeClr val="tx1"/>
                </a:solidFill>
              </a:rPr>
              <a:t> </a:t>
            </a:r>
            <a:r>
              <a:rPr kumimoji="1" lang="en-US" altLang="zh-CN" sz="1200" b="1" dirty="0">
                <a:solidFill>
                  <a:schemeClr val="tx1"/>
                </a:solidFill>
              </a:rPr>
              <a:t>only used the metric information</a:t>
            </a:r>
            <a:r>
              <a:rPr kumimoji="1" lang="en-US" altLang="zh-CN" sz="1200" dirty="0">
                <a:solidFill>
                  <a:schemeClr val="tx1"/>
                </a:solidFill>
              </a:rPr>
              <a:t> and not the multi-modal alert data.</a:t>
            </a:r>
            <a:endParaRPr kumimoji="1" lang="zh-CN" altLang="en-US" sz="1400" b="1" dirty="0">
              <a:solidFill>
                <a:schemeClr val="accent2"/>
              </a:solidFill>
            </a:endParaRPr>
          </a:p>
          <a:p>
            <a:endParaRPr lang="en-US" altLang="zh-CN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endParaRPr lang="en-US" altLang="zh-CN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 results show that </a:t>
            </a:r>
            <a:r>
              <a:rPr lang="en-US" altLang="zh-CN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CPGAT and DAGNN in </a:t>
            </a:r>
            <a:r>
              <a:rPr lang="en-US" altLang="zh-CN" sz="12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AlertRCA</a:t>
            </a:r>
            <a:r>
              <a:rPr lang="en-US" altLang="zh-CN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 can work well in </a:t>
            </a:r>
            <a:r>
              <a:rPr lang="en-US" altLang="zh-CN" sz="1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other systems that do not generate alerts</a:t>
            </a:r>
            <a:r>
              <a:rPr lang="en-US" altLang="zh-CN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2723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 conclusion, let me summarize our work.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712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b="0" i="0" u="none" strike="noStrike" dirty="0">
                <a:solidFill>
                  <a:srgbClr val="000000"/>
                </a:solidFill>
                <a:effectLst/>
              </a:rPr>
              <a:t>To recap, we presented </a:t>
            </a:r>
            <a:r>
              <a:rPr lang="en-US" altLang="zh-CN" b="0" i="0" u="none" strike="noStrike" dirty="0" err="1">
                <a:solidFill>
                  <a:srgbClr val="000000"/>
                </a:solidFill>
                <a:effectLst/>
              </a:rPr>
              <a:t>AlertRCA</a:t>
            </a:r>
            <a:r>
              <a:rPr lang="en-US" altLang="zh-CN" b="0" i="0" u="none" strike="noStrike" dirty="0">
                <a:solidFill>
                  <a:srgbClr val="000000"/>
                </a:solidFill>
                <a:effectLst/>
              </a:rPr>
              <a:t>, a novel root cause analysis framework that enhances graph representation learning with causality.</a:t>
            </a:r>
          </a:p>
          <a:p>
            <a:pPr algn="l"/>
            <a:r>
              <a:rPr lang="en-US" altLang="zh-CN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altLang="zh-CN" b="0" i="0" u="none" strike="noStrike" dirty="0" err="1">
                <a:solidFill>
                  <a:srgbClr val="000000"/>
                </a:solidFill>
                <a:effectLst/>
              </a:rPr>
              <a:t>AlertRCA</a:t>
            </a:r>
            <a:r>
              <a:rPr lang="en-US" altLang="zh-CN" b="0" i="0" u="none" strike="noStrike" dirty="0">
                <a:solidFill>
                  <a:srgbClr val="000000"/>
                </a:solidFill>
                <a:effectLst/>
              </a:rPr>
              <a:t> automatically constructs a practical and accurate causal graph from alert data and effectively localizes root causes.</a:t>
            </a:r>
          </a:p>
          <a:p>
            <a:pPr algn="l"/>
            <a:r>
              <a:rPr lang="en-US" altLang="zh-CN" b="0" i="0" u="none" strike="noStrike" dirty="0">
                <a:solidFill>
                  <a:srgbClr val="000000"/>
                </a:solidFill>
                <a:effectLst/>
              </a:rPr>
              <a:t>We've open-sourced our code so that the community can benefit from and build upon our work. Please check out our GitHub repo for more details.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862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Thank you for your attention! I'd be happy to take any questions you may have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43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As we know, the smooth operation of large-scale online service systems like search engines, e-commerce platforms and social networks is critical to our daily lives 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270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Online service systems comprise many different components.</a:t>
            </a:r>
          </a:p>
          <a:p>
            <a:endParaRPr lang="en-US" altLang="zh-CN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endParaRPr lang="en-US" altLang="zh-CN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endParaRPr lang="en-US" altLang="zh-CN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However, these complex systems, composed of numerous interlinked components, are prone to failures that can significantly impact businesses [Slide 4].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744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After</a:t>
            </a:r>
            <a:r>
              <a:rPr lang="zh-CN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 failure happens, what should we do?</a:t>
            </a:r>
          </a:p>
          <a:p>
            <a:endParaRPr lang="en-US" altLang="zh-CN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 typical workflow after a system failure is shown on the screen: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1)The first step is Anomaly Detection. Engineer  will </a:t>
            </a:r>
            <a:r>
              <a:rPr kumimoji="1" lang="en-US" altLang="zh-CN" dirty="0">
                <a:solidFill>
                  <a:schemeClr val="tx1"/>
                </a:solidFill>
              </a:rPr>
              <a:t>Utilizes multi-modal monitoring data such as business metrics, performance metrics and logs to </a:t>
            </a:r>
            <a:r>
              <a:rPr kumimoji="1" lang="en-US" altLang="zh-CN" b="1" dirty="0">
                <a:solidFill>
                  <a:schemeClr val="accent1"/>
                </a:solidFill>
              </a:rPr>
              <a:t>detect anomaly and generate alerts</a:t>
            </a:r>
            <a:r>
              <a:rPr kumimoji="1" lang="en-US" altLang="zh-CN" dirty="0">
                <a:solidFill>
                  <a:schemeClr val="tx1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2) The next step is Root cause analysis (we call this RCA for short)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RCA </a:t>
            </a:r>
            <a:r>
              <a:rPr kumimoji="1" lang="en-US" altLang="zh-CN" dirty="0">
                <a:solidFill>
                  <a:schemeClr val="tx1"/>
                </a:solidFill>
              </a:rPr>
              <a:t>Leverage the alert information to perform domain- and system-specific analysis to pinpoint and verify the root cause of a failure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3) The last step is to </a:t>
            </a:r>
            <a:r>
              <a:rPr kumimoji="1" lang="en-US" altLang="zh-CN" dirty="0">
                <a:solidFill>
                  <a:schemeClr val="tx1"/>
                </a:solidFill>
              </a:rPr>
              <a:t>Promptly restore the system to its normal state.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927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Root cause analysis often involves two key steps: constructing a graph capturing the relationships between entities, and localizing the root cause based on that graph [Slide 6]. Two main types of graphs used in RCA are dependency graphs, showing service call relationships, and causal graphs, indicating causal interactions between services 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194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Let’s take a deeper look at these two graphs.</a:t>
            </a:r>
          </a:p>
          <a:p>
            <a:endParaRPr lang="en-US" altLang="zh-CN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Dependency graph indicates </a:t>
            </a:r>
            <a:r>
              <a:rPr kumimoji="1" lang="en-US" altLang="zh-CN" sz="1200" dirty="0">
                <a:solidFill>
                  <a:schemeClr val="tx1"/>
                </a:solidFill>
              </a:rPr>
              <a:t>the </a:t>
            </a:r>
            <a:r>
              <a:rPr kumimoji="1" lang="en-US" altLang="zh-CN" sz="1200" b="1" dirty="0">
                <a:solidFill>
                  <a:schemeClr val="tx1"/>
                </a:solidFill>
              </a:rPr>
              <a:t>calling relationship </a:t>
            </a:r>
            <a:r>
              <a:rPr kumimoji="1" lang="en-US" altLang="zh-CN" sz="1200" dirty="0">
                <a:solidFill>
                  <a:schemeClr val="tx1"/>
                </a:solidFill>
              </a:rPr>
              <a:t>between services.</a:t>
            </a:r>
          </a:p>
          <a:p>
            <a:endParaRPr lang="en-US" altLang="zh-CN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>
                <a:solidFill>
                  <a:schemeClr val="tx1"/>
                </a:solidFill>
              </a:rPr>
              <a:t>Dependency graph Are Usually available through Configuration Management Database</a:t>
            </a:r>
            <a:r>
              <a:rPr kumimoji="1" lang="zh-CN" altLang="en-US" sz="1200" dirty="0">
                <a:solidFill>
                  <a:schemeClr val="tx1"/>
                </a:solidFill>
              </a:rPr>
              <a:t> </a:t>
            </a:r>
            <a:r>
              <a:rPr kumimoji="1" lang="en-US" altLang="zh-CN" sz="1200" dirty="0">
                <a:solidFill>
                  <a:schemeClr val="tx1"/>
                </a:solidFill>
              </a:rPr>
              <a:t>(CMDB)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>
                <a:solidFill>
                  <a:schemeClr val="tx1"/>
                </a:solidFill>
              </a:rPr>
              <a:t>Therefore it is easy to construct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>
                <a:solidFill>
                  <a:schemeClr val="tx1"/>
                </a:solidFill>
              </a:rPr>
              <a:t>However, dependency graph is a coarse-grained graph. Thus it can provide little information for RCA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>
                <a:solidFill>
                  <a:schemeClr val="tx1"/>
                </a:solidFill>
              </a:rPr>
              <a:t>Causal Graph Indicating</a:t>
            </a:r>
            <a:r>
              <a:rPr kumimoji="1" lang="zh-CN" altLang="en-US" sz="1200" dirty="0">
                <a:solidFill>
                  <a:schemeClr val="tx1"/>
                </a:solidFill>
              </a:rPr>
              <a:t> </a:t>
            </a:r>
            <a:r>
              <a:rPr kumimoji="1" lang="en-US" altLang="zh-CN" sz="1200" dirty="0">
                <a:solidFill>
                  <a:schemeClr val="tx1"/>
                </a:solidFill>
              </a:rPr>
              <a:t>the </a:t>
            </a:r>
            <a:r>
              <a:rPr kumimoji="1" lang="en-US" altLang="zh-CN" sz="1200" b="1" dirty="0">
                <a:solidFill>
                  <a:schemeClr val="tx1"/>
                </a:solidFill>
              </a:rPr>
              <a:t>causal relationship</a:t>
            </a:r>
            <a:r>
              <a:rPr kumimoji="1" lang="zh-CN" altLang="en-US" sz="1200" b="1" dirty="0">
                <a:solidFill>
                  <a:schemeClr val="tx1"/>
                </a:solidFill>
              </a:rPr>
              <a:t> </a:t>
            </a:r>
            <a:r>
              <a:rPr kumimoji="1" lang="en-US" altLang="zh-CN" sz="1200" dirty="0">
                <a:solidFill>
                  <a:schemeClr val="tx1"/>
                </a:solidFill>
              </a:rPr>
              <a:t>of an event  between services.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>
                <a:solidFill>
                  <a:schemeClr val="tx1"/>
                </a:solidFill>
              </a:rPr>
              <a:t>It can Capture the flow of causality and helps in understanding events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>
                <a:solidFill>
                  <a:schemeClr val="tx1"/>
                </a:solidFill>
              </a:rPr>
              <a:t> It is a fine-grained graph and very useful for RCA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>
                <a:solidFill>
                  <a:schemeClr val="tx1"/>
                </a:solidFill>
              </a:rPr>
              <a:t>However, constructing such a graph costs a lot of expert knowledge.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dirty="0">
              <a:solidFill>
                <a:schemeClr val="tx1"/>
              </a:solidFill>
            </a:endParaRPr>
          </a:p>
          <a:p>
            <a:endParaRPr lang="en-US" altLang="zh-CN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090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causal graph needs to be constructed based on events </a:t>
            </a:r>
            <a:endParaRPr lang="en-US" altLang="zh-CN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Trace data are usually used for constructing causal graph. But some times, the system will not store trace data for saving storage and computational resources.</a:t>
            </a:r>
          </a:p>
          <a:p>
            <a:endParaRPr lang="en-US" altLang="zh-CN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Automatically constructing causal graphs is challenging when faced only</a:t>
            </a:r>
            <a:r>
              <a:rPr lang="zh-CN" altLang="en-US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 </a:t>
            </a:r>
            <a:r>
              <a:rPr lang="en-US" altLang="zh-CN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with multimodal alerts</a:t>
            </a:r>
          </a:p>
          <a:p>
            <a:endParaRPr lang="en-US" altLang="zh-CN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580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 summarize two key challenges in conducting RCA.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The first one is obtaining a practical Causal Graph</a:t>
            </a:r>
          </a:p>
          <a:p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Though </a:t>
            </a:r>
            <a:r>
              <a:rPr lang="en-US" altLang="zh-CN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Traces are great sources for building causal graph, Traces are often unavailable in many online services due to high requirements for computational and storage resources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Besides, </a:t>
            </a:r>
            <a:r>
              <a:rPr lang="en-US" altLang="zh-CN" sz="120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Building causal graph requires substantial expert knowledge, </a:t>
            </a:r>
            <a:r>
              <a:rPr lang="en-US" altLang="zh-CN" sz="1200" dirty="0">
                <a:solidFill>
                  <a:srgbClr val="000000"/>
                </a:solidFill>
                <a:latin typeface="-webkit-standard"/>
              </a:rPr>
              <a:t>M</a:t>
            </a:r>
            <a:r>
              <a:rPr lang="en-US" altLang="zh-CN" sz="120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anual construction is not practical in a real-world environment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 second one is how to effectively utilize Multi-Modal Alert Information</a:t>
            </a:r>
          </a:p>
          <a:p>
            <a:pPr lvl="2" indent="-4572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Alerts often come from diverse monitoring systems and can be in various formats (e.g. metrics and logs)</a:t>
            </a:r>
          </a:p>
          <a:p>
            <a:pPr lvl="2" indent="-4572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Effectively combining these heterogeneous data types and </a:t>
            </a:r>
            <a:r>
              <a:rPr lang="en-US" altLang="zh-CN" sz="1200" b="0" i="0" u="none" strike="noStrike" dirty="0">
                <a:solidFill>
                  <a:schemeClr val="accent2"/>
                </a:solidFill>
                <a:effectLst/>
                <a:latin typeface="-webkit-standard"/>
              </a:rPr>
              <a:t>identifying complex relationships between alerts across modalities</a:t>
            </a:r>
            <a:r>
              <a:rPr lang="en-US" altLang="zh-CN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is challenging.</a:t>
            </a:r>
            <a:endParaRPr lang="en-US" altLang="zh-CN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13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E9E-3FB8-D64A-9AD4-188A4990235A}" type="datetime1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1465CE9-DB00-2452-EF59-217EB0B79D2F}"/>
              </a:ext>
            </a:extLst>
          </p:cNvPr>
          <p:cNvGrpSpPr/>
          <p:nvPr userDrawn="1"/>
        </p:nvGrpSpPr>
        <p:grpSpPr>
          <a:xfrm>
            <a:off x="838200" y="448715"/>
            <a:ext cx="803031" cy="776407"/>
            <a:chOff x="1101969" y="1465385"/>
            <a:chExt cx="679206" cy="567843"/>
          </a:xfrm>
          <a:solidFill>
            <a:schemeClr val="accent2"/>
          </a:solidFill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AC88AECE-C850-FC7D-FF3E-58601C311D13}"/>
                </a:ext>
              </a:extLst>
            </p:cNvPr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5CDC95B0-B3D7-4C4F-CF97-7C78F0AD045F}"/>
                </a:ext>
              </a:extLst>
            </p:cNvPr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DC43EFF7-1481-3E5F-CC29-F09EFA7F2A41}"/>
                </a:ext>
              </a:extLst>
            </p:cNvPr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31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3748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31630"/>
            <a:ext cx="12192000" cy="85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0376" y="184473"/>
            <a:ext cx="11136573" cy="587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0376" y="726527"/>
            <a:ext cx="11136573" cy="407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ko-KR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0864" y="6407464"/>
            <a:ext cx="1108920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10700385" y="6504443"/>
            <a:ext cx="960035" cy="178299"/>
            <a:chOff x="392324" y="1465385"/>
            <a:chExt cx="1388851" cy="567843"/>
          </a:xfrm>
        </p:grpSpPr>
        <p:sp>
          <p:nvSpPr>
            <p:cNvPr id="11" name="Rectangle 10"/>
            <p:cNvSpPr/>
            <p:nvPr/>
          </p:nvSpPr>
          <p:spPr>
            <a:xfrm>
              <a:off x="392324" y="1465385"/>
              <a:ext cx="979277" cy="567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37771" y="6518015"/>
            <a:ext cx="602148" cy="151152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33509E8-EDB3-4BFB-9C63-B01D176D435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4FD65D-2CD4-481E-B0CA-23A1CA2214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0340F0-A603-7F4D-B617-796E73DBA138}" type="datetime1">
              <a:rPr lang="zh-CN" altLang="en-US" smtClean="0"/>
              <a:t>2024/7/3</a:t>
            </a:fld>
            <a:endParaRPr lang="zh-CN" altLang="en-US"/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93B2A3CB-93C8-25E2-88C3-95E2C534DA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8844" y="91461"/>
            <a:ext cx="1026594" cy="10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4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0275-0BBA-8848-84DD-9377FAB9C188}" type="datetime1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03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DEF-CB05-1742-A871-3CC687AE9621}" type="datetime1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5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5A71E7-8F44-4218-9BE3-22A554E3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3992-7C3E-0D45-BF1F-BF13E25609C5}" type="datetime1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C0498B3-2A4D-4EE4-86C7-3E572859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425E686-21FE-4C2F-943C-984D483B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17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2EF67-610C-7247-BE7F-F670777D9B2F}" type="datetime1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29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5" r:id="rId5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3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0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5.svg"/><Relationship Id="rId10" Type="http://schemas.openxmlformats.org/officeDocument/2006/relationships/image" Target="../media/image3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8.sv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2.sv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1.sv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8.svg"/><Relationship Id="rId1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3.sv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1.sv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59.svg"/><Relationship Id="rId10" Type="http://schemas.openxmlformats.org/officeDocument/2006/relationships/image" Target="../media/image10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38.svg"/><Relationship Id="rId1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9C16384-2152-4A66-5FCD-AD7D3CBEB609}"/>
              </a:ext>
            </a:extLst>
          </p:cNvPr>
          <p:cNvSpPr txBox="1">
            <a:spLocks/>
          </p:cNvSpPr>
          <p:nvPr/>
        </p:nvSpPr>
        <p:spPr>
          <a:xfrm>
            <a:off x="483636" y="1555304"/>
            <a:ext cx="10970342" cy="5874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200" dirty="0">
                <a:latin typeface="Rockwell" panose="02060603020205020403" pitchFamily="18" charset="0"/>
                <a:cs typeface="Segoe UI" panose="020B0502040204020203" pitchFamily="34" charset="0"/>
              </a:rPr>
              <a:t>Causality Enhanced Graph Representation Learning </a:t>
            </a:r>
          </a:p>
          <a:p>
            <a:pPr marL="0" indent="0" algn="ctr">
              <a:buNone/>
            </a:pPr>
            <a:r>
              <a:rPr lang="en-US" altLang="ko-KR" sz="3200" dirty="0">
                <a:latin typeface="Rockwell" panose="02060603020205020403" pitchFamily="18" charset="0"/>
                <a:cs typeface="Segoe UI" panose="020B0502040204020203" pitchFamily="34" charset="0"/>
              </a:rPr>
              <a:t>for Alert-Based Root Cause Analysis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1A7BAC5-5B93-6DD7-B929-F94D0B72C00E}"/>
              </a:ext>
            </a:extLst>
          </p:cNvPr>
          <p:cNvSpPr txBox="1"/>
          <p:nvPr/>
        </p:nvSpPr>
        <p:spPr>
          <a:xfrm>
            <a:off x="437261" y="2939697"/>
            <a:ext cx="110630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0" i="0" u="none" strike="noStrike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Zhaoyang</a:t>
            </a:r>
            <a:r>
              <a:rPr lang="en-US" altLang="zh-CN" sz="2000" b="0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 Yu</a:t>
            </a:r>
            <a:r>
              <a:rPr lang="en-US" altLang="zh-CN" sz="2000" b="0" i="0" u="none" strike="noStrike" baseline="300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1</a:t>
            </a:r>
            <a:r>
              <a:rPr lang="en-US" altLang="zh-CN" sz="2000" b="0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, </a:t>
            </a:r>
            <a:r>
              <a:rPr lang="en-US" altLang="zh-CN" sz="2000" b="0" i="0" u="none" strike="noStrike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Qianyu</a:t>
            </a:r>
            <a:r>
              <a:rPr lang="en-US" altLang="zh-CN" sz="2000" b="0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 Ouyang</a:t>
            </a:r>
            <a:r>
              <a:rPr lang="en-US" altLang="zh-CN" sz="2000" b="0" i="0" u="none" strike="noStrike" baseline="300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1</a:t>
            </a:r>
            <a:r>
              <a:rPr lang="en-US" altLang="zh-CN" sz="2000" b="0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, Changhua Pei</a:t>
            </a:r>
            <a:r>
              <a:rPr lang="en-US" altLang="zh-CN" sz="2000" b="0" i="0" u="none" strike="noStrike" baseline="300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2</a:t>
            </a:r>
            <a:r>
              <a:rPr lang="en-US" altLang="zh-CN" sz="2000" b="0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, Xin Wang</a:t>
            </a:r>
            <a:r>
              <a:rPr lang="en-US" altLang="zh-CN" sz="2000" b="0" i="0" u="none" strike="noStrike" baseline="300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3</a:t>
            </a:r>
            <a:r>
              <a:rPr lang="en-US" altLang="zh-CN" sz="2000" b="0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, </a:t>
            </a:r>
            <a:r>
              <a:rPr lang="en-US" altLang="zh-CN" sz="2000" b="0" i="0" u="none" strike="noStrike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Wenxiao</a:t>
            </a:r>
            <a:r>
              <a:rPr lang="en-US" altLang="zh-CN" sz="2000" b="0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 Chen</a:t>
            </a:r>
            <a:r>
              <a:rPr lang="en-US" altLang="zh-CN" sz="2000" b="0" i="0" u="none" strike="noStrike" baseline="300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1</a:t>
            </a:r>
            <a:r>
              <a:rPr lang="en-US" altLang="zh-CN" sz="2000" b="0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, </a:t>
            </a:r>
          </a:p>
          <a:p>
            <a:pPr algn="ctr"/>
            <a:r>
              <a:rPr lang="en-US" altLang="zh-CN" sz="2000" b="0" i="0" u="none" strike="noStrike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Liangfei</a:t>
            </a:r>
            <a:r>
              <a:rPr lang="en-US" altLang="zh-CN" sz="2000" b="0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 Su</a:t>
            </a:r>
            <a:r>
              <a:rPr lang="en-US" altLang="zh-CN" sz="2000" b="0" i="0" u="none" strike="noStrike" baseline="300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4</a:t>
            </a:r>
            <a:r>
              <a:rPr lang="en-US" altLang="zh-CN" sz="2000" b="0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, </a:t>
            </a:r>
            <a:r>
              <a:rPr lang="en-US" altLang="zh-CN" sz="2000" b="0" i="0" u="none" strike="noStrike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Huai</a:t>
            </a:r>
            <a:r>
              <a:rPr lang="en-US" altLang="zh-CN" sz="2000" b="0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 Jiang</a:t>
            </a:r>
            <a:r>
              <a:rPr lang="en-US" altLang="zh-CN" sz="2000" b="0" i="0" u="none" strike="noStrike" baseline="300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4</a:t>
            </a:r>
            <a:r>
              <a:rPr lang="en-US" altLang="zh-CN" sz="2000" b="0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, </a:t>
            </a:r>
            <a:r>
              <a:rPr lang="en-US" altLang="zh-CN" sz="2000" b="0" i="0" u="none" strike="noStrike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Xuanrun</a:t>
            </a:r>
            <a:r>
              <a:rPr lang="en-US" altLang="zh-CN" sz="2000" b="0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 Wang</a:t>
            </a:r>
            <a:r>
              <a:rPr lang="en-US" altLang="zh-CN" sz="2000" b="0" i="0" u="none" strike="noStrike" baseline="300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1</a:t>
            </a:r>
            <a:r>
              <a:rPr lang="en-US" altLang="zh-CN" sz="2000" b="0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, </a:t>
            </a:r>
            <a:r>
              <a:rPr lang="en-US" altLang="zh-CN" sz="2000" b="0" i="0" u="none" strike="noStrike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Jianhui</a:t>
            </a:r>
            <a:r>
              <a:rPr lang="en-US" altLang="zh-CN" sz="2000" b="0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 Li</a:t>
            </a:r>
            <a:r>
              <a:rPr lang="en-US" altLang="zh-CN" sz="2000" b="0" i="0" u="none" strike="noStrike" baseline="300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2</a:t>
            </a:r>
            <a:r>
              <a:rPr lang="en-US" altLang="zh-CN" sz="2000" b="0" i="0" u="none" strike="noStrike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 and Dan Pei</a:t>
            </a:r>
            <a:r>
              <a:rPr lang="en-US" altLang="zh-CN" sz="2000" b="0" i="0" u="none" strike="noStrike" baseline="300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1</a:t>
            </a:r>
            <a:endParaRPr lang="en-US" altLang="zh-CN" sz="2000" baseline="30000" dirty="0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662A51-353F-D159-019A-4EF10B5EDF40}"/>
              </a:ext>
            </a:extLst>
          </p:cNvPr>
          <p:cNvSpPr txBox="1"/>
          <p:nvPr/>
        </p:nvSpPr>
        <p:spPr>
          <a:xfrm>
            <a:off x="2738966" y="4138954"/>
            <a:ext cx="268946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aseline="30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Tsinghua University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2E7FD92-E226-F393-6D55-E5085DA4D041}"/>
              </a:ext>
            </a:extLst>
          </p:cNvPr>
          <p:cNvSpPr txBox="1"/>
          <p:nvPr/>
        </p:nvSpPr>
        <p:spPr>
          <a:xfrm>
            <a:off x="5740311" y="4138954"/>
            <a:ext cx="371272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aseline="30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Chinese Academy of Science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D17BC57-62D1-D1F3-9A93-A9419527E5A3}"/>
              </a:ext>
            </a:extLst>
          </p:cNvPr>
          <p:cNvSpPr txBox="1"/>
          <p:nvPr/>
        </p:nvSpPr>
        <p:spPr>
          <a:xfrm>
            <a:off x="2084697" y="4539064"/>
            <a:ext cx="329906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aseline="30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Stony Brook University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F7BC62B-F5E2-C383-A7FD-6125CED53A2C}"/>
              </a:ext>
            </a:extLst>
          </p:cNvPr>
          <p:cNvSpPr txBox="1"/>
          <p:nvPr/>
        </p:nvSpPr>
        <p:spPr>
          <a:xfrm>
            <a:off x="5428432" y="4539064"/>
            <a:ext cx="206431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aseline="30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eBay Inc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4EAFAF8-E75B-8E4A-17E1-95A40A488BFE}"/>
              </a:ext>
            </a:extLst>
          </p:cNvPr>
          <p:cNvSpPr txBox="1"/>
          <p:nvPr/>
        </p:nvSpPr>
        <p:spPr>
          <a:xfrm>
            <a:off x="6991739" y="4539064"/>
            <a:ext cx="317776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US" altLang="zh-CN" sz="2000" dirty="0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E775BD9-BB83-42D9-5CBF-C1B96B42D47F}"/>
              </a:ext>
            </a:extLst>
          </p:cNvPr>
          <p:cNvGrpSpPr/>
          <p:nvPr/>
        </p:nvGrpSpPr>
        <p:grpSpPr>
          <a:xfrm>
            <a:off x="2693901" y="5118971"/>
            <a:ext cx="6987699" cy="1262321"/>
            <a:chOff x="2055811" y="5098488"/>
            <a:chExt cx="6987699" cy="1262321"/>
          </a:xfrm>
        </p:grpSpPr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83242943-06FA-8B5A-A313-58B69D9D0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55811" y="5098488"/>
              <a:ext cx="1262321" cy="1262321"/>
            </a:xfrm>
            <a:prstGeom prst="rect">
              <a:avLst/>
            </a:prstGeom>
          </p:spPr>
        </p:pic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id="{B5997139-C6FE-7853-733C-C409BB5E4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27654" y="5098488"/>
              <a:ext cx="1257967" cy="126232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4012EA79-5E13-9045-B642-2EE7DF82B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143" y="5100665"/>
              <a:ext cx="1257967" cy="1257967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2AD8D66-1311-46B8-8C8F-88BDF74B0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2632" y="5297457"/>
              <a:ext cx="1980878" cy="864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9948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D28FA30-474D-A200-685C-EF95E88B8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Our Goal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F9BEC3-4689-6A12-76B4-85FE7365C0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D10D03-DC79-0AC3-E243-0293D187D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9604CC-BC25-EC80-7C12-ADD776692889}"/>
              </a:ext>
            </a:extLst>
          </p:cNvPr>
          <p:cNvSpPr txBox="1"/>
          <p:nvPr/>
        </p:nvSpPr>
        <p:spPr>
          <a:xfrm>
            <a:off x="1528300" y="1808449"/>
            <a:ext cx="8980717" cy="83099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1. Utilizes widely recognized </a:t>
            </a:r>
            <a:r>
              <a:rPr lang="en-US" altLang="zh-CN" sz="2400" i="1" dirty="0">
                <a:solidFill>
                  <a:srgbClr val="FF00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alert events 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as input, rather than challenging-to-obtain trace information</a:t>
            </a:r>
            <a:r>
              <a:rPr lang="en-US" altLang="zh-CN" sz="2400" i="1" dirty="0">
                <a:solidFill>
                  <a:schemeClr val="tx1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0762BB4-88BE-4ED8-54DD-F756E8BC8E4D}"/>
              </a:ext>
            </a:extLst>
          </p:cNvPr>
          <p:cNvSpPr txBox="1"/>
          <p:nvPr/>
        </p:nvSpPr>
        <p:spPr>
          <a:xfrm>
            <a:off x="1528299" y="4896511"/>
            <a:ext cx="8980717" cy="83099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3. Simultaneous use of </a:t>
            </a:r>
            <a:r>
              <a:rPr lang="en-US" altLang="zh-CN" sz="2400" i="1" dirty="0">
                <a:solidFill>
                  <a:srgbClr val="FF00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information from multiple modalities 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in the alert data.</a:t>
            </a:r>
            <a:endParaRPr lang="en-US" altLang="zh-CN" sz="2400" i="1" dirty="0">
              <a:solidFill>
                <a:srgbClr val="FF0000"/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BB3DA39-9F4E-764A-F1FC-E7ED0BCBED0C}"/>
              </a:ext>
            </a:extLst>
          </p:cNvPr>
          <p:cNvSpPr txBox="1"/>
          <p:nvPr/>
        </p:nvSpPr>
        <p:spPr>
          <a:xfrm>
            <a:off x="1528299" y="3429000"/>
            <a:ext cx="8980717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2. </a:t>
            </a:r>
            <a:r>
              <a:rPr lang="en-US" altLang="zh-CN" sz="2400" i="1" dirty="0">
                <a:solidFill>
                  <a:srgbClr val="FF00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Automatically</a:t>
            </a:r>
            <a:r>
              <a:rPr lang="zh-CN" altLang="en-US" sz="2400" i="1" dirty="0">
                <a:solidFill>
                  <a:srgbClr val="FF00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 </a:t>
            </a:r>
            <a:r>
              <a:rPr lang="en-US" altLang="zh-CN" sz="2400" i="1" dirty="0">
                <a:solidFill>
                  <a:srgbClr val="FF00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construct</a:t>
            </a:r>
            <a:r>
              <a:rPr lang="zh-CN" altLang="en-US" sz="2400" i="1" dirty="0">
                <a:solidFill>
                  <a:srgbClr val="FF00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 </a:t>
            </a:r>
            <a:r>
              <a:rPr lang="en-US" altLang="zh-CN" sz="2400" i="1" dirty="0">
                <a:solidFill>
                  <a:srgbClr val="FF00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causal graphs 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to reduce labor costs</a:t>
            </a:r>
            <a:endParaRPr lang="en-US" altLang="zh-CN" sz="2400" i="1" dirty="0">
              <a:solidFill>
                <a:schemeClr val="tx1"/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68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1A28834-761A-9702-A8E3-53DA0DF9A6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3F0758D7-F8E7-9204-40E7-AB0741EF58EF}"/>
              </a:ext>
            </a:extLst>
          </p:cNvPr>
          <p:cNvGraphicFramePr/>
          <p:nvPr/>
        </p:nvGraphicFramePr>
        <p:xfrm>
          <a:off x="1895529" y="2409986"/>
          <a:ext cx="8400942" cy="2704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:a16="http://schemas.microsoft.com/office/drawing/2014/main" id="{38A8FA48-963D-350B-577D-6527D4FBBDB8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6" name="矩形: 圆角 5" descr="清单 纯色填充">
              <a:extLst>
                <a:ext uri="{FF2B5EF4-FFF2-40B4-BE49-F238E27FC236}">
                  <a16:creationId xmlns:a16="http://schemas.microsoft.com/office/drawing/2014/main" id="{C0FAAE0F-22E6-B424-0E65-8757E671EEDF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矩形: 圆角 8" descr="灯泡和齿轮 纯色填充">
              <a:extLst>
                <a:ext uri="{FF2B5EF4-FFF2-40B4-BE49-F238E27FC236}">
                  <a16:creationId xmlns:a16="http://schemas.microsoft.com/office/drawing/2014/main" id="{8482D79C-D381-4273-7AD1-9BDB2BC8C3CD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矩形: 圆角 9" descr="条形图 纯色填充">
              <a:extLst>
                <a:ext uri="{FF2B5EF4-FFF2-40B4-BE49-F238E27FC236}">
                  <a16:creationId xmlns:a16="http://schemas.microsoft.com/office/drawing/2014/main" id="{902E819E-5446-FDB4-A90C-A461531A344A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矩形: 圆角 10" descr="火箭 纯色填充">
              <a:extLst>
                <a:ext uri="{FF2B5EF4-FFF2-40B4-BE49-F238E27FC236}">
                  <a16:creationId xmlns:a16="http://schemas.microsoft.com/office/drawing/2014/main" id="{0A31DD99-BCD1-B3DA-1E0D-5B15D6E952DF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68287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F902AE7-D30A-E4CD-F04B-1FDEF2DDB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 err="1"/>
              <a:t>AlertRCA</a:t>
            </a:r>
            <a:r>
              <a:rPr kumimoji="1" lang="en-US" altLang="zh-CN" dirty="0"/>
              <a:t>: Overview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34D161-3C24-02B3-E2D8-EEDD7C3696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18E6D6-6998-F091-1E03-6E413CE7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FC7161-8561-F205-AF08-B1C3CC441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87" y="1459028"/>
            <a:ext cx="11795826" cy="332873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6D9B6F3-7FBF-4684-B71D-E9B88C85CC9E}"/>
              </a:ext>
            </a:extLst>
          </p:cNvPr>
          <p:cNvSpPr txBox="1"/>
          <p:nvPr/>
        </p:nvSpPr>
        <p:spPr>
          <a:xfrm>
            <a:off x="1528303" y="5113056"/>
            <a:ext cx="8980717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The </a:t>
            </a:r>
            <a:r>
              <a:rPr lang="en-US" altLang="zh-CN" sz="24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R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oot </a:t>
            </a:r>
            <a:r>
              <a:rPr lang="en-US" altLang="zh-CN" sz="24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C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ause </a:t>
            </a:r>
            <a:r>
              <a:rPr lang="en-US" altLang="zh-CN" sz="24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A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nalysis algorithm based on </a:t>
            </a:r>
            <a:r>
              <a:rPr lang="en-US" altLang="zh-CN" sz="24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Alert 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events</a:t>
            </a:r>
            <a:endParaRPr lang="en-US" altLang="zh-CN" sz="2400" i="1" dirty="0">
              <a:solidFill>
                <a:schemeClr val="tx1"/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4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A322302-9C9A-AF87-643F-AC95BA4957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Automatically Building </a:t>
            </a:r>
            <a:r>
              <a:rPr lang="en-US" altLang="zh-CN" sz="3600" dirty="0"/>
              <a:t>a Causal Graph for RCA</a:t>
            </a: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27BDA-A25A-AC92-2083-ACE3613C52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F9788C-DC82-26CA-41A7-3F31C915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6E4964A-17C2-42BF-2641-C1123563DC3B}"/>
              </a:ext>
            </a:extLst>
          </p:cNvPr>
          <p:cNvSpPr txBox="1"/>
          <p:nvPr/>
        </p:nvSpPr>
        <p:spPr>
          <a:xfrm>
            <a:off x="193521" y="2040090"/>
            <a:ext cx="5388770" cy="35715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066" tIns="25400" rIns="142240" bIns="25400" numCol="1" spcCol="1270" anchor="t" anchorCtr="0">
            <a:noAutofit/>
          </a:bodyPr>
          <a:lstStyle/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400" i="0" u="none" strike="noStrike" dirty="0">
                <a:solidFill>
                  <a:schemeClr val="tx1"/>
                </a:solidFill>
                <a:effectLst/>
                <a:latin typeface="-webkit-standard"/>
              </a:rPr>
              <a:t>When we do not have high-quality trace data, constructing causal graphs is usually challenging.</a:t>
            </a:r>
          </a:p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tx1"/>
              </a:solidFill>
              <a:latin typeface="-webkit-standard"/>
            </a:endParaRPr>
          </a:p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-webkit-standard"/>
              </a:rPr>
              <a:t>Service Dependency Graph (SDG) can be easily obtained from CMDB.</a:t>
            </a:r>
          </a:p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tx1"/>
              </a:solidFill>
              <a:latin typeface="-webkit-standard"/>
            </a:endParaRPr>
          </a:p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-webkit-standard"/>
              </a:rPr>
              <a:t>Can we </a:t>
            </a:r>
            <a:r>
              <a:rPr lang="en-US" altLang="zh-CN" sz="2400" b="1" dirty="0">
                <a:solidFill>
                  <a:schemeClr val="accent1"/>
                </a:solidFill>
                <a:latin typeface="-webkit-standard"/>
              </a:rPr>
              <a:t>use to SDG</a:t>
            </a:r>
            <a:r>
              <a:rPr lang="zh-CN" altLang="en-US" sz="2400" b="1" dirty="0">
                <a:solidFill>
                  <a:schemeClr val="accent1"/>
                </a:solidFill>
                <a:latin typeface="-webkit-standard"/>
              </a:rPr>
              <a:t> </a:t>
            </a:r>
            <a:r>
              <a:rPr lang="en-US" altLang="zh-CN" sz="2400" b="1" dirty="0">
                <a:solidFill>
                  <a:schemeClr val="accent1"/>
                </a:solidFill>
                <a:latin typeface="-webkit-standard"/>
              </a:rPr>
              <a:t>automatically construct a causal graph </a:t>
            </a:r>
            <a:r>
              <a:rPr lang="en-US" altLang="zh-CN" sz="2400" dirty="0">
                <a:solidFill>
                  <a:schemeClr val="tx1"/>
                </a:solidFill>
                <a:latin typeface="-webkit-standard"/>
              </a:rPr>
              <a:t>? </a:t>
            </a:r>
          </a:p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tx1"/>
              </a:solidFill>
              <a:latin typeface="-webkit-standard"/>
            </a:endParaRPr>
          </a:p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tx1"/>
              </a:solidFill>
              <a:latin typeface="-webkit-standard"/>
              <a:cs typeface="Segoe UI" panose="020B0502040204020203" pitchFamily="34" charset="0"/>
            </a:endParaRPr>
          </a:p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36A6211-EE28-7F0B-F1A1-7F4BB1A7A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084" y="1584229"/>
            <a:ext cx="5834865" cy="368954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8554B8D-106A-D0B2-8B12-45092F60FF57}"/>
              </a:ext>
            </a:extLst>
          </p:cNvPr>
          <p:cNvSpPr txBox="1"/>
          <p:nvPr/>
        </p:nvSpPr>
        <p:spPr>
          <a:xfrm>
            <a:off x="6572848" y="5273771"/>
            <a:ext cx="515557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Service Dependency Graph (SDG)</a:t>
            </a:r>
            <a:endParaRPr kumimoji="1"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50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02C7416-8FF7-F119-1E23-D627BA5720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Generating Alert Causal Graph by SGD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F1F8D3-6919-CBBF-02DA-9B90417D38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3EB11F-5494-70E4-0FE9-BFAF1C3B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14</a:t>
            </a:fld>
            <a:endParaRPr lang="ko-KR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181203-A507-C91C-3CF7-9E4311128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17" y="2727586"/>
            <a:ext cx="2570014" cy="220286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939C14F-8E46-3202-FCBF-35545FF1FB1B}"/>
              </a:ext>
            </a:extLst>
          </p:cNvPr>
          <p:cNvSpPr txBox="1"/>
          <p:nvPr/>
        </p:nvSpPr>
        <p:spPr>
          <a:xfrm>
            <a:off x="0" y="5292219"/>
            <a:ext cx="416492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Service Dependency Graph</a:t>
            </a:r>
          </a:p>
          <a:p>
            <a:pPr algn="ctr"/>
            <a:r>
              <a:rPr kumimoji="1"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(SDG)</a:t>
            </a:r>
            <a:endParaRPr kumimoji="1"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457D4B4-7A18-D91F-1859-704E5B26E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65" y="2010927"/>
            <a:ext cx="2471717" cy="330093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A989D95-7DD5-D38B-BFB4-747309FBE7F6}"/>
              </a:ext>
            </a:extLst>
          </p:cNvPr>
          <p:cNvSpPr txBox="1"/>
          <p:nvPr/>
        </p:nvSpPr>
        <p:spPr>
          <a:xfrm>
            <a:off x="4383809" y="5341020"/>
            <a:ext cx="382989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Alert Dependency Graph</a:t>
            </a:r>
          </a:p>
          <a:p>
            <a:pPr algn="ctr"/>
            <a:r>
              <a:rPr kumimoji="1"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(ADG)</a:t>
            </a:r>
            <a:endParaRPr kumimoji="1"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5196844-8A3B-2866-6E1E-DD937EB377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" b="1509"/>
          <a:stretch/>
        </p:blipFill>
        <p:spPr>
          <a:xfrm>
            <a:off x="9294116" y="2010927"/>
            <a:ext cx="2173300" cy="328129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AA7E227-7397-907E-4FE6-2950F2CE2B89}"/>
              </a:ext>
            </a:extLst>
          </p:cNvPr>
          <p:cNvSpPr txBox="1"/>
          <p:nvPr/>
        </p:nvSpPr>
        <p:spPr>
          <a:xfrm>
            <a:off x="8887407" y="5325254"/>
            <a:ext cx="2986716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Alert Causal Graph</a:t>
            </a:r>
          </a:p>
          <a:p>
            <a:pPr algn="ctr"/>
            <a:r>
              <a:rPr kumimoji="1"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(ACG)</a:t>
            </a:r>
            <a:endParaRPr kumimoji="1"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8" name="圆角矩形标注 17">
            <a:extLst>
              <a:ext uri="{FF2B5EF4-FFF2-40B4-BE49-F238E27FC236}">
                <a16:creationId xmlns:a16="http://schemas.microsoft.com/office/drawing/2014/main" id="{2DA4D307-55B4-1415-F546-5E8BC3866397}"/>
              </a:ext>
            </a:extLst>
          </p:cNvPr>
          <p:cNvSpPr/>
          <p:nvPr/>
        </p:nvSpPr>
        <p:spPr>
          <a:xfrm>
            <a:off x="63160" y="2365822"/>
            <a:ext cx="4101763" cy="2202869"/>
          </a:xfrm>
          <a:prstGeom prst="wedgeRoundRectCallout">
            <a:avLst>
              <a:gd name="adj1" fmla="val 18492"/>
              <a:gd name="adj2" fmla="val 63409"/>
              <a:gd name="adj3" fmla="val 16667"/>
            </a:avLst>
          </a:prstGeom>
          <a:solidFill>
            <a:srgbClr val="FFDB99">
              <a:alpha val="896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</a:rPr>
              <a:t>Obtained easily from configuration management database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</a:rPr>
              <a:t>Nodes only consist of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</a:rPr>
              <a:t>Edges exist only between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</a:rPr>
              <a:t>Static topology information </a:t>
            </a:r>
          </a:p>
        </p:txBody>
      </p:sp>
      <p:sp>
        <p:nvSpPr>
          <p:cNvPr id="21" name="圆角矩形标注 20">
            <a:extLst>
              <a:ext uri="{FF2B5EF4-FFF2-40B4-BE49-F238E27FC236}">
                <a16:creationId xmlns:a16="http://schemas.microsoft.com/office/drawing/2014/main" id="{397BF9CD-262D-0E92-D62A-08B4F881961E}"/>
              </a:ext>
            </a:extLst>
          </p:cNvPr>
          <p:cNvSpPr/>
          <p:nvPr/>
        </p:nvSpPr>
        <p:spPr>
          <a:xfrm>
            <a:off x="4164923" y="2273562"/>
            <a:ext cx="4101764" cy="2387388"/>
          </a:xfrm>
          <a:prstGeom prst="wedgeRoundRectCallout">
            <a:avLst>
              <a:gd name="adj1" fmla="val 18492"/>
              <a:gd name="adj2" fmla="val 63409"/>
              <a:gd name="adj3" fmla="val 16667"/>
            </a:avLst>
          </a:prstGeom>
          <a:solidFill>
            <a:srgbClr val="FFDB99">
              <a:alpha val="896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</a:rPr>
              <a:t>Constructed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from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SDG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and corresponding alert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</a:rPr>
              <a:t>Nodes consist of alert events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</a:rPr>
              <a:t>Edges represent the relationship between alert events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b="1" dirty="0">
                <a:solidFill>
                  <a:schemeClr val="accent1"/>
                </a:solidFill>
              </a:rPr>
              <a:t>No weights for edges </a:t>
            </a:r>
          </a:p>
        </p:txBody>
      </p:sp>
      <p:sp>
        <p:nvSpPr>
          <p:cNvPr id="22" name="圆角矩形标注 21">
            <a:extLst>
              <a:ext uri="{FF2B5EF4-FFF2-40B4-BE49-F238E27FC236}">
                <a16:creationId xmlns:a16="http://schemas.microsoft.com/office/drawing/2014/main" id="{D7BB88DE-2FEB-D7ED-2EDF-430A590D8786}"/>
              </a:ext>
            </a:extLst>
          </p:cNvPr>
          <p:cNvSpPr/>
          <p:nvPr/>
        </p:nvSpPr>
        <p:spPr>
          <a:xfrm>
            <a:off x="8266686" y="2240527"/>
            <a:ext cx="3925314" cy="2387388"/>
          </a:xfrm>
          <a:prstGeom prst="wedgeRoundRectCallout">
            <a:avLst>
              <a:gd name="adj1" fmla="val 18492"/>
              <a:gd name="adj2" fmla="val 63409"/>
              <a:gd name="adj3" fmla="val 16667"/>
            </a:avLst>
          </a:prstGeom>
          <a:solidFill>
            <a:srgbClr val="FFDB99">
              <a:alpha val="896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</a:rPr>
              <a:t>Our target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</a:rPr>
              <a:t>Constructed based on ADG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</a:rPr>
              <a:t>A subgraph of the ADG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b="1" dirty="0">
                <a:solidFill>
                  <a:schemeClr val="accent1"/>
                </a:solidFill>
              </a:rPr>
              <a:t>Weights for edges should be learned automatically</a:t>
            </a:r>
          </a:p>
        </p:txBody>
      </p:sp>
    </p:spTree>
    <p:extLst>
      <p:ext uri="{BB962C8B-B14F-4D97-AF65-F5344CB8AC3E}">
        <p14:creationId xmlns:p14="http://schemas.microsoft.com/office/powerpoint/2010/main" val="267646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F481AE5-CB88-22F5-61D9-D34D827858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Alert2Vec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3B63E4-B849-01AF-E0BB-958D660FC7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5A58FB-D86A-F9AD-5138-5AFE67CC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15</a:t>
            </a:fld>
            <a:endParaRPr lang="ko-KR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F7C0F6-AAA8-2131-D657-FBC63A6A2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09" y="1420023"/>
            <a:ext cx="6554912" cy="236044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9934BED-883B-A8C8-4132-41C5B5C52A15}"/>
              </a:ext>
            </a:extLst>
          </p:cNvPr>
          <p:cNvSpPr txBox="1"/>
          <p:nvPr/>
        </p:nvSpPr>
        <p:spPr>
          <a:xfrm>
            <a:off x="2147300" y="3780470"/>
            <a:ext cx="17235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Alert2Vec</a:t>
            </a:r>
            <a:endParaRPr kumimoji="1"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5182610-D63B-0919-4DD5-B0BEE0D05F8C}"/>
              </a:ext>
            </a:extLst>
          </p:cNvPr>
          <p:cNvSpPr txBox="1"/>
          <p:nvPr/>
        </p:nvSpPr>
        <p:spPr>
          <a:xfrm>
            <a:off x="6750121" y="1781787"/>
            <a:ext cx="5388770" cy="48873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066" tIns="25400" rIns="142240" bIns="25400" numCol="1" spcCol="1270" anchor="t" anchorCtr="0">
            <a:noAutofit/>
          </a:bodyPr>
          <a:lstStyle/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400" i="0" u="none" strike="noStrike" dirty="0">
                <a:solidFill>
                  <a:schemeClr val="tx1"/>
                </a:solidFill>
                <a:effectLst/>
                <a:latin typeface="-webkit-standard"/>
              </a:rPr>
              <a:t>Obtain the </a:t>
            </a:r>
            <a:r>
              <a:rPr lang="en-US" altLang="zh-CN" sz="2400" b="1" i="0" u="none" strike="noStrike" dirty="0">
                <a:solidFill>
                  <a:schemeClr val="tx1"/>
                </a:solidFill>
                <a:effectLst/>
                <a:latin typeface="-webkit-standard"/>
              </a:rPr>
              <a:t>representation vectors </a:t>
            </a:r>
            <a:r>
              <a:rPr lang="en-US" altLang="zh-CN" sz="2400" i="0" u="none" strike="noStrike" dirty="0">
                <a:solidFill>
                  <a:schemeClr val="tx1"/>
                </a:solidFill>
                <a:effectLst/>
                <a:latin typeface="-webkit-standard"/>
              </a:rPr>
              <a:t>associated with alert events</a:t>
            </a:r>
            <a:endParaRPr lang="en-US" altLang="zh-CN" sz="2400" dirty="0">
              <a:solidFill>
                <a:schemeClr val="tx1"/>
              </a:solidFill>
              <a:latin typeface="-webkit-standard"/>
            </a:endParaRPr>
          </a:p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-webkit-standard"/>
              </a:rPr>
              <a:t>Imitate how engineers understand the alerts</a:t>
            </a:r>
          </a:p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-webkit-standard"/>
              </a:rPr>
              <a:t>Generating a semantic vector for each alert attribute by a pre-trained LM (BERT)</a:t>
            </a:r>
          </a:p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-webkit-standard"/>
              </a:rPr>
              <a:t>Pre-trained LM (BERT):</a:t>
            </a:r>
          </a:p>
          <a:p>
            <a:pPr marL="800100" lvl="2" indent="-3429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-webkit-standard"/>
              </a:rPr>
              <a:t>BERT is </a:t>
            </a:r>
            <a:r>
              <a:rPr lang="en-US" altLang="zh-CN" sz="2400" dirty="0">
                <a:solidFill>
                  <a:schemeClr val="accent1"/>
                </a:solidFill>
                <a:latin typeface="-webkit-standard"/>
              </a:rPr>
              <a:t>much more efficient </a:t>
            </a:r>
            <a:r>
              <a:rPr lang="en-US" altLang="zh-CN" sz="2400" dirty="0">
                <a:solidFill>
                  <a:schemeClr val="tx1"/>
                </a:solidFill>
                <a:latin typeface="-webkit-standard"/>
              </a:rPr>
              <a:t>than the LLM like GPT</a:t>
            </a:r>
          </a:p>
          <a:p>
            <a:pPr marL="800100" lvl="2" indent="-3429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-webkit-standard"/>
              </a:rPr>
              <a:t>Helps understand the sematic information in logs</a:t>
            </a:r>
          </a:p>
          <a:p>
            <a:pPr marL="800100" lvl="2" indent="-3429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tx1"/>
              </a:solidFill>
              <a:latin typeface="-webkit-standard"/>
            </a:endParaRPr>
          </a:p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tx1"/>
              </a:solidFill>
              <a:latin typeface="-webkit-standard"/>
              <a:cs typeface="Segoe UI" panose="020B0502040204020203" pitchFamily="34" charset="0"/>
            </a:endParaRPr>
          </a:p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9D182B6-7AD5-43C3-1D7F-D8A7898A5F9C}"/>
              </a:ext>
            </a:extLst>
          </p:cNvPr>
          <p:cNvSpPr txBox="1"/>
          <p:nvPr/>
        </p:nvSpPr>
        <p:spPr>
          <a:xfrm>
            <a:off x="-181223" y="4983036"/>
            <a:ext cx="319029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Alert Attribute</a:t>
            </a:r>
          </a:p>
          <a:p>
            <a:pPr algn="ctr"/>
            <a:r>
              <a:rPr kumimoji="1"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(Raw Key Value Pair)</a:t>
            </a:r>
            <a:endParaRPr kumimoji="1"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AEDFCD75-0E94-633F-B22D-A339F407FDAB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976045" y="3567569"/>
            <a:ext cx="437881" cy="141546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A533E8E5-2585-BC3A-E908-B5313E3CA407}"/>
              </a:ext>
            </a:extLst>
          </p:cNvPr>
          <p:cNvSpPr txBox="1"/>
          <p:nvPr/>
        </p:nvSpPr>
        <p:spPr>
          <a:xfrm>
            <a:off x="3190311" y="5398534"/>
            <a:ext cx="333296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Alert Attribute</a:t>
            </a:r>
          </a:p>
          <a:p>
            <a:pPr algn="ctr"/>
            <a:r>
              <a:rPr kumimoji="1"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(Key Value Sentence)</a:t>
            </a:r>
            <a:endParaRPr kumimoji="1"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DFE85809-1F05-A34D-30D9-A5F8100E8735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4097695" y="3506288"/>
            <a:ext cx="759098" cy="189224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87A93B0F-C76D-FB3E-F3C0-C665553A0987}"/>
              </a:ext>
            </a:extLst>
          </p:cNvPr>
          <p:cNvSpPr txBox="1"/>
          <p:nvPr/>
        </p:nvSpPr>
        <p:spPr>
          <a:xfrm>
            <a:off x="4539325" y="620448"/>
            <a:ext cx="2449709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Pre-trained LM</a:t>
            </a:r>
          </a:p>
          <a:p>
            <a:pPr algn="ctr"/>
            <a:r>
              <a:rPr kumimoji="1"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(BERT)</a:t>
            </a:r>
            <a:endParaRPr kumimoji="1"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A27C7F1E-2A06-E75B-8AB2-8443633686CB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4477244" y="1451445"/>
            <a:ext cx="1286936" cy="94612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extLst>
              <a:ext uri="{FF2B5EF4-FFF2-40B4-BE49-F238E27FC236}">
                <a16:creationId xmlns:a16="http://schemas.microsoft.com/office/drawing/2014/main" id="{00725422-0DB1-E9A6-5817-B03CB40A48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2" b="4516"/>
          <a:stretch/>
        </p:blipFill>
        <p:spPr>
          <a:xfrm>
            <a:off x="2132462" y="727128"/>
            <a:ext cx="7772400" cy="555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2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4B76476-39A6-5D38-3E62-FBA138F86C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Causality Prediction Graphical Attention Network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85AE03-9A97-D5FF-DFD2-F9E28E88A7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00E776-2ABE-D659-0466-430011C7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1E1DCB-396F-868D-C11D-F721AF063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944" y="1731786"/>
            <a:ext cx="4910191" cy="420358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F2D96C6-3056-F7C7-9FC5-952A0DFEB2DF}"/>
              </a:ext>
            </a:extLst>
          </p:cNvPr>
          <p:cNvSpPr txBox="1"/>
          <p:nvPr/>
        </p:nvSpPr>
        <p:spPr>
          <a:xfrm>
            <a:off x="450376" y="1464658"/>
            <a:ext cx="6310020" cy="48873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066" tIns="25400" rIns="142240" bIns="25400" numCol="1" spcCol="1270" anchor="t" anchorCtr="0">
            <a:noAutofit/>
          </a:bodyPr>
          <a:lstStyle/>
          <a:p>
            <a:pPr marL="342900" lvl="1" indent="-342900" algn="l" defTabSz="8890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-webkit-standard"/>
              </a:rPr>
              <a:t>A</a:t>
            </a:r>
            <a:r>
              <a:rPr lang="en-US" altLang="zh-CN" sz="2400" i="0" u="none" strike="noStrike" dirty="0">
                <a:solidFill>
                  <a:schemeClr val="tx1"/>
                </a:solidFill>
                <a:effectLst/>
                <a:latin typeface="-webkit-standard"/>
              </a:rPr>
              <a:t>utonomously </a:t>
            </a:r>
            <a:r>
              <a:rPr lang="en-US" altLang="zh-CN" sz="2400" b="1" i="0" u="none" strike="noStrike" dirty="0">
                <a:solidFill>
                  <a:schemeClr val="accent1"/>
                </a:solidFill>
                <a:effectLst/>
                <a:latin typeface="-webkit-standard"/>
              </a:rPr>
              <a:t>determine a causality score</a:t>
            </a:r>
            <a:r>
              <a:rPr lang="en-US" altLang="zh-CN" sz="2400" i="0" u="none" strike="noStrike" dirty="0">
                <a:solidFill>
                  <a:schemeClr val="accent1"/>
                </a:solidFill>
                <a:effectLst/>
                <a:latin typeface="-webkit-standard"/>
              </a:rPr>
              <a:t> </a:t>
            </a:r>
            <a:r>
              <a:rPr lang="en-US" altLang="zh-CN" sz="2400" i="0" u="none" strike="noStrike" dirty="0">
                <a:solidFill>
                  <a:schemeClr val="tx1"/>
                </a:solidFill>
                <a:effectLst/>
                <a:latin typeface="-webkit-standard"/>
              </a:rPr>
              <a:t>for each edge within the input ADG</a:t>
            </a:r>
          </a:p>
          <a:p>
            <a:pPr marL="342900" lvl="1" indent="-342900" algn="l" defTabSz="8890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-webkit-standard"/>
              </a:rPr>
              <a:t>Observation:</a:t>
            </a:r>
          </a:p>
          <a:p>
            <a:pPr marL="800100" lvl="2" indent="-342900" defTabSz="8890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-webkit-standard"/>
              </a:rPr>
              <a:t>O1: Probability of a causal can vary significantly depending on the </a:t>
            </a:r>
            <a:r>
              <a:rPr lang="en-US" altLang="zh-CN" sz="2400" b="1" dirty="0">
                <a:solidFill>
                  <a:schemeClr val="tx1"/>
                </a:solidFill>
                <a:latin typeface="-webkit-standard"/>
              </a:rPr>
              <a:t>contextual environment</a:t>
            </a:r>
          </a:p>
          <a:p>
            <a:pPr marL="800100" lvl="2" indent="-342900" defTabSz="8890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-webkit-standard"/>
              </a:rPr>
              <a:t>O2:</a:t>
            </a:r>
            <a:r>
              <a:rPr lang="en-US" altLang="zh-CN" sz="2400" b="1" dirty="0">
                <a:solidFill>
                  <a:schemeClr val="tx1"/>
                </a:solidFill>
                <a:latin typeface="-webkit-standard"/>
              </a:rPr>
              <a:t> Historical co-occurrence </a:t>
            </a:r>
            <a:r>
              <a:rPr lang="en-US" altLang="zh-CN" sz="2400" dirty="0">
                <a:solidFill>
                  <a:schemeClr val="tx1"/>
                </a:solidFill>
                <a:latin typeface="-webkit-standard"/>
              </a:rPr>
              <a:t>of alerts plays a significant role</a:t>
            </a:r>
          </a:p>
          <a:p>
            <a:pPr marL="800100" lvl="2" indent="-342900" defTabSz="8890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-webkit-standard"/>
              </a:rPr>
              <a:t>O3: The summation of the probabilities </a:t>
            </a:r>
            <a:r>
              <a:rPr lang="en-US" altLang="zh-CN" sz="2400" b="1" dirty="0">
                <a:solidFill>
                  <a:schemeClr val="tx1"/>
                </a:solidFill>
                <a:latin typeface="-webkit-standard"/>
              </a:rPr>
              <a:t>equals to 1</a:t>
            </a:r>
            <a:endParaRPr lang="en-US" altLang="zh-CN" sz="2400" b="1" dirty="0">
              <a:solidFill>
                <a:schemeClr val="tx1"/>
              </a:solidFill>
              <a:latin typeface="-webkit-standard"/>
              <a:cs typeface="Segoe UI" panose="020B0502040204020203" pitchFamily="34" charset="0"/>
            </a:endParaRPr>
          </a:p>
          <a:p>
            <a:pPr marL="342900" lvl="1" indent="-342900" algn="l" defTabSz="8890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70E87F7-AF0E-C32B-0B99-8524E1338545}"/>
              </a:ext>
            </a:extLst>
          </p:cNvPr>
          <p:cNvSpPr txBox="1"/>
          <p:nvPr/>
        </p:nvSpPr>
        <p:spPr>
          <a:xfrm>
            <a:off x="1313755" y="3330620"/>
            <a:ext cx="4367854" cy="502958"/>
          </a:xfrm>
          <a:custGeom>
            <a:avLst/>
            <a:gdLst>
              <a:gd name="connsiteX0" fmla="*/ 0 w 4367854"/>
              <a:gd name="connsiteY0" fmla="*/ 0 h 502958"/>
              <a:gd name="connsiteX1" fmla="*/ 667658 w 4367854"/>
              <a:gd name="connsiteY1" fmla="*/ 0 h 502958"/>
              <a:gd name="connsiteX2" fmla="*/ 1247958 w 4367854"/>
              <a:gd name="connsiteY2" fmla="*/ 0 h 502958"/>
              <a:gd name="connsiteX3" fmla="*/ 1915616 w 4367854"/>
              <a:gd name="connsiteY3" fmla="*/ 0 h 502958"/>
              <a:gd name="connsiteX4" fmla="*/ 2626952 w 4367854"/>
              <a:gd name="connsiteY4" fmla="*/ 0 h 502958"/>
              <a:gd name="connsiteX5" fmla="*/ 3294610 w 4367854"/>
              <a:gd name="connsiteY5" fmla="*/ 0 h 502958"/>
              <a:gd name="connsiteX6" fmla="*/ 3831232 w 4367854"/>
              <a:gd name="connsiteY6" fmla="*/ 0 h 502958"/>
              <a:gd name="connsiteX7" fmla="*/ 4367854 w 4367854"/>
              <a:gd name="connsiteY7" fmla="*/ 0 h 502958"/>
              <a:gd name="connsiteX8" fmla="*/ 4367854 w 4367854"/>
              <a:gd name="connsiteY8" fmla="*/ 502958 h 502958"/>
              <a:gd name="connsiteX9" fmla="*/ 3874910 w 4367854"/>
              <a:gd name="connsiteY9" fmla="*/ 502958 h 502958"/>
              <a:gd name="connsiteX10" fmla="*/ 3381967 w 4367854"/>
              <a:gd name="connsiteY10" fmla="*/ 502958 h 502958"/>
              <a:gd name="connsiteX11" fmla="*/ 2714309 w 4367854"/>
              <a:gd name="connsiteY11" fmla="*/ 502958 h 502958"/>
              <a:gd name="connsiteX12" fmla="*/ 2090330 w 4367854"/>
              <a:gd name="connsiteY12" fmla="*/ 502958 h 502958"/>
              <a:gd name="connsiteX13" fmla="*/ 1553708 w 4367854"/>
              <a:gd name="connsiteY13" fmla="*/ 502958 h 502958"/>
              <a:gd name="connsiteX14" fmla="*/ 886050 w 4367854"/>
              <a:gd name="connsiteY14" fmla="*/ 502958 h 502958"/>
              <a:gd name="connsiteX15" fmla="*/ 0 w 4367854"/>
              <a:gd name="connsiteY15" fmla="*/ 502958 h 502958"/>
              <a:gd name="connsiteX16" fmla="*/ 0 w 4367854"/>
              <a:gd name="connsiteY16" fmla="*/ 0 h 50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67854" h="502958" fill="none" extrusionOk="0">
                <a:moveTo>
                  <a:pt x="0" y="0"/>
                </a:moveTo>
                <a:cubicBezTo>
                  <a:pt x="176304" y="30018"/>
                  <a:pt x="426548" y="4739"/>
                  <a:pt x="667658" y="0"/>
                </a:cubicBezTo>
                <a:cubicBezTo>
                  <a:pt x="908768" y="-4739"/>
                  <a:pt x="1049099" y="28225"/>
                  <a:pt x="1247958" y="0"/>
                </a:cubicBezTo>
                <a:cubicBezTo>
                  <a:pt x="1446817" y="-28225"/>
                  <a:pt x="1718868" y="28991"/>
                  <a:pt x="1915616" y="0"/>
                </a:cubicBezTo>
                <a:cubicBezTo>
                  <a:pt x="2112364" y="-28991"/>
                  <a:pt x="2382907" y="18561"/>
                  <a:pt x="2626952" y="0"/>
                </a:cubicBezTo>
                <a:cubicBezTo>
                  <a:pt x="2870997" y="-18561"/>
                  <a:pt x="3124296" y="18605"/>
                  <a:pt x="3294610" y="0"/>
                </a:cubicBezTo>
                <a:cubicBezTo>
                  <a:pt x="3464924" y="-18605"/>
                  <a:pt x="3634103" y="8285"/>
                  <a:pt x="3831232" y="0"/>
                </a:cubicBezTo>
                <a:cubicBezTo>
                  <a:pt x="4028361" y="-8285"/>
                  <a:pt x="4116063" y="17074"/>
                  <a:pt x="4367854" y="0"/>
                </a:cubicBezTo>
                <a:cubicBezTo>
                  <a:pt x="4391270" y="143128"/>
                  <a:pt x="4357831" y="278291"/>
                  <a:pt x="4367854" y="502958"/>
                </a:cubicBezTo>
                <a:cubicBezTo>
                  <a:pt x="4146593" y="525714"/>
                  <a:pt x="4116721" y="524950"/>
                  <a:pt x="3874910" y="502958"/>
                </a:cubicBezTo>
                <a:cubicBezTo>
                  <a:pt x="3633099" y="480966"/>
                  <a:pt x="3576994" y="523480"/>
                  <a:pt x="3381967" y="502958"/>
                </a:cubicBezTo>
                <a:cubicBezTo>
                  <a:pt x="3186940" y="482436"/>
                  <a:pt x="2921191" y="499754"/>
                  <a:pt x="2714309" y="502958"/>
                </a:cubicBezTo>
                <a:cubicBezTo>
                  <a:pt x="2507427" y="506162"/>
                  <a:pt x="2298946" y="511790"/>
                  <a:pt x="2090330" y="502958"/>
                </a:cubicBezTo>
                <a:cubicBezTo>
                  <a:pt x="1881714" y="494126"/>
                  <a:pt x="1716074" y="519796"/>
                  <a:pt x="1553708" y="502958"/>
                </a:cubicBezTo>
                <a:cubicBezTo>
                  <a:pt x="1391342" y="486120"/>
                  <a:pt x="1216944" y="480945"/>
                  <a:pt x="886050" y="502958"/>
                </a:cubicBezTo>
                <a:cubicBezTo>
                  <a:pt x="555156" y="524971"/>
                  <a:pt x="424995" y="540608"/>
                  <a:pt x="0" y="502958"/>
                </a:cubicBezTo>
                <a:cubicBezTo>
                  <a:pt x="1515" y="352824"/>
                  <a:pt x="12487" y="215926"/>
                  <a:pt x="0" y="0"/>
                </a:cubicBezTo>
                <a:close/>
              </a:path>
              <a:path w="4367854" h="502958" stroke="0" extrusionOk="0">
                <a:moveTo>
                  <a:pt x="0" y="0"/>
                </a:moveTo>
                <a:cubicBezTo>
                  <a:pt x="151732" y="659"/>
                  <a:pt x="478626" y="581"/>
                  <a:pt x="667658" y="0"/>
                </a:cubicBezTo>
                <a:cubicBezTo>
                  <a:pt x="856690" y="-581"/>
                  <a:pt x="1161515" y="-6951"/>
                  <a:pt x="1335315" y="0"/>
                </a:cubicBezTo>
                <a:cubicBezTo>
                  <a:pt x="1509115" y="6951"/>
                  <a:pt x="1759306" y="-13106"/>
                  <a:pt x="2002973" y="0"/>
                </a:cubicBezTo>
                <a:cubicBezTo>
                  <a:pt x="2246640" y="13106"/>
                  <a:pt x="2358345" y="-9548"/>
                  <a:pt x="2495917" y="0"/>
                </a:cubicBezTo>
                <a:cubicBezTo>
                  <a:pt x="2633489" y="9548"/>
                  <a:pt x="2915597" y="2115"/>
                  <a:pt x="3032539" y="0"/>
                </a:cubicBezTo>
                <a:cubicBezTo>
                  <a:pt x="3149481" y="-2115"/>
                  <a:pt x="3331665" y="-13687"/>
                  <a:pt x="3612839" y="0"/>
                </a:cubicBezTo>
                <a:cubicBezTo>
                  <a:pt x="3894013" y="13687"/>
                  <a:pt x="4053311" y="-17314"/>
                  <a:pt x="4367854" y="0"/>
                </a:cubicBezTo>
                <a:cubicBezTo>
                  <a:pt x="4343204" y="163194"/>
                  <a:pt x="4378929" y="347837"/>
                  <a:pt x="4367854" y="502958"/>
                </a:cubicBezTo>
                <a:cubicBezTo>
                  <a:pt x="4220281" y="473636"/>
                  <a:pt x="3929002" y="475818"/>
                  <a:pt x="3656518" y="502958"/>
                </a:cubicBezTo>
                <a:cubicBezTo>
                  <a:pt x="3384034" y="530098"/>
                  <a:pt x="3233291" y="533787"/>
                  <a:pt x="2945182" y="502958"/>
                </a:cubicBezTo>
                <a:cubicBezTo>
                  <a:pt x="2657073" y="472129"/>
                  <a:pt x="2613955" y="489827"/>
                  <a:pt x="2364881" y="502958"/>
                </a:cubicBezTo>
                <a:cubicBezTo>
                  <a:pt x="2115807" y="516089"/>
                  <a:pt x="1993225" y="499573"/>
                  <a:pt x="1784580" y="502958"/>
                </a:cubicBezTo>
                <a:cubicBezTo>
                  <a:pt x="1575935" y="506343"/>
                  <a:pt x="1407596" y="515583"/>
                  <a:pt x="1160601" y="502958"/>
                </a:cubicBezTo>
                <a:cubicBezTo>
                  <a:pt x="913606" y="490333"/>
                  <a:pt x="881668" y="509820"/>
                  <a:pt x="623979" y="502958"/>
                </a:cubicBezTo>
                <a:cubicBezTo>
                  <a:pt x="366290" y="496096"/>
                  <a:pt x="256876" y="514257"/>
                  <a:pt x="0" y="502958"/>
                </a:cubicBezTo>
                <a:cubicBezTo>
                  <a:pt x="24552" y="310499"/>
                  <a:pt x="10868" y="143656"/>
                  <a:pt x="0" y="0"/>
                </a:cubicBezTo>
                <a:close/>
              </a:path>
            </a:pathLst>
          </a:custGeom>
          <a:solidFill>
            <a:srgbClr val="99CC99">
              <a:alpha val="90342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8852783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400" b="1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2000" dirty="0"/>
              <a:t>1. Involve multi-modal alert data</a:t>
            </a:r>
            <a:endParaRPr lang="zh-CN" altLang="en-US" sz="2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5E385B7-DFD2-E8CC-24B1-3AD9361189ED}"/>
              </a:ext>
            </a:extLst>
          </p:cNvPr>
          <p:cNvSpPr txBox="1"/>
          <p:nvPr/>
        </p:nvSpPr>
        <p:spPr>
          <a:xfrm>
            <a:off x="1313755" y="4715919"/>
            <a:ext cx="4367854" cy="502958"/>
          </a:xfrm>
          <a:custGeom>
            <a:avLst/>
            <a:gdLst>
              <a:gd name="connsiteX0" fmla="*/ 0 w 4367854"/>
              <a:gd name="connsiteY0" fmla="*/ 0 h 502958"/>
              <a:gd name="connsiteX1" fmla="*/ 667658 w 4367854"/>
              <a:gd name="connsiteY1" fmla="*/ 0 h 502958"/>
              <a:gd name="connsiteX2" fmla="*/ 1247958 w 4367854"/>
              <a:gd name="connsiteY2" fmla="*/ 0 h 502958"/>
              <a:gd name="connsiteX3" fmla="*/ 1915616 w 4367854"/>
              <a:gd name="connsiteY3" fmla="*/ 0 h 502958"/>
              <a:gd name="connsiteX4" fmla="*/ 2626952 w 4367854"/>
              <a:gd name="connsiteY4" fmla="*/ 0 h 502958"/>
              <a:gd name="connsiteX5" fmla="*/ 3294610 w 4367854"/>
              <a:gd name="connsiteY5" fmla="*/ 0 h 502958"/>
              <a:gd name="connsiteX6" fmla="*/ 3831232 w 4367854"/>
              <a:gd name="connsiteY6" fmla="*/ 0 h 502958"/>
              <a:gd name="connsiteX7" fmla="*/ 4367854 w 4367854"/>
              <a:gd name="connsiteY7" fmla="*/ 0 h 502958"/>
              <a:gd name="connsiteX8" fmla="*/ 4367854 w 4367854"/>
              <a:gd name="connsiteY8" fmla="*/ 502958 h 502958"/>
              <a:gd name="connsiteX9" fmla="*/ 3874910 w 4367854"/>
              <a:gd name="connsiteY9" fmla="*/ 502958 h 502958"/>
              <a:gd name="connsiteX10" fmla="*/ 3381967 w 4367854"/>
              <a:gd name="connsiteY10" fmla="*/ 502958 h 502958"/>
              <a:gd name="connsiteX11" fmla="*/ 2714309 w 4367854"/>
              <a:gd name="connsiteY11" fmla="*/ 502958 h 502958"/>
              <a:gd name="connsiteX12" fmla="*/ 2090330 w 4367854"/>
              <a:gd name="connsiteY12" fmla="*/ 502958 h 502958"/>
              <a:gd name="connsiteX13" fmla="*/ 1553708 w 4367854"/>
              <a:gd name="connsiteY13" fmla="*/ 502958 h 502958"/>
              <a:gd name="connsiteX14" fmla="*/ 886050 w 4367854"/>
              <a:gd name="connsiteY14" fmla="*/ 502958 h 502958"/>
              <a:gd name="connsiteX15" fmla="*/ 0 w 4367854"/>
              <a:gd name="connsiteY15" fmla="*/ 502958 h 502958"/>
              <a:gd name="connsiteX16" fmla="*/ 0 w 4367854"/>
              <a:gd name="connsiteY16" fmla="*/ 0 h 50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67854" h="502958" fill="none" extrusionOk="0">
                <a:moveTo>
                  <a:pt x="0" y="0"/>
                </a:moveTo>
                <a:cubicBezTo>
                  <a:pt x="176304" y="30018"/>
                  <a:pt x="426548" y="4739"/>
                  <a:pt x="667658" y="0"/>
                </a:cubicBezTo>
                <a:cubicBezTo>
                  <a:pt x="908768" y="-4739"/>
                  <a:pt x="1049099" y="28225"/>
                  <a:pt x="1247958" y="0"/>
                </a:cubicBezTo>
                <a:cubicBezTo>
                  <a:pt x="1446817" y="-28225"/>
                  <a:pt x="1718868" y="28991"/>
                  <a:pt x="1915616" y="0"/>
                </a:cubicBezTo>
                <a:cubicBezTo>
                  <a:pt x="2112364" y="-28991"/>
                  <a:pt x="2382907" y="18561"/>
                  <a:pt x="2626952" y="0"/>
                </a:cubicBezTo>
                <a:cubicBezTo>
                  <a:pt x="2870997" y="-18561"/>
                  <a:pt x="3124296" y="18605"/>
                  <a:pt x="3294610" y="0"/>
                </a:cubicBezTo>
                <a:cubicBezTo>
                  <a:pt x="3464924" y="-18605"/>
                  <a:pt x="3634103" y="8285"/>
                  <a:pt x="3831232" y="0"/>
                </a:cubicBezTo>
                <a:cubicBezTo>
                  <a:pt x="4028361" y="-8285"/>
                  <a:pt x="4116063" y="17074"/>
                  <a:pt x="4367854" y="0"/>
                </a:cubicBezTo>
                <a:cubicBezTo>
                  <a:pt x="4391270" y="143128"/>
                  <a:pt x="4357831" y="278291"/>
                  <a:pt x="4367854" y="502958"/>
                </a:cubicBezTo>
                <a:cubicBezTo>
                  <a:pt x="4146593" y="525714"/>
                  <a:pt x="4116721" y="524950"/>
                  <a:pt x="3874910" y="502958"/>
                </a:cubicBezTo>
                <a:cubicBezTo>
                  <a:pt x="3633099" y="480966"/>
                  <a:pt x="3576994" y="523480"/>
                  <a:pt x="3381967" y="502958"/>
                </a:cubicBezTo>
                <a:cubicBezTo>
                  <a:pt x="3186940" y="482436"/>
                  <a:pt x="2921191" y="499754"/>
                  <a:pt x="2714309" y="502958"/>
                </a:cubicBezTo>
                <a:cubicBezTo>
                  <a:pt x="2507427" y="506162"/>
                  <a:pt x="2298946" y="511790"/>
                  <a:pt x="2090330" y="502958"/>
                </a:cubicBezTo>
                <a:cubicBezTo>
                  <a:pt x="1881714" y="494126"/>
                  <a:pt x="1716074" y="519796"/>
                  <a:pt x="1553708" y="502958"/>
                </a:cubicBezTo>
                <a:cubicBezTo>
                  <a:pt x="1391342" y="486120"/>
                  <a:pt x="1216944" y="480945"/>
                  <a:pt x="886050" y="502958"/>
                </a:cubicBezTo>
                <a:cubicBezTo>
                  <a:pt x="555156" y="524971"/>
                  <a:pt x="424995" y="540608"/>
                  <a:pt x="0" y="502958"/>
                </a:cubicBezTo>
                <a:cubicBezTo>
                  <a:pt x="1515" y="352824"/>
                  <a:pt x="12487" y="215926"/>
                  <a:pt x="0" y="0"/>
                </a:cubicBezTo>
                <a:close/>
              </a:path>
              <a:path w="4367854" h="502958" stroke="0" extrusionOk="0">
                <a:moveTo>
                  <a:pt x="0" y="0"/>
                </a:moveTo>
                <a:cubicBezTo>
                  <a:pt x="151732" y="659"/>
                  <a:pt x="478626" y="581"/>
                  <a:pt x="667658" y="0"/>
                </a:cubicBezTo>
                <a:cubicBezTo>
                  <a:pt x="856690" y="-581"/>
                  <a:pt x="1161515" y="-6951"/>
                  <a:pt x="1335315" y="0"/>
                </a:cubicBezTo>
                <a:cubicBezTo>
                  <a:pt x="1509115" y="6951"/>
                  <a:pt x="1759306" y="-13106"/>
                  <a:pt x="2002973" y="0"/>
                </a:cubicBezTo>
                <a:cubicBezTo>
                  <a:pt x="2246640" y="13106"/>
                  <a:pt x="2358345" y="-9548"/>
                  <a:pt x="2495917" y="0"/>
                </a:cubicBezTo>
                <a:cubicBezTo>
                  <a:pt x="2633489" y="9548"/>
                  <a:pt x="2915597" y="2115"/>
                  <a:pt x="3032539" y="0"/>
                </a:cubicBezTo>
                <a:cubicBezTo>
                  <a:pt x="3149481" y="-2115"/>
                  <a:pt x="3331665" y="-13687"/>
                  <a:pt x="3612839" y="0"/>
                </a:cubicBezTo>
                <a:cubicBezTo>
                  <a:pt x="3894013" y="13687"/>
                  <a:pt x="4053311" y="-17314"/>
                  <a:pt x="4367854" y="0"/>
                </a:cubicBezTo>
                <a:cubicBezTo>
                  <a:pt x="4343204" y="163194"/>
                  <a:pt x="4378929" y="347837"/>
                  <a:pt x="4367854" y="502958"/>
                </a:cubicBezTo>
                <a:cubicBezTo>
                  <a:pt x="4220281" y="473636"/>
                  <a:pt x="3929002" y="475818"/>
                  <a:pt x="3656518" y="502958"/>
                </a:cubicBezTo>
                <a:cubicBezTo>
                  <a:pt x="3384034" y="530098"/>
                  <a:pt x="3233291" y="533787"/>
                  <a:pt x="2945182" y="502958"/>
                </a:cubicBezTo>
                <a:cubicBezTo>
                  <a:pt x="2657073" y="472129"/>
                  <a:pt x="2613955" y="489827"/>
                  <a:pt x="2364881" y="502958"/>
                </a:cubicBezTo>
                <a:cubicBezTo>
                  <a:pt x="2115807" y="516089"/>
                  <a:pt x="1993225" y="499573"/>
                  <a:pt x="1784580" y="502958"/>
                </a:cubicBezTo>
                <a:cubicBezTo>
                  <a:pt x="1575935" y="506343"/>
                  <a:pt x="1407596" y="515583"/>
                  <a:pt x="1160601" y="502958"/>
                </a:cubicBezTo>
                <a:cubicBezTo>
                  <a:pt x="913606" y="490333"/>
                  <a:pt x="881668" y="509820"/>
                  <a:pt x="623979" y="502958"/>
                </a:cubicBezTo>
                <a:cubicBezTo>
                  <a:pt x="366290" y="496096"/>
                  <a:pt x="256876" y="514257"/>
                  <a:pt x="0" y="502958"/>
                </a:cubicBezTo>
                <a:cubicBezTo>
                  <a:pt x="24552" y="310499"/>
                  <a:pt x="10868" y="143656"/>
                  <a:pt x="0" y="0"/>
                </a:cubicBezTo>
                <a:close/>
              </a:path>
            </a:pathLst>
          </a:custGeom>
          <a:solidFill>
            <a:srgbClr val="99CC99">
              <a:alpha val="90342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8852783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400" b="1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2000" dirty="0"/>
              <a:t>2. Learn from historical alerts</a:t>
            </a:r>
            <a:endParaRPr lang="zh-CN" altLang="en-US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AC53A4A-4171-1ED8-0955-DEA184D4DFA2}"/>
              </a:ext>
            </a:extLst>
          </p:cNvPr>
          <p:cNvSpPr txBox="1"/>
          <p:nvPr/>
        </p:nvSpPr>
        <p:spPr>
          <a:xfrm>
            <a:off x="1313755" y="5848489"/>
            <a:ext cx="4367854" cy="502958"/>
          </a:xfrm>
          <a:custGeom>
            <a:avLst/>
            <a:gdLst>
              <a:gd name="connsiteX0" fmla="*/ 0 w 4367854"/>
              <a:gd name="connsiteY0" fmla="*/ 0 h 502958"/>
              <a:gd name="connsiteX1" fmla="*/ 667658 w 4367854"/>
              <a:gd name="connsiteY1" fmla="*/ 0 h 502958"/>
              <a:gd name="connsiteX2" fmla="*/ 1247958 w 4367854"/>
              <a:gd name="connsiteY2" fmla="*/ 0 h 502958"/>
              <a:gd name="connsiteX3" fmla="*/ 1915616 w 4367854"/>
              <a:gd name="connsiteY3" fmla="*/ 0 h 502958"/>
              <a:gd name="connsiteX4" fmla="*/ 2626952 w 4367854"/>
              <a:gd name="connsiteY4" fmla="*/ 0 h 502958"/>
              <a:gd name="connsiteX5" fmla="*/ 3294610 w 4367854"/>
              <a:gd name="connsiteY5" fmla="*/ 0 h 502958"/>
              <a:gd name="connsiteX6" fmla="*/ 3831232 w 4367854"/>
              <a:gd name="connsiteY6" fmla="*/ 0 h 502958"/>
              <a:gd name="connsiteX7" fmla="*/ 4367854 w 4367854"/>
              <a:gd name="connsiteY7" fmla="*/ 0 h 502958"/>
              <a:gd name="connsiteX8" fmla="*/ 4367854 w 4367854"/>
              <a:gd name="connsiteY8" fmla="*/ 502958 h 502958"/>
              <a:gd name="connsiteX9" fmla="*/ 3874910 w 4367854"/>
              <a:gd name="connsiteY9" fmla="*/ 502958 h 502958"/>
              <a:gd name="connsiteX10" fmla="*/ 3381967 w 4367854"/>
              <a:gd name="connsiteY10" fmla="*/ 502958 h 502958"/>
              <a:gd name="connsiteX11" fmla="*/ 2714309 w 4367854"/>
              <a:gd name="connsiteY11" fmla="*/ 502958 h 502958"/>
              <a:gd name="connsiteX12" fmla="*/ 2090330 w 4367854"/>
              <a:gd name="connsiteY12" fmla="*/ 502958 h 502958"/>
              <a:gd name="connsiteX13" fmla="*/ 1553708 w 4367854"/>
              <a:gd name="connsiteY13" fmla="*/ 502958 h 502958"/>
              <a:gd name="connsiteX14" fmla="*/ 886050 w 4367854"/>
              <a:gd name="connsiteY14" fmla="*/ 502958 h 502958"/>
              <a:gd name="connsiteX15" fmla="*/ 0 w 4367854"/>
              <a:gd name="connsiteY15" fmla="*/ 502958 h 502958"/>
              <a:gd name="connsiteX16" fmla="*/ 0 w 4367854"/>
              <a:gd name="connsiteY16" fmla="*/ 0 h 50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67854" h="502958" fill="none" extrusionOk="0">
                <a:moveTo>
                  <a:pt x="0" y="0"/>
                </a:moveTo>
                <a:cubicBezTo>
                  <a:pt x="176304" y="30018"/>
                  <a:pt x="426548" y="4739"/>
                  <a:pt x="667658" y="0"/>
                </a:cubicBezTo>
                <a:cubicBezTo>
                  <a:pt x="908768" y="-4739"/>
                  <a:pt x="1049099" y="28225"/>
                  <a:pt x="1247958" y="0"/>
                </a:cubicBezTo>
                <a:cubicBezTo>
                  <a:pt x="1446817" y="-28225"/>
                  <a:pt x="1718868" y="28991"/>
                  <a:pt x="1915616" y="0"/>
                </a:cubicBezTo>
                <a:cubicBezTo>
                  <a:pt x="2112364" y="-28991"/>
                  <a:pt x="2382907" y="18561"/>
                  <a:pt x="2626952" y="0"/>
                </a:cubicBezTo>
                <a:cubicBezTo>
                  <a:pt x="2870997" y="-18561"/>
                  <a:pt x="3124296" y="18605"/>
                  <a:pt x="3294610" y="0"/>
                </a:cubicBezTo>
                <a:cubicBezTo>
                  <a:pt x="3464924" y="-18605"/>
                  <a:pt x="3634103" y="8285"/>
                  <a:pt x="3831232" y="0"/>
                </a:cubicBezTo>
                <a:cubicBezTo>
                  <a:pt x="4028361" y="-8285"/>
                  <a:pt x="4116063" y="17074"/>
                  <a:pt x="4367854" y="0"/>
                </a:cubicBezTo>
                <a:cubicBezTo>
                  <a:pt x="4391270" y="143128"/>
                  <a:pt x="4357831" y="278291"/>
                  <a:pt x="4367854" y="502958"/>
                </a:cubicBezTo>
                <a:cubicBezTo>
                  <a:pt x="4146593" y="525714"/>
                  <a:pt x="4116721" y="524950"/>
                  <a:pt x="3874910" y="502958"/>
                </a:cubicBezTo>
                <a:cubicBezTo>
                  <a:pt x="3633099" y="480966"/>
                  <a:pt x="3576994" y="523480"/>
                  <a:pt x="3381967" y="502958"/>
                </a:cubicBezTo>
                <a:cubicBezTo>
                  <a:pt x="3186940" y="482436"/>
                  <a:pt x="2921191" y="499754"/>
                  <a:pt x="2714309" y="502958"/>
                </a:cubicBezTo>
                <a:cubicBezTo>
                  <a:pt x="2507427" y="506162"/>
                  <a:pt x="2298946" y="511790"/>
                  <a:pt x="2090330" y="502958"/>
                </a:cubicBezTo>
                <a:cubicBezTo>
                  <a:pt x="1881714" y="494126"/>
                  <a:pt x="1716074" y="519796"/>
                  <a:pt x="1553708" y="502958"/>
                </a:cubicBezTo>
                <a:cubicBezTo>
                  <a:pt x="1391342" y="486120"/>
                  <a:pt x="1216944" y="480945"/>
                  <a:pt x="886050" y="502958"/>
                </a:cubicBezTo>
                <a:cubicBezTo>
                  <a:pt x="555156" y="524971"/>
                  <a:pt x="424995" y="540608"/>
                  <a:pt x="0" y="502958"/>
                </a:cubicBezTo>
                <a:cubicBezTo>
                  <a:pt x="1515" y="352824"/>
                  <a:pt x="12487" y="215926"/>
                  <a:pt x="0" y="0"/>
                </a:cubicBezTo>
                <a:close/>
              </a:path>
              <a:path w="4367854" h="502958" stroke="0" extrusionOk="0">
                <a:moveTo>
                  <a:pt x="0" y="0"/>
                </a:moveTo>
                <a:cubicBezTo>
                  <a:pt x="151732" y="659"/>
                  <a:pt x="478626" y="581"/>
                  <a:pt x="667658" y="0"/>
                </a:cubicBezTo>
                <a:cubicBezTo>
                  <a:pt x="856690" y="-581"/>
                  <a:pt x="1161515" y="-6951"/>
                  <a:pt x="1335315" y="0"/>
                </a:cubicBezTo>
                <a:cubicBezTo>
                  <a:pt x="1509115" y="6951"/>
                  <a:pt x="1759306" y="-13106"/>
                  <a:pt x="2002973" y="0"/>
                </a:cubicBezTo>
                <a:cubicBezTo>
                  <a:pt x="2246640" y="13106"/>
                  <a:pt x="2358345" y="-9548"/>
                  <a:pt x="2495917" y="0"/>
                </a:cubicBezTo>
                <a:cubicBezTo>
                  <a:pt x="2633489" y="9548"/>
                  <a:pt x="2915597" y="2115"/>
                  <a:pt x="3032539" y="0"/>
                </a:cubicBezTo>
                <a:cubicBezTo>
                  <a:pt x="3149481" y="-2115"/>
                  <a:pt x="3331665" y="-13687"/>
                  <a:pt x="3612839" y="0"/>
                </a:cubicBezTo>
                <a:cubicBezTo>
                  <a:pt x="3894013" y="13687"/>
                  <a:pt x="4053311" y="-17314"/>
                  <a:pt x="4367854" y="0"/>
                </a:cubicBezTo>
                <a:cubicBezTo>
                  <a:pt x="4343204" y="163194"/>
                  <a:pt x="4378929" y="347837"/>
                  <a:pt x="4367854" y="502958"/>
                </a:cubicBezTo>
                <a:cubicBezTo>
                  <a:pt x="4220281" y="473636"/>
                  <a:pt x="3929002" y="475818"/>
                  <a:pt x="3656518" y="502958"/>
                </a:cubicBezTo>
                <a:cubicBezTo>
                  <a:pt x="3384034" y="530098"/>
                  <a:pt x="3233291" y="533787"/>
                  <a:pt x="2945182" y="502958"/>
                </a:cubicBezTo>
                <a:cubicBezTo>
                  <a:pt x="2657073" y="472129"/>
                  <a:pt x="2613955" y="489827"/>
                  <a:pt x="2364881" y="502958"/>
                </a:cubicBezTo>
                <a:cubicBezTo>
                  <a:pt x="2115807" y="516089"/>
                  <a:pt x="1993225" y="499573"/>
                  <a:pt x="1784580" y="502958"/>
                </a:cubicBezTo>
                <a:cubicBezTo>
                  <a:pt x="1575935" y="506343"/>
                  <a:pt x="1407596" y="515583"/>
                  <a:pt x="1160601" y="502958"/>
                </a:cubicBezTo>
                <a:cubicBezTo>
                  <a:pt x="913606" y="490333"/>
                  <a:pt x="881668" y="509820"/>
                  <a:pt x="623979" y="502958"/>
                </a:cubicBezTo>
                <a:cubicBezTo>
                  <a:pt x="366290" y="496096"/>
                  <a:pt x="256876" y="514257"/>
                  <a:pt x="0" y="502958"/>
                </a:cubicBezTo>
                <a:cubicBezTo>
                  <a:pt x="24552" y="310499"/>
                  <a:pt x="10868" y="143656"/>
                  <a:pt x="0" y="0"/>
                </a:cubicBezTo>
                <a:close/>
              </a:path>
            </a:pathLst>
          </a:custGeom>
          <a:solidFill>
            <a:srgbClr val="99CC99">
              <a:alpha val="90342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8852783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400" b="1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2000" dirty="0"/>
              <a:t>3. Standardize causality score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349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12A4A12-3945-0897-8427-7A23494E43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Dispersing and Aggregating Graph Neural Network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DDDD79-70E5-8A26-2087-43EC9D0E3F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80DC57-8CBA-FB74-33C9-E914DA6C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045BE70-61BA-E83A-3515-166D9CBDF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966" y="1255940"/>
            <a:ext cx="4527034" cy="513986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70AF588-110E-A385-74C5-D47DE62D0478}"/>
              </a:ext>
            </a:extLst>
          </p:cNvPr>
          <p:cNvSpPr txBox="1"/>
          <p:nvPr/>
        </p:nvSpPr>
        <p:spPr>
          <a:xfrm>
            <a:off x="450376" y="1464658"/>
            <a:ext cx="6330568" cy="48873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066" tIns="25400" rIns="142240" bIns="25400" numCol="1" spcCol="1270" anchor="t" anchorCtr="0">
            <a:noAutofit/>
          </a:bodyPr>
          <a:lstStyle/>
          <a:p>
            <a:pPr marL="342900" lvl="1" indent="-342900" algn="l" defTabSz="8890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-webkit-standard"/>
              </a:rPr>
              <a:t>A</a:t>
            </a:r>
            <a:r>
              <a:rPr lang="en-US" altLang="zh-CN" sz="2400" i="0" u="none" strike="noStrike" dirty="0">
                <a:solidFill>
                  <a:schemeClr val="tx1"/>
                </a:solidFill>
                <a:effectLst/>
                <a:latin typeface="-webkit-standard"/>
              </a:rPr>
              <a:t>utonomously </a:t>
            </a:r>
            <a:r>
              <a:rPr lang="en-US" altLang="zh-CN" sz="2400" b="1" i="0" u="none" strike="noStrike" dirty="0">
                <a:solidFill>
                  <a:schemeClr val="accent1"/>
                </a:solidFill>
                <a:effectLst/>
                <a:latin typeface="-webkit-standard"/>
              </a:rPr>
              <a:t>determine the root cause alert </a:t>
            </a:r>
            <a:r>
              <a:rPr lang="en-US" altLang="zh-CN" sz="2400" dirty="0">
                <a:solidFill>
                  <a:schemeClr val="tx1"/>
                </a:solidFill>
                <a:latin typeface="-webkit-standard"/>
              </a:rPr>
              <a:t>in the constructed ACG</a:t>
            </a:r>
            <a:endParaRPr lang="en-US" altLang="zh-CN" sz="2400" i="0" u="none" strike="noStrike" dirty="0">
              <a:solidFill>
                <a:schemeClr val="tx1"/>
              </a:solidFill>
              <a:effectLst/>
              <a:latin typeface="-webkit-standard"/>
            </a:endParaRPr>
          </a:p>
          <a:p>
            <a:pPr marL="342900" lvl="1" indent="-342900" algn="l" defTabSz="8890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-webkit-standard"/>
              </a:rPr>
              <a:t>If A is the root cause, then it will satisfy the following three conditions:</a:t>
            </a:r>
          </a:p>
          <a:p>
            <a:pPr marL="800100" lvl="2" indent="-342900" defTabSz="8890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C1: Alert A causes numerous neighbor nodes to be anomalous.</a:t>
            </a:r>
          </a:p>
          <a:p>
            <a:pPr marL="800100" lvl="2" indent="-342900" defTabSz="8890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C2: Few other alerts lead to A. Mostly A is self-looping.</a:t>
            </a:r>
          </a:p>
          <a:p>
            <a:pPr marL="800100" lvl="2" indent="-342900" defTabSz="8890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C3: higher frequency appearing in the history of system failures, the greater the likelihood being the root cause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13C7F1E-03C7-BEA8-DC61-7B6970D35500}"/>
              </a:ext>
            </a:extLst>
          </p:cNvPr>
          <p:cNvGrpSpPr/>
          <p:nvPr/>
        </p:nvGrpSpPr>
        <p:grpSpPr>
          <a:xfrm>
            <a:off x="6018662" y="3610974"/>
            <a:ext cx="5878886" cy="2520499"/>
            <a:chOff x="4119824" y="2202226"/>
            <a:chExt cx="5878886" cy="2520499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A34915E-33C6-1A47-29EF-F5830B2212A8}"/>
                </a:ext>
              </a:extLst>
            </p:cNvPr>
            <p:cNvSpPr/>
            <p:nvPr/>
          </p:nvSpPr>
          <p:spPr>
            <a:xfrm>
              <a:off x="4119824" y="2223465"/>
              <a:ext cx="5878886" cy="2499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E06F6AD9-9909-5603-ED2F-2D8159B738D8}"/>
                </a:ext>
              </a:extLst>
            </p:cNvPr>
            <p:cNvGrpSpPr/>
            <p:nvPr/>
          </p:nvGrpSpPr>
          <p:grpSpPr>
            <a:xfrm>
              <a:off x="4326503" y="2202226"/>
              <a:ext cx="5204596" cy="2421630"/>
              <a:chOff x="4326503" y="2202226"/>
              <a:chExt cx="5204596" cy="2421630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47DB4B35-A8BC-417E-C91E-DE001F5CF6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01465" y="3322088"/>
                <a:ext cx="360000" cy="360000"/>
              </a:xfrm>
              <a:prstGeom prst="ellipse">
                <a:avLst/>
              </a:prstGeom>
              <a:solidFill>
                <a:srgbClr val="D7E6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A</a:t>
                </a:r>
                <a:endParaRPr kumimoji="1" lang="zh-CN" alt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AE3663BA-454F-C9F8-30CF-E1679420AB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97406" y="2654783"/>
                <a:ext cx="360000" cy="360000"/>
              </a:xfrm>
              <a:prstGeom prst="ellipse">
                <a:avLst/>
              </a:prstGeom>
              <a:solidFill>
                <a:srgbClr val="D7E6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EC547353-6877-92E4-EF16-6A07392B8A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8662" y="2654783"/>
                <a:ext cx="360000" cy="360000"/>
              </a:xfrm>
              <a:prstGeom prst="ellipse">
                <a:avLst/>
              </a:prstGeom>
              <a:solidFill>
                <a:srgbClr val="D7E6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A732CAB9-6F5F-A67D-233A-84910322AB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54186" y="4263856"/>
                <a:ext cx="360000" cy="360000"/>
              </a:xfrm>
              <a:prstGeom prst="ellipse">
                <a:avLst/>
              </a:prstGeom>
              <a:solidFill>
                <a:srgbClr val="D7E6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14454F5C-D8E0-DFC3-0EDE-0AED8AFC8F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50537" y="3612940"/>
                <a:ext cx="360000" cy="360000"/>
              </a:xfrm>
              <a:prstGeom prst="ellipse">
                <a:avLst/>
              </a:prstGeom>
              <a:solidFill>
                <a:srgbClr val="D7E6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38D1C012-C162-DD19-BECD-D4B3078EE6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26503" y="3789000"/>
                <a:ext cx="360000" cy="360000"/>
              </a:xfrm>
              <a:prstGeom prst="ellipse">
                <a:avLst/>
              </a:prstGeom>
              <a:solidFill>
                <a:srgbClr val="D7E6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cxnSp>
            <p:nvCxnSpPr>
              <p:cNvPr id="38" name="直线箭头连接符 37">
                <a:extLst>
                  <a:ext uri="{FF2B5EF4-FFF2-40B4-BE49-F238E27FC236}">
                    <a16:creationId xmlns:a16="http://schemas.microsoft.com/office/drawing/2014/main" id="{A2155592-0770-268F-152C-CD2F4654196E}"/>
                  </a:ext>
                </a:extLst>
              </p:cNvPr>
              <p:cNvCxnSpPr>
                <a:cxnSpLocks/>
                <a:stCxn id="32" idx="1"/>
                <a:endCxn id="33" idx="5"/>
              </p:cNvCxnSpPr>
              <p:nvPr/>
            </p:nvCxnSpPr>
            <p:spPr>
              <a:xfrm flipH="1" flipV="1">
                <a:off x="5004685" y="2962062"/>
                <a:ext cx="349501" cy="412747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线箭头连接符 38">
                <a:extLst>
                  <a:ext uri="{FF2B5EF4-FFF2-40B4-BE49-F238E27FC236}">
                    <a16:creationId xmlns:a16="http://schemas.microsoft.com/office/drawing/2014/main" id="{94601BB8-356A-6F46-2816-E129FF9C4BC4}"/>
                  </a:ext>
                </a:extLst>
              </p:cNvPr>
              <p:cNvCxnSpPr>
                <a:stCxn id="32" idx="7"/>
                <a:endCxn id="34" idx="3"/>
              </p:cNvCxnSpPr>
              <p:nvPr/>
            </p:nvCxnSpPr>
            <p:spPr>
              <a:xfrm flipV="1">
                <a:off x="5608744" y="2962062"/>
                <a:ext cx="462639" cy="412747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线箭头连接符 39">
                <a:extLst>
                  <a:ext uri="{FF2B5EF4-FFF2-40B4-BE49-F238E27FC236}">
                    <a16:creationId xmlns:a16="http://schemas.microsoft.com/office/drawing/2014/main" id="{DD3164F1-8E78-3C41-78BD-A9F971C24C4A}"/>
                  </a:ext>
                </a:extLst>
              </p:cNvPr>
              <p:cNvCxnSpPr>
                <a:stCxn id="32" idx="3"/>
                <a:endCxn id="37" idx="6"/>
              </p:cNvCxnSpPr>
              <p:nvPr/>
            </p:nvCxnSpPr>
            <p:spPr>
              <a:xfrm flipH="1">
                <a:off x="4686503" y="3629367"/>
                <a:ext cx="667683" cy="339633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线箭头连接符 40">
                <a:extLst>
                  <a:ext uri="{FF2B5EF4-FFF2-40B4-BE49-F238E27FC236}">
                    <a16:creationId xmlns:a16="http://schemas.microsoft.com/office/drawing/2014/main" id="{4DDA477B-A39A-A306-656E-E7ADCA15EC10}"/>
                  </a:ext>
                </a:extLst>
              </p:cNvPr>
              <p:cNvCxnSpPr>
                <a:cxnSpLocks/>
                <a:stCxn id="32" idx="4"/>
              </p:cNvCxnSpPr>
              <p:nvPr/>
            </p:nvCxnSpPr>
            <p:spPr>
              <a:xfrm flipH="1">
                <a:off x="5466001" y="3682088"/>
                <a:ext cx="15464" cy="598737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线箭头连接符 41">
                <a:extLst>
                  <a:ext uri="{FF2B5EF4-FFF2-40B4-BE49-F238E27FC236}">
                    <a16:creationId xmlns:a16="http://schemas.microsoft.com/office/drawing/2014/main" id="{EDC6966D-6797-8CCD-383F-384482D039DD}"/>
                  </a:ext>
                </a:extLst>
              </p:cNvPr>
              <p:cNvCxnSpPr>
                <a:cxnSpLocks/>
                <a:stCxn id="32" idx="6"/>
                <a:endCxn id="36" idx="2"/>
              </p:cNvCxnSpPr>
              <p:nvPr/>
            </p:nvCxnSpPr>
            <p:spPr>
              <a:xfrm>
                <a:off x="5661465" y="3502088"/>
                <a:ext cx="689072" cy="290852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线箭头连接符 42">
                <a:extLst>
                  <a:ext uri="{FF2B5EF4-FFF2-40B4-BE49-F238E27FC236}">
                    <a16:creationId xmlns:a16="http://schemas.microsoft.com/office/drawing/2014/main" id="{93710762-9A15-EB72-BFA1-D6E7FA3318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4699" y="3551548"/>
                <a:ext cx="585212" cy="291670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线箭头连接符 43">
                <a:extLst>
                  <a:ext uri="{FF2B5EF4-FFF2-40B4-BE49-F238E27FC236}">
                    <a16:creationId xmlns:a16="http://schemas.microsoft.com/office/drawing/2014/main" id="{A5E7E1EA-8E0B-B969-AB7D-06B342D890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7003" y="2878013"/>
                <a:ext cx="347782" cy="417234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线箭头连接符 44">
                <a:extLst>
                  <a:ext uri="{FF2B5EF4-FFF2-40B4-BE49-F238E27FC236}">
                    <a16:creationId xmlns:a16="http://schemas.microsoft.com/office/drawing/2014/main" id="{7B0D4A23-A743-667B-A837-F095DAC20614}"/>
                  </a:ext>
                </a:extLst>
              </p:cNvPr>
              <p:cNvCxnSpPr>
                <a:cxnSpLocks/>
                <a:endCxn id="32" idx="0"/>
              </p:cNvCxnSpPr>
              <p:nvPr/>
            </p:nvCxnSpPr>
            <p:spPr>
              <a:xfrm flipH="1">
                <a:off x="5481465" y="2878013"/>
                <a:ext cx="512177" cy="444075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线箭头连接符 45">
                <a:extLst>
                  <a:ext uri="{FF2B5EF4-FFF2-40B4-BE49-F238E27FC236}">
                    <a16:creationId xmlns:a16="http://schemas.microsoft.com/office/drawing/2014/main" id="{B9607719-48D1-A3D2-EBAE-23FCA2184F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35306" y="3644510"/>
                <a:ext cx="535231" cy="259282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线箭头连接符 46">
                <a:extLst>
                  <a:ext uri="{FF2B5EF4-FFF2-40B4-BE49-F238E27FC236}">
                    <a16:creationId xmlns:a16="http://schemas.microsoft.com/office/drawing/2014/main" id="{69C86C93-8546-523C-DF3D-B42D247F49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85192" y="3734835"/>
                <a:ext cx="0" cy="468675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线箭头连接符 47">
                <a:extLst>
                  <a:ext uri="{FF2B5EF4-FFF2-40B4-BE49-F238E27FC236}">
                    <a16:creationId xmlns:a16="http://schemas.microsoft.com/office/drawing/2014/main" id="{88942513-A7EF-7E98-057D-134D8126B1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6596" y="3414972"/>
                <a:ext cx="575988" cy="0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10843085-A4F3-3726-56CD-5B70FC609B26}"/>
                  </a:ext>
                </a:extLst>
              </p:cNvPr>
              <p:cNvSpPr txBox="1"/>
              <p:nvPr/>
            </p:nvSpPr>
            <p:spPr>
              <a:xfrm>
                <a:off x="7401001" y="3024732"/>
                <a:ext cx="108717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1400" b="1" dirty="0"/>
                  <a:t>Dispersing</a:t>
                </a:r>
                <a:endParaRPr lang="zh-CN" altLang="en-US" sz="1400" b="1" dirty="0"/>
              </a:p>
            </p:txBody>
          </p:sp>
          <p:cxnSp>
            <p:nvCxnSpPr>
              <p:cNvPr id="50" name="直线箭头连接符 49">
                <a:extLst>
                  <a:ext uri="{FF2B5EF4-FFF2-40B4-BE49-F238E27FC236}">
                    <a16:creationId xmlns:a16="http://schemas.microsoft.com/office/drawing/2014/main" id="{E1C7BF8D-CFFF-E16E-43CC-85B8EA8218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3012" y="4066109"/>
                <a:ext cx="609572" cy="0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32A749C6-642D-7D3A-F6C1-93525A7A921C}"/>
                  </a:ext>
                </a:extLst>
              </p:cNvPr>
              <p:cNvSpPr txBox="1"/>
              <p:nvPr/>
            </p:nvSpPr>
            <p:spPr>
              <a:xfrm>
                <a:off x="7399609" y="3685436"/>
                <a:ext cx="132266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1400" b="1" dirty="0"/>
                  <a:t>Aggregating</a:t>
                </a:r>
                <a:endParaRPr lang="zh-CN" altLang="en-US" sz="1400" b="1" dirty="0"/>
              </a:p>
            </p:txBody>
          </p:sp>
          <p:pic>
            <p:nvPicPr>
              <p:cNvPr id="52" name="图片 51">
                <a:extLst>
                  <a:ext uri="{FF2B5EF4-FFF2-40B4-BE49-F238E27FC236}">
                    <a16:creationId xmlns:a16="http://schemas.microsoft.com/office/drawing/2014/main" id="{0B5D0691-9214-7C79-45BC-45486A6D3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0537" y="2202226"/>
                <a:ext cx="3000562" cy="73529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921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1A28834-761A-9702-A8E3-53DA0DF9A6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3F0758D7-F8E7-9204-40E7-AB0741EF58EF}"/>
              </a:ext>
            </a:extLst>
          </p:cNvPr>
          <p:cNvGraphicFramePr/>
          <p:nvPr/>
        </p:nvGraphicFramePr>
        <p:xfrm>
          <a:off x="1895529" y="2409986"/>
          <a:ext cx="8400942" cy="2704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组合 11">
            <a:extLst>
              <a:ext uri="{FF2B5EF4-FFF2-40B4-BE49-F238E27FC236}">
                <a16:creationId xmlns:a16="http://schemas.microsoft.com/office/drawing/2014/main" id="{6A3DCE1C-5C10-93E8-F1D8-634C97F92644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13" name="矩形: 圆角 12" descr="清单 纯色填充">
              <a:extLst>
                <a:ext uri="{FF2B5EF4-FFF2-40B4-BE49-F238E27FC236}">
                  <a16:creationId xmlns:a16="http://schemas.microsoft.com/office/drawing/2014/main" id="{31F870BE-CAA0-0D6D-2424-7D02612BCED3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矩形: 圆角 13" descr="灯泡和齿轮 纯色填充">
              <a:extLst>
                <a:ext uri="{FF2B5EF4-FFF2-40B4-BE49-F238E27FC236}">
                  <a16:creationId xmlns:a16="http://schemas.microsoft.com/office/drawing/2014/main" id="{B6AC3DE8-7C6F-7C7F-9A03-057AAF385922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矩形: 圆角 14" descr="条形图 纯色填充">
              <a:extLst>
                <a:ext uri="{FF2B5EF4-FFF2-40B4-BE49-F238E27FC236}">
                  <a16:creationId xmlns:a16="http://schemas.microsoft.com/office/drawing/2014/main" id="{3EDD1A8F-FDCE-0F17-2210-31E6DFA56F9E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矩形: 圆角 15" descr="火箭 纯色填充">
              <a:extLst>
                <a:ext uri="{FF2B5EF4-FFF2-40B4-BE49-F238E27FC236}">
                  <a16:creationId xmlns:a16="http://schemas.microsoft.com/office/drawing/2014/main" id="{E56ADB47-F6F9-2B6C-3978-9AFB2609A08C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493411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EC0ECFE-6600-1C29-33CD-C5F463317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latin typeface="Rockwell" panose="02060603020205020403" pitchFamily="18" charset="0"/>
              </a:rPr>
              <a:t>Dataset and Baselines</a:t>
            </a:r>
            <a:endParaRPr lang="zh-CN" altLang="en-US" dirty="0">
              <a:latin typeface="Rockwell" panose="02060603020205020403" pitchFamily="18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A6423C-4048-8819-EACA-6802BDE05D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5AC224-21A7-577C-A05F-80CCCB8C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19</a:t>
            </a:fld>
            <a:endParaRPr lang="ko-KR" altLang="en-US"/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2AE323C6-AB20-4587-B9DC-558D344A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687554"/>
              </p:ext>
            </p:extLst>
          </p:nvPr>
        </p:nvGraphicFramePr>
        <p:xfrm>
          <a:off x="216346" y="1232677"/>
          <a:ext cx="6883098" cy="5186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FE27103E-5E3B-B20F-649A-838254628019}"/>
              </a:ext>
            </a:extLst>
          </p:cNvPr>
          <p:cNvSpPr txBox="1"/>
          <p:nvPr/>
        </p:nvSpPr>
        <p:spPr>
          <a:xfrm>
            <a:off x="216345" y="6518015"/>
            <a:ext cx="94691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[1] Li Z, Zhao N, Li M, et al. Actionable and interpretable fault localization for recurring failures in online service systems </a:t>
            </a:r>
            <a:r>
              <a:rPr lang="en-US" altLang="zh-CN" sz="12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(ESEC/FSE 2022)</a:t>
            </a:r>
            <a:endParaRPr kumimoji="1" lang="zh-CN" altLang="en-US" sz="1200" b="1" dirty="0">
              <a:solidFill>
                <a:prstClr val="black">
                  <a:lumMod val="85000"/>
                  <a:lumOff val="15000"/>
                </a:prst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873A5276-0D8F-1156-F431-5664DBC870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3785884"/>
              </p:ext>
            </p:extLst>
          </p:nvPr>
        </p:nvGraphicFramePr>
        <p:xfrm>
          <a:off x="7099444" y="1282150"/>
          <a:ext cx="5126805" cy="5186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352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1A28834-761A-9702-A8E3-53DA0DF9A6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3F0758D7-F8E7-9204-40E7-AB0741EF5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964224"/>
              </p:ext>
            </p:extLst>
          </p:nvPr>
        </p:nvGraphicFramePr>
        <p:xfrm>
          <a:off x="1895529" y="2409986"/>
          <a:ext cx="8400942" cy="2704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组合 13">
            <a:extLst>
              <a:ext uri="{FF2B5EF4-FFF2-40B4-BE49-F238E27FC236}">
                <a16:creationId xmlns:a16="http://schemas.microsoft.com/office/drawing/2014/main" id="{8F97F034-0B24-A129-5C59-5915093AAC4F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9" name="矩形: 圆角 8" descr="清单 纯色填充">
              <a:extLst>
                <a:ext uri="{FF2B5EF4-FFF2-40B4-BE49-F238E27FC236}">
                  <a16:creationId xmlns:a16="http://schemas.microsoft.com/office/drawing/2014/main" id="{25FC2F4D-54C4-CEB2-7087-0EADE25D1A38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矩形: 圆角 9" descr="灯泡和齿轮 纯色填充">
              <a:extLst>
                <a:ext uri="{FF2B5EF4-FFF2-40B4-BE49-F238E27FC236}">
                  <a16:creationId xmlns:a16="http://schemas.microsoft.com/office/drawing/2014/main" id="{742B9338-D755-CD78-9BE8-3A21913941C8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矩形: 圆角 10" descr="条形图 纯色填充">
              <a:extLst>
                <a:ext uri="{FF2B5EF4-FFF2-40B4-BE49-F238E27FC236}">
                  <a16:creationId xmlns:a16="http://schemas.microsoft.com/office/drawing/2014/main" id="{A4C10F59-9B23-5329-F52B-B02E2C1BD0E5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矩形: 圆角 11" descr="火箭 纯色填充">
              <a:extLst>
                <a:ext uri="{FF2B5EF4-FFF2-40B4-BE49-F238E27FC236}">
                  <a16:creationId xmlns:a16="http://schemas.microsoft.com/office/drawing/2014/main" id="{1DA0E0BF-D71B-C10B-392C-7F6662F6FA73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492236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E9405BD-B6EE-C51F-4BD8-85AF314587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Effectiveness and Efficiency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62802A-183E-685E-6EFE-A07356C17D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AE54DF-E8AE-B134-FA7B-E3E320B4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20</a:t>
            </a:fld>
            <a:endParaRPr lang="ko-KR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B6EA318-AD17-BE55-0982-3F9DBC8CB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935" y="1440698"/>
            <a:ext cx="8138820" cy="353457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48B4E40-667A-6AA9-A0AA-B421BF0DF726}"/>
              </a:ext>
            </a:extLst>
          </p:cNvPr>
          <p:cNvSpPr txBox="1"/>
          <p:nvPr/>
        </p:nvSpPr>
        <p:spPr>
          <a:xfrm>
            <a:off x="1517150" y="5085708"/>
            <a:ext cx="8674814" cy="83099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AlertRCA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 is more effective in locating root cause alerts even when compared to the RCA algorithm with manual rules.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EEDAC2-EDEC-5DCB-4805-CF22E900150F}"/>
              </a:ext>
            </a:extLst>
          </p:cNvPr>
          <p:cNvSpPr/>
          <p:nvPr/>
        </p:nvSpPr>
        <p:spPr>
          <a:xfrm>
            <a:off x="1857935" y="4312977"/>
            <a:ext cx="7892240" cy="41096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923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D531D48-BEAF-17E8-1BC4-8B63862E04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Quick-Start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422C0A-AF60-270C-EB25-5BE8A10426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A9D9C9-0AD6-2456-4A6A-22FE7B8B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21</a:t>
            </a:fld>
            <a:endParaRPr lang="ko-KR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CBDAA8A-3DDA-DF1B-B7F4-B931BAD60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203" y="604902"/>
            <a:ext cx="5833421" cy="591311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ABE606A-C7CD-1100-13A1-1935C21867FB}"/>
              </a:ext>
            </a:extLst>
          </p:cNvPr>
          <p:cNvSpPr txBox="1"/>
          <p:nvPr/>
        </p:nvSpPr>
        <p:spPr>
          <a:xfrm>
            <a:off x="450376" y="1859340"/>
            <a:ext cx="4573687" cy="156966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AlertRCA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 is able to reach a </a:t>
            </a:r>
            <a:r>
              <a:rPr lang="en-US" altLang="zh-CN" sz="24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promising performance after a new microservice system 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is started in 3 months.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64BBA4D-40DB-8CC3-DEE2-3AB19AA57F18}"/>
              </a:ext>
            </a:extLst>
          </p:cNvPr>
          <p:cNvSpPr txBox="1"/>
          <p:nvPr/>
        </p:nvSpPr>
        <p:spPr>
          <a:xfrm>
            <a:off x="450376" y="4154610"/>
            <a:ext cx="4573687" cy="83099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AlertRCA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 is a quick-start RCA approach.</a:t>
            </a:r>
          </a:p>
        </p:txBody>
      </p:sp>
    </p:spTree>
    <p:extLst>
      <p:ext uri="{BB962C8B-B14F-4D97-AF65-F5344CB8AC3E}">
        <p14:creationId xmlns:p14="http://schemas.microsoft.com/office/powerpoint/2010/main" val="394655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493B3F-5008-96FB-8C36-05BE01656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 err="1"/>
              <a:t>Abalation</a:t>
            </a:r>
            <a:r>
              <a:rPr kumimoji="1" lang="en-US" altLang="zh-CN" dirty="0"/>
              <a:t> Study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1BF6F9-CB83-0EB7-B348-77565D057B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FCD232-4AD6-73F3-7C19-47EC6E06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22</a:t>
            </a:fld>
            <a:endParaRPr lang="ko-KR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63C30D-9BAD-C1C2-1FF4-370E4C02C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5119"/>
            <a:ext cx="6488951" cy="279113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8341F93-07AC-558C-683E-BC2BB32AAEBB}"/>
              </a:ext>
            </a:extLst>
          </p:cNvPr>
          <p:cNvSpPr txBox="1"/>
          <p:nvPr/>
        </p:nvSpPr>
        <p:spPr>
          <a:xfrm>
            <a:off x="1469206" y="4317568"/>
            <a:ext cx="276710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1600" b="1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Modules for Log Processing</a:t>
            </a:r>
            <a:endParaRPr kumimoji="1" lang="zh-CN" altLang="en-US" sz="1600" b="1" dirty="0">
              <a:solidFill>
                <a:prstClr val="black">
                  <a:lumMod val="85000"/>
                  <a:lumOff val="15000"/>
                </a:prstClr>
              </a:solidFill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CB5097D-4D12-1EF5-FE6E-E085E77808DC}"/>
              </a:ext>
            </a:extLst>
          </p:cNvPr>
          <p:cNvSpPr txBox="1"/>
          <p:nvPr/>
        </p:nvSpPr>
        <p:spPr>
          <a:xfrm>
            <a:off x="7909023" y="3914454"/>
            <a:ext cx="296587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1600" b="1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Ablation Study about DAGNN</a:t>
            </a:r>
            <a:endParaRPr kumimoji="1" lang="zh-CN" altLang="en-US" sz="1600" b="1" dirty="0">
              <a:solidFill>
                <a:prstClr val="black">
                  <a:lumMod val="85000"/>
                  <a:lumOff val="15000"/>
                </a:prstClr>
              </a:solidFill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B911FAE-27F6-47C1-EAD3-E37D0F457B9B}"/>
              </a:ext>
            </a:extLst>
          </p:cNvPr>
          <p:cNvSpPr txBox="1"/>
          <p:nvPr/>
        </p:nvSpPr>
        <p:spPr>
          <a:xfrm>
            <a:off x="70232" y="4848903"/>
            <a:ext cx="6155907" cy="83099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BERT is essential for the Alert2Vec module to understand the semantics in alerts.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20970EE-F574-2BFD-9810-DCD1B2CB6A3F}"/>
              </a:ext>
            </a:extLst>
          </p:cNvPr>
          <p:cNvSpPr txBox="1"/>
          <p:nvPr/>
        </p:nvSpPr>
        <p:spPr>
          <a:xfrm>
            <a:off x="6226139" y="4468386"/>
            <a:ext cx="5938462" cy="156966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Compared with the simple hierarchical architecture, the self-residual structure, dispersing aggregating structure, and self-loop attention are crucial to </a:t>
            </a:r>
            <a:r>
              <a:rPr lang="en-US" altLang="zh-CN" sz="2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AlertRCA</a:t>
            </a:r>
            <a:endParaRPr lang="en-US" altLang="zh-CN" sz="2400" i="1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28A44BB-9B66-72C9-3A15-496088535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029" y="1613699"/>
            <a:ext cx="4982681" cy="209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4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2098077-3A3C-39FC-A530-590DB50010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Metric as Input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637EF7-3F71-11B3-BAE3-3A15791A3A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899279-ABD4-BCF2-88B8-483F05A6D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23</a:t>
            </a:fld>
            <a:endParaRPr lang="ko-KR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311EDF4-D259-32C2-35DD-B518EEF17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6" y="1428393"/>
            <a:ext cx="6942476" cy="22489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DA60A92-3096-8307-352E-59D1E00C6B4A}"/>
              </a:ext>
            </a:extLst>
          </p:cNvPr>
          <p:cNvSpPr txBox="1"/>
          <p:nvPr/>
        </p:nvSpPr>
        <p:spPr>
          <a:xfrm>
            <a:off x="353368" y="4273550"/>
            <a:ext cx="7039484" cy="83099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CPGAT and DAGNN in </a:t>
            </a:r>
            <a:r>
              <a:rPr lang="en-US" altLang="zh-CN" sz="2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AlertRCA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 can work well in </a:t>
            </a:r>
            <a:r>
              <a:rPr lang="en-US" altLang="zh-CN" sz="24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other systems that do not generate alerts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7" name="圆角矩形标注 6">
            <a:extLst>
              <a:ext uri="{FF2B5EF4-FFF2-40B4-BE49-F238E27FC236}">
                <a16:creationId xmlns:a16="http://schemas.microsoft.com/office/drawing/2014/main" id="{BD6E2F5E-B4C1-F08A-FBED-C0800D659F71}"/>
              </a:ext>
            </a:extLst>
          </p:cNvPr>
          <p:cNvSpPr/>
          <p:nvPr/>
        </p:nvSpPr>
        <p:spPr>
          <a:xfrm>
            <a:off x="7551506" y="2022969"/>
            <a:ext cx="4640494" cy="2805510"/>
          </a:xfrm>
          <a:prstGeom prst="wedgeRoundRectCallout">
            <a:avLst>
              <a:gd name="adj1" fmla="val -58634"/>
              <a:gd name="adj2" fmla="val -31229"/>
              <a:gd name="adj3" fmla="val 16667"/>
            </a:avLst>
          </a:prstGeom>
          <a:solidFill>
            <a:srgbClr val="FFDB99">
              <a:alpha val="896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chemeClr val="tx1"/>
                </a:solidFill>
              </a:rPr>
              <a:t>For a fair comparison with </a:t>
            </a:r>
            <a:r>
              <a:rPr kumimoji="1" lang="en-US" altLang="zh-CN" sz="2000" dirty="0" err="1">
                <a:solidFill>
                  <a:schemeClr val="tx1"/>
                </a:solidFill>
              </a:rPr>
              <a:t>DejaVu</a:t>
            </a:r>
            <a:r>
              <a:rPr kumimoji="1" lang="en-US" altLang="zh-CN" sz="2000" dirty="0">
                <a:solidFill>
                  <a:schemeClr val="tx1"/>
                </a:solidFill>
              </a:rPr>
              <a:t>, in this experiment </a:t>
            </a:r>
            <a:r>
              <a:rPr kumimoji="1" lang="en-US" altLang="zh-CN" sz="2000" dirty="0" err="1">
                <a:solidFill>
                  <a:schemeClr val="tx1"/>
                </a:solidFill>
              </a:rPr>
              <a:t>AlertRCA</a:t>
            </a:r>
            <a:r>
              <a:rPr kumimoji="1" lang="en-US" altLang="zh-CN" sz="2000" dirty="0">
                <a:solidFill>
                  <a:schemeClr val="tx1"/>
                </a:solidFill>
              </a:rPr>
              <a:t> </a:t>
            </a:r>
            <a:r>
              <a:rPr kumimoji="1" lang="en-US" altLang="zh-CN" sz="2000" b="1" dirty="0">
                <a:solidFill>
                  <a:schemeClr val="tx1"/>
                </a:solidFill>
              </a:rPr>
              <a:t>only used the metric information.</a:t>
            </a:r>
            <a:endParaRPr kumimoji="1" lang="zh-CN" alt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7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1A28834-761A-9702-A8E3-53DA0DF9A6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3F0758D7-F8E7-9204-40E7-AB0741EF58EF}"/>
              </a:ext>
            </a:extLst>
          </p:cNvPr>
          <p:cNvGraphicFramePr/>
          <p:nvPr/>
        </p:nvGraphicFramePr>
        <p:xfrm>
          <a:off x="1895529" y="2409986"/>
          <a:ext cx="8400942" cy="2704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:a16="http://schemas.microsoft.com/office/drawing/2014/main" id="{11E86F95-FAEC-D0C7-C2D9-BD7A65B7D595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6" name="矩形: 圆角 5" descr="清单 纯色填充">
              <a:extLst>
                <a:ext uri="{FF2B5EF4-FFF2-40B4-BE49-F238E27FC236}">
                  <a16:creationId xmlns:a16="http://schemas.microsoft.com/office/drawing/2014/main" id="{F8E022CC-6897-6D81-C7FF-1ACE1F5C7D80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矩形: 圆角 8" descr="灯泡和齿轮 纯色填充">
              <a:extLst>
                <a:ext uri="{FF2B5EF4-FFF2-40B4-BE49-F238E27FC236}">
                  <a16:creationId xmlns:a16="http://schemas.microsoft.com/office/drawing/2014/main" id="{AE159B1E-0BE2-0953-31A4-DCE98EA25D8B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矩形: 圆角 9" descr="条形图 纯色填充">
              <a:extLst>
                <a:ext uri="{FF2B5EF4-FFF2-40B4-BE49-F238E27FC236}">
                  <a16:creationId xmlns:a16="http://schemas.microsoft.com/office/drawing/2014/main" id="{49BDFA39-664A-8570-3944-53A5DF4A7E2D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矩形: 圆角 10" descr="火箭 纯色填充">
              <a:extLst>
                <a:ext uri="{FF2B5EF4-FFF2-40B4-BE49-F238E27FC236}">
                  <a16:creationId xmlns:a16="http://schemas.microsoft.com/office/drawing/2014/main" id="{CF04094B-B890-91F4-0277-C7D4888581CC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994143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286C878-EE80-671F-D3F9-889086A061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DF95B2-CF14-7E0A-B676-C66C8F7AF0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24512B-5960-A9B5-2364-EC664A582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AF3C3AF-C9FA-1627-584E-98F92B61C6CB}"/>
              </a:ext>
            </a:extLst>
          </p:cNvPr>
          <p:cNvSpPr txBox="1"/>
          <p:nvPr/>
        </p:nvSpPr>
        <p:spPr>
          <a:xfrm>
            <a:off x="193521" y="1479479"/>
            <a:ext cx="10440232" cy="46519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066" tIns="25400" rIns="142240" bIns="25400" numCol="1" spcCol="1270" anchor="t" anchorCtr="0">
            <a:noAutofit/>
          </a:bodyPr>
          <a:lstStyle/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Introducing </a:t>
            </a:r>
            <a:r>
              <a:rPr lang="en-US" altLang="zh-CN" sz="20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AlertRCA</a:t>
            </a:r>
            <a:r>
              <a:rPr lang="en-US" altLang="zh-CN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A Novel Root Cause Analysis Model</a:t>
            </a:r>
          </a:p>
          <a:p>
            <a:pPr marL="800100" lvl="2" indent="-3429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 more generic alert</a:t>
            </a:r>
            <a:r>
              <a:rPr lang="zh-CN" alt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instead of trace data</a:t>
            </a:r>
          </a:p>
          <a:p>
            <a:pPr marL="800100" lvl="2" indent="-3429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Construct a practical and accurate causal graph</a:t>
            </a:r>
          </a:p>
          <a:p>
            <a:pPr marL="800100" lvl="2" indent="-3429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Employs a deep learning-based approach for alert-based RCA</a:t>
            </a:r>
          </a:p>
          <a:p>
            <a:pPr lvl="1" indent="-4572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Automated Causal Graph Construction Process</a:t>
            </a:r>
            <a:endParaRPr lang="en-US" altLang="zh-CN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 indent="-4572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Utilizes Service Dependency Graph to automatically construct causal graph</a:t>
            </a:r>
          </a:p>
          <a:p>
            <a:pPr lvl="2" indent="-4572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Leverages Causality Prediction Graphical Attention Network (CPGAT) to learn causal scores from historical data</a:t>
            </a:r>
          </a:p>
          <a:p>
            <a:pPr lvl="2" indent="-4572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Localizing root cause by the proposed Dispersing and Aggregating Graph Neural Network (DAGNN)</a:t>
            </a:r>
          </a:p>
          <a:p>
            <a:pPr lvl="1" indent="-4572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Effective and Efficient Root Cause Analysis</a:t>
            </a:r>
          </a:p>
          <a:p>
            <a:pPr lvl="2" indent="-4572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Compared with the state-of-the-art method, we achieve 24.8% and 15.7% improvements on top-1 accuracy.</a:t>
            </a:r>
          </a:p>
          <a:p>
            <a:pPr lvl="1" indent="-4572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 codes are available:  </a:t>
            </a:r>
            <a:r>
              <a:rPr lang="en-US" altLang="zh-CN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</a:t>
            </a:r>
            <a:r>
              <a:rPr lang="en-US" altLang="zh-CN" sz="2000" dirty="0" err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github</a:t>
            </a:r>
            <a:r>
              <a:rPr lang="en-US" altLang="zh-CN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com/</a:t>
            </a:r>
            <a:r>
              <a:rPr lang="en-US" altLang="zh-CN" sz="2000" dirty="0" err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NetManAIOps</a:t>
            </a:r>
            <a:r>
              <a:rPr lang="en-US" altLang="zh-CN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altLang="zh-CN" sz="2000" dirty="0" err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AlertRCA</a:t>
            </a:r>
            <a:r>
              <a:rPr lang="en-US" altLang="zh-CN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1676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611DBBD-BA30-47A6-9AA4-ADD52BC97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64119D-B1B5-4B0D-BD7F-26091153C8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83667B-B7EF-45E8-8B78-23856416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10DD142-52E3-4150-8B39-B3E47BA3A9BB}"/>
              </a:ext>
            </a:extLst>
          </p:cNvPr>
          <p:cNvSpPr txBox="1"/>
          <p:nvPr/>
        </p:nvSpPr>
        <p:spPr>
          <a:xfrm>
            <a:off x="4318000" y="2959100"/>
            <a:ext cx="31369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Thanks</a:t>
            </a:r>
          </a:p>
          <a:p>
            <a:pPr algn="ctr"/>
            <a:r>
              <a:rPr lang="en-US" altLang="zh-CN" sz="4400" b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Q&amp;A</a:t>
            </a:r>
            <a:endParaRPr lang="zh-CN" altLang="en-US" sz="4400" b="1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5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DCDA770D-634A-14CD-233C-F2A5D1D3B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04" y="3643528"/>
            <a:ext cx="2540000" cy="1428750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B981856-0BF2-7FD5-5836-7C63E865E4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>
                <a:latin typeface="Rockwell" panose="02060603020205020403" pitchFamily="18" charset="0"/>
              </a:rPr>
              <a:t>Online Service Systems</a:t>
            </a:r>
            <a:endParaRPr kumimoji="1" lang="zh-CN" altLang="en-US" dirty="0">
              <a:latin typeface="Rockwell" panose="02060603020205020403" pitchFamily="18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93AE88-52BD-B14D-2047-2884C9C69A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ACD467-2797-866B-78F1-083251AF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C0024ED-37DD-72F5-072F-A2B95B2C0CE6}"/>
              </a:ext>
            </a:extLst>
          </p:cNvPr>
          <p:cNvSpPr txBox="1"/>
          <p:nvPr/>
        </p:nvSpPr>
        <p:spPr>
          <a:xfrm>
            <a:off x="1706221" y="5262482"/>
            <a:ext cx="8895883" cy="95410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The seamless functioning of large-scale online service systems is essential to people’s daily lives.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94C018C-1A8D-6F6A-0C4D-E02E9ED6D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8" y="1912916"/>
            <a:ext cx="2401047" cy="24010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94DBECB-F6FB-65E8-489D-41A22572A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8" y="3942405"/>
            <a:ext cx="2428485" cy="8309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0C8A024-327E-6376-7E35-B7DBDC3E21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40" y="2558932"/>
            <a:ext cx="2541494" cy="110901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63E6B25-35E8-7889-FB9F-6D9845B86C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06" y="3036356"/>
            <a:ext cx="2643094" cy="264309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6D1A98D-85B4-460D-A12F-B280ECB46B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010" y="2617859"/>
            <a:ext cx="2643094" cy="99116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F2F2954B-47C1-C4F3-FC6D-D17B24CB19EB}"/>
              </a:ext>
            </a:extLst>
          </p:cNvPr>
          <p:cNvSpPr txBox="1"/>
          <p:nvPr/>
        </p:nvSpPr>
        <p:spPr>
          <a:xfrm>
            <a:off x="1352440" y="1654789"/>
            <a:ext cx="265970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Search Engine</a:t>
            </a:r>
            <a:endParaRPr kumimoji="1" lang="zh-CN" altLang="en-US" sz="2800" b="1" dirty="0">
              <a:solidFill>
                <a:prstClr val="black">
                  <a:lumMod val="85000"/>
                  <a:lumOff val="15000"/>
                </a:prst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7810911-D056-C036-7C66-D3FC66DA5793}"/>
              </a:ext>
            </a:extLst>
          </p:cNvPr>
          <p:cNvSpPr txBox="1"/>
          <p:nvPr/>
        </p:nvSpPr>
        <p:spPr>
          <a:xfrm>
            <a:off x="4569206" y="1696131"/>
            <a:ext cx="295786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Online Shopping</a:t>
            </a:r>
            <a:endParaRPr kumimoji="1" lang="zh-CN" altLang="en-US" sz="2800" b="1" dirty="0">
              <a:solidFill>
                <a:prstClr val="black">
                  <a:lumMod val="85000"/>
                  <a:lumOff val="15000"/>
                </a:prst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8D0CA85-4434-7476-FF71-941DECBDE516}"/>
              </a:ext>
            </a:extLst>
          </p:cNvPr>
          <p:cNvSpPr txBox="1"/>
          <p:nvPr/>
        </p:nvSpPr>
        <p:spPr>
          <a:xfrm>
            <a:off x="7965911" y="1696130"/>
            <a:ext cx="284244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Social Network</a:t>
            </a:r>
            <a:endParaRPr kumimoji="1" lang="zh-CN" altLang="en-US" sz="2800" b="1" dirty="0">
              <a:solidFill>
                <a:prstClr val="black">
                  <a:lumMod val="85000"/>
                  <a:lumOff val="15000"/>
                </a:prst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3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EC2BED5-459C-ED05-A060-06A88AB1B1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>
                <a:latin typeface="Rockwell" panose="02060603020205020403" pitchFamily="18" charset="0"/>
              </a:rPr>
              <a:t>Complex Systems</a:t>
            </a:r>
            <a:r>
              <a:rPr kumimoji="1" lang="zh-CN" altLang="en-US" dirty="0">
                <a:latin typeface="Rockwell" panose="02060603020205020403" pitchFamily="18" charset="0"/>
              </a:rPr>
              <a:t> </a:t>
            </a:r>
            <a:r>
              <a:rPr kumimoji="1" lang="en-US" altLang="zh-CN" dirty="0">
                <a:latin typeface="Rockwell" panose="02060603020205020403" pitchFamily="18" charset="0"/>
              </a:rPr>
              <a:t>and Evitable Failures 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42F5AF-8D98-E9C4-C7B2-9E9257E2F1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630026-A249-E989-9FA6-C3170FACB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1BC3E06-FC81-5E24-3719-ADE7A3164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1" y="1814441"/>
            <a:ext cx="6090813" cy="4317032"/>
          </a:xfrm>
          <a:prstGeom prst="rect">
            <a:avLst/>
          </a:prstGeom>
        </p:spPr>
      </p:pic>
      <p:sp>
        <p:nvSpPr>
          <p:cNvPr id="6" name="圆角矩形标注 5">
            <a:extLst>
              <a:ext uri="{FF2B5EF4-FFF2-40B4-BE49-F238E27FC236}">
                <a16:creationId xmlns:a16="http://schemas.microsoft.com/office/drawing/2014/main" id="{F8459E57-007D-C214-D3AF-D557154A31B7}"/>
              </a:ext>
            </a:extLst>
          </p:cNvPr>
          <p:cNvSpPr/>
          <p:nvPr/>
        </p:nvSpPr>
        <p:spPr>
          <a:xfrm>
            <a:off x="6995588" y="1663289"/>
            <a:ext cx="4482003" cy="1380822"/>
          </a:xfrm>
          <a:prstGeom prst="wedgeRoundRectCallout">
            <a:avLst>
              <a:gd name="adj1" fmla="val -63004"/>
              <a:gd name="adj2" fmla="val 31393"/>
              <a:gd name="adj3" fmla="val 16667"/>
            </a:avLst>
          </a:prstGeom>
          <a:solidFill>
            <a:srgbClr val="FFDB99">
              <a:alpha val="896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Online service systems comprise </a:t>
            </a:r>
          </a:p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many different components.</a:t>
            </a:r>
          </a:p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(e.g., services, containers and servers).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32B16CB-DA06-D4F8-0B99-6D756F60EA2F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1041" y="1814441"/>
            <a:ext cx="4482003" cy="2525265"/>
          </a:xfrm>
          <a:prstGeom prst="rect">
            <a:avLst/>
          </a:prstGeom>
          <a:noFill/>
        </p:spPr>
      </p:pic>
      <p:sp>
        <p:nvSpPr>
          <p:cNvPr id="8" name="圆角矩形标注 7">
            <a:extLst>
              <a:ext uri="{FF2B5EF4-FFF2-40B4-BE49-F238E27FC236}">
                <a16:creationId xmlns:a16="http://schemas.microsoft.com/office/drawing/2014/main" id="{174B68D1-AF7F-9F49-39CE-20D260873713}"/>
              </a:ext>
            </a:extLst>
          </p:cNvPr>
          <p:cNvSpPr/>
          <p:nvPr/>
        </p:nvSpPr>
        <p:spPr>
          <a:xfrm>
            <a:off x="6995588" y="4245870"/>
            <a:ext cx="4737499" cy="1785060"/>
          </a:xfrm>
          <a:prstGeom prst="wedgeRoundRectCallout">
            <a:avLst>
              <a:gd name="adj1" fmla="val -67404"/>
              <a:gd name="adj2" fmla="val -43757"/>
              <a:gd name="adj3" fmla="val 16667"/>
            </a:avLst>
          </a:prstGeom>
          <a:solidFill>
            <a:srgbClr val="FFDB99">
              <a:alpha val="896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Due to the </a:t>
            </a:r>
            <a:r>
              <a:rPr kumimoji="1" lang="en-US" altLang="zh-CN" sz="2400" b="1" dirty="0">
                <a:solidFill>
                  <a:schemeClr val="accent4"/>
                </a:solidFill>
              </a:rPr>
              <a:t>intricate architecture</a:t>
            </a:r>
            <a:r>
              <a:rPr kumimoji="1" lang="en-US" altLang="zh-CN" sz="2000" dirty="0">
                <a:solidFill>
                  <a:schemeClr val="tx1"/>
                </a:solidFill>
              </a:rPr>
              <a:t>, these systems are </a:t>
            </a:r>
            <a:r>
              <a:rPr kumimoji="1" lang="en-US" altLang="zh-CN" sz="2400" b="1" dirty="0">
                <a:solidFill>
                  <a:schemeClr val="tx1"/>
                </a:solidFill>
              </a:rPr>
              <a:t>susceptible to failures at any component level</a:t>
            </a:r>
            <a:r>
              <a:rPr kumimoji="1" lang="en-US" altLang="zh-CN" sz="2000" dirty="0">
                <a:solidFill>
                  <a:schemeClr val="tx1"/>
                </a:solidFill>
              </a:rPr>
              <a:t>, potentially inducing severe business impacts</a:t>
            </a:r>
          </a:p>
        </p:txBody>
      </p:sp>
    </p:spTree>
    <p:extLst>
      <p:ext uri="{BB962C8B-B14F-4D97-AF65-F5344CB8AC3E}">
        <p14:creationId xmlns:p14="http://schemas.microsoft.com/office/powerpoint/2010/main" val="99659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69AFE7C-8319-7726-0FE1-0904B95C65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System Recovery After a Failure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473030-79E0-CD14-69A4-7E589BA561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F146E1-C11A-0010-DD94-7DB65611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5" name="箭头: 燕尾形 9">
            <a:extLst>
              <a:ext uri="{FF2B5EF4-FFF2-40B4-BE49-F238E27FC236}">
                <a16:creationId xmlns:a16="http://schemas.microsoft.com/office/drawing/2014/main" id="{07EE823A-8CE3-C457-0DDB-A6B2EE59E16F}"/>
              </a:ext>
            </a:extLst>
          </p:cNvPr>
          <p:cNvSpPr/>
          <p:nvPr/>
        </p:nvSpPr>
        <p:spPr>
          <a:xfrm>
            <a:off x="559048" y="1549763"/>
            <a:ext cx="3766716" cy="616810"/>
          </a:xfrm>
          <a:prstGeom prst="notchedRightArrow">
            <a:avLst>
              <a:gd name="adj1" fmla="val 100000"/>
              <a:gd name="adj2" fmla="val 47136"/>
            </a:avLst>
          </a:prstGeom>
          <a:solidFill>
            <a:schemeClr val="accent4">
              <a:alpha val="5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tx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Anomaly Detection</a:t>
            </a:r>
            <a:endParaRPr kumimoji="1" lang="zh-CN" altLang="en-US" sz="2400" b="1" dirty="0">
              <a:solidFill>
                <a:schemeClr val="tx1"/>
              </a:solidFill>
              <a:cs typeface="Segoe UI Historic" panose="020B0502040204020203" pitchFamily="34" charset="0"/>
            </a:endParaRPr>
          </a:p>
        </p:txBody>
      </p:sp>
      <p:sp>
        <p:nvSpPr>
          <p:cNvPr id="6" name="箭头: 燕尾形 105">
            <a:extLst>
              <a:ext uri="{FF2B5EF4-FFF2-40B4-BE49-F238E27FC236}">
                <a16:creationId xmlns:a16="http://schemas.microsoft.com/office/drawing/2014/main" id="{8EDB1500-3727-FE6B-BA7B-189DD99E0D63}"/>
              </a:ext>
            </a:extLst>
          </p:cNvPr>
          <p:cNvSpPr/>
          <p:nvPr/>
        </p:nvSpPr>
        <p:spPr>
          <a:xfrm>
            <a:off x="4205690" y="1549763"/>
            <a:ext cx="3766716" cy="616810"/>
          </a:xfrm>
          <a:prstGeom prst="notchedRightArrow">
            <a:avLst>
              <a:gd name="adj1" fmla="val 100000"/>
              <a:gd name="adj2" fmla="val 47136"/>
            </a:avLst>
          </a:prstGeom>
          <a:solidFill>
            <a:schemeClr val="accent4">
              <a:alpha val="5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tx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Root Cause Analysis</a:t>
            </a:r>
            <a:endParaRPr kumimoji="1" lang="zh-CN" altLang="en-US" sz="2400" b="1" dirty="0">
              <a:solidFill>
                <a:schemeClr val="tx1"/>
              </a:solidFill>
              <a:cs typeface="Segoe UI Historic" panose="020B0502040204020203" pitchFamily="34" charset="0"/>
            </a:endParaRPr>
          </a:p>
        </p:txBody>
      </p:sp>
      <p:sp>
        <p:nvSpPr>
          <p:cNvPr id="7" name="箭头: 燕尾形 106">
            <a:extLst>
              <a:ext uri="{FF2B5EF4-FFF2-40B4-BE49-F238E27FC236}">
                <a16:creationId xmlns:a16="http://schemas.microsoft.com/office/drawing/2014/main" id="{BCAD6D9A-731B-9215-E18A-0A4A09BF10D4}"/>
              </a:ext>
            </a:extLst>
          </p:cNvPr>
          <p:cNvSpPr/>
          <p:nvPr/>
        </p:nvSpPr>
        <p:spPr>
          <a:xfrm>
            <a:off x="7852332" y="1549763"/>
            <a:ext cx="3766716" cy="616810"/>
          </a:xfrm>
          <a:prstGeom prst="notchedRightArrow">
            <a:avLst>
              <a:gd name="adj1" fmla="val 100000"/>
              <a:gd name="adj2" fmla="val 47136"/>
            </a:avLst>
          </a:prstGeom>
          <a:solidFill>
            <a:schemeClr val="accent4">
              <a:alpha val="5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tx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System Remediation</a:t>
            </a:r>
            <a:endParaRPr kumimoji="1" lang="zh-CN" altLang="en-US" sz="2400" b="1" dirty="0">
              <a:solidFill>
                <a:schemeClr val="tx1"/>
              </a:solidFill>
              <a:cs typeface="Segoe UI Historic" panose="020B0502040204020203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E6238C6-DBCE-58A5-594F-DE28A3440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81" y="2260396"/>
            <a:ext cx="2884263" cy="152401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E09A749-6AC5-2E5A-CC11-9D9D4E4CE5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4" b="6869"/>
          <a:stretch/>
        </p:blipFill>
        <p:spPr>
          <a:xfrm>
            <a:off x="4406814" y="2350636"/>
            <a:ext cx="3364468" cy="2582157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1AB9675C-C982-D1CD-9D29-14AE1C7EB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28453" y="2466174"/>
            <a:ext cx="4414474" cy="235107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2B9C72B-48CB-63A6-DCFA-A7B46170EB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405" y="3308767"/>
            <a:ext cx="3207413" cy="1508486"/>
          </a:xfrm>
          <a:prstGeom prst="rect">
            <a:avLst/>
          </a:prstGeom>
        </p:spPr>
      </p:pic>
      <p:sp>
        <p:nvSpPr>
          <p:cNvPr id="18" name="圆角矩形标注 17">
            <a:extLst>
              <a:ext uri="{FF2B5EF4-FFF2-40B4-BE49-F238E27FC236}">
                <a16:creationId xmlns:a16="http://schemas.microsoft.com/office/drawing/2014/main" id="{D5CBD444-9BA4-3D79-D711-A7C439754CC4}"/>
              </a:ext>
            </a:extLst>
          </p:cNvPr>
          <p:cNvSpPr/>
          <p:nvPr/>
        </p:nvSpPr>
        <p:spPr>
          <a:xfrm>
            <a:off x="174159" y="4780649"/>
            <a:ext cx="4038939" cy="1648027"/>
          </a:xfrm>
          <a:prstGeom prst="wedgeRoundRectCallout">
            <a:avLst>
              <a:gd name="adj1" fmla="val 18492"/>
              <a:gd name="adj2" fmla="val -64309"/>
              <a:gd name="adj3" fmla="val 16667"/>
            </a:avLst>
          </a:prstGeom>
          <a:solidFill>
            <a:srgbClr val="FFDB99">
              <a:alpha val="896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dirty="0">
                <a:solidFill>
                  <a:schemeClr val="tx1"/>
                </a:solidFill>
              </a:rPr>
              <a:t>Utilizes multi-modal monitoring data such as business metrics, performance metrics and logs to </a:t>
            </a:r>
            <a:r>
              <a:rPr kumimoji="1" lang="en-US" altLang="zh-CN" b="1" dirty="0">
                <a:solidFill>
                  <a:schemeClr val="accent1"/>
                </a:solidFill>
              </a:rPr>
              <a:t>detect anomaly and generate alerts</a:t>
            </a:r>
            <a:r>
              <a:rPr kumimoji="1" lang="en-US" altLang="zh-CN" dirty="0">
                <a:solidFill>
                  <a:schemeClr val="tx1"/>
                </a:solidFill>
              </a:rPr>
              <a:t>.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圆角矩形标注 19">
            <a:extLst>
              <a:ext uri="{FF2B5EF4-FFF2-40B4-BE49-F238E27FC236}">
                <a16:creationId xmlns:a16="http://schemas.microsoft.com/office/drawing/2014/main" id="{7F0A86ED-5C24-9855-B91F-7D98E7CB78DC}"/>
              </a:ext>
            </a:extLst>
          </p:cNvPr>
          <p:cNvSpPr/>
          <p:nvPr/>
        </p:nvSpPr>
        <p:spPr>
          <a:xfrm>
            <a:off x="8524748" y="4780649"/>
            <a:ext cx="3236360" cy="1648027"/>
          </a:xfrm>
          <a:prstGeom prst="wedgeRoundRectCallout">
            <a:avLst>
              <a:gd name="adj1" fmla="val -22721"/>
              <a:gd name="adj2" fmla="val -61815"/>
              <a:gd name="adj3" fmla="val 16667"/>
            </a:avLst>
          </a:prstGeom>
          <a:solidFill>
            <a:srgbClr val="FFDB99">
              <a:alpha val="896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dirty="0">
                <a:solidFill>
                  <a:schemeClr val="tx1"/>
                </a:solidFill>
              </a:rPr>
              <a:t>Promptly restore the system to its normal state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圆角矩形标注 20">
            <a:extLst>
              <a:ext uri="{FF2B5EF4-FFF2-40B4-BE49-F238E27FC236}">
                <a16:creationId xmlns:a16="http://schemas.microsoft.com/office/drawing/2014/main" id="{CF8A58F7-7A7C-6777-F5FF-F2BA7FF28B9C}"/>
              </a:ext>
            </a:extLst>
          </p:cNvPr>
          <p:cNvSpPr/>
          <p:nvPr/>
        </p:nvSpPr>
        <p:spPr>
          <a:xfrm>
            <a:off x="4497096" y="4780648"/>
            <a:ext cx="3780622" cy="1648027"/>
          </a:xfrm>
          <a:prstGeom prst="wedgeRoundRectCallout">
            <a:avLst>
              <a:gd name="adj1" fmla="val -22543"/>
              <a:gd name="adj2" fmla="val -63062"/>
              <a:gd name="adj3" fmla="val 16667"/>
            </a:avLst>
          </a:prstGeom>
          <a:solidFill>
            <a:srgbClr val="FFDB99">
              <a:alpha val="896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dirty="0">
                <a:solidFill>
                  <a:schemeClr val="tx1"/>
                </a:solidFill>
              </a:rPr>
              <a:t>Leverage the alert information to perform domain- and system-specific analysis to </a:t>
            </a:r>
            <a:r>
              <a:rPr kumimoji="1" lang="en-US" altLang="zh-CN" b="1" dirty="0">
                <a:solidFill>
                  <a:schemeClr val="accent1"/>
                </a:solidFill>
              </a:rPr>
              <a:t>pinpoint and verify the root cause of a failure</a:t>
            </a:r>
            <a:endParaRPr kumimoji="1" lang="zh-CN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E5CF2B8-C03B-F0C1-EF15-7E1AD36D9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Root Cause Analysis Workflow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A2A7CA-5DF0-C682-9E6B-ADA591B459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74600A-E942-AEA4-329B-6C98D942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5" name="箭头: 燕尾形 105">
            <a:extLst>
              <a:ext uri="{FF2B5EF4-FFF2-40B4-BE49-F238E27FC236}">
                <a16:creationId xmlns:a16="http://schemas.microsoft.com/office/drawing/2014/main" id="{A3E791FB-E6DC-B7EA-DA38-B57BA115F60B}"/>
              </a:ext>
            </a:extLst>
          </p:cNvPr>
          <p:cNvSpPr/>
          <p:nvPr/>
        </p:nvSpPr>
        <p:spPr>
          <a:xfrm>
            <a:off x="450375" y="1549763"/>
            <a:ext cx="11395727" cy="616810"/>
          </a:xfrm>
          <a:prstGeom prst="notchedRightArrow">
            <a:avLst>
              <a:gd name="adj1" fmla="val 100000"/>
              <a:gd name="adj2" fmla="val 47136"/>
            </a:avLst>
          </a:prstGeom>
          <a:solidFill>
            <a:schemeClr val="accent4">
              <a:alpha val="5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tx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Root Cause Analysis</a:t>
            </a:r>
            <a:endParaRPr kumimoji="1" lang="zh-CN" altLang="en-US" sz="2400" b="1" dirty="0">
              <a:solidFill>
                <a:schemeClr val="tx1"/>
              </a:solidFill>
              <a:cs typeface="Segoe UI Historic" panose="020B0502040204020203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A74505D-195C-DD68-E472-61990A0F5724}"/>
              </a:ext>
            </a:extLst>
          </p:cNvPr>
          <p:cNvSpPr txBox="1"/>
          <p:nvPr/>
        </p:nvSpPr>
        <p:spPr>
          <a:xfrm>
            <a:off x="707306" y="2702070"/>
            <a:ext cx="4375935" cy="830997"/>
          </a:xfrm>
          <a:prstGeom prst="rect">
            <a:avLst/>
          </a:prstGeom>
          <a:solidFill>
            <a:srgbClr val="D6E62D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Creating a </a:t>
            </a:r>
            <a:r>
              <a:rPr lang="en-US" altLang="zh-CN" sz="2400" b="1" dirty="0">
                <a:solidFill>
                  <a:schemeClr val="accent1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graph </a:t>
            </a:r>
            <a:r>
              <a:rPr lang="en-US" altLang="zh-CN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between various RCA entities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DFA8AFB-AFD4-0D9A-66B5-D81BE5776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809" y="3914566"/>
            <a:ext cx="3522928" cy="221690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A57B10B-795B-7211-F065-57043A653F5A}"/>
              </a:ext>
            </a:extLst>
          </p:cNvPr>
          <p:cNvSpPr txBox="1"/>
          <p:nvPr/>
        </p:nvSpPr>
        <p:spPr>
          <a:xfrm>
            <a:off x="6424772" y="2702070"/>
            <a:ext cx="4812405" cy="830997"/>
          </a:xfrm>
          <a:prstGeom prst="rect">
            <a:avLst/>
          </a:prstGeom>
          <a:solidFill>
            <a:srgbClr val="D6E62D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Localizing the root cause based on the constructed graph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EA2F486-F8DB-A6A3-695E-947506BA02C7}"/>
              </a:ext>
            </a:extLst>
          </p:cNvPr>
          <p:cNvGrpSpPr/>
          <p:nvPr/>
        </p:nvGrpSpPr>
        <p:grpSpPr>
          <a:xfrm>
            <a:off x="6383557" y="3944697"/>
            <a:ext cx="1797287" cy="2173913"/>
            <a:chOff x="7535265" y="4068564"/>
            <a:chExt cx="1797287" cy="2173913"/>
          </a:xfrm>
        </p:grpSpPr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54F993B5-1C5E-82CA-83B5-74EDFA825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35265" y="4068564"/>
              <a:ext cx="1638416" cy="163841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162BB3E-AA41-FBB6-2668-F90B20D78CC9}"/>
                </a:ext>
              </a:extLst>
            </p:cNvPr>
            <p:cNvSpPr txBox="1"/>
            <p:nvPr/>
          </p:nvSpPr>
          <p:spPr>
            <a:xfrm>
              <a:off x="7535265" y="5780812"/>
              <a:ext cx="179728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RCA Model</a:t>
              </a:r>
              <a:endParaRPr kumimoji="1"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右箭头 13">
            <a:extLst>
              <a:ext uri="{FF2B5EF4-FFF2-40B4-BE49-F238E27FC236}">
                <a16:creationId xmlns:a16="http://schemas.microsoft.com/office/drawing/2014/main" id="{4B4D31C3-D6AF-85C1-376A-981DE9100D60}"/>
              </a:ext>
            </a:extLst>
          </p:cNvPr>
          <p:cNvSpPr/>
          <p:nvPr/>
        </p:nvSpPr>
        <p:spPr>
          <a:xfrm>
            <a:off x="8299675" y="4479533"/>
            <a:ext cx="1027415" cy="8287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C9527FB-6D34-93F0-7B71-F17E31D2D457}"/>
              </a:ext>
            </a:extLst>
          </p:cNvPr>
          <p:cNvSpPr txBox="1"/>
          <p:nvPr/>
        </p:nvSpPr>
        <p:spPr>
          <a:xfrm>
            <a:off x="1272659" y="4090815"/>
            <a:ext cx="3522929" cy="502958"/>
          </a:xfrm>
          <a:custGeom>
            <a:avLst/>
            <a:gdLst>
              <a:gd name="connsiteX0" fmla="*/ 0 w 3522929"/>
              <a:gd name="connsiteY0" fmla="*/ 0 h 502958"/>
              <a:gd name="connsiteX1" fmla="*/ 657613 w 3522929"/>
              <a:gd name="connsiteY1" fmla="*/ 0 h 502958"/>
              <a:gd name="connsiteX2" fmla="*/ 1139080 w 3522929"/>
              <a:gd name="connsiteY2" fmla="*/ 0 h 502958"/>
              <a:gd name="connsiteX3" fmla="*/ 1620547 w 3522929"/>
              <a:gd name="connsiteY3" fmla="*/ 0 h 502958"/>
              <a:gd name="connsiteX4" fmla="*/ 2172473 w 3522929"/>
              <a:gd name="connsiteY4" fmla="*/ 0 h 502958"/>
              <a:gd name="connsiteX5" fmla="*/ 2794857 w 3522929"/>
              <a:gd name="connsiteY5" fmla="*/ 0 h 502958"/>
              <a:gd name="connsiteX6" fmla="*/ 3522929 w 3522929"/>
              <a:gd name="connsiteY6" fmla="*/ 0 h 502958"/>
              <a:gd name="connsiteX7" fmla="*/ 3522929 w 3522929"/>
              <a:gd name="connsiteY7" fmla="*/ 502958 h 502958"/>
              <a:gd name="connsiteX8" fmla="*/ 2971003 w 3522929"/>
              <a:gd name="connsiteY8" fmla="*/ 502958 h 502958"/>
              <a:gd name="connsiteX9" fmla="*/ 2383849 w 3522929"/>
              <a:gd name="connsiteY9" fmla="*/ 502958 h 502958"/>
              <a:gd name="connsiteX10" fmla="*/ 1761465 w 3522929"/>
              <a:gd name="connsiteY10" fmla="*/ 502958 h 502958"/>
              <a:gd name="connsiteX11" fmla="*/ 1174310 w 3522929"/>
              <a:gd name="connsiteY11" fmla="*/ 502958 h 502958"/>
              <a:gd name="connsiteX12" fmla="*/ 692843 w 3522929"/>
              <a:gd name="connsiteY12" fmla="*/ 502958 h 502958"/>
              <a:gd name="connsiteX13" fmla="*/ 0 w 3522929"/>
              <a:gd name="connsiteY13" fmla="*/ 502958 h 502958"/>
              <a:gd name="connsiteX14" fmla="*/ 0 w 3522929"/>
              <a:gd name="connsiteY14" fmla="*/ 0 h 50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2929" h="502958" fill="none" extrusionOk="0">
                <a:moveTo>
                  <a:pt x="0" y="0"/>
                </a:moveTo>
                <a:cubicBezTo>
                  <a:pt x="164606" y="-9509"/>
                  <a:pt x="478071" y="8538"/>
                  <a:pt x="657613" y="0"/>
                </a:cubicBezTo>
                <a:cubicBezTo>
                  <a:pt x="837155" y="-8538"/>
                  <a:pt x="917999" y="-8058"/>
                  <a:pt x="1139080" y="0"/>
                </a:cubicBezTo>
                <a:cubicBezTo>
                  <a:pt x="1360161" y="8058"/>
                  <a:pt x="1437553" y="-19210"/>
                  <a:pt x="1620547" y="0"/>
                </a:cubicBezTo>
                <a:cubicBezTo>
                  <a:pt x="1803541" y="19210"/>
                  <a:pt x="2055738" y="17724"/>
                  <a:pt x="2172473" y="0"/>
                </a:cubicBezTo>
                <a:cubicBezTo>
                  <a:pt x="2289208" y="-17724"/>
                  <a:pt x="2621229" y="-29076"/>
                  <a:pt x="2794857" y="0"/>
                </a:cubicBezTo>
                <a:cubicBezTo>
                  <a:pt x="2968485" y="29076"/>
                  <a:pt x="3312284" y="-10615"/>
                  <a:pt x="3522929" y="0"/>
                </a:cubicBezTo>
                <a:cubicBezTo>
                  <a:pt x="3541386" y="116932"/>
                  <a:pt x="3498963" y="339648"/>
                  <a:pt x="3522929" y="502958"/>
                </a:cubicBezTo>
                <a:cubicBezTo>
                  <a:pt x="3331846" y="505934"/>
                  <a:pt x="3142965" y="486007"/>
                  <a:pt x="2971003" y="502958"/>
                </a:cubicBezTo>
                <a:cubicBezTo>
                  <a:pt x="2799041" y="519909"/>
                  <a:pt x="2629199" y="499095"/>
                  <a:pt x="2383849" y="502958"/>
                </a:cubicBezTo>
                <a:cubicBezTo>
                  <a:pt x="2138499" y="506821"/>
                  <a:pt x="1959108" y="520294"/>
                  <a:pt x="1761465" y="502958"/>
                </a:cubicBezTo>
                <a:cubicBezTo>
                  <a:pt x="1563822" y="485622"/>
                  <a:pt x="1450247" y="474471"/>
                  <a:pt x="1174310" y="502958"/>
                </a:cubicBezTo>
                <a:cubicBezTo>
                  <a:pt x="898374" y="531445"/>
                  <a:pt x="893550" y="513823"/>
                  <a:pt x="692843" y="502958"/>
                </a:cubicBezTo>
                <a:cubicBezTo>
                  <a:pt x="492136" y="492093"/>
                  <a:pt x="333177" y="485632"/>
                  <a:pt x="0" y="502958"/>
                </a:cubicBezTo>
                <a:cubicBezTo>
                  <a:pt x="-23219" y="267505"/>
                  <a:pt x="-23022" y="206152"/>
                  <a:pt x="0" y="0"/>
                </a:cubicBezTo>
                <a:close/>
              </a:path>
              <a:path w="3522929" h="502958" stroke="0" extrusionOk="0">
                <a:moveTo>
                  <a:pt x="0" y="0"/>
                </a:moveTo>
                <a:cubicBezTo>
                  <a:pt x="261038" y="30364"/>
                  <a:pt x="412754" y="-21890"/>
                  <a:pt x="622384" y="0"/>
                </a:cubicBezTo>
                <a:cubicBezTo>
                  <a:pt x="832014" y="21890"/>
                  <a:pt x="976831" y="-23156"/>
                  <a:pt x="1244768" y="0"/>
                </a:cubicBezTo>
                <a:cubicBezTo>
                  <a:pt x="1512705" y="23156"/>
                  <a:pt x="1694212" y="6908"/>
                  <a:pt x="1867152" y="0"/>
                </a:cubicBezTo>
                <a:cubicBezTo>
                  <a:pt x="2040092" y="-6908"/>
                  <a:pt x="2117527" y="-20797"/>
                  <a:pt x="2348619" y="0"/>
                </a:cubicBezTo>
                <a:cubicBezTo>
                  <a:pt x="2579711" y="20797"/>
                  <a:pt x="2746715" y="19483"/>
                  <a:pt x="2865316" y="0"/>
                </a:cubicBezTo>
                <a:cubicBezTo>
                  <a:pt x="2983917" y="-19483"/>
                  <a:pt x="3322173" y="-11761"/>
                  <a:pt x="3522929" y="0"/>
                </a:cubicBezTo>
                <a:cubicBezTo>
                  <a:pt x="3498552" y="235224"/>
                  <a:pt x="3517461" y="390984"/>
                  <a:pt x="3522929" y="502958"/>
                </a:cubicBezTo>
                <a:cubicBezTo>
                  <a:pt x="3363220" y="516773"/>
                  <a:pt x="3222380" y="495084"/>
                  <a:pt x="3041462" y="502958"/>
                </a:cubicBezTo>
                <a:cubicBezTo>
                  <a:pt x="2860544" y="510832"/>
                  <a:pt x="2647133" y="495024"/>
                  <a:pt x="2419078" y="502958"/>
                </a:cubicBezTo>
                <a:cubicBezTo>
                  <a:pt x="2191023" y="510892"/>
                  <a:pt x="2080957" y="523195"/>
                  <a:pt x="1761465" y="502958"/>
                </a:cubicBezTo>
                <a:cubicBezTo>
                  <a:pt x="1441973" y="482721"/>
                  <a:pt x="1365492" y="478239"/>
                  <a:pt x="1209539" y="502958"/>
                </a:cubicBezTo>
                <a:cubicBezTo>
                  <a:pt x="1053586" y="527677"/>
                  <a:pt x="894260" y="479180"/>
                  <a:pt x="657613" y="502958"/>
                </a:cubicBezTo>
                <a:cubicBezTo>
                  <a:pt x="420966" y="526736"/>
                  <a:pt x="188686" y="531495"/>
                  <a:pt x="0" y="502958"/>
                </a:cubicBezTo>
                <a:cubicBezTo>
                  <a:pt x="21307" y="272177"/>
                  <a:pt x="23452" y="213562"/>
                  <a:pt x="0" y="0"/>
                </a:cubicBezTo>
                <a:close/>
              </a:path>
            </a:pathLst>
          </a:custGeom>
          <a:solidFill>
            <a:srgbClr val="99CC99">
              <a:alpha val="90342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8852783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400" b="1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2000" dirty="0"/>
              <a:t>Dependency Graph</a:t>
            </a:r>
            <a:endParaRPr lang="zh-CN" altLang="en-US" sz="20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7B82AD8-8D3B-B53C-5748-36D4C8F93380}"/>
              </a:ext>
            </a:extLst>
          </p:cNvPr>
          <p:cNvSpPr txBox="1"/>
          <p:nvPr/>
        </p:nvSpPr>
        <p:spPr>
          <a:xfrm>
            <a:off x="1255608" y="5097201"/>
            <a:ext cx="3522929" cy="502958"/>
          </a:xfrm>
          <a:custGeom>
            <a:avLst/>
            <a:gdLst>
              <a:gd name="connsiteX0" fmla="*/ 0 w 3522929"/>
              <a:gd name="connsiteY0" fmla="*/ 0 h 502958"/>
              <a:gd name="connsiteX1" fmla="*/ 657613 w 3522929"/>
              <a:gd name="connsiteY1" fmla="*/ 0 h 502958"/>
              <a:gd name="connsiteX2" fmla="*/ 1139080 w 3522929"/>
              <a:gd name="connsiteY2" fmla="*/ 0 h 502958"/>
              <a:gd name="connsiteX3" fmla="*/ 1620547 w 3522929"/>
              <a:gd name="connsiteY3" fmla="*/ 0 h 502958"/>
              <a:gd name="connsiteX4" fmla="*/ 2172473 w 3522929"/>
              <a:gd name="connsiteY4" fmla="*/ 0 h 502958"/>
              <a:gd name="connsiteX5" fmla="*/ 2794857 w 3522929"/>
              <a:gd name="connsiteY5" fmla="*/ 0 h 502958"/>
              <a:gd name="connsiteX6" fmla="*/ 3522929 w 3522929"/>
              <a:gd name="connsiteY6" fmla="*/ 0 h 502958"/>
              <a:gd name="connsiteX7" fmla="*/ 3522929 w 3522929"/>
              <a:gd name="connsiteY7" fmla="*/ 502958 h 502958"/>
              <a:gd name="connsiteX8" fmla="*/ 2971003 w 3522929"/>
              <a:gd name="connsiteY8" fmla="*/ 502958 h 502958"/>
              <a:gd name="connsiteX9" fmla="*/ 2383849 w 3522929"/>
              <a:gd name="connsiteY9" fmla="*/ 502958 h 502958"/>
              <a:gd name="connsiteX10" fmla="*/ 1761465 w 3522929"/>
              <a:gd name="connsiteY10" fmla="*/ 502958 h 502958"/>
              <a:gd name="connsiteX11" fmla="*/ 1174310 w 3522929"/>
              <a:gd name="connsiteY11" fmla="*/ 502958 h 502958"/>
              <a:gd name="connsiteX12" fmla="*/ 692843 w 3522929"/>
              <a:gd name="connsiteY12" fmla="*/ 502958 h 502958"/>
              <a:gd name="connsiteX13" fmla="*/ 0 w 3522929"/>
              <a:gd name="connsiteY13" fmla="*/ 502958 h 502958"/>
              <a:gd name="connsiteX14" fmla="*/ 0 w 3522929"/>
              <a:gd name="connsiteY14" fmla="*/ 0 h 50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2929" h="502958" fill="none" extrusionOk="0">
                <a:moveTo>
                  <a:pt x="0" y="0"/>
                </a:moveTo>
                <a:cubicBezTo>
                  <a:pt x="164606" y="-9509"/>
                  <a:pt x="478071" y="8538"/>
                  <a:pt x="657613" y="0"/>
                </a:cubicBezTo>
                <a:cubicBezTo>
                  <a:pt x="837155" y="-8538"/>
                  <a:pt x="917999" y="-8058"/>
                  <a:pt x="1139080" y="0"/>
                </a:cubicBezTo>
                <a:cubicBezTo>
                  <a:pt x="1360161" y="8058"/>
                  <a:pt x="1437553" y="-19210"/>
                  <a:pt x="1620547" y="0"/>
                </a:cubicBezTo>
                <a:cubicBezTo>
                  <a:pt x="1803541" y="19210"/>
                  <a:pt x="2055738" y="17724"/>
                  <a:pt x="2172473" y="0"/>
                </a:cubicBezTo>
                <a:cubicBezTo>
                  <a:pt x="2289208" y="-17724"/>
                  <a:pt x="2621229" y="-29076"/>
                  <a:pt x="2794857" y="0"/>
                </a:cubicBezTo>
                <a:cubicBezTo>
                  <a:pt x="2968485" y="29076"/>
                  <a:pt x="3312284" y="-10615"/>
                  <a:pt x="3522929" y="0"/>
                </a:cubicBezTo>
                <a:cubicBezTo>
                  <a:pt x="3541386" y="116932"/>
                  <a:pt x="3498963" y="339648"/>
                  <a:pt x="3522929" y="502958"/>
                </a:cubicBezTo>
                <a:cubicBezTo>
                  <a:pt x="3331846" y="505934"/>
                  <a:pt x="3142965" y="486007"/>
                  <a:pt x="2971003" y="502958"/>
                </a:cubicBezTo>
                <a:cubicBezTo>
                  <a:pt x="2799041" y="519909"/>
                  <a:pt x="2629199" y="499095"/>
                  <a:pt x="2383849" y="502958"/>
                </a:cubicBezTo>
                <a:cubicBezTo>
                  <a:pt x="2138499" y="506821"/>
                  <a:pt x="1959108" y="520294"/>
                  <a:pt x="1761465" y="502958"/>
                </a:cubicBezTo>
                <a:cubicBezTo>
                  <a:pt x="1563822" y="485622"/>
                  <a:pt x="1450247" y="474471"/>
                  <a:pt x="1174310" y="502958"/>
                </a:cubicBezTo>
                <a:cubicBezTo>
                  <a:pt x="898374" y="531445"/>
                  <a:pt x="893550" y="513823"/>
                  <a:pt x="692843" y="502958"/>
                </a:cubicBezTo>
                <a:cubicBezTo>
                  <a:pt x="492136" y="492093"/>
                  <a:pt x="333177" y="485632"/>
                  <a:pt x="0" y="502958"/>
                </a:cubicBezTo>
                <a:cubicBezTo>
                  <a:pt x="-23219" y="267505"/>
                  <a:pt x="-23022" y="206152"/>
                  <a:pt x="0" y="0"/>
                </a:cubicBezTo>
                <a:close/>
              </a:path>
              <a:path w="3522929" h="502958" stroke="0" extrusionOk="0">
                <a:moveTo>
                  <a:pt x="0" y="0"/>
                </a:moveTo>
                <a:cubicBezTo>
                  <a:pt x="261038" y="30364"/>
                  <a:pt x="412754" y="-21890"/>
                  <a:pt x="622384" y="0"/>
                </a:cubicBezTo>
                <a:cubicBezTo>
                  <a:pt x="832014" y="21890"/>
                  <a:pt x="976831" y="-23156"/>
                  <a:pt x="1244768" y="0"/>
                </a:cubicBezTo>
                <a:cubicBezTo>
                  <a:pt x="1512705" y="23156"/>
                  <a:pt x="1694212" y="6908"/>
                  <a:pt x="1867152" y="0"/>
                </a:cubicBezTo>
                <a:cubicBezTo>
                  <a:pt x="2040092" y="-6908"/>
                  <a:pt x="2117527" y="-20797"/>
                  <a:pt x="2348619" y="0"/>
                </a:cubicBezTo>
                <a:cubicBezTo>
                  <a:pt x="2579711" y="20797"/>
                  <a:pt x="2746715" y="19483"/>
                  <a:pt x="2865316" y="0"/>
                </a:cubicBezTo>
                <a:cubicBezTo>
                  <a:pt x="2983917" y="-19483"/>
                  <a:pt x="3322173" y="-11761"/>
                  <a:pt x="3522929" y="0"/>
                </a:cubicBezTo>
                <a:cubicBezTo>
                  <a:pt x="3498552" y="235224"/>
                  <a:pt x="3517461" y="390984"/>
                  <a:pt x="3522929" y="502958"/>
                </a:cubicBezTo>
                <a:cubicBezTo>
                  <a:pt x="3363220" y="516773"/>
                  <a:pt x="3222380" y="495084"/>
                  <a:pt x="3041462" y="502958"/>
                </a:cubicBezTo>
                <a:cubicBezTo>
                  <a:pt x="2860544" y="510832"/>
                  <a:pt x="2647133" y="495024"/>
                  <a:pt x="2419078" y="502958"/>
                </a:cubicBezTo>
                <a:cubicBezTo>
                  <a:pt x="2191023" y="510892"/>
                  <a:pt x="2080957" y="523195"/>
                  <a:pt x="1761465" y="502958"/>
                </a:cubicBezTo>
                <a:cubicBezTo>
                  <a:pt x="1441973" y="482721"/>
                  <a:pt x="1365492" y="478239"/>
                  <a:pt x="1209539" y="502958"/>
                </a:cubicBezTo>
                <a:cubicBezTo>
                  <a:pt x="1053586" y="527677"/>
                  <a:pt x="894260" y="479180"/>
                  <a:pt x="657613" y="502958"/>
                </a:cubicBezTo>
                <a:cubicBezTo>
                  <a:pt x="420966" y="526736"/>
                  <a:pt x="188686" y="531495"/>
                  <a:pt x="0" y="502958"/>
                </a:cubicBezTo>
                <a:cubicBezTo>
                  <a:pt x="21307" y="272177"/>
                  <a:pt x="23452" y="213562"/>
                  <a:pt x="0" y="0"/>
                </a:cubicBezTo>
                <a:close/>
              </a:path>
            </a:pathLst>
          </a:custGeom>
          <a:solidFill>
            <a:srgbClr val="99CC99">
              <a:alpha val="90342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8852783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400" b="1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2000" dirty="0"/>
              <a:t>Causal Graph</a:t>
            </a:r>
            <a:endParaRPr lang="zh-CN" altLang="en-US" sz="20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BA38FF8-BB67-1E5F-5055-D0DD9393C0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7" b="19769"/>
          <a:stretch/>
        </p:blipFill>
        <p:spPr>
          <a:xfrm>
            <a:off x="9474943" y="4222679"/>
            <a:ext cx="2400300" cy="1434266"/>
          </a:xfrm>
          <a:prstGeom prst="rect">
            <a:avLst/>
          </a:prstGeom>
        </p:spPr>
      </p:pic>
      <p:sp>
        <p:nvSpPr>
          <p:cNvPr id="19" name="右箭头 18">
            <a:extLst>
              <a:ext uri="{FF2B5EF4-FFF2-40B4-BE49-F238E27FC236}">
                <a16:creationId xmlns:a16="http://schemas.microsoft.com/office/drawing/2014/main" id="{9B847E8B-5CB1-E48D-0AA8-3970F92F6BAB}"/>
              </a:ext>
            </a:extLst>
          </p:cNvPr>
          <p:cNvSpPr/>
          <p:nvPr/>
        </p:nvSpPr>
        <p:spPr>
          <a:xfrm>
            <a:off x="5317808" y="2809163"/>
            <a:ext cx="872396" cy="616810"/>
          </a:xfrm>
          <a:prstGeom prst="rightArrow">
            <a:avLst/>
          </a:prstGeom>
          <a:solidFill>
            <a:srgbClr val="D7E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右箭头 19">
            <a:extLst>
              <a:ext uri="{FF2B5EF4-FFF2-40B4-BE49-F238E27FC236}">
                <a16:creationId xmlns:a16="http://schemas.microsoft.com/office/drawing/2014/main" id="{904E0890-B9D7-CF61-3754-FBF339EFD606}"/>
              </a:ext>
            </a:extLst>
          </p:cNvPr>
          <p:cNvSpPr/>
          <p:nvPr/>
        </p:nvSpPr>
        <p:spPr>
          <a:xfrm>
            <a:off x="5112542" y="4479533"/>
            <a:ext cx="1027415" cy="8287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384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4490BCC-FF51-AA69-5576-37DB35993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Dependency Graph &amp; Causal Graph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B59D011-42C4-8B4A-64E5-9D11DD0F6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7FA2A7-4BB3-3844-4B91-88D3E3173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75A9EE6-B655-96D9-9D21-CCA250F2A75E}"/>
              </a:ext>
            </a:extLst>
          </p:cNvPr>
          <p:cNvSpPr txBox="1"/>
          <p:nvPr/>
        </p:nvSpPr>
        <p:spPr>
          <a:xfrm>
            <a:off x="1005531" y="1840775"/>
            <a:ext cx="3522929" cy="667170"/>
          </a:xfrm>
          <a:custGeom>
            <a:avLst/>
            <a:gdLst>
              <a:gd name="connsiteX0" fmla="*/ 0 w 3522929"/>
              <a:gd name="connsiteY0" fmla="*/ 0 h 667170"/>
              <a:gd name="connsiteX1" fmla="*/ 657613 w 3522929"/>
              <a:gd name="connsiteY1" fmla="*/ 0 h 667170"/>
              <a:gd name="connsiteX2" fmla="*/ 1139080 w 3522929"/>
              <a:gd name="connsiteY2" fmla="*/ 0 h 667170"/>
              <a:gd name="connsiteX3" fmla="*/ 1620547 w 3522929"/>
              <a:gd name="connsiteY3" fmla="*/ 0 h 667170"/>
              <a:gd name="connsiteX4" fmla="*/ 2172473 w 3522929"/>
              <a:gd name="connsiteY4" fmla="*/ 0 h 667170"/>
              <a:gd name="connsiteX5" fmla="*/ 2794857 w 3522929"/>
              <a:gd name="connsiteY5" fmla="*/ 0 h 667170"/>
              <a:gd name="connsiteX6" fmla="*/ 3522929 w 3522929"/>
              <a:gd name="connsiteY6" fmla="*/ 0 h 667170"/>
              <a:gd name="connsiteX7" fmla="*/ 3522929 w 3522929"/>
              <a:gd name="connsiteY7" fmla="*/ 667170 h 667170"/>
              <a:gd name="connsiteX8" fmla="*/ 2971003 w 3522929"/>
              <a:gd name="connsiteY8" fmla="*/ 667170 h 667170"/>
              <a:gd name="connsiteX9" fmla="*/ 2383849 w 3522929"/>
              <a:gd name="connsiteY9" fmla="*/ 667170 h 667170"/>
              <a:gd name="connsiteX10" fmla="*/ 1761465 w 3522929"/>
              <a:gd name="connsiteY10" fmla="*/ 667170 h 667170"/>
              <a:gd name="connsiteX11" fmla="*/ 1174310 w 3522929"/>
              <a:gd name="connsiteY11" fmla="*/ 667170 h 667170"/>
              <a:gd name="connsiteX12" fmla="*/ 692843 w 3522929"/>
              <a:gd name="connsiteY12" fmla="*/ 667170 h 667170"/>
              <a:gd name="connsiteX13" fmla="*/ 0 w 3522929"/>
              <a:gd name="connsiteY13" fmla="*/ 667170 h 667170"/>
              <a:gd name="connsiteX14" fmla="*/ 0 w 3522929"/>
              <a:gd name="connsiteY14" fmla="*/ 0 h 66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2929" h="667170" fill="none" extrusionOk="0">
                <a:moveTo>
                  <a:pt x="0" y="0"/>
                </a:moveTo>
                <a:cubicBezTo>
                  <a:pt x="164606" y="-9509"/>
                  <a:pt x="478071" y="8538"/>
                  <a:pt x="657613" y="0"/>
                </a:cubicBezTo>
                <a:cubicBezTo>
                  <a:pt x="837155" y="-8538"/>
                  <a:pt x="917999" y="-8058"/>
                  <a:pt x="1139080" y="0"/>
                </a:cubicBezTo>
                <a:cubicBezTo>
                  <a:pt x="1360161" y="8058"/>
                  <a:pt x="1437553" y="-19210"/>
                  <a:pt x="1620547" y="0"/>
                </a:cubicBezTo>
                <a:cubicBezTo>
                  <a:pt x="1803541" y="19210"/>
                  <a:pt x="2055738" y="17724"/>
                  <a:pt x="2172473" y="0"/>
                </a:cubicBezTo>
                <a:cubicBezTo>
                  <a:pt x="2289208" y="-17724"/>
                  <a:pt x="2621229" y="-29076"/>
                  <a:pt x="2794857" y="0"/>
                </a:cubicBezTo>
                <a:cubicBezTo>
                  <a:pt x="2968485" y="29076"/>
                  <a:pt x="3312284" y="-10615"/>
                  <a:pt x="3522929" y="0"/>
                </a:cubicBezTo>
                <a:cubicBezTo>
                  <a:pt x="3521005" y="178187"/>
                  <a:pt x="3514090" y="502488"/>
                  <a:pt x="3522929" y="667170"/>
                </a:cubicBezTo>
                <a:cubicBezTo>
                  <a:pt x="3331846" y="670146"/>
                  <a:pt x="3142965" y="650219"/>
                  <a:pt x="2971003" y="667170"/>
                </a:cubicBezTo>
                <a:cubicBezTo>
                  <a:pt x="2799041" y="684121"/>
                  <a:pt x="2629199" y="663307"/>
                  <a:pt x="2383849" y="667170"/>
                </a:cubicBezTo>
                <a:cubicBezTo>
                  <a:pt x="2138499" y="671033"/>
                  <a:pt x="1959108" y="684506"/>
                  <a:pt x="1761465" y="667170"/>
                </a:cubicBezTo>
                <a:cubicBezTo>
                  <a:pt x="1563822" y="649834"/>
                  <a:pt x="1450247" y="638683"/>
                  <a:pt x="1174310" y="667170"/>
                </a:cubicBezTo>
                <a:cubicBezTo>
                  <a:pt x="898374" y="695657"/>
                  <a:pt x="893550" y="678035"/>
                  <a:pt x="692843" y="667170"/>
                </a:cubicBezTo>
                <a:cubicBezTo>
                  <a:pt x="492136" y="656305"/>
                  <a:pt x="333177" y="649844"/>
                  <a:pt x="0" y="667170"/>
                </a:cubicBezTo>
                <a:cubicBezTo>
                  <a:pt x="9468" y="526409"/>
                  <a:pt x="-23809" y="185786"/>
                  <a:pt x="0" y="0"/>
                </a:cubicBezTo>
                <a:close/>
              </a:path>
              <a:path w="3522929" h="667170" stroke="0" extrusionOk="0">
                <a:moveTo>
                  <a:pt x="0" y="0"/>
                </a:moveTo>
                <a:cubicBezTo>
                  <a:pt x="261038" y="30364"/>
                  <a:pt x="412754" y="-21890"/>
                  <a:pt x="622384" y="0"/>
                </a:cubicBezTo>
                <a:cubicBezTo>
                  <a:pt x="832014" y="21890"/>
                  <a:pt x="976831" y="-23156"/>
                  <a:pt x="1244768" y="0"/>
                </a:cubicBezTo>
                <a:cubicBezTo>
                  <a:pt x="1512705" y="23156"/>
                  <a:pt x="1694212" y="6908"/>
                  <a:pt x="1867152" y="0"/>
                </a:cubicBezTo>
                <a:cubicBezTo>
                  <a:pt x="2040092" y="-6908"/>
                  <a:pt x="2117527" y="-20797"/>
                  <a:pt x="2348619" y="0"/>
                </a:cubicBezTo>
                <a:cubicBezTo>
                  <a:pt x="2579711" y="20797"/>
                  <a:pt x="2746715" y="19483"/>
                  <a:pt x="2865316" y="0"/>
                </a:cubicBezTo>
                <a:cubicBezTo>
                  <a:pt x="2983917" y="-19483"/>
                  <a:pt x="3322173" y="-11761"/>
                  <a:pt x="3522929" y="0"/>
                </a:cubicBezTo>
                <a:cubicBezTo>
                  <a:pt x="3514363" y="288401"/>
                  <a:pt x="3544769" y="422878"/>
                  <a:pt x="3522929" y="667170"/>
                </a:cubicBezTo>
                <a:cubicBezTo>
                  <a:pt x="3363220" y="680985"/>
                  <a:pt x="3222380" y="659296"/>
                  <a:pt x="3041462" y="667170"/>
                </a:cubicBezTo>
                <a:cubicBezTo>
                  <a:pt x="2860544" y="675044"/>
                  <a:pt x="2647133" y="659236"/>
                  <a:pt x="2419078" y="667170"/>
                </a:cubicBezTo>
                <a:cubicBezTo>
                  <a:pt x="2191023" y="675104"/>
                  <a:pt x="2080957" y="687407"/>
                  <a:pt x="1761465" y="667170"/>
                </a:cubicBezTo>
                <a:cubicBezTo>
                  <a:pt x="1441973" y="646933"/>
                  <a:pt x="1365492" y="642451"/>
                  <a:pt x="1209539" y="667170"/>
                </a:cubicBezTo>
                <a:cubicBezTo>
                  <a:pt x="1053586" y="691889"/>
                  <a:pt x="894260" y="643392"/>
                  <a:pt x="657613" y="667170"/>
                </a:cubicBezTo>
                <a:cubicBezTo>
                  <a:pt x="420966" y="690948"/>
                  <a:pt x="188686" y="695707"/>
                  <a:pt x="0" y="667170"/>
                </a:cubicBezTo>
                <a:cubicBezTo>
                  <a:pt x="26056" y="414792"/>
                  <a:pt x="3743" y="319012"/>
                  <a:pt x="0" y="0"/>
                </a:cubicBezTo>
                <a:close/>
              </a:path>
            </a:pathLst>
          </a:custGeom>
          <a:solidFill>
            <a:srgbClr val="99CC99">
              <a:alpha val="90342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8852783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400" b="1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2800" dirty="0"/>
              <a:t>Dependency Graph</a:t>
            </a:r>
            <a:endParaRPr lang="zh-CN" altLang="en-US" sz="2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53D217-B1E5-C972-0949-4E3CE98116F8}"/>
              </a:ext>
            </a:extLst>
          </p:cNvPr>
          <p:cNvSpPr txBox="1"/>
          <p:nvPr/>
        </p:nvSpPr>
        <p:spPr>
          <a:xfrm>
            <a:off x="7300158" y="1840775"/>
            <a:ext cx="3522929" cy="667170"/>
          </a:xfrm>
          <a:custGeom>
            <a:avLst/>
            <a:gdLst>
              <a:gd name="connsiteX0" fmla="*/ 0 w 3522929"/>
              <a:gd name="connsiteY0" fmla="*/ 0 h 667170"/>
              <a:gd name="connsiteX1" fmla="*/ 657613 w 3522929"/>
              <a:gd name="connsiteY1" fmla="*/ 0 h 667170"/>
              <a:gd name="connsiteX2" fmla="*/ 1139080 w 3522929"/>
              <a:gd name="connsiteY2" fmla="*/ 0 h 667170"/>
              <a:gd name="connsiteX3" fmla="*/ 1620547 w 3522929"/>
              <a:gd name="connsiteY3" fmla="*/ 0 h 667170"/>
              <a:gd name="connsiteX4" fmla="*/ 2172473 w 3522929"/>
              <a:gd name="connsiteY4" fmla="*/ 0 h 667170"/>
              <a:gd name="connsiteX5" fmla="*/ 2794857 w 3522929"/>
              <a:gd name="connsiteY5" fmla="*/ 0 h 667170"/>
              <a:gd name="connsiteX6" fmla="*/ 3522929 w 3522929"/>
              <a:gd name="connsiteY6" fmla="*/ 0 h 667170"/>
              <a:gd name="connsiteX7" fmla="*/ 3522929 w 3522929"/>
              <a:gd name="connsiteY7" fmla="*/ 667170 h 667170"/>
              <a:gd name="connsiteX8" fmla="*/ 2971003 w 3522929"/>
              <a:gd name="connsiteY8" fmla="*/ 667170 h 667170"/>
              <a:gd name="connsiteX9" fmla="*/ 2383849 w 3522929"/>
              <a:gd name="connsiteY9" fmla="*/ 667170 h 667170"/>
              <a:gd name="connsiteX10" fmla="*/ 1761465 w 3522929"/>
              <a:gd name="connsiteY10" fmla="*/ 667170 h 667170"/>
              <a:gd name="connsiteX11" fmla="*/ 1174310 w 3522929"/>
              <a:gd name="connsiteY11" fmla="*/ 667170 h 667170"/>
              <a:gd name="connsiteX12" fmla="*/ 692843 w 3522929"/>
              <a:gd name="connsiteY12" fmla="*/ 667170 h 667170"/>
              <a:gd name="connsiteX13" fmla="*/ 0 w 3522929"/>
              <a:gd name="connsiteY13" fmla="*/ 667170 h 667170"/>
              <a:gd name="connsiteX14" fmla="*/ 0 w 3522929"/>
              <a:gd name="connsiteY14" fmla="*/ 0 h 66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2929" h="667170" fill="none" extrusionOk="0">
                <a:moveTo>
                  <a:pt x="0" y="0"/>
                </a:moveTo>
                <a:cubicBezTo>
                  <a:pt x="164606" y="-9509"/>
                  <a:pt x="478071" y="8538"/>
                  <a:pt x="657613" y="0"/>
                </a:cubicBezTo>
                <a:cubicBezTo>
                  <a:pt x="837155" y="-8538"/>
                  <a:pt x="917999" y="-8058"/>
                  <a:pt x="1139080" y="0"/>
                </a:cubicBezTo>
                <a:cubicBezTo>
                  <a:pt x="1360161" y="8058"/>
                  <a:pt x="1437553" y="-19210"/>
                  <a:pt x="1620547" y="0"/>
                </a:cubicBezTo>
                <a:cubicBezTo>
                  <a:pt x="1803541" y="19210"/>
                  <a:pt x="2055738" y="17724"/>
                  <a:pt x="2172473" y="0"/>
                </a:cubicBezTo>
                <a:cubicBezTo>
                  <a:pt x="2289208" y="-17724"/>
                  <a:pt x="2621229" y="-29076"/>
                  <a:pt x="2794857" y="0"/>
                </a:cubicBezTo>
                <a:cubicBezTo>
                  <a:pt x="2968485" y="29076"/>
                  <a:pt x="3312284" y="-10615"/>
                  <a:pt x="3522929" y="0"/>
                </a:cubicBezTo>
                <a:cubicBezTo>
                  <a:pt x="3521005" y="178187"/>
                  <a:pt x="3514090" y="502488"/>
                  <a:pt x="3522929" y="667170"/>
                </a:cubicBezTo>
                <a:cubicBezTo>
                  <a:pt x="3331846" y="670146"/>
                  <a:pt x="3142965" y="650219"/>
                  <a:pt x="2971003" y="667170"/>
                </a:cubicBezTo>
                <a:cubicBezTo>
                  <a:pt x="2799041" y="684121"/>
                  <a:pt x="2629199" y="663307"/>
                  <a:pt x="2383849" y="667170"/>
                </a:cubicBezTo>
                <a:cubicBezTo>
                  <a:pt x="2138499" y="671033"/>
                  <a:pt x="1959108" y="684506"/>
                  <a:pt x="1761465" y="667170"/>
                </a:cubicBezTo>
                <a:cubicBezTo>
                  <a:pt x="1563822" y="649834"/>
                  <a:pt x="1450247" y="638683"/>
                  <a:pt x="1174310" y="667170"/>
                </a:cubicBezTo>
                <a:cubicBezTo>
                  <a:pt x="898374" y="695657"/>
                  <a:pt x="893550" y="678035"/>
                  <a:pt x="692843" y="667170"/>
                </a:cubicBezTo>
                <a:cubicBezTo>
                  <a:pt x="492136" y="656305"/>
                  <a:pt x="333177" y="649844"/>
                  <a:pt x="0" y="667170"/>
                </a:cubicBezTo>
                <a:cubicBezTo>
                  <a:pt x="9468" y="526409"/>
                  <a:pt x="-23809" y="185786"/>
                  <a:pt x="0" y="0"/>
                </a:cubicBezTo>
                <a:close/>
              </a:path>
              <a:path w="3522929" h="667170" stroke="0" extrusionOk="0">
                <a:moveTo>
                  <a:pt x="0" y="0"/>
                </a:moveTo>
                <a:cubicBezTo>
                  <a:pt x="261038" y="30364"/>
                  <a:pt x="412754" y="-21890"/>
                  <a:pt x="622384" y="0"/>
                </a:cubicBezTo>
                <a:cubicBezTo>
                  <a:pt x="832014" y="21890"/>
                  <a:pt x="976831" y="-23156"/>
                  <a:pt x="1244768" y="0"/>
                </a:cubicBezTo>
                <a:cubicBezTo>
                  <a:pt x="1512705" y="23156"/>
                  <a:pt x="1694212" y="6908"/>
                  <a:pt x="1867152" y="0"/>
                </a:cubicBezTo>
                <a:cubicBezTo>
                  <a:pt x="2040092" y="-6908"/>
                  <a:pt x="2117527" y="-20797"/>
                  <a:pt x="2348619" y="0"/>
                </a:cubicBezTo>
                <a:cubicBezTo>
                  <a:pt x="2579711" y="20797"/>
                  <a:pt x="2746715" y="19483"/>
                  <a:pt x="2865316" y="0"/>
                </a:cubicBezTo>
                <a:cubicBezTo>
                  <a:pt x="2983917" y="-19483"/>
                  <a:pt x="3322173" y="-11761"/>
                  <a:pt x="3522929" y="0"/>
                </a:cubicBezTo>
                <a:cubicBezTo>
                  <a:pt x="3514363" y="288401"/>
                  <a:pt x="3544769" y="422878"/>
                  <a:pt x="3522929" y="667170"/>
                </a:cubicBezTo>
                <a:cubicBezTo>
                  <a:pt x="3363220" y="680985"/>
                  <a:pt x="3222380" y="659296"/>
                  <a:pt x="3041462" y="667170"/>
                </a:cubicBezTo>
                <a:cubicBezTo>
                  <a:pt x="2860544" y="675044"/>
                  <a:pt x="2647133" y="659236"/>
                  <a:pt x="2419078" y="667170"/>
                </a:cubicBezTo>
                <a:cubicBezTo>
                  <a:pt x="2191023" y="675104"/>
                  <a:pt x="2080957" y="687407"/>
                  <a:pt x="1761465" y="667170"/>
                </a:cubicBezTo>
                <a:cubicBezTo>
                  <a:pt x="1441973" y="646933"/>
                  <a:pt x="1365492" y="642451"/>
                  <a:pt x="1209539" y="667170"/>
                </a:cubicBezTo>
                <a:cubicBezTo>
                  <a:pt x="1053586" y="691889"/>
                  <a:pt x="894260" y="643392"/>
                  <a:pt x="657613" y="667170"/>
                </a:cubicBezTo>
                <a:cubicBezTo>
                  <a:pt x="420966" y="690948"/>
                  <a:pt x="188686" y="695707"/>
                  <a:pt x="0" y="667170"/>
                </a:cubicBezTo>
                <a:cubicBezTo>
                  <a:pt x="26056" y="414792"/>
                  <a:pt x="3743" y="319012"/>
                  <a:pt x="0" y="0"/>
                </a:cubicBezTo>
                <a:close/>
              </a:path>
            </a:pathLst>
          </a:custGeom>
          <a:solidFill>
            <a:srgbClr val="99CC99">
              <a:alpha val="90342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8852783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400" b="1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2800" dirty="0"/>
              <a:t>Causal Graph</a:t>
            </a:r>
            <a:endParaRPr lang="zh-CN" altLang="en-US" sz="28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775368-4CF4-3A7B-034B-EF4741BED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2" y="2735679"/>
            <a:ext cx="4473346" cy="344734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DE1108D-FFF9-8EB8-3F8F-2D3866182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11" y="2863928"/>
            <a:ext cx="4244620" cy="3447350"/>
          </a:xfrm>
          <a:prstGeom prst="rect">
            <a:avLst/>
          </a:prstGeom>
        </p:spPr>
      </p:pic>
      <p:sp>
        <p:nvSpPr>
          <p:cNvPr id="11" name="圆角矩形标注 10">
            <a:extLst>
              <a:ext uri="{FF2B5EF4-FFF2-40B4-BE49-F238E27FC236}">
                <a16:creationId xmlns:a16="http://schemas.microsoft.com/office/drawing/2014/main" id="{9A36897B-21B3-B335-AE05-D4F7E3268FCB}"/>
              </a:ext>
            </a:extLst>
          </p:cNvPr>
          <p:cNvSpPr/>
          <p:nvPr/>
        </p:nvSpPr>
        <p:spPr>
          <a:xfrm>
            <a:off x="334565" y="3146464"/>
            <a:ext cx="5275125" cy="2882278"/>
          </a:xfrm>
          <a:prstGeom prst="wedgeRoundRectCallout">
            <a:avLst>
              <a:gd name="adj1" fmla="val 18492"/>
              <a:gd name="adj2" fmla="val -64309"/>
              <a:gd name="adj3" fmla="val 16667"/>
            </a:avLst>
          </a:prstGeom>
          <a:solidFill>
            <a:srgbClr val="FFDB99">
              <a:alpha val="896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tx1"/>
                </a:solidFill>
              </a:rPr>
              <a:t>Indicating</a:t>
            </a:r>
            <a:r>
              <a:rPr kumimoji="1" lang="zh-CN" altLang="en-US" sz="2000" dirty="0">
                <a:solidFill>
                  <a:schemeClr val="tx1"/>
                </a:solidFill>
              </a:rPr>
              <a:t> </a:t>
            </a:r>
            <a:r>
              <a:rPr kumimoji="1" lang="en-US" altLang="zh-CN" sz="2000" dirty="0">
                <a:solidFill>
                  <a:schemeClr val="tx1"/>
                </a:solidFill>
              </a:rPr>
              <a:t>the </a:t>
            </a:r>
            <a:r>
              <a:rPr kumimoji="1" lang="en-US" altLang="zh-CN" sz="2000" b="1" dirty="0">
                <a:solidFill>
                  <a:schemeClr val="tx1"/>
                </a:solidFill>
              </a:rPr>
              <a:t>calling relationship </a:t>
            </a:r>
            <a:r>
              <a:rPr kumimoji="1" lang="en-US" altLang="zh-CN" sz="2000" dirty="0">
                <a:solidFill>
                  <a:schemeClr val="tx1"/>
                </a:solidFill>
              </a:rPr>
              <a:t>between services.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tx1"/>
                </a:solidFill>
              </a:rPr>
              <a:t>Usually available through Configuration Management Database</a:t>
            </a:r>
            <a:r>
              <a:rPr kumimoji="1" lang="zh-CN" altLang="en-US" sz="2000" dirty="0">
                <a:solidFill>
                  <a:schemeClr val="tx1"/>
                </a:solidFill>
              </a:rPr>
              <a:t> </a:t>
            </a:r>
            <a:r>
              <a:rPr kumimoji="1" lang="en-US" altLang="zh-CN" sz="2000" dirty="0">
                <a:solidFill>
                  <a:schemeClr val="tx1"/>
                </a:solidFill>
              </a:rPr>
              <a:t>(CMDB)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b="1" dirty="0">
                <a:solidFill>
                  <a:srgbClr val="FF0000"/>
                </a:solidFill>
              </a:rPr>
              <a:t>Coarse-grained graphs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b="1" dirty="0">
                <a:solidFill>
                  <a:schemeClr val="accent2"/>
                </a:solidFill>
              </a:rPr>
              <a:t>Easy to construct</a:t>
            </a:r>
            <a:endParaRPr kumimoji="1" lang="zh-CN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3" name="圆角矩形标注 12">
            <a:extLst>
              <a:ext uri="{FF2B5EF4-FFF2-40B4-BE49-F238E27FC236}">
                <a16:creationId xmlns:a16="http://schemas.microsoft.com/office/drawing/2014/main" id="{E89BE87F-3B0F-8722-8410-A889CA9CC2AE}"/>
              </a:ext>
            </a:extLst>
          </p:cNvPr>
          <p:cNvSpPr/>
          <p:nvPr/>
        </p:nvSpPr>
        <p:spPr>
          <a:xfrm>
            <a:off x="6582312" y="3214990"/>
            <a:ext cx="5275125" cy="2882278"/>
          </a:xfrm>
          <a:prstGeom prst="wedgeRoundRectCallout">
            <a:avLst>
              <a:gd name="adj1" fmla="val 18492"/>
              <a:gd name="adj2" fmla="val -64309"/>
              <a:gd name="adj3" fmla="val 16667"/>
            </a:avLst>
          </a:prstGeom>
          <a:solidFill>
            <a:srgbClr val="FFDB99">
              <a:alpha val="896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tx1"/>
                </a:solidFill>
              </a:rPr>
              <a:t>Indicating</a:t>
            </a:r>
            <a:r>
              <a:rPr kumimoji="1" lang="zh-CN" altLang="en-US" sz="2000" dirty="0">
                <a:solidFill>
                  <a:schemeClr val="tx1"/>
                </a:solidFill>
              </a:rPr>
              <a:t> </a:t>
            </a:r>
            <a:r>
              <a:rPr kumimoji="1" lang="en-US" altLang="zh-CN" sz="2000" dirty="0">
                <a:solidFill>
                  <a:schemeClr val="tx1"/>
                </a:solidFill>
              </a:rPr>
              <a:t>the </a:t>
            </a:r>
            <a:r>
              <a:rPr kumimoji="1" lang="en-US" altLang="zh-CN" sz="2000" b="1" dirty="0">
                <a:solidFill>
                  <a:schemeClr val="tx1"/>
                </a:solidFill>
              </a:rPr>
              <a:t>causal relationship</a:t>
            </a:r>
            <a:r>
              <a:rPr kumimoji="1" lang="zh-CN" altLang="en-US" sz="2000" b="1" dirty="0">
                <a:solidFill>
                  <a:schemeClr val="tx1"/>
                </a:solidFill>
              </a:rPr>
              <a:t> </a:t>
            </a:r>
            <a:r>
              <a:rPr kumimoji="1" lang="en-US" altLang="zh-CN" sz="2000" dirty="0">
                <a:solidFill>
                  <a:schemeClr val="tx1"/>
                </a:solidFill>
              </a:rPr>
              <a:t>of an event  between services.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tx1"/>
                </a:solidFill>
              </a:rPr>
              <a:t>Capture the flow of causality and helps in understanding events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b="1" dirty="0">
                <a:solidFill>
                  <a:schemeClr val="accent2"/>
                </a:solidFill>
              </a:rPr>
              <a:t>Fine-grained graphs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b="1" dirty="0">
                <a:solidFill>
                  <a:srgbClr val="FF0000"/>
                </a:solidFill>
              </a:rPr>
              <a:t>Hard to construct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7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0FE9785-59CC-F805-52F3-B209B7A501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z="3600" dirty="0"/>
              <a:t>Building a Causal Graph for RCA</a:t>
            </a:r>
            <a:endParaRPr lang="zh-CN" altLang="en-US" sz="3600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626BFB-BED7-D570-6E66-AF1C925FB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A25F43-2A13-EB7F-915F-DAEF862E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8</a:t>
            </a:fld>
            <a:endParaRPr lang="ko-KR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7090126-9726-81C1-A045-53AA33F02123}"/>
              </a:ext>
            </a:extLst>
          </p:cNvPr>
          <p:cNvGrpSpPr/>
          <p:nvPr/>
        </p:nvGrpSpPr>
        <p:grpSpPr>
          <a:xfrm>
            <a:off x="6994048" y="1362658"/>
            <a:ext cx="2200637" cy="1268753"/>
            <a:chOff x="138264" y="2506895"/>
            <a:chExt cx="2987433" cy="176663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6527AB-75A4-6F3F-70DE-011C452653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674" t="17741" r="14608" b="21161"/>
            <a:stretch/>
          </p:blipFill>
          <p:spPr>
            <a:xfrm>
              <a:off x="138265" y="2506896"/>
              <a:ext cx="1391657" cy="55552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0BBF1D3-88F3-D16F-91F7-2F1F1312858B}"/>
                </a:ext>
              </a:extLst>
            </p:cNvPr>
            <p:cNvSpPr txBox="1"/>
            <p:nvPr/>
          </p:nvSpPr>
          <p:spPr>
            <a:xfrm>
              <a:off x="1104044" y="3873418"/>
              <a:ext cx="115929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Metrics</a:t>
              </a:r>
              <a:endParaRPr kumimoji="1"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BDB5244-78A3-39AB-1F0D-8C3BED6F1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674" t="17741" r="14608" b="21161"/>
            <a:stretch/>
          </p:blipFill>
          <p:spPr>
            <a:xfrm>
              <a:off x="1698602" y="2506895"/>
              <a:ext cx="1391657" cy="55552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FC78E24-1730-DC63-3D43-F4AEC78FD2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674" t="17741" r="14608" b="21161"/>
            <a:stretch/>
          </p:blipFill>
          <p:spPr>
            <a:xfrm>
              <a:off x="138264" y="3249459"/>
              <a:ext cx="1391657" cy="55552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A4713C2-07C2-18F4-7A8B-8AB23839F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674" t="17741" r="14608" b="21161"/>
            <a:stretch/>
          </p:blipFill>
          <p:spPr>
            <a:xfrm>
              <a:off x="1734040" y="3251368"/>
              <a:ext cx="1391657" cy="555520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3414378-2EC9-B235-0DF8-1798C2F0194B}"/>
              </a:ext>
            </a:extLst>
          </p:cNvPr>
          <p:cNvGrpSpPr/>
          <p:nvPr/>
        </p:nvGrpSpPr>
        <p:grpSpPr>
          <a:xfrm>
            <a:off x="9677155" y="1483829"/>
            <a:ext cx="2361858" cy="1024069"/>
            <a:chOff x="192298" y="4787009"/>
            <a:chExt cx="2966909" cy="1577297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7AE8A85-E416-2C57-D8B5-ED761BF43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98" y="4787011"/>
              <a:ext cx="853459" cy="918405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0A73856-3D0E-EC8D-9662-0F84D1981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023" y="4787010"/>
              <a:ext cx="853459" cy="91840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08029C5-41E2-F800-08AC-834D1CF43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748" y="4787009"/>
              <a:ext cx="853459" cy="918405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8C00150-B477-5E58-8C5F-A371DD9C6EC6}"/>
                </a:ext>
              </a:extLst>
            </p:cNvPr>
            <p:cNvSpPr txBox="1"/>
            <p:nvPr/>
          </p:nvSpPr>
          <p:spPr>
            <a:xfrm>
              <a:off x="1368542" y="5964196"/>
              <a:ext cx="6110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Log</a:t>
              </a:r>
              <a:endParaRPr kumimoji="1"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右箭头 17">
            <a:extLst>
              <a:ext uri="{FF2B5EF4-FFF2-40B4-BE49-F238E27FC236}">
                <a16:creationId xmlns:a16="http://schemas.microsoft.com/office/drawing/2014/main" id="{2248688D-3B88-8D2F-ACD4-5EBB87FFBE59}"/>
              </a:ext>
            </a:extLst>
          </p:cNvPr>
          <p:cNvSpPr/>
          <p:nvPr/>
        </p:nvSpPr>
        <p:spPr>
          <a:xfrm rot="5400000">
            <a:off x="9295634" y="2437688"/>
            <a:ext cx="361762" cy="76652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16B735F-2A13-6F99-E46D-8EDAB7B2E9DD}"/>
              </a:ext>
            </a:extLst>
          </p:cNvPr>
          <p:cNvGrpSpPr/>
          <p:nvPr/>
        </p:nvGrpSpPr>
        <p:grpSpPr>
          <a:xfrm>
            <a:off x="7820773" y="3173022"/>
            <a:ext cx="3712764" cy="1527626"/>
            <a:chOff x="7743149" y="3649433"/>
            <a:chExt cx="3698342" cy="2253645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2F755F8-5941-043F-FF62-EC3F2BB3E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43149" y="3649433"/>
              <a:ext cx="3698342" cy="1871740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5D5DE32-C0D5-DBDD-20F4-3626F42BC00D}"/>
                </a:ext>
              </a:extLst>
            </p:cNvPr>
            <p:cNvSpPr txBox="1"/>
            <p:nvPr/>
          </p:nvSpPr>
          <p:spPr>
            <a:xfrm>
              <a:off x="8033887" y="5502968"/>
              <a:ext cx="242726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Multi-Modal Alert</a:t>
              </a:r>
              <a:endParaRPr kumimoji="1"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693DBF71-37B4-7985-586A-CE022E37E6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339" y="5123478"/>
            <a:ext cx="2557409" cy="1570285"/>
          </a:xfrm>
          <a:prstGeom prst="rect">
            <a:avLst/>
          </a:prstGeom>
        </p:spPr>
      </p:pic>
      <p:sp>
        <p:nvSpPr>
          <p:cNvPr id="34" name="右箭头 33">
            <a:extLst>
              <a:ext uri="{FF2B5EF4-FFF2-40B4-BE49-F238E27FC236}">
                <a16:creationId xmlns:a16="http://schemas.microsoft.com/office/drawing/2014/main" id="{B6623B03-7042-4FA7-2ED2-D6873197DED1}"/>
              </a:ext>
            </a:extLst>
          </p:cNvPr>
          <p:cNvSpPr/>
          <p:nvPr/>
        </p:nvSpPr>
        <p:spPr>
          <a:xfrm rot="5400000">
            <a:off x="9397162" y="4662226"/>
            <a:ext cx="361762" cy="76652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69FC490-FC93-8887-710D-EFDAEC8DD496}"/>
              </a:ext>
            </a:extLst>
          </p:cNvPr>
          <p:cNvGrpSpPr/>
          <p:nvPr/>
        </p:nvGrpSpPr>
        <p:grpSpPr>
          <a:xfrm>
            <a:off x="377239" y="3862105"/>
            <a:ext cx="6178700" cy="689430"/>
            <a:chOff x="0" y="4227"/>
            <a:chExt cx="6578339" cy="842125"/>
          </a:xfrm>
        </p:grpSpPr>
        <p:sp>
          <p:nvSpPr>
            <p:cNvPr id="46" name="圆角矩形 45">
              <a:extLst>
                <a:ext uri="{FF2B5EF4-FFF2-40B4-BE49-F238E27FC236}">
                  <a16:creationId xmlns:a16="http://schemas.microsoft.com/office/drawing/2014/main" id="{5734CCAB-6785-854B-20DB-ACAB3B2C0CCA}"/>
                </a:ext>
              </a:extLst>
            </p:cNvPr>
            <p:cNvSpPr/>
            <p:nvPr/>
          </p:nvSpPr>
          <p:spPr>
            <a:xfrm>
              <a:off x="0" y="4227"/>
              <a:ext cx="6578339" cy="842125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圆角矩形 4">
              <a:extLst>
                <a:ext uri="{FF2B5EF4-FFF2-40B4-BE49-F238E27FC236}">
                  <a16:creationId xmlns:a16="http://schemas.microsoft.com/office/drawing/2014/main" id="{B2A21BA3-83EB-E3EF-39BF-E689EE1ADC60}"/>
                </a:ext>
              </a:extLst>
            </p:cNvPr>
            <p:cNvSpPr txBox="1"/>
            <p:nvPr/>
          </p:nvSpPr>
          <p:spPr>
            <a:xfrm>
              <a:off x="41109" y="45336"/>
              <a:ext cx="6496121" cy="759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b="1" kern="1200" dirty="0">
                  <a:latin typeface=""/>
                  <a:cs typeface="Segoe UI" panose="020B0502040204020203" pitchFamily="34" charset="0"/>
                </a:rPr>
                <a:t>Building Workflow</a:t>
              </a:r>
              <a:endParaRPr lang="zh-CN" altLang="en-US" sz="2400" b="1" kern="1200" dirty="0">
                <a:latin typeface=""/>
                <a:cs typeface="Segoe UI" panose="020B0502040204020203" pitchFamily="34" charset="0"/>
              </a:endParaRPr>
            </a:p>
          </p:txBody>
        </p: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A4DE0AF7-4401-9A45-F651-8FE3D5D5CF1A}"/>
              </a:ext>
            </a:extLst>
          </p:cNvPr>
          <p:cNvSpPr/>
          <p:nvPr/>
        </p:nvSpPr>
        <p:spPr>
          <a:xfrm>
            <a:off x="144608" y="4003866"/>
            <a:ext cx="8537508" cy="149350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E2D6C1E1-8CD3-4600-2A62-E145C444F58C}"/>
              </a:ext>
            </a:extLst>
          </p:cNvPr>
          <p:cNvSpPr txBox="1"/>
          <p:nvPr/>
        </p:nvSpPr>
        <p:spPr>
          <a:xfrm>
            <a:off x="353276" y="4649141"/>
            <a:ext cx="6789831" cy="16964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066" tIns="25400" rIns="142240" bIns="25400" numCol="1" spcCol="1270" anchor="t" anchorCtr="0">
            <a:noAutofit/>
          </a:bodyPr>
          <a:lstStyle/>
          <a:p>
            <a:pPr lvl="1" indent="-4572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+mj-lt"/>
              <a:buAutoNum type="arabicPeriod"/>
            </a:pPr>
            <a:r>
              <a:rPr lang="en-US" altLang="zh-CN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Collect Data (Alert or Trace)</a:t>
            </a:r>
          </a:p>
          <a:p>
            <a:pPr lvl="1" indent="-4572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+mj-lt"/>
              <a:buAutoNum type="arabicPeriod"/>
            </a:pPr>
            <a:r>
              <a:rPr lang="en-US" altLang="zh-CN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Determine Temporal Relationships</a:t>
            </a:r>
          </a:p>
          <a:p>
            <a:pPr lvl="1" indent="-4572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+mj-lt"/>
              <a:buAutoNum type="arabicPeriod"/>
            </a:pPr>
            <a:r>
              <a:rPr lang="en-US" altLang="zh-CN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Analyze Contextual Information</a:t>
            </a:r>
          </a:p>
          <a:p>
            <a:pPr lvl="1" indent="-4572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+mj-lt"/>
              <a:buAutoNum type="arabicPeriod"/>
            </a:pPr>
            <a:r>
              <a:rPr lang="en-US" altLang="zh-CN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Define Causal Relationships</a:t>
            </a:r>
          </a:p>
          <a:p>
            <a:pPr lvl="1" indent="-4572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+mj-lt"/>
              <a:buAutoNum type="arabicPeriod"/>
            </a:pPr>
            <a:r>
              <a:rPr lang="en-US" altLang="zh-CN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Assign Confidence Levels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E3F980B5-E996-26B2-3F49-8E7671907E65}"/>
              </a:ext>
            </a:extLst>
          </p:cNvPr>
          <p:cNvGrpSpPr/>
          <p:nvPr/>
        </p:nvGrpSpPr>
        <p:grpSpPr>
          <a:xfrm>
            <a:off x="338627" y="1275144"/>
            <a:ext cx="6531166" cy="689430"/>
            <a:chOff x="0" y="4227"/>
            <a:chExt cx="6578339" cy="842125"/>
          </a:xfrm>
        </p:grpSpPr>
        <p:sp>
          <p:nvSpPr>
            <p:cNvPr id="52" name="圆角矩形 51">
              <a:extLst>
                <a:ext uri="{FF2B5EF4-FFF2-40B4-BE49-F238E27FC236}">
                  <a16:creationId xmlns:a16="http://schemas.microsoft.com/office/drawing/2014/main" id="{40113213-DE4D-7563-10C4-890F548FA926}"/>
                </a:ext>
              </a:extLst>
            </p:cNvPr>
            <p:cNvSpPr/>
            <p:nvPr/>
          </p:nvSpPr>
          <p:spPr>
            <a:xfrm>
              <a:off x="0" y="4227"/>
              <a:ext cx="6578339" cy="842125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圆角矩形 4">
              <a:extLst>
                <a:ext uri="{FF2B5EF4-FFF2-40B4-BE49-F238E27FC236}">
                  <a16:creationId xmlns:a16="http://schemas.microsoft.com/office/drawing/2014/main" id="{3BFEC522-381A-9374-1885-27E747700B74}"/>
                </a:ext>
              </a:extLst>
            </p:cNvPr>
            <p:cNvSpPr txBox="1"/>
            <p:nvPr/>
          </p:nvSpPr>
          <p:spPr>
            <a:xfrm>
              <a:off x="41109" y="45336"/>
              <a:ext cx="6496121" cy="759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b="1" kern="1200" dirty="0">
                  <a:latin typeface=""/>
                  <a:cs typeface="Segoe UI" panose="020B0502040204020203" pitchFamily="34" charset="0"/>
                </a:rPr>
                <a:t>Characteristics</a:t>
              </a:r>
              <a:r>
                <a:rPr lang="en-US" altLang="zh-CN" sz="2400" b="1" dirty="0">
                  <a:latin typeface=""/>
                  <a:cs typeface="Segoe UI" panose="020B0502040204020203" pitchFamily="34" charset="0"/>
                </a:rPr>
                <a:t> of Causal Graphs</a:t>
              </a:r>
              <a:endParaRPr lang="zh-CN" altLang="en-US" sz="2400" b="1" kern="1200" dirty="0">
                <a:latin typeface=""/>
                <a:cs typeface="Segoe UI" panose="020B0502040204020203" pitchFamily="34" charset="0"/>
              </a:endParaRP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FC4830AC-2724-E82A-73D3-276442A4FE71}"/>
              </a:ext>
            </a:extLst>
          </p:cNvPr>
          <p:cNvSpPr txBox="1"/>
          <p:nvPr/>
        </p:nvSpPr>
        <p:spPr>
          <a:xfrm>
            <a:off x="377240" y="2068948"/>
            <a:ext cx="6691380" cy="16964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066" tIns="25400" rIns="142240" bIns="25400" numCol="1" spcCol="1270" anchor="t" anchorCtr="0">
            <a:noAutofit/>
          </a:bodyPr>
          <a:lstStyle/>
          <a:p>
            <a:pPr lvl="1" indent="-4572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causal graph needs to be constructed based on events (in RCA area, </a:t>
            </a:r>
            <a:r>
              <a:rPr lang="en-US" altLang="zh-CN" sz="20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alerts or traces</a:t>
            </a:r>
            <a:r>
              <a:rPr lang="en-US" altLang="zh-CN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 lvl="1" indent="-4572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causal graph cannot be obtained directly from the </a:t>
            </a:r>
            <a:r>
              <a:rPr lang="en-US" altLang="zh-CN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static configuration</a:t>
            </a:r>
            <a:r>
              <a:rPr lang="en-US" altLang="zh-CN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 indent="-4572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Building causal graphs requires </a:t>
            </a:r>
            <a:r>
              <a:rPr lang="en-US" altLang="zh-CN" sz="20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expert knowledge.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AA48B15F-D3DF-A39F-8B6D-1C8FC0E3C2E0}"/>
              </a:ext>
            </a:extLst>
          </p:cNvPr>
          <p:cNvSpPr txBox="1"/>
          <p:nvPr/>
        </p:nvSpPr>
        <p:spPr>
          <a:xfrm>
            <a:off x="2323121" y="5189978"/>
            <a:ext cx="7919114" cy="95410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Automatically constructing causal graphs is challenging when faced with multimodal alerts</a:t>
            </a:r>
          </a:p>
        </p:txBody>
      </p:sp>
    </p:spTree>
    <p:extLst>
      <p:ext uri="{BB962C8B-B14F-4D97-AF65-F5344CB8AC3E}">
        <p14:creationId xmlns:p14="http://schemas.microsoft.com/office/powerpoint/2010/main" val="14776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814F5C3-BA82-3D1D-8330-AA9D475A9C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Challenges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1F28E3-B10A-8700-B9ED-C1F743E981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2C3820-C769-C8AD-26DA-DDFA3B0C6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9847CA9-890C-3AF7-10DD-BDFA8348852A}"/>
              </a:ext>
            </a:extLst>
          </p:cNvPr>
          <p:cNvSpPr txBox="1"/>
          <p:nvPr/>
        </p:nvSpPr>
        <p:spPr>
          <a:xfrm>
            <a:off x="193521" y="2559909"/>
            <a:ext cx="5388770" cy="35715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066" tIns="25400" rIns="142240" bIns="25400" numCol="1" spcCol="1270" anchor="t" anchorCtr="0">
            <a:noAutofit/>
          </a:bodyPr>
          <a:lstStyle/>
          <a:p>
            <a:pPr lvl="1" indent="-4572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Lack of readily available traces</a:t>
            </a:r>
          </a:p>
          <a:p>
            <a:pPr lvl="2" indent="-4572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Traces are great sources for building causal graph</a:t>
            </a:r>
          </a:p>
          <a:p>
            <a:pPr lvl="2" indent="-4572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Traces are often unavailable in many online services due to high requirements for computational and storage resources</a:t>
            </a:r>
          </a:p>
          <a:p>
            <a:pPr lvl="1" indent="-4572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00"/>
                </a:solidFill>
                <a:latin typeface="-webkit-standard"/>
              </a:rPr>
              <a:t>S</a:t>
            </a:r>
            <a:r>
              <a:rPr lang="en-US" altLang="zh-CN" sz="2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calability issues with manual construction</a:t>
            </a:r>
          </a:p>
          <a:p>
            <a:pPr lvl="2" indent="-4572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Building causal graph requires substantial expert knowledge</a:t>
            </a:r>
          </a:p>
          <a:p>
            <a:pPr lvl="2" indent="-4572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-webkit-standard"/>
              </a:rPr>
              <a:t>M</a:t>
            </a:r>
            <a:r>
              <a:rPr lang="en-US" altLang="zh-CN" sz="200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anual construction is not practical in a real-world environment</a:t>
            </a:r>
          </a:p>
          <a:p>
            <a:pPr lvl="1" indent="-4572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indent="-4572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473E804-7933-8B68-78E5-537049316437}"/>
              </a:ext>
            </a:extLst>
          </p:cNvPr>
          <p:cNvGrpSpPr/>
          <p:nvPr/>
        </p:nvGrpSpPr>
        <p:grpSpPr>
          <a:xfrm>
            <a:off x="193521" y="1408707"/>
            <a:ext cx="5645625" cy="689430"/>
            <a:chOff x="0" y="4227"/>
            <a:chExt cx="6578339" cy="842125"/>
          </a:xfrm>
        </p:grpSpPr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id="{5EF52C1F-53E8-37E9-7260-3D53E067D87A}"/>
                </a:ext>
              </a:extLst>
            </p:cNvPr>
            <p:cNvSpPr/>
            <p:nvPr/>
          </p:nvSpPr>
          <p:spPr>
            <a:xfrm>
              <a:off x="0" y="4227"/>
              <a:ext cx="6578339" cy="842125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>
              <a:extLst>
                <a:ext uri="{FF2B5EF4-FFF2-40B4-BE49-F238E27FC236}">
                  <a16:creationId xmlns:a16="http://schemas.microsoft.com/office/drawing/2014/main" id="{874A9003-1DE9-2A00-59F7-8ADBC4F6B75D}"/>
                </a:ext>
              </a:extLst>
            </p:cNvPr>
            <p:cNvSpPr txBox="1"/>
            <p:nvPr/>
          </p:nvSpPr>
          <p:spPr>
            <a:xfrm>
              <a:off x="41109" y="45336"/>
              <a:ext cx="6496121" cy="759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b="1" kern="1200" dirty="0">
                  <a:latin typeface=""/>
                  <a:cs typeface="Segoe UI" panose="020B0502040204020203" pitchFamily="34" charset="0"/>
                </a:rPr>
                <a:t>Obtain</a:t>
              </a:r>
              <a:r>
                <a:rPr lang="en-US" altLang="zh-CN" sz="2400" b="1" dirty="0">
                  <a:latin typeface=""/>
                  <a:cs typeface="Segoe UI" panose="020B0502040204020203" pitchFamily="34" charset="0"/>
                </a:rPr>
                <a:t>ing</a:t>
              </a:r>
              <a:r>
                <a:rPr lang="zh-CN" altLang="en-US" sz="2400" b="1" dirty="0">
                  <a:latin typeface=""/>
                  <a:cs typeface="Segoe UI" panose="020B0502040204020203" pitchFamily="34" charset="0"/>
                </a:rPr>
                <a:t> </a:t>
              </a:r>
              <a:r>
                <a:rPr lang="en-US" altLang="zh-CN" sz="2400" b="1" dirty="0">
                  <a:latin typeface=""/>
                  <a:cs typeface="Segoe UI" panose="020B0502040204020203" pitchFamily="34" charset="0"/>
                </a:rPr>
                <a:t>a Practical Causal Graph</a:t>
              </a:r>
              <a:endParaRPr lang="zh-CN" altLang="en-US" sz="2400" b="1" kern="1200" dirty="0">
                <a:latin typeface=""/>
                <a:cs typeface="Segoe UI" panose="020B0502040204020203" pitchFamily="34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3A55344-3D0E-E2DE-1264-68D60242CD22}"/>
              </a:ext>
            </a:extLst>
          </p:cNvPr>
          <p:cNvGrpSpPr/>
          <p:nvPr/>
        </p:nvGrpSpPr>
        <p:grpSpPr>
          <a:xfrm>
            <a:off x="5964541" y="1408707"/>
            <a:ext cx="6096000" cy="689430"/>
            <a:chOff x="0" y="4227"/>
            <a:chExt cx="6578339" cy="842125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2123A054-5D65-5722-C3EA-28E4D97EA7C5}"/>
                </a:ext>
              </a:extLst>
            </p:cNvPr>
            <p:cNvSpPr/>
            <p:nvPr/>
          </p:nvSpPr>
          <p:spPr>
            <a:xfrm>
              <a:off x="0" y="4227"/>
              <a:ext cx="6578339" cy="842125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圆角矩形 4">
              <a:extLst>
                <a:ext uri="{FF2B5EF4-FFF2-40B4-BE49-F238E27FC236}">
                  <a16:creationId xmlns:a16="http://schemas.microsoft.com/office/drawing/2014/main" id="{708C261F-FA8A-07DA-5FEE-55B2C12EDA33}"/>
                </a:ext>
              </a:extLst>
            </p:cNvPr>
            <p:cNvSpPr txBox="1"/>
            <p:nvPr/>
          </p:nvSpPr>
          <p:spPr>
            <a:xfrm>
              <a:off x="41109" y="45336"/>
              <a:ext cx="6496121" cy="759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b="1" kern="1200" dirty="0">
                  <a:latin typeface=""/>
                  <a:cs typeface="Segoe UI" panose="020B0502040204020203" pitchFamily="34" charset="0"/>
                </a:rPr>
                <a:t>Utilizing Mul</a:t>
              </a:r>
              <a:r>
                <a:rPr lang="en-US" altLang="zh-CN" sz="2400" b="1" dirty="0">
                  <a:latin typeface=""/>
                  <a:cs typeface="Segoe UI" panose="020B0502040204020203" pitchFamily="34" charset="0"/>
                </a:rPr>
                <a:t>ti-Modal Alert Information</a:t>
              </a:r>
              <a:endParaRPr lang="zh-CN" altLang="en-US" sz="2400" b="1" kern="1200" dirty="0">
                <a:latin typeface=""/>
                <a:cs typeface="Segoe UI" panose="020B0502040204020203" pitchFamily="34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9D9E735D-4949-EEB5-5D8B-AD00DA9E916F}"/>
              </a:ext>
            </a:extLst>
          </p:cNvPr>
          <p:cNvSpPr txBox="1"/>
          <p:nvPr/>
        </p:nvSpPr>
        <p:spPr>
          <a:xfrm>
            <a:off x="6063247" y="2559909"/>
            <a:ext cx="5997294" cy="35715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066" tIns="25400" rIns="142240" bIns="25400" numCol="1" spcCol="1270" anchor="t" anchorCtr="0">
            <a:noAutofit/>
          </a:bodyPr>
          <a:lstStyle/>
          <a:p>
            <a:pPr lvl="1" indent="-4572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Integration and correlation of heterogeneous alert data</a:t>
            </a:r>
          </a:p>
          <a:p>
            <a:pPr lvl="2" indent="-4572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Alerts often come from diverse monitoring systems and can be in various formats (e.g. metrics and logs)</a:t>
            </a:r>
          </a:p>
          <a:p>
            <a:pPr lvl="2" indent="-4572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zh-CN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Effectively combining these heterogeneous data types and </a:t>
            </a:r>
            <a:r>
              <a:rPr lang="en-US" altLang="zh-CN" sz="2000" b="0" i="0" u="none" strike="noStrike" dirty="0">
                <a:solidFill>
                  <a:schemeClr val="accent2"/>
                </a:solidFill>
                <a:effectLst/>
                <a:latin typeface="-webkit-standard"/>
              </a:rPr>
              <a:t>identifying complex relationships between alerts across modalities</a:t>
            </a:r>
            <a:r>
              <a:rPr lang="en-US" altLang="zh-CN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is challenging.</a:t>
            </a:r>
            <a:endParaRPr lang="en-US" altLang="zh-CN" sz="20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55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046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63BE"/>
      </a:accent1>
      <a:accent2>
        <a:srgbClr val="0178D9"/>
      </a:accent2>
      <a:accent3>
        <a:srgbClr val="3688F7"/>
      </a:accent3>
      <a:accent4>
        <a:srgbClr val="47A1FE"/>
      </a:accent4>
      <a:accent5>
        <a:srgbClr val="6EB8FF"/>
      </a:accent5>
      <a:accent6>
        <a:srgbClr val="9FD2FF"/>
      </a:accent6>
      <a:hlink>
        <a:srgbClr val="F59E00"/>
      </a:hlink>
      <a:folHlink>
        <a:srgbClr val="B2B2B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none" rtlCol="0">
        <a:spAutoFit/>
      </a:bodyPr>
      <a:lstStyle>
        <a:defPPr algn="l">
          <a:defRPr kumimoji="1" sz="2400" b="1" dirty="0" smtClean="0">
            <a:solidFill>
              <a:prstClr val="black">
                <a:lumMod val="85000"/>
                <a:lumOff val="15000"/>
              </a:prstClr>
            </a:solidFill>
            <a:latin typeface="Comic Sans MS" panose="030F0702030302020204" pitchFamily="66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20049</TotalTime>
  <Words>2832</Words>
  <Application>Microsoft Macintosh PowerPoint</Application>
  <PresentationFormat>宽屏</PresentationFormat>
  <Paragraphs>368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-apple-system</vt:lpstr>
      <vt:lpstr>-webkit-standard</vt:lpstr>
      <vt:lpstr>等线</vt:lpstr>
      <vt:lpstr>等线 Light</vt:lpstr>
      <vt:lpstr>Arial</vt:lpstr>
      <vt:lpstr>Bahnschrift</vt:lpstr>
      <vt:lpstr>Calibri</vt:lpstr>
      <vt:lpstr>Comic Sans MS</vt:lpstr>
      <vt:lpstr>Rockwell</vt:lpstr>
      <vt:lpstr>Segoe UI</vt:lpstr>
      <vt:lpstr>Segoe UI Historic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Windows用户</dc:creator>
  <cp:lastModifiedBy>Zhaoyang Yu (FESCO Adecco Human Resources)</cp:lastModifiedBy>
  <cp:revision>627</cp:revision>
  <cp:lastPrinted>2024-04-29T07:14:20Z</cp:lastPrinted>
  <dcterms:created xsi:type="dcterms:W3CDTF">2015-12-24T07:33:27Z</dcterms:created>
  <dcterms:modified xsi:type="dcterms:W3CDTF">2024-07-03T10:17:50Z</dcterms:modified>
</cp:coreProperties>
</file>