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7" r:id="rId2"/>
    <p:sldId id="351" r:id="rId3"/>
    <p:sldId id="339" r:id="rId4"/>
    <p:sldId id="418" r:id="rId5"/>
    <p:sldId id="392" r:id="rId6"/>
    <p:sldId id="415" r:id="rId7"/>
    <p:sldId id="419" r:id="rId8"/>
    <p:sldId id="352" r:id="rId9"/>
    <p:sldId id="420" r:id="rId10"/>
    <p:sldId id="421" r:id="rId11"/>
    <p:sldId id="423" r:id="rId12"/>
    <p:sldId id="422" r:id="rId13"/>
    <p:sldId id="424" r:id="rId14"/>
    <p:sldId id="383" r:id="rId15"/>
    <p:sldId id="425" r:id="rId16"/>
    <p:sldId id="426" r:id="rId17"/>
    <p:sldId id="427" r:id="rId18"/>
    <p:sldId id="428" r:id="rId19"/>
    <p:sldId id="381" r:id="rId20"/>
    <p:sldId id="410" r:id="rId21"/>
    <p:sldId id="38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70C0"/>
    <a:srgbClr val="D6E62D"/>
    <a:srgbClr val="FF7E0C"/>
    <a:srgbClr val="0062BF"/>
    <a:srgbClr val="FFDB99"/>
    <a:srgbClr val="99CC99"/>
    <a:srgbClr val="FF9999"/>
    <a:srgbClr val="6EB8FF"/>
    <a:srgbClr val="CC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深色样式 2 - 强调 5/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32"/>
    <p:restoredTop sz="75910" autoAdjust="0"/>
  </p:normalViewPr>
  <p:slideViewPr>
    <p:cSldViewPr snapToGrid="0">
      <p:cViewPr varScale="1">
        <p:scale>
          <a:sx n="108" d="100"/>
          <a:sy n="108" d="100"/>
        </p:scale>
        <p:origin x="93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4544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35.png"/><Relationship Id="rId7" Type="http://schemas.openxmlformats.org/officeDocument/2006/relationships/image" Target="../media/image1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14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13.png"/><Relationship Id="rId7" Type="http://schemas.openxmlformats.org/officeDocument/2006/relationships/image" Target="../media/image51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35.png"/><Relationship Id="rId7" Type="http://schemas.openxmlformats.org/officeDocument/2006/relationships/image" Target="../media/image1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14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13.png"/><Relationship Id="rId7" Type="http://schemas.openxmlformats.org/officeDocument/2006/relationships/image" Target="../media/image51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F1EEC-E9BA-46DD-8C1A-96D9FF94A839}" type="doc">
      <dgm:prSet loTypeId="urn:microsoft.com/office/officeart/2005/8/layout/pList1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1EBE7F37-6A4A-46AF-8434-89D891D0C595}">
      <dgm:prSet phldrT="[文本]"/>
      <dgm:spPr/>
      <dgm:t>
        <a:bodyPr/>
        <a:lstStyle/>
        <a:p>
          <a:r>
            <a:rPr lang="en-US" altLang="zh-CN" b="1" dirty="0">
              <a:latin typeface="Rockwell" panose="02060603020205020403" pitchFamily="18" charset="0"/>
            </a:rPr>
            <a:t>Background</a:t>
          </a:r>
          <a:endParaRPr lang="zh-CN" altLang="en-US" b="1" dirty="0">
            <a:latin typeface="Rockwell" panose="02060603020205020403" pitchFamily="18" charset="0"/>
          </a:endParaRPr>
        </a:p>
      </dgm:t>
    </dgm:pt>
    <dgm:pt modelId="{C6764AD9-37D8-4883-8A29-546262F2CFA1}" type="parTrans" cxnId="{A9B12ED6-AA90-42A7-A3C3-639167E95899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51B32DFC-1840-48E2-9C7F-042199EE65DA}" type="sibTrans" cxnId="{A9B12ED6-AA90-42A7-A3C3-639167E95899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740AE20A-1026-431A-A165-6D29DF018826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Design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A7E97506-9968-4E2A-B0A6-21E5AE74F3A6}" type="parTrans" cxnId="{40361E2C-9A45-49FC-83B8-7E68158FD3E3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8AB60279-1262-4592-8A88-731EAC7CC588}" type="sibTrans" cxnId="{40361E2C-9A45-49FC-83B8-7E68158FD3E3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6A760836-8A09-44FF-892B-D572179C0BAB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Evaluation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4128C5FD-E019-4B56-950B-51A908BB13FB}" type="parTrans" cxnId="{B9BAA719-DAD3-48A0-8DCC-E0A501D7A53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396B5B06-36E0-48B3-B9B9-FA8CD5FD21E3}" type="sibTrans" cxnId="{B9BAA719-DAD3-48A0-8DCC-E0A501D7A53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96C81EF6-2CA5-4991-89EB-CDFADC6E95C0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Conclusion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BE360881-5B43-4917-ACCB-5C58C7D53B8D}" type="parTrans" cxnId="{BA2C8150-012D-4300-9EFA-DB70B294651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3FE5F723-342C-4909-BA38-8B45C4677F9E}" type="sibTrans" cxnId="{BA2C8150-012D-4300-9EFA-DB70B294651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9E6CE7D7-65F5-4BD8-A725-4CBE4638D630}" type="pres">
      <dgm:prSet presAssocID="{C32F1EEC-E9BA-46DD-8C1A-96D9FF94A839}" presName="Name0" presStyleCnt="0">
        <dgm:presLayoutVars>
          <dgm:dir/>
          <dgm:resizeHandles val="exact"/>
        </dgm:presLayoutVars>
      </dgm:prSet>
      <dgm:spPr/>
    </dgm:pt>
    <dgm:pt modelId="{2AD1824F-5A1D-45A6-A6A6-B5980AA164D7}" type="pres">
      <dgm:prSet presAssocID="{1EBE7F37-6A4A-46AF-8434-89D891D0C595}" presName="compNode" presStyleCnt="0"/>
      <dgm:spPr/>
    </dgm:pt>
    <dgm:pt modelId="{AB8D351D-4503-4340-B8D6-E21B4E7C3198}" type="pres">
      <dgm:prSet presAssocID="{1EBE7F37-6A4A-46AF-8434-89D891D0C595}" presName="pictRect" presStyleLbl="node1" presStyleIdx="0" presStyleCnt="4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清单 纯色填充"/>
        </a:ext>
      </dgm:extLst>
    </dgm:pt>
    <dgm:pt modelId="{3897918D-86D4-4A67-95B4-565C0E210E16}" type="pres">
      <dgm:prSet presAssocID="{1EBE7F37-6A4A-46AF-8434-89D891D0C595}" presName="textRect" presStyleLbl="revTx" presStyleIdx="0" presStyleCnt="4">
        <dgm:presLayoutVars>
          <dgm:bulletEnabled val="1"/>
        </dgm:presLayoutVars>
      </dgm:prSet>
      <dgm:spPr/>
    </dgm:pt>
    <dgm:pt modelId="{1C4CF07E-C27F-4B57-8F7F-820677E20D87}" type="pres">
      <dgm:prSet presAssocID="{51B32DFC-1840-48E2-9C7F-042199EE65DA}" presName="sibTrans" presStyleLbl="sibTrans2D1" presStyleIdx="0" presStyleCnt="0"/>
      <dgm:spPr/>
    </dgm:pt>
    <dgm:pt modelId="{71CAEB97-4DB5-43CD-A5BA-A2146B4002D3}" type="pres">
      <dgm:prSet presAssocID="{740AE20A-1026-431A-A165-6D29DF018826}" presName="compNode" presStyleCnt="0"/>
      <dgm:spPr/>
    </dgm:pt>
    <dgm:pt modelId="{BA03A2FC-4A3A-4975-86C9-0E01C73D4222}" type="pres">
      <dgm:prSet presAssocID="{740AE20A-1026-431A-A165-6D29DF018826}" presName="pictRect" presStyleLbl="node1" presStyleIdx="1" presStyleCnt="4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灯泡和齿轮 纯色填充"/>
        </a:ext>
      </dgm:extLst>
    </dgm:pt>
    <dgm:pt modelId="{21C2C36A-6C7D-40A9-8F55-39AD8C7BF330}" type="pres">
      <dgm:prSet presAssocID="{740AE20A-1026-431A-A165-6D29DF018826}" presName="textRect" presStyleLbl="revTx" presStyleIdx="1" presStyleCnt="4">
        <dgm:presLayoutVars>
          <dgm:bulletEnabled val="1"/>
        </dgm:presLayoutVars>
      </dgm:prSet>
      <dgm:spPr/>
    </dgm:pt>
    <dgm:pt modelId="{565FC8D4-E4FA-4809-9728-DE28B82B2DFD}" type="pres">
      <dgm:prSet presAssocID="{8AB60279-1262-4592-8A88-731EAC7CC588}" presName="sibTrans" presStyleLbl="sibTrans2D1" presStyleIdx="0" presStyleCnt="0"/>
      <dgm:spPr/>
    </dgm:pt>
    <dgm:pt modelId="{0D2E6815-9B6D-4781-BC8C-8ACF6448DEDB}" type="pres">
      <dgm:prSet presAssocID="{6A760836-8A09-44FF-892B-D572179C0BAB}" presName="compNode" presStyleCnt="0"/>
      <dgm:spPr/>
    </dgm:pt>
    <dgm:pt modelId="{0DCE481E-F064-4F45-8C50-2FE3755FAE81}" type="pres">
      <dgm:prSet presAssocID="{6A760836-8A09-44FF-892B-D572179C0BAB}" presName="pictRect" presStyleLbl="node1" presStyleIdx="2" presStyleCnt="4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条形图 纯色填充"/>
        </a:ext>
      </dgm:extLst>
    </dgm:pt>
    <dgm:pt modelId="{750D7CDE-F591-495F-BAA4-7D30B1E4B48A}" type="pres">
      <dgm:prSet presAssocID="{6A760836-8A09-44FF-892B-D572179C0BAB}" presName="textRect" presStyleLbl="revTx" presStyleIdx="2" presStyleCnt="4">
        <dgm:presLayoutVars>
          <dgm:bulletEnabled val="1"/>
        </dgm:presLayoutVars>
      </dgm:prSet>
      <dgm:spPr/>
    </dgm:pt>
    <dgm:pt modelId="{9B09C963-85D4-4F00-809B-DCDA28024B65}" type="pres">
      <dgm:prSet presAssocID="{396B5B06-36E0-48B3-B9B9-FA8CD5FD21E3}" presName="sibTrans" presStyleLbl="sibTrans2D1" presStyleIdx="0" presStyleCnt="0"/>
      <dgm:spPr/>
    </dgm:pt>
    <dgm:pt modelId="{B94B0233-C432-432D-AA8D-EE9998C21BB9}" type="pres">
      <dgm:prSet presAssocID="{96C81EF6-2CA5-4991-89EB-CDFADC6E95C0}" presName="compNode" presStyleCnt="0"/>
      <dgm:spPr/>
    </dgm:pt>
    <dgm:pt modelId="{A74E9219-06F7-4BBB-AD85-1ABDD27A8D02}" type="pres">
      <dgm:prSet presAssocID="{96C81EF6-2CA5-4991-89EB-CDFADC6E95C0}" presName="pictRect" presStyleLbl="node1" presStyleIdx="3" presStyleCnt="4"/>
      <dgm:spPr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火箭 纯色填充"/>
        </a:ext>
      </dgm:extLst>
    </dgm:pt>
    <dgm:pt modelId="{086C6CFA-2FFF-4D9E-B994-A598B98B312F}" type="pres">
      <dgm:prSet presAssocID="{96C81EF6-2CA5-4991-89EB-CDFADC6E95C0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1DF9E714-1375-4D9B-ADA7-1A4EA900D148}" type="presOf" srcId="{51B32DFC-1840-48E2-9C7F-042199EE65DA}" destId="{1C4CF07E-C27F-4B57-8F7F-820677E20D87}" srcOrd="0" destOrd="0" presId="urn:microsoft.com/office/officeart/2005/8/layout/pList1"/>
    <dgm:cxn modelId="{B9BAA719-DAD3-48A0-8DCC-E0A501D7A532}" srcId="{C32F1EEC-E9BA-46DD-8C1A-96D9FF94A839}" destId="{6A760836-8A09-44FF-892B-D572179C0BAB}" srcOrd="2" destOrd="0" parTransId="{4128C5FD-E019-4B56-950B-51A908BB13FB}" sibTransId="{396B5B06-36E0-48B3-B9B9-FA8CD5FD21E3}"/>
    <dgm:cxn modelId="{40361E2C-9A45-49FC-83B8-7E68158FD3E3}" srcId="{C32F1EEC-E9BA-46DD-8C1A-96D9FF94A839}" destId="{740AE20A-1026-431A-A165-6D29DF018826}" srcOrd="1" destOrd="0" parTransId="{A7E97506-9968-4E2A-B0A6-21E5AE74F3A6}" sibTransId="{8AB60279-1262-4592-8A88-731EAC7CC588}"/>
    <dgm:cxn modelId="{1907D72C-AA4B-4C73-A80B-978C3CCA2BEF}" type="presOf" srcId="{396B5B06-36E0-48B3-B9B9-FA8CD5FD21E3}" destId="{9B09C963-85D4-4F00-809B-DCDA28024B65}" srcOrd="0" destOrd="0" presId="urn:microsoft.com/office/officeart/2005/8/layout/pList1"/>
    <dgm:cxn modelId="{FA351D3A-A29C-4E05-974B-DA0A40EE4DF8}" type="presOf" srcId="{C32F1EEC-E9BA-46DD-8C1A-96D9FF94A839}" destId="{9E6CE7D7-65F5-4BD8-A725-4CBE4638D630}" srcOrd="0" destOrd="0" presId="urn:microsoft.com/office/officeart/2005/8/layout/pList1"/>
    <dgm:cxn modelId="{BA2C8150-012D-4300-9EFA-DB70B2946512}" srcId="{C32F1EEC-E9BA-46DD-8C1A-96D9FF94A839}" destId="{96C81EF6-2CA5-4991-89EB-CDFADC6E95C0}" srcOrd="3" destOrd="0" parTransId="{BE360881-5B43-4917-ACCB-5C58C7D53B8D}" sibTransId="{3FE5F723-342C-4909-BA38-8B45C4677F9E}"/>
    <dgm:cxn modelId="{80B73652-D196-49E9-BE79-F905EB6299CA}" type="presOf" srcId="{8AB60279-1262-4592-8A88-731EAC7CC588}" destId="{565FC8D4-E4FA-4809-9728-DE28B82B2DFD}" srcOrd="0" destOrd="0" presId="urn:microsoft.com/office/officeart/2005/8/layout/pList1"/>
    <dgm:cxn modelId="{A91BEE65-2A6F-4EE6-995F-6C32765607B0}" type="presOf" srcId="{96C81EF6-2CA5-4991-89EB-CDFADC6E95C0}" destId="{086C6CFA-2FFF-4D9E-B994-A598B98B312F}" srcOrd="0" destOrd="0" presId="urn:microsoft.com/office/officeart/2005/8/layout/pList1"/>
    <dgm:cxn modelId="{165D0BAE-5054-414B-9843-BE157EB7E8FB}" type="presOf" srcId="{740AE20A-1026-431A-A165-6D29DF018826}" destId="{21C2C36A-6C7D-40A9-8F55-39AD8C7BF330}" srcOrd="0" destOrd="0" presId="urn:microsoft.com/office/officeart/2005/8/layout/pList1"/>
    <dgm:cxn modelId="{2C1D43D0-AA5B-4648-8CB9-01A866DDD4B2}" type="presOf" srcId="{1EBE7F37-6A4A-46AF-8434-89D891D0C595}" destId="{3897918D-86D4-4A67-95B4-565C0E210E16}" srcOrd="0" destOrd="0" presId="urn:microsoft.com/office/officeart/2005/8/layout/pList1"/>
    <dgm:cxn modelId="{A9B12ED6-AA90-42A7-A3C3-639167E95899}" srcId="{C32F1EEC-E9BA-46DD-8C1A-96D9FF94A839}" destId="{1EBE7F37-6A4A-46AF-8434-89D891D0C595}" srcOrd="0" destOrd="0" parTransId="{C6764AD9-37D8-4883-8A29-546262F2CFA1}" sibTransId="{51B32DFC-1840-48E2-9C7F-042199EE65DA}"/>
    <dgm:cxn modelId="{0D0C2AF6-6124-42DA-AFB5-0B7D861EDEB4}" type="presOf" srcId="{6A760836-8A09-44FF-892B-D572179C0BAB}" destId="{750D7CDE-F591-495F-BAA4-7D30B1E4B48A}" srcOrd="0" destOrd="0" presId="urn:microsoft.com/office/officeart/2005/8/layout/pList1"/>
    <dgm:cxn modelId="{DA032EA7-F832-4A09-AE16-810F61DB3D15}" type="presParOf" srcId="{9E6CE7D7-65F5-4BD8-A725-4CBE4638D630}" destId="{2AD1824F-5A1D-45A6-A6A6-B5980AA164D7}" srcOrd="0" destOrd="0" presId="urn:microsoft.com/office/officeart/2005/8/layout/pList1"/>
    <dgm:cxn modelId="{5CD1D369-D6A0-4D90-BA77-0E9E6332D1E9}" type="presParOf" srcId="{2AD1824F-5A1D-45A6-A6A6-B5980AA164D7}" destId="{AB8D351D-4503-4340-B8D6-E21B4E7C3198}" srcOrd="0" destOrd="0" presId="urn:microsoft.com/office/officeart/2005/8/layout/pList1"/>
    <dgm:cxn modelId="{833193FE-87F6-4679-992B-10049A570A9A}" type="presParOf" srcId="{2AD1824F-5A1D-45A6-A6A6-B5980AA164D7}" destId="{3897918D-86D4-4A67-95B4-565C0E210E16}" srcOrd="1" destOrd="0" presId="urn:microsoft.com/office/officeart/2005/8/layout/pList1"/>
    <dgm:cxn modelId="{570753C3-96EF-4815-A4B8-24A0C58486F8}" type="presParOf" srcId="{9E6CE7D7-65F5-4BD8-A725-4CBE4638D630}" destId="{1C4CF07E-C27F-4B57-8F7F-820677E20D87}" srcOrd="1" destOrd="0" presId="urn:microsoft.com/office/officeart/2005/8/layout/pList1"/>
    <dgm:cxn modelId="{391DD8C0-7538-4E09-947D-78DDD34C62F1}" type="presParOf" srcId="{9E6CE7D7-65F5-4BD8-A725-4CBE4638D630}" destId="{71CAEB97-4DB5-43CD-A5BA-A2146B4002D3}" srcOrd="2" destOrd="0" presId="urn:microsoft.com/office/officeart/2005/8/layout/pList1"/>
    <dgm:cxn modelId="{C8DF415A-8E35-45D2-A06F-8ADF98CA1BCC}" type="presParOf" srcId="{71CAEB97-4DB5-43CD-A5BA-A2146B4002D3}" destId="{BA03A2FC-4A3A-4975-86C9-0E01C73D4222}" srcOrd="0" destOrd="0" presId="urn:microsoft.com/office/officeart/2005/8/layout/pList1"/>
    <dgm:cxn modelId="{1F1A730E-3D20-46E5-BF9A-299551BA202F}" type="presParOf" srcId="{71CAEB97-4DB5-43CD-A5BA-A2146B4002D3}" destId="{21C2C36A-6C7D-40A9-8F55-39AD8C7BF330}" srcOrd="1" destOrd="0" presId="urn:microsoft.com/office/officeart/2005/8/layout/pList1"/>
    <dgm:cxn modelId="{C77F4412-A847-4A12-9375-8F80513116A7}" type="presParOf" srcId="{9E6CE7D7-65F5-4BD8-A725-4CBE4638D630}" destId="{565FC8D4-E4FA-4809-9728-DE28B82B2DFD}" srcOrd="3" destOrd="0" presId="urn:microsoft.com/office/officeart/2005/8/layout/pList1"/>
    <dgm:cxn modelId="{676F380E-5949-40B2-B7FE-5ADC1B8D5A75}" type="presParOf" srcId="{9E6CE7D7-65F5-4BD8-A725-4CBE4638D630}" destId="{0D2E6815-9B6D-4781-BC8C-8ACF6448DEDB}" srcOrd="4" destOrd="0" presId="urn:microsoft.com/office/officeart/2005/8/layout/pList1"/>
    <dgm:cxn modelId="{5EF86AE1-7CB9-4B92-8CA9-B077BDFE6CFF}" type="presParOf" srcId="{0D2E6815-9B6D-4781-BC8C-8ACF6448DEDB}" destId="{0DCE481E-F064-4F45-8C50-2FE3755FAE81}" srcOrd="0" destOrd="0" presId="urn:microsoft.com/office/officeart/2005/8/layout/pList1"/>
    <dgm:cxn modelId="{871BFB77-D463-4338-9B9E-D9756425EECC}" type="presParOf" srcId="{0D2E6815-9B6D-4781-BC8C-8ACF6448DEDB}" destId="{750D7CDE-F591-495F-BAA4-7D30B1E4B48A}" srcOrd="1" destOrd="0" presId="urn:microsoft.com/office/officeart/2005/8/layout/pList1"/>
    <dgm:cxn modelId="{106D7D54-4063-479E-85F6-88B9E9A92D14}" type="presParOf" srcId="{9E6CE7D7-65F5-4BD8-A725-4CBE4638D630}" destId="{9B09C963-85D4-4F00-809B-DCDA28024B65}" srcOrd="5" destOrd="0" presId="urn:microsoft.com/office/officeart/2005/8/layout/pList1"/>
    <dgm:cxn modelId="{E13BDDD1-1290-45AE-8446-B06A594E1E34}" type="presParOf" srcId="{9E6CE7D7-65F5-4BD8-A725-4CBE4638D630}" destId="{B94B0233-C432-432D-AA8D-EE9998C21BB9}" srcOrd="6" destOrd="0" presId="urn:microsoft.com/office/officeart/2005/8/layout/pList1"/>
    <dgm:cxn modelId="{2F4FBA56-E007-467D-BE0B-AF08484D677B}" type="presParOf" srcId="{B94B0233-C432-432D-AA8D-EE9998C21BB9}" destId="{A74E9219-06F7-4BBB-AD85-1ABDD27A8D02}" srcOrd="0" destOrd="0" presId="urn:microsoft.com/office/officeart/2005/8/layout/pList1"/>
    <dgm:cxn modelId="{BDE901B1-2DEE-4630-80F1-7AC9CC4F7607}" type="presParOf" srcId="{B94B0233-C432-432D-AA8D-EE9998C21BB9}" destId="{086C6CFA-2FFF-4D9E-B994-A598B98B312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67C4B6-4A11-4076-8773-C79A01A9DDBC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E624D32B-DB09-4C52-8EF8-8765CF344B73}">
      <dgm:prSet custT="1"/>
      <dgm:spPr/>
      <dgm:t>
        <a:bodyPr/>
        <a:lstStyle/>
        <a:p>
          <a:r>
            <a:rPr lang="en-US" altLang="zh-CN" sz="2400" b="1" dirty="0">
              <a:latin typeface=""/>
              <a:cs typeface="Segoe UI" panose="020B0502040204020203" pitchFamily="34" charset="0"/>
            </a:rPr>
            <a:t>Key</a:t>
          </a:r>
          <a:r>
            <a:rPr lang="zh-CN" altLang="en-US" sz="2400" b="1" dirty="0">
              <a:latin typeface=""/>
              <a:cs typeface="Segoe UI" panose="020B0502040204020203" pitchFamily="34" charset="0"/>
            </a:rPr>
            <a:t> </a:t>
          </a:r>
          <a:r>
            <a:rPr lang="en-US" altLang="zh-CN" sz="2400" b="1" dirty="0">
              <a:latin typeface=""/>
              <a:cs typeface="Segoe UI" panose="020B0502040204020203" pitchFamily="34" charset="0"/>
            </a:rPr>
            <a:t>Performance Indicator (KPI)</a:t>
          </a:r>
          <a:endParaRPr lang="zh-CN" altLang="en-US" sz="2400" b="1" dirty="0">
            <a:latin typeface=""/>
            <a:cs typeface="Segoe UI" panose="020B0502040204020203" pitchFamily="34" charset="0"/>
          </a:endParaRPr>
        </a:p>
      </dgm:t>
    </dgm:pt>
    <dgm:pt modelId="{BE8E4C5A-9045-47AA-884A-22DEDF24ECFC}" type="parTrans" cxnId="{7C5B9431-CF03-4A35-8225-DC0FC6B09125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B1BF51C-9AFE-45A4-9818-532034B0FCE5}" type="sibTrans" cxnId="{7C5B9431-CF03-4A35-8225-DC0FC6B09125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22B33C7-BC92-4035-8186-5914BF5A45B7}">
      <dgm:prSet custT="1"/>
      <dgm:spPr/>
      <dgm:t>
        <a:bodyPr/>
        <a:lstStyle/>
        <a:p>
          <a:r>
            <a:rPr lang="en-US" altLang="zh-CN" sz="2000" b="1" dirty="0">
              <a:solidFill>
                <a:srgbClr val="0070C0"/>
              </a:solidFill>
              <a:latin typeface="Candara" panose="020E0502030303020204" pitchFamily="34" charset="0"/>
              <a:cs typeface="Segoe UI" panose="020B0502040204020203" pitchFamily="34" charset="0"/>
            </a:rPr>
            <a:t>Time-series data</a:t>
          </a:r>
          <a:r>
            <a:rPr lang="en-US" altLang="zh-CN" sz="2000" b="1" dirty="0">
              <a:solidFill>
                <a:srgbClr val="002060"/>
              </a:solidFill>
              <a:latin typeface="Candara" panose="020E0502030303020204" pitchFamily="34" charset="0"/>
              <a:cs typeface="Segoe UI" panose="020B0502040204020203" pitchFamily="34" charset="0"/>
            </a:rPr>
            <a:t> </a:t>
          </a:r>
          <a:r>
            <a:rPr lang="en-US" altLang="zh-CN" sz="2000" dirty="0">
              <a:latin typeface="Candara" panose="020E0502030303020204" pitchFamily="34" charset="0"/>
              <a:cs typeface="Segoe UI" panose="020B0502040204020203" pitchFamily="34" charset="0"/>
            </a:rPr>
            <a:t>collected from a myriad of sources</a:t>
          </a:r>
          <a:endParaRPr lang="zh-CN" altLang="en-US" sz="2000" dirty="0">
            <a:latin typeface="Candara" panose="020E0502030303020204" pitchFamily="34" charset="0"/>
            <a:cs typeface="Segoe UI" panose="020B0502040204020203" pitchFamily="34" charset="0"/>
          </a:endParaRPr>
        </a:p>
      </dgm:t>
    </dgm:pt>
    <dgm:pt modelId="{49E00D61-67EE-4B99-95CE-11D8F500E3DC}" type="parTrans" cxnId="{F171074F-E668-42BE-8FFB-2C4FD249FFA3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99D296A-A634-4777-98F5-D9DF18C991A4}" type="sibTrans" cxnId="{F171074F-E668-42BE-8FFB-2C4FD249FFA3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2907132F-6A3F-43D9-AB81-A1EA0A69B0AC}">
      <dgm:prSet custT="1"/>
      <dgm:spPr/>
      <dgm:t>
        <a:bodyPr/>
        <a:lstStyle/>
        <a:p>
          <a:r>
            <a:rPr lang="en-US" altLang="zh-CN" sz="2000" dirty="0">
              <a:latin typeface="Candara" panose="020E0502030303020204" pitchFamily="34" charset="0"/>
              <a:cs typeface="Segoe UI" panose="020B0502040204020203" pitchFamily="34" charset="0"/>
            </a:rPr>
            <a:t>Reflect the health status of a service</a:t>
          </a:r>
          <a:endParaRPr lang="zh-CN" altLang="en-US" sz="2000" dirty="0">
            <a:latin typeface="Candara" panose="020E0502030303020204" pitchFamily="34" charset="0"/>
            <a:cs typeface="Segoe UI" panose="020B0502040204020203" pitchFamily="34" charset="0"/>
          </a:endParaRPr>
        </a:p>
      </dgm:t>
    </dgm:pt>
    <dgm:pt modelId="{AC1D719E-5C0E-4E8A-B72A-3BEBF0C3F3BD}" type="parTrans" cxnId="{2271F4EE-40D5-475B-AE00-4926DC59987D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E57E8F2-887D-406C-A24D-DA2211C5B4FD}" type="sibTrans" cxnId="{2271F4EE-40D5-475B-AE00-4926DC59987D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10932DB-48F2-48E2-8DD3-99A59A34C75D}">
      <dgm:prSet custT="1"/>
      <dgm:spPr/>
      <dgm:t>
        <a:bodyPr/>
        <a:lstStyle/>
        <a:p>
          <a:r>
            <a:rPr lang="en-US" altLang="zh-CN" sz="2000" dirty="0">
              <a:latin typeface="Candara" panose="020E0502030303020204" pitchFamily="34" charset="0"/>
              <a:cs typeface="Segoe UI" panose="020B0502040204020203" pitchFamily="34" charset="0"/>
            </a:rPr>
            <a:t>Most KPIs in the real world are </a:t>
          </a:r>
          <a:r>
            <a:rPr lang="en-US" altLang="zh-CN" sz="2000" b="1" dirty="0">
              <a:solidFill>
                <a:srgbClr val="0070C0"/>
              </a:solidFill>
              <a:latin typeface="Candara" panose="020E0502030303020204" pitchFamily="34" charset="0"/>
              <a:cs typeface="Segoe UI" panose="020B0502040204020203" pitchFamily="34" charset="0"/>
            </a:rPr>
            <a:t>seasonal</a:t>
          </a:r>
          <a:endParaRPr lang="zh-CN" altLang="en-US" sz="2000" b="1" dirty="0">
            <a:solidFill>
              <a:srgbClr val="0070C0"/>
            </a:solidFill>
            <a:latin typeface="Candara" panose="020E0502030303020204" pitchFamily="34" charset="0"/>
            <a:cs typeface="Segoe UI" panose="020B0502040204020203" pitchFamily="34" charset="0"/>
          </a:endParaRPr>
        </a:p>
      </dgm:t>
    </dgm:pt>
    <dgm:pt modelId="{D6102FEB-531D-4843-89E4-03142881D48B}" type="parTrans" cxnId="{CFC1F43D-1385-46F5-8B5A-5A7ABBA916DC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C9D36D97-F493-4C9F-8E3D-5AE07482787F}" type="sibTrans" cxnId="{CFC1F43D-1385-46F5-8B5A-5A7ABBA916DC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85F1D12-72CF-4838-B3BD-BFA4D7CE5AA2}">
      <dgm:prSet custT="1"/>
      <dgm:spPr/>
      <dgm:t>
        <a:bodyPr/>
        <a:lstStyle/>
        <a:p>
          <a:r>
            <a:rPr lang="en-US" altLang="zh-CN" sz="2400" b="1" dirty="0">
              <a:latin typeface="Segoe UI" panose="020B0502040204020203" pitchFamily="34" charset="0"/>
              <a:cs typeface="Segoe UI" panose="020B0502040204020203" pitchFamily="34" charset="0"/>
            </a:rPr>
            <a:t>KPI anomaly detection is essential for service reliability </a:t>
          </a:r>
          <a:endParaRPr lang="zh-CN" altLang="en-US" sz="24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0FF8891-AA6E-40EA-8070-A4AB1E05C6AC}" type="parTrans" cxnId="{7664E79D-9E91-4299-8F8B-8E2BFB8AB202}">
      <dgm:prSet/>
      <dgm:spPr/>
      <dgm:t>
        <a:bodyPr/>
        <a:lstStyle/>
        <a:p>
          <a:endParaRPr lang="zh-CN" altLang="en-US" sz="1600"/>
        </a:p>
      </dgm:t>
    </dgm:pt>
    <dgm:pt modelId="{88131F55-E022-46F5-8B79-CC467FECE84F}" type="sibTrans" cxnId="{7664E79D-9E91-4299-8F8B-8E2BFB8AB202}">
      <dgm:prSet/>
      <dgm:spPr/>
      <dgm:t>
        <a:bodyPr/>
        <a:lstStyle/>
        <a:p>
          <a:endParaRPr lang="zh-CN" altLang="en-US" sz="1600"/>
        </a:p>
      </dgm:t>
    </dgm:pt>
    <dgm:pt modelId="{83C9420F-9E41-43BC-A7B2-FB7FB1B0ACC2}">
      <dgm:prSet custT="1"/>
      <dgm:spPr/>
      <dgm:t>
        <a:bodyPr/>
        <a:lstStyle/>
        <a:p>
          <a:r>
            <a:rPr lang="en-US" altLang="zh-CN" sz="2000" b="1" dirty="0">
              <a:solidFill>
                <a:srgbClr val="C00000"/>
              </a:solidFill>
              <a:latin typeface="Candara" panose="020E0502030303020204" pitchFamily="34" charset="0"/>
              <a:cs typeface="Segoe UI" panose="020B0502040204020203" pitchFamily="34" charset="0"/>
            </a:rPr>
            <a:t>Labels are expensive</a:t>
          </a:r>
          <a:endParaRPr lang="zh-CN" altLang="en-US" sz="2000" b="1" dirty="0">
            <a:solidFill>
              <a:srgbClr val="C00000"/>
            </a:solidFill>
            <a:latin typeface="Candara" panose="020E0502030303020204" pitchFamily="34" charset="0"/>
            <a:cs typeface="Segoe UI" panose="020B0502040204020203" pitchFamily="34" charset="0"/>
          </a:endParaRPr>
        </a:p>
      </dgm:t>
    </dgm:pt>
    <dgm:pt modelId="{D7B70A28-FBAC-43D7-B8C5-07A395FCCB4D}" type="parTrans" cxnId="{B88907E2-C3FF-4385-9F05-7FF4C2DBCAB9}">
      <dgm:prSet/>
      <dgm:spPr/>
      <dgm:t>
        <a:bodyPr/>
        <a:lstStyle/>
        <a:p>
          <a:endParaRPr lang="zh-CN" altLang="en-US" sz="1600"/>
        </a:p>
      </dgm:t>
    </dgm:pt>
    <dgm:pt modelId="{7C269D99-BF91-499D-A938-1BFF37BA84EF}" type="sibTrans" cxnId="{B88907E2-C3FF-4385-9F05-7FF4C2DBCAB9}">
      <dgm:prSet/>
      <dgm:spPr/>
      <dgm:t>
        <a:bodyPr/>
        <a:lstStyle/>
        <a:p>
          <a:endParaRPr lang="zh-CN" altLang="en-US" sz="1600"/>
        </a:p>
      </dgm:t>
    </dgm:pt>
    <dgm:pt modelId="{4674EB29-06A7-434A-8202-34D7C902E814}">
      <dgm:prSet custT="1"/>
      <dgm:spPr/>
      <dgm:t>
        <a:bodyPr/>
        <a:lstStyle/>
        <a:p>
          <a:r>
            <a:rPr lang="en-US" altLang="zh-CN" sz="2000" dirty="0">
              <a:latin typeface="Candara" panose="020E0502030303020204" pitchFamily="34" charset="0"/>
              <a:cs typeface="Segoe UI" panose="020B0502040204020203" pitchFamily="34" charset="0"/>
            </a:rPr>
            <a:t>Most algorithms are </a:t>
          </a:r>
          <a:r>
            <a:rPr lang="en-US" altLang="zh-CN" sz="2000" b="1" dirty="0">
              <a:solidFill>
                <a:srgbClr val="C00000"/>
              </a:solidFill>
              <a:latin typeface="Candara" panose="020E0502030303020204" pitchFamily="34" charset="0"/>
              <a:cs typeface="Segoe UI" panose="020B0502040204020203" pitchFamily="34" charset="0"/>
            </a:rPr>
            <a:t>unsupervised</a:t>
          </a:r>
          <a:endParaRPr lang="zh-CN" altLang="en-US" sz="2000" b="1" dirty="0">
            <a:solidFill>
              <a:srgbClr val="C00000"/>
            </a:solidFill>
            <a:latin typeface="Candara" panose="020E0502030303020204" pitchFamily="34" charset="0"/>
            <a:cs typeface="Segoe UI" panose="020B0502040204020203" pitchFamily="34" charset="0"/>
          </a:endParaRPr>
        </a:p>
      </dgm:t>
    </dgm:pt>
    <dgm:pt modelId="{8E7AB9CE-E8C9-4EF3-ACB9-0784F2D6B23C}" type="parTrans" cxnId="{B0BD9BF4-AE57-4F1D-8F03-BC5351498BB8}">
      <dgm:prSet/>
      <dgm:spPr/>
      <dgm:t>
        <a:bodyPr/>
        <a:lstStyle/>
        <a:p>
          <a:endParaRPr lang="zh-CN" altLang="en-US" sz="1600"/>
        </a:p>
      </dgm:t>
    </dgm:pt>
    <dgm:pt modelId="{8CBFEC36-5718-40F7-BEA4-63B26CB16DE7}" type="sibTrans" cxnId="{B0BD9BF4-AE57-4F1D-8F03-BC5351498BB8}">
      <dgm:prSet/>
      <dgm:spPr/>
      <dgm:t>
        <a:bodyPr/>
        <a:lstStyle/>
        <a:p>
          <a:endParaRPr lang="zh-CN" altLang="en-US" sz="1600"/>
        </a:p>
      </dgm:t>
    </dgm:pt>
    <dgm:pt modelId="{4CA203D8-CE81-41E2-B4EC-8A54412B206C}">
      <dgm:prSet custT="1"/>
      <dgm:spPr/>
      <dgm:t>
        <a:bodyPr/>
        <a:lstStyle/>
        <a:p>
          <a:r>
            <a:rPr lang="en-US" altLang="zh-CN" sz="2000" dirty="0">
              <a:latin typeface="Candara" panose="020E0502030303020204" pitchFamily="34" charset="0"/>
              <a:cs typeface="Segoe UI" panose="020B0502040204020203" pitchFamily="34" charset="0"/>
            </a:rPr>
            <a:t>Identifying potential issues by detecting anomalies in KPIs</a:t>
          </a:r>
          <a:endParaRPr lang="zh-CN" altLang="en-US" sz="2000" dirty="0">
            <a:latin typeface="Candara" panose="020E0502030303020204" pitchFamily="34" charset="0"/>
            <a:cs typeface="Segoe UI" panose="020B0502040204020203" pitchFamily="34" charset="0"/>
          </a:endParaRPr>
        </a:p>
      </dgm:t>
    </dgm:pt>
    <dgm:pt modelId="{D5183E0D-7FC4-4322-A482-039207454F1D}" type="parTrans" cxnId="{8B369A73-EB30-4FBB-8C0D-5F1B0C6D0912}">
      <dgm:prSet/>
      <dgm:spPr/>
      <dgm:t>
        <a:bodyPr/>
        <a:lstStyle/>
        <a:p>
          <a:endParaRPr lang="zh-CN" altLang="en-US"/>
        </a:p>
      </dgm:t>
    </dgm:pt>
    <dgm:pt modelId="{3F801836-9498-47C6-8548-F17BA16FC5D2}" type="sibTrans" cxnId="{8B369A73-EB30-4FBB-8C0D-5F1B0C6D0912}">
      <dgm:prSet/>
      <dgm:spPr/>
      <dgm:t>
        <a:bodyPr/>
        <a:lstStyle/>
        <a:p>
          <a:endParaRPr lang="zh-CN" altLang="en-US"/>
        </a:p>
      </dgm:t>
    </dgm:pt>
    <dgm:pt modelId="{AD8287F2-1244-9740-A243-4BB94A47DD6E}">
      <dgm:prSet custT="1"/>
      <dgm:spPr/>
      <dgm:t>
        <a:bodyPr/>
        <a:lstStyle/>
        <a:p>
          <a:endParaRPr lang="zh-CN" altLang="en-US" sz="2000" dirty="0">
            <a:latin typeface="Candara" panose="020E0502030303020204" pitchFamily="34" charset="0"/>
            <a:cs typeface="Segoe UI" panose="020B0502040204020203" pitchFamily="34" charset="0"/>
          </a:endParaRPr>
        </a:p>
      </dgm:t>
    </dgm:pt>
    <dgm:pt modelId="{31B66F73-9865-464D-B58E-AF275E64E74F}" type="parTrans" cxnId="{D8C5EB1A-E2C2-F64F-9227-A5679D152685}">
      <dgm:prSet/>
      <dgm:spPr/>
      <dgm:t>
        <a:bodyPr/>
        <a:lstStyle/>
        <a:p>
          <a:endParaRPr lang="zh-CN" altLang="en-US"/>
        </a:p>
      </dgm:t>
    </dgm:pt>
    <dgm:pt modelId="{93B2B361-C0F3-F847-BBA3-B99B5A70AE1B}" type="sibTrans" cxnId="{D8C5EB1A-E2C2-F64F-9227-A5679D152685}">
      <dgm:prSet/>
      <dgm:spPr/>
      <dgm:t>
        <a:bodyPr/>
        <a:lstStyle/>
        <a:p>
          <a:endParaRPr lang="zh-CN" altLang="en-US"/>
        </a:p>
      </dgm:t>
    </dgm:pt>
    <dgm:pt modelId="{0264BD76-775D-C34A-B152-0E0BFCBB750F}">
      <dgm:prSet custT="1"/>
      <dgm:spPr/>
      <dgm:t>
        <a:bodyPr/>
        <a:lstStyle/>
        <a:p>
          <a:endParaRPr lang="zh-CN" altLang="en-US" sz="2000" dirty="0">
            <a:latin typeface="Candara" panose="020E0502030303020204" pitchFamily="34" charset="0"/>
            <a:cs typeface="Segoe UI" panose="020B0502040204020203" pitchFamily="34" charset="0"/>
          </a:endParaRPr>
        </a:p>
      </dgm:t>
    </dgm:pt>
    <dgm:pt modelId="{E4AD1DDF-10F9-F54F-AE01-044E85290311}" type="parTrans" cxnId="{6C12A91B-FD8B-1B4D-A307-0BA1CD347BED}">
      <dgm:prSet/>
      <dgm:spPr/>
      <dgm:t>
        <a:bodyPr/>
        <a:lstStyle/>
        <a:p>
          <a:endParaRPr lang="zh-CN" altLang="en-US"/>
        </a:p>
      </dgm:t>
    </dgm:pt>
    <dgm:pt modelId="{464CA7A6-57C3-0747-AB44-70228A236152}" type="sibTrans" cxnId="{6C12A91B-FD8B-1B4D-A307-0BA1CD347BED}">
      <dgm:prSet/>
      <dgm:spPr/>
      <dgm:t>
        <a:bodyPr/>
        <a:lstStyle/>
        <a:p>
          <a:endParaRPr lang="zh-CN" altLang="en-US"/>
        </a:p>
      </dgm:t>
    </dgm:pt>
    <dgm:pt modelId="{AA9804D1-8AD8-334C-9179-C9338A1A289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kumimoji="1" lang="en-US" altLang="zh-CN" sz="2000" dirty="0">
              <a:latin typeface="Candara" panose="020E0502030303020204" pitchFamily="34" charset="0"/>
            </a:rPr>
            <a:t>Real-world time series data are complex and exhibit </a:t>
          </a:r>
          <a:r>
            <a:rPr kumimoji="1" lang="en-US" altLang="zh-CN" sz="2000" b="1" dirty="0">
              <a:solidFill>
                <a:srgbClr val="0170C0"/>
              </a:solidFill>
              <a:latin typeface="Candara" panose="020E0502030303020204" pitchFamily="34" charset="0"/>
            </a:rPr>
            <a:t>significant variations across different domains</a:t>
          </a:r>
          <a:r>
            <a:rPr kumimoji="1" lang="en-US" altLang="zh-CN" sz="2000" dirty="0">
              <a:latin typeface="Candara" panose="020E0502030303020204" pitchFamily="34" charset="0"/>
            </a:rPr>
            <a:t>.</a:t>
          </a:r>
          <a:endParaRPr lang="zh-CN" altLang="en-US" sz="2000" dirty="0">
            <a:solidFill>
              <a:srgbClr val="0070C0"/>
            </a:solidFill>
            <a:latin typeface="Candara" panose="020E0502030303020204" pitchFamily="34" charset="0"/>
            <a:cs typeface="Segoe UI" panose="020B0502040204020203" pitchFamily="34" charset="0"/>
          </a:endParaRPr>
        </a:p>
      </dgm:t>
    </dgm:pt>
    <dgm:pt modelId="{0FC78778-91F0-4240-8840-C7BEBBDED067}" type="parTrans" cxnId="{89B86966-9BA7-334D-BC9B-9B393B5BB730}">
      <dgm:prSet/>
      <dgm:spPr/>
      <dgm:t>
        <a:bodyPr/>
        <a:lstStyle/>
        <a:p>
          <a:endParaRPr lang="zh-CN" altLang="en-US"/>
        </a:p>
      </dgm:t>
    </dgm:pt>
    <dgm:pt modelId="{AE341862-9FEB-F045-BDB9-2BD8914972BB}" type="sibTrans" cxnId="{89B86966-9BA7-334D-BC9B-9B393B5BB730}">
      <dgm:prSet/>
      <dgm:spPr/>
      <dgm:t>
        <a:bodyPr/>
        <a:lstStyle/>
        <a:p>
          <a:endParaRPr lang="zh-CN" altLang="en-US"/>
        </a:p>
      </dgm:t>
    </dgm:pt>
    <dgm:pt modelId="{EEFCDD55-BBD2-3044-93B6-755E8F18AC3D}">
      <dgm:prSet custT="1"/>
      <dgm:spPr/>
      <dgm:t>
        <a:bodyPr/>
        <a:lstStyle/>
        <a:p>
          <a:r>
            <a:rPr lang="en-US" altLang="zh-CN" sz="2000" b="0" dirty="0">
              <a:solidFill>
                <a:schemeClr val="tx1"/>
              </a:solidFill>
              <a:latin typeface="Candara" panose="020E0502030303020204" pitchFamily="34" charset="0"/>
              <a:cs typeface="Segoe UI" panose="020B0502040204020203" pitchFamily="34" charset="0"/>
            </a:rPr>
            <a:t>Collecting KPI data for model training and fine-tuning is </a:t>
          </a:r>
          <a:r>
            <a:rPr lang="en-US" altLang="zh-CN" sz="2000" b="1" dirty="0">
              <a:solidFill>
                <a:srgbClr val="C00000"/>
              </a:solidFill>
              <a:latin typeface="Candara" panose="020E0502030303020204" pitchFamily="34" charset="0"/>
              <a:cs typeface="Segoe UI" panose="020B0502040204020203" pitchFamily="34" charset="0"/>
            </a:rPr>
            <a:t>time consuming </a:t>
          </a:r>
          <a:endParaRPr lang="zh-CN" altLang="en-US" sz="2000" b="1" dirty="0">
            <a:solidFill>
              <a:srgbClr val="C00000"/>
            </a:solidFill>
            <a:latin typeface="Candara" panose="020E0502030303020204" pitchFamily="34" charset="0"/>
            <a:cs typeface="Segoe UI" panose="020B0502040204020203" pitchFamily="34" charset="0"/>
          </a:endParaRPr>
        </a:p>
      </dgm:t>
    </dgm:pt>
    <dgm:pt modelId="{249F2536-A560-B342-868F-D88E485CBA03}" type="parTrans" cxnId="{C3B61F56-82A7-ED48-A367-79E2ED583941}">
      <dgm:prSet/>
      <dgm:spPr/>
      <dgm:t>
        <a:bodyPr/>
        <a:lstStyle/>
        <a:p>
          <a:endParaRPr lang="zh-CN" altLang="en-US"/>
        </a:p>
      </dgm:t>
    </dgm:pt>
    <dgm:pt modelId="{B827F360-AD6E-024D-802E-36DF5336BE71}" type="sibTrans" cxnId="{C3B61F56-82A7-ED48-A367-79E2ED583941}">
      <dgm:prSet/>
      <dgm:spPr/>
      <dgm:t>
        <a:bodyPr/>
        <a:lstStyle/>
        <a:p>
          <a:endParaRPr lang="zh-CN" altLang="en-US"/>
        </a:p>
      </dgm:t>
    </dgm:pt>
    <dgm:pt modelId="{8CAAD96F-FE17-4AE3-B613-031ED20E2C70}" type="pres">
      <dgm:prSet presAssocID="{E167C4B6-4A11-4076-8773-C79A01A9DDBC}" presName="linear" presStyleCnt="0">
        <dgm:presLayoutVars>
          <dgm:animLvl val="lvl"/>
          <dgm:resizeHandles val="exact"/>
        </dgm:presLayoutVars>
      </dgm:prSet>
      <dgm:spPr/>
    </dgm:pt>
    <dgm:pt modelId="{A121E974-01CF-40D3-8FE9-3837F616262A}" type="pres">
      <dgm:prSet presAssocID="{E624D32B-DB09-4C52-8EF8-8765CF344B7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991F307-8558-4DC3-8DD3-F03F6FC93C73}" type="pres">
      <dgm:prSet presAssocID="{E624D32B-DB09-4C52-8EF8-8765CF344B73}" presName="childText" presStyleLbl="revTx" presStyleIdx="0" presStyleCnt="2">
        <dgm:presLayoutVars>
          <dgm:bulletEnabled val="1"/>
        </dgm:presLayoutVars>
      </dgm:prSet>
      <dgm:spPr/>
    </dgm:pt>
    <dgm:pt modelId="{7B1EA4DC-2A48-4AAA-A478-FFDFC9C2E87C}" type="pres">
      <dgm:prSet presAssocID="{E85F1D12-72CF-4838-B3BD-BFA4D7CE5AA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EFCCF38-F94A-46DF-8F7D-E3987C9ECBAA}" type="pres">
      <dgm:prSet presAssocID="{E85F1D12-72CF-4838-B3BD-BFA4D7CE5AA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C0A6B14-0996-4391-816E-98B795907BA3}" type="presOf" srcId="{E167C4B6-4A11-4076-8773-C79A01A9DDBC}" destId="{8CAAD96F-FE17-4AE3-B613-031ED20E2C70}" srcOrd="0" destOrd="0" presId="urn:microsoft.com/office/officeart/2005/8/layout/vList2"/>
    <dgm:cxn modelId="{D8C5EB1A-E2C2-F64F-9227-A5679D152685}" srcId="{E624D32B-DB09-4C52-8EF8-8765CF344B73}" destId="{AD8287F2-1244-9740-A243-4BB94A47DD6E}" srcOrd="4" destOrd="0" parTransId="{31B66F73-9865-464D-B58E-AF275E64E74F}" sibTransId="{93B2B361-C0F3-F847-BBA3-B99B5A70AE1B}"/>
    <dgm:cxn modelId="{6C12A91B-FD8B-1B4D-A307-0BA1CD347BED}" srcId="{E85F1D12-72CF-4838-B3BD-BFA4D7CE5AA2}" destId="{0264BD76-775D-C34A-B152-0E0BFCBB750F}" srcOrd="4" destOrd="0" parTransId="{E4AD1DDF-10F9-F54F-AE01-044E85290311}" sibTransId="{464CA7A6-57C3-0747-AB44-70228A236152}"/>
    <dgm:cxn modelId="{F0614526-AB95-E34B-8EE1-B0E140BA5483}" type="presOf" srcId="{0264BD76-775D-C34A-B152-0E0BFCBB750F}" destId="{6EFCCF38-F94A-46DF-8F7D-E3987C9ECBAA}" srcOrd="0" destOrd="4" presId="urn:microsoft.com/office/officeart/2005/8/layout/vList2"/>
    <dgm:cxn modelId="{7C5B9431-CF03-4A35-8225-DC0FC6B09125}" srcId="{E167C4B6-4A11-4076-8773-C79A01A9DDBC}" destId="{E624D32B-DB09-4C52-8EF8-8765CF344B73}" srcOrd="0" destOrd="0" parTransId="{BE8E4C5A-9045-47AA-884A-22DEDF24ECFC}" sibTransId="{3B1BF51C-9AFE-45A4-9818-532034B0FCE5}"/>
    <dgm:cxn modelId="{6BCB5432-A36F-42C3-B1F5-2D7DFCA1E014}" type="presOf" srcId="{4CA203D8-CE81-41E2-B4EC-8A54412B206C}" destId="{6EFCCF38-F94A-46DF-8F7D-E3987C9ECBAA}" srcOrd="0" destOrd="0" presId="urn:microsoft.com/office/officeart/2005/8/layout/vList2"/>
    <dgm:cxn modelId="{CFC1F43D-1385-46F5-8B5A-5A7ABBA916DC}" srcId="{E624D32B-DB09-4C52-8EF8-8765CF344B73}" destId="{810932DB-48F2-48E2-8DD3-99A59A34C75D}" srcOrd="2" destOrd="0" parTransId="{D6102FEB-531D-4843-89E4-03142881D48B}" sibTransId="{C9D36D97-F493-4C9F-8E3D-5AE07482787F}"/>
    <dgm:cxn modelId="{98D18347-1B11-4E84-994B-893A205A77CD}" type="presOf" srcId="{83C9420F-9E41-43BC-A7B2-FB7FB1B0ACC2}" destId="{6EFCCF38-F94A-46DF-8F7D-E3987C9ECBAA}" srcOrd="0" destOrd="1" presId="urn:microsoft.com/office/officeart/2005/8/layout/vList2"/>
    <dgm:cxn modelId="{03E9B547-4650-42BA-A5CD-E27EE63E6691}" type="presOf" srcId="{810932DB-48F2-48E2-8DD3-99A59A34C75D}" destId="{1991F307-8558-4DC3-8DD3-F03F6FC93C73}" srcOrd="0" destOrd="2" presId="urn:microsoft.com/office/officeart/2005/8/layout/vList2"/>
    <dgm:cxn modelId="{E4671048-E526-4929-97B6-3C5D07CA6981}" type="presOf" srcId="{E624D32B-DB09-4C52-8EF8-8765CF344B73}" destId="{A121E974-01CF-40D3-8FE9-3837F616262A}" srcOrd="0" destOrd="0" presId="urn:microsoft.com/office/officeart/2005/8/layout/vList2"/>
    <dgm:cxn modelId="{F171074F-E668-42BE-8FFB-2C4FD249FFA3}" srcId="{E624D32B-DB09-4C52-8EF8-8765CF344B73}" destId="{C22B33C7-BC92-4035-8186-5914BF5A45B7}" srcOrd="0" destOrd="0" parTransId="{49E00D61-67EE-4B99-95CE-11D8F500E3DC}" sibTransId="{C99D296A-A634-4777-98F5-D9DF18C991A4}"/>
    <dgm:cxn modelId="{C3B61F56-82A7-ED48-A367-79E2ED583941}" srcId="{E85F1D12-72CF-4838-B3BD-BFA4D7CE5AA2}" destId="{EEFCDD55-BBD2-3044-93B6-755E8F18AC3D}" srcOrd="3" destOrd="0" parTransId="{249F2536-A560-B342-868F-D88E485CBA03}" sibTransId="{B827F360-AD6E-024D-802E-36DF5336BE71}"/>
    <dgm:cxn modelId="{790E295F-FBD8-6C42-B1B3-92EBED9D4EEA}" type="presOf" srcId="{EEFCDD55-BBD2-3044-93B6-755E8F18AC3D}" destId="{6EFCCF38-F94A-46DF-8F7D-E3987C9ECBAA}" srcOrd="0" destOrd="3" presId="urn:microsoft.com/office/officeart/2005/8/layout/vList2"/>
    <dgm:cxn modelId="{E72F375F-A0FE-AA4C-82B4-9267707C636C}" type="presOf" srcId="{AA9804D1-8AD8-334C-9179-C9338A1A2896}" destId="{1991F307-8558-4DC3-8DD3-F03F6FC93C73}" srcOrd="0" destOrd="3" presId="urn:microsoft.com/office/officeart/2005/8/layout/vList2"/>
    <dgm:cxn modelId="{89B86966-9BA7-334D-BC9B-9B393B5BB730}" srcId="{E624D32B-DB09-4C52-8EF8-8765CF344B73}" destId="{AA9804D1-8AD8-334C-9179-C9338A1A2896}" srcOrd="3" destOrd="0" parTransId="{0FC78778-91F0-4240-8840-C7BEBBDED067}" sibTransId="{AE341862-9FEB-F045-BDB9-2BD8914972BB}"/>
    <dgm:cxn modelId="{9450B971-57F2-5F4E-A1A2-82A6D31BE9D4}" type="presOf" srcId="{AD8287F2-1244-9740-A243-4BB94A47DD6E}" destId="{1991F307-8558-4DC3-8DD3-F03F6FC93C73}" srcOrd="0" destOrd="4" presId="urn:microsoft.com/office/officeart/2005/8/layout/vList2"/>
    <dgm:cxn modelId="{8B369A73-EB30-4FBB-8C0D-5F1B0C6D0912}" srcId="{E85F1D12-72CF-4838-B3BD-BFA4D7CE5AA2}" destId="{4CA203D8-CE81-41E2-B4EC-8A54412B206C}" srcOrd="0" destOrd="0" parTransId="{D5183E0D-7FC4-4322-A482-039207454F1D}" sibTransId="{3F801836-9498-47C6-8548-F17BA16FC5D2}"/>
    <dgm:cxn modelId="{7664E79D-9E91-4299-8F8B-8E2BFB8AB202}" srcId="{E167C4B6-4A11-4076-8773-C79A01A9DDBC}" destId="{E85F1D12-72CF-4838-B3BD-BFA4D7CE5AA2}" srcOrd="1" destOrd="0" parTransId="{90FF8891-AA6E-40EA-8070-A4AB1E05C6AC}" sibTransId="{88131F55-E022-46F5-8B79-CC467FECE84F}"/>
    <dgm:cxn modelId="{5F108CC3-C9B7-4AD7-A063-FC102A239C98}" type="presOf" srcId="{2907132F-6A3F-43D9-AB81-A1EA0A69B0AC}" destId="{1991F307-8558-4DC3-8DD3-F03F6FC93C73}" srcOrd="0" destOrd="1" presId="urn:microsoft.com/office/officeart/2005/8/layout/vList2"/>
    <dgm:cxn modelId="{39A18DC8-7E39-47D9-9233-7DCAA3426E10}" type="presOf" srcId="{C22B33C7-BC92-4035-8186-5914BF5A45B7}" destId="{1991F307-8558-4DC3-8DD3-F03F6FC93C73}" srcOrd="0" destOrd="0" presId="urn:microsoft.com/office/officeart/2005/8/layout/vList2"/>
    <dgm:cxn modelId="{7C9C56CD-B0FF-48FA-B0BB-96F228726721}" type="presOf" srcId="{E85F1D12-72CF-4838-B3BD-BFA4D7CE5AA2}" destId="{7B1EA4DC-2A48-4AAA-A478-FFDFC9C2E87C}" srcOrd="0" destOrd="0" presId="urn:microsoft.com/office/officeart/2005/8/layout/vList2"/>
    <dgm:cxn modelId="{38A4F2DC-1480-4A63-A92A-9C110F58AD0A}" type="presOf" srcId="{4674EB29-06A7-434A-8202-34D7C902E814}" destId="{6EFCCF38-F94A-46DF-8F7D-E3987C9ECBAA}" srcOrd="0" destOrd="2" presId="urn:microsoft.com/office/officeart/2005/8/layout/vList2"/>
    <dgm:cxn modelId="{B88907E2-C3FF-4385-9F05-7FF4C2DBCAB9}" srcId="{E85F1D12-72CF-4838-B3BD-BFA4D7CE5AA2}" destId="{83C9420F-9E41-43BC-A7B2-FB7FB1B0ACC2}" srcOrd="1" destOrd="0" parTransId="{D7B70A28-FBAC-43D7-B8C5-07A395FCCB4D}" sibTransId="{7C269D99-BF91-499D-A938-1BFF37BA84EF}"/>
    <dgm:cxn modelId="{2271F4EE-40D5-475B-AE00-4926DC59987D}" srcId="{E624D32B-DB09-4C52-8EF8-8765CF344B73}" destId="{2907132F-6A3F-43D9-AB81-A1EA0A69B0AC}" srcOrd="1" destOrd="0" parTransId="{AC1D719E-5C0E-4E8A-B72A-3BEBF0C3F3BD}" sibTransId="{AE57E8F2-887D-406C-A24D-DA2211C5B4FD}"/>
    <dgm:cxn modelId="{B0BD9BF4-AE57-4F1D-8F03-BC5351498BB8}" srcId="{E85F1D12-72CF-4838-B3BD-BFA4D7CE5AA2}" destId="{4674EB29-06A7-434A-8202-34D7C902E814}" srcOrd="2" destOrd="0" parTransId="{8E7AB9CE-E8C9-4EF3-ACB9-0784F2D6B23C}" sibTransId="{8CBFEC36-5718-40F7-BEA4-63B26CB16DE7}"/>
    <dgm:cxn modelId="{D0843F22-DB26-4B8A-B63E-B2A1B0B80B2B}" type="presParOf" srcId="{8CAAD96F-FE17-4AE3-B613-031ED20E2C70}" destId="{A121E974-01CF-40D3-8FE9-3837F616262A}" srcOrd="0" destOrd="0" presId="urn:microsoft.com/office/officeart/2005/8/layout/vList2"/>
    <dgm:cxn modelId="{A7122F36-BA05-498D-99BB-BD28DA24BCF2}" type="presParOf" srcId="{8CAAD96F-FE17-4AE3-B613-031ED20E2C70}" destId="{1991F307-8558-4DC3-8DD3-F03F6FC93C73}" srcOrd="1" destOrd="0" presId="urn:microsoft.com/office/officeart/2005/8/layout/vList2"/>
    <dgm:cxn modelId="{57B958C1-28F9-42A4-9479-07BAE68686ED}" type="presParOf" srcId="{8CAAD96F-FE17-4AE3-B613-031ED20E2C70}" destId="{7B1EA4DC-2A48-4AAA-A478-FFDFC9C2E87C}" srcOrd="2" destOrd="0" presId="urn:microsoft.com/office/officeart/2005/8/layout/vList2"/>
    <dgm:cxn modelId="{71C3DD3B-B8D0-45BC-B196-BEA78117C977}" type="presParOf" srcId="{8CAAD96F-FE17-4AE3-B613-031ED20E2C70}" destId="{6EFCCF38-F94A-46DF-8F7D-E3987C9ECBA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67C4B6-4A11-4076-8773-C79A01A9DDBC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0B8A6482-B0B9-436F-B16E-137F956DD3E0}">
      <dgm:prSet custT="1"/>
      <dgm:spPr/>
      <dgm:t>
        <a:bodyPr/>
        <a:lstStyle/>
        <a:p>
          <a:r>
            <a:rPr lang="en-US" altLang="zh-CN" sz="2000" dirty="0">
              <a:latin typeface="Candara" panose="020E0502030303020204" pitchFamily="34" charset="0"/>
              <a:cs typeface="Segoe UI" panose="020B0502040204020203" pitchFamily="34" charset="0"/>
            </a:rPr>
            <a:t>The pre-trained model will not work well for all KPIs</a:t>
          </a:r>
          <a:endParaRPr lang="zh-CN" altLang="en-US" sz="2000" dirty="0">
            <a:solidFill>
              <a:srgbClr val="C00000"/>
            </a:solidFill>
            <a:latin typeface="Candara" panose="020E0502030303020204" pitchFamily="34" charset="0"/>
            <a:cs typeface="Segoe UI" panose="020B0502040204020203" pitchFamily="34" charset="0"/>
          </a:endParaRPr>
        </a:p>
      </dgm:t>
    </dgm:pt>
    <dgm:pt modelId="{6AF37A1B-D795-40B7-8FD6-7F01144F6E70}" type="sibTrans" cxnId="{FF25279F-488F-488D-85FC-9C15FF1F6C40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B833F966-D1A5-403B-9391-45AD686C93E3}" type="parTrans" cxnId="{FF25279F-488F-488D-85FC-9C15FF1F6C40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6E43709-CE2D-41CE-83A3-3ACFC5117E49}">
      <dgm:prSet custT="1"/>
      <dgm:spPr/>
      <dgm:t>
        <a:bodyPr/>
        <a:lstStyle/>
        <a:p>
          <a:r>
            <a:rPr lang="en-US" altLang="zh-CN" sz="2000" dirty="0">
              <a:latin typeface="Candara" panose="020E0502030303020204" pitchFamily="34" charset="0"/>
              <a:cs typeface="Segoe UI" panose="020B0502040204020203" pitchFamily="34" charset="0"/>
            </a:rPr>
            <a:t>Fine-tuning for the incoming KPI is vital for KPI anomaly detection</a:t>
          </a:r>
          <a:endParaRPr lang="zh-CN" altLang="en-US" sz="2000" dirty="0">
            <a:latin typeface="Candara" panose="020E0502030303020204" pitchFamily="34" charset="0"/>
            <a:cs typeface="Segoe UI" panose="020B0502040204020203" pitchFamily="34" charset="0"/>
          </a:endParaRPr>
        </a:p>
      </dgm:t>
    </dgm:pt>
    <dgm:pt modelId="{15BD2E0E-0F57-4707-B955-BE8D8DF3B826}" type="sibTrans" cxnId="{0ECE311E-88B7-415C-90D0-71FDE6EC7069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965614EC-4612-4AE3-BE93-66544037AAD4}" type="parTrans" cxnId="{0ECE311E-88B7-415C-90D0-71FDE6EC7069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618D7F83-82ED-4851-BA79-AF1E3D2BE2DD}">
      <dgm:prSet custT="1"/>
      <dgm:spPr/>
      <dgm:t>
        <a:bodyPr/>
        <a:lstStyle/>
        <a:p>
          <a:r>
            <a:rPr lang="en-US" altLang="zh-CN" sz="2400" dirty="0">
              <a:latin typeface="Segoe UI" panose="020B0502040204020203" pitchFamily="34" charset="0"/>
              <a:cs typeface="Segoe UI" panose="020B0502040204020203" pitchFamily="34" charset="0"/>
            </a:rPr>
            <a:t>Fine-tuning affects detection performance</a:t>
          </a:r>
          <a:endParaRPr lang="zh-CN" altLang="en-US" sz="24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6B34B79-9C14-4003-A3C1-65E31D22B661}" type="sibTrans" cxnId="{984F0F29-AA26-4AF5-9F36-D75FB763C447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3C81990-56E8-4EA9-8C89-F32298432E89}" type="parTrans" cxnId="{984F0F29-AA26-4AF5-9F36-D75FB763C447}">
      <dgm:prSet/>
      <dgm:spPr/>
      <dgm:t>
        <a:bodyPr/>
        <a:lstStyle/>
        <a:p>
          <a:endParaRPr lang="zh-CN" altLang="en-US" sz="32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F801345-2A56-B04A-A42E-79D3CBAC8919}">
      <dgm:prSet custT="1"/>
      <dgm:spPr/>
      <dgm:t>
        <a:bodyPr/>
        <a:lstStyle/>
        <a:p>
          <a:r>
            <a:rPr lang="en-US" altLang="en-US" sz="2000" dirty="0">
              <a:solidFill>
                <a:srgbClr val="0070C0"/>
              </a:solidFill>
              <a:latin typeface="Candara" panose="020E0502030303020204" pitchFamily="34" charset="0"/>
              <a:cs typeface="Segoe UI" panose="020B0502040204020203" pitchFamily="34" charset="0"/>
            </a:rPr>
            <a:t>Same pre-trained performs very differently on different datasets</a:t>
          </a:r>
          <a:endParaRPr lang="zh-CN" altLang="en-US" sz="2000" dirty="0">
            <a:solidFill>
              <a:srgbClr val="0070C0"/>
            </a:solidFill>
            <a:latin typeface="Candara" panose="020E0502030303020204" pitchFamily="34" charset="0"/>
            <a:cs typeface="Segoe UI" panose="020B0502040204020203" pitchFamily="34" charset="0"/>
          </a:endParaRPr>
        </a:p>
      </dgm:t>
    </dgm:pt>
    <dgm:pt modelId="{0F407438-D8B4-184B-B85A-3C80C066B638}" type="parTrans" cxnId="{6538FC99-DC96-144E-AF67-08FF4FFC0C72}">
      <dgm:prSet/>
      <dgm:spPr/>
      <dgm:t>
        <a:bodyPr/>
        <a:lstStyle/>
        <a:p>
          <a:endParaRPr lang="zh-CN" altLang="en-US"/>
        </a:p>
      </dgm:t>
    </dgm:pt>
    <dgm:pt modelId="{6EC92467-A3F5-5348-886A-CB4D654BD4D9}" type="sibTrans" cxnId="{6538FC99-DC96-144E-AF67-08FF4FFC0C72}">
      <dgm:prSet/>
      <dgm:spPr/>
      <dgm:t>
        <a:bodyPr/>
        <a:lstStyle/>
        <a:p>
          <a:endParaRPr lang="zh-CN" altLang="en-US"/>
        </a:p>
      </dgm:t>
    </dgm:pt>
    <dgm:pt modelId="{EC1EA11E-97D8-1443-A816-42FDCAADCA85}">
      <dgm:prSet custT="1"/>
      <dgm:spPr/>
      <dgm:t>
        <a:bodyPr/>
        <a:lstStyle/>
        <a:p>
          <a:endParaRPr lang="zh-CN" altLang="en-US" sz="2000" dirty="0">
            <a:latin typeface="Candara" panose="020E0502030303020204" pitchFamily="34" charset="0"/>
            <a:cs typeface="Segoe UI" panose="020B0502040204020203" pitchFamily="34" charset="0"/>
          </a:endParaRPr>
        </a:p>
      </dgm:t>
    </dgm:pt>
    <dgm:pt modelId="{86A923E5-6AB1-624F-80C5-E29E5EE090E7}" type="parTrans" cxnId="{B0F8175E-1AE5-4945-8968-3B9F90776082}">
      <dgm:prSet/>
      <dgm:spPr/>
      <dgm:t>
        <a:bodyPr/>
        <a:lstStyle/>
        <a:p>
          <a:endParaRPr lang="zh-CN" altLang="en-US"/>
        </a:p>
      </dgm:t>
    </dgm:pt>
    <dgm:pt modelId="{988D0334-2372-CD49-B3B4-4F3FFE3A1B52}" type="sibTrans" cxnId="{B0F8175E-1AE5-4945-8968-3B9F90776082}">
      <dgm:prSet/>
      <dgm:spPr/>
      <dgm:t>
        <a:bodyPr/>
        <a:lstStyle/>
        <a:p>
          <a:endParaRPr lang="zh-CN" altLang="en-US"/>
        </a:p>
      </dgm:t>
    </dgm:pt>
    <dgm:pt modelId="{A51B41DF-272C-894A-8C66-22425B37226B}">
      <dgm:prSet custT="1"/>
      <dgm:spPr/>
      <dgm:t>
        <a:bodyPr/>
        <a:lstStyle/>
        <a:p>
          <a:r>
            <a:rPr lang="en-US" altLang="en-US" sz="2000" dirty="0">
              <a:solidFill>
                <a:schemeClr val="tx1"/>
              </a:solidFill>
              <a:latin typeface="Candara" panose="020E0502030303020204" pitchFamily="34" charset="0"/>
              <a:cs typeface="Segoe UI" panose="020B0502040204020203" pitchFamily="34" charset="0"/>
            </a:rPr>
            <a:t>When a new service goes live, it's likely to be dealing with brand new KPIs</a:t>
          </a:r>
          <a:endParaRPr lang="zh-CN" altLang="en-US" sz="2000" dirty="0">
            <a:solidFill>
              <a:schemeClr val="tx1"/>
            </a:solidFill>
            <a:latin typeface="Candara" panose="020E0502030303020204" pitchFamily="34" charset="0"/>
            <a:cs typeface="Segoe UI" panose="020B0502040204020203" pitchFamily="34" charset="0"/>
          </a:endParaRPr>
        </a:p>
      </dgm:t>
    </dgm:pt>
    <dgm:pt modelId="{0BE5195C-4727-A04A-93C2-796846B1057F}" type="parTrans" cxnId="{64873009-085A-EC4D-B030-4CB75F5C11A7}">
      <dgm:prSet/>
      <dgm:spPr/>
      <dgm:t>
        <a:bodyPr/>
        <a:lstStyle/>
        <a:p>
          <a:endParaRPr lang="zh-CN" altLang="en-US"/>
        </a:p>
      </dgm:t>
    </dgm:pt>
    <dgm:pt modelId="{A3D5B5D4-0A5B-9440-91F9-BC5DFFC1982D}" type="sibTrans" cxnId="{64873009-085A-EC4D-B030-4CB75F5C11A7}">
      <dgm:prSet/>
      <dgm:spPr/>
      <dgm:t>
        <a:bodyPr/>
        <a:lstStyle/>
        <a:p>
          <a:endParaRPr lang="zh-CN" altLang="en-US"/>
        </a:p>
      </dgm:t>
    </dgm:pt>
    <dgm:pt modelId="{8CAAD96F-FE17-4AE3-B613-031ED20E2C70}" type="pres">
      <dgm:prSet presAssocID="{E167C4B6-4A11-4076-8773-C79A01A9DDBC}" presName="linear" presStyleCnt="0">
        <dgm:presLayoutVars>
          <dgm:animLvl val="lvl"/>
          <dgm:resizeHandles val="exact"/>
        </dgm:presLayoutVars>
      </dgm:prSet>
      <dgm:spPr/>
    </dgm:pt>
    <dgm:pt modelId="{992AA3C7-05E5-40DD-9E67-516199EC63BB}" type="pres">
      <dgm:prSet presAssocID="{618D7F83-82ED-4851-BA79-AF1E3D2BE2D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6F99AE5-3DAB-4B0F-8A8D-712A94FD7A1F}" type="pres">
      <dgm:prSet presAssocID="{618D7F83-82ED-4851-BA79-AF1E3D2BE2DD}" presName="childText" presStyleLbl="revTx" presStyleIdx="0" presStyleCnt="1" custScaleY="131545">
        <dgm:presLayoutVars>
          <dgm:bulletEnabled val="1"/>
        </dgm:presLayoutVars>
      </dgm:prSet>
      <dgm:spPr/>
    </dgm:pt>
  </dgm:ptLst>
  <dgm:cxnLst>
    <dgm:cxn modelId="{64873009-085A-EC4D-B030-4CB75F5C11A7}" srcId="{618D7F83-82ED-4851-BA79-AF1E3D2BE2DD}" destId="{A51B41DF-272C-894A-8C66-22425B37226B}" srcOrd="2" destOrd="0" parTransId="{0BE5195C-4727-A04A-93C2-796846B1057F}" sibTransId="{A3D5B5D4-0A5B-9440-91F9-BC5DFFC1982D}"/>
    <dgm:cxn modelId="{8C0A6B14-0996-4391-816E-98B795907BA3}" type="presOf" srcId="{E167C4B6-4A11-4076-8773-C79A01A9DDBC}" destId="{8CAAD96F-FE17-4AE3-B613-031ED20E2C70}" srcOrd="0" destOrd="0" presId="urn:microsoft.com/office/officeart/2005/8/layout/vList2"/>
    <dgm:cxn modelId="{0ECE311E-88B7-415C-90D0-71FDE6EC7069}" srcId="{618D7F83-82ED-4851-BA79-AF1E3D2BE2DD}" destId="{66E43709-CE2D-41CE-83A3-3ACFC5117E49}" srcOrd="3" destOrd="0" parTransId="{965614EC-4612-4AE3-BE93-66544037AAD4}" sibTransId="{15BD2E0E-0F57-4707-B955-BE8D8DF3B826}"/>
    <dgm:cxn modelId="{984F0F29-AA26-4AF5-9F36-D75FB763C447}" srcId="{E167C4B6-4A11-4076-8773-C79A01A9DDBC}" destId="{618D7F83-82ED-4851-BA79-AF1E3D2BE2DD}" srcOrd="0" destOrd="0" parTransId="{33C81990-56E8-4EA9-8C89-F32298432E89}" sibTransId="{E6B34B79-9C14-4003-A3C1-65E31D22B661}"/>
    <dgm:cxn modelId="{A39FF24B-2459-F345-A903-7FD57CF8C293}" type="presOf" srcId="{A51B41DF-272C-894A-8C66-22425B37226B}" destId="{36F99AE5-3DAB-4B0F-8A8D-712A94FD7A1F}" srcOrd="0" destOrd="2" presId="urn:microsoft.com/office/officeart/2005/8/layout/vList2"/>
    <dgm:cxn modelId="{8E745F59-9F5E-0E4A-B90E-927128ED98EC}" type="presOf" srcId="{5F801345-2A56-B04A-A42E-79D3CBAC8919}" destId="{36F99AE5-3DAB-4B0F-8A8D-712A94FD7A1F}" srcOrd="0" destOrd="1" presId="urn:microsoft.com/office/officeart/2005/8/layout/vList2"/>
    <dgm:cxn modelId="{67F4035E-9929-4FF8-ABEA-2385E97071DF}" type="presOf" srcId="{66E43709-CE2D-41CE-83A3-3ACFC5117E49}" destId="{36F99AE5-3DAB-4B0F-8A8D-712A94FD7A1F}" srcOrd="0" destOrd="3" presId="urn:microsoft.com/office/officeart/2005/8/layout/vList2"/>
    <dgm:cxn modelId="{B0F8175E-1AE5-4945-8968-3B9F90776082}" srcId="{618D7F83-82ED-4851-BA79-AF1E3D2BE2DD}" destId="{EC1EA11E-97D8-1443-A816-42FDCAADCA85}" srcOrd="4" destOrd="0" parTransId="{86A923E5-6AB1-624F-80C5-E29E5EE090E7}" sibTransId="{988D0334-2372-CD49-B3B4-4F3FFE3A1B52}"/>
    <dgm:cxn modelId="{6538FC99-DC96-144E-AF67-08FF4FFC0C72}" srcId="{618D7F83-82ED-4851-BA79-AF1E3D2BE2DD}" destId="{5F801345-2A56-B04A-A42E-79D3CBAC8919}" srcOrd="1" destOrd="0" parTransId="{0F407438-D8B4-184B-B85A-3C80C066B638}" sibTransId="{6EC92467-A3F5-5348-886A-CB4D654BD4D9}"/>
    <dgm:cxn modelId="{FF25279F-488F-488D-85FC-9C15FF1F6C40}" srcId="{618D7F83-82ED-4851-BA79-AF1E3D2BE2DD}" destId="{0B8A6482-B0B9-436F-B16E-137F956DD3E0}" srcOrd="0" destOrd="0" parTransId="{B833F966-D1A5-403B-9391-45AD686C93E3}" sibTransId="{6AF37A1B-D795-40B7-8FD6-7F01144F6E70}"/>
    <dgm:cxn modelId="{411E5DD8-4D6C-4C7F-845B-D9F4185E1F75}" type="presOf" srcId="{0B8A6482-B0B9-436F-B16E-137F956DD3E0}" destId="{36F99AE5-3DAB-4B0F-8A8D-712A94FD7A1F}" srcOrd="0" destOrd="0" presId="urn:microsoft.com/office/officeart/2005/8/layout/vList2"/>
    <dgm:cxn modelId="{6B8B99F1-A170-4D01-8C1D-CF5CA7E4CAA3}" type="presOf" srcId="{618D7F83-82ED-4851-BA79-AF1E3D2BE2DD}" destId="{992AA3C7-05E5-40DD-9E67-516199EC63BB}" srcOrd="0" destOrd="0" presId="urn:microsoft.com/office/officeart/2005/8/layout/vList2"/>
    <dgm:cxn modelId="{5DB205F9-B2DB-3448-BC25-19A55925E9D4}" type="presOf" srcId="{EC1EA11E-97D8-1443-A816-42FDCAADCA85}" destId="{36F99AE5-3DAB-4B0F-8A8D-712A94FD7A1F}" srcOrd="0" destOrd="4" presId="urn:microsoft.com/office/officeart/2005/8/layout/vList2"/>
    <dgm:cxn modelId="{B096EE84-FAD5-42C8-8A20-63B5D381CC4A}" type="presParOf" srcId="{8CAAD96F-FE17-4AE3-B613-031ED20E2C70}" destId="{992AA3C7-05E5-40DD-9E67-516199EC63BB}" srcOrd="0" destOrd="0" presId="urn:microsoft.com/office/officeart/2005/8/layout/vList2"/>
    <dgm:cxn modelId="{09B80790-BB3F-44E9-9237-8DA7F549570B}" type="presParOf" srcId="{8CAAD96F-FE17-4AE3-B613-031ED20E2C70}" destId="{36F99AE5-3DAB-4B0F-8A8D-712A94FD7A1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2F1EEC-E9BA-46DD-8C1A-96D9FF94A839}" type="doc">
      <dgm:prSet loTypeId="urn:microsoft.com/office/officeart/2005/8/layout/pList1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1EBE7F37-6A4A-46AF-8434-89D891D0C595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Background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C6764AD9-37D8-4883-8A29-546262F2CFA1}" type="parTrans" cxnId="{A9B12ED6-AA90-42A7-A3C3-639167E95899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51B32DFC-1840-48E2-9C7F-042199EE65DA}" type="sibTrans" cxnId="{A9B12ED6-AA90-42A7-A3C3-639167E95899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740AE20A-1026-431A-A165-6D29DF018826}">
      <dgm:prSet phldrT="[文本]"/>
      <dgm:spPr/>
      <dgm:t>
        <a:bodyPr/>
        <a:lstStyle/>
        <a:p>
          <a:r>
            <a:rPr lang="en-US" altLang="zh-CN" b="1" dirty="0">
              <a:latin typeface="Rockwell" panose="02060603020205020403" pitchFamily="18" charset="0"/>
            </a:rPr>
            <a:t>Design</a:t>
          </a:r>
          <a:endParaRPr lang="zh-CN" altLang="en-US" b="1" dirty="0">
            <a:latin typeface="Rockwell" panose="02060603020205020403" pitchFamily="18" charset="0"/>
          </a:endParaRPr>
        </a:p>
      </dgm:t>
    </dgm:pt>
    <dgm:pt modelId="{A7E97506-9968-4E2A-B0A6-21E5AE74F3A6}" type="parTrans" cxnId="{40361E2C-9A45-49FC-83B8-7E68158FD3E3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8AB60279-1262-4592-8A88-731EAC7CC588}" type="sibTrans" cxnId="{40361E2C-9A45-49FC-83B8-7E68158FD3E3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6A760836-8A09-44FF-892B-D572179C0BAB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Evaluation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4128C5FD-E019-4B56-950B-51A908BB13FB}" type="parTrans" cxnId="{B9BAA719-DAD3-48A0-8DCC-E0A501D7A53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396B5B06-36E0-48B3-B9B9-FA8CD5FD21E3}" type="sibTrans" cxnId="{B9BAA719-DAD3-48A0-8DCC-E0A501D7A53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96C81EF6-2CA5-4991-89EB-CDFADC6E95C0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Conclusion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BE360881-5B43-4917-ACCB-5C58C7D53B8D}" type="parTrans" cxnId="{BA2C8150-012D-4300-9EFA-DB70B294651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3FE5F723-342C-4909-BA38-8B45C4677F9E}" type="sibTrans" cxnId="{BA2C8150-012D-4300-9EFA-DB70B294651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9E6CE7D7-65F5-4BD8-A725-4CBE4638D630}" type="pres">
      <dgm:prSet presAssocID="{C32F1EEC-E9BA-46DD-8C1A-96D9FF94A839}" presName="Name0" presStyleCnt="0">
        <dgm:presLayoutVars>
          <dgm:dir/>
          <dgm:resizeHandles val="exact"/>
        </dgm:presLayoutVars>
      </dgm:prSet>
      <dgm:spPr/>
    </dgm:pt>
    <dgm:pt modelId="{2AD1824F-5A1D-45A6-A6A6-B5980AA164D7}" type="pres">
      <dgm:prSet presAssocID="{1EBE7F37-6A4A-46AF-8434-89D891D0C595}" presName="compNode" presStyleCnt="0"/>
      <dgm:spPr/>
    </dgm:pt>
    <dgm:pt modelId="{AB8D351D-4503-4340-B8D6-E21B4E7C3198}" type="pres">
      <dgm:prSet presAssocID="{1EBE7F37-6A4A-46AF-8434-89D891D0C595}" presName="pictRect" presStyleLbl="node1" presStyleIdx="0" presStyleCnt="4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清单 纯色填充"/>
        </a:ext>
      </dgm:extLst>
    </dgm:pt>
    <dgm:pt modelId="{3897918D-86D4-4A67-95B4-565C0E210E16}" type="pres">
      <dgm:prSet presAssocID="{1EBE7F37-6A4A-46AF-8434-89D891D0C595}" presName="textRect" presStyleLbl="revTx" presStyleIdx="0" presStyleCnt="4">
        <dgm:presLayoutVars>
          <dgm:bulletEnabled val="1"/>
        </dgm:presLayoutVars>
      </dgm:prSet>
      <dgm:spPr/>
    </dgm:pt>
    <dgm:pt modelId="{1C4CF07E-C27F-4B57-8F7F-820677E20D87}" type="pres">
      <dgm:prSet presAssocID="{51B32DFC-1840-48E2-9C7F-042199EE65DA}" presName="sibTrans" presStyleLbl="sibTrans2D1" presStyleIdx="0" presStyleCnt="0"/>
      <dgm:spPr/>
    </dgm:pt>
    <dgm:pt modelId="{71CAEB97-4DB5-43CD-A5BA-A2146B4002D3}" type="pres">
      <dgm:prSet presAssocID="{740AE20A-1026-431A-A165-6D29DF018826}" presName="compNode" presStyleCnt="0"/>
      <dgm:spPr/>
    </dgm:pt>
    <dgm:pt modelId="{BA03A2FC-4A3A-4975-86C9-0E01C73D4222}" type="pres">
      <dgm:prSet presAssocID="{740AE20A-1026-431A-A165-6D29DF018826}" presName="pictRect" presStyleLbl="node1" presStyleIdx="1" presStyleCnt="4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灯泡和齿轮 纯色填充"/>
        </a:ext>
      </dgm:extLst>
    </dgm:pt>
    <dgm:pt modelId="{21C2C36A-6C7D-40A9-8F55-39AD8C7BF330}" type="pres">
      <dgm:prSet presAssocID="{740AE20A-1026-431A-A165-6D29DF018826}" presName="textRect" presStyleLbl="revTx" presStyleIdx="1" presStyleCnt="4">
        <dgm:presLayoutVars>
          <dgm:bulletEnabled val="1"/>
        </dgm:presLayoutVars>
      </dgm:prSet>
      <dgm:spPr/>
    </dgm:pt>
    <dgm:pt modelId="{565FC8D4-E4FA-4809-9728-DE28B82B2DFD}" type="pres">
      <dgm:prSet presAssocID="{8AB60279-1262-4592-8A88-731EAC7CC588}" presName="sibTrans" presStyleLbl="sibTrans2D1" presStyleIdx="0" presStyleCnt="0"/>
      <dgm:spPr/>
    </dgm:pt>
    <dgm:pt modelId="{0D2E6815-9B6D-4781-BC8C-8ACF6448DEDB}" type="pres">
      <dgm:prSet presAssocID="{6A760836-8A09-44FF-892B-D572179C0BAB}" presName="compNode" presStyleCnt="0"/>
      <dgm:spPr/>
    </dgm:pt>
    <dgm:pt modelId="{0DCE481E-F064-4F45-8C50-2FE3755FAE81}" type="pres">
      <dgm:prSet presAssocID="{6A760836-8A09-44FF-892B-D572179C0BAB}" presName="pictRect" presStyleLbl="node1" presStyleIdx="2" presStyleCnt="4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条形图 纯色填充"/>
        </a:ext>
      </dgm:extLst>
    </dgm:pt>
    <dgm:pt modelId="{750D7CDE-F591-495F-BAA4-7D30B1E4B48A}" type="pres">
      <dgm:prSet presAssocID="{6A760836-8A09-44FF-892B-D572179C0BAB}" presName="textRect" presStyleLbl="revTx" presStyleIdx="2" presStyleCnt="4">
        <dgm:presLayoutVars>
          <dgm:bulletEnabled val="1"/>
        </dgm:presLayoutVars>
      </dgm:prSet>
      <dgm:spPr/>
    </dgm:pt>
    <dgm:pt modelId="{9B09C963-85D4-4F00-809B-DCDA28024B65}" type="pres">
      <dgm:prSet presAssocID="{396B5B06-36E0-48B3-B9B9-FA8CD5FD21E3}" presName="sibTrans" presStyleLbl="sibTrans2D1" presStyleIdx="0" presStyleCnt="0"/>
      <dgm:spPr/>
    </dgm:pt>
    <dgm:pt modelId="{B94B0233-C432-432D-AA8D-EE9998C21BB9}" type="pres">
      <dgm:prSet presAssocID="{96C81EF6-2CA5-4991-89EB-CDFADC6E95C0}" presName="compNode" presStyleCnt="0"/>
      <dgm:spPr/>
    </dgm:pt>
    <dgm:pt modelId="{A74E9219-06F7-4BBB-AD85-1ABDD27A8D02}" type="pres">
      <dgm:prSet presAssocID="{96C81EF6-2CA5-4991-89EB-CDFADC6E95C0}" presName="pictRect" presStyleLbl="node1" presStyleIdx="3" presStyleCnt="4"/>
      <dgm:spPr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火箭 纯色填充"/>
        </a:ext>
      </dgm:extLst>
    </dgm:pt>
    <dgm:pt modelId="{086C6CFA-2FFF-4D9E-B994-A598B98B312F}" type="pres">
      <dgm:prSet presAssocID="{96C81EF6-2CA5-4991-89EB-CDFADC6E95C0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1DF9E714-1375-4D9B-ADA7-1A4EA900D148}" type="presOf" srcId="{51B32DFC-1840-48E2-9C7F-042199EE65DA}" destId="{1C4CF07E-C27F-4B57-8F7F-820677E20D87}" srcOrd="0" destOrd="0" presId="urn:microsoft.com/office/officeart/2005/8/layout/pList1"/>
    <dgm:cxn modelId="{B9BAA719-DAD3-48A0-8DCC-E0A501D7A532}" srcId="{C32F1EEC-E9BA-46DD-8C1A-96D9FF94A839}" destId="{6A760836-8A09-44FF-892B-D572179C0BAB}" srcOrd="2" destOrd="0" parTransId="{4128C5FD-E019-4B56-950B-51A908BB13FB}" sibTransId="{396B5B06-36E0-48B3-B9B9-FA8CD5FD21E3}"/>
    <dgm:cxn modelId="{40361E2C-9A45-49FC-83B8-7E68158FD3E3}" srcId="{C32F1EEC-E9BA-46DD-8C1A-96D9FF94A839}" destId="{740AE20A-1026-431A-A165-6D29DF018826}" srcOrd="1" destOrd="0" parTransId="{A7E97506-9968-4E2A-B0A6-21E5AE74F3A6}" sibTransId="{8AB60279-1262-4592-8A88-731EAC7CC588}"/>
    <dgm:cxn modelId="{1907D72C-AA4B-4C73-A80B-978C3CCA2BEF}" type="presOf" srcId="{396B5B06-36E0-48B3-B9B9-FA8CD5FD21E3}" destId="{9B09C963-85D4-4F00-809B-DCDA28024B65}" srcOrd="0" destOrd="0" presId="urn:microsoft.com/office/officeart/2005/8/layout/pList1"/>
    <dgm:cxn modelId="{FA351D3A-A29C-4E05-974B-DA0A40EE4DF8}" type="presOf" srcId="{C32F1EEC-E9BA-46DD-8C1A-96D9FF94A839}" destId="{9E6CE7D7-65F5-4BD8-A725-4CBE4638D630}" srcOrd="0" destOrd="0" presId="urn:microsoft.com/office/officeart/2005/8/layout/pList1"/>
    <dgm:cxn modelId="{BA2C8150-012D-4300-9EFA-DB70B2946512}" srcId="{C32F1EEC-E9BA-46DD-8C1A-96D9FF94A839}" destId="{96C81EF6-2CA5-4991-89EB-CDFADC6E95C0}" srcOrd="3" destOrd="0" parTransId="{BE360881-5B43-4917-ACCB-5C58C7D53B8D}" sibTransId="{3FE5F723-342C-4909-BA38-8B45C4677F9E}"/>
    <dgm:cxn modelId="{80B73652-D196-49E9-BE79-F905EB6299CA}" type="presOf" srcId="{8AB60279-1262-4592-8A88-731EAC7CC588}" destId="{565FC8D4-E4FA-4809-9728-DE28B82B2DFD}" srcOrd="0" destOrd="0" presId="urn:microsoft.com/office/officeart/2005/8/layout/pList1"/>
    <dgm:cxn modelId="{A91BEE65-2A6F-4EE6-995F-6C32765607B0}" type="presOf" srcId="{96C81EF6-2CA5-4991-89EB-CDFADC6E95C0}" destId="{086C6CFA-2FFF-4D9E-B994-A598B98B312F}" srcOrd="0" destOrd="0" presId="urn:microsoft.com/office/officeart/2005/8/layout/pList1"/>
    <dgm:cxn modelId="{165D0BAE-5054-414B-9843-BE157EB7E8FB}" type="presOf" srcId="{740AE20A-1026-431A-A165-6D29DF018826}" destId="{21C2C36A-6C7D-40A9-8F55-39AD8C7BF330}" srcOrd="0" destOrd="0" presId="urn:microsoft.com/office/officeart/2005/8/layout/pList1"/>
    <dgm:cxn modelId="{2C1D43D0-AA5B-4648-8CB9-01A866DDD4B2}" type="presOf" srcId="{1EBE7F37-6A4A-46AF-8434-89D891D0C595}" destId="{3897918D-86D4-4A67-95B4-565C0E210E16}" srcOrd="0" destOrd="0" presId="urn:microsoft.com/office/officeart/2005/8/layout/pList1"/>
    <dgm:cxn modelId="{A9B12ED6-AA90-42A7-A3C3-639167E95899}" srcId="{C32F1EEC-E9BA-46DD-8C1A-96D9FF94A839}" destId="{1EBE7F37-6A4A-46AF-8434-89D891D0C595}" srcOrd="0" destOrd="0" parTransId="{C6764AD9-37D8-4883-8A29-546262F2CFA1}" sibTransId="{51B32DFC-1840-48E2-9C7F-042199EE65DA}"/>
    <dgm:cxn modelId="{0D0C2AF6-6124-42DA-AFB5-0B7D861EDEB4}" type="presOf" srcId="{6A760836-8A09-44FF-892B-D572179C0BAB}" destId="{750D7CDE-F591-495F-BAA4-7D30B1E4B48A}" srcOrd="0" destOrd="0" presId="urn:microsoft.com/office/officeart/2005/8/layout/pList1"/>
    <dgm:cxn modelId="{DA032EA7-F832-4A09-AE16-810F61DB3D15}" type="presParOf" srcId="{9E6CE7D7-65F5-4BD8-A725-4CBE4638D630}" destId="{2AD1824F-5A1D-45A6-A6A6-B5980AA164D7}" srcOrd="0" destOrd="0" presId="urn:microsoft.com/office/officeart/2005/8/layout/pList1"/>
    <dgm:cxn modelId="{5CD1D369-D6A0-4D90-BA77-0E9E6332D1E9}" type="presParOf" srcId="{2AD1824F-5A1D-45A6-A6A6-B5980AA164D7}" destId="{AB8D351D-4503-4340-B8D6-E21B4E7C3198}" srcOrd="0" destOrd="0" presId="urn:microsoft.com/office/officeart/2005/8/layout/pList1"/>
    <dgm:cxn modelId="{833193FE-87F6-4679-992B-10049A570A9A}" type="presParOf" srcId="{2AD1824F-5A1D-45A6-A6A6-B5980AA164D7}" destId="{3897918D-86D4-4A67-95B4-565C0E210E16}" srcOrd="1" destOrd="0" presId="urn:microsoft.com/office/officeart/2005/8/layout/pList1"/>
    <dgm:cxn modelId="{570753C3-96EF-4815-A4B8-24A0C58486F8}" type="presParOf" srcId="{9E6CE7D7-65F5-4BD8-A725-4CBE4638D630}" destId="{1C4CF07E-C27F-4B57-8F7F-820677E20D87}" srcOrd="1" destOrd="0" presId="urn:microsoft.com/office/officeart/2005/8/layout/pList1"/>
    <dgm:cxn modelId="{391DD8C0-7538-4E09-947D-78DDD34C62F1}" type="presParOf" srcId="{9E6CE7D7-65F5-4BD8-A725-4CBE4638D630}" destId="{71CAEB97-4DB5-43CD-A5BA-A2146B4002D3}" srcOrd="2" destOrd="0" presId="urn:microsoft.com/office/officeart/2005/8/layout/pList1"/>
    <dgm:cxn modelId="{C8DF415A-8E35-45D2-A06F-8ADF98CA1BCC}" type="presParOf" srcId="{71CAEB97-4DB5-43CD-A5BA-A2146B4002D3}" destId="{BA03A2FC-4A3A-4975-86C9-0E01C73D4222}" srcOrd="0" destOrd="0" presId="urn:microsoft.com/office/officeart/2005/8/layout/pList1"/>
    <dgm:cxn modelId="{1F1A730E-3D20-46E5-BF9A-299551BA202F}" type="presParOf" srcId="{71CAEB97-4DB5-43CD-A5BA-A2146B4002D3}" destId="{21C2C36A-6C7D-40A9-8F55-39AD8C7BF330}" srcOrd="1" destOrd="0" presId="urn:microsoft.com/office/officeart/2005/8/layout/pList1"/>
    <dgm:cxn modelId="{C77F4412-A847-4A12-9375-8F80513116A7}" type="presParOf" srcId="{9E6CE7D7-65F5-4BD8-A725-4CBE4638D630}" destId="{565FC8D4-E4FA-4809-9728-DE28B82B2DFD}" srcOrd="3" destOrd="0" presId="urn:microsoft.com/office/officeart/2005/8/layout/pList1"/>
    <dgm:cxn modelId="{676F380E-5949-40B2-B7FE-5ADC1B8D5A75}" type="presParOf" srcId="{9E6CE7D7-65F5-4BD8-A725-4CBE4638D630}" destId="{0D2E6815-9B6D-4781-BC8C-8ACF6448DEDB}" srcOrd="4" destOrd="0" presId="urn:microsoft.com/office/officeart/2005/8/layout/pList1"/>
    <dgm:cxn modelId="{5EF86AE1-7CB9-4B92-8CA9-B077BDFE6CFF}" type="presParOf" srcId="{0D2E6815-9B6D-4781-BC8C-8ACF6448DEDB}" destId="{0DCE481E-F064-4F45-8C50-2FE3755FAE81}" srcOrd="0" destOrd="0" presId="urn:microsoft.com/office/officeart/2005/8/layout/pList1"/>
    <dgm:cxn modelId="{871BFB77-D463-4338-9B9E-D9756425EECC}" type="presParOf" srcId="{0D2E6815-9B6D-4781-BC8C-8ACF6448DEDB}" destId="{750D7CDE-F591-495F-BAA4-7D30B1E4B48A}" srcOrd="1" destOrd="0" presId="urn:microsoft.com/office/officeart/2005/8/layout/pList1"/>
    <dgm:cxn modelId="{106D7D54-4063-479E-85F6-88B9E9A92D14}" type="presParOf" srcId="{9E6CE7D7-65F5-4BD8-A725-4CBE4638D630}" destId="{9B09C963-85D4-4F00-809B-DCDA28024B65}" srcOrd="5" destOrd="0" presId="urn:microsoft.com/office/officeart/2005/8/layout/pList1"/>
    <dgm:cxn modelId="{E13BDDD1-1290-45AE-8446-B06A594E1E34}" type="presParOf" srcId="{9E6CE7D7-65F5-4BD8-A725-4CBE4638D630}" destId="{B94B0233-C432-432D-AA8D-EE9998C21BB9}" srcOrd="6" destOrd="0" presId="urn:microsoft.com/office/officeart/2005/8/layout/pList1"/>
    <dgm:cxn modelId="{2F4FBA56-E007-467D-BE0B-AF08484D677B}" type="presParOf" srcId="{B94B0233-C432-432D-AA8D-EE9998C21BB9}" destId="{A74E9219-06F7-4BBB-AD85-1ABDD27A8D02}" srcOrd="0" destOrd="0" presId="urn:microsoft.com/office/officeart/2005/8/layout/pList1"/>
    <dgm:cxn modelId="{BDE901B1-2DEE-4630-80F1-7AC9CC4F7607}" type="presParOf" srcId="{B94B0233-C432-432D-AA8D-EE9998C21BB9}" destId="{086C6CFA-2FFF-4D9E-B994-A598B98B312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2F1EEC-E9BA-46DD-8C1A-96D9FF94A839}" type="doc">
      <dgm:prSet loTypeId="urn:microsoft.com/office/officeart/2005/8/layout/pList1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1EBE7F37-6A4A-46AF-8434-89D891D0C595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Background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C6764AD9-37D8-4883-8A29-546262F2CFA1}" type="parTrans" cxnId="{A9B12ED6-AA90-42A7-A3C3-639167E95899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51B32DFC-1840-48E2-9C7F-042199EE65DA}" type="sibTrans" cxnId="{A9B12ED6-AA90-42A7-A3C3-639167E95899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740AE20A-1026-431A-A165-6D29DF018826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Design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A7E97506-9968-4E2A-B0A6-21E5AE74F3A6}" type="parTrans" cxnId="{40361E2C-9A45-49FC-83B8-7E68158FD3E3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8AB60279-1262-4592-8A88-731EAC7CC588}" type="sibTrans" cxnId="{40361E2C-9A45-49FC-83B8-7E68158FD3E3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6A760836-8A09-44FF-892B-D572179C0BAB}">
      <dgm:prSet phldrT="[文本]"/>
      <dgm:spPr/>
      <dgm:t>
        <a:bodyPr/>
        <a:lstStyle/>
        <a:p>
          <a:r>
            <a:rPr lang="en-US" altLang="zh-CN" b="1" dirty="0">
              <a:latin typeface="Rockwell" panose="02060603020205020403" pitchFamily="18" charset="0"/>
            </a:rPr>
            <a:t>Evaluation</a:t>
          </a:r>
          <a:endParaRPr lang="zh-CN" altLang="en-US" b="1" dirty="0">
            <a:latin typeface="Rockwell" panose="02060603020205020403" pitchFamily="18" charset="0"/>
          </a:endParaRPr>
        </a:p>
      </dgm:t>
    </dgm:pt>
    <dgm:pt modelId="{4128C5FD-E019-4B56-950B-51A908BB13FB}" type="parTrans" cxnId="{B9BAA719-DAD3-48A0-8DCC-E0A501D7A53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396B5B06-36E0-48B3-B9B9-FA8CD5FD21E3}" type="sibTrans" cxnId="{B9BAA719-DAD3-48A0-8DCC-E0A501D7A53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96C81EF6-2CA5-4991-89EB-CDFADC6E95C0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Conclusion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BE360881-5B43-4917-ACCB-5C58C7D53B8D}" type="parTrans" cxnId="{BA2C8150-012D-4300-9EFA-DB70B294651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3FE5F723-342C-4909-BA38-8B45C4677F9E}" type="sibTrans" cxnId="{BA2C8150-012D-4300-9EFA-DB70B294651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9E6CE7D7-65F5-4BD8-A725-4CBE4638D630}" type="pres">
      <dgm:prSet presAssocID="{C32F1EEC-E9BA-46DD-8C1A-96D9FF94A839}" presName="Name0" presStyleCnt="0">
        <dgm:presLayoutVars>
          <dgm:dir/>
          <dgm:resizeHandles val="exact"/>
        </dgm:presLayoutVars>
      </dgm:prSet>
      <dgm:spPr/>
    </dgm:pt>
    <dgm:pt modelId="{2AD1824F-5A1D-45A6-A6A6-B5980AA164D7}" type="pres">
      <dgm:prSet presAssocID="{1EBE7F37-6A4A-46AF-8434-89D891D0C595}" presName="compNode" presStyleCnt="0"/>
      <dgm:spPr/>
    </dgm:pt>
    <dgm:pt modelId="{AB8D351D-4503-4340-B8D6-E21B4E7C3198}" type="pres">
      <dgm:prSet presAssocID="{1EBE7F37-6A4A-46AF-8434-89D891D0C595}" presName="pictRect" presStyleLbl="node1" presStyleIdx="0" presStyleCnt="4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清单 纯色填充"/>
        </a:ext>
      </dgm:extLst>
    </dgm:pt>
    <dgm:pt modelId="{3897918D-86D4-4A67-95B4-565C0E210E16}" type="pres">
      <dgm:prSet presAssocID="{1EBE7F37-6A4A-46AF-8434-89D891D0C595}" presName="textRect" presStyleLbl="revTx" presStyleIdx="0" presStyleCnt="4">
        <dgm:presLayoutVars>
          <dgm:bulletEnabled val="1"/>
        </dgm:presLayoutVars>
      </dgm:prSet>
      <dgm:spPr/>
    </dgm:pt>
    <dgm:pt modelId="{1C4CF07E-C27F-4B57-8F7F-820677E20D87}" type="pres">
      <dgm:prSet presAssocID="{51B32DFC-1840-48E2-9C7F-042199EE65DA}" presName="sibTrans" presStyleLbl="sibTrans2D1" presStyleIdx="0" presStyleCnt="0"/>
      <dgm:spPr/>
    </dgm:pt>
    <dgm:pt modelId="{71CAEB97-4DB5-43CD-A5BA-A2146B4002D3}" type="pres">
      <dgm:prSet presAssocID="{740AE20A-1026-431A-A165-6D29DF018826}" presName="compNode" presStyleCnt="0"/>
      <dgm:spPr/>
    </dgm:pt>
    <dgm:pt modelId="{BA03A2FC-4A3A-4975-86C9-0E01C73D4222}" type="pres">
      <dgm:prSet presAssocID="{740AE20A-1026-431A-A165-6D29DF018826}" presName="pictRect" presStyleLbl="node1" presStyleIdx="1" presStyleCnt="4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灯泡和齿轮 纯色填充"/>
        </a:ext>
      </dgm:extLst>
    </dgm:pt>
    <dgm:pt modelId="{21C2C36A-6C7D-40A9-8F55-39AD8C7BF330}" type="pres">
      <dgm:prSet presAssocID="{740AE20A-1026-431A-A165-6D29DF018826}" presName="textRect" presStyleLbl="revTx" presStyleIdx="1" presStyleCnt="4">
        <dgm:presLayoutVars>
          <dgm:bulletEnabled val="1"/>
        </dgm:presLayoutVars>
      </dgm:prSet>
      <dgm:spPr/>
    </dgm:pt>
    <dgm:pt modelId="{565FC8D4-E4FA-4809-9728-DE28B82B2DFD}" type="pres">
      <dgm:prSet presAssocID="{8AB60279-1262-4592-8A88-731EAC7CC588}" presName="sibTrans" presStyleLbl="sibTrans2D1" presStyleIdx="0" presStyleCnt="0"/>
      <dgm:spPr/>
    </dgm:pt>
    <dgm:pt modelId="{0D2E6815-9B6D-4781-BC8C-8ACF6448DEDB}" type="pres">
      <dgm:prSet presAssocID="{6A760836-8A09-44FF-892B-D572179C0BAB}" presName="compNode" presStyleCnt="0"/>
      <dgm:spPr/>
    </dgm:pt>
    <dgm:pt modelId="{0DCE481E-F064-4F45-8C50-2FE3755FAE81}" type="pres">
      <dgm:prSet presAssocID="{6A760836-8A09-44FF-892B-D572179C0BAB}" presName="pictRect" presStyleLbl="node1" presStyleIdx="2" presStyleCnt="4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条形图 纯色填充"/>
        </a:ext>
      </dgm:extLst>
    </dgm:pt>
    <dgm:pt modelId="{750D7CDE-F591-495F-BAA4-7D30B1E4B48A}" type="pres">
      <dgm:prSet presAssocID="{6A760836-8A09-44FF-892B-D572179C0BAB}" presName="textRect" presStyleLbl="revTx" presStyleIdx="2" presStyleCnt="4">
        <dgm:presLayoutVars>
          <dgm:bulletEnabled val="1"/>
        </dgm:presLayoutVars>
      </dgm:prSet>
      <dgm:spPr/>
    </dgm:pt>
    <dgm:pt modelId="{9B09C963-85D4-4F00-809B-DCDA28024B65}" type="pres">
      <dgm:prSet presAssocID="{396B5B06-36E0-48B3-B9B9-FA8CD5FD21E3}" presName="sibTrans" presStyleLbl="sibTrans2D1" presStyleIdx="0" presStyleCnt="0"/>
      <dgm:spPr/>
    </dgm:pt>
    <dgm:pt modelId="{B94B0233-C432-432D-AA8D-EE9998C21BB9}" type="pres">
      <dgm:prSet presAssocID="{96C81EF6-2CA5-4991-89EB-CDFADC6E95C0}" presName="compNode" presStyleCnt="0"/>
      <dgm:spPr/>
    </dgm:pt>
    <dgm:pt modelId="{A74E9219-06F7-4BBB-AD85-1ABDD27A8D02}" type="pres">
      <dgm:prSet presAssocID="{96C81EF6-2CA5-4991-89EB-CDFADC6E95C0}" presName="pictRect" presStyleLbl="node1" presStyleIdx="3" presStyleCnt="4"/>
      <dgm:spPr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火箭 纯色填充"/>
        </a:ext>
      </dgm:extLst>
    </dgm:pt>
    <dgm:pt modelId="{086C6CFA-2FFF-4D9E-B994-A598B98B312F}" type="pres">
      <dgm:prSet presAssocID="{96C81EF6-2CA5-4991-89EB-CDFADC6E95C0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1DF9E714-1375-4D9B-ADA7-1A4EA900D148}" type="presOf" srcId="{51B32DFC-1840-48E2-9C7F-042199EE65DA}" destId="{1C4CF07E-C27F-4B57-8F7F-820677E20D87}" srcOrd="0" destOrd="0" presId="urn:microsoft.com/office/officeart/2005/8/layout/pList1"/>
    <dgm:cxn modelId="{B9BAA719-DAD3-48A0-8DCC-E0A501D7A532}" srcId="{C32F1EEC-E9BA-46DD-8C1A-96D9FF94A839}" destId="{6A760836-8A09-44FF-892B-D572179C0BAB}" srcOrd="2" destOrd="0" parTransId="{4128C5FD-E019-4B56-950B-51A908BB13FB}" sibTransId="{396B5B06-36E0-48B3-B9B9-FA8CD5FD21E3}"/>
    <dgm:cxn modelId="{40361E2C-9A45-49FC-83B8-7E68158FD3E3}" srcId="{C32F1EEC-E9BA-46DD-8C1A-96D9FF94A839}" destId="{740AE20A-1026-431A-A165-6D29DF018826}" srcOrd="1" destOrd="0" parTransId="{A7E97506-9968-4E2A-B0A6-21E5AE74F3A6}" sibTransId="{8AB60279-1262-4592-8A88-731EAC7CC588}"/>
    <dgm:cxn modelId="{1907D72C-AA4B-4C73-A80B-978C3CCA2BEF}" type="presOf" srcId="{396B5B06-36E0-48B3-B9B9-FA8CD5FD21E3}" destId="{9B09C963-85D4-4F00-809B-DCDA28024B65}" srcOrd="0" destOrd="0" presId="urn:microsoft.com/office/officeart/2005/8/layout/pList1"/>
    <dgm:cxn modelId="{FA351D3A-A29C-4E05-974B-DA0A40EE4DF8}" type="presOf" srcId="{C32F1EEC-E9BA-46DD-8C1A-96D9FF94A839}" destId="{9E6CE7D7-65F5-4BD8-A725-4CBE4638D630}" srcOrd="0" destOrd="0" presId="urn:microsoft.com/office/officeart/2005/8/layout/pList1"/>
    <dgm:cxn modelId="{BA2C8150-012D-4300-9EFA-DB70B2946512}" srcId="{C32F1EEC-E9BA-46DD-8C1A-96D9FF94A839}" destId="{96C81EF6-2CA5-4991-89EB-CDFADC6E95C0}" srcOrd="3" destOrd="0" parTransId="{BE360881-5B43-4917-ACCB-5C58C7D53B8D}" sibTransId="{3FE5F723-342C-4909-BA38-8B45C4677F9E}"/>
    <dgm:cxn modelId="{80B73652-D196-49E9-BE79-F905EB6299CA}" type="presOf" srcId="{8AB60279-1262-4592-8A88-731EAC7CC588}" destId="{565FC8D4-E4FA-4809-9728-DE28B82B2DFD}" srcOrd="0" destOrd="0" presId="urn:microsoft.com/office/officeart/2005/8/layout/pList1"/>
    <dgm:cxn modelId="{A91BEE65-2A6F-4EE6-995F-6C32765607B0}" type="presOf" srcId="{96C81EF6-2CA5-4991-89EB-CDFADC6E95C0}" destId="{086C6CFA-2FFF-4D9E-B994-A598B98B312F}" srcOrd="0" destOrd="0" presId="urn:microsoft.com/office/officeart/2005/8/layout/pList1"/>
    <dgm:cxn modelId="{165D0BAE-5054-414B-9843-BE157EB7E8FB}" type="presOf" srcId="{740AE20A-1026-431A-A165-6D29DF018826}" destId="{21C2C36A-6C7D-40A9-8F55-39AD8C7BF330}" srcOrd="0" destOrd="0" presId="urn:microsoft.com/office/officeart/2005/8/layout/pList1"/>
    <dgm:cxn modelId="{2C1D43D0-AA5B-4648-8CB9-01A866DDD4B2}" type="presOf" srcId="{1EBE7F37-6A4A-46AF-8434-89D891D0C595}" destId="{3897918D-86D4-4A67-95B4-565C0E210E16}" srcOrd="0" destOrd="0" presId="urn:microsoft.com/office/officeart/2005/8/layout/pList1"/>
    <dgm:cxn modelId="{A9B12ED6-AA90-42A7-A3C3-639167E95899}" srcId="{C32F1EEC-E9BA-46DD-8C1A-96D9FF94A839}" destId="{1EBE7F37-6A4A-46AF-8434-89D891D0C595}" srcOrd="0" destOrd="0" parTransId="{C6764AD9-37D8-4883-8A29-546262F2CFA1}" sibTransId="{51B32DFC-1840-48E2-9C7F-042199EE65DA}"/>
    <dgm:cxn modelId="{0D0C2AF6-6124-42DA-AFB5-0B7D861EDEB4}" type="presOf" srcId="{6A760836-8A09-44FF-892B-D572179C0BAB}" destId="{750D7CDE-F591-495F-BAA4-7D30B1E4B48A}" srcOrd="0" destOrd="0" presId="urn:microsoft.com/office/officeart/2005/8/layout/pList1"/>
    <dgm:cxn modelId="{DA032EA7-F832-4A09-AE16-810F61DB3D15}" type="presParOf" srcId="{9E6CE7D7-65F5-4BD8-A725-4CBE4638D630}" destId="{2AD1824F-5A1D-45A6-A6A6-B5980AA164D7}" srcOrd="0" destOrd="0" presId="urn:microsoft.com/office/officeart/2005/8/layout/pList1"/>
    <dgm:cxn modelId="{5CD1D369-D6A0-4D90-BA77-0E9E6332D1E9}" type="presParOf" srcId="{2AD1824F-5A1D-45A6-A6A6-B5980AA164D7}" destId="{AB8D351D-4503-4340-B8D6-E21B4E7C3198}" srcOrd="0" destOrd="0" presId="urn:microsoft.com/office/officeart/2005/8/layout/pList1"/>
    <dgm:cxn modelId="{833193FE-87F6-4679-992B-10049A570A9A}" type="presParOf" srcId="{2AD1824F-5A1D-45A6-A6A6-B5980AA164D7}" destId="{3897918D-86D4-4A67-95B4-565C0E210E16}" srcOrd="1" destOrd="0" presId="urn:microsoft.com/office/officeart/2005/8/layout/pList1"/>
    <dgm:cxn modelId="{570753C3-96EF-4815-A4B8-24A0C58486F8}" type="presParOf" srcId="{9E6CE7D7-65F5-4BD8-A725-4CBE4638D630}" destId="{1C4CF07E-C27F-4B57-8F7F-820677E20D87}" srcOrd="1" destOrd="0" presId="urn:microsoft.com/office/officeart/2005/8/layout/pList1"/>
    <dgm:cxn modelId="{391DD8C0-7538-4E09-947D-78DDD34C62F1}" type="presParOf" srcId="{9E6CE7D7-65F5-4BD8-A725-4CBE4638D630}" destId="{71CAEB97-4DB5-43CD-A5BA-A2146B4002D3}" srcOrd="2" destOrd="0" presId="urn:microsoft.com/office/officeart/2005/8/layout/pList1"/>
    <dgm:cxn modelId="{C8DF415A-8E35-45D2-A06F-8ADF98CA1BCC}" type="presParOf" srcId="{71CAEB97-4DB5-43CD-A5BA-A2146B4002D3}" destId="{BA03A2FC-4A3A-4975-86C9-0E01C73D4222}" srcOrd="0" destOrd="0" presId="urn:microsoft.com/office/officeart/2005/8/layout/pList1"/>
    <dgm:cxn modelId="{1F1A730E-3D20-46E5-BF9A-299551BA202F}" type="presParOf" srcId="{71CAEB97-4DB5-43CD-A5BA-A2146B4002D3}" destId="{21C2C36A-6C7D-40A9-8F55-39AD8C7BF330}" srcOrd="1" destOrd="0" presId="urn:microsoft.com/office/officeart/2005/8/layout/pList1"/>
    <dgm:cxn modelId="{C77F4412-A847-4A12-9375-8F80513116A7}" type="presParOf" srcId="{9E6CE7D7-65F5-4BD8-A725-4CBE4638D630}" destId="{565FC8D4-E4FA-4809-9728-DE28B82B2DFD}" srcOrd="3" destOrd="0" presId="urn:microsoft.com/office/officeart/2005/8/layout/pList1"/>
    <dgm:cxn modelId="{676F380E-5949-40B2-B7FE-5ADC1B8D5A75}" type="presParOf" srcId="{9E6CE7D7-65F5-4BD8-A725-4CBE4638D630}" destId="{0D2E6815-9B6D-4781-BC8C-8ACF6448DEDB}" srcOrd="4" destOrd="0" presId="urn:microsoft.com/office/officeart/2005/8/layout/pList1"/>
    <dgm:cxn modelId="{5EF86AE1-7CB9-4B92-8CA9-B077BDFE6CFF}" type="presParOf" srcId="{0D2E6815-9B6D-4781-BC8C-8ACF6448DEDB}" destId="{0DCE481E-F064-4F45-8C50-2FE3755FAE81}" srcOrd="0" destOrd="0" presId="urn:microsoft.com/office/officeart/2005/8/layout/pList1"/>
    <dgm:cxn modelId="{871BFB77-D463-4338-9B9E-D9756425EECC}" type="presParOf" srcId="{0D2E6815-9B6D-4781-BC8C-8ACF6448DEDB}" destId="{750D7CDE-F591-495F-BAA4-7D30B1E4B48A}" srcOrd="1" destOrd="0" presId="urn:microsoft.com/office/officeart/2005/8/layout/pList1"/>
    <dgm:cxn modelId="{106D7D54-4063-479E-85F6-88B9E9A92D14}" type="presParOf" srcId="{9E6CE7D7-65F5-4BD8-A725-4CBE4638D630}" destId="{9B09C963-85D4-4F00-809B-DCDA28024B65}" srcOrd="5" destOrd="0" presId="urn:microsoft.com/office/officeart/2005/8/layout/pList1"/>
    <dgm:cxn modelId="{E13BDDD1-1290-45AE-8446-B06A594E1E34}" type="presParOf" srcId="{9E6CE7D7-65F5-4BD8-A725-4CBE4638D630}" destId="{B94B0233-C432-432D-AA8D-EE9998C21BB9}" srcOrd="6" destOrd="0" presId="urn:microsoft.com/office/officeart/2005/8/layout/pList1"/>
    <dgm:cxn modelId="{2F4FBA56-E007-467D-BE0B-AF08484D677B}" type="presParOf" srcId="{B94B0233-C432-432D-AA8D-EE9998C21BB9}" destId="{A74E9219-06F7-4BBB-AD85-1ABDD27A8D02}" srcOrd="0" destOrd="0" presId="urn:microsoft.com/office/officeart/2005/8/layout/pList1"/>
    <dgm:cxn modelId="{BDE901B1-2DEE-4630-80F1-7AC9CC4F7607}" type="presParOf" srcId="{B94B0233-C432-432D-AA8D-EE9998C21BB9}" destId="{086C6CFA-2FFF-4D9E-B994-A598B98B312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2F1EEC-E9BA-46DD-8C1A-96D9FF94A839}" type="doc">
      <dgm:prSet loTypeId="urn:microsoft.com/office/officeart/2005/8/layout/pList1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zh-CN" altLang="en-US"/>
        </a:p>
      </dgm:t>
    </dgm:pt>
    <dgm:pt modelId="{1EBE7F37-6A4A-46AF-8434-89D891D0C595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Background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C6764AD9-37D8-4883-8A29-546262F2CFA1}" type="parTrans" cxnId="{A9B12ED6-AA90-42A7-A3C3-639167E95899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51B32DFC-1840-48E2-9C7F-042199EE65DA}" type="sibTrans" cxnId="{A9B12ED6-AA90-42A7-A3C3-639167E95899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740AE20A-1026-431A-A165-6D29DF018826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Design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A7E97506-9968-4E2A-B0A6-21E5AE74F3A6}" type="parTrans" cxnId="{40361E2C-9A45-49FC-83B8-7E68158FD3E3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8AB60279-1262-4592-8A88-731EAC7CC588}" type="sibTrans" cxnId="{40361E2C-9A45-49FC-83B8-7E68158FD3E3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6A760836-8A09-44FF-892B-D572179C0BAB}">
      <dgm:prSet phldrT="[文本]"/>
      <dgm:spPr/>
      <dgm:t>
        <a:bodyPr/>
        <a:lstStyle/>
        <a:p>
          <a:r>
            <a:rPr lang="en-US" altLang="zh-CN" b="0" dirty="0">
              <a:latin typeface="Rockwell" panose="02060603020205020403" pitchFamily="18" charset="0"/>
            </a:rPr>
            <a:t>Evaluation</a:t>
          </a:r>
          <a:endParaRPr lang="zh-CN" altLang="en-US" b="0" dirty="0">
            <a:latin typeface="Rockwell" panose="02060603020205020403" pitchFamily="18" charset="0"/>
          </a:endParaRPr>
        </a:p>
      </dgm:t>
    </dgm:pt>
    <dgm:pt modelId="{4128C5FD-E019-4B56-950B-51A908BB13FB}" type="parTrans" cxnId="{B9BAA719-DAD3-48A0-8DCC-E0A501D7A53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396B5B06-36E0-48B3-B9B9-FA8CD5FD21E3}" type="sibTrans" cxnId="{B9BAA719-DAD3-48A0-8DCC-E0A501D7A53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96C81EF6-2CA5-4991-89EB-CDFADC6E95C0}">
      <dgm:prSet phldrT="[文本]"/>
      <dgm:spPr/>
      <dgm:t>
        <a:bodyPr/>
        <a:lstStyle/>
        <a:p>
          <a:r>
            <a:rPr lang="en-US" altLang="zh-CN" b="1" dirty="0">
              <a:latin typeface="Rockwell" panose="02060603020205020403" pitchFamily="18" charset="0"/>
            </a:rPr>
            <a:t>Conclusion</a:t>
          </a:r>
          <a:endParaRPr lang="zh-CN" altLang="en-US" b="1" dirty="0">
            <a:latin typeface="Rockwell" panose="02060603020205020403" pitchFamily="18" charset="0"/>
          </a:endParaRPr>
        </a:p>
      </dgm:t>
    </dgm:pt>
    <dgm:pt modelId="{BE360881-5B43-4917-ACCB-5C58C7D53B8D}" type="parTrans" cxnId="{BA2C8150-012D-4300-9EFA-DB70B294651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3FE5F723-342C-4909-BA38-8B45C4677F9E}" type="sibTrans" cxnId="{BA2C8150-012D-4300-9EFA-DB70B2946512}">
      <dgm:prSet/>
      <dgm:spPr/>
      <dgm:t>
        <a:bodyPr/>
        <a:lstStyle/>
        <a:p>
          <a:endParaRPr lang="zh-CN" altLang="en-US" b="0">
            <a:latin typeface="Rockwell" panose="02060603020205020403" pitchFamily="18" charset="0"/>
          </a:endParaRPr>
        </a:p>
      </dgm:t>
    </dgm:pt>
    <dgm:pt modelId="{9E6CE7D7-65F5-4BD8-A725-4CBE4638D630}" type="pres">
      <dgm:prSet presAssocID="{C32F1EEC-E9BA-46DD-8C1A-96D9FF94A839}" presName="Name0" presStyleCnt="0">
        <dgm:presLayoutVars>
          <dgm:dir/>
          <dgm:resizeHandles val="exact"/>
        </dgm:presLayoutVars>
      </dgm:prSet>
      <dgm:spPr/>
    </dgm:pt>
    <dgm:pt modelId="{2AD1824F-5A1D-45A6-A6A6-B5980AA164D7}" type="pres">
      <dgm:prSet presAssocID="{1EBE7F37-6A4A-46AF-8434-89D891D0C595}" presName="compNode" presStyleCnt="0"/>
      <dgm:spPr/>
    </dgm:pt>
    <dgm:pt modelId="{AB8D351D-4503-4340-B8D6-E21B4E7C3198}" type="pres">
      <dgm:prSet presAssocID="{1EBE7F37-6A4A-46AF-8434-89D891D0C595}" presName="pictRect" presStyleLbl="node1" presStyleIdx="0" presStyleCnt="4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清单 纯色填充"/>
        </a:ext>
      </dgm:extLst>
    </dgm:pt>
    <dgm:pt modelId="{3897918D-86D4-4A67-95B4-565C0E210E16}" type="pres">
      <dgm:prSet presAssocID="{1EBE7F37-6A4A-46AF-8434-89D891D0C595}" presName="textRect" presStyleLbl="revTx" presStyleIdx="0" presStyleCnt="4">
        <dgm:presLayoutVars>
          <dgm:bulletEnabled val="1"/>
        </dgm:presLayoutVars>
      </dgm:prSet>
      <dgm:spPr/>
    </dgm:pt>
    <dgm:pt modelId="{1C4CF07E-C27F-4B57-8F7F-820677E20D87}" type="pres">
      <dgm:prSet presAssocID="{51B32DFC-1840-48E2-9C7F-042199EE65DA}" presName="sibTrans" presStyleLbl="sibTrans2D1" presStyleIdx="0" presStyleCnt="0"/>
      <dgm:spPr/>
    </dgm:pt>
    <dgm:pt modelId="{71CAEB97-4DB5-43CD-A5BA-A2146B4002D3}" type="pres">
      <dgm:prSet presAssocID="{740AE20A-1026-431A-A165-6D29DF018826}" presName="compNode" presStyleCnt="0"/>
      <dgm:spPr/>
    </dgm:pt>
    <dgm:pt modelId="{BA03A2FC-4A3A-4975-86C9-0E01C73D4222}" type="pres">
      <dgm:prSet presAssocID="{740AE20A-1026-431A-A165-6D29DF018826}" presName="pictRect" presStyleLbl="node1" presStyleIdx="1" presStyleCnt="4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灯泡和齿轮 纯色填充"/>
        </a:ext>
      </dgm:extLst>
    </dgm:pt>
    <dgm:pt modelId="{21C2C36A-6C7D-40A9-8F55-39AD8C7BF330}" type="pres">
      <dgm:prSet presAssocID="{740AE20A-1026-431A-A165-6D29DF018826}" presName="textRect" presStyleLbl="revTx" presStyleIdx="1" presStyleCnt="4">
        <dgm:presLayoutVars>
          <dgm:bulletEnabled val="1"/>
        </dgm:presLayoutVars>
      </dgm:prSet>
      <dgm:spPr/>
    </dgm:pt>
    <dgm:pt modelId="{565FC8D4-E4FA-4809-9728-DE28B82B2DFD}" type="pres">
      <dgm:prSet presAssocID="{8AB60279-1262-4592-8A88-731EAC7CC588}" presName="sibTrans" presStyleLbl="sibTrans2D1" presStyleIdx="0" presStyleCnt="0"/>
      <dgm:spPr/>
    </dgm:pt>
    <dgm:pt modelId="{0D2E6815-9B6D-4781-BC8C-8ACF6448DEDB}" type="pres">
      <dgm:prSet presAssocID="{6A760836-8A09-44FF-892B-D572179C0BAB}" presName="compNode" presStyleCnt="0"/>
      <dgm:spPr/>
    </dgm:pt>
    <dgm:pt modelId="{0DCE481E-F064-4F45-8C50-2FE3755FAE81}" type="pres">
      <dgm:prSet presAssocID="{6A760836-8A09-44FF-892B-D572179C0BAB}" presName="pictRect" presStyleLbl="node1" presStyleIdx="2" presStyleCnt="4"/>
      <dgm:spPr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条形图 纯色填充"/>
        </a:ext>
      </dgm:extLst>
    </dgm:pt>
    <dgm:pt modelId="{750D7CDE-F591-495F-BAA4-7D30B1E4B48A}" type="pres">
      <dgm:prSet presAssocID="{6A760836-8A09-44FF-892B-D572179C0BAB}" presName="textRect" presStyleLbl="revTx" presStyleIdx="2" presStyleCnt="4">
        <dgm:presLayoutVars>
          <dgm:bulletEnabled val="1"/>
        </dgm:presLayoutVars>
      </dgm:prSet>
      <dgm:spPr/>
    </dgm:pt>
    <dgm:pt modelId="{9B09C963-85D4-4F00-809B-DCDA28024B65}" type="pres">
      <dgm:prSet presAssocID="{396B5B06-36E0-48B3-B9B9-FA8CD5FD21E3}" presName="sibTrans" presStyleLbl="sibTrans2D1" presStyleIdx="0" presStyleCnt="0"/>
      <dgm:spPr/>
    </dgm:pt>
    <dgm:pt modelId="{B94B0233-C432-432D-AA8D-EE9998C21BB9}" type="pres">
      <dgm:prSet presAssocID="{96C81EF6-2CA5-4991-89EB-CDFADC6E95C0}" presName="compNode" presStyleCnt="0"/>
      <dgm:spPr/>
    </dgm:pt>
    <dgm:pt modelId="{A74E9219-06F7-4BBB-AD85-1ABDD27A8D02}" type="pres">
      <dgm:prSet presAssocID="{96C81EF6-2CA5-4991-89EB-CDFADC6E95C0}" presName="pictRect" presStyleLbl="node1" presStyleIdx="3" presStyleCnt="4"/>
      <dgm:spPr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2333" t="9844" r="22333" b="9844"/>
          </a:stretch>
        </a:blipFill>
      </dgm:spPr>
      <dgm:extLst>
        <a:ext uri="{E40237B7-FDA0-4F09-8148-C483321AD2D9}">
          <dgm14:cNvPr xmlns:dgm14="http://schemas.microsoft.com/office/drawing/2010/diagram" id="0" name="" descr="火箭 纯色填充"/>
        </a:ext>
      </dgm:extLst>
    </dgm:pt>
    <dgm:pt modelId="{086C6CFA-2FFF-4D9E-B994-A598B98B312F}" type="pres">
      <dgm:prSet presAssocID="{96C81EF6-2CA5-4991-89EB-CDFADC6E95C0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1DF9E714-1375-4D9B-ADA7-1A4EA900D148}" type="presOf" srcId="{51B32DFC-1840-48E2-9C7F-042199EE65DA}" destId="{1C4CF07E-C27F-4B57-8F7F-820677E20D87}" srcOrd="0" destOrd="0" presId="urn:microsoft.com/office/officeart/2005/8/layout/pList1"/>
    <dgm:cxn modelId="{B9BAA719-DAD3-48A0-8DCC-E0A501D7A532}" srcId="{C32F1EEC-E9BA-46DD-8C1A-96D9FF94A839}" destId="{6A760836-8A09-44FF-892B-D572179C0BAB}" srcOrd="2" destOrd="0" parTransId="{4128C5FD-E019-4B56-950B-51A908BB13FB}" sibTransId="{396B5B06-36E0-48B3-B9B9-FA8CD5FD21E3}"/>
    <dgm:cxn modelId="{40361E2C-9A45-49FC-83B8-7E68158FD3E3}" srcId="{C32F1EEC-E9BA-46DD-8C1A-96D9FF94A839}" destId="{740AE20A-1026-431A-A165-6D29DF018826}" srcOrd="1" destOrd="0" parTransId="{A7E97506-9968-4E2A-B0A6-21E5AE74F3A6}" sibTransId="{8AB60279-1262-4592-8A88-731EAC7CC588}"/>
    <dgm:cxn modelId="{1907D72C-AA4B-4C73-A80B-978C3CCA2BEF}" type="presOf" srcId="{396B5B06-36E0-48B3-B9B9-FA8CD5FD21E3}" destId="{9B09C963-85D4-4F00-809B-DCDA28024B65}" srcOrd="0" destOrd="0" presId="urn:microsoft.com/office/officeart/2005/8/layout/pList1"/>
    <dgm:cxn modelId="{FA351D3A-A29C-4E05-974B-DA0A40EE4DF8}" type="presOf" srcId="{C32F1EEC-E9BA-46DD-8C1A-96D9FF94A839}" destId="{9E6CE7D7-65F5-4BD8-A725-4CBE4638D630}" srcOrd="0" destOrd="0" presId="urn:microsoft.com/office/officeart/2005/8/layout/pList1"/>
    <dgm:cxn modelId="{BA2C8150-012D-4300-9EFA-DB70B2946512}" srcId="{C32F1EEC-E9BA-46DD-8C1A-96D9FF94A839}" destId="{96C81EF6-2CA5-4991-89EB-CDFADC6E95C0}" srcOrd="3" destOrd="0" parTransId="{BE360881-5B43-4917-ACCB-5C58C7D53B8D}" sibTransId="{3FE5F723-342C-4909-BA38-8B45C4677F9E}"/>
    <dgm:cxn modelId="{80B73652-D196-49E9-BE79-F905EB6299CA}" type="presOf" srcId="{8AB60279-1262-4592-8A88-731EAC7CC588}" destId="{565FC8D4-E4FA-4809-9728-DE28B82B2DFD}" srcOrd="0" destOrd="0" presId="urn:microsoft.com/office/officeart/2005/8/layout/pList1"/>
    <dgm:cxn modelId="{A91BEE65-2A6F-4EE6-995F-6C32765607B0}" type="presOf" srcId="{96C81EF6-2CA5-4991-89EB-CDFADC6E95C0}" destId="{086C6CFA-2FFF-4D9E-B994-A598B98B312F}" srcOrd="0" destOrd="0" presId="urn:microsoft.com/office/officeart/2005/8/layout/pList1"/>
    <dgm:cxn modelId="{165D0BAE-5054-414B-9843-BE157EB7E8FB}" type="presOf" srcId="{740AE20A-1026-431A-A165-6D29DF018826}" destId="{21C2C36A-6C7D-40A9-8F55-39AD8C7BF330}" srcOrd="0" destOrd="0" presId="urn:microsoft.com/office/officeart/2005/8/layout/pList1"/>
    <dgm:cxn modelId="{2C1D43D0-AA5B-4648-8CB9-01A866DDD4B2}" type="presOf" srcId="{1EBE7F37-6A4A-46AF-8434-89D891D0C595}" destId="{3897918D-86D4-4A67-95B4-565C0E210E16}" srcOrd="0" destOrd="0" presId="urn:microsoft.com/office/officeart/2005/8/layout/pList1"/>
    <dgm:cxn modelId="{A9B12ED6-AA90-42A7-A3C3-639167E95899}" srcId="{C32F1EEC-E9BA-46DD-8C1A-96D9FF94A839}" destId="{1EBE7F37-6A4A-46AF-8434-89D891D0C595}" srcOrd="0" destOrd="0" parTransId="{C6764AD9-37D8-4883-8A29-546262F2CFA1}" sibTransId="{51B32DFC-1840-48E2-9C7F-042199EE65DA}"/>
    <dgm:cxn modelId="{0D0C2AF6-6124-42DA-AFB5-0B7D861EDEB4}" type="presOf" srcId="{6A760836-8A09-44FF-892B-D572179C0BAB}" destId="{750D7CDE-F591-495F-BAA4-7D30B1E4B48A}" srcOrd="0" destOrd="0" presId="urn:microsoft.com/office/officeart/2005/8/layout/pList1"/>
    <dgm:cxn modelId="{DA032EA7-F832-4A09-AE16-810F61DB3D15}" type="presParOf" srcId="{9E6CE7D7-65F5-4BD8-A725-4CBE4638D630}" destId="{2AD1824F-5A1D-45A6-A6A6-B5980AA164D7}" srcOrd="0" destOrd="0" presId="urn:microsoft.com/office/officeart/2005/8/layout/pList1"/>
    <dgm:cxn modelId="{5CD1D369-D6A0-4D90-BA77-0E9E6332D1E9}" type="presParOf" srcId="{2AD1824F-5A1D-45A6-A6A6-B5980AA164D7}" destId="{AB8D351D-4503-4340-B8D6-E21B4E7C3198}" srcOrd="0" destOrd="0" presId="urn:microsoft.com/office/officeart/2005/8/layout/pList1"/>
    <dgm:cxn modelId="{833193FE-87F6-4679-992B-10049A570A9A}" type="presParOf" srcId="{2AD1824F-5A1D-45A6-A6A6-B5980AA164D7}" destId="{3897918D-86D4-4A67-95B4-565C0E210E16}" srcOrd="1" destOrd="0" presId="urn:microsoft.com/office/officeart/2005/8/layout/pList1"/>
    <dgm:cxn modelId="{570753C3-96EF-4815-A4B8-24A0C58486F8}" type="presParOf" srcId="{9E6CE7D7-65F5-4BD8-A725-4CBE4638D630}" destId="{1C4CF07E-C27F-4B57-8F7F-820677E20D87}" srcOrd="1" destOrd="0" presId="urn:microsoft.com/office/officeart/2005/8/layout/pList1"/>
    <dgm:cxn modelId="{391DD8C0-7538-4E09-947D-78DDD34C62F1}" type="presParOf" srcId="{9E6CE7D7-65F5-4BD8-A725-4CBE4638D630}" destId="{71CAEB97-4DB5-43CD-A5BA-A2146B4002D3}" srcOrd="2" destOrd="0" presId="urn:microsoft.com/office/officeart/2005/8/layout/pList1"/>
    <dgm:cxn modelId="{C8DF415A-8E35-45D2-A06F-8ADF98CA1BCC}" type="presParOf" srcId="{71CAEB97-4DB5-43CD-A5BA-A2146B4002D3}" destId="{BA03A2FC-4A3A-4975-86C9-0E01C73D4222}" srcOrd="0" destOrd="0" presId="urn:microsoft.com/office/officeart/2005/8/layout/pList1"/>
    <dgm:cxn modelId="{1F1A730E-3D20-46E5-BF9A-299551BA202F}" type="presParOf" srcId="{71CAEB97-4DB5-43CD-A5BA-A2146B4002D3}" destId="{21C2C36A-6C7D-40A9-8F55-39AD8C7BF330}" srcOrd="1" destOrd="0" presId="urn:microsoft.com/office/officeart/2005/8/layout/pList1"/>
    <dgm:cxn modelId="{C77F4412-A847-4A12-9375-8F80513116A7}" type="presParOf" srcId="{9E6CE7D7-65F5-4BD8-A725-4CBE4638D630}" destId="{565FC8D4-E4FA-4809-9728-DE28B82B2DFD}" srcOrd="3" destOrd="0" presId="urn:microsoft.com/office/officeart/2005/8/layout/pList1"/>
    <dgm:cxn modelId="{676F380E-5949-40B2-B7FE-5ADC1B8D5A75}" type="presParOf" srcId="{9E6CE7D7-65F5-4BD8-A725-4CBE4638D630}" destId="{0D2E6815-9B6D-4781-BC8C-8ACF6448DEDB}" srcOrd="4" destOrd="0" presId="urn:microsoft.com/office/officeart/2005/8/layout/pList1"/>
    <dgm:cxn modelId="{5EF86AE1-7CB9-4B92-8CA9-B077BDFE6CFF}" type="presParOf" srcId="{0D2E6815-9B6D-4781-BC8C-8ACF6448DEDB}" destId="{0DCE481E-F064-4F45-8C50-2FE3755FAE81}" srcOrd="0" destOrd="0" presId="urn:microsoft.com/office/officeart/2005/8/layout/pList1"/>
    <dgm:cxn modelId="{871BFB77-D463-4338-9B9E-D9756425EECC}" type="presParOf" srcId="{0D2E6815-9B6D-4781-BC8C-8ACF6448DEDB}" destId="{750D7CDE-F591-495F-BAA4-7D30B1E4B48A}" srcOrd="1" destOrd="0" presId="urn:microsoft.com/office/officeart/2005/8/layout/pList1"/>
    <dgm:cxn modelId="{106D7D54-4063-479E-85F6-88B9E9A92D14}" type="presParOf" srcId="{9E6CE7D7-65F5-4BD8-A725-4CBE4638D630}" destId="{9B09C963-85D4-4F00-809B-DCDA28024B65}" srcOrd="5" destOrd="0" presId="urn:microsoft.com/office/officeart/2005/8/layout/pList1"/>
    <dgm:cxn modelId="{E13BDDD1-1290-45AE-8446-B06A594E1E34}" type="presParOf" srcId="{9E6CE7D7-65F5-4BD8-A725-4CBE4638D630}" destId="{B94B0233-C432-432D-AA8D-EE9998C21BB9}" srcOrd="6" destOrd="0" presId="urn:microsoft.com/office/officeart/2005/8/layout/pList1"/>
    <dgm:cxn modelId="{2F4FBA56-E007-467D-BE0B-AF08484D677B}" type="presParOf" srcId="{B94B0233-C432-432D-AA8D-EE9998C21BB9}" destId="{A74E9219-06F7-4BBB-AD85-1ABDD27A8D02}" srcOrd="0" destOrd="0" presId="urn:microsoft.com/office/officeart/2005/8/layout/pList1"/>
    <dgm:cxn modelId="{BDE901B1-2DEE-4630-80F1-7AC9CC4F7607}" type="presParOf" srcId="{B94B0233-C432-432D-AA8D-EE9998C21BB9}" destId="{086C6CFA-2FFF-4D9E-B994-A598B98B312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D351D-4503-4340-B8D6-E21B4E7C3198}">
      <dsp:nvSpPr>
        <dsp:cNvPr id="0" name=""/>
        <dsp:cNvSpPr/>
      </dsp:nvSpPr>
      <dsp:spPr>
        <a:xfrm>
          <a:off x="4101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97918D-86D4-4A67-95B4-565C0E210E16}">
      <dsp:nvSpPr>
        <dsp:cNvPr id="0" name=""/>
        <dsp:cNvSpPr/>
      </dsp:nvSpPr>
      <dsp:spPr>
        <a:xfrm>
          <a:off x="4101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b="1" kern="1200" dirty="0">
              <a:latin typeface="Rockwell" panose="02060603020205020403" pitchFamily="18" charset="0"/>
            </a:rPr>
            <a:t>Background</a:t>
          </a:r>
          <a:endParaRPr lang="zh-CN" altLang="en-US" sz="2100" b="1" kern="1200" dirty="0">
            <a:latin typeface="Rockwell" panose="02060603020205020403" pitchFamily="18" charset="0"/>
          </a:endParaRPr>
        </a:p>
      </dsp:txBody>
      <dsp:txXfrm>
        <a:off x="4101" y="1662554"/>
        <a:ext cx="1951742" cy="724096"/>
      </dsp:txXfrm>
    </dsp:sp>
    <dsp:sp modelId="{BA03A2FC-4A3A-4975-86C9-0E01C73D4222}">
      <dsp:nvSpPr>
        <dsp:cNvPr id="0" name=""/>
        <dsp:cNvSpPr/>
      </dsp:nvSpPr>
      <dsp:spPr>
        <a:xfrm>
          <a:off x="2151100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C2C36A-6C7D-40A9-8F55-39AD8C7BF330}">
      <dsp:nvSpPr>
        <dsp:cNvPr id="0" name=""/>
        <dsp:cNvSpPr/>
      </dsp:nvSpPr>
      <dsp:spPr>
        <a:xfrm>
          <a:off x="2151100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b="0" kern="1200" dirty="0">
              <a:latin typeface="Rockwell" panose="02060603020205020403" pitchFamily="18" charset="0"/>
            </a:rPr>
            <a:t>Design</a:t>
          </a:r>
          <a:endParaRPr lang="zh-CN" altLang="en-US" sz="2100" b="0" kern="1200" dirty="0">
            <a:latin typeface="Rockwell" panose="02060603020205020403" pitchFamily="18" charset="0"/>
          </a:endParaRPr>
        </a:p>
      </dsp:txBody>
      <dsp:txXfrm>
        <a:off x="2151100" y="1662554"/>
        <a:ext cx="1951742" cy="724096"/>
      </dsp:txXfrm>
    </dsp:sp>
    <dsp:sp modelId="{0DCE481E-F064-4F45-8C50-2FE3755FAE81}">
      <dsp:nvSpPr>
        <dsp:cNvPr id="0" name=""/>
        <dsp:cNvSpPr/>
      </dsp:nvSpPr>
      <dsp:spPr>
        <a:xfrm>
          <a:off x="4298099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0D7CDE-F591-495F-BAA4-7D30B1E4B48A}">
      <dsp:nvSpPr>
        <dsp:cNvPr id="0" name=""/>
        <dsp:cNvSpPr/>
      </dsp:nvSpPr>
      <dsp:spPr>
        <a:xfrm>
          <a:off x="4298099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b="0" kern="1200" dirty="0">
              <a:latin typeface="Rockwell" panose="02060603020205020403" pitchFamily="18" charset="0"/>
            </a:rPr>
            <a:t>Evaluation</a:t>
          </a:r>
          <a:endParaRPr lang="zh-CN" altLang="en-US" sz="2100" b="0" kern="1200" dirty="0">
            <a:latin typeface="Rockwell" panose="02060603020205020403" pitchFamily="18" charset="0"/>
          </a:endParaRPr>
        </a:p>
      </dsp:txBody>
      <dsp:txXfrm>
        <a:off x="4298099" y="1662554"/>
        <a:ext cx="1951742" cy="724096"/>
      </dsp:txXfrm>
    </dsp:sp>
    <dsp:sp modelId="{A74E9219-06F7-4BBB-AD85-1ABDD27A8D02}">
      <dsp:nvSpPr>
        <dsp:cNvPr id="0" name=""/>
        <dsp:cNvSpPr/>
      </dsp:nvSpPr>
      <dsp:spPr>
        <a:xfrm>
          <a:off x="6445098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6C6CFA-2FFF-4D9E-B994-A598B98B312F}">
      <dsp:nvSpPr>
        <dsp:cNvPr id="0" name=""/>
        <dsp:cNvSpPr/>
      </dsp:nvSpPr>
      <dsp:spPr>
        <a:xfrm>
          <a:off x="6445098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b="0" kern="1200" dirty="0">
              <a:latin typeface="Rockwell" panose="02060603020205020403" pitchFamily="18" charset="0"/>
            </a:rPr>
            <a:t>Conclusion</a:t>
          </a:r>
          <a:endParaRPr lang="zh-CN" altLang="en-US" sz="2100" b="0" kern="1200" dirty="0">
            <a:latin typeface="Rockwell" panose="02060603020205020403" pitchFamily="18" charset="0"/>
          </a:endParaRPr>
        </a:p>
      </dsp:txBody>
      <dsp:txXfrm>
        <a:off x="6445098" y="1662554"/>
        <a:ext cx="1951742" cy="724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1E974-01CF-40D3-8FE9-3837F616262A}">
      <dsp:nvSpPr>
        <dsp:cNvPr id="0" name=""/>
        <dsp:cNvSpPr/>
      </dsp:nvSpPr>
      <dsp:spPr>
        <a:xfrm>
          <a:off x="0" y="3948"/>
          <a:ext cx="8537508" cy="5489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>
              <a:latin typeface=""/>
              <a:cs typeface="Segoe UI" panose="020B0502040204020203" pitchFamily="34" charset="0"/>
            </a:rPr>
            <a:t>Key</a:t>
          </a:r>
          <a:r>
            <a:rPr lang="zh-CN" altLang="en-US" sz="2400" b="1" kern="1200" dirty="0">
              <a:latin typeface=""/>
              <a:cs typeface="Segoe UI" panose="020B0502040204020203" pitchFamily="34" charset="0"/>
            </a:rPr>
            <a:t> </a:t>
          </a:r>
          <a:r>
            <a:rPr lang="en-US" altLang="zh-CN" sz="2400" b="1" kern="1200" dirty="0">
              <a:latin typeface=""/>
              <a:cs typeface="Segoe UI" panose="020B0502040204020203" pitchFamily="34" charset="0"/>
            </a:rPr>
            <a:t>Performance Indicator (KPI)</a:t>
          </a:r>
          <a:endParaRPr lang="zh-CN" altLang="en-US" sz="2400" b="1" kern="1200" dirty="0">
            <a:latin typeface=""/>
            <a:cs typeface="Segoe UI" panose="020B0502040204020203" pitchFamily="34" charset="0"/>
          </a:endParaRPr>
        </a:p>
      </dsp:txBody>
      <dsp:txXfrm>
        <a:off x="26797" y="30745"/>
        <a:ext cx="8483914" cy="495335"/>
      </dsp:txXfrm>
    </dsp:sp>
    <dsp:sp modelId="{1991F307-8558-4DC3-8DD3-F03F6FC93C73}">
      <dsp:nvSpPr>
        <dsp:cNvPr id="0" name=""/>
        <dsp:cNvSpPr/>
      </dsp:nvSpPr>
      <dsp:spPr>
        <a:xfrm>
          <a:off x="0" y="552877"/>
          <a:ext cx="8537508" cy="177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06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b="1" kern="1200" dirty="0">
              <a:solidFill>
                <a:srgbClr val="0070C0"/>
              </a:solidFill>
              <a:latin typeface="Candara" panose="020E0502030303020204" pitchFamily="34" charset="0"/>
              <a:cs typeface="Segoe UI" panose="020B0502040204020203" pitchFamily="34" charset="0"/>
            </a:rPr>
            <a:t>Time-series data</a:t>
          </a:r>
          <a:r>
            <a:rPr lang="en-US" altLang="zh-CN" sz="2000" b="1" kern="1200" dirty="0">
              <a:solidFill>
                <a:srgbClr val="002060"/>
              </a:solidFill>
              <a:latin typeface="Candara" panose="020E0502030303020204" pitchFamily="34" charset="0"/>
              <a:cs typeface="Segoe UI" panose="020B0502040204020203" pitchFamily="34" charset="0"/>
            </a:rPr>
            <a:t> </a:t>
          </a:r>
          <a:r>
            <a:rPr lang="en-US" altLang="zh-CN" sz="2000" kern="1200" dirty="0">
              <a:latin typeface="Candara" panose="020E0502030303020204" pitchFamily="34" charset="0"/>
              <a:cs typeface="Segoe UI" panose="020B0502040204020203" pitchFamily="34" charset="0"/>
            </a:rPr>
            <a:t>collected from a myriad of sources</a:t>
          </a:r>
          <a:endParaRPr lang="zh-CN" altLang="en-US" sz="2000" kern="1200" dirty="0">
            <a:latin typeface="Candara" panose="020E0502030303020204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Candara" panose="020E0502030303020204" pitchFamily="34" charset="0"/>
              <a:cs typeface="Segoe UI" panose="020B0502040204020203" pitchFamily="34" charset="0"/>
            </a:rPr>
            <a:t>Reflect the health status of a service</a:t>
          </a:r>
          <a:endParaRPr lang="zh-CN" altLang="en-US" sz="2000" kern="1200" dirty="0">
            <a:latin typeface="Candara" panose="020E0502030303020204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Candara" panose="020E0502030303020204" pitchFamily="34" charset="0"/>
              <a:cs typeface="Segoe UI" panose="020B0502040204020203" pitchFamily="34" charset="0"/>
            </a:rPr>
            <a:t>Most KPIs in the real world are </a:t>
          </a:r>
          <a:r>
            <a:rPr lang="en-US" altLang="zh-CN" sz="2000" b="1" kern="1200" dirty="0">
              <a:solidFill>
                <a:srgbClr val="0070C0"/>
              </a:solidFill>
              <a:latin typeface="Candara" panose="020E0502030303020204" pitchFamily="34" charset="0"/>
              <a:cs typeface="Segoe UI" panose="020B0502040204020203" pitchFamily="34" charset="0"/>
            </a:rPr>
            <a:t>seasonal</a:t>
          </a:r>
          <a:endParaRPr lang="zh-CN" altLang="en-US" sz="2000" b="1" kern="1200" dirty="0">
            <a:solidFill>
              <a:srgbClr val="0070C0"/>
            </a:solidFill>
            <a:latin typeface="Candara" panose="020E0502030303020204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kumimoji="1" lang="en-US" altLang="zh-CN" sz="2000" kern="1200" dirty="0">
              <a:latin typeface="Candara" panose="020E0502030303020204" pitchFamily="34" charset="0"/>
            </a:rPr>
            <a:t>Real-world time series data are complex and exhibit </a:t>
          </a:r>
          <a:r>
            <a:rPr kumimoji="1" lang="en-US" altLang="zh-CN" sz="2000" b="1" kern="1200" dirty="0">
              <a:solidFill>
                <a:srgbClr val="0170C0"/>
              </a:solidFill>
              <a:latin typeface="Candara" panose="020E0502030303020204" pitchFamily="34" charset="0"/>
            </a:rPr>
            <a:t>significant variations across different domains</a:t>
          </a:r>
          <a:r>
            <a:rPr kumimoji="1" lang="en-US" altLang="zh-CN" sz="2000" kern="1200" dirty="0">
              <a:latin typeface="Candara" panose="020E0502030303020204" pitchFamily="34" charset="0"/>
            </a:rPr>
            <a:t>.</a:t>
          </a:r>
          <a:endParaRPr lang="zh-CN" altLang="en-US" sz="2000" kern="1200" dirty="0">
            <a:solidFill>
              <a:srgbClr val="0070C0"/>
            </a:solidFill>
            <a:latin typeface="Candara" panose="020E0502030303020204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CN" altLang="en-US" sz="2000" kern="1200" dirty="0">
            <a:latin typeface="Candara" panose="020E0502030303020204" pitchFamily="34" charset="0"/>
            <a:cs typeface="Segoe UI" panose="020B0502040204020203" pitchFamily="34" charset="0"/>
          </a:endParaRPr>
        </a:p>
      </dsp:txBody>
      <dsp:txXfrm>
        <a:off x="0" y="552877"/>
        <a:ext cx="8537508" cy="1775876"/>
      </dsp:txXfrm>
    </dsp:sp>
    <dsp:sp modelId="{7B1EA4DC-2A48-4AAA-A478-FFDFC9C2E87C}">
      <dsp:nvSpPr>
        <dsp:cNvPr id="0" name=""/>
        <dsp:cNvSpPr/>
      </dsp:nvSpPr>
      <dsp:spPr>
        <a:xfrm>
          <a:off x="0" y="2328753"/>
          <a:ext cx="8537508" cy="5489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>
              <a:latin typeface="Segoe UI" panose="020B0502040204020203" pitchFamily="34" charset="0"/>
              <a:cs typeface="Segoe UI" panose="020B0502040204020203" pitchFamily="34" charset="0"/>
            </a:rPr>
            <a:t>KPI anomaly detection is essential for service reliability </a:t>
          </a:r>
          <a:endParaRPr lang="zh-CN" altLang="en-US" sz="24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6797" y="2355550"/>
        <a:ext cx="8483914" cy="495335"/>
      </dsp:txXfrm>
    </dsp:sp>
    <dsp:sp modelId="{6EFCCF38-F94A-46DF-8F7D-E3987C9ECBAA}">
      <dsp:nvSpPr>
        <dsp:cNvPr id="0" name=""/>
        <dsp:cNvSpPr/>
      </dsp:nvSpPr>
      <dsp:spPr>
        <a:xfrm>
          <a:off x="0" y="2877683"/>
          <a:ext cx="8537508" cy="1516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06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Candara" panose="020E0502030303020204" pitchFamily="34" charset="0"/>
              <a:cs typeface="Segoe UI" panose="020B0502040204020203" pitchFamily="34" charset="0"/>
            </a:rPr>
            <a:t>Identifying potential issues by detecting anomalies in KPIs</a:t>
          </a:r>
          <a:endParaRPr lang="zh-CN" altLang="en-US" sz="2000" kern="1200" dirty="0">
            <a:latin typeface="Candara" panose="020E0502030303020204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b="1" kern="1200" dirty="0">
              <a:solidFill>
                <a:srgbClr val="C00000"/>
              </a:solidFill>
              <a:latin typeface="Candara" panose="020E0502030303020204" pitchFamily="34" charset="0"/>
              <a:cs typeface="Segoe UI" panose="020B0502040204020203" pitchFamily="34" charset="0"/>
            </a:rPr>
            <a:t>Labels are expensive</a:t>
          </a:r>
          <a:endParaRPr lang="zh-CN" altLang="en-US" sz="2000" b="1" kern="1200" dirty="0">
            <a:solidFill>
              <a:srgbClr val="C00000"/>
            </a:solidFill>
            <a:latin typeface="Candara" panose="020E0502030303020204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Candara" panose="020E0502030303020204" pitchFamily="34" charset="0"/>
              <a:cs typeface="Segoe UI" panose="020B0502040204020203" pitchFamily="34" charset="0"/>
            </a:rPr>
            <a:t>Most algorithms are </a:t>
          </a:r>
          <a:r>
            <a:rPr lang="en-US" altLang="zh-CN" sz="2000" b="1" kern="1200" dirty="0">
              <a:solidFill>
                <a:srgbClr val="C00000"/>
              </a:solidFill>
              <a:latin typeface="Candara" panose="020E0502030303020204" pitchFamily="34" charset="0"/>
              <a:cs typeface="Segoe UI" panose="020B0502040204020203" pitchFamily="34" charset="0"/>
            </a:rPr>
            <a:t>unsupervised</a:t>
          </a:r>
          <a:endParaRPr lang="zh-CN" altLang="en-US" sz="2000" b="1" kern="1200" dirty="0">
            <a:solidFill>
              <a:srgbClr val="C00000"/>
            </a:solidFill>
            <a:latin typeface="Candara" panose="020E0502030303020204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b="0" kern="1200" dirty="0">
              <a:solidFill>
                <a:schemeClr val="tx1"/>
              </a:solidFill>
              <a:latin typeface="Candara" panose="020E0502030303020204" pitchFamily="34" charset="0"/>
              <a:cs typeface="Segoe UI" panose="020B0502040204020203" pitchFamily="34" charset="0"/>
            </a:rPr>
            <a:t>Collecting KPI data for model training and fine-tuning is </a:t>
          </a:r>
          <a:r>
            <a:rPr lang="en-US" altLang="zh-CN" sz="2000" b="1" kern="1200" dirty="0">
              <a:solidFill>
                <a:srgbClr val="C00000"/>
              </a:solidFill>
              <a:latin typeface="Candara" panose="020E0502030303020204" pitchFamily="34" charset="0"/>
              <a:cs typeface="Segoe UI" panose="020B0502040204020203" pitchFamily="34" charset="0"/>
            </a:rPr>
            <a:t>time consuming </a:t>
          </a:r>
          <a:endParaRPr lang="zh-CN" altLang="en-US" sz="2000" b="1" kern="1200" dirty="0">
            <a:solidFill>
              <a:srgbClr val="C00000"/>
            </a:solidFill>
            <a:latin typeface="Candara" panose="020E0502030303020204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CN" altLang="en-US" sz="2000" kern="1200" dirty="0">
            <a:latin typeface="Candara" panose="020E0502030303020204" pitchFamily="34" charset="0"/>
            <a:cs typeface="Segoe UI" panose="020B0502040204020203" pitchFamily="34" charset="0"/>
          </a:endParaRPr>
        </a:p>
      </dsp:txBody>
      <dsp:txXfrm>
        <a:off x="0" y="2877683"/>
        <a:ext cx="8537508" cy="15168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AA3C7-05E5-40DD-9E67-516199EC63BB}">
      <dsp:nvSpPr>
        <dsp:cNvPr id="0" name=""/>
        <dsp:cNvSpPr/>
      </dsp:nvSpPr>
      <dsp:spPr>
        <a:xfrm>
          <a:off x="0" y="1229"/>
          <a:ext cx="11136573" cy="5798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latin typeface="Segoe UI" panose="020B0502040204020203" pitchFamily="34" charset="0"/>
              <a:cs typeface="Segoe UI" panose="020B0502040204020203" pitchFamily="34" charset="0"/>
            </a:rPr>
            <a:t>Fine-tuning affects detection performance</a:t>
          </a:r>
          <a:endParaRPr lang="zh-CN" altLang="en-US" sz="24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28307" y="29536"/>
        <a:ext cx="11079959" cy="523267"/>
      </dsp:txXfrm>
    </dsp:sp>
    <dsp:sp modelId="{36F99AE5-3DAB-4B0F-8A8D-712A94FD7A1F}">
      <dsp:nvSpPr>
        <dsp:cNvPr id="0" name=""/>
        <dsp:cNvSpPr/>
      </dsp:nvSpPr>
      <dsp:spPr>
        <a:xfrm>
          <a:off x="0" y="581111"/>
          <a:ext cx="11136573" cy="2128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58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Candara" panose="020E0502030303020204" pitchFamily="34" charset="0"/>
              <a:cs typeface="Segoe UI" panose="020B0502040204020203" pitchFamily="34" charset="0"/>
            </a:rPr>
            <a:t>The pre-trained model will not work well for all KPIs</a:t>
          </a:r>
          <a:endParaRPr lang="zh-CN" altLang="en-US" sz="2000" kern="1200" dirty="0">
            <a:solidFill>
              <a:srgbClr val="C00000"/>
            </a:solidFill>
            <a:latin typeface="Candara" panose="020E0502030303020204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000" kern="1200" dirty="0">
              <a:solidFill>
                <a:srgbClr val="0070C0"/>
              </a:solidFill>
              <a:latin typeface="Candara" panose="020E0502030303020204" pitchFamily="34" charset="0"/>
              <a:cs typeface="Segoe UI" panose="020B0502040204020203" pitchFamily="34" charset="0"/>
            </a:rPr>
            <a:t>Same pre-trained performs very differently on different datasets</a:t>
          </a:r>
          <a:endParaRPr lang="zh-CN" altLang="en-US" sz="2000" kern="1200" dirty="0">
            <a:solidFill>
              <a:srgbClr val="0070C0"/>
            </a:solidFill>
            <a:latin typeface="Candara" panose="020E0502030303020204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en-US" sz="2000" kern="1200" dirty="0">
              <a:solidFill>
                <a:schemeClr val="tx1"/>
              </a:solidFill>
              <a:latin typeface="Candara" panose="020E0502030303020204" pitchFamily="34" charset="0"/>
              <a:cs typeface="Segoe UI" panose="020B0502040204020203" pitchFamily="34" charset="0"/>
            </a:rPr>
            <a:t>When a new service goes live, it's likely to be dealing with brand new KPIs</a:t>
          </a:r>
          <a:endParaRPr lang="zh-CN" altLang="en-US" sz="2000" kern="1200" dirty="0">
            <a:solidFill>
              <a:schemeClr val="tx1"/>
            </a:solidFill>
            <a:latin typeface="Candara" panose="020E0502030303020204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altLang="zh-CN" sz="2000" kern="1200" dirty="0">
              <a:latin typeface="Candara" panose="020E0502030303020204" pitchFamily="34" charset="0"/>
              <a:cs typeface="Segoe UI" panose="020B0502040204020203" pitchFamily="34" charset="0"/>
            </a:rPr>
            <a:t>Fine-tuning for the incoming KPI is vital for KPI anomaly detection</a:t>
          </a:r>
          <a:endParaRPr lang="zh-CN" altLang="en-US" sz="2000" kern="1200" dirty="0">
            <a:latin typeface="Candara" panose="020E0502030303020204" pitchFamily="34" charset="0"/>
            <a:cs typeface="Segoe UI" panose="020B05020402040202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zh-CN" altLang="en-US" sz="2000" kern="1200" dirty="0">
            <a:latin typeface="Candara" panose="020E0502030303020204" pitchFamily="34" charset="0"/>
            <a:cs typeface="Segoe UI" panose="020B0502040204020203" pitchFamily="34" charset="0"/>
          </a:endParaRPr>
        </a:p>
      </dsp:txBody>
      <dsp:txXfrm>
        <a:off x="0" y="581111"/>
        <a:ext cx="11136573" cy="21281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D351D-4503-4340-B8D6-E21B4E7C3198}">
      <dsp:nvSpPr>
        <dsp:cNvPr id="0" name=""/>
        <dsp:cNvSpPr/>
      </dsp:nvSpPr>
      <dsp:spPr>
        <a:xfrm>
          <a:off x="4101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97918D-86D4-4A67-95B4-565C0E210E16}">
      <dsp:nvSpPr>
        <dsp:cNvPr id="0" name=""/>
        <dsp:cNvSpPr/>
      </dsp:nvSpPr>
      <dsp:spPr>
        <a:xfrm>
          <a:off x="4101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0" kern="1200" dirty="0">
              <a:latin typeface="Rockwell" panose="02060603020205020403" pitchFamily="18" charset="0"/>
            </a:rPr>
            <a:t>Background</a:t>
          </a:r>
          <a:endParaRPr lang="zh-CN" altLang="en-US" sz="2300" b="0" kern="1200" dirty="0">
            <a:latin typeface="Rockwell" panose="02060603020205020403" pitchFamily="18" charset="0"/>
          </a:endParaRPr>
        </a:p>
      </dsp:txBody>
      <dsp:txXfrm>
        <a:off x="4101" y="1662554"/>
        <a:ext cx="1951742" cy="724096"/>
      </dsp:txXfrm>
    </dsp:sp>
    <dsp:sp modelId="{BA03A2FC-4A3A-4975-86C9-0E01C73D4222}">
      <dsp:nvSpPr>
        <dsp:cNvPr id="0" name=""/>
        <dsp:cNvSpPr/>
      </dsp:nvSpPr>
      <dsp:spPr>
        <a:xfrm>
          <a:off x="2151100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C2C36A-6C7D-40A9-8F55-39AD8C7BF330}">
      <dsp:nvSpPr>
        <dsp:cNvPr id="0" name=""/>
        <dsp:cNvSpPr/>
      </dsp:nvSpPr>
      <dsp:spPr>
        <a:xfrm>
          <a:off x="2151100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1" kern="1200" dirty="0">
              <a:latin typeface="Rockwell" panose="02060603020205020403" pitchFamily="18" charset="0"/>
            </a:rPr>
            <a:t>Design</a:t>
          </a:r>
          <a:endParaRPr lang="zh-CN" altLang="en-US" sz="2300" b="1" kern="1200" dirty="0">
            <a:latin typeface="Rockwell" panose="02060603020205020403" pitchFamily="18" charset="0"/>
          </a:endParaRPr>
        </a:p>
      </dsp:txBody>
      <dsp:txXfrm>
        <a:off x="2151100" y="1662554"/>
        <a:ext cx="1951742" cy="724096"/>
      </dsp:txXfrm>
    </dsp:sp>
    <dsp:sp modelId="{0DCE481E-F064-4F45-8C50-2FE3755FAE81}">
      <dsp:nvSpPr>
        <dsp:cNvPr id="0" name=""/>
        <dsp:cNvSpPr/>
      </dsp:nvSpPr>
      <dsp:spPr>
        <a:xfrm>
          <a:off x="4298099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0D7CDE-F591-495F-BAA4-7D30B1E4B48A}">
      <dsp:nvSpPr>
        <dsp:cNvPr id="0" name=""/>
        <dsp:cNvSpPr/>
      </dsp:nvSpPr>
      <dsp:spPr>
        <a:xfrm>
          <a:off x="4298099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0" kern="1200" dirty="0">
              <a:latin typeface="Rockwell" panose="02060603020205020403" pitchFamily="18" charset="0"/>
            </a:rPr>
            <a:t>Evaluation</a:t>
          </a:r>
          <a:endParaRPr lang="zh-CN" altLang="en-US" sz="2300" b="0" kern="1200" dirty="0">
            <a:latin typeface="Rockwell" panose="02060603020205020403" pitchFamily="18" charset="0"/>
          </a:endParaRPr>
        </a:p>
      </dsp:txBody>
      <dsp:txXfrm>
        <a:off x="4298099" y="1662554"/>
        <a:ext cx="1951742" cy="724096"/>
      </dsp:txXfrm>
    </dsp:sp>
    <dsp:sp modelId="{A74E9219-06F7-4BBB-AD85-1ABDD27A8D02}">
      <dsp:nvSpPr>
        <dsp:cNvPr id="0" name=""/>
        <dsp:cNvSpPr/>
      </dsp:nvSpPr>
      <dsp:spPr>
        <a:xfrm>
          <a:off x="6445098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6C6CFA-2FFF-4D9E-B994-A598B98B312F}">
      <dsp:nvSpPr>
        <dsp:cNvPr id="0" name=""/>
        <dsp:cNvSpPr/>
      </dsp:nvSpPr>
      <dsp:spPr>
        <a:xfrm>
          <a:off x="6445098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0" kern="1200" dirty="0">
              <a:latin typeface="Rockwell" panose="02060603020205020403" pitchFamily="18" charset="0"/>
            </a:rPr>
            <a:t>Conclusion</a:t>
          </a:r>
          <a:endParaRPr lang="zh-CN" altLang="en-US" sz="2300" b="0" kern="1200" dirty="0">
            <a:latin typeface="Rockwell" panose="02060603020205020403" pitchFamily="18" charset="0"/>
          </a:endParaRPr>
        </a:p>
      </dsp:txBody>
      <dsp:txXfrm>
        <a:off x="6445098" y="1662554"/>
        <a:ext cx="1951742" cy="7240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D351D-4503-4340-B8D6-E21B4E7C3198}">
      <dsp:nvSpPr>
        <dsp:cNvPr id="0" name=""/>
        <dsp:cNvSpPr/>
      </dsp:nvSpPr>
      <dsp:spPr>
        <a:xfrm>
          <a:off x="4101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97918D-86D4-4A67-95B4-565C0E210E16}">
      <dsp:nvSpPr>
        <dsp:cNvPr id="0" name=""/>
        <dsp:cNvSpPr/>
      </dsp:nvSpPr>
      <dsp:spPr>
        <a:xfrm>
          <a:off x="4101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0" kern="1200" dirty="0">
              <a:latin typeface="Rockwell" panose="02060603020205020403" pitchFamily="18" charset="0"/>
            </a:rPr>
            <a:t>Background</a:t>
          </a:r>
          <a:endParaRPr lang="zh-CN" altLang="en-US" sz="2300" b="0" kern="1200" dirty="0">
            <a:latin typeface="Rockwell" panose="02060603020205020403" pitchFamily="18" charset="0"/>
          </a:endParaRPr>
        </a:p>
      </dsp:txBody>
      <dsp:txXfrm>
        <a:off x="4101" y="1662554"/>
        <a:ext cx="1951742" cy="724096"/>
      </dsp:txXfrm>
    </dsp:sp>
    <dsp:sp modelId="{BA03A2FC-4A3A-4975-86C9-0E01C73D4222}">
      <dsp:nvSpPr>
        <dsp:cNvPr id="0" name=""/>
        <dsp:cNvSpPr/>
      </dsp:nvSpPr>
      <dsp:spPr>
        <a:xfrm>
          <a:off x="2151100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C2C36A-6C7D-40A9-8F55-39AD8C7BF330}">
      <dsp:nvSpPr>
        <dsp:cNvPr id="0" name=""/>
        <dsp:cNvSpPr/>
      </dsp:nvSpPr>
      <dsp:spPr>
        <a:xfrm>
          <a:off x="2151100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0" kern="1200" dirty="0">
              <a:latin typeface="Rockwell" panose="02060603020205020403" pitchFamily="18" charset="0"/>
            </a:rPr>
            <a:t>Design</a:t>
          </a:r>
          <a:endParaRPr lang="zh-CN" altLang="en-US" sz="2300" b="0" kern="1200" dirty="0">
            <a:latin typeface="Rockwell" panose="02060603020205020403" pitchFamily="18" charset="0"/>
          </a:endParaRPr>
        </a:p>
      </dsp:txBody>
      <dsp:txXfrm>
        <a:off x="2151100" y="1662554"/>
        <a:ext cx="1951742" cy="724096"/>
      </dsp:txXfrm>
    </dsp:sp>
    <dsp:sp modelId="{0DCE481E-F064-4F45-8C50-2FE3755FAE81}">
      <dsp:nvSpPr>
        <dsp:cNvPr id="0" name=""/>
        <dsp:cNvSpPr/>
      </dsp:nvSpPr>
      <dsp:spPr>
        <a:xfrm>
          <a:off x="4298099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0D7CDE-F591-495F-BAA4-7D30B1E4B48A}">
      <dsp:nvSpPr>
        <dsp:cNvPr id="0" name=""/>
        <dsp:cNvSpPr/>
      </dsp:nvSpPr>
      <dsp:spPr>
        <a:xfrm>
          <a:off x="4298099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1" kern="1200" dirty="0">
              <a:latin typeface="Rockwell" panose="02060603020205020403" pitchFamily="18" charset="0"/>
            </a:rPr>
            <a:t>Evaluation</a:t>
          </a:r>
          <a:endParaRPr lang="zh-CN" altLang="en-US" sz="2300" b="1" kern="1200" dirty="0">
            <a:latin typeface="Rockwell" panose="02060603020205020403" pitchFamily="18" charset="0"/>
          </a:endParaRPr>
        </a:p>
      </dsp:txBody>
      <dsp:txXfrm>
        <a:off x="4298099" y="1662554"/>
        <a:ext cx="1951742" cy="724096"/>
      </dsp:txXfrm>
    </dsp:sp>
    <dsp:sp modelId="{A74E9219-06F7-4BBB-AD85-1ABDD27A8D02}">
      <dsp:nvSpPr>
        <dsp:cNvPr id="0" name=""/>
        <dsp:cNvSpPr/>
      </dsp:nvSpPr>
      <dsp:spPr>
        <a:xfrm>
          <a:off x="6445098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6C6CFA-2FFF-4D9E-B994-A598B98B312F}">
      <dsp:nvSpPr>
        <dsp:cNvPr id="0" name=""/>
        <dsp:cNvSpPr/>
      </dsp:nvSpPr>
      <dsp:spPr>
        <a:xfrm>
          <a:off x="6445098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b="0" kern="1200" dirty="0">
              <a:latin typeface="Rockwell" panose="02060603020205020403" pitchFamily="18" charset="0"/>
            </a:rPr>
            <a:t>Conclusion</a:t>
          </a:r>
          <a:endParaRPr lang="zh-CN" altLang="en-US" sz="2300" b="0" kern="1200" dirty="0">
            <a:latin typeface="Rockwell" panose="02060603020205020403" pitchFamily="18" charset="0"/>
          </a:endParaRPr>
        </a:p>
      </dsp:txBody>
      <dsp:txXfrm>
        <a:off x="6445098" y="1662554"/>
        <a:ext cx="1951742" cy="7240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D351D-4503-4340-B8D6-E21B4E7C3198}">
      <dsp:nvSpPr>
        <dsp:cNvPr id="0" name=""/>
        <dsp:cNvSpPr/>
      </dsp:nvSpPr>
      <dsp:spPr>
        <a:xfrm>
          <a:off x="4101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97918D-86D4-4A67-95B4-565C0E210E16}">
      <dsp:nvSpPr>
        <dsp:cNvPr id="0" name=""/>
        <dsp:cNvSpPr/>
      </dsp:nvSpPr>
      <dsp:spPr>
        <a:xfrm>
          <a:off x="4101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kern="1200" dirty="0">
              <a:latin typeface="Rockwell" panose="02060603020205020403" pitchFamily="18" charset="0"/>
            </a:rPr>
            <a:t>Background</a:t>
          </a:r>
          <a:endParaRPr lang="zh-CN" altLang="en-US" sz="2200" b="0" kern="1200" dirty="0">
            <a:latin typeface="Rockwell" panose="02060603020205020403" pitchFamily="18" charset="0"/>
          </a:endParaRPr>
        </a:p>
      </dsp:txBody>
      <dsp:txXfrm>
        <a:off x="4101" y="1662554"/>
        <a:ext cx="1951742" cy="724096"/>
      </dsp:txXfrm>
    </dsp:sp>
    <dsp:sp modelId="{BA03A2FC-4A3A-4975-86C9-0E01C73D4222}">
      <dsp:nvSpPr>
        <dsp:cNvPr id="0" name=""/>
        <dsp:cNvSpPr/>
      </dsp:nvSpPr>
      <dsp:spPr>
        <a:xfrm>
          <a:off x="2151100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C2C36A-6C7D-40A9-8F55-39AD8C7BF330}">
      <dsp:nvSpPr>
        <dsp:cNvPr id="0" name=""/>
        <dsp:cNvSpPr/>
      </dsp:nvSpPr>
      <dsp:spPr>
        <a:xfrm>
          <a:off x="2151100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kern="1200" dirty="0">
              <a:latin typeface="Rockwell" panose="02060603020205020403" pitchFamily="18" charset="0"/>
            </a:rPr>
            <a:t>Design</a:t>
          </a:r>
          <a:endParaRPr lang="zh-CN" altLang="en-US" sz="2200" b="0" kern="1200" dirty="0">
            <a:latin typeface="Rockwell" panose="02060603020205020403" pitchFamily="18" charset="0"/>
          </a:endParaRPr>
        </a:p>
      </dsp:txBody>
      <dsp:txXfrm>
        <a:off x="2151100" y="1662554"/>
        <a:ext cx="1951742" cy="724096"/>
      </dsp:txXfrm>
    </dsp:sp>
    <dsp:sp modelId="{0DCE481E-F064-4F45-8C50-2FE3755FAE81}">
      <dsp:nvSpPr>
        <dsp:cNvPr id="0" name=""/>
        <dsp:cNvSpPr/>
      </dsp:nvSpPr>
      <dsp:spPr>
        <a:xfrm>
          <a:off x="4298099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0D7CDE-F591-495F-BAA4-7D30B1E4B48A}">
      <dsp:nvSpPr>
        <dsp:cNvPr id="0" name=""/>
        <dsp:cNvSpPr/>
      </dsp:nvSpPr>
      <dsp:spPr>
        <a:xfrm>
          <a:off x="4298099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0" kern="1200" dirty="0">
              <a:latin typeface="Rockwell" panose="02060603020205020403" pitchFamily="18" charset="0"/>
            </a:rPr>
            <a:t>Evaluation</a:t>
          </a:r>
          <a:endParaRPr lang="zh-CN" altLang="en-US" sz="2200" b="0" kern="1200" dirty="0">
            <a:latin typeface="Rockwell" panose="02060603020205020403" pitchFamily="18" charset="0"/>
          </a:endParaRPr>
        </a:p>
      </dsp:txBody>
      <dsp:txXfrm>
        <a:off x="4298099" y="1662554"/>
        <a:ext cx="1951742" cy="724096"/>
      </dsp:txXfrm>
    </dsp:sp>
    <dsp:sp modelId="{A74E9219-06F7-4BBB-AD85-1ABDD27A8D02}">
      <dsp:nvSpPr>
        <dsp:cNvPr id="0" name=""/>
        <dsp:cNvSpPr/>
      </dsp:nvSpPr>
      <dsp:spPr>
        <a:xfrm>
          <a:off x="6445098" y="317803"/>
          <a:ext cx="1951742" cy="1344750"/>
        </a:xfrm>
        <a:prstGeom prst="roundRect">
          <a:avLst/>
        </a:prstGeom>
        <a:blipFill dpi="0" rotWithShape="1"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2333" t="9844" r="22333" b="9844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6C6CFA-2FFF-4D9E-B994-A598B98B312F}">
      <dsp:nvSpPr>
        <dsp:cNvPr id="0" name=""/>
        <dsp:cNvSpPr/>
      </dsp:nvSpPr>
      <dsp:spPr>
        <a:xfrm>
          <a:off x="6445098" y="1662554"/>
          <a:ext cx="1951742" cy="72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200" b="1" kern="1200" dirty="0">
              <a:latin typeface="Rockwell" panose="02060603020205020403" pitchFamily="18" charset="0"/>
            </a:rPr>
            <a:t>Conclusion</a:t>
          </a:r>
          <a:endParaRPr lang="zh-CN" altLang="en-US" sz="2200" b="1" kern="1200" dirty="0">
            <a:latin typeface="Rockwell" panose="02060603020205020403" pitchFamily="18" charset="0"/>
          </a:endParaRPr>
        </a:p>
      </dsp:txBody>
      <dsp:txXfrm>
        <a:off x="6445098" y="1662554"/>
        <a:ext cx="1951742" cy="72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95804A39-0D4F-407B-AA47-DAF674226C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F8484D4-EA77-465B-8932-20AAEAE640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D340B-CD5E-46BF-A7D6-054FBB96220B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D8416F-F576-4A03-9C24-456FC4B742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DD5904C-02E6-4F92-845E-59CF4F05F4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B8B10-245D-4BC6-B986-B18ACA7C12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492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CCFB6-CE2B-431B-B63B-8A0E5C47C8BE}" type="datetimeFigureOut">
              <a:rPr lang="zh-CN" altLang="en-US" smtClean="0"/>
              <a:pPr/>
              <a:t>2024/8/27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79857-3E28-4C90-825C-C38A910FF1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97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Rockwell" panose="02060603020205020403" pitchFamily="18" charset="0"/>
                <a:cs typeface="Segoe UI" panose="020B0502040204020203" pitchFamily="34" charset="0"/>
              </a:rPr>
              <a:t>Hello everyone, I am </a:t>
            </a:r>
            <a:r>
              <a:rPr lang="en-US" altLang="ko-KR" sz="1200" dirty="0" err="1">
                <a:latin typeface="Rockwell" panose="02060603020205020403" pitchFamily="18" charset="0"/>
                <a:cs typeface="Segoe UI" panose="020B0502040204020203" pitchFamily="34" charset="0"/>
              </a:rPr>
              <a:t>Zhaoyang</a:t>
            </a:r>
            <a:r>
              <a:rPr lang="en-US" altLang="ko-KR" sz="1200" dirty="0">
                <a:latin typeface="Rockwell" panose="02060603020205020403" pitchFamily="18" charset="0"/>
                <a:cs typeface="Segoe UI" panose="020B0502040204020203" pitchFamily="34" charset="0"/>
              </a:rPr>
              <a:t> Yu from Tsinghua University.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Rockwell" panose="02060603020205020403" pitchFamily="18" charset="0"/>
                <a:cs typeface="Segoe UI" panose="020B0502040204020203" pitchFamily="34" charset="0"/>
              </a:rPr>
              <a:t>Today, I will introduce our  work with Microsoft, titled "</a:t>
            </a:r>
            <a:r>
              <a:rPr kumimoji="1" lang="en-US" altLang="zh-CN" sz="1200" b="1" dirty="0">
                <a:latin typeface="Candara" panose="020E0502030303020204" pitchFamily="34" charset="0"/>
              </a:rPr>
              <a:t>Pre-trained KPI Anomaly Detection Model Through Disentangled Transformer</a:t>
            </a:r>
            <a:endParaRPr kumimoji="1" lang="zh-CN" altLang="en-US" sz="1200" b="1" dirty="0">
              <a:latin typeface="Candara" panose="020E05020303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dirty="0"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428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The first one is Disentangled Projection Matrices</a:t>
            </a:r>
            <a:endParaRPr kumimoji="1" lang="zh-CN" altLang="en-US" dirty="0"/>
          </a:p>
          <a:p>
            <a:r>
              <a:rPr kumimoji="1" lang="en-US" altLang="zh-CN" dirty="0"/>
              <a:t>Our goal is to decouple the training of the base model from that of the task-specific model. To achieve this, we disentangle the linear projection 𝑊 into two separate components: a generalization projection and a personalized projection,</a:t>
            </a:r>
          </a:p>
          <a:p>
            <a:r>
              <a:rPr lang="en-US" altLang="zh-CN" sz="1200" b="1" dirty="0">
                <a:solidFill>
                  <a:schemeClr val="accent1"/>
                </a:solidFill>
                <a:latin typeface="Candara" panose="020E0502030303020204" pitchFamily="34" charset="0"/>
              </a:rPr>
              <a:t>Common Projection: </a:t>
            </a:r>
            <a:r>
              <a:rPr lang="en-US" altLang="zh-CN" sz="1200" dirty="0">
                <a:solidFill>
                  <a:srgbClr val="000000"/>
                </a:solidFill>
                <a:latin typeface="Candara" panose="020E0502030303020204" pitchFamily="34" charset="0"/>
              </a:rPr>
              <a:t>only updated in the pre-training phase, delivering the acquired knowledge from the pre-training stage to the fine-tuning stage.</a:t>
            </a:r>
          </a:p>
          <a:p>
            <a:endParaRPr kumimoji="1" lang="en-US" altLang="zh-CN" sz="12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u="none" strike="noStrike" dirty="0">
                <a:solidFill>
                  <a:schemeClr val="accent1"/>
                </a:solidFill>
                <a:effectLst/>
                <a:latin typeface="Candara" panose="020E0502030303020204" pitchFamily="34" charset="0"/>
              </a:rPr>
              <a:t>The Personal Projection: </a:t>
            </a:r>
            <a:r>
              <a:rPr lang="en-US" altLang="zh-CN" sz="12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learn knowledge from the  specific KPI, thereby enhancing the performance on the finetuning data</a:t>
            </a:r>
          </a:p>
          <a:p>
            <a:r>
              <a:rPr kumimoji="1" lang="en-US" altLang="zh-CN" dirty="0"/>
              <a:t>The main advantage of disentangling projection matrices in universal AD is alleviating the overfitting problem in the fine-tuning procedure and keeping the knowledge learned from the pre-trained data for fine-tuning.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978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3E81F-EE8C-FB8E-7747-1E86B5CCB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BC68E5A-46D9-806A-E435-2D07EF205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7475036-FF06-BE1A-E2BA-77035EE4E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  <a:p>
            <a:r>
              <a:rPr kumimoji="1" lang="en-US" altLang="zh-CN" dirty="0"/>
              <a:t>The model adaptation for unseen incoming KPI data is a great challenge in the universal AD area</a:t>
            </a:r>
          </a:p>
          <a:p>
            <a:r>
              <a:rPr kumimoji="1" lang="en-US" altLang="zh-CN" dirty="0"/>
              <a:t>Disentangled model requires specialized fine-tuning mechanisms</a:t>
            </a:r>
          </a:p>
          <a:p>
            <a:r>
              <a:rPr kumimoji="1" lang="en-US" altLang="zh-CN" dirty="0"/>
              <a:t>To solve this problem, we propose a two-stage adapter-based fine-tuning mechanism called </a:t>
            </a:r>
            <a:r>
              <a:rPr kumimoji="1" lang="en-US" altLang="zh-CN" dirty="0" err="1"/>
              <a:t>uTune</a:t>
            </a:r>
            <a:r>
              <a:rPr kumimoji="1" lang="en-US" altLang="zh-CN" dirty="0"/>
              <a:t>.</a:t>
            </a:r>
          </a:p>
          <a:p>
            <a:r>
              <a:rPr kumimoji="1" lang="en-US" altLang="zh-CN" dirty="0"/>
              <a:t>To better illustrate the functioning of </a:t>
            </a:r>
            <a:r>
              <a:rPr kumimoji="1" lang="en-US" altLang="zh-CN" dirty="0" err="1"/>
              <a:t>uTune</a:t>
            </a:r>
            <a:r>
              <a:rPr kumimoji="1" lang="en-US" altLang="zh-CN" dirty="0"/>
              <a:t>, we center our discussion around two key questions: “What to update?" and “How to update?".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there are two adapters: Series Adapter and Encoder Adapter in our model. These adapters are the core components we need to update.</a:t>
            </a:r>
          </a:p>
          <a:p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solidFill>
                  <a:srgbClr val="000000"/>
                </a:solidFill>
                <a:latin typeface="Candara" panose="020E0502030303020204" pitchFamily="34" charset="0"/>
              </a:rPr>
              <a:t>Series Adapter: </a:t>
            </a:r>
            <a:r>
              <a:rPr lang="en-US" altLang="zh-CN" sz="1200" dirty="0">
                <a:solidFill>
                  <a:srgbClr val="000000"/>
                </a:solidFill>
                <a:latin typeface="Candara" panose="020E0502030303020204" pitchFamily="34" charset="0"/>
              </a:rPr>
              <a:t>take the raw fine-tuning data as input to learn a time series data adapter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000000"/>
                </a:solidFill>
                <a:latin typeface="Candara" panose="020E0502030303020204" pitchFamily="34" charset="0"/>
              </a:rPr>
              <a:t>And </a:t>
            </a:r>
            <a:r>
              <a:rPr lang="en-US" altLang="zh-CN" sz="1200" b="1" dirty="0">
                <a:solidFill>
                  <a:srgbClr val="000000"/>
                </a:solidFill>
                <a:latin typeface="Candara" panose="020E0502030303020204" pitchFamily="34" charset="0"/>
              </a:rPr>
              <a:t>Encoder Adapter is  </a:t>
            </a:r>
            <a:r>
              <a:rPr lang="en-US" altLang="zh-CN" sz="1200" dirty="0">
                <a:solidFill>
                  <a:srgbClr val="000000"/>
                </a:solidFill>
                <a:latin typeface="Candara" panose="020E0502030303020204" pitchFamily="34" charset="0"/>
              </a:rPr>
              <a:t>fully connected layers designed to better perform deep-level adaptation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EDE5CFD-1684-5F4E-7CAC-C4348AAB2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287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Next, I‘ll talk about the how to update these components.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In </a:t>
            </a:r>
            <a:r>
              <a:rPr kumimoji="1" lang="en-US" altLang="zh-CN" dirty="0" err="1"/>
              <a:t>uTune</a:t>
            </a:r>
            <a:r>
              <a:rPr kumimoji="1" lang="en-US" altLang="zh-CN" dirty="0"/>
              <a:t>, we have two different stage in one iteration.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solidFill>
                  <a:schemeClr val="tx1"/>
                </a:solidFill>
                <a:latin typeface="Candara" panose="020E0502030303020204" pitchFamily="34" charset="0"/>
              </a:rPr>
              <a:t>Personalization Stage: </a:t>
            </a:r>
            <a:r>
              <a:rPr lang="en-US" altLang="zh-CN" sz="1200" dirty="0">
                <a:solidFill>
                  <a:schemeClr val="tx1"/>
                </a:solidFill>
                <a:latin typeface="Candara" panose="020E0502030303020204" pitchFamily="34" charset="0"/>
              </a:rPr>
              <a:t>focuses on the unseen KPI and pushes the pre-trained base model to learn the personal info.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solidFill>
                  <a:schemeClr val="tx1"/>
                </a:solidFill>
                <a:latin typeface="Candara" panose="020E0502030303020204" pitchFamily="34" charset="0"/>
              </a:rPr>
              <a:t>G</a:t>
            </a:r>
            <a:r>
              <a:rPr lang="en-US" altLang="zh-CN" sz="1200" b="1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eneralization stage: </a:t>
            </a:r>
            <a:r>
              <a:rPr lang="en-US" altLang="zh-CN" sz="1200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utilizes the knowledge from both new data and existing data to make the backpropagation in order to alleviate the overfitting problem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187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To alleviate the impact of the noises in training and fine-tuning data. We design denoising reconstruction. </a:t>
            </a:r>
          </a:p>
          <a:p>
            <a:r>
              <a:rPr kumimoji="1" lang="en-US" altLang="zh-CN" dirty="0"/>
              <a:t>The core idea of denoising reconstruction is to reconstruct a denoised time series rather than the original one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We use two different sliding windows to build two different data flow.</a:t>
            </a:r>
          </a:p>
          <a:p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The context flow focus the local information in KPI data. </a:t>
            </a:r>
            <a:r>
              <a:rPr lang="en-US" altLang="zh-CN" sz="1200" dirty="0">
                <a:solidFill>
                  <a:srgbClr val="000000"/>
                </a:solidFill>
                <a:latin typeface="Candara" panose="020E0502030303020204" pitchFamily="34" charset="0"/>
              </a:rPr>
              <a:t>Context Reconstruction comes from the context encoder without historical information</a:t>
            </a:r>
          </a:p>
          <a:p>
            <a:endParaRPr kumimoji="1" lang="en-US" altLang="zh-CN" dirty="0"/>
          </a:p>
          <a:p>
            <a:pPr algn="l">
              <a:lnSpc>
                <a:spcPct val="150000"/>
              </a:lnSpc>
            </a:pPr>
            <a:r>
              <a:rPr kumimoji="1" lang="en-US" altLang="zh-CN" dirty="0"/>
              <a:t>The history data flow </a:t>
            </a:r>
            <a:r>
              <a:rPr lang="en-US" altLang="zh-CN" sz="1200" dirty="0">
                <a:solidFill>
                  <a:srgbClr val="000000"/>
                </a:solidFill>
                <a:latin typeface="Candara" panose="020E0502030303020204" pitchFamily="34" charset="0"/>
              </a:rPr>
              <a:t>Capture the long-term dependency of the time series and generate Denoised</a:t>
            </a:r>
            <a:r>
              <a:rPr lang="zh-CN" altLang="en-US" sz="120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ndara" panose="020E0502030303020204" pitchFamily="34" charset="0"/>
              </a:rPr>
              <a:t>Reconstruction comes from both context encoder and historical encoder 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479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Next, let's look at the practical performance of KAD-</a:t>
            </a:r>
            <a:r>
              <a:rPr lang="en-US" altLang="zh-CN" dirty="0" err="1"/>
              <a:t>Disformer</a:t>
            </a:r>
            <a:r>
              <a:rPr lang="en-US" altLang="zh-CN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085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 use four datasets to test the performance of our approach.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548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000000"/>
                </a:solidFill>
                <a:latin typeface="Candara" panose="020E0502030303020204" pitchFamily="34" charset="0"/>
              </a:rPr>
              <a:t>In all the four datasets, KAD-</a:t>
            </a:r>
            <a:r>
              <a:rPr lang="en-US" altLang="zh-CN" sz="1200" dirty="0" err="1">
                <a:solidFill>
                  <a:srgbClr val="000000"/>
                </a:solidFill>
                <a:latin typeface="Candara" panose="020E0502030303020204" pitchFamily="34" charset="0"/>
              </a:rPr>
              <a:t>Disformer</a:t>
            </a:r>
            <a:r>
              <a:rPr lang="en-US" altLang="zh-CN" sz="1200" dirty="0">
                <a:solidFill>
                  <a:srgbClr val="000000"/>
                </a:solidFill>
                <a:latin typeface="Candara" panose="020E0502030303020204" pitchFamily="34" charset="0"/>
              </a:rPr>
              <a:t> achieves the </a:t>
            </a:r>
            <a:r>
              <a:rPr lang="en-US" altLang="zh-CN" sz="1200" b="1" dirty="0">
                <a:solidFill>
                  <a:srgbClr val="000000"/>
                </a:solidFill>
                <a:latin typeface="Candara" panose="020E0502030303020204" pitchFamily="34" charset="0"/>
              </a:rPr>
              <a:t>best F1-score and AUC over all comparative methods</a:t>
            </a:r>
            <a:endParaRPr lang="en-US" altLang="zh-CN" sz="1200" b="1" i="0" u="none" strike="noStrike" dirty="0"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endParaRPr kumimoji="1" lang="en-US" altLang="zh-CN" dirty="0"/>
          </a:p>
          <a:p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000000"/>
                </a:solidFill>
                <a:latin typeface="Candara" panose="020E0502030303020204" pitchFamily="34" charset="0"/>
              </a:rPr>
              <a:t>KAD-</a:t>
            </a:r>
            <a:r>
              <a:rPr lang="en-US" altLang="zh-CN" sz="1200" dirty="0" err="1">
                <a:solidFill>
                  <a:srgbClr val="000000"/>
                </a:solidFill>
                <a:latin typeface="Candara" panose="020E0502030303020204" pitchFamily="34" charset="0"/>
              </a:rPr>
              <a:t>Disformer</a:t>
            </a:r>
            <a:r>
              <a:rPr lang="en-US" altLang="zh-CN" sz="1200" dirty="0">
                <a:solidFill>
                  <a:srgbClr val="000000"/>
                </a:solidFill>
                <a:latin typeface="Candara" panose="020E0502030303020204" pitchFamily="34" charset="0"/>
              </a:rPr>
              <a:t> also achieves the </a:t>
            </a:r>
            <a:r>
              <a:rPr lang="en-US" altLang="zh-CN" sz="1200" b="1" dirty="0">
                <a:solidFill>
                  <a:srgbClr val="000000"/>
                </a:solidFill>
                <a:latin typeface="Candara" panose="020E0502030303020204" pitchFamily="34" charset="0"/>
              </a:rPr>
              <a:t>least total time consumption </a:t>
            </a:r>
            <a:r>
              <a:rPr lang="en-US" altLang="zh-CN" sz="1200" dirty="0">
                <a:solidFill>
                  <a:srgbClr val="000000"/>
                </a:solidFill>
                <a:latin typeface="Candara" panose="020E0502030303020204" pitchFamily="34" charset="0"/>
              </a:rPr>
              <a:t>(including pre-training, fine-tuning, and inference) among deep learning-based methods</a:t>
            </a:r>
            <a:endParaRPr lang="en-US" altLang="zh-CN" sz="1200" b="1" i="0" u="none" strike="noStrike" dirty="0"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778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Due to our novel disentangled projection matrices and </a:t>
            </a:r>
            <a:r>
              <a:rPr kumimoji="1" lang="en-US" altLang="zh-CN" dirty="0" err="1"/>
              <a:t>uTune</a:t>
            </a:r>
            <a:r>
              <a:rPr kumimoji="1" lang="en-US" altLang="zh-CN" dirty="0"/>
              <a:t> mechanism, KAD-</a:t>
            </a:r>
            <a:r>
              <a:rPr kumimoji="1" lang="en-US" altLang="zh-CN" dirty="0" err="1"/>
              <a:t>Disformer</a:t>
            </a:r>
            <a:r>
              <a:rPr kumimoji="1" lang="en-US" altLang="zh-CN" dirty="0"/>
              <a:t> can be well-tuned with a handful of samples</a:t>
            </a:r>
          </a:p>
          <a:p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000000"/>
                </a:solidFill>
                <a:latin typeface="Candara" panose="020E0502030303020204" pitchFamily="34" charset="0"/>
              </a:rPr>
              <a:t>Our model </a:t>
            </a:r>
            <a:r>
              <a:rPr lang="en-US" altLang="zh-CN" sz="1200" b="1" dirty="0">
                <a:solidFill>
                  <a:srgbClr val="000000"/>
                </a:solidFill>
                <a:latin typeface="Candara" panose="020E0502030303020204" pitchFamily="34" charset="0"/>
              </a:rPr>
              <a:t>consistently outperforms </a:t>
            </a:r>
            <a:r>
              <a:rPr lang="en-US" altLang="zh-CN" sz="1200" dirty="0">
                <a:solidFill>
                  <a:srgbClr val="000000"/>
                </a:solidFill>
                <a:latin typeface="Candara" panose="020E0502030303020204" pitchFamily="34" charset="0"/>
              </a:rPr>
              <a:t>the other two comparative methods given the same quantity of data</a:t>
            </a:r>
          </a:p>
          <a:p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With </a:t>
            </a:r>
            <a:r>
              <a:rPr lang="en-US" altLang="zh-CN" sz="1200" b="1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only 1/8 </a:t>
            </a:r>
            <a:r>
              <a:rPr lang="en-US" altLang="zh-CN" sz="1200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of fine-tuning samples , KAD-</a:t>
            </a:r>
            <a:r>
              <a:rPr lang="en-US" altLang="zh-CN" sz="1200" i="0" u="none" strike="noStrike" dirty="0" err="1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Disformer</a:t>
            </a:r>
            <a:r>
              <a:rPr lang="en-US" altLang="zh-CN" sz="1200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 achieves competitive performance with </a:t>
            </a:r>
            <a:r>
              <a:rPr lang="en-US" altLang="zh-CN" sz="1200" i="0" u="none" strike="noStrike" dirty="0" err="1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AnoTransfer</a:t>
            </a:r>
            <a:r>
              <a:rPr lang="en-US" altLang="zh-CN" sz="1200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 saving about </a:t>
            </a:r>
            <a:r>
              <a:rPr lang="en-US" altLang="zh-CN" sz="1200" b="1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25 hours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624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Next, let’s take a look at the contribution of </a:t>
            </a:r>
            <a:r>
              <a:rPr kumimoji="1" lang="en-US" altLang="zh-CN" dirty="0" err="1"/>
              <a:t>uTune</a:t>
            </a: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000000"/>
                </a:solidFill>
                <a:latin typeface="Candara" panose="020E0502030303020204" pitchFamily="34" charset="0"/>
              </a:rPr>
              <a:t>Without </a:t>
            </a:r>
            <a:r>
              <a:rPr lang="en-US" altLang="zh-CN" sz="1200" dirty="0" err="1">
                <a:solidFill>
                  <a:srgbClr val="000000"/>
                </a:solidFill>
                <a:latin typeface="Candara" panose="020E0502030303020204" pitchFamily="34" charset="0"/>
              </a:rPr>
              <a:t>uTune</a:t>
            </a:r>
            <a:r>
              <a:rPr lang="en-US" altLang="zh-CN" sz="1200" dirty="0">
                <a:solidFill>
                  <a:srgbClr val="000000"/>
                </a:solidFill>
                <a:latin typeface="Candara" panose="020E0502030303020204" pitchFamily="34" charset="0"/>
              </a:rPr>
              <a:t>, the performance suffers </a:t>
            </a:r>
            <a:r>
              <a:rPr lang="en-US" altLang="zh-CN" sz="1200" b="1" dirty="0">
                <a:solidFill>
                  <a:srgbClr val="000000"/>
                </a:solidFill>
                <a:latin typeface="Candara" panose="020E0502030303020204" pitchFamily="34" charset="0"/>
              </a:rPr>
              <a:t>apparent degradation when we use small-scale (10%)</a:t>
            </a:r>
            <a:r>
              <a:rPr lang="en-US" altLang="zh-CN" sz="1200" dirty="0">
                <a:solidFill>
                  <a:srgbClr val="000000"/>
                </a:solidFill>
                <a:latin typeface="Candara" panose="020E0502030303020204" pitchFamily="34" charset="0"/>
              </a:rPr>
              <a:t> finetuning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According to our experiment, we find that </a:t>
            </a:r>
            <a:r>
              <a:rPr lang="en-US" altLang="zh-CN" sz="1200" i="0" u="none" strike="noStrike" dirty="0" err="1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uTune</a:t>
            </a:r>
            <a:r>
              <a:rPr lang="en-US" altLang="zh-CN" sz="1200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 can effectively </a:t>
            </a:r>
            <a:r>
              <a:rPr lang="en-US" altLang="zh-CN" sz="1200" b="1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adapt the distribution of the fine-tuning data </a:t>
            </a:r>
            <a:r>
              <a:rPr lang="en-US" altLang="zh-CN" sz="1200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to the pre-train data.</a:t>
            </a:r>
            <a:endParaRPr lang="en-US" altLang="zh-CN" sz="1200" b="1" i="0" u="none" strike="noStrike" dirty="0"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899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Finally, let's summarize our work.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72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Our presentation has 4 sections : background, design, evaluation and conclusion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149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W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e propose the KAD-</a:t>
            </a:r>
            <a:r>
              <a:rPr kumimoji="1" lang="en-US" altLang="zh-CN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Disformer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to 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efficiently and effectively detect anomalies for an enormous number of KPIs.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2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D</a:t>
            </a:r>
            <a:r>
              <a:rPr kumimoji="1" lang="en-US" altLang="zh-CN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isentangled</a:t>
            </a:r>
            <a:r>
              <a:rPr kumimoji="1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projection matrices and </a:t>
            </a:r>
            <a:r>
              <a:rPr kumimoji="1" lang="en-US" altLang="zh-CN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uTune</a:t>
            </a:r>
            <a:r>
              <a:rPr kumimoji="1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mechanism help the model 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quickly fit the incoming KPI with limited fine-tuning samples.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Denoising Reconstruction technique can 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alleviate the influence of noises </a:t>
            </a:r>
            <a:r>
              <a:rPr kumimoji="1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and make our KAD-</a:t>
            </a:r>
            <a:r>
              <a:rPr kumimoji="1" lang="en-US" altLang="zh-CN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Disformer</a:t>
            </a:r>
            <a:r>
              <a:rPr kumimoji="1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more robust.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KAD-</a:t>
            </a:r>
            <a:r>
              <a:rPr kumimoji="1" lang="en-US" altLang="zh-CN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Disformer</a:t>
            </a:r>
            <a:r>
              <a:rPr kumimoji="1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has been deployed in a 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Microsoft 365 online service system</a:t>
            </a:r>
            <a:r>
              <a:rPr kumimoji="1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1" lang="en-US" altLang="zh-CN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serving millions of people for months.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zh-CN" altLang="en-US" sz="1000" b="1" baseline="30000" dirty="0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980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That all for my presentation. Thank you.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43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First, I want to talk about Failures.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 real-world environments, online service systems are very complex.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Therefore, failures are often inevitable.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Significant system failures often result in great financial losses.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Even top-tier global companies have experienced massive financial losses due to system failures.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r>
              <a:rPr lang="en-US" altLang="zh-CN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So, how can we </a:t>
            </a:r>
            <a:r>
              <a:rPr lang="en-US" altLang="zh-CN" sz="1200" i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minimise</a:t>
            </a:r>
            <a:r>
              <a:rPr lang="en-US" altLang="zh-CN" sz="12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 the occurrence of failures and reduce financial losses?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935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 effective approach is KPI anomaly detection.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KPI stands for Key Performance Indicator.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They are time-series data, collected from various sources, that reflect the health status of a service.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Since user behavior tends to be seasonal, KPIs are usually seasonal data.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 ensure service reliability, operators closely monitor KPIs and conduct anomaly detection.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Through anomaly detection, potential issues in the system can be identified.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Labeling KPIs requires a vast amount of domain knowledge, and there's a large number of KPIs  in a complex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number of KPIs can reach up to millions.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Thus, labels are expensive  in KPI anomaly detection.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Therefore, the mainstream KPI anomaly detection algorithms are unsupervised.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Besides, </a:t>
            </a:r>
            <a:r>
              <a:rPr lang="en-US" altLang="zh-CN" sz="1200" b="0" dirty="0">
                <a:solidFill>
                  <a:schemeClr val="tx1"/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Collecting KPI data for model training and fine-tuning is also </a:t>
            </a:r>
            <a:r>
              <a:rPr lang="en-US" altLang="zh-CN" sz="1200" b="1" dirty="0">
                <a:solidFill>
                  <a:srgbClr val="C00000"/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time consuming </a:t>
            </a:r>
            <a:endParaRPr lang="zh-CN" altLang="en-US" sz="1200" b="1" dirty="0">
              <a:solidFill>
                <a:srgbClr val="C00000"/>
              </a:solidFill>
              <a:latin typeface="Candara" panose="020E05020303030202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 a real world scenario, we would like to collect only a small amount of data to be able to fine-tune the model very well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594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Moreover </a:t>
            </a:r>
            <a:r>
              <a:rPr lang="en-US" altLang="zh-CN" sz="1200" dirty="0">
                <a:latin typeface="Candara" panose="020E0502030303020204" pitchFamily="34" charset="0"/>
                <a:cs typeface="Segoe UI" panose="020B0502040204020203" pitchFamily="34" charset="0"/>
              </a:rPr>
              <a:t>The pre-trained model will not work well for all KPIs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rgbClr val="0070C0"/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Same pre-trained performs very differently on different datasets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chemeClr val="tx1"/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When a new service goes live, it's likely to be dealing with brand new KPIs</a:t>
            </a:r>
            <a:endParaRPr lang="zh-CN" altLang="en-US" sz="1200" dirty="0">
              <a:solidFill>
                <a:schemeClr val="tx1"/>
              </a:solidFill>
              <a:latin typeface="Candara" panose="020E0502030303020204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rgbClr val="0070C0"/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Therefore, </a:t>
            </a:r>
            <a:r>
              <a:rPr lang="en-US" altLang="zh-CN" sz="1200" dirty="0">
                <a:latin typeface="Candara" panose="020E0502030303020204" pitchFamily="34" charset="0"/>
                <a:cs typeface="Segoe UI" panose="020B0502040204020203" pitchFamily="34" charset="0"/>
              </a:rPr>
              <a:t>Fine-tuning for the incoming KPI is vital for KPI anomaly detection</a:t>
            </a:r>
            <a:endParaRPr lang="zh-CN" altLang="en-US" sz="1200" dirty="0">
              <a:latin typeface="Candara" panose="020E0502030303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244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Therefore, for industry, anomaly detection for KPIs needs to follow two criteria</a:t>
            </a:r>
            <a:r>
              <a:rPr kumimoji="1" lang="zh-CN" altLang="en-US" dirty="0"/>
              <a:t>：</a:t>
            </a:r>
            <a:br>
              <a:rPr kumimoji="1" lang="en-US" altLang="zh-CN" dirty="0"/>
            </a:b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First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lang="en-US" altLang="zh-CN" sz="1200" b="1" dirty="0">
                <a:solidFill>
                  <a:schemeClr val="accent1"/>
                </a:solidFill>
                <a:latin typeface="Candara" panose="020E0502030303020204" pitchFamily="34" charset="0"/>
              </a:rPr>
              <a:t>Generalizable Pre-Training the</a:t>
            </a:r>
            <a:r>
              <a:rPr lang="en-US" altLang="zh-CN" sz="1200" dirty="0">
                <a:latin typeface="Candara" panose="020E0502030303020204" pitchFamily="34" charset="0"/>
              </a:rPr>
              <a:t> ability to detect anomalies across diverse KPI datasets using a universal model, which is pretrained on the accessible datasets and can adapt to previously unseen datasets.</a:t>
            </a:r>
          </a:p>
          <a:p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The second one is </a:t>
            </a:r>
            <a:r>
              <a:rPr lang="en-US" altLang="zh-CN" sz="1200" b="1" dirty="0">
                <a:solidFill>
                  <a:schemeClr val="accent1"/>
                </a:solidFill>
                <a:latin typeface="Candara" panose="020E0502030303020204" pitchFamily="34" charset="0"/>
              </a:rPr>
              <a:t>Unsupervised Few-Shot Fine-Tuning: </a:t>
            </a:r>
            <a:r>
              <a:rPr lang="en-US" altLang="zh-CN" sz="1200" dirty="0">
                <a:latin typeface="Candara" panose="020E0502030303020204" pitchFamily="34" charset="0"/>
              </a:rPr>
              <a:t>The ability to achieve a strong performance even with limited data after fine-tuning, minimizing the initialization time. This allows models to rapidly adapt to unseen KPIs or services.</a:t>
            </a:r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788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To achieve these two criteria, we conclude three challenges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First, High KPI diversity. </a:t>
            </a:r>
            <a:r>
              <a:rPr lang="en-US" altLang="zh-CN" sz="1200" dirty="0">
                <a:latin typeface="Candara" panose="020E0502030303020204" pitchFamily="34" charset="0"/>
              </a:rPr>
              <a:t>KPIs from thousands of applications and systems have diverse, non-stationary patterns</a:t>
            </a:r>
          </a:p>
          <a:p>
            <a:endParaRPr kumimoji="1" lang="en-US" altLang="zh-CN" sz="1200" dirty="0">
              <a:latin typeface="Candara" panose="020E05020303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>
                <a:latin typeface="Candara" panose="020E0502030303020204" pitchFamily="34" charset="0"/>
              </a:rPr>
              <a:t>Second, </a:t>
            </a:r>
            <a:r>
              <a:rPr lang="en-US" altLang="zh-CN" sz="1200" b="1" dirty="0">
                <a:solidFill>
                  <a:schemeClr val="accent1"/>
                </a:solidFill>
                <a:latin typeface="Candara" panose="020E0502030303020204" pitchFamily="34" charset="0"/>
              </a:rPr>
              <a:t>Tailored model adaptation. We need to </a:t>
            </a:r>
            <a:r>
              <a:rPr lang="en-US" altLang="zh-CN" sz="1200" dirty="0">
                <a:latin typeface="Candara" panose="020E0502030303020204" pitchFamily="34" charset="0"/>
              </a:rPr>
              <a:t>Ensure the model to quickly adapt to incoming KPIs while maintaining the good performance for historical KPIs.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dirty="0">
                <a:solidFill>
                  <a:schemeClr val="accent1"/>
                </a:solidFill>
                <a:latin typeface="Candara" panose="020E0502030303020204" pitchFamily="34" charset="0"/>
              </a:rPr>
              <a:t>Third Robustness to noisy data:  </a:t>
            </a:r>
            <a:r>
              <a:rPr lang="en-US" altLang="zh-CN" sz="1200" dirty="0">
                <a:latin typeface="Candara" panose="020E0502030303020204" pitchFamily="34" charset="0"/>
              </a:rPr>
              <a:t>Rapidly adapting to incoming KPIs during fine-tuning demands high-quality data, yet KPI time series often contain noises.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dirty="0">
              <a:solidFill>
                <a:schemeClr val="accent1"/>
              </a:solidFill>
              <a:latin typeface="Candara" panose="020E0502030303020204" pitchFamily="34" charset="0"/>
            </a:endParaRP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019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Next, I will introduce our solution.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814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KAD-</a:t>
            </a:r>
            <a:r>
              <a:rPr kumimoji="1" lang="en-US" altLang="zh-CN" dirty="0" err="1"/>
              <a:t>Disformer</a:t>
            </a:r>
            <a:r>
              <a:rPr kumimoji="1" lang="en-US" altLang="zh-CN" dirty="0"/>
              <a:t>, a KPI Anomaly Detection approach through Disentangled Transformer.</a:t>
            </a:r>
          </a:p>
          <a:p>
            <a:endParaRPr kumimoji="1" lang="en-US" altLang="zh-CN" dirty="0"/>
          </a:p>
          <a:p>
            <a:r>
              <a:rPr lang="en-US" altLang="zh-CN" sz="1200" b="1" i="0" u="none" strike="noStrike" dirty="0">
                <a:solidFill>
                  <a:schemeClr val="accent1"/>
                </a:solidFill>
                <a:effectLst/>
                <a:latin typeface="Candara" panose="020E0502030303020204" pitchFamily="34" charset="0"/>
              </a:rPr>
              <a:t>KAD-</a:t>
            </a:r>
            <a:r>
              <a:rPr lang="en-US" altLang="zh-CN" sz="1200" b="1" i="0" u="none" strike="noStrike" dirty="0" err="1">
                <a:solidFill>
                  <a:schemeClr val="accent1"/>
                </a:solidFill>
                <a:effectLst/>
                <a:latin typeface="Candara" panose="020E0502030303020204" pitchFamily="34" charset="0"/>
              </a:rPr>
              <a:t>Disformer</a:t>
            </a:r>
            <a:r>
              <a:rPr lang="en-US" altLang="zh-CN" sz="1200" b="1" i="0" u="none" strike="noStrike" dirty="0">
                <a:solidFill>
                  <a:schemeClr val="accent1"/>
                </a:solidFill>
                <a:effectLst/>
                <a:latin typeface="Candara" panose="020E0502030303020204" pitchFamily="34" charset="0"/>
              </a:rPr>
              <a:t> pre-trains a model on existing accessible KPIs, and the pre-trained model can be effectively “fine-tuned” to unseen KPI using only a handful of samples from the unseen KPI.</a:t>
            </a:r>
          </a:p>
          <a:p>
            <a:endParaRPr kumimoji="1" lang="en-US" altLang="zh-CN" sz="1200" b="1" i="0" u="none" strike="noStrike" dirty="0">
              <a:solidFill>
                <a:schemeClr val="accent1"/>
              </a:solidFill>
              <a:effectLst/>
              <a:latin typeface="Candara" panose="020E0502030303020204" pitchFamily="34" charset="0"/>
            </a:endParaRPr>
          </a:p>
          <a:p>
            <a:r>
              <a:rPr kumimoji="1" lang="en-US" altLang="zh-CN" sz="1200" b="1" i="0" u="none" strike="noStrike" dirty="0">
                <a:solidFill>
                  <a:schemeClr val="accent1"/>
                </a:solidFill>
                <a:effectLst/>
                <a:latin typeface="Candara" panose="020E0502030303020204" pitchFamily="34" charset="0"/>
              </a:rPr>
              <a:t>Our approach have 3 core designs. 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79857-3E28-4C90-825C-C38A910FF16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57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DE9E-3FB8-D64A-9AD4-188A4990235A}" type="datetime1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31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2F69-55DC-7342-AC84-AFD806B76801}" type="datetime1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61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2A502-1994-8242-A9A3-1FC0725B3EDA}" type="datetime1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297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C5C5-8391-C047-B2ED-46BECFBF5834}" type="datetime1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35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3748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31630"/>
            <a:ext cx="12192000" cy="857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0376" y="184473"/>
            <a:ext cx="11136573" cy="5874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chemeClr val="accent1"/>
                </a:solidFill>
                <a:latin typeface="Candara" panose="020E0502030303020204" pitchFamily="34" charset="0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0376" y="726527"/>
            <a:ext cx="11136573" cy="407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endParaRPr lang="ko-KR" alt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0864" y="6407464"/>
            <a:ext cx="1108920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10700385" y="6504443"/>
            <a:ext cx="960035" cy="178299"/>
            <a:chOff x="392324" y="1465385"/>
            <a:chExt cx="1388851" cy="567843"/>
          </a:xfrm>
        </p:grpSpPr>
        <p:sp>
          <p:nvSpPr>
            <p:cNvPr id="11" name="Rectangle 10"/>
            <p:cNvSpPr/>
            <p:nvPr/>
          </p:nvSpPr>
          <p:spPr>
            <a:xfrm>
              <a:off x="392324" y="1465385"/>
              <a:ext cx="979277" cy="567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37771" y="6518015"/>
            <a:ext cx="602148" cy="151152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C33509E8-EDB3-4BFB-9C63-B01D176D435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4FD65D-2CD4-481E-B0CA-23A1CA2214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0340F0-A603-7F4D-B617-796E73DBA138}" type="datetime1">
              <a:rPr lang="zh-CN" altLang="en-US" smtClean="0"/>
              <a:t>2024/8/27</a:t>
            </a:fld>
            <a:endParaRPr lang="zh-CN" altLang="en-US"/>
          </a:p>
        </p:txBody>
      </p:sp>
      <p:pic>
        <p:nvPicPr>
          <p:cNvPr id="16" name="图形 15">
            <a:extLst>
              <a:ext uri="{FF2B5EF4-FFF2-40B4-BE49-F238E27FC236}">
                <a16:creationId xmlns:a16="http://schemas.microsoft.com/office/drawing/2014/main" id="{B7487B2B-E568-7503-F4F5-57888400A0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2489" y="84979"/>
            <a:ext cx="1013791" cy="101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4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0275-0BBA-8848-84DD-9377FAB9C188}" type="datetime1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03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FDEF-CB05-1742-A871-3CC687AE9621}" type="datetime1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5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0DE3-0820-7441-ADA0-5603184B8A8F}" type="datetime1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60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8973A-6BEB-B445-8230-93B5B6E6C7D0}" type="datetime1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57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1160" y="365127"/>
            <a:ext cx="8869680" cy="671195"/>
          </a:xfrm>
        </p:spPr>
        <p:txBody>
          <a:bodyPr/>
          <a:lstStyle>
            <a:lvl1pPr algn="ctr">
              <a:defRPr b="1">
                <a:solidFill>
                  <a:srgbClr val="332D2D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0A35C-D0EE-DC49-9AEC-B3694394F0B2}" type="datetime1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89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5A71E7-8F44-4218-9BE3-22A554E3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53992-7C3E-0D45-BF1F-BF13E25609C5}" type="datetime1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C0498B3-2A4D-4EE4-86C7-3E572859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425E686-21FE-4C2F-943C-984D483B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17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33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7119-9609-F745-B69F-C05680EDF614}" type="datetime1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056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2EF67-610C-7247-BE7F-F670777D9B2F}" type="datetime1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6532C-EE3F-40F0-86BE-983BA5E621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29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3.sv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4.sv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34.sv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svg"/><Relationship Id="rId11" Type="http://schemas.openxmlformats.org/officeDocument/2006/relationships/image" Target="../media/image44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34.sv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6.sv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4.sv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52.svg"/><Relationship Id="rId10" Type="http://schemas.openxmlformats.org/officeDocument/2006/relationships/image" Target="../media/image13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34.svg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4.emf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3.emf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6.sv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6.sv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18.svg"/><Relationship Id="rId10" Type="http://schemas.openxmlformats.org/officeDocument/2006/relationships/image" Target="../media/image35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sv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>
          <a:xfrm>
            <a:off x="2073275" y="1948027"/>
            <a:ext cx="6537325" cy="58749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-226254" y="1898585"/>
            <a:ext cx="12829889" cy="5874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kumimoji="1" lang="en-US" altLang="zh-CN" sz="3200" b="1" dirty="0">
                <a:latin typeface="Candara" panose="020E0502030303020204" pitchFamily="34" charset="0"/>
              </a:rPr>
              <a:t>Pre-trained KPI Anomaly Detection Model</a:t>
            </a:r>
          </a:p>
          <a:p>
            <a:pPr marL="0" indent="0" algn="ctr">
              <a:buNone/>
            </a:pPr>
            <a:r>
              <a:rPr kumimoji="1" lang="en-US" altLang="zh-CN" sz="3200" b="1" dirty="0">
                <a:latin typeface="Candara" panose="020E0502030303020204" pitchFamily="34" charset="0"/>
              </a:rPr>
              <a:t>Through Disentangled Transformer</a:t>
            </a:r>
            <a:endParaRPr kumimoji="1" lang="zh-CN" altLang="en-US" sz="3200" b="1" dirty="0">
              <a:latin typeface="Candara" panose="020E0502030303020204" pitchFamily="34" charset="0"/>
            </a:endParaRPr>
          </a:p>
        </p:txBody>
      </p:sp>
      <p:grpSp>
        <p:nvGrpSpPr>
          <p:cNvPr id="12" name="Group 7"/>
          <p:cNvGrpSpPr/>
          <p:nvPr/>
        </p:nvGrpSpPr>
        <p:grpSpPr>
          <a:xfrm>
            <a:off x="1101970" y="753515"/>
            <a:ext cx="803031" cy="776407"/>
            <a:chOff x="1101969" y="1465385"/>
            <a:chExt cx="679206" cy="567843"/>
          </a:xfrm>
          <a:solidFill>
            <a:schemeClr val="accent2"/>
          </a:solidFill>
        </p:grpSpPr>
        <p:sp>
          <p:nvSpPr>
            <p:cNvPr id="13" name="Rectangle 4"/>
            <p:cNvSpPr/>
            <p:nvPr/>
          </p:nvSpPr>
          <p:spPr>
            <a:xfrm>
              <a:off x="1101969" y="1465385"/>
              <a:ext cx="269631" cy="5678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5"/>
            <p:cNvSpPr/>
            <p:nvPr/>
          </p:nvSpPr>
          <p:spPr>
            <a:xfrm>
              <a:off x="1473444" y="1465385"/>
              <a:ext cx="117231" cy="56784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6"/>
            <p:cNvSpPr/>
            <p:nvPr/>
          </p:nvSpPr>
          <p:spPr>
            <a:xfrm>
              <a:off x="1663944" y="1465385"/>
              <a:ext cx="117231" cy="5678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93BBB97C-E17A-401C-97C8-18828E8ACC24}"/>
              </a:ext>
            </a:extLst>
          </p:cNvPr>
          <p:cNvSpPr txBox="1"/>
          <p:nvPr/>
        </p:nvSpPr>
        <p:spPr>
          <a:xfrm>
            <a:off x="391192" y="3240391"/>
            <a:ext cx="1159499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err="1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Zhaoyang</a:t>
            </a:r>
            <a:r>
              <a:rPr lang="en-US" altLang="zh-CN" sz="2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 Yu</a:t>
            </a:r>
            <a:r>
              <a:rPr lang="en-US" altLang="zh-CN" sz="2000" baseline="30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  <a:r>
              <a:rPr lang="en-US" altLang="zh-CN" sz="2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, Changhua Pei*2, Xin Wang</a:t>
            </a:r>
            <a:r>
              <a:rPr lang="en-US" altLang="zh-CN" sz="2000" baseline="30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3</a:t>
            </a:r>
            <a:r>
              <a:rPr lang="en-US" altLang="zh-CN" sz="2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altLang="zh-CN" sz="2000" dirty="0" err="1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Minghua</a:t>
            </a:r>
            <a:r>
              <a:rPr lang="en-US" altLang="zh-CN" sz="2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 Ma</a:t>
            </a:r>
            <a:r>
              <a:rPr lang="en-US" altLang="zh-CN" sz="2000" baseline="30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4</a:t>
            </a:r>
            <a:r>
              <a:rPr lang="en-US" altLang="zh-CN" sz="2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, Chetan Bansal</a:t>
            </a:r>
            <a:r>
              <a:rPr lang="en-US" altLang="zh-CN" sz="2000" baseline="30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4</a:t>
            </a:r>
            <a:r>
              <a:rPr lang="en-US" altLang="zh-CN" sz="2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altLang="zh-CN" sz="2000" dirty="0" err="1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Saravan</a:t>
            </a:r>
            <a:r>
              <a:rPr lang="en-US" altLang="zh-CN" sz="2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 Rajmohan</a:t>
            </a:r>
            <a:r>
              <a:rPr lang="en-US" altLang="zh-CN" sz="2000" baseline="30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4</a:t>
            </a:r>
            <a:r>
              <a:rPr lang="en-US" altLang="zh-CN" sz="2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altLang="zh-CN" sz="2000" dirty="0" err="1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Qingwei</a:t>
            </a:r>
            <a:r>
              <a:rPr lang="en-US" altLang="zh-CN" sz="2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 Lin4, Dongmei Zhang</a:t>
            </a:r>
            <a:r>
              <a:rPr lang="en-US" altLang="zh-CN" sz="2000" baseline="30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4</a:t>
            </a:r>
            <a:r>
              <a:rPr lang="en-US" altLang="zh-CN" sz="2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altLang="zh-CN" sz="2000" dirty="0" err="1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Xidao</a:t>
            </a:r>
            <a:r>
              <a:rPr lang="en-US" altLang="zh-CN" sz="2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 Wen</a:t>
            </a:r>
            <a:r>
              <a:rPr lang="en-US" altLang="zh-CN" sz="2000" baseline="30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5</a:t>
            </a:r>
            <a:r>
              <a:rPr lang="en-US" altLang="zh-CN" sz="2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altLang="zh-CN" sz="2000" dirty="0" err="1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Jianhui</a:t>
            </a:r>
            <a:r>
              <a:rPr lang="en-US" altLang="zh-CN" sz="2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 Li</a:t>
            </a:r>
            <a:r>
              <a:rPr lang="en-US" altLang="zh-CN" sz="2000" baseline="30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r>
              <a:rPr lang="en-US" altLang="zh-CN" sz="2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altLang="zh-CN" sz="2000" dirty="0" err="1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Gaogang</a:t>
            </a:r>
            <a:r>
              <a:rPr lang="en-US" altLang="zh-CN" sz="2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 Xie</a:t>
            </a:r>
            <a:r>
              <a:rPr lang="en-US" altLang="zh-CN" sz="2000" baseline="30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2</a:t>
            </a:r>
            <a:r>
              <a:rPr lang="en-US" altLang="zh-CN" sz="2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, Dan Pei</a:t>
            </a:r>
            <a:r>
              <a:rPr lang="en-US" altLang="zh-CN" sz="2000" baseline="30000" dirty="0">
                <a:solidFill>
                  <a:srgbClr val="333333"/>
                </a:solidFill>
                <a:latin typeface="Rockwell" panose="02060603020205020403" pitchFamily="18" charset="0"/>
                <a:ea typeface="Menlo" panose="020B0609030804020204" pitchFamily="49" charset="0"/>
                <a:cs typeface="Menlo" panose="020B0609030804020204" pitchFamily="49" charset="0"/>
              </a:rPr>
              <a:t>1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16C3658-5C66-4AD5-9A0F-7ED3047BB5AA}"/>
              </a:ext>
            </a:extLst>
          </p:cNvPr>
          <p:cNvSpPr txBox="1"/>
          <p:nvPr/>
        </p:nvSpPr>
        <p:spPr>
          <a:xfrm>
            <a:off x="687375" y="4233745"/>
            <a:ext cx="279924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aseline="30000" dirty="0">
                <a:solidFill>
                  <a:srgbClr val="333333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1</a:t>
            </a:r>
            <a:r>
              <a:rPr lang="en-US" altLang="zh-CN" sz="2000" dirty="0">
                <a:solidFill>
                  <a:srgbClr val="333333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Tsinghua University</a:t>
            </a: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2C0BB146-C8D0-B071-47FE-BC45FFA54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1698" y="4787518"/>
            <a:ext cx="1262321" cy="1262321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8AD58160-5E91-39EE-6661-67E504E7E0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47236" y="4787518"/>
            <a:ext cx="1257967" cy="126232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759731C7-D67E-2AE0-8C7F-EF47BEA38B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05458" y="4197744"/>
            <a:ext cx="2272781" cy="227278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246F1753-CFBC-274B-2F35-F0B160C9B5AF}"/>
              </a:ext>
            </a:extLst>
          </p:cNvPr>
          <p:cNvSpPr txBox="1"/>
          <p:nvPr/>
        </p:nvSpPr>
        <p:spPr>
          <a:xfrm>
            <a:off x="7824140" y="4232515"/>
            <a:ext cx="200351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aseline="30000" dirty="0">
                <a:solidFill>
                  <a:srgbClr val="333333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4</a:t>
            </a:r>
            <a:r>
              <a:rPr lang="en-US" altLang="zh-CN" sz="2000" dirty="0">
                <a:solidFill>
                  <a:srgbClr val="333333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Microsoft </a:t>
            </a:r>
            <a:endParaRPr lang="zh-CN" altLang="en-US" sz="2000" dirty="0">
              <a:latin typeface="Rockwell" panose="02060603020205020403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AE760E9-9A4D-FBDB-5803-41829E1D07E3}"/>
              </a:ext>
            </a:extLst>
          </p:cNvPr>
          <p:cNvSpPr txBox="1"/>
          <p:nvPr/>
        </p:nvSpPr>
        <p:spPr>
          <a:xfrm>
            <a:off x="3544018" y="4233745"/>
            <a:ext cx="8644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baseline="30000" dirty="0">
                <a:solidFill>
                  <a:srgbClr val="333333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2</a:t>
            </a:r>
            <a:r>
              <a:rPr lang="en-US" altLang="zh-CN" sz="1800" dirty="0">
                <a:solidFill>
                  <a:srgbClr val="333333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CNIC</a:t>
            </a:r>
            <a:endParaRPr kumimoji="1" lang="zh-CN" altLang="en-US" sz="1800" baseline="30000" dirty="0">
              <a:solidFill>
                <a:srgbClr val="333333"/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A9727D5-19DC-FD35-1105-C2F0C479440A}"/>
              </a:ext>
            </a:extLst>
          </p:cNvPr>
          <p:cNvSpPr txBox="1"/>
          <p:nvPr/>
        </p:nvSpPr>
        <p:spPr>
          <a:xfrm>
            <a:off x="4465824" y="4233745"/>
            <a:ext cx="290426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aseline="30000" dirty="0">
                <a:solidFill>
                  <a:srgbClr val="333333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3</a:t>
            </a:r>
            <a:r>
              <a:rPr lang="en-US" altLang="zh-CN" sz="2000" dirty="0">
                <a:solidFill>
                  <a:srgbClr val="333333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Stony Brook University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561E68-B5EF-F759-3895-C38E80550F96}"/>
              </a:ext>
            </a:extLst>
          </p:cNvPr>
          <p:cNvSpPr txBox="1"/>
          <p:nvPr/>
        </p:nvSpPr>
        <p:spPr>
          <a:xfrm>
            <a:off x="9982677" y="4233745"/>
            <a:ext cx="200351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aseline="30000" dirty="0">
                <a:solidFill>
                  <a:srgbClr val="333333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5</a:t>
            </a:r>
            <a:r>
              <a:rPr lang="en-US" altLang="zh-CN" sz="2000" dirty="0">
                <a:solidFill>
                  <a:srgbClr val="333333"/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Bizseer  </a:t>
            </a:r>
            <a:endParaRPr lang="zh-CN" altLang="en-US" sz="2000" dirty="0">
              <a:latin typeface="Rockwell" panose="020606030202050204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981C4A4-B05C-FB62-57EB-5E44128C2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24801" r="15188" b="21413"/>
          <a:stretch/>
        </p:blipFill>
        <p:spPr bwMode="auto">
          <a:xfrm>
            <a:off x="9875482" y="5064078"/>
            <a:ext cx="1706320" cy="70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CDFB74C7-FFD1-B1A1-F976-901E4A09AA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90959" y="4102697"/>
            <a:ext cx="2631962" cy="263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63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5B6CA4C-9884-CD8B-D84D-D49BEF8D50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Disentangled Projection Matrices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ACD49D-8481-42CF-49F2-6FBDEC6CDA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20F3D5-A75F-2AD5-646C-0BE037CBB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ABC98AD-6C53-9F9C-7BCF-C2DAC455EC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528" t="32656"/>
          <a:stretch/>
        </p:blipFill>
        <p:spPr>
          <a:xfrm>
            <a:off x="105153" y="1570660"/>
            <a:ext cx="3839080" cy="181194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700E731-A337-47D9-E28B-B2274FC2A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673" y="1696234"/>
            <a:ext cx="4857894" cy="1559324"/>
          </a:xfrm>
          <a:prstGeom prst="rect">
            <a:avLst/>
          </a:prstGeom>
        </p:spPr>
      </p:pic>
      <p:sp>
        <p:nvSpPr>
          <p:cNvPr id="7" name="矩形标注 6">
            <a:extLst>
              <a:ext uri="{FF2B5EF4-FFF2-40B4-BE49-F238E27FC236}">
                <a16:creationId xmlns:a16="http://schemas.microsoft.com/office/drawing/2014/main" id="{BE018562-F7E9-B6C7-C6C0-BBD833E2C874}"/>
              </a:ext>
            </a:extLst>
          </p:cNvPr>
          <p:cNvSpPr/>
          <p:nvPr/>
        </p:nvSpPr>
        <p:spPr>
          <a:xfrm>
            <a:off x="4108805" y="1314020"/>
            <a:ext cx="2322738" cy="2313885"/>
          </a:xfrm>
          <a:prstGeom prst="wedgeRectCallout">
            <a:avLst>
              <a:gd name="adj1" fmla="val 94002"/>
              <a:gd name="adj2" fmla="val -27389"/>
            </a:avLst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8388224-47AA-03A3-FDD7-C0FC3868BBD8}"/>
              </a:ext>
            </a:extLst>
          </p:cNvPr>
          <p:cNvSpPr/>
          <p:nvPr/>
        </p:nvSpPr>
        <p:spPr>
          <a:xfrm flipV="1">
            <a:off x="7536825" y="1571890"/>
            <a:ext cx="664722" cy="851308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121E6C0-01F2-C95E-3EBC-CB631BCBDF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727" t="5811" r="74759" b="61986"/>
          <a:stretch/>
        </p:blipFill>
        <p:spPr>
          <a:xfrm>
            <a:off x="4423424" y="1361785"/>
            <a:ext cx="1612669" cy="221835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A6760CF-260B-8E4B-81B8-341D428D951F}"/>
              </a:ext>
            </a:extLst>
          </p:cNvPr>
          <p:cNvSpPr txBox="1"/>
          <p:nvPr/>
        </p:nvSpPr>
        <p:spPr>
          <a:xfrm>
            <a:off x="450376" y="3575734"/>
            <a:ext cx="10612386" cy="2805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Candara" panose="020E0502030303020204" pitchFamily="34" charset="0"/>
              </a:rPr>
              <a:t>D</a:t>
            </a:r>
            <a:r>
              <a:rPr lang="en-US" altLang="zh-CN" sz="24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isentangle the linear projection 𝑊 into two separate components: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Common Projection: </a:t>
            </a:r>
            <a:r>
              <a:rPr lang="en-US" altLang="zh-CN" sz="2400" dirty="0">
                <a:solidFill>
                  <a:srgbClr val="000000"/>
                </a:solidFill>
                <a:latin typeface="Candara" panose="020E0502030303020204" pitchFamily="34" charset="0"/>
              </a:rPr>
              <a:t>only updated in the pre-training phase, delivering the acquired knowledge from the pre-training stage to the fine-tuning stage.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b="1" i="0" u="none" strike="noStrike" dirty="0">
                <a:solidFill>
                  <a:schemeClr val="accent1"/>
                </a:solidFill>
                <a:effectLst/>
                <a:latin typeface="Candara" panose="020E0502030303020204" pitchFamily="34" charset="0"/>
              </a:rPr>
              <a:t>Personal Projection: </a:t>
            </a:r>
            <a:r>
              <a:rPr lang="en-US" altLang="zh-CN" sz="240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assimilate knowledge specific to a particular KPI, thereby enhancing the performance on the finetuning data</a:t>
            </a:r>
          </a:p>
        </p:txBody>
      </p:sp>
    </p:spTree>
    <p:extLst>
      <p:ext uri="{BB962C8B-B14F-4D97-AF65-F5344CB8AC3E}">
        <p14:creationId xmlns:p14="http://schemas.microsoft.com/office/powerpoint/2010/main" val="2836126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D2657-4217-A112-DC14-E90A3476E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E216830-74DA-8D07-C39B-ACB29D97C5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 err="1"/>
              <a:t>uTune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2311D5-ACD8-59F2-9A33-2BD8D47FFA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4CA27F-A987-5809-BDCF-2A5D3E268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096DB0-A43B-68AD-0D83-B4B4ACB6F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494" y="1314020"/>
            <a:ext cx="5706584" cy="440084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E4C2BBD-D38F-A5EE-0910-E6D70D54568A}"/>
              </a:ext>
            </a:extLst>
          </p:cNvPr>
          <p:cNvSpPr txBox="1"/>
          <p:nvPr/>
        </p:nvSpPr>
        <p:spPr>
          <a:xfrm>
            <a:off x="8479803" y="5714860"/>
            <a:ext cx="2443295" cy="464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u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Tune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Workflow</a:t>
            </a:r>
            <a:endParaRPr lang="en-US" altLang="zh-CN" i="0" u="none" strike="noStrike" dirty="0">
              <a:solidFill>
                <a:schemeClr val="bg1">
                  <a:lumMod val="50000"/>
                </a:schemeClr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6DF1FD0-A435-8DFD-9E9F-123F349058CB}"/>
              </a:ext>
            </a:extLst>
          </p:cNvPr>
          <p:cNvSpPr txBox="1"/>
          <p:nvPr/>
        </p:nvSpPr>
        <p:spPr>
          <a:xfrm>
            <a:off x="0" y="1314020"/>
            <a:ext cx="6451222" cy="28146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err="1">
                <a:solidFill>
                  <a:srgbClr val="000000"/>
                </a:solidFill>
                <a:latin typeface="Candara" panose="020E0502030303020204" pitchFamily="34" charset="0"/>
              </a:rPr>
              <a:t>uTune</a:t>
            </a:r>
            <a:r>
              <a:rPr lang="en-US" altLang="zh-CN" sz="2000" b="1" dirty="0">
                <a:solidFill>
                  <a:srgbClr val="000000"/>
                </a:solidFill>
                <a:latin typeface="Candara" panose="020E0502030303020204" pitchFamily="34" charset="0"/>
              </a:rPr>
              <a:t>, a two-stage adapter-based fine-tuning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What to update?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00"/>
                </a:solidFill>
                <a:latin typeface="Candara" panose="020E0502030303020204" pitchFamily="34" charset="0"/>
              </a:rPr>
              <a:t>Series Adapter: </a:t>
            </a:r>
            <a:r>
              <a:rPr lang="en-US" altLang="zh-CN" sz="2000" dirty="0">
                <a:solidFill>
                  <a:srgbClr val="000000"/>
                </a:solidFill>
                <a:latin typeface="Candara" panose="020E0502030303020204" pitchFamily="34" charset="0"/>
              </a:rPr>
              <a:t>take the raw fine-tuning data as input to learn a time series data adapter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00"/>
                </a:solidFill>
                <a:latin typeface="Candara" panose="020E0502030303020204" pitchFamily="34" charset="0"/>
              </a:rPr>
              <a:t>Encoder Adapter: </a:t>
            </a:r>
            <a:r>
              <a:rPr lang="en-US" altLang="zh-CN" sz="2000" dirty="0">
                <a:solidFill>
                  <a:srgbClr val="000000"/>
                </a:solidFill>
                <a:latin typeface="Candara" panose="020E0502030303020204" pitchFamily="34" charset="0"/>
              </a:rPr>
              <a:t>fully connected layers designed to better perform deep-level adaptation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D57EAF4-8DCA-EACC-D53B-83ADD76ED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796" y="4105456"/>
            <a:ext cx="3168256" cy="202601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5640946-8890-9AFB-92A9-EC39760324D8}"/>
              </a:ext>
            </a:extLst>
          </p:cNvPr>
          <p:cNvSpPr txBox="1"/>
          <p:nvPr/>
        </p:nvSpPr>
        <p:spPr>
          <a:xfrm>
            <a:off x="2091209" y="6017270"/>
            <a:ext cx="2443295" cy="464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Series Adapter</a:t>
            </a:r>
          </a:p>
        </p:txBody>
      </p:sp>
    </p:spTree>
    <p:extLst>
      <p:ext uri="{BB962C8B-B14F-4D97-AF65-F5344CB8AC3E}">
        <p14:creationId xmlns:p14="http://schemas.microsoft.com/office/powerpoint/2010/main" val="160149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EEA9E36-0BE2-9378-FCC4-522122252E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 err="1"/>
              <a:t>uTune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9CE917-7DA7-E58B-91B7-A862A34D81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D1372BA-2374-41EC-1FC8-5D6AFDE16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1ACAF58-BD88-C219-38D1-F781B3AFB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494" y="1314020"/>
            <a:ext cx="5706584" cy="440084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AB1FC16-2864-47E9-8F6F-A54BA2772FDC}"/>
              </a:ext>
            </a:extLst>
          </p:cNvPr>
          <p:cNvSpPr txBox="1"/>
          <p:nvPr/>
        </p:nvSpPr>
        <p:spPr>
          <a:xfrm>
            <a:off x="8479803" y="5714860"/>
            <a:ext cx="2443295" cy="464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Candara" panose="020E0502030303020204" pitchFamily="34" charset="0"/>
              </a:rPr>
              <a:t>u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Tune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 Workflow</a:t>
            </a:r>
            <a:endParaRPr lang="en-US" altLang="zh-CN" i="0" u="none" strike="noStrike" dirty="0">
              <a:solidFill>
                <a:schemeClr val="bg1">
                  <a:lumMod val="50000"/>
                </a:schemeClr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E441BE9-438A-EA01-D7F9-4FFBA14F6E52}"/>
              </a:ext>
            </a:extLst>
          </p:cNvPr>
          <p:cNvSpPr txBox="1"/>
          <p:nvPr/>
        </p:nvSpPr>
        <p:spPr>
          <a:xfrm>
            <a:off x="0" y="1314020"/>
            <a:ext cx="6451222" cy="41996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err="1">
                <a:solidFill>
                  <a:srgbClr val="000000"/>
                </a:solidFill>
                <a:latin typeface="Candara" panose="020E0502030303020204" pitchFamily="34" charset="0"/>
              </a:rPr>
              <a:t>uTune</a:t>
            </a:r>
            <a:r>
              <a:rPr lang="en-US" altLang="zh-CN" sz="2000" b="1" dirty="0">
                <a:solidFill>
                  <a:srgbClr val="000000"/>
                </a:solidFill>
                <a:latin typeface="Candara" panose="020E0502030303020204" pitchFamily="34" charset="0"/>
              </a:rPr>
              <a:t>, a two-stage adapter-based fine-tuning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How to update?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Personalization Stage: </a:t>
            </a:r>
            <a:r>
              <a:rPr lang="en-US" altLang="zh-CN" sz="2000" dirty="0">
                <a:solidFill>
                  <a:schemeClr val="tx1"/>
                </a:solidFill>
                <a:latin typeface="Candara" panose="020E0502030303020204" pitchFamily="34" charset="0"/>
              </a:rPr>
              <a:t>focuses on the unseen KPI and pushes the pre-trained base model to learn the personal info.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G</a:t>
            </a:r>
            <a:r>
              <a:rPr lang="en-US" altLang="zh-CN" sz="2000" b="1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eneralization stage: </a:t>
            </a:r>
            <a:r>
              <a:rPr lang="en-US" altLang="zh-CN" sz="2000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utilizes the knowledge from both new data and existing data to make the backpropagation in order to alleviate the overfitting problem</a:t>
            </a:r>
          </a:p>
        </p:txBody>
      </p:sp>
    </p:spTree>
    <p:extLst>
      <p:ext uri="{BB962C8B-B14F-4D97-AF65-F5344CB8AC3E}">
        <p14:creationId xmlns:p14="http://schemas.microsoft.com/office/powerpoint/2010/main" val="1111296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7186D50-4AA8-B966-6916-23A243A9FA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Denoising Reconstruction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559AD2-EFE0-8C7D-801C-E69E8C30DC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4BB6F9-58B8-8DBA-53CC-41C78D6B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61FAD5F-ACDF-F3E8-25B4-4EDD77C6F7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8994" r="-48"/>
          <a:stretch/>
        </p:blipFill>
        <p:spPr>
          <a:xfrm>
            <a:off x="224852" y="1959964"/>
            <a:ext cx="4421917" cy="447935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C01F5DB-0D05-D907-48F3-CBEEF46EBCDC}"/>
              </a:ext>
            </a:extLst>
          </p:cNvPr>
          <p:cNvSpPr txBox="1"/>
          <p:nvPr/>
        </p:nvSpPr>
        <p:spPr>
          <a:xfrm>
            <a:off x="4812475" y="1788145"/>
            <a:ext cx="7379525" cy="1697068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Context Data Flow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Candara" panose="020E0502030303020204" pitchFamily="34" charset="0"/>
              </a:rPr>
              <a:t>Context Reconstruction comes from the context encoder without historical information</a:t>
            </a:r>
          </a:p>
        </p:txBody>
      </p:sp>
      <p:sp>
        <p:nvSpPr>
          <p:cNvPr id="7" name="右箭头 6">
            <a:extLst>
              <a:ext uri="{FF2B5EF4-FFF2-40B4-BE49-F238E27FC236}">
                <a16:creationId xmlns:a16="http://schemas.microsoft.com/office/drawing/2014/main" id="{C64F3371-FE1D-E9CB-1210-7D4EB7E6A0B2}"/>
              </a:ext>
            </a:extLst>
          </p:cNvPr>
          <p:cNvSpPr/>
          <p:nvPr/>
        </p:nvSpPr>
        <p:spPr>
          <a:xfrm rot="19970094">
            <a:off x="3997125" y="1924731"/>
            <a:ext cx="729521" cy="55224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右箭头 7">
            <a:extLst>
              <a:ext uri="{FF2B5EF4-FFF2-40B4-BE49-F238E27FC236}">
                <a16:creationId xmlns:a16="http://schemas.microsoft.com/office/drawing/2014/main" id="{EE068414-2083-FEEF-19CB-918E927EA71F}"/>
              </a:ext>
            </a:extLst>
          </p:cNvPr>
          <p:cNvSpPr/>
          <p:nvPr/>
        </p:nvSpPr>
        <p:spPr>
          <a:xfrm>
            <a:off x="3911295" y="5059311"/>
            <a:ext cx="729521" cy="55224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87284D9-445D-0B77-CD31-767C79E1A418}"/>
              </a:ext>
            </a:extLst>
          </p:cNvPr>
          <p:cNvSpPr txBox="1"/>
          <p:nvPr/>
        </p:nvSpPr>
        <p:spPr>
          <a:xfrm>
            <a:off x="4812474" y="3933778"/>
            <a:ext cx="7379525" cy="2251065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History Data Flow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Candara" panose="020E0502030303020204" pitchFamily="34" charset="0"/>
              </a:rPr>
              <a:t>Capture the long-term dependency of the time series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Candara" panose="020E0502030303020204" pitchFamily="34" charset="0"/>
              </a:rPr>
              <a:t>Denoised</a:t>
            </a:r>
            <a:r>
              <a:rPr lang="zh-CN" altLang="en-US" sz="240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ndara" panose="020E0502030303020204" pitchFamily="34" charset="0"/>
              </a:rPr>
              <a:t>Reconstruction comes from both context encoder and historical encoder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21FD96F-97AC-37E7-01A6-42779DA8BCAF}"/>
                  </a:ext>
                </a:extLst>
              </p:cNvPr>
              <p:cNvSpPr txBox="1"/>
              <p:nvPr/>
            </p:nvSpPr>
            <p:spPr>
              <a:xfrm>
                <a:off x="1986424" y="3123480"/>
                <a:ext cx="8219152" cy="1897507"/>
              </a:xfrm>
              <a:prstGeom prst="rect">
                <a:avLst/>
              </a:prstGeom>
              <a:solidFill>
                <a:schemeClr val="bg2">
                  <a:alpha val="88409"/>
                </a:schemeClr>
              </a:solidFill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  <a:defRPr/>
                </a:pPr>
                <a:r>
                  <a:rPr lang="en-US" altLang="zh-CN" sz="4000" dirty="0">
                    <a:solidFill>
                      <a:schemeClr val="tx1"/>
                    </a:solidFill>
                  </a:rPr>
                  <a:t>The final output for calculating anomaly score is the average of </a:t>
                </a:r>
              </a:p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acc>
                      </m:e>
                      <m:sub>
                        <m:r>
                          <a:rPr lang="en-US" altLang="zh-CN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4000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4000" dirty="0">
                    <a:solidFill>
                      <a:schemeClr val="tx1"/>
                    </a:solidFill>
                  </a:rPr>
                  <a:t>and</a:t>
                </a:r>
                <a:r>
                  <a:rPr lang="en-US" altLang="zh-CN" sz="4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altLang="zh-CN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4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</m:acc>
                      </m:e>
                      <m:sub>
                        <m:r>
                          <a:rPr lang="en-US" altLang="zh-CN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zh-CN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21FD96F-97AC-37E7-01A6-42779DA8B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424" y="3123480"/>
                <a:ext cx="8219152" cy="1897507"/>
              </a:xfrm>
              <a:prstGeom prst="rect">
                <a:avLst/>
              </a:prstGeom>
              <a:blipFill>
                <a:blip r:embed="rId4"/>
                <a:stretch>
                  <a:fillRect t="-7190" b="-11765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41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1A28834-761A-9702-A8E3-53DA0DF9A6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3F0758D7-F8E7-9204-40E7-AB0741EF58EF}"/>
              </a:ext>
            </a:extLst>
          </p:cNvPr>
          <p:cNvGraphicFramePr/>
          <p:nvPr/>
        </p:nvGraphicFramePr>
        <p:xfrm>
          <a:off x="1895529" y="2409986"/>
          <a:ext cx="8400942" cy="2704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组合 11">
            <a:extLst>
              <a:ext uri="{FF2B5EF4-FFF2-40B4-BE49-F238E27FC236}">
                <a16:creationId xmlns:a16="http://schemas.microsoft.com/office/drawing/2014/main" id="{6A3DCE1C-5C10-93E8-F1D8-634C97F92644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13" name="矩形: 圆角 12" descr="清单 纯色填充">
              <a:extLst>
                <a:ext uri="{FF2B5EF4-FFF2-40B4-BE49-F238E27FC236}">
                  <a16:creationId xmlns:a16="http://schemas.microsoft.com/office/drawing/2014/main" id="{31F870BE-CAA0-0D6D-2424-7D02612BCED3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矩形: 圆角 13" descr="灯泡和齿轮 纯色填充">
              <a:extLst>
                <a:ext uri="{FF2B5EF4-FFF2-40B4-BE49-F238E27FC236}">
                  <a16:creationId xmlns:a16="http://schemas.microsoft.com/office/drawing/2014/main" id="{B6AC3DE8-7C6F-7C7F-9A03-057AAF385922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矩形: 圆角 14" descr="条形图 纯色填充">
              <a:extLst>
                <a:ext uri="{FF2B5EF4-FFF2-40B4-BE49-F238E27FC236}">
                  <a16:creationId xmlns:a16="http://schemas.microsoft.com/office/drawing/2014/main" id="{3EDD1A8F-FDCE-0F17-2210-31E6DFA56F9E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矩形: 圆角 15" descr="火箭 纯色填充">
              <a:extLst>
                <a:ext uri="{FF2B5EF4-FFF2-40B4-BE49-F238E27FC236}">
                  <a16:creationId xmlns:a16="http://schemas.microsoft.com/office/drawing/2014/main" id="{E56ADB47-F6F9-2B6C-3978-9AFB2609A08C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2141785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F069FE2-E3D3-47C6-6884-9FED9430E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Dataset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Baselines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07EA1C-FAE1-972E-62FD-89F8BFF486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89EF1C-56A3-BFAD-442B-F596C398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374631E5-349C-CE32-8A15-43B8C62B5C25}"/>
              </a:ext>
            </a:extLst>
          </p:cNvPr>
          <p:cNvSpPr txBox="1">
            <a:spLocks/>
          </p:cNvSpPr>
          <p:nvPr/>
        </p:nvSpPr>
        <p:spPr>
          <a:xfrm>
            <a:off x="10737771" y="6518015"/>
            <a:ext cx="602148" cy="151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3509E8-EDB3-4BFB-9C63-B01D176D4351}" type="slidenum">
              <a:rPr lang="ko-KR" altLang="en-US" smtClean="0"/>
              <a:pPr/>
              <a:t>15</a:t>
            </a:fld>
            <a:endParaRPr lang="ko-KR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5CFB8053-5EBF-FE30-678D-9E476F4BF226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8" name="矩形: 圆角 12" descr="清单 纯色填充">
              <a:extLst>
                <a:ext uri="{FF2B5EF4-FFF2-40B4-BE49-F238E27FC236}">
                  <a16:creationId xmlns:a16="http://schemas.microsoft.com/office/drawing/2014/main" id="{7855ACC9-9042-BB04-16D0-77D9FC56890A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矩形: 圆角 13" descr="灯泡和齿轮 纯色填充">
              <a:extLst>
                <a:ext uri="{FF2B5EF4-FFF2-40B4-BE49-F238E27FC236}">
                  <a16:creationId xmlns:a16="http://schemas.microsoft.com/office/drawing/2014/main" id="{98CFC3FC-57DA-9BBD-01C2-D9350D3325C8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矩形: 圆角 14" descr="条形图 纯色填充">
              <a:extLst>
                <a:ext uri="{FF2B5EF4-FFF2-40B4-BE49-F238E27FC236}">
                  <a16:creationId xmlns:a16="http://schemas.microsoft.com/office/drawing/2014/main" id="{001972F6-FE97-FE8E-7EB1-DCD794691D1F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矩形: 圆角 15" descr="火箭 纯色填充">
              <a:extLst>
                <a:ext uri="{FF2B5EF4-FFF2-40B4-BE49-F238E27FC236}">
                  <a16:creationId xmlns:a16="http://schemas.microsoft.com/office/drawing/2014/main" id="{56BE87B9-5F0A-9E8E-D8CF-A7A3C3C0E7BC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723F164A-CA9A-3CEC-4758-637A3C1C9355}"/>
              </a:ext>
            </a:extLst>
          </p:cNvPr>
          <p:cNvSpPr txBox="1"/>
          <p:nvPr/>
        </p:nvSpPr>
        <p:spPr>
          <a:xfrm>
            <a:off x="450376" y="1352531"/>
            <a:ext cx="11623186" cy="31700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Dataset</a:t>
            </a:r>
            <a:r>
              <a:rPr lang="zh-CN" altLang="en-US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2018 International Artificial Intelligence for IT Operations (AIOps) algorithm competition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Dataset</a:t>
            </a:r>
            <a:r>
              <a:rPr lang="zh-CN" altLang="en-US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Yahoo </a:t>
            </a:r>
            <a:r>
              <a:rPr lang="en-US" altLang="zh-CN" sz="2000" b="1" dirty="0" err="1">
                <a:solidFill>
                  <a:schemeClr val="tx1"/>
                </a:solidFill>
                <a:latin typeface="Candara" panose="020E0502030303020204" pitchFamily="34" charset="0"/>
              </a:rPr>
              <a:t>Webscope</a:t>
            </a:r>
            <a:r>
              <a:rPr lang="en-US" altLang="zh-CN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 collected from Yahoo online service systems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Dataset</a:t>
            </a:r>
            <a:r>
              <a:rPr lang="zh-CN" altLang="en-US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NAB, a benchmark for evaluating time-series anomaly detection algorithms in real-time applications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Dataset</a:t>
            </a:r>
            <a:r>
              <a:rPr lang="zh-CN" altLang="en-US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A real-world cloud service system</a:t>
            </a:r>
            <a:r>
              <a:rPr lang="zh-CN" altLang="en-US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in</a:t>
            </a:r>
            <a:r>
              <a:rPr lang="zh-CN" altLang="en-US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Microsoft</a:t>
            </a:r>
            <a:r>
              <a:rPr lang="zh-CN" altLang="en-US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365</a:t>
            </a:r>
            <a:r>
              <a:rPr lang="zh-CN" altLang="en-US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，</a:t>
            </a:r>
            <a:r>
              <a:rPr lang="en-US" altLang="zh-CN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 serving millions of users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BDBB73-69F7-6008-BBB4-D8288CD5AA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6869" y="4612775"/>
            <a:ext cx="7114674" cy="17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48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07297C2-CD1A-6982-2069-32642999ED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Overall Performance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6FE1F3-025E-8D72-AF03-A0F9BA424F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CE1484-A4E9-3A1B-607C-C0C789A3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1EE0CF3-6253-B582-CFA9-FD0EF6530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907" y="1279076"/>
            <a:ext cx="7918976" cy="539009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0A34429-A073-438E-830E-253044073CE6}"/>
              </a:ext>
            </a:extLst>
          </p:cNvPr>
          <p:cNvSpPr/>
          <p:nvPr/>
        </p:nvSpPr>
        <p:spPr>
          <a:xfrm flipV="1">
            <a:off x="4306735" y="3697573"/>
            <a:ext cx="7711093" cy="25691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70C9E2A-E2E3-6A23-D13D-16EB89B5C23F}"/>
              </a:ext>
            </a:extLst>
          </p:cNvPr>
          <p:cNvSpPr/>
          <p:nvPr/>
        </p:nvSpPr>
        <p:spPr>
          <a:xfrm flipV="1">
            <a:off x="4188907" y="6389560"/>
            <a:ext cx="7711093" cy="25691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C60237A-312F-466B-051E-8A3B4D6E0A2B}"/>
              </a:ext>
            </a:extLst>
          </p:cNvPr>
          <p:cNvSpPr txBox="1"/>
          <p:nvPr/>
        </p:nvSpPr>
        <p:spPr>
          <a:xfrm>
            <a:off x="84117" y="1675784"/>
            <a:ext cx="4013860" cy="18912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Candara" panose="020E0502030303020204" pitchFamily="34" charset="0"/>
              </a:rPr>
              <a:t>In all the four datasets, KAD-</a:t>
            </a:r>
            <a:r>
              <a:rPr lang="en-US" altLang="zh-CN" sz="2000" dirty="0" err="1">
                <a:solidFill>
                  <a:srgbClr val="000000"/>
                </a:solidFill>
                <a:latin typeface="Candara" panose="020E0502030303020204" pitchFamily="34" charset="0"/>
              </a:rPr>
              <a:t>Disformer</a:t>
            </a:r>
            <a:r>
              <a:rPr lang="en-US" altLang="zh-CN" sz="2000" dirty="0">
                <a:solidFill>
                  <a:srgbClr val="000000"/>
                </a:solidFill>
                <a:latin typeface="Candara" panose="020E0502030303020204" pitchFamily="34" charset="0"/>
              </a:rPr>
              <a:t> achieves the </a:t>
            </a:r>
            <a:r>
              <a:rPr lang="en-US" altLang="zh-CN" sz="2000" b="1" dirty="0">
                <a:solidFill>
                  <a:srgbClr val="000000"/>
                </a:solidFill>
                <a:latin typeface="Candara" panose="020E0502030303020204" pitchFamily="34" charset="0"/>
              </a:rPr>
              <a:t>best F1-score and AUC over all comparative methods</a:t>
            </a:r>
            <a:endParaRPr lang="en-US" altLang="zh-CN" sz="2000" b="1" i="0" u="none" strike="noStrike" dirty="0"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9FBF7A-36AD-04EE-460A-662E8A968D21}"/>
              </a:ext>
            </a:extLst>
          </p:cNvPr>
          <p:cNvSpPr txBox="1"/>
          <p:nvPr/>
        </p:nvSpPr>
        <p:spPr>
          <a:xfrm>
            <a:off x="116133" y="3949923"/>
            <a:ext cx="4013860" cy="23529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Candara" panose="020E0502030303020204" pitchFamily="34" charset="0"/>
              </a:rPr>
              <a:t>KAD-</a:t>
            </a:r>
            <a:r>
              <a:rPr lang="en-US" altLang="zh-CN" sz="2000" dirty="0" err="1">
                <a:solidFill>
                  <a:srgbClr val="000000"/>
                </a:solidFill>
                <a:latin typeface="Candara" panose="020E0502030303020204" pitchFamily="34" charset="0"/>
              </a:rPr>
              <a:t>Disformer</a:t>
            </a:r>
            <a:r>
              <a:rPr lang="en-US" altLang="zh-CN" sz="2000" dirty="0">
                <a:solidFill>
                  <a:srgbClr val="000000"/>
                </a:solidFill>
                <a:latin typeface="Candara" panose="020E0502030303020204" pitchFamily="34" charset="0"/>
              </a:rPr>
              <a:t> also achieves the </a:t>
            </a:r>
            <a:r>
              <a:rPr lang="en-US" altLang="zh-CN" sz="2000" b="1" dirty="0">
                <a:solidFill>
                  <a:srgbClr val="000000"/>
                </a:solidFill>
                <a:latin typeface="Candara" panose="020E0502030303020204" pitchFamily="34" charset="0"/>
              </a:rPr>
              <a:t>least total time consumption </a:t>
            </a:r>
            <a:r>
              <a:rPr lang="en-US" altLang="zh-CN" sz="2000" dirty="0">
                <a:solidFill>
                  <a:srgbClr val="000000"/>
                </a:solidFill>
                <a:latin typeface="Candara" panose="020E0502030303020204" pitchFamily="34" charset="0"/>
              </a:rPr>
              <a:t>(including pre-training, fine-tuning, and inference) among deep learning-based methods</a:t>
            </a:r>
            <a:endParaRPr lang="en-US" altLang="zh-CN" sz="2000" b="1" i="0" u="none" strike="noStrike" dirty="0"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93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0BA0411-5038-A17E-9CD1-B852893289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Few-Shot Learning Ability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A0376A-C3B2-E326-E093-832D02E5FD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9630BE-2D99-6579-E273-EFD3C4E33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0B186A-5A10-ABEB-C033-33492CEC9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338" y="1379790"/>
            <a:ext cx="3942607" cy="50252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8C50DCE-8803-E79D-75BF-739381E32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44" y="3892394"/>
            <a:ext cx="7772400" cy="12339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C25F596-CC93-823B-493B-4050425D6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44" y="5086825"/>
            <a:ext cx="7772400" cy="131817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23091C4-1250-93A3-95EA-411603A9F940}"/>
              </a:ext>
            </a:extLst>
          </p:cNvPr>
          <p:cNvSpPr/>
          <p:nvPr/>
        </p:nvSpPr>
        <p:spPr>
          <a:xfrm flipV="1">
            <a:off x="167244" y="4509378"/>
            <a:ext cx="7711093" cy="46443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551CEAB-5CAF-DB40-16E7-631F94ABD0C9}"/>
              </a:ext>
            </a:extLst>
          </p:cNvPr>
          <p:cNvSpPr/>
          <p:nvPr/>
        </p:nvSpPr>
        <p:spPr>
          <a:xfrm flipV="1">
            <a:off x="228551" y="5743345"/>
            <a:ext cx="7711093" cy="424893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C36F0E4-2B9A-EC40-5D87-7935D10E2A86}"/>
              </a:ext>
            </a:extLst>
          </p:cNvPr>
          <p:cNvSpPr txBox="1"/>
          <p:nvPr/>
        </p:nvSpPr>
        <p:spPr>
          <a:xfrm>
            <a:off x="197898" y="1440530"/>
            <a:ext cx="7711092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Candara" panose="020E0502030303020204" pitchFamily="34" charset="0"/>
              </a:rPr>
              <a:t>KAD-</a:t>
            </a:r>
            <a:r>
              <a:rPr lang="en-US" altLang="zh-CN" sz="2400" dirty="0" err="1">
                <a:solidFill>
                  <a:srgbClr val="000000"/>
                </a:solidFill>
                <a:latin typeface="Candara" panose="020E0502030303020204" pitchFamily="34" charset="0"/>
              </a:rPr>
              <a:t>Disformer</a:t>
            </a:r>
            <a:r>
              <a:rPr lang="en-US" altLang="zh-CN" sz="2400" dirty="0">
                <a:solidFill>
                  <a:srgbClr val="000000"/>
                </a:solidFill>
                <a:latin typeface="Candara" panose="020E0502030303020204" pitchFamily="34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ndara" panose="020E0502030303020204" pitchFamily="34" charset="0"/>
              </a:rPr>
              <a:t>consistently outperforms </a:t>
            </a:r>
            <a:r>
              <a:rPr lang="en-US" altLang="zh-CN" sz="2400" dirty="0">
                <a:solidFill>
                  <a:srgbClr val="000000"/>
                </a:solidFill>
                <a:latin typeface="Candara" panose="020E0502030303020204" pitchFamily="34" charset="0"/>
              </a:rPr>
              <a:t>the other two comparative methods given the same quantity of data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400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With </a:t>
            </a:r>
            <a:r>
              <a:rPr lang="en-US" altLang="zh-CN" sz="2400" b="1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only 1/8 </a:t>
            </a:r>
            <a:r>
              <a:rPr lang="en-US" altLang="zh-CN" sz="2400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of fine-tuning samples , KAD-</a:t>
            </a:r>
            <a:r>
              <a:rPr lang="en-US" altLang="zh-CN" sz="2400" i="0" u="none" strike="noStrike" dirty="0" err="1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Disformer</a:t>
            </a:r>
            <a:r>
              <a:rPr lang="en-US" altLang="zh-CN" sz="2400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 achieves competitive performance with </a:t>
            </a:r>
            <a:r>
              <a:rPr lang="en-US" altLang="zh-CN" sz="2400" i="0" u="none" strike="noStrike" dirty="0" err="1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AnoTransfer</a:t>
            </a:r>
            <a:r>
              <a:rPr lang="en-US" altLang="zh-CN" sz="2400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 saving about </a:t>
            </a:r>
            <a:r>
              <a:rPr lang="en-US" altLang="zh-CN" sz="2400" b="1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25 hours per KPI</a:t>
            </a:r>
          </a:p>
        </p:txBody>
      </p:sp>
    </p:spTree>
    <p:extLst>
      <p:ext uri="{BB962C8B-B14F-4D97-AF65-F5344CB8AC3E}">
        <p14:creationId xmlns:p14="http://schemas.microsoft.com/office/powerpoint/2010/main" val="1559400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887BAA2-2FB8-1198-877D-AAEEF3C866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Contribution of </a:t>
            </a:r>
            <a:r>
              <a:rPr kumimoji="1" lang="en-US" altLang="zh-CN" dirty="0" err="1"/>
              <a:t>uTune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9CE35F9-129E-2CEE-9FE9-D6CE542DD3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3D8595-D8B6-4AE4-9502-4CF52975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A735645-501F-BF4B-7884-120A326CD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722" y="1401051"/>
            <a:ext cx="3954508" cy="50172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3FF4C68-F905-DEC0-F76B-E62A30ECB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13" y="3808155"/>
            <a:ext cx="5633109" cy="304984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4C28476-77A2-03BB-8623-7EE53AEC24B3}"/>
              </a:ext>
            </a:extLst>
          </p:cNvPr>
          <p:cNvSpPr txBox="1"/>
          <p:nvPr/>
        </p:nvSpPr>
        <p:spPr>
          <a:xfrm>
            <a:off x="197897" y="1490008"/>
            <a:ext cx="8221707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Candara" panose="020E0502030303020204" pitchFamily="34" charset="0"/>
              </a:rPr>
              <a:t>Without </a:t>
            </a:r>
            <a:r>
              <a:rPr lang="en-US" altLang="zh-CN" sz="2400" dirty="0" err="1">
                <a:solidFill>
                  <a:srgbClr val="000000"/>
                </a:solidFill>
                <a:latin typeface="Candara" panose="020E0502030303020204" pitchFamily="34" charset="0"/>
              </a:rPr>
              <a:t>uTune</a:t>
            </a:r>
            <a:r>
              <a:rPr lang="en-US" altLang="zh-CN" sz="2400" dirty="0">
                <a:solidFill>
                  <a:srgbClr val="000000"/>
                </a:solidFill>
                <a:latin typeface="Candara" panose="020E0502030303020204" pitchFamily="34" charset="0"/>
              </a:rPr>
              <a:t>, the performance suffers </a:t>
            </a:r>
            <a:r>
              <a:rPr lang="en-US" altLang="zh-CN" sz="2400" b="1" dirty="0">
                <a:solidFill>
                  <a:srgbClr val="000000"/>
                </a:solidFill>
                <a:latin typeface="Candara" panose="020E0502030303020204" pitchFamily="34" charset="0"/>
              </a:rPr>
              <a:t>apparent degradation when we use small-scale (10%)</a:t>
            </a:r>
            <a:r>
              <a:rPr lang="en-US" altLang="zh-CN" sz="2400" dirty="0">
                <a:solidFill>
                  <a:srgbClr val="000000"/>
                </a:solidFill>
                <a:latin typeface="Candara" panose="020E0502030303020204" pitchFamily="34" charset="0"/>
              </a:rPr>
              <a:t> finetuning data.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400" i="0" u="none" strike="noStrike" dirty="0" err="1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uTune</a:t>
            </a:r>
            <a:r>
              <a:rPr lang="en-US" altLang="zh-CN" sz="2400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 can effectively </a:t>
            </a:r>
            <a:r>
              <a:rPr lang="en-US" altLang="zh-CN" sz="2400" b="1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adapt the distribution of the fine-tuning data </a:t>
            </a:r>
            <a:r>
              <a:rPr lang="en-US" altLang="zh-CN" sz="2400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to the pre-train data.</a:t>
            </a:r>
            <a:endParaRPr lang="en-US" altLang="zh-CN" sz="2400" b="1" i="0" u="none" strike="noStrike" dirty="0"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1A28834-761A-9702-A8E3-53DA0DF9A6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3F0758D7-F8E7-9204-40E7-AB0741EF58EF}"/>
              </a:ext>
            </a:extLst>
          </p:cNvPr>
          <p:cNvGraphicFramePr/>
          <p:nvPr/>
        </p:nvGraphicFramePr>
        <p:xfrm>
          <a:off x="1895529" y="2409986"/>
          <a:ext cx="8400942" cy="2704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:a16="http://schemas.microsoft.com/office/drawing/2014/main" id="{11E86F95-FAEC-D0C7-C2D9-BD7A65B7D595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6" name="矩形: 圆角 5" descr="清单 纯色填充">
              <a:extLst>
                <a:ext uri="{FF2B5EF4-FFF2-40B4-BE49-F238E27FC236}">
                  <a16:creationId xmlns:a16="http://schemas.microsoft.com/office/drawing/2014/main" id="{F8E022CC-6897-6D81-C7FF-1ACE1F5C7D80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矩形: 圆角 8" descr="灯泡和齿轮 纯色填充">
              <a:extLst>
                <a:ext uri="{FF2B5EF4-FFF2-40B4-BE49-F238E27FC236}">
                  <a16:creationId xmlns:a16="http://schemas.microsoft.com/office/drawing/2014/main" id="{AE159B1E-0BE2-0953-31A4-DCE98EA25D8B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矩形: 圆角 9" descr="条形图 纯色填充">
              <a:extLst>
                <a:ext uri="{FF2B5EF4-FFF2-40B4-BE49-F238E27FC236}">
                  <a16:creationId xmlns:a16="http://schemas.microsoft.com/office/drawing/2014/main" id="{49BDFA39-664A-8570-3944-53A5DF4A7E2D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矩形: 圆角 10" descr="火箭 纯色填充">
              <a:extLst>
                <a:ext uri="{FF2B5EF4-FFF2-40B4-BE49-F238E27FC236}">
                  <a16:creationId xmlns:a16="http://schemas.microsoft.com/office/drawing/2014/main" id="{CF04094B-B890-91F4-0277-C7D4888581CC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105266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1A28834-761A-9702-A8E3-53DA0DF9A6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3F0758D7-F8E7-9204-40E7-AB0741EF5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964224"/>
              </p:ext>
            </p:extLst>
          </p:nvPr>
        </p:nvGraphicFramePr>
        <p:xfrm>
          <a:off x="1895529" y="2409986"/>
          <a:ext cx="8400942" cy="2704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组合 13">
            <a:extLst>
              <a:ext uri="{FF2B5EF4-FFF2-40B4-BE49-F238E27FC236}">
                <a16:creationId xmlns:a16="http://schemas.microsoft.com/office/drawing/2014/main" id="{8F97F034-0B24-A129-5C59-5915093AAC4F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9" name="矩形: 圆角 8" descr="清单 纯色填充">
              <a:extLst>
                <a:ext uri="{FF2B5EF4-FFF2-40B4-BE49-F238E27FC236}">
                  <a16:creationId xmlns:a16="http://schemas.microsoft.com/office/drawing/2014/main" id="{25FC2F4D-54C4-CEB2-7087-0EADE25D1A38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矩形: 圆角 9" descr="灯泡和齿轮 纯色填充">
              <a:extLst>
                <a:ext uri="{FF2B5EF4-FFF2-40B4-BE49-F238E27FC236}">
                  <a16:creationId xmlns:a16="http://schemas.microsoft.com/office/drawing/2014/main" id="{742B9338-D755-CD78-9BE8-3A21913941C8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矩形: 圆角 10" descr="条形图 纯色填充">
              <a:extLst>
                <a:ext uri="{FF2B5EF4-FFF2-40B4-BE49-F238E27FC236}">
                  <a16:creationId xmlns:a16="http://schemas.microsoft.com/office/drawing/2014/main" id="{A4C10F59-9B23-5329-F52B-B02E2C1BD0E5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矩形: 圆角 11" descr="火箭 纯色填充">
              <a:extLst>
                <a:ext uri="{FF2B5EF4-FFF2-40B4-BE49-F238E27FC236}">
                  <a16:creationId xmlns:a16="http://schemas.microsoft.com/office/drawing/2014/main" id="{1DA0E0BF-D71B-C10B-392C-7F6662F6FA73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492236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31A9AD8-BD83-0A03-0603-00B0CC0240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Conclusion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BD81DA-C05A-4F10-92D9-9F57A9CD8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CCE103-9F62-EE0F-DE90-FEAB9F0A7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8400A47-74EC-9A61-33D8-3EF165F0CD1D}"/>
              </a:ext>
            </a:extLst>
          </p:cNvPr>
          <p:cNvSpPr txBox="1"/>
          <p:nvPr/>
        </p:nvSpPr>
        <p:spPr>
          <a:xfrm>
            <a:off x="667266" y="1314020"/>
            <a:ext cx="10919683" cy="53152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W</a:t>
            </a:r>
            <a:r>
              <a:rPr kumimoji="1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e propose the KAD-</a:t>
            </a:r>
            <a:r>
              <a:rPr kumimoji="1" lang="en-US" altLang="zh-CN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Disformer</a:t>
            </a:r>
            <a:r>
              <a:rPr kumimoji="1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to </a:t>
            </a:r>
            <a:r>
              <a:rPr kumimoji="1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efficiently and effectively detect anomalies for an enormous number of KPIs.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D</a:t>
            </a:r>
            <a:r>
              <a:rPr kumimoji="1" lang="en-US" altLang="zh-CN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isentangled</a:t>
            </a:r>
            <a:r>
              <a:rPr kumimoji="1" lang="en-US" altLang="zh-C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projection matrices and </a:t>
            </a:r>
            <a:r>
              <a:rPr kumimoji="1" lang="en-US" altLang="zh-CN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uTune</a:t>
            </a:r>
            <a:r>
              <a:rPr kumimoji="1" lang="en-US" altLang="zh-C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mechanism help the model </a:t>
            </a:r>
            <a:r>
              <a:rPr kumimoji="1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quickly fit the incoming KPI with limited fine-tuning samples.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Denoising Reconstruction technique can </a:t>
            </a:r>
            <a:r>
              <a:rPr kumimoji="1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alleviate the influence of noises </a:t>
            </a:r>
            <a:r>
              <a:rPr kumimoji="1" lang="en-US" altLang="zh-C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and make our KAD-</a:t>
            </a:r>
            <a:r>
              <a:rPr kumimoji="1" lang="en-US" altLang="zh-CN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Disformer</a:t>
            </a:r>
            <a:r>
              <a:rPr kumimoji="1" lang="en-US" altLang="zh-C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more robust.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KAD-</a:t>
            </a:r>
            <a:r>
              <a:rPr kumimoji="1" lang="en-US" altLang="zh-CN" sz="2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Disformer</a:t>
            </a:r>
            <a:r>
              <a:rPr kumimoji="1" lang="en-US" altLang="zh-C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has been deployed in a </a:t>
            </a:r>
            <a:r>
              <a:rPr kumimoji="1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Microsoft 365 online service system</a:t>
            </a:r>
            <a:r>
              <a:rPr kumimoji="1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1" lang="en-US" altLang="zh-CN" sz="2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serving millions of people for months.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zh-CN" altLang="en-US" sz="1800" b="1" baseline="30000" dirty="0">
              <a:solidFill>
                <a:srgbClr val="3333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91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611DBBD-BA30-47A6-9AA4-ADD52BC97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64119D-B1B5-4B0D-BD7F-26091153C8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83667B-B7EF-45E8-8B78-23856416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10DD142-52E3-4150-8B39-B3E47BA3A9BB}"/>
              </a:ext>
            </a:extLst>
          </p:cNvPr>
          <p:cNvSpPr txBox="1"/>
          <p:nvPr/>
        </p:nvSpPr>
        <p:spPr>
          <a:xfrm>
            <a:off x="4318000" y="2959100"/>
            <a:ext cx="31369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Thanks</a:t>
            </a:r>
          </a:p>
          <a:p>
            <a:pPr algn="ctr"/>
            <a:r>
              <a:rPr lang="en-US" altLang="zh-CN" sz="4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Q&amp;A</a:t>
            </a:r>
            <a:endParaRPr lang="zh-CN" altLang="en-US" sz="4400" b="1" dirty="0">
              <a:solidFill>
                <a:prstClr val="black">
                  <a:lumMod val="85000"/>
                  <a:lumOff val="15000"/>
                </a:prstClr>
              </a:solidFill>
              <a:latin typeface="Candara" panose="020E05020303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5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1C596D99-7855-4F62-D73B-284DC7F94592}"/>
              </a:ext>
            </a:extLst>
          </p:cNvPr>
          <p:cNvSpPr txBox="1"/>
          <p:nvPr/>
        </p:nvSpPr>
        <p:spPr>
          <a:xfrm>
            <a:off x="1605641" y="5032913"/>
            <a:ext cx="8980717" cy="83099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Even the world’s leading companies are not immune to the huge financial losses caused by failures.</a:t>
            </a:r>
            <a:endParaRPr lang="zh-CN" altLang="en-US" sz="2400" i="1" dirty="0">
              <a:solidFill>
                <a:prstClr val="black">
                  <a:lumMod val="85000"/>
                  <a:lumOff val="15000"/>
                </a:prstClr>
              </a:solidFill>
              <a:latin typeface="Rockwell" panose="02060603020205020403" pitchFamily="18" charset="0"/>
              <a:cs typeface="Segoe UI" panose="020B0502040204020203" pitchFamily="34" charset="0"/>
            </a:endParaRP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0ED0D14-1ED4-4539-B59B-63BF78C6D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cs typeface="Times New Roman" panose="02020603050405020304" pitchFamily="18" charset="0"/>
              </a:rPr>
              <a:t>Unavoidable Failures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7959241-4F01-8FDB-3C7D-D0863BC8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3" b="93725" l="12811" r="92883">
                        <a14:foregroundMark x1="64057" y1="15294" x2="64057" y2="15294"/>
                        <a14:foregroundMark x1="75445" y1="12941" x2="75445" y2="12941"/>
                        <a14:foregroundMark x1="67260" y1="15294" x2="67260" y2="15294"/>
                        <a14:foregroundMark x1="71530" y1="14510" x2="74021" y2="18431"/>
                        <a14:foregroundMark x1="75277" y1="18462" x2="92527" y2="45490"/>
                        <a14:foregroundMark x1="71503" y1="12549" x2="74644" y2="17470"/>
                        <a14:foregroundMark x1="71003" y1="11765" x2="71503" y2="12549"/>
                        <a14:foregroundMark x1="69751" y1="9804" x2="71003" y2="11765"/>
                        <a14:foregroundMark x1="92527" y1="45490" x2="78292" y2="78039"/>
                        <a14:foregroundMark x1="34662" y1="92941" x2="32916" y2="93201"/>
                        <a14:foregroundMark x1="37294" y1="92549" x2="34662" y2="92941"/>
                        <a14:foregroundMark x1="39927" y1="92157" x2="37294" y2="92549"/>
                        <a14:foregroundMark x1="71530" y1="87451" x2="39927" y2="92157"/>
                        <a14:foregroundMark x1="28643" y1="85339" x2="12100" y2="46275"/>
                        <a14:foregroundMark x1="12100" y1="46275" x2="44840" y2="10588"/>
                        <a14:foregroundMark x1="60756" y1="9289" x2="64057" y2="9020"/>
                        <a14:foregroundMark x1="44840" y1="10588" x2="56383" y2="9646"/>
                        <a14:foregroundMark x1="31843" y1="87960" x2="30739" y2="88092"/>
                        <a14:foregroundMark x1="69039" y1="83529" x2="33689" y2="87740"/>
                        <a14:foregroundMark x1="34279" y1="91765" x2="32399" y2="91987"/>
                        <a14:foregroundMark x1="70819" y1="87451" x2="34279" y2="91765"/>
                        <a14:foregroundMark x1="16014" y1="69412" x2="25623" y2="26667"/>
                        <a14:foregroundMark x1="25623" y1="26667" x2="59353" y2="4802"/>
                        <a14:foregroundMark x1="63794" y1="4335" x2="72954" y2="10196"/>
                        <a14:foregroundMark x1="92171" y1="53725" x2="92171" y2="53725"/>
                        <a14:foregroundMark x1="92883" y1="51765" x2="92883" y2="51765"/>
                        <a14:foregroundMark x1="14947" y1="33725" x2="13523" y2="63529"/>
                        <a14:foregroundMark x1="44484" y1="92549" x2="61566" y2="92157"/>
                        <a14:foregroundMark x1="52669" y1="93725" x2="52669" y2="93725"/>
                        <a14:backgroundMark x1="28470" y1="96471" x2="31317" y2="93725"/>
                        <a14:backgroundMark x1="33808" y1="95294" x2="30961" y2="93333"/>
                        <a14:backgroundMark x1="33096" y1="94118" x2="33096" y2="94118"/>
                        <a14:backgroundMark x1="32384" y1="93333" x2="32384" y2="93333"/>
                        <a14:backgroundMark x1="32740" y1="93333" x2="32740" y2="93333"/>
                        <a14:backgroundMark x1="33452" y1="93333" x2="33452" y2="93333"/>
                        <a14:backgroundMark x1="33452" y1="93333" x2="33452" y2="93333"/>
                        <a14:backgroundMark x1="32384" y1="92549" x2="32384" y2="92549"/>
                        <a14:backgroundMark x1="32384" y1="92549" x2="32384" y2="92549"/>
                        <a14:backgroundMark x1="32740" y1="92549" x2="32740" y2="92549"/>
                        <a14:backgroundMark x1="34164" y1="93725" x2="34164" y2="93725"/>
                        <a14:backgroundMark x1="34520" y1="93333" x2="34520" y2="93333"/>
                        <a14:backgroundMark x1="32384" y1="91765" x2="32384" y2="91765"/>
                        <a14:backgroundMark x1="32740" y1="92157" x2="32740" y2="92157"/>
                        <a14:backgroundMark x1="33452" y1="92941" x2="33452" y2="92941"/>
                        <a14:backgroundMark x1="60854" y1="2353" x2="64769" y2="2745"/>
                        <a14:backgroundMark x1="79715" y1="12549" x2="79715" y2="12549"/>
                        <a14:backgroundMark x1="79359" y1="11765" x2="79359" y2="11765"/>
                        <a14:backgroundMark x1="79359" y1="10980" x2="80427" y2="1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/>
          <a:stretch/>
        </p:blipFill>
        <p:spPr bwMode="auto">
          <a:xfrm>
            <a:off x="11092774" y="62157"/>
            <a:ext cx="1099226" cy="10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50677BA-2B9C-FB9D-F727-3272CA05324B}"/>
              </a:ext>
            </a:extLst>
          </p:cNvPr>
          <p:cNvSpPr txBox="1"/>
          <p:nvPr/>
        </p:nvSpPr>
        <p:spPr>
          <a:xfrm>
            <a:off x="4816603" y="3655027"/>
            <a:ext cx="2815869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December 2022 </a:t>
            </a:r>
            <a:r>
              <a:rPr lang="en-US" altLang="zh-CN" sz="16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AliCloud</a:t>
            </a:r>
            <a:r>
              <a: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 pitchFamily="34" charset="0"/>
                <a:cs typeface="Segoe UI" panose="020B0502040204020203" pitchFamily="34" charset="0"/>
              </a:rPr>
              <a:t> outage lasts more than 12 hours, many customer services severely impacted</a:t>
            </a:r>
            <a:endParaRPr lang="zh-CN" altLang="en-US" sz="1600" dirty="0">
              <a:solidFill>
                <a:prstClr val="black">
                  <a:lumMod val="85000"/>
                  <a:lumOff val="15000"/>
                </a:prstClr>
              </a:solidFill>
              <a:latin typeface="Candara" panose="020E0502030303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00BAF5C-E5F8-0C11-3B06-06743A6DF738}"/>
              </a:ext>
            </a:extLst>
          </p:cNvPr>
          <p:cNvGrpSpPr/>
          <p:nvPr/>
        </p:nvGrpSpPr>
        <p:grpSpPr>
          <a:xfrm>
            <a:off x="8161795" y="1740192"/>
            <a:ext cx="3082957" cy="3123439"/>
            <a:chOff x="4804475" y="1629000"/>
            <a:chExt cx="3082957" cy="3123439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163EF25-E3C0-99FA-98DE-B87FB4F78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410" y="1629000"/>
              <a:ext cx="1800000" cy="1800000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805BA88-D2B4-4BC8-FD1E-DCB24D2A053F}"/>
                </a:ext>
              </a:extLst>
            </p:cNvPr>
            <p:cNvSpPr txBox="1"/>
            <p:nvPr/>
          </p:nvSpPr>
          <p:spPr>
            <a:xfrm>
              <a:off x="4804475" y="3429000"/>
              <a:ext cx="3082957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ndara" panose="020E0502030303020204" pitchFamily="34" charset="0"/>
                  <a:cs typeface="Segoe UI" panose="020B0502040204020203" pitchFamily="34" charset="0"/>
                </a:rPr>
                <a:t>October 2021 Facebook</a:t>
              </a: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ndara" panose="020E0502030303020204" pitchFamily="34" charset="0"/>
                  <a:cs typeface="Segoe UI" panose="020B0502040204020203" pitchFamily="34" charset="0"/>
                </a:rPr>
                <a:t>’</a:t>
              </a:r>
              <a:r>
                <a:rPr lang="en-US" altLang="zh-CN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ndara" panose="020E0502030303020204" pitchFamily="34" charset="0"/>
                  <a:cs typeface="Segoe UI" panose="020B0502040204020203" pitchFamily="34" charset="0"/>
                </a:rPr>
                <a:t>s apps had a total outage of their external services for up to seven hours, evaporating nearly $50</a:t>
              </a:r>
              <a:r>
                <a:rPr lang="zh-CN" altLang="en-US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ndara" panose="020E0502030303020204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16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ndara" panose="020E0502030303020204" pitchFamily="34" charset="0"/>
                  <a:cs typeface="Segoe UI" panose="020B0502040204020203" pitchFamily="34" charset="0"/>
                </a:rPr>
                <a:t>billion in market value overnight.</a:t>
              </a: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1B9C12C7-FD5E-0A92-DC88-4630C69731DB}"/>
              </a:ext>
            </a:extLst>
          </p:cNvPr>
          <p:cNvSpPr txBox="1"/>
          <p:nvPr/>
        </p:nvSpPr>
        <p:spPr>
          <a:xfrm>
            <a:off x="833257" y="3461710"/>
            <a:ext cx="3278638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altLang="zh-CN" sz="16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July 2024, CrowdStrike experienced a catastrophic failure in its security infrastructure, leading to a complete outage, impacting 8.5 million devices worldwide.</a:t>
            </a:r>
            <a:endParaRPr lang="en-US" altLang="zh-CN" sz="1600" dirty="0">
              <a:solidFill>
                <a:prstClr val="black">
                  <a:lumMod val="85000"/>
                  <a:lumOff val="15000"/>
                </a:prstClr>
              </a:solidFill>
              <a:latin typeface="Candara" panose="020E0502030303020204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4CA4DBA-1EB3-C853-2D3D-25C477994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30" y="1931714"/>
            <a:ext cx="2747176" cy="1638993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AC47FFE9-1815-3D5C-F844-1D37BC082BD0}"/>
              </a:ext>
            </a:extLst>
          </p:cNvPr>
          <p:cNvSpPr txBox="1"/>
          <p:nvPr/>
        </p:nvSpPr>
        <p:spPr>
          <a:xfrm>
            <a:off x="1758041" y="5185313"/>
            <a:ext cx="8980717" cy="83099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400" i="1" dirty="0">
                <a:solidFill>
                  <a:prstClr val="black">
                    <a:lumMod val="85000"/>
                    <a:lumOff val="15000"/>
                  </a:prstClr>
                </a:solidFill>
                <a:latin typeface="Rockwell" panose="02060603020205020403" pitchFamily="18" charset="0"/>
                <a:cs typeface="Segoe UI" panose="020B0502040204020203" pitchFamily="34" charset="0"/>
              </a:rPr>
              <a:t>How can we minimize the occurrence of catastrophic level failures and reduce economic losses?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3E53802-7D2A-B4A7-3B73-D18C740FDE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18" y="1660727"/>
            <a:ext cx="3598300" cy="188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2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0ED0D14-1ED4-4539-B59B-63BF78C6D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cs typeface="Times New Roman" panose="02020603050405020304" pitchFamily="18" charset="0"/>
              </a:rPr>
              <a:t>KPI</a:t>
            </a:r>
            <a:r>
              <a:rPr lang="zh-CN" altLang="en-US" dirty="0">
                <a:cs typeface="Times New Roman" panose="02020603050405020304" pitchFamily="18" charset="0"/>
              </a:rPr>
              <a:t> </a:t>
            </a:r>
            <a:r>
              <a:rPr lang="en-US" altLang="zh-CN" dirty="0">
                <a:cs typeface="Times New Roman" panose="02020603050405020304" pitchFamily="18" charset="0"/>
              </a:rPr>
              <a:t>Anomaly</a:t>
            </a:r>
            <a:r>
              <a:rPr lang="zh-CN" altLang="en-US" dirty="0">
                <a:cs typeface="Times New Roman" panose="02020603050405020304" pitchFamily="18" charset="0"/>
              </a:rPr>
              <a:t> </a:t>
            </a:r>
            <a:r>
              <a:rPr lang="en-US" altLang="zh-CN" dirty="0">
                <a:cs typeface="Times New Roman" panose="02020603050405020304" pitchFamily="18" charset="0"/>
              </a:rPr>
              <a:t>Detection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4</a:t>
            </a:fld>
            <a:endParaRPr lang="ko-KR" altLang="en-US"/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E5EEB303-C985-4FA3-9A55-D077697C5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939684"/>
              </p:ext>
            </p:extLst>
          </p:nvPr>
        </p:nvGraphicFramePr>
        <p:xfrm>
          <a:off x="450375" y="1514365"/>
          <a:ext cx="8537508" cy="4398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4">
            <a:extLst>
              <a:ext uri="{FF2B5EF4-FFF2-40B4-BE49-F238E27FC236}">
                <a16:creationId xmlns:a16="http://schemas.microsoft.com/office/drawing/2014/main" id="{87959241-4F01-8FDB-3C7D-D0863BC8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53" b="93725" l="12811" r="92883">
                        <a14:foregroundMark x1="64057" y1="15294" x2="64057" y2="15294"/>
                        <a14:foregroundMark x1="75445" y1="12941" x2="75445" y2="12941"/>
                        <a14:foregroundMark x1="67260" y1="15294" x2="67260" y2="15294"/>
                        <a14:foregroundMark x1="71530" y1="14510" x2="74021" y2="18431"/>
                        <a14:foregroundMark x1="75277" y1="18462" x2="92527" y2="45490"/>
                        <a14:foregroundMark x1="71503" y1="12549" x2="74644" y2="17470"/>
                        <a14:foregroundMark x1="71003" y1="11765" x2="71503" y2="12549"/>
                        <a14:foregroundMark x1="69751" y1="9804" x2="71003" y2="11765"/>
                        <a14:foregroundMark x1="92527" y1="45490" x2="78292" y2="78039"/>
                        <a14:foregroundMark x1="34662" y1="92941" x2="32916" y2="93201"/>
                        <a14:foregroundMark x1="37294" y1="92549" x2="34662" y2="92941"/>
                        <a14:foregroundMark x1="39927" y1="92157" x2="37294" y2="92549"/>
                        <a14:foregroundMark x1="71530" y1="87451" x2="39927" y2="92157"/>
                        <a14:foregroundMark x1="28643" y1="85339" x2="12100" y2="46275"/>
                        <a14:foregroundMark x1="12100" y1="46275" x2="44840" y2="10588"/>
                        <a14:foregroundMark x1="60756" y1="9289" x2="64057" y2="9020"/>
                        <a14:foregroundMark x1="44840" y1="10588" x2="56383" y2="9646"/>
                        <a14:foregroundMark x1="31843" y1="87960" x2="30739" y2="88092"/>
                        <a14:foregroundMark x1="69039" y1="83529" x2="33689" y2="87740"/>
                        <a14:foregroundMark x1="34279" y1="91765" x2="32399" y2="91987"/>
                        <a14:foregroundMark x1="70819" y1="87451" x2="34279" y2="91765"/>
                        <a14:foregroundMark x1="16014" y1="69412" x2="25623" y2="26667"/>
                        <a14:foregroundMark x1="25623" y1="26667" x2="59353" y2="4802"/>
                        <a14:foregroundMark x1="63794" y1="4335" x2="72954" y2="10196"/>
                        <a14:foregroundMark x1="92171" y1="53725" x2="92171" y2="53725"/>
                        <a14:foregroundMark x1="92883" y1="51765" x2="92883" y2="51765"/>
                        <a14:foregroundMark x1="14947" y1="33725" x2="13523" y2="63529"/>
                        <a14:foregroundMark x1="44484" y1="92549" x2="61566" y2="92157"/>
                        <a14:foregroundMark x1="52669" y1="93725" x2="52669" y2="93725"/>
                        <a14:backgroundMark x1="28470" y1="96471" x2="31317" y2="93725"/>
                        <a14:backgroundMark x1="33808" y1="95294" x2="30961" y2="93333"/>
                        <a14:backgroundMark x1="33096" y1="94118" x2="33096" y2="94118"/>
                        <a14:backgroundMark x1="32384" y1="93333" x2="32384" y2="93333"/>
                        <a14:backgroundMark x1="32740" y1="93333" x2="32740" y2="93333"/>
                        <a14:backgroundMark x1="33452" y1="93333" x2="33452" y2="93333"/>
                        <a14:backgroundMark x1="33452" y1="93333" x2="33452" y2="93333"/>
                        <a14:backgroundMark x1="32384" y1="92549" x2="32384" y2="92549"/>
                        <a14:backgroundMark x1="32384" y1="92549" x2="32384" y2="92549"/>
                        <a14:backgroundMark x1="32740" y1="92549" x2="32740" y2="92549"/>
                        <a14:backgroundMark x1="34164" y1="93725" x2="34164" y2="93725"/>
                        <a14:backgroundMark x1="34520" y1="93333" x2="34520" y2="93333"/>
                        <a14:backgroundMark x1="32384" y1="91765" x2="32384" y2="91765"/>
                        <a14:backgroundMark x1="32740" y1="92157" x2="32740" y2="92157"/>
                        <a14:backgroundMark x1="33452" y1="92941" x2="33452" y2="92941"/>
                        <a14:backgroundMark x1="60854" y1="2353" x2="64769" y2="2745"/>
                        <a14:backgroundMark x1="79715" y1="12549" x2="79715" y2="12549"/>
                        <a14:backgroundMark x1="79359" y1="11765" x2="79359" y2="11765"/>
                        <a14:backgroundMark x1="79359" y1="10980" x2="80427" y2="1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/>
          <a:stretch/>
        </p:blipFill>
        <p:spPr bwMode="auto">
          <a:xfrm>
            <a:off x="11092774" y="62157"/>
            <a:ext cx="1099226" cy="10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99A567-1EBB-4A28-D913-DC26FDD24C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01" y="1426120"/>
            <a:ext cx="2420539" cy="16136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44CF1BD-2D30-6C75-409A-4EE7807BC5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00" y="3001159"/>
            <a:ext cx="2420540" cy="161369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0321C65-5250-8D2C-30C5-53DA493E0C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00" y="4614852"/>
            <a:ext cx="2420540" cy="161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7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0ED0D14-1ED4-4539-B59B-63BF78C6D2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cs typeface="Times New Roman" panose="02020603050405020304" pitchFamily="18" charset="0"/>
              </a:rPr>
              <a:t>Fine-Tuning Matters</a:t>
            </a:r>
            <a:endParaRPr lang="zh-CN" altLang="en-US" dirty="0"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5</a:t>
            </a:fld>
            <a:endParaRPr lang="ko-KR" altLang="en-US"/>
          </a:p>
        </p:txBody>
      </p:sp>
      <p:graphicFrame>
        <p:nvGraphicFramePr>
          <p:cNvPr id="6" name="图示 5">
            <a:extLst>
              <a:ext uri="{FF2B5EF4-FFF2-40B4-BE49-F238E27FC236}">
                <a16:creationId xmlns:a16="http://schemas.microsoft.com/office/drawing/2014/main" id="{E5EEB303-C985-4FA3-9A55-D077697C5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1766343"/>
              </p:ext>
            </p:extLst>
          </p:nvPr>
        </p:nvGraphicFramePr>
        <p:xfrm>
          <a:off x="527713" y="1299153"/>
          <a:ext cx="11136573" cy="271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4">
            <a:extLst>
              <a:ext uri="{FF2B5EF4-FFF2-40B4-BE49-F238E27FC236}">
                <a16:creationId xmlns:a16="http://schemas.microsoft.com/office/drawing/2014/main" id="{87959241-4F01-8FDB-3C7D-D0863BC87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53" b="93725" l="12811" r="92883">
                        <a14:foregroundMark x1="64057" y1="15294" x2="64057" y2="15294"/>
                        <a14:foregroundMark x1="75445" y1="12941" x2="75445" y2="12941"/>
                        <a14:foregroundMark x1="67260" y1="15294" x2="67260" y2="15294"/>
                        <a14:foregroundMark x1="71530" y1="14510" x2="74021" y2="18431"/>
                        <a14:foregroundMark x1="75277" y1="18462" x2="92527" y2="45490"/>
                        <a14:foregroundMark x1="71503" y1="12549" x2="74644" y2="17470"/>
                        <a14:foregroundMark x1="71003" y1="11765" x2="71503" y2="12549"/>
                        <a14:foregroundMark x1="69751" y1="9804" x2="71003" y2="11765"/>
                        <a14:foregroundMark x1="92527" y1="45490" x2="78292" y2="78039"/>
                        <a14:foregroundMark x1="34662" y1="92941" x2="32916" y2="93201"/>
                        <a14:foregroundMark x1="37294" y1="92549" x2="34662" y2="92941"/>
                        <a14:foregroundMark x1="39927" y1="92157" x2="37294" y2="92549"/>
                        <a14:foregroundMark x1="71530" y1="87451" x2="39927" y2="92157"/>
                        <a14:foregroundMark x1="28643" y1="85339" x2="12100" y2="46275"/>
                        <a14:foregroundMark x1="12100" y1="46275" x2="44840" y2="10588"/>
                        <a14:foregroundMark x1="60756" y1="9289" x2="64057" y2="9020"/>
                        <a14:foregroundMark x1="44840" y1="10588" x2="56383" y2="9646"/>
                        <a14:foregroundMark x1="31843" y1="87960" x2="30739" y2="88092"/>
                        <a14:foregroundMark x1="69039" y1="83529" x2="33689" y2="87740"/>
                        <a14:foregroundMark x1="34279" y1="91765" x2="32399" y2="91987"/>
                        <a14:foregroundMark x1="70819" y1="87451" x2="34279" y2="91765"/>
                        <a14:foregroundMark x1="16014" y1="69412" x2="25623" y2="26667"/>
                        <a14:foregroundMark x1="25623" y1="26667" x2="59353" y2="4802"/>
                        <a14:foregroundMark x1="63794" y1="4335" x2="72954" y2="10196"/>
                        <a14:foregroundMark x1="92171" y1="53725" x2="92171" y2="53725"/>
                        <a14:foregroundMark x1="92883" y1="51765" x2="92883" y2="51765"/>
                        <a14:foregroundMark x1="14947" y1="33725" x2="13523" y2="63529"/>
                        <a14:foregroundMark x1="44484" y1="92549" x2="61566" y2="92157"/>
                        <a14:foregroundMark x1="52669" y1="93725" x2="52669" y2="93725"/>
                        <a14:backgroundMark x1="28470" y1="96471" x2="31317" y2="93725"/>
                        <a14:backgroundMark x1="33808" y1="95294" x2="30961" y2="93333"/>
                        <a14:backgroundMark x1="33096" y1="94118" x2="33096" y2="94118"/>
                        <a14:backgroundMark x1="32384" y1="93333" x2="32384" y2="93333"/>
                        <a14:backgroundMark x1="32740" y1="93333" x2="32740" y2="93333"/>
                        <a14:backgroundMark x1="33452" y1="93333" x2="33452" y2="93333"/>
                        <a14:backgroundMark x1="33452" y1="93333" x2="33452" y2="93333"/>
                        <a14:backgroundMark x1="32384" y1="92549" x2="32384" y2="92549"/>
                        <a14:backgroundMark x1="32384" y1="92549" x2="32384" y2="92549"/>
                        <a14:backgroundMark x1="32740" y1="92549" x2="32740" y2="92549"/>
                        <a14:backgroundMark x1="34164" y1="93725" x2="34164" y2="93725"/>
                        <a14:backgroundMark x1="34520" y1="93333" x2="34520" y2="93333"/>
                        <a14:backgroundMark x1="32384" y1="91765" x2="32384" y2="91765"/>
                        <a14:backgroundMark x1="32740" y1="92157" x2="32740" y2="92157"/>
                        <a14:backgroundMark x1="33452" y1="92941" x2="33452" y2="92941"/>
                        <a14:backgroundMark x1="60854" y1="2353" x2="64769" y2="2745"/>
                        <a14:backgroundMark x1="79715" y1="12549" x2="79715" y2="12549"/>
                        <a14:backgroundMark x1="79359" y1="11765" x2="79359" y2="11765"/>
                        <a14:backgroundMark x1="79359" y1="10980" x2="80427" y2="113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4"/>
          <a:stretch/>
        </p:blipFill>
        <p:spPr bwMode="auto">
          <a:xfrm>
            <a:off x="11092774" y="62157"/>
            <a:ext cx="1099226" cy="10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F65F57F-DB20-497E-783F-42510DF9DF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27" y="3644991"/>
            <a:ext cx="3864181" cy="16376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BCD50A8-DF05-DAF0-BCD4-6E69717E26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95" y="3662233"/>
            <a:ext cx="3714749" cy="1583487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253FDF6-E5FE-2BDE-C1BF-E6F9D7C0568B}"/>
              </a:ext>
            </a:extLst>
          </p:cNvPr>
          <p:cNvSpPr txBox="1"/>
          <p:nvPr/>
        </p:nvSpPr>
        <p:spPr>
          <a:xfrm>
            <a:off x="1622893" y="5338815"/>
            <a:ext cx="19896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F1-Score: 0.267</a:t>
            </a:r>
            <a:endParaRPr kumimoji="1" lang="zh-CN" altLang="en-US" b="1" dirty="0">
              <a:solidFill>
                <a:prstClr val="black">
                  <a:lumMod val="85000"/>
                  <a:lumOff val="15000"/>
                </a:prst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9C5087E-8815-54D0-8A82-A31EF1407041}"/>
              </a:ext>
            </a:extLst>
          </p:cNvPr>
          <p:cNvSpPr txBox="1"/>
          <p:nvPr/>
        </p:nvSpPr>
        <p:spPr>
          <a:xfrm>
            <a:off x="5504764" y="5338815"/>
            <a:ext cx="19527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b="1" dirty="0">
                <a:solidFill>
                  <a:prstClr val="black">
                    <a:lumMod val="85000"/>
                    <a:lumOff val="15000"/>
                  </a:prst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F1-Score: 0.917</a:t>
            </a:r>
            <a:endParaRPr kumimoji="1" lang="zh-CN" altLang="en-US" b="1" dirty="0">
              <a:solidFill>
                <a:prstClr val="black">
                  <a:lumMod val="85000"/>
                  <a:lumOff val="15000"/>
                </a:prst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0" name="右大括号 19">
            <a:extLst>
              <a:ext uri="{FF2B5EF4-FFF2-40B4-BE49-F238E27FC236}">
                <a16:creationId xmlns:a16="http://schemas.microsoft.com/office/drawing/2014/main" id="{E276C41B-F13D-724A-9212-27002E0F83BF}"/>
              </a:ext>
            </a:extLst>
          </p:cNvPr>
          <p:cNvSpPr/>
          <p:nvPr/>
        </p:nvSpPr>
        <p:spPr>
          <a:xfrm>
            <a:off x="8365106" y="3644991"/>
            <a:ext cx="365863" cy="2063156"/>
          </a:xfrm>
          <a:prstGeom prst="rightBrace">
            <a:avLst/>
          </a:prstGeom>
          <a:ln w="539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8296E1F-B9A2-BD6F-BEE8-E373773097ED}"/>
              </a:ext>
            </a:extLst>
          </p:cNvPr>
          <p:cNvSpPr txBox="1"/>
          <p:nvPr/>
        </p:nvSpPr>
        <p:spPr>
          <a:xfrm>
            <a:off x="8906147" y="3807494"/>
            <a:ext cx="3094839" cy="1631216"/>
          </a:xfrm>
          <a:prstGeom prst="rect">
            <a:avLst/>
          </a:prstGeom>
          <a:solidFill>
            <a:srgbClr val="99CC9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24500"/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"/>
              </a:rPr>
              <a:t>Same Pre-trained detector has a huge difference in performance on different KPIs </a:t>
            </a:r>
          </a:p>
        </p:txBody>
      </p:sp>
    </p:spTree>
    <p:extLst>
      <p:ext uri="{BB962C8B-B14F-4D97-AF65-F5344CB8AC3E}">
        <p14:creationId xmlns:p14="http://schemas.microsoft.com/office/powerpoint/2010/main" val="282458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8A49038-EE50-2EAE-43C3-7FD3FFAFD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Two criteria for practical anomaly detection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6A0340-AD2F-33B1-BDC2-80F66790F5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C88035-241B-3B67-6D93-3DF1BEE6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8492" y="6541865"/>
            <a:ext cx="602148" cy="151152"/>
          </a:xfrm>
        </p:spPr>
        <p:txBody>
          <a:bodyPr/>
          <a:lstStyle/>
          <a:p>
            <a:fld id="{C33509E8-EDB3-4BFB-9C63-B01D176D4351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5EA7F12-9954-BE7D-D1BB-42467FD678C7}"/>
              </a:ext>
            </a:extLst>
          </p:cNvPr>
          <p:cNvSpPr txBox="1"/>
          <p:nvPr/>
        </p:nvSpPr>
        <p:spPr>
          <a:xfrm>
            <a:off x="512311" y="1625270"/>
            <a:ext cx="10827608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Generalizable Pre-Training: </a:t>
            </a:r>
            <a:r>
              <a:rPr lang="en-US" altLang="zh-CN" sz="2400" dirty="0">
                <a:latin typeface="Candara" panose="020E0502030303020204" pitchFamily="34" charset="0"/>
              </a:rPr>
              <a:t>The ability to detect anomalies across diverse KPI datasets using a universal model, which is pretrained on the accessible datasets and can adapt to previously unseen datasets.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Unsupervised Few-Shot Fine-Tuning: </a:t>
            </a:r>
            <a:r>
              <a:rPr lang="en-US" altLang="zh-CN" sz="2400" dirty="0">
                <a:latin typeface="Candara" panose="020E0502030303020204" pitchFamily="34" charset="0"/>
              </a:rPr>
              <a:t>The ability to achieve a strong performance even with limited data after fine-tuning, minimizing the initialization time. This allows models to rapidly adapt to unseen KPIs or services.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5176B01-206F-E36B-D3A2-4EF98BFD87FB}"/>
              </a:ext>
            </a:extLst>
          </p:cNvPr>
          <p:cNvGrpSpPr/>
          <p:nvPr/>
        </p:nvGrpSpPr>
        <p:grpSpPr>
          <a:xfrm>
            <a:off x="1173499" y="4493573"/>
            <a:ext cx="4152341" cy="1756798"/>
            <a:chOff x="16956131" y="23443965"/>
            <a:chExt cx="10584357" cy="4762917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AC1C637-7DC4-C99B-E086-F2F02C12EF85}"/>
                </a:ext>
              </a:extLst>
            </p:cNvPr>
            <p:cNvGrpSpPr/>
            <p:nvPr/>
          </p:nvGrpSpPr>
          <p:grpSpPr>
            <a:xfrm>
              <a:off x="16956131" y="23443965"/>
              <a:ext cx="10584357" cy="4762917"/>
              <a:chOff x="1801579" y="35010547"/>
              <a:chExt cx="5495302" cy="2320974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C9823437-78A0-813A-52AA-1C615105878F}"/>
                  </a:ext>
                </a:extLst>
              </p:cNvPr>
              <p:cNvSpPr/>
              <p:nvPr/>
            </p:nvSpPr>
            <p:spPr>
              <a:xfrm>
                <a:off x="1801579" y="35010547"/>
                <a:ext cx="5495302" cy="2320974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40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E5475AF-1FAF-5E5E-52D8-A6E874A1C87B}"/>
                  </a:ext>
                </a:extLst>
              </p:cNvPr>
              <p:cNvSpPr txBox="1"/>
              <p:nvPr/>
            </p:nvSpPr>
            <p:spPr>
              <a:xfrm>
                <a:off x="2632545" y="35212428"/>
                <a:ext cx="3575433" cy="487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b="1" dirty="0">
                    <a:solidFill>
                      <a:schemeClr val="bg1"/>
                    </a:solidFill>
                  </a:rPr>
                  <a:t>Universal</a:t>
                </a:r>
                <a:r>
                  <a:rPr kumimoji="1" lang="zh-CN" altLang="en-US" b="1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chemeClr val="bg1"/>
                    </a:solidFill>
                  </a:rPr>
                  <a:t>KAD</a:t>
                </a:r>
                <a:r>
                  <a:rPr kumimoji="1" lang="zh-CN" altLang="en-US" b="1" dirty="0">
                    <a:solidFill>
                      <a:schemeClr val="bg1"/>
                    </a:solidFill>
                  </a:rPr>
                  <a:t> </a:t>
                </a:r>
                <a:r>
                  <a:rPr kumimoji="1" lang="en-US" altLang="zh-CN" b="1" dirty="0">
                    <a:solidFill>
                      <a:schemeClr val="bg1"/>
                    </a:solidFill>
                  </a:rPr>
                  <a:t>Model</a:t>
                </a:r>
                <a:endParaRPr kumimoji="1" lang="zh-CN" alt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B1D5A19-6DE4-16D5-B03B-2F12E92C741A}"/>
                  </a:ext>
                </a:extLst>
              </p:cNvPr>
              <p:cNvSpPr txBox="1"/>
              <p:nvPr/>
            </p:nvSpPr>
            <p:spPr>
              <a:xfrm>
                <a:off x="3472383" y="36723975"/>
                <a:ext cx="2153697" cy="4879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b="1" dirty="0">
                    <a:solidFill>
                      <a:schemeClr val="bg1"/>
                    </a:solidFill>
                  </a:rPr>
                  <a:t>Different KPIs</a:t>
                </a:r>
                <a:endParaRPr kumimoji="1"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02D210F-79E1-D050-5448-2218DD97C6F1}"/>
                </a:ext>
              </a:extLst>
            </p:cNvPr>
            <p:cNvSpPr/>
            <p:nvPr/>
          </p:nvSpPr>
          <p:spPr>
            <a:xfrm>
              <a:off x="22218698" y="25825424"/>
              <a:ext cx="856269" cy="870173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5CE7BF1-0CCE-D693-1287-077E4D7B358B}"/>
                </a:ext>
              </a:extLst>
            </p:cNvPr>
            <p:cNvSpPr/>
            <p:nvPr/>
          </p:nvSpPr>
          <p:spPr>
            <a:xfrm>
              <a:off x="21143638" y="25825424"/>
              <a:ext cx="856269" cy="870173"/>
            </a:xfrm>
            <a:prstGeom prst="rect">
              <a:avLst/>
            </a:prstGeom>
            <a:solidFill>
              <a:srgbClr val="2045A1"/>
            </a:solidFill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4F979FC-9C59-BAE3-C22B-34CC7CC23A87}"/>
                </a:ext>
              </a:extLst>
            </p:cNvPr>
            <p:cNvSpPr/>
            <p:nvPr/>
          </p:nvSpPr>
          <p:spPr>
            <a:xfrm>
              <a:off x="20068578" y="25825424"/>
              <a:ext cx="856269" cy="870173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3318B7F-9AFE-3878-DEAB-21750B65E584}"/>
                </a:ext>
              </a:extLst>
            </p:cNvPr>
            <p:cNvSpPr/>
            <p:nvPr/>
          </p:nvSpPr>
          <p:spPr>
            <a:xfrm>
              <a:off x="23293757" y="25825424"/>
              <a:ext cx="856269" cy="870173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/>
            </a:p>
          </p:txBody>
        </p:sp>
        <p:sp>
          <p:nvSpPr>
            <p:cNvPr id="16" name="右大括号 15">
              <a:extLst>
                <a:ext uri="{FF2B5EF4-FFF2-40B4-BE49-F238E27FC236}">
                  <a16:creationId xmlns:a16="http://schemas.microsoft.com/office/drawing/2014/main" id="{30D47F12-8BD9-3878-623C-1576E2D532A0}"/>
                </a:ext>
              </a:extLst>
            </p:cNvPr>
            <p:cNvSpPr/>
            <p:nvPr/>
          </p:nvSpPr>
          <p:spPr>
            <a:xfrm rot="16200000">
              <a:off x="21518226" y="22923329"/>
              <a:ext cx="1100667" cy="4973123"/>
            </a:xfrm>
            <a:prstGeom prst="rightBrace">
              <a:avLst/>
            </a:prstGeom>
            <a:noFill/>
            <a:ln w="412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图形 19">
            <a:extLst>
              <a:ext uri="{FF2B5EF4-FFF2-40B4-BE49-F238E27FC236}">
                <a16:creationId xmlns:a16="http://schemas.microsoft.com/office/drawing/2014/main" id="{F12E2967-853E-9B4A-2D5A-517647410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97169" y="4634717"/>
            <a:ext cx="878291" cy="67921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3FDD700-0397-3A7C-F887-9DFDEB045ADA}"/>
              </a:ext>
            </a:extLst>
          </p:cNvPr>
          <p:cNvSpPr txBox="1"/>
          <p:nvPr/>
        </p:nvSpPr>
        <p:spPr>
          <a:xfrm>
            <a:off x="6546882" y="5395822"/>
            <a:ext cx="3295607" cy="73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b="1" dirty="0"/>
              <a:t>Unsupervised</a:t>
            </a:r>
            <a:r>
              <a:rPr kumimoji="1" lang="zh-CN" altLang="en-US" b="1" dirty="0"/>
              <a:t> </a:t>
            </a:r>
            <a:r>
              <a:rPr kumimoji="1" lang="en-US" altLang="zh-CN" b="1" dirty="0"/>
              <a:t>Few-Shot</a:t>
            </a:r>
          </a:p>
          <a:p>
            <a:pPr algn="ctr">
              <a:lnSpc>
                <a:spcPct val="120000"/>
              </a:lnSpc>
            </a:pPr>
            <a:r>
              <a:rPr kumimoji="1" lang="en-US" altLang="zh-CN" b="1" dirty="0"/>
              <a:t>Fine-Tuning</a:t>
            </a:r>
            <a:endParaRPr kumimoji="1" lang="zh-CN" altLang="en-US" b="1" dirty="0"/>
          </a:p>
        </p:txBody>
      </p:sp>
      <p:sp>
        <p:nvSpPr>
          <p:cNvPr id="22" name="右大括号 21">
            <a:extLst>
              <a:ext uri="{FF2B5EF4-FFF2-40B4-BE49-F238E27FC236}">
                <a16:creationId xmlns:a16="http://schemas.microsoft.com/office/drawing/2014/main" id="{9C4710F0-0407-73F9-E814-227D04CE1872}"/>
              </a:ext>
            </a:extLst>
          </p:cNvPr>
          <p:cNvSpPr/>
          <p:nvPr/>
        </p:nvSpPr>
        <p:spPr>
          <a:xfrm>
            <a:off x="5961593" y="4396471"/>
            <a:ext cx="405980" cy="1951002"/>
          </a:xfrm>
          <a:prstGeom prst="rightBrace">
            <a:avLst/>
          </a:prstGeom>
          <a:noFill/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80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91F5AAB-29EF-DAAA-88A5-2C817C50E8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Challenges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C6F6593-EA2E-895C-7E69-5F5F9270E9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F49EB9-B0A5-4708-3924-051068B6F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A2A1E5-1947-E2E7-8B5B-947814C3EB76}"/>
              </a:ext>
            </a:extLst>
          </p:cNvPr>
          <p:cNvSpPr txBox="1"/>
          <p:nvPr/>
        </p:nvSpPr>
        <p:spPr>
          <a:xfrm>
            <a:off x="339317" y="4427254"/>
            <a:ext cx="3796078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High KPI diversity</a:t>
            </a:r>
          </a:p>
          <a:p>
            <a:r>
              <a:rPr lang="en-US" altLang="zh-CN" sz="2000" dirty="0">
                <a:latin typeface="Candara" panose="020E0502030303020204" pitchFamily="34" charset="0"/>
              </a:rPr>
              <a:t>KPIs from thousands of applications and systems have diverse, non-stationary patterns. 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38B413D-8F47-BFEB-A1D4-EAE0F6EC1E99}"/>
              </a:ext>
            </a:extLst>
          </p:cNvPr>
          <p:cNvSpPr txBox="1"/>
          <p:nvPr/>
        </p:nvSpPr>
        <p:spPr>
          <a:xfrm>
            <a:off x="4135395" y="4427254"/>
            <a:ext cx="4611624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Tailored model adaptation</a:t>
            </a:r>
          </a:p>
          <a:p>
            <a:r>
              <a:rPr lang="en-US" altLang="zh-CN" sz="2000" dirty="0">
                <a:latin typeface="Candara" panose="020E0502030303020204" pitchFamily="34" charset="0"/>
              </a:rPr>
              <a:t>Ensure the model to quickly adapt to incoming KPIs while maintaining the good performance for historical KPIs.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B825580-AC36-B833-E448-C7AE7E68BE22}"/>
              </a:ext>
            </a:extLst>
          </p:cNvPr>
          <p:cNvSpPr txBox="1"/>
          <p:nvPr/>
        </p:nvSpPr>
        <p:spPr>
          <a:xfrm>
            <a:off x="8473829" y="4427254"/>
            <a:ext cx="3796078" cy="16927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Candara" panose="020E0502030303020204" pitchFamily="34" charset="0"/>
              </a:rPr>
              <a:t>Robustness to noisy data</a:t>
            </a:r>
          </a:p>
          <a:p>
            <a:r>
              <a:rPr lang="en-US" altLang="zh-CN" sz="2000" dirty="0">
                <a:latin typeface="Candara" panose="020E0502030303020204" pitchFamily="34" charset="0"/>
              </a:rPr>
              <a:t>Rapidly adapting to incoming KPIs during fine-tuning demands high-quality data, yet KPI time series often contain noises.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06D7C0-BECA-5D77-03B0-CBB7CEFFF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0" y="1722315"/>
            <a:ext cx="2815384" cy="24735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3CCCA7D-0053-C015-41D4-649F91F5D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75" y="1793157"/>
            <a:ext cx="2402703" cy="240270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0E59849-9B9D-52A4-52CF-A8AD483C2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7" b="-2"/>
          <a:stretch/>
        </p:blipFill>
        <p:spPr>
          <a:xfrm>
            <a:off x="7635493" y="1898094"/>
            <a:ext cx="4299177" cy="219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3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67EE3C-80BC-4296-9425-D6DC6B1D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1A28834-761A-9702-A8E3-53DA0DF9A6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3F0758D7-F8E7-9204-40E7-AB0741EF5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3229009"/>
              </p:ext>
            </p:extLst>
          </p:nvPr>
        </p:nvGraphicFramePr>
        <p:xfrm>
          <a:off x="1895529" y="2409986"/>
          <a:ext cx="8400942" cy="2704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组合 1">
            <a:extLst>
              <a:ext uri="{FF2B5EF4-FFF2-40B4-BE49-F238E27FC236}">
                <a16:creationId xmlns:a16="http://schemas.microsoft.com/office/drawing/2014/main" id="{38A8FA48-963D-350B-577D-6527D4FBBDB8}"/>
              </a:ext>
            </a:extLst>
          </p:cNvPr>
          <p:cNvGrpSpPr/>
          <p:nvPr/>
        </p:nvGrpSpPr>
        <p:grpSpPr>
          <a:xfrm>
            <a:off x="8723216" y="6467551"/>
            <a:ext cx="1573255" cy="252079"/>
            <a:chOff x="5154116" y="5114440"/>
            <a:chExt cx="6483838" cy="1038891"/>
          </a:xfrm>
        </p:grpSpPr>
        <p:sp>
          <p:nvSpPr>
            <p:cNvPr id="6" name="矩形: 圆角 5" descr="清单 纯色填充">
              <a:extLst>
                <a:ext uri="{FF2B5EF4-FFF2-40B4-BE49-F238E27FC236}">
                  <a16:creationId xmlns:a16="http://schemas.microsoft.com/office/drawing/2014/main" id="{C0FAAE0F-22E6-B424-0E65-8757E671EEDF}"/>
                </a:ext>
              </a:extLst>
            </p:cNvPr>
            <p:cNvSpPr/>
            <p:nvPr/>
          </p:nvSpPr>
          <p:spPr>
            <a:xfrm>
              <a:off x="5154116" y="5114440"/>
              <a:ext cx="1507825" cy="1038891"/>
            </a:xfrm>
            <a:prstGeom prst="roundRect">
              <a:avLst/>
            </a:prstGeom>
            <a:blipFill dpi="0" rotWithShape="1"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矩形: 圆角 8" descr="灯泡和齿轮 纯色填充">
              <a:extLst>
                <a:ext uri="{FF2B5EF4-FFF2-40B4-BE49-F238E27FC236}">
                  <a16:creationId xmlns:a16="http://schemas.microsoft.com/office/drawing/2014/main" id="{8482D79C-D381-4273-7AD1-9BDB2BC8C3CD}"/>
                </a:ext>
              </a:extLst>
            </p:cNvPr>
            <p:cNvSpPr/>
            <p:nvPr/>
          </p:nvSpPr>
          <p:spPr>
            <a:xfrm>
              <a:off x="6812787" y="5114440"/>
              <a:ext cx="1507825" cy="1038891"/>
            </a:xfrm>
            <a:prstGeom prst="roundRect">
              <a:avLst/>
            </a:prstGeom>
            <a:blipFill dpi="0" rotWithShape="1"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矩形: 圆角 9" descr="条形图 纯色填充">
              <a:extLst>
                <a:ext uri="{FF2B5EF4-FFF2-40B4-BE49-F238E27FC236}">
                  <a16:creationId xmlns:a16="http://schemas.microsoft.com/office/drawing/2014/main" id="{902E819E-5446-FDB4-A90C-A461531A344A}"/>
                </a:ext>
              </a:extLst>
            </p:cNvPr>
            <p:cNvSpPr/>
            <p:nvPr/>
          </p:nvSpPr>
          <p:spPr>
            <a:xfrm>
              <a:off x="8471458" y="5114440"/>
              <a:ext cx="1507825" cy="1038891"/>
            </a:xfrm>
            <a:prstGeom prst="roundRect">
              <a:avLst/>
            </a:prstGeom>
            <a:blipFill dpi="0" rotWithShape="1"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矩形: 圆角 10" descr="火箭 纯色填充">
              <a:extLst>
                <a:ext uri="{FF2B5EF4-FFF2-40B4-BE49-F238E27FC236}">
                  <a16:creationId xmlns:a16="http://schemas.microsoft.com/office/drawing/2014/main" id="{0A31DD99-BCD1-B3DA-1E0D-5B15D6E952DF}"/>
                </a:ext>
              </a:extLst>
            </p:cNvPr>
            <p:cNvSpPr/>
            <p:nvPr/>
          </p:nvSpPr>
          <p:spPr>
            <a:xfrm>
              <a:off x="10130129" y="5114440"/>
              <a:ext cx="1507825" cy="1038891"/>
            </a:xfrm>
            <a:prstGeom prst="roundRect">
              <a:avLst/>
            </a:prstGeom>
            <a:blipFill dpi="0" rotWithShape="1"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 l="22333" t="9844" r="22333" b="9844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871487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088682B-7399-F06B-FBAC-152A34CDBB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KAD-</a:t>
            </a:r>
            <a:r>
              <a:rPr kumimoji="1" lang="en-US" altLang="zh-CN" dirty="0" err="1"/>
              <a:t>Disformer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F4EA4A-405A-65EC-2A12-81EAE842E6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215D41-0577-DB6A-8131-FCBA9A32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509E8-EDB3-4BFB-9C63-B01D176D4351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AB8A45-63C1-7403-31C5-55F571CCC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6" y="1597272"/>
            <a:ext cx="11413073" cy="366345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BAADE69-32D6-4F30-AFE9-2D1DB76D01B6}"/>
              </a:ext>
            </a:extLst>
          </p:cNvPr>
          <p:cNvSpPr txBox="1"/>
          <p:nvPr/>
        </p:nvSpPr>
        <p:spPr>
          <a:xfrm>
            <a:off x="892633" y="5308770"/>
            <a:ext cx="11113320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400" b="1" i="0" u="none" strike="noStrike" dirty="0">
                <a:solidFill>
                  <a:schemeClr val="accent1"/>
                </a:solidFill>
                <a:effectLst/>
                <a:latin typeface="Candara" panose="020E0502030303020204" pitchFamily="34" charset="0"/>
              </a:rPr>
              <a:t>KAD-</a:t>
            </a:r>
            <a:r>
              <a:rPr lang="en-US" altLang="zh-CN" sz="2400" b="1" i="0" u="none" strike="noStrike" dirty="0" err="1">
                <a:solidFill>
                  <a:schemeClr val="accent1"/>
                </a:solidFill>
                <a:effectLst/>
                <a:latin typeface="Candara" panose="020E0502030303020204" pitchFamily="34" charset="0"/>
              </a:rPr>
              <a:t>Disformer</a:t>
            </a:r>
            <a:r>
              <a:rPr lang="en-US" altLang="zh-CN" sz="2400" b="0" i="0" u="none" strike="noStrike" dirty="0">
                <a:solidFill>
                  <a:srgbClr val="000000"/>
                </a:solidFill>
                <a:effectLst/>
                <a:latin typeface="Candara" panose="020E0502030303020204" pitchFamily="34" charset="0"/>
              </a:rPr>
              <a:t> follows an encoder-decoder architecture.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2400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The pre-trained model can be effectively </a:t>
            </a:r>
            <a:r>
              <a:rPr lang="en-US" altLang="zh-CN" sz="2400" b="1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“fine-tuned” to unseen KPI using only a handful of samples</a:t>
            </a:r>
            <a:r>
              <a:rPr lang="en-US" altLang="zh-CN" sz="2400" i="0" u="none" strike="noStrike" dirty="0"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 from the unseen KPI.</a:t>
            </a:r>
          </a:p>
        </p:txBody>
      </p:sp>
    </p:spTree>
    <p:extLst>
      <p:ext uri="{BB962C8B-B14F-4D97-AF65-F5344CB8AC3E}">
        <p14:creationId xmlns:p14="http://schemas.microsoft.com/office/powerpoint/2010/main" val="4272430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046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63BE"/>
      </a:accent1>
      <a:accent2>
        <a:srgbClr val="0178D9"/>
      </a:accent2>
      <a:accent3>
        <a:srgbClr val="3688F7"/>
      </a:accent3>
      <a:accent4>
        <a:srgbClr val="47A1FE"/>
      </a:accent4>
      <a:accent5>
        <a:srgbClr val="6EB8FF"/>
      </a:accent5>
      <a:accent6>
        <a:srgbClr val="9FD2FF"/>
      </a:accent6>
      <a:hlink>
        <a:srgbClr val="F59E00"/>
      </a:hlink>
      <a:folHlink>
        <a:srgbClr val="B2B2B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none" rtlCol="0">
        <a:spAutoFit/>
      </a:bodyPr>
      <a:lstStyle>
        <a:defPPr algn="l">
          <a:defRPr kumimoji="1" sz="2400" baseline="30000" dirty="0" smtClean="0">
            <a:solidFill>
              <a:srgbClr val="333333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21096</TotalTime>
  <Words>2197</Words>
  <Application>Microsoft Macintosh PowerPoint</Application>
  <PresentationFormat>宽屏</PresentationFormat>
  <Paragraphs>267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等线</vt:lpstr>
      <vt:lpstr>等线 Light</vt:lpstr>
      <vt:lpstr>Arial</vt:lpstr>
      <vt:lpstr>Calibri</vt:lpstr>
      <vt:lpstr>Cambria Math</vt:lpstr>
      <vt:lpstr>Candara</vt:lpstr>
      <vt:lpstr>Comic Sans MS</vt:lpstr>
      <vt:lpstr>Rockwell</vt:lpstr>
      <vt:lpstr>Segoe UI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Windows用户</dc:creator>
  <cp:lastModifiedBy>Zhaoyang Yu (FESCO Adecco Human Resources)</cp:lastModifiedBy>
  <cp:revision>682</cp:revision>
  <dcterms:created xsi:type="dcterms:W3CDTF">2015-12-24T07:33:27Z</dcterms:created>
  <dcterms:modified xsi:type="dcterms:W3CDTF">2024-08-27T00:24:13Z</dcterms:modified>
</cp:coreProperties>
</file>