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87" r:id="rId2"/>
    <p:sldId id="351" r:id="rId3"/>
    <p:sldId id="395" r:id="rId4"/>
    <p:sldId id="372" r:id="rId5"/>
    <p:sldId id="415" r:id="rId6"/>
    <p:sldId id="416" r:id="rId7"/>
    <p:sldId id="417" r:id="rId8"/>
    <p:sldId id="411" r:id="rId9"/>
    <p:sldId id="398" r:id="rId10"/>
    <p:sldId id="399" r:id="rId11"/>
    <p:sldId id="400" r:id="rId12"/>
    <p:sldId id="401" r:id="rId13"/>
    <p:sldId id="402" r:id="rId14"/>
    <p:sldId id="352" r:id="rId15"/>
    <p:sldId id="413" r:id="rId16"/>
    <p:sldId id="412" r:id="rId17"/>
    <p:sldId id="404" r:id="rId18"/>
    <p:sldId id="405" r:id="rId19"/>
    <p:sldId id="406" r:id="rId20"/>
    <p:sldId id="383" r:id="rId21"/>
    <p:sldId id="407" r:id="rId22"/>
    <p:sldId id="408" r:id="rId23"/>
    <p:sldId id="409" r:id="rId24"/>
    <p:sldId id="381" r:id="rId25"/>
    <p:sldId id="410" r:id="rId26"/>
    <p:sldId id="384"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62D"/>
    <a:srgbClr val="FF7E0C"/>
    <a:srgbClr val="0062BF"/>
    <a:srgbClr val="FFDB99"/>
    <a:srgbClr val="99CC99"/>
    <a:srgbClr val="FF9999"/>
    <a:srgbClr val="6EB8FF"/>
    <a:srgbClr val="CC99CC"/>
    <a:srgbClr val="FFFFFF"/>
    <a:srgbClr val="332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04"/>
    <p:restoredTop sz="75942" autoAdjust="0"/>
  </p:normalViewPr>
  <p:slideViewPr>
    <p:cSldViewPr snapToGrid="0">
      <p:cViewPr varScale="1">
        <p:scale>
          <a:sx n="108" d="100"/>
          <a:sy n="108" d="100"/>
        </p:scale>
        <p:origin x="1872" y="184"/>
      </p:cViewPr>
      <p:guideLst>
        <p:guide orient="horz" pos="2160"/>
        <p:guide pos="3840"/>
      </p:guideLst>
    </p:cSldViewPr>
  </p:slideViewPr>
  <p:outlineViewPr>
    <p:cViewPr>
      <p:scale>
        <a:sx n="33" d="100"/>
        <a:sy n="33" d="100"/>
      </p:scale>
      <p:origin x="0" y="0"/>
    </p:cViewPr>
  </p:outlineViewPr>
  <p:notesTextViewPr>
    <p:cViewPr>
      <p:scale>
        <a:sx n="120" d="100"/>
        <a:sy n="120" d="100"/>
      </p:scale>
      <p:origin x="0" y="0"/>
    </p:cViewPr>
  </p:notesTextViewPr>
  <p:sorterViewPr>
    <p:cViewPr varScale="1">
      <p:scale>
        <a:sx n="1" d="1"/>
        <a:sy n="1" d="1"/>
      </p:scale>
      <p:origin x="0" y="0"/>
    </p:cViewPr>
  </p:sorterViewPr>
  <p:notesViewPr>
    <p:cSldViewPr snapToGrid="0">
      <p:cViewPr varScale="1">
        <p:scale>
          <a:sx n="110" d="100"/>
          <a:sy n="110" d="100"/>
        </p:scale>
        <p:origin x="4544" y="1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5.png"/><Relationship Id="rId7" Type="http://schemas.openxmlformats.org/officeDocument/2006/relationships/image" Target="../media/image1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6.svg"/></Relationships>
</file>

<file path=ppt/diagrams/_rels/data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12.svg"/></Relationships>
</file>

<file path=ppt/diagrams/_rels/data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5.png"/><Relationship Id="rId7" Type="http://schemas.openxmlformats.org/officeDocument/2006/relationships/image" Target="../media/image1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1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F1EEC-E9BA-46DD-8C1A-96D9FF94A839}" type="doc">
      <dgm:prSet loTypeId="urn:microsoft.com/office/officeart/2005/8/layout/pList1" loCatId="list" qsTypeId="urn:microsoft.com/office/officeart/2005/8/quickstyle/simple2" qsCatId="simple" csTypeId="urn:microsoft.com/office/officeart/2005/8/colors/accent5_2" csCatId="accent5" phldr="1"/>
      <dgm:spPr/>
      <dgm:t>
        <a:bodyPr/>
        <a:lstStyle/>
        <a:p>
          <a:endParaRPr lang="zh-CN" altLang="en-US"/>
        </a:p>
      </dgm:t>
    </dgm:pt>
    <dgm:pt modelId="{1EBE7F37-6A4A-46AF-8434-89D891D0C595}">
      <dgm:prSet phldrT="[文本]"/>
      <dgm:spPr/>
      <dgm:t>
        <a:bodyPr/>
        <a:lstStyle/>
        <a:p>
          <a:r>
            <a:rPr lang="en-US" altLang="zh-CN" b="1" dirty="0">
              <a:latin typeface="Rockwell" panose="02060603020205020403" pitchFamily="18" charset="0"/>
            </a:rPr>
            <a:t>Background</a:t>
          </a:r>
          <a:endParaRPr lang="zh-CN" altLang="en-US" b="1" dirty="0">
            <a:latin typeface="Rockwell" panose="02060603020205020403" pitchFamily="18" charset="0"/>
          </a:endParaRPr>
        </a:p>
      </dgm:t>
    </dgm:pt>
    <dgm:pt modelId="{C6764AD9-37D8-4883-8A29-546262F2CFA1}" type="parTrans" cxnId="{A9B12ED6-AA90-42A7-A3C3-639167E95899}">
      <dgm:prSet/>
      <dgm:spPr/>
      <dgm:t>
        <a:bodyPr/>
        <a:lstStyle/>
        <a:p>
          <a:endParaRPr lang="zh-CN" altLang="en-US" b="0">
            <a:latin typeface="Rockwell" panose="02060603020205020403" pitchFamily="18" charset="0"/>
          </a:endParaRPr>
        </a:p>
      </dgm:t>
    </dgm:pt>
    <dgm:pt modelId="{51B32DFC-1840-48E2-9C7F-042199EE65DA}" type="sibTrans" cxnId="{A9B12ED6-AA90-42A7-A3C3-639167E95899}">
      <dgm:prSet/>
      <dgm:spPr/>
      <dgm:t>
        <a:bodyPr/>
        <a:lstStyle/>
        <a:p>
          <a:endParaRPr lang="zh-CN" altLang="en-US" b="0">
            <a:latin typeface="Rockwell" panose="02060603020205020403" pitchFamily="18" charset="0"/>
          </a:endParaRPr>
        </a:p>
      </dgm:t>
    </dgm:pt>
    <dgm:pt modelId="{740AE20A-1026-431A-A165-6D29DF018826}">
      <dgm:prSet phldrT="[文本]"/>
      <dgm:spPr/>
      <dgm:t>
        <a:bodyPr/>
        <a:lstStyle/>
        <a:p>
          <a:r>
            <a:rPr lang="en-US" altLang="zh-CN" b="0" dirty="0">
              <a:latin typeface="Rockwell" panose="02060603020205020403" pitchFamily="18" charset="0"/>
            </a:rPr>
            <a:t>Design</a:t>
          </a:r>
          <a:endParaRPr lang="zh-CN" altLang="en-US" b="0" dirty="0">
            <a:latin typeface="Rockwell" panose="02060603020205020403" pitchFamily="18" charset="0"/>
          </a:endParaRPr>
        </a:p>
      </dgm:t>
    </dgm:pt>
    <dgm:pt modelId="{A7E97506-9968-4E2A-B0A6-21E5AE74F3A6}" type="parTrans" cxnId="{40361E2C-9A45-49FC-83B8-7E68158FD3E3}">
      <dgm:prSet/>
      <dgm:spPr/>
      <dgm:t>
        <a:bodyPr/>
        <a:lstStyle/>
        <a:p>
          <a:endParaRPr lang="zh-CN" altLang="en-US" b="0">
            <a:latin typeface="Rockwell" panose="02060603020205020403" pitchFamily="18" charset="0"/>
          </a:endParaRPr>
        </a:p>
      </dgm:t>
    </dgm:pt>
    <dgm:pt modelId="{8AB60279-1262-4592-8A88-731EAC7CC588}" type="sibTrans" cxnId="{40361E2C-9A45-49FC-83B8-7E68158FD3E3}">
      <dgm:prSet/>
      <dgm:spPr/>
      <dgm:t>
        <a:bodyPr/>
        <a:lstStyle/>
        <a:p>
          <a:endParaRPr lang="zh-CN" altLang="en-US" b="0">
            <a:latin typeface="Rockwell" panose="02060603020205020403" pitchFamily="18" charset="0"/>
          </a:endParaRPr>
        </a:p>
      </dgm:t>
    </dgm:pt>
    <dgm:pt modelId="{6A760836-8A09-44FF-892B-D572179C0BAB}">
      <dgm:prSet phldrT="[文本]"/>
      <dgm:spPr/>
      <dgm:t>
        <a:bodyPr/>
        <a:lstStyle/>
        <a:p>
          <a:r>
            <a:rPr lang="en-US" altLang="zh-CN" b="0" dirty="0">
              <a:latin typeface="Rockwell" panose="02060603020205020403" pitchFamily="18" charset="0"/>
            </a:rPr>
            <a:t>Evaluation</a:t>
          </a:r>
          <a:endParaRPr lang="zh-CN" altLang="en-US" b="0" dirty="0">
            <a:latin typeface="Rockwell" panose="02060603020205020403" pitchFamily="18" charset="0"/>
          </a:endParaRPr>
        </a:p>
      </dgm:t>
    </dgm:pt>
    <dgm:pt modelId="{4128C5FD-E019-4B56-950B-51A908BB13FB}" type="parTrans" cxnId="{B9BAA719-DAD3-48A0-8DCC-E0A501D7A532}">
      <dgm:prSet/>
      <dgm:spPr/>
      <dgm:t>
        <a:bodyPr/>
        <a:lstStyle/>
        <a:p>
          <a:endParaRPr lang="zh-CN" altLang="en-US" b="0">
            <a:latin typeface="Rockwell" panose="02060603020205020403" pitchFamily="18" charset="0"/>
          </a:endParaRPr>
        </a:p>
      </dgm:t>
    </dgm:pt>
    <dgm:pt modelId="{396B5B06-36E0-48B3-B9B9-FA8CD5FD21E3}" type="sibTrans" cxnId="{B9BAA719-DAD3-48A0-8DCC-E0A501D7A532}">
      <dgm:prSet/>
      <dgm:spPr/>
      <dgm:t>
        <a:bodyPr/>
        <a:lstStyle/>
        <a:p>
          <a:endParaRPr lang="zh-CN" altLang="en-US" b="0">
            <a:latin typeface="Rockwell" panose="02060603020205020403" pitchFamily="18" charset="0"/>
          </a:endParaRPr>
        </a:p>
      </dgm:t>
    </dgm:pt>
    <dgm:pt modelId="{96C81EF6-2CA5-4991-89EB-CDFADC6E95C0}">
      <dgm:prSet phldrT="[文本]"/>
      <dgm:spPr/>
      <dgm:t>
        <a:bodyPr/>
        <a:lstStyle/>
        <a:p>
          <a:r>
            <a:rPr lang="en-US" altLang="zh-CN" b="0" dirty="0">
              <a:latin typeface="Rockwell" panose="02060603020205020403" pitchFamily="18" charset="0"/>
            </a:rPr>
            <a:t>Conclusion</a:t>
          </a:r>
          <a:endParaRPr lang="zh-CN" altLang="en-US" b="0" dirty="0">
            <a:latin typeface="Rockwell" panose="02060603020205020403" pitchFamily="18" charset="0"/>
          </a:endParaRPr>
        </a:p>
      </dgm:t>
    </dgm:pt>
    <dgm:pt modelId="{BE360881-5B43-4917-ACCB-5C58C7D53B8D}" type="parTrans" cxnId="{BA2C8150-012D-4300-9EFA-DB70B2946512}">
      <dgm:prSet/>
      <dgm:spPr/>
      <dgm:t>
        <a:bodyPr/>
        <a:lstStyle/>
        <a:p>
          <a:endParaRPr lang="zh-CN" altLang="en-US" b="0">
            <a:latin typeface="Rockwell" panose="02060603020205020403" pitchFamily="18" charset="0"/>
          </a:endParaRPr>
        </a:p>
      </dgm:t>
    </dgm:pt>
    <dgm:pt modelId="{3FE5F723-342C-4909-BA38-8B45C4677F9E}" type="sibTrans" cxnId="{BA2C8150-012D-4300-9EFA-DB70B2946512}">
      <dgm:prSet/>
      <dgm:spPr/>
      <dgm:t>
        <a:bodyPr/>
        <a:lstStyle/>
        <a:p>
          <a:endParaRPr lang="zh-CN" altLang="en-US" b="0">
            <a:latin typeface="Rockwell" panose="02060603020205020403" pitchFamily="18" charset="0"/>
          </a:endParaRPr>
        </a:p>
      </dgm:t>
    </dgm:pt>
    <dgm:pt modelId="{9E6CE7D7-65F5-4BD8-A725-4CBE4638D630}" type="pres">
      <dgm:prSet presAssocID="{C32F1EEC-E9BA-46DD-8C1A-96D9FF94A839}" presName="Name0" presStyleCnt="0">
        <dgm:presLayoutVars>
          <dgm:dir/>
          <dgm:resizeHandles val="exact"/>
        </dgm:presLayoutVars>
      </dgm:prSet>
      <dgm:spPr/>
    </dgm:pt>
    <dgm:pt modelId="{2AD1824F-5A1D-45A6-A6A6-B5980AA164D7}" type="pres">
      <dgm:prSet presAssocID="{1EBE7F37-6A4A-46AF-8434-89D891D0C595}" presName="compNode" presStyleCnt="0"/>
      <dgm:spPr/>
    </dgm:pt>
    <dgm:pt modelId="{AB8D351D-4503-4340-B8D6-E21B4E7C3198}" type="pres">
      <dgm:prSet presAssocID="{1EBE7F37-6A4A-46AF-8434-89D891D0C595}" presName="pictRect" presStyleLbl="nod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dgm:spPr>
      <dgm:extLst>
        <a:ext uri="{E40237B7-FDA0-4F09-8148-C483321AD2D9}">
          <dgm14:cNvPr xmlns:dgm14="http://schemas.microsoft.com/office/drawing/2010/diagram" id="0" name="" descr="清单 纯色填充"/>
        </a:ext>
      </dgm:extLst>
    </dgm:pt>
    <dgm:pt modelId="{3897918D-86D4-4A67-95B4-565C0E210E16}" type="pres">
      <dgm:prSet presAssocID="{1EBE7F37-6A4A-46AF-8434-89D891D0C595}" presName="textRect" presStyleLbl="revTx" presStyleIdx="0" presStyleCnt="4">
        <dgm:presLayoutVars>
          <dgm:bulletEnabled val="1"/>
        </dgm:presLayoutVars>
      </dgm:prSet>
      <dgm:spPr/>
    </dgm:pt>
    <dgm:pt modelId="{1C4CF07E-C27F-4B57-8F7F-820677E20D87}" type="pres">
      <dgm:prSet presAssocID="{51B32DFC-1840-48E2-9C7F-042199EE65DA}" presName="sibTrans" presStyleLbl="sibTrans2D1" presStyleIdx="0" presStyleCnt="0"/>
      <dgm:spPr/>
    </dgm:pt>
    <dgm:pt modelId="{71CAEB97-4DB5-43CD-A5BA-A2146B4002D3}" type="pres">
      <dgm:prSet presAssocID="{740AE20A-1026-431A-A165-6D29DF018826}" presName="compNode" presStyleCnt="0"/>
      <dgm:spPr/>
    </dgm:pt>
    <dgm:pt modelId="{BA03A2FC-4A3A-4975-86C9-0E01C73D4222}" type="pres">
      <dgm:prSet presAssocID="{740AE20A-1026-431A-A165-6D29DF018826}" presName="pictRect" presStyleLbl="nod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dgm:spPr>
      <dgm:extLst>
        <a:ext uri="{E40237B7-FDA0-4F09-8148-C483321AD2D9}">
          <dgm14:cNvPr xmlns:dgm14="http://schemas.microsoft.com/office/drawing/2010/diagram" id="0" name="" descr="灯泡和齿轮 纯色填充"/>
        </a:ext>
      </dgm:extLst>
    </dgm:pt>
    <dgm:pt modelId="{21C2C36A-6C7D-40A9-8F55-39AD8C7BF330}" type="pres">
      <dgm:prSet presAssocID="{740AE20A-1026-431A-A165-6D29DF018826}" presName="textRect" presStyleLbl="revTx" presStyleIdx="1" presStyleCnt="4">
        <dgm:presLayoutVars>
          <dgm:bulletEnabled val="1"/>
        </dgm:presLayoutVars>
      </dgm:prSet>
      <dgm:spPr/>
    </dgm:pt>
    <dgm:pt modelId="{565FC8D4-E4FA-4809-9728-DE28B82B2DFD}" type="pres">
      <dgm:prSet presAssocID="{8AB60279-1262-4592-8A88-731EAC7CC588}" presName="sibTrans" presStyleLbl="sibTrans2D1" presStyleIdx="0" presStyleCnt="0"/>
      <dgm:spPr/>
    </dgm:pt>
    <dgm:pt modelId="{0D2E6815-9B6D-4781-BC8C-8ACF6448DEDB}" type="pres">
      <dgm:prSet presAssocID="{6A760836-8A09-44FF-892B-D572179C0BAB}" presName="compNode" presStyleCnt="0"/>
      <dgm:spPr/>
    </dgm:pt>
    <dgm:pt modelId="{0DCE481E-F064-4F45-8C50-2FE3755FAE81}" type="pres">
      <dgm:prSet presAssocID="{6A760836-8A09-44FF-892B-D572179C0BAB}" presName="pictRect" presStyleLbl="nod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dgm:spPr>
      <dgm:extLst>
        <a:ext uri="{E40237B7-FDA0-4F09-8148-C483321AD2D9}">
          <dgm14:cNvPr xmlns:dgm14="http://schemas.microsoft.com/office/drawing/2010/diagram" id="0" name="" descr="条形图 纯色填充"/>
        </a:ext>
      </dgm:extLst>
    </dgm:pt>
    <dgm:pt modelId="{750D7CDE-F591-495F-BAA4-7D30B1E4B48A}" type="pres">
      <dgm:prSet presAssocID="{6A760836-8A09-44FF-892B-D572179C0BAB}" presName="textRect" presStyleLbl="revTx" presStyleIdx="2" presStyleCnt="4">
        <dgm:presLayoutVars>
          <dgm:bulletEnabled val="1"/>
        </dgm:presLayoutVars>
      </dgm:prSet>
      <dgm:spPr/>
    </dgm:pt>
    <dgm:pt modelId="{9B09C963-85D4-4F00-809B-DCDA28024B65}" type="pres">
      <dgm:prSet presAssocID="{396B5B06-36E0-48B3-B9B9-FA8CD5FD21E3}" presName="sibTrans" presStyleLbl="sibTrans2D1" presStyleIdx="0" presStyleCnt="0"/>
      <dgm:spPr/>
    </dgm:pt>
    <dgm:pt modelId="{B94B0233-C432-432D-AA8D-EE9998C21BB9}" type="pres">
      <dgm:prSet presAssocID="{96C81EF6-2CA5-4991-89EB-CDFADC6E95C0}" presName="compNode" presStyleCnt="0"/>
      <dgm:spPr/>
    </dgm:pt>
    <dgm:pt modelId="{A74E9219-06F7-4BBB-AD85-1ABDD27A8D02}" type="pres">
      <dgm:prSet presAssocID="{96C81EF6-2CA5-4991-89EB-CDFADC6E95C0}" presName="pictRect" presStyleLbl="nod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dgm:spPr>
      <dgm:extLst>
        <a:ext uri="{E40237B7-FDA0-4F09-8148-C483321AD2D9}">
          <dgm14:cNvPr xmlns:dgm14="http://schemas.microsoft.com/office/drawing/2010/diagram" id="0" name="" descr="火箭 纯色填充"/>
        </a:ext>
      </dgm:extLst>
    </dgm:pt>
    <dgm:pt modelId="{086C6CFA-2FFF-4D9E-B994-A598B98B312F}" type="pres">
      <dgm:prSet presAssocID="{96C81EF6-2CA5-4991-89EB-CDFADC6E95C0}" presName="textRect" presStyleLbl="revTx" presStyleIdx="3" presStyleCnt="4">
        <dgm:presLayoutVars>
          <dgm:bulletEnabled val="1"/>
        </dgm:presLayoutVars>
      </dgm:prSet>
      <dgm:spPr/>
    </dgm:pt>
  </dgm:ptLst>
  <dgm:cxnLst>
    <dgm:cxn modelId="{1DF9E714-1375-4D9B-ADA7-1A4EA900D148}" type="presOf" srcId="{51B32DFC-1840-48E2-9C7F-042199EE65DA}" destId="{1C4CF07E-C27F-4B57-8F7F-820677E20D87}" srcOrd="0" destOrd="0" presId="urn:microsoft.com/office/officeart/2005/8/layout/pList1"/>
    <dgm:cxn modelId="{B9BAA719-DAD3-48A0-8DCC-E0A501D7A532}" srcId="{C32F1EEC-E9BA-46DD-8C1A-96D9FF94A839}" destId="{6A760836-8A09-44FF-892B-D572179C0BAB}" srcOrd="2" destOrd="0" parTransId="{4128C5FD-E019-4B56-950B-51A908BB13FB}" sibTransId="{396B5B06-36E0-48B3-B9B9-FA8CD5FD21E3}"/>
    <dgm:cxn modelId="{40361E2C-9A45-49FC-83B8-7E68158FD3E3}" srcId="{C32F1EEC-E9BA-46DD-8C1A-96D9FF94A839}" destId="{740AE20A-1026-431A-A165-6D29DF018826}" srcOrd="1" destOrd="0" parTransId="{A7E97506-9968-4E2A-B0A6-21E5AE74F3A6}" sibTransId="{8AB60279-1262-4592-8A88-731EAC7CC588}"/>
    <dgm:cxn modelId="{1907D72C-AA4B-4C73-A80B-978C3CCA2BEF}" type="presOf" srcId="{396B5B06-36E0-48B3-B9B9-FA8CD5FD21E3}" destId="{9B09C963-85D4-4F00-809B-DCDA28024B65}" srcOrd="0" destOrd="0" presId="urn:microsoft.com/office/officeart/2005/8/layout/pList1"/>
    <dgm:cxn modelId="{FA351D3A-A29C-4E05-974B-DA0A40EE4DF8}" type="presOf" srcId="{C32F1EEC-E9BA-46DD-8C1A-96D9FF94A839}" destId="{9E6CE7D7-65F5-4BD8-A725-4CBE4638D630}" srcOrd="0" destOrd="0" presId="urn:microsoft.com/office/officeart/2005/8/layout/pList1"/>
    <dgm:cxn modelId="{BA2C8150-012D-4300-9EFA-DB70B2946512}" srcId="{C32F1EEC-E9BA-46DD-8C1A-96D9FF94A839}" destId="{96C81EF6-2CA5-4991-89EB-CDFADC6E95C0}" srcOrd="3" destOrd="0" parTransId="{BE360881-5B43-4917-ACCB-5C58C7D53B8D}" sibTransId="{3FE5F723-342C-4909-BA38-8B45C4677F9E}"/>
    <dgm:cxn modelId="{80B73652-D196-49E9-BE79-F905EB6299CA}" type="presOf" srcId="{8AB60279-1262-4592-8A88-731EAC7CC588}" destId="{565FC8D4-E4FA-4809-9728-DE28B82B2DFD}" srcOrd="0" destOrd="0" presId="urn:microsoft.com/office/officeart/2005/8/layout/pList1"/>
    <dgm:cxn modelId="{A91BEE65-2A6F-4EE6-995F-6C32765607B0}" type="presOf" srcId="{96C81EF6-2CA5-4991-89EB-CDFADC6E95C0}" destId="{086C6CFA-2FFF-4D9E-B994-A598B98B312F}" srcOrd="0" destOrd="0" presId="urn:microsoft.com/office/officeart/2005/8/layout/pList1"/>
    <dgm:cxn modelId="{165D0BAE-5054-414B-9843-BE157EB7E8FB}" type="presOf" srcId="{740AE20A-1026-431A-A165-6D29DF018826}" destId="{21C2C36A-6C7D-40A9-8F55-39AD8C7BF330}" srcOrd="0" destOrd="0" presId="urn:microsoft.com/office/officeart/2005/8/layout/pList1"/>
    <dgm:cxn modelId="{2C1D43D0-AA5B-4648-8CB9-01A866DDD4B2}" type="presOf" srcId="{1EBE7F37-6A4A-46AF-8434-89D891D0C595}" destId="{3897918D-86D4-4A67-95B4-565C0E210E16}" srcOrd="0" destOrd="0" presId="urn:microsoft.com/office/officeart/2005/8/layout/pList1"/>
    <dgm:cxn modelId="{A9B12ED6-AA90-42A7-A3C3-639167E95899}" srcId="{C32F1EEC-E9BA-46DD-8C1A-96D9FF94A839}" destId="{1EBE7F37-6A4A-46AF-8434-89D891D0C595}" srcOrd="0" destOrd="0" parTransId="{C6764AD9-37D8-4883-8A29-546262F2CFA1}" sibTransId="{51B32DFC-1840-48E2-9C7F-042199EE65DA}"/>
    <dgm:cxn modelId="{0D0C2AF6-6124-42DA-AFB5-0B7D861EDEB4}" type="presOf" srcId="{6A760836-8A09-44FF-892B-D572179C0BAB}" destId="{750D7CDE-F591-495F-BAA4-7D30B1E4B48A}" srcOrd="0" destOrd="0" presId="urn:microsoft.com/office/officeart/2005/8/layout/pList1"/>
    <dgm:cxn modelId="{DA032EA7-F832-4A09-AE16-810F61DB3D15}" type="presParOf" srcId="{9E6CE7D7-65F5-4BD8-A725-4CBE4638D630}" destId="{2AD1824F-5A1D-45A6-A6A6-B5980AA164D7}" srcOrd="0" destOrd="0" presId="urn:microsoft.com/office/officeart/2005/8/layout/pList1"/>
    <dgm:cxn modelId="{5CD1D369-D6A0-4D90-BA77-0E9E6332D1E9}" type="presParOf" srcId="{2AD1824F-5A1D-45A6-A6A6-B5980AA164D7}" destId="{AB8D351D-4503-4340-B8D6-E21B4E7C3198}" srcOrd="0" destOrd="0" presId="urn:microsoft.com/office/officeart/2005/8/layout/pList1"/>
    <dgm:cxn modelId="{833193FE-87F6-4679-992B-10049A570A9A}" type="presParOf" srcId="{2AD1824F-5A1D-45A6-A6A6-B5980AA164D7}" destId="{3897918D-86D4-4A67-95B4-565C0E210E16}" srcOrd="1" destOrd="0" presId="urn:microsoft.com/office/officeart/2005/8/layout/pList1"/>
    <dgm:cxn modelId="{570753C3-96EF-4815-A4B8-24A0C58486F8}" type="presParOf" srcId="{9E6CE7D7-65F5-4BD8-A725-4CBE4638D630}" destId="{1C4CF07E-C27F-4B57-8F7F-820677E20D87}" srcOrd="1" destOrd="0" presId="urn:microsoft.com/office/officeart/2005/8/layout/pList1"/>
    <dgm:cxn modelId="{391DD8C0-7538-4E09-947D-78DDD34C62F1}" type="presParOf" srcId="{9E6CE7D7-65F5-4BD8-A725-4CBE4638D630}" destId="{71CAEB97-4DB5-43CD-A5BA-A2146B4002D3}" srcOrd="2" destOrd="0" presId="urn:microsoft.com/office/officeart/2005/8/layout/pList1"/>
    <dgm:cxn modelId="{C8DF415A-8E35-45D2-A06F-8ADF98CA1BCC}" type="presParOf" srcId="{71CAEB97-4DB5-43CD-A5BA-A2146B4002D3}" destId="{BA03A2FC-4A3A-4975-86C9-0E01C73D4222}" srcOrd="0" destOrd="0" presId="urn:microsoft.com/office/officeart/2005/8/layout/pList1"/>
    <dgm:cxn modelId="{1F1A730E-3D20-46E5-BF9A-299551BA202F}" type="presParOf" srcId="{71CAEB97-4DB5-43CD-A5BA-A2146B4002D3}" destId="{21C2C36A-6C7D-40A9-8F55-39AD8C7BF330}" srcOrd="1" destOrd="0" presId="urn:microsoft.com/office/officeart/2005/8/layout/pList1"/>
    <dgm:cxn modelId="{C77F4412-A847-4A12-9375-8F80513116A7}" type="presParOf" srcId="{9E6CE7D7-65F5-4BD8-A725-4CBE4638D630}" destId="{565FC8D4-E4FA-4809-9728-DE28B82B2DFD}" srcOrd="3" destOrd="0" presId="urn:microsoft.com/office/officeart/2005/8/layout/pList1"/>
    <dgm:cxn modelId="{676F380E-5949-40B2-B7FE-5ADC1B8D5A75}" type="presParOf" srcId="{9E6CE7D7-65F5-4BD8-A725-4CBE4638D630}" destId="{0D2E6815-9B6D-4781-BC8C-8ACF6448DEDB}" srcOrd="4" destOrd="0" presId="urn:microsoft.com/office/officeart/2005/8/layout/pList1"/>
    <dgm:cxn modelId="{5EF86AE1-7CB9-4B92-8CA9-B077BDFE6CFF}" type="presParOf" srcId="{0D2E6815-9B6D-4781-BC8C-8ACF6448DEDB}" destId="{0DCE481E-F064-4F45-8C50-2FE3755FAE81}" srcOrd="0" destOrd="0" presId="urn:microsoft.com/office/officeart/2005/8/layout/pList1"/>
    <dgm:cxn modelId="{871BFB77-D463-4338-9B9E-D9756425EECC}" type="presParOf" srcId="{0D2E6815-9B6D-4781-BC8C-8ACF6448DEDB}" destId="{750D7CDE-F591-495F-BAA4-7D30B1E4B48A}" srcOrd="1" destOrd="0" presId="urn:microsoft.com/office/officeart/2005/8/layout/pList1"/>
    <dgm:cxn modelId="{106D7D54-4063-479E-85F6-88B9E9A92D14}" type="presParOf" srcId="{9E6CE7D7-65F5-4BD8-A725-4CBE4638D630}" destId="{9B09C963-85D4-4F00-809B-DCDA28024B65}" srcOrd="5" destOrd="0" presId="urn:microsoft.com/office/officeart/2005/8/layout/pList1"/>
    <dgm:cxn modelId="{E13BDDD1-1290-45AE-8446-B06A594E1E34}" type="presParOf" srcId="{9E6CE7D7-65F5-4BD8-A725-4CBE4638D630}" destId="{B94B0233-C432-432D-AA8D-EE9998C21BB9}" srcOrd="6" destOrd="0" presId="urn:microsoft.com/office/officeart/2005/8/layout/pList1"/>
    <dgm:cxn modelId="{2F4FBA56-E007-467D-BE0B-AF08484D677B}" type="presParOf" srcId="{B94B0233-C432-432D-AA8D-EE9998C21BB9}" destId="{A74E9219-06F7-4BBB-AD85-1ABDD27A8D02}" srcOrd="0" destOrd="0" presId="urn:microsoft.com/office/officeart/2005/8/layout/pList1"/>
    <dgm:cxn modelId="{BDE901B1-2DEE-4630-80F1-7AC9CC4F7607}" type="presParOf" srcId="{B94B0233-C432-432D-AA8D-EE9998C21BB9}" destId="{086C6CFA-2FFF-4D9E-B994-A598B98B31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67C4B6-4A11-4076-8773-C79A01A9DDB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zh-CN" altLang="en-US"/>
        </a:p>
      </dgm:t>
    </dgm:pt>
    <dgm:pt modelId="{E624D32B-DB09-4C52-8EF8-8765CF344B73}">
      <dgm:prSet custT="1"/>
      <dgm:spPr/>
      <dgm:t>
        <a:bodyPr/>
        <a:lstStyle/>
        <a:p>
          <a:r>
            <a:rPr lang="en-US" altLang="zh-CN" sz="2400" b="1" dirty="0">
              <a:latin typeface=""/>
              <a:cs typeface="Segoe UI" panose="020B0502040204020203" pitchFamily="34" charset="0"/>
            </a:rPr>
            <a:t>Metric Data</a:t>
          </a:r>
          <a:endParaRPr lang="zh-CN" altLang="en-US" sz="2400" b="1" dirty="0">
            <a:latin typeface=""/>
            <a:cs typeface="Segoe UI" panose="020B0502040204020203" pitchFamily="34" charset="0"/>
          </a:endParaRPr>
        </a:p>
      </dgm:t>
    </dgm:pt>
    <dgm:pt modelId="{BE8E4C5A-9045-47AA-884A-22DEDF24ECFC}" type="parTrans" cxnId="{7C5B9431-CF03-4A35-8225-DC0FC6B09125}">
      <dgm:prSet/>
      <dgm:spPr/>
      <dgm:t>
        <a:bodyPr/>
        <a:lstStyle/>
        <a:p>
          <a:endParaRPr lang="zh-CN" altLang="en-US" sz="3200">
            <a:latin typeface="Segoe UI" panose="020B0502040204020203" pitchFamily="34" charset="0"/>
            <a:cs typeface="Segoe UI" panose="020B0502040204020203" pitchFamily="34" charset="0"/>
          </a:endParaRPr>
        </a:p>
      </dgm:t>
    </dgm:pt>
    <dgm:pt modelId="{3B1BF51C-9AFE-45A4-9818-532034B0FCE5}" type="sibTrans" cxnId="{7C5B9431-CF03-4A35-8225-DC0FC6B09125}">
      <dgm:prSet/>
      <dgm:spPr/>
      <dgm:t>
        <a:bodyPr/>
        <a:lstStyle/>
        <a:p>
          <a:endParaRPr lang="zh-CN" altLang="en-US" sz="3200">
            <a:latin typeface="Segoe UI" panose="020B0502040204020203" pitchFamily="34" charset="0"/>
            <a:cs typeface="Segoe UI" panose="020B0502040204020203" pitchFamily="34" charset="0"/>
          </a:endParaRPr>
        </a:p>
      </dgm:t>
    </dgm:pt>
    <dgm:pt modelId="{C22B33C7-BC92-4035-8186-5914BF5A45B7}">
      <dgm:prSet custT="1"/>
      <dgm:spPr/>
      <dgm:t>
        <a:bodyPr/>
        <a:lstStyle/>
        <a:p>
          <a:r>
            <a:rPr lang="en-US" altLang="zh-CN" sz="2000" dirty="0">
              <a:solidFill>
                <a:srgbClr val="0070C0"/>
              </a:solidFill>
              <a:latin typeface="Segoe UI" panose="020B0502040204020203" pitchFamily="34" charset="0"/>
              <a:cs typeface="Segoe UI" panose="020B0502040204020203" pitchFamily="34" charset="0"/>
            </a:rPr>
            <a:t>Time-series data</a:t>
          </a:r>
          <a:r>
            <a:rPr lang="en-US" altLang="zh-CN" sz="2000" dirty="0">
              <a:solidFill>
                <a:srgbClr val="002060"/>
              </a:solidFill>
              <a:latin typeface="Segoe UI" panose="020B0502040204020203" pitchFamily="34" charset="0"/>
              <a:cs typeface="Segoe UI" panose="020B0502040204020203" pitchFamily="34" charset="0"/>
            </a:rPr>
            <a:t> </a:t>
          </a:r>
          <a:r>
            <a:rPr lang="en-US" altLang="zh-CN" sz="2000" dirty="0">
              <a:latin typeface="Segoe UI" panose="020B0502040204020203" pitchFamily="34" charset="0"/>
              <a:cs typeface="Segoe UI" panose="020B0502040204020203" pitchFamily="34" charset="0"/>
            </a:rPr>
            <a:t>collected from a myriad of sources</a:t>
          </a:r>
          <a:endParaRPr lang="zh-CN" altLang="en-US" sz="2000" dirty="0">
            <a:latin typeface="Segoe UI" panose="020B0502040204020203" pitchFamily="34" charset="0"/>
            <a:cs typeface="Segoe UI" panose="020B0502040204020203" pitchFamily="34" charset="0"/>
          </a:endParaRPr>
        </a:p>
      </dgm:t>
    </dgm:pt>
    <dgm:pt modelId="{49E00D61-67EE-4B99-95CE-11D8F500E3DC}" type="parTrans" cxnId="{F171074F-E668-42BE-8FFB-2C4FD249FFA3}">
      <dgm:prSet/>
      <dgm:spPr/>
      <dgm:t>
        <a:bodyPr/>
        <a:lstStyle/>
        <a:p>
          <a:endParaRPr lang="zh-CN" altLang="en-US" sz="3200">
            <a:latin typeface="Segoe UI" panose="020B0502040204020203" pitchFamily="34" charset="0"/>
            <a:cs typeface="Segoe UI" panose="020B0502040204020203" pitchFamily="34" charset="0"/>
          </a:endParaRPr>
        </a:p>
      </dgm:t>
    </dgm:pt>
    <dgm:pt modelId="{C99D296A-A634-4777-98F5-D9DF18C991A4}" type="sibTrans" cxnId="{F171074F-E668-42BE-8FFB-2C4FD249FFA3}">
      <dgm:prSet/>
      <dgm:spPr/>
      <dgm:t>
        <a:bodyPr/>
        <a:lstStyle/>
        <a:p>
          <a:endParaRPr lang="zh-CN" altLang="en-US" sz="3200">
            <a:latin typeface="Segoe UI" panose="020B0502040204020203" pitchFamily="34" charset="0"/>
            <a:cs typeface="Segoe UI" panose="020B0502040204020203" pitchFamily="34" charset="0"/>
          </a:endParaRPr>
        </a:p>
      </dgm:t>
    </dgm:pt>
    <dgm:pt modelId="{2907132F-6A3F-43D9-AB81-A1EA0A69B0AC}">
      <dgm:prSet custT="1"/>
      <dgm:spPr/>
      <dgm:t>
        <a:bodyPr/>
        <a:lstStyle/>
        <a:p>
          <a:r>
            <a:rPr lang="en-US" altLang="zh-CN" sz="2000" dirty="0">
              <a:latin typeface="Segoe UI" panose="020B0502040204020203" pitchFamily="34" charset="0"/>
              <a:cs typeface="Segoe UI" panose="020B0502040204020203" pitchFamily="34" charset="0"/>
            </a:rPr>
            <a:t>Reflect the health status of a service</a:t>
          </a:r>
          <a:endParaRPr lang="zh-CN" altLang="en-US" sz="2000" dirty="0">
            <a:latin typeface="Segoe UI" panose="020B0502040204020203" pitchFamily="34" charset="0"/>
            <a:cs typeface="Segoe UI" panose="020B0502040204020203" pitchFamily="34" charset="0"/>
          </a:endParaRPr>
        </a:p>
      </dgm:t>
    </dgm:pt>
    <dgm:pt modelId="{AC1D719E-5C0E-4E8A-B72A-3BEBF0C3F3BD}" type="parTrans" cxnId="{2271F4EE-40D5-475B-AE00-4926DC59987D}">
      <dgm:prSet/>
      <dgm:spPr/>
      <dgm:t>
        <a:bodyPr/>
        <a:lstStyle/>
        <a:p>
          <a:endParaRPr lang="zh-CN" altLang="en-US" sz="3200">
            <a:latin typeface="Segoe UI" panose="020B0502040204020203" pitchFamily="34" charset="0"/>
            <a:cs typeface="Segoe UI" panose="020B0502040204020203" pitchFamily="34" charset="0"/>
          </a:endParaRPr>
        </a:p>
      </dgm:t>
    </dgm:pt>
    <dgm:pt modelId="{AE57E8F2-887D-406C-A24D-DA2211C5B4FD}" type="sibTrans" cxnId="{2271F4EE-40D5-475B-AE00-4926DC59987D}">
      <dgm:prSet/>
      <dgm:spPr/>
      <dgm:t>
        <a:bodyPr/>
        <a:lstStyle/>
        <a:p>
          <a:endParaRPr lang="zh-CN" altLang="en-US" sz="3200">
            <a:latin typeface="Segoe UI" panose="020B0502040204020203" pitchFamily="34" charset="0"/>
            <a:cs typeface="Segoe UI" panose="020B0502040204020203" pitchFamily="34" charset="0"/>
          </a:endParaRPr>
        </a:p>
      </dgm:t>
    </dgm:pt>
    <dgm:pt modelId="{810932DB-48F2-48E2-8DD3-99A59A34C75D}">
      <dgm:prSet custT="1"/>
      <dgm:spPr/>
      <dgm:t>
        <a:bodyPr/>
        <a:lstStyle/>
        <a:p>
          <a:r>
            <a:rPr lang="en-US" altLang="zh-CN" sz="2000" dirty="0">
              <a:latin typeface="Segoe UI" panose="020B0502040204020203" pitchFamily="34" charset="0"/>
              <a:cs typeface="Segoe UI" panose="020B0502040204020203" pitchFamily="34" charset="0"/>
            </a:rPr>
            <a:t>Fundamental and important aspect of monitoring data analysis</a:t>
          </a:r>
          <a:endParaRPr lang="zh-CN" altLang="en-US" sz="2000" dirty="0">
            <a:solidFill>
              <a:srgbClr val="0070C0"/>
            </a:solidFill>
            <a:latin typeface="Segoe UI" panose="020B0502040204020203" pitchFamily="34" charset="0"/>
            <a:cs typeface="Segoe UI" panose="020B0502040204020203" pitchFamily="34" charset="0"/>
          </a:endParaRPr>
        </a:p>
      </dgm:t>
    </dgm:pt>
    <dgm:pt modelId="{D6102FEB-531D-4843-89E4-03142881D48B}" type="parTrans" cxnId="{CFC1F43D-1385-46F5-8B5A-5A7ABBA916DC}">
      <dgm:prSet/>
      <dgm:spPr/>
      <dgm:t>
        <a:bodyPr/>
        <a:lstStyle/>
        <a:p>
          <a:endParaRPr lang="zh-CN" altLang="en-US" sz="3200">
            <a:latin typeface="Segoe UI" panose="020B0502040204020203" pitchFamily="34" charset="0"/>
            <a:cs typeface="Segoe UI" panose="020B0502040204020203" pitchFamily="34" charset="0"/>
          </a:endParaRPr>
        </a:p>
      </dgm:t>
    </dgm:pt>
    <dgm:pt modelId="{C9D36D97-F493-4C9F-8E3D-5AE07482787F}" type="sibTrans" cxnId="{CFC1F43D-1385-46F5-8B5A-5A7ABBA916DC}">
      <dgm:prSet/>
      <dgm:spPr/>
      <dgm:t>
        <a:bodyPr/>
        <a:lstStyle/>
        <a:p>
          <a:endParaRPr lang="zh-CN" altLang="en-US" sz="3200">
            <a:latin typeface="Segoe UI" panose="020B0502040204020203" pitchFamily="34" charset="0"/>
            <a:cs typeface="Segoe UI" panose="020B0502040204020203" pitchFamily="34" charset="0"/>
          </a:endParaRPr>
        </a:p>
      </dgm:t>
    </dgm:pt>
    <dgm:pt modelId="{E85F1D12-72CF-4838-B3BD-BFA4D7CE5AA2}">
      <dgm:prSet custT="1"/>
      <dgm:spPr/>
      <dgm:t>
        <a:bodyPr/>
        <a:lstStyle/>
        <a:p>
          <a:r>
            <a:rPr lang="en-US" altLang="zh-CN" sz="2400" b="1" dirty="0">
              <a:latin typeface="Segoe UI" panose="020B0502040204020203" pitchFamily="34" charset="0"/>
              <a:cs typeface="Segoe UI" panose="020B0502040204020203" pitchFamily="34" charset="0"/>
            </a:rPr>
            <a:t>Metric Anomaly Detection</a:t>
          </a:r>
          <a:endParaRPr lang="zh-CN" altLang="en-US" sz="2400" b="1" dirty="0">
            <a:latin typeface="Segoe UI" panose="020B0502040204020203" pitchFamily="34" charset="0"/>
            <a:cs typeface="Segoe UI" panose="020B0502040204020203" pitchFamily="34" charset="0"/>
          </a:endParaRPr>
        </a:p>
      </dgm:t>
    </dgm:pt>
    <dgm:pt modelId="{90FF8891-AA6E-40EA-8070-A4AB1E05C6AC}" type="parTrans" cxnId="{7664E79D-9E91-4299-8F8B-8E2BFB8AB202}">
      <dgm:prSet/>
      <dgm:spPr/>
      <dgm:t>
        <a:bodyPr/>
        <a:lstStyle/>
        <a:p>
          <a:endParaRPr lang="zh-CN" altLang="en-US" sz="1600"/>
        </a:p>
      </dgm:t>
    </dgm:pt>
    <dgm:pt modelId="{88131F55-E022-46F5-8B79-CC467FECE84F}" type="sibTrans" cxnId="{7664E79D-9E91-4299-8F8B-8E2BFB8AB202}">
      <dgm:prSet/>
      <dgm:spPr/>
      <dgm:t>
        <a:bodyPr/>
        <a:lstStyle/>
        <a:p>
          <a:endParaRPr lang="zh-CN" altLang="en-US" sz="1600"/>
        </a:p>
      </dgm:t>
    </dgm:pt>
    <dgm:pt modelId="{4CA203D8-CE81-41E2-B4EC-8A54412B206C}">
      <dgm:prSet custT="1"/>
      <dgm:spPr/>
      <dgm:t>
        <a:bodyPr/>
        <a:lstStyle/>
        <a:p>
          <a:r>
            <a:rPr lang="en-US" altLang="zh-CN" sz="2000" b="1" dirty="0">
              <a:latin typeface="Segoe UI" panose="020B0502040204020203" pitchFamily="34" charset="0"/>
              <a:cs typeface="Segoe UI" panose="020B0502040204020203" pitchFamily="34" charset="0"/>
            </a:rPr>
            <a:t>Model and hyperparameter selection</a:t>
          </a:r>
          <a:endParaRPr lang="zh-CN" altLang="en-US" sz="2000" b="1" dirty="0">
            <a:latin typeface="Segoe UI" panose="020B0502040204020203" pitchFamily="34" charset="0"/>
            <a:cs typeface="Segoe UI" panose="020B0502040204020203" pitchFamily="34" charset="0"/>
          </a:endParaRPr>
        </a:p>
      </dgm:t>
    </dgm:pt>
    <dgm:pt modelId="{D5183E0D-7FC4-4322-A482-039207454F1D}" type="parTrans" cxnId="{8B369A73-EB30-4FBB-8C0D-5F1B0C6D0912}">
      <dgm:prSet/>
      <dgm:spPr/>
      <dgm:t>
        <a:bodyPr/>
        <a:lstStyle/>
        <a:p>
          <a:endParaRPr lang="zh-CN" altLang="en-US"/>
        </a:p>
      </dgm:t>
    </dgm:pt>
    <dgm:pt modelId="{3F801836-9498-47C6-8548-F17BA16FC5D2}" type="sibTrans" cxnId="{8B369A73-EB30-4FBB-8C0D-5F1B0C6D0912}">
      <dgm:prSet/>
      <dgm:spPr/>
      <dgm:t>
        <a:bodyPr/>
        <a:lstStyle/>
        <a:p>
          <a:endParaRPr lang="zh-CN" altLang="en-US"/>
        </a:p>
      </dgm:t>
    </dgm:pt>
    <dgm:pt modelId="{AD8287F2-1244-9740-A243-4BB94A47DD6E}">
      <dgm:prSet custT="1"/>
      <dgm:spPr/>
      <dgm:t>
        <a:bodyPr/>
        <a:lstStyle/>
        <a:p>
          <a:endParaRPr lang="zh-CN" altLang="en-US" sz="2000" dirty="0">
            <a:latin typeface="Segoe UI" panose="020B0502040204020203" pitchFamily="34" charset="0"/>
            <a:cs typeface="Segoe UI" panose="020B0502040204020203" pitchFamily="34" charset="0"/>
          </a:endParaRPr>
        </a:p>
      </dgm:t>
    </dgm:pt>
    <dgm:pt modelId="{31B66F73-9865-464D-B58E-AF275E64E74F}" type="parTrans" cxnId="{D8C5EB1A-E2C2-F64F-9227-A5679D152685}">
      <dgm:prSet/>
      <dgm:spPr/>
      <dgm:t>
        <a:bodyPr/>
        <a:lstStyle/>
        <a:p>
          <a:endParaRPr lang="zh-CN" altLang="en-US"/>
        </a:p>
      </dgm:t>
    </dgm:pt>
    <dgm:pt modelId="{93B2B361-C0F3-F847-BBA3-B99B5A70AE1B}" type="sibTrans" cxnId="{D8C5EB1A-E2C2-F64F-9227-A5679D152685}">
      <dgm:prSet/>
      <dgm:spPr/>
      <dgm:t>
        <a:bodyPr/>
        <a:lstStyle/>
        <a:p>
          <a:endParaRPr lang="zh-CN" altLang="en-US"/>
        </a:p>
      </dgm:t>
    </dgm:pt>
    <dgm:pt modelId="{EEBBAC6B-779F-FC49-AE5C-1B45F3E3C208}">
      <dgm:prSet custT="1"/>
      <dgm:spPr/>
      <dgm:t>
        <a:bodyPr/>
        <a:lstStyle/>
        <a:p>
          <a:r>
            <a:rPr lang="en-US" altLang="zh-CN" sz="2000" b="1" dirty="0">
              <a:latin typeface="Segoe UI" panose="020B0502040204020203" pitchFamily="34" charset="0"/>
              <a:cs typeface="Segoe UI" panose="020B0502040204020203" pitchFamily="34" charset="0"/>
            </a:rPr>
            <a:t>Anomaly interpretation</a:t>
          </a:r>
          <a:endParaRPr lang="zh-CN" altLang="zh-CN" sz="2000" b="1" dirty="0">
            <a:latin typeface="Segoe UI" panose="020B0502040204020203" pitchFamily="34" charset="0"/>
            <a:cs typeface="Segoe UI" panose="020B0502040204020203" pitchFamily="34" charset="0"/>
          </a:endParaRPr>
        </a:p>
      </dgm:t>
    </dgm:pt>
    <dgm:pt modelId="{61607DF3-67D9-684B-9CBB-9B7CB5FD4283}" type="parTrans" cxnId="{D04B016A-0802-F345-B221-0957DAEA3101}">
      <dgm:prSet/>
      <dgm:spPr/>
      <dgm:t>
        <a:bodyPr/>
        <a:lstStyle/>
        <a:p>
          <a:endParaRPr lang="zh-CN" altLang="en-US"/>
        </a:p>
      </dgm:t>
    </dgm:pt>
    <dgm:pt modelId="{5B831FFD-8DD3-3F43-B886-4E51D7281806}" type="sibTrans" cxnId="{D04B016A-0802-F345-B221-0957DAEA3101}">
      <dgm:prSet/>
      <dgm:spPr/>
      <dgm:t>
        <a:bodyPr/>
        <a:lstStyle/>
        <a:p>
          <a:endParaRPr lang="zh-CN" altLang="en-US"/>
        </a:p>
      </dgm:t>
    </dgm:pt>
    <dgm:pt modelId="{D1BAA4A5-BC2C-B74E-AB2E-490637F80C84}">
      <dgm:prSet custT="1"/>
      <dgm:spPr/>
      <dgm:t>
        <a:bodyPr/>
        <a:lstStyle/>
        <a:p>
          <a:r>
            <a:rPr lang="en-US" altLang="zh-CN" sz="2000" b="1" dirty="0">
              <a:latin typeface="Segoe UI" panose="020B0502040204020203" pitchFamily="34" charset="0"/>
              <a:cs typeface="Segoe UI" panose="020B0502040204020203" pitchFamily="34" charset="0"/>
            </a:rPr>
            <a:t>Engineer-system interaction</a:t>
          </a:r>
          <a:endParaRPr lang="zh-CN" altLang="zh-CN" sz="2000" b="1" dirty="0">
            <a:latin typeface="Segoe UI" panose="020B0502040204020203" pitchFamily="34" charset="0"/>
            <a:cs typeface="Segoe UI" panose="020B0502040204020203" pitchFamily="34" charset="0"/>
          </a:endParaRPr>
        </a:p>
      </dgm:t>
    </dgm:pt>
    <dgm:pt modelId="{129AA1BB-648E-F948-A19F-8C3A85BDDE07}" type="parTrans" cxnId="{CABDDBAB-FD08-0A47-9986-97F95A78B9D4}">
      <dgm:prSet/>
      <dgm:spPr/>
      <dgm:t>
        <a:bodyPr/>
        <a:lstStyle/>
        <a:p>
          <a:endParaRPr lang="zh-CN" altLang="en-US"/>
        </a:p>
      </dgm:t>
    </dgm:pt>
    <dgm:pt modelId="{8B1CCA56-ACB3-1D40-98CD-4D2EA607BEF3}" type="sibTrans" cxnId="{CABDDBAB-FD08-0A47-9986-97F95A78B9D4}">
      <dgm:prSet/>
      <dgm:spPr/>
      <dgm:t>
        <a:bodyPr/>
        <a:lstStyle/>
        <a:p>
          <a:endParaRPr lang="zh-CN" altLang="en-US"/>
        </a:p>
      </dgm:t>
    </dgm:pt>
    <dgm:pt modelId="{3C143DFA-1326-CD4D-909F-A7FA3FC353B7}">
      <dgm:prSet custT="1"/>
      <dgm:spPr/>
      <dgm:t>
        <a:bodyPr/>
        <a:lstStyle/>
        <a:p>
          <a:r>
            <a:rPr lang="en-US" altLang="en-US" sz="2000" dirty="0">
              <a:latin typeface="Segoe UI" panose="020B0502040204020203" pitchFamily="34" charset="0"/>
              <a:cs typeface="Segoe UI" panose="020B0502040204020203" pitchFamily="34" charset="0"/>
            </a:rPr>
            <a:t>Exiting algorithms still struggle to find widespread application in industry:</a:t>
          </a:r>
          <a:endParaRPr lang="zh-CN" altLang="en-US" sz="2000" dirty="0">
            <a:latin typeface="Segoe UI" panose="020B0502040204020203" pitchFamily="34" charset="0"/>
            <a:cs typeface="Segoe UI" panose="020B0502040204020203" pitchFamily="34" charset="0"/>
          </a:endParaRPr>
        </a:p>
      </dgm:t>
    </dgm:pt>
    <dgm:pt modelId="{D9A06661-F478-6641-AF59-0C804D260840}" type="parTrans" cxnId="{1E3BA8A5-B091-5247-BD16-8D88812A14C3}">
      <dgm:prSet/>
      <dgm:spPr/>
      <dgm:t>
        <a:bodyPr/>
        <a:lstStyle/>
        <a:p>
          <a:endParaRPr lang="zh-CN" altLang="en-US"/>
        </a:p>
      </dgm:t>
    </dgm:pt>
    <dgm:pt modelId="{8C314FE1-129B-484B-A369-E7149D9AC239}" type="sibTrans" cxnId="{1E3BA8A5-B091-5247-BD16-8D88812A14C3}">
      <dgm:prSet/>
      <dgm:spPr/>
      <dgm:t>
        <a:bodyPr/>
        <a:lstStyle/>
        <a:p>
          <a:endParaRPr lang="zh-CN" altLang="en-US"/>
        </a:p>
      </dgm:t>
    </dgm:pt>
    <dgm:pt modelId="{8CAAD96F-FE17-4AE3-B613-031ED20E2C70}" type="pres">
      <dgm:prSet presAssocID="{E167C4B6-4A11-4076-8773-C79A01A9DDBC}" presName="linear" presStyleCnt="0">
        <dgm:presLayoutVars>
          <dgm:animLvl val="lvl"/>
          <dgm:resizeHandles val="exact"/>
        </dgm:presLayoutVars>
      </dgm:prSet>
      <dgm:spPr/>
    </dgm:pt>
    <dgm:pt modelId="{A121E974-01CF-40D3-8FE9-3837F616262A}" type="pres">
      <dgm:prSet presAssocID="{E624D32B-DB09-4C52-8EF8-8765CF344B73}" presName="parentText" presStyleLbl="node1" presStyleIdx="0" presStyleCnt="2">
        <dgm:presLayoutVars>
          <dgm:chMax val="0"/>
          <dgm:bulletEnabled val="1"/>
        </dgm:presLayoutVars>
      </dgm:prSet>
      <dgm:spPr/>
    </dgm:pt>
    <dgm:pt modelId="{1991F307-8558-4DC3-8DD3-F03F6FC93C73}" type="pres">
      <dgm:prSet presAssocID="{E624D32B-DB09-4C52-8EF8-8765CF344B73}" presName="childText" presStyleLbl="revTx" presStyleIdx="0" presStyleCnt="2">
        <dgm:presLayoutVars>
          <dgm:bulletEnabled val="1"/>
        </dgm:presLayoutVars>
      </dgm:prSet>
      <dgm:spPr/>
    </dgm:pt>
    <dgm:pt modelId="{7B1EA4DC-2A48-4AAA-A478-FFDFC9C2E87C}" type="pres">
      <dgm:prSet presAssocID="{E85F1D12-72CF-4838-B3BD-BFA4D7CE5AA2}" presName="parentText" presStyleLbl="node1" presStyleIdx="1" presStyleCnt="2">
        <dgm:presLayoutVars>
          <dgm:chMax val="0"/>
          <dgm:bulletEnabled val="1"/>
        </dgm:presLayoutVars>
      </dgm:prSet>
      <dgm:spPr/>
    </dgm:pt>
    <dgm:pt modelId="{6EFCCF38-F94A-46DF-8F7D-E3987C9ECBAA}" type="pres">
      <dgm:prSet presAssocID="{E85F1D12-72CF-4838-B3BD-BFA4D7CE5AA2}" presName="childText" presStyleLbl="revTx" presStyleIdx="1" presStyleCnt="2">
        <dgm:presLayoutVars>
          <dgm:bulletEnabled val="1"/>
        </dgm:presLayoutVars>
      </dgm:prSet>
      <dgm:spPr/>
    </dgm:pt>
  </dgm:ptLst>
  <dgm:cxnLst>
    <dgm:cxn modelId="{8C0A6B14-0996-4391-816E-98B795907BA3}" type="presOf" srcId="{E167C4B6-4A11-4076-8773-C79A01A9DDBC}" destId="{8CAAD96F-FE17-4AE3-B613-031ED20E2C70}" srcOrd="0" destOrd="0" presId="urn:microsoft.com/office/officeart/2005/8/layout/vList2"/>
    <dgm:cxn modelId="{D8C5EB1A-E2C2-F64F-9227-A5679D152685}" srcId="{E624D32B-DB09-4C52-8EF8-8765CF344B73}" destId="{AD8287F2-1244-9740-A243-4BB94A47DD6E}" srcOrd="3" destOrd="0" parTransId="{31B66F73-9865-464D-B58E-AF275E64E74F}" sibTransId="{93B2B361-C0F3-F847-BBA3-B99B5A70AE1B}"/>
    <dgm:cxn modelId="{8666401D-3294-C64B-9137-BCF4B0DCD2BD}" type="presOf" srcId="{EEBBAC6B-779F-FC49-AE5C-1B45F3E3C208}" destId="{6EFCCF38-F94A-46DF-8F7D-E3987C9ECBAA}" srcOrd="0" destOrd="2" presId="urn:microsoft.com/office/officeart/2005/8/layout/vList2"/>
    <dgm:cxn modelId="{7C5B9431-CF03-4A35-8225-DC0FC6B09125}" srcId="{E167C4B6-4A11-4076-8773-C79A01A9DDBC}" destId="{E624D32B-DB09-4C52-8EF8-8765CF344B73}" srcOrd="0" destOrd="0" parTransId="{BE8E4C5A-9045-47AA-884A-22DEDF24ECFC}" sibTransId="{3B1BF51C-9AFE-45A4-9818-532034B0FCE5}"/>
    <dgm:cxn modelId="{6BCB5432-A36F-42C3-B1F5-2D7DFCA1E014}" type="presOf" srcId="{4CA203D8-CE81-41E2-B4EC-8A54412B206C}" destId="{6EFCCF38-F94A-46DF-8F7D-E3987C9ECBAA}" srcOrd="0" destOrd="1" presId="urn:microsoft.com/office/officeart/2005/8/layout/vList2"/>
    <dgm:cxn modelId="{CFC1F43D-1385-46F5-8B5A-5A7ABBA916DC}" srcId="{E624D32B-DB09-4C52-8EF8-8765CF344B73}" destId="{810932DB-48F2-48E2-8DD3-99A59A34C75D}" srcOrd="2" destOrd="0" parTransId="{D6102FEB-531D-4843-89E4-03142881D48B}" sibTransId="{C9D36D97-F493-4C9F-8E3D-5AE07482787F}"/>
    <dgm:cxn modelId="{03E9B547-4650-42BA-A5CD-E27EE63E6691}" type="presOf" srcId="{810932DB-48F2-48E2-8DD3-99A59A34C75D}" destId="{1991F307-8558-4DC3-8DD3-F03F6FC93C73}" srcOrd="0" destOrd="2" presId="urn:microsoft.com/office/officeart/2005/8/layout/vList2"/>
    <dgm:cxn modelId="{E4671048-E526-4929-97B6-3C5D07CA6981}" type="presOf" srcId="{E624D32B-DB09-4C52-8EF8-8765CF344B73}" destId="{A121E974-01CF-40D3-8FE9-3837F616262A}" srcOrd="0" destOrd="0" presId="urn:microsoft.com/office/officeart/2005/8/layout/vList2"/>
    <dgm:cxn modelId="{F171074F-E668-42BE-8FFB-2C4FD249FFA3}" srcId="{E624D32B-DB09-4C52-8EF8-8765CF344B73}" destId="{C22B33C7-BC92-4035-8186-5914BF5A45B7}" srcOrd="0" destOrd="0" parTransId="{49E00D61-67EE-4B99-95CE-11D8F500E3DC}" sibTransId="{C99D296A-A634-4777-98F5-D9DF18C991A4}"/>
    <dgm:cxn modelId="{1A493469-8D41-B542-8485-EA0632A6B734}" type="presOf" srcId="{3C143DFA-1326-CD4D-909F-A7FA3FC353B7}" destId="{6EFCCF38-F94A-46DF-8F7D-E3987C9ECBAA}" srcOrd="0" destOrd="0" presId="urn:microsoft.com/office/officeart/2005/8/layout/vList2"/>
    <dgm:cxn modelId="{D04B016A-0802-F345-B221-0957DAEA3101}" srcId="{3C143DFA-1326-CD4D-909F-A7FA3FC353B7}" destId="{EEBBAC6B-779F-FC49-AE5C-1B45F3E3C208}" srcOrd="1" destOrd="0" parTransId="{61607DF3-67D9-684B-9CBB-9B7CB5FD4283}" sibTransId="{5B831FFD-8DD3-3F43-B886-4E51D7281806}"/>
    <dgm:cxn modelId="{9450B971-57F2-5F4E-A1A2-82A6D31BE9D4}" type="presOf" srcId="{AD8287F2-1244-9740-A243-4BB94A47DD6E}" destId="{1991F307-8558-4DC3-8DD3-F03F6FC93C73}" srcOrd="0" destOrd="3" presId="urn:microsoft.com/office/officeart/2005/8/layout/vList2"/>
    <dgm:cxn modelId="{8B369A73-EB30-4FBB-8C0D-5F1B0C6D0912}" srcId="{3C143DFA-1326-CD4D-909F-A7FA3FC353B7}" destId="{4CA203D8-CE81-41E2-B4EC-8A54412B206C}" srcOrd="0" destOrd="0" parTransId="{D5183E0D-7FC4-4322-A482-039207454F1D}" sibTransId="{3F801836-9498-47C6-8548-F17BA16FC5D2}"/>
    <dgm:cxn modelId="{7664E79D-9E91-4299-8F8B-8E2BFB8AB202}" srcId="{E167C4B6-4A11-4076-8773-C79A01A9DDBC}" destId="{E85F1D12-72CF-4838-B3BD-BFA4D7CE5AA2}" srcOrd="1" destOrd="0" parTransId="{90FF8891-AA6E-40EA-8070-A4AB1E05C6AC}" sibTransId="{88131F55-E022-46F5-8B79-CC467FECE84F}"/>
    <dgm:cxn modelId="{1E3BA8A5-B091-5247-BD16-8D88812A14C3}" srcId="{E85F1D12-72CF-4838-B3BD-BFA4D7CE5AA2}" destId="{3C143DFA-1326-CD4D-909F-A7FA3FC353B7}" srcOrd="0" destOrd="0" parTransId="{D9A06661-F478-6641-AF59-0C804D260840}" sibTransId="{8C314FE1-129B-484B-A369-E7149D9AC239}"/>
    <dgm:cxn modelId="{7B6D7CA9-DF9E-3F4F-8FE3-A96D8565CD45}" type="presOf" srcId="{D1BAA4A5-BC2C-B74E-AB2E-490637F80C84}" destId="{6EFCCF38-F94A-46DF-8F7D-E3987C9ECBAA}" srcOrd="0" destOrd="3" presId="urn:microsoft.com/office/officeart/2005/8/layout/vList2"/>
    <dgm:cxn modelId="{CABDDBAB-FD08-0A47-9986-97F95A78B9D4}" srcId="{3C143DFA-1326-CD4D-909F-A7FA3FC353B7}" destId="{D1BAA4A5-BC2C-B74E-AB2E-490637F80C84}" srcOrd="2" destOrd="0" parTransId="{129AA1BB-648E-F948-A19F-8C3A85BDDE07}" sibTransId="{8B1CCA56-ACB3-1D40-98CD-4D2EA607BEF3}"/>
    <dgm:cxn modelId="{5F108CC3-C9B7-4AD7-A063-FC102A239C98}" type="presOf" srcId="{2907132F-6A3F-43D9-AB81-A1EA0A69B0AC}" destId="{1991F307-8558-4DC3-8DD3-F03F6FC93C73}" srcOrd="0" destOrd="1" presId="urn:microsoft.com/office/officeart/2005/8/layout/vList2"/>
    <dgm:cxn modelId="{39A18DC8-7E39-47D9-9233-7DCAA3426E10}" type="presOf" srcId="{C22B33C7-BC92-4035-8186-5914BF5A45B7}" destId="{1991F307-8558-4DC3-8DD3-F03F6FC93C73}" srcOrd="0" destOrd="0" presId="urn:microsoft.com/office/officeart/2005/8/layout/vList2"/>
    <dgm:cxn modelId="{7C9C56CD-B0FF-48FA-B0BB-96F228726721}" type="presOf" srcId="{E85F1D12-72CF-4838-B3BD-BFA4D7CE5AA2}" destId="{7B1EA4DC-2A48-4AAA-A478-FFDFC9C2E87C}" srcOrd="0" destOrd="0" presId="urn:microsoft.com/office/officeart/2005/8/layout/vList2"/>
    <dgm:cxn modelId="{2271F4EE-40D5-475B-AE00-4926DC59987D}" srcId="{E624D32B-DB09-4C52-8EF8-8765CF344B73}" destId="{2907132F-6A3F-43D9-AB81-A1EA0A69B0AC}" srcOrd="1" destOrd="0" parTransId="{AC1D719E-5C0E-4E8A-B72A-3BEBF0C3F3BD}" sibTransId="{AE57E8F2-887D-406C-A24D-DA2211C5B4FD}"/>
    <dgm:cxn modelId="{D0843F22-DB26-4B8A-B63E-B2A1B0B80B2B}" type="presParOf" srcId="{8CAAD96F-FE17-4AE3-B613-031ED20E2C70}" destId="{A121E974-01CF-40D3-8FE9-3837F616262A}" srcOrd="0" destOrd="0" presId="urn:microsoft.com/office/officeart/2005/8/layout/vList2"/>
    <dgm:cxn modelId="{A7122F36-BA05-498D-99BB-BD28DA24BCF2}" type="presParOf" srcId="{8CAAD96F-FE17-4AE3-B613-031ED20E2C70}" destId="{1991F307-8558-4DC3-8DD3-F03F6FC93C73}" srcOrd="1" destOrd="0" presId="urn:microsoft.com/office/officeart/2005/8/layout/vList2"/>
    <dgm:cxn modelId="{57B958C1-28F9-42A4-9479-07BAE68686ED}" type="presParOf" srcId="{8CAAD96F-FE17-4AE3-B613-031ED20E2C70}" destId="{7B1EA4DC-2A48-4AAA-A478-FFDFC9C2E87C}" srcOrd="2" destOrd="0" presId="urn:microsoft.com/office/officeart/2005/8/layout/vList2"/>
    <dgm:cxn modelId="{71C3DD3B-B8D0-45BC-B196-BEA78117C977}" type="presParOf" srcId="{8CAAD96F-FE17-4AE3-B613-031ED20E2C70}" destId="{6EFCCF38-F94A-46DF-8F7D-E3987C9ECBA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2F1EEC-E9BA-46DD-8C1A-96D9FF94A839}" type="doc">
      <dgm:prSet loTypeId="urn:microsoft.com/office/officeart/2005/8/layout/pList1" loCatId="list" qsTypeId="urn:microsoft.com/office/officeart/2005/8/quickstyle/simple2" qsCatId="simple" csTypeId="urn:microsoft.com/office/officeart/2005/8/colors/accent5_2" csCatId="accent5" phldr="1"/>
      <dgm:spPr/>
      <dgm:t>
        <a:bodyPr/>
        <a:lstStyle/>
        <a:p>
          <a:endParaRPr lang="zh-CN" altLang="en-US"/>
        </a:p>
      </dgm:t>
    </dgm:pt>
    <dgm:pt modelId="{1EBE7F37-6A4A-46AF-8434-89D891D0C595}">
      <dgm:prSet phldrT="[文本]"/>
      <dgm:spPr/>
      <dgm:t>
        <a:bodyPr/>
        <a:lstStyle/>
        <a:p>
          <a:r>
            <a:rPr lang="en-US" altLang="zh-CN" b="0" dirty="0">
              <a:latin typeface="Rockwell" panose="02060603020205020403" pitchFamily="18" charset="0"/>
            </a:rPr>
            <a:t>Background</a:t>
          </a:r>
          <a:endParaRPr lang="zh-CN" altLang="en-US" b="0" dirty="0">
            <a:latin typeface="Rockwell" panose="02060603020205020403" pitchFamily="18" charset="0"/>
          </a:endParaRPr>
        </a:p>
      </dgm:t>
    </dgm:pt>
    <dgm:pt modelId="{C6764AD9-37D8-4883-8A29-546262F2CFA1}" type="parTrans" cxnId="{A9B12ED6-AA90-42A7-A3C3-639167E95899}">
      <dgm:prSet/>
      <dgm:spPr/>
      <dgm:t>
        <a:bodyPr/>
        <a:lstStyle/>
        <a:p>
          <a:endParaRPr lang="zh-CN" altLang="en-US" b="0">
            <a:latin typeface="Rockwell" panose="02060603020205020403" pitchFamily="18" charset="0"/>
          </a:endParaRPr>
        </a:p>
      </dgm:t>
    </dgm:pt>
    <dgm:pt modelId="{51B32DFC-1840-48E2-9C7F-042199EE65DA}" type="sibTrans" cxnId="{A9B12ED6-AA90-42A7-A3C3-639167E95899}">
      <dgm:prSet/>
      <dgm:spPr/>
      <dgm:t>
        <a:bodyPr/>
        <a:lstStyle/>
        <a:p>
          <a:endParaRPr lang="zh-CN" altLang="en-US" b="0">
            <a:latin typeface="Rockwell" panose="02060603020205020403" pitchFamily="18" charset="0"/>
          </a:endParaRPr>
        </a:p>
      </dgm:t>
    </dgm:pt>
    <dgm:pt modelId="{740AE20A-1026-431A-A165-6D29DF018826}">
      <dgm:prSet phldrT="[文本]"/>
      <dgm:spPr/>
      <dgm:t>
        <a:bodyPr/>
        <a:lstStyle/>
        <a:p>
          <a:r>
            <a:rPr lang="en-US" altLang="zh-CN" b="1" dirty="0">
              <a:latin typeface="Rockwell" panose="02060603020205020403" pitchFamily="18" charset="0"/>
            </a:rPr>
            <a:t>Design</a:t>
          </a:r>
          <a:endParaRPr lang="zh-CN" altLang="en-US" b="1" dirty="0">
            <a:latin typeface="Rockwell" panose="02060603020205020403" pitchFamily="18" charset="0"/>
          </a:endParaRPr>
        </a:p>
      </dgm:t>
    </dgm:pt>
    <dgm:pt modelId="{A7E97506-9968-4E2A-B0A6-21E5AE74F3A6}" type="parTrans" cxnId="{40361E2C-9A45-49FC-83B8-7E68158FD3E3}">
      <dgm:prSet/>
      <dgm:spPr/>
      <dgm:t>
        <a:bodyPr/>
        <a:lstStyle/>
        <a:p>
          <a:endParaRPr lang="zh-CN" altLang="en-US" b="0">
            <a:latin typeface="Rockwell" panose="02060603020205020403" pitchFamily="18" charset="0"/>
          </a:endParaRPr>
        </a:p>
      </dgm:t>
    </dgm:pt>
    <dgm:pt modelId="{8AB60279-1262-4592-8A88-731EAC7CC588}" type="sibTrans" cxnId="{40361E2C-9A45-49FC-83B8-7E68158FD3E3}">
      <dgm:prSet/>
      <dgm:spPr/>
      <dgm:t>
        <a:bodyPr/>
        <a:lstStyle/>
        <a:p>
          <a:endParaRPr lang="zh-CN" altLang="en-US" b="0">
            <a:latin typeface="Rockwell" panose="02060603020205020403" pitchFamily="18" charset="0"/>
          </a:endParaRPr>
        </a:p>
      </dgm:t>
    </dgm:pt>
    <dgm:pt modelId="{6A760836-8A09-44FF-892B-D572179C0BAB}">
      <dgm:prSet phldrT="[文本]"/>
      <dgm:spPr/>
      <dgm:t>
        <a:bodyPr/>
        <a:lstStyle/>
        <a:p>
          <a:r>
            <a:rPr lang="en-US" altLang="zh-CN" b="0" dirty="0">
              <a:latin typeface="Rockwell" panose="02060603020205020403" pitchFamily="18" charset="0"/>
            </a:rPr>
            <a:t>Evaluation</a:t>
          </a:r>
          <a:endParaRPr lang="zh-CN" altLang="en-US" b="0" dirty="0">
            <a:latin typeface="Rockwell" panose="02060603020205020403" pitchFamily="18" charset="0"/>
          </a:endParaRPr>
        </a:p>
      </dgm:t>
    </dgm:pt>
    <dgm:pt modelId="{4128C5FD-E019-4B56-950B-51A908BB13FB}" type="parTrans" cxnId="{B9BAA719-DAD3-48A0-8DCC-E0A501D7A532}">
      <dgm:prSet/>
      <dgm:spPr/>
      <dgm:t>
        <a:bodyPr/>
        <a:lstStyle/>
        <a:p>
          <a:endParaRPr lang="zh-CN" altLang="en-US" b="0">
            <a:latin typeface="Rockwell" panose="02060603020205020403" pitchFamily="18" charset="0"/>
          </a:endParaRPr>
        </a:p>
      </dgm:t>
    </dgm:pt>
    <dgm:pt modelId="{396B5B06-36E0-48B3-B9B9-FA8CD5FD21E3}" type="sibTrans" cxnId="{B9BAA719-DAD3-48A0-8DCC-E0A501D7A532}">
      <dgm:prSet/>
      <dgm:spPr/>
      <dgm:t>
        <a:bodyPr/>
        <a:lstStyle/>
        <a:p>
          <a:endParaRPr lang="zh-CN" altLang="en-US" b="0">
            <a:latin typeface="Rockwell" panose="02060603020205020403" pitchFamily="18" charset="0"/>
          </a:endParaRPr>
        </a:p>
      </dgm:t>
    </dgm:pt>
    <dgm:pt modelId="{96C81EF6-2CA5-4991-89EB-CDFADC6E95C0}">
      <dgm:prSet phldrT="[文本]"/>
      <dgm:spPr/>
      <dgm:t>
        <a:bodyPr/>
        <a:lstStyle/>
        <a:p>
          <a:r>
            <a:rPr lang="en-US" altLang="zh-CN" b="0" dirty="0">
              <a:latin typeface="Rockwell" panose="02060603020205020403" pitchFamily="18" charset="0"/>
            </a:rPr>
            <a:t>Conclusion</a:t>
          </a:r>
          <a:endParaRPr lang="zh-CN" altLang="en-US" b="0" dirty="0">
            <a:latin typeface="Rockwell" panose="02060603020205020403" pitchFamily="18" charset="0"/>
          </a:endParaRPr>
        </a:p>
      </dgm:t>
    </dgm:pt>
    <dgm:pt modelId="{BE360881-5B43-4917-ACCB-5C58C7D53B8D}" type="parTrans" cxnId="{BA2C8150-012D-4300-9EFA-DB70B2946512}">
      <dgm:prSet/>
      <dgm:spPr/>
      <dgm:t>
        <a:bodyPr/>
        <a:lstStyle/>
        <a:p>
          <a:endParaRPr lang="zh-CN" altLang="en-US" b="0">
            <a:latin typeface="Rockwell" panose="02060603020205020403" pitchFamily="18" charset="0"/>
          </a:endParaRPr>
        </a:p>
      </dgm:t>
    </dgm:pt>
    <dgm:pt modelId="{3FE5F723-342C-4909-BA38-8B45C4677F9E}" type="sibTrans" cxnId="{BA2C8150-012D-4300-9EFA-DB70B2946512}">
      <dgm:prSet/>
      <dgm:spPr/>
      <dgm:t>
        <a:bodyPr/>
        <a:lstStyle/>
        <a:p>
          <a:endParaRPr lang="zh-CN" altLang="en-US" b="0">
            <a:latin typeface="Rockwell" panose="02060603020205020403" pitchFamily="18" charset="0"/>
          </a:endParaRPr>
        </a:p>
      </dgm:t>
    </dgm:pt>
    <dgm:pt modelId="{9E6CE7D7-65F5-4BD8-A725-4CBE4638D630}" type="pres">
      <dgm:prSet presAssocID="{C32F1EEC-E9BA-46DD-8C1A-96D9FF94A839}" presName="Name0" presStyleCnt="0">
        <dgm:presLayoutVars>
          <dgm:dir/>
          <dgm:resizeHandles val="exact"/>
        </dgm:presLayoutVars>
      </dgm:prSet>
      <dgm:spPr/>
    </dgm:pt>
    <dgm:pt modelId="{2AD1824F-5A1D-45A6-A6A6-B5980AA164D7}" type="pres">
      <dgm:prSet presAssocID="{1EBE7F37-6A4A-46AF-8434-89D891D0C595}" presName="compNode" presStyleCnt="0"/>
      <dgm:spPr/>
    </dgm:pt>
    <dgm:pt modelId="{AB8D351D-4503-4340-B8D6-E21B4E7C3198}" type="pres">
      <dgm:prSet presAssocID="{1EBE7F37-6A4A-46AF-8434-89D891D0C595}" presName="pictRect" presStyleLbl="nod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dgm:spPr>
      <dgm:extLst>
        <a:ext uri="{E40237B7-FDA0-4F09-8148-C483321AD2D9}">
          <dgm14:cNvPr xmlns:dgm14="http://schemas.microsoft.com/office/drawing/2010/diagram" id="0" name="" descr="清单 纯色填充"/>
        </a:ext>
      </dgm:extLst>
    </dgm:pt>
    <dgm:pt modelId="{3897918D-86D4-4A67-95B4-565C0E210E16}" type="pres">
      <dgm:prSet presAssocID="{1EBE7F37-6A4A-46AF-8434-89D891D0C595}" presName="textRect" presStyleLbl="revTx" presStyleIdx="0" presStyleCnt="4">
        <dgm:presLayoutVars>
          <dgm:bulletEnabled val="1"/>
        </dgm:presLayoutVars>
      </dgm:prSet>
      <dgm:spPr/>
    </dgm:pt>
    <dgm:pt modelId="{1C4CF07E-C27F-4B57-8F7F-820677E20D87}" type="pres">
      <dgm:prSet presAssocID="{51B32DFC-1840-48E2-9C7F-042199EE65DA}" presName="sibTrans" presStyleLbl="sibTrans2D1" presStyleIdx="0" presStyleCnt="0"/>
      <dgm:spPr/>
    </dgm:pt>
    <dgm:pt modelId="{71CAEB97-4DB5-43CD-A5BA-A2146B4002D3}" type="pres">
      <dgm:prSet presAssocID="{740AE20A-1026-431A-A165-6D29DF018826}" presName="compNode" presStyleCnt="0"/>
      <dgm:spPr/>
    </dgm:pt>
    <dgm:pt modelId="{BA03A2FC-4A3A-4975-86C9-0E01C73D4222}" type="pres">
      <dgm:prSet presAssocID="{740AE20A-1026-431A-A165-6D29DF018826}" presName="pictRect" presStyleLbl="nod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dgm:spPr>
      <dgm:extLst>
        <a:ext uri="{E40237B7-FDA0-4F09-8148-C483321AD2D9}">
          <dgm14:cNvPr xmlns:dgm14="http://schemas.microsoft.com/office/drawing/2010/diagram" id="0" name="" descr="灯泡和齿轮 纯色填充"/>
        </a:ext>
      </dgm:extLst>
    </dgm:pt>
    <dgm:pt modelId="{21C2C36A-6C7D-40A9-8F55-39AD8C7BF330}" type="pres">
      <dgm:prSet presAssocID="{740AE20A-1026-431A-A165-6D29DF018826}" presName="textRect" presStyleLbl="revTx" presStyleIdx="1" presStyleCnt="4">
        <dgm:presLayoutVars>
          <dgm:bulletEnabled val="1"/>
        </dgm:presLayoutVars>
      </dgm:prSet>
      <dgm:spPr/>
    </dgm:pt>
    <dgm:pt modelId="{565FC8D4-E4FA-4809-9728-DE28B82B2DFD}" type="pres">
      <dgm:prSet presAssocID="{8AB60279-1262-4592-8A88-731EAC7CC588}" presName="sibTrans" presStyleLbl="sibTrans2D1" presStyleIdx="0" presStyleCnt="0"/>
      <dgm:spPr/>
    </dgm:pt>
    <dgm:pt modelId="{0D2E6815-9B6D-4781-BC8C-8ACF6448DEDB}" type="pres">
      <dgm:prSet presAssocID="{6A760836-8A09-44FF-892B-D572179C0BAB}" presName="compNode" presStyleCnt="0"/>
      <dgm:spPr/>
    </dgm:pt>
    <dgm:pt modelId="{0DCE481E-F064-4F45-8C50-2FE3755FAE81}" type="pres">
      <dgm:prSet presAssocID="{6A760836-8A09-44FF-892B-D572179C0BAB}" presName="pictRect" presStyleLbl="nod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dgm:spPr>
      <dgm:extLst>
        <a:ext uri="{E40237B7-FDA0-4F09-8148-C483321AD2D9}">
          <dgm14:cNvPr xmlns:dgm14="http://schemas.microsoft.com/office/drawing/2010/diagram" id="0" name="" descr="条形图 纯色填充"/>
        </a:ext>
      </dgm:extLst>
    </dgm:pt>
    <dgm:pt modelId="{750D7CDE-F591-495F-BAA4-7D30B1E4B48A}" type="pres">
      <dgm:prSet presAssocID="{6A760836-8A09-44FF-892B-D572179C0BAB}" presName="textRect" presStyleLbl="revTx" presStyleIdx="2" presStyleCnt="4">
        <dgm:presLayoutVars>
          <dgm:bulletEnabled val="1"/>
        </dgm:presLayoutVars>
      </dgm:prSet>
      <dgm:spPr/>
    </dgm:pt>
    <dgm:pt modelId="{9B09C963-85D4-4F00-809B-DCDA28024B65}" type="pres">
      <dgm:prSet presAssocID="{396B5B06-36E0-48B3-B9B9-FA8CD5FD21E3}" presName="sibTrans" presStyleLbl="sibTrans2D1" presStyleIdx="0" presStyleCnt="0"/>
      <dgm:spPr/>
    </dgm:pt>
    <dgm:pt modelId="{B94B0233-C432-432D-AA8D-EE9998C21BB9}" type="pres">
      <dgm:prSet presAssocID="{96C81EF6-2CA5-4991-89EB-CDFADC6E95C0}" presName="compNode" presStyleCnt="0"/>
      <dgm:spPr/>
    </dgm:pt>
    <dgm:pt modelId="{A74E9219-06F7-4BBB-AD85-1ABDD27A8D02}" type="pres">
      <dgm:prSet presAssocID="{96C81EF6-2CA5-4991-89EB-CDFADC6E95C0}" presName="pictRect" presStyleLbl="nod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dgm:spPr>
      <dgm:extLst>
        <a:ext uri="{E40237B7-FDA0-4F09-8148-C483321AD2D9}">
          <dgm14:cNvPr xmlns:dgm14="http://schemas.microsoft.com/office/drawing/2010/diagram" id="0" name="" descr="火箭 纯色填充"/>
        </a:ext>
      </dgm:extLst>
    </dgm:pt>
    <dgm:pt modelId="{086C6CFA-2FFF-4D9E-B994-A598B98B312F}" type="pres">
      <dgm:prSet presAssocID="{96C81EF6-2CA5-4991-89EB-CDFADC6E95C0}" presName="textRect" presStyleLbl="revTx" presStyleIdx="3" presStyleCnt="4">
        <dgm:presLayoutVars>
          <dgm:bulletEnabled val="1"/>
        </dgm:presLayoutVars>
      </dgm:prSet>
      <dgm:spPr/>
    </dgm:pt>
  </dgm:ptLst>
  <dgm:cxnLst>
    <dgm:cxn modelId="{1DF9E714-1375-4D9B-ADA7-1A4EA900D148}" type="presOf" srcId="{51B32DFC-1840-48E2-9C7F-042199EE65DA}" destId="{1C4CF07E-C27F-4B57-8F7F-820677E20D87}" srcOrd="0" destOrd="0" presId="urn:microsoft.com/office/officeart/2005/8/layout/pList1"/>
    <dgm:cxn modelId="{B9BAA719-DAD3-48A0-8DCC-E0A501D7A532}" srcId="{C32F1EEC-E9BA-46DD-8C1A-96D9FF94A839}" destId="{6A760836-8A09-44FF-892B-D572179C0BAB}" srcOrd="2" destOrd="0" parTransId="{4128C5FD-E019-4B56-950B-51A908BB13FB}" sibTransId="{396B5B06-36E0-48B3-B9B9-FA8CD5FD21E3}"/>
    <dgm:cxn modelId="{40361E2C-9A45-49FC-83B8-7E68158FD3E3}" srcId="{C32F1EEC-E9BA-46DD-8C1A-96D9FF94A839}" destId="{740AE20A-1026-431A-A165-6D29DF018826}" srcOrd="1" destOrd="0" parTransId="{A7E97506-9968-4E2A-B0A6-21E5AE74F3A6}" sibTransId="{8AB60279-1262-4592-8A88-731EAC7CC588}"/>
    <dgm:cxn modelId="{1907D72C-AA4B-4C73-A80B-978C3CCA2BEF}" type="presOf" srcId="{396B5B06-36E0-48B3-B9B9-FA8CD5FD21E3}" destId="{9B09C963-85D4-4F00-809B-DCDA28024B65}" srcOrd="0" destOrd="0" presId="urn:microsoft.com/office/officeart/2005/8/layout/pList1"/>
    <dgm:cxn modelId="{FA351D3A-A29C-4E05-974B-DA0A40EE4DF8}" type="presOf" srcId="{C32F1EEC-E9BA-46DD-8C1A-96D9FF94A839}" destId="{9E6CE7D7-65F5-4BD8-A725-4CBE4638D630}" srcOrd="0" destOrd="0" presId="urn:microsoft.com/office/officeart/2005/8/layout/pList1"/>
    <dgm:cxn modelId="{BA2C8150-012D-4300-9EFA-DB70B2946512}" srcId="{C32F1EEC-E9BA-46DD-8C1A-96D9FF94A839}" destId="{96C81EF6-2CA5-4991-89EB-CDFADC6E95C0}" srcOrd="3" destOrd="0" parTransId="{BE360881-5B43-4917-ACCB-5C58C7D53B8D}" sibTransId="{3FE5F723-342C-4909-BA38-8B45C4677F9E}"/>
    <dgm:cxn modelId="{80B73652-D196-49E9-BE79-F905EB6299CA}" type="presOf" srcId="{8AB60279-1262-4592-8A88-731EAC7CC588}" destId="{565FC8D4-E4FA-4809-9728-DE28B82B2DFD}" srcOrd="0" destOrd="0" presId="urn:microsoft.com/office/officeart/2005/8/layout/pList1"/>
    <dgm:cxn modelId="{A91BEE65-2A6F-4EE6-995F-6C32765607B0}" type="presOf" srcId="{96C81EF6-2CA5-4991-89EB-CDFADC6E95C0}" destId="{086C6CFA-2FFF-4D9E-B994-A598B98B312F}" srcOrd="0" destOrd="0" presId="urn:microsoft.com/office/officeart/2005/8/layout/pList1"/>
    <dgm:cxn modelId="{165D0BAE-5054-414B-9843-BE157EB7E8FB}" type="presOf" srcId="{740AE20A-1026-431A-A165-6D29DF018826}" destId="{21C2C36A-6C7D-40A9-8F55-39AD8C7BF330}" srcOrd="0" destOrd="0" presId="urn:microsoft.com/office/officeart/2005/8/layout/pList1"/>
    <dgm:cxn modelId="{2C1D43D0-AA5B-4648-8CB9-01A866DDD4B2}" type="presOf" srcId="{1EBE7F37-6A4A-46AF-8434-89D891D0C595}" destId="{3897918D-86D4-4A67-95B4-565C0E210E16}" srcOrd="0" destOrd="0" presId="urn:microsoft.com/office/officeart/2005/8/layout/pList1"/>
    <dgm:cxn modelId="{A9B12ED6-AA90-42A7-A3C3-639167E95899}" srcId="{C32F1EEC-E9BA-46DD-8C1A-96D9FF94A839}" destId="{1EBE7F37-6A4A-46AF-8434-89D891D0C595}" srcOrd="0" destOrd="0" parTransId="{C6764AD9-37D8-4883-8A29-546262F2CFA1}" sibTransId="{51B32DFC-1840-48E2-9C7F-042199EE65DA}"/>
    <dgm:cxn modelId="{0D0C2AF6-6124-42DA-AFB5-0B7D861EDEB4}" type="presOf" srcId="{6A760836-8A09-44FF-892B-D572179C0BAB}" destId="{750D7CDE-F591-495F-BAA4-7D30B1E4B48A}" srcOrd="0" destOrd="0" presId="urn:microsoft.com/office/officeart/2005/8/layout/pList1"/>
    <dgm:cxn modelId="{DA032EA7-F832-4A09-AE16-810F61DB3D15}" type="presParOf" srcId="{9E6CE7D7-65F5-4BD8-A725-4CBE4638D630}" destId="{2AD1824F-5A1D-45A6-A6A6-B5980AA164D7}" srcOrd="0" destOrd="0" presId="urn:microsoft.com/office/officeart/2005/8/layout/pList1"/>
    <dgm:cxn modelId="{5CD1D369-D6A0-4D90-BA77-0E9E6332D1E9}" type="presParOf" srcId="{2AD1824F-5A1D-45A6-A6A6-B5980AA164D7}" destId="{AB8D351D-4503-4340-B8D6-E21B4E7C3198}" srcOrd="0" destOrd="0" presId="urn:microsoft.com/office/officeart/2005/8/layout/pList1"/>
    <dgm:cxn modelId="{833193FE-87F6-4679-992B-10049A570A9A}" type="presParOf" srcId="{2AD1824F-5A1D-45A6-A6A6-B5980AA164D7}" destId="{3897918D-86D4-4A67-95B4-565C0E210E16}" srcOrd="1" destOrd="0" presId="urn:microsoft.com/office/officeart/2005/8/layout/pList1"/>
    <dgm:cxn modelId="{570753C3-96EF-4815-A4B8-24A0C58486F8}" type="presParOf" srcId="{9E6CE7D7-65F5-4BD8-A725-4CBE4638D630}" destId="{1C4CF07E-C27F-4B57-8F7F-820677E20D87}" srcOrd="1" destOrd="0" presId="urn:microsoft.com/office/officeart/2005/8/layout/pList1"/>
    <dgm:cxn modelId="{391DD8C0-7538-4E09-947D-78DDD34C62F1}" type="presParOf" srcId="{9E6CE7D7-65F5-4BD8-A725-4CBE4638D630}" destId="{71CAEB97-4DB5-43CD-A5BA-A2146B4002D3}" srcOrd="2" destOrd="0" presId="urn:microsoft.com/office/officeart/2005/8/layout/pList1"/>
    <dgm:cxn modelId="{C8DF415A-8E35-45D2-A06F-8ADF98CA1BCC}" type="presParOf" srcId="{71CAEB97-4DB5-43CD-A5BA-A2146B4002D3}" destId="{BA03A2FC-4A3A-4975-86C9-0E01C73D4222}" srcOrd="0" destOrd="0" presId="urn:microsoft.com/office/officeart/2005/8/layout/pList1"/>
    <dgm:cxn modelId="{1F1A730E-3D20-46E5-BF9A-299551BA202F}" type="presParOf" srcId="{71CAEB97-4DB5-43CD-A5BA-A2146B4002D3}" destId="{21C2C36A-6C7D-40A9-8F55-39AD8C7BF330}" srcOrd="1" destOrd="0" presId="urn:microsoft.com/office/officeart/2005/8/layout/pList1"/>
    <dgm:cxn modelId="{C77F4412-A847-4A12-9375-8F80513116A7}" type="presParOf" srcId="{9E6CE7D7-65F5-4BD8-A725-4CBE4638D630}" destId="{565FC8D4-E4FA-4809-9728-DE28B82B2DFD}" srcOrd="3" destOrd="0" presId="urn:microsoft.com/office/officeart/2005/8/layout/pList1"/>
    <dgm:cxn modelId="{676F380E-5949-40B2-B7FE-5ADC1B8D5A75}" type="presParOf" srcId="{9E6CE7D7-65F5-4BD8-A725-4CBE4638D630}" destId="{0D2E6815-9B6D-4781-BC8C-8ACF6448DEDB}" srcOrd="4" destOrd="0" presId="urn:microsoft.com/office/officeart/2005/8/layout/pList1"/>
    <dgm:cxn modelId="{5EF86AE1-7CB9-4B92-8CA9-B077BDFE6CFF}" type="presParOf" srcId="{0D2E6815-9B6D-4781-BC8C-8ACF6448DEDB}" destId="{0DCE481E-F064-4F45-8C50-2FE3755FAE81}" srcOrd="0" destOrd="0" presId="urn:microsoft.com/office/officeart/2005/8/layout/pList1"/>
    <dgm:cxn modelId="{871BFB77-D463-4338-9B9E-D9756425EECC}" type="presParOf" srcId="{0D2E6815-9B6D-4781-BC8C-8ACF6448DEDB}" destId="{750D7CDE-F591-495F-BAA4-7D30B1E4B48A}" srcOrd="1" destOrd="0" presId="urn:microsoft.com/office/officeart/2005/8/layout/pList1"/>
    <dgm:cxn modelId="{106D7D54-4063-479E-85F6-88B9E9A92D14}" type="presParOf" srcId="{9E6CE7D7-65F5-4BD8-A725-4CBE4638D630}" destId="{9B09C963-85D4-4F00-809B-DCDA28024B65}" srcOrd="5" destOrd="0" presId="urn:microsoft.com/office/officeart/2005/8/layout/pList1"/>
    <dgm:cxn modelId="{E13BDDD1-1290-45AE-8446-B06A594E1E34}" type="presParOf" srcId="{9E6CE7D7-65F5-4BD8-A725-4CBE4638D630}" destId="{B94B0233-C432-432D-AA8D-EE9998C21BB9}" srcOrd="6" destOrd="0" presId="urn:microsoft.com/office/officeart/2005/8/layout/pList1"/>
    <dgm:cxn modelId="{2F4FBA56-E007-467D-BE0B-AF08484D677B}" type="presParOf" srcId="{B94B0233-C432-432D-AA8D-EE9998C21BB9}" destId="{A74E9219-06F7-4BBB-AD85-1ABDD27A8D02}" srcOrd="0" destOrd="0" presId="urn:microsoft.com/office/officeart/2005/8/layout/pList1"/>
    <dgm:cxn modelId="{BDE901B1-2DEE-4630-80F1-7AC9CC4F7607}" type="presParOf" srcId="{B94B0233-C432-432D-AA8D-EE9998C21BB9}" destId="{086C6CFA-2FFF-4D9E-B994-A598B98B31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2F1EEC-E9BA-46DD-8C1A-96D9FF94A839}" type="doc">
      <dgm:prSet loTypeId="urn:microsoft.com/office/officeart/2005/8/layout/pList1" loCatId="list" qsTypeId="urn:microsoft.com/office/officeart/2005/8/quickstyle/simple2" qsCatId="simple" csTypeId="urn:microsoft.com/office/officeart/2005/8/colors/accent5_2" csCatId="accent5" phldr="1"/>
      <dgm:spPr/>
      <dgm:t>
        <a:bodyPr/>
        <a:lstStyle/>
        <a:p>
          <a:endParaRPr lang="zh-CN" altLang="en-US"/>
        </a:p>
      </dgm:t>
    </dgm:pt>
    <dgm:pt modelId="{1EBE7F37-6A4A-46AF-8434-89D891D0C595}">
      <dgm:prSet phldrT="[文本]"/>
      <dgm:spPr/>
      <dgm:t>
        <a:bodyPr/>
        <a:lstStyle/>
        <a:p>
          <a:r>
            <a:rPr lang="en-US" altLang="zh-CN" b="0" dirty="0">
              <a:latin typeface="Rockwell" panose="02060603020205020403" pitchFamily="18" charset="0"/>
            </a:rPr>
            <a:t>Background</a:t>
          </a:r>
          <a:endParaRPr lang="zh-CN" altLang="en-US" b="0" dirty="0">
            <a:latin typeface="Rockwell" panose="02060603020205020403" pitchFamily="18" charset="0"/>
          </a:endParaRPr>
        </a:p>
      </dgm:t>
    </dgm:pt>
    <dgm:pt modelId="{C6764AD9-37D8-4883-8A29-546262F2CFA1}" type="parTrans" cxnId="{A9B12ED6-AA90-42A7-A3C3-639167E95899}">
      <dgm:prSet/>
      <dgm:spPr/>
      <dgm:t>
        <a:bodyPr/>
        <a:lstStyle/>
        <a:p>
          <a:endParaRPr lang="zh-CN" altLang="en-US" b="0">
            <a:latin typeface="Rockwell" panose="02060603020205020403" pitchFamily="18" charset="0"/>
          </a:endParaRPr>
        </a:p>
      </dgm:t>
    </dgm:pt>
    <dgm:pt modelId="{51B32DFC-1840-48E2-9C7F-042199EE65DA}" type="sibTrans" cxnId="{A9B12ED6-AA90-42A7-A3C3-639167E95899}">
      <dgm:prSet/>
      <dgm:spPr/>
      <dgm:t>
        <a:bodyPr/>
        <a:lstStyle/>
        <a:p>
          <a:endParaRPr lang="zh-CN" altLang="en-US" b="0">
            <a:latin typeface="Rockwell" panose="02060603020205020403" pitchFamily="18" charset="0"/>
          </a:endParaRPr>
        </a:p>
      </dgm:t>
    </dgm:pt>
    <dgm:pt modelId="{740AE20A-1026-431A-A165-6D29DF018826}">
      <dgm:prSet phldrT="[文本]"/>
      <dgm:spPr/>
      <dgm:t>
        <a:bodyPr/>
        <a:lstStyle/>
        <a:p>
          <a:r>
            <a:rPr lang="en-US" altLang="zh-CN" b="0" dirty="0">
              <a:latin typeface="Rockwell" panose="02060603020205020403" pitchFamily="18" charset="0"/>
            </a:rPr>
            <a:t>Design</a:t>
          </a:r>
          <a:endParaRPr lang="zh-CN" altLang="en-US" b="0" dirty="0">
            <a:latin typeface="Rockwell" panose="02060603020205020403" pitchFamily="18" charset="0"/>
          </a:endParaRPr>
        </a:p>
      </dgm:t>
    </dgm:pt>
    <dgm:pt modelId="{A7E97506-9968-4E2A-B0A6-21E5AE74F3A6}" type="parTrans" cxnId="{40361E2C-9A45-49FC-83B8-7E68158FD3E3}">
      <dgm:prSet/>
      <dgm:spPr/>
      <dgm:t>
        <a:bodyPr/>
        <a:lstStyle/>
        <a:p>
          <a:endParaRPr lang="zh-CN" altLang="en-US" b="0">
            <a:latin typeface="Rockwell" panose="02060603020205020403" pitchFamily="18" charset="0"/>
          </a:endParaRPr>
        </a:p>
      </dgm:t>
    </dgm:pt>
    <dgm:pt modelId="{8AB60279-1262-4592-8A88-731EAC7CC588}" type="sibTrans" cxnId="{40361E2C-9A45-49FC-83B8-7E68158FD3E3}">
      <dgm:prSet/>
      <dgm:spPr/>
      <dgm:t>
        <a:bodyPr/>
        <a:lstStyle/>
        <a:p>
          <a:endParaRPr lang="zh-CN" altLang="en-US" b="0">
            <a:latin typeface="Rockwell" panose="02060603020205020403" pitchFamily="18" charset="0"/>
          </a:endParaRPr>
        </a:p>
      </dgm:t>
    </dgm:pt>
    <dgm:pt modelId="{6A760836-8A09-44FF-892B-D572179C0BAB}">
      <dgm:prSet phldrT="[文本]"/>
      <dgm:spPr/>
      <dgm:t>
        <a:bodyPr/>
        <a:lstStyle/>
        <a:p>
          <a:r>
            <a:rPr lang="en-US" altLang="zh-CN" b="1" dirty="0">
              <a:latin typeface="Rockwell" panose="02060603020205020403" pitchFamily="18" charset="0"/>
            </a:rPr>
            <a:t>Evaluation</a:t>
          </a:r>
          <a:endParaRPr lang="zh-CN" altLang="en-US" b="1" dirty="0">
            <a:latin typeface="Rockwell" panose="02060603020205020403" pitchFamily="18" charset="0"/>
          </a:endParaRPr>
        </a:p>
      </dgm:t>
    </dgm:pt>
    <dgm:pt modelId="{4128C5FD-E019-4B56-950B-51A908BB13FB}" type="parTrans" cxnId="{B9BAA719-DAD3-48A0-8DCC-E0A501D7A532}">
      <dgm:prSet/>
      <dgm:spPr/>
      <dgm:t>
        <a:bodyPr/>
        <a:lstStyle/>
        <a:p>
          <a:endParaRPr lang="zh-CN" altLang="en-US" b="0">
            <a:latin typeface="Rockwell" panose="02060603020205020403" pitchFamily="18" charset="0"/>
          </a:endParaRPr>
        </a:p>
      </dgm:t>
    </dgm:pt>
    <dgm:pt modelId="{396B5B06-36E0-48B3-B9B9-FA8CD5FD21E3}" type="sibTrans" cxnId="{B9BAA719-DAD3-48A0-8DCC-E0A501D7A532}">
      <dgm:prSet/>
      <dgm:spPr/>
      <dgm:t>
        <a:bodyPr/>
        <a:lstStyle/>
        <a:p>
          <a:endParaRPr lang="zh-CN" altLang="en-US" b="0">
            <a:latin typeface="Rockwell" panose="02060603020205020403" pitchFamily="18" charset="0"/>
          </a:endParaRPr>
        </a:p>
      </dgm:t>
    </dgm:pt>
    <dgm:pt modelId="{96C81EF6-2CA5-4991-89EB-CDFADC6E95C0}">
      <dgm:prSet phldrT="[文本]"/>
      <dgm:spPr/>
      <dgm:t>
        <a:bodyPr/>
        <a:lstStyle/>
        <a:p>
          <a:r>
            <a:rPr lang="en-US" altLang="zh-CN" b="0" dirty="0">
              <a:latin typeface="Rockwell" panose="02060603020205020403" pitchFamily="18" charset="0"/>
            </a:rPr>
            <a:t>Conclusion</a:t>
          </a:r>
          <a:endParaRPr lang="zh-CN" altLang="en-US" b="0" dirty="0">
            <a:latin typeface="Rockwell" panose="02060603020205020403" pitchFamily="18" charset="0"/>
          </a:endParaRPr>
        </a:p>
      </dgm:t>
    </dgm:pt>
    <dgm:pt modelId="{BE360881-5B43-4917-ACCB-5C58C7D53B8D}" type="parTrans" cxnId="{BA2C8150-012D-4300-9EFA-DB70B2946512}">
      <dgm:prSet/>
      <dgm:spPr/>
      <dgm:t>
        <a:bodyPr/>
        <a:lstStyle/>
        <a:p>
          <a:endParaRPr lang="zh-CN" altLang="en-US" b="0">
            <a:latin typeface="Rockwell" panose="02060603020205020403" pitchFamily="18" charset="0"/>
          </a:endParaRPr>
        </a:p>
      </dgm:t>
    </dgm:pt>
    <dgm:pt modelId="{3FE5F723-342C-4909-BA38-8B45C4677F9E}" type="sibTrans" cxnId="{BA2C8150-012D-4300-9EFA-DB70B2946512}">
      <dgm:prSet/>
      <dgm:spPr/>
      <dgm:t>
        <a:bodyPr/>
        <a:lstStyle/>
        <a:p>
          <a:endParaRPr lang="zh-CN" altLang="en-US" b="0">
            <a:latin typeface="Rockwell" panose="02060603020205020403" pitchFamily="18" charset="0"/>
          </a:endParaRPr>
        </a:p>
      </dgm:t>
    </dgm:pt>
    <dgm:pt modelId="{9E6CE7D7-65F5-4BD8-A725-4CBE4638D630}" type="pres">
      <dgm:prSet presAssocID="{C32F1EEC-E9BA-46DD-8C1A-96D9FF94A839}" presName="Name0" presStyleCnt="0">
        <dgm:presLayoutVars>
          <dgm:dir/>
          <dgm:resizeHandles val="exact"/>
        </dgm:presLayoutVars>
      </dgm:prSet>
      <dgm:spPr/>
    </dgm:pt>
    <dgm:pt modelId="{2AD1824F-5A1D-45A6-A6A6-B5980AA164D7}" type="pres">
      <dgm:prSet presAssocID="{1EBE7F37-6A4A-46AF-8434-89D891D0C595}" presName="compNode" presStyleCnt="0"/>
      <dgm:spPr/>
    </dgm:pt>
    <dgm:pt modelId="{AB8D351D-4503-4340-B8D6-E21B4E7C3198}" type="pres">
      <dgm:prSet presAssocID="{1EBE7F37-6A4A-46AF-8434-89D891D0C595}" presName="pictRect" presStyleLbl="nod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dgm:spPr>
      <dgm:extLst>
        <a:ext uri="{E40237B7-FDA0-4F09-8148-C483321AD2D9}">
          <dgm14:cNvPr xmlns:dgm14="http://schemas.microsoft.com/office/drawing/2010/diagram" id="0" name="" descr="清单 纯色填充"/>
        </a:ext>
      </dgm:extLst>
    </dgm:pt>
    <dgm:pt modelId="{3897918D-86D4-4A67-95B4-565C0E210E16}" type="pres">
      <dgm:prSet presAssocID="{1EBE7F37-6A4A-46AF-8434-89D891D0C595}" presName="textRect" presStyleLbl="revTx" presStyleIdx="0" presStyleCnt="4">
        <dgm:presLayoutVars>
          <dgm:bulletEnabled val="1"/>
        </dgm:presLayoutVars>
      </dgm:prSet>
      <dgm:spPr/>
    </dgm:pt>
    <dgm:pt modelId="{1C4CF07E-C27F-4B57-8F7F-820677E20D87}" type="pres">
      <dgm:prSet presAssocID="{51B32DFC-1840-48E2-9C7F-042199EE65DA}" presName="sibTrans" presStyleLbl="sibTrans2D1" presStyleIdx="0" presStyleCnt="0"/>
      <dgm:spPr/>
    </dgm:pt>
    <dgm:pt modelId="{71CAEB97-4DB5-43CD-A5BA-A2146B4002D3}" type="pres">
      <dgm:prSet presAssocID="{740AE20A-1026-431A-A165-6D29DF018826}" presName="compNode" presStyleCnt="0"/>
      <dgm:spPr/>
    </dgm:pt>
    <dgm:pt modelId="{BA03A2FC-4A3A-4975-86C9-0E01C73D4222}" type="pres">
      <dgm:prSet presAssocID="{740AE20A-1026-431A-A165-6D29DF018826}" presName="pictRect" presStyleLbl="nod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dgm:spPr>
      <dgm:extLst>
        <a:ext uri="{E40237B7-FDA0-4F09-8148-C483321AD2D9}">
          <dgm14:cNvPr xmlns:dgm14="http://schemas.microsoft.com/office/drawing/2010/diagram" id="0" name="" descr="灯泡和齿轮 纯色填充"/>
        </a:ext>
      </dgm:extLst>
    </dgm:pt>
    <dgm:pt modelId="{21C2C36A-6C7D-40A9-8F55-39AD8C7BF330}" type="pres">
      <dgm:prSet presAssocID="{740AE20A-1026-431A-A165-6D29DF018826}" presName="textRect" presStyleLbl="revTx" presStyleIdx="1" presStyleCnt="4">
        <dgm:presLayoutVars>
          <dgm:bulletEnabled val="1"/>
        </dgm:presLayoutVars>
      </dgm:prSet>
      <dgm:spPr/>
    </dgm:pt>
    <dgm:pt modelId="{565FC8D4-E4FA-4809-9728-DE28B82B2DFD}" type="pres">
      <dgm:prSet presAssocID="{8AB60279-1262-4592-8A88-731EAC7CC588}" presName="sibTrans" presStyleLbl="sibTrans2D1" presStyleIdx="0" presStyleCnt="0"/>
      <dgm:spPr/>
    </dgm:pt>
    <dgm:pt modelId="{0D2E6815-9B6D-4781-BC8C-8ACF6448DEDB}" type="pres">
      <dgm:prSet presAssocID="{6A760836-8A09-44FF-892B-D572179C0BAB}" presName="compNode" presStyleCnt="0"/>
      <dgm:spPr/>
    </dgm:pt>
    <dgm:pt modelId="{0DCE481E-F064-4F45-8C50-2FE3755FAE81}" type="pres">
      <dgm:prSet presAssocID="{6A760836-8A09-44FF-892B-D572179C0BAB}" presName="pictRect" presStyleLbl="nod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dgm:spPr>
      <dgm:extLst>
        <a:ext uri="{E40237B7-FDA0-4F09-8148-C483321AD2D9}">
          <dgm14:cNvPr xmlns:dgm14="http://schemas.microsoft.com/office/drawing/2010/diagram" id="0" name="" descr="条形图 纯色填充"/>
        </a:ext>
      </dgm:extLst>
    </dgm:pt>
    <dgm:pt modelId="{750D7CDE-F591-495F-BAA4-7D30B1E4B48A}" type="pres">
      <dgm:prSet presAssocID="{6A760836-8A09-44FF-892B-D572179C0BAB}" presName="textRect" presStyleLbl="revTx" presStyleIdx="2" presStyleCnt="4">
        <dgm:presLayoutVars>
          <dgm:bulletEnabled val="1"/>
        </dgm:presLayoutVars>
      </dgm:prSet>
      <dgm:spPr/>
    </dgm:pt>
    <dgm:pt modelId="{9B09C963-85D4-4F00-809B-DCDA28024B65}" type="pres">
      <dgm:prSet presAssocID="{396B5B06-36E0-48B3-B9B9-FA8CD5FD21E3}" presName="sibTrans" presStyleLbl="sibTrans2D1" presStyleIdx="0" presStyleCnt="0"/>
      <dgm:spPr/>
    </dgm:pt>
    <dgm:pt modelId="{B94B0233-C432-432D-AA8D-EE9998C21BB9}" type="pres">
      <dgm:prSet presAssocID="{96C81EF6-2CA5-4991-89EB-CDFADC6E95C0}" presName="compNode" presStyleCnt="0"/>
      <dgm:spPr/>
    </dgm:pt>
    <dgm:pt modelId="{A74E9219-06F7-4BBB-AD85-1ABDD27A8D02}" type="pres">
      <dgm:prSet presAssocID="{96C81EF6-2CA5-4991-89EB-CDFADC6E95C0}" presName="pictRect" presStyleLbl="nod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dgm:spPr>
      <dgm:extLst>
        <a:ext uri="{E40237B7-FDA0-4F09-8148-C483321AD2D9}">
          <dgm14:cNvPr xmlns:dgm14="http://schemas.microsoft.com/office/drawing/2010/diagram" id="0" name="" descr="火箭 纯色填充"/>
        </a:ext>
      </dgm:extLst>
    </dgm:pt>
    <dgm:pt modelId="{086C6CFA-2FFF-4D9E-B994-A598B98B312F}" type="pres">
      <dgm:prSet presAssocID="{96C81EF6-2CA5-4991-89EB-CDFADC6E95C0}" presName="textRect" presStyleLbl="revTx" presStyleIdx="3" presStyleCnt="4">
        <dgm:presLayoutVars>
          <dgm:bulletEnabled val="1"/>
        </dgm:presLayoutVars>
      </dgm:prSet>
      <dgm:spPr/>
    </dgm:pt>
  </dgm:ptLst>
  <dgm:cxnLst>
    <dgm:cxn modelId="{1DF9E714-1375-4D9B-ADA7-1A4EA900D148}" type="presOf" srcId="{51B32DFC-1840-48E2-9C7F-042199EE65DA}" destId="{1C4CF07E-C27F-4B57-8F7F-820677E20D87}" srcOrd="0" destOrd="0" presId="urn:microsoft.com/office/officeart/2005/8/layout/pList1"/>
    <dgm:cxn modelId="{B9BAA719-DAD3-48A0-8DCC-E0A501D7A532}" srcId="{C32F1EEC-E9BA-46DD-8C1A-96D9FF94A839}" destId="{6A760836-8A09-44FF-892B-D572179C0BAB}" srcOrd="2" destOrd="0" parTransId="{4128C5FD-E019-4B56-950B-51A908BB13FB}" sibTransId="{396B5B06-36E0-48B3-B9B9-FA8CD5FD21E3}"/>
    <dgm:cxn modelId="{40361E2C-9A45-49FC-83B8-7E68158FD3E3}" srcId="{C32F1EEC-E9BA-46DD-8C1A-96D9FF94A839}" destId="{740AE20A-1026-431A-A165-6D29DF018826}" srcOrd="1" destOrd="0" parTransId="{A7E97506-9968-4E2A-B0A6-21E5AE74F3A6}" sibTransId="{8AB60279-1262-4592-8A88-731EAC7CC588}"/>
    <dgm:cxn modelId="{1907D72C-AA4B-4C73-A80B-978C3CCA2BEF}" type="presOf" srcId="{396B5B06-36E0-48B3-B9B9-FA8CD5FD21E3}" destId="{9B09C963-85D4-4F00-809B-DCDA28024B65}" srcOrd="0" destOrd="0" presId="urn:microsoft.com/office/officeart/2005/8/layout/pList1"/>
    <dgm:cxn modelId="{FA351D3A-A29C-4E05-974B-DA0A40EE4DF8}" type="presOf" srcId="{C32F1EEC-E9BA-46DD-8C1A-96D9FF94A839}" destId="{9E6CE7D7-65F5-4BD8-A725-4CBE4638D630}" srcOrd="0" destOrd="0" presId="urn:microsoft.com/office/officeart/2005/8/layout/pList1"/>
    <dgm:cxn modelId="{BA2C8150-012D-4300-9EFA-DB70B2946512}" srcId="{C32F1EEC-E9BA-46DD-8C1A-96D9FF94A839}" destId="{96C81EF6-2CA5-4991-89EB-CDFADC6E95C0}" srcOrd="3" destOrd="0" parTransId="{BE360881-5B43-4917-ACCB-5C58C7D53B8D}" sibTransId="{3FE5F723-342C-4909-BA38-8B45C4677F9E}"/>
    <dgm:cxn modelId="{80B73652-D196-49E9-BE79-F905EB6299CA}" type="presOf" srcId="{8AB60279-1262-4592-8A88-731EAC7CC588}" destId="{565FC8D4-E4FA-4809-9728-DE28B82B2DFD}" srcOrd="0" destOrd="0" presId="urn:microsoft.com/office/officeart/2005/8/layout/pList1"/>
    <dgm:cxn modelId="{A91BEE65-2A6F-4EE6-995F-6C32765607B0}" type="presOf" srcId="{96C81EF6-2CA5-4991-89EB-CDFADC6E95C0}" destId="{086C6CFA-2FFF-4D9E-B994-A598B98B312F}" srcOrd="0" destOrd="0" presId="urn:microsoft.com/office/officeart/2005/8/layout/pList1"/>
    <dgm:cxn modelId="{165D0BAE-5054-414B-9843-BE157EB7E8FB}" type="presOf" srcId="{740AE20A-1026-431A-A165-6D29DF018826}" destId="{21C2C36A-6C7D-40A9-8F55-39AD8C7BF330}" srcOrd="0" destOrd="0" presId="urn:microsoft.com/office/officeart/2005/8/layout/pList1"/>
    <dgm:cxn modelId="{2C1D43D0-AA5B-4648-8CB9-01A866DDD4B2}" type="presOf" srcId="{1EBE7F37-6A4A-46AF-8434-89D891D0C595}" destId="{3897918D-86D4-4A67-95B4-565C0E210E16}" srcOrd="0" destOrd="0" presId="urn:microsoft.com/office/officeart/2005/8/layout/pList1"/>
    <dgm:cxn modelId="{A9B12ED6-AA90-42A7-A3C3-639167E95899}" srcId="{C32F1EEC-E9BA-46DD-8C1A-96D9FF94A839}" destId="{1EBE7F37-6A4A-46AF-8434-89D891D0C595}" srcOrd="0" destOrd="0" parTransId="{C6764AD9-37D8-4883-8A29-546262F2CFA1}" sibTransId="{51B32DFC-1840-48E2-9C7F-042199EE65DA}"/>
    <dgm:cxn modelId="{0D0C2AF6-6124-42DA-AFB5-0B7D861EDEB4}" type="presOf" srcId="{6A760836-8A09-44FF-892B-D572179C0BAB}" destId="{750D7CDE-F591-495F-BAA4-7D30B1E4B48A}" srcOrd="0" destOrd="0" presId="urn:microsoft.com/office/officeart/2005/8/layout/pList1"/>
    <dgm:cxn modelId="{DA032EA7-F832-4A09-AE16-810F61DB3D15}" type="presParOf" srcId="{9E6CE7D7-65F5-4BD8-A725-4CBE4638D630}" destId="{2AD1824F-5A1D-45A6-A6A6-B5980AA164D7}" srcOrd="0" destOrd="0" presId="urn:microsoft.com/office/officeart/2005/8/layout/pList1"/>
    <dgm:cxn modelId="{5CD1D369-D6A0-4D90-BA77-0E9E6332D1E9}" type="presParOf" srcId="{2AD1824F-5A1D-45A6-A6A6-B5980AA164D7}" destId="{AB8D351D-4503-4340-B8D6-E21B4E7C3198}" srcOrd="0" destOrd="0" presId="urn:microsoft.com/office/officeart/2005/8/layout/pList1"/>
    <dgm:cxn modelId="{833193FE-87F6-4679-992B-10049A570A9A}" type="presParOf" srcId="{2AD1824F-5A1D-45A6-A6A6-B5980AA164D7}" destId="{3897918D-86D4-4A67-95B4-565C0E210E16}" srcOrd="1" destOrd="0" presId="urn:microsoft.com/office/officeart/2005/8/layout/pList1"/>
    <dgm:cxn modelId="{570753C3-96EF-4815-A4B8-24A0C58486F8}" type="presParOf" srcId="{9E6CE7D7-65F5-4BD8-A725-4CBE4638D630}" destId="{1C4CF07E-C27F-4B57-8F7F-820677E20D87}" srcOrd="1" destOrd="0" presId="urn:microsoft.com/office/officeart/2005/8/layout/pList1"/>
    <dgm:cxn modelId="{391DD8C0-7538-4E09-947D-78DDD34C62F1}" type="presParOf" srcId="{9E6CE7D7-65F5-4BD8-A725-4CBE4638D630}" destId="{71CAEB97-4DB5-43CD-A5BA-A2146B4002D3}" srcOrd="2" destOrd="0" presId="urn:microsoft.com/office/officeart/2005/8/layout/pList1"/>
    <dgm:cxn modelId="{C8DF415A-8E35-45D2-A06F-8ADF98CA1BCC}" type="presParOf" srcId="{71CAEB97-4DB5-43CD-A5BA-A2146B4002D3}" destId="{BA03A2FC-4A3A-4975-86C9-0E01C73D4222}" srcOrd="0" destOrd="0" presId="urn:microsoft.com/office/officeart/2005/8/layout/pList1"/>
    <dgm:cxn modelId="{1F1A730E-3D20-46E5-BF9A-299551BA202F}" type="presParOf" srcId="{71CAEB97-4DB5-43CD-A5BA-A2146B4002D3}" destId="{21C2C36A-6C7D-40A9-8F55-39AD8C7BF330}" srcOrd="1" destOrd="0" presId="urn:microsoft.com/office/officeart/2005/8/layout/pList1"/>
    <dgm:cxn modelId="{C77F4412-A847-4A12-9375-8F80513116A7}" type="presParOf" srcId="{9E6CE7D7-65F5-4BD8-A725-4CBE4638D630}" destId="{565FC8D4-E4FA-4809-9728-DE28B82B2DFD}" srcOrd="3" destOrd="0" presId="urn:microsoft.com/office/officeart/2005/8/layout/pList1"/>
    <dgm:cxn modelId="{676F380E-5949-40B2-B7FE-5ADC1B8D5A75}" type="presParOf" srcId="{9E6CE7D7-65F5-4BD8-A725-4CBE4638D630}" destId="{0D2E6815-9B6D-4781-BC8C-8ACF6448DEDB}" srcOrd="4" destOrd="0" presId="urn:microsoft.com/office/officeart/2005/8/layout/pList1"/>
    <dgm:cxn modelId="{5EF86AE1-7CB9-4B92-8CA9-B077BDFE6CFF}" type="presParOf" srcId="{0D2E6815-9B6D-4781-BC8C-8ACF6448DEDB}" destId="{0DCE481E-F064-4F45-8C50-2FE3755FAE81}" srcOrd="0" destOrd="0" presId="urn:microsoft.com/office/officeart/2005/8/layout/pList1"/>
    <dgm:cxn modelId="{871BFB77-D463-4338-9B9E-D9756425EECC}" type="presParOf" srcId="{0D2E6815-9B6D-4781-BC8C-8ACF6448DEDB}" destId="{750D7CDE-F591-495F-BAA4-7D30B1E4B48A}" srcOrd="1" destOrd="0" presId="urn:microsoft.com/office/officeart/2005/8/layout/pList1"/>
    <dgm:cxn modelId="{106D7D54-4063-479E-85F6-88B9E9A92D14}" type="presParOf" srcId="{9E6CE7D7-65F5-4BD8-A725-4CBE4638D630}" destId="{9B09C963-85D4-4F00-809B-DCDA28024B65}" srcOrd="5" destOrd="0" presId="urn:microsoft.com/office/officeart/2005/8/layout/pList1"/>
    <dgm:cxn modelId="{E13BDDD1-1290-45AE-8446-B06A594E1E34}" type="presParOf" srcId="{9E6CE7D7-65F5-4BD8-A725-4CBE4638D630}" destId="{B94B0233-C432-432D-AA8D-EE9998C21BB9}" srcOrd="6" destOrd="0" presId="urn:microsoft.com/office/officeart/2005/8/layout/pList1"/>
    <dgm:cxn modelId="{2F4FBA56-E007-467D-BE0B-AF08484D677B}" type="presParOf" srcId="{B94B0233-C432-432D-AA8D-EE9998C21BB9}" destId="{A74E9219-06F7-4BBB-AD85-1ABDD27A8D02}" srcOrd="0" destOrd="0" presId="urn:microsoft.com/office/officeart/2005/8/layout/pList1"/>
    <dgm:cxn modelId="{BDE901B1-2DEE-4630-80F1-7AC9CC4F7607}" type="presParOf" srcId="{B94B0233-C432-432D-AA8D-EE9998C21BB9}" destId="{086C6CFA-2FFF-4D9E-B994-A598B98B31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2F1EEC-E9BA-46DD-8C1A-96D9FF94A839}" type="doc">
      <dgm:prSet loTypeId="urn:microsoft.com/office/officeart/2005/8/layout/pList1" loCatId="list" qsTypeId="urn:microsoft.com/office/officeart/2005/8/quickstyle/simple2" qsCatId="simple" csTypeId="urn:microsoft.com/office/officeart/2005/8/colors/accent5_2" csCatId="accent5" phldr="1"/>
      <dgm:spPr/>
      <dgm:t>
        <a:bodyPr/>
        <a:lstStyle/>
        <a:p>
          <a:endParaRPr lang="zh-CN" altLang="en-US"/>
        </a:p>
      </dgm:t>
    </dgm:pt>
    <dgm:pt modelId="{1EBE7F37-6A4A-46AF-8434-89D891D0C595}">
      <dgm:prSet phldrT="[文本]"/>
      <dgm:spPr/>
      <dgm:t>
        <a:bodyPr/>
        <a:lstStyle/>
        <a:p>
          <a:r>
            <a:rPr lang="en-US" altLang="zh-CN" b="0" dirty="0">
              <a:latin typeface="Rockwell" panose="02060603020205020403" pitchFamily="18" charset="0"/>
            </a:rPr>
            <a:t>Background</a:t>
          </a:r>
          <a:endParaRPr lang="zh-CN" altLang="en-US" b="0" dirty="0">
            <a:latin typeface="Rockwell" panose="02060603020205020403" pitchFamily="18" charset="0"/>
          </a:endParaRPr>
        </a:p>
      </dgm:t>
    </dgm:pt>
    <dgm:pt modelId="{C6764AD9-37D8-4883-8A29-546262F2CFA1}" type="parTrans" cxnId="{A9B12ED6-AA90-42A7-A3C3-639167E95899}">
      <dgm:prSet/>
      <dgm:spPr/>
      <dgm:t>
        <a:bodyPr/>
        <a:lstStyle/>
        <a:p>
          <a:endParaRPr lang="zh-CN" altLang="en-US" b="0">
            <a:latin typeface="Rockwell" panose="02060603020205020403" pitchFamily="18" charset="0"/>
          </a:endParaRPr>
        </a:p>
      </dgm:t>
    </dgm:pt>
    <dgm:pt modelId="{51B32DFC-1840-48E2-9C7F-042199EE65DA}" type="sibTrans" cxnId="{A9B12ED6-AA90-42A7-A3C3-639167E95899}">
      <dgm:prSet/>
      <dgm:spPr/>
      <dgm:t>
        <a:bodyPr/>
        <a:lstStyle/>
        <a:p>
          <a:endParaRPr lang="zh-CN" altLang="en-US" b="0">
            <a:latin typeface="Rockwell" panose="02060603020205020403" pitchFamily="18" charset="0"/>
          </a:endParaRPr>
        </a:p>
      </dgm:t>
    </dgm:pt>
    <dgm:pt modelId="{740AE20A-1026-431A-A165-6D29DF018826}">
      <dgm:prSet phldrT="[文本]"/>
      <dgm:spPr/>
      <dgm:t>
        <a:bodyPr/>
        <a:lstStyle/>
        <a:p>
          <a:r>
            <a:rPr lang="en-US" altLang="zh-CN" b="0" dirty="0">
              <a:latin typeface="Rockwell" panose="02060603020205020403" pitchFamily="18" charset="0"/>
            </a:rPr>
            <a:t>Design</a:t>
          </a:r>
          <a:endParaRPr lang="zh-CN" altLang="en-US" b="0" dirty="0">
            <a:latin typeface="Rockwell" panose="02060603020205020403" pitchFamily="18" charset="0"/>
          </a:endParaRPr>
        </a:p>
      </dgm:t>
    </dgm:pt>
    <dgm:pt modelId="{A7E97506-9968-4E2A-B0A6-21E5AE74F3A6}" type="parTrans" cxnId="{40361E2C-9A45-49FC-83B8-7E68158FD3E3}">
      <dgm:prSet/>
      <dgm:spPr/>
      <dgm:t>
        <a:bodyPr/>
        <a:lstStyle/>
        <a:p>
          <a:endParaRPr lang="zh-CN" altLang="en-US" b="0">
            <a:latin typeface="Rockwell" panose="02060603020205020403" pitchFamily="18" charset="0"/>
          </a:endParaRPr>
        </a:p>
      </dgm:t>
    </dgm:pt>
    <dgm:pt modelId="{8AB60279-1262-4592-8A88-731EAC7CC588}" type="sibTrans" cxnId="{40361E2C-9A45-49FC-83B8-7E68158FD3E3}">
      <dgm:prSet/>
      <dgm:spPr/>
      <dgm:t>
        <a:bodyPr/>
        <a:lstStyle/>
        <a:p>
          <a:endParaRPr lang="zh-CN" altLang="en-US" b="0">
            <a:latin typeface="Rockwell" panose="02060603020205020403" pitchFamily="18" charset="0"/>
          </a:endParaRPr>
        </a:p>
      </dgm:t>
    </dgm:pt>
    <dgm:pt modelId="{6A760836-8A09-44FF-892B-D572179C0BAB}">
      <dgm:prSet phldrT="[文本]"/>
      <dgm:spPr/>
      <dgm:t>
        <a:bodyPr/>
        <a:lstStyle/>
        <a:p>
          <a:r>
            <a:rPr lang="en-US" altLang="zh-CN" b="0" dirty="0">
              <a:latin typeface="Rockwell" panose="02060603020205020403" pitchFamily="18" charset="0"/>
            </a:rPr>
            <a:t>Evaluation</a:t>
          </a:r>
          <a:endParaRPr lang="zh-CN" altLang="en-US" b="0" dirty="0">
            <a:latin typeface="Rockwell" panose="02060603020205020403" pitchFamily="18" charset="0"/>
          </a:endParaRPr>
        </a:p>
      </dgm:t>
    </dgm:pt>
    <dgm:pt modelId="{4128C5FD-E019-4B56-950B-51A908BB13FB}" type="parTrans" cxnId="{B9BAA719-DAD3-48A0-8DCC-E0A501D7A532}">
      <dgm:prSet/>
      <dgm:spPr/>
      <dgm:t>
        <a:bodyPr/>
        <a:lstStyle/>
        <a:p>
          <a:endParaRPr lang="zh-CN" altLang="en-US" b="0">
            <a:latin typeface="Rockwell" panose="02060603020205020403" pitchFamily="18" charset="0"/>
          </a:endParaRPr>
        </a:p>
      </dgm:t>
    </dgm:pt>
    <dgm:pt modelId="{396B5B06-36E0-48B3-B9B9-FA8CD5FD21E3}" type="sibTrans" cxnId="{B9BAA719-DAD3-48A0-8DCC-E0A501D7A532}">
      <dgm:prSet/>
      <dgm:spPr/>
      <dgm:t>
        <a:bodyPr/>
        <a:lstStyle/>
        <a:p>
          <a:endParaRPr lang="zh-CN" altLang="en-US" b="0">
            <a:latin typeface="Rockwell" panose="02060603020205020403" pitchFamily="18" charset="0"/>
          </a:endParaRPr>
        </a:p>
      </dgm:t>
    </dgm:pt>
    <dgm:pt modelId="{96C81EF6-2CA5-4991-89EB-CDFADC6E95C0}">
      <dgm:prSet phldrT="[文本]"/>
      <dgm:spPr/>
      <dgm:t>
        <a:bodyPr/>
        <a:lstStyle/>
        <a:p>
          <a:r>
            <a:rPr lang="en-US" altLang="zh-CN" b="1" dirty="0">
              <a:latin typeface="Rockwell" panose="02060603020205020403" pitchFamily="18" charset="0"/>
            </a:rPr>
            <a:t>Conclusion</a:t>
          </a:r>
          <a:endParaRPr lang="zh-CN" altLang="en-US" b="1" dirty="0">
            <a:latin typeface="Rockwell" panose="02060603020205020403" pitchFamily="18" charset="0"/>
          </a:endParaRPr>
        </a:p>
      </dgm:t>
    </dgm:pt>
    <dgm:pt modelId="{BE360881-5B43-4917-ACCB-5C58C7D53B8D}" type="parTrans" cxnId="{BA2C8150-012D-4300-9EFA-DB70B2946512}">
      <dgm:prSet/>
      <dgm:spPr/>
      <dgm:t>
        <a:bodyPr/>
        <a:lstStyle/>
        <a:p>
          <a:endParaRPr lang="zh-CN" altLang="en-US" b="0">
            <a:latin typeface="Rockwell" panose="02060603020205020403" pitchFamily="18" charset="0"/>
          </a:endParaRPr>
        </a:p>
      </dgm:t>
    </dgm:pt>
    <dgm:pt modelId="{3FE5F723-342C-4909-BA38-8B45C4677F9E}" type="sibTrans" cxnId="{BA2C8150-012D-4300-9EFA-DB70B2946512}">
      <dgm:prSet/>
      <dgm:spPr/>
      <dgm:t>
        <a:bodyPr/>
        <a:lstStyle/>
        <a:p>
          <a:endParaRPr lang="zh-CN" altLang="en-US" b="0">
            <a:latin typeface="Rockwell" panose="02060603020205020403" pitchFamily="18" charset="0"/>
          </a:endParaRPr>
        </a:p>
      </dgm:t>
    </dgm:pt>
    <dgm:pt modelId="{9E6CE7D7-65F5-4BD8-A725-4CBE4638D630}" type="pres">
      <dgm:prSet presAssocID="{C32F1EEC-E9BA-46DD-8C1A-96D9FF94A839}" presName="Name0" presStyleCnt="0">
        <dgm:presLayoutVars>
          <dgm:dir/>
          <dgm:resizeHandles val="exact"/>
        </dgm:presLayoutVars>
      </dgm:prSet>
      <dgm:spPr/>
    </dgm:pt>
    <dgm:pt modelId="{2AD1824F-5A1D-45A6-A6A6-B5980AA164D7}" type="pres">
      <dgm:prSet presAssocID="{1EBE7F37-6A4A-46AF-8434-89D891D0C595}" presName="compNode" presStyleCnt="0"/>
      <dgm:spPr/>
    </dgm:pt>
    <dgm:pt modelId="{AB8D351D-4503-4340-B8D6-E21B4E7C3198}" type="pres">
      <dgm:prSet presAssocID="{1EBE7F37-6A4A-46AF-8434-89D891D0C595}" presName="pictRect" presStyleLbl="nod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dgm:spPr>
      <dgm:extLst>
        <a:ext uri="{E40237B7-FDA0-4F09-8148-C483321AD2D9}">
          <dgm14:cNvPr xmlns:dgm14="http://schemas.microsoft.com/office/drawing/2010/diagram" id="0" name="" descr="清单 纯色填充"/>
        </a:ext>
      </dgm:extLst>
    </dgm:pt>
    <dgm:pt modelId="{3897918D-86D4-4A67-95B4-565C0E210E16}" type="pres">
      <dgm:prSet presAssocID="{1EBE7F37-6A4A-46AF-8434-89D891D0C595}" presName="textRect" presStyleLbl="revTx" presStyleIdx="0" presStyleCnt="4">
        <dgm:presLayoutVars>
          <dgm:bulletEnabled val="1"/>
        </dgm:presLayoutVars>
      </dgm:prSet>
      <dgm:spPr/>
    </dgm:pt>
    <dgm:pt modelId="{1C4CF07E-C27F-4B57-8F7F-820677E20D87}" type="pres">
      <dgm:prSet presAssocID="{51B32DFC-1840-48E2-9C7F-042199EE65DA}" presName="sibTrans" presStyleLbl="sibTrans2D1" presStyleIdx="0" presStyleCnt="0"/>
      <dgm:spPr/>
    </dgm:pt>
    <dgm:pt modelId="{71CAEB97-4DB5-43CD-A5BA-A2146B4002D3}" type="pres">
      <dgm:prSet presAssocID="{740AE20A-1026-431A-A165-6D29DF018826}" presName="compNode" presStyleCnt="0"/>
      <dgm:spPr/>
    </dgm:pt>
    <dgm:pt modelId="{BA03A2FC-4A3A-4975-86C9-0E01C73D4222}" type="pres">
      <dgm:prSet presAssocID="{740AE20A-1026-431A-A165-6D29DF018826}" presName="pictRect" presStyleLbl="nod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dgm:spPr>
      <dgm:extLst>
        <a:ext uri="{E40237B7-FDA0-4F09-8148-C483321AD2D9}">
          <dgm14:cNvPr xmlns:dgm14="http://schemas.microsoft.com/office/drawing/2010/diagram" id="0" name="" descr="灯泡和齿轮 纯色填充"/>
        </a:ext>
      </dgm:extLst>
    </dgm:pt>
    <dgm:pt modelId="{21C2C36A-6C7D-40A9-8F55-39AD8C7BF330}" type="pres">
      <dgm:prSet presAssocID="{740AE20A-1026-431A-A165-6D29DF018826}" presName="textRect" presStyleLbl="revTx" presStyleIdx="1" presStyleCnt="4">
        <dgm:presLayoutVars>
          <dgm:bulletEnabled val="1"/>
        </dgm:presLayoutVars>
      </dgm:prSet>
      <dgm:spPr/>
    </dgm:pt>
    <dgm:pt modelId="{565FC8D4-E4FA-4809-9728-DE28B82B2DFD}" type="pres">
      <dgm:prSet presAssocID="{8AB60279-1262-4592-8A88-731EAC7CC588}" presName="sibTrans" presStyleLbl="sibTrans2D1" presStyleIdx="0" presStyleCnt="0"/>
      <dgm:spPr/>
    </dgm:pt>
    <dgm:pt modelId="{0D2E6815-9B6D-4781-BC8C-8ACF6448DEDB}" type="pres">
      <dgm:prSet presAssocID="{6A760836-8A09-44FF-892B-D572179C0BAB}" presName="compNode" presStyleCnt="0"/>
      <dgm:spPr/>
    </dgm:pt>
    <dgm:pt modelId="{0DCE481E-F064-4F45-8C50-2FE3755FAE81}" type="pres">
      <dgm:prSet presAssocID="{6A760836-8A09-44FF-892B-D572179C0BAB}" presName="pictRect" presStyleLbl="nod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dgm:spPr>
      <dgm:extLst>
        <a:ext uri="{E40237B7-FDA0-4F09-8148-C483321AD2D9}">
          <dgm14:cNvPr xmlns:dgm14="http://schemas.microsoft.com/office/drawing/2010/diagram" id="0" name="" descr="条形图 纯色填充"/>
        </a:ext>
      </dgm:extLst>
    </dgm:pt>
    <dgm:pt modelId="{750D7CDE-F591-495F-BAA4-7D30B1E4B48A}" type="pres">
      <dgm:prSet presAssocID="{6A760836-8A09-44FF-892B-D572179C0BAB}" presName="textRect" presStyleLbl="revTx" presStyleIdx="2" presStyleCnt="4">
        <dgm:presLayoutVars>
          <dgm:bulletEnabled val="1"/>
        </dgm:presLayoutVars>
      </dgm:prSet>
      <dgm:spPr/>
    </dgm:pt>
    <dgm:pt modelId="{9B09C963-85D4-4F00-809B-DCDA28024B65}" type="pres">
      <dgm:prSet presAssocID="{396B5B06-36E0-48B3-B9B9-FA8CD5FD21E3}" presName="sibTrans" presStyleLbl="sibTrans2D1" presStyleIdx="0" presStyleCnt="0"/>
      <dgm:spPr/>
    </dgm:pt>
    <dgm:pt modelId="{B94B0233-C432-432D-AA8D-EE9998C21BB9}" type="pres">
      <dgm:prSet presAssocID="{96C81EF6-2CA5-4991-89EB-CDFADC6E95C0}" presName="compNode" presStyleCnt="0"/>
      <dgm:spPr/>
    </dgm:pt>
    <dgm:pt modelId="{A74E9219-06F7-4BBB-AD85-1ABDD27A8D02}" type="pres">
      <dgm:prSet presAssocID="{96C81EF6-2CA5-4991-89EB-CDFADC6E95C0}" presName="pictRect" presStyleLbl="nod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dgm:spPr>
      <dgm:extLst>
        <a:ext uri="{E40237B7-FDA0-4F09-8148-C483321AD2D9}">
          <dgm14:cNvPr xmlns:dgm14="http://schemas.microsoft.com/office/drawing/2010/diagram" id="0" name="" descr="火箭 纯色填充"/>
        </a:ext>
      </dgm:extLst>
    </dgm:pt>
    <dgm:pt modelId="{086C6CFA-2FFF-4D9E-B994-A598B98B312F}" type="pres">
      <dgm:prSet presAssocID="{96C81EF6-2CA5-4991-89EB-CDFADC6E95C0}" presName="textRect" presStyleLbl="revTx" presStyleIdx="3" presStyleCnt="4">
        <dgm:presLayoutVars>
          <dgm:bulletEnabled val="1"/>
        </dgm:presLayoutVars>
      </dgm:prSet>
      <dgm:spPr/>
    </dgm:pt>
  </dgm:ptLst>
  <dgm:cxnLst>
    <dgm:cxn modelId="{1DF9E714-1375-4D9B-ADA7-1A4EA900D148}" type="presOf" srcId="{51B32DFC-1840-48E2-9C7F-042199EE65DA}" destId="{1C4CF07E-C27F-4B57-8F7F-820677E20D87}" srcOrd="0" destOrd="0" presId="urn:microsoft.com/office/officeart/2005/8/layout/pList1"/>
    <dgm:cxn modelId="{B9BAA719-DAD3-48A0-8DCC-E0A501D7A532}" srcId="{C32F1EEC-E9BA-46DD-8C1A-96D9FF94A839}" destId="{6A760836-8A09-44FF-892B-D572179C0BAB}" srcOrd="2" destOrd="0" parTransId="{4128C5FD-E019-4B56-950B-51A908BB13FB}" sibTransId="{396B5B06-36E0-48B3-B9B9-FA8CD5FD21E3}"/>
    <dgm:cxn modelId="{40361E2C-9A45-49FC-83B8-7E68158FD3E3}" srcId="{C32F1EEC-E9BA-46DD-8C1A-96D9FF94A839}" destId="{740AE20A-1026-431A-A165-6D29DF018826}" srcOrd="1" destOrd="0" parTransId="{A7E97506-9968-4E2A-B0A6-21E5AE74F3A6}" sibTransId="{8AB60279-1262-4592-8A88-731EAC7CC588}"/>
    <dgm:cxn modelId="{1907D72C-AA4B-4C73-A80B-978C3CCA2BEF}" type="presOf" srcId="{396B5B06-36E0-48B3-B9B9-FA8CD5FD21E3}" destId="{9B09C963-85D4-4F00-809B-DCDA28024B65}" srcOrd="0" destOrd="0" presId="urn:microsoft.com/office/officeart/2005/8/layout/pList1"/>
    <dgm:cxn modelId="{FA351D3A-A29C-4E05-974B-DA0A40EE4DF8}" type="presOf" srcId="{C32F1EEC-E9BA-46DD-8C1A-96D9FF94A839}" destId="{9E6CE7D7-65F5-4BD8-A725-4CBE4638D630}" srcOrd="0" destOrd="0" presId="urn:microsoft.com/office/officeart/2005/8/layout/pList1"/>
    <dgm:cxn modelId="{BA2C8150-012D-4300-9EFA-DB70B2946512}" srcId="{C32F1EEC-E9BA-46DD-8C1A-96D9FF94A839}" destId="{96C81EF6-2CA5-4991-89EB-CDFADC6E95C0}" srcOrd="3" destOrd="0" parTransId="{BE360881-5B43-4917-ACCB-5C58C7D53B8D}" sibTransId="{3FE5F723-342C-4909-BA38-8B45C4677F9E}"/>
    <dgm:cxn modelId="{80B73652-D196-49E9-BE79-F905EB6299CA}" type="presOf" srcId="{8AB60279-1262-4592-8A88-731EAC7CC588}" destId="{565FC8D4-E4FA-4809-9728-DE28B82B2DFD}" srcOrd="0" destOrd="0" presId="urn:microsoft.com/office/officeart/2005/8/layout/pList1"/>
    <dgm:cxn modelId="{A91BEE65-2A6F-4EE6-995F-6C32765607B0}" type="presOf" srcId="{96C81EF6-2CA5-4991-89EB-CDFADC6E95C0}" destId="{086C6CFA-2FFF-4D9E-B994-A598B98B312F}" srcOrd="0" destOrd="0" presId="urn:microsoft.com/office/officeart/2005/8/layout/pList1"/>
    <dgm:cxn modelId="{165D0BAE-5054-414B-9843-BE157EB7E8FB}" type="presOf" srcId="{740AE20A-1026-431A-A165-6D29DF018826}" destId="{21C2C36A-6C7D-40A9-8F55-39AD8C7BF330}" srcOrd="0" destOrd="0" presId="urn:microsoft.com/office/officeart/2005/8/layout/pList1"/>
    <dgm:cxn modelId="{2C1D43D0-AA5B-4648-8CB9-01A866DDD4B2}" type="presOf" srcId="{1EBE7F37-6A4A-46AF-8434-89D891D0C595}" destId="{3897918D-86D4-4A67-95B4-565C0E210E16}" srcOrd="0" destOrd="0" presId="urn:microsoft.com/office/officeart/2005/8/layout/pList1"/>
    <dgm:cxn modelId="{A9B12ED6-AA90-42A7-A3C3-639167E95899}" srcId="{C32F1EEC-E9BA-46DD-8C1A-96D9FF94A839}" destId="{1EBE7F37-6A4A-46AF-8434-89D891D0C595}" srcOrd="0" destOrd="0" parTransId="{C6764AD9-37D8-4883-8A29-546262F2CFA1}" sibTransId="{51B32DFC-1840-48E2-9C7F-042199EE65DA}"/>
    <dgm:cxn modelId="{0D0C2AF6-6124-42DA-AFB5-0B7D861EDEB4}" type="presOf" srcId="{6A760836-8A09-44FF-892B-D572179C0BAB}" destId="{750D7CDE-F591-495F-BAA4-7D30B1E4B48A}" srcOrd="0" destOrd="0" presId="urn:microsoft.com/office/officeart/2005/8/layout/pList1"/>
    <dgm:cxn modelId="{DA032EA7-F832-4A09-AE16-810F61DB3D15}" type="presParOf" srcId="{9E6CE7D7-65F5-4BD8-A725-4CBE4638D630}" destId="{2AD1824F-5A1D-45A6-A6A6-B5980AA164D7}" srcOrd="0" destOrd="0" presId="urn:microsoft.com/office/officeart/2005/8/layout/pList1"/>
    <dgm:cxn modelId="{5CD1D369-D6A0-4D90-BA77-0E9E6332D1E9}" type="presParOf" srcId="{2AD1824F-5A1D-45A6-A6A6-B5980AA164D7}" destId="{AB8D351D-4503-4340-B8D6-E21B4E7C3198}" srcOrd="0" destOrd="0" presId="urn:microsoft.com/office/officeart/2005/8/layout/pList1"/>
    <dgm:cxn modelId="{833193FE-87F6-4679-992B-10049A570A9A}" type="presParOf" srcId="{2AD1824F-5A1D-45A6-A6A6-B5980AA164D7}" destId="{3897918D-86D4-4A67-95B4-565C0E210E16}" srcOrd="1" destOrd="0" presId="urn:microsoft.com/office/officeart/2005/8/layout/pList1"/>
    <dgm:cxn modelId="{570753C3-96EF-4815-A4B8-24A0C58486F8}" type="presParOf" srcId="{9E6CE7D7-65F5-4BD8-A725-4CBE4638D630}" destId="{1C4CF07E-C27F-4B57-8F7F-820677E20D87}" srcOrd="1" destOrd="0" presId="urn:microsoft.com/office/officeart/2005/8/layout/pList1"/>
    <dgm:cxn modelId="{391DD8C0-7538-4E09-947D-78DDD34C62F1}" type="presParOf" srcId="{9E6CE7D7-65F5-4BD8-A725-4CBE4638D630}" destId="{71CAEB97-4DB5-43CD-A5BA-A2146B4002D3}" srcOrd="2" destOrd="0" presId="urn:microsoft.com/office/officeart/2005/8/layout/pList1"/>
    <dgm:cxn modelId="{C8DF415A-8E35-45D2-A06F-8ADF98CA1BCC}" type="presParOf" srcId="{71CAEB97-4DB5-43CD-A5BA-A2146B4002D3}" destId="{BA03A2FC-4A3A-4975-86C9-0E01C73D4222}" srcOrd="0" destOrd="0" presId="urn:microsoft.com/office/officeart/2005/8/layout/pList1"/>
    <dgm:cxn modelId="{1F1A730E-3D20-46E5-BF9A-299551BA202F}" type="presParOf" srcId="{71CAEB97-4DB5-43CD-A5BA-A2146B4002D3}" destId="{21C2C36A-6C7D-40A9-8F55-39AD8C7BF330}" srcOrd="1" destOrd="0" presId="urn:microsoft.com/office/officeart/2005/8/layout/pList1"/>
    <dgm:cxn modelId="{C77F4412-A847-4A12-9375-8F80513116A7}" type="presParOf" srcId="{9E6CE7D7-65F5-4BD8-A725-4CBE4638D630}" destId="{565FC8D4-E4FA-4809-9728-DE28B82B2DFD}" srcOrd="3" destOrd="0" presId="urn:microsoft.com/office/officeart/2005/8/layout/pList1"/>
    <dgm:cxn modelId="{676F380E-5949-40B2-B7FE-5ADC1B8D5A75}" type="presParOf" srcId="{9E6CE7D7-65F5-4BD8-A725-4CBE4638D630}" destId="{0D2E6815-9B6D-4781-BC8C-8ACF6448DEDB}" srcOrd="4" destOrd="0" presId="urn:microsoft.com/office/officeart/2005/8/layout/pList1"/>
    <dgm:cxn modelId="{5EF86AE1-7CB9-4B92-8CA9-B077BDFE6CFF}" type="presParOf" srcId="{0D2E6815-9B6D-4781-BC8C-8ACF6448DEDB}" destId="{0DCE481E-F064-4F45-8C50-2FE3755FAE81}" srcOrd="0" destOrd="0" presId="urn:microsoft.com/office/officeart/2005/8/layout/pList1"/>
    <dgm:cxn modelId="{871BFB77-D463-4338-9B9E-D9756425EECC}" type="presParOf" srcId="{0D2E6815-9B6D-4781-BC8C-8ACF6448DEDB}" destId="{750D7CDE-F591-495F-BAA4-7D30B1E4B48A}" srcOrd="1" destOrd="0" presId="urn:microsoft.com/office/officeart/2005/8/layout/pList1"/>
    <dgm:cxn modelId="{106D7D54-4063-479E-85F6-88B9E9A92D14}" type="presParOf" srcId="{9E6CE7D7-65F5-4BD8-A725-4CBE4638D630}" destId="{9B09C963-85D4-4F00-809B-DCDA28024B65}" srcOrd="5" destOrd="0" presId="urn:microsoft.com/office/officeart/2005/8/layout/pList1"/>
    <dgm:cxn modelId="{E13BDDD1-1290-45AE-8446-B06A594E1E34}" type="presParOf" srcId="{9E6CE7D7-65F5-4BD8-A725-4CBE4638D630}" destId="{B94B0233-C432-432D-AA8D-EE9998C21BB9}" srcOrd="6" destOrd="0" presId="urn:microsoft.com/office/officeart/2005/8/layout/pList1"/>
    <dgm:cxn modelId="{2F4FBA56-E007-467D-BE0B-AF08484D677B}" type="presParOf" srcId="{B94B0233-C432-432D-AA8D-EE9998C21BB9}" destId="{A74E9219-06F7-4BBB-AD85-1ABDD27A8D02}" srcOrd="0" destOrd="0" presId="urn:microsoft.com/office/officeart/2005/8/layout/pList1"/>
    <dgm:cxn modelId="{BDE901B1-2DEE-4630-80F1-7AC9CC4F7607}" type="presParOf" srcId="{B94B0233-C432-432D-AA8D-EE9998C21BB9}" destId="{086C6CFA-2FFF-4D9E-B994-A598B98B31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D351D-4503-4340-B8D6-E21B4E7C3198}">
      <dsp:nvSpPr>
        <dsp:cNvPr id="0" name=""/>
        <dsp:cNvSpPr/>
      </dsp:nvSpPr>
      <dsp:spPr>
        <a:xfrm>
          <a:off x="4101" y="317803"/>
          <a:ext cx="1951742" cy="1344750"/>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97918D-86D4-4A67-95B4-565C0E210E16}">
      <dsp:nvSpPr>
        <dsp:cNvPr id="0" name=""/>
        <dsp:cNvSpPr/>
      </dsp:nvSpPr>
      <dsp:spPr>
        <a:xfrm>
          <a:off x="4101"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altLang="zh-CN" sz="2100" b="1" kern="1200" dirty="0">
              <a:latin typeface="Rockwell" panose="02060603020205020403" pitchFamily="18" charset="0"/>
            </a:rPr>
            <a:t>Background</a:t>
          </a:r>
          <a:endParaRPr lang="zh-CN" altLang="en-US" sz="2100" b="1" kern="1200" dirty="0">
            <a:latin typeface="Rockwell" panose="02060603020205020403" pitchFamily="18" charset="0"/>
          </a:endParaRPr>
        </a:p>
      </dsp:txBody>
      <dsp:txXfrm>
        <a:off x="4101" y="1662554"/>
        <a:ext cx="1951742" cy="724096"/>
      </dsp:txXfrm>
    </dsp:sp>
    <dsp:sp modelId="{BA03A2FC-4A3A-4975-86C9-0E01C73D4222}">
      <dsp:nvSpPr>
        <dsp:cNvPr id="0" name=""/>
        <dsp:cNvSpPr/>
      </dsp:nvSpPr>
      <dsp:spPr>
        <a:xfrm>
          <a:off x="2151100" y="317803"/>
          <a:ext cx="1951742" cy="1344750"/>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C2C36A-6C7D-40A9-8F55-39AD8C7BF330}">
      <dsp:nvSpPr>
        <dsp:cNvPr id="0" name=""/>
        <dsp:cNvSpPr/>
      </dsp:nvSpPr>
      <dsp:spPr>
        <a:xfrm>
          <a:off x="2151100"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altLang="zh-CN" sz="2100" b="0" kern="1200" dirty="0">
              <a:latin typeface="Rockwell" panose="02060603020205020403" pitchFamily="18" charset="0"/>
            </a:rPr>
            <a:t>Design</a:t>
          </a:r>
          <a:endParaRPr lang="zh-CN" altLang="en-US" sz="2100" b="0" kern="1200" dirty="0">
            <a:latin typeface="Rockwell" panose="02060603020205020403" pitchFamily="18" charset="0"/>
          </a:endParaRPr>
        </a:p>
      </dsp:txBody>
      <dsp:txXfrm>
        <a:off x="2151100" y="1662554"/>
        <a:ext cx="1951742" cy="724096"/>
      </dsp:txXfrm>
    </dsp:sp>
    <dsp:sp modelId="{0DCE481E-F064-4F45-8C50-2FE3755FAE81}">
      <dsp:nvSpPr>
        <dsp:cNvPr id="0" name=""/>
        <dsp:cNvSpPr/>
      </dsp:nvSpPr>
      <dsp:spPr>
        <a:xfrm>
          <a:off x="4298099" y="317803"/>
          <a:ext cx="1951742" cy="1344750"/>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50D7CDE-F591-495F-BAA4-7D30B1E4B48A}">
      <dsp:nvSpPr>
        <dsp:cNvPr id="0" name=""/>
        <dsp:cNvSpPr/>
      </dsp:nvSpPr>
      <dsp:spPr>
        <a:xfrm>
          <a:off x="4298099"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altLang="zh-CN" sz="2100" b="0" kern="1200" dirty="0">
              <a:latin typeface="Rockwell" panose="02060603020205020403" pitchFamily="18" charset="0"/>
            </a:rPr>
            <a:t>Evaluation</a:t>
          </a:r>
          <a:endParaRPr lang="zh-CN" altLang="en-US" sz="2100" b="0" kern="1200" dirty="0">
            <a:latin typeface="Rockwell" panose="02060603020205020403" pitchFamily="18" charset="0"/>
          </a:endParaRPr>
        </a:p>
      </dsp:txBody>
      <dsp:txXfrm>
        <a:off x="4298099" y="1662554"/>
        <a:ext cx="1951742" cy="724096"/>
      </dsp:txXfrm>
    </dsp:sp>
    <dsp:sp modelId="{A74E9219-06F7-4BBB-AD85-1ABDD27A8D02}">
      <dsp:nvSpPr>
        <dsp:cNvPr id="0" name=""/>
        <dsp:cNvSpPr/>
      </dsp:nvSpPr>
      <dsp:spPr>
        <a:xfrm>
          <a:off x="6445098" y="317803"/>
          <a:ext cx="1951742" cy="1344750"/>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6C6CFA-2FFF-4D9E-B994-A598B98B312F}">
      <dsp:nvSpPr>
        <dsp:cNvPr id="0" name=""/>
        <dsp:cNvSpPr/>
      </dsp:nvSpPr>
      <dsp:spPr>
        <a:xfrm>
          <a:off x="6445098"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altLang="zh-CN" sz="2100" b="0" kern="1200" dirty="0">
              <a:latin typeface="Rockwell" panose="02060603020205020403" pitchFamily="18" charset="0"/>
            </a:rPr>
            <a:t>Conclusion</a:t>
          </a:r>
          <a:endParaRPr lang="zh-CN" altLang="en-US" sz="2100" b="0" kern="1200" dirty="0">
            <a:latin typeface="Rockwell" panose="02060603020205020403" pitchFamily="18" charset="0"/>
          </a:endParaRPr>
        </a:p>
      </dsp:txBody>
      <dsp:txXfrm>
        <a:off x="6445098" y="1662554"/>
        <a:ext cx="1951742" cy="7240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1E974-01CF-40D3-8FE9-3837F616262A}">
      <dsp:nvSpPr>
        <dsp:cNvPr id="0" name=""/>
        <dsp:cNvSpPr/>
      </dsp:nvSpPr>
      <dsp:spPr>
        <a:xfrm>
          <a:off x="0" y="2387"/>
          <a:ext cx="8537508" cy="59986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latin typeface=""/>
              <a:cs typeface="Segoe UI" panose="020B0502040204020203" pitchFamily="34" charset="0"/>
            </a:rPr>
            <a:t>Metric Data</a:t>
          </a:r>
          <a:endParaRPr lang="zh-CN" altLang="en-US" sz="2400" b="1" kern="1200" dirty="0">
            <a:latin typeface=""/>
            <a:cs typeface="Segoe UI" panose="020B0502040204020203" pitchFamily="34" charset="0"/>
          </a:endParaRPr>
        </a:p>
      </dsp:txBody>
      <dsp:txXfrm>
        <a:off x="29283" y="31670"/>
        <a:ext cx="8478942" cy="541300"/>
      </dsp:txXfrm>
    </dsp:sp>
    <dsp:sp modelId="{1991F307-8558-4DC3-8DD3-F03F6FC93C73}">
      <dsp:nvSpPr>
        <dsp:cNvPr id="0" name=""/>
        <dsp:cNvSpPr/>
      </dsp:nvSpPr>
      <dsp:spPr>
        <a:xfrm>
          <a:off x="0" y="602254"/>
          <a:ext cx="8537508" cy="145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06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a:solidFill>
                <a:srgbClr val="0070C0"/>
              </a:solidFill>
              <a:latin typeface="Segoe UI" panose="020B0502040204020203" pitchFamily="34" charset="0"/>
              <a:cs typeface="Segoe UI" panose="020B0502040204020203" pitchFamily="34" charset="0"/>
            </a:rPr>
            <a:t>Time-series data</a:t>
          </a:r>
          <a:r>
            <a:rPr lang="en-US" altLang="zh-CN" sz="2000" kern="1200" dirty="0">
              <a:solidFill>
                <a:srgbClr val="002060"/>
              </a:solidFill>
              <a:latin typeface="Segoe UI" panose="020B0502040204020203" pitchFamily="34" charset="0"/>
              <a:cs typeface="Segoe UI" panose="020B0502040204020203" pitchFamily="34" charset="0"/>
            </a:rPr>
            <a:t> </a:t>
          </a:r>
          <a:r>
            <a:rPr lang="en-US" altLang="zh-CN" sz="2000" kern="1200" dirty="0">
              <a:latin typeface="Segoe UI" panose="020B0502040204020203" pitchFamily="34" charset="0"/>
              <a:cs typeface="Segoe UI" panose="020B0502040204020203" pitchFamily="34" charset="0"/>
            </a:rPr>
            <a:t>collected from a myriad of sources</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Reflect the health status of a service</a:t>
          </a:r>
          <a:endParaRPr lang="zh-CN" altLang="en-US" sz="2000" kern="1200" dirty="0">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r>
            <a:rPr lang="en-US" altLang="zh-CN" sz="2000" kern="1200" dirty="0">
              <a:latin typeface="Segoe UI" panose="020B0502040204020203" pitchFamily="34" charset="0"/>
              <a:cs typeface="Segoe UI" panose="020B0502040204020203" pitchFamily="34" charset="0"/>
            </a:rPr>
            <a:t>Fundamental and important aspect of monitoring data analysis</a:t>
          </a:r>
          <a:endParaRPr lang="zh-CN" altLang="en-US" sz="2000" kern="1200" dirty="0">
            <a:solidFill>
              <a:srgbClr val="0070C0"/>
            </a:solidFill>
            <a:latin typeface="Segoe UI" panose="020B0502040204020203" pitchFamily="34" charset="0"/>
            <a:cs typeface="Segoe UI" panose="020B0502040204020203" pitchFamily="34" charset="0"/>
          </a:endParaRPr>
        </a:p>
        <a:p>
          <a:pPr marL="228600" lvl="1" indent="-228600" algn="l" defTabSz="889000">
            <a:lnSpc>
              <a:spcPct val="90000"/>
            </a:lnSpc>
            <a:spcBef>
              <a:spcPct val="0"/>
            </a:spcBef>
            <a:spcAft>
              <a:spcPct val="20000"/>
            </a:spcAft>
            <a:buChar char="•"/>
          </a:pPr>
          <a:endParaRPr lang="zh-CN" altLang="en-US" sz="2000" kern="1200" dirty="0">
            <a:latin typeface="Segoe UI" panose="020B0502040204020203" pitchFamily="34" charset="0"/>
            <a:cs typeface="Segoe UI" panose="020B0502040204020203" pitchFamily="34" charset="0"/>
          </a:endParaRPr>
        </a:p>
      </dsp:txBody>
      <dsp:txXfrm>
        <a:off x="0" y="602254"/>
        <a:ext cx="8537508" cy="1455501"/>
      </dsp:txXfrm>
    </dsp:sp>
    <dsp:sp modelId="{7B1EA4DC-2A48-4AAA-A478-FFDFC9C2E87C}">
      <dsp:nvSpPr>
        <dsp:cNvPr id="0" name=""/>
        <dsp:cNvSpPr/>
      </dsp:nvSpPr>
      <dsp:spPr>
        <a:xfrm>
          <a:off x="0" y="2057755"/>
          <a:ext cx="8537508" cy="59986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altLang="zh-CN" sz="2400" b="1" kern="1200" dirty="0">
              <a:latin typeface="Segoe UI" panose="020B0502040204020203" pitchFamily="34" charset="0"/>
              <a:cs typeface="Segoe UI" panose="020B0502040204020203" pitchFamily="34" charset="0"/>
            </a:rPr>
            <a:t>Metric Anomaly Detection</a:t>
          </a:r>
          <a:endParaRPr lang="zh-CN" altLang="en-US" sz="2400" b="1" kern="1200" dirty="0">
            <a:latin typeface="Segoe UI" panose="020B0502040204020203" pitchFamily="34" charset="0"/>
            <a:cs typeface="Segoe UI" panose="020B0502040204020203" pitchFamily="34" charset="0"/>
          </a:endParaRPr>
        </a:p>
      </dsp:txBody>
      <dsp:txXfrm>
        <a:off x="29283" y="2087038"/>
        <a:ext cx="8478942" cy="541300"/>
      </dsp:txXfrm>
    </dsp:sp>
    <dsp:sp modelId="{6EFCCF38-F94A-46DF-8F7D-E3987C9ECBAA}">
      <dsp:nvSpPr>
        <dsp:cNvPr id="0" name=""/>
        <dsp:cNvSpPr/>
      </dsp:nvSpPr>
      <dsp:spPr>
        <a:xfrm>
          <a:off x="0" y="2657622"/>
          <a:ext cx="8537508" cy="173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06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en-US" sz="2000" kern="1200" dirty="0">
              <a:latin typeface="Segoe UI" panose="020B0502040204020203" pitchFamily="34" charset="0"/>
              <a:cs typeface="Segoe UI" panose="020B0502040204020203" pitchFamily="34" charset="0"/>
            </a:rPr>
            <a:t>Exiting algorithms still struggle to find widespread application in industry:</a:t>
          </a:r>
          <a:endParaRPr lang="zh-CN" altLang="en-US" sz="2000" kern="1200" dirty="0">
            <a:latin typeface="Segoe UI" panose="020B0502040204020203" pitchFamily="34" charset="0"/>
            <a:cs typeface="Segoe UI" panose="020B0502040204020203" pitchFamily="34" charset="0"/>
          </a:endParaRPr>
        </a:p>
        <a:p>
          <a:pPr marL="457200" lvl="2" indent="-228600" algn="l" defTabSz="889000">
            <a:lnSpc>
              <a:spcPct val="90000"/>
            </a:lnSpc>
            <a:spcBef>
              <a:spcPct val="0"/>
            </a:spcBef>
            <a:spcAft>
              <a:spcPct val="20000"/>
            </a:spcAft>
            <a:buChar char="•"/>
          </a:pPr>
          <a:r>
            <a:rPr lang="en-US" altLang="zh-CN" sz="2000" b="1" kern="1200" dirty="0">
              <a:latin typeface="Segoe UI" panose="020B0502040204020203" pitchFamily="34" charset="0"/>
              <a:cs typeface="Segoe UI" panose="020B0502040204020203" pitchFamily="34" charset="0"/>
            </a:rPr>
            <a:t>Model and hyperparameter selection</a:t>
          </a:r>
          <a:endParaRPr lang="zh-CN" altLang="en-US" sz="2000" b="1" kern="1200" dirty="0">
            <a:latin typeface="Segoe UI" panose="020B0502040204020203" pitchFamily="34" charset="0"/>
            <a:cs typeface="Segoe UI" panose="020B0502040204020203" pitchFamily="34" charset="0"/>
          </a:endParaRPr>
        </a:p>
        <a:p>
          <a:pPr marL="457200" lvl="2" indent="-228600" algn="l" defTabSz="889000">
            <a:lnSpc>
              <a:spcPct val="90000"/>
            </a:lnSpc>
            <a:spcBef>
              <a:spcPct val="0"/>
            </a:spcBef>
            <a:spcAft>
              <a:spcPct val="20000"/>
            </a:spcAft>
            <a:buChar char="•"/>
          </a:pPr>
          <a:r>
            <a:rPr lang="en-US" altLang="zh-CN" sz="2000" b="1" kern="1200" dirty="0">
              <a:latin typeface="Segoe UI" panose="020B0502040204020203" pitchFamily="34" charset="0"/>
              <a:cs typeface="Segoe UI" panose="020B0502040204020203" pitchFamily="34" charset="0"/>
            </a:rPr>
            <a:t>Anomaly interpretation</a:t>
          </a:r>
          <a:endParaRPr lang="zh-CN" altLang="zh-CN" sz="2000" b="1" kern="1200" dirty="0">
            <a:latin typeface="Segoe UI" panose="020B0502040204020203" pitchFamily="34" charset="0"/>
            <a:cs typeface="Segoe UI" panose="020B0502040204020203" pitchFamily="34" charset="0"/>
          </a:endParaRPr>
        </a:p>
        <a:p>
          <a:pPr marL="457200" lvl="2" indent="-228600" algn="l" defTabSz="889000">
            <a:lnSpc>
              <a:spcPct val="90000"/>
            </a:lnSpc>
            <a:spcBef>
              <a:spcPct val="0"/>
            </a:spcBef>
            <a:spcAft>
              <a:spcPct val="20000"/>
            </a:spcAft>
            <a:buChar char="•"/>
          </a:pPr>
          <a:r>
            <a:rPr lang="en-US" altLang="zh-CN" sz="2000" b="1" kern="1200" dirty="0">
              <a:latin typeface="Segoe UI" panose="020B0502040204020203" pitchFamily="34" charset="0"/>
              <a:cs typeface="Segoe UI" panose="020B0502040204020203" pitchFamily="34" charset="0"/>
            </a:rPr>
            <a:t>Engineer-system interaction</a:t>
          </a:r>
          <a:endParaRPr lang="zh-CN" altLang="zh-CN" sz="2000" b="1" kern="1200" dirty="0">
            <a:latin typeface="Segoe UI" panose="020B0502040204020203" pitchFamily="34" charset="0"/>
            <a:cs typeface="Segoe UI" panose="020B0502040204020203" pitchFamily="34" charset="0"/>
          </a:endParaRPr>
        </a:p>
      </dsp:txBody>
      <dsp:txXfrm>
        <a:off x="0" y="2657622"/>
        <a:ext cx="8537508" cy="17385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D351D-4503-4340-B8D6-E21B4E7C3198}">
      <dsp:nvSpPr>
        <dsp:cNvPr id="0" name=""/>
        <dsp:cNvSpPr/>
      </dsp:nvSpPr>
      <dsp:spPr>
        <a:xfrm>
          <a:off x="4101" y="317803"/>
          <a:ext cx="1951742" cy="1344750"/>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97918D-86D4-4A67-95B4-565C0E210E16}">
      <dsp:nvSpPr>
        <dsp:cNvPr id="0" name=""/>
        <dsp:cNvSpPr/>
      </dsp:nvSpPr>
      <dsp:spPr>
        <a:xfrm>
          <a:off x="4101"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Background</a:t>
          </a:r>
          <a:endParaRPr lang="zh-CN" altLang="en-US" sz="2300" b="0" kern="1200" dirty="0">
            <a:latin typeface="Rockwell" panose="02060603020205020403" pitchFamily="18" charset="0"/>
          </a:endParaRPr>
        </a:p>
      </dsp:txBody>
      <dsp:txXfrm>
        <a:off x="4101" y="1662554"/>
        <a:ext cx="1951742" cy="724096"/>
      </dsp:txXfrm>
    </dsp:sp>
    <dsp:sp modelId="{BA03A2FC-4A3A-4975-86C9-0E01C73D4222}">
      <dsp:nvSpPr>
        <dsp:cNvPr id="0" name=""/>
        <dsp:cNvSpPr/>
      </dsp:nvSpPr>
      <dsp:spPr>
        <a:xfrm>
          <a:off x="2151100" y="317803"/>
          <a:ext cx="1951742" cy="1344750"/>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C2C36A-6C7D-40A9-8F55-39AD8C7BF330}">
      <dsp:nvSpPr>
        <dsp:cNvPr id="0" name=""/>
        <dsp:cNvSpPr/>
      </dsp:nvSpPr>
      <dsp:spPr>
        <a:xfrm>
          <a:off x="2151100"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1" kern="1200" dirty="0">
              <a:latin typeface="Rockwell" panose="02060603020205020403" pitchFamily="18" charset="0"/>
            </a:rPr>
            <a:t>Design</a:t>
          </a:r>
          <a:endParaRPr lang="zh-CN" altLang="en-US" sz="2300" b="1" kern="1200" dirty="0">
            <a:latin typeface="Rockwell" panose="02060603020205020403" pitchFamily="18" charset="0"/>
          </a:endParaRPr>
        </a:p>
      </dsp:txBody>
      <dsp:txXfrm>
        <a:off x="2151100" y="1662554"/>
        <a:ext cx="1951742" cy="724096"/>
      </dsp:txXfrm>
    </dsp:sp>
    <dsp:sp modelId="{0DCE481E-F064-4F45-8C50-2FE3755FAE81}">
      <dsp:nvSpPr>
        <dsp:cNvPr id="0" name=""/>
        <dsp:cNvSpPr/>
      </dsp:nvSpPr>
      <dsp:spPr>
        <a:xfrm>
          <a:off x="4298099" y="317803"/>
          <a:ext cx="1951742" cy="1344750"/>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50D7CDE-F591-495F-BAA4-7D30B1E4B48A}">
      <dsp:nvSpPr>
        <dsp:cNvPr id="0" name=""/>
        <dsp:cNvSpPr/>
      </dsp:nvSpPr>
      <dsp:spPr>
        <a:xfrm>
          <a:off x="4298099"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Evaluation</a:t>
          </a:r>
          <a:endParaRPr lang="zh-CN" altLang="en-US" sz="2300" b="0" kern="1200" dirty="0">
            <a:latin typeface="Rockwell" panose="02060603020205020403" pitchFamily="18" charset="0"/>
          </a:endParaRPr>
        </a:p>
      </dsp:txBody>
      <dsp:txXfrm>
        <a:off x="4298099" y="1662554"/>
        <a:ext cx="1951742" cy="724096"/>
      </dsp:txXfrm>
    </dsp:sp>
    <dsp:sp modelId="{A74E9219-06F7-4BBB-AD85-1ABDD27A8D02}">
      <dsp:nvSpPr>
        <dsp:cNvPr id="0" name=""/>
        <dsp:cNvSpPr/>
      </dsp:nvSpPr>
      <dsp:spPr>
        <a:xfrm>
          <a:off x="6445098" y="317803"/>
          <a:ext cx="1951742" cy="1344750"/>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6C6CFA-2FFF-4D9E-B994-A598B98B312F}">
      <dsp:nvSpPr>
        <dsp:cNvPr id="0" name=""/>
        <dsp:cNvSpPr/>
      </dsp:nvSpPr>
      <dsp:spPr>
        <a:xfrm>
          <a:off x="6445098"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Conclusion</a:t>
          </a:r>
          <a:endParaRPr lang="zh-CN" altLang="en-US" sz="2300" b="0" kern="1200" dirty="0">
            <a:latin typeface="Rockwell" panose="02060603020205020403" pitchFamily="18" charset="0"/>
          </a:endParaRPr>
        </a:p>
      </dsp:txBody>
      <dsp:txXfrm>
        <a:off x="6445098" y="1662554"/>
        <a:ext cx="1951742" cy="724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D351D-4503-4340-B8D6-E21B4E7C3198}">
      <dsp:nvSpPr>
        <dsp:cNvPr id="0" name=""/>
        <dsp:cNvSpPr/>
      </dsp:nvSpPr>
      <dsp:spPr>
        <a:xfrm>
          <a:off x="4101" y="317803"/>
          <a:ext cx="1951742" cy="1344750"/>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97918D-86D4-4A67-95B4-565C0E210E16}">
      <dsp:nvSpPr>
        <dsp:cNvPr id="0" name=""/>
        <dsp:cNvSpPr/>
      </dsp:nvSpPr>
      <dsp:spPr>
        <a:xfrm>
          <a:off x="4101"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Background</a:t>
          </a:r>
          <a:endParaRPr lang="zh-CN" altLang="en-US" sz="2300" b="0" kern="1200" dirty="0">
            <a:latin typeface="Rockwell" panose="02060603020205020403" pitchFamily="18" charset="0"/>
          </a:endParaRPr>
        </a:p>
      </dsp:txBody>
      <dsp:txXfrm>
        <a:off x="4101" y="1662554"/>
        <a:ext cx="1951742" cy="724096"/>
      </dsp:txXfrm>
    </dsp:sp>
    <dsp:sp modelId="{BA03A2FC-4A3A-4975-86C9-0E01C73D4222}">
      <dsp:nvSpPr>
        <dsp:cNvPr id="0" name=""/>
        <dsp:cNvSpPr/>
      </dsp:nvSpPr>
      <dsp:spPr>
        <a:xfrm>
          <a:off x="2151100" y="317803"/>
          <a:ext cx="1951742" cy="1344750"/>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C2C36A-6C7D-40A9-8F55-39AD8C7BF330}">
      <dsp:nvSpPr>
        <dsp:cNvPr id="0" name=""/>
        <dsp:cNvSpPr/>
      </dsp:nvSpPr>
      <dsp:spPr>
        <a:xfrm>
          <a:off x="2151100"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Design</a:t>
          </a:r>
          <a:endParaRPr lang="zh-CN" altLang="en-US" sz="2300" b="0" kern="1200" dirty="0">
            <a:latin typeface="Rockwell" panose="02060603020205020403" pitchFamily="18" charset="0"/>
          </a:endParaRPr>
        </a:p>
      </dsp:txBody>
      <dsp:txXfrm>
        <a:off x="2151100" y="1662554"/>
        <a:ext cx="1951742" cy="724096"/>
      </dsp:txXfrm>
    </dsp:sp>
    <dsp:sp modelId="{0DCE481E-F064-4F45-8C50-2FE3755FAE81}">
      <dsp:nvSpPr>
        <dsp:cNvPr id="0" name=""/>
        <dsp:cNvSpPr/>
      </dsp:nvSpPr>
      <dsp:spPr>
        <a:xfrm>
          <a:off x="4298099" y="317803"/>
          <a:ext cx="1951742" cy="1344750"/>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50D7CDE-F591-495F-BAA4-7D30B1E4B48A}">
      <dsp:nvSpPr>
        <dsp:cNvPr id="0" name=""/>
        <dsp:cNvSpPr/>
      </dsp:nvSpPr>
      <dsp:spPr>
        <a:xfrm>
          <a:off x="4298099"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1" kern="1200" dirty="0">
              <a:latin typeface="Rockwell" panose="02060603020205020403" pitchFamily="18" charset="0"/>
            </a:rPr>
            <a:t>Evaluation</a:t>
          </a:r>
          <a:endParaRPr lang="zh-CN" altLang="en-US" sz="2300" b="1" kern="1200" dirty="0">
            <a:latin typeface="Rockwell" panose="02060603020205020403" pitchFamily="18" charset="0"/>
          </a:endParaRPr>
        </a:p>
      </dsp:txBody>
      <dsp:txXfrm>
        <a:off x="4298099" y="1662554"/>
        <a:ext cx="1951742" cy="724096"/>
      </dsp:txXfrm>
    </dsp:sp>
    <dsp:sp modelId="{A74E9219-06F7-4BBB-AD85-1ABDD27A8D02}">
      <dsp:nvSpPr>
        <dsp:cNvPr id="0" name=""/>
        <dsp:cNvSpPr/>
      </dsp:nvSpPr>
      <dsp:spPr>
        <a:xfrm>
          <a:off x="6445098" y="317803"/>
          <a:ext cx="1951742" cy="1344750"/>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6C6CFA-2FFF-4D9E-B994-A598B98B312F}">
      <dsp:nvSpPr>
        <dsp:cNvPr id="0" name=""/>
        <dsp:cNvSpPr/>
      </dsp:nvSpPr>
      <dsp:spPr>
        <a:xfrm>
          <a:off x="6445098"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altLang="zh-CN" sz="2300" b="0" kern="1200" dirty="0">
              <a:latin typeface="Rockwell" panose="02060603020205020403" pitchFamily="18" charset="0"/>
            </a:rPr>
            <a:t>Conclusion</a:t>
          </a:r>
          <a:endParaRPr lang="zh-CN" altLang="en-US" sz="2300" b="0" kern="1200" dirty="0">
            <a:latin typeface="Rockwell" panose="02060603020205020403" pitchFamily="18" charset="0"/>
          </a:endParaRPr>
        </a:p>
      </dsp:txBody>
      <dsp:txXfrm>
        <a:off x="6445098" y="1662554"/>
        <a:ext cx="1951742" cy="7240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D351D-4503-4340-B8D6-E21B4E7C3198}">
      <dsp:nvSpPr>
        <dsp:cNvPr id="0" name=""/>
        <dsp:cNvSpPr/>
      </dsp:nvSpPr>
      <dsp:spPr>
        <a:xfrm>
          <a:off x="4101" y="317803"/>
          <a:ext cx="1951742" cy="1344750"/>
        </a:xfrm>
        <a:prstGeom prst="roundRect">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97918D-86D4-4A67-95B4-565C0E210E16}">
      <dsp:nvSpPr>
        <dsp:cNvPr id="0" name=""/>
        <dsp:cNvSpPr/>
      </dsp:nvSpPr>
      <dsp:spPr>
        <a:xfrm>
          <a:off x="4101"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altLang="zh-CN" sz="2200" b="0" kern="1200" dirty="0">
              <a:latin typeface="Rockwell" panose="02060603020205020403" pitchFamily="18" charset="0"/>
            </a:rPr>
            <a:t>Background</a:t>
          </a:r>
          <a:endParaRPr lang="zh-CN" altLang="en-US" sz="2200" b="0" kern="1200" dirty="0">
            <a:latin typeface="Rockwell" panose="02060603020205020403" pitchFamily="18" charset="0"/>
          </a:endParaRPr>
        </a:p>
      </dsp:txBody>
      <dsp:txXfrm>
        <a:off x="4101" y="1662554"/>
        <a:ext cx="1951742" cy="724096"/>
      </dsp:txXfrm>
    </dsp:sp>
    <dsp:sp modelId="{BA03A2FC-4A3A-4975-86C9-0E01C73D4222}">
      <dsp:nvSpPr>
        <dsp:cNvPr id="0" name=""/>
        <dsp:cNvSpPr/>
      </dsp:nvSpPr>
      <dsp:spPr>
        <a:xfrm>
          <a:off x="2151100" y="317803"/>
          <a:ext cx="1951742" cy="1344750"/>
        </a:xfrm>
        <a:prstGeom prst="roundRect">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C2C36A-6C7D-40A9-8F55-39AD8C7BF330}">
      <dsp:nvSpPr>
        <dsp:cNvPr id="0" name=""/>
        <dsp:cNvSpPr/>
      </dsp:nvSpPr>
      <dsp:spPr>
        <a:xfrm>
          <a:off x="2151100"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altLang="zh-CN" sz="2200" b="0" kern="1200" dirty="0">
              <a:latin typeface="Rockwell" panose="02060603020205020403" pitchFamily="18" charset="0"/>
            </a:rPr>
            <a:t>Design</a:t>
          </a:r>
          <a:endParaRPr lang="zh-CN" altLang="en-US" sz="2200" b="0" kern="1200" dirty="0">
            <a:latin typeface="Rockwell" panose="02060603020205020403" pitchFamily="18" charset="0"/>
          </a:endParaRPr>
        </a:p>
      </dsp:txBody>
      <dsp:txXfrm>
        <a:off x="2151100" y="1662554"/>
        <a:ext cx="1951742" cy="724096"/>
      </dsp:txXfrm>
    </dsp:sp>
    <dsp:sp modelId="{0DCE481E-F064-4F45-8C50-2FE3755FAE81}">
      <dsp:nvSpPr>
        <dsp:cNvPr id="0" name=""/>
        <dsp:cNvSpPr/>
      </dsp:nvSpPr>
      <dsp:spPr>
        <a:xfrm>
          <a:off x="4298099" y="317803"/>
          <a:ext cx="1951742" cy="1344750"/>
        </a:xfrm>
        <a:prstGeom prst="round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50D7CDE-F591-495F-BAA4-7D30B1E4B48A}">
      <dsp:nvSpPr>
        <dsp:cNvPr id="0" name=""/>
        <dsp:cNvSpPr/>
      </dsp:nvSpPr>
      <dsp:spPr>
        <a:xfrm>
          <a:off x="4298099"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altLang="zh-CN" sz="2200" b="0" kern="1200" dirty="0">
              <a:latin typeface="Rockwell" panose="02060603020205020403" pitchFamily="18" charset="0"/>
            </a:rPr>
            <a:t>Evaluation</a:t>
          </a:r>
          <a:endParaRPr lang="zh-CN" altLang="en-US" sz="2200" b="0" kern="1200" dirty="0">
            <a:latin typeface="Rockwell" panose="02060603020205020403" pitchFamily="18" charset="0"/>
          </a:endParaRPr>
        </a:p>
      </dsp:txBody>
      <dsp:txXfrm>
        <a:off x="4298099" y="1662554"/>
        <a:ext cx="1951742" cy="724096"/>
      </dsp:txXfrm>
    </dsp:sp>
    <dsp:sp modelId="{A74E9219-06F7-4BBB-AD85-1ABDD27A8D02}">
      <dsp:nvSpPr>
        <dsp:cNvPr id="0" name=""/>
        <dsp:cNvSpPr/>
      </dsp:nvSpPr>
      <dsp:spPr>
        <a:xfrm>
          <a:off x="6445098" y="317803"/>
          <a:ext cx="1951742" cy="1344750"/>
        </a:xfrm>
        <a:prstGeom prst="roundRect">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22333" t="9844" r="22333" b="9844"/>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86C6CFA-2FFF-4D9E-B994-A598B98B312F}">
      <dsp:nvSpPr>
        <dsp:cNvPr id="0" name=""/>
        <dsp:cNvSpPr/>
      </dsp:nvSpPr>
      <dsp:spPr>
        <a:xfrm>
          <a:off x="6445098" y="1662554"/>
          <a:ext cx="1951742" cy="72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altLang="zh-CN" sz="2200" b="1" kern="1200" dirty="0">
              <a:latin typeface="Rockwell" panose="02060603020205020403" pitchFamily="18" charset="0"/>
            </a:rPr>
            <a:t>Conclusion</a:t>
          </a:r>
          <a:endParaRPr lang="zh-CN" altLang="en-US" sz="2200" b="1" kern="1200" dirty="0">
            <a:latin typeface="Rockwell" panose="02060603020205020403" pitchFamily="18" charset="0"/>
          </a:endParaRPr>
        </a:p>
      </dsp:txBody>
      <dsp:txXfrm>
        <a:off x="6445098" y="1662554"/>
        <a:ext cx="1951742" cy="72409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95804A39-0D4F-407B-AA47-DAF674226C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4F8484D4-EA77-465B-8932-20AAEAE640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ED340B-CD5E-46BF-A7D6-054FBB96220B}" type="datetimeFigureOut">
              <a:rPr lang="zh-CN" altLang="en-US" smtClean="0"/>
              <a:t>2024/7/17</a:t>
            </a:fld>
            <a:endParaRPr lang="zh-CN" altLang="en-US"/>
          </a:p>
        </p:txBody>
      </p:sp>
      <p:sp>
        <p:nvSpPr>
          <p:cNvPr id="4" name="页脚占位符 3">
            <a:extLst>
              <a:ext uri="{FF2B5EF4-FFF2-40B4-BE49-F238E27FC236}">
                <a16:creationId xmlns:a16="http://schemas.microsoft.com/office/drawing/2014/main" id="{85D8416F-F576-4A03-9C24-456FC4B742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DD5904C-02E6-4F92-845E-59CF4F05F4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BB8B10-245D-4BC6-B986-B18ACA7C1227}" type="slidenum">
              <a:rPr lang="zh-CN" altLang="en-US" smtClean="0"/>
              <a:t>‹#›</a:t>
            </a:fld>
            <a:endParaRPr lang="zh-CN" altLang="en-US"/>
          </a:p>
        </p:txBody>
      </p:sp>
    </p:spTree>
    <p:extLst>
      <p:ext uri="{BB962C8B-B14F-4D97-AF65-F5344CB8AC3E}">
        <p14:creationId xmlns:p14="http://schemas.microsoft.com/office/powerpoint/2010/main" val="1302492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DCCFB6-CE2B-431B-B63B-8A0E5C47C8BE}" type="datetimeFigureOut">
              <a:rPr lang="zh-CN" altLang="en-US" smtClean="0"/>
              <a:pPr/>
              <a:t>2024/7/17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79857-3E28-4C90-825C-C38A910FF163}" type="slidenum">
              <a:rPr lang="zh-CN" altLang="en-US" smtClean="0"/>
              <a:pPr/>
              <a:t>‹#›</a:t>
            </a:fld>
            <a:endParaRPr lang="zh-CN" altLang="en-US"/>
          </a:p>
        </p:txBody>
      </p:sp>
    </p:spTree>
    <p:extLst>
      <p:ext uri="{BB962C8B-B14F-4D97-AF65-F5344CB8AC3E}">
        <p14:creationId xmlns:p14="http://schemas.microsoft.com/office/powerpoint/2010/main" val="3204972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Rockwell" panose="02060603020205020403" pitchFamily="18" charset="0"/>
                <a:cs typeface="Segoe UI" panose="020B0502040204020203" pitchFamily="34" charset="0"/>
              </a:rPr>
              <a:t>Hello everyone, I am </a:t>
            </a:r>
            <a:r>
              <a:rPr lang="en-US" altLang="ko-KR" sz="1200" dirty="0" err="1">
                <a:latin typeface="Rockwell" panose="02060603020205020403" pitchFamily="18" charset="0"/>
                <a:cs typeface="Segoe UI" panose="020B0502040204020203" pitchFamily="34" charset="0"/>
              </a:rPr>
              <a:t>Zhaoyang</a:t>
            </a:r>
            <a:r>
              <a:rPr lang="en-US" altLang="ko-KR" sz="1200" dirty="0">
                <a:latin typeface="Rockwell" panose="02060603020205020403" pitchFamily="18" charset="0"/>
                <a:cs typeface="Segoe UI" panose="020B0502040204020203" pitchFamily="34" charset="0"/>
              </a:rPr>
              <a:t> Yu from Tsinghua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Rockwell" panose="02060603020205020403" pitchFamily="18" charset="0"/>
                <a:cs typeface="Segoe UI" panose="020B0502040204020203" pitchFamily="34" charset="0"/>
              </a:rPr>
              <a:t>Today, I will introduce our  work with Microsoft, titled "</a:t>
            </a:r>
            <a:r>
              <a:rPr lang="en-US" altLang="ko-KR" sz="1200" dirty="0" err="1">
                <a:latin typeface="Rockwell" panose="02060603020205020403" pitchFamily="18" charset="0"/>
                <a:cs typeface="Segoe UI" panose="020B0502040204020203" pitchFamily="34" charset="0"/>
              </a:rPr>
              <a:t>MonitorAssistant</a:t>
            </a:r>
            <a:r>
              <a:rPr lang="en-US" altLang="ko-KR" sz="1200" dirty="0">
                <a:latin typeface="Rockwell" panose="02060603020205020403" pitchFamily="18" charset="0"/>
                <a:cs typeface="Segoe UI" panose="020B0502040204020203" pitchFamily="34" charset="0"/>
              </a:rPr>
              <a:t>: Simplifying Cloud Service Monitoring via Large Language Models."</a:t>
            </a:r>
            <a:endParaRPr lang="ko-KR" altLang="en-US" sz="1200" dirty="0">
              <a:latin typeface="Rockwell" panose="02060603020205020403" pitchFamily="18" charset="0"/>
              <a:cs typeface="Segoe UI" panose="020B0502040204020203" pitchFamily="34" charset="0"/>
            </a:endParaRPr>
          </a:p>
        </p:txBody>
      </p:sp>
      <p:sp>
        <p:nvSpPr>
          <p:cNvPr id="4" name="灯片编号占位符 3"/>
          <p:cNvSpPr>
            <a:spLocks noGrp="1"/>
          </p:cNvSpPr>
          <p:nvPr>
            <p:ph type="sldNum" sz="quarter" idx="10"/>
          </p:nvPr>
        </p:nvSpPr>
        <p:spPr/>
        <p:txBody>
          <a:bodyPr/>
          <a:lstStyle/>
          <a:p>
            <a:fld id="{BC479857-3E28-4C90-825C-C38A910FF163}" type="slidenum">
              <a:rPr lang="zh-CN" altLang="en-US" smtClean="0"/>
              <a:pPr/>
              <a:t>1</a:t>
            </a:fld>
            <a:endParaRPr lang="zh-CN" altLang="en-US"/>
          </a:p>
        </p:txBody>
      </p:sp>
    </p:spTree>
    <p:extLst>
      <p:ext uri="{BB962C8B-B14F-4D97-AF65-F5344CB8AC3E}">
        <p14:creationId xmlns:p14="http://schemas.microsoft.com/office/powerpoint/2010/main" val="2059428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 how do engineers interpret a practical anomaly? The most intuitive characteristics of anomalies are duration and shape. Duration is straightforward, representing the anomaly's duration, which is usually very intuitive. Therefore, our focus is on the shape of anomalies.</a:t>
            </a:r>
          </a:p>
          <a:p>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10</a:t>
            </a:fld>
            <a:endParaRPr lang="zh-CN" altLang="en-US"/>
          </a:p>
        </p:txBody>
      </p:sp>
    </p:spTree>
    <p:extLst>
      <p:ext uri="{BB962C8B-B14F-4D97-AF65-F5344CB8AC3E}">
        <p14:creationId xmlns:p14="http://schemas.microsoft.com/office/powerpoint/2010/main" val="1585963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Why is the shape of anomalies important? We list two simple examples. We found that:</a:t>
            </a:r>
          </a:p>
          <a:p>
            <a:endParaRPr kumimoji="1" lang="en-US" altLang="zh-CN" dirty="0"/>
          </a:p>
          <a:p>
            <a:r>
              <a:rPr kumimoji="1" lang="en-US" altLang="zh-CN" dirty="0"/>
              <a:t>1. Differences in the shapes of anomalies usually signal different events occurring behind the anomaly.</a:t>
            </a:r>
          </a:p>
          <a:p>
            <a:r>
              <a:rPr kumimoji="1" lang="en-US" altLang="zh-CN" dirty="0"/>
              <a:t>2. Different events usually require different troubleshooting processes.</a:t>
            </a:r>
          </a:p>
          <a:p>
            <a:r>
              <a:rPr kumimoji="1" lang="en-US" altLang="zh-CN" dirty="0"/>
              <a:t>3. Therefore The shape of anomalies is instructive for troubleshooting.</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11</a:t>
            </a:fld>
            <a:endParaRPr lang="zh-CN" altLang="en-US"/>
          </a:p>
        </p:txBody>
      </p:sp>
    </p:spTree>
    <p:extLst>
      <p:ext uri="{BB962C8B-B14F-4D97-AF65-F5344CB8AC3E}">
        <p14:creationId xmlns:p14="http://schemas.microsoft.com/office/powerpoint/2010/main" val="2725862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further interpret anomalies, we usually rely on incidents. Incidents record engineers' experiences in analyzing and handling anomalies. Reviewing historical incidents of similar anomalies helps understand the current anomaly. Extracting effective information from a large number of historical incidents is the most direct methods for service engineers to interpret anomalies.</a:t>
            </a:r>
          </a:p>
          <a:p>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12</a:t>
            </a:fld>
            <a:endParaRPr lang="zh-CN" altLang="en-US"/>
          </a:p>
        </p:txBody>
      </p:sp>
    </p:spTree>
    <p:extLst>
      <p:ext uri="{BB962C8B-B14F-4D97-AF65-F5344CB8AC3E}">
        <p14:creationId xmlns:p14="http://schemas.microsoft.com/office/powerpoint/2010/main" val="315889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 the current industry, a practical anomaly detection system needs at least three capabilities:</a:t>
            </a:r>
          </a:p>
          <a:p>
            <a:endParaRPr kumimoji="1" lang="en-US" altLang="zh-CN" dirty="0"/>
          </a:p>
          <a:p>
            <a:r>
              <a:rPr kumimoji="1" lang="en-US" altLang="zh-CN" dirty="0"/>
              <a:t>1. Inherit long-term accumulated practical experience.</a:t>
            </a:r>
          </a:p>
          <a:p>
            <a:r>
              <a:rPr kumimoji="1" lang="en-US" altLang="zh-CN" dirty="0"/>
              <a:t>2. Provide engineers with comprehensive anomaly reports rather than binary detection results.</a:t>
            </a:r>
          </a:p>
          <a:p>
            <a:r>
              <a:rPr kumimoji="1" lang="en-US" altLang="zh-CN" dirty="0"/>
              <a:t>3. A friendly interaction process with a low algorithmic threshold.</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13</a:t>
            </a:fld>
            <a:endParaRPr lang="zh-CN" altLang="en-US"/>
          </a:p>
        </p:txBody>
      </p:sp>
    </p:spTree>
    <p:extLst>
      <p:ext uri="{BB962C8B-B14F-4D97-AF65-F5344CB8AC3E}">
        <p14:creationId xmlns:p14="http://schemas.microsoft.com/office/powerpoint/2010/main" val="1762080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Next, I will introduce our solution.</a:t>
            </a:r>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14</a:t>
            </a:fld>
            <a:endParaRPr lang="zh-CN" altLang="en-US"/>
          </a:p>
        </p:txBody>
      </p:sp>
    </p:spTree>
    <p:extLst>
      <p:ext uri="{BB962C8B-B14F-4D97-AF65-F5344CB8AC3E}">
        <p14:creationId xmlns:p14="http://schemas.microsoft.com/office/powerpoint/2010/main" val="3948814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propose </a:t>
            </a:r>
            <a:r>
              <a:rPr kumimoji="1" lang="en-US" altLang="zh-CN" dirty="0" err="1"/>
              <a:t>MonitorAssistant</a:t>
            </a:r>
            <a:r>
              <a:rPr kumimoji="1" lang="en-US" altLang="zh-CN" dirty="0"/>
              <a:t>, an LLM-based end-to-end practical anomaly detection system. </a:t>
            </a:r>
            <a:r>
              <a:rPr kumimoji="1" lang="en-US" altLang="zh-CN" dirty="0" err="1"/>
              <a:t>MonitorAssistant's</a:t>
            </a:r>
            <a:r>
              <a:rPr kumimoji="1" lang="en-US" altLang="zh-CN" dirty="0"/>
              <a:t> core capabilities span the entire anomaly detection process. </a:t>
            </a:r>
          </a:p>
          <a:p>
            <a:r>
              <a:rPr kumimoji="1" lang="en-US" altLang="zh-CN" dirty="0"/>
              <a:t>It provides configuration recommendations and can generate anomaly reports that are much more readable than binary results. It also offers an LLM-Engineer-In-The-Loop Interaction mechanism, helping service engineers directly feed expert knowledge back into the model.</a:t>
            </a:r>
          </a:p>
          <a:p>
            <a:endParaRPr kumimoji="1" lang="en-US" altLang="zh-CN" dirty="0"/>
          </a:p>
          <a:p>
            <a:r>
              <a:rPr kumimoji="1" lang="en-US" altLang="zh-CN" dirty="0"/>
              <a:t>Now, I will detail the implementation of </a:t>
            </a:r>
            <a:r>
              <a:rPr kumimoji="1" lang="en-US" altLang="zh-CN" dirty="0" err="1"/>
              <a:t>MonitorAssistant's</a:t>
            </a:r>
            <a:r>
              <a:rPr kumimoji="1" lang="en-US" altLang="zh-CN" dirty="0"/>
              <a:t> three core capabilities.</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15</a:t>
            </a:fld>
            <a:endParaRPr lang="zh-CN" altLang="en-US"/>
          </a:p>
        </p:txBody>
      </p:sp>
    </p:spTree>
    <p:extLst>
      <p:ext uri="{BB962C8B-B14F-4D97-AF65-F5344CB8AC3E}">
        <p14:creationId xmlns:p14="http://schemas.microsoft.com/office/powerpoint/2010/main" val="970210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propose </a:t>
            </a:r>
            <a:r>
              <a:rPr kumimoji="1" lang="en-US" altLang="zh-CN" dirty="0" err="1"/>
              <a:t>MonitorAssistant</a:t>
            </a:r>
            <a:r>
              <a:rPr kumimoji="1" lang="en-US" altLang="zh-CN" dirty="0"/>
              <a:t>, an LLM-based end-to-end practical anomaly detection system. </a:t>
            </a:r>
            <a:r>
              <a:rPr kumimoji="1" lang="en-US" altLang="zh-CN" dirty="0" err="1"/>
              <a:t>MonitorAssistant's</a:t>
            </a:r>
            <a:r>
              <a:rPr kumimoji="1" lang="en-US" altLang="zh-CN" dirty="0"/>
              <a:t> core capabilities span the entire anomaly detection process. It provides configuration recommendations and can generate anomaly reports that are much more readable than binary results. It also offers an LLM-Engineer-In-The-Loop Interaction mechanism, helping service engineers directly feed expert knowledge back into the model.</a:t>
            </a:r>
          </a:p>
          <a:p>
            <a:endParaRPr kumimoji="1" lang="en-US" altLang="zh-CN" dirty="0"/>
          </a:p>
          <a:p>
            <a:r>
              <a:rPr kumimoji="1" lang="en-US" altLang="zh-CN" dirty="0"/>
              <a:t>Now, I will detail the implementation of </a:t>
            </a:r>
            <a:r>
              <a:rPr kumimoji="1" lang="en-US" altLang="zh-CN" dirty="0" err="1"/>
              <a:t>MonitorAssistant's</a:t>
            </a:r>
            <a:r>
              <a:rPr kumimoji="1" lang="en-US" altLang="zh-CN" dirty="0"/>
              <a:t> three core capabilities.</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16</a:t>
            </a:fld>
            <a:endParaRPr lang="zh-CN" altLang="en-US"/>
          </a:p>
        </p:txBody>
      </p:sp>
    </p:spTree>
    <p:extLst>
      <p:ext uri="{BB962C8B-B14F-4D97-AF65-F5344CB8AC3E}">
        <p14:creationId xmlns:p14="http://schemas.microsoft.com/office/powerpoint/2010/main" val="4086809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 is the monitor configuration infusion. The core problems to solve for configuration recommendation are twofold: extracting information from historical configuration cases and using this information to recommend configurations. </a:t>
            </a:r>
          </a:p>
          <a:p>
            <a:endParaRPr kumimoji="1" lang="en-US" altLang="zh-CN" dirty="0"/>
          </a:p>
          <a:p>
            <a:r>
              <a:rPr kumimoji="1" lang="en-US" altLang="zh-CN" dirty="0"/>
              <a:t>For information extraction, we utilize two types of information: metric </a:t>
            </a:r>
            <a:r>
              <a:rPr kumimoji="1" lang="en-US" altLang="zh-CN" dirty="0" err="1"/>
              <a:t>shapelet</a:t>
            </a:r>
            <a:r>
              <a:rPr kumimoji="1" lang="en-US" altLang="zh-CN" dirty="0"/>
              <a:t> information, which reflects the shape characteristics of the curve through short curve segments, and metric description information, which provides background information on the curve. </a:t>
            </a:r>
          </a:p>
          <a:p>
            <a:endParaRPr kumimoji="1" lang="en-US" altLang="zh-CN" dirty="0"/>
          </a:p>
          <a:p>
            <a:r>
              <a:rPr kumimoji="1" lang="en-US" altLang="zh-CN" dirty="0"/>
              <a:t>An intuitive approach is to match these two types of information with historical curves. To this end, we propose unified similarity. Unified similarity utilizes the text understanding ability of large models to effectively combine </a:t>
            </a:r>
            <a:r>
              <a:rPr kumimoji="1" lang="en-US" altLang="zh-CN" dirty="0" err="1"/>
              <a:t>shapelet</a:t>
            </a:r>
            <a:r>
              <a:rPr kumimoji="1" lang="en-US" altLang="zh-CN" dirty="0"/>
              <a:t> and description information, finding similar metrics in history and recommending the algorithms and hyperparameter configurations of similar curves to the current metric.</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17</a:t>
            </a:fld>
            <a:endParaRPr lang="zh-CN" altLang="en-US"/>
          </a:p>
        </p:txBody>
      </p:sp>
    </p:spTree>
    <p:extLst>
      <p:ext uri="{BB962C8B-B14F-4D97-AF65-F5344CB8AC3E}">
        <p14:creationId xmlns:p14="http://schemas.microsoft.com/office/powerpoint/2010/main" val="3065100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For anomaly report generation, we use prompt engineering and the summary capabilities of large language models to summarize historical similar incidents, thus interpreting the current anomaly. </a:t>
            </a:r>
          </a:p>
          <a:p>
            <a:endParaRPr kumimoji="1" lang="en-US" altLang="zh-CN" dirty="0"/>
          </a:p>
          <a:p>
            <a:r>
              <a:rPr kumimoji="1" lang="en-US" altLang="zh-CN" dirty="0"/>
              <a:t>The problem we face now is which incidents LLM should use. A straightforward idea is to find similar incidents from historical incidents directly. However, the number of historical incidents is huge, and it is impractical to provide them all to LLM. If it were a human engineer, they would first refer to similar historical incidents when writing anomaly reports. Therefore, our core goal is to find a certain number of similar incidents and provide them to LLM for summarization. To this end, we propose a hierarchical filtering mechanism, which efficiently filters incidents to extract the most valuable ones. Then, we have LLM summarize information from these incidents to generate anomaly reports.</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18</a:t>
            </a:fld>
            <a:endParaRPr lang="zh-CN" altLang="en-US"/>
          </a:p>
        </p:txBody>
      </p:sp>
    </p:spTree>
    <p:extLst>
      <p:ext uri="{BB962C8B-B14F-4D97-AF65-F5344CB8AC3E}">
        <p14:creationId xmlns:p14="http://schemas.microsoft.com/office/powerpoint/2010/main" val="3652551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better realize the interaction between engineers and the anomaly detection system, we designed an LLM-Engineer-In-The-Loop Interaction mechanism for </a:t>
            </a:r>
            <a:r>
              <a:rPr kumimoji="1" lang="en-US" altLang="zh-CN" dirty="0" err="1"/>
              <a:t>MonitorAssistant</a:t>
            </a:r>
            <a:r>
              <a:rPr kumimoji="1" lang="en-US" altLang="zh-CN" dirty="0"/>
              <a:t>. Based on extensive feedback from human engineers, we designed a feedback process template. </a:t>
            </a:r>
          </a:p>
          <a:p>
            <a:endParaRPr kumimoji="1" lang="en-US" altLang="zh-CN" dirty="0"/>
          </a:p>
          <a:p>
            <a:r>
              <a:rPr kumimoji="1" lang="en-US" altLang="zh-CN" dirty="0"/>
              <a:t>LLM guides engineers to provide effective feedback through natural language following this template. After collecting feedback, LLM generates rule patches for the current anomaly detection algorithm to address the issues raised by the engineers promptly. The engineers then review these patches. If they approve, the patches are applied to the current anomaly detection algorithm. Otherwise, the process iterates.</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19</a:t>
            </a:fld>
            <a:endParaRPr lang="zh-CN" altLang="en-US"/>
          </a:p>
        </p:txBody>
      </p:sp>
    </p:spTree>
    <p:extLst>
      <p:ext uri="{BB962C8B-B14F-4D97-AF65-F5344CB8AC3E}">
        <p14:creationId xmlns:p14="http://schemas.microsoft.com/office/powerpoint/2010/main" val="28789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Our presentation has 4 sections : background, design, evaluation and conclusion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a:t>
            </a:fld>
            <a:endParaRPr lang="zh-CN" altLang="en-US"/>
          </a:p>
        </p:txBody>
      </p:sp>
    </p:spTree>
    <p:extLst>
      <p:ext uri="{BB962C8B-B14F-4D97-AF65-F5344CB8AC3E}">
        <p14:creationId xmlns:p14="http://schemas.microsoft.com/office/powerpoint/2010/main" val="1749149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Next, let's look at the practical performance of </a:t>
            </a:r>
            <a:r>
              <a:rPr lang="en-US" altLang="zh-CN" dirty="0" err="1"/>
              <a:t>MonitorAssistant</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20</a:t>
            </a:fld>
            <a:endParaRPr lang="zh-CN" altLang="en-US"/>
          </a:p>
        </p:txBody>
      </p:sp>
    </p:spTree>
    <p:extLst>
      <p:ext uri="{BB962C8B-B14F-4D97-AF65-F5344CB8AC3E}">
        <p14:creationId xmlns:p14="http://schemas.microsoft.com/office/powerpoint/2010/main" val="2547085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verify the effectiveness of </a:t>
            </a:r>
            <a:r>
              <a:rPr kumimoji="1" lang="en-US" altLang="zh-CN" dirty="0" err="1"/>
              <a:t>MonitorAssistant</a:t>
            </a:r>
            <a:r>
              <a:rPr kumimoji="1" lang="en-US" altLang="zh-CN" dirty="0"/>
              <a:t> in industry, we conducted an empirical study.</a:t>
            </a:r>
          </a:p>
          <a:p>
            <a:endParaRPr kumimoji="1" lang="en-US" altLang="zh-CN" dirty="0"/>
          </a:p>
          <a:p>
            <a:r>
              <a:rPr kumimoji="1" lang="en-US" altLang="zh-CN" dirty="0"/>
              <a:t>First, we had engineers provide metric data. As shown, </a:t>
            </a:r>
            <a:r>
              <a:rPr kumimoji="1" lang="en-US" altLang="zh-CN" dirty="0" err="1"/>
              <a:t>MonitorAssistant</a:t>
            </a:r>
            <a:r>
              <a:rPr kumimoji="1" lang="en-US" altLang="zh-CN" dirty="0"/>
              <a:t> can automatically recommend suitable anomaly detection models and hyperparameters, aligning with the engineers' descriptions.</a:t>
            </a:r>
          </a:p>
          <a:p>
            <a:endParaRPr kumimoji="1" lang="en-US" altLang="zh-CN" dirty="0"/>
          </a:p>
          <a:p>
            <a:r>
              <a:rPr kumimoji="1" lang="en-US" altLang="zh-CN" dirty="0"/>
              <a:t>However, the result is not perfect and still has room for improvement, which we will address later.</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21</a:t>
            </a:fld>
            <a:endParaRPr lang="zh-CN" altLang="en-US"/>
          </a:p>
        </p:txBody>
      </p:sp>
    </p:spTree>
    <p:extLst>
      <p:ext uri="{BB962C8B-B14F-4D97-AF65-F5344CB8AC3E}">
        <p14:creationId xmlns:p14="http://schemas.microsoft.com/office/powerpoint/2010/main" val="848005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Next, let’s take a look at the anomaly report generated by </a:t>
            </a:r>
            <a:r>
              <a:rPr kumimoji="1" lang="en-US" altLang="zh-CN" dirty="0" err="1"/>
              <a:t>MonitorAssistant</a:t>
            </a:r>
            <a:r>
              <a:rPr kumimoji="1" lang="en-US" altLang="zh-CN" dirty="0"/>
              <a:t>.</a:t>
            </a:r>
          </a:p>
          <a:p>
            <a:endParaRPr kumimoji="1" lang="en-US" altLang="zh-CN" dirty="0"/>
          </a:p>
          <a:p>
            <a:r>
              <a:rPr kumimoji="1" lang="en-US" altLang="zh-CN" dirty="0"/>
              <a:t>The anomaly report includes the anomaly type, duration, and basic information about similar historical incidents. It also provides root cause analysis and troubleshooting suggestions. Although it is not as accurate as some specialized root cause analysis algorithms, it still offers engineers more ideas for handling the current anomaly.</a:t>
            </a:r>
          </a:p>
          <a:p>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22</a:t>
            </a:fld>
            <a:endParaRPr lang="zh-CN" altLang="en-US"/>
          </a:p>
        </p:txBody>
      </p:sp>
    </p:spTree>
    <p:extLst>
      <p:ext uri="{BB962C8B-B14F-4D97-AF65-F5344CB8AC3E}">
        <p14:creationId xmlns:p14="http://schemas.microsoft.com/office/powerpoint/2010/main" val="3234443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Earlier, we mentioned that the anomaly detection results are not perfect. Now we hope engineers can solve this issue through feedback. For this metric, we are not concerned with dip-type anomalies. We let engineers submit feedback, and LLM guides them to submit feedback in a standardized manner using natural language. The results show that </a:t>
            </a:r>
            <a:r>
              <a:rPr kumimoji="1" lang="en-US" altLang="zh-CN" dirty="0" err="1"/>
              <a:t>MonitorAssistant</a:t>
            </a:r>
            <a:r>
              <a:rPr kumimoji="1" lang="en-US" altLang="zh-CN" dirty="0"/>
              <a:t> has the ability to generalize, effectively resolving all similar dip-type false alarms while removing the specific dip-type false alarm pointed out by the engineers. This LLM-Engineer-In-The-Loop feedback mechanism significantly improves the efficiency of addressing feedback issues.</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23</a:t>
            </a:fld>
            <a:endParaRPr lang="zh-CN" altLang="en-US"/>
          </a:p>
        </p:txBody>
      </p:sp>
    </p:spTree>
    <p:extLst>
      <p:ext uri="{BB962C8B-B14F-4D97-AF65-F5344CB8AC3E}">
        <p14:creationId xmlns:p14="http://schemas.microsoft.com/office/powerpoint/2010/main" val="2151044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Finally, let's summarize our work.</a:t>
            </a:r>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24</a:t>
            </a:fld>
            <a:endParaRPr lang="zh-CN" altLang="en-US"/>
          </a:p>
        </p:txBody>
      </p:sp>
    </p:spTree>
    <p:extLst>
      <p:ext uri="{BB962C8B-B14F-4D97-AF65-F5344CB8AC3E}">
        <p14:creationId xmlns:p14="http://schemas.microsoft.com/office/powerpoint/2010/main" val="2854726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 We reveal the distinct nature of practical anomaly detection in industrial settings.</a:t>
            </a:r>
          </a:p>
          <a:p>
            <a:r>
              <a:rPr kumimoji="1" lang="en-US" altLang="zh-CN" dirty="0"/>
              <a:t>2. We propose </a:t>
            </a:r>
            <a:r>
              <a:rPr kumimoji="1" lang="en-US" altLang="zh-CN" dirty="0" err="1"/>
              <a:t>MonitorAssistant</a:t>
            </a:r>
            <a:r>
              <a:rPr kumimoji="1" lang="en-US" altLang="zh-CN" dirty="0"/>
              <a:t>, the first end-to-end practical anomaly detection system based on LLM.</a:t>
            </a:r>
          </a:p>
          <a:p>
            <a:r>
              <a:rPr kumimoji="1" lang="en-US" altLang="zh-CN" dirty="0"/>
              <a:t>3. It simplifies the anomaly detection process, making it more accessible, interpretable, and friendly for engineers.</a:t>
            </a:r>
          </a:p>
          <a:p>
            <a:r>
              <a:rPr kumimoji="1" lang="en-US" altLang="zh-CN" dirty="0"/>
              <a:t>4. It bridges the gap between academic research and industrial needs in the realm of cloud service monitoring.</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25</a:t>
            </a:fld>
            <a:endParaRPr lang="zh-CN" altLang="en-US"/>
          </a:p>
        </p:txBody>
      </p:sp>
    </p:spTree>
    <p:extLst>
      <p:ext uri="{BB962C8B-B14F-4D97-AF65-F5344CB8AC3E}">
        <p14:creationId xmlns:p14="http://schemas.microsoft.com/office/powerpoint/2010/main" val="877980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That all for my presentation. Thank you.</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26</a:t>
            </a:fld>
            <a:endParaRPr lang="zh-CN" altLang="en-US"/>
          </a:p>
        </p:txBody>
      </p:sp>
    </p:spTree>
    <p:extLst>
      <p:ext uri="{BB962C8B-B14F-4D97-AF65-F5344CB8AC3E}">
        <p14:creationId xmlns:p14="http://schemas.microsoft.com/office/powerpoint/2010/main" val="273943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 let's talk about service monitoring. For online service systems, closely monitoring services can effectively understand the system's health status and ensure its stability and reliability.</a:t>
            </a:r>
          </a:p>
          <a:p>
            <a:endParaRPr kumimoji="1" lang="en-US" altLang="zh-CN" dirty="0"/>
          </a:p>
          <a:p>
            <a:r>
              <a:rPr kumimoji="1" lang="en-US" altLang="zh-CN" dirty="0"/>
              <a:t>Metrics and incidents are the core data in service monitoring. Metric data is typically presented as time series data. </a:t>
            </a:r>
          </a:p>
          <a:p>
            <a:endParaRPr kumimoji="1" lang="en-US" altLang="zh-CN" dirty="0"/>
          </a:p>
          <a:p>
            <a:r>
              <a:rPr kumimoji="1" lang="en-US" altLang="zh-CN" dirty="0"/>
              <a:t>Incidents are usually manually triggered by engineers or automatically triggered by anomaly detection in metrics. Engineers record a lot of information about metric anomalies in incidents, such as anomaly analysis and subsequent troubleshooting processes.</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3</a:t>
            </a:fld>
            <a:endParaRPr lang="zh-CN" altLang="en-US"/>
          </a:p>
        </p:txBody>
      </p:sp>
    </p:spTree>
    <p:extLst>
      <p:ext uri="{BB962C8B-B14F-4D97-AF65-F5344CB8AC3E}">
        <p14:creationId xmlns:p14="http://schemas.microsoft.com/office/powerpoint/2010/main" val="94501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industry, metric data is usually subjected to anomaly detection to determine the system's health and ensure service 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Although many advanced machine learning-based anomaly detection models have been proposed in academia, simpler methods like dynamic thresholds are still </a:t>
            </a:r>
            <a:r>
              <a:rPr lang="en-US" altLang="zh-CN" dirty="0" err="1"/>
              <a:t>pupular</a:t>
            </a:r>
            <a:r>
              <a:rPr lang="en-US" altLang="zh-CN" dirty="0"/>
              <a:t> in industry.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There are three main reasons why existing anomaly detection models are difficult to promote in industry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They are model and hyperparameter selection, anomaly interpretation, and engineer-system interaction.</a:t>
            </a:r>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4</a:t>
            </a:fld>
            <a:endParaRPr lang="zh-CN" altLang="en-US"/>
          </a:p>
        </p:txBody>
      </p:sp>
    </p:spTree>
    <p:extLst>
      <p:ext uri="{BB962C8B-B14F-4D97-AF65-F5344CB8AC3E}">
        <p14:creationId xmlns:p14="http://schemas.microsoft.com/office/powerpoint/2010/main" val="393359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 regarding model and hyperparameter selection, existing anomaly detection models based on machine learning cannot perform well on different types of metrics. It’s necessary to select appropriate algorithms and parameters for different metrics. However, in industry, for example at Microsoft, a large online service system faces millions of metrics. It is impractical to manually select configurations for each metric. Therefore, the difficulty in selecting algorithms and hyperparameters hinders the application of advanced anomaly detection models.</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5</a:t>
            </a:fld>
            <a:endParaRPr lang="zh-CN" altLang="en-US"/>
          </a:p>
        </p:txBody>
      </p:sp>
    </p:spTree>
    <p:extLst>
      <p:ext uri="{BB962C8B-B14F-4D97-AF65-F5344CB8AC3E}">
        <p14:creationId xmlns:p14="http://schemas.microsoft.com/office/powerpoint/2010/main" val="2044788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second reason hindering the promotion of anomaly detection algorithms in industry is the interpretation of anomalies. Traditional anomaly detection algorithms usually provide only binary results (anomaly or normal), making it difficult for engineers to determine what to do next. The engineers know nothing about the anomaly from the binary result. </a:t>
            </a:r>
          </a:p>
          <a:p>
            <a:endParaRPr kumimoji="1" lang="en-US" altLang="zh-CN" dirty="0"/>
          </a:p>
          <a:p>
            <a:r>
              <a:rPr kumimoji="1" lang="en-US" altLang="zh-CN" dirty="0"/>
              <a:t>They often need to spend a lot of time and rely on a lot of expert experience to handle anomalies. A practical result needs to provide more detailed anomaly reports to guide engineers in troubleshooting.</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6</a:t>
            </a:fld>
            <a:endParaRPr lang="zh-CN" altLang="en-US"/>
          </a:p>
        </p:txBody>
      </p:sp>
    </p:spTree>
    <p:extLst>
      <p:ext uri="{BB962C8B-B14F-4D97-AF65-F5344CB8AC3E}">
        <p14:creationId xmlns:p14="http://schemas.microsoft.com/office/powerpoint/2010/main" val="226174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Moreover, an unfriendly interaction process is also an important reason hindering the application of anomaly detection. There are two types of engineers in an anomaly detection system: service engineers and algorithm engineers. Service engineers are usually responsible for monitoring metrics, providing feedback on anomaly detection results, and handling anomalies. They are typically not algorithm experts. On the other hand, algorithm engineers are responsible for developing and maintaining anomaly detection algorithms and improving them based on engineer feedback. However, they are usually not experts in metric data. The gap between service and algorithm engineers hinders the improvement of metric anomaly detection models through feedback.</a:t>
            </a:r>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7</a:t>
            </a:fld>
            <a:endParaRPr lang="zh-CN" altLang="en-US"/>
          </a:p>
        </p:txBody>
      </p:sp>
    </p:spTree>
    <p:extLst>
      <p:ext uri="{BB962C8B-B14F-4D97-AF65-F5344CB8AC3E}">
        <p14:creationId xmlns:p14="http://schemas.microsoft.com/office/powerpoint/2010/main" val="343045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To understand practical anomaly detection, we focus on answering the following questions:</a:t>
            </a:r>
          </a:p>
          <a:p>
            <a:endParaRPr kumimoji="1" lang="en-US" altLang="zh-CN" dirty="0"/>
          </a:p>
          <a:p>
            <a:r>
              <a:rPr kumimoji="1" lang="en-US" altLang="zh-CN" dirty="0"/>
              <a:t>1. What are practical anomalies in cloud systems?</a:t>
            </a:r>
          </a:p>
          <a:p>
            <a:r>
              <a:rPr kumimoji="1" lang="en-US" altLang="zh-CN" dirty="0"/>
              <a:t>2. How do engineers comprehend practical anomalies?</a:t>
            </a:r>
          </a:p>
          <a:p>
            <a:r>
              <a:rPr kumimoji="1" lang="en-US" altLang="zh-CN" dirty="0"/>
              <a:t>3. What capabilities should practical anomaly detection systems have?</a:t>
            </a:r>
          </a:p>
          <a:p>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8</a:t>
            </a:fld>
            <a:endParaRPr lang="zh-CN" altLang="en-US"/>
          </a:p>
        </p:txBody>
      </p:sp>
    </p:spTree>
    <p:extLst>
      <p:ext uri="{BB962C8B-B14F-4D97-AF65-F5344CB8AC3E}">
        <p14:creationId xmlns:p14="http://schemas.microsoft.com/office/powerpoint/2010/main" val="4041797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Let’s talk about the definition of practical anomaly. Many advanced anomaly detection algorithms cannot align with engineers' thinking. We believe that practical anomalies are those data points that not only statistically diverge from normal patterns but are also corroborated by related outages.</a:t>
            </a:r>
          </a:p>
          <a:p>
            <a:endParaRPr kumimoji="1" lang="zh-CN" altLang="en-US" dirty="0"/>
          </a:p>
        </p:txBody>
      </p:sp>
      <p:sp>
        <p:nvSpPr>
          <p:cNvPr id="4" name="灯片编号占位符 3"/>
          <p:cNvSpPr>
            <a:spLocks noGrp="1"/>
          </p:cNvSpPr>
          <p:nvPr>
            <p:ph type="sldNum" sz="quarter" idx="5"/>
          </p:nvPr>
        </p:nvSpPr>
        <p:spPr/>
        <p:txBody>
          <a:bodyPr/>
          <a:lstStyle/>
          <a:p>
            <a:fld id="{BC479857-3E28-4C90-825C-C38A910FF163}" type="slidenum">
              <a:rPr lang="zh-CN" altLang="en-US" smtClean="0"/>
              <a:pPr/>
              <a:t>9</a:t>
            </a:fld>
            <a:endParaRPr lang="zh-CN" altLang="en-US"/>
          </a:p>
        </p:txBody>
      </p:sp>
    </p:spTree>
    <p:extLst>
      <p:ext uri="{BB962C8B-B14F-4D97-AF65-F5344CB8AC3E}">
        <p14:creationId xmlns:p14="http://schemas.microsoft.com/office/powerpoint/2010/main" val="320252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36DE9E-3FB8-D64A-9AD4-188A4990235A}" type="datetime1">
              <a:rPr lang="zh-CN" altLang="en-US" smtClean="0"/>
              <a:t>2024/7/17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46031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3D2F69-55DC-7342-AC84-AFD806B76801}" type="datetime1">
              <a:rPr lang="zh-CN" altLang="en-US" smtClean="0"/>
              <a:t>2024/7/17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133561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92A502-1994-8242-A9A3-1FC0725B3EDA}" type="datetime1">
              <a:rPr lang="zh-CN" altLang="en-US" smtClean="0"/>
              <a:t>2024/7/17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3162297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76C5C5-8391-C047-B2ED-46BECFBF5834}" type="datetime1">
              <a:rPr lang="zh-CN" altLang="en-US" smtClean="0"/>
              <a:t>2024/7/17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396635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237488"/>
          </a:xfrm>
          <a:prstGeom prst="rect">
            <a:avLst/>
          </a:prstGeom>
        </p:spPr>
      </p:pic>
      <p:sp>
        <p:nvSpPr>
          <p:cNvPr id="15" name="Rectangle 14"/>
          <p:cNvSpPr/>
          <p:nvPr userDrawn="1"/>
        </p:nvSpPr>
        <p:spPr>
          <a:xfrm>
            <a:off x="0" y="1131630"/>
            <a:ext cx="12192000" cy="85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8" name="Text Placeholder 11"/>
          <p:cNvSpPr>
            <a:spLocks noGrp="1"/>
          </p:cNvSpPr>
          <p:nvPr>
            <p:ph type="body" sz="quarter" idx="13"/>
          </p:nvPr>
        </p:nvSpPr>
        <p:spPr>
          <a:xfrm>
            <a:off x="450376" y="184473"/>
            <a:ext cx="11136573" cy="587493"/>
          </a:xfrm>
          <a:prstGeom prst="rect">
            <a:avLst/>
          </a:prstGeom>
        </p:spPr>
        <p:txBody>
          <a:bodyPr/>
          <a:lstStyle>
            <a:lvl1pPr marL="0" indent="0">
              <a:buNone/>
              <a:defRPr sz="3600" baseline="0">
                <a:solidFill>
                  <a:schemeClr val="accent1"/>
                </a:solidFill>
                <a:latin typeface="Rockwell" panose="02060603020205020403" pitchFamily="18" charset="0"/>
              </a:defRPr>
            </a:lvl1pPr>
          </a:lstStyle>
          <a:p>
            <a:pPr lvl="0"/>
            <a:endParaRPr lang="ko-KR" altLang="en-US" dirty="0"/>
          </a:p>
        </p:txBody>
      </p:sp>
      <p:sp>
        <p:nvSpPr>
          <p:cNvPr id="9" name="Text Placeholder 11"/>
          <p:cNvSpPr>
            <a:spLocks noGrp="1"/>
          </p:cNvSpPr>
          <p:nvPr>
            <p:ph type="body" sz="quarter" idx="14"/>
          </p:nvPr>
        </p:nvSpPr>
        <p:spPr>
          <a:xfrm>
            <a:off x="450376" y="726527"/>
            <a:ext cx="11136573" cy="407203"/>
          </a:xfrm>
          <a:prstGeom prst="rect">
            <a:avLst/>
          </a:prstGeom>
        </p:spPr>
        <p:txBody>
          <a:bodyPr/>
          <a:lstStyle>
            <a:lvl1pPr marL="0" indent="0">
              <a:buNone/>
              <a:defRPr sz="2000" baseline="0">
                <a:solidFill>
                  <a:schemeClr val="tx1">
                    <a:lumMod val="65000"/>
                    <a:lumOff val="35000"/>
                  </a:schemeClr>
                </a:solidFill>
                <a:latin typeface="Calibri" panose="020F0502020204030204" pitchFamily="34" charset="0"/>
              </a:defRPr>
            </a:lvl1pPr>
          </a:lstStyle>
          <a:p>
            <a:pPr lvl="0"/>
            <a:endParaRPr lang="ko-KR" altLang="en-US" dirty="0"/>
          </a:p>
        </p:txBody>
      </p:sp>
      <p:cxnSp>
        <p:nvCxnSpPr>
          <p:cNvPr id="6" name="Straight Connector 5"/>
          <p:cNvCxnSpPr/>
          <p:nvPr userDrawn="1"/>
        </p:nvCxnSpPr>
        <p:spPr>
          <a:xfrm>
            <a:off x="550864" y="6407464"/>
            <a:ext cx="1108920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10700385" y="6504443"/>
            <a:ext cx="960035" cy="178299"/>
            <a:chOff x="392324" y="1465385"/>
            <a:chExt cx="1388851" cy="567843"/>
          </a:xfrm>
        </p:grpSpPr>
        <p:sp>
          <p:nvSpPr>
            <p:cNvPr id="11" name="Rectangle 10"/>
            <p:cNvSpPr/>
            <p:nvPr/>
          </p:nvSpPr>
          <p:spPr>
            <a:xfrm>
              <a:off x="392324" y="1465385"/>
              <a:ext cx="979277" cy="5678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2" name="Rectangle 11"/>
            <p:cNvSpPr/>
            <p:nvPr/>
          </p:nvSpPr>
          <p:spPr>
            <a:xfrm>
              <a:off x="1473444" y="1465385"/>
              <a:ext cx="117231" cy="5678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13" name="Rectangle 12"/>
            <p:cNvSpPr/>
            <p:nvPr/>
          </p:nvSpPr>
          <p:spPr>
            <a:xfrm>
              <a:off x="1663944" y="1465385"/>
              <a:ext cx="117231" cy="5678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grpSp>
      <p:sp>
        <p:nvSpPr>
          <p:cNvPr id="7" name="Slide Number Placeholder 6"/>
          <p:cNvSpPr>
            <a:spLocks noGrp="1"/>
          </p:cNvSpPr>
          <p:nvPr>
            <p:ph type="sldNum" sz="quarter" idx="12"/>
          </p:nvPr>
        </p:nvSpPr>
        <p:spPr>
          <a:xfrm>
            <a:off x="10737771" y="6518015"/>
            <a:ext cx="602148" cy="151152"/>
          </a:xfrm>
        </p:spPr>
        <p:txBody>
          <a:bodyPr/>
          <a:lstStyle>
            <a:lvl1pPr>
              <a:defRPr sz="1000">
                <a:solidFill>
                  <a:schemeClr val="bg1"/>
                </a:solidFill>
              </a:defRPr>
            </a:lvl1pPr>
          </a:lstStyle>
          <a:p>
            <a:fld id="{C33509E8-EDB3-4BFB-9C63-B01D176D4351}" type="slidenum">
              <a:rPr lang="ko-KR" altLang="en-US" smtClean="0"/>
              <a:pPr/>
              <a:t>‹#›</a:t>
            </a:fld>
            <a:endParaRPr lang="ko-KR" altLang="en-US"/>
          </a:p>
        </p:txBody>
      </p:sp>
      <p:sp>
        <p:nvSpPr>
          <p:cNvPr id="4" name="日期占位符 3">
            <a:extLst>
              <a:ext uri="{FF2B5EF4-FFF2-40B4-BE49-F238E27FC236}">
                <a16:creationId xmlns:a16="http://schemas.microsoft.com/office/drawing/2014/main" id="{B24FD65D-2CD4-481E-B0CA-23A1CA2214D8}"/>
              </a:ext>
            </a:extLst>
          </p:cNvPr>
          <p:cNvSpPr>
            <a:spLocks noGrp="1"/>
          </p:cNvSpPr>
          <p:nvPr>
            <p:ph type="dt" sz="half" idx="15"/>
          </p:nvPr>
        </p:nvSpPr>
        <p:spPr/>
        <p:txBody>
          <a:bodyPr/>
          <a:lstStyle/>
          <a:p>
            <a:fld id="{E00340F0-A603-7F4D-B617-796E73DBA138}" type="datetime1">
              <a:rPr lang="zh-CN" altLang="en-US" smtClean="0"/>
              <a:t>2024/7/17</a:t>
            </a:fld>
            <a:endParaRPr lang="zh-CN" altLang="en-US"/>
          </a:p>
        </p:txBody>
      </p:sp>
      <p:pic>
        <p:nvPicPr>
          <p:cNvPr id="16" name="图形 15">
            <a:extLst>
              <a:ext uri="{FF2B5EF4-FFF2-40B4-BE49-F238E27FC236}">
                <a16:creationId xmlns:a16="http://schemas.microsoft.com/office/drawing/2014/main" id="{B7487B2B-E568-7503-F4F5-5788840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21886" y="58920"/>
            <a:ext cx="1013791" cy="1013791"/>
          </a:xfrm>
          <a:prstGeom prst="rect">
            <a:avLst/>
          </a:prstGeom>
        </p:spPr>
      </p:pic>
      <p:pic>
        <p:nvPicPr>
          <p:cNvPr id="18" name="图形 17">
            <a:extLst>
              <a:ext uri="{FF2B5EF4-FFF2-40B4-BE49-F238E27FC236}">
                <a16:creationId xmlns:a16="http://schemas.microsoft.com/office/drawing/2014/main" id="{263F7691-A240-25F0-B9AD-2F34A0DD991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929810" y="-481107"/>
            <a:ext cx="2093843" cy="2093843"/>
          </a:xfrm>
          <a:prstGeom prst="rect">
            <a:avLst/>
          </a:prstGeom>
        </p:spPr>
      </p:pic>
    </p:spTree>
    <p:extLst>
      <p:ext uri="{BB962C8B-B14F-4D97-AF65-F5344CB8AC3E}">
        <p14:creationId xmlns:p14="http://schemas.microsoft.com/office/powerpoint/2010/main" val="3736949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CB0275-0BBA-8848-84DD-9377FAB9C188}" type="datetime1">
              <a:rPr lang="zh-CN" altLang="en-US" smtClean="0"/>
              <a:t>2024/7/17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183603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58AFDEF-CB05-1742-A871-3CC687AE9621}" type="datetime1">
              <a:rPr lang="zh-CN" altLang="en-US" smtClean="0"/>
              <a:t>2024/7/17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64457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6110DE3-0820-7441-ADA0-5603184B8A8F}" type="datetime1">
              <a:rPr lang="zh-CN" altLang="en-US" smtClean="0"/>
              <a:t>2024/7/17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366860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98973A-6BEB-B445-8230-93B5B6E6C7D0}" type="datetime1">
              <a:rPr lang="zh-CN" altLang="en-US" smtClean="0"/>
              <a:t>2024/7/17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267057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61160" y="365127"/>
            <a:ext cx="8869680" cy="671195"/>
          </a:xfrm>
        </p:spPr>
        <p:txBody>
          <a:bodyPr/>
          <a:lstStyle>
            <a:lvl1pPr algn="ctr">
              <a:defRPr b="1">
                <a:solidFill>
                  <a:srgbClr val="332D2D"/>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6D40A35C-D0EE-DC49-9AEC-B3694394F0B2}" type="datetime1">
              <a:rPr lang="zh-CN" altLang="en-US" smtClean="0"/>
              <a:t>2024/7/17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1702894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B85A71E7-8F44-4218-9BE3-22A554E3A0B8}"/>
              </a:ext>
            </a:extLst>
          </p:cNvPr>
          <p:cNvSpPr>
            <a:spLocks noGrp="1"/>
          </p:cNvSpPr>
          <p:nvPr>
            <p:ph type="dt" sz="half" idx="10"/>
          </p:nvPr>
        </p:nvSpPr>
        <p:spPr/>
        <p:txBody>
          <a:bodyPr/>
          <a:lstStyle/>
          <a:p>
            <a:fld id="{BA553992-7C3E-0D45-BF1F-BF13E25609C5}" type="datetime1">
              <a:rPr lang="zh-CN" altLang="en-US" smtClean="0"/>
              <a:t>2024/7/17</a:t>
            </a:fld>
            <a:endParaRPr lang="zh-CN" altLang="en-US"/>
          </a:p>
        </p:txBody>
      </p:sp>
      <p:sp>
        <p:nvSpPr>
          <p:cNvPr id="4" name="页脚占位符 3">
            <a:extLst>
              <a:ext uri="{FF2B5EF4-FFF2-40B4-BE49-F238E27FC236}">
                <a16:creationId xmlns:a16="http://schemas.microsoft.com/office/drawing/2014/main" id="{3C0498B3-2A4D-4EE4-86C7-3E57285960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425E686-21FE-4C2F-943C-984D483BF274}"/>
              </a:ext>
            </a:extLst>
          </p:cNvPr>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57217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0" y="0"/>
            <a:ext cx="12192000" cy="6858000"/>
          </a:xfrm>
        </p:spPr>
        <p:txBody>
          <a:bodyPr/>
          <a:lstStyle/>
          <a:p>
            <a:endParaRPr lang="zh-CN" altLang="en-US"/>
          </a:p>
        </p:txBody>
      </p:sp>
    </p:spTree>
    <p:extLst>
      <p:ext uri="{BB962C8B-B14F-4D97-AF65-F5344CB8AC3E}">
        <p14:creationId xmlns:p14="http://schemas.microsoft.com/office/powerpoint/2010/main" val="3245339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0377119-9609-F745-B69F-C05680EDF614}" type="datetime1">
              <a:rPr lang="zh-CN" altLang="en-US" smtClean="0"/>
              <a:t>2024/7/17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3019056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2EF67-610C-7247-BE7F-F670777D9B2F}" type="datetime1">
              <a:rPr lang="zh-CN" altLang="en-US" smtClean="0"/>
              <a:t>2024/7/17</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6532C-EE3F-40F0-86BE-983BA5E621D0}" type="slidenum">
              <a:rPr lang="zh-CN" altLang="en-US" smtClean="0"/>
              <a:pPr/>
              <a:t>‹#›</a:t>
            </a:fld>
            <a:endParaRPr lang="zh-CN" altLang="en-US"/>
          </a:p>
        </p:txBody>
      </p:sp>
    </p:spTree>
    <p:extLst>
      <p:ext uri="{BB962C8B-B14F-4D97-AF65-F5344CB8AC3E}">
        <p14:creationId xmlns:p14="http://schemas.microsoft.com/office/powerpoint/2010/main" val="112829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2" r:id="rId1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image" Target="../media/image36.svg"/><Relationship Id="rId5" Type="http://schemas.openxmlformats.org/officeDocument/2006/relationships/diagramQuickStyle" Target="../diagrams/quickStyle3.xml"/><Relationship Id="rId15" Type="http://schemas.openxmlformats.org/officeDocument/2006/relationships/image" Target="../media/image16.svg"/><Relationship Id="rId10" Type="http://schemas.openxmlformats.org/officeDocument/2006/relationships/image" Target="../media/image35.png"/><Relationship Id="rId4" Type="http://schemas.openxmlformats.org/officeDocument/2006/relationships/diagramLayout" Target="../diagrams/layout3.xml"/><Relationship Id="rId9" Type="http://schemas.openxmlformats.org/officeDocument/2006/relationships/image" Target="../media/image34.svg"/><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12.svg"/><Relationship Id="rId5" Type="http://schemas.openxmlformats.org/officeDocument/2006/relationships/diagramQuickStyle" Target="../diagrams/quickStyle1.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6.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image" Target="../media/image12.svg"/><Relationship Id="rId5" Type="http://schemas.openxmlformats.org/officeDocument/2006/relationships/diagramQuickStyle" Target="../diagrams/quickStyle4.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diagramLayout" Target="../diagrams/layout4.xml"/><Relationship Id="rId9" Type="http://schemas.openxmlformats.org/officeDocument/2006/relationships/image" Target="../media/image34.svg"/><Relationship Id="rId1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sv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image" Target="../media/image12.svg"/><Relationship Id="rId5" Type="http://schemas.openxmlformats.org/officeDocument/2006/relationships/diagramQuickStyle" Target="../diagrams/quickStyle5.xml"/><Relationship Id="rId15" Type="http://schemas.openxmlformats.org/officeDocument/2006/relationships/image" Target="../media/image51.svg"/><Relationship Id="rId10" Type="http://schemas.openxmlformats.org/officeDocument/2006/relationships/image" Target="../media/image11.png"/><Relationship Id="rId4" Type="http://schemas.openxmlformats.org/officeDocument/2006/relationships/diagramLayout" Target="../diagrams/layout5.xml"/><Relationship Id="rId9" Type="http://schemas.openxmlformats.org/officeDocument/2006/relationships/image" Target="../media/image34.svg"/><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21.emf"/><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3.png"/><Relationship Id="rId17" Type="http://schemas.openxmlformats.org/officeDocument/2006/relationships/image" Target="../media/image20.emf"/><Relationship Id="rId2" Type="http://schemas.openxmlformats.org/officeDocument/2006/relationships/notesSlide" Target="../notesSlides/notesSlide4.xml"/><Relationship Id="rId16" Type="http://schemas.openxmlformats.org/officeDocument/2006/relationships/image" Target="../media/image19.emf"/><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image" Target="../media/image12.svg"/><Relationship Id="rId5" Type="http://schemas.openxmlformats.org/officeDocument/2006/relationships/diagramQuickStyle" Target="../diagrams/quickStyle2.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diagramLayout" Target="../diagrams/layout2.xml"/><Relationship Id="rId9" Type="http://schemas.openxmlformats.org/officeDocument/2006/relationships/image" Target="../media/image10.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2073275" y="1948027"/>
            <a:ext cx="6537325" cy="58749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ko-KR" altLang="en-US" sz="4400" b="1" dirty="0">
              <a:solidFill>
                <a:schemeClr val="accent1"/>
              </a:solidFill>
              <a:latin typeface="Times New Roman" panose="02020603050405020304" pitchFamily="18" charset="0"/>
              <a:cs typeface="Times New Roman" panose="02020603050405020304" pitchFamily="18" charset="0"/>
            </a:endParaRPr>
          </a:p>
        </p:txBody>
      </p:sp>
      <p:sp>
        <p:nvSpPr>
          <p:cNvPr id="10" name="Text Placeholder 2"/>
          <p:cNvSpPr txBox="1">
            <a:spLocks/>
          </p:cNvSpPr>
          <p:nvPr/>
        </p:nvSpPr>
        <p:spPr>
          <a:xfrm>
            <a:off x="-226254" y="1898585"/>
            <a:ext cx="12829889" cy="587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ko-KR" sz="3200" dirty="0" err="1">
                <a:latin typeface="Rockwell" panose="02060603020205020403" pitchFamily="18" charset="0"/>
                <a:cs typeface="Segoe UI" panose="020B0502040204020203" pitchFamily="34" charset="0"/>
              </a:rPr>
              <a:t>MonitorAssistant</a:t>
            </a:r>
            <a:r>
              <a:rPr lang="zh-CN" altLang="en-US" sz="3200" dirty="0">
                <a:latin typeface="Rockwell" panose="02060603020205020403" pitchFamily="18" charset="0"/>
                <a:cs typeface="Segoe UI" panose="020B0502040204020203" pitchFamily="34" charset="0"/>
              </a:rPr>
              <a:t>       </a:t>
            </a:r>
            <a:r>
              <a:rPr lang="en-US" altLang="zh-CN" sz="3200" dirty="0">
                <a:latin typeface="Rockwell" panose="02060603020205020403" pitchFamily="18" charset="0"/>
                <a:cs typeface="Segoe UI" panose="020B0502040204020203" pitchFamily="34" charset="0"/>
              </a:rPr>
              <a:t>: </a:t>
            </a:r>
            <a:r>
              <a:rPr lang="en-US" altLang="ko-KR" sz="3200" dirty="0">
                <a:latin typeface="Rockwell" panose="02060603020205020403" pitchFamily="18" charset="0"/>
                <a:cs typeface="Segoe UI" panose="020B0502040204020203" pitchFamily="34" charset="0"/>
              </a:rPr>
              <a:t>Simplifying Cloud Service Monitoring </a:t>
            </a:r>
          </a:p>
          <a:p>
            <a:pPr marL="0" indent="0" algn="ctr">
              <a:buNone/>
            </a:pPr>
            <a:r>
              <a:rPr lang="en-US" altLang="ko-KR" sz="3200" dirty="0">
                <a:latin typeface="Rockwell" panose="02060603020205020403" pitchFamily="18" charset="0"/>
                <a:cs typeface="Segoe UI" panose="020B0502040204020203" pitchFamily="34" charset="0"/>
              </a:rPr>
              <a:t>via Large Language Models</a:t>
            </a:r>
          </a:p>
        </p:txBody>
      </p:sp>
      <p:grpSp>
        <p:nvGrpSpPr>
          <p:cNvPr id="12" name="Group 7"/>
          <p:cNvGrpSpPr/>
          <p:nvPr/>
        </p:nvGrpSpPr>
        <p:grpSpPr>
          <a:xfrm>
            <a:off x="1101970" y="753515"/>
            <a:ext cx="803031" cy="776407"/>
            <a:chOff x="1101969" y="1465385"/>
            <a:chExt cx="679206" cy="567843"/>
          </a:xfrm>
          <a:solidFill>
            <a:schemeClr val="accent2"/>
          </a:solidFill>
        </p:grpSpPr>
        <p:sp>
          <p:nvSpPr>
            <p:cNvPr id="13" name="Rectangle 4"/>
            <p:cNvSpPr/>
            <p:nvPr/>
          </p:nvSpPr>
          <p:spPr>
            <a:xfrm>
              <a:off x="1101969" y="1465385"/>
              <a:ext cx="269631" cy="5678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accent1"/>
                </a:solidFill>
                <a:latin typeface="Times New Roman" panose="02020603050405020304" pitchFamily="18" charset="0"/>
                <a:cs typeface="Times New Roman" panose="02020603050405020304" pitchFamily="18" charset="0"/>
              </a:endParaRPr>
            </a:p>
          </p:txBody>
        </p:sp>
        <p:sp>
          <p:nvSpPr>
            <p:cNvPr id="14" name="Rectangle 5"/>
            <p:cNvSpPr/>
            <p:nvPr/>
          </p:nvSpPr>
          <p:spPr>
            <a:xfrm>
              <a:off x="1473444" y="1465385"/>
              <a:ext cx="117231" cy="5678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accent1"/>
                </a:solidFill>
                <a:latin typeface="Times New Roman" panose="02020603050405020304" pitchFamily="18" charset="0"/>
                <a:cs typeface="Times New Roman" panose="02020603050405020304" pitchFamily="18" charset="0"/>
              </a:endParaRPr>
            </a:p>
          </p:txBody>
        </p:sp>
        <p:sp>
          <p:nvSpPr>
            <p:cNvPr id="15" name="Rectangle 6"/>
            <p:cNvSpPr/>
            <p:nvPr/>
          </p:nvSpPr>
          <p:spPr>
            <a:xfrm>
              <a:off x="1663944" y="1465385"/>
              <a:ext cx="117231" cy="5678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dirty="0">
                <a:solidFill>
                  <a:schemeClr val="accent1"/>
                </a:solidFill>
                <a:latin typeface="Times New Roman" panose="02020603050405020304" pitchFamily="18" charset="0"/>
                <a:cs typeface="Times New Roman" panose="02020603050405020304" pitchFamily="18" charset="0"/>
              </a:endParaRPr>
            </a:p>
          </p:txBody>
        </p:sp>
      </p:grpSp>
      <p:sp>
        <p:nvSpPr>
          <p:cNvPr id="17" name="文本框 16">
            <a:extLst>
              <a:ext uri="{FF2B5EF4-FFF2-40B4-BE49-F238E27FC236}">
                <a16:creationId xmlns:a16="http://schemas.microsoft.com/office/drawing/2014/main" id="{93BBB97C-E17A-401C-97C8-18828E8ACC24}"/>
              </a:ext>
            </a:extLst>
          </p:cNvPr>
          <p:cNvSpPr txBox="1"/>
          <p:nvPr/>
        </p:nvSpPr>
        <p:spPr>
          <a:xfrm>
            <a:off x="391192" y="3240391"/>
            <a:ext cx="11594996" cy="707886"/>
          </a:xfrm>
          <a:prstGeom prst="rect">
            <a:avLst/>
          </a:prstGeom>
          <a:noFill/>
          <a:ln>
            <a:noFill/>
          </a:ln>
        </p:spPr>
        <p:txBody>
          <a:bodyPr wrap="square">
            <a:spAutoFit/>
          </a:bodyPr>
          <a:lstStyle/>
          <a:p>
            <a:pPr algn="ctr"/>
            <a:r>
              <a:rPr lang="en-US" altLang="zh-CN" sz="2000" b="1" dirty="0" err="1">
                <a:solidFill>
                  <a:srgbClr val="333333"/>
                </a:solidFill>
                <a:latin typeface="Rockwell" panose="02060603020205020403" pitchFamily="18" charset="0"/>
                <a:ea typeface="Menlo" panose="020B0609030804020204" pitchFamily="49" charset="0"/>
                <a:cs typeface="Menlo" panose="020B0609030804020204" pitchFamily="49" charset="0"/>
              </a:rPr>
              <a:t>Zhaoyang</a:t>
            </a:r>
            <a:r>
              <a:rPr lang="en-US" altLang="zh-CN" sz="2000" b="1" dirty="0">
                <a:solidFill>
                  <a:srgbClr val="333333"/>
                </a:solidFill>
                <a:latin typeface="Rockwell" panose="02060603020205020403" pitchFamily="18" charset="0"/>
                <a:ea typeface="Menlo" panose="020B0609030804020204" pitchFamily="49" charset="0"/>
                <a:cs typeface="Menlo" panose="020B0609030804020204" pitchFamily="49" charset="0"/>
              </a:rPr>
              <a:t> Yu</a:t>
            </a:r>
            <a:r>
              <a:rPr lang="en-US" altLang="zh-CN" sz="2000" b="1"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1</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a:t>
            </a:r>
            <a:r>
              <a:rPr lang="en-US" altLang="zh-CN" sz="2000" dirty="0" err="1">
                <a:solidFill>
                  <a:srgbClr val="333333"/>
                </a:solidFill>
                <a:latin typeface="Rockwell" panose="02060603020205020403" pitchFamily="18" charset="0"/>
                <a:ea typeface="Menlo" panose="020B0609030804020204" pitchFamily="49" charset="0"/>
                <a:cs typeface="Menlo" panose="020B0609030804020204" pitchFamily="49" charset="0"/>
              </a:rPr>
              <a:t>Minghua</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Ma</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2*</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a:t>
            </a:r>
            <a:r>
              <a:rPr lang="en-US" altLang="zh-CN" sz="2000" dirty="0" err="1">
                <a:solidFill>
                  <a:srgbClr val="333333"/>
                </a:solidFill>
                <a:latin typeface="Rockwell" panose="02060603020205020403" pitchFamily="18" charset="0"/>
                <a:ea typeface="Menlo" panose="020B0609030804020204" pitchFamily="49" charset="0"/>
                <a:cs typeface="Menlo" panose="020B0609030804020204" pitchFamily="49" charset="0"/>
              </a:rPr>
              <a:t>Chaoyun</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Zhang</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2</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Si Qin</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2</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Yu Kang</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2</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Chetan Bansal</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2</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a:t>
            </a:r>
          </a:p>
          <a:p>
            <a:pPr algn="ctr"/>
            <a:r>
              <a:rPr lang="en-US" altLang="zh-CN" sz="2000" dirty="0" err="1">
                <a:solidFill>
                  <a:srgbClr val="333333"/>
                </a:solidFill>
                <a:latin typeface="Rockwell" panose="02060603020205020403" pitchFamily="18" charset="0"/>
                <a:ea typeface="Menlo" panose="020B0609030804020204" pitchFamily="49" charset="0"/>
                <a:cs typeface="Menlo" panose="020B0609030804020204" pitchFamily="49" charset="0"/>
              </a:rPr>
              <a:t>Saravan</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Rajmohan</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2</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a:t>
            </a:r>
            <a:r>
              <a:rPr lang="en-US" altLang="zh-CN" sz="2000" dirty="0" err="1">
                <a:solidFill>
                  <a:srgbClr val="333333"/>
                </a:solidFill>
                <a:latin typeface="Rockwell" panose="02060603020205020403" pitchFamily="18" charset="0"/>
                <a:ea typeface="Menlo" panose="020B0609030804020204" pitchFamily="49" charset="0"/>
                <a:cs typeface="Menlo" panose="020B0609030804020204" pitchFamily="49" charset="0"/>
              </a:rPr>
              <a:t>Yingnong</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Dang</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2</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Changhua Pei</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3</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Dan Pei</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1</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a:t>
            </a:r>
            <a:r>
              <a:rPr lang="en-US" altLang="zh-CN" sz="2000" dirty="0" err="1">
                <a:solidFill>
                  <a:srgbClr val="333333"/>
                </a:solidFill>
                <a:latin typeface="Rockwell" panose="02060603020205020403" pitchFamily="18" charset="0"/>
                <a:ea typeface="Menlo" panose="020B0609030804020204" pitchFamily="49" charset="0"/>
                <a:cs typeface="Menlo" panose="020B0609030804020204" pitchFamily="49" charset="0"/>
              </a:rPr>
              <a:t>Qingwei</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Lin</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2</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Dongmei Zhang</a:t>
            </a:r>
            <a:r>
              <a:rPr lang="en-US" altLang="zh-CN" sz="2000" baseline="30000" dirty="0">
                <a:solidFill>
                  <a:srgbClr val="333333"/>
                </a:solidFill>
                <a:latin typeface="Rockwell" panose="02060603020205020403" pitchFamily="18" charset="0"/>
                <a:ea typeface="Menlo" panose="020B0609030804020204" pitchFamily="49" charset="0"/>
                <a:cs typeface="Menlo" panose="020B0609030804020204" pitchFamily="49" charset="0"/>
              </a:rPr>
              <a:t>2</a:t>
            </a:r>
            <a:r>
              <a:rPr lang="en-US" altLang="zh-CN" sz="2000" dirty="0">
                <a:solidFill>
                  <a:srgbClr val="333333"/>
                </a:solidFill>
                <a:latin typeface="Rockwell" panose="02060603020205020403" pitchFamily="18" charset="0"/>
                <a:ea typeface="Menlo" panose="020B0609030804020204" pitchFamily="49" charset="0"/>
                <a:cs typeface="Menlo" panose="020B0609030804020204" pitchFamily="49" charset="0"/>
              </a:rPr>
              <a:t> </a:t>
            </a:r>
          </a:p>
        </p:txBody>
      </p:sp>
      <p:sp>
        <p:nvSpPr>
          <p:cNvPr id="5" name="文本框 4">
            <a:extLst>
              <a:ext uri="{FF2B5EF4-FFF2-40B4-BE49-F238E27FC236}">
                <a16:creationId xmlns:a16="http://schemas.microsoft.com/office/drawing/2014/main" id="{416C3658-5C66-4AD5-9A0F-7ED3047BB5AA}"/>
              </a:ext>
            </a:extLst>
          </p:cNvPr>
          <p:cNvSpPr txBox="1"/>
          <p:nvPr/>
        </p:nvSpPr>
        <p:spPr>
          <a:xfrm>
            <a:off x="2006006" y="4366840"/>
            <a:ext cx="2799241" cy="400110"/>
          </a:xfrm>
          <a:prstGeom prst="rect">
            <a:avLst/>
          </a:prstGeom>
          <a:noFill/>
          <a:ln>
            <a:noFill/>
          </a:ln>
        </p:spPr>
        <p:txBody>
          <a:bodyPr wrap="square">
            <a:spAutoFit/>
          </a:bodyPr>
          <a:lstStyle/>
          <a:p>
            <a:pPr algn="ctr"/>
            <a:r>
              <a:rPr lang="en-US" altLang="zh-CN" sz="2000" baseline="30000" dirty="0">
                <a:solidFill>
                  <a:srgbClr val="333333"/>
                </a:solidFill>
                <a:latin typeface="Rockwell" panose="02060603020205020403" pitchFamily="18" charset="0"/>
                <a:cs typeface="Segoe UI" panose="020B0502040204020203" pitchFamily="34" charset="0"/>
              </a:rPr>
              <a:t>1</a:t>
            </a:r>
            <a:r>
              <a:rPr lang="en-US" altLang="zh-CN" sz="2000" dirty="0">
                <a:solidFill>
                  <a:srgbClr val="333333"/>
                </a:solidFill>
                <a:latin typeface="Rockwell" panose="02060603020205020403" pitchFamily="18" charset="0"/>
                <a:cs typeface="Segoe UI" panose="020B0502040204020203" pitchFamily="34" charset="0"/>
              </a:rPr>
              <a:t>Tsinghua University</a:t>
            </a:r>
          </a:p>
        </p:txBody>
      </p:sp>
      <p:pic>
        <p:nvPicPr>
          <p:cNvPr id="4" name="图形 3">
            <a:extLst>
              <a:ext uri="{FF2B5EF4-FFF2-40B4-BE49-F238E27FC236}">
                <a16:creationId xmlns:a16="http://schemas.microsoft.com/office/drawing/2014/main" id="{2C0BB146-C8D0-B071-47FE-BC45FFA541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0031" y="4902848"/>
            <a:ext cx="1262321" cy="1262321"/>
          </a:xfrm>
          <a:prstGeom prst="rect">
            <a:avLst/>
          </a:prstGeom>
        </p:spPr>
      </p:pic>
      <p:pic>
        <p:nvPicPr>
          <p:cNvPr id="11" name="图形 10">
            <a:extLst>
              <a:ext uri="{FF2B5EF4-FFF2-40B4-BE49-F238E27FC236}">
                <a16:creationId xmlns:a16="http://schemas.microsoft.com/office/drawing/2014/main" id="{8AD58160-5E91-39EE-6661-67E504E7E0C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4002" y="4902848"/>
            <a:ext cx="1257967" cy="1262320"/>
          </a:xfrm>
          <a:prstGeom prst="rect">
            <a:avLst/>
          </a:prstGeom>
        </p:spPr>
      </p:pic>
      <p:pic>
        <p:nvPicPr>
          <p:cNvPr id="2" name="图片 1">
            <a:extLst>
              <a:ext uri="{FF2B5EF4-FFF2-40B4-BE49-F238E27FC236}">
                <a16:creationId xmlns:a16="http://schemas.microsoft.com/office/drawing/2014/main" id="{B02D0F74-3555-ED2E-19C7-4961F203C3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78" y="1849144"/>
            <a:ext cx="587494" cy="587494"/>
          </a:xfrm>
          <a:prstGeom prst="rect">
            <a:avLst/>
          </a:prstGeom>
        </p:spPr>
      </p:pic>
      <p:pic>
        <p:nvPicPr>
          <p:cNvPr id="18" name="图形 17">
            <a:extLst>
              <a:ext uri="{FF2B5EF4-FFF2-40B4-BE49-F238E27FC236}">
                <a16:creationId xmlns:a16="http://schemas.microsoft.com/office/drawing/2014/main" id="{759731C7-D67E-2AE0-8C7F-EF47BEA38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13974" y="4397618"/>
            <a:ext cx="2272781" cy="2272781"/>
          </a:xfrm>
          <a:prstGeom prst="rect">
            <a:avLst/>
          </a:prstGeom>
        </p:spPr>
      </p:pic>
      <p:sp>
        <p:nvSpPr>
          <p:cNvPr id="20" name="文本框 19">
            <a:extLst>
              <a:ext uri="{FF2B5EF4-FFF2-40B4-BE49-F238E27FC236}">
                <a16:creationId xmlns:a16="http://schemas.microsoft.com/office/drawing/2014/main" id="{246F1753-CFBC-274B-2F35-F0B160C9B5AF}"/>
              </a:ext>
            </a:extLst>
          </p:cNvPr>
          <p:cNvSpPr txBox="1"/>
          <p:nvPr/>
        </p:nvSpPr>
        <p:spPr>
          <a:xfrm>
            <a:off x="5560042" y="4387783"/>
            <a:ext cx="2003511" cy="400110"/>
          </a:xfrm>
          <a:prstGeom prst="rect">
            <a:avLst/>
          </a:prstGeom>
          <a:noFill/>
          <a:ln>
            <a:noFill/>
          </a:ln>
        </p:spPr>
        <p:txBody>
          <a:bodyPr wrap="square">
            <a:spAutoFit/>
          </a:bodyPr>
          <a:lstStyle/>
          <a:p>
            <a:r>
              <a:rPr lang="en-US" altLang="zh-CN" sz="2000" baseline="30000" dirty="0">
                <a:solidFill>
                  <a:srgbClr val="333333"/>
                </a:solidFill>
                <a:latin typeface="Rockwell" panose="02060603020205020403" pitchFamily="18" charset="0"/>
                <a:cs typeface="Segoe UI" panose="020B0502040204020203" pitchFamily="34" charset="0"/>
              </a:rPr>
              <a:t>2</a:t>
            </a:r>
            <a:r>
              <a:rPr lang="en-US" altLang="zh-CN" sz="2000" dirty="0">
                <a:solidFill>
                  <a:srgbClr val="333333"/>
                </a:solidFill>
                <a:latin typeface="Rockwell" panose="02060603020205020403" pitchFamily="18" charset="0"/>
                <a:cs typeface="Segoe UI" panose="020B0502040204020203" pitchFamily="34" charset="0"/>
              </a:rPr>
              <a:t>Microsoft </a:t>
            </a:r>
            <a:endParaRPr lang="zh-CN" altLang="en-US" sz="2000" dirty="0">
              <a:latin typeface="Rockwell" panose="02060603020205020403" pitchFamily="18" charset="0"/>
            </a:endParaRPr>
          </a:p>
        </p:txBody>
      </p:sp>
      <p:sp>
        <p:nvSpPr>
          <p:cNvPr id="22" name="文本框 21">
            <a:extLst>
              <a:ext uri="{FF2B5EF4-FFF2-40B4-BE49-F238E27FC236}">
                <a16:creationId xmlns:a16="http://schemas.microsoft.com/office/drawing/2014/main" id="{2AE760E9-9A4D-FBDB-5803-41829E1D07E3}"/>
              </a:ext>
            </a:extLst>
          </p:cNvPr>
          <p:cNvSpPr txBox="1"/>
          <p:nvPr/>
        </p:nvSpPr>
        <p:spPr>
          <a:xfrm>
            <a:off x="8510783" y="4397618"/>
            <a:ext cx="864404" cy="369332"/>
          </a:xfrm>
          <a:prstGeom prst="rect">
            <a:avLst/>
          </a:prstGeom>
          <a:noFill/>
          <a:ln>
            <a:noFill/>
          </a:ln>
        </p:spPr>
        <p:txBody>
          <a:bodyPr wrap="square" rtlCol="0">
            <a:spAutoFit/>
          </a:bodyPr>
          <a:lstStyle/>
          <a:p>
            <a:pPr algn="l"/>
            <a:r>
              <a:rPr lang="en-US" altLang="zh-CN" sz="1800" baseline="30000" dirty="0">
                <a:solidFill>
                  <a:srgbClr val="333333"/>
                </a:solidFill>
                <a:latin typeface="Rockwell" panose="02060603020205020403" pitchFamily="18" charset="0"/>
                <a:cs typeface="Segoe UI" panose="020B0502040204020203" pitchFamily="34" charset="0"/>
              </a:rPr>
              <a:t>3</a:t>
            </a:r>
            <a:r>
              <a:rPr lang="en-US" altLang="zh-CN" sz="1800" dirty="0">
                <a:solidFill>
                  <a:srgbClr val="333333"/>
                </a:solidFill>
                <a:latin typeface="Rockwell" panose="02060603020205020403" pitchFamily="18" charset="0"/>
                <a:cs typeface="Segoe UI" panose="020B0502040204020203" pitchFamily="34" charset="0"/>
              </a:rPr>
              <a:t>CNIC</a:t>
            </a:r>
            <a:endParaRPr kumimoji="1" lang="zh-CN" altLang="en-US" sz="1800" baseline="30000" dirty="0">
              <a:solidFill>
                <a:srgbClr val="333333"/>
              </a:solidFill>
              <a:latin typeface="Rockwell" panose="02060603020205020403" pitchFamily="18" charset="0"/>
              <a:cs typeface="Segoe UI" panose="020B0502040204020203" pitchFamily="34" charset="0"/>
            </a:endParaRPr>
          </a:p>
        </p:txBody>
      </p:sp>
    </p:spTree>
    <p:extLst>
      <p:ext uri="{BB962C8B-B14F-4D97-AF65-F5344CB8AC3E}">
        <p14:creationId xmlns:p14="http://schemas.microsoft.com/office/powerpoint/2010/main" val="816163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D29534F-63CF-A8CB-5E95-95675D5E1C54}"/>
              </a:ext>
            </a:extLst>
          </p:cNvPr>
          <p:cNvSpPr>
            <a:spLocks noGrp="1"/>
          </p:cNvSpPr>
          <p:nvPr>
            <p:ph type="body" sz="quarter" idx="13"/>
          </p:nvPr>
        </p:nvSpPr>
        <p:spPr/>
        <p:txBody>
          <a:bodyPr/>
          <a:lstStyle/>
          <a:p>
            <a:r>
              <a:rPr lang="en-US" altLang="zh-CN" dirty="0"/>
              <a:t>Practical Anomaly Interpretation</a:t>
            </a:r>
            <a:endParaRPr kumimoji="1" lang="zh-CN" altLang="en-US" dirty="0"/>
          </a:p>
        </p:txBody>
      </p:sp>
      <p:sp>
        <p:nvSpPr>
          <p:cNvPr id="3" name="文本占位符 2">
            <a:extLst>
              <a:ext uri="{FF2B5EF4-FFF2-40B4-BE49-F238E27FC236}">
                <a16:creationId xmlns:a16="http://schemas.microsoft.com/office/drawing/2014/main" id="{28320DA5-CA75-84C6-8F13-1F703494FAFE}"/>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AE032523-E235-00FC-A142-3634AB49DF82}"/>
              </a:ext>
            </a:extLst>
          </p:cNvPr>
          <p:cNvSpPr>
            <a:spLocks noGrp="1"/>
          </p:cNvSpPr>
          <p:nvPr>
            <p:ph type="sldNum" sz="quarter" idx="12"/>
          </p:nvPr>
        </p:nvSpPr>
        <p:spPr/>
        <p:txBody>
          <a:bodyPr/>
          <a:lstStyle/>
          <a:p>
            <a:fld id="{C33509E8-EDB3-4BFB-9C63-B01D176D4351}" type="slidenum">
              <a:rPr lang="ko-KR" altLang="en-US" smtClean="0"/>
              <a:pPr/>
              <a:t>10</a:t>
            </a:fld>
            <a:endParaRPr lang="ko-KR" altLang="en-US"/>
          </a:p>
        </p:txBody>
      </p:sp>
      <p:sp>
        <p:nvSpPr>
          <p:cNvPr id="6" name="文本框 5">
            <a:extLst>
              <a:ext uri="{FF2B5EF4-FFF2-40B4-BE49-F238E27FC236}">
                <a16:creationId xmlns:a16="http://schemas.microsoft.com/office/drawing/2014/main" id="{A4229080-8767-72E4-B1F8-8C9B79FB4E89}"/>
              </a:ext>
            </a:extLst>
          </p:cNvPr>
          <p:cNvSpPr txBox="1"/>
          <p:nvPr/>
        </p:nvSpPr>
        <p:spPr>
          <a:xfrm>
            <a:off x="512311" y="1625270"/>
            <a:ext cx="10827608" cy="3416320"/>
          </a:xfrm>
          <a:prstGeom prst="rect">
            <a:avLst/>
          </a:prstGeom>
          <a:noFill/>
          <a:ln>
            <a:noFill/>
          </a:ln>
        </p:spPr>
        <p:txBody>
          <a:bodyPr wrap="square">
            <a:spAutoFit/>
          </a:bodyPr>
          <a:lstStyle/>
          <a:p>
            <a:pPr marL="285750" indent="-285750">
              <a:buFont typeface="Arial" panose="020B0604020202020204" pitchFamily="34" charset="0"/>
              <a:buChar char="•"/>
            </a:pPr>
            <a:r>
              <a:rPr lang="en-US" altLang="zh-CN" sz="2400" dirty="0"/>
              <a:t>Most salient attributes of anomalies: duration and shape</a:t>
            </a:r>
          </a:p>
          <a:p>
            <a:pPr marL="285750" indent="-285750">
              <a:buFont typeface="Arial" panose="020B0604020202020204" pitchFamily="34" charset="0"/>
              <a:buChar char="•"/>
            </a:pPr>
            <a:r>
              <a:rPr lang="en-US" altLang="zh-CN" sz="2400" dirty="0"/>
              <a:t>Duration: the time span of an anomaly</a:t>
            </a:r>
          </a:p>
          <a:p>
            <a:pPr marL="742950" lvl="1" indent="-285750">
              <a:buFont typeface="Arial" panose="020B0604020202020204" pitchFamily="34" charset="0"/>
              <a:buChar char="•"/>
            </a:pPr>
            <a:r>
              <a:rPr lang="en-US" altLang="zh-CN" sz="2400" dirty="0"/>
              <a:t>Critical attribute in anomaly classification</a:t>
            </a:r>
          </a:p>
          <a:p>
            <a:pPr marL="742950" lvl="1" indent="-285750">
              <a:buFont typeface="Arial" panose="020B0604020202020204" pitchFamily="34" charset="0"/>
              <a:buChar char="•"/>
            </a:pPr>
            <a:r>
              <a:rPr lang="en-US" altLang="zh-CN" sz="2400" b="1" dirty="0"/>
              <a:t>Can be interpreted easily by service engineers</a:t>
            </a:r>
          </a:p>
          <a:p>
            <a:pPr marL="742950" lvl="1" indent="-285750">
              <a:buFont typeface="Arial" panose="020B0604020202020204" pitchFamily="34" charset="0"/>
              <a:buChar char="•"/>
            </a:pPr>
            <a:endParaRPr lang="en-US" altLang="zh-CN" sz="2400" dirty="0"/>
          </a:p>
          <a:p>
            <a:pPr marL="285750" indent="-285750">
              <a:buFont typeface="Arial" panose="020B0604020202020204" pitchFamily="34" charset="0"/>
              <a:buChar char="•"/>
            </a:pPr>
            <a:r>
              <a:rPr lang="en-US" altLang="zh-CN" sz="2400" b="1" dirty="0">
                <a:solidFill>
                  <a:schemeClr val="accent2"/>
                </a:solidFill>
              </a:rPr>
              <a:t>Shape: </a:t>
            </a:r>
            <a:r>
              <a:rPr lang="en-US" altLang="zh-CN" sz="2400" dirty="0"/>
              <a:t>distinctive pattern of an anomalous sequence</a:t>
            </a:r>
          </a:p>
          <a:p>
            <a:pPr marL="742950" lvl="1" indent="-285750">
              <a:buFont typeface="Arial" panose="020B0604020202020204" pitchFamily="34" charset="0"/>
              <a:buChar char="•"/>
            </a:pPr>
            <a:r>
              <a:rPr lang="en-US" altLang="zh-CN" sz="2400" dirty="0"/>
              <a:t>Provide </a:t>
            </a:r>
            <a:r>
              <a:rPr lang="en-US" altLang="zh-CN" sz="2400" b="1" dirty="0"/>
              <a:t>critical diagnostic insights </a:t>
            </a:r>
            <a:r>
              <a:rPr lang="en-US" altLang="zh-CN" sz="2400" dirty="0"/>
              <a:t>for engineers</a:t>
            </a:r>
          </a:p>
          <a:p>
            <a:pPr marL="742950" lvl="1" indent="-285750">
              <a:buFont typeface="Arial" panose="020B0604020202020204" pitchFamily="34" charset="0"/>
              <a:buChar char="•"/>
            </a:pPr>
            <a:r>
              <a:rPr lang="en-US" altLang="zh-CN" sz="2400" dirty="0"/>
              <a:t>Shape types: </a:t>
            </a:r>
          </a:p>
          <a:p>
            <a:pPr marL="1200150" lvl="2" indent="-285750">
              <a:buFont typeface="Arial" panose="020B0604020202020204" pitchFamily="34" charset="0"/>
              <a:buChar char="•"/>
            </a:pPr>
            <a:r>
              <a:rPr lang="en-US" altLang="zh-CN" sz="2400" dirty="0"/>
              <a:t>spike, dip, level shift up, level shift down, ramp up ramp down</a:t>
            </a:r>
            <a:r>
              <a:rPr lang="zh-CN" altLang="en-US" sz="2400" dirty="0"/>
              <a:t> </a:t>
            </a:r>
            <a:r>
              <a:rPr lang="en-US" altLang="zh-CN" sz="2400" dirty="0"/>
              <a:t>……</a:t>
            </a:r>
          </a:p>
        </p:txBody>
      </p:sp>
      <p:grpSp>
        <p:nvGrpSpPr>
          <p:cNvPr id="5" name="组合 4">
            <a:extLst>
              <a:ext uri="{FF2B5EF4-FFF2-40B4-BE49-F238E27FC236}">
                <a16:creationId xmlns:a16="http://schemas.microsoft.com/office/drawing/2014/main" id="{5F2E5851-6804-A267-1ABB-0C8E2E4C2565}"/>
              </a:ext>
            </a:extLst>
          </p:cNvPr>
          <p:cNvGrpSpPr/>
          <p:nvPr/>
        </p:nvGrpSpPr>
        <p:grpSpPr>
          <a:xfrm>
            <a:off x="8963770" y="3101695"/>
            <a:ext cx="3548001" cy="3416320"/>
            <a:chOff x="7702591" y="1340463"/>
            <a:chExt cx="4821895" cy="4821895"/>
          </a:xfrm>
        </p:grpSpPr>
        <p:pic>
          <p:nvPicPr>
            <p:cNvPr id="7" name="图片 6">
              <a:extLst>
                <a:ext uri="{FF2B5EF4-FFF2-40B4-BE49-F238E27FC236}">
                  <a16:creationId xmlns:a16="http://schemas.microsoft.com/office/drawing/2014/main" id="{58757449-D85E-9589-DA4F-81A25F233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591" y="1340463"/>
              <a:ext cx="4821895" cy="4821895"/>
            </a:xfrm>
            <a:prstGeom prst="rect">
              <a:avLst/>
            </a:prstGeom>
          </p:spPr>
        </p:pic>
        <p:sp>
          <p:nvSpPr>
            <p:cNvPr id="8" name="圆角矩形 7">
              <a:extLst>
                <a:ext uri="{FF2B5EF4-FFF2-40B4-BE49-F238E27FC236}">
                  <a16:creationId xmlns:a16="http://schemas.microsoft.com/office/drawing/2014/main" id="{E368C3BF-BA92-BA37-7293-2EDBC590F90C}"/>
                </a:ext>
              </a:extLst>
            </p:cNvPr>
            <p:cNvSpPr/>
            <p:nvPr/>
          </p:nvSpPr>
          <p:spPr>
            <a:xfrm rot="21007989">
              <a:off x="10544268" y="3588992"/>
              <a:ext cx="702860" cy="275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solidFill>
                    <a:schemeClr val="tx1"/>
                  </a:solidFill>
                  <a:latin typeface="Rockwell" panose="02060603020205020403" pitchFamily="18" charset="0"/>
                </a:rPr>
                <a:t>SE</a:t>
              </a:r>
            </a:p>
          </p:txBody>
        </p:sp>
      </p:grpSp>
    </p:spTree>
    <p:extLst>
      <p:ext uri="{BB962C8B-B14F-4D97-AF65-F5344CB8AC3E}">
        <p14:creationId xmlns:p14="http://schemas.microsoft.com/office/powerpoint/2010/main" val="3199883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9F8A0B4-B4E8-F05C-B2B2-E2664B3F4AAE}"/>
              </a:ext>
            </a:extLst>
          </p:cNvPr>
          <p:cNvSpPr>
            <a:spLocks noGrp="1"/>
          </p:cNvSpPr>
          <p:nvPr>
            <p:ph type="body" sz="quarter" idx="13"/>
          </p:nvPr>
        </p:nvSpPr>
        <p:spPr/>
        <p:txBody>
          <a:bodyPr/>
          <a:lstStyle/>
          <a:p>
            <a:r>
              <a:rPr lang="en-US" altLang="zh-CN" dirty="0"/>
              <a:t>Practical Anomaly Interpretation</a:t>
            </a:r>
            <a:endParaRPr kumimoji="1" lang="zh-CN" altLang="en-US" dirty="0"/>
          </a:p>
        </p:txBody>
      </p:sp>
      <p:sp>
        <p:nvSpPr>
          <p:cNvPr id="3" name="文本占位符 2">
            <a:extLst>
              <a:ext uri="{FF2B5EF4-FFF2-40B4-BE49-F238E27FC236}">
                <a16:creationId xmlns:a16="http://schemas.microsoft.com/office/drawing/2014/main" id="{6D12D84F-9EF3-7EE2-BD8D-AED0417406D5}"/>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2441234B-1889-07FA-9571-F054E2F54C0E}"/>
              </a:ext>
            </a:extLst>
          </p:cNvPr>
          <p:cNvSpPr>
            <a:spLocks noGrp="1"/>
          </p:cNvSpPr>
          <p:nvPr>
            <p:ph type="sldNum" sz="quarter" idx="12"/>
          </p:nvPr>
        </p:nvSpPr>
        <p:spPr/>
        <p:txBody>
          <a:bodyPr/>
          <a:lstStyle/>
          <a:p>
            <a:fld id="{C33509E8-EDB3-4BFB-9C63-B01D176D4351}" type="slidenum">
              <a:rPr lang="ko-KR" altLang="en-US" smtClean="0"/>
              <a:pPr/>
              <a:t>11</a:t>
            </a:fld>
            <a:endParaRPr lang="ko-KR" altLang="en-US"/>
          </a:p>
        </p:txBody>
      </p:sp>
      <p:sp>
        <p:nvSpPr>
          <p:cNvPr id="6" name="文本框 5">
            <a:extLst>
              <a:ext uri="{FF2B5EF4-FFF2-40B4-BE49-F238E27FC236}">
                <a16:creationId xmlns:a16="http://schemas.microsoft.com/office/drawing/2014/main" id="{6DD7E264-B5EB-26D2-260C-E7403AEA2D46}"/>
              </a:ext>
            </a:extLst>
          </p:cNvPr>
          <p:cNvSpPr txBox="1"/>
          <p:nvPr/>
        </p:nvSpPr>
        <p:spPr>
          <a:xfrm>
            <a:off x="450376" y="1410486"/>
            <a:ext cx="11522725" cy="461665"/>
          </a:xfrm>
          <a:prstGeom prst="rect">
            <a:avLst/>
          </a:prstGeom>
          <a:noFill/>
          <a:ln>
            <a:noFill/>
          </a:ln>
        </p:spPr>
        <p:txBody>
          <a:bodyPr wrap="square">
            <a:spAutoFit/>
          </a:bodyPr>
          <a:lstStyle/>
          <a:p>
            <a:r>
              <a:rPr lang="en-US" altLang="zh-CN" sz="2400" b="1" dirty="0"/>
              <a:t>Why the Shape of an Anomaly is Important?</a:t>
            </a:r>
          </a:p>
        </p:txBody>
      </p:sp>
      <p:pic>
        <p:nvPicPr>
          <p:cNvPr id="9" name="图片 8">
            <a:extLst>
              <a:ext uri="{FF2B5EF4-FFF2-40B4-BE49-F238E27FC236}">
                <a16:creationId xmlns:a16="http://schemas.microsoft.com/office/drawing/2014/main" id="{1BA54A08-471A-8F0B-853A-F77D4E475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921" y="1972932"/>
            <a:ext cx="4709876" cy="2354938"/>
          </a:xfrm>
          <a:prstGeom prst="rect">
            <a:avLst/>
          </a:prstGeom>
        </p:spPr>
      </p:pic>
      <p:pic>
        <p:nvPicPr>
          <p:cNvPr id="11" name="图片 10">
            <a:extLst>
              <a:ext uri="{FF2B5EF4-FFF2-40B4-BE49-F238E27FC236}">
                <a16:creationId xmlns:a16="http://schemas.microsoft.com/office/drawing/2014/main" id="{09C03065-312F-59F6-471C-2CC9E018E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47" y="1975227"/>
            <a:ext cx="4709876" cy="2354938"/>
          </a:xfrm>
          <a:prstGeom prst="rect">
            <a:avLst/>
          </a:prstGeom>
        </p:spPr>
      </p:pic>
      <p:sp>
        <p:nvSpPr>
          <p:cNvPr id="12" name="圆角右箭头 11">
            <a:extLst>
              <a:ext uri="{FF2B5EF4-FFF2-40B4-BE49-F238E27FC236}">
                <a16:creationId xmlns:a16="http://schemas.microsoft.com/office/drawing/2014/main" id="{3BF03DC7-1592-E5CF-0290-EC66AED3FF9D}"/>
              </a:ext>
            </a:extLst>
          </p:cNvPr>
          <p:cNvSpPr/>
          <p:nvPr/>
        </p:nvSpPr>
        <p:spPr>
          <a:xfrm flipV="1">
            <a:off x="1251407" y="4376970"/>
            <a:ext cx="613458" cy="1250066"/>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13" name="矩形 12">
            <a:extLst>
              <a:ext uri="{FF2B5EF4-FFF2-40B4-BE49-F238E27FC236}">
                <a16:creationId xmlns:a16="http://schemas.microsoft.com/office/drawing/2014/main" id="{F437F062-32D5-FBCB-8FCC-C4CB199B0DB9}"/>
              </a:ext>
            </a:extLst>
          </p:cNvPr>
          <p:cNvSpPr/>
          <p:nvPr/>
        </p:nvSpPr>
        <p:spPr>
          <a:xfrm>
            <a:off x="1876361" y="4796762"/>
            <a:ext cx="3613898" cy="1566937"/>
          </a:xfrm>
          <a:prstGeom prst="rect">
            <a:avLst/>
          </a:prstGeom>
          <a:ln w="254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dirty="0"/>
              <a:t>Caused by a sudden surge in user traffic, possibly due to a promotional event.</a:t>
            </a:r>
          </a:p>
        </p:txBody>
      </p:sp>
      <p:sp>
        <p:nvSpPr>
          <p:cNvPr id="14" name="圆角右箭头 13">
            <a:extLst>
              <a:ext uri="{FF2B5EF4-FFF2-40B4-BE49-F238E27FC236}">
                <a16:creationId xmlns:a16="http://schemas.microsoft.com/office/drawing/2014/main" id="{76F5AED9-ECCF-493F-9A19-697D4AD4D28A}"/>
              </a:ext>
            </a:extLst>
          </p:cNvPr>
          <p:cNvSpPr/>
          <p:nvPr/>
        </p:nvSpPr>
        <p:spPr>
          <a:xfrm flipH="1" flipV="1">
            <a:off x="10431042" y="4330165"/>
            <a:ext cx="613458" cy="1250066"/>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15" name="矩形 14">
            <a:extLst>
              <a:ext uri="{FF2B5EF4-FFF2-40B4-BE49-F238E27FC236}">
                <a16:creationId xmlns:a16="http://schemas.microsoft.com/office/drawing/2014/main" id="{B5AD971F-450A-684F-7D65-2C35AA0795D2}"/>
              </a:ext>
            </a:extLst>
          </p:cNvPr>
          <p:cNvSpPr/>
          <p:nvPr/>
        </p:nvSpPr>
        <p:spPr>
          <a:xfrm>
            <a:off x="7057718" y="4796762"/>
            <a:ext cx="3373324" cy="1566937"/>
          </a:xfrm>
          <a:prstGeom prst="rect">
            <a:avLst/>
          </a:prstGeom>
          <a:ln w="254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dirty="0"/>
              <a:t>Degradation in service quality due to a critical component failure or misconfiguration</a:t>
            </a:r>
          </a:p>
        </p:txBody>
      </p:sp>
      <p:cxnSp>
        <p:nvCxnSpPr>
          <p:cNvPr id="17" name="直线连接符 16">
            <a:extLst>
              <a:ext uri="{FF2B5EF4-FFF2-40B4-BE49-F238E27FC236}">
                <a16:creationId xmlns:a16="http://schemas.microsoft.com/office/drawing/2014/main" id="{6B662422-250D-3FC7-DCCF-1C4070A58543}"/>
              </a:ext>
            </a:extLst>
          </p:cNvPr>
          <p:cNvCxnSpPr>
            <a:cxnSpLocks/>
          </p:cNvCxnSpPr>
          <p:nvPr/>
        </p:nvCxnSpPr>
        <p:spPr>
          <a:xfrm flipV="1">
            <a:off x="6204154" y="1994591"/>
            <a:ext cx="7584" cy="4369108"/>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C8677D41-869A-BD95-D19D-8C6B6D60E41E}"/>
              </a:ext>
            </a:extLst>
          </p:cNvPr>
          <p:cNvSpPr txBox="1"/>
          <p:nvPr/>
        </p:nvSpPr>
        <p:spPr>
          <a:xfrm>
            <a:off x="1357542" y="2581593"/>
            <a:ext cx="10229407" cy="2652970"/>
          </a:xfrm>
          <a:prstGeom prst="rect">
            <a:avLst/>
          </a:prstGeom>
          <a:solidFill>
            <a:schemeClr val="bg1">
              <a:alpha val="95664"/>
            </a:schemeClr>
          </a:solidFill>
          <a:ln w="38100">
            <a:solidFill>
              <a:srgbClr val="FFC000"/>
            </a:solidFill>
          </a:ln>
        </p:spPr>
        <p:txBody>
          <a:bodyPr wrap="square" rtlCol="0">
            <a:spAutoFit/>
          </a:bodyPr>
          <a:lstStyle/>
          <a:p>
            <a:pPr marL="342900" lvl="0" indent="-342900">
              <a:spcBef>
                <a:spcPts val="1000"/>
              </a:spcBef>
              <a:buFont typeface="Arial" panose="020B0604020202020204" pitchFamily="34" charset="0"/>
              <a:buChar char="•"/>
              <a:defRPr/>
            </a:pPr>
            <a:r>
              <a:rPr lang="en-US" altLang="zh-CN" sz="2800" dirty="0">
                <a:solidFill>
                  <a:prstClr val="black"/>
                </a:solidFill>
              </a:rPr>
              <a:t>Differences in the shapes of anomalies usually signal different events occurring behind the anomaly.</a:t>
            </a:r>
          </a:p>
          <a:p>
            <a:pPr marL="342900" indent="-342900">
              <a:spcBef>
                <a:spcPts val="1000"/>
              </a:spcBef>
              <a:buFont typeface="Arial" panose="020B0604020202020204" pitchFamily="34" charset="0"/>
              <a:buChar char="•"/>
              <a:defRPr/>
            </a:pPr>
            <a:r>
              <a:rPr lang="en-US" altLang="zh-CN" sz="2800" dirty="0">
                <a:solidFill>
                  <a:prstClr val="black"/>
                </a:solidFill>
              </a:rPr>
              <a:t>Different events are usually assumed to have different troubleshooting processes.</a:t>
            </a:r>
          </a:p>
          <a:p>
            <a:pPr marL="342900" lvl="0" indent="-342900">
              <a:lnSpc>
                <a:spcPct val="150000"/>
              </a:lnSpc>
              <a:spcBef>
                <a:spcPts val="1000"/>
              </a:spcBef>
              <a:buFont typeface="Arial" panose="020B0604020202020204" pitchFamily="34" charset="0"/>
              <a:buChar char="•"/>
              <a:defRPr/>
            </a:pPr>
            <a:r>
              <a:rPr lang="en-US" altLang="zh-CN" sz="2800" b="1" dirty="0">
                <a:solidFill>
                  <a:prstClr val="black"/>
                </a:solidFill>
              </a:rPr>
              <a:t>The shape of anomalies is instructive for troubleshooting</a:t>
            </a:r>
          </a:p>
        </p:txBody>
      </p:sp>
    </p:spTree>
    <p:extLst>
      <p:ext uri="{BB962C8B-B14F-4D97-AF65-F5344CB8AC3E}">
        <p14:creationId xmlns:p14="http://schemas.microsoft.com/office/powerpoint/2010/main" val="340618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C3E45D1-3635-BDE1-2B23-B564FECF5F06}"/>
              </a:ext>
            </a:extLst>
          </p:cNvPr>
          <p:cNvSpPr>
            <a:spLocks noGrp="1"/>
          </p:cNvSpPr>
          <p:nvPr>
            <p:ph type="body" sz="quarter" idx="13"/>
          </p:nvPr>
        </p:nvSpPr>
        <p:spPr/>
        <p:txBody>
          <a:bodyPr/>
          <a:lstStyle/>
          <a:p>
            <a:r>
              <a:rPr lang="en-US" altLang="zh-CN" dirty="0"/>
              <a:t>Practical Anomaly Interpretation</a:t>
            </a:r>
            <a:endParaRPr kumimoji="1" lang="zh-CN" altLang="en-US" dirty="0"/>
          </a:p>
        </p:txBody>
      </p:sp>
      <p:sp>
        <p:nvSpPr>
          <p:cNvPr id="3" name="文本占位符 2">
            <a:extLst>
              <a:ext uri="{FF2B5EF4-FFF2-40B4-BE49-F238E27FC236}">
                <a16:creationId xmlns:a16="http://schemas.microsoft.com/office/drawing/2014/main" id="{7ED79F10-D474-3BFC-7F8C-ECD6416D5375}"/>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831E03AF-772D-E643-0D04-415B12EF3CCE}"/>
              </a:ext>
            </a:extLst>
          </p:cNvPr>
          <p:cNvSpPr>
            <a:spLocks noGrp="1"/>
          </p:cNvSpPr>
          <p:nvPr>
            <p:ph type="sldNum" sz="quarter" idx="12"/>
          </p:nvPr>
        </p:nvSpPr>
        <p:spPr/>
        <p:txBody>
          <a:bodyPr/>
          <a:lstStyle/>
          <a:p>
            <a:fld id="{C33509E8-EDB3-4BFB-9C63-B01D176D4351}" type="slidenum">
              <a:rPr lang="ko-KR" altLang="en-US" smtClean="0"/>
              <a:pPr/>
              <a:t>12</a:t>
            </a:fld>
            <a:endParaRPr lang="ko-KR" altLang="en-US"/>
          </a:p>
        </p:txBody>
      </p:sp>
      <p:sp>
        <p:nvSpPr>
          <p:cNvPr id="6" name="文本框 5">
            <a:extLst>
              <a:ext uri="{FF2B5EF4-FFF2-40B4-BE49-F238E27FC236}">
                <a16:creationId xmlns:a16="http://schemas.microsoft.com/office/drawing/2014/main" id="{1B793129-4182-1235-5EE5-21F5BECE2C88}"/>
              </a:ext>
            </a:extLst>
          </p:cNvPr>
          <p:cNvSpPr txBox="1"/>
          <p:nvPr/>
        </p:nvSpPr>
        <p:spPr>
          <a:xfrm>
            <a:off x="305674" y="1497087"/>
            <a:ext cx="5527968" cy="4282198"/>
          </a:xfrm>
          <a:prstGeom prst="rect">
            <a:avLst/>
          </a:prstGeom>
          <a:noFill/>
          <a:ln>
            <a:noFill/>
          </a:ln>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Metric-Incident Pair:</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For each incident, the related metric details and the specific anomaly segment that triggered the incident are recorded.</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Encompassing a vast amount of expert knowledge and historical experience for understanding anomaly.</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Reviewing historical incidents of similar anomalies helps to understand the current anomaly.</a:t>
            </a:r>
            <a:endPar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R="0" lvl="1" algn="l" defTabSz="914400" rtl="0" eaLnBrk="1" fontAlgn="auto" latinLnBrk="0" hangingPunct="1">
              <a:lnSpc>
                <a:spcPct val="90000"/>
              </a:lnSpc>
              <a:spcBef>
                <a:spcPts val="500"/>
              </a:spcBef>
              <a:spcAft>
                <a:spcPts val="0"/>
              </a:spcAft>
              <a:buClrTx/>
              <a:buSzTx/>
              <a:tabLst/>
              <a:defRPr/>
            </a:pPr>
            <a:endPar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8AB5033-5599-CFE0-CD91-63C7552CFC2B}"/>
              </a:ext>
            </a:extLst>
          </p:cNvPr>
          <p:cNvPicPr>
            <a:picLocks noChangeAspect="1"/>
          </p:cNvPicPr>
          <p:nvPr/>
        </p:nvPicPr>
        <p:blipFill>
          <a:blip r:embed="rId3"/>
          <a:stretch>
            <a:fillRect/>
          </a:stretch>
        </p:blipFill>
        <p:spPr>
          <a:xfrm>
            <a:off x="5891282" y="1314020"/>
            <a:ext cx="5995044" cy="3324479"/>
          </a:xfrm>
          <a:prstGeom prst="rect">
            <a:avLst/>
          </a:prstGeom>
        </p:spPr>
      </p:pic>
      <p:cxnSp>
        <p:nvCxnSpPr>
          <p:cNvPr id="8" name="直线箭头连接符 7">
            <a:extLst>
              <a:ext uri="{FF2B5EF4-FFF2-40B4-BE49-F238E27FC236}">
                <a16:creationId xmlns:a16="http://schemas.microsoft.com/office/drawing/2014/main" id="{47C2E056-003A-AABD-9D2F-5B614621C908}"/>
              </a:ext>
            </a:extLst>
          </p:cNvPr>
          <p:cNvCxnSpPr>
            <a:cxnSpLocks/>
            <a:endCxn id="12" idx="0"/>
          </p:cNvCxnSpPr>
          <p:nvPr/>
        </p:nvCxnSpPr>
        <p:spPr>
          <a:xfrm flipH="1">
            <a:off x="6780835" y="4387946"/>
            <a:ext cx="907476" cy="649367"/>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1A25A0F2-BFCB-DCD2-1C8B-24D077AB7705}"/>
              </a:ext>
            </a:extLst>
          </p:cNvPr>
          <p:cNvSpPr/>
          <p:nvPr/>
        </p:nvSpPr>
        <p:spPr>
          <a:xfrm>
            <a:off x="4984830" y="5037313"/>
            <a:ext cx="3592010" cy="1105329"/>
          </a:xfrm>
          <a:prstGeom prst="rect">
            <a:avLst/>
          </a:prstGeom>
          <a:solidFill>
            <a:srgbClr val="FFC000"/>
          </a:solidFill>
          <a:ln w="254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dirty="0"/>
              <a:t>The Summary of the failure:</a:t>
            </a:r>
          </a:p>
          <a:p>
            <a:pPr algn="ctr"/>
            <a:r>
              <a:rPr kumimoji="1" lang="en-US" altLang="zh-CN" dirty="0"/>
              <a:t>Interpretation from engineers</a:t>
            </a:r>
          </a:p>
          <a:p>
            <a:pPr algn="ctr"/>
            <a:r>
              <a:rPr kumimoji="1" lang="en-US" altLang="zh-CN" dirty="0"/>
              <a:t>Root cause analysis</a:t>
            </a:r>
          </a:p>
          <a:p>
            <a:pPr algn="ctr"/>
            <a:r>
              <a:rPr kumimoji="1" lang="en-US" altLang="zh-CN" b="1" dirty="0"/>
              <a:t>……</a:t>
            </a:r>
          </a:p>
        </p:txBody>
      </p:sp>
      <p:cxnSp>
        <p:nvCxnSpPr>
          <p:cNvPr id="15" name="直线箭头连接符 14">
            <a:extLst>
              <a:ext uri="{FF2B5EF4-FFF2-40B4-BE49-F238E27FC236}">
                <a16:creationId xmlns:a16="http://schemas.microsoft.com/office/drawing/2014/main" id="{E23BC909-7698-E1A6-7C59-D893547018E1}"/>
              </a:ext>
            </a:extLst>
          </p:cNvPr>
          <p:cNvCxnSpPr>
            <a:cxnSpLocks/>
          </p:cNvCxnSpPr>
          <p:nvPr/>
        </p:nvCxnSpPr>
        <p:spPr>
          <a:xfrm>
            <a:off x="10440365" y="3429000"/>
            <a:ext cx="210272" cy="1389789"/>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D20DFC15-CB69-62CC-9658-D2BDF5EE2D87}"/>
              </a:ext>
            </a:extLst>
          </p:cNvPr>
          <p:cNvSpPr/>
          <p:nvPr/>
        </p:nvSpPr>
        <p:spPr>
          <a:xfrm>
            <a:off x="8973893" y="4818789"/>
            <a:ext cx="3077810" cy="1105329"/>
          </a:xfrm>
          <a:prstGeom prst="rect">
            <a:avLst/>
          </a:prstGeom>
          <a:ln w="254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dirty="0"/>
              <a:t>The</a:t>
            </a:r>
            <a:r>
              <a:rPr kumimoji="1" lang="zh-CN" altLang="en-US" dirty="0"/>
              <a:t> </a:t>
            </a:r>
            <a:r>
              <a:rPr kumimoji="1" lang="en-US" altLang="zh-CN" dirty="0"/>
              <a:t>related metric and anomaly detection result</a:t>
            </a:r>
          </a:p>
        </p:txBody>
      </p:sp>
      <p:sp>
        <p:nvSpPr>
          <p:cNvPr id="18" name="矩形 17">
            <a:extLst>
              <a:ext uri="{FF2B5EF4-FFF2-40B4-BE49-F238E27FC236}">
                <a16:creationId xmlns:a16="http://schemas.microsoft.com/office/drawing/2014/main" id="{A160126D-8210-2780-4F87-6FE6CE6DF7F5}"/>
              </a:ext>
            </a:extLst>
          </p:cNvPr>
          <p:cNvSpPr/>
          <p:nvPr/>
        </p:nvSpPr>
        <p:spPr>
          <a:xfrm>
            <a:off x="6317172" y="1980192"/>
            <a:ext cx="2863474" cy="2464486"/>
          </a:xfrm>
          <a:prstGeom prst="rect">
            <a:avLst/>
          </a:prstGeom>
          <a:noFill/>
          <a:ln w="47625">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zh-CN" b="1" dirty="0"/>
          </a:p>
        </p:txBody>
      </p:sp>
      <p:sp>
        <p:nvSpPr>
          <p:cNvPr id="20" name="矩形 19">
            <a:extLst>
              <a:ext uri="{FF2B5EF4-FFF2-40B4-BE49-F238E27FC236}">
                <a16:creationId xmlns:a16="http://schemas.microsoft.com/office/drawing/2014/main" id="{BF579338-0B25-06E6-9CE5-846FFCAE1BA4}"/>
              </a:ext>
            </a:extLst>
          </p:cNvPr>
          <p:cNvSpPr/>
          <p:nvPr/>
        </p:nvSpPr>
        <p:spPr>
          <a:xfrm>
            <a:off x="9306034" y="2174013"/>
            <a:ext cx="2152903" cy="1254987"/>
          </a:xfrm>
          <a:prstGeom prst="rect">
            <a:avLst/>
          </a:prstGeom>
          <a:noFill/>
          <a:ln w="47625">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zh-CN" b="1" dirty="0"/>
          </a:p>
        </p:txBody>
      </p:sp>
    </p:spTree>
    <p:extLst>
      <p:ext uri="{BB962C8B-B14F-4D97-AF65-F5344CB8AC3E}">
        <p14:creationId xmlns:p14="http://schemas.microsoft.com/office/powerpoint/2010/main" val="3813613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E9A1614-92D5-6188-3D97-84EB7264C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027" y="1207691"/>
            <a:ext cx="3090442" cy="2479084"/>
          </a:xfrm>
          <a:prstGeom prst="rect">
            <a:avLst/>
          </a:prstGeom>
        </p:spPr>
      </p:pic>
      <p:sp>
        <p:nvSpPr>
          <p:cNvPr id="2" name="文本占位符 1">
            <a:extLst>
              <a:ext uri="{FF2B5EF4-FFF2-40B4-BE49-F238E27FC236}">
                <a16:creationId xmlns:a16="http://schemas.microsoft.com/office/drawing/2014/main" id="{E3EBBFFF-2C71-4F7B-3666-4527D155D628}"/>
              </a:ext>
            </a:extLst>
          </p:cNvPr>
          <p:cNvSpPr>
            <a:spLocks noGrp="1"/>
          </p:cNvSpPr>
          <p:nvPr>
            <p:ph type="body" sz="quarter" idx="13"/>
          </p:nvPr>
        </p:nvSpPr>
        <p:spPr/>
        <p:txBody>
          <a:bodyPr/>
          <a:lstStyle/>
          <a:p>
            <a:r>
              <a:rPr lang="en-US" altLang="zh-CN" dirty="0"/>
              <a:t>Capabilities of Practical Detection</a:t>
            </a:r>
            <a:endParaRPr kumimoji="1" lang="zh-CN" altLang="en-US" dirty="0"/>
          </a:p>
        </p:txBody>
      </p:sp>
      <p:sp>
        <p:nvSpPr>
          <p:cNvPr id="3" name="文本占位符 2">
            <a:extLst>
              <a:ext uri="{FF2B5EF4-FFF2-40B4-BE49-F238E27FC236}">
                <a16:creationId xmlns:a16="http://schemas.microsoft.com/office/drawing/2014/main" id="{421B7D10-B50F-C4A3-869A-D2569422242F}"/>
              </a:ext>
            </a:extLst>
          </p:cNvPr>
          <p:cNvSpPr>
            <a:spLocks noGrp="1"/>
          </p:cNvSpPr>
          <p:nvPr>
            <p:ph type="body" sz="quarter" idx="14"/>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4A98D1F0-9C12-461A-0095-1D50F15ADB62}"/>
              </a:ext>
            </a:extLst>
          </p:cNvPr>
          <p:cNvSpPr>
            <a:spLocks noGrp="1"/>
          </p:cNvSpPr>
          <p:nvPr>
            <p:ph type="sldNum" sz="quarter" idx="12"/>
          </p:nvPr>
        </p:nvSpPr>
        <p:spPr/>
        <p:txBody>
          <a:bodyPr/>
          <a:lstStyle/>
          <a:p>
            <a:fld id="{C33509E8-EDB3-4BFB-9C63-B01D176D4351}" type="slidenum">
              <a:rPr lang="ko-KR" altLang="en-US" smtClean="0"/>
              <a:pPr/>
              <a:t>13</a:t>
            </a:fld>
            <a:endParaRPr lang="ko-KR" altLang="en-US"/>
          </a:p>
        </p:txBody>
      </p:sp>
      <p:sp>
        <p:nvSpPr>
          <p:cNvPr id="6" name="文本框 5">
            <a:extLst>
              <a:ext uri="{FF2B5EF4-FFF2-40B4-BE49-F238E27FC236}">
                <a16:creationId xmlns:a16="http://schemas.microsoft.com/office/drawing/2014/main" id="{F044B3F0-F092-8777-E608-F2FFD64292F2}"/>
              </a:ext>
            </a:extLst>
          </p:cNvPr>
          <p:cNvSpPr txBox="1"/>
          <p:nvPr/>
        </p:nvSpPr>
        <p:spPr>
          <a:xfrm>
            <a:off x="450376" y="1888851"/>
            <a:ext cx="9142970" cy="3423117"/>
          </a:xfrm>
          <a:prstGeom prst="rect">
            <a:avLst/>
          </a:prstGeom>
          <a:noFill/>
          <a:ln>
            <a:noFill/>
          </a:ln>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 practical anomaly detection system in the industrial sector must achieve three capabilities:</a:t>
            </a:r>
          </a:p>
          <a:p>
            <a:pPr marL="685800" marR="0" lvl="1" indent="-228600" algn="l" defTabSz="914400" rtl="0" eaLnBrk="1" fontAlgn="auto" latinLnBrk="0" hangingPunct="1">
              <a:lnSpc>
                <a:spcPct val="130000"/>
              </a:lnSpc>
              <a:spcBef>
                <a:spcPts val="5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Inherit the long-term accumulated </a:t>
            </a:r>
            <a:r>
              <a:rPr kumimoji="0" lang="en-US" altLang="zh-CN" sz="2400" b="1"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practical experience.</a:t>
            </a:r>
          </a:p>
          <a:p>
            <a:pPr marL="685800" marR="0" lvl="1" indent="-228600" algn="l" defTabSz="914400" rtl="0" eaLnBrk="1" fontAlgn="auto" latinLnBrk="0" hangingPunct="1">
              <a:lnSpc>
                <a:spcPct val="130000"/>
              </a:lnSpc>
              <a:spcBef>
                <a:spcPts val="5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Provide engineers with a </a:t>
            </a:r>
            <a:r>
              <a:rPr kumimoji="0" lang="en-US" altLang="zh-CN" sz="2400" b="1"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comprehensive anomaly reports </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rather than detection results.</a:t>
            </a:r>
          </a:p>
          <a:p>
            <a:pPr marL="685800" marR="0" lvl="1" indent="-228600" algn="l" defTabSz="914400" rtl="0" eaLnBrk="1" fontAlgn="auto" latinLnBrk="0" hangingPunct="1">
              <a:lnSpc>
                <a:spcPct val="130000"/>
              </a:lnSpc>
              <a:spcBef>
                <a:spcPts val="5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 </a:t>
            </a:r>
            <a:r>
              <a:rPr kumimoji="0" lang="en-US" altLang="zh-CN" sz="2400" b="1"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friendly interaction process </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with a low algorithmic threshold. </a:t>
            </a: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B3A42183-95D5-AB33-ECEC-E44C98F0D453}"/>
              </a:ext>
            </a:extLst>
          </p:cNvPr>
          <p:cNvPicPr>
            <a:picLocks noChangeAspect="1"/>
          </p:cNvPicPr>
          <p:nvPr/>
        </p:nvPicPr>
        <p:blipFill>
          <a:blip r:embed="rId4"/>
          <a:stretch>
            <a:fillRect/>
          </a:stretch>
        </p:blipFill>
        <p:spPr>
          <a:xfrm>
            <a:off x="8613735" y="4088371"/>
            <a:ext cx="3365524" cy="1671676"/>
          </a:xfrm>
          <a:prstGeom prst="rect">
            <a:avLst/>
          </a:prstGeom>
        </p:spPr>
      </p:pic>
      <p:sp>
        <p:nvSpPr>
          <p:cNvPr id="9" name="文本框 8">
            <a:extLst>
              <a:ext uri="{FF2B5EF4-FFF2-40B4-BE49-F238E27FC236}">
                <a16:creationId xmlns:a16="http://schemas.microsoft.com/office/drawing/2014/main" id="{A4A0B5F5-D9D0-2D78-2A92-80FF90B278B0}"/>
              </a:ext>
            </a:extLst>
          </p:cNvPr>
          <p:cNvSpPr txBox="1"/>
          <p:nvPr/>
        </p:nvSpPr>
        <p:spPr>
          <a:xfrm>
            <a:off x="9735445" y="5828923"/>
            <a:ext cx="1651606" cy="338554"/>
          </a:xfrm>
          <a:prstGeom prst="rect">
            <a:avLst/>
          </a:prstGeom>
          <a:noFill/>
          <a:ln>
            <a:noFill/>
          </a:ln>
        </p:spPr>
        <p:txBody>
          <a:bodyPr wrap="none" rtlCol="0">
            <a:spAutoFit/>
          </a:bodyPr>
          <a:lstStyle/>
          <a:p>
            <a:pPr algn="l"/>
            <a:r>
              <a:rPr kumimoji="1" lang="en-US" altLang="zh-CN" sz="2400" baseline="30000" dirty="0">
                <a:solidFill>
                  <a:srgbClr val="333333"/>
                </a:solidFill>
                <a:latin typeface="Segoe UI" panose="020B0502040204020203" pitchFamily="34" charset="0"/>
                <a:cs typeface="Segoe UI" panose="020B0502040204020203" pitchFamily="34" charset="0"/>
              </a:rPr>
              <a:t>Anomaly Report</a:t>
            </a:r>
            <a:endParaRPr kumimoji="1" lang="zh-CN" altLang="en-US" sz="2400" baseline="30000" dirty="0">
              <a:solidFill>
                <a:srgbClr val="333333"/>
              </a:solidFill>
              <a:latin typeface="Segoe UI" panose="020B0502040204020203" pitchFamily="34" charset="0"/>
              <a:cs typeface="Segoe UI" panose="020B0502040204020203" pitchFamily="34" charset="0"/>
            </a:endParaRPr>
          </a:p>
        </p:txBody>
      </p:sp>
      <p:pic>
        <p:nvPicPr>
          <p:cNvPr id="13" name="图片 12">
            <a:extLst>
              <a:ext uri="{FF2B5EF4-FFF2-40B4-BE49-F238E27FC236}">
                <a16:creationId xmlns:a16="http://schemas.microsoft.com/office/drawing/2014/main" id="{31938860-441C-2251-CC7E-FC3B3749B358}"/>
              </a:ext>
            </a:extLst>
          </p:cNvPr>
          <p:cNvPicPr>
            <a:picLocks noChangeAspect="1"/>
          </p:cNvPicPr>
          <p:nvPr/>
        </p:nvPicPr>
        <p:blipFill>
          <a:blip r:embed="rId5">
            <a:extLst>
              <a:ext uri="{28A0092B-C50C-407E-A947-70E740481C1C}">
                <a14:useLocalDpi xmlns:a14="http://schemas.microsoft.com/office/drawing/2010/main" val="0"/>
              </a:ext>
            </a:extLst>
          </a:blip>
          <a:srcRect b="19467"/>
          <a:stretch/>
        </p:blipFill>
        <p:spPr>
          <a:xfrm>
            <a:off x="7037919" y="4974088"/>
            <a:ext cx="1291224" cy="1093001"/>
          </a:xfrm>
          <a:prstGeom prst="rect">
            <a:avLst/>
          </a:prstGeom>
        </p:spPr>
      </p:pic>
      <p:pic>
        <p:nvPicPr>
          <p:cNvPr id="15" name="图片 14">
            <a:extLst>
              <a:ext uri="{FF2B5EF4-FFF2-40B4-BE49-F238E27FC236}">
                <a16:creationId xmlns:a16="http://schemas.microsoft.com/office/drawing/2014/main" id="{FD43C196-E73C-A239-856B-59E8FB5085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402" y="5025982"/>
            <a:ext cx="1105491" cy="1105491"/>
          </a:xfrm>
          <a:prstGeom prst="rect">
            <a:avLst/>
          </a:prstGeom>
        </p:spPr>
      </p:pic>
      <p:sp>
        <p:nvSpPr>
          <p:cNvPr id="16" name="左右箭头 15">
            <a:extLst>
              <a:ext uri="{FF2B5EF4-FFF2-40B4-BE49-F238E27FC236}">
                <a16:creationId xmlns:a16="http://schemas.microsoft.com/office/drawing/2014/main" id="{C9F88FEE-F15B-D921-420E-993216ADAC40}"/>
              </a:ext>
            </a:extLst>
          </p:cNvPr>
          <p:cNvSpPr/>
          <p:nvPr/>
        </p:nvSpPr>
        <p:spPr>
          <a:xfrm>
            <a:off x="4754740" y="5529777"/>
            <a:ext cx="1825332" cy="338554"/>
          </a:xfrm>
          <a:prstGeom prst="lef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D32375D5-F3B0-0B4C-3318-215226EFB69A}"/>
              </a:ext>
            </a:extLst>
          </p:cNvPr>
          <p:cNvSpPr txBox="1"/>
          <p:nvPr/>
        </p:nvSpPr>
        <p:spPr>
          <a:xfrm>
            <a:off x="6844102" y="6179461"/>
            <a:ext cx="1678858" cy="338554"/>
          </a:xfrm>
          <a:prstGeom prst="rect">
            <a:avLst/>
          </a:prstGeom>
          <a:noFill/>
          <a:ln>
            <a:noFill/>
          </a:ln>
        </p:spPr>
        <p:txBody>
          <a:bodyPr wrap="none" rtlCol="0">
            <a:spAutoFit/>
          </a:bodyPr>
          <a:lstStyle/>
          <a:p>
            <a:pPr algn="l"/>
            <a:r>
              <a:rPr kumimoji="1" lang="en-US" altLang="zh-CN" sz="2400" baseline="30000" dirty="0">
                <a:solidFill>
                  <a:srgbClr val="333333"/>
                </a:solidFill>
                <a:latin typeface="Segoe UI" panose="020B0502040204020203" pitchFamily="34" charset="0"/>
                <a:cs typeface="Segoe UI" panose="020B0502040204020203" pitchFamily="34" charset="0"/>
              </a:rPr>
              <a:t>Service Engineer</a:t>
            </a:r>
            <a:endParaRPr kumimoji="1" lang="zh-CN" altLang="en-US" sz="2400" baseline="30000" dirty="0">
              <a:solidFill>
                <a:srgbClr val="333333"/>
              </a:solidFill>
              <a:latin typeface="Segoe UI" panose="020B0502040204020203" pitchFamily="34" charset="0"/>
              <a:cs typeface="Segoe UI" panose="020B0502040204020203" pitchFamily="34" charset="0"/>
            </a:endParaRPr>
          </a:p>
        </p:txBody>
      </p:sp>
      <p:sp>
        <p:nvSpPr>
          <p:cNvPr id="18" name="文本框 17">
            <a:extLst>
              <a:ext uri="{FF2B5EF4-FFF2-40B4-BE49-F238E27FC236}">
                <a16:creationId xmlns:a16="http://schemas.microsoft.com/office/drawing/2014/main" id="{A446BBB0-CEF0-13E9-7A94-A2E14242E746}"/>
              </a:ext>
            </a:extLst>
          </p:cNvPr>
          <p:cNvSpPr txBox="1"/>
          <p:nvPr/>
        </p:nvSpPr>
        <p:spPr>
          <a:xfrm>
            <a:off x="2438276" y="6208126"/>
            <a:ext cx="2611741" cy="338554"/>
          </a:xfrm>
          <a:prstGeom prst="rect">
            <a:avLst/>
          </a:prstGeom>
          <a:noFill/>
          <a:ln>
            <a:noFill/>
          </a:ln>
        </p:spPr>
        <p:txBody>
          <a:bodyPr wrap="none" rtlCol="0">
            <a:spAutoFit/>
          </a:bodyPr>
          <a:lstStyle/>
          <a:p>
            <a:pPr algn="l"/>
            <a:r>
              <a:rPr kumimoji="1" lang="en-US" altLang="zh-CN" sz="2400" baseline="30000" dirty="0">
                <a:solidFill>
                  <a:srgbClr val="333333"/>
                </a:solidFill>
                <a:latin typeface="Segoe UI" panose="020B0502040204020203" pitchFamily="34" charset="0"/>
                <a:cs typeface="Segoe UI" panose="020B0502040204020203" pitchFamily="34" charset="0"/>
              </a:rPr>
              <a:t>Anomaly Detection System</a:t>
            </a:r>
            <a:endParaRPr kumimoji="1" lang="zh-CN" altLang="en-US" sz="2400" baseline="30000" dirty="0">
              <a:solidFill>
                <a:srgbClr val="333333"/>
              </a:solidFill>
              <a:latin typeface="Segoe UI" panose="020B0502040204020203" pitchFamily="34" charset="0"/>
              <a:cs typeface="Segoe UI" panose="020B0502040204020203" pitchFamily="34" charset="0"/>
            </a:endParaRPr>
          </a:p>
        </p:txBody>
      </p:sp>
      <p:sp>
        <p:nvSpPr>
          <p:cNvPr id="19" name="文本框 18">
            <a:extLst>
              <a:ext uri="{FF2B5EF4-FFF2-40B4-BE49-F238E27FC236}">
                <a16:creationId xmlns:a16="http://schemas.microsoft.com/office/drawing/2014/main" id="{D21D4E49-87A7-48FE-F540-5359869D5C2B}"/>
              </a:ext>
            </a:extLst>
          </p:cNvPr>
          <p:cNvSpPr txBox="1"/>
          <p:nvPr/>
        </p:nvSpPr>
        <p:spPr>
          <a:xfrm>
            <a:off x="5092569" y="5311968"/>
            <a:ext cx="1149674" cy="338554"/>
          </a:xfrm>
          <a:prstGeom prst="rect">
            <a:avLst/>
          </a:prstGeom>
          <a:noFill/>
          <a:ln>
            <a:noFill/>
          </a:ln>
        </p:spPr>
        <p:txBody>
          <a:bodyPr wrap="none" rtlCol="0">
            <a:spAutoFit/>
          </a:bodyPr>
          <a:lstStyle/>
          <a:p>
            <a:pPr algn="l"/>
            <a:r>
              <a:rPr kumimoji="1" lang="en-US" altLang="zh-CN" sz="2400" baseline="30000" dirty="0">
                <a:solidFill>
                  <a:srgbClr val="333333"/>
                </a:solidFill>
                <a:latin typeface="Segoe UI" panose="020B0502040204020203" pitchFamily="34" charset="0"/>
                <a:cs typeface="Segoe UI" panose="020B0502040204020203" pitchFamily="34" charset="0"/>
              </a:rPr>
              <a:t>interaction</a:t>
            </a:r>
            <a:endParaRPr kumimoji="1" lang="zh-CN" altLang="en-US" sz="2400" baseline="30000" dirty="0">
              <a:solidFill>
                <a:srgbClr val="33333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26611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14</a:t>
            </a:fld>
            <a:endParaRPr lang="ko-KR" altLang="en-US"/>
          </a:p>
        </p:txBody>
      </p:sp>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endParaRPr lang="zh-CN" altLang="en-US" dirty="0"/>
          </a:p>
        </p:txBody>
      </p:sp>
      <p:graphicFrame>
        <p:nvGraphicFramePr>
          <p:cNvPr id="8" name="图示 7">
            <a:extLst>
              <a:ext uri="{FF2B5EF4-FFF2-40B4-BE49-F238E27FC236}">
                <a16:creationId xmlns:a16="http://schemas.microsoft.com/office/drawing/2014/main" id="{3F0758D7-F8E7-9204-40E7-AB0741EF58EF}"/>
              </a:ext>
            </a:extLst>
          </p:cNvPr>
          <p:cNvGraphicFramePr/>
          <p:nvPr>
            <p:extLst>
              <p:ext uri="{D42A27DB-BD31-4B8C-83A1-F6EECF244321}">
                <p14:modId xmlns:p14="http://schemas.microsoft.com/office/powerpoint/2010/main" val="3803229009"/>
              </p:ext>
            </p:extLst>
          </p:nvPr>
        </p:nvGraphicFramePr>
        <p:xfrm>
          <a:off x="1895529" y="2409986"/>
          <a:ext cx="8400942" cy="2704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组合 1">
            <a:extLst>
              <a:ext uri="{FF2B5EF4-FFF2-40B4-BE49-F238E27FC236}">
                <a16:creationId xmlns:a16="http://schemas.microsoft.com/office/drawing/2014/main" id="{38A8FA48-963D-350B-577D-6527D4FBBDB8}"/>
              </a:ext>
            </a:extLst>
          </p:cNvPr>
          <p:cNvGrpSpPr/>
          <p:nvPr/>
        </p:nvGrpSpPr>
        <p:grpSpPr>
          <a:xfrm>
            <a:off x="8723216" y="6467551"/>
            <a:ext cx="1573255" cy="252079"/>
            <a:chOff x="5154116" y="5114440"/>
            <a:chExt cx="6483838" cy="1038891"/>
          </a:xfrm>
        </p:grpSpPr>
        <p:sp>
          <p:nvSpPr>
            <p:cNvPr id="6" name="矩形: 圆角 5" descr="清单 纯色填充">
              <a:extLst>
                <a:ext uri="{FF2B5EF4-FFF2-40B4-BE49-F238E27FC236}">
                  <a16:creationId xmlns:a16="http://schemas.microsoft.com/office/drawing/2014/main" id="{C0FAAE0F-22E6-B424-0E65-8757E671EEDF}"/>
                </a:ext>
              </a:extLst>
            </p:cNvPr>
            <p:cNvSpPr/>
            <p:nvPr/>
          </p:nvSpPr>
          <p:spPr>
            <a:xfrm>
              <a:off x="5154116" y="5114440"/>
              <a:ext cx="1507825" cy="1038891"/>
            </a:xfrm>
            <a:prstGeom prst="roundRect">
              <a:avLst/>
            </a:prstGeom>
            <a:blipFill dpi="0" rotWithShape="1">
              <a:blip r:embed="rId8">
                <a:extLst>
                  <a:ext uri="{96DAC541-7B7A-43D3-8B79-37D633B846F1}">
                    <asvg:svgBlip xmlns:asvg="http://schemas.microsoft.com/office/drawing/2016/SVG/main" r:embed="rId9"/>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9" name="矩形: 圆角 8" descr="灯泡和齿轮 纯色填充">
              <a:extLst>
                <a:ext uri="{FF2B5EF4-FFF2-40B4-BE49-F238E27FC236}">
                  <a16:creationId xmlns:a16="http://schemas.microsoft.com/office/drawing/2014/main" id="{8482D79C-D381-4273-7AD1-9BDB2BC8C3CD}"/>
                </a:ext>
              </a:extLst>
            </p:cNvPr>
            <p:cNvSpPr/>
            <p:nvPr/>
          </p:nvSpPr>
          <p:spPr>
            <a:xfrm>
              <a:off x="6812787"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0" name="矩形: 圆角 9" descr="条形图 纯色填充">
              <a:extLst>
                <a:ext uri="{FF2B5EF4-FFF2-40B4-BE49-F238E27FC236}">
                  <a16:creationId xmlns:a16="http://schemas.microsoft.com/office/drawing/2014/main" id="{902E819E-5446-FDB4-A90C-A461531A344A}"/>
                </a:ext>
              </a:extLst>
            </p:cNvPr>
            <p:cNvSpPr/>
            <p:nvPr/>
          </p:nvSpPr>
          <p:spPr>
            <a:xfrm>
              <a:off x="8471458"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1" name="矩形: 圆角 10" descr="火箭 纯色填充">
              <a:extLst>
                <a:ext uri="{FF2B5EF4-FFF2-40B4-BE49-F238E27FC236}">
                  <a16:creationId xmlns:a16="http://schemas.microsoft.com/office/drawing/2014/main" id="{0A31DD99-BCD1-B3DA-1E0D-5B15D6E952DF}"/>
                </a:ext>
              </a:extLst>
            </p:cNvPr>
            <p:cNvSpPr/>
            <p:nvPr/>
          </p:nvSpPr>
          <p:spPr>
            <a:xfrm>
              <a:off x="10130129"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3871487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DB4A0E9-A366-25C4-48BE-B62684639FE1}"/>
              </a:ext>
            </a:extLst>
          </p:cNvPr>
          <p:cNvSpPr>
            <a:spLocks noGrp="1"/>
          </p:cNvSpPr>
          <p:nvPr>
            <p:ph type="body" sz="quarter" idx="13"/>
          </p:nvPr>
        </p:nvSpPr>
        <p:spPr/>
        <p:txBody>
          <a:bodyPr/>
          <a:lstStyle/>
          <a:p>
            <a:r>
              <a:rPr lang="en-US" altLang="zh-CN" dirty="0" err="1"/>
              <a:t>MonitorAssistant</a:t>
            </a:r>
            <a:endParaRPr lang="en-US" altLang="zh-CN" dirty="0"/>
          </a:p>
          <a:p>
            <a:endParaRPr kumimoji="1" lang="zh-CN" altLang="en-US" dirty="0"/>
          </a:p>
        </p:txBody>
      </p:sp>
      <p:sp>
        <p:nvSpPr>
          <p:cNvPr id="3" name="文本占位符 2">
            <a:extLst>
              <a:ext uri="{FF2B5EF4-FFF2-40B4-BE49-F238E27FC236}">
                <a16:creationId xmlns:a16="http://schemas.microsoft.com/office/drawing/2014/main" id="{7A42032D-D475-73E3-393C-40BE4E312F4C}"/>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C9A43283-E960-9547-F178-4DFA4073D8AE}"/>
              </a:ext>
            </a:extLst>
          </p:cNvPr>
          <p:cNvSpPr>
            <a:spLocks noGrp="1"/>
          </p:cNvSpPr>
          <p:nvPr>
            <p:ph type="sldNum" sz="quarter" idx="12"/>
          </p:nvPr>
        </p:nvSpPr>
        <p:spPr/>
        <p:txBody>
          <a:bodyPr/>
          <a:lstStyle/>
          <a:p>
            <a:fld id="{C33509E8-EDB3-4BFB-9C63-B01D176D4351}" type="slidenum">
              <a:rPr lang="ko-KR" altLang="en-US" smtClean="0"/>
              <a:pPr/>
              <a:t>15</a:t>
            </a:fld>
            <a:endParaRPr lang="ko-KR" altLang="en-US"/>
          </a:p>
        </p:txBody>
      </p:sp>
      <p:sp>
        <p:nvSpPr>
          <p:cNvPr id="6" name="文本框 5">
            <a:extLst>
              <a:ext uri="{FF2B5EF4-FFF2-40B4-BE49-F238E27FC236}">
                <a16:creationId xmlns:a16="http://schemas.microsoft.com/office/drawing/2014/main" id="{166B1388-2CDC-4647-BBE8-F627AC02C08B}"/>
              </a:ext>
            </a:extLst>
          </p:cNvPr>
          <p:cNvSpPr txBox="1"/>
          <p:nvPr/>
        </p:nvSpPr>
        <p:spPr>
          <a:xfrm>
            <a:off x="754934" y="1465989"/>
            <a:ext cx="10283911" cy="996170"/>
          </a:xfrm>
          <a:prstGeom prst="rect">
            <a:avLst/>
          </a:prstGeom>
          <a:noFill/>
          <a:ln>
            <a:noFill/>
          </a:ln>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An LLM-based end-to-end practical anomaly detection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Three phases in </a:t>
            </a:r>
            <a:r>
              <a:rPr kumimoji="0" lang="en-US" altLang="zh-CN" sz="2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MonitorAssistant’s</a:t>
            </a: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workflow:</a:t>
            </a:r>
          </a:p>
        </p:txBody>
      </p:sp>
      <p:sp>
        <p:nvSpPr>
          <p:cNvPr id="5" name="圆角矩形 4">
            <a:extLst>
              <a:ext uri="{FF2B5EF4-FFF2-40B4-BE49-F238E27FC236}">
                <a16:creationId xmlns:a16="http://schemas.microsoft.com/office/drawing/2014/main" id="{18D4E85F-5AD9-6AC8-5305-CBE48D7A3DD2}"/>
              </a:ext>
            </a:extLst>
          </p:cNvPr>
          <p:cNvSpPr/>
          <p:nvPr/>
        </p:nvSpPr>
        <p:spPr>
          <a:xfrm>
            <a:off x="754934" y="3031350"/>
            <a:ext cx="4297680" cy="53848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1. Configuration Recommendation    </a:t>
            </a:r>
          </a:p>
        </p:txBody>
      </p:sp>
      <p:sp>
        <p:nvSpPr>
          <p:cNvPr id="10" name="圆角矩形 9">
            <a:extLst>
              <a:ext uri="{FF2B5EF4-FFF2-40B4-BE49-F238E27FC236}">
                <a16:creationId xmlns:a16="http://schemas.microsoft.com/office/drawing/2014/main" id="{B22A3E7D-7CC0-DF74-B7FD-FBA3C902F33E}"/>
              </a:ext>
            </a:extLst>
          </p:cNvPr>
          <p:cNvSpPr/>
          <p:nvPr/>
        </p:nvSpPr>
        <p:spPr>
          <a:xfrm>
            <a:off x="754934" y="3869781"/>
            <a:ext cx="4297680" cy="53848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2. Anomaly Alert</a:t>
            </a:r>
          </a:p>
        </p:txBody>
      </p:sp>
      <p:sp>
        <p:nvSpPr>
          <p:cNvPr id="12" name="圆角矩形 11">
            <a:extLst>
              <a:ext uri="{FF2B5EF4-FFF2-40B4-BE49-F238E27FC236}">
                <a16:creationId xmlns:a16="http://schemas.microsoft.com/office/drawing/2014/main" id="{949FA2CE-2BD1-6104-6EC0-2B02C682F044}"/>
              </a:ext>
            </a:extLst>
          </p:cNvPr>
          <p:cNvSpPr/>
          <p:nvPr/>
        </p:nvSpPr>
        <p:spPr>
          <a:xfrm>
            <a:off x="754934" y="4708212"/>
            <a:ext cx="4297680" cy="53848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3. Feedback Loop</a:t>
            </a:r>
          </a:p>
        </p:txBody>
      </p:sp>
      <p:sp>
        <p:nvSpPr>
          <p:cNvPr id="15" name="圆角矩形 14">
            <a:extLst>
              <a:ext uri="{FF2B5EF4-FFF2-40B4-BE49-F238E27FC236}">
                <a16:creationId xmlns:a16="http://schemas.microsoft.com/office/drawing/2014/main" id="{5D3E20FC-F2EF-468D-B445-5D171A30C299}"/>
              </a:ext>
            </a:extLst>
          </p:cNvPr>
          <p:cNvSpPr/>
          <p:nvPr/>
        </p:nvSpPr>
        <p:spPr>
          <a:xfrm>
            <a:off x="6018662" y="3032673"/>
            <a:ext cx="5107144" cy="538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Monitor Configuration Infusion</a:t>
            </a:r>
          </a:p>
        </p:txBody>
      </p:sp>
      <p:sp>
        <p:nvSpPr>
          <p:cNvPr id="16" name="圆角矩形 15">
            <a:extLst>
              <a:ext uri="{FF2B5EF4-FFF2-40B4-BE49-F238E27FC236}">
                <a16:creationId xmlns:a16="http://schemas.microsoft.com/office/drawing/2014/main" id="{B38EE093-FBEE-33FD-E2FA-9E593BE8D851}"/>
              </a:ext>
            </a:extLst>
          </p:cNvPr>
          <p:cNvSpPr/>
          <p:nvPr/>
        </p:nvSpPr>
        <p:spPr>
          <a:xfrm>
            <a:off x="5973266" y="3906520"/>
            <a:ext cx="5107144" cy="538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Practical Alert Generation</a:t>
            </a:r>
          </a:p>
        </p:txBody>
      </p:sp>
      <p:sp>
        <p:nvSpPr>
          <p:cNvPr id="17" name="圆角矩形 16">
            <a:extLst>
              <a:ext uri="{FF2B5EF4-FFF2-40B4-BE49-F238E27FC236}">
                <a16:creationId xmlns:a16="http://schemas.microsoft.com/office/drawing/2014/main" id="{A053F9FD-2E3A-8C95-4965-543C682E7953}"/>
              </a:ext>
            </a:extLst>
          </p:cNvPr>
          <p:cNvSpPr/>
          <p:nvPr/>
        </p:nvSpPr>
        <p:spPr>
          <a:xfrm>
            <a:off x="5977208" y="4708212"/>
            <a:ext cx="5107144" cy="5384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rPr>
              <a:t>LLM-Engineer-In-The-Loop Interaction</a:t>
            </a:r>
          </a:p>
        </p:txBody>
      </p:sp>
      <p:sp>
        <p:nvSpPr>
          <p:cNvPr id="18" name="左箭头 17">
            <a:extLst>
              <a:ext uri="{FF2B5EF4-FFF2-40B4-BE49-F238E27FC236}">
                <a16:creationId xmlns:a16="http://schemas.microsoft.com/office/drawing/2014/main" id="{BCDDFB27-D775-1C11-1D89-432BC7C10CA3}"/>
              </a:ext>
            </a:extLst>
          </p:cNvPr>
          <p:cNvSpPr/>
          <p:nvPr/>
        </p:nvSpPr>
        <p:spPr>
          <a:xfrm>
            <a:off x="5181329" y="3160028"/>
            <a:ext cx="650511" cy="313281"/>
          </a:xfrm>
          <a:prstGeom prst="leftArrow">
            <a:avLst/>
          </a:prstGeom>
          <a:ln w="666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dirty="0"/>
          </a:p>
        </p:txBody>
      </p:sp>
      <p:sp>
        <p:nvSpPr>
          <p:cNvPr id="19" name="左箭头 18">
            <a:extLst>
              <a:ext uri="{FF2B5EF4-FFF2-40B4-BE49-F238E27FC236}">
                <a16:creationId xmlns:a16="http://schemas.microsoft.com/office/drawing/2014/main" id="{033D2B38-F9DA-6601-1AD1-2423F3FC9188}"/>
              </a:ext>
            </a:extLst>
          </p:cNvPr>
          <p:cNvSpPr/>
          <p:nvPr/>
        </p:nvSpPr>
        <p:spPr>
          <a:xfrm>
            <a:off x="5181328" y="3972944"/>
            <a:ext cx="650511" cy="313281"/>
          </a:xfrm>
          <a:prstGeom prst="leftArrow">
            <a:avLst/>
          </a:prstGeom>
          <a:ln w="666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dirty="0"/>
          </a:p>
        </p:txBody>
      </p:sp>
      <p:sp>
        <p:nvSpPr>
          <p:cNvPr id="20" name="左箭头 19">
            <a:extLst>
              <a:ext uri="{FF2B5EF4-FFF2-40B4-BE49-F238E27FC236}">
                <a16:creationId xmlns:a16="http://schemas.microsoft.com/office/drawing/2014/main" id="{D7A12A51-1C69-882C-6118-2D99B0B6804C}"/>
              </a:ext>
            </a:extLst>
          </p:cNvPr>
          <p:cNvSpPr/>
          <p:nvPr/>
        </p:nvSpPr>
        <p:spPr>
          <a:xfrm>
            <a:off x="5189655" y="4820811"/>
            <a:ext cx="650511" cy="313281"/>
          </a:xfrm>
          <a:prstGeom prst="leftArrow">
            <a:avLst/>
          </a:prstGeom>
          <a:ln w="66675">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dirty="0"/>
          </a:p>
        </p:txBody>
      </p:sp>
    </p:spTree>
    <p:extLst>
      <p:ext uri="{BB962C8B-B14F-4D97-AF65-F5344CB8AC3E}">
        <p14:creationId xmlns:p14="http://schemas.microsoft.com/office/powerpoint/2010/main" val="1863001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1DB4A0E9-A366-25C4-48BE-B62684639FE1}"/>
              </a:ext>
            </a:extLst>
          </p:cNvPr>
          <p:cNvSpPr>
            <a:spLocks noGrp="1"/>
          </p:cNvSpPr>
          <p:nvPr>
            <p:ph type="body" sz="quarter" idx="13"/>
          </p:nvPr>
        </p:nvSpPr>
        <p:spPr/>
        <p:txBody>
          <a:bodyPr/>
          <a:lstStyle/>
          <a:p>
            <a:r>
              <a:rPr lang="en-US" altLang="zh-CN" dirty="0" err="1"/>
              <a:t>MonitorAssistant</a:t>
            </a:r>
            <a:endParaRPr lang="en-US" altLang="zh-CN" dirty="0"/>
          </a:p>
          <a:p>
            <a:endParaRPr kumimoji="1" lang="zh-CN" altLang="en-US" dirty="0"/>
          </a:p>
        </p:txBody>
      </p:sp>
      <p:sp>
        <p:nvSpPr>
          <p:cNvPr id="3" name="文本占位符 2">
            <a:extLst>
              <a:ext uri="{FF2B5EF4-FFF2-40B4-BE49-F238E27FC236}">
                <a16:creationId xmlns:a16="http://schemas.microsoft.com/office/drawing/2014/main" id="{7A42032D-D475-73E3-393C-40BE4E312F4C}"/>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C9A43283-E960-9547-F178-4DFA4073D8AE}"/>
              </a:ext>
            </a:extLst>
          </p:cNvPr>
          <p:cNvSpPr>
            <a:spLocks noGrp="1"/>
          </p:cNvSpPr>
          <p:nvPr>
            <p:ph type="sldNum" sz="quarter" idx="12"/>
          </p:nvPr>
        </p:nvSpPr>
        <p:spPr/>
        <p:txBody>
          <a:bodyPr/>
          <a:lstStyle/>
          <a:p>
            <a:fld id="{C33509E8-EDB3-4BFB-9C63-B01D176D4351}" type="slidenum">
              <a:rPr lang="ko-KR" altLang="en-US" smtClean="0"/>
              <a:pPr/>
              <a:t>16</a:t>
            </a:fld>
            <a:endParaRPr lang="ko-KR" altLang="en-US"/>
          </a:p>
        </p:txBody>
      </p:sp>
      <p:sp>
        <p:nvSpPr>
          <p:cNvPr id="6" name="文本框 5">
            <a:extLst>
              <a:ext uri="{FF2B5EF4-FFF2-40B4-BE49-F238E27FC236}">
                <a16:creationId xmlns:a16="http://schemas.microsoft.com/office/drawing/2014/main" id="{166B1388-2CDC-4647-BBE8-F627AC02C08B}"/>
              </a:ext>
            </a:extLst>
          </p:cNvPr>
          <p:cNvSpPr txBox="1"/>
          <p:nvPr/>
        </p:nvSpPr>
        <p:spPr>
          <a:xfrm>
            <a:off x="754934" y="1465989"/>
            <a:ext cx="10283911" cy="996170"/>
          </a:xfrm>
          <a:prstGeom prst="rect">
            <a:avLst/>
          </a:prstGeom>
          <a:noFill/>
          <a:ln>
            <a:noFill/>
          </a:ln>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An LLM-based end-to-end practical anomaly detection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Three phases in </a:t>
            </a:r>
            <a:r>
              <a:rPr kumimoji="0" lang="en-US" altLang="zh-CN" sz="28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MonitorAssistant’s</a:t>
            </a: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workflow:</a:t>
            </a:r>
          </a:p>
        </p:txBody>
      </p:sp>
      <p:pic>
        <p:nvPicPr>
          <p:cNvPr id="9" name="图片 8">
            <a:extLst>
              <a:ext uri="{FF2B5EF4-FFF2-40B4-BE49-F238E27FC236}">
                <a16:creationId xmlns:a16="http://schemas.microsoft.com/office/drawing/2014/main" id="{AE6F0D48-7D42-3040-2CCB-2E59DBFA2911}"/>
              </a:ext>
            </a:extLst>
          </p:cNvPr>
          <p:cNvPicPr>
            <a:picLocks noChangeAspect="1"/>
          </p:cNvPicPr>
          <p:nvPr/>
        </p:nvPicPr>
        <p:blipFill>
          <a:blip r:embed="rId3"/>
          <a:stretch>
            <a:fillRect/>
          </a:stretch>
        </p:blipFill>
        <p:spPr>
          <a:xfrm>
            <a:off x="450376" y="2481130"/>
            <a:ext cx="11457144" cy="3876989"/>
          </a:xfrm>
          <a:prstGeom prst="rect">
            <a:avLst/>
          </a:prstGeom>
        </p:spPr>
      </p:pic>
    </p:spTree>
    <p:extLst>
      <p:ext uri="{BB962C8B-B14F-4D97-AF65-F5344CB8AC3E}">
        <p14:creationId xmlns:p14="http://schemas.microsoft.com/office/powerpoint/2010/main" val="2187267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D16A152-CB9F-5A86-63DC-9B2EC3DF436F}"/>
              </a:ext>
            </a:extLst>
          </p:cNvPr>
          <p:cNvSpPr>
            <a:spLocks noGrp="1"/>
          </p:cNvSpPr>
          <p:nvPr>
            <p:ph type="body" sz="quarter" idx="13"/>
          </p:nvPr>
        </p:nvSpPr>
        <p:spPr/>
        <p:txBody>
          <a:bodyPr/>
          <a:lstStyle/>
          <a:p>
            <a:r>
              <a:rPr lang="en-US" altLang="zh-CN" dirty="0"/>
              <a:t>Monitor Configuration Infusion</a:t>
            </a:r>
            <a:endParaRPr kumimoji="1" lang="zh-CN" altLang="en-US" dirty="0"/>
          </a:p>
        </p:txBody>
      </p:sp>
      <p:sp>
        <p:nvSpPr>
          <p:cNvPr id="3" name="文本占位符 2">
            <a:extLst>
              <a:ext uri="{FF2B5EF4-FFF2-40B4-BE49-F238E27FC236}">
                <a16:creationId xmlns:a16="http://schemas.microsoft.com/office/drawing/2014/main" id="{BC152DC3-8B21-6F68-9B84-2AECB46D731C}"/>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51559E4C-BC38-8643-B10F-74C8669EC391}"/>
              </a:ext>
            </a:extLst>
          </p:cNvPr>
          <p:cNvSpPr>
            <a:spLocks noGrp="1"/>
          </p:cNvSpPr>
          <p:nvPr>
            <p:ph type="sldNum" sz="quarter" idx="12"/>
          </p:nvPr>
        </p:nvSpPr>
        <p:spPr/>
        <p:txBody>
          <a:bodyPr/>
          <a:lstStyle/>
          <a:p>
            <a:fld id="{C33509E8-EDB3-4BFB-9C63-B01D176D4351}" type="slidenum">
              <a:rPr lang="ko-KR" altLang="en-US" smtClean="0"/>
              <a:pPr/>
              <a:t>17</a:t>
            </a:fld>
            <a:endParaRPr lang="ko-KR" altLang="en-US"/>
          </a:p>
        </p:txBody>
      </p:sp>
      <p:sp>
        <p:nvSpPr>
          <p:cNvPr id="6" name="文本框 5">
            <a:extLst>
              <a:ext uri="{FF2B5EF4-FFF2-40B4-BE49-F238E27FC236}">
                <a16:creationId xmlns:a16="http://schemas.microsoft.com/office/drawing/2014/main" id="{B773A847-5184-8BCC-A0BD-CBC55F01B954}"/>
              </a:ext>
            </a:extLst>
          </p:cNvPr>
          <p:cNvSpPr txBox="1"/>
          <p:nvPr/>
        </p:nvSpPr>
        <p:spPr>
          <a:xfrm>
            <a:off x="268759" y="1675784"/>
            <a:ext cx="5116041" cy="4628960"/>
          </a:xfrm>
          <a:prstGeom prst="rect">
            <a:avLst/>
          </a:prstGeom>
          <a:noFill/>
          <a:ln>
            <a:noFill/>
          </a:ln>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Two core issue: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Extract knowledge </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contained in historical anomaly detection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Utilize knowledge </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to make reasonable recommendations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Extract knowledge: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Shapelet</a:t>
            </a: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Extraction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Metric Description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Utilize knowledge: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ED7D31"/>
                </a:solidFill>
                <a:effectLst/>
                <a:uLnTx/>
                <a:uFillTx/>
                <a:latin typeface="等线" panose="020F0502020204030204"/>
                <a:ea typeface="等线" panose="02010600030101010101" pitchFamily="2" charset="-122"/>
                <a:cs typeface="+mn-cs"/>
              </a:rPr>
              <a:t>Unified Similarity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LLM Ranking</a:t>
            </a:r>
          </a:p>
        </p:txBody>
      </p:sp>
      <p:pic>
        <p:nvPicPr>
          <p:cNvPr id="7" name="图片 6">
            <a:extLst>
              <a:ext uri="{FF2B5EF4-FFF2-40B4-BE49-F238E27FC236}">
                <a16:creationId xmlns:a16="http://schemas.microsoft.com/office/drawing/2014/main" id="{3720B72D-402F-E9C8-F37A-2234BBF1F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984" y="2178282"/>
            <a:ext cx="4765814" cy="3637314"/>
          </a:xfrm>
          <a:prstGeom prst="rect">
            <a:avLst/>
          </a:prstGeom>
        </p:spPr>
      </p:pic>
      <p:sp>
        <p:nvSpPr>
          <p:cNvPr id="5" name="文本框 4">
            <a:extLst>
              <a:ext uri="{FF2B5EF4-FFF2-40B4-BE49-F238E27FC236}">
                <a16:creationId xmlns:a16="http://schemas.microsoft.com/office/drawing/2014/main" id="{1076BE08-AC00-580F-1088-FC23006E8435}"/>
              </a:ext>
            </a:extLst>
          </p:cNvPr>
          <p:cNvSpPr txBox="1"/>
          <p:nvPr/>
        </p:nvSpPr>
        <p:spPr>
          <a:xfrm>
            <a:off x="10206104" y="5883730"/>
            <a:ext cx="1717137" cy="338554"/>
          </a:xfrm>
          <a:prstGeom prst="rect">
            <a:avLst/>
          </a:prstGeom>
          <a:noFill/>
          <a:ln>
            <a:noFill/>
          </a:ln>
        </p:spPr>
        <p:txBody>
          <a:bodyPr wrap="none" rtlCol="0">
            <a:spAutoFit/>
          </a:bodyPr>
          <a:lstStyle/>
          <a:p>
            <a:pPr algn="l"/>
            <a:r>
              <a:rPr kumimoji="1" lang="en-US" altLang="zh-CN" sz="2400" baseline="30000" dirty="0">
                <a:solidFill>
                  <a:srgbClr val="333333"/>
                </a:solidFill>
                <a:latin typeface="Segoe UI" panose="020B0502040204020203" pitchFamily="34" charset="0"/>
                <a:cs typeface="Segoe UI" panose="020B0502040204020203" pitchFamily="34" charset="0"/>
              </a:rPr>
              <a:t>Unified Similarity</a:t>
            </a:r>
            <a:endParaRPr kumimoji="1" lang="zh-CN" altLang="en-US" sz="2400" baseline="30000" dirty="0">
              <a:solidFill>
                <a:srgbClr val="333333"/>
              </a:solidFill>
              <a:latin typeface="Segoe UI" panose="020B0502040204020203" pitchFamily="34" charset="0"/>
              <a:cs typeface="Segoe UI" panose="020B0502040204020203" pitchFamily="34" charset="0"/>
            </a:endParaRPr>
          </a:p>
        </p:txBody>
      </p:sp>
      <p:grpSp>
        <p:nvGrpSpPr>
          <p:cNvPr id="15" name="组合 14">
            <a:extLst>
              <a:ext uri="{FF2B5EF4-FFF2-40B4-BE49-F238E27FC236}">
                <a16:creationId xmlns:a16="http://schemas.microsoft.com/office/drawing/2014/main" id="{4EFEE707-13CF-F901-545C-8BD47B451938}"/>
              </a:ext>
            </a:extLst>
          </p:cNvPr>
          <p:cNvGrpSpPr/>
          <p:nvPr/>
        </p:nvGrpSpPr>
        <p:grpSpPr>
          <a:xfrm>
            <a:off x="3607932" y="2187273"/>
            <a:ext cx="4512499" cy="2185440"/>
            <a:chOff x="3607932" y="2187273"/>
            <a:chExt cx="4512499" cy="2185440"/>
          </a:xfrm>
        </p:grpSpPr>
        <p:pic>
          <p:nvPicPr>
            <p:cNvPr id="10" name="图片 9">
              <a:extLst>
                <a:ext uri="{FF2B5EF4-FFF2-40B4-BE49-F238E27FC236}">
                  <a16:creationId xmlns:a16="http://schemas.microsoft.com/office/drawing/2014/main" id="{D67AF114-5814-A52D-EE9D-3BA513C90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111" y="2187273"/>
              <a:ext cx="3830320" cy="1766570"/>
            </a:xfrm>
            <a:prstGeom prst="rect">
              <a:avLst/>
            </a:prstGeom>
            <a:ln w="28575">
              <a:solidFill>
                <a:srgbClr val="FFC000"/>
              </a:solidFill>
            </a:ln>
          </p:spPr>
        </p:pic>
        <p:cxnSp>
          <p:nvCxnSpPr>
            <p:cNvPr id="11" name="直线箭头连接符 10">
              <a:extLst>
                <a:ext uri="{FF2B5EF4-FFF2-40B4-BE49-F238E27FC236}">
                  <a16:creationId xmlns:a16="http://schemas.microsoft.com/office/drawing/2014/main" id="{321D7D66-FCD0-65C6-876E-843C0F182293}"/>
                </a:ext>
              </a:extLst>
            </p:cNvPr>
            <p:cNvCxnSpPr>
              <a:cxnSpLocks/>
            </p:cNvCxnSpPr>
            <p:nvPr/>
          </p:nvCxnSpPr>
          <p:spPr>
            <a:xfrm flipV="1">
              <a:off x="3607932" y="4028876"/>
              <a:ext cx="591871" cy="343837"/>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2D97D9D0-62D7-A634-9F07-A67A0439A67D}"/>
              </a:ext>
            </a:extLst>
          </p:cNvPr>
          <p:cNvGrpSpPr/>
          <p:nvPr/>
        </p:nvGrpSpPr>
        <p:grpSpPr>
          <a:xfrm>
            <a:off x="3607932" y="4530023"/>
            <a:ext cx="4868289" cy="1601450"/>
            <a:chOff x="3607932" y="4530023"/>
            <a:chExt cx="4868289" cy="1601450"/>
          </a:xfrm>
        </p:grpSpPr>
        <p:pic>
          <p:nvPicPr>
            <p:cNvPr id="17" name="图片 16">
              <a:extLst>
                <a:ext uri="{FF2B5EF4-FFF2-40B4-BE49-F238E27FC236}">
                  <a16:creationId xmlns:a16="http://schemas.microsoft.com/office/drawing/2014/main" id="{0AB01A62-5A84-3038-355F-2E12981019AC}"/>
                </a:ext>
              </a:extLst>
            </p:cNvPr>
            <p:cNvPicPr>
              <a:picLocks noChangeAspect="1"/>
            </p:cNvPicPr>
            <p:nvPr/>
          </p:nvPicPr>
          <p:blipFill>
            <a:blip r:embed="rId5">
              <a:extLst>
                <a:ext uri="{28A0092B-C50C-407E-A947-70E740481C1C}">
                  <a14:useLocalDpi xmlns:a14="http://schemas.microsoft.com/office/drawing/2010/main" val="0"/>
                </a:ext>
              </a:extLst>
            </a:blip>
            <a:srcRect t="46995"/>
            <a:stretch/>
          </p:blipFill>
          <p:spPr>
            <a:xfrm>
              <a:off x="4199803" y="4530023"/>
              <a:ext cx="4276418" cy="1601450"/>
            </a:xfrm>
            <a:prstGeom prst="rect">
              <a:avLst/>
            </a:prstGeom>
            <a:ln w="38100">
              <a:solidFill>
                <a:srgbClr val="FFC000"/>
              </a:solidFill>
            </a:ln>
          </p:spPr>
        </p:pic>
        <p:cxnSp>
          <p:nvCxnSpPr>
            <p:cNvPr id="18" name="直线箭头连接符 17">
              <a:extLst>
                <a:ext uri="{FF2B5EF4-FFF2-40B4-BE49-F238E27FC236}">
                  <a16:creationId xmlns:a16="http://schemas.microsoft.com/office/drawing/2014/main" id="{17C0A4A7-AC26-33C9-DB52-9B018EDAC2BA}"/>
                </a:ext>
              </a:extLst>
            </p:cNvPr>
            <p:cNvCxnSpPr>
              <a:cxnSpLocks/>
            </p:cNvCxnSpPr>
            <p:nvPr/>
          </p:nvCxnSpPr>
          <p:spPr>
            <a:xfrm>
              <a:off x="3607932" y="4711519"/>
              <a:ext cx="513229" cy="237374"/>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图片 7">
            <a:extLst>
              <a:ext uri="{FF2B5EF4-FFF2-40B4-BE49-F238E27FC236}">
                <a16:creationId xmlns:a16="http://schemas.microsoft.com/office/drawing/2014/main" id="{883B986B-2DDA-8F19-ADFC-E98C3D78312F}"/>
              </a:ext>
            </a:extLst>
          </p:cNvPr>
          <p:cNvPicPr>
            <a:picLocks noChangeAspect="1"/>
          </p:cNvPicPr>
          <p:nvPr/>
        </p:nvPicPr>
        <p:blipFill>
          <a:blip r:embed="rId6"/>
          <a:stretch>
            <a:fillRect/>
          </a:stretch>
        </p:blipFill>
        <p:spPr>
          <a:xfrm>
            <a:off x="9874044" y="1429461"/>
            <a:ext cx="2140637" cy="4318000"/>
          </a:xfrm>
          <a:prstGeom prst="rect">
            <a:avLst/>
          </a:prstGeom>
        </p:spPr>
      </p:pic>
    </p:spTree>
    <p:extLst>
      <p:ext uri="{BB962C8B-B14F-4D97-AF65-F5344CB8AC3E}">
        <p14:creationId xmlns:p14="http://schemas.microsoft.com/office/powerpoint/2010/main" val="386786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1693 -0.02315 L -0.29271 0.02639 " pathEditMode="relative" ptsTypes="AA">
                                      <p:cBhvr>
                                        <p:cTn id="18" dur="1000" fill="hold"/>
                                        <p:tgtEl>
                                          <p:spTgt spid="8"/>
                                        </p:tgtEl>
                                        <p:attrNameLst>
                                          <p:attrName>ppt_x</p:attrName>
                                          <p:attrName>ppt_y</p:attrName>
                                        </p:attrNameLst>
                                      </p:cBhvr>
                                    </p:animMotion>
                                  </p:childTnLst>
                                </p:cTn>
                              </p:par>
                              <p:par>
                                <p:cTn id="19" presetID="6" presetClass="emph" presetSubtype="0" fill="hold" nodeType="withEffect">
                                  <p:stCondLst>
                                    <p:cond delay="0"/>
                                  </p:stCondLst>
                                  <p:childTnLst>
                                    <p:animScale>
                                      <p:cBhvr>
                                        <p:cTn id="20" dur="1000" fill="hold"/>
                                        <p:tgtEl>
                                          <p:spTgt spid="8"/>
                                        </p:tgtEl>
                                      </p:cBhvr>
                                      <p:by x="150000" y="150000"/>
                                    </p:animScale>
                                  </p:childTnLst>
                                </p:cTn>
                              </p:par>
                              <p:par>
                                <p:cTn id="21" presetID="1" presetClass="exit"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11C5083-4721-8C6F-0BB7-DB8535422E35}"/>
              </a:ext>
            </a:extLst>
          </p:cNvPr>
          <p:cNvSpPr>
            <a:spLocks noGrp="1"/>
          </p:cNvSpPr>
          <p:nvPr>
            <p:ph type="body" sz="quarter" idx="13"/>
          </p:nvPr>
        </p:nvSpPr>
        <p:spPr/>
        <p:txBody>
          <a:bodyPr/>
          <a:lstStyle/>
          <a:p>
            <a:r>
              <a:rPr lang="en-US" altLang="zh-CN" dirty="0"/>
              <a:t>Practical Alert Generation</a:t>
            </a:r>
            <a:endParaRPr kumimoji="1" lang="zh-CN" altLang="en-US" dirty="0"/>
          </a:p>
        </p:txBody>
      </p:sp>
      <p:sp>
        <p:nvSpPr>
          <p:cNvPr id="3" name="文本占位符 2">
            <a:extLst>
              <a:ext uri="{FF2B5EF4-FFF2-40B4-BE49-F238E27FC236}">
                <a16:creationId xmlns:a16="http://schemas.microsoft.com/office/drawing/2014/main" id="{5C0B628D-713F-6FE7-9970-5620785E2170}"/>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E6FBF08F-E254-8B19-CC7C-CA4B4E04D4EF}"/>
              </a:ext>
            </a:extLst>
          </p:cNvPr>
          <p:cNvSpPr>
            <a:spLocks noGrp="1"/>
          </p:cNvSpPr>
          <p:nvPr>
            <p:ph type="sldNum" sz="quarter" idx="12"/>
          </p:nvPr>
        </p:nvSpPr>
        <p:spPr/>
        <p:txBody>
          <a:bodyPr/>
          <a:lstStyle/>
          <a:p>
            <a:fld id="{C33509E8-EDB3-4BFB-9C63-B01D176D4351}" type="slidenum">
              <a:rPr lang="ko-KR" altLang="en-US" smtClean="0"/>
              <a:pPr/>
              <a:t>18</a:t>
            </a:fld>
            <a:endParaRPr lang="ko-KR" altLang="en-US"/>
          </a:p>
        </p:txBody>
      </p:sp>
      <p:sp>
        <p:nvSpPr>
          <p:cNvPr id="5" name="文本框 4">
            <a:extLst>
              <a:ext uri="{FF2B5EF4-FFF2-40B4-BE49-F238E27FC236}">
                <a16:creationId xmlns:a16="http://schemas.microsoft.com/office/drawing/2014/main" id="{073997E8-152D-92D9-96BE-385E0FCDF09A}"/>
              </a:ext>
            </a:extLst>
          </p:cNvPr>
          <p:cNvSpPr txBox="1"/>
          <p:nvPr/>
        </p:nvSpPr>
        <p:spPr>
          <a:xfrm>
            <a:off x="450376" y="1394732"/>
            <a:ext cx="5525872" cy="1302921"/>
          </a:xfrm>
          <a:prstGeom prst="rect">
            <a:avLst/>
          </a:prstGeom>
          <a:noFill/>
          <a:ln>
            <a:noFill/>
          </a:ln>
        </p:spPr>
        <p:txBody>
          <a:bodyPr wrap="none" rtlCol="0">
            <a:spAutoFit/>
          </a:bodyPr>
          <a:lstStyle/>
          <a:p>
            <a:pPr marL="228600" lvl="0" indent="-228600">
              <a:lnSpc>
                <a:spcPct val="90000"/>
              </a:lnSpc>
              <a:spcBef>
                <a:spcPts val="1000"/>
              </a:spcBef>
              <a:buFont typeface="Arial" panose="020B0604020202020204" pitchFamily="34" charset="0"/>
              <a:buChar char="•"/>
              <a:defRPr/>
            </a:pPr>
            <a:r>
              <a:rPr lang="en-US" altLang="zh-CN" sz="2000" b="1" dirty="0">
                <a:solidFill>
                  <a:prstClr val="black"/>
                </a:solidFill>
              </a:rPr>
              <a:t>Understanding Anomalies</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a large amount of external information</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long-term accumulated expert knowledge</a:t>
            </a:r>
          </a:p>
          <a:p>
            <a:pPr algn="l"/>
            <a:endParaRPr kumimoji="1" lang="zh-CN" altLang="en-US" sz="1200" baseline="30000" dirty="0">
              <a:solidFill>
                <a:srgbClr val="333333"/>
              </a:solidFill>
              <a:latin typeface="Segoe UI" panose="020B0502040204020203" pitchFamily="34" charset="0"/>
              <a:cs typeface="Segoe UI" panose="020B0502040204020203" pitchFamily="34" charset="0"/>
            </a:endParaRPr>
          </a:p>
        </p:txBody>
      </p:sp>
      <p:pic>
        <p:nvPicPr>
          <p:cNvPr id="8" name="图片 7">
            <a:extLst>
              <a:ext uri="{FF2B5EF4-FFF2-40B4-BE49-F238E27FC236}">
                <a16:creationId xmlns:a16="http://schemas.microsoft.com/office/drawing/2014/main" id="{BBF35C89-713F-FD7C-5CE8-5BF07797773B}"/>
              </a:ext>
            </a:extLst>
          </p:cNvPr>
          <p:cNvPicPr>
            <a:picLocks noChangeAspect="1"/>
          </p:cNvPicPr>
          <p:nvPr/>
        </p:nvPicPr>
        <p:blipFill>
          <a:blip r:embed="rId3"/>
          <a:stretch>
            <a:fillRect/>
          </a:stretch>
        </p:blipFill>
        <p:spPr>
          <a:xfrm>
            <a:off x="7048392" y="3609571"/>
            <a:ext cx="5019081" cy="2029412"/>
          </a:xfrm>
          <a:prstGeom prst="rect">
            <a:avLst/>
          </a:prstGeom>
        </p:spPr>
      </p:pic>
      <p:sp>
        <p:nvSpPr>
          <p:cNvPr id="10" name="文本框 9">
            <a:extLst>
              <a:ext uri="{FF2B5EF4-FFF2-40B4-BE49-F238E27FC236}">
                <a16:creationId xmlns:a16="http://schemas.microsoft.com/office/drawing/2014/main" id="{0F66A46F-3855-3BF0-3F9E-2EFDF39D4AD2}"/>
              </a:ext>
            </a:extLst>
          </p:cNvPr>
          <p:cNvSpPr txBox="1"/>
          <p:nvPr/>
        </p:nvSpPr>
        <p:spPr>
          <a:xfrm>
            <a:off x="7563361" y="1461119"/>
            <a:ext cx="6096000" cy="1179810"/>
          </a:xfrm>
          <a:prstGeom prst="rect">
            <a:avLst/>
          </a:prstGeom>
          <a:noFill/>
          <a:ln>
            <a:noFill/>
          </a:ln>
        </p:spPr>
        <p:txBody>
          <a:bodyPr wrap="square">
            <a:spAutoFit/>
          </a:bodyPr>
          <a:lstStyle/>
          <a:p>
            <a:pPr marL="228600" lvl="0" indent="-228600">
              <a:lnSpc>
                <a:spcPct val="90000"/>
              </a:lnSpc>
              <a:spcBef>
                <a:spcPts val="1000"/>
              </a:spcBef>
              <a:buFont typeface="Arial" panose="020B0604020202020204" pitchFamily="34" charset="0"/>
              <a:buChar char="•"/>
              <a:defRPr/>
            </a:pPr>
            <a:r>
              <a:rPr lang="en-US" altLang="zh-CN" sz="2000" b="1" dirty="0">
                <a:solidFill>
                  <a:prstClr val="black"/>
                </a:solidFill>
              </a:rPr>
              <a:t>Metric-Incident Pair</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Involve external information</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Store expert knowledge</a:t>
            </a:r>
          </a:p>
        </p:txBody>
      </p:sp>
      <p:sp>
        <p:nvSpPr>
          <p:cNvPr id="11" name="左右箭头 10">
            <a:extLst>
              <a:ext uri="{FF2B5EF4-FFF2-40B4-BE49-F238E27FC236}">
                <a16:creationId xmlns:a16="http://schemas.microsoft.com/office/drawing/2014/main" id="{ACB1597A-9864-AB85-ECC2-0EE3BE196A9B}"/>
              </a:ext>
            </a:extLst>
          </p:cNvPr>
          <p:cNvSpPr/>
          <p:nvPr/>
        </p:nvSpPr>
        <p:spPr>
          <a:xfrm>
            <a:off x="6124594" y="1833815"/>
            <a:ext cx="1290421" cy="338554"/>
          </a:xfrm>
          <a:prstGeom prst="lef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A92C343E-02CE-96D7-EBCA-B9C3B7F8CFA0}"/>
              </a:ext>
            </a:extLst>
          </p:cNvPr>
          <p:cNvSpPr txBox="1"/>
          <p:nvPr/>
        </p:nvSpPr>
        <p:spPr>
          <a:xfrm>
            <a:off x="450376" y="2697653"/>
            <a:ext cx="11171496" cy="830997"/>
          </a:xfrm>
          <a:prstGeom prst="rect">
            <a:avLst/>
          </a:prstGeom>
          <a:noFill/>
          <a:ln w="47625">
            <a:solidFill>
              <a:srgbClr val="FFC000"/>
            </a:solidFill>
            <a:prstDash val="sysDash"/>
            <a:extLst>
              <a:ext uri="{C807C97D-BFC1-408E-A445-0C87EB9F89A2}">
                <ask:lineSketchStyleProps xmlns:ask="http://schemas.microsoft.com/office/drawing/2018/sketchyshapes" sd="1219033472">
                  <a:custGeom>
                    <a:avLst/>
                    <a:gdLst>
                      <a:gd name="connsiteX0" fmla="*/ 0 w 11171496"/>
                      <a:gd name="connsiteY0" fmla="*/ 0 h 830997"/>
                      <a:gd name="connsiteX1" fmla="*/ 586504 w 11171496"/>
                      <a:gd name="connsiteY1" fmla="*/ 0 h 830997"/>
                      <a:gd name="connsiteX2" fmla="*/ 949577 w 11171496"/>
                      <a:gd name="connsiteY2" fmla="*/ 0 h 830997"/>
                      <a:gd name="connsiteX3" fmla="*/ 1871226 w 11171496"/>
                      <a:gd name="connsiteY3" fmla="*/ 0 h 830997"/>
                      <a:gd name="connsiteX4" fmla="*/ 2457729 w 11171496"/>
                      <a:gd name="connsiteY4" fmla="*/ 0 h 830997"/>
                      <a:gd name="connsiteX5" fmla="*/ 3044233 w 11171496"/>
                      <a:gd name="connsiteY5" fmla="*/ 0 h 830997"/>
                      <a:gd name="connsiteX6" fmla="*/ 3965881 w 11171496"/>
                      <a:gd name="connsiteY6" fmla="*/ 0 h 830997"/>
                      <a:gd name="connsiteX7" fmla="*/ 4440670 w 11171496"/>
                      <a:gd name="connsiteY7" fmla="*/ 0 h 830997"/>
                      <a:gd name="connsiteX8" fmla="*/ 5362318 w 11171496"/>
                      <a:gd name="connsiteY8" fmla="*/ 0 h 830997"/>
                      <a:gd name="connsiteX9" fmla="*/ 6283967 w 11171496"/>
                      <a:gd name="connsiteY9" fmla="*/ 0 h 830997"/>
                      <a:gd name="connsiteX10" fmla="*/ 6982185 w 11171496"/>
                      <a:gd name="connsiteY10" fmla="*/ 0 h 830997"/>
                      <a:gd name="connsiteX11" fmla="*/ 7903833 w 11171496"/>
                      <a:gd name="connsiteY11" fmla="*/ 0 h 830997"/>
                      <a:gd name="connsiteX12" fmla="*/ 8490337 w 11171496"/>
                      <a:gd name="connsiteY12" fmla="*/ 0 h 830997"/>
                      <a:gd name="connsiteX13" fmla="*/ 9076841 w 11171496"/>
                      <a:gd name="connsiteY13" fmla="*/ 0 h 830997"/>
                      <a:gd name="connsiteX14" fmla="*/ 9886774 w 11171496"/>
                      <a:gd name="connsiteY14" fmla="*/ 0 h 830997"/>
                      <a:gd name="connsiteX15" fmla="*/ 10473278 w 11171496"/>
                      <a:gd name="connsiteY15" fmla="*/ 0 h 830997"/>
                      <a:gd name="connsiteX16" fmla="*/ 11171496 w 11171496"/>
                      <a:gd name="connsiteY16" fmla="*/ 0 h 830997"/>
                      <a:gd name="connsiteX17" fmla="*/ 11171496 w 11171496"/>
                      <a:gd name="connsiteY17" fmla="*/ 432118 h 830997"/>
                      <a:gd name="connsiteX18" fmla="*/ 11171496 w 11171496"/>
                      <a:gd name="connsiteY18" fmla="*/ 830997 h 830997"/>
                      <a:gd name="connsiteX19" fmla="*/ 10361563 w 11171496"/>
                      <a:gd name="connsiteY19" fmla="*/ 830997 h 830997"/>
                      <a:gd name="connsiteX20" fmla="*/ 9886774 w 11171496"/>
                      <a:gd name="connsiteY20" fmla="*/ 830997 h 830997"/>
                      <a:gd name="connsiteX21" fmla="*/ 8965126 w 11171496"/>
                      <a:gd name="connsiteY21" fmla="*/ 830997 h 830997"/>
                      <a:gd name="connsiteX22" fmla="*/ 8266907 w 11171496"/>
                      <a:gd name="connsiteY22" fmla="*/ 830997 h 830997"/>
                      <a:gd name="connsiteX23" fmla="*/ 7792118 w 11171496"/>
                      <a:gd name="connsiteY23" fmla="*/ 830997 h 830997"/>
                      <a:gd name="connsiteX24" fmla="*/ 7093900 w 11171496"/>
                      <a:gd name="connsiteY24" fmla="*/ 830997 h 830997"/>
                      <a:gd name="connsiteX25" fmla="*/ 6730826 w 11171496"/>
                      <a:gd name="connsiteY25" fmla="*/ 830997 h 830997"/>
                      <a:gd name="connsiteX26" fmla="*/ 6367753 w 11171496"/>
                      <a:gd name="connsiteY26" fmla="*/ 830997 h 830997"/>
                      <a:gd name="connsiteX27" fmla="*/ 5669534 w 11171496"/>
                      <a:gd name="connsiteY27" fmla="*/ 830997 h 830997"/>
                      <a:gd name="connsiteX28" fmla="*/ 5194746 w 11171496"/>
                      <a:gd name="connsiteY28" fmla="*/ 830997 h 830997"/>
                      <a:gd name="connsiteX29" fmla="*/ 4384812 w 11171496"/>
                      <a:gd name="connsiteY29" fmla="*/ 830997 h 830997"/>
                      <a:gd name="connsiteX30" fmla="*/ 3910024 w 11171496"/>
                      <a:gd name="connsiteY30" fmla="*/ 830997 h 830997"/>
                      <a:gd name="connsiteX31" fmla="*/ 3100090 w 11171496"/>
                      <a:gd name="connsiteY31" fmla="*/ 830997 h 830997"/>
                      <a:gd name="connsiteX32" fmla="*/ 2737017 w 11171496"/>
                      <a:gd name="connsiteY32" fmla="*/ 830997 h 830997"/>
                      <a:gd name="connsiteX33" fmla="*/ 1927083 w 11171496"/>
                      <a:gd name="connsiteY33" fmla="*/ 830997 h 830997"/>
                      <a:gd name="connsiteX34" fmla="*/ 1452294 w 11171496"/>
                      <a:gd name="connsiteY34" fmla="*/ 830997 h 830997"/>
                      <a:gd name="connsiteX35" fmla="*/ 1089221 w 11171496"/>
                      <a:gd name="connsiteY35" fmla="*/ 830997 h 830997"/>
                      <a:gd name="connsiteX36" fmla="*/ 614432 w 11171496"/>
                      <a:gd name="connsiteY36" fmla="*/ 830997 h 830997"/>
                      <a:gd name="connsiteX37" fmla="*/ 0 w 11171496"/>
                      <a:gd name="connsiteY37" fmla="*/ 830997 h 830997"/>
                      <a:gd name="connsiteX38" fmla="*/ 0 w 11171496"/>
                      <a:gd name="connsiteY38" fmla="*/ 432118 h 830997"/>
                      <a:gd name="connsiteX39" fmla="*/ 0 w 11171496"/>
                      <a:gd name="connsiteY39"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171496" h="830997" extrusionOk="0">
                        <a:moveTo>
                          <a:pt x="0" y="0"/>
                        </a:moveTo>
                        <a:cubicBezTo>
                          <a:pt x="188896" y="28676"/>
                          <a:pt x="406881" y="10494"/>
                          <a:pt x="586504" y="0"/>
                        </a:cubicBezTo>
                        <a:cubicBezTo>
                          <a:pt x="766127" y="-10494"/>
                          <a:pt x="823244" y="10603"/>
                          <a:pt x="949577" y="0"/>
                        </a:cubicBezTo>
                        <a:cubicBezTo>
                          <a:pt x="1075910" y="-10603"/>
                          <a:pt x="1445606" y="20247"/>
                          <a:pt x="1871226" y="0"/>
                        </a:cubicBezTo>
                        <a:cubicBezTo>
                          <a:pt x="2296846" y="-20247"/>
                          <a:pt x="2255926" y="-13867"/>
                          <a:pt x="2457729" y="0"/>
                        </a:cubicBezTo>
                        <a:cubicBezTo>
                          <a:pt x="2659532" y="13867"/>
                          <a:pt x="2901932" y="10693"/>
                          <a:pt x="3044233" y="0"/>
                        </a:cubicBezTo>
                        <a:cubicBezTo>
                          <a:pt x="3186534" y="-10693"/>
                          <a:pt x="3589225" y="-13599"/>
                          <a:pt x="3965881" y="0"/>
                        </a:cubicBezTo>
                        <a:cubicBezTo>
                          <a:pt x="4342537" y="13599"/>
                          <a:pt x="4268218" y="10206"/>
                          <a:pt x="4440670" y="0"/>
                        </a:cubicBezTo>
                        <a:cubicBezTo>
                          <a:pt x="4613122" y="-10206"/>
                          <a:pt x="4922718" y="-2431"/>
                          <a:pt x="5362318" y="0"/>
                        </a:cubicBezTo>
                        <a:cubicBezTo>
                          <a:pt x="5801918" y="2431"/>
                          <a:pt x="6078643" y="-36921"/>
                          <a:pt x="6283967" y="0"/>
                        </a:cubicBezTo>
                        <a:cubicBezTo>
                          <a:pt x="6489291" y="36921"/>
                          <a:pt x="6826434" y="-4813"/>
                          <a:pt x="6982185" y="0"/>
                        </a:cubicBezTo>
                        <a:cubicBezTo>
                          <a:pt x="7137936" y="4813"/>
                          <a:pt x="7445041" y="38159"/>
                          <a:pt x="7903833" y="0"/>
                        </a:cubicBezTo>
                        <a:cubicBezTo>
                          <a:pt x="8362625" y="-38159"/>
                          <a:pt x="8262193" y="21285"/>
                          <a:pt x="8490337" y="0"/>
                        </a:cubicBezTo>
                        <a:cubicBezTo>
                          <a:pt x="8718481" y="-21285"/>
                          <a:pt x="8886421" y="9821"/>
                          <a:pt x="9076841" y="0"/>
                        </a:cubicBezTo>
                        <a:cubicBezTo>
                          <a:pt x="9267261" y="-9821"/>
                          <a:pt x="9664150" y="-27269"/>
                          <a:pt x="9886774" y="0"/>
                        </a:cubicBezTo>
                        <a:cubicBezTo>
                          <a:pt x="10109398" y="27269"/>
                          <a:pt x="10330875" y="-20119"/>
                          <a:pt x="10473278" y="0"/>
                        </a:cubicBezTo>
                        <a:cubicBezTo>
                          <a:pt x="10615681" y="20119"/>
                          <a:pt x="10951126" y="13888"/>
                          <a:pt x="11171496" y="0"/>
                        </a:cubicBezTo>
                        <a:cubicBezTo>
                          <a:pt x="11172674" y="125479"/>
                          <a:pt x="11157873" y="345224"/>
                          <a:pt x="11171496" y="432118"/>
                        </a:cubicBezTo>
                        <a:cubicBezTo>
                          <a:pt x="11185119" y="519012"/>
                          <a:pt x="11160169" y="700892"/>
                          <a:pt x="11171496" y="830997"/>
                        </a:cubicBezTo>
                        <a:cubicBezTo>
                          <a:pt x="11007123" y="855338"/>
                          <a:pt x="10531046" y="846092"/>
                          <a:pt x="10361563" y="830997"/>
                        </a:cubicBezTo>
                        <a:cubicBezTo>
                          <a:pt x="10192080" y="815902"/>
                          <a:pt x="10043989" y="846879"/>
                          <a:pt x="9886774" y="830997"/>
                        </a:cubicBezTo>
                        <a:cubicBezTo>
                          <a:pt x="9729559" y="815115"/>
                          <a:pt x="9162176" y="806761"/>
                          <a:pt x="8965126" y="830997"/>
                        </a:cubicBezTo>
                        <a:cubicBezTo>
                          <a:pt x="8768076" y="855233"/>
                          <a:pt x="8477715" y="820261"/>
                          <a:pt x="8266907" y="830997"/>
                        </a:cubicBezTo>
                        <a:cubicBezTo>
                          <a:pt x="8056099" y="841733"/>
                          <a:pt x="7985088" y="814411"/>
                          <a:pt x="7792118" y="830997"/>
                        </a:cubicBezTo>
                        <a:cubicBezTo>
                          <a:pt x="7599148" y="847583"/>
                          <a:pt x="7295663" y="815458"/>
                          <a:pt x="7093900" y="830997"/>
                        </a:cubicBezTo>
                        <a:cubicBezTo>
                          <a:pt x="6892137" y="846536"/>
                          <a:pt x="6880382" y="818670"/>
                          <a:pt x="6730826" y="830997"/>
                        </a:cubicBezTo>
                        <a:cubicBezTo>
                          <a:pt x="6581270" y="843324"/>
                          <a:pt x="6471892" y="825821"/>
                          <a:pt x="6367753" y="830997"/>
                        </a:cubicBezTo>
                        <a:cubicBezTo>
                          <a:pt x="6263614" y="836173"/>
                          <a:pt x="5887123" y="798732"/>
                          <a:pt x="5669534" y="830997"/>
                        </a:cubicBezTo>
                        <a:cubicBezTo>
                          <a:pt x="5451945" y="863262"/>
                          <a:pt x="5369869" y="838118"/>
                          <a:pt x="5194746" y="830997"/>
                        </a:cubicBezTo>
                        <a:cubicBezTo>
                          <a:pt x="5019623" y="823876"/>
                          <a:pt x="4632206" y="839351"/>
                          <a:pt x="4384812" y="830997"/>
                        </a:cubicBezTo>
                        <a:cubicBezTo>
                          <a:pt x="4137418" y="822643"/>
                          <a:pt x="4044074" y="833055"/>
                          <a:pt x="3910024" y="830997"/>
                        </a:cubicBezTo>
                        <a:cubicBezTo>
                          <a:pt x="3775974" y="828939"/>
                          <a:pt x="3490243" y="805746"/>
                          <a:pt x="3100090" y="830997"/>
                        </a:cubicBezTo>
                        <a:cubicBezTo>
                          <a:pt x="2709937" y="856248"/>
                          <a:pt x="2870936" y="844601"/>
                          <a:pt x="2737017" y="830997"/>
                        </a:cubicBezTo>
                        <a:cubicBezTo>
                          <a:pt x="2603098" y="817393"/>
                          <a:pt x="2106618" y="799998"/>
                          <a:pt x="1927083" y="830997"/>
                        </a:cubicBezTo>
                        <a:cubicBezTo>
                          <a:pt x="1747548" y="861996"/>
                          <a:pt x="1648958" y="845117"/>
                          <a:pt x="1452294" y="830997"/>
                        </a:cubicBezTo>
                        <a:cubicBezTo>
                          <a:pt x="1255630" y="816877"/>
                          <a:pt x="1254680" y="829791"/>
                          <a:pt x="1089221" y="830997"/>
                        </a:cubicBezTo>
                        <a:cubicBezTo>
                          <a:pt x="923762" y="832203"/>
                          <a:pt x="814437" y="844022"/>
                          <a:pt x="614432" y="830997"/>
                        </a:cubicBezTo>
                        <a:cubicBezTo>
                          <a:pt x="414427" y="817972"/>
                          <a:pt x="270950" y="834682"/>
                          <a:pt x="0" y="830997"/>
                        </a:cubicBezTo>
                        <a:cubicBezTo>
                          <a:pt x="-14951" y="728273"/>
                          <a:pt x="2860" y="608987"/>
                          <a:pt x="0" y="432118"/>
                        </a:cubicBezTo>
                        <a:cubicBezTo>
                          <a:pt x="-2860" y="255249"/>
                          <a:pt x="-3996" y="89950"/>
                          <a:pt x="0" y="0"/>
                        </a:cubicBezTo>
                        <a:close/>
                      </a:path>
                    </a:pathLst>
                  </a:custGeom>
                  <ask:type>
                    <ask:lineSketchNone/>
                  </ask:type>
                </ask:lineSketchStyleProps>
              </a:ext>
            </a:extLst>
          </a:ln>
        </p:spPr>
        <p:txBody>
          <a:bodyPr wrap="square" rtlCol="0">
            <a:spAutoFit/>
          </a:bodyPr>
          <a:lstStyle/>
          <a:p>
            <a:pPr algn="ctr"/>
            <a:r>
              <a:rPr lang="en-US" altLang="zh-CN" sz="2400" dirty="0">
                <a:solidFill>
                  <a:prstClr val="black"/>
                </a:solidFill>
              </a:rPr>
              <a:t>LLM can do a good job of drawing lessons from the history of incident, </a:t>
            </a:r>
          </a:p>
          <a:p>
            <a:pPr algn="ctr"/>
            <a:r>
              <a:rPr lang="en-US" altLang="zh-CN" sz="2400" dirty="0">
                <a:solidFill>
                  <a:prstClr val="black"/>
                </a:solidFill>
              </a:rPr>
              <a:t>but the question is </a:t>
            </a:r>
            <a:r>
              <a:rPr lang="en-US" altLang="zh-CN" sz="2400" b="1" dirty="0">
                <a:solidFill>
                  <a:prstClr val="black"/>
                </a:solidFill>
              </a:rPr>
              <a:t>which incidents LLM should use.</a:t>
            </a:r>
          </a:p>
        </p:txBody>
      </p:sp>
      <p:sp>
        <p:nvSpPr>
          <p:cNvPr id="14" name="文本框 13">
            <a:extLst>
              <a:ext uri="{FF2B5EF4-FFF2-40B4-BE49-F238E27FC236}">
                <a16:creationId xmlns:a16="http://schemas.microsoft.com/office/drawing/2014/main" id="{67339203-EC73-D960-A7A2-50A629398764}"/>
              </a:ext>
            </a:extLst>
          </p:cNvPr>
          <p:cNvSpPr txBox="1"/>
          <p:nvPr/>
        </p:nvSpPr>
        <p:spPr>
          <a:xfrm>
            <a:off x="260389" y="4010828"/>
            <a:ext cx="7638630" cy="1585049"/>
          </a:xfrm>
          <a:prstGeom prst="rect">
            <a:avLst/>
          </a:prstGeom>
          <a:noFill/>
          <a:ln>
            <a:noFill/>
          </a:ln>
        </p:spPr>
        <p:txBody>
          <a:bodyPr wrap="none" rtlCol="0">
            <a:spAutoFit/>
          </a:bodyPr>
          <a:lstStyle/>
          <a:p>
            <a:pPr marL="228600" lvl="0" indent="-228600">
              <a:lnSpc>
                <a:spcPct val="90000"/>
              </a:lnSpc>
              <a:spcBef>
                <a:spcPts val="1000"/>
              </a:spcBef>
              <a:buFont typeface="Arial" panose="020B0604020202020204" pitchFamily="34" charset="0"/>
              <a:buChar char="•"/>
              <a:defRPr/>
            </a:pPr>
            <a:r>
              <a:rPr lang="en-US" altLang="zh-CN" sz="2000" b="1" dirty="0">
                <a:solidFill>
                  <a:prstClr val="black"/>
                </a:solidFill>
              </a:rPr>
              <a:t>Intuition</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The number of incidents is huge.</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Similar incidents</a:t>
            </a:r>
            <a:r>
              <a:rPr lang="zh-CN" altLang="en-US" sz="2000" dirty="0">
                <a:solidFill>
                  <a:prstClr val="black"/>
                </a:solidFill>
              </a:rPr>
              <a:t> </a:t>
            </a:r>
            <a:r>
              <a:rPr lang="en-US" altLang="zh-CN" sz="2000" dirty="0">
                <a:solidFill>
                  <a:prstClr val="black"/>
                </a:solidFill>
              </a:rPr>
              <a:t>may have useful information </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Finding similar incidents through efficient hierarchical filtering</a:t>
            </a:r>
            <a:endParaRPr kumimoji="1" lang="zh-CN" altLang="en-US" sz="1200" baseline="30000" dirty="0">
              <a:solidFill>
                <a:srgbClr val="33333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83636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3C8F7BC-F338-E486-592C-5039EC191210}"/>
              </a:ext>
            </a:extLst>
          </p:cNvPr>
          <p:cNvPicPr>
            <a:picLocks noChangeAspect="1"/>
          </p:cNvPicPr>
          <p:nvPr/>
        </p:nvPicPr>
        <p:blipFill>
          <a:blip r:embed="rId3"/>
          <a:stretch>
            <a:fillRect/>
          </a:stretch>
        </p:blipFill>
        <p:spPr>
          <a:xfrm>
            <a:off x="7261625" y="1603430"/>
            <a:ext cx="4988226" cy="4110986"/>
          </a:xfrm>
          <a:prstGeom prst="rect">
            <a:avLst/>
          </a:prstGeom>
        </p:spPr>
      </p:pic>
      <p:sp>
        <p:nvSpPr>
          <p:cNvPr id="10" name="文本框 9">
            <a:extLst>
              <a:ext uri="{FF2B5EF4-FFF2-40B4-BE49-F238E27FC236}">
                <a16:creationId xmlns:a16="http://schemas.microsoft.com/office/drawing/2014/main" id="{FFAA1D37-93DD-D26A-67B0-E51380452626}"/>
              </a:ext>
            </a:extLst>
          </p:cNvPr>
          <p:cNvSpPr txBox="1"/>
          <p:nvPr/>
        </p:nvSpPr>
        <p:spPr>
          <a:xfrm>
            <a:off x="6762858" y="5684632"/>
            <a:ext cx="6098058" cy="646331"/>
          </a:xfrm>
          <a:prstGeom prst="rect">
            <a:avLst/>
          </a:prstGeom>
          <a:noFill/>
        </p:spPr>
        <p:txBody>
          <a:bodyPr wrap="square">
            <a:spAutoFit/>
          </a:bodyPr>
          <a:lstStyle/>
          <a:p>
            <a:pPr algn="ctr"/>
            <a:r>
              <a:rPr lang="zh-CN" altLang="en-US" dirty="0"/>
              <a:t>The workflow of the step-by-step guidance in </a:t>
            </a:r>
            <a:endParaRPr lang="en-US" altLang="zh-CN" dirty="0"/>
          </a:p>
          <a:p>
            <a:pPr algn="ctr"/>
            <a:r>
              <a:rPr lang="zh-CN" altLang="en-US" dirty="0"/>
              <a:t>LLM</a:t>
            </a:r>
            <a:r>
              <a:rPr lang="en-US" altLang="zh-CN" dirty="0"/>
              <a:t>-</a:t>
            </a:r>
            <a:r>
              <a:rPr lang="zh-CN" altLang="en-US" dirty="0"/>
              <a:t>Engineer-In-The-Loop Interaction.</a:t>
            </a:r>
          </a:p>
        </p:txBody>
      </p:sp>
      <p:sp>
        <p:nvSpPr>
          <p:cNvPr id="2" name="文本占位符 1">
            <a:extLst>
              <a:ext uri="{FF2B5EF4-FFF2-40B4-BE49-F238E27FC236}">
                <a16:creationId xmlns:a16="http://schemas.microsoft.com/office/drawing/2014/main" id="{302EDE72-56B5-4D37-5506-F93D0E86B77E}"/>
              </a:ext>
            </a:extLst>
          </p:cNvPr>
          <p:cNvSpPr>
            <a:spLocks noGrp="1"/>
          </p:cNvSpPr>
          <p:nvPr>
            <p:ph type="body" sz="quarter" idx="13"/>
          </p:nvPr>
        </p:nvSpPr>
        <p:spPr/>
        <p:txBody>
          <a:bodyPr/>
          <a:lstStyle/>
          <a:p>
            <a:r>
              <a:rPr lang="en-US" altLang="zh-CN" dirty="0"/>
              <a:t>LLM-Engineer-In-The-Loop Interaction</a:t>
            </a:r>
            <a:endParaRPr kumimoji="1" lang="zh-CN" altLang="en-US" dirty="0"/>
          </a:p>
        </p:txBody>
      </p:sp>
      <p:sp>
        <p:nvSpPr>
          <p:cNvPr id="3" name="文本占位符 2">
            <a:extLst>
              <a:ext uri="{FF2B5EF4-FFF2-40B4-BE49-F238E27FC236}">
                <a16:creationId xmlns:a16="http://schemas.microsoft.com/office/drawing/2014/main" id="{5DF5DD1F-88DA-27D6-3205-F2163F33D044}"/>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D232FB5C-5FEC-36D4-4944-3815DC024680}"/>
              </a:ext>
            </a:extLst>
          </p:cNvPr>
          <p:cNvSpPr>
            <a:spLocks noGrp="1"/>
          </p:cNvSpPr>
          <p:nvPr>
            <p:ph type="sldNum" sz="quarter" idx="12"/>
          </p:nvPr>
        </p:nvSpPr>
        <p:spPr/>
        <p:txBody>
          <a:bodyPr/>
          <a:lstStyle/>
          <a:p>
            <a:fld id="{C33509E8-EDB3-4BFB-9C63-B01D176D4351}" type="slidenum">
              <a:rPr lang="ko-KR" altLang="en-US" smtClean="0"/>
              <a:pPr/>
              <a:t>19</a:t>
            </a:fld>
            <a:endParaRPr lang="ko-KR" altLang="en-US"/>
          </a:p>
        </p:txBody>
      </p:sp>
      <p:sp>
        <p:nvSpPr>
          <p:cNvPr id="6" name="文本框 5">
            <a:extLst>
              <a:ext uri="{FF2B5EF4-FFF2-40B4-BE49-F238E27FC236}">
                <a16:creationId xmlns:a16="http://schemas.microsoft.com/office/drawing/2014/main" id="{02D3D98A-BBFE-863F-BA8E-F654FB9E652F}"/>
              </a:ext>
            </a:extLst>
          </p:cNvPr>
          <p:cNvSpPr txBox="1"/>
          <p:nvPr/>
        </p:nvSpPr>
        <p:spPr>
          <a:xfrm>
            <a:off x="787743" y="1473196"/>
            <a:ext cx="8537919" cy="2185727"/>
          </a:xfrm>
          <a:prstGeom prst="rect">
            <a:avLst/>
          </a:prstGeom>
          <a:noFill/>
          <a:ln>
            <a:noFill/>
          </a:ln>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Service engineers aren’t algorithm experts.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Our solution: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Service engineers interact directly with an LLM.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LLM</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provide</a:t>
            </a:r>
            <a:r>
              <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step-by-step guidance.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A3117B7D-FF0D-7355-08A9-177B29425D8E}"/>
              </a:ext>
            </a:extLst>
          </p:cNvPr>
          <p:cNvPicPr>
            <a:picLocks noChangeAspect="1"/>
          </p:cNvPicPr>
          <p:nvPr/>
        </p:nvPicPr>
        <p:blipFill>
          <a:blip r:embed="rId4"/>
          <a:stretch>
            <a:fillRect/>
          </a:stretch>
        </p:blipFill>
        <p:spPr>
          <a:xfrm>
            <a:off x="23254" y="3233024"/>
            <a:ext cx="5686167" cy="2915659"/>
          </a:xfrm>
          <a:prstGeom prst="rect">
            <a:avLst/>
          </a:prstGeom>
        </p:spPr>
      </p:pic>
      <p:sp>
        <p:nvSpPr>
          <p:cNvPr id="8" name="文本框 7">
            <a:extLst>
              <a:ext uri="{FF2B5EF4-FFF2-40B4-BE49-F238E27FC236}">
                <a16:creationId xmlns:a16="http://schemas.microsoft.com/office/drawing/2014/main" id="{5B8737A0-1A17-2CE3-869D-EF673E300B04}"/>
              </a:ext>
            </a:extLst>
          </p:cNvPr>
          <p:cNvSpPr txBox="1"/>
          <p:nvPr/>
        </p:nvSpPr>
        <p:spPr>
          <a:xfrm>
            <a:off x="1284753" y="6148683"/>
            <a:ext cx="4144391" cy="369332"/>
          </a:xfrm>
          <a:prstGeom prst="rect">
            <a:avLst/>
          </a:prstGeom>
          <a:noFill/>
        </p:spPr>
        <p:txBody>
          <a:bodyPr wrap="square" rtlCol="0">
            <a:spAutoFit/>
          </a:bodyPr>
          <a:lstStyle/>
          <a:p>
            <a:r>
              <a:rPr lang="en-US" altLang="zh-CN" dirty="0"/>
              <a:t>Traditional Engineer-Model Interaction</a:t>
            </a:r>
            <a:endParaRPr lang="zh-CN" altLang="en-US" dirty="0"/>
          </a:p>
        </p:txBody>
      </p:sp>
    </p:spTree>
    <p:extLst>
      <p:ext uri="{BB962C8B-B14F-4D97-AF65-F5344CB8AC3E}">
        <p14:creationId xmlns:p14="http://schemas.microsoft.com/office/powerpoint/2010/main" val="1472670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a:t>
            </a:fld>
            <a:endParaRPr lang="ko-KR" altLang="en-US" dirty="0"/>
          </a:p>
        </p:txBody>
      </p:sp>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endParaRPr lang="zh-CN" altLang="en-US" dirty="0"/>
          </a:p>
        </p:txBody>
      </p:sp>
      <p:graphicFrame>
        <p:nvGraphicFramePr>
          <p:cNvPr id="8" name="图示 7">
            <a:extLst>
              <a:ext uri="{FF2B5EF4-FFF2-40B4-BE49-F238E27FC236}">
                <a16:creationId xmlns:a16="http://schemas.microsoft.com/office/drawing/2014/main" id="{3F0758D7-F8E7-9204-40E7-AB0741EF58EF}"/>
              </a:ext>
            </a:extLst>
          </p:cNvPr>
          <p:cNvGraphicFramePr/>
          <p:nvPr>
            <p:extLst>
              <p:ext uri="{D42A27DB-BD31-4B8C-83A1-F6EECF244321}">
                <p14:modId xmlns:p14="http://schemas.microsoft.com/office/powerpoint/2010/main" val="1673964224"/>
              </p:ext>
            </p:extLst>
          </p:nvPr>
        </p:nvGraphicFramePr>
        <p:xfrm>
          <a:off x="1895529" y="2409986"/>
          <a:ext cx="8400942" cy="2704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组合 13">
            <a:extLst>
              <a:ext uri="{FF2B5EF4-FFF2-40B4-BE49-F238E27FC236}">
                <a16:creationId xmlns:a16="http://schemas.microsoft.com/office/drawing/2014/main" id="{8F97F034-0B24-A129-5C59-5915093AAC4F}"/>
              </a:ext>
            </a:extLst>
          </p:cNvPr>
          <p:cNvGrpSpPr/>
          <p:nvPr/>
        </p:nvGrpSpPr>
        <p:grpSpPr>
          <a:xfrm>
            <a:off x="8723216" y="6467551"/>
            <a:ext cx="1573255" cy="252079"/>
            <a:chOff x="5154116" y="5114440"/>
            <a:chExt cx="6483838" cy="1038891"/>
          </a:xfrm>
        </p:grpSpPr>
        <p:sp>
          <p:nvSpPr>
            <p:cNvPr id="9" name="矩形: 圆角 8" descr="清单 纯色填充">
              <a:extLst>
                <a:ext uri="{FF2B5EF4-FFF2-40B4-BE49-F238E27FC236}">
                  <a16:creationId xmlns:a16="http://schemas.microsoft.com/office/drawing/2014/main" id="{25FC2F4D-54C4-CEB2-7087-0EADE25D1A38}"/>
                </a:ext>
              </a:extLst>
            </p:cNvPr>
            <p:cNvSpPr/>
            <p:nvPr/>
          </p:nvSpPr>
          <p:spPr>
            <a:xfrm>
              <a:off x="5154116" y="5114440"/>
              <a:ext cx="1507825" cy="1038891"/>
            </a:xfrm>
            <a:prstGeom prst="roundRect">
              <a:avLst/>
            </a:prstGeom>
            <a:blipFill dpi="0" rotWithShape="1">
              <a:blip r:embed="rId8">
                <a:extLst>
                  <a:ext uri="{96DAC541-7B7A-43D3-8B79-37D633B846F1}">
                    <asvg:svgBlip xmlns:asvg="http://schemas.microsoft.com/office/drawing/2016/SVG/main" r:embed="rId9"/>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0" name="矩形: 圆角 9" descr="灯泡和齿轮 纯色填充">
              <a:extLst>
                <a:ext uri="{FF2B5EF4-FFF2-40B4-BE49-F238E27FC236}">
                  <a16:creationId xmlns:a16="http://schemas.microsoft.com/office/drawing/2014/main" id="{742B9338-D755-CD78-9BE8-3A21913941C8}"/>
                </a:ext>
              </a:extLst>
            </p:cNvPr>
            <p:cNvSpPr/>
            <p:nvPr/>
          </p:nvSpPr>
          <p:spPr>
            <a:xfrm>
              <a:off x="6812787"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1" name="矩形: 圆角 10" descr="条形图 纯色填充">
              <a:extLst>
                <a:ext uri="{FF2B5EF4-FFF2-40B4-BE49-F238E27FC236}">
                  <a16:creationId xmlns:a16="http://schemas.microsoft.com/office/drawing/2014/main" id="{A4C10F59-9B23-5329-F52B-B02E2C1BD0E5}"/>
                </a:ext>
              </a:extLst>
            </p:cNvPr>
            <p:cNvSpPr/>
            <p:nvPr/>
          </p:nvSpPr>
          <p:spPr>
            <a:xfrm>
              <a:off x="8471458"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2" name="矩形: 圆角 11" descr="火箭 纯色填充">
              <a:extLst>
                <a:ext uri="{FF2B5EF4-FFF2-40B4-BE49-F238E27FC236}">
                  <a16:creationId xmlns:a16="http://schemas.microsoft.com/office/drawing/2014/main" id="{1DA0E0BF-D71B-C10B-392C-7F6662F6FA73}"/>
                </a:ext>
              </a:extLst>
            </p:cNvPr>
            <p:cNvSpPr/>
            <p:nvPr/>
          </p:nvSpPr>
          <p:spPr>
            <a:xfrm>
              <a:off x="10130129"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1492236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20</a:t>
            </a:fld>
            <a:endParaRPr lang="ko-KR" altLang="en-US"/>
          </a:p>
        </p:txBody>
      </p:sp>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endParaRPr lang="zh-CN" altLang="en-US" dirty="0"/>
          </a:p>
        </p:txBody>
      </p:sp>
      <p:graphicFrame>
        <p:nvGraphicFramePr>
          <p:cNvPr id="8" name="图示 7">
            <a:extLst>
              <a:ext uri="{FF2B5EF4-FFF2-40B4-BE49-F238E27FC236}">
                <a16:creationId xmlns:a16="http://schemas.microsoft.com/office/drawing/2014/main" id="{3F0758D7-F8E7-9204-40E7-AB0741EF58EF}"/>
              </a:ext>
            </a:extLst>
          </p:cNvPr>
          <p:cNvGraphicFramePr/>
          <p:nvPr/>
        </p:nvGraphicFramePr>
        <p:xfrm>
          <a:off x="1895529" y="2409986"/>
          <a:ext cx="8400942" cy="2704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组合 11">
            <a:extLst>
              <a:ext uri="{FF2B5EF4-FFF2-40B4-BE49-F238E27FC236}">
                <a16:creationId xmlns:a16="http://schemas.microsoft.com/office/drawing/2014/main" id="{6A3DCE1C-5C10-93E8-F1D8-634C97F92644}"/>
              </a:ext>
            </a:extLst>
          </p:cNvPr>
          <p:cNvGrpSpPr/>
          <p:nvPr/>
        </p:nvGrpSpPr>
        <p:grpSpPr>
          <a:xfrm>
            <a:off x="8723216" y="6467551"/>
            <a:ext cx="1573255" cy="252079"/>
            <a:chOff x="5154116" y="5114440"/>
            <a:chExt cx="6483838" cy="1038891"/>
          </a:xfrm>
        </p:grpSpPr>
        <p:sp>
          <p:nvSpPr>
            <p:cNvPr id="13" name="矩形: 圆角 12" descr="清单 纯色填充">
              <a:extLst>
                <a:ext uri="{FF2B5EF4-FFF2-40B4-BE49-F238E27FC236}">
                  <a16:creationId xmlns:a16="http://schemas.microsoft.com/office/drawing/2014/main" id="{31F870BE-CAA0-0D6D-2424-7D02612BCED3}"/>
                </a:ext>
              </a:extLst>
            </p:cNvPr>
            <p:cNvSpPr/>
            <p:nvPr/>
          </p:nvSpPr>
          <p:spPr>
            <a:xfrm>
              <a:off x="5154116" y="5114440"/>
              <a:ext cx="1507825" cy="1038891"/>
            </a:xfrm>
            <a:prstGeom prst="roundRect">
              <a:avLst/>
            </a:prstGeom>
            <a:blipFill dpi="0" rotWithShape="1">
              <a:blip r:embed="rId8">
                <a:extLst>
                  <a:ext uri="{96DAC541-7B7A-43D3-8B79-37D633B846F1}">
                    <asvg:svgBlip xmlns:asvg="http://schemas.microsoft.com/office/drawing/2016/SVG/main" r:embed="rId9"/>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灯泡和齿轮 纯色填充">
              <a:extLst>
                <a:ext uri="{FF2B5EF4-FFF2-40B4-BE49-F238E27FC236}">
                  <a16:creationId xmlns:a16="http://schemas.microsoft.com/office/drawing/2014/main" id="{B6AC3DE8-7C6F-7C7F-9A03-057AAF385922}"/>
                </a:ext>
              </a:extLst>
            </p:cNvPr>
            <p:cNvSpPr/>
            <p:nvPr/>
          </p:nvSpPr>
          <p:spPr>
            <a:xfrm>
              <a:off x="6812787"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5" name="矩形: 圆角 14" descr="条形图 纯色填充">
              <a:extLst>
                <a:ext uri="{FF2B5EF4-FFF2-40B4-BE49-F238E27FC236}">
                  <a16:creationId xmlns:a16="http://schemas.microsoft.com/office/drawing/2014/main" id="{3EDD1A8F-FDCE-0F17-2210-31E6DFA56F9E}"/>
                </a:ext>
              </a:extLst>
            </p:cNvPr>
            <p:cNvSpPr/>
            <p:nvPr/>
          </p:nvSpPr>
          <p:spPr>
            <a:xfrm>
              <a:off x="8471458"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E56ADB47-F6F9-2B6C-3978-9AFB2609A08C}"/>
                </a:ext>
              </a:extLst>
            </p:cNvPr>
            <p:cNvSpPr/>
            <p:nvPr/>
          </p:nvSpPr>
          <p:spPr>
            <a:xfrm>
              <a:off x="10130129"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2141785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FBDB22E-6FF4-996A-8446-B7E78D5DCF14}"/>
              </a:ext>
            </a:extLst>
          </p:cNvPr>
          <p:cNvSpPr>
            <a:spLocks noGrp="1"/>
          </p:cNvSpPr>
          <p:nvPr>
            <p:ph type="body" sz="quarter" idx="13"/>
          </p:nvPr>
        </p:nvSpPr>
        <p:spPr/>
        <p:txBody>
          <a:bodyPr/>
          <a:lstStyle/>
          <a:p>
            <a:r>
              <a:rPr kumimoji="1" lang="en-US" altLang="zh-CN" dirty="0"/>
              <a:t>Case Study: Config Recommendation</a:t>
            </a:r>
            <a:endParaRPr kumimoji="1" lang="zh-CN" altLang="en-US" dirty="0"/>
          </a:p>
        </p:txBody>
      </p:sp>
      <p:sp>
        <p:nvSpPr>
          <p:cNvPr id="3" name="文本占位符 2">
            <a:extLst>
              <a:ext uri="{FF2B5EF4-FFF2-40B4-BE49-F238E27FC236}">
                <a16:creationId xmlns:a16="http://schemas.microsoft.com/office/drawing/2014/main" id="{020687B1-AF37-9D3A-7AD6-3416C09DED9A}"/>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32504FCE-DC93-886F-8D59-F4ABD2921197}"/>
              </a:ext>
            </a:extLst>
          </p:cNvPr>
          <p:cNvSpPr>
            <a:spLocks noGrp="1"/>
          </p:cNvSpPr>
          <p:nvPr>
            <p:ph type="sldNum" sz="quarter" idx="12"/>
          </p:nvPr>
        </p:nvSpPr>
        <p:spPr/>
        <p:txBody>
          <a:bodyPr/>
          <a:lstStyle/>
          <a:p>
            <a:fld id="{C33509E8-EDB3-4BFB-9C63-B01D176D4351}" type="slidenum">
              <a:rPr lang="ko-KR" altLang="en-US" smtClean="0"/>
              <a:pPr/>
              <a:t>21</a:t>
            </a:fld>
            <a:endParaRPr lang="ko-KR" altLang="en-US"/>
          </a:p>
        </p:txBody>
      </p:sp>
      <p:sp>
        <p:nvSpPr>
          <p:cNvPr id="6" name="文本框 5">
            <a:extLst>
              <a:ext uri="{FF2B5EF4-FFF2-40B4-BE49-F238E27FC236}">
                <a16:creationId xmlns:a16="http://schemas.microsoft.com/office/drawing/2014/main" id="{D61CE12B-190B-58F9-5D7E-F724C8943438}"/>
              </a:ext>
            </a:extLst>
          </p:cNvPr>
          <p:cNvSpPr txBox="1"/>
          <p:nvPr/>
        </p:nvSpPr>
        <p:spPr>
          <a:xfrm>
            <a:off x="450376" y="1783325"/>
            <a:ext cx="5802143" cy="4389920"/>
          </a:xfrm>
          <a:prstGeom prst="rect">
            <a:avLst/>
          </a:prstGeom>
          <a:noFill/>
          <a:ln>
            <a:noFill/>
          </a:ln>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zh-CN" sz="2400" b="0"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Automatically recommend </a:t>
            </a:r>
            <a:r>
              <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suitable anomaly detection model and hyperparameter.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zh-CN" sz="2400" b="0"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Aligns with the engineers’ highlighted concern </a:t>
            </a:r>
            <a:r>
              <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for the metric’s trend.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However, there is still</a:t>
            </a:r>
            <a:r>
              <a:rPr kumimoji="1"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room for improving anomaly detection performance.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1"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8C2D461B-5D35-5E03-2002-DA3E59C1EF2D}"/>
              </a:ext>
            </a:extLst>
          </p:cNvPr>
          <p:cNvPicPr>
            <a:picLocks noChangeAspect="1"/>
          </p:cNvPicPr>
          <p:nvPr/>
        </p:nvPicPr>
        <p:blipFill>
          <a:blip r:embed="rId3"/>
          <a:stretch>
            <a:fillRect/>
          </a:stretch>
        </p:blipFill>
        <p:spPr>
          <a:xfrm>
            <a:off x="5926186" y="2284818"/>
            <a:ext cx="6249262" cy="3386934"/>
          </a:xfrm>
          <a:prstGeom prst="rect">
            <a:avLst/>
          </a:prstGeom>
        </p:spPr>
      </p:pic>
    </p:spTree>
    <p:extLst>
      <p:ext uri="{BB962C8B-B14F-4D97-AF65-F5344CB8AC3E}">
        <p14:creationId xmlns:p14="http://schemas.microsoft.com/office/powerpoint/2010/main" val="2666595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80F9E6A-D5A6-769A-42C7-3A66EFCE6C05}"/>
              </a:ext>
            </a:extLst>
          </p:cNvPr>
          <p:cNvSpPr>
            <a:spLocks noGrp="1"/>
          </p:cNvSpPr>
          <p:nvPr>
            <p:ph type="body" sz="quarter" idx="13"/>
          </p:nvPr>
        </p:nvSpPr>
        <p:spPr/>
        <p:txBody>
          <a:bodyPr/>
          <a:lstStyle/>
          <a:p>
            <a:r>
              <a:rPr kumimoji="1" lang="en-US" altLang="zh-CN" dirty="0"/>
              <a:t>Case Study: Anomaly Report</a:t>
            </a:r>
            <a:endParaRPr kumimoji="1" lang="zh-CN" altLang="en-US" dirty="0"/>
          </a:p>
        </p:txBody>
      </p:sp>
      <p:sp>
        <p:nvSpPr>
          <p:cNvPr id="3" name="文本占位符 2">
            <a:extLst>
              <a:ext uri="{FF2B5EF4-FFF2-40B4-BE49-F238E27FC236}">
                <a16:creationId xmlns:a16="http://schemas.microsoft.com/office/drawing/2014/main" id="{1BA68981-7AE9-9029-4C16-086AF8AD6AD9}"/>
              </a:ext>
            </a:extLst>
          </p:cNvPr>
          <p:cNvSpPr>
            <a:spLocks noGrp="1"/>
          </p:cNvSpPr>
          <p:nvPr>
            <p:ph type="body" sz="quarter" idx="14"/>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780D55E2-DE2B-A287-5DC3-29BEBCBF7A5B}"/>
              </a:ext>
            </a:extLst>
          </p:cNvPr>
          <p:cNvSpPr>
            <a:spLocks noGrp="1"/>
          </p:cNvSpPr>
          <p:nvPr>
            <p:ph type="sldNum" sz="quarter" idx="12"/>
          </p:nvPr>
        </p:nvSpPr>
        <p:spPr/>
        <p:txBody>
          <a:bodyPr/>
          <a:lstStyle/>
          <a:p>
            <a:fld id="{C33509E8-EDB3-4BFB-9C63-B01D176D4351}" type="slidenum">
              <a:rPr lang="ko-KR" altLang="en-US" smtClean="0"/>
              <a:pPr/>
              <a:t>22</a:t>
            </a:fld>
            <a:endParaRPr lang="ko-KR" altLang="en-US"/>
          </a:p>
        </p:txBody>
      </p:sp>
      <p:pic>
        <p:nvPicPr>
          <p:cNvPr id="5" name="图片 4">
            <a:extLst>
              <a:ext uri="{FF2B5EF4-FFF2-40B4-BE49-F238E27FC236}">
                <a16:creationId xmlns:a16="http://schemas.microsoft.com/office/drawing/2014/main" id="{D007683D-FB21-8179-3F17-EFF178219944}"/>
              </a:ext>
            </a:extLst>
          </p:cNvPr>
          <p:cNvPicPr>
            <a:picLocks noChangeAspect="1"/>
          </p:cNvPicPr>
          <p:nvPr/>
        </p:nvPicPr>
        <p:blipFill>
          <a:blip r:embed="rId3"/>
          <a:stretch>
            <a:fillRect/>
          </a:stretch>
        </p:blipFill>
        <p:spPr>
          <a:xfrm>
            <a:off x="720810" y="1331404"/>
            <a:ext cx="10750379" cy="5339780"/>
          </a:xfrm>
          <a:prstGeom prst="rect">
            <a:avLst/>
          </a:prstGeom>
        </p:spPr>
      </p:pic>
      <p:sp>
        <p:nvSpPr>
          <p:cNvPr id="7" name="文本框 6">
            <a:extLst>
              <a:ext uri="{FF2B5EF4-FFF2-40B4-BE49-F238E27FC236}">
                <a16:creationId xmlns:a16="http://schemas.microsoft.com/office/drawing/2014/main" id="{F5D6292A-1EDE-1B2C-F98B-018055C00D96}"/>
              </a:ext>
            </a:extLst>
          </p:cNvPr>
          <p:cNvSpPr txBox="1"/>
          <p:nvPr/>
        </p:nvSpPr>
        <p:spPr>
          <a:xfrm>
            <a:off x="287816" y="1533544"/>
            <a:ext cx="6434775" cy="2800767"/>
          </a:xfrm>
          <a:prstGeom prst="rect">
            <a:avLst/>
          </a:prstGeom>
          <a:noFill/>
          <a:ln>
            <a:noFill/>
          </a:ln>
        </p:spPr>
        <p:txBody>
          <a:bodyPr wrap="none" rtlCol="0">
            <a:spAutoFit/>
          </a:bodyPr>
          <a:lstStyle/>
          <a:p>
            <a:pPr marL="228600" lvl="0" indent="-228600">
              <a:lnSpc>
                <a:spcPct val="90000"/>
              </a:lnSpc>
              <a:spcBef>
                <a:spcPts val="1000"/>
              </a:spcBef>
              <a:buFont typeface="Arial" panose="020B0604020202020204" pitchFamily="34" charset="0"/>
              <a:buChar char="•"/>
              <a:defRPr/>
            </a:pPr>
            <a:r>
              <a:rPr lang="en-US" altLang="zh-CN" sz="2000" b="1" dirty="0">
                <a:solidFill>
                  <a:prstClr val="black"/>
                </a:solidFill>
              </a:rPr>
              <a:t>Anomaly Report</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Anomaly Type</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Similar Incident IDs </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Root Cause Analysis</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rPr>
              <a:t>Troubleshooting Guide</a:t>
            </a:r>
          </a:p>
          <a:p>
            <a:pPr marL="228600" indent="-228600">
              <a:lnSpc>
                <a:spcPct val="90000"/>
              </a:lnSpc>
              <a:spcBef>
                <a:spcPts val="1000"/>
              </a:spcBef>
              <a:buFont typeface="Arial" panose="020B0604020202020204" pitchFamily="34" charset="0"/>
              <a:buChar char="•"/>
              <a:defRPr/>
            </a:pPr>
            <a:r>
              <a:rPr lang="en-US" altLang="zh-CN" sz="2000" b="1" dirty="0">
                <a:solidFill>
                  <a:prstClr val="black"/>
                </a:solidFill>
              </a:rPr>
              <a:t>Integrating the physical meaning</a:t>
            </a:r>
          </a:p>
          <a:p>
            <a:pPr marL="228600" indent="-228600">
              <a:lnSpc>
                <a:spcPct val="90000"/>
              </a:lnSpc>
              <a:spcBef>
                <a:spcPts val="1000"/>
              </a:spcBef>
              <a:buFont typeface="Arial" panose="020B0604020202020204" pitchFamily="34" charset="0"/>
              <a:buChar char="•"/>
              <a:defRPr/>
            </a:pPr>
            <a:r>
              <a:rPr lang="en-US" altLang="zh-CN" sz="2000" b="1" dirty="0">
                <a:solidFill>
                  <a:prstClr val="black"/>
                </a:solidFill>
              </a:rPr>
              <a:t>Integrating</a:t>
            </a:r>
            <a:r>
              <a:rPr lang="zh-CN" altLang="en-US" sz="2000" b="1" dirty="0">
                <a:solidFill>
                  <a:prstClr val="black"/>
                </a:solidFill>
              </a:rPr>
              <a:t> </a:t>
            </a:r>
            <a:r>
              <a:rPr lang="en-US" altLang="zh-CN" sz="2000" b="1" dirty="0">
                <a:solidFill>
                  <a:prstClr val="black"/>
                </a:solidFill>
              </a:rPr>
              <a:t>historical anomaly detection knowledge</a:t>
            </a:r>
          </a:p>
        </p:txBody>
      </p:sp>
      <p:sp>
        <p:nvSpPr>
          <p:cNvPr id="8" name="文本框 7">
            <a:extLst>
              <a:ext uri="{FF2B5EF4-FFF2-40B4-BE49-F238E27FC236}">
                <a16:creationId xmlns:a16="http://schemas.microsoft.com/office/drawing/2014/main" id="{42FD4F6B-C7E5-8CB5-A06B-0C0BBB6EB82B}"/>
              </a:ext>
            </a:extLst>
          </p:cNvPr>
          <p:cNvSpPr txBox="1"/>
          <p:nvPr/>
        </p:nvSpPr>
        <p:spPr>
          <a:xfrm>
            <a:off x="450376" y="4734125"/>
            <a:ext cx="5848824" cy="923330"/>
          </a:xfrm>
          <a:prstGeom prst="rect">
            <a:avLst/>
          </a:prstGeom>
          <a:noFill/>
          <a:ln w="38100">
            <a:solidFill>
              <a:srgbClr val="FFC000"/>
            </a:solidFill>
          </a:ln>
        </p:spPr>
        <p:txBody>
          <a:bodyPr wrap="square" rtlCol="0">
            <a:spAutoFit/>
          </a:bodyPr>
          <a:lstStyle/>
          <a:p>
            <a:pPr lvl="0" algn="ctr">
              <a:lnSpc>
                <a:spcPct val="90000"/>
              </a:lnSpc>
              <a:spcBef>
                <a:spcPts val="1000"/>
              </a:spcBef>
              <a:defRPr/>
            </a:pPr>
            <a:r>
              <a:rPr lang="en-US" altLang="zh-CN" sz="2000" dirty="0">
                <a:solidFill>
                  <a:prstClr val="black"/>
                </a:solidFill>
              </a:rPr>
              <a:t>Our anomaly reports extend traditional binary detection</a:t>
            </a:r>
            <a:r>
              <a:rPr lang="zh-CN" altLang="en-US" sz="2000" dirty="0">
                <a:solidFill>
                  <a:prstClr val="black"/>
                </a:solidFill>
              </a:rPr>
              <a:t> </a:t>
            </a:r>
            <a:r>
              <a:rPr lang="en-US" altLang="zh-CN" sz="2000" dirty="0">
                <a:solidFill>
                  <a:prstClr val="black"/>
                </a:solidFill>
              </a:rPr>
              <a:t>results to provide </a:t>
            </a:r>
            <a:r>
              <a:rPr lang="en-US" altLang="zh-CN" sz="2000" b="1" dirty="0">
                <a:solidFill>
                  <a:prstClr val="black"/>
                </a:solidFill>
              </a:rPr>
              <a:t>easier to understand </a:t>
            </a:r>
            <a:r>
              <a:rPr lang="en-US" altLang="zh-CN" sz="2000" dirty="0">
                <a:solidFill>
                  <a:prstClr val="black"/>
                </a:solidFill>
              </a:rPr>
              <a:t>and </a:t>
            </a:r>
            <a:r>
              <a:rPr lang="en-US" altLang="zh-CN" sz="2000" b="1" dirty="0">
                <a:solidFill>
                  <a:prstClr val="black"/>
                </a:solidFill>
              </a:rPr>
              <a:t>more readable </a:t>
            </a:r>
            <a:r>
              <a:rPr lang="en-US" altLang="zh-CN" sz="2000" dirty="0">
                <a:solidFill>
                  <a:prstClr val="black"/>
                </a:solidFill>
              </a:rPr>
              <a:t>results</a:t>
            </a:r>
          </a:p>
        </p:txBody>
      </p:sp>
    </p:spTree>
    <p:extLst>
      <p:ext uri="{BB962C8B-B14F-4D97-AF65-F5344CB8AC3E}">
        <p14:creationId xmlns:p14="http://schemas.microsoft.com/office/powerpoint/2010/main" val="372484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3.33333E-6 L 0.26328 0.00324 " pathEditMode="relative" rAng="0" ptsTypes="AA">
                                      <p:cBhvr>
                                        <p:cTn id="6" dur="1000" fill="hold"/>
                                        <p:tgtEl>
                                          <p:spTgt spid="5"/>
                                        </p:tgtEl>
                                        <p:attrNameLst>
                                          <p:attrName>ppt_x</p:attrName>
                                          <p:attrName>ppt_y</p:attrName>
                                        </p:attrNameLst>
                                      </p:cBhvr>
                                      <p:rCtr x="13164" y="162"/>
                                    </p:animMotion>
                                  </p:childTnLst>
                                </p:cTn>
                              </p:par>
                              <p:par>
                                <p:cTn id="7" presetID="6" presetClass="emph" presetSubtype="0" fill="hold" nodeType="withEffect">
                                  <p:stCondLst>
                                    <p:cond delay="0"/>
                                  </p:stCondLst>
                                  <p:childTnLst>
                                    <p:animScale>
                                      <p:cBhvr>
                                        <p:cTn id="8" dur="1000" fill="hold"/>
                                        <p:tgtEl>
                                          <p:spTgt spid="5"/>
                                        </p:tgtEl>
                                      </p:cBhvr>
                                      <p:by x="50000" y="50000"/>
                                    </p:animScale>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6C8810B-13C2-6B0B-EB08-C8DDA8DADDB3}"/>
              </a:ext>
            </a:extLst>
          </p:cNvPr>
          <p:cNvSpPr>
            <a:spLocks noGrp="1"/>
          </p:cNvSpPr>
          <p:nvPr>
            <p:ph type="body" sz="quarter" idx="13"/>
          </p:nvPr>
        </p:nvSpPr>
        <p:spPr/>
        <p:txBody>
          <a:bodyPr/>
          <a:lstStyle/>
          <a:p>
            <a:r>
              <a:rPr kumimoji="1" lang="en-US" altLang="zh-CN" dirty="0"/>
              <a:t>Case Study: Feedback Loop</a:t>
            </a:r>
            <a:endParaRPr kumimoji="1" lang="zh-CN" altLang="en-US" dirty="0"/>
          </a:p>
        </p:txBody>
      </p:sp>
      <p:sp>
        <p:nvSpPr>
          <p:cNvPr id="3" name="文本占位符 2">
            <a:extLst>
              <a:ext uri="{FF2B5EF4-FFF2-40B4-BE49-F238E27FC236}">
                <a16:creationId xmlns:a16="http://schemas.microsoft.com/office/drawing/2014/main" id="{DE3D8B3E-EFA6-E4DA-D491-FE56E2D28938}"/>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55763514-88E3-6CAC-D819-AC3946E9FF9D}"/>
              </a:ext>
            </a:extLst>
          </p:cNvPr>
          <p:cNvSpPr>
            <a:spLocks noGrp="1"/>
          </p:cNvSpPr>
          <p:nvPr>
            <p:ph type="sldNum" sz="quarter" idx="12"/>
          </p:nvPr>
        </p:nvSpPr>
        <p:spPr/>
        <p:txBody>
          <a:bodyPr/>
          <a:lstStyle/>
          <a:p>
            <a:fld id="{C33509E8-EDB3-4BFB-9C63-B01D176D4351}" type="slidenum">
              <a:rPr lang="ko-KR" altLang="en-US" smtClean="0"/>
              <a:pPr/>
              <a:t>23</a:t>
            </a:fld>
            <a:endParaRPr lang="ko-KR" altLang="en-US"/>
          </a:p>
        </p:txBody>
      </p:sp>
      <p:sp>
        <p:nvSpPr>
          <p:cNvPr id="5" name="文本框 4">
            <a:extLst>
              <a:ext uri="{FF2B5EF4-FFF2-40B4-BE49-F238E27FC236}">
                <a16:creationId xmlns:a16="http://schemas.microsoft.com/office/drawing/2014/main" id="{95F7577C-5943-5C7F-BFE3-26E11EBD781B}"/>
              </a:ext>
            </a:extLst>
          </p:cNvPr>
          <p:cNvSpPr txBox="1"/>
          <p:nvPr/>
        </p:nvSpPr>
        <p:spPr>
          <a:xfrm>
            <a:off x="875562" y="1521481"/>
            <a:ext cx="5890998" cy="1381917"/>
          </a:xfrm>
          <a:prstGeom prst="rect">
            <a:avLst/>
          </a:prstGeom>
          <a:noFill/>
          <a:ln>
            <a:noFill/>
          </a:ln>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Engineer send feedback request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LLM guides engineer using</a:t>
            </a:r>
            <a:r>
              <a:rPr kumimoji="1"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natural</a:t>
            </a:r>
            <a:r>
              <a:rPr kumimoji="1"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language</a:t>
            </a:r>
            <a:r>
              <a:rPr kumimoji="1"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1"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to feedback </a:t>
            </a:r>
          </a:p>
          <a:p>
            <a:pPr algn="l"/>
            <a:endParaRPr kumimoji="1" lang="zh-CN" altLang="en-US" sz="1600" baseline="30000" dirty="0">
              <a:solidFill>
                <a:srgbClr val="333333"/>
              </a:solidFill>
              <a:latin typeface="Segoe UI" panose="020B0502040204020203" pitchFamily="34" charset="0"/>
              <a:cs typeface="Segoe UI" panose="020B0502040204020203" pitchFamily="34" charset="0"/>
            </a:endParaRPr>
          </a:p>
        </p:txBody>
      </p:sp>
      <p:pic>
        <p:nvPicPr>
          <p:cNvPr id="6" name="图片 5">
            <a:extLst>
              <a:ext uri="{FF2B5EF4-FFF2-40B4-BE49-F238E27FC236}">
                <a16:creationId xmlns:a16="http://schemas.microsoft.com/office/drawing/2014/main" id="{BBAC4001-75A0-A898-417E-00D4542F9686}"/>
              </a:ext>
            </a:extLst>
          </p:cNvPr>
          <p:cNvPicPr>
            <a:picLocks noChangeAspect="1"/>
          </p:cNvPicPr>
          <p:nvPr/>
        </p:nvPicPr>
        <p:blipFill>
          <a:blip r:embed="rId3"/>
          <a:stretch>
            <a:fillRect/>
          </a:stretch>
        </p:blipFill>
        <p:spPr>
          <a:xfrm>
            <a:off x="875562" y="3674881"/>
            <a:ext cx="5631392" cy="2456592"/>
          </a:xfrm>
          <a:prstGeom prst="rect">
            <a:avLst/>
          </a:prstGeom>
        </p:spPr>
      </p:pic>
      <p:pic>
        <p:nvPicPr>
          <p:cNvPr id="7" name="图片 6">
            <a:extLst>
              <a:ext uri="{FF2B5EF4-FFF2-40B4-BE49-F238E27FC236}">
                <a16:creationId xmlns:a16="http://schemas.microsoft.com/office/drawing/2014/main" id="{3797EDE8-78C2-34DB-DEE4-96C4DBC55C98}"/>
              </a:ext>
            </a:extLst>
          </p:cNvPr>
          <p:cNvPicPr>
            <a:picLocks noChangeAspect="1"/>
          </p:cNvPicPr>
          <p:nvPr/>
        </p:nvPicPr>
        <p:blipFill>
          <a:blip r:embed="rId4"/>
          <a:stretch>
            <a:fillRect/>
          </a:stretch>
        </p:blipFill>
        <p:spPr>
          <a:xfrm>
            <a:off x="7057641" y="1241168"/>
            <a:ext cx="5517419" cy="5616832"/>
          </a:xfrm>
          <a:prstGeom prst="rect">
            <a:avLst/>
          </a:prstGeom>
        </p:spPr>
      </p:pic>
      <p:sp>
        <p:nvSpPr>
          <p:cNvPr id="9" name="文本框 8">
            <a:extLst>
              <a:ext uri="{FF2B5EF4-FFF2-40B4-BE49-F238E27FC236}">
                <a16:creationId xmlns:a16="http://schemas.microsoft.com/office/drawing/2014/main" id="{AFE4C44D-EACB-4B9B-DD5F-E2FC3CE22262}"/>
              </a:ext>
            </a:extLst>
          </p:cNvPr>
          <p:cNvSpPr txBox="1"/>
          <p:nvPr/>
        </p:nvSpPr>
        <p:spPr>
          <a:xfrm>
            <a:off x="584481" y="2998453"/>
            <a:ext cx="6473160" cy="369332"/>
          </a:xfrm>
          <a:prstGeom prst="rect">
            <a:avLst/>
          </a:prstGeom>
          <a:noFill/>
          <a:ln w="38100">
            <a:solidFill>
              <a:srgbClr val="FFC000"/>
            </a:solidFill>
          </a:ln>
        </p:spPr>
        <p:txBody>
          <a:bodyPr wrap="square" rtlCol="0">
            <a:spAutoFit/>
          </a:bodyPr>
          <a:lstStyle/>
          <a:p>
            <a:pPr lvl="0" algn="ctr">
              <a:lnSpc>
                <a:spcPct val="90000"/>
              </a:lnSpc>
              <a:spcBef>
                <a:spcPts val="1000"/>
              </a:spcBef>
              <a:defRPr/>
            </a:pPr>
            <a:r>
              <a:rPr lang="en-US" altLang="zh-CN" sz="2000" dirty="0" err="1">
                <a:solidFill>
                  <a:prstClr val="black"/>
                </a:solidFill>
              </a:rPr>
              <a:t>MonitorAssistant</a:t>
            </a:r>
            <a:r>
              <a:rPr lang="en-US" altLang="zh-CN" sz="2000" dirty="0">
                <a:solidFill>
                  <a:prstClr val="black"/>
                </a:solidFill>
              </a:rPr>
              <a:t> has the  ability to </a:t>
            </a:r>
            <a:r>
              <a:rPr lang="en-US" altLang="zh-CN" sz="2000" b="1" dirty="0">
                <a:solidFill>
                  <a:prstClr val="black"/>
                </a:solidFill>
              </a:rPr>
              <a:t>learn by examples</a:t>
            </a:r>
          </a:p>
        </p:txBody>
      </p:sp>
    </p:spTree>
    <p:extLst>
      <p:ext uri="{BB962C8B-B14F-4D97-AF65-F5344CB8AC3E}">
        <p14:creationId xmlns:p14="http://schemas.microsoft.com/office/powerpoint/2010/main" val="1547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24</a:t>
            </a:fld>
            <a:endParaRPr lang="ko-KR" altLang="en-US"/>
          </a:p>
        </p:txBody>
      </p:sp>
      <p:sp>
        <p:nvSpPr>
          <p:cNvPr id="7" name="文本占位符 6">
            <a:extLst>
              <a:ext uri="{FF2B5EF4-FFF2-40B4-BE49-F238E27FC236}">
                <a16:creationId xmlns:a16="http://schemas.microsoft.com/office/drawing/2014/main" id="{B1A28834-761A-9702-A8E3-53DA0DF9A6CD}"/>
              </a:ext>
            </a:extLst>
          </p:cNvPr>
          <p:cNvSpPr>
            <a:spLocks noGrp="1"/>
          </p:cNvSpPr>
          <p:nvPr>
            <p:ph type="body" sz="quarter" idx="13"/>
          </p:nvPr>
        </p:nvSpPr>
        <p:spPr/>
        <p:txBody>
          <a:bodyPr/>
          <a:lstStyle/>
          <a:p>
            <a:endParaRPr lang="zh-CN" altLang="en-US" dirty="0"/>
          </a:p>
        </p:txBody>
      </p:sp>
      <p:graphicFrame>
        <p:nvGraphicFramePr>
          <p:cNvPr id="8" name="图示 7">
            <a:extLst>
              <a:ext uri="{FF2B5EF4-FFF2-40B4-BE49-F238E27FC236}">
                <a16:creationId xmlns:a16="http://schemas.microsoft.com/office/drawing/2014/main" id="{3F0758D7-F8E7-9204-40E7-AB0741EF58EF}"/>
              </a:ext>
            </a:extLst>
          </p:cNvPr>
          <p:cNvGraphicFramePr/>
          <p:nvPr/>
        </p:nvGraphicFramePr>
        <p:xfrm>
          <a:off x="1895529" y="2409986"/>
          <a:ext cx="8400942" cy="2704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组合 1">
            <a:extLst>
              <a:ext uri="{FF2B5EF4-FFF2-40B4-BE49-F238E27FC236}">
                <a16:creationId xmlns:a16="http://schemas.microsoft.com/office/drawing/2014/main" id="{11E86F95-FAEC-D0C7-C2D9-BD7A65B7D595}"/>
              </a:ext>
            </a:extLst>
          </p:cNvPr>
          <p:cNvGrpSpPr/>
          <p:nvPr/>
        </p:nvGrpSpPr>
        <p:grpSpPr>
          <a:xfrm>
            <a:off x="8723216" y="6467551"/>
            <a:ext cx="1573255" cy="252079"/>
            <a:chOff x="5154116" y="5114440"/>
            <a:chExt cx="6483838" cy="1038891"/>
          </a:xfrm>
        </p:grpSpPr>
        <p:sp>
          <p:nvSpPr>
            <p:cNvPr id="6" name="矩形: 圆角 5" descr="清单 纯色填充">
              <a:extLst>
                <a:ext uri="{FF2B5EF4-FFF2-40B4-BE49-F238E27FC236}">
                  <a16:creationId xmlns:a16="http://schemas.microsoft.com/office/drawing/2014/main" id="{F8E022CC-6897-6D81-C7FF-1ACE1F5C7D80}"/>
                </a:ext>
              </a:extLst>
            </p:cNvPr>
            <p:cNvSpPr/>
            <p:nvPr/>
          </p:nvSpPr>
          <p:spPr>
            <a:xfrm>
              <a:off x="5154116" y="5114440"/>
              <a:ext cx="1507825" cy="1038891"/>
            </a:xfrm>
            <a:prstGeom prst="roundRect">
              <a:avLst/>
            </a:prstGeom>
            <a:blipFill dpi="0" rotWithShape="1">
              <a:blip r:embed="rId8">
                <a:extLst>
                  <a:ext uri="{96DAC541-7B7A-43D3-8B79-37D633B846F1}">
                    <asvg:svgBlip xmlns:asvg="http://schemas.microsoft.com/office/drawing/2016/SVG/main" r:embed="rId9"/>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9" name="矩形: 圆角 8" descr="灯泡和齿轮 纯色填充">
              <a:extLst>
                <a:ext uri="{FF2B5EF4-FFF2-40B4-BE49-F238E27FC236}">
                  <a16:creationId xmlns:a16="http://schemas.microsoft.com/office/drawing/2014/main" id="{AE159B1E-0BE2-0953-31A4-DCE98EA25D8B}"/>
                </a:ext>
              </a:extLst>
            </p:cNvPr>
            <p:cNvSpPr/>
            <p:nvPr/>
          </p:nvSpPr>
          <p:spPr>
            <a:xfrm>
              <a:off x="6812787"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0" name="矩形: 圆角 9" descr="条形图 纯色填充">
              <a:extLst>
                <a:ext uri="{FF2B5EF4-FFF2-40B4-BE49-F238E27FC236}">
                  <a16:creationId xmlns:a16="http://schemas.microsoft.com/office/drawing/2014/main" id="{49BDFA39-664A-8570-3944-53A5DF4A7E2D}"/>
                </a:ext>
              </a:extLst>
            </p:cNvPr>
            <p:cNvSpPr/>
            <p:nvPr/>
          </p:nvSpPr>
          <p:spPr>
            <a:xfrm>
              <a:off x="8471458"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1" name="矩形: 圆角 10" descr="火箭 纯色填充">
              <a:extLst>
                <a:ext uri="{FF2B5EF4-FFF2-40B4-BE49-F238E27FC236}">
                  <a16:creationId xmlns:a16="http://schemas.microsoft.com/office/drawing/2014/main" id="{CF04094B-B890-91F4-0277-C7D4888581CC}"/>
                </a:ext>
              </a:extLst>
            </p:cNvPr>
            <p:cNvSpPr/>
            <p:nvPr/>
          </p:nvSpPr>
          <p:spPr>
            <a:xfrm>
              <a:off x="10130129"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1105266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31A9AD8-BD83-0A03-0603-00B0CC02407E}"/>
              </a:ext>
            </a:extLst>
          </p:cNvPr>
          <p:cNvSpPr>
            <a:spLocks noGrp="1"/>
          </p:cNvSpPr>
          <p:nvPr>
            <p:ph type="body" sz="quarter" idx="13"/>
          </p:nvPr>
        </p:nvSpPr>
        <p:spPr/>
        <p:txBody>
          <a:bodyPr/>
          <a:lstStyle/>
          <a:p>
            <a:r>
              <a:rPr kumimoji="1" lang="en-US" altLang="zh-CN" dirty="0"/>
              <a:t>Conclusion</a:t>
            </a:r>
            <a:endParaRPr kumimoji="1" lang="zh-CN" altLang="en-US" dirty="0"/>
          </a:p>
        </p:txBody>
      </p:sp>
      <p:sp>
        <p:nvSpPr>
          <p:cNvPr id="3" name="文本占位符 2">
            <a:extLst>
              <a:ext uri="{FF2B5EF4-FFF2-40B4-BE49-F238E27FC236}">
                <a16:creationId xmlns:a16="http://schemas.microsoft.com/office/drawing/2014/main" id="{18BD81DA-C05A-4F10-92D9-9F57A9CD8FD2}"/>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51CCE103-9F62-EE0F-DE90-FEAB9F0A78CA}"/>
              </a:ext>
            </a:extLst>
          </p:cNvPr>
          <p:cNvSpPr>
            <a:spLocks noGrp="1"/>
          </p:cNvSpPr>
          <p:nvPr>
            <p:ph type="sldNum" sz="quarter" idx="12"/>
          </p:nvPr>
        </p:nvSpPr>
        <p:spPr/>
        <p:txBody>
          <a:bodyPr/>
          <a:lstStyle/>
          <a:p>
            <a:fld id="{C33509E8-EDB3-4BFB-9C63-B01D176D4351}" type="slidenum">
              <a:rPr lang="ko-KR" altLang="en-US" smtClean="0"/>
              <a:pPr/>
              <a:t>25</a:t>
            </a:fld>
            <a:endParaRPr lang="ko-KR" altLang="en-US"/>
          </a:p>
        </p:txBody>
      </p:sp>
      <p:sp>
        <p:nvSpPr>
          <p:cNvPr id="7" name="文本框 6">
            <a:extLst>
              <a:ext uri="{FF2B5EF4-FFF2-40B4-BE49-F238E27FC236}">
                <a16:creationId xmlns:a16="http://schemas.microsoft.com/office/drawing/2014/main" id="{68400A47-74EC-9A61-33D8-3EF165F0CD1D}"/>
              </a:ext>
            </a:extLst>
          </p:cNvPr>
          <p:cNvSpPr txBox="1"/>
          <p:nvPr/>
        </p:nvSpPr>
        <p:spPr>
          <a:xfrm>
            <a:off x="667266" y="1314020"/>
            <a:ext cx="9872797" cy="5142946"/>
          </a:xfrm>
          <a:prstGeom prst="rect">
            <a:avLst/>
          </a:prstGeom>
          <a:noFill/>
          <a:ln>
            <a:noFill/>
          </a:ln>
        </p:spPr>
        <p:txBody>
          <a:bodyPr wrap="square" rtlCol="0">
            <a:spAutoFit/>
          </a:bodyPr>
          <a:lstStyle/>
          <a:p>
            <a:pPr marL="228600" marR="0" lvl="0" indent="-228600" algn="l" defTabSz="914400" rtl="0" eaLnBrk="1" fontAlgn="auto" latinLnBrk="0" hangingPunct="1">
              <a:lnSpc>
                <a:spcPct val="140000"/>
              </a:lnSpc>
              <a:spcBef>
                <a:spcPts val="1000"/>
              </a:spcBef>
              <a:spcAft>
                <a:spcPts val="0"/>
              </a:spcAft>
              <a:buClrTx/>
              <a:buSzTx/>
              <a:buFont typeface="Arial" panose="020B0604020202020204" pitchFamily="34" charset="0"/>
              <a:buChar char="•"/>
              <a:tabLst/>
              <a:defRPr/>
            </a:pPr>
            <a:r>
              <a:rPr kumimoji="1" lang="en-US" altLang="zh-CN" sz="2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We reveal the </a:t>
            </a:r>
            <a:r>
              <a:rPr kumimoji="1" lang="en-US" altLang="zh-CN" sz="2600" b="1"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distinct nature of practical anomaly detection</a:t>
            </a:r>
            <a:r>
              <a:rPr kumimoji="1" lang="en-US" altLang="zh-CN" sz="2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in industry settings.</a:t>
            </a:r>
          </a:p>
          <a:p>
            <a:pPr marL="228600" marR="0" lvl="0" indent="-228600" algn="l" defTabSz="914400" rtl="0" eaLnBrk="1" fontAlgn="auto" latinLnBrk="0" hangingPunct="1">
              <a:lnSpc>
                <a:spcPct val="140000"/>
              </a:lnSpc>
              <a:spcBef>
                <a:spcPts val="1000"/>
              </a:spcBef>
              <a:spcAft>
                <a:spcPts val="0"/>
              </a:spcAft>
              <a:buClrTx/>
              <a:buSzTx/>
              <a:buFont typeface="Arial" panose="020B0604020202020204" pitchFamily="34" charset="0"/>
              <a:buChar char="•"/>
              <a:tabLst/>
              <a:defRPr/>
            </a:pPr>
            <a:r>
              <a:rPr kumimoji="1" lang="en-US" altLang="zh-CN" sz="2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We propose </a:t>
            </a:r>
            <a:r>
              <a:rPr kumimoji="1" lang="en-US" altLang="zh-CN" sz="2600" b="0" i="0" u="none" strike="noStrike" kern="1200" cap="none" spc="0" normalizeH="0" baseline="0" noProof="0" dirty="0" err="1">
                <a:ln>
                  <a:noFill/>
                </a:ln>
                <a:solidFill>
                  <a:prstClr val="black"/>
                </a:solidFill>
                <a:effectLst/>
                <a:uLnTx/>
                <a:uFillTx/>
                <a:latin typeface="等线" panose="020F0502020204030204"/>
                <a:ea typeface="等线" panose="02010600030101010101" pitchFamily="2" charset="-122"/>
                <a:cs typeface="+mn-cs"/>
              </a:rPr>
              <a:t>MonitorAssistant</a:t>
            </a:r>
            <a:r>
              <a:rPr kumimoji="1" lang="en-US" altLang="zh-CN" sz="2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r>
              <a:rPr kumimoji="1" lang="en-US" altLang="zh-CN" sz="2600" b="1"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the first end-to-end practical anomaly detection system</a:t>
            </a:r>
            <a:r>
              <a:rPr kumimoji="1" lang="en-US" altLang="zh-CN" sz="2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based on LLM.</a:t>
            </a:r>
          </a:p>
          <a:p>
            <a:pPr marL="228600" marR="0" lvl="0" indent="-228600" algn="l" defTabSz="914400" rtl="0" eaLnBrk="1" fontAlgn="auto" latinLnBrk="0" hangingPunct="1">
              <a:lnSpc>
                <a:spcPct val="140000"/>
              </a:lnSpc>
              <a:spcBef>
                <a:spcPts val="1000"/>
              </a:spcBef>
              <a:spcAft>
                <a:spcPts val="0"/>
              </a:spcAft>
              <a:buClrTx/>
              <a:buSzTx/>
              <a:buFont typeface="Arial" panose="020B0604020202020204" pitchFamily="34" charset="0"/>
              <a:buChar char="•"/>
              <a:tabLst/>
              <a:defRPr/>
            </a:pPr>
            <a:r>
              <a:rPr kumimoji="1" lang="en-US" altLang="zh-CN" sz="2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Simplifies the anomaly detection process, making it more </a:t>
            </a:r>
            <a:r>
              <a:rPr kumimoji="1" lang="en-US" altLang="zh-CN" sz="2600" b="1"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accessible, interpretable and friendly</a:t>
            </a:r>
            <a:r>
              <a:rPr kumimoji="1" lang="en-US" altLang="zh-CN" sz="2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for engineers</a:t>
            </a:r>
          </a:p>
          <a:p>
            <a:pPr marL="228600" marR="0" lvl="0" indent="-228600" algn="l" defTabSz="914400" rtl="0" eaLnBrk="1" fontAlgn="auto" latinLnBrk="0" hangingPunct="1">
              <a:lnSpc>
                <a:spcPct val="140000"/>
              </a:lnSpc>
              <a:spcBef>
                <a:spcPts val="1000"/>
              </a:spcBef>
              <a:spcAft>
                <a:spcPts val="0"/>
              </a:spcAft>
              <a:buClrTx/>
              <a:buSzTx/>
              <a:buFont typeface="Arial" panose="020B0604020202020204" pitchFamily="34" charset="0"/>
              <a:buChar char="•"/>
              <a:tabLst/>
              <a:defRPr/>
            </a:pPr>
            <a:r>
              <a:rPr kumimoji="1" lang="en-US" altLang="zh-CN" sz="2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Bridge the gap between </a:t>
            </a:r>
            <a:r>
              <a:rPr kumimoji="1" lang="en-US" altLang="zh-CN" sz="2600" b="1" i="0" u="none" strike="noStrike" kern="1200" cap="none" spc="0" normalizeH="0" baseline="0" noProof="0" dirty="0">
                <a:ln>
                  <a:noFill/>
                </a:ln>
                <a:solidFill>
                  <a:srgbClr val="4472C4"/>
                </a:solidFill>
                <a:effectLst/>
                <a:uLnTx/>
                <a:uFillTx/>
                <a:latin typeface="等线" panose="020F0502020204030204"/>
                <a:ea typeface="等线" panose="02010600030101010101" pitchFamily="2" charset="-122"/>
                <a:cs typeface="+mn-cs"/>
              </a:rPr>
              <a:t>academic research and industrial needs </a:t>
            </a:r>
            <a:r>
              <a:rPr kumimoji="1" lang="en-US" altLang="zh-CN" sz="2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in the realm of cloud service monitoring.</a:t>
            </a:r>
            <a:endParaRPr kumimoji="1" lang="zh-CN" altLang="en-US" sz="2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algn="l"/>
            <a:endParaRPr kumimoji="1" lang="zh-CN" altLang="en-US" sz="1800" baseline="30000" dirty="0">
              <a:solidFill>
                <a:srgbClr val="33333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43891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611DBBD-BA30-47A6-9AA4-ADD52BC975C9}"/>
              </a:ext>
            </a:extLst>
          </p:cNvPr>
          <p:cNvSpPr>
            <a:spLocks noGrp="1"/>
          </p:cNvSpPr>
          <p:nvPr>
            <p:ph type="body" sz="quarter" idx="13"/>
          </p:nvPr>
        </p:nvSpPr>
        <p:spPr/>
        <p:txBody>
          <a:bodyPr/>
          <a:lstStyle/>
          <a:p>
            <a:endParaRPr lang="zh-CN" altLang="en-US"/>
          </a:p>
        </p:txBody>
      </p:sp>
      <p:sp>
        <p:nvSpPr>
          <p:cNvPr id="3" name="文本占位符 2">
            <a:extLst>
              <a:ext uri="{FF2B5EF4-FFF2-40B4-BE49-F238E27FC236}">
                <a16:creationId xmlns:a16="http://schemas.microsoft.com/office/drawing/2014/main" id="{D164119D-B1B5-4B0D-BD7F-26091153C8AF}"/>
              </a:ext>
            </a:extLst>
          </p:cNvPr>
          <p:cNvSpPr>
            <a:spLocks noGrp="1"/>
          </p:cNvSpPr>
          <p:nvPr>
            <p:ph type="body" sz="quarter" idx="14"/>
          </p:nvPr>
        </p:nvSpPr>
        <p:spPr/>
        <p:txBody>
          <a:bodyPr/>
          <a:lstStyle/>
          <a:p>
            <a:endParaRPr lang="zh-CN" altLang="en-US"/>
          </a:p>
        </p:txBody>
      </p:sp>
      <p:sp>
        <p:nvSpPr>
          <p:cNvPr id="4" name="灯片编号占位符 3">
            <a:extLst>
              <a:ext uri="{FF2B5EF4-FFF2-40B4-BE49-F238E27FC236}">
                <a16:creationId xmlns:a16="http://schemas.microsoft.com/office/drawing/2014/main" id="{2083667B-B7EF-45E8-8B78-238564169097}"/>
              </a:ext>
            </a:extLst>
          </p:cNvPr>
          <p:cNvSpPr>
            <a:spLocks noGrp="1"/>
          </p:cNvSpPr>
          <p:nvPr>
            <p:ph type="sldNum" sz="quarter" idx="12"/>
          </p:nvPr>
        </p:nvSpPr>
        <p:spPr/>
        <p:txBody>
          <a:bodyPr/>
          <a:lstStyle/>
          <a:p>
            <a:fld id="{C33509E8-EDB3-4BFB-9C63-B01D176D4351}" type="slidenum">
              <a:rPr lang="ko-KR" altLang="en-US" smtClean="0"/>
              <a:pPr/>
              <a:t>26</a:t>
            </a:fld>
            <a:endParaRPr lang="ko-KR" altLang="en-US"/>
          </a:p>
        </p:txBody>
      </p:sp>
      <p:sp>
        <p:nvSpPr>
          <p:cNvPr id="6" name="文本框 5">
            <a:extLst>
              <a:ext uri="{FF2B5EF4-FFF2-40B4-BE49-F238E27FC236}">
                <a16:creationId xmlns:a16="http://schemas.microsoft.com/office/drawing/2014/main" id="{F10DD142-52E3-4150-8B39-B3E47BA3A9BB}"/>
              </a:ext>
            </a:extLst>
          </p:cNvPr>
          <p:cNvSpPr txBox="1"/>
          <p:nvPr/>
        </p:nvSpPr>
        <p:spPr>
          <a:xfrm>
            <a:off x="4318000" y="2959100"/>
            <a:ext cx="3136900" cy="1754326"/>
          </a:xfrm>
          <a:prstGeom prst="rect">
            <a:avLst/>
          </a:prstGeom>
          <a:noFill/>
          <a:ln>
            <a:noFill/>
          </a:ln>
        </p:spPr>
        <p:txBody>
          <a:bodyPr wrap="square" rtlCol="0">
            <a:spAutoFit/>
          </a:bodyPr>
          <a:lstStyle/>
          <a:p>
            <a:pPr algn="ctr"/>
            <a:r>
              <a:rPr lang="en-US" altLang="zh-CN" sz="6000" b="1" dirty="0">
                <a:solidFill>
                  <a:prstClr val="black">
                    <a:lumMod val="85000"/>
                    <a:lumOff val="15000"/>
                  </a:prstClr>
                </a:solidFill>
                <a:latin typeface="Rockwell" panose="02060603020205020403" pitchFamily="18" charset="0"/>
                <a:cs typeface="Calibri" panose="020F0502020204030204" pitchFamily="34" charset="0"/>
              </a:rPr>
              <a:t>Thanks</a:t>
            </a:r>
          </a:p>
          <a:p>
            <a:pPr algn="ctr"/>
            <a:r>
              <a:rPr lang="en-US" altLang="zh-CN" sz="4400" b="1" dirty="0">
                <a:solidFill>
                  <a:prstClr val="black">
                    <a:lumMod val="85000"/>
                    <a:lumOff val="15000"/>
                  </a:prstClr>
                </a:solidFill>
                <a:latin typeface="Rockwell" panose="02060603020205020403" pitchFamily="18" charset="0"/>
                <a:cs typeface="Calibri" panose="020F0502020204030204" pitchFamily="34" charset="0"/>
              </a:rPr>
              <a:t>Q&amp;A</a:t>
            </a:r>
            <a:endParaRPr lang="zh-CN" altLang="en-US" sz="4400" b="1" dirty="0">
              <a:solidFill>
                <a:prstClr val="black">
                  <a:lumMod val="85000"/>
                  <a:lumOff val="15000"/>
                </a:prstClr>
              </a:solidFill>
              <a:latin typeface="Rockwell" panose="02060603020205020403" pitchFamily="18" charset="0"/>
              <a:cs typeface="Calibri" panose="020F0502020204030204" pitchFamily="34" charset="0"/>
            </a:endParaRPr>
          </a:p>
        </p:txBody>
      </p:sp>
    </p:spTree>
    <p:extLst>
      <p:ext uri="{BB962C8B-B14F-4D97-AF65-F5344CB8AC3E}">
        <p14:creationId xmlns:p14="http://schemas.microsoft.com/office/powerpoint/2010/main" val="2201554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86089CD-81EB-DDFC-82BF-A3E34382F1DE}"/>
              </a:ext>
            </a:extLst>
          </p:cNvPr>
          <p:cNvSpPr>
            <a:spLocks noGrp="1"/>
          </p:cNvSpPr>
          <p:nvPr>
            <p:ph type="body" sz="quarter" idx="13"/>
          </p:nvPr>
        </p:nvSpPr>
        <p:spPr/>
        <p:txBody>
          <a:bodyPr/>
          <a:lstStyle/>
          <a:p>
            <a:r>
              <a:rPr lang="en-US" altLang="zh-CN" dirty="0"/>
              <a:t>Service Monitoring</a:t>
            </a:r>
            <a:endParaRPr kumimoji="1" lang="zh-CN" altLang="en-US" dirty="0"/>
          </a:p>
        </p:txBody>
      </p:sp>
      <p:sp>
        <p:nvSpPr>
          <p:cNvPr id="3" name="文本占位符 2">
            <a:extLst>
              <a:ext uri="{FF2B5EF4-FFF2-40B4-BE49-F238E27FC236}">
                <a16:creationId xmlns:a16="http://schemas.microsoft.com/office/drawing/2014/main" id="{9FF6C5F5-6DEA-9295-0CE0-99F6EB44899F}"/>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55A3BDD8-6ED4-E6C6-BE8F-ABB8B4365EAE}"/>
              </a:ext>
            </a:extLst>
          </p:cNvPr>
          <p:cNvSpPr>
            <a:spLocks noGrp="1"/>
          </p:cNvSpPr>
          <p:nvPr>
            <p:ph type="sldNum" sz="quarter" idx="12"/>
          </p:nvPr>
        </p:nvSpPr>
        <p:spPr/>
        <p:txBody>
          <a:bodyPr/>
          <a:lstStyle/>
          <a:p>
            <a:fld id="{C33509E8-EDB3-4BFB-9C63-B01D176D4351}" type="slidenum">
              <a:rPr lang="ko-KR" altLang="en-US" smtClean="0"/>
              <a:pPr/>
              <a:t>3</a:t>
            </a:fld>
            <a:endParaRPr lang="ko-KR" altLang="en-US"/>
          </a:p>
        </p:txBody>
      </p:sp>
      <p:sp>
        <p:nvSpPr>
          <p:cNvPr id="6" name="文本框 5">
            <a:extLst>
              <a:ext uri="{FF2B5EF4-FFF2-40B4-BE49-F238E27FC236}">
                <a16:creationId xmlns:a16="http://schemas.microsoft.com/office/drawing/2014/main" id="{716ABDF9-F940-8B71-3E3C-C1EC5206E54B}"/>
              </a:ext>
            </a:extLst>
          </p:cNvPr>
          <p:cNvSpPr txBox="1"/>
          <p:nvPr/>
        </p:nvSpPr>
        <p:spPr>
          <a:xfrm>
            <a:off x="289738" y="1314020"/>
            <a:ext cx="6098058" cy="4893647"/>
          </a:xfrm>
          <a:prstGeom prst="rect">
            <a:avLst/>
          </a:prstGeom>
          <a:noFill/>
          <a:ln>
            <a:noFill/>
          </a:ln>
        </p:spPr>
        <p:txBody>
          <a:bodyPr wrap="square">
            <a:spAutoFit/>
          </a:bodyPr>
          <a:lstStyle/>
          <a:p>
            <a:r>
              <a:rPr lang="en-US" altLang="zh-CN" sz="2400" b="1" dirty="0"/>
              <a:t>Monitoring cloud services:</a:t>
            </a:r>
          </a:p>
          <a:p>
            <a:pPr marL="800100" lvl="1" indent="-342900">
              <a:buFont typeface="Arial" panose="020B0604020202020204" pitchFamily="34" charset="0"/>
              <a:buChar char="•"/>
            </a:pPr>
            <a:r>
              <a:rPr lang="en-US" altLang="zh-CN" sz="2400" dirty="0"/>
              <a:t>Understand the health status</a:t>
            </a:r>
          </a:p>
          <a:p>
            <a:pPr marL="800100" lvl="1" indent="-342900">
              <a:buFont typeface="Arial" panose="020B0604020202020204" pitchFamily="34" charset="0"/>
              <a:buChar char="•"/>
            </a:pPr>
            <a:r>
              <a:rPr lang="en-US" altLang="zh-CN" sz="2400" dirty="0"/>
              <a:t>Ensure service stability and reliability</a:t>
            </a:r>
          </a:p>
          <a:p>
            <a:pPr lvl="1"/>
            <a:endParaRPr lang="en-US" altLang="zh-CN" sz="2400" dirty="0"/>
          </a:p>
          <a:p>
            <a:r>
              <a:rPr lang="en-US" altLang="zh-CN" sz="2400" b="1" dirty="0">
                <a:solidFill>
                  <a:schemeClr val="accent1"/>
                </a:solidFill>
              </a:rPr>
              <a:t>Metric</a:t>
            </a:r>
            <a:r>
              <a:rPr lang="en-US" altLang="zh-CN" sz="2400" b="1" dirty="0"/>
              <a:t> data:</a:t>
            </a:r>
          </a:p>
          <a:p>
            <a:pPr marL="800100" lvl="1" indent="-342900">
              <a:buFont typeface="Arial" panose="020B0604020202020204" pitchFamily="34" charset="0"/>
              <a:buChar char="•"/>
            </a:pPr>
            <a:r>
              <a:rPr lang="en-US" altLang="zh-CN" sz="2400" dirty="0"/>
              <a:t>Core data for service monitoring</a:t>
            </a:r>
          </a:p>
          <a:p>
            <a:pPr marL="800100" lvl="1" indent="-342900">
              <a:buFont typeface="Arial" panose="020B0604020202020204" pitchFamily="34" charset="0"/>
              <a:buChar char="•"/>
            </a:pPr>
            <a:r>
              <a:rPr lang="en-US" altLang="zh-CN" sz="2400" dirty="0"/>
              <a:t>Uniformly sampled real-valued data</a:t>
            </a:r>
          </a:p>
          <a:p>
            <a:pPr marL="800100" lvl="1" indent="-342900">
              <a:buFont typeface="Arial" panose="020B0604020202020204" pitchFamily="34" charset="0"/>
              <a:buChar char="•"/>
            </a:pPr>
            <a:r>
              <a:rPr lang="en-US" altLang="zh-CN" sz="2400" dirty="0"/>
              <a:t>Offer valuable insights into services</a:t>
            </a:r>
          </a:p>
          <a:p>
            <a:pPr lvl="1"/>
            <a:endParaRPr lang="en-US" altLang="zh-CN" sz="2400" dirty="0"/>
          </a:p>
          <a:p>
            <a:r>
              <a:rPr lang="en-US" altLang="zh-CN" sz="2400" b="1" dirty="0">
                <a:solidFill>
                  <a:srgbClr val="FFC000"/>
                </a:solidFill>
              </a:rPr>
              <a:t>Incident</a:t>
            </a:r>
            <a:r>
              <a:rPr lang="en-US" altLang="zh-CN" sz="2400" b="1" dirty="0"/>
              <a:t> data:</a:t>
            </a:r>
          </a:p>
          <a:p>
            <a:pPr marL="800100" lvl="1" indent="-342900">
              <a:buFont typeface="Arial" panose="020B0604020202020204" pitchFamily="34" charset="0"/>
              <a:buChar char="•"/>
            </a:pPr>
            <a:r>
              <a:rPr lang="en-US" altLang="zh-CN" sz="2400" dirty="0"/>
              <a:t>Unexpected disruption or anomaly</a:t>
            </a:r>
          </a:p>
          <a:p>
            <a:pPr marL="800100" lvl="1" indent="-342900">
              <a:buFont typeface="Arial" panose="020B0604020202020204" pitchFamily="34" charset="0"/>
              <a:buChar char="•"/>
            </a:pPr>
            <a:r>
              <a:rPr lang="en-US" altLang="zh-CN" sz="2400" dirty="0"/>
              <a:t>Usually triggered by engineers or metric anomaly detection</a:t>
            </a:r>
          </a:p>
        </p:txBody>
      </p:sp>
      <p:pic>
        <p:nvPicPr>
          <p:cNvPr id="7" name="图片 6">
            <a:extLst>
              <a:ext uri="{FF2B5EF4-FFF2-40B4-BE49-F238E27FC236}">
                <a16:creationId xmlns:a16="http://schemas.microsoft.com/office/drawing/2014/main" id="{E3BA57BF-FC46-21F9-66A1-A9820C7B455F}"/>
              </a:ext>
            </a:extLst>
          </p:cNvPr>
          <p:cNvPicPr>
            <a:picLocks noChangeAspect="1"/>
          </p:cNvPicPr>
          <p:nvPr/>
        </p:nvPicPr>
        <p:blipFill>
          <a:blip r:embed="rId3"/>
          <a:stretch>
            <a:fillRect/>
          </a:stretch>
        </p:blipFill>
        <p:spPr>
          <a:xfrm>
            <a:off x="6617159" y="1551111"/>
            <a:ext cx="4969790" cy="1320843"/>
          </a:xfrm>
          <a:prstGeom prst="rect">
            <a:avLst/>
          </a:prstGeom>
        </p:spPr>
      </p:pic>
      <p:sp>
        <p:nvSpPr>
          <p:cNvPr id="8" name="文本框 7">
            <a:extLst>
              <a:ext uri="{FF2B5EF4-FFF2-40B4-BE49-F238E27FC236}">
                <a16:creationId xmlns:a16="http://schemas.microsoft.com/office/drawing/2014/main" id="{AE96E07A-DC01-CB9C-AE8A-540AE2F742BB}"/>
              </a:ext>
            </a:extLst>
          </p:cNvPr>
          <p:cNvSpPr txBox="1"/>
          <p:nvPr/>
        </p:nvSpPr>
        <p:spPr>
          <a:xfrm>
            <a:off x="7915788" y="2844077"/>
            <a:ext cx="3078351" cy="369332"/>
          </a:xfrm>
          <a:prstGeom prst="rect">
            <a:avLst/>
          </a:prstGeom>
          <a:noFill/>
        </p:spPr>
        <p:txBody>
          <a:bodyPr wrap="square" rtlCol="0">
            <a:spAutoFit/>
          </a:bodyPr>
          <a:lstStyle/>
          <a:p>
            <a:r>
              <a:rPr lang="en-US" altLang="zh-CN" dirty="0"/>
              <a:t>Example of </a:t>
            </a:r>
            <a:r>
              <a:rPr lang="en-US" altLang="zh-CN" dirty="0">
                <a:solidFill>
                  <a:schemeClr val="accent1"/>
                </a:solidFill>
              </a:rPr>
              <a:t>metric</a:t>
            </a:r>
            <a:r>
              <a:rPr lang="en-US" altLang="zh-CN" dirty="0"/>
              <a:t> data</a:t>
            </a:r>
            <a:endParaRPr lang="zh-CN" altLang="en-US" dirty="0"/>
          </a:p>
        </p:txBody>
      </p:sp>
      <p:pic>
        <p:nvPicPr>
          <p:cNvPr id="9" name="图片 8">
            <a:extLst>
              <a:ext uri="{FF2B5EF4-FFF2-40B4-BE49-F238E27FC236}">
                <a16:creationId xmlns:a16="http://schemas.microsoft.com/office/drawing/2014/main" id="{39A843D1-16A6-48CF-596A-7890A21C5A96}"/>
              </a:ext>
            </a:extLst>
          </p:cNvPr>
          <p:cNvPicPr>
            <a:picLocks noChangeAspect="1"/>
          </p:cNvPicPr>
          <p:nvPr/>
        </p:nvPicPr>
        <p:blipFill>
          <a:blip r:embed="rId4"/>
          <a:stretch>
            <a:fillRect/>
          </a:stretch>
        </p:blipFill>
        <p:spPr>
          <a:xfrm>
            <a:off x="6691805" y="3259666"/>
            <a:ext cx="4735390" cy="2625953"/>
          </a:xfrm>
          <a:prstGeom prst="rect">
            <a:avLst/>
          </a:prstGeom>
        </p:spPr>
      </p:pic>
      <p:sp>
        <p:nvSpPr>
          <p:cNvPr id="10" name="文本框 9">
            <a:extLst>
              <a:ext uri="{FF2B5EF4-FFF2-40B4-BE49-F238E27FC236}">
                <a16:creationId xmlns:a16="http://schemas.microsoft.com/office/drawing/2014/main" id="{40342DEC-A7CD-7676-72B2-C0C548BA8790}"/>
              </a:ext>
            </a:extLst>
          </p:cNvPr>
          <p:cNvSpPr txBox="1"/>
          <p:nvPr/>
        </p:nvSpPr>
        <p:spPr>
          <a:xfrm>
            <a:off x="7979073" y="5885619"/>
            <a:ext cx="3078351" cy="369332"/>
          </a:xfrm>
          <a:prstGeom prst="rect">
            <a:avLst/>
          </a:prstGeom>
          <a:noFill/>
        </p:spPr>
        <p:txBody>
          <a:bodyPr wrap="square" rtlCol="0">
            <a:spAutoFit/>
          </a:bodyPr>
          <a:lstStyle/>
          <a:p>
            <a:r>
              <a:rPr lang="en-US" altLang="zh-CN" dirty="0"/>
              <a:t>Example of </a:t>
            </a:r>
            <a:r>
              <a:rPr lang="en-US" altLang="zh-CN" dirty="0">
                <a:solidFill>
                  <a:srgbClr val="FFC000"/>
                </a:solidFill>
              </a:rPr>
              <a:t>incident</a:t>
            </a:r>
            <a:r>
              <a:rPr lang="en-US" altLang="zh-CN" dirty="0"/>
              <a:t> data</a:t>
            </a:r>
            <a:endParaRPr lang="zh-CN" altLang="en-US" dirty="0"/>
          </a:p>
        </p:txBody>
      </p:sp>
    </p:spTree>
    <p:extLst>
      <p:ext uri="{BB962C8B-B14F-4D97-AF65-F5344CB8AC3E}">
        <p14:creationId xmlns:p14="http://schemas.microsoft.com/office/powerpoint/2010/main" val="2268576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0ED0D14-1ED4-4539-B59B-63BF78C6D257}"/>
              </a:ext>
            </a:extLst>
          </p:cNvPr>
          <p:cNvSpPr>
            <a:spLocks noGrp="1"/>
          </p:cNvSpPr>
          <p:nvPr>
            <p:ph type="body" sz="quarter" idx="13"/>
          </p:nvPr>
        </p:nvSpPr>
        <p:spPr/>
        <p:txBody>
          <a:bodyPr/>
          <a:lstStyle/>
          <a:p>
            <a:r>
              <a:rPr lang="en-US" altLang="zh-CN" dirty="0">
                <a:latin typeface="Rockwell" panose="02060603020205020403" pitchFamily="18" charset="0"/>
                <a:cs typeface="Times New Roman" panose="02020603050405020304" pitchFamily="18" charset="0"/>
              </a:rPr>
              <a:t>Metric</a:t>
            </a:r>
            <a:r>
              <a:rPr lang="zh-CN" altLang="en-US" dirty="0">
                <a:latin typeface="Rockwell" panose="02060603020205020403" pitchFamily="18" charset="0"/>
                <a:cs typeface="Times New Roman" panose="02020603050405020304" pitchFamily="18" charset="0"/>
              </a:rPr>
              <a:t> </a:t>
            </a:r>
            <a:r>
              <a:rPr lang="en-US" altLang="zh-CN" dirty="0">
                <a:latin typeface="Rockwell" panose="02060603020205020403" pitchFamily="18" charset="0"/>
                <a:cs typeface="Times New Roman" panose="02020603050405020304" pitchFamily="18" charset="0"/>
              </a:rPr>
              <a:t>Anomaly</a:t>
            </a:r>
            <a:r>
              <a:rPr lang="zh-CN" altLang="en-US" dirty="0">
                <a:latin typeface="Rockwell" panose="02060603020205020403" pitchFamily="18" charset="0"/>
                <a:cs typeface="Times New Roman" panose="02020603050405020304" pitchFamily="18" charset="0"/>
              </a:rPr>
              <a:t> </a:t>
            </a:r>
            <a:r>
              <a:rPr lang="en-US" altLang="zh-CN" dirty="0">
                <a:latin typeface="Rockwell" panose="02060603020205020403" pitchFamily="18" charset="0"/>
                <a:cs typeface="Times New Roman" panose="02020603050405020304" pitchFamily="18" charset="0"/>
              </a:rPr>
              <a:t>Detection</a:t>
            </a:r>
            <a:endParaRPr lang="zh-CN" altLang="en-US" dirty="0">
              <a:latin typeface="Rockwell" panose="02060603020205020403"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DF67EE3C-80BC-4296-9425-D6DC6B1D2DB6}"/>
              </a:ext>
            </a:extLst>
          </p:cNvPr>
          <p:cNvSpPr>
            <a:spLocks noGrp="1"/>
          </p:cNvSpPr>
          <p:nvPr>
            <p:ph type="sldNum" sz="quarter" idx="12"/>
          </p:nvPr>
        </p:nvSpPr>
        <p:spPr/>
        <p:txBody>
          <a:bodyPr/>
          <a:lstStyle/>
          <a:p>
            <a:fld id="{C33509E8-EDB3-4BFB-9C63-B01D176D4351}" type="slidenum">
              <a:rPr lang="ko-KR" altLang="en-US" smtClean="0"/>
              <a:pPr/>
              <a:t>4</a:t>
            </a:fld>
            <a:endParaRPr lang="ko-KR" altLang="en-US"/>
          </a:p>
        </p:txBody>
      </p:sp>
      <p:graphicFrame>
        <p:nvGraphicFramePr>
          <p:cNvPr id="6" name="图示 5">
            <a:extLst>
              <a:ext uri="{FF2B5EF4-FFF2-40B4-BE49-F238E27FC236}">
                <a16:creationId xmlns:a16="http://schemas.microsoft.com/office/drawing/2014/main" id="{E5EEB303-C985-4FA3-9A55-D077697C56A8}"/>
              </a:ext>
            </a:extLst>
          </p:cNvPr>
          <p:cNvGraphicFramePr/>
          <p:nvPr>
            <p:extLst>
              <p:ext uri="{D42A27DB-BD31-4B8C-83A1-F6EECF244321}">
                <p14:modId xmlns:p14="http://schemas.microsoft.com/office/powerpoint/2010/main" val="2725617297"/>
              </p:ext>
            </p:extLst>
          </p:nvPr>
        </p:nvGraphicFramePr>
        <p:xfrm>
          <a:off x="450375" y="1514365"/>
          <a:ext cx="8537508" cy="4398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组合 10">
            <a:extLst>
              <a:ext uri="{FF2B5EF4-FFF2-40B4-BE49-F238E27FC236}">
                <a16:creationId xmlns:a16="http://schemas.microsoft.com/office/drawing/2014/main" id="{8B8621D6-AD45-E1E8-C3C0-CD8610226F64}"/>
              </a:ext>
            </a:extLst>
          </p:cNvPr>
          <p:cNvGrpSpPr/>
          <p:nvPr/>
        </p:nvGrpSpPr>
        <p:grpSpPr>
          <a:xfrm>
            <a:off x="8723216" y="6467551"/>
            <a:ext cx="1573255" cy="252079"/>
            <a:chOff x="5154116" y="5114440"/>
            <a:chExt cx="6483838" cy="1038891"/>
          </a:xfrm>
        </p:grpSpPr>
        <p:sp>
          <p:nvSpPr>
            <p:cNvPr id="12" name="矩形: 圆角 11" descr="清单 纯色填充">
              <a:extLst>
                <a:ext uri="{FF2B5EF4-FFF2-40B4-BE49-F238E27FC236}">
                  <a16:creationId xmlns:a16="http://schemas.microsoft.com/office/drawing/2014/main" id="{0D55573E-8E4E-6133-8738-AB58A0710F61}"/>
                </a:ext>
              </a:extLst>
            </p:cNvPr>
            <p:cNvSpPr/>
            <p:nvPr/>
          </p:nvSpPr>
          <p:spPr>
            <a:xfrm>
              <a:off x="5154116" y="5114440"/>
              <a:ext cx="1507825" cy="1038891"/>
            </a:xfrm>
            <a:prstGeom prst="roundRect">
              <a:avLst/>
            </a:prstGeom>
            <a:blipFill dpi="0" rotWithShape="1">
              <a:blip r:embed="rId8">
                <a:extLst>
                  <a:ext uri="{96DAC541-7B7A-43D3-8B79-37D633B846F1}">
                    <asvg:svgBlip xmlns:asvg="http://schemas.microsoft.com/office/drawing/2016/SVG/main" r:embed="rId9"/>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3" name="矩形: 圆角 12" descr="灯泡和齿轮 纯色填充">
              <a:extLst>
                <a:ext uri="{FF2B5EF4-FFF2-40B4-BE49-F238E27FC236}">
                  <a16:creationId xmlns:a16="http://schemas.microsoft.com/office/drawing/2014/main" id="{A16E5C17-1783-F0B0-B7BB-84F1E5554379}"/>
                </a:ext>
              </a:extLst>
            </p:cNvPr>
            <p:cNvSpPr/>
            <p:nvPr/>
          </p:nvSpPr>
          <p:spPr>
            <a:xfrm>
              <a:off x="6812787" y="5114440"/>
              <a:ext cx="1507825" cy="1038891"/>
            </a:xfrm>
            <a:prstGeom prst="roundRect">
              <a:avLst/>
            </a:prstGeom>
            <a:blipFill dpi="0" rotWithShape="1">
              <a:blip r:embed="rId10">
                <a:extLst>
                  <a:ext uri="{96DAC541-7B7A-43D3-8B79-37D633B846F1}">
                    <asvg:svgBlip xmlns:asvg="http://schemas.microsoft.com/office/drawing/2016/SVG/main" r:embed="rId11"/>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4" name="矩形: 圆角 13" descr="条形图 纯色填充">
              <a:extLst>
                <a:ext uri="{FF2B5EF4-FFF2-40B4-BE49-F238E27FC236}">
                  <a16:creationId xmlns:a16="http://schemas.microsoft.com/office/drawing/2014/main" id="{62AADD48-89BD-C208-FC41-93C767E8510B}"/>
                </a:ext>
              </a:extLst>
            </p:cNvPr>
            <p:cNvSpPr/>
            <p:nvPr/>
          </p:nvSpPr>
          <p:spPr>
            <a:xfrm>
              <a:off x="8471458" y="5114440"/>
              <a:ext cx="1507825" cy="1038891"/>
            </a:xfrm>
            <a:prstGeom prst="roundRect">
              <a:avLst/>
            </a:prstGeom>
            <a:blipFill dpi="0" rotWithShape="1">
              <a:blip r:embed="rId12">
                <a:extLst>
                  <a:ext uri="{96DAC541-7B7A-43D3-8B79-37D633B846F1}">
                    <asvg:svgBlip xmlns:asvg="http://schemas.microsoft.com/office/drawing/2016/SVG/main" r:embed="rId13"/>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sp>
          <p:nvSpPr>
            <p:cNvPr id="16" name="矩形: 圆角 15" descr="火箭 纯色填充">
              <a:extLst>
                <a:ext uri="{FF2B5EF4-FFF2-40B4-BE49-F238E27FC236}">
                  <a16:creationId xmlns:a16="http://schemas.microsoft.com/office/drawing/2014/main" id="{9E74FC90-0577-010D-17B4-C5F52C3A3F87}"/>
                </a:ext>
              </a:extLst>
            </p:cNvPr>
            <p:cNvSpPr/>
            <p:nvPr/>
          </p:nvSpPr>
          <p:spPr>
            <a:xfrm>
              <a:off x="10130129" y="5114440"/>
              <a:ext cx="1507825" cy="1038891"/>
            </a:xfrm>
            <a:prstGeom prst="roundRect">
              <a:avLst/>
            </a:prstGeom>
            <a:blipFill dpi="0" rotWithShape="1">
              <a:blip r:embed="rId14">
                <a:extLst>
                  <a:ext uri="{96DAC541-7B7A-43D3-8B79-37D633B846F1}">
                    <asvg:svgBlip xmlns:asvg="http://schemas.microsoft.com/office/drawing/2016/SVG/main" r:embed="rId15"/>
                  </a:ext>
                </a:extLst>
              </a:blip>
              <a:srcRect/>
              <a:stretch>
                <a:fillRect l="22333" t="9844" r="22333" b="9844"/>
              </a:stretch>
            </a:blip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sp>
      </p:grpSp>
      <p:pic>
        <p:nvPicPr>
          <p:cNvPr id="7" name="图片 6">
            <a:extLst>
              <a:ext uri="{FF2B5EF4-FFF2-40B4-BE49-F238E27FC236}">
                <a16:creationId xmlns:a16="http://schemas.microsoft.com/office/drawing/2014/main" id="{8799A567-1EBB-4A28-D913-DC26FDD24C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86201" y="1426120"/>
            <a:ext cx="2420539" cy="1613693"/>
          </a:xfrm>
          <a:prstGeom prst="rect">
            <a:avLst/>
          </a:prstGeom>
        </p:spPr>
      </p:pic>
      <p:pic>
        <p:nvPicPr>
          <p:cNvPr id="9" name="图片 8">
            <a:extLst>
              <a:ext uri="{FF2B5EF4-FFF2-40B4-BE49-F238E27FC236}">
                <a16:creationId xmlns:a16="http://schemas.microsoft.com/office/drawing/2014/main" id="{A44CF1BD-2D30-6C75-409A-4EE7807BC5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6200" y="3001159"/>
            <a:ext cx="2420540" cy="1613693"/>
          </a:xfrm>
          <a:prstGeom prst="rect">
            <a:avLst/>
          </a:prstGeom>
        </p:spPr>
      </p:pic>
      <p:pic>
        <p:nvPicPr>
          <p:cNvPr id="15" name="图片 14">
            <a:extLst>
              <a:ext uri="{FF2B5EF4-FFF2-40B4-BE49-F238E27FC236}">
                <a16:creationId xmlns:a16="http://schemas.microsoft.com/office/drawing/2014/main" id="{E0321C65-5250-8D2C-30C5-53DA493E0CD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86200" y="4614852"/>
            <a:ext cx="2420540" cy="1613693"/>
          </a:xfrm>
          <a:prstGeom prst="rect">
            <a:avLst/>
          </a:prstGeom>
        </p:spPr>
      </p:pic>
      <p:sp>
        <p:nvSpPr>
          <p:cNvPr id="5" name="文本框 4">
            <a:extLst>
              <a:ext uri="{FF2B5EF4-FFF2-40B4-BE49-F238E27FC236}">
                <a16:creationId xmlns:a16="http://schemas.microsoft.com/office/drawing/2014/main" id="{434CA110-8BF9-F11E-ACF7-60D7E9D8CC8F}"/>
              </a:ext>
            </a:extLst>
          </p:cNvPr>
          <p:cNvSpPr txBox="1"/>
          <p:nvPr/>
        </p:nvSpPr>
        <p:spPr>
          <a:xfrm>
            <a:off x="832879" y="2544229"/>
            <a:ext cx="10205966" cy="707886"/>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4000" i="1" dirty="0">
                <a:solidFill>
                  <a:prstClr val="black">
                    <a:lumMod val="85000"/>
                    <a:lumOff val="15000"/>
                  </a:prstClr>
                </a:solidFill>
                <a:latin typeface="Rockwell" panose="02060603020205020403" pitchFamily="18" charset="0"/>
                <a:cs typeface="Segoe UI" panose="020B0502040204020203" pitchFamily="34" charset="0"/>
              </a:rPr>
              <a:t>Industry needs Practical Anomaly Detection!</a:t>
            </a:r>
          </a:p>
        </p:txBody>
      </p:sp>
    </p:spTree>
    <p:extLst>
      <p:ext uri="{BB962C8B-B14F-4D97-AF65-F5344CB8AC3E}">
        <p14:creationId xmlns:p14="http://schemas.microsoft.com/office/powerpoint/2010/main" val="21569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8A49038-EE50-2EAE-43C3-7FD3FFAFDA72}"/>
              </a:ext>
            </a:extLst>
          </p:cNvPr>
          <p:cNvSpPr>
            <a:spLocks noGrp="1"/>
          </p:cNvSpPr>
          <p:nvPr>
            <p:ph type="body" sz="quarter" idx="13"/>
          </p:nvPr>
        </p:nvSpPr>
        <p:spPr/>
        <p:txBody>
          <a:bodyPr/>
          <a:lstStyle/>
          <a:p>
            <a:r>
              <a:rPr kumimoji="1" lang="en-US" altLang="zh-CN" dirty="0"/>
              <a:t>Model and Hyperparameter Selection</a:t>
            </a:r>
          </a:p>
        </p:txBody>
      </p:sp>
      <p:sp>
        <p:nvSpPr>
          <p:cNvPr id="3" name="文本占位符 2">
            <a:extLst>
              <a:ext uri="{FF2B5EF4-FFF2-40B4-BE49-F238E27FC236}">
                <a16:creationId xmlns:a16="http://schemas.microsoft.com/office/drawing/2014/main" id="{216A0340-AD2F-33B1-BDC2-80F66790F5F3}"/>
              </a:ext>
            </a:extLst>
          </p:cNvPr>
          <p:cNvSpPr>
            <a:spLocks noGrp="1"/>
          </p:cNvSpPr>
          <p:nvPr>
            <p:ph type="body" sz="quarter" idx="14"/>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CFC88035-241B-3B67-6D93-3DF1BEE653E8}"/>
              </a:ext>
            </a:extLst>
          </p:cNvPr>
          <p:cNvSpPr>
            <a:spLocks noGrp="1"/>
          </p:cNvSpPr>
          <p:nvPr>
            <p:ph type="sldNum" sz="quarter" idx="12"/>
          </p:nvPr>
        </p:nvSpPr>
        <p:spPr/>
        <p:txBody>
          <a:bodyPr/>
          <a:lstStyle/>
          <a:p>
            <a:fld id="{C33509E8-EDB3-4BFB-9C63-B01D176D4351}" type="slidenum">
              <a:rPr lang="ko-KR" altLang="en-US" smtClean="0"/>
              <a:pPr/>
              <a:t>5</a:t>
            </a:fld>
            <a:endParaRPr lang="ko-KR" altLang="en-US"/>
          </a:p>
        </p:txBody>
      </p:sp>
      <p:pic>
        <p:nvPicPr>
          <p:cNvPr id="8" name="图片 7">
            <a:extLst>
              <a:ext uri="{FF2B5EF4-FFF2-40B4-BE49-F238E27FC236}">
                <a16:creationId xmlns:a16="http://schemas.microsoft.com/office/drawing/2014/main" id="{BFE44066-4DFD-799D-FAF9-9915A58D0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601" y="1786378"/>
            <a:ext cx="6671119" cy="3812067"/>
          </a:xfrm>
          <a:prstGeom prst="rect">
            <a:avLst/>
          </a:prstGeom>
        </p:spPr>
      </p:pic>
      <p:sp>
        <p:nvSpPr>
          <p:cNvPr id="9" name="文本框 8">
            <a:extLst>
              <a:ext uri="{FF2B5EF4-FFF2-40B4-BE49-F238E27FC236}">
                <a16:creationId xmlns:a16="http://schemas.microsoft.com/office/drawing/2014/main" id="{F7FD655A-D303-543F-DEC0-2AB5C9EA9702}"/>
              </a:ext>
            </a:extLst>
          </p:cNvPr>
          <p:cNvSpPr txBox="1"/>
          <p:nvPr/>
        </p:nvSpPr>
        <p:spPr>
          <a:xfrm>
            <a:off x="172720" y="1786378"/>
            <a:ext cx="4897119" cy="2862322"/>
          </a:xfrm>
          <a:prstGeom prst="rect">
            <a:avLst/>
          </a:prstGeom>
          <a:noFill/>
          <a:ln>
            <a:noFill/>
          </a:ln>
        </p:spPr>
        <p:txBody>
          <a:bodyPr wrap="square">
            <a:spAutoFit/>
          </a:bodyPr>
          <a:lstStyle/>
          <a:p>
            <a:pPr marL="285750" indent="-285750">
              <a:buFont typeface="Arial" panose="020B0604020202020204" pitchFamily="34" charset="0"/>
              <a:buChar char="•"/>
            </a:pPr>
            <a:r>
              <a:rPr lang="en-US" altLang="zh-CN" sz="2000" dirty="0"/>
              <a:t>Existing anomaly detection models cannot perform well on different types of metrics.</a:t>
            </a:r>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dirty="0"/>
              <a:t>It’s necessary to select appropriate algorithms and hyperparameters for different metrics.</a:t>
            </a:r>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dirty="0"/>
              <a:t>Dealing with </a:t>
            </a:r>
            <a:r>
              <a:rPr lang="en-US" altLang="zh-CN" sz="2000" b="1" dirty="0"/>
              <a:t>millions of metrics</a:t>
            </a:r>
            <a:r>
              <a:rPr lang="en-US" altLang="zh-CN" sz="2000" dirty="0"/>
              <a:t>.</a:t>
            </a:r>
          </a:p>
        </p:txBody>
      </p:sp>
      <p:sp>
        <p:nvSpPr>
          <p:cNvPr id="10" name="文本框 9">
            <a:extLst>
              <a:ext uri="{FF2B5EF4-FFF2-40B4-BE49-F238E27FC236}">
                <a16:creationId xmlns:a16="http://schemas.microsoft.com/office/drawing/2014/main" id="{54B5BFF9-8CBA-7658-E042-783DAD0F7459}"/>
              </a:ext>
            </a:extLst>
          </p:cNvPr>
          <p:cNvSpPr txBox="1"/>
          <p:nvPr/>
        </p:nvSpPr>
        <p:spPr>
          <a:xfrm>
            <a:off x="848640" y="5663112"/>
            <a:ext cx="8762720" cy="757130"/>
          </a:xfrm>
          <a:prstGeom prst="rect">
            <a:avLst/>
          </a:prstGeom>
          <a:noFill/>
          <a:ln w="38100">
            <a:solidFill>
              <a:srgbClr val="FFC000"/>
            </a:solidFill>
          </a:ln>
        </p:spPr>
        <p:txBody>
          <a:bodyPr wrap="square" rtlCol="0">
            <a:spAutoFit/>
          </a:bodyPr>
          <a:lstStyle/>
          <a:p>
            <a:pPr lvl="0" algn="ctr">
              <a:lnSpc>
                <a:spcPct val="90000"/>
              </a:lnSpc>
              <a:spcBef>
                <a:spcPts val="1000"/>
              </a:spcBef>
              <a:defRPr/>
            </a:pPr>
            <a:r>
              <a:rPr lang="en-US" altLang="zh-CN" sz="2400" dirty="0">
                <a:solidFill>
                  <a:prstClr val="black"/>
                </a:solidFill>
              </a:rPr>
              <a:t>Difficulty in </a:t>
            </a:r>
            <a:r>
              <a:rPr lang="en-US" altLang="zh-CN" sz="2400" b="1" dirty="0">
                <a:solidFill>
                  <a:prstClr val="black"/>
                </a:solidFill>
              </a:rPr>
              <a:t>selecting algorithms and hyperparameters </a:t>
            </a:r>
            <a:r>
              <a:rPr lang="en-US" altLang="zh-CN" sz="2400" dirty="0">
                <a:solidFill>
                  <a:prstClr val="black"/>
                </a:solidFill>
              </a:rPr>
              <a:t>hinders the application of advanced anomaly detection models</a:t>
            </a:r>
          </a:p>
        </p:txBody>
      </p:sp>
    </p:spTree>
    <p:extLst>
      <p:ext uri="{BB962C8B-B14F-4D97-AF65-F5344CB8AC3E}">
        <p14:creationId xmlns:p14="http://schemas.microsoft.com/office/powerpoint/2010/main" val="37443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C4B5DD9-F874-A140-7007-A50156E1768D}"/>
              </a:ext>
            </a:extLst>
          </p:cNvPr>
          <p:cNvSpPr>
            <a:spLocks noGrp="1"/>
          </p:cNvSpPr>
          <p:nvPr>
            <p:ph type="body" sz="quarter" idx="13"/>
          </p:nvPr>
        </p:nvSpPr>
        <p:spPr/>
        <p:txBody>
          <a:bodyPr/>
          <a:lstStyle/>
          <a:p>
            <a:r>
              <a:rPr kumimoji="1" lang="en-US" altLang="zh-CN" dirty="0"/>
              <a:t> Binary Results</a:t>
            </a:r>
            <a:r>
              <a:rPr kumimoji="1" lang="zh-CN" altLang="en-US" dirty="0"/>
              <a:t> </a:t>
            </a:r>
            <a:r>
              <a:rPr kumimoji="1" lang="en-US" altLang="zh-CN" dirty="0"/>
              <a:t>of Anomaly Detection</a:t>
            </a:r>
          </a:p>
          <a:p>
            <a:endParaRPr kumimoji="1" lang="zh-CN" altLang="en-US" dirty="0"/>
          </a:p>
        </p:txBody>
      </p:sp>
      <p:sp>
        <p:nvSpPr>
          <p:cNvPr id="3" name="文本占位符 2">
            <a:extLst>
              <a:ext uri="{FF2B5EF4-FFF2-40B4-BE49-F238E27FC236}">
                <a16:creationId xmlns:a16="http://schemas.microsoft.com/office/drawing/2014/main" id="{DADFCB59-F888-C840-A4A0-274A2B115C3C}"/>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926C46C9-2493-0287-4682-EBACB5B6BBFE}"/>
              </a:ext>
            </a:extLst>
          </p:cNvPr>
          <p:cNvSpPr>
            <a:spLocks noGrp="1"/>
          </p:cNvSpPr>
          <p:nvPr>
            <p:ph type="sldNum" sz="quarter" idx="12"/>
          </p:nvPr>
        </p:nvSpPr>
        <p:spPr/>
        <p:txBody>
          <a:bodyPr/>
          <a:lstStyle/>
          <a:p>
            <a:fld id="{C33509E8-EDB3-4BFB-9C63-B01D176D4351}" type="slidenum">
              <a:rPr lang="ko-KR" altLang="en-US" smtClean="0"/>
              <a:pPr/>
              <a:t>6</a:t>
            </a:fld>
            <a:endParaRPr lang="ko-KR" altLang="en-US"/>
          </a:p>
        </p:txBody>
      </p:sp>
      <p:sp>
        <p:nvSpPr>
          <p:cNvPr id="5" name="文本框 4">
            <a:extLst>
              <a:ext uri="{FF2B5EF4-FFF2-40B4-BE49-F238E27FC236}">
                <a16:creationId xmlns:a16="http://schemas.microsoft.com/office/drawing/2014/main" id="{9DD101BD-8635-ED46-6B24-7D921D54E3C7}"/>
              </a:ext>
            </a:extLst>
          </p:cNvPr>
          <p:cNvSpPr txBox="1"/>
          <p:nvPr/>
        </p:nvSpPr>
        <p:spPr>
          <a:xfrm>
            <a:off x="289738" y="1256010"/>
            <a:ext cx="7005142" cy="461665"/>
          </a:xfrm>
          <a:prstGeom prst="rect">
            <a:avLst/>
          </a:prstGeom>
          <a:noFill/>
          <a:ln>
            <a:noFill/>
          </a:ln>
        </p:spPr>
        <p:txBody>
          <a:bodyPr wrap="square">
            <a:spAutoFit/>
          </a:bodyPr>
          <a:lstStyle/>
          <a:p>
            <a:r>
              <a:rPr lang="en-US" altLang="zh-CN" sz="2400" b="1" dirty="0"/>
              <a:t>Classical Results of Metric Anomaly Detection</a:t>
            </a:r>
            <a:endParaRPr lang="en-US" altLang="zh-CN" sz="2400" dirty="0"/>
          </a:p>
        </p:txBody>
      </p:sp>
      <p:pic>
        <p:nvPicPr>
          <p:cNvPr id="8" name="图片 7">
            <a:extLst>
              <a:ext uri="{FF2B5EF4-FFF2-40B4-BE49-F238E27FC236}">
                <a16:creationId xmlns:a16="http://schemas.microsoft.com/office/drawing/2014/main" id="{3A76997D-6708-BC2F-6151-980898DD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8" y="1885313"/>
            <a:ext cx="2788742" cy="1859162"/>
          </a:xfrm>
          <a:prstGeom prst="rect">
            <a:avLst/>
          </a:prstGeom>
        </p:spPr>
      </p:pic>
      <p:sp>
        <p:nvSpPr>
          <p:cNvPr id="9" name="椭圆 8">
            <a:extLst>
              <a:ext uri="{FF2B5EF4-FFF2-40B4-BE49-F238E27FC236}">
                <a16:creationId xmlns:a16="http://schemas.microsoft.com/office/drawing/2014/main" id="{61A0EC3B-4C74-3741-045A-723AF60876E3}"/>
              </a:ext>
            </a:extLst>
          </p:cNvPr>
          <p:cNvSpPr/>
          <p:nvPr/>
        </p:nvSpPr>
        <p:spPr>
          <a:xfrm>
            <a:off x="2024139" y="2122476"/>
            <a:ext cx="245175" cy="260155"/>
          </a:xfrm>
          <a:prstGeom prst="ellipse">
            <a:avLst/>
          </a:prstGeom>
          <a:noFill/>
          <a:ln w="444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cxnSp>
        <p:nvCxnSpPr>
          <p:cNvPr id="10" name="直线箭头连接符 9">
            <a:extLst>
              <a:ext uri="{FF2B5EF4-FFF2-40B4-BE49-F238E27FC236}">
                <a16:creationId xmlns:a16="http://schemas.microsoft.com/office/drawing/2014/main" id="{29562D0A-7101-ACEA-067E-D09F9E2B52E1}"/>
              </a:ext>
            </a:extLst>
          </p:cNvPr>
          <p:cNvCxnSpPr>
            <a:cxnSpLocks/>
          </p:cNvCxnSpPr>
          <p:nvPr/>
        </p:nvCxnSpPr>
        <p:spPr>
          <a:xfrm>
            <a:off x="2286201" y="2308234"/>
            <a:ext cx="1957318" cy="159382"/>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8002467E-BF6B-C174-3DBD-4E424AA3985A}"/>
              </a:ext>
            </a:extLst>
          </p:cNvPr>
          <p:cNvSpPr txBox="1"/>
          <p:nvPr/>
        </p:nvSpPr>
        <p:spPr>
          <a:xfrm>
            <a:off x="3966220" y="3429000"/>
            <a:ext cx="3636958" cy="379591"/>
          </a:xfrm>
          <a:prstGeom prst="rect">
            <a:avLst/>
          </a:prstGeom>
          <a:noFill/>
          <a:ln>
            <a:noFill/>
          </a:ln>
        </p:spPr>
        <p:txBody>
          <a:bodyPr wrap="none" rtlCol="0">
            <a:spAutoFit/>
          </a:bodyPr>
          <a:lstStyle/>
          <a:p>
            <a:pPr algn="l"/>
            <a:r>
              <a:rPr kumimoji="1" lang="en-US" altLang="zh-CN" sz="2800" baseline="30000" dirty="0">
                <a:solidFill>
                  <a:srgbClr val="333333"/>
                </a:solidFill>
                <a:latin typeface="Segoe UI" panose="020B0502040204020203" pitchFamily="34" charset="0"/>
                <a:cs typeface="Segoe UI" panose="020B0502040204020203" pitchFamily="34" charset="0"/>
              </a:rPr>
              <a:t>Binary</a:t>
            </a:r>
            <a:r>
              <a:rPr kumimoji="1" lang="zh-CN" altLang="en-US" sz="2800" baseline="30000" dirty="0">
                <a:solidFill>
                  <a:srgbClr val="333333"/>
                </a:solidFill>
                <a:latin typeface="Segoe UI" panose="020B0502040204020203" pitchFamily="34" charset="0"/>
                <a:cs typeface="Segoe UI" panose="020B0502040204020203" pitchFamily="34" charset="0"/>
              </a:rPr>
              <a:t> </a:t>
            </a:r>
            <a:r>
              <a:rPr kumimoji="1" lang="en-US" altLang="zh-CN" sz="2800" baseline="30000" dirty="0">
                <a:solidFill>
                  <a:srgbClr val="333333"/>
                </a:solidFill>
                <a:latin typeface="Segoe UI" panose="020B0502040204020203" pitchFamily="34" charset="0"/>
                <a:cs typeface="Segoe UI" panose="020B0502040204020203" pitchFamily="34" charset="0"/>
              </a:rPr>
              <a:t>Anomaly</a:t>
            </a:r>
            <a:r>
              <a:rPr kumimoji="1" lang="zh-CN" altLang="en-US" sz="2800" baseline="30000" dirty="0">
                <a:solidFill>
                  <a:srgbClr val="333333"/>
                </a:solidFill>
                <a:latin typeface="Segoe UI" panose="020B0502040204020203" pitchFamily="34" charset="0"/>
                <a:cs typeface="Segoe UI" panose="020B0502040204020203" pitchFamily="34" charset="0"/>
              </a:rPr>
              <a:t> </a:t>
            </a:r>
            <a:r>
              <a:rPr kumimoji="1" lang="en-US" altLang="zh-CN" sz="2800" baseline="30000" dirty="0">
                <a:solidFill>
                  <a:srgbClr val="333333"/>
                </a:solidFill>
                <a:latin typeface="Segoe UI" panose="020B0502040204020203" pitchFamily="34" charset="0"/>
                <a:cs typeface="Segoe UI" panose="020B0502040204020203" pitchFamily="34" charset="0"/>
              </a:rPr>
              <a:t>Detection</a:t>
            </a:r>
            <a:r>
              <a:rPr kumimoji="1" lang="zh-CN" altLang="en-US" sz="2800" baseline="30000" dirty="0">
                <a:solidFill>
                  <a:srgbClr val="333333"/>
                </a:solidFill>
                <a:latin typeface="Segoe UI" panose="020B0502040204020203" pitchFamily="34" charset="0"/>
                <a:cs typeface="Segoe UI" panose="020B0502040204020203" pitchFamily="34" charset="0"/>
              </a:rPr>
              <a:t> </a:t>
            </a:r>
            <a:r>
              <a:rPr kumimoji="1" lang="en-US" altLang="zh-CN" sz="2800" baseline="30000" dirty="0">
                <a:solidFill>
                  <a:srgbClr val="333333"/>
                </a:solidFill>
                <a:latin typeface="Segoe UI" panose="020B0502040204020203" pitchFamily="34" charset="0"/>
                <a:cs typeface="Segoe UI" panose="020B0502040204020203" pitchFamily="34" charset="0"/>
              </a:rPr>
              <a:t>Result</a:t>
            </a:r>
            <a:endParaRPr kumimoji="1" lang="zh-CN" altLang="en-US" sz="2800" baseline="30000" dirty="0">
              <a:solidFill>
                <a:srgbClr val="333333"/>
              </a:solidFill>
              <a:latin typeface="Segoe UI" panose="020B0502040204020203" pitchFamily="34" charset="0"/>
              <a:cs typeface="Segoe UI" panose="020B0502040204020203" pitchFamily="34" charset="0"/>
            </a:endParaRPr>
          </a:p>
        </p:txBody>
      </p:sp>
      <p:sp>
        <p:nvSpPr>
          <p:cNvPr id="13" name="圆角矩形 12">
            <a:extLst>
              <a:ext uri="{FF2B5EF4-FFF2-40B4-BE49-F238E27FC236}">
                <a16:creationId xmlns:a16="http://schemas.microsoft.com/office/drawing/2014/main" id="{D946CD69-125A-F19E-E525-D4C7E4048D23}"/>
              </a:ext>
            </a:extLst>
          </p:cNvPr>
          <p:cNvSpPr/>
          <p:nvPr/>
        </p:nvSpPr>
        <p:spPr>
          <a:xfrm>
            <a:off x="4766602" y="1929136"/>
            <a:ext cx="1849473" cy="53848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Normal</a:t>
            </a:r>
            <a:r>
              <a:rPr lang="zh-CN" altLang="en-US" sz="2000" b="1" dirty="0">
                <a:solidFill>
                  <a:schemeClr val="tx1"/>
                </a:solidFill>
              </a:rPr>
              <a:t>？</a:t>
            </a:r>
            <a:endParaRPr lang="en-US" altLang="zh-CN" sz="2000" b="1" dirty="0">
              <a:solidFill>
                <a:schemeClr val="tx1"/>
              </a:solidFill>
            </a:endParaRPr>
          </a:p>
        </p:txBody>
      </p:sp>
      <p:sp>
        <p:nvSpPr>
          <p:cNvPr id="14" name="圆角矩形 13">
            <a:extLst>
              <a:ext uri="{FF2B5EF4-FFF2-40B4-BE49-F238E27FC236}">
                <a16:creationId xmlns:a16="http://schemas.microsoft.com/office/drawing/2014/main" id="{202B4214-697D-E392-17A6-5F8E63E54310}"/>
              </a:ext>
            </a:extLst>
          </p:cNvPr>
          <p:cNvSpPr/>
          <p:nvPr/>
        </p:nvSpPr>
        <p:spPr>
          <a:xfrm>
            <a:off x="4766602" y="2621067"/>
            <a:ext cx="1849473" cy="53848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Abnormal</a:t>
            </a:r>
            <a:r>
              <a:rPr lang="zh-CN" altLang="en-US" sz="2000" b="1" dirty="0">
                <a:solidFill>
                  <a:schemeClr val="tx1"/>
                </a:solidFill>
              </a:rPr>
              <a:t>？</a:t>
            </a:r>
            <a:endParaRPr lang="en-US" altLang="zh-CN" sz="2000" b="1" dirty="0">
              <a:solidFill>
                <a:schemeClr val="tx1"/>
              </a:solidFill>
            </a:endParaRPr>
          </a:p>
        </p:txBody>
      </p:sp>
      <p:sp>
        <p:nvSpPr>
          <p:cNvPr id="16" name="矩形 15">
            <a:extLst>
              <a:ext uri="{FF2B5EF4-FFF2-40B4-BE49-F238E27FC236}">
                <a16:creationId xmlns:a16="http://schemas.microsoft.com/office/drawing/2014/main" id="{94BFB7BD-2493-C6EA-61A4-291448CA2F42}"/>
              </a:ext>
            </a:extLst>
          </p:cNvPr>
          <p:cNvSpPr/>
          <p:nvPr/>
        </p:nvSpPr>
        <p:spPr>
          <a:xfrm>
            <a:off x="4367377" y="1814044"/>
            <a:ext cx="2612157" cy="1507890"/>
          </a:xfrm>
          <a:prstGeom prst="rect">
            <a:avLst/>
          </a:prstGeom>
          <a:noFill/>
          <a:ln w="41275"/>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a:p>
        </p:txBody>
      </p:sp>
      <p:sp>
        <p:nvSpPr>
          <p:cNvPr id="17" name="文本框 16">
            <a:extLst>
              <a:ext uri="{FF2B5EF4-FFF2-40B4-BE49-F238E27FC236}">
                <a16:creationId xmlns:a16="http://schemas.microsoft.com/office/drawing/2014/main" id="{9041D4D5-3642-3877-0E7D-29990558D7B4}"/>
              </a:ext>
            </a:extLst>
          </p:cNvPr>
          <p:cNvSpPr txBox="1"/>
          <p:nvPr/>
        </p:nvSpPr>
        <p:spPr>
          <a:xfrm>
            <a:off x="9547496" y="3704384"/>
            <a:ext cx="1930272" cy="379591"/>
          </a:xfrm>
          <a:prstGeom prst="rect">
            <a:avLst/>
          </a:prstGeom>
          <a:noFill/>
          <a:ln>
            <a:noFill/>
          </a:ln>
        </p:spPr>
        <p:txBody>
          <a:bodyPr wrap="none" rtlCol="0">
            <a:spAutoFit/>
          </a:bodyPr>
          <a:lstStyle/>
          <a:p>
            <a:pPr algn="l"/>
            <a:r>
              <a:rPr kumimoji="1" lang="en-US" altLang="zh-CN" sz="2800" baseline="30000" dirty="0">
                <a:solidFill>
                  <a:srgbClr val="333333"/>
                </a:solidFill>
                <a:latin typeface="Segoe UI" panose="020B0502040204020203" pitchFamily="34" charset="0"/>
                <a:cs typeface="Segoe UI" panose="020B0502040204020203" pitchFamily="34" charset="0"/>
              </a:rPr>
              <a:t>Service</a:t>
            </a:r>
            <a:r>
              <a:rPr kumimoji="1" lang="zh-CN" altLang="en-US" sz="2800" baseline="30000" dirty="0">
                <a:solidFill>
                  <a:srgbClr val="333333"/>
                </a:solidFill>
                <a:latin typeface="Segoe UI" panose="020B0502040204020203" pitchFamily="34" charset="0"/>
                <a:cs typeface="Segoe UI" panose="020B0502040204020203" pitchFamily="34" charset="0"/>
              </a:rPr>
              <a:t> </a:t>
            </a:r>
            <a:r>
              <a:rPr kumimoji="1" lang="en-US" altLang="zh-CN" sz="2800" baseline="30000" dirty="0">
                <a:solidFill>
                  <a:srgbClr val="333333"/>
                </a:solidFill>
                <a:latin typeface="Segoe UI" panose="020B0502040204020203" pitchFamily="34" charset="0"/>
                <a:cs typeface="Segoe UI" panose="020B0502040204020203" pitchFamily="34" charset="0"/>
              </a:rPr>
              <a:t>Engineer</a:t>
            </a:r>
            <a:endParaRPr kumimoji="1" lang="zh-CN" altLang="en-US" sz="2800" baseline="30000" dirty="0">
              <a:solidFill>
                <a:srgbClr val="333333"/>
              </a:solidFill>
              <a:latin typeface="Segoe UI" panose="020B0502040204020203" pitchFamily="34" charset="0"/>
              <a:cs typeface="Segoe UI" panose="020B0502040204020203" pitchFamily="34" charset="0"/>
            </a:endParaRPr>
          </a:p>
        </p:txBody>
      </p:sp>
      <p:sp>
        <p:nvSpPr>
          <p:cNvPr id="18" name="右箭头 17">
            <a:extLst>
              <a:ext uri="{FF2B5EF4-FFF2-40B4-BE49-F238E27FC236}">
                <a16:creationId xmlns:a16="http://schemas.microsoft.com/office/drawing/2014/main" id="{A56EA479-EF72-5186-3FE1-59344D0494FA}"/>
              </a:ext>
            </a:extLst>
          </p:cNvPr>
          <p:cNvSpPr/>
          <p:nvPr/>
        </p:nvSpPr>
        <p:spPr>
          <a:xfrm>
            <a:off x="7787364" y="2330262"/>
            <a:ext cx="1055694"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 name="图片 19">
            <a:extLst>
              <a:ext uri="{FF2B5EF4-FFF2-40B4-BE49-F238E27FC236}">
                <a16:creationId xmlns:a16="http://schemas.microsoft.com/office/drawing/2014/main" id="{C5436A44-8401-3449-F276-00A8493DD911}"/>
              </a:ext>
            </a:extLst>
          </p:cNvPr>
          <p:cNvPicPr>
            <a:picLocks noChangeAspect="1"/>
          </p:cNvPicPr>
          <p:nvPr/>
        </p:nvPicPr>
        <p:blipFill>
          <a:blip r:embed="rId4">
            <a:extLst>
              <a:ext uri="{28A0092B-C50C-407E-A947-70E740481C1C}">
                <a14:useLocalDpi xmlns:a14="http://schemas.microsoft.com/office/drawing/2010/main" val="0"/>
              </a:ext>
            </a:extLst>
          </a:blip>
          <a:srcRect r="52296" b="-1556"/>
          <a:stretch/>
        </p:blipFill>
        <p:spPr>
          <a:xfrm>
            <a:off x="9389672" y="1304924"/>
            <a:ext cx="1930273" cy="2348199"/>
          </a:xfrm>
          <a:prstGeom prst="rect">
            <a:avLst/>
          </a:prstGeom>
        </p:spPr>
      </p:pic>
      <p:pic>
        <p:nvPicPr>
          <p:cNvPr id="21" name="图片 20">
            <a:extLst>
              <a:ext uri="{FF2B5EF4-FFF2-40B4-BE49-F238E27FC236}">
                <a16:creationId xmlns:a16="http://schemas.microsoft.com/office/drawing/2014/main" id="{8F092DD8-482C-593D-265A-A7F88B1D1B23}"/>
              </a:ext>
            </a:extLst>
          </p:cNvPr>
          <p:cNvPicPr>
            <a:picLocks noChangeAspect="1"/>
          </p:cNvPicPr>
          <p:nvPr/>
        </p:nvPicPr>
        <p:blipFill>
          <a:blip r:embed="rId4">
            <a:extLst>
              <a:ext uri="{28A0092B-C50C-407E-A947-70E740481C1C}">
                <a14:useLocalDpi xmlns:a14="http://schemas.microsoft.com/office/drawing/2010/main" val="0"/>
              </a:ext>
            </a:extLst>
          </a:blip>
          <a:srcRect l="53207" t="3701"/>
          <a:stretch/>
        </p:blipFill>
        <p:spPr>
          <a:xfrm>
            <a:off x="9389672" y="3999474"/>
            <a:ext cx="2039453" cy="2398356"/>
          </a:xfrm>
          <a:prstGeom prst="rect">
            <a:avLst/>
          </a:prstGeom>
        </p:spPr>
      </p:pic>
      <p:sp>
        <p:nvSpPr>
          <p:cNvPr id="23" name="文本框 22">
            <a:extLst>
              <a:ext uri="{FF2B5EF4-FFF2-40B4-BE49-F238E27FC236}">
                <a16:creationId xmlns:a16="http://schemas.microsoft.com/office/drawing/2014/main" id="{C135F980-F722-6EAC-E059-95474A749490}"/>
              </a:ext>
            </a:extLst>
          </p:cNvPr>
          <p:cNvSpPr txBox="1"/>
          <p:nvPr/>
        </p:nvSpPr>
        <p:spPr>
          <a:xfrm>
            <a:off x="289738" y="3948108"/>
            <a:ext cx="7005142" cy="461665"/>
          </a:xfrm>
          <a:prstGeom prst="rect">
            <a:avLst/>
          </a:prstGeom>
          <a:noFill/>
          <a:ln>
            <a:noFill/>
          </a:ln>
        </p:spPr>
        <p:txBody>
          <a:bodyPr wrap="square">
            <a:spAutoFit/>
          </a:bodyPr>
          <a:lstStyle/>
          <a:p>
            <a:r>
              <a:rPr lang="en-US" altLang="zh-CN" sz="2400" b="1" dirty="0"/>
              <a:t>Practical Results of Metric Anomaly Detection</a:t>
            </a:r>
            <a:endParaRPr lang="en-US" altLang="zh-CN" sz="2400" dirty="0"/>
          </a:p>
        </p:txBody>
      </p:sp>
      <p:pic>
        <p:nvPicPr>
          <p:cNvPr id="26" name="图片 25">
            <a:extLst>
              <a:ext uri="{FF2B5EF4-FFF2-40B4-BE49-F238E27FC236}">
                <a16:creationId xmlns:a16="http://schemas.microsoft.com/office/drawing/2014/main" id="{F9E2539D-C23C-A283-CB7F-F7FAF6BA1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38" y="4538668"/>
            <a:ext cx="2788742" cy="1859162"/>
          </a:xfrm>
          <a:prstGeom prst="rect">
            <a:avLst/>
          </a:prstGeom>
        </p:spPr>
      </p:pic>
      <p:sp>
        <p:nvSpPr>
          <p:cNvPr id="27" name="椭圆 26">
            <a:extLst>
              <a:ext uri="{FF2B5EF4-FFF2-40B4-BE49-F238E27FC236}">
                <a16:creationId xmlns:a16="http://schemas.microsoft.com/office/drawing/2014/main" id="{C9E3C022-9785-FA31-E80E-E3D60B56AE32}"/>
              </a:ext>
            </a:extLst>
          </p:cNvPr>
          <p:cNvSpPr/>
          <p:nvPr/>
        </p:nvSpPr>
        <p:spPr>
          <a:xfrm>
            <a:off x="2125739" y="4775831"/>
            <a:ext cx="245175" cy="260155"/>
          </a:xfrm>
          <a:prstGeom prst="ellipse">
            <a:avLst/>
          </a:prstGeom>
          <a:noFill/>
          <a:ln w="444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cxnSp>
        <p:nvCxnSpPr>
          <p:cNvPr id="28" name="直线箭头连接符 27">
            <a:extLst>
              <a:ext uri="{FF2B5EF4-FFF2-40B4-BE49-F238E27FC236}">
                <a16:creationId xmlns:a16="http://schemas.microsoft.com/office/drawing/2014/main" id="{4A095AC1-23D2-540B-EBD9-4076D4C99090}"/>
              </a:ext>
            </a:extLst>
          </p:cNvPr>
          <p:cNvCxnSpPr>
            <a:cxnSpLocks/>
          </p:cNvCxnSpPr>
          <p:nvPr/>
        </p:nvCxnSpPr>
        <p:spPr>
          <a:xfrm>
            <a:off x="2387801" y="4961589"/>
            <a:ext cx="1578419" cy="26337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图片 29">
            <a:extLst>
              <a:ext uri="{FF2B5EF4-FFF2-40B4-BE49-F238E27FC236}">
                <a16:creationId xmlns:a16="http://schemas.microsoft.com/office/drawing/2014/main" id="{96155EE9-5041-A89F-7F82-473579F7C363}"/>
              </a:ext>
            </a:extLst>
          </p:cNvPr>
          <p:cNvPicPr>
            <a:picLocks noChangeAspect="1"/>
          </p:cNvPicPr>
          <p:nvPr/>
        </p:nvPicPr>
        <p:blipFill>
          <a:blip r:embed="rId5"/>
          <a:stretch>
            <a:fillRect/>
          </a:stretch>
        </p:blipFill>
        <p:spPr>
          <a:xfrm>
            <a:off x="4158998" y="4453245"/>
            <a:ext cx="3365524" cy="1671676"/>
          </a:xfrm>
          <a:prstGeom prst="rect">
            <a:avLst/>
          </a:prstGeom>
        </p:spPr>
      </p:pic>
      <p:sp>
        <p:nvSpPr>
          <p:cNvPr id="31" name="文本框 30">
            <a:extLst>
              <a:ext uri="{FF2B5EF4-FFF2-40B4-BE49-F238E27FC236}">
                <a16:creationId xmlns:a16="http://schemas.microsoft.com/office/drawing/2014/main" id="{FAE684FB-7B8E-EAD5-1719-8299309C1D20}"/>
              </a:ext>
            </a:extLst>
          </p:cNvPr>
          <p:cNvSpPr txBox="1"/>
          <p:nvPr/>
        </p:nvSpPr>
        <p:spPr>
          <a:xfrm>
            <a:off x="4349203" y="6192319"/>
            <a:ext cx="2985113" cy="379591"/>
          </a:xfrm>
          <a:prstGeom prst="rect">
            <a:avLst/>
          </a:prstGeom>
          <a:noFill/>
          <a:ln>
            <a:noFill/>
          </a:ln>
        </p:spPr>
        <p:txBody>
          <a:bodyPr wrap="none" rtlCol="0">
            <a:spAutoFit/>
          </a:bodyPr>
          <a:lstStyle/>
          <a:p>
            <a:pPr algn="l"/>
            <a:r>
              <a:rPr kumimoji="1" lang="en-US" altLang="zh-CN" sz="2800" baseline="30000" dirty="0">
                <a:solidFill>
                  <a:srgbClr val="333333"/>
                </a:solidFill>
                <a:latin typeface="Segoe UI" panose="020B0502040204020203" pitchFamily="34" charset="0"/>
                <a:cs typeface="Segoe UI" panose="020B0502040204020203" pitchFamily="34" charset="0"/>
              </a:rPr>
              <a:t>Anomaly</a:t>
            </a:r>
            <a:r>
              <a:rPr kumimoji="1" lang="zh-CN" altLang="en-US" sz="2800" baseline="30000" dirty="0">
                <a:solidFill>
                  <a:srgbClr val="333333"/>
                </a:solidFill>
                <a:latin typeface="Segoe UI" panose="020B0502040204020203" pitchFamily="34" charset="0"/>
                <a:cs typeface="Segoe UI" panose="020B0502040204020203" pitchFamily="34" charset="0"/>
              </a:rPr>
              <a:t> </a:t>
            </a:r>
            <a:r>
              <a:rPr kumimoji="1" lang="en-US" altLang="zh-CN" sz="2800" baseline="30000" dirty="0">
                <a:solidFill>
                  <a:srgbClr val="333333"/>
                </a:solidFill>
                <a:latin typeface="Segoe UI" panose="020B0502040204020203" pitchFamily="34" charset="0"/>
                <a:cs typeface="Segoe UI" panose="020B0502040204020203" pitchFamily="34" charset="0"/>
              </a:rPr>
              <a:t>Detection</a:t>
            </a:r>
            <a:r>
              <a:rPr kumimoji="1" lang="zh-CN" altLang="en-US" sz="2800" baseline="30000" dirty="0">
                <a:solidFill>
                  <a:srgbClr val="333333"/>
                </a:solidFill>
                <a:latin typeface="Segoe UI" panose="020B0502040204020203" pitchFamily="34" charset="0"/>
                <a:cs typeface="Segoe UI" panose="020B0502040204020203" pitchFamily="34" charset="0"/>
              </a:rPr>
              <a:t> </a:t>
            </a:r>
            <a:r>
              <a:rPr kumimoji="1" lang="en-US" altLang="zh-CN" sz="2800" baseline="30000" dirty="0">
                <a:solidFill>
                  <a:srgbClr val="333333"/>
                </a:solidFill>
                <a:latin typeface="Segoe UI" panose="020B0502040204020203" pitchFamily="34" charset="0"/>
                <a:cs typeface="Segoe UI" panose="020B0502040204020203" pitchFamily="34" charset="0"/>
              </a:rPr>
              <a:t>Report</a:t>
            </a:r>
            <a:endParaRPr kumimoji="1" lang="zh-CN" altLang="en-US" sz="2800" baseline="30000" dirty="0">
              <a:solidFill>
                <a:srgbClr val="333333"/>
              </a:solidFill>
              <a:latin typeface="Segoe UI" panose="020B0502040204020203" pitchFamily="34" charset="0"/>
              <a:cs typeface="Segoe UI" panose="020B0502040204020203" pitchFamily="34" charset="0"/>
            </a:endParaRPr>
          </a:p>
        </p:txBody>
      </p:sp>
      <p:sp>
        <p:nvSpPr>
          <p:cNvPr id="32" name="右箭头 31">
            <a:extLst>
              <a:ext uri="{FF2B5EF4-FFF2-40B4-BE49-F238E27FC236}">
                <a16:creationId xmlns:a16="http://schemas.microsoft.com/office/drawing/2014/main" id="{E1D7337F-CABE-36C9-5CCA-07A7B71E15E7}"/>
              </a:ext>
            </a:extLst>
          </p:cNvPr>
          <p:cNvSpPr/>
          <p:nvPr/>
        </p:nvSpPr>
        <p:spPr>
          <a:xfrm>
            <a:off x="7787364" y="5035986"/>
            <a:ext cx="1055694"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椭圆形标注 32">
            <a:extLst>
              <a:ext uri="{FF2B5EF4-FFF2-40B4-BE49-F238E27FC236}">
                <a16:creationId xmlns:a16="http://schemas.microsoft.com/office/drawing/2014/main" id="{D32EBAF6-D62B-84E5-6548-B4E4DF0C31B7}"/>
              </a:ext>
            </a:extLst>
          </p:cNvPr>
          <p:cNvSpPr/>
          <p:nvPr/>
        </p:nvSpPr>
        <p:spPr>
          <a:xfrm>
            <a:off x="7294880" y="1184739"/>
            <a:ext cx="2872981" cy="971993"/>
          </a:xfrm>
          <a:prstGeom prst="wedgeEllipseCallout">
            <a:avLst>
              <a:gd name="adj1" fmla="val 44631"/>
              <a:gd name="adj2" fmla="val 45070"/>
            </a:avLst>
          </a:prstGeom>
          <a:ln w="47625">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b="1" dirty="0"/>
              <a:t>I’ve no idea what should I do</a:t>
            </a:r>
            <a:endParaRPr kumimoji="1" lang="zh-CN" altLang="en-US" b="1" dirty="0"/>
          </a:p>
        </p:txBody>
      </p:sp>
      <p:sp>
        <p:nvSpPr>
          <p:cNvPr id="34" name="椭圆形标注 33">
            <a:extLst>
              <a:ext uri="{FF2B5EF4-FFF2-40B4-BE49-F238E27FC236}">
                <a16:creationId xmlns:a16="http://schemas.microsoft.com/office/drawing/2014/main" id="{D25BB297-0A86-EB2A-1FE4-7717A7E5890E}"/>
              </a:ext>
            </a:extLst>
          </p:cNvPr>
          <p:cNvSpPr/>
          <p:nvPr/>
        </p:nvSpPr>
        <p:spPr>
          <a:xfrm>
            <a:off x="6979534" y="3736191"/>
            <a:ext cx="3156053" cy="971993"/>
          </a:xfrm>
          <a:prstGeom prst="wedgeEllipseCallout">
            <a:avLst>
              <a:gd name="adj1" fmla="val 44631"/>
              <a:gd name="adj2" fmla="val 45070"/>
            </a:avLst>
          </a:prstGeom>
          <a:ln w="47625">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zh-CN" b="1" dirty="0"/>
              <a:t>Let’s troubleshoot</a:t>
            </a:r>
            <a:endParaRPr kumimoji="1" lang="zh-CN" altLang="en-US" b="1" dirty="0"/>
          </a:p>
        </p:txBody>
      </p:sp>
    </p:spTree>
    <p:extLst>
      <p:ext uri="{BB962C8B-B14F-4D97-AF65-F5344CB8AC3E}">
        <p14:creationId xmlns:p14="http://schemas.microsoft.com/office/powerpoint/2010/main" val="304608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strips(downLeft)">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65B947E-EEAA-A524-85F7-D215D4217440}"/>
              </a:ext>
            </a:extLst>
          </p:cNvPr>
          <p:cNvSpPr>
            <a:spLocks noGrp="1"/>
          </p:cNvSpPr>
          <p:nvPr>
            <p:ph type="body" sz="quarter" idx="13"/>
          </p:nvPr>
        </p:nvSpPr>
        <p:spPr/>
        <p:txBody>
          <a:bodyPr/>
          <a:lstStyle/>
          <a:p>
            <a:r>
              <a:rPr kumimoji="1" lang="en-US" altLang="zh-CN" dirty="0"/>
              <a:t>Unfriendly Interaction</a:t>
            </a:r>
            <a:endParaRPr kumimoji="1" lang="zh-CN" altLang="en-US" dirty="0"/>
          </a:p>
        </p:txBody>
      </p:sp>
      <p:sp>
        <p:nvSpPr>
          <p:cNvPr id="3" name="文本占位符 2">
            <a:extLst>
              <a:ext uri="{FF2B5EF4-FFF2-40B4-BE49-F238E27FC236}">
                <a16:creationId xmlns:a16="http://schemas.microsoft.com/office/drawing/2014/main" id="{17349E0B-FD1D-CAFE-E799-FF8AAA6A3190}"/>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A3C4360C-3388-B2B5-1132-1FAB0CE8387C}"/>
              </a:ext>
            </a:extLst>
          </p:cNvPr>
          <p:cNvSpPr>
            <a:spLocks noGrp="1"/>
          </p:cNvSpPr>
          <p:nvPr>
            <p:ph type="sldNum" sz="quarter" idx="12"/>
          </p:nvPr>
        </p:nvSpPr>
        <p:spPr/>
        <p:txBody>
          <a:bodyPr/>
          <a:lstStyle/>
          <a:p>
            <a:fld id="{C33509E8-EDB3-4BFB-9C63-B01D176D4351}" type="slidenum">
              <a:rPr lang="ko-KR" altLang="en-US" smtClean="0"/>
              <a:pPr/>
              <a:t>7</a:t>
            </a:fld>
            <a:endParaRPr lang="ko-KR" altLang="en-US"/>
          </a:p>
        </p:txBody>
      </p:sp>
      <p:pic>
        <p:nvPicPr>
          <p:cNvPr id="8" name="图片 7">
            <a:extLst>
              <a:ext uri="{FF2B5EF4-FFF2-40B4-BE49-F238E27FC236}">
                <a16:creationId xmlns:a16="http://schemas.microsoft.com/office/drawing/2014/main" id="{85729903-60C9-830A-9F0C-C7AFA1F28E05}"/>
              </a:ext>
            </a:extLst>
          </p:cNvPr>
          <p:cNvPicPr>
            <a:picLocks noChangeAspect="1"/>
          </p:cNvPicPr>
          <p:nvPr/>
        </p:nvPicPr>
        <p:blipFill>
          <a:blip r:embed="rId3">
            <a:extLst>
              <a:ext uri="{28A0092B-C50C-407E-A947-70E740481C1C}">
                <a14:useLocalDpi xmlns:a14="http://schemas.microsoft.com/office/drawing/2010/main" val="0"/>
              </a:ext>
            </a:extLst>
          </a:blip>
          <a:srcRect t="1893" b="12130"/>
          <a:stretch/>
        </p:blipFill>
        <p:spPr>
          <a:xfrm>
            <a:off x="6560964" y="1665275"/>
            <a:ext cx="5025985" cy="4321194"/>
          </a:xfrm>
          <a:prstGeom prst="rect">
            <a:avLst/>
          </a:prstGeom>
        </p:spPr>
      </p:pic>
      <p:sp>
        <p:nvSpPr>
          <p:cNvPr id="9" name="文本框 8">
            <a:extLst>
              <a:ext uri="{FF2B5EF4-FFF2-40B4-BE49-F238E27FC236}">
                <a16:creationId xmlns:a16="http://schemas.microsoft.com/office/drawing/2014/main" id="{E88FE01D-BB67-4B08-67CF-F9E7F416E9A4}"/>
              </a:ext>
            </a:extLst>
          </p:cNvPr>
          <p:cNvSpPr txBox="1"/>
          <p:nvPr/>
        </p:nvSpPr>
        <p:spPr>
          <a:xfrm>
            <a:off x="172720" y="1786378"/>
            <a:ext cx="6388244" cy="3170099"/>
          </a:xfrm>
          <a:prstGeom prst="rect">
            <a:avLst/>
          </a:prstGeom>
          <a:noFill/>
          <a:ln>
            <a:noFill/>
          </a:ln>
        </p:spPr>
        <p:txBody>
          <a:bodyPr wrap="square">
            <a:spAutoFit/>
          </a:bodyPr>
          <a:lstStyle/>
          <a:p>
            <a:pPr marL="285750" indent="-285750">
              <a:buFont typeface="Arial" panose="020B0604020202020204" pitchFamily="34" charset="0"/>
              <a:buChar char="•"/>
            </a:pPr>
            <a:r>
              <a:rPr lang="en-US" altLang="zh-CN" sz="2000" b="1" dirty="0"/>
              <a:t>Service Engineer</a:t>
            </a:r>
          </a:p>
          <a:p>
            <a:pPr marL="742950" lvl="1" indent="-285750">
              <a:buFont typeface="Arial" panose="020B0604020202020204" pitchFamily="34" charset="0"/>
              <a:buChar char="•"/>
            </a:pPr>
            <a:r>
              <a:rPr lang="en-US" altLang="zh-CN" sz="2000" dirty="0"/>
              <a:t>Monitoring metric data </a:t>
            </a:r>
          </a:p>
          <a:p>
            <a:pPr marL="742950" lvl="1" indent="-285750">
              <a:buFont typeface="Arial" panose="020B0604020202020204" pitchFamily="34" charset="0"/>
              <a:buChar char="•"/>
            </a:pPr>
            <a:r>
              <a:rPr lang="en-US" altLang="zh-CN" sz="2000" dirty="0"/>
              <a:t>Providing feedback on anomaly detection</a:t>
            </a:r>
            <a:r>
              <a:rPr lang="zh-CN" altLang="en-US" sz="2000" dirty="0"/>
              <a:t> </a:t>
            </a:r>
            <a:r>
              <a:rPr lang="en-US" altLang="zh-CN" sz="2000" dirty="0"/>
              <a:t>results</a:t>
            </a:r>
          </a:p>
          <a:p>
            <a:pPr marL="742950" lvl="1" indent="-285750">
              <a:buFont typeface="Arial" panose="020B0604020202020204" pitchFamily="34" charset="0"/>
              <a:buChar char="•"/>
            </a:pPr>
            <a:r>
              <a:rPr lang="en-US" altLang="zh-CN" sz="2000" dirty="0"/>
              <a:t>Usually </a:t>
            </a:r>
            <a:r>
              <a:rPr lang="en-US" altLang="zh-CN" sz="2000" b="1" dirty="0"/>
              <a:t>not an algorithm expert</a:t>
            </a:r>
          </a:p>
          <a:p>
            <a:pPr marL="742950" lvl="1"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b="1" dirty="0"/>
              <a:t>Algorithm</a:t>
            </a:r>
            <a:r>
              <a:rPr lang="zh-CN" altLang="en-US" sz="2000" b="1" dirty="0"/>
              <a:t> </a:t>
            </a:r>
            <a:r>
              <a:rPr lang="en-US" altLang="zh-CN" sz="2000" b="1" dirty="0"/>
              <a:t>Engineer</a:t>
            </a:r>
          </a:p>
          <a:p>
            <a:pPr marL="742950" lvl="1" indent="-285750">
              <a:buFont typeface="Arial" panose="020B0604020202020204" pitchFamily="34" charset="0"/>
              <a:buChar char="•"/>
            </a:pPr>
            <a:r>
              <a:rPr lang="en-US" altLang="zh-CN" sz="2000" dirty="0"/>
              <a:t>Developing</a:t>
            </a:r>
            <a:r>
              <a:rPr lang="zh-CN" altLang="en-US" sz="2000" dirty="0"/>
              <a:t> </a:t>
            </a:r>
            <a:r>
              <a:rPr lang="en-US" altLang="zh-CN" sz="2000" dirty="0"/>
              <a:t>anomaly detection models</a:t>
            </a:r>
          </a:p>
          <a:p>
            <a:pPr marL="742950" lvl="1" indent="-285750">
              <a:buFont typeface="Arial" panose="020B0604020202020204" pitchFamily="34" charset="0"/>
              <a:buChar char="•"/>
            </a:pPr>
            <a:r>
              <a:rPr lang="en-US" altLang="zh-CN" sz="2000" dirty="0"/>
              <a:t>Tuning the model according to the feedback from service engineers</a:t>
            </a:r>
          </a:p>
          <a:p>
            <a:pPr marL="742950" lvl="1" indent="-285750">
              <a:buFont typeface="Arial" panose="020B0604020202020204" pitchFamily="34" charset="0"/>
              <a:buChar char="•"/>
            </a:pPr>
            <a:r>
              <a:rPr lang="en-US" altLang="zh-CN" sz="2000" dirty="0"/>
              <a:t>Usually </a:t>
            </a:r>
            <a:r>
              <a:rPr lang="en-US" altLang="zh-CN" sz="2000" b="1" dirty="0"/>
              <a:t>not an expert in metric data</a:t>
            </a:r>
          </a:p>
        </p:txBody>
      </p:sp>
      <p:sp>
        <p:nvSpPr>
          <p:cNvPr id="11" name="文本框 10">
            <a:extLst>
              <a:ext uri="{FF2B5EF4-FFF2-40B4-BE49-F238E27FC236}">
                <a16:creationId xmlns:a16="http://schemas.microsoft.com/office/drawing/2014/main" id="{18A5444E-B7FA-4BCA-2CA9-4DD18D57CD94}"/>
              </a:ext>
            </a:extLst>
          </p:cNvPr>
          <p:cNvSpPr txBox="1"/>
          <p:nvPr/>
        </p:nvSpPr>
        <p:spPr>
          <a:xfrm>
            <a:off x="70739" y="5181752"/>
            <a:ext cx="6471529" cy="1089529"/>
          </a:xfrm>
          <a:prstGeom prst="rect">
            <a:avLst/>
          </a:prstGeom>
          <a:noFill/>
          <a:ln w="38100">
            <a:solidFill>
              <a:srgbClr val="FFC000"/>
            </a:solidFill>
          </a:ln>
        </p:spPr>
        <p:txBody>
          <a:bodyPr wrap="square" rtlCol="0">
            <a:spAutoFit/>
          </a:bodyPr>
          <a:lstStyle/>
          <a:p>
            <a:pPr lvl="0" algn="ctr">
              <a:lnSpc>
                <a:spcPct val="90000"/>
              </a:lnSpc>
              <a:spcBef>
                <a:spcPts val="1000"/>
              </a:spcBef>
              <a:defRPr/>
            </a:pPr>
            <a:r>
              <a:rPr lang="en-US" altLang="zh-CN" sz="2400" b="1" dirty="0">
                <a:solidFill>
                  <a:prstClr val="black"/>
                </a:solidFill>
              </a:rPr>
              <a:t>The gap between service and algorithm engineers</a:t>
            </a:r>
            <a:r>
              <a:rPr lang="en-US" altLang="zh-CN" sz="2400" dirty="0">
                <a:solidFill>
                  <a:prstClr val="black"/>
                </a:solidFill>
              </a:rPr>
              <a:t> hinders the improvement of metric anomaly detection model through feedback</a:t>
            </a:r>
          </a:p>
        </p:txBody>
      </p:sp>
    </p:spTree>
    <p:extLst>
      <p:ext uri="{BB962C8B-B14F-4D97-AF65-F5344CB8AC3E}">
        <p14:creationId xmlns:p14="http://schemas.microsoft.com/office/powerpoint/2010/main" val="24541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2E195CE6-E9B5-E990-D0B1-10B4797A5A01}"/>
              </a:ext>
            </a:extLst>
          </p:cNvPr>
          <p:cNvSpPr>
            <a:spLocks noGrp="1"/>
          </p:cNvSpPr>
          <p:nvPr>
            <p:ph type="body" sz="quarter" idx="13"/>
          </p:nvPr>
        </p:nvSpPr>
        <p:spPr/>
        <p:txBody>
          <a:bodyPr/>
          <a:lstStyle/>
          <a:p>
            <a:r>
              <a:rPr lang="en-US" altLang="zh-CN" dirty="0"/>
              <a:t>Practical Anomaly Detection </a:t>
            </a:r>
            <a:endParaRPr kumimoji="1" lang="zh-CN" altLang="en-US" dirty="0"/>
          </a:p>
        </p:txBody>
      </p:sp>
      <p:sp>
        <p:nvSpPr>
          <p:cNvPr id="3" name="文本占位符 2">
            <a:extLst>
              <a:ext uri="{FF2B5EF4-FFF2-40B4-BE49-F238E27FC236}">
                <a16:creationId xmlns:a16="http://schemas.microsoft.com/office/drawing/2014/main" id="{B522DFC3-9F52-E739-9B20-B1B3B3FCDB9F}"/>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1CB2D213-8959-1DEA-7BD0-120ED3E174C0}"/>
              </a:ext>
            </a:extLst>
          </p:cNvPr>
          <p:cNvSpPr>
            <a:spLocks noGrp="1"/>
          </p:cNvSpPr>
          <p:nvPr>
            <p:ph type="sldNum" sz="quarter" idx="12"/>
          </p:nvPr>
        </p:nvSpPr>
        <p:spPr>
          <a:xfrm>
            <a:off x="11039761" y="6283701"/>
            <a:ext cx="602148" cy="151152"/>
          </a:xfrm>
        </p:spPr>
        <p:txBody>
          <a:bodyPr/>
          <a:lstStyle/>
          <a:p>
            <a:fld id="{C33509E8-EDB3-4BFB-9C63-B01D176D4351}" type="slidenum">
              <a:rPr lang="ko-KR" altLang="en-US" smtClean="0"/>
              <a:pPr/>
              <a:t>8</a:t>
            </a:fld>
            <a:endParaRPr lang="ko-KR" altLang="en-US"/>
          </a:p>
        </p:txBody>
      </p:sp>
      <p:sp>
        <p:nvSpPr>
          <p:cNvPr id="7" name="文本框 6">
            <a:extLst>
              <a:ext uri="{FF2B5EF4-FFF2-40B4-BE49-F238E27FC236}">
                <a16:creationId xmlns:a16="http://schemas.microsoft.com/office/drawing/2014/main" id="{B396BFAE-0C82-6F8E-DDF0-9B08460C74F2}"/>
              </a:ext>
            </a:extLst>
          </p:cNvPr>
          <p:cNvSpPr txBox="1"/>
          <p:nvPr/>
        </p:nvSpPr>
        <p:spPr>
          <a:xfrm>
            <a:off x="1231741" y="1517020"/>
            <a:ext cx="9395070" cy="830997"/>
          </a:xfrm>
          <a:prstGeom prst="rect">
            <a:avLst/>
          </a:prstGeom>
          <a:solidFill>
            <a:schemeClr val="accent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2400" i="1" dirty="0">
                <a:solidFill>
                  <a:prstClr val="black">
                    <a:lumMod val="85000"/>
                    <a:lumOff val="15000"/>
                  </a:prstClr>
                </a:solidFill>
                <a:latin typeface="Rockwell" panose="02060603020205020403" pitchFamily="18" charset="0"/>
                <a:cs typeface="Segoe UI" panose="020B0502040204020203" pitchFamily="34" charset="0"/>
              </a:rPr>
              <a:t>To understand practical anomaly detection, we focus on answering the following questions:</a:t>
            </a:r>
          </a:p>
        </p:txBody>
      </p:sp>
      <p:sp>
        <p:nvSpPr>
          <p:cNvPr id="5" name="圆角矩形 4">
            <a:extLst>
              <a:ext uri="{FF2B5EF4-FFF2-40B4-BE49-F238E27FC236}">
                <a16:creationId xmlns:a16="http://schemas.microsoft.com/office/drawing/2014/main" id="{F4BBF3A2-8DF5-0A1D-0577-A18B650067C7}"/>
              </a:ext>
            </a:extLst>
          </p:cNvPr>
          <p:cNvSpPr/>
          <p:nvPr/>
        </p:nvSpPr>
        <p:spPr>
          <a:xfrm>
            <a:off x="449304" y="2731307"/>
            <a:ext cx="11439633" cy="830997"/>
          </a:xfrm>
          <a:prstGeom prst="roundRect">
            <a:avLst/>
          </a:prstGeom>
          <a:ln w="47625">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zh-CN" sz="2800" dirty="0"/>
              <a:t>What  are practical anomalies in cloud systems?</a:t>
            </a:r>
            <a:endParaRPr kumimoji="1" lang="zh-CN" altLang="en-US" sz="2800" dirty="0"/>
          </a:p>
        </p:txBody>
      </p:sp>
      <p:sp>
        <p:nvSpPr>
          <p:cNvPr id="8" name="圆角矩形 7">
            <a:extLst>
              <a:ext uri="{FF2B5EF4-FFF2-40B4-BE49-F238E27FC236}">
                <a16:creationId xmlns:a16="http://schemas.microsoft.com/office/drawing/2014/main" id="{70231C96-DE7E-3614-9D67-572CB2D0E596}"/>
              </a:ext>
            </a:extLst>
          </p:cNvPr>
          <p:cNvSpPr/>
          <p:nvPr/>
        </p:nvSpPr>
        <p:spPr>
          <a:xfrm>
            <a:off x="449304" y="3852514"/>
            <a:ext cx="11439634" cy="830997"/>
          </a:xfrm>
          <a:prstGeom prst="roundRect">
            <a:avLst/>
          </a:prstGeom>
          <a:ln w="47625">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800"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rPr>
              <a:t>How</a:t>
            </a:r>
            <a:r>
              <a:rPr kumimoji="1" lang="en-US" altLang="zh-CN" sz="2800" b="1" i="0" u="none" strike="noStrike" kern="1200" cap="none" spc="0" normalizeH="0" baseline="0" noProof="0" dirty="0">
                <a:ln>
                  <a:noFill/>
                </a:ln>
                <a:solidFill>
                  <a:srgbClr val="000000"/>
                </a:solidFill>
                <a:effectLst/>
                <a:uLnTx/>
                <a:uFillTx/>
                <a:latin typeface="等线" panose="020F0502020204030204"/>
                <a:ea typeface="等线" panose="02010600030101010101" pitchFamily="2" charset="-122"/>
                <a:cs typeface="+mn-cs"/>
              </a:rPr>
              <a:t> </a:t>
            </a:r>
            <a:r>
              <a:rPr kumimoji="1" lang="en-US" altLang="zh-CN" sz="2800" dirty="0"/>
              <a:t>engineers comprehend practical anomalies?</a:t>
            </a:r>
            <a:endParaRPr kumimoji="1" lang="zh-CN" altLang="en-US" sz="2800" dirty="0"/>
          </a:p>
        </p:txBody>
      </p:sp>
      <p:sp>
        <p:nvSpPr>
          <p:cNvPr id="10" name="圆角矩形 9">
            <a:extLst>
              <a:ext uri="{FF2B5EF4-FFF2-40B4-BE49-F238E27FC236}">
                <a16:creationId xmlns:a16="http://schemas.microsoft.com/office/drawing/2014/main" id="{D5984407-AD03-373E-B0F8-8C0076B638D4}"/>
              </a:ext>
            </a:extLst>
          </p:cNvPr>
          <p:cNvSpPr/>
          <p:nvPr/>
        </p:nvSpPr>
        <p:spPr>
          <a:xfrm>
            <a:off x="450376" y="5025821"/>
            <a:ext cx="11439634" cy="830997"/>
          </a:xfrm>
          <a:prstGeom prst="roundRect">
            <a:avLst/>
          </a:prstGeom>
          <a:ln w="47625">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zh-CN" sz="2800" dirty="0"/>
              <a:t>Capabilities practical  anomaly detection systems have?</a:t>
            </a:r>
          </a:p>
        </p:txBody>
      </p:sp>
      <p:sp>
        <p:nvSpPr>
          <p:cNvPr id="12" name="文本框 11">
            <a:extLst>
              <a:ext uri="{FF2B5EF4-FFF2-40B4-BE49-F238E27FC236}">
                <a16:creationId xmlns:a16="http://schemas.microsoft.com/office/drawing/2014/main" id="{FC13D4D2-1D6F-1287-B86F-BC46439BEF02}"/>
              </a:ext>
            </a:extLst>
          </p:cNvPr>
          <p:cNvSpPr txBox="1"/>
          <p:nvPr/>
        </p:nvSpPr>
        <p:spPr>
          <a:xfrm>
            <a:off x="613458" y="3067105"/>
            <a:ext cx="731290" cy="584775"/>
          </a:xfrm>
          <a:prstGeom prst="rect">
            <a:avLst/>
          </a:prstGeom>
          <a:noFill/>
          <a:ln>
            <a:noFill/>
          </a:ln>
        </p:spPr>
        <p:txBody>
          <a:bodyPr wrap="none" rtlCol="0">
            <a:spAutoFit/>
          </a:bodyPr>
          <a:lstStyle/>
          <a:p>
            <a:pPr algn="l"/>
            <a:r>
              <a:rPr kumimoji="1" lang="en-US" altLang="zh-CN" sz="4800" b="1" baseline="30000" dirty="0">
                <a:solidFill>
                  <a:srgbClr val="333333"/>
                </a:solidFill>
                <a:latin typeface="Segoe UI" panose="020B0502040204020203" pitchFamily="34" charset="0"/>
                <a:cs typeface="Segoe UI" panose="020B0502040204020203" pitchFamily="34" charset="0"/>
              </a:rPr>
              <a:t>Q1</a:t>
            </a:r>
            <a:endParaRPr kumimoji="1" lang="zh-CN" altLang="en-US" sz="4800" b="1" baseline="30000" dirty="0">
              <a:solidFill>
                <a:srgbClr val="333333"/>
              </a:solidFill>
              <a:latin typeface="Segoe UI" panose="020B0502040204020203" pitchFamily="34" charset="0"/>
              <a:cs typeface="Segoe UI" panose="020B0502040204020203" pitchFamily="34" charset="0"/>
            </a:endParaRPr>
          </a:p>
        </p:txBody>
      </p:sp>
      <p:sp>
        <p:nvSpPr>
          <p:cNvPr id="13" name="文本框 12">
            <a:extLst>
              <a:ext uri="{FF2B5EF4-FFF2-40B4-BE49-F238E27FC236}">
                <a16:creationId xmlns:a16="http://schemas.microsoft.com/office/drawing/2014/main" id="{83E34C7C-B116-3DE3-8D0D-70023DCB19B5}"/>
              </a:ext>
            </a:extLst>
          </p:cNvPr>
          <p:cNvSpPr txBox="1"/>
          <p:nvPr/>
        </p:nvSpPr>
        <p:spPr>
          <a:xfrm>
            <a:off x="469817" y="4179759"/>
            <a:ext cx="1018572" cy="584775"/>
          </a:xfrm>
          <a:prstGeom prst="rect">
            <a:avLst/>
          </a:prstGeom>
          <a:noFill/>
          <a:ln>
            <a:noFill/>
          </a:ln>
        </p:spPr>
        <p:txBody>
          <a:bodyPr wrap="square" rtlCol="0">
            <a:spAutoFit/>
          </a:bodyPr>
          <a:lstStyle/>
          <a:p>
            <a:pPr algn="ctr"/>
            <a:r>
              <a:rPr kumimoji="1" lang="en-US" altLang="zh-CN" sz="4800" b="1" baseline="30000" dirty="0">
                <a:solidFill>
                  <a:srgbClr val="333333"/>
                </a:solidFill>
                <a:latin typeface="Segoe UI" panose="020B0502040204020203" pitchFamily="34" charset="0"/>
                <a:cs typeface="Segoe UI" panose="020B0502040204020203" pitchFamily="34" charset="0"/>
              </a:rPr>
              <a:t>Q2</a:t>
            </a:r>
            <a:endParaRPr kumimoji="1" lang="zh-CN" altLang="en-US" sz="4800" b="1" baseline="30000" dirty="0">
              <a:solidFill>
                <a:srgbClr val="333333"/>
              </a:solidFill>
              <a:latin typeface="Segoe UI" panose="020B0502040204020203" pitchFamily="34" charset="0"/>
              <a:cs typeface="Segoe UI" panose="020B0502040204020203" pitchFamily="34" charset="0"/>
            </a:endParaRPr>
          </a:p>
        </p:txBody>
      </p:sp>
      <p:sp>
        <p:nvSpPr>
          <p:cNvPr id="14" name="文本框 13">
            <a:extLst>
              <a:ext uri="{FF2B5EF4-FFF2-40B4-BE49-F238E27FC236}">
                <a16:creationId xmlns:a16="http://schemas.microsoft.com/office/drawing/2014/main" id="{BE1DB673-D7C3-5AC7-2548-A01D5AA64A48}"/>
              </a:ext>
            </a:extLst>
          </p:cNvPr>
          <p:cNvSpPr txBox="1"/>
          <p:nvPr/>
        </p:nvSpPr>
        <p:spPr>
          <a:xfrm>
            <a:off x="435093" y="5337227"/>
            <a:ext cx="1018572" cy="584775"/>
          </a:xfrm>
          <a:prstGeom prst="rect">
            <a:avLst/>
          </a:prstGeom>
          <a:noFill/>
          <a:ln>
            <a:noFill/>
          </a:ln>
        </p:spPr>
        <p:txBody>
          <a:bodyPr wrap="square" rtlCol="0">
            <a:spAutoFit/>
          </a:bodyPr>
          <a:lstStyle/>
          <a:p>
            <a:pPr algn="ctr"/>
            <a:r>
              <a:rPr kumimoji="1" lang="en-US" altLang="zh-CN" sz="4800" b="1" baseline="30000" dirty="0">
                <a:solidFill>
                  <a:srgbClr val="333333"/>
                </a:solidFill>
                <a:latin typeface="Segoe UI" panose="020B0502040204020203" pitchFamily="34" charset="0"/>
                <a:cs typeface="Segoe UI" panose="020B0502040204020203" pitchFamily="34" charset="0"/>
              </a:rPr>
              <a:t>Q3</a:t>
            </a:r>
            <a:endParaRPr kumimoji="1" lang="zh-CN" altLang="en-US" sz="4800" b="1" baseline="30000" dirty="0">
              <a:solidFill>
                <a:srgbClr val="333333"/>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6235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B933F60-42E7-8AB3-3CF1-D654B80E66EF}"/>
              </a:ext>
            </a:extLst>
          </p:cNvPr>
          <p:cNvSpPr>
            <a:spLocks noGrp="1"/>
          </p:cNvSpPr>
          <p:nvPr>
            <p:ph type="body" sz="quarter" idx="13"/>
          </p:nvPr>
        </p:nvSpPr>
        <p:spPr/>
        <p:txBody>
          <a:bodyPr/>
          <a:lstStyle/>
          <a:p>
            <a:r>
              <a:rPr kumimoji="1" lang="en-US" altLang="zh-CN" dirty="0"/>
              <a:t>What is a practical anomaly?</a:t>
            </a:r>
            <a:endParaRPr kumimoji="1" lang="zh-CN" altLang="en-US" dirty="0"/>
          </a:p>
        </p:txBody>
      </p:sp>
      <p:sp>
        <p:nvSpPr>
          <p:cNvPr id="3" name="文本占位符 2">
            <a:extLst>
              <a:ext uri="{FF2B5EF4-FFF2-40B4-BE49-F238E27FC236}">
                <a16:creationId xmlns:a16="http://schemas.microsoft.com/office/drawing/2014/main" id="{13D591C1-978D-DED9-9480-5568DEDDFEC4}"/>
              </a:ext>
            </a:extLst>
          </p:cNvPr>
          <p:cNvSpPr>
            <a:spLocks noGrp="1"/>
          </p:cNvSpPr>
          <p:nvPr>
            <p:ph type="body" sz="quarter" idx="14"/>
          </p:nvPr>
        </p:nvSpPr>
        <p:spPr/>
        <p:txBody>
          <a:bodyPr/>
          <a:lstStyle/>
          <a:p>
            <a:endParaRPr kumimoji="1" lang="zh-CN" altLang="en-US"/>
          </a:p>
        </p:txBody>
      </p:sp>
      <p:sp>
        <p:nvSpPr>
          <p:cNvPr id="4" name="灯片编号占位符 3">
            <a:extLst>
              <a:ext uri="{FF2B5EF4-FFF2-40B4-BE49-F238E27FC236}">
                <a16:creationId xmlns:a16="http://schemas.microsoft.com/office/drawing/2014/main" id="{F30F4FE1-8355-DC40-C5CA-F287B58F7FB2}"/>
              </a:ext>
            </a:extLst>
          </p:cNvPr>
          <p:cNvSpPr>
            <a:spLocks noGrp="1"/>
          </p:cNvSpPr>
          <p:nvPr>
            <p:ph type="sldNum" sz="quarter" idx="12"/>
          </p:nvPr>
        </p:nvSpPr>
        <p:spPr/>
        <p:txBody>
          <a:bodyPr/>
          <a:lstStyle/>
          <a:p>
            <a:fld id="{C33509E8-EDB3-4BFB-9C63-B01D176D4351}" type="slidenum">
              <a:rPr lang="ko-KR" altLang="en-US" smtClean="0"/>
              <a:pPr/>
              <a:t>9</a:t>
            </a:fld>
            <a:endParaRPr lang="ko-KR" altLang="en-US"/>
          </a:p>
        </p:txBody>
      </p:sp>
      <p:sp>
        <p:nvSpPr>
          <p:cNvPr id="5" name="文本框 4">
            <a:extLst>
              <a:ext uri="{FF2B5EF4-FFF2-40B4-BE49-F238E27FC236}">
                <a16:creationId xmlns:a16="http://schemas.microsoft.com/office/drawing/2014/main" id="{B9540D3E-DC9D-A379-99A8-8ECF3E1205FC}"/>
              </a:ext>
            </a:extLst>
          </p:cNvPr>
          <p:cNvSpPr txBox="1"/>
          <p:nvPr/>
        </p:nvSpPr>
        <p:spPr>
          <a:xfrm>
            <a:off x="951209" y="1609880"/>
            <a:ext cx="9947451" cy="3046988"/>
          </a:xfrm>
          <a:prstGeom prst="rect">
            <a:avLst/>
          </a:prstGeom>
          <a:noFill/>
          <a:ln>
            <a:noFill/>
          </a:ln>
        </p:spPr>
        <p:txBody>
          <a:bodyPr wrap="square" rtlCol="0">
            <a:spAutoFit/>
          </a:bodyPr>
          <a:lstStyle/>
          <a:p>
            <a:pPr marL="285750" indent="-285750">
              <a:buFont typeface="Arial" panose="020B0604020202020204" pitchFamily="34" charset="0"/>
              <a:buChar char="•"/>
            </a:pPr>
            <a:r>
              <a:rPr lang="en-US" altLang="zh-CN" sz="2400" dirty="0"/>
              <a:t>Anomaly identified by advanced models do not always align with what engineers think.</a:t>
            </a:r>
          </a:p>
          <a:p>
            <a:pPr marL="285750" indent="-285750">
              <a:buFont typeface="Arial" panose="020B0604020202020204" pitchFamily="34" charset="0"/>
              <a:buChar char="•"/>
            </a:pPr>
            <a:r>
              <a:rPr lang="en-US" altLang="zh-CN" sz="2400" dirty="0"/>
              <a:t>A refined definition of a “</a:t>
            </a:r>
            <a:r>
              <a:rPr lang="en-US" altLang="zh-CN" sz="2400" dirty="0">
                <a:solidFill>
                  <a:srgbClr val="FF0000"/>
                </a:solidFill>
              </a:rPr>
              <a:t>practical anomaly</a:t>
            </a:r>
            <a:r>
              <a:rPr lang="en-US" altLang="zh-CN" sz="2400" dirty="0"/>
              <a:t>” from an industrial standpoint:</a:t>
            </a:r>
            <a:endParaRPr kumimoji="1" lang="en-US" altLang="zh-CN" sz="2400" baseline="30000" dirty="0">
              <a:solidFill>
                <a:srgbClr val="333333"/>
              </a:solidFill>
              <a:latin typeface="Segoe UI" panose="020B0502040204020203" pitchFamily="34" charset="0"/>
              <a:cs typeface="Segoe UI" panose="020B0502040204020203" pitchFamily="34" charset="0"/>
            </a:endParaRPr>
          </a:p>
          <a:p>
            <a:pPr marL="742950" lvl="1" indent="-285750">
              <a:buFont typeface="Arial" panose="020B0604020202020204" pitchFamily="34" charset="0"/>
              <a:buChar char="•"/>
            </a:pPr>
            <a:r>
              <a:rPr lang="en-US" altLang="zh-CN" sz="2400" i="1" dirty="0"/>
              <a:t>Practical anomalies are those data points that not only </a:t>
            </a:r>
            <a:r>
              <a:rPr lang="en-US" altLang="zh-CN" sz="2400" b="1" i="1" dirty="0">
                <a:solidFill>
                  <a:schemeClr val="accent1"/>
                </a:solidFill>
              </a:rPr>
              <a:t>statistically diverge </a:t>
            </a:r>
            <a:r>
              <a:rPr lang="en-US" altLang="zh-CN" sz="2400" i="1" dirty="0"/>
              <a:t>from the normal patterns but are also </a:t>
            </a:r>
            <a:r>
              <a:rPr lang="en-US" altLang="zh-CN" sz="2400" b="1" i="1" dirty="0">
                <a:solidFill>
                  <a:srgbClr val="FFC000"/>
                </a:solidFill>
              </a:rPr>
              <a:t>corroborated by related outage.</a:t>
            </a:r>
          </a:p>
          <a:p>
            <a:pPr marL="285750" indent="-285750">
              <a:buFont typeface="Arial" panose="020B0604020202020204" pitchFamily="34" charset="0"/>
              <a:buChar char="•"/>
            </a:pPr>
            <a:endParaRPr lang="en-US" altLang="zh-CN" sz="2400" dirty="0"/>
          </a:p>
        </p:txBody>
      </p:sp>
      <p:pic>
        <p:nvPicPr>
          <p:cNvPr id="6" name="图片 5">
            <a:extLst>
              <a:ext uri="{FF2B5EF4-FFF2-40B4-BE49-F238E27FC236}">
                <a16:creationId xmlns:a16="http://schemas.microsoft.com/office/drawing/2014/main" id="{A164862B-376B-9F8B-4D2C-B87D9CE9FA67}"/>
              </a:ext>
            </a:extLst>
          </p:cNvPr>
          <p:cNvPicPr>
            <a:picLocks noChangeAspect="1"/>
          </p:cNvPicPr>
          <p:nvPr/>
        </p:nvPicPr>
        <p:blipFill>
          <a:blip r:embed="rId3"/>
          <a:stretch>
            <a:fillRect/>
          </a:stretch>
        </p:blipFill>
        <p:spPr>
          <a:xfrm>
            <a:off x="4524812" y="4197319"/>
            <a:ext cx="6373848" cy="2098515"/>
          </a:xfrm>
          <a:prstGeom prst="rect">
            <a:avLst/>
          </a:prstGeom>
        </p:spPr>
      </p:pic>
      <p:sp>
        <p:nvSpPr>
          <p:cNvPr id="7" name="文本框 6">
            <a:extLst>
              <a:ext uri="{FF2B5EF4-FFF2-40B4-BE49-F238E27FC236}">
                <a16:creationId xmlns:a16="http://schemas.microsoft.com/office/drawing/2014/main" id="{967D6314-8950-4FD3-603A-2AC54E3893F3}"/>
              </a:ext>
            </a:extLst>
          </p:cNvPr>
          <p:cNvSpPr txBox="1"/>
          <p:nvPr/>
        </p:nvSpPr>
        <p:spPr>
          <a:xfrm>
            <a:off x="1016056" y="4931144"/>
            <a:ext cx="3717768" cy="1200329"/>
          </a:xfrm>
          <a:prstGeom prst="rect">
            <a:avLst/>
          </a:prstGeom>
          <a:noFill/>
        </p:spPr>
        <p:txBody>
          <a:bodyPr wrap="square" rtlCol="0">
            <a:spAutoFit/>
          </a:bodyPr>
          <a:lstStyle/>
          <a:p>
            <a:pPr algn="ctr"/>
            <a:r>
              <a:rPr lang="en-US" altLang="zh-CN" dirty="0"/>
              <a:t>Examples of “impractical” anomaly in Microsoft’s cloud system.</a:t>
            </a:r>
          </a:p>
          <a:p>
            <a:pPr algn="ctr"/>
            <a:r>
              <a:rPr lang="en-US" altLang="zh-CN" dirty="0"/>
              <a:t>The anomalies are marked by </a:t>
            </a:r>
            <a:r>
              <a:rPr lang="en-US" altLang="zh-CN" dirty="0">
                <a:solidFill>
                  <a:schemeClr val="accent2"/>
                </a:solidFill>
              </a:rPr>
              <a:t>orange points</a:t>
            </a:r>
            <a:r>
              <a:rPr lang="en-US" altLang="zh-CN" dirty="0"/>
              <a:t>.</a:t>
            </a:r>
            <a:endParaRPr lang="zh-CN" altLang="en-US" dirty="0"/>
          </a:p>
        </p:txBody>
      </p:sp>
    </p:spTree>
    <p:extLst>
      <p:ext uri="{BB962C8B-B14F-4D97-AF65-F5344CB8AC3E}">
        <p14:creationId xmlns:p14="http://schemas.microsoft.com/office/powerpoint/2010/main" val="2851820431"/>
      </p:ext>
    </p:extLst>
  </p:cSld>
  <p:clrMapOvr>
    <a:masterClrMapping/>
  </p:clrMapOvr>
</p:sld>
</file>

<file path=ppt/theme/theme1.xml><?xml version="1.0" encoding="utf-8"?>
<a:theme xmlns:a="http://schemas.openxmlformats.org/drawingml/2006/main" name="Office 主题">
  <a:themeElements>
    <a:clrScheme name="046">
      <a:dk1>
        <a:srgbClr val="000000"/>
      </a:dk1>
      <a:lt1>
        <a:srgbClr val="FFFFFF"/>
      </a:lt1>
      <a:dk2>
        <a:srgbClr val="5E5E5E"/>
      </a:dk2>
      <a:lt2>
        <a:srgbClr val="DDDDDD"/>
      </a:lt2>
      <a:accent1>
        <a:srgbClr val="0063BE"/>
      </a:accent1>
      <a:accent2>
        <a:srgbClr val="0178D9"/>
      </a:accent2>
      <a:accent3>
        <a:srgbClr val="3688F7"/>
      </a:accent3>
      <a:accent4>
        <a:srgbClr val="47A1FE"/>
      </a:accent4>
      <a:accent5>
        <a:srgbClr val="6EB8FF"/>
      </a:accent5>
      <a:accent6>
        <a:srgbClr val="9FD2FF"/>
      </a:accent6>
      <a:hlink>
        <a:srgbClr val="F59E00"/>
      </a:hlink>
      <a:folHlink>
        <a:srgbClr val="B2B2B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none" rtlCol="0">
        <a:spAutoFit/>
      </a:bodyPr>
      <a:lstStyle>
        <a:defPPr algn="l">
          <a:defRPr kumimoji="1" sz="2400" baseline="30000" dirty="0" smtClean="0">
            <a:solidFill>
              <a:srgbClr val="333333"/>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20902</TotalTime>
  <Words>2821</Words>
  <Application>Microsoft Macintosh PowerPoint</Application>
  <PresentationFormat>宽屏</PresentationFormat>
  <Paragraphs>323</Paragraphs>
  <Slides>26</Slides>
  <Notes>26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26</vt:i4>
      </vt:variant>
    </vt:vector>
  </HeadingPairs>
  <TitlesOfParts>
    <vt:vector size="34" baseType="lpstr">
      <vt:lpstr>等线</vt:lpstr>
      <vt:lpstr>等线 Light</vt:lpstr>
      <vt:lpstr>Arial</vt:lpstr>
      <vt:lpstr>Calibri</vt:lpstr>
      <vt:lpstr>Rockwell</vt:lpstr>
      <vt:lpstr>Segoe UI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Windows用户</dc:creator>
  <cp:lastModifiedBy>Zhaoyang Yu (FESCO Adecco Human Resources)</cp:lastModifiedBy>
  <cp:revision>664</cp:revision>
  <dcterms:created xsi:type="dcterms:W3CDTF">2015-12-24T07:33:27Z</dcterms:created>
  <dcterms:modified xsi:type="dcterms:W3CDTF">2024-07-17T13:24:13Z</dcterms:modified>
</cp:coreProperties>
</file>