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685496" r:id="rId2"/>
    <p:sldId id="3685497" r:id="rId3"/>
    <p:sldId id="3685615" r:id="rId4"/>
    <p:sldId id="3685550" r:id="rId5"/>
    <p:sldId id="3685564" r:id="rId6"/>
    <p:sldId id="3685562" r:id="rId7"/>
    <p:sldId id="3685563" r:id="rId8"/>
    <p:sldId id="3685565" r:id="rId9"/>
    <p:sldId id="3685552" r:id="rId10"/>
    <p:sldId id="3685553" r:id="rId11"/>
    <p:sldId id="3685554" r:id="rId12"/>
    <p:sldId id="3685616" r:id="rId13"/>
    <p:sldId id="3685617" r:id="rId14"/>
    <p:sldId id="3685555" r:id="rId15"/>
    <p:sldId id="3685556" r:id="rId16"/>
    <p:sldId id="3685557" r:id="rId17"/>
    <p:sldId id="3685566" r:id="rId18"/>
    <p:sldId id="3685571" r:id="rId19"/>
    <p:sldId id="3685567" r:id="rId20"/>
    <p:sldId id="3685568" r:id="rId21"/>
    <p:sldId id="3685569" r:id="rId22"/>
    <p:sldId id="3685570" r:id="rId23"/>
    <p:sldId id="3685572" r:id="rId24"/>
    <p:sldId id="3685573" r:id="rId25"/>
    <p:sldId id="3685558" r:id="rId26"/>
    <p:sldId id="3685559" r:id="rId27"/>
    <p:sldId id="3685575" r:id="rId28"/>
    <p:sldId id="3685576" r:id="rId29"/>
    <p:sldId id="3685574" r:id="rId30"/>
    <p:sldId id="3685561" r:id="rId31"/>
    <p:sldId id="3685614"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42"/>
    <p:restoredTop sz="75578"/>
  </p:normalViewPr>
  <p:slideViewPr>
    <p:cSldViewPr snapToGrid="0">
      <p:cViewPr varScale="1">
        <p:scale>
          <a:sx n="95" d="100"/>
          <a:sy n="95" d="100"/>
        </p:scale>
        <p:origin x="12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D64F8-BC3E-7241-863C-CADBB1B43AB6}" type="datetimeFigureOut">
              <a:rPr kumimoji="1" lang="zh-CN" altLang="en-US" smtClean="0"/>
              <a:t>2025/11/8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30A2E-F60A-0C46-9087-D1312644E1DA}" type="slidenum">
              <a:rPr kumimoji="1" lang="zh-CN" altLang="en-US" smtClean="0"/>
              <a:t>‹#›</a:t>
            </a:fld>
            <a:endParaRPr kumimoji="1" lang="zh-CN" altLang="en-US"/>
          </a:p>
        </p:txBody>
      </p:sp>
    </p:spTree>
    <p:extLst>
      <p:ext uri="{BB962C8B-B14F-4D97-AF65-F5344CB8AC3E}">
        <p14:creationId xmlns:p14="http://schemas.microsoft.com/office/powerpoint/2010/main" val="68028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TextEdit="1"/>
          </p:cNvSpPr>
          <p:nvPr>
            <p:ph type="sldImg"/>
          </p:nvPr>
        </p:nvSpPr>
        <p:spPr>
          <a:xfrm>
            <a:off x="381000" y="685800"/>
            <a:ext cx="6096000" cy="3429000"/>
          </a:xfrm>
          <a:ln>
            <a:solidFill>
              <a:srgbClr val="000000"/>
            </a:solidFill>
            <a:miter/>
          </a:ln>
        </p:spPr>
      </p:sp>
      <p:sp>
        <p:nvSpPr>
          <p:cNvPr id="10242" name="备注占位符 2"/>
          <p:cNvSpPr>
            <a:spLocks noGrp="1"/>
          </p:cNvSpPr>
          <p:nvPr>
            <p:ph type="body"/>
          </p:nvPr>
        </p:nvSpPr>
        <p:spPr/>
        <p:txBody>
          <a:bodyPr wrap="square" lIns="91440" tIns="45720" rIns="91440" bIns="45720" anchor="t"/>
          <a:lstStyle/>
          <a:p>
            <a:pPr lvl="0" eaLnBrk="1" hangingPunct="1">
              <a:spcBef>
                <a:spcPct val="0"/>
              </a:spcBef>
            </a:pPr>
            <a:endParaRPr lang="en" altLang="zh-CN" sz="1200" dirty="0"/>
          </a:p>
          <a:p>
            <a:pPr lvl="0" eaLnBrk="1" hangingPunct="1">
              <a:spcBef>
                <a:spcPct val="0"/>
              </a:spcBef>
            </a:pPr>
            <a:r>
              <a:rPr lang="en" altLang="zh-CN" dirty="0"/>
              <a:t>Hello everyone, I would like to give a introduction to our work on "</a:t>
            </a:r>
            <a:r>
              <a:rPr lang="en-US" altLang="zh-CN" sz="1200" b="1" i="0" u="none" strike="noStrike" dirty="0">
                <a:solidFill>
                  <a:srgbClr val="212529"/>
                </a:solidFill>
                <a:effectLst/>
                <a:latin typeface="system-ui"/>
              </a:rPr>
              <a:t>DeST: An Unsupervised Decoupled Spatio-Temporal Framework for Microservice Incident Management</a:t>
            </a:r>
            <a:r>
              <a:rPr lang="en" altLang="zh-CN" dirty="0"/>
              <a:t>" My name is Cui Hang</a:t>
            </a:r>
            <a:endParaRPr lang="en" altLang="zh-CN" sz="1200" dirty="0"/>
          </a:p>
        </p:txBody>
      </p:sp>
      <p:sp>
        <p:nvSpPr>
          <p:cNvPr id="1024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zh-CN" altLang="en-US" sz="13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3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5516D-95A6-0E3E-2AD1-A9E973FE29B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A3F98CE-A9DA-D492-1360-30836F30633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7CD67FB-3A61-C715-4653-8F8926F1F4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Why does this cross-modal interference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analyzed the dependencies between nodes for different</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metrics such as CPU usage and network latency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As shown in the figure, these dependencies constantly change among the metrics. A definite spatial modeling will blindly increase the interference in</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metric modeling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为什么会产生这种跨模态的干扰呢？</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我们分析了对于指标（比如</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CPU</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使用率，网络延迟）节点与节点之间的依赖关系</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如图所示，这些依赖关系在指标之间不断的变换，一个确定的空间聚合将会盲目的增加指标建模的干扰</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D9F399B8-98CB-18B9-D05D-0B6D527C71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474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08701-F92B-C753-F0F4-62820ABD03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F188E3C-5548-41CB-7FA4-C6982A1BD58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3A6D5B3-210B-622B-01EC-5A5DF3562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Then how about we cancel this spatial information? However, cancelling spatial information will result in information loss: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simulated a microservice system on the K8S cluster and used </a:t>
            </a:r>
            <a:r>
              <a:rPr lang="en-US" altLang="zh-CN" sz="1200"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chaosmesh</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anomalies injection.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那我们取消空间这维信息怎么样？但是取消空间信息将会造成信息损失：</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我们在</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K8S</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集群上模拟微服务系统，并使用</a:t>
            </a:r>
            <a:r>
              <a:rPr lang="en-US" altLang="zh-CN" sz="1200"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chaosmesh</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进行异常注入。</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我们发现当一个节点发生异常时，周围的节点会发生明显的变化。</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也就是说空间信息对于根因定位很有帮助</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A578D3BD-7592-8167-086C-F7E5FF3B9E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4527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3C6B-4811-07FE-9663-7D423D12875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D9D44F3-2D9F-4CA1-FF22-7C17B1FC369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4C9036F-C1C5-3B43-5215-61B9724902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found that when a node when an exception occurs, obvious change will happen around the node.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That is to say, spatial information is very helpful for root cause localization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那我们取消空间这维信息怎么样？但是取消空间信息将会造成信息损失：</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我们在</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K8S</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集群上模拟微服务系统，并使用</a:t>
            </a:r>
            <a:r>
              <a:rPr lang="en-US" altLang="zh-CN" sz="1200"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chaosmesh</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进行异常注入。</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我们发现当一个节点发生异常时，周围的节点会发生明显的变化。</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也就是说空间信息对于根因定位很有帮助</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216C6B7D-C0F2-4A83-6B10-15C5D26AB8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3875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78D2A-5FEB-35AC-CEB3-E005F847989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0CD61A9-C53D-13E2-6A36-6F6F16F9DF6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2DCFE8E-9D6C-3FDB-42C4-041BD2DB88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found that when a node when an exception occurs, obvious change will happen around the node.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That is to say, spatial information is very helpful for root cause localization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那我们取消空间这维信息怎么样？但是取消空间信息将会造成信息损失：</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我们在</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K8S</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集群上模拟微服务系统，并使用</a:t>
            </a:r>
            <a:r>
              <a:rPr lang="en-US" altLang="zh-CN" sz="1200"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chaosmesh</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进行异常注入。</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我们发现当一个节点发生异常时，周围的节点会发生明显的变化。</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也就是说空间信息对于根因定位很有帮助</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35033F5A-7B5F-9387-ECCF-98FD9C3A67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293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60C3F-A688-68E2-95D5-F79C525D607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85BA084-C4E3-F49B-B88E-842D28A3AD4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62E3636-94AB-D960-B1B5-2654E8D346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above findings provide a perspective on how we can </a:t>
            </a:r>
            <a:r>
              <a:rPr lang="en-US" altLang="zh-CN" sz="1200"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usa</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spatio-temporal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temporal information is used for anomaly detection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root cause localization, temporal and spatial information are</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all</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used</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以上的发现为我们如何利用时空信息提供视角：</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对于异常检测利用时间信息</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对于根因定位利用时间与空间信息</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D47547D7-B13E-A144-838E-6F0F0E3410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97153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E4D16-C594-643D-6C3C-1FBC6C94EE3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6056DBA-AC0D-C8F5-01CF-2B1123A1111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53CA1FD-DEE6-DC3E-8562-432F83DA56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find that, in addition to the interference between modalities, for microservice systems, due to the changes in users, the metric noise of the microservice systems themselves is also very large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我们发现除了模态之间的干扰之外，对于微服务系统来说，由于用户的变化，微服务系统自身的指标噪声也是很大的</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F90638AD-0780-A2D7-79F1-276BA7C0BC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12442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4EF83-2603-5A9B-AC24-C79BBFD580A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CE81C48-03A1-95BF-22CD-76F704C1E8B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DB4F497-3907-9968-AD6D-BF0B2A4CFC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Based on the characteristics of multimodal data, we propose DeST, An Unsupervised Decoupled Spatio-Temporal Framework for Microservice Incident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 follows the principle of decoupled </a:t>
            </a:r>
            <a:r>
              <a:rPr lang="en-US" altLang="zh-CN" sz="1200"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spatio</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-temporal architecture design and uses temporal information for anomaly detection.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time information, DeST uses an anti-noise differential time convolution for time series modeling, calculates the deviation between the predicted value and the true value for anomaly detection,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Root cause localization is carried out after aggregating spatial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基于多模态数据的特点，我们提出了</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DeST</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 Unsupervised Decoupled </a:t>
            </a:r>
            <a:r>
              <a:rPr lang="en-US" altLang="zh-CN" sz="1200"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Spatio</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-Temporal Framework for </a:t>
            </a:r>
            <a:b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Microservice Incident Management</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它遵循解耦的时空架构设计原则，利用时间信息进行异常检测。</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对于时间信息，</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DeST</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使用抗噪声的差分时间卷积进行时间序列建模，计算预测值与真实值的偏差进异常检测，</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聚合空间信息后进行根因定位</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9BBD4CF6-E21F-A8E1-6472-0E674FF12C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59665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6AEA5-DEBD-F1D7-B564-27BE08063F6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D4A63BA-4EEA-8BFD-5C7C-4A15AD59EB5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D4C9601-696A-1E07-6FDD-CD0DEE301F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time information, DeST uses an anti-noise differential time convolution for time series modeling, calculates the deviation between the predicted value and the true value for anomaly detection,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基于多模态数据的特点，我们提出了</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DeST</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 Unsupervised Decoupled </a:t>
            </a:r>
            <a:r>
              <a:rPr lang="en-US" altLang="zh-CN" sz="1200"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Spatio</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-Temporal Framework for </a:t>
            </a:r>
            <a:b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Microservice Incident Management</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它遵循解耦的时空架构设计原则，利用时间信息进行异常检测。</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对于时间信息，</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DeST</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使用抗噪声的差分时间卷积进行时间序列建模，计算预测值与真实值的偏差进异常检测，</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聚合空间信息后进行根因定位</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9981308F-E5E4-6A95-43F7-B5BA5BB77D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912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15C26-F694-23D5-7A7F-1A7E0ED5689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EEA467D-B08F-8F44-0CDA-BAFB567D837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E57EC05-9968-2CA4-2C08-305A558AAF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Root cause localization is carried out after aggregating spatial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基于多模态数据的特点，我们提出了</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DeST</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 Unsupervised Decoupled </a:t>
            </a:r>
            <a:r>
              <a:rPr lang="en-US" altLang="zh-CN" sz="1200"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Spatio</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-Temporal Framework for </a:t>
            </a:r>
            <a:b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Microservice Incident Management</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它遵循解耦的时空架构设计原则，利用时间信息进行异常检测。</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对于时间信息，</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DeST</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使用抗噪声的差分时间卷积进行时间序列建模，计算预测值与真实值的偏差进异常检测，</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聚合空间信息后进行根因定位</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E4098D94-A451-9217-3427-357E530FA1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4480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89324-820C-12CE-316F-EB7F5079D00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62E4B7B-841B-2AC0-1B3A-85FAEEDDDAB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C1707D1-1717-9186-5A27-C41EE00554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 be specific</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First, we formalize the multimodal data into a 3D matrix including: Channels, Instances, and Time steps</a:t>
            </a:r>
          </a:p>
        </p:txBody>
      </p:sp>
      <p:sp>
        <p:nvSpPr>
          <p:cNvPr id="4" name="灯片编号占位符 3">
            <a:extLst>
              <a:ext uri="{FF2B5EF4-FFF2-40B4-BE49-F238E27FC236}">
                <a16:creationId xmlns:a16="http://schemas.microsoft.com/office/drawing/2014/main" id="{A7DC84A4-8E53-D5C2-C69D-D68F98C632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921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I will structure my presentation into four parts. To begin, let me provide some background information.,</a:t>
            </a:r>
            <a:r>
              <a:rPr lang="en-US" altLang="zh-CN" sz="1200" dirty="0"/>
              <a:t> What's the </a:t>
            </a:r>
            <a:r>
              <a:rPr lang="en-US" altLang="zh-CN" sz="1200" dirty="0">
                <a:solidFill>
                  <a:srgbClr val="212529"/>
                </a:solidFill>
                <a:latin typeface="system-ui"/>
              </a:rPr>
              <a:t>Incident Management</a:t>
            </a:r>
            <a:r>
              <a:rPr lang="en-US" altLang="zh-CN" sz="1200" dirty="0"/>
              <a:t> in microservice systems?</a:t>
            </a:r>
            <a:endParaRPr lang="en-US" altLang="zh-CN" sz="1800" dirty="0"/>
          </a:p>
          <a:p>
            <a:endParaRPr kumimoji="1" lang="en-US" altLang="zh-CN" b="0" i="0" u="none" strike="noStrike" dirty="0">
              <a:solidFill>
                <a:srgbClr val="000000"/>
              </a:solidFill>
              <a:effectLst/>
              <a:latin typeface="-webkit-standard"/>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247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6457-C3B9-4823-1403-11291AA179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86ADFB-3011-1AA9-EF50-D2C1B35DF9A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FAF7285-7BA3-C3AA-DBC3-EE33C3AD4A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Then we deal with the data in the time dimension</a:t>
            </a:r>
          </a:p>
        </p:txBody>
      </p:sp>
      <p:sp>
        <p:nvSpPr>
          <p:cNvPr id="4" name="灯片编号占位符 3">
            <a:extLst>
              <a:ext uri="{FF2B5EF4-FFF2-40B4-BE49-F238E27FC236}">
                <a16:creationId xmlns:a16="http://schemas.microsoft.com/office/drawing/2014/main" id="{D5ED0F4E-3C2B-1B4E-5F66-F591661C08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490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FCA17-11F2-B822-C532-126EF5AE6F6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EDCBDBC-0E68-6753-41B2-5163BDBF235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433445B-902D-0E94-CC04-23BC21511C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Through differential convolutional networks, we aggregate information in the temporal dimension</a:t>
            </a:r>
          </a:p>
        </p:txBody>
      </p:sp>
      <p:sp>
        <p:nvSpPr>
          <p:cNvPr id="4" name="灯片编号占位符 3">
            <a:extLst>
              <a:ext uri="{FF2B5EF4-FFF2-40B4-BE49-F238E27FC236}">
                <a16:creationId xmlns:a16="http://schemas.microsoft.com/office/drawing/2014/main" id="{250C91AF-A494-3530-2DDF-F5B5530CDB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4181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61A3E-B603-B6D6-6E29-6BEE5DD3597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600E509-3CA4-55B0-F341-3A76DA5253A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118B1E-49F0-BBA4-DAF0-BA17909217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Then we aggregate system-level biases to conduct time series anomaly detection</a:t>
            </a:r>
          </a:p>
        </p:txBody>
      </p:sp>
      <p:sp>
        <p:nvSpPr>
          <p:cNvPr id="4" name="灯片编号占位符 3">
            <a:extLst>
              <a:ext uri="{FF2B5EF4-FFF2-40B4-BE49-F238E27FC236}">
                <a16:creationId xmlns:a16="http://schemas.microsoft.com/office/drawing/2014/main" id="{21A7D4D3-F6D5-86AF-628F-04E63F77BD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91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5AD11-2D1C-76E4-6E3A-E5E5DD14F37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D75B9D3-D392-EF5D-2109-1CC620317FF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94E660D-141A-96F4-E361-ABBE8EC508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Then we began to aggregate spatial features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conduct spatial modeling of the deviation of the nodes</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by</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using</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topological information of trace</a:t>
            </a:r>
          </a:p>
        </p:txBody>
      </p:sp>
      <p:sp>
        <p:nvSpPr>
          <p:cNvPr id="4" name="灯片编号占位符 3">
            <a:extLst>
              <a:ext uri="{FF2B5EF4-FFF2-40B4-BE49-F238E27FC236}">
                <a16:creationId xmlns:a16="http://schemas.microsoft.com/office/drawing/2014/main" id="{FB9DB688-3962-2AFD-375B-C0F12BA18D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9028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08F44-3B5E-2548-E49C-0841377FF55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708B31F-6D8A-3C12-B59F-1FD5DE8556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0DFAB56-EFE3-54E4-6AEF-6EAF9FC3E3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Finally, we calculate the cosine similarity of the system deviation and the node deviation</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root cause localization</a:t>
            </a:r>
          </a:p>
        </p:txBody>
      </p:sp>
      <p:sp>
        <p:nvSpPr>
          <p:cNvPr id="4" name="灯片编号占位符 3">
            <a:extLst>
              <a:ext uri="{FF2B5EF4-FFF2-40B4-BE49-F238E27FC236}">
                <a16:creationId xmlns:a16="http://schemas.microsoft.com/office/drawing/2014/main" id="{CACD75FC-3215-AED4-D13A-682177AB49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7905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F00BE-3F70-57DD-22B8-2EB26928B38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FCFBD9-C1CB-312F-ED4F-E5807267B40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7690DAE-B0EA-22B7-25DC-D907935932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This result demonstrates our accuracy rate in the joint task of anomaly detection and root cause localization</a:t>
            </a:r>
          </a:p>
        </p:txBody>
      </p:sp>
      <p:sp>
        <p:nvSpPr>
          <p:cNvPr id="4" name="灯片编号占位符 3">
            <a:extLst>
              <a:ext uri="{FF2B5EF4-FFF2-40B4-BE49-F238E27FC236}">
                <a16:creationId xmlns:a16="http://schemas.microsoft.com/office/drawing/2014/main" id="{EBFAEEDC-D2C8-5665-1815-F366A5A815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74793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088EC-00BB-722F-7D95-E3054D6E303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089989E-8460-62BF-2180-5B999E54C6F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117C9BB-CAB6-4F34-3674-DB6290E54B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This page mainly demonstrates the </a:t>
            </a:r>
            <a:r>
              <a:rPr lang="en-US" altLang="zh-CN" sz="1200"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deployability</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of our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table shows the time consumption in the current dataset, measured in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picture represents that as time goes by, the consumption of our inference time increases linearly rather than exponentially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这页主要展示了我们方法的可部署性</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表格展示了在当前数据集的时间消耗，以秒为单位</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图片代表着随着时间增加我们的推断时间消耗线形增长而不是指数增长</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08AD15DB-E2E1-5DDE-2D88-1C210CC2F3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0013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93050-3AD5-5C6F-38A9-2AB9287D634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E64FBA-DC1C-4353-1976-B663A21E1DA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E2D6349-E78A-F4E7-2D80-3E5DFD8CCD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This page mainly demonstrates the </a:t>
            </a:r>
            <a:r>
              <a:rPr lang="en-US" altLang="zh-CN" sz="1200" kern="12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deployability</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of our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table shows the time consumption in the current dataset, measured in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picture represents that as time goes by, the consumption of our inference time increases linearly rather than exponentially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1C33E48D-D1AB-1B39-24CC-B7BF0777DF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1461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47F97-CE89-7A85-F333-67D9354C5EC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44B4A6C-7AA8-BF05-DCDD-0FF7A0CA4E6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1AEF089-CF4A-21E3-A42B-0C07EB7CFD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It is worth mentioning that our method achieved a perfect 1.0 score in anomaly detection</a:t>
            </a:r>
          </a:p>
        </p:txBody>
      </p:sp>
      <p:sp>
        <p:nvSpPr>
          <p:cNvPr id="4" name="灯片编号占位符 3">
            <a:extLst>
              <a:ext uri="{FF2B5EF4-FFF2-40B4-BE49-F238E27FC236}">
                <a16:creationId xmlns:a16="http://schemas.microsoft.com/office/drawing/2014/main" id="{05CE9AF4-BFDE-1234-8EDD-935DC0784E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79175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3F02E-AF3C-91F0-EC85-34F0A8AE75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B32B956-149C-F270-D566-01CFECB02D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C78182D-D119-FCC3-FD93-C7277AC1A2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 conducted multi-metric evaluations on the time series anomaly detection dataset of the microservice system, and our methods achieved the best results in all metrics</a:t>
            </a:r>
          </a:p>
        </p:txBody>
      </p:sp>
      <p:sp>
        <p:nvSpPr>
          <p:cNvPr id="4" name="灯片编号占位符 3">
            <a:extLst>
              <a:ext uri="{FF2B5EF4-FFF2-40B4-BE49-F238E27FC236}">
                <a16:creationId xmlns:a16="http://schemas.microsoft.com/office/drawing/2014/main" id="{A7836D53-377D-8C02-B3C4-85A99CC0AF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4400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0F6BD-FE54-A9E0-B613-1710BDFE739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685F1E4-3BAD-B98C-502D-3633674753B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D097322-A696-3A95-16A2-046194D1BE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kern="1200" dirty="0">
              <a:solidFill>
                <a:srgbClr val="000000"/>
              </a:solidFill>
              <a:effectLst/>
              <a:latin typeface="Aptos" panose="020B0004020202020204" pitchFamily="34"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rgbClr val="000000"/>
                </a:solidFill>
                <a:effectLst/>
                <a:latin typeface="Aptos" panose="020B0004020202020204" pitchFamily="34" charset="0"/>
                <a:ea typeface="宋体" panose="02010600030101010101" pitchFamily="2" charset="-122"/>
                <a:cs typeface="Times New Roman" panose="02020603050405020304" pitchFamily="18" charset="0"/>
              </a:rPr>
              <a:t>Microservice system is adopted by most service providers</a:t>
            </a:r>
            <a:endParaRPr lang="en-US" altLang="zh-CN" sz="1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rgbClr val="000000"/>
                </a:solidFill>
                <a:effectLst/>
                <a:latin typeface="Aptos" panose="020B0004020202020204" pitchFamily="34" charset="0"/>
                <a:ea typeface="宋体" panose="02010600030101010101" pitchFamily="2" charset="-122"/>
                <a:cs typeface="Times New Roman" panose="02020603050405020304" pitchFamily="18" charset="0"/>
              </a:rPr>
              <a:t>With the increase of service nodes,</a:t>
            </a:r>
            <a:r>
              <a:rPr lang="zh-CN" altLang="en-US" sz="1200" b="1" kern="1200" dirty="0">
                <a:solidFill>
                  <a:srgbClr val="000000"/>
                </a:solidFill>
                <a:effectLst/>
                <a:latin typeface="Aptos" panose="020B0004020202020204" pitchFamily="34" charset="0"/>
                <a:ea typeface="宋体" panose="02010600030101010101" pitchFamily="2" charset="-122"/>
                <a:cs typeface="Times New Roman" panose="02020603050405020304" pitchFamily="18" charset="0"/>
              </a:rPr>
              <a:t> </a:t>
            </a:r>
            <a:r>
              <a:rPr lang="en-US" altLang="zh-CN" sz="1200" b="1" dirty="0">
                <a:solidFill>
                  <a:srgbClr val="000000"/>
                </a:solidFill>
                <a:latin typeface="Aptos" panose="020B0004020202020204" pitchFamily="34" charset="0"/>
                <a:ea typeface="宋体" panose="02010600030101010101" pitchFamily="2" charset="-122"/>
                <a:cs typeface="Times New Roman" panose="02020603050405020304" pitchFamily="18" charset="0"/>
              </a:rPr>
              <a:t>e</a:t>
            </a:r>
            <a:r>
              <a:rPr lang="en-US" altLang="zh-CN" sz="1200" b="1" kern="1200" dirty="0">
                <a:solidFill>
                  <a:srgbClr val="000000"/>
                </a:solidFill>
                <a:effectLst/>
                <a:latin typeface="Aptos" panose="020B0004020202020204" pitchFamily="34" charset="0"/>
                <a:ea typeface="宋体" panose="02010600030101010101" pitchFamily="2" charset="-122"/>
                <a:cs typeface="Times New Roman" panose="02020603050405020304" pitchFamily="18" charset="0"/>
              </a:rPr>
              <a:t>very minute of downtime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would cause billions of dollars in losses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more</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and</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more</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1" kern="1200" dirty="0">
                <a:solidFill>
                  <a:srgbClr val="000000"/>
                </a:solidFill>
                <a:effectLst/>
                <a:latin typeface="Aptos" panose="020B0004020202020204" pitchFamily="34" charset="0"/>
                <a:ea typeface="宋体" panose="02010600030101010101" pitchFamily="2" charset="-122"/>
                <a:cs typeface="Times New Roman" panose="02020603050405020304" pitchFamily="18" charset="0"/>
              </a:rPr>
              <a:t>service</a:t>
            </a:r>
            <a:r>
              <a:rPr lang="zh-CN" altLang="en-US" sz="1200" b="1" kern="1200" dirty="0">
                <a:solidFill>
                  <a:srgbClr val="000000"/>
                </a:solidFill>
                <a:effectLst/>
                <a:latin typeface="Aptos" panose="020B0004020202020204" pitchFamily="34"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providers require reliable anomaly detection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随着服务节点的增加，</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每分钟的停机将会造成数百万美元的损失</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越来越多的服务厂商需要可靠的异常检测系统</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A9FF9713-399E-C2E9-5CDB-42035942BB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34370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31648-A5CC-30AD-7667-50F0CD72539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2569394-F444-5E82-1FF6-F004EFEDE7C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5F3E83B-300A-5A6E-01AB-71EDEC5324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Finally, we conducted an ablation experiment and proved that the good effect of our method was due to the the differential module</a:t>
            </a:r>
          </a:p>
        </p:txBody>
      </p:sp>
      <p:sp>
        <p:nvSpPr>
          <p:cNvPr id="4" name="灯片编号占位符 3">
            <a:extLst>
              <a:ext uri="{FF2B5EF4-FFF2-40B4-BE49-F238E27FC236}">
                <a16:creationId xmlns:a16="http://schemas.microsoft.com/office/drawing/2014/main" id="{D4393ABA-AAC2-10A2-6058-5ACC7E043F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0028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33F2EEB3-263B-F74E-BDD4-4006489A5CC1}" type="slidenum">
              <a:rPr kumimoji="1" lang="zh-CN" altLang="en-US" smtClean="0"/>
              <a:t>31</a:t>
            </a:fld>
            <a:endParaRPr kumimoji="1" lang="zh-CN" altLang="en-US"/>
          </a:p>
        </p:txBody>
      </p:sp>
    </p:spTree>
    <p:extLst>
      <p:ext uri="{BB962C8B-B14F-4D97-AF65-F5344CB8AC3E}">
        <p14:creationId xmlns:p14="http://schemas.microsoft.com/office/powerpoint/2010/main" val="25186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Microservice systems generate a large number of Key Performance Indicators, logs, and traces every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Service reliability engineers need to conduct operation of microservice systems based on these indicators, including anomaly detection and root cause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How to build an efficient multimodal model with</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less cross-modal interference?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How can task-relevant knowledge be selectively routed</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 downstream modules?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How to efficiently model time-series data with transient noise?</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313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7DB4C-B207-05CD-0C31-D0AE3A1187B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CF988DA-9A7B-6F5D-BE61-9414DF22E9A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4C1AAAE-12EE-CD2F-7001-E4A31B4677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Microservice systems generate a large number of Key Performance Indicators, logs, and traces every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Service reliability engineers need to conduct operation of microservice systems based on these indicators, including anomaly detection and root cause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How to build an efficient multimodal model with</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less cross-modal interference?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How can task-relevant knowledge be selectively routed</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 downstream modules?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How to efficiently model time-series data with transient noise?</a:t>
            </a:r>
          </a:p>
        </p:txBody>
      </p:sp>
      <p:sp>
        <p:nvSpPr>
          <p:cNvPr id="4" name="灯片编号占位符 3">
            <a:extLst>
              <a:ext uri="{FF2B5EF4-FFF2-40B4-BE49-F238E27FC236}">
                <a16:creationId xmlns:a16="http://schemas.microsoft.com/office/drawing/2014/main" id="{B238CC7C-85FE-4B97-26F1-D06DDC7E93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4830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609BC-BFED-CC3C-AE26-047124C97F7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413491B-C5A7-22DC-020A-9E6B32F2894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387EFE8-DE71-0600-778D-22DCA629A8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Microservice systems generate a large number of Key Performance Indicators, logs, and traces every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Service reliability engineers need to conduct operation of microservice systems based on these indicators, including anomaly detection and root cause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How to build an efficient multimodal model with</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less cross-modal interference?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How can task-relevant knowledge be selectively routed</a:t>
            </a:r>
            <a:r>
              <a:rPr lang="zh-CN" altLang="en-US"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 downstream modules?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How to efficiently model time-series data with transient noise?</a:t>
            </a:r>
          </a:p>
        </p:txBody>
      </p:sp>
      <p:sp>
        <p:nvSpPr>
          <p:cNvPr id="4" name="灯片编号占位符 3">
            <a:extLst>
              <a:ext uri="{FF2B5EF4-FFF2-40B4-BE49-F238E27FC236}">
                <a16:creationId xmlns:a16="http://schemas.microsoft.com/office/drawing/2014/main" id="{3C31BE79-B99B-579B-A42A-E5677F2475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140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999B0-87D8-8C0D-7E6B-255D5848E25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577E324-AD84-F931-953E-EE705F01699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CD93605-3CAE-0CEA-04E0-7066EE0BD8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Microservice systems generate a large number of Key Performance Indicators, logs, and traces every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Service reliability engineers need to conduct operation of microservice systems based on these metrics, including anomaly detection and root cause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4" name="灯片编号占位符 3">
            <a:extLst>
              <a:ext uri="{FF2B5EF4-FFF2-40B4-BE49-F238E27FC236}">
                <a16:creationId xmlns:a16="http://schemas.microsoft.com/office/drawing/2014/main" id="{BA51D9A1-619A-8D93-4342-FEFA196885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402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EDFD1-72D0-7D44-249B-8B61C5099D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FFDCBF5-1C41-A139-A415-FEFA83C26D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F160DF2-4F97-1F99-6DB9-98D602058C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Previous work transformed all modal-data into temporal and spatial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the existing multimodal data, temporal modeling is conducted first, followed by spatial modeling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However, such a modeling is not </a:t>
            </a:r>
            <a:r>
              <a:rPr lang="en-US" altLang="zh-CN" sz="1200" kern="12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elegant</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enough. As shown in the right figure, there are many cross-modal interferences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2A2F45"/>
                </a:solidFill>
                <a:effectLst/>
                <a:latin typeface="PingFangSC-Regular" panose="020B0400000000000000" pitchFamily="34" charset="-122"/>
                <a:ea typeface="PingFangSC-Regular" panose="020B0400000000000000" pitchFamily="34" charset="-122"/>
              </a:rPr>
              <a:t>之前的工作将所有模态的数据转化为时间模态和空间模态 </a:t>
            </a:r>
            <a:endParaRPr lang="en-US" altLang="zh-CN" b="0" i="0" dirty="0">
              <a:solidFill>
                <a:srgbClr val="2A2F45"/>
              </a:solidFill>
              <a:effectLst/>
              <a:latin typeface="PingFangSC-Regular" panose="020B0400000000000000" pitchFamily="34" charset="-122"/>
              <a:ea typeface="PingFangSC-Regular" panose="020B04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2A2F45"/>
                </a:solidFill>
                <a:effectLst/>
                <a:latin typeface="PingFangSC-Regular" panose="020B0400000000000000" pitchFamily="34" charset="-122"/>
                <a:ea typeface="PingFangSC-Regular" panose="020B0400000000000000" pitchFamily="34" charset="-122"/>
              </a:rPr>
              <a:t>对已有的多模态数据先进行时间建模，随后进行空间建模 </a:t>
            </a:r>
            <a:endParaRPr lang="en-US" altLang="zh-CN" b="0" i="0" dirty="0">
              <a:solidFill>
                <a:srgbClr val="2A2F45"/>
              </a:solidFill>
              <a:effectLst/>
              <a:latin typeface="PingFangSC-Regular" panose="020B0400000000000000" pitchFamily="34" charset="-122"/>
              <a:ea typeface="PingFangSC-Regular" panose="020B04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2A2F45"/>
                </a:solidFill>
                <a:effectLst/>
                <a:latin typeface="PingFangSC-Regular" panose="020B0400000000000000" pitchFamily="34" charset="-122"/>
                <a:ea typeface="PingFangSC-Regular" panose="020B0400000000000000" pitchFamily="34" charset="-122"/>
              </a:rPr>
              <a:t>但是这样的建模并不够优雅，如右图所示，跨模态的干扰有很多</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EF70319B-F9C6-EAE5-46AD-5C7076EA07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3404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AE0E4-0A64-DCE6-0A70-77AAB845826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646226D-C598-8CCF-08A7-4BB5F61309E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CCB0D78-859A-E79B-02B7-08C2D3732D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Previous work transformed all modal-data into temporal and spatial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the existing multimodal data, temporal modeling is conducted first, followed by spatial modeling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However, such a modeling is not </a:t>
            </a:r>
            <a:r>
              <a:rPr lang="en-US" altLang="zh-CN" sz="1200" kern="12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elegant</a:t>
            </a:r>
            <a:r>
              <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enough. As shown in the right figure, there are many cross-modal interferences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2A2F45"/>
                </a:solidFill>
                <a:effectLst/>
                <a:latin typeface="PingFangSC-Regular" panose="020B0400000000000000" pitchFamily="34" charset="-122"/>
                <a:ea typeface="PingFangSC-Regular" panose="020B0400000000000000" pitchFamily="34" charset="-122"/>
              </a:rPr>
              <a:t>之前的工作将所有模态的数据转化为时间模态和空间模态 </a:t>
            </a:r>
            <a:endParaRPr lang="en-US" altLang="zh-CN" b="0" i="0" dirty="0">
              <a:solidFill>
                <a:srgbClr val="2A2F45"/>
              </a:solidFill>
              <a:effectLst/>
              <a:latin typeface="PingFangSC-Regular" panose="020B0400000000000000" pitchFamily="34" charset="-122"/>
              <a:ea typeface="PingFangSC-Regular" panose="020B04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2A2F45"/>
                </a:solidFill>
                <a:effectLst/>
                <a:latin typeface="PingFangSC-Regular" panose="020B0400000000000000" pitchFamily="34" charset="-122"/>
                <a:ea typeface="PingFangSC-Regular" panose="020B0400000000000000" pitchFamily="34" charset="-122"/>
              </a:rPr>
              <a:t>对已有的多模态数据先进行时间建模，随后进行空间建模 </a:t>
            </a:r>
            <a:endParaRPr lang="en-US" altLang="zh-CN" b="0" i="0" dirty="0">
              <a:solidFill>
                <a:srgbClr val="2A2F45"/>
              </a:solidFill>
              <a:effectLst/>
              <a:latin typeface="PingFangSC-Regular" panose="020B0400000000000000" pitchFamily="34" charset="-122"/>
              <a:ea typeface="PingFangSC-Regular" panose="020B04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2A2F45"/>
                </a:solidFill>
                <a:effectLst/>
                <a:latin typeface="PingFangSC-Regular" panose="020B0400000000000000" pitchFamily="34" charset="-122"/>
                <a:ea typeface="PingFangSC-Regular" panose="020B0400000000000000" pitchFamily="34" charset="-122"/>
              </a:rPr>
              <a:t>但是这样的建模并不够优雅，如右图所示，跨模态的干扰有很多</a:t>
            </a:r>
            <a:endParaRPr lang="en-US" altLang="zh-CN" sz="12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7664FCF9-E6CE-9433-853A-676F4C467D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36B50E-8964-994A-91EC-EA260657122A}"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3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5DE685-0261-292B-BAA0-E5B58E8C08B6}"/>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733FB962-2A97-55A2-A761-2A0FD4C39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F17B209E-A89B-2417-206C-486A98ABE4F2}"/>
              </a:ext>
            </a:extLst>
          </p:cNvPr>
          <p:cNvSpPr>
            <a:spLocks noGrp="1"/>
          </p:cNvSpPr>
          <p:nvPr>
            <p:ph type="dt" sz="half" idx="10"/>
          </p:nvPr>
        </p:nvSpPr>
        <p:spPr/>
        <p:txBody>
          <a:bodyPr/>
          <a:lstStyle/>
          <a:p>
            <a:fld id="{89E27C4E-7026-4B4E-9660-0BCAD3CF25AE}" type="datetimeFigureOut">
              <a:rPr kumimoji="1" lang="zh-CN" altLang="en-US" smtClean="0"/>
              <a:t>2025/11/8</a:t>
            </a:fld>
            <a:endParaRPr kumimoji="1" lang="zh-CN" altLang="en-US"/>
          </a:p>
        </p:txBody>
      </p:sp>
      <p:sp>
        <p:nvSpPr>
          <p:cNvPr id="5" name="页脚占位符 4">
            <a:extLst>
              <a:ext uri="{FF2B5EF4-FFF2-40B4-BE49-F238E27FC236}">
                <a16:creationId xmlns:a16="http://schemas.microsoft.com/office/drawing/2014/main" id="{B108F7CD-B08E-211F-F530-5E87AD35765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2C37831-198F-AE21-66FB-37AFB8BB043C}"/>
              </a:ext>
            </a:extLst>
          </p:cNvPr>
          <p:cNvSpPr>
            <a:spLocks noGrp="1"/>
          </p:cNvSpPr>
          <p:nvPr>
            <p:ph type="sldNum" sz="quarter" idx="12"/>
          </p:nvPr>
        </p:nvSpPr>
        <p:spPr/>
        <p:txBody>
          <a:body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177685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48ECE5-DACD-1B91-CCC9-C978DC6E558A}"/>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CE463CA-4A55-F163-41E4-31E379710296}"/>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0D4F8C3-6315-CEA2-269F-DBC777A91F69}"/>
              </a:ext>
            </a:extLst>
          </p:cNvPr>
          <p:cNvSpPr>
            <a:spLocks noGrp="1"/>
          </p:cNvSpPr>
          <p:nvPr>
            <p:ph type="dt" sz="half" idx="10"/>
          </p:nvPr>
        </p:nvSpPr>
        <p:spPr/>
        <p:txBody>
          <a:bodyPr/>
          <a:lstStyle/>
          <a:p>
            <a:fld id="{89E27C4E-7026-4B4E-9660-0BCAD3CF25AE}" type="datetimeFigureOut">
              <a:rPr kumimoji="1" lang="zh-CN" altLang="en-US" smtClean="0"/>
              <a:t>2025/11/8</a:t>
            </a:fld>
            <a:endParaRPr kumimoji="1" lang="zh-CN" altLang="en-US"/>
          </a:p>
        </p:txBody>
      </p:sp>
      <p:sp>
        <p:nvSpPr>
          <p:cNvPr id="5" name="页脚占位符 4">
            <a:extLst>
              <a:ext uri="{FF2B5EF4-FFF2-40B4-BE49-F238E27FC236}">
                <a16:creationId xmlns:a16="http://schemas.microsoft.com/office/drawing/2014/main" id="{8BEC7B32-F457-DEF4-1C28-F870840B80A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15A001E-57D0-2F6E-BF7E-228432D4672E}"/>
              </a:ext>
            </a:extLst>
          </p:cNvPr>
          <p:cNvSpPr>
            <a:spLocks noGrp="1"/>
          </p:cNvSpPr>
          <p:nvPr>
            <p:ph type="sldNum" sz="quarter" idx="12"/>
          </p:nvPr>
        </p:nvSpPr>
        <p:spPr/>
        <p:txBody>
          <a:body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370565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DFD4517-B7C0-9AB0-6078-31274EA817ED}"/>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E8F0BCCF-6D1C-849F-4423-FFC15292397A}"/>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F2EAA22-2607-873F-9E16-EDB6EA12BA60}"/>
              </a:ext>
            </a:extLst>
          </p:cNvPr>
          <p:cNvSpPr>
            <a:spLocks noGrp="1"/>
          </p:cNvSpPr>
          <p:nvPr>
            <p:ph type="dt" sz="half" idx="10"/>
          </p:nvPr>
        </p:nvSpPr>
        <p:spPr/>
        <p:txBody>
          <a:bodyPr/>
          <a:lstStyle/>
          <a:p>
            <a:fld id="{89E27C4E-7026-4B4E-9660-0BCAD3CF25AE}" type="datetimeFigureOut">
              <a:rPr kumimoji="1" lang="zh-CN" altLang="en-US" smtClean="0"/>
              <a:t>2025/11/8</a:t>
            </a:fld>
            <a:endParaRPr kumimoji="1" lang="zh-CN" altLang="en-US"/>
          </a:p>
        </p:txBody>
      </p:sp>
      <p:sp>
        <p:nvSpPr>
          <p:cNvPr id="5" name="页脚占位符 4">
            <a:extLst>
              <a:ext uri="{FF2B5EF4-FFF2-40B4-BE49-F238E27FC236}">
                <a16:creationId xmlns:a16="http://schemas.microsoft.com/office/drawing/2014/main" id="{7EE5C16A-B594-FAE5-2AF7-79B39E70CF1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41C52AF-74F0-412F-2EC1-3896EC2E1325}"/>
              </a:ext>
            </a:extLst>
          </p:cNvPr>
          <p:cNvSpPr>
            <a:spLocks noGrp="1"/>
          </p:cNvSpPr>
          <p:nvPr>
            <p:ph type="sldNum" sz="quarter" idx="12"/>
          </p:nvPr>
        </p:nvSpPr>
        <p:spPr/>
        <p:txBody>
          <a:body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136078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3074" name="组合 6"/>
          <p:cNvGrpSpPr/>
          <p:nvPr userDrawn="1"/>
        </p:nvGrpSpPr>
        <p:grpSpPr>
          <a:xfrm>
            <a:off x="8831264" y="277815"/>
            <a:ext cx="3937000" cy="598487"/>
            <a:chOff x="1398" y="3698"/>
            <a:chExt cx="5754" cy="837"/>
          </a:xfrm>
        </p:grpSpPr>
        <p:sp>
          <p:nvSpPr>
            <p:cNvPr id="8" name="矩形 7"/>
            <p:cNvSpPr/>
            <p:nvPr/>
          </p:nvSpPr>
          <p:spPr>
            <a:xfrm>
              <a:off x="2303" y="3953"/>
              <a:ext cx="4288" cy="582"/>
            </a:xfrm>
            <a:prstGeom prst="rect">
              <a:avLst/>
            </a:prstGeom>
          </p:spPr>
          <p:txBody>
            <a:bodyPr>
              <a:spAutoFit/>
            </a:bodyPr>
            <a:lstStyle/>
            <a:p>
              <a:pPr marL="0" marR="0" lvl="0" indent="0" algn="l" defTabSz="914126" rtl="0" eaLnBrk="1" fontAlgn="auto" latinLnBrk="0" hangingPunct="1">
                <a:lnSpc>
                  <a:spcPct val="100000"/>
                </a:lnSpc>
                <a:spcBef>
                  <a:spcPts val="1000"/>
                </a:spcBef>
                <a:spcAft>
                  <a:spcPts val="0"/>
                </a:spcAft>
                <a:buClrTx/>
                <a:buSzTx/>
                <a:buFontTx/>
                <a:buNone/>
                <a:defRPr/>
              </a:pPr>
              <a:r>
                <a:rPr kumimoji="0" lang="en-US" altLang="zh-CN" sz="1050" b="0" i="0" u="none" strike="noStrike" kern="1200" cap="none" spc="0" normalizeH="0" baseline="0" noProof="0" dirty="0">
                  <a:ln>
                    <a:noFill/>
                  </a:ln>
                  <a:solidFill>
                    <a:prstClr val="black">
                      <a:lumMod val="75000"/>
                      <a:lumOff val="25000"/>
                    </a:prstClr>
                  </a:solidFill>
                  <a:effectLst/>
                  <a:uLnTx/>
                  <a:uFillTx/>
                  <a:latin typeface="+mn-lt"/>
                  <a:ea typeface="PMingLiU" pitchFamily="18" charset="-120"/>
                  <a:cs typeface="+mn-cs"/>
                </a:rPr>
                <a:t>Computer Network Information Center, </a:t>
              </a:r>
              <a:br>
                <a:rPr kumimoji="0" lang="en-US" altLang="zh-CN" sz="1050" b="0" i="0" u="none" strike="noStrike" kern="1200" cap="none" spc="0" normalizeH="0" baseline="0" noProof="0" dirty="0">
                  <a:ln>
                    <a:noFill/>
                  </a:ln>
                  <a:solidFill>
                    <a:prstClr val="black">
                      <a:lumMod val="75000"/>
                      <a:lumOff val="25000"/>
                    </a:prstClr>
                  </a:solidFill>
                  <a:effectLst/>
                  <a:uLnTx/>
                  <a:uFillTx/>
                  <a:latin typeface="+mn-lt"/>
                  <a:ea typeface="PMingLiU" pitchFamily="18" charset="-120"/>
                  <a:cs typeface="+mn-cs"/>
                </a:rPr>
              </a:br>
              <a:r>
                <a:rPr kumimoji="0" lang="en-US" altLang="zh-CN" sz="1050" b="0" i="0" u="none" strike="noStrike" kern="1200" cap="none" spc="0" normalizeH="0" baseline="0" noProof="0" dirty="0">
                  <a:ln>
                    <a:noFill/>
                  </a:ln>
                  <a:solidFill>
                    <a:prstClr val="black">
                      <a:lumMod val="75000"/>
                      <a:lumOff val="25000"/>
                    </a:prstClr>
                  </a:solidFill>
                  <a:effectLst/>
                  <a:uLnTx/>
                  <a:uFillTx/>
                  <a:latin typeface="+mn-lt"/>
                  <a:ea typeface="PMingLiU" pitchFamily="18" charset="-120"/>
                  <a:cs typeface="+mn-cs"/>
                </a:rPr>
                <a:t>Chinese Academy of Sciences</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mn-lt"/>
                <a:ea typeface="PMingLiU" pitchFamily="18" charset="-120"/>
                <a:cs typeface="微软雅黑" panose="020B0503020204020204" pitchFamily="34" charset="-122"/>
                <a:sym typeface="+mn-lt"/>
              </a:endParaRPr>
            </a:p>
          </p:txBody>
        </p:sp>
        <p:sp>
          <p:nvSpPr>
            <p:cNvPr id="9" name="矩形 8"/>
            <p:cNvSpPr>
              <a:spLocks noChangeArrowheads="1"/>
            </p:cNvSpPr>
            <p:nvPr/>
          </p:nvSpPr>
          <p:spPr bwMode="auto">
            <a:xfrm>
              <a:off x="2291" y="3698"/>
              <a:ext cx="4861" cy="386"/>
            </a:xfrm>
            <a:prstGeom prst="rect">
              <a:avLst/>
            </a:prstGeom>
            <a:noFill/>
            <a:ln>
              <a:noFill/>
            </a:ln>
          </p:spPr>
          <p:txBody>
            <a:bodyPr>
              <a:spAutoFit/>
            </a:bodyPr>
            <a:lstStyle>
              <a:lvl1pPr>
                <a:defRPr>
                  <a:solidFill>
                    <a:schemeClr val="tx1"/>
                  </a:solidFill>
                  <a:latin typeface="Calibri" panose="020F0502020204030204" pitchFamily="34" charset="0"/>
                  <a:ea typeface="宋体" pitchFamily="2" charset="-122"/>
                </a:defRPr>
              </a:lvl1pPr>
              <a:lvl2pPr marL="742950" indent="-285750">
                <a:defRPr>
                  <a:solidFill>
                    <a:schemeClr val="tx1"/>
                  </a:solidFill>
                  <a:latin typeface="Calibri" panose="020F0502020204030204" pitchFamily="34" charset="0"/>
                  <a:ea typeface="宋体" pitchFamily="2" charset="-122"/>
                </a:defRPr>
              </a:lvl2pPr>
              <a:lvl3pPr marL="1143000" indent="-228600">
                <a:defRPr>
                  <a:solidFill>
                    <a:schemeClr val="tx1"/>
                  </a:solidFill>
                  <a:latin typeface="Calibri" panose="020F0502020204030204" pitchFamily="34" charset="0"/>
                  <a:ea typeface="宋体" pitchFamily="2" charset="-122"/>
                </a:defRPr>
              </a:lvl3pPr>
              <a:lvl4pPr marL="1600200" indent="-228600">
                <a:defRPr>
                  <a:solidFill>
                    <a:schemeClr val="tx1"/>
                  </a:solidFill>
                  <a:latin typeface="Calibri" panose="020F0502020204030204" pitchFamily="34" charset="0"/>
                  <a:ea typeface="宋体" pitchFamily="2" charset="-122"/>
                </a:defRPr>
              </a:lvl4pPr>
              <a:lvl5pPr marL="2057400" indent="-228600">
                <a:defRPr>
                  <a:solidFill>
                    <a:schemeClr val="tx1"/>
                  </a:solidFill>
                  <a:latin typeface="Calibri" panose="020F0502020204030204" pitchFamily="34" charset="0"/>
                  <a:ea typeface="宋体"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itchFamily="2" charset="-122"/>
                </a:defRPr>
              </a:lvl9pPr>
            </a:lstStyle>
            <a:p>
              <a:pPr marL="0" marR="0" lvl="0" indent="0" algn="l" defTabSz="914126" rtl="0" eaLnBrk="1" fontAlgn="base" latinLnBrk="0" hangingPunct="1">
                <a:lnSpc>
                  <a:spcPct val="100000"/>
                </a:lnSpc>
                <a:spcBef>
                  <a:spcPts val="1000"/>
                </a:spcBef>
                <a:spcAft>
                  <a:spcPct val="0"/>
                </a:spcAft>
                <a:buClrTx/>
                <a:buSzTx/>
                <a:buFontTx/>
                <a:buNone/>
                <a:defRPr/>
              </a:pPr>
              <a:r>
                <a:rPr kumimoji="0" lang="zh-CN" altLang="en-US" sz="1200" b="1"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cs"/>
                  <a:sym typeface="+mn-lt"/>
                </a:rPr>
                <a:t>中国科学院计算机网络信息中心</a:t>
              </a:r>
            </a:p>
          </p:txBody>
        </p:sp>
        <p:pic>
          <p:nvPicPr>
            <p:cNvPr id="3077" name="图片 9" descr="网络中心logo"/>
            <p:cNvPicPr>
              <a:picLocks noChangeAspect="1"/>
            </p:cNvPicPr>
            <p:nvPr/>
          </p:nvPicPr>
          <p:blipFill>
            <a:blip r:embed="rId2" cstate="screen"/>
            <a:stretch>
              <a:fillRect/>
            </a:stretch>
          </p:blipFill>
          <p:spPr>
            <a:xfrm>
              <a:off x="1398" y="3806"/>
              <a:ext cx="893" cy="655"/>
            </a:xfrm>
            <a:prstGeom prst="rect">
              <a:avLst/>
            </a:prstGeom>
            <a:noFill/>
            <a:ln w="9525">
              <a:noFill/>
            </a:ln>
          </p:spPr>
        </p:pic>
      </p:grpSp>
      <p:cxnSp>
        <p:nvCxnSpPr>
          <p:cNvPr id="2" name="直接连接符 2"/>
          <p:cNvCxnSpPr/>
          <p:nvPr/>
        </p:nvCxnSpPr>
        <p:spPr>
          <a:xfrm>
            <a:off x="361950" y="1052513"/>
            <a:ext cx="11468100" cy="0"/>
          </a:xfrm>
          <a:prstGeom prst="line">
            <a:avLst/>
          </a:prstGeom>
          <a:ln w="28575">
            <a:solidFill>
              <a:srgbClr val="476BB3"/>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1687175" y="6499225"/>
            <a:ext cx="287338" cy="287338"/>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defRPr/>
            </a:pPr>
            <a:endParaRPr kumimoji="1" lang="zh-CN" altLang="en-US" sz="1799" b="0" i="0" u="none" strike="noStrike" kern="1200" cap="none" spc="0" normalizeH="0" baseline="0" noProof="0">
              <a:ln>
                <a:noFill/>
              </a:ln>
              <a:solidFill>
                <a:schemeClr val="lt1"/>
              </a:solidFill>
              <a:effectLst/>
              <a:uLnTx/>
              <a:uFillTx/>
              <a:latin typeface="+mn-lt"/>
              <a:ea typeface="+mn-ea"/>
              <a:cs typeface="+mn-cs"/>
            </a:endParaRPr>
          </a:p>
        </p:txBody>
      </p:sp>
      <p:sp>
        <p:nvSpPr>
          <p:cNvPr id="3080" name="文本框 12"/>
          <p:cNvSpPr txBox="1"/>
          <p:nvPr/>
        </p:nvSpPr>
        <p:spPr>
          <a:xfrm>
            <a:off x="11676064" y="6467477"/>
            <a:ext cx="307975" cy="341313"/>
          </a:xfrm>
          <a:prstGeom prst="rect">
            <a:avLst/>
          </a:prstGeom>
          <a:noFill/>
          <a:ln w="9525">
            <a:noFill/>
          </a:ln>
        </p:spPr>
        <p:txBody>
          <a:bodyPr wrap="none" anchor="t"/>
          <a:lstStyle/>
          <a:p>
            <a:pPr lvl="0" algn="ctr" eaLnBrk="1" hangingPunct="1"/>
            <a:fld id="{9A0DB2DC-4C9A-4742-B13C-FB6460FD3503}" type="slidenum">
              <a:rPr lang="zh-CN" altLang="en-US" sz="1600" dirty="0">
                <a:solidFill>
                  <a:schemeClr val="bg1"/>
                </a:solidFill>
                <a:latin typeface="Arial" panose="020B0604020202090204" pitchFamily="34" charset="0"/>
                <a:ea typeface="宋体" pitchFamily="2" charset="-122"/>
              </a:rPr>
              <a:t>‹#›</a:t>
            </a:fld>
            <a:endParaRPr lang="zh-CN" altLang="en-US" sz="1600" dirty="0">
              <a:solidFill>
                <a:schemeClr val="bg1"/>
              </a:solidFill>
              <a:latin typeface="Arial" panose="020B0604020202090204" pitchFamily="34" charset="0"/>
              <a:ea typeface="Arial" panose="020B0604020202090204" pitchFamily="34" charset="0"/>
            </a:endParaRPr>
          </a:p>
        </p:txBody>
      </p:sp>
      <p:sp>
        <p:nvSpPr>
          <p:cNvPr id="4" name="内容占位符 2"/>
          <p:cNvSpPr>
            <a:spLocks noGrp="1"/>
          </p:cNvSpPr>
          <p:nvPr>
            <p:ph idx="1"/>
          </p:nvPr>
        </p:nvSpPr>
        <p:spPr>
          <a:xfrm>
            <a:off x="361492" y="1229342"/>
            <a:ext cx="11469016" cy="5235626"/>
          </a:xfrm>
        </p:spPr>
        <p:txBody>
          <a:bodyPr>
            <a:normAutofit/>
          </a:bodyPr>
          <a:lstStyle>
            <a:lvl1pPr marL="257098" indent="-257098">
              <a:lnSpc>
                <a:spcPct val="150000"/>
              </a:lnSpc>
              <a:buFont typeface="Wingdings" panose="05000000000000000000" pitchFamily="2" charset="2"/>
              <a:buChar char="l"/>
              <a:defRPr sz="1999" b="1">
                <a:solidFill>
                  <a:schemeClr val="tx1"/>
                </a:solidFill>
                <a:latin typeface="微软雅黑" panose="020B0503020204020204" pitchFamily="34" charset="-122"/>
                <a:ea typeface="微软雅黑" panose="020B0503020204020204" pitchFamily="34" charset="-122"/>
              </a:defRPr>
            </a:lvl1pPr>
            <a:lvl2pPr>
              <a:lnSpc>
                <a:spcPct val="150000"/>
              </a:lnSpc>
              <a:defRPr sz="1600" b="1">
                <a:solidFill>
                  <a:schemeClr val="tx1"/>
                </a:solidFill>
                <a:latin typeface="微软雅黑" panose="020B0503020204020204" pitchFamily="34" charset="-122"/>
                <a:ea typeface="微软雅黑" panose="020B0503020204020204" pitchFamily="34" charset="-122"/>
              </a:defRPr>
            </a:lvl2pPr>
            <a:lvl3pPr>
              <a:lnSpc>
                <a:spcPct val="150000"/>
              </a:lnSpc>
              <a:defRPr sz="1600" b="1">
                <a:solidFill>
                  <a:schemeClr val="tx1"/>
                </a:solidFill>
                <a:latin typeface="微软雅黑" panose="020B0503020204020204" pitchFamily="34" charset="-122"/>
                <a:ea typeface="微软雅黑" panose="020B0503020204020204" pitchFamily="34" charset="-122"/>
              </a:defRPr>
            </a:lvl3pPr>
            <a:lvl4pPr>
              <a:lnSpc>
                <a:spcPct val="150000"/>
              </a:lnSpc>
              <a:defRPr sz="1400" b="1">
                <a:solidFill>
                  <a:schemeClr val="tx1"/>
                </a:solidFill>
                <a:latin typeface="微软雅黑" panose="020B0503020204020204" pitchFamily="34" charset="-122"/>
                <a:ea typeface="微软雅黑" panose="020B0503020204020204" pitchFamily="34" charset="-122"/>
              </a:defRPr>
            </a:lvl4pPr>
            <a:lvl5pPr>
              <a:lnSpc>
                <a:spcPct val="150000"/>
              </a:lnSpc>
              <a:defRPr sz="1400" b="1">
                <a:solidFill>
                  <a:schemeClr val="tx1"/>
                </a:solidFill>
                <a:latin typeface="微软雅黑" panose="020B0503020204020204" pitchFamily="34" charset="-122"/>
                <a:ea typeface="微软雅黑" panose="020B0503020204020204" pitchFamily="3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11" name="Title 1"/>
          <p:cNvSpPr>
            <a:spLocks noGrp="1"/>
          </p:cNvSpPr>
          <p:nvPr>
            <p:ph type="title"/>
          </p:nvPr>
        </p:nvSpPr>
        <p:spPr>
          <a:xfrm>
            <a:off x="361493" y="404665"/>
            <a:ext cx="8793141" cy="443198"/>
          </a:xfrm>
          <a:prstGeom prst="rect">
            <a:avLst/>
          </a:prstGeom>
        </p:spPr>
        <p:txBody>
          <a:bodyPr lIns="0" tIns="0" rIns="0" bIns="0">
            <a:spAutoFit/>
          </a:bodyPr>
          <a:lstStyle>
            <a:lvl1pPr algn="l">
              <a:defRPr lang="en-US" sz="3199" b="1" kern="0" dirty="0">
                <a:solidFill>
                  <a:schemeClr val="tx1"/>
                </a:solidFill>
                <a:latin typeface="微软雅黑" panose="020B0503020204020204" pitchFamily="34" charset="-122"/>
                <a:ea typeface="微软雅黑" panose="020B0503020204020204" pitchFamily="34" charset="-122"/>
                <a:cs typeface="+mn-ea"/>
              </a:defRPr>
            </a:lvl1pPr>
          </a:lstStyle>
          <a:p>
            <a:pPr lvl="0"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a:xfrm>
            <a:off x="596900" y="6657977"/>
            <a:ext cx="2844800" cy="200025"/>
          </a:xfrm>
          <a:prstGeom prst="rect">
            <a:avLst/>
          </a:prstGeom>
        </p:spPr>
        <p:txBody>
          <a:bodyPr vert="horz" lIns="91440" tIns="45720" rIns="91440" bIns="45720" rtlCol="0" anchor="ctr"/>
          <a:lstStyle/>
          <a:p>
            <a:pPr>
              <a:defRPr/>
            </a:pPr>
            <a:fld id="{81752FEA-54AF-424B-82C4-22A99FC235A7}" type="datetime1">
              <a:rPr lang="zh-CN" altLang="en-US" smtClean="0"/>
              <a:pPr>
                <a:defRPr/>
              </a:pPr>
              <a:t>2025/11/8</a:t>
            </a:fld>
            <a:endParaRPr kumimoji="1" lang="zh-CN" altLang="en-US" sz="900">
              <a:solidFill>
                <a:schemeClr val="bg1"/>
              </a:solidFill>
            </a:endParaRPr>
          </a:p>
        </p:txBody>
      </p:sp>
      <p:sp>
        <p:nvSpPr>
          <p:cNvPr id="5" name="页脚占位符 4"/>
          <p:cNvSpPr>
            <a:spLocks noGrp="1"/>
          </p:cNvSpPr>
          <p:nvPr>
            <p:ph type="ftr" sz="quarter" idx="11"/>
          </p:nvPr>
        </p:nvSpPr>
        <p:spPr>
          <a:xfrm>
            <a:off x="4271964" y="6657975"/>
            <a:ext cx="3860800" cy="173038"/>
          </a:xfrm>
          <a:prstGeom prst="rect">
            <a:avLst/>
          </a:prstGeom>
        </p:spPr>
        <p:txBody>
          <a:bodyPr vert="horz" lIns="91440" tIns="45720" rIns="91440" bIns="45720" rtlCol="0" anchor="ctr"/>
          <a:lstStyle/>
          <a:p>
            <a:pPr>
              <a:defRPr/>
            </a:pPr>
            <a:endParaRPr kumimoji="1" lang="zh-CN" altLang="en-US" sz="900">
              <a:solidFill>
                <a:schemeClr val="bg1"/>
              </a:solidFill>
            </a:endParaRPr>
          </a:p>
        </p:txBody>
      </p:sp>
      <p:sp>
        <p:nvSpPr>
          <p:cNvPr id="6" name="灯片编号占位符 5"/>
          <p:cNvSpPr>
            <a:spLocks noGrp="1"/>
          </p:cNvSpPr>
          <p:nvPr>
            <p:ph type="sldNum" sz="quarter" idx="12"/>
          </p:nvPr>
        </p:nvSpPr>
        <p:spPr>
          <a:xfrm>
            <a:off x="8748713" y="6657977"/>
            <a:ext cx="2844800" cy="182563"/>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Calibri" panose="020F0502020204030204" pitchFamily="34" charset="0"/>
                <a:ea typeface="宋体" pitchFamily="2" charset="-122"/>
                <a:cs typeface="+mn-cs"/>
              </a:rPr>
              <a:t>‹#›</a:t>
            </a:fld>
            <a:endParaRPr lang="zh-CN" altLang="en-US" strike="noStrike" noProof="1">
              <a:latin typeface="Calibri" panose="020F0502020204030204" pitchFamily="34" charset="0"/>
            </a:endParaRPr>
          </a:p>
        </p:txBody>
      </p:sp>
    </p:spTree>
    <p:extLst>
      <p:ext uri="{BB962C8B-B14F-4D97-AF65-F5344CB8AC3E}">
        <p14:creationId xmlns:p14="http://schemas.microsoft.com/office/powerpoint/2010/main" val="185350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E942CD-FA2F-98A5-F654-D79DA6091DA3}"/>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576FDCF-8499-E529-81B6-D761CBA98E3C}"/>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6FD97D7-790D-1AC9-7721-833181B92D42}"/>
              </a:ext>
            </a:extLst>
          </p:cNvPr>
          <p:cNvSpPr>
            <a:spLocks noGrp="1"/>
          </p:cNvSpPr>
          <p:nvPr>
            <p:ph type="dt" sz="half" idx="10"/>
          </p:nvPr>
        </p:nvSpPr>
        <p:spPr/>
        <p:txBody>
          <a:bodyPr/>
          <a:lstStyle/>
          <a:p>
            <a:fld id="{89E27C4E-7026-4B4E-9660-0BCAD3CF25AE}" type="datetimeFigureOut">
              <a:rPr kumimoji="1" lang="zh-CN" altLang="en-US" smtClean="0"/>
              <a:t>2025/11/8</a:t>
            </a:fld>
            <a:endParaRPr kumimoji="1" lang="zh-CN" altLang="en-US"/>
          </a:p>
        </p:txBody>
      </p:sp>
      <p:sp>
        <p:nvSpPr>
          <p:cNvPr id="5" name="页脚占位符 4">
            <a:extLst>
              <a:ext uri="{FF2B5EF4-FFF2-40B4-BE49-F238E27FC236}">
                <a16:creationId xmlns:a16="http://schemas.microsoft.com/office/drawing/2014/main" id="{33A4E534-BC77-96EF-E30B-2220E420A8D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6C362AA-C75F-D429-61F1-F99F643BC275}"/>
              </a:ext>
            </a:extLst>
          </p:cNvPr>
          <p:cNvSpPr>
            <a:spLocks noGrp="1"/>
          </p:cNvSpPr>
          <p:nvPr>
            <p:ph type="sldNum" sz="quarter" idx="12"/>
          </p:nvPr>
        </p:nvSpPr>
        <p:spPr/>
        <p:txBody>
          <a:body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368220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81C591-2DCF-38CE-4802-82E264F1F909}"/>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E534229C-1286-18F3-2DF5-520316C857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3E9461D8-741A-95C5-C97D-63E6E73EFDA1}"/>
              </a:ext>
            </a:extLst>
          </p:cNvPr>
          <p:cNvSpPr>
            <a:spLocks noGrp="1"/>
          </p:cNvSpPr>
          <p:nvPr>
            <p:ph type="dt" sz="half" idx="10"/>
          </p:nvPr>
        </p:nvSpPr>
        <p:spPr/>
        <p:txBody>
          <a:bodyPr/>
          <a:lstStyle/>
          <a:p>
            <a:fld id="{89E27C4E-7026-4B4E-9660-0BCAD3CF25AE}" type="datetimeFigureOut">
              <a:rPr kumimoji="1" lang="zh-CN" altLang="en-US" smtClean="0"/>
              <a:t>2025/11/8</a:t>
            </a:fld>
            <a:endParaRPr kumimoji="1" lang="zh-CN" altLang="en-US"/>
          </a:p>
        </p:txBody>
      </p:sp>
      <p:sp>
        <p:nvSpPr>
          <p:cNvPr id="5" name="页脚占位符 4">
            <a:extLst>
              <a:ext uri="{FF2B5EF4-FFF2-40B4-BE49-F238E27FC236}">
                <a16:creationId xmlns:a16="http://schemas.microsoft.com/office/drawing/2014/main" id="{9A2D49B4-A23C-9DEB-B7B4-CEA3AA9B4AE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AAD9F92-BAC0-EDF1-1B5B-1F2CAFC96503}"/>
              </a:ext>
            </a:extLst>
          </p:cNvPr>
          <p:cNvSpPr>
            <a:spLocks noGrp="1"/>
          </p:cNvSpPr>
          <p:nvPr>
            <p:ph type="sldNum" sz="quarter" idx="12"/>
          </p:nvPr>
        </p:nvSpPr>
        <p:spPr/>
        <p:txBody>
          <a:body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24751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3FE14B-E929-2591-64F9-43592A3D594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585DCCA-35AE-711B-5360-A799CBCC0980}"/>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93080C8F-883C-BC76-484E-A5EB11FDFE24}"/>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63849994-0D9F-F10B-6A6A-36D61F90218E}"/>
              </a:ext>
            </a:extLst>
          </p:cNvPr>
          <p:cNvSpPr>
            <a:spLocks noGrp="1"/>
          </p:cNvSpPr>
          <p:nvPr>
            <p:ph type="dt" sz="half" idx="10"/>
          </p:nvPr>
        </p:nvSpPr>
        <p:spPr/>
        <p:txBody>
          <a:bodyPr/>
          <a:lstStyle/>
          <a:p>
            <a:fld id="{89E27C4E-7026-4B4E-9660-0BCAD3CF25AE}" type="datetimeFigureOut">
              <a:rPr kumimoji="1" lang="zh-CN" altLang="en-US" smtClean="0"/>
              <a:t>2025/11/8</a:t>
            </a:fld>
            <a:endParaRPr kumimoji="1" lang="zh-CN" altLang="en-US"/>
          </a:p>
        </p:txBody>
      </p:sp>
      <p:sp>
        <p:nvSpPr>
          <p:cNvPr id="6" name="页脚占位符 5">
            <a:extLst>
              <a:ext uri="{FF2B5EF4-FFF2-40B4-BE49-F238E27FC236}">
                <a16:creationId xmlns:a16="http://schemas.microsoft.com/office/drawing/2014/main" id="{8C0164CE-1C9B-575E-B15A-66787C7B96C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2863922-65D5-0458-37EB-B6096546FB8E}"/>
              </a:ext>
            </a:extLst>
          </p:cNvPr>
          <p:cNvSpPr>
            <a:spLocks noGrp="1"/>
          </p:cNvSpPr>
          <p:nvPr>
            <p:ph type="sldNum" sz="quarter" idx="12"/>
          </p:nvPr>
        </p:nvSpPr>
        <p:spPr/>
        <p:txBody>
          <a:body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428493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8238B3-4670-E4B6-6933-5CA32D45E3B0}"/>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6DB2353-3689-F389-CF99-2EE05B464A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0FB8DB84-5BEB-0453-874A-B43901E72DF4}"/>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7DAEDCD3-B91B-251A-592F-55DA33E4EA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A1A66E1E-704B-46C9-FC86-79C55BCC4B35}"/>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B27449FB-1600-9616-2305-A99947296331}"/>
              </a:ext>
            </a:extLst>
          </p:cNvPr>
          <p:cNvSpPr>
            <a:spLocks noGrp="1"/>
          </p:cNvSpPr>
          <p:nvPr>
            <p:ph type="dt" sz="half" idx="10"/>
          </p:nvPr>
        </p:nvSpPr>
        <p:spPr/>
        <p:txBody>
          <a:bodyPr/>
          <a:lstStyle/>
          <a:p>
            <a:fld id="{89E27C4E-7026-4B4E-9660-0BCAD3CF25AE}" type="datetimeFigureOut">
              <a:rPr kumimoji="1" lang="zh-CN" altLang="en-US" smtClean="0"/>
              <a:t>2025/11/8</a:t>
            </a:fld>
            <a:endParaRPr kumimoji="1" lang="zh-CN" altLang="en-US"/>
          </a:p>
        </p:txBody>
      </p:sp>
      <p:sp>
        <p:nvSpPr>
          <p:cNvPr id="8" name="页脚占位符 7">
            <a:extLst>
              <a:ext uri="{FF2B5EF4-FFF2-40B4-BE49-F238E27FC236}">
                <a16:creationId xmlns:a16="http://schemas.microsoft.com/office/drawing/2014/main" id="{F0A38F35-8C11-D9AE-CE06-48D649161D08}"/>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47B968A0-D471-F842-B5BC-F5F12FB507F6}"/>
              </a:ext>
            </a:extLst>
          </p:cNvPr>
          <p:cNvSpPr>
            <a:spLocks noGrp="1"/>
          </p:cNvSpPr>
          <p:nvPr>
            <p:ph type="sldNum" sz="quarter" idx="12"/>
          </p:nvPr>
        </p:nvSpPr>
        <p:spPr/>
        <p:txBody>
          <a:body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173300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E4A85-4AA4-4421-8ADA-EEA4971EFDB8}"/>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88281521-B456-5302-00E4-C7B9D796F9AE}"/>
              </a:ext>
            </a:extLst>
          </p:cNvPr>
          <p:cNvSpPr>
            <a:spLocks noGrp="1"/>
          </p:cNvSpPr>
          <p:nvPr>
            <p:ph type="dt" sz="half" idx="10"/>
          </p:nvPr>
        </p:nvSpPr>
        <p:spPr/>
        <p:txBody>
          <a:bodyPr/>
          <a:lstStyle/>
          <a:p>
            <a:fld id="{89E27C4E-7026-4B4E-9660-0BCAD3CF25AE}" type="datetimeFigureOut">
              <a:rPr kumimoji="1" lang="zh-CN" altLang="en-US" smtClean="0"/>
              <a:t>2025/11/8</a:t>
            </a:fld>
            <a:endParaRPr kumimoji="1" lang="zh-CN" altLang="en-US"/>
          </a:p>
        </p:txBody>
      </p:sp>
      <p:sp>
        <p:nvSpPr>
          <p:cNvPr id="4" name="页脚占位符 3">
            <a:extLst>
              <a:ext uri="{FF2B5EF4-FFF2-40B4-BE49-F238E27FC236}">
                <a16:creationId xmlns:a16="http://schemas.microsoft.com/office/drawing/2014/main" id="{29959EB7-EB32-51E2-D8A3-B5C042382B8A}"/>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9480ADF8-C7EB-CBF2-C956-0F6E405421DE}"/>
              </a:ext>
            </a:extLst>
          </p:cNvPr>
          <p:cNvSpPr>
            <a:spLocks noGrp="1"/>
          </p:cNvSpPr>
          <p:nvPr>
            <p:ph type="sldNum" sz="quarter" idx="12"/>
          </p:nvPr>
        </p:nvSpPr>
        <p:spPr/>
        <p:txBody>
          <a:body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348103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E764B32-6DBC-08A0-960B-2706AF0255ED}"/>
              </a:ext>
            </a:extLst>
          </p:cNvPr>
          <p:cNvSpPr>
            <a:spLocks noGrp="1"/>
          </p:cNvSpPr>
          <p:nvPr>
            <p:ph type="dt" sz="half" idx="10"/>
          </p:nvPr>
        </p:nvSpPr>
        <p:spPr/>
        <p:txBody>
          <a:bodyPr/>
          <a:lstStyle/>
          <a:p>
            <a:fld id="{89E27C4E-7026-4B4E-9660-0BCAD3CF25AE}" type="datetimeFigureOut">
              <a:rPr kumimoji="1" lang="zh-CN" altLang="en-US" smtClean="0"/>
              <a:t>2025/11/8</a:t>
            </a:fld>
            <a:endParaRPr kumimoji="1" lang="zh-CN" altLang="en-US"/>
          </a:p>
        </p:txBody>
      </p:sp>
      <p:sp>
        <p:nvSpPr>
          <p:cNvPr id="3" name="页脚占位符 2">
            <a:extLst>
              <a:ext uri="{FF2B5EF4-FFF2-40B4-BE49-F238E27FC236}">
                <a16:creationId xmlns:a16="http://schemas.microsoft.com/office/drawing/2014/main" id="{7408B225-2DB2-3FF5-4E59-BBCBB9E807C1}"/>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42110AF8-C1B4-F503-1040-28CD391DE8FA}"/>
              </a:ext>
            </a:extLst>
          </p:cNvPr>
          <p:cNvSpPr>
            <a:spLocks noGrp="1"/>
          </p:cNvSpPr>
          <p:nvPr>
            <p:ph type="sldNum" sz="quarter" idx="12"/>
          </p:nvPr>
        </p:nvSpPr>
        <p:spPr/>
        <p:txBody>
          <a:body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93591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11DE0B-7C3D-AA51-CEF9-10DF6374A46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C761888-6944-981E-FB0D-48EAB73CB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ADB5D8BE-A5D8-2941-327D-A1DE2110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135DBDDC-D8C4-B651-72CD-257DCC51664C}"/>
              </a:ext>
            </a:extLst>
          </p:cNvPr>
          <p:cNvSpPr>
            <a:spLocks noGrp="1"/>
          </p:cNvSpPr>
          <p:nvPr>
            <p:ph type="dt" sz="half" idx="10"/>
          </p:nvPr>
        </p:nvSpPr>
        <p:spPr/>
        <p:txBody>
          <a:bodyPr/>
          <a:lstStyle/>
          <a:p>
            <a:fld id="{89E27C4E-7026-4B4E-9660-0BCAD3CF25AE}" type="datetimeFigureOut">
              <a:rPr kumimoji="1" lang="zh-CN" altLang="en-US" smtClean="0"/>
              <a:t>2025/11/8</a:t>
            </a:fld>
            <a:endParaRPr kumimoji="1" lang="zh-CN" altLang="en-US"/>
          </a:p>
        </p:txBody>
      </p:sp>
      <p:sp>
        <p:nvSpPr>
          <p:cNvPr id="6" name="页脚占位符 5">
            <a:extLst>
              <a:ext uri="{FF2B5EF4-FFF2-40B4-BE49-F238E27FC236}">
                <a16:creationId xmlns:a16="http://schemas.microsoft.com/office/drawing/2014/main" id="{469A9B49-A423-27FC-891B-99A45EDE678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1D557A3-4D27-4E28-EF20-0836DD1FDD1E}"/>
              </a:ext>
            </a:extLst>
          </p:cNvPr>
          <p:cNvSpPr>
            <a:spLocks noGrp="1"/>
          </p:cNvSpPr>
          <p:nvPr>
            <p:ph type="sldNum" sz="quarter" idx="12"/>
          </p:nvPr>
        </p:nvSpPr>
        <p:spPr/>
        <p:txBody>
          <a:body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363687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8E0FCD-0962-1F71-2E0E-CE6B2D3C84F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1F559A60-9144-738E-7397-49D2B0EFF4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7330F45E-45C1-8D23-A519-2991604BA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C976491-BE2A-5BC8-EF3F-5E3ED5E586DF}"/>
              </a:ext>
            </a:extLst>
          </p:cNvPr>
          <p:cNvSpPr>
            <a:spLocks noGrp="1"/>
          </p:cNvSpPr>
          <p:nvPr>
            <p:ph type="dt" sz="half" idx="10"/>
          </p:nvPr>
        </p:nvSpPr>
        <p:spPr/>
        <p:txBody>
          <a:bodyPr/>
          <a:lstStyle/>
          <a:p>
            <a:fld id="{89E27C4E-7026-4B4E-9660-0BCAD3CF25AE}" type="datetimeFigureOut">
              <a:rPr kumimoji="1" lang="zh-CN" altLang="en-US" smtClean="0"/>
              <a:t>2025/11/8</a:t>
            </a:fld>
            <a:endParaRPr kumimoji="1" lang="zh-CN" altLang="en-US"/>
          </a:p>
        </p:txBody>
      </p:sp>
      <p:sp>
        <p:nvSpPr>
          <p:cNvPr id="6" name="页脚占位符 5">
            <a:extLst>
              <a:ext uri="{FF2B5EF4-FFF2-40B4-BE49-F238E27FC236}">
                <a16:creationId xmlns:a16="http://schemas.microsoft.com/office/drawing/2014/main" id="{8BEDC932-6B7D-2FEF-8317-D87B1E27BCD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4F731A3-0A40-BD29-FDDB-562A0A8007D2}"/>
              </a:ext>
            </a:extLst>
          </p:cNvPr>
          <p:cNvSpPr>
            <a:spLocks noGrp="1"/>
          </p:cNvSpPr>
          <p:nvPr>
            <p:ph type="sldNum" sz="quarter" idx="12"/>
          </p:nvPr>
        </p:nvSpPr>
        <p:spPr/>
        <p:txBody>
          <a:body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284202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84251C9-92CF-0FE9-2A54-8E37EBEDF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14A9DFB9-3F4A-9BCF-5B53-68BD78B80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5A7BA15-A63C-9F46-C244-99007770F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E27C4E-7026-4B4E-9660-0BCAD3CF25AE}" type="datetimeFigureOut">
              <a:rPr kumimoji="1" lang="zh-CN" altLang="en-US" smtClean="0"/>
              <a:t>2025/11/8</a:t>
            </a:fld>
            <a:endParaRPr kumimoji="1" lang="zh-CN" altLang="en-US"/>
          </a:p>
        </p:txBody>
      </p:sp>
      <p:sp>
        <p:nvSpPr>
          <p:cNvPr id="5" name="页脚占位符 4">
            <a:extLst>
              <a:ext uri="{FF2B5EF4-FFF2-40B4-BE49-F238E27FC236}">
                <a16:creationId xmlns:a16="http://schemas.microsoft.com/office/drawing/2014/main" id="{AA8D1B70-5723-4222-463E-878A861F61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78E5BBB-A56B-B9CD-241C-B40C69833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7F7035-7037-584F-9118-518EDCC5B8D0}" type="slidenum">
              <a:rPr kumimoji="1" lang="zh-CN" altLang="en-US" smtClean="0"/>
              <a:t>‹#›</a:t>
            </a:fld>
            <a:endParaRPr kumimoji="1" lang="zh-CN" altLang="en-US"/>
          </a:p>
        </p:txBody>
      </p:sp>
    </p:spTree>
    <p:extLst>
      <p:ext uri="{BB962C8B-B14F-4D97-AF65-F5344CB8AC3E}">
        <p14:creationId xmlns:p14="http://schemas.microsoft.com/office/powerpoint/2010/main" val="1396921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4.emf"/><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5"/>
          <p:cNvSpPr>
            <a:spLocks noGrp="1"/>
          </p:cNvSpPr>
          <p:nvPr>
            <p:ph type="title"/>
          </p:nvPr>
        </p:nvSpPr>
        <p:spPr>
          <a:xfrm>
            <a:off x="-15553" y="2016268"/>
            <a:ext cx="12182477" cy="1089185"/>
          </a:xfrm>
        </p:spPr>
        <p:txBody>
          <a:bodyPr vert="horz" wrap="square" lIns="91416" tIns="45708" rIns="91416" bIns="45708" numCol="1" rtlCol="0" anchor="ctr" anchorCtr="0" compatLnSpc="1">
            <a:spAutoFit/>
          </a:bodyPr>
          <a:lstStyle/>
          <a:p>
            <a:pPr algn="ctr" defTabSz="342797">
              <a:lnSpc>
                <a:spcPct val="120000"/>
              </a:lnSpc>
              <a:defRPr/>
            </a:pPr>
            <a:r>
              <a:rPr lang="en-US" altLang="zh-CN" sz="2800" b="1" i="0" u="none" strike="noStrike" dirty="0">
                <a:solidFill>
                  <a:schemeClr val="accent1">
                    <a:lumMod val="75000"/>
                  </a:schemeClr>
                </a:solidFill>
                <a:effectLst/>
                <a:latin typeface="system-ui"/>
              </a:rPr>
              <a:t>DeST: An Unsupervised Decoupled Spatio-Temporal Framework for </a:t>
            </a:r>
            <a:br>
              <a:rPr lang="en-US" altLang="zh-CN" sz="2800" b="1" i="0" u="none" strike="noStrike" dirty="0">
                <a:solidFill>
                  <a:schemeClr val="accent1">
                    <a:lumMod val="75000"/>
                  </a:schemeClr>
                </a:solidFill>
                <a:effectLst/>
                <a:latin typeface="system-ui"/>
              </a:rPr>
            </a:br>
            <a:r>
              <a:rPr lang="en-US" altLang="zh-CN" sz="2800" b="1" i="0" u="none" strike="noStrike" dirty="0">
                <a:solidFill>
                  <a:schemeClr val="accent1">
                    <a:lumMod val="75000"/>
                  </a:schemeClr>
                </a:solidFill>
                <a:effectLst/>
                <a:latin typeface="system-ui"/>
              </a:rPr>
              <a:t>Microservice Incident Management</a:t>
            </a:r>
            <a:endParaRPr lang="zh-CN" altLang="en-US" sz="2800" spc="300" dirty="0">
              <a:solidFill>
                <a:schemeClr val="accent1">
                  <a:lumMod val="75000"/>
                </a:schemeClr>
              </a:solidFill>
              <a:latin typeface="Arial" panose="020B0604020202090204" pitchFamily="34" charset="0"/>
              <a:cs typeface="Arial" panose="020B0604020202090204" pitchFamily="34" charset="0"/>
            </a:endParaRPr>
          </a:p>
        </p:txBody>
      </p:sp>
      <p:sp>
        <p:nvSpPr>
          <p:cNvPr id="11" name="标题 15"/>
          <p:cNvSpPr txBox="1"/>
          <p:nvPr/>
        </p:nvSpPr>
        <p:spPr>
          <a:xfrm>
            <a:off x="738162" y="2921835"/>
            <a:ext cx="11194563" cy="2673104"/>
          </a:xfrm>
          <a:prstGeom prst="rect">
            <a:avLst/>
          </a:prstGeom>
          <a:noFill/>
        </p:spPr>
        <p:txBody>
          <a:bodyPr wrap="square">
            <a:spAutoFit/>
          </a:bodyPr>
          <a:lstStyle>
            <a:defPPr>
              <a:defRPr lang="zh-CN"/>
            </a:defPPr>
            <a:lvl1pPr algn="ctr">
              <a:lnSpc>
                <a:spcPct val="150000"/>
              </a:lnSpc>
              <a:defRPr sz="4000" b="1">
                <a:solidFill>
                  <a:schemeClr val="bg1"/>
                </a:solidFill>
                <a:latin typeface="微软雅黑" panose="020B0503020204020204" pitchFamily="34" charset="-122"/>
                <a:ea typeface="微软雅黑" panose="020B0503020204020204" pitchFamily="34" charset="-122"/>
              </a:defRPr>
            </a:lvl1pPr>
          </a:lstStyle>
          <a:p>
            <a:endParaRPr lang="en-US" altLang="zh-CN" sz="2399" b="0" dirty="0">
              <a:solidFill>
                <a:prstClr val="black"/>
              </a:solidFill>
              <a:latin typeface="Times New Roman" panose="02020603050405020304" pitchFamily="18" charset="0"/>
              <a:cs typeface="Times New Roman" panose="02020603050405020304" pitchFamily="18" charset="0"/>
            </a:endParaRPr>
          </a:p>
          <a:p>
            <a:r>
              <a:rPr lang="en-US" altLang="zh-CN" sz="2399" b="0" dirty="0">
                <a:solidFill>
                  <a:prstClr val="black"/>
                </a:solidFill>
                <a:latin typeface="Times New Roman" panose="02020603050405020304" pitchFamily="18" charset="0"/>
                <a:cs typeface="Times New Roman" panose="02020603050405020304" pitchFamily="18" charset="0"/>
              </a:rPr>
              <a:t>Xiaohui Nie, </a:t>
            </a:r>
            <a:r>
              <a:rPr lang="en-US" altLang="zh-CN" sz="2399" dirty="0">
                <a:solidFill>
                  <a:prstClr val="black"/>
                </a:solidFill>
                <a:latin typeface="Times New Roman" panose="02020603050405020304" pitchFamily="18" charset="0"/>
                <a:cs typeface="Times New Roman" panose="02020603050405020304" pitchFamily="18" charset="0"/>
              </a:rPr>
              <a:t>Hang Cui</a:t>
            </a:r>
            <a:r>
              <a:rPr lang="en-US" altLang="zh-CN" sz="2399" b="0" dirty="0">
                <a:solidFill>
                  <a:prstClr val="black"/>
                </a:solidFill>
                <a:latin typeface="Times New Roman" panose="02020603050405020304" pitchFamily="18" charset="0"/>
                <a:cs typeface="Times New Roman" panose="02020603050405020304" pitchFamily="18" charset="0"/>
              </a:rPr>
              <a:t>, Changhua Pei, Haotian Si, Ke Xiang, </a:t>
            </a:r>
          </a:p>
          <a:p>
            <a:r>
              <a:rPr lang="en-US" altLang="zh-CN" sz="2399" b="0" dirty="0">
                <a:solidFill>
                  <a:prstClr val="black"/>
                </a:solidFill>
                <a:latin typeface="Times New Roman" panose="02020603050405020304" pitchFamily="18" charset="0"/>
                <a:cs typeface="Times New Roman" panose="02020603050405020304" pitchFamily="18" charset="0"/>
              </a:rPr>
              <a:t>Jingjing Li, Yanbiao Li, Gaogang Xie and Dan Pei</a:t>
            </a:r>
          </a:p>
          <a:p>
            <a:br>
              <a:rPr lang="en-US" altLang="zh-CN" sz="2399" b="0" dirty="0">
                <a:solidFill>
                  <a:prstClr val="black"/>
                </a:solidFill>
                <a:latin typeface="Times New Roman" panose="02020603050405020304" pitchFamily="18" charset="0"/>
                <a:cs typeface="Times New Roman" panose="02020603050405020304" pitchFamily="18" charset="0"/>
              </a:rPr>
            </a:br>
            <a:endParaRPr kumimoji="1" lang="en-US" altLang="zh-CN" sz="1799" b="0" dirty="0">
              <a:solidFill>
                <a:prstClr val="black"/>
              </a:solidFill>
              <a:latin typeface="Times New Roman" panose="02020603050405020304" pitchFamily="18" charset="0"/>
              <a:cs typeface="Times New Roman" panose="02020603050405020304" pitchFamily="18" charset="0"/>
            </a:endParaRPr>
          </a:p>
        </p:txBody>
      </p:sp>
      <p:grpSp>
        <p:nvGrpSpPr>
          <p:cNvPr id="10" name="组合 16">
            <a:extLst>
              <a:ext uri="{FF2B5EF4-FFF2-40B4-BE49-F238E27FC236}">
                <a16:creationId xmlns:a16="http://schemas.microsoft.com/office/drawing/2014/main" id="{D758EA21-73B3-2702-C714-D260C04D3959}"/>
              </a:ext>
            </a:extLst>
          </p:cNvPr>
          <p:cNvGrpSpPr/>
          <p:nvPr/>
        </p:nvGrpSpPr>
        <p:grpSpPr>
          <a:xfrm>
            <a:off x="3645358" y="5594939"/>
            <a:ext cx="4975461" cy="646303"/>
            <a:chOff x="809" y="3739"/>
            <a:chExt cx="6121" cy="789"/>
          </a:xfrm>
        </p:grpSpPr>
        <p:sp>
          <p:nvSpPr>
            <p:cNvPr id="16" name="矩形 15">
              <a:extLst>
                <a:ext uri="{FF2B5EF4-FFF2-40B4-BE49-F238E27FC236}">
                  <a16:creationId xmlns:a16="http://schemas.microsoft.com/office/drawing/2014/main" id="{1B66328F-B462-7A58-E927-DE47AEB81B0D}"/>
                </a:ext>
              </a:extLst>
            </p:cNvPr>
            <p:cNvSpPr/>
            <p:nvPr/>
          </p:nvSpPr>
          <p:spPr>
            <a:xfrm>
              <a:off x="1798" y="3739"/>
              <a:ext cx="5132" cy="789"/>
            </a:xfrm>
            <a:prstGeom prst="rect">
              <a:avLst/>
            </a:prstGeom>
          </p:spPr>
          <p:txBody>
            <a:bodyPr wrap="square">
              <a:spAutoFit/>
            </a:bodyPr>
            <a:lstStyle/>
            <a:p>
              <a:pPr>
                <a:spcBef>
                  <a:spcPts val="1000"/>
                </a:spcBef>
                <a:defRPr/>
              </a:pPr>
              <a:r>
                <a:rPr lang="en-US" altLang="zh-CN" sz="1799" b="1" dirty="0">
                  <a:solidFill>
                    <a:prstClr val="black">
                      <a:lumMod val="75000"/>
                      <a:lumOff val="25000"/>
                    </a:prstClr>
                  </a:solidFill>
                  <a:latin typeface="Calibri" panose="020F0502020204030204"/>
                  <a:ea typeface="PMingLiU" pitchFamily="18" charset="-120"/>
                </a:rPr>
                <a:t>Computer Network Information Center, </a:t>
              </a:r>
              <a:br>
                <a:rPr lang="en-US" altLang="zh-CN" sz="1799" b="1" dirty="0">
                  <a:solidFill>
                    <a:prstClr val="black">
                      <a:lumMod val="75000"/>
                      <a:lumOff val="25000"/>
                    </a:prstClr>
                  </a:solidFill>
                  <a:latin typeface="Calibri" panose="020F0502020204030204"/>
                  <a:ea typeface="PMingLiU" pitchFamily="18" charset="-120"/>
                </a:rPr>
              </a:br>
              <a:r>
                <a:rPr lang="en-US" altLang="zh-CN" sz="1799" b="1" dirty="0">
                  <a:solidFill>
                    <a:prstClr val="black">
                      <a:lumMod val="75000"/>
                      <a:lumOff val="25000"/>
                    </a:prstClr>
                  </a:solidFill>
                  <a:latin typeface="Calibri" panose="020F0502020204030204"/>
                  <a:ea typeface="PMingLiU" pitchFamily="18" charset="-120"/>
                </a:rPr>
                <a:t>Chinese Academy of Sciences</a:t>
              </a:r>
              <a:endParaRPr lang="en-US" altLang="zh-CN" sz="1799" b="1" dirty="0">
                <a:solidFill>
                  <a:prstClr val="black">
                    <a:lumMod val="75000"/>
                    <a:lumOff val="25000"/>
                  </a:prstClr>
                </a:solidFill>
                <a:latin typeface="Calibri" panose="020F0502020204030204"/>
                <a:ea typeface="PMingLiU" pitchFamily="18" charset="-120"/>
                <a:cs typeface="微软雅黑" panose="020B0503020204020204" pitchFamily="34" charset="-122"/>
                <a:sym typeface="+mn-lt"/>
              </a:endParaRPr>
            </a:p>
          </p:txBody>
        </p:sp>
        <p:pic>
          <p:nvPicPr>
            <p:cNvPr id="17" name="图片 19" descr="网络中心logo">
              <a:extLst>
                <a:ext uri="{FF2B5EF4-FFF2-40B4-BE49-F238E27FC236}">
                  <a16:creationId xmlns:a16="http://schemas.microsoft.com/office/drawing/2014/main" id="{0E277C4F-1A92-5AA6-A146-D5C661EE42DD}"/>
                </a:ext>
              </a:extLst>
            </p:cNvPr>
            <p:cNvPicPr>
              <a:picLocks noChangeAspect="1"/>
            </p:cNvPicPr>
            <p:nvPr/>
          </p:nvPicPr>
          <p:blipFill>
            <a:blip r:embed="rId3" cstate="screen"/>
            <a:stretch>
              <a:fillRect/>
            </a:stretch>
          </p:blipFill>
          <p:spPr>
            <a:xfrm>
              <a:off x="809" y="3806"/>
              <a:ext cx="893" cy="655"/>
            </a:xfrm>
            <a:prstGeom prst="rect">
              <a:avLst/>
            </a:prstGeom>
            <a:noFill/>
            <a:ln w="9525">
              <a:noFill/>
            </a:ln>
          </p:spPr>
        </p:pic>
      </p:grpSp>
      <p:pic>
        <p:nvPicPr>
          <p:cNvPr id="18" name="图片 17">
            <a:extLst>
              <a:ext uri="{FF2B5EF4-FFF2-40B4-BE49-F238E27FC236}">
                <a16:creationId xmlns:a16="http://schemas.microsoft.com/office/drawing/2014/main" id="{E7117C89-6AB4-8B17-7D19-F559A89A3FA0}"/>
              </a:ext>
            </a:extLst>
          </p:cNvPr>
          <p:cNvPicPr>
            <a:picLocks noChangeAspect="1"/>
          </p:cNvPicPr>
          <p:nvPr/>
        </p:nvPicPr>
        <p:blipFill>
          <a:blip r:embed="rId4"/>
          <a:stretch>
            <a:fillRect/>
          </a:stretch>
        </p:blipFill>
        <p:spPr>
          <a:xfrm>
            <a:off x="83791" y="5594939"/>
            <a:ext cx="2951981" cy="685621"/>
          </a:xfrm>
          <a:prstGeom prst="rect">
            <a:avLst/>
          </a:prstGeom>
        </p:spPr>
      </p:pic>
      <p:grpSp>
        <p:nvGrpSpPr>
          <p:cNvPr id="19" name="组合 18">
            <a:extLst>
              <a:ext uri="{FF2B5EF4-FFF2-40B4-BE49-F238E27FC236}">
                <a16:creationId xmlns:a16="http://schemas.microsoft.com/office/drawing/2014/main" id="{33EDA38C-DCDF-1C7A-C46D-D3E48062AD6A}"/>
              </a:ext>
            </a:extLst>
          </p:cNvPr>
          <p:cNvGrpSpPr/>
          <p:nvPr/>
        </p:nvGrpSpPr>
        <p:grpSpPr>
          <a:xfrm>
            <a:off x="8653012" y="5455292"/>
            <a:ext cx="3279713" cy="913988"/>
            <a:chOff x="8971794" y="4945860"/>
            <a:chExt cx="3279713" cy="913988"/>
          </a:xfrm>
        </p:grpSpPr>
        <p:pic>
          <p:nvPicPr>
            <p:cNvPr id="20" name="图片 19" descr="图片包含 徽标&#10;&#10;描述已自动生成">
              <a:extLst>
                <a:ext uri="{FF2B5EF4-FFF2-40B4-BE49-F238E27FC236}">
                  <a16:creationId xmlns:a16="http://schemas.microsoft.com/office/drawing/2014/main" id="{203BFB90-E215-6B16-89E0-8657F274B72A}"/>
                </a:ext>
              </a:extLst>
            </p:cNvPr>
            <p:cNvPicPr>
              <a:picLocks noChangeAspect="1"/>
            </p:cNvPicPr>
            <p:nvPr/>
          </p:nvPicPr>
          <p:blipFill>
            <a:blip r:embed="rId5"/>
            <a:stretch>
              <a:fillRect/>
            </a:stretch>
          </p:blipFill>
          <p:spPr>
            <a:xfrm>
              <a:off x="8971794" y="4945860"/>
              <a:ext cx="910616" cy="913988"/>
            </a:xfrm>
            <a:prstGeom prst="rect">
              <a:avLst/>
            </a:prstGeom>
          </p:spPr>
        </p:pic>
        <p:sp>
          <p:nvSpPr>
            <p:cNvPr id="22" name="矩形 21">
              <a:extLst>
                <a:ext uri="{FF2B5EF4-FFF2-40B4-BE49-F238E27FC236}">
                  <a16:creationId xmlns:a16="http://schemas.microsoft.com/office/drawing/2014/main" id="{CA07DC63-E015-2810-EE49-22AB24E8923F}"/>
                </a:ext>
              </a:extLst>
            </p:cNvPr>
            <p:cNvSpPr/>
            <p:nvPr/>
          </p:nvSpPr>
          <p:spPr>
            <a:xfrm>
              <a:off x="9914603" y="5218188"/>
              <a:ext cx="2336904" cy="369332"/>
            </a:xfrm>
            <a:prstGeom prst="rect">
              <a:avLst/>
            </a:prstGeom>
          </p:spPr>
          <p:txBody>
            <a:bodyPr wrap="square">
              <a:spAutoFit/>
            </a:bodyPr>
            <a:lstStyle/>
            <a:p>
              <a:r>
                <a:rPr lang="en-US" altLang="zh-CN" b="1" i="0" u="none" strike="noStrike" dirty="0">
                  <a:solidFill>
                    <a:schemeClr val="accent5">
                      <a:lumMod val="50000"/>
                    </a:schemeClr>
                  </a:solidFill>
                  <a:effectLst/>
                  <a:latin typeface="Aptos" panose="020B0004020202020204" pitchFamily="34" charset="0"/>
                  <a:ea typeface="PingFang SC" panose="020B0400000000000000" pitchFamily="34" charset="-122"/>
                </a:rPr>
                <a:t>‌Tsinghua University</a:t>
              </a:r>
              <a:endParaRPr lang="zh-CN" altLang="en-US" b="1" dirty="0">
                <a:solidFill>
                  <a:schemeClr val="accent5">
                    <a:lumMod val="50000"/>
                  </a:schemeClr>
                </a:solidFill>
                <a:latin typeface="Aptos" panose="020B000402020202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7D0DF-CD1F-593E-F618-514A5D87E8EE}"/>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3AF0EE44-21D1-73F6-F9A6-CF9B146F72E5}"/>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757A4A90-B819-E7C0-15A1-F9C1CE6D5C6B}"/>
              </a:ext>
            </a:extLst>
          </p:cNvPr>
          <p:cNvPicPr>
            <a:picLocks noChangeAspect="1"/>
          </p:cNvPicPr>
          <p:nvPr/>
        </p:nvPicPr>
        <p:blipFill>
          <a:blip r:embed="rId3"/>
          <a:stretch>
            <a:fillRect/>
          </a:stretch>
        </p:blipFill>
        <p:spPr>
          <a:xfrm>
            <a:off x="511300" y="1789198"/>
            <a:ext cx="11169399" cy="3963902"/>
          </a:xfrm>
          <a:prstGeom prst="rect">
            <a:avLst/>
          </a:prstGeom>
        </p:spPr>
      </p:pic>
      <p:sp>
        <p:nvSpPr>
          <p:cNvPr id="7" name="标题 2">
            <a:extLst>
              <a:ext uri="{FF2B5EF4-FFF2-40B4-BE49-F238E27FC236}">
                <a16:creationId xmlns:a16="http://schemas.microsoft.com/office/drawing/2014/main" id="{61BDC838-FB43-246B-B77B-EC23BE08EDBD}"/>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How to elegantly model microservice systems spatio-temporal? </a:t>
            </a:r>
          </a:p>
        </p:txBody>
      </p:sp>
    </p:spTree>
    <p:extLst>
      <p:ext uri="{BB962C8B-B14F-4D97-AF65-F5344CB8AC3E}">
        <p14:creationId xmlns:p14="http://schemas.microsoft.com/office/powerpoint/2010/main" val="306861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42BCD-35D8-1843-3BDA-275E259C5CFD}"/>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A249CB8C-004B-01BA-0647-61A0112BDBE4}"/>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58BFB2B5-7986-F43A-7FA3-3BF0387246AA}"/>
              </a:ext>
            </a:extLst>
          </p:cNvPr>
          <p:cNvPicPr>
            <a:picLocks noChangeAspect="1"/>
          </p:cNvPicPr>
          <p:nvPr/>
        </p:nvPicPr>
        <p:blipFill>
          <a:blip r:embed="rId3"/>
          <a:stretch>
            <a:fillRect/>
          </a:stretch>
        </p:blipFill>
        <p:spPr>
          <a:xfrm>
            <a:off x="1077811" y="1281543"/>
            <a:ext cx="10036377" cy="4632744"/>
          </a:xfrm>
          <a:prstGeom prst="rect">
            <a:avLst/>
          </a:prstGeom>
        </p:spPr>
      </p:pic>
      <p:sp>
        <p:nvSpPr>
          <p:cNvPr id="6" name="标题 2">
            <a:extLst>
              <a:ext uri="{FF2B5EF4-FFF2-40B4-BE49-F238E27FC236}">
                <a16:creationId xmlns:a16="http://schemas.microsoft.com/office/drawing/2014/main" id="{4B2B0782-66D6-1DC4-22AC-1219BB9DC657}"/>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How to elegantly model microservice systems spatio-temporal? </a:t>
            </a:r>
          </a:p>
        </p:txBody>
      </p:sp>
      <p:sp>
        <p:nvSpPr>
          <p:cNvPr id="8" name="矩形 7">
            <a:extLst>
              <a:ext uri="{FF2B5EF4-FFF2-40B4-BE49-F238E27FC236}">
                <a16:creationId xmlns:a16="http://schemas.microsoft.com/office/drawing/2014/main" id="{81BCA160-515C-9032-3065-F5A8AEFE20C0}"/>
              </a:ext>
            </a:extLst>
          </p:cNvPr>
          <p:cNvSpPr/>
          <p:nvPr/>
        </p:nvSpPr>
        <p:spPr>
          <a:xfrm>
            <a:off x="6925235" y="1197615"/>
            <a:ext cx="4840941" cy="480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6604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E4680-79EF-6A29-DEC8-DDD35E127318}"/>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74880B32-456E-8D8A-F64A-06272D16FC04}"/>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67E8D449-F251-D7E5-0D42-C1F8302BFF85}"/>
              </a:ext>
            </a:extLst>
          </p:cNvPr>
          <p:cNvPicPr>
            <a:picLocks noChangeAspect="1"/>
          </p:cNvPicPr>
          <p:nvPr/>
        </p:nvPicPr>
        <p:blipFill>
          <a:blip r:embed="rId3"/>
          <a:stretch>
            <a:fillRect/>
          </a:stretch>
        </p:blipFill>
        <p:spPr>
          <a:xfrm>
            <a:off x="1077811" y="1281543"/>
            <a:ext cx="10036377" cy="4632744"/>
          </a:xfrm>
          <a:prstGeom prst="rect">
            <a:avLst/>
          </a:prstGeom>
        </p:spPr>
      </p:pic>
      <p:sp>
        <p:nvSpPr>
          <p:cNvPr id="6" name="标题 2">
            <a:extLst>
              <a:ext uri="{FF2B5EF4-FFF2-40B4-BE49-F238E27FC236}">
                <a16:creationId xmlns:a16="http://schemas.microsoft.com/office/drawing/2014/main" id="{BCCCC38B-0848-CB5E-1CE6-B15892178652}"/>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How to elegantly model microservice systems spatio-temporal? </a:t>
            </a:r>
          </a:p>
        </p:txBody>
      </p:sp>
      <p:sp>
        <p:nvSpPr>
          <p:cNvPr id="3" name="矩形 2">
            <a:extLst>
              <a:ext uri="{FF2B5EF4-FFF2-40B4-BE49-F238E27FC236}">
                <a16:creationId xmlns:a16="http://schemas.microsoft.com/office/drawing/2014/main" id="{76893D92-2290-D3BE-69A0-A5F002506A84}"/>
              </a:ext>
            </a:extLst>
          </p:cNvPr>
          <p:cNvSpPr/>
          <p:nvPr/>
        </p:nvSpPr>
        <p:spPr>
          <a:xfrm>
            <a:off x="6858000" y="1227755"/>
            <a:ext cx="2057400" cy="1068709"/>
          </a:xfrm>
          <a:prstGeom prst="rect">
            <a:avLst/>
          </a:prstGeom>
          <a:noFill/>
          <a:ln w="41275">
            <a:solidFill>
              <a:srgbClr val="C00000"/>
            </a:solidFill>
            <a:prstDash val="dash"/>
          </a:ln>
          <a:effectLst>
            <a:glow rad="76200">
              <a:srgbClr val="C00000">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37648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BAC11-4E4B-E22D-E75A-ADABE4E6F104}"/>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3EC3C4E5-5DA6-A4C4-C305-78E2D360B759}"/>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DB4F7DF5-002C-F49A-29F3-B4144A8BA0FA}"/>
              </a:ext>
            </a:extLst>
          </p:cNvPr>
          <p:cNvPicPr>
            <a:picLocks noChangeAspect="1"/>
          </p:cNvPicPr>
          <p:nvPr/>
        </p:nvPicPr>
        <p:blipFill>
          <a:blip r:embed="rId3"/>
          <a:stretch>
            <a:fillRect/>
          </a:stretch>
        </p:blipFill>
        <p:spPr>
          <a:xfrm>
            <a:off x="1077811" y="1281543"/>
            <a:ext cx="10036377" cy="4632744"/>
          </a:xfrm>
          <a:prstGeom prst="rect">
            <a:avLst/>
          </a:prstGeom>
        </p:spPr>
      </p:pic>
      <p:sp>
        <p:nvSpPr>
          <p:cNvPr id="6" name="标题 2">
            <a:extLst>
              <a:ext uri="{FF2B5EF4-FFF2-40B4-BE49-F238E27FC236}">
                <a16:creationId xmlns:a16="http://schemas.microsoft.com/office/drawing/2014/main" id="{5CF62C68-5818-08E3-BFF6-93F2542A531B}"/>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How to elegantly model microservice systems spatio-temporal? </a:t>
            </a:r>
          </a:p>
        </p:txBody>
      </p:sp>
      <p:sp>
        <p:nvSpPr>
          <p:cNvPr id="3" name="矩形 2">
            <a:extLst>
              <a:ext uri="{FF2B5EF4-FFF2-40B4-BE49-F238E27FC236}">
                <a16:creationId xmlns:a16="http://schemas.microsoft.com/office/drawing/2014/main" id="{43C13605-52E8-E5B1-71E8-752FC58EF889}"/>
              </a:ext>
            </a:extLst>
          </p:cNvPr>
          <p:cNvSpPr/>
          <p:nvPr/>
        </p:nvSpPr>
        <p:spPr>
          <a:xfrm>
            <a:off x="6858000" y="1227755"/>
            <a:ext cx="2057400" cy="1068709"/>
          </a:xfrm>
          <a:prstGeom prst="rect">
            <a:avLst/>
          </a:prstGeom>
          <a:noFill/>
          <a:ln w="41275">
            <a:solidFill>
              <a:srgbClr val="C00000"/>
            </a:solidFill>
            <a:prstDash val="dash"/>
          </a:ln>
          <a:effectLst>
            <a:glow rad="76200">
              <a:srgbClr val="C00000">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a16="http://schemas.microsoft.com/office/drawing/2014/main" id="{F345A0B8-7C40-4EC7-C151-AE2D3D5734E1}"/>
              </a:ext>
            </a:extLst>
          </p:cNvPr>
          <p:cNvSpPr/>
          <p:nvPr/>
        </p:nvSpPr>
        <p:spPr>
          <a:xfrm>
            <a:off x="6858000" y="3036666"/>
            <a:ext cx="2057400" cy="1068709"/>
          </a:xfrm>
          <a:prstGeom prst="rect">
            <a:avLst/>
          </a:prstGeom>
          <a:noFill/>
          <a:ln w="41275">
            <a:solidFill>
              <a:srgbClr val="C00000"/>
            </a:solidFill>
            <a:prstDash val="dash"/>
          </a:ln>
          <a:effectLst>
            <a:glow rad="76200">
              <a:srgbClr val="C00000">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7CA826A0-E487-A4E5-F213-4E45BA8FD147}"/>
              </a:ext>
            </a:extLst>
          </p:cNvPr>
          <p:cNvSpPr/>
          <p:nvPr/>
        </p:nvSpPr>
        <p:spPr>
          <a:xfrm>
            <a:off x="8915400" y="3036666"/>
            <a:ext cx="2057400" cy="1068709"/>
          </a:xfrm>
          <a:prstGeom prst="rect">
            <a:avLst/>
          </a:prstGeom>
          <a:noFill/>
          <a:ln w="41275">
            <a:solidFill>
              <a:srgbClr val="C00000"/>
            </a:solidFill>
            <a:prstDash val="dash"/>
          </a:ln>
          <a:effectLst>
            <a:glow rad="76200">
              <a:srgbClr val="C00000">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04540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F5456-3CB0-F635-58B8-A12541777416}"/>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973F0898-5306-4945-1D52-E064EF671128}"/>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3" name="图片 72">
            <a:extLst>
              <a:ext uri="{FF2B5EF4-FFF2-40B4-BE49-F238E27FC236}">
                <a16:creationId xmlns:a16="http://schemas.microsoft.com/office/drawing/2014/main" id="{F770CB60-D138-A8D9-A80D-0C879804D67B}"/>
              </a:ext>
            </a:extLst>
          </p:cNvPr>
          <p:cNvPicPr>
            <a:picLocks noChangeAspect="1"/>
          </p:cNvPicPr>
          <p:nvPr/>
        </p:nvPicPr>
        <p:blipFill>
          <a:blip r:embed="rId3"/>
          <a:stretch>
            <a:fillRect/>
          </a:stretch>
        </p:blipFill>
        <p:spPr>
          <a:xfrm>
            <a:off x="385555" y="1658688"/>
            <a:ext cx="11420889" cy="3317339"/>
          </a:xfrm>
          <a:prstGeom prst="rect">
            <a:avLst/>
          </a:prstGeom>
        </p:spPr>
      </p:pic>
      <p:sp>
        <p:nvSpPr>
          <p:cNvPr id="6" name="标题 2">
            <a:extLst>
              <a:ext uri="{FF2B5EF4-FFF2-40B4-BE49-F238E27FC236}">
                <a16:creationId xmlns:a16="http://schemas.microsoft.com/office/drawing/2014/main" id="{85746553-0C8B-B327-9023-A12BBEB5828A}"/>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How to elegantly model microservice systems spatio-temporal? </a:t>
            </a:r>
          </a:p>
        </p:txBody>
      </p:sp>
    </p:spTree>
    <p:extLst>
      <p:ext uri="{BB962C8B-B14F-4D97-AF65-F5344CB8AC3E}">
        <p14:creationId xmlns:p14="http://schemas.microsoft.com/office/powerpoint/2010/main" val="2380145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8A676-27DD-C396-2FDA-507A9A18DF61}"/>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10284F4A-7967-E87A-8EA2-8AEC2F484156}"/>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图片 17">
            <a:extLst>
              <a:ext uri="{FF2B5EF4-FFF2-40B4-BE49-F238E27FC236}">
                <a16:creationId xmlns:a16="http://schemas.microsoft.com/office/drawing/2014/main" id="{FC727C5C-423D-32DD-2CD0-3B6444B7971C}"/>
              </a:ext>
            </a:extLst>
          </p:cNvPr>
          <p:cNvPicPr>
            <a:picLocks noChangeAspect="1"/>
          </p:cNvPicPr>
          <p:nvPr/>
        </p:nvPicPr>
        <p:blipFill>
          <a:blip r:embed="rId3"/>
          <a:stretch>
            <a:fillRect/>
          </a:stretch>
        </p:blipFill>
        <p:spPr>
          <a:xfrm>
            <a:off x="1483199" y="1523001"/>
            <a:ext cx="9225602" cy="4524728"/>
          </a:xfrm>
          <a:prstGeom prst="rect">
            <a:avLst/>
          </a:prstGeom>
        </p:spPr>
      </p:pic>
      <p:sp>
        <p:nvSpPr>
          <p:cNvPr id="6" name="标题 2">
            <a:extLst>
              <a:ext uri="{FF2B5EF4-FFF2-40B4-BE49-F238E27FC236}">
                <a16:creationId xmlns:a16="http://schemas.microsoft.com/office/drawing/2014/main" id="{09108A96-3641-F30F-61BE-C131DC1863FA}"/>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How to elegantly model microservice systems spatio-temporal? </a:t>
            </a:r>
          </a:p>
        </p:txBody>
      </p:sp>
    </p:spTree>
    <p:extLst>
      <p:ext uri="{BB962C8B-B14F-4D97-AF65-F5344CB8AC3E}">
        <p14:creationId xmlns:p14="http://schemas.microsoft.com/office/powerpoint/2010/main" val="16337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36D5B-6909-5E50-9C97-05068D1442F9}"/>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19F47B70-BE9A-D439-8EFE-0981C24CE81E}"/>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Overview</a:t>
            </a:r>
            <a:r>
              <a:rPr lang="zh-CN" altLang="en-US" dirty="0">
                <a:solidFill>
                  <a:srgbClr val="2A6FBD"/>
                </a:solidFill>
                <a:effectLst/>
                <a:latin typeface="Helvetica" pitchFamily="2" charset="0"/>
              </a:rPr>
              <a:t> </a:t>
            </a:r>
            <a:endParaRPr lang="en-US" altLang="zh-CN" dirty="0">
              <a:solidFill>
                <a:srgbClr val="2A6FBD"/>
              </a:solidFill>
              <a:effectLst/>
              <a:latin typeface="Helvetica" pitchFamily="2" charset="0"/>
            </a:endParaRPr>
          </a:p>
        </p:txBody>
      </p:sp>
      <p:cxnSp>
        <p:nvCxnSpPr>
          <p:cNvPr id="2" name="直线连接符 1">
            <a:extLst>
              <a:ext uri="{FF2B5EF4-FFF2-40B4-BE49-F238E27FC236}">
                <a16:creationId xmlns:a16="http://schemas.microsoft.com/office/drawing/2014/main" id="{EFB968B0-27D7-550E-78C8-7796FDF747E5}"/>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3344B04A-E165-0D5B-5031-58CFD1CFC7DF}"/>
              </a:ext>
            </a:extLst>
          </p:cNvPr>
          <p:cNvPicPr>
            <a:picLocks noChangeAspect="1"/>
          </p:cNvPicPr>
          <p:nvPr/>
        </p:nvPicPr>
        <p:blipFill>
          <a:blip r:embed="rId3"/>
          <a:stretch>
            <a:fillRect/>
          </a:stretch>
        </p:blipFill>
        <p:spPr>
          <a:xfrm>
            <a:off x="899160" y="1445881"/>
            <a:ext cx="10119360" cy="4405106"/>
          </a:xfrm>
          <a:prstGeom prst="rect">
            <a:avLst/>
          </a:prstGeom>
        </p:spPr>
      </p:pic>
    </p:spTree>
    <p:extLst>
      <p:ext uri="{BB962C8B-B14F-4D97-AF65-F5344CB8AC3E}">
        <p14:creationId xmlns:p14="http://schemas.microsoft.com/office/powerpoint/2010/main" val="94763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4CCCD-B889-F8EB-5E1C-8A706E9EABA9}"/>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8293D94A-6E10-E600-993D-DD9A29F9E4E3}"/>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Overview</a:t>
            </a:r>
            <a:r>
              <a:rPr lang="zh-CN" altLang="en-US" dirty="0">
                <a:solidFill>
                  <a:srgbClr val="2A6FBD"/>
                </a:solidFill>
                <a:effectLst/>
                <a:latin typeface="Helvetica" pitchFamily="2" charset="0"/>
              </a:rPr>
              <a:t> </a:t>
            </a:r>
            <a:endParaRPr lang="en-US" altLang="zh-CN" dirty="0">
              <a:solidFill>
                <a:srgbClr val="2A6FBD"/>
              </a:solidFill>
              <a:effectLst/>
              <a:latin typeface="Helvetica" pitchFamily="2" charset="0"/>
            </a:endParaRPr>
          </a:p>
        </p:txBody>
      </p:sp>
      <p:cxnSp>
        <p:nvCxnSpPr>
          <p:cNvPr id="2" name="直线连接符 1">
            <a:extLst>
              <a:ext uri="{FF2B5EF4-FFF2-40B4-BE49-F238E27FC236}">
                <a16:creationId xmlns:a16="http://schemas.microsoft.com/office/drawing/2014/main" id="{2B777FB9-1161-5A58-AA92-B8C59191800F}"/>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55476197-89A5-7706-7264-822D5D28D99C}"/>
              </a:ext>
            </a:extLst>
          </p:cNvPr>
          <p:cNvPicPr>
            <a:picLocks noChangeAspect="1"/>
          </p:cNvPicPr>
          <p:nvPr/>
        </p:nvPicPr>
        <p:blipFill>
          <a:blip r:embed="rId3"/>
          <a:stretch>
            <a:fillRect/>
          </a:stretch>
        </p:blipFill>
        <p:spPr>
          <a:xfrm>
            <a:off x="899160" y="1445881"/>
            <a:ext cx="10119360" cy="4405106"/>
          </a:xfrm>
          <a:prstGeom prst="rect">
            <a:avLst/>
          </a:prstGeom>
        </p:spPr>
      </p:pic>
      <p:sp>
        <p:nvSpPr>
          <p:cNvPr id="4" name="矩形 3">
            <a:extLst>
              <a:ext uri="{FF2B5EF4-FFF2-40B4-BE49-F238E27FC236}">
                <a16:creationId xmlns:a16="http://schemas.microsoft.com/office/drawing/2014/main" id="{A595B05E-10BC-B025-5C6E-B5DF7FD9CBEF}"/>
              </a:ext>
            </a:extLst>
          </p:cNvPr>
          <p:cNvSpPr/>
          <p:nvPr/>
        </p:nvSpPr>
        <p:spPr>
          <a:xfrm>
            <a:off x="899161" y="3119718"/>
            <a:ext cx="10393680" cy="1385048"/>
          </a:xfrm>
          <a:prstGeom prst="rect">
            <a:avLst/>
          </a:prstGeom>
          <a:noFill/>
          <a:ln w="57150">
            <a:solidFill>
              <a:schemeClr val="tx2">
                <a:lumMod val="50000"/>
                <a:lumOff val="50000"/>
              </a:schemeClr>
            </a:solidFill>
            <a:prstDash val="dash"/>
          </a:ln>
          <a:effectLst>
            <a:glow rad="139700">
              <a:schemeClr val="tx2">
                <a:lumMod val="25000"/>
                <a:lumOff val="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29365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B4F00-9213-FE7D-8DF2-AF966568C6CF}"/>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B75B0FB6-553E-CF29-9E04-F5C916BE4AF9}"/>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Overview</a:t>
            </a:r>
            <a:r>
              <a:rPr lang="zh-CN" altLang="en-US" dirty="0">
                <a:solidFill>
                  <a:srgbClr val="2A6FBD"/>
                </a:solidFill>
                <a:effectLst/>
                <a:latin typeface="Helvetica" pitchFamily="2" charset="0"/>
              </a:rPr>
              <a:t> </a:t>
            </a:r>
            <a:endParaRPr lang="en-US" altLang="zh-CN" dirty="0">
              <a:solidFill>
                <a:srgbClr val="2A6FBD"/>
              </a:solidFill>
              <a:effectLst/>
              <a:latin typeface="Helvetica" pitchFamily="2" charset="0"/>
            </a:endParaRPr>
          </a:p>
        </p:txBody>
      </p:sp>
      <p:cxnSp>
        <p:nvCxnSpPr>
          <p:cNvPr id="2" name="直线连接符 1">
            <a:extLst>
              <a:ext uri="{FF2B5EF4-FFF2-40B4-BE49-F238E27FC236}">
                <a16:creationId xmlns:a16="http://schemas.microsoft.com/office/drawing/2014/main" id="{CF5E6086-1BF8-0161-156F-04C57F31AD25}"/>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22D2BE79-72E9-454C-F415-ABF514DC9EF0}"/>
              </a:ext>
            </a:extLst>
          </p:cNvPr>
          <p:cNvPicPr>
            <a:picLocks noChangeAspect="1"/>
          </p:cNvPicPr>
          <p:nvPr/>
        </p:nvPicPr>
        <p:blipFill>
          <a:blip r:embed="rId3"/>
          <a:stretch>
            <a:fillRect/>
          </a:stretch>
        </p:blipFill>
        <p:spPr>
          <a:xfrm>
            <a:off x="899160" y="1445881"/>
            <a:ext cx="10119360" cy="4405106"/>
          </a:xfrm>
          <a:prstGeom prst="rect">
            <a:avLst/>
          </a:prstGeom>
        </p:spPr>
      </p:pic>
      <p:sp>
        <p:nvSpPr>
          <p:cNvPr id="4" name="矩形 3">
            <a:extLst>
              <a:ext uri="{FF2B5EF4-FFF2-40B4-BE49-F238E27FC236}">
                <a16:creationId xmlns:a16="http://schemas.microsoft.com/office/drawing/2014/main" id="{23B30257-44B9-4284-5DBE-F4C52E2EC8F1}"/>
              </a:ext>
            </a:extLst>
          </p:cNvPr>
          <p:cNvSpPr/>
          <p:nvPr/>
        </p:nvSpPr>
        <p:spPr>
          <a:xfrm>
            <a:off x="3375212" y="4383746"/>
            <a:ext cx="7917629" cy="1573288"/>
          </a:xfrm>
          <a:prstGeom prst="rect">
            <a:avLst/>
          </a:prstGeom>
          <a:noFill/>
          <a:ln w="57150">
            <a:solidFill>
              <a:schemeClr val="accent6">
                <a:lumMod val="75000"/>
              </a:schemeClr>
            </a:solidFill>
            <a:prstDash val="dash"/>
          </a:ln>
          <a:effectLst>
            <a:glow rad="139700">
              <a:schemeClr val="accent6">
                <a:lumMod val="40000"/>
                <a:lumOff val="60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9780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E4AB-337C-0BD3-EE64-589A5845D4A7}"/>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D2C90AD4-3682-40E5-EE7B-4447CF319107}"/>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Anomaly</a:t>
            </a:r>
            <a:r>
              <a:rPr lang="zh-CN" altLang="en-US" dirty="0">
                <a:solidFill>
                  <a:srgbClr val="2A6FBD"/>
                </a:solidFill>
                <a:effectLst/>
                <a:latin typeface="Helvetica" pitchFamily="2" charset="0"/>
              </a:rPr>
              <a:t> </a:t>
            </a:r>
            <a:r>
              <a:rPr lang="en-US" altLang="zh-CN" dirty="0">
                <a:solidFill>
                  <a:srgbClr val="2A6FBD"/>
                </a:solidFill>
                <a:effectLst/>
                <a:latin typeface="Helvetica" pitchFamily="2" charset="0"/>
              </a:rPr>
              <a:t>Detection</a:t>
            </a:r>
          </a:p>
        </p:txBody>
      </p:sp>
      <p:cxnSp>
        <p:nvCxnSpPr>
          <p:cNvPr id="2" name="直线连接符 1">
            <a:extLst>
              <a:ext uri="{FF2B5EF4-FFF2-40B4-BE49-F238E27FC236}">
                <a16:creationId xmlns:a16="http://schemas.microsoft.com/office/drawing/2014/main" id="{F35F3ADF-63A3-A912-DA07-81EC240827E8}"/>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3B3F2EB7-3C1A-1DE5-84F5-BA1DBF91CCE1}"/>
              </a:ext>
            </a:extLst>
          </p:cNvPr>
          <p:cNvGrpSpPr/>
          <p:nvPr/>
        </p:nvGrpSpPr>
        <p:grpSpPr>
          <a:xfrm>
            <a:off x="241924" y="4202640"/>
            <a:ext cx="817758" cy="969806"/>
            <a:chOff x="262597" y="2270943"/>
            <a:chExt cx="817758" cy="969806"/>
          </a:xfrm>
        </p:grpSpPr>
        <p:pic>
          <p:nvPicPr>
            <p:cNvPr id="7" name="图形 6" descr="网络 纯色填充">
              <a:extLst>
                <a:ext uri="{FF2B5EF4-FFF2-40B4-BE49-F238E27FC236}">
                  <a16:creationId xmlns:a16="http://schemas.microsoft.com/office/drawing/2014/main" id="{A2903EF9-FAA8-7C3F-9E12-37FDD384F4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065" y="2270943"/>
              <a:ext cx="601813" cy="601813"/>
            </a:xfrm>
            <a:prstGeom prst="rect">
              <a:avLst/>
            </a:prstGeom>
          </p:spPr>
        </p:pic>
        <p:sp>
          <p:nvSpPr>
            <p:cNvPr id="8" name="文本框 7">
              <a:extLst>
                <a:ext uri="{FF2B5EF4-FFF2-40B4-BE49-F238E27FC236}">
                  <a16:creationId xmlns:a16="http://schemas.microsoft.com/office/drawing/2014/main" id="{E945B94D-5EFA-446C-01E4-CEEE192934D3}"/>
                </a:ext>
              </a:extLst>
            </p:cNvPr>
            <p:cNvSpPr txBox="1"/>
            <p:nvPr/>
          </p:nvSpPr>
          <p:spPr>
            <a:xfrm>
              <a:off x="262597" y="2840639"/>
              <a:ext cx="817758" cy="400110"/>
            </a:xfrm>
            <a:prstGeom prst="rect">
              <a:avLst/>
            </a:prstGeom>
            <a:noFill/>
          </p:spPr>
          <p:txBody>
            <a:bodyPr wrap="square" rtlCol="0">
              <a:spAutoFit/>
            </a:bodyPr>
            <a:lstStyle/>
            <a:p>
              <a:pPr algn="ctr"/>
              <a:r>
                <a:rPr kumimoji="1" lang="en-US" altLang="zh-CN" sz="2000" b="1" dirty="0">
                  <a:cs typeface="Times New Roman" panose="02020603050405020304" pitchFamily="18" charset="0"/>
                </a:rPr>
                <a:t>Trace</a:t>
              </a:r>
            </a:p>
          </p:txBody>
        </p:sp>
      </p:grpSp>
      <p:grpSp>
        <p:nvGrpSpPr>
          <p:cNvPr id="9" name="组合 8">
            <a:extLst>
              <a:ext uri="{FF2B5EF4-FFF2-40B4-BE49-F238E27FC236}">
                <a16:creationId xmlns:a16="http://schemas.microsoft.com/office/drawing/2014/main" id="{01564FB1-A0D9-97F8-FBF7-0CAFFBF8D1D1}"/>
              </a:ext>
            </a:extLst>
          </p:cNvPr>
          <p:cNvGrpSpPr/>
          <p:nvPr/>
        </p:nvGrpSpPr>
        <p:grpSpPr>
          <a:xfrm>
            <a:off x="241924" y="3087653"/>
            <a:ext cx="760446" cy="940808"/>
            <a:chOff x="314162" y="1296595"/>
            <a:chExt cx="760446" cy="940808"/>
          </a:xfrm>
        </p:grpSpPr>
        <p:pic>
          <p:nvPicPr>
            <p:cNvPr id="10" name="图形 9" descr="条形图 纯色填充">
              <a:extLst>
                <a:ext uri="{FF2B5EF4-FFF2-40B4-BE49-F238E27FC236}">
                  <a16:creationId xmlns:a16="http://schemas.microsoft.com/office/drawing/2014/main" id="{90989E81-B615-6435-E3DC-4A16AA7D8B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065" y="1296595"/>
              <a:ext cx="601813" cy="601813"/>
            </a:xfrm>
            <a:prstGeom prst="rect">
              <a:avLst/>
            </a:prstGeom>
          </p:spPr>
        </p:pic>
        <p:sp>
          <p:nvSpPr>
            <p:cNvPr id="11" name="文本框 10">
              <a:extLst>
                <a:ext uri="{FF2B5EF4-FFF2-40B4-BE49-F238E27FC236}">
                  <a16:creationId xmlns:a16="http://schemas.microsoft.com/office/drawing/2014/main" id="{BC49BFE9-A1DD-38A4-C81A-A01A8AFA1AE6}"/>
                </a:ext>
              </a:extLst>
            </p:cNvPr>
            <p:cNvSpPr txBox="1"/>
            <p:nvPr/>
          </p:nvSpPr>
          <p:spPr>
            <a:xfrm>
              <a:off x="314162" y="1837293"/>
              <a:ext cx="760446" cy="400110"/>
            </a:xfrm>
            <a:prstGeom prst="rect">
              <a:avLst/>
            </a:prstGeom>
            <a:noFill/>
          </p:spPr>
          <p:txBody>
            <a:bodyPr wrap="square" rtlCol="0">
              <a:spAutoFit/>
            </a:bodyPr>
            <a:lstStyle/>
            <a:p>
              <a:pPr algn="ctr"/>
              <a:r>
                <a:rPr kumimoji="1" lang="en-US" altLang="zh-CN" sz="2000" b="1" dirty="0">
                  <a:cs typeface="Times New Roman" panose="02020603050405020304" pitchFamily="18" charset="0"/>
                </a:rPr>
                <a:t>KPI</a:t>
              </a:r>
            </a:p>
          </p:txBody>
        </p:sp>
      </p:grpSp>
      <p:grpSp>
        <p:nvGrpSpPr>
          <p:cNvPr id="12" name="组合 11">
            <a:extLst>
              <a:ext uri="{FF2B5EF4-FFF2-40B4-BE49-F238E27FC236}">
                <a16:creationId xmlns:a16="http://schemas.microsoft.com/office/drawing/2014/main" id="{BDD101EA-53E2-8E44-C8CE-638621D244CF}"/>
              </a:ext>
            </a:extLst>
          </p:cNvPr>
          <p:cNvGrpSpPr/>
          <p:nvPr/>
        </p:nvGrpSpPr>
        <p:grpSpPr>
          <a:xfrm>
            <a:off x="241924" y="1929379"/>
            <a:ext cx="760446" cy="984096"/>
            <a:chOff x="270093" y="-57463"/>
            <a:chExt cx="760446" cy="984096"/>
          </a:xfrm>
        </p:grpSpPr>
        <p:pic>
          <p:nvPicPr>
            <p:cNvPr id="13" name="图形 12" descr="混在一起的剪贴板 纯色填充">
              <a:extLst>
                <a:ext uri="{FF2B5EF4-FFF2-40B4-BE49-F238E27FC236}">
                  <a16:creationId xmlns:a16="http://schemas.microsoft.com/office/drawing/2014/main" id="{633BB282-388C-90F1-9939-5F0B4BC557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9249" y="-57463"/>
              <a:ext cx="601813" cy="601813"/>
            </a:xfrm>
            <a:prstGeom prst="rect">
              <a:avLst/>
            </a:prstGeom>
          </p:spPr>
        </p:pic>
        <p:sp>
          <p:nvSpPr>
            <p:cNvPr id="14" name="文本框 13">
              <a:extLst>
                <a:ext uri="{FF2B5EF4-FFF2-40B4-BE49-F238E27FC236}">
                  <a16:creationId xmlns:a16="http://schemas.microsoft.com/office/drawing/2014/main" id="{21BFCDAA-2B0D-B3C8-2BB0-009D58760A1C}"/>
                </a:ext>
              </a:extLst>
            </p:cNvPr>
            <p:cNvSpPr txBox="1"/>
            <p:nvPr/>
          </p:nvSpPr>
          <p:spPr>
            <a:xfrm>
              <a:off x="270093" y="526523"/>
              <a:ext cx="760446" cy="400110"/>
            </a:xfrm>
            <a:prstGeom prst="rect">
              <a:avLst/>
            </a:prstGeom>
            <a:noFill/>
          </p:spPr>
          <p:txBody>
            <a:bodyPr wrap="square" rtlCol="0">
              <a:spAutoFit/>
            </a:bodyPr>
            <a:lstStyle/>
            <a:p>
              <a:pPr algn="ctr"/>
              <a:r>
                <a:rPr kumimoji="1" lang="en-US" altLang="zh-CN" sz="2000" b="1" dirty="0">
                  <a:cs typeface="Times New Roman" panose="02020603050405020304" pitchFamily="18" charset="0"/>
                </a:rPr>
                <a:t>Log</a:t>
              </a:r>
            </a:p>
          </p:txBody>
        </p:sp>
      </p:grpSp>
      <p:cxnSp>
        <p:nvCxnSpPr>
          <p:cNvPr id="15" name="直线箭头连接符 14">
            <a:extLst>
              <a:ext uri="{FF2B5EF4-FFF2-40B4-BE49-F238E27FC236}">
                <a16:creationId xmlns:a16="http://schemas.microsoft.com/office/drawing/2014/main" id="{2B3534E0-FAFA-277F-9522-3B1FE4FE266D}"/>
              </a:ext>
            </a:extLst>
          </p:cNvPr>
          <p:cNvCxnSpPr>
            <a:cxnSpLocks/>
            <a:stCxn id="13" idx="3"/>
          </p:cNvCxnSpPr>
          <p:nvPr/>
        </p:nvCxnSpPr>
        <p:spPr>
          <a:xfrm>
            <a:off x="902893" y="2230286"/>
            <a:ext cx="436956" cy="0"/>
          </a:xfrm>
          <a:prstGeom prst="straightConnector1">
            <a:avLst/>
          </a:prstGeom>
          <a:ln w="444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6" name="直线箭头连接符 15">
            <a:extLst>
              <a:ext uri="{FF2B5EF4-FFF2-40B4-BE49-F238E27FC236}">
                <a16:creationId xmlns:a16="http://schemas.microsoft.com/office/drawing/2014/main" id="{F5356BEF-E2F6-AF5A-EDA3-5B4CF6397052}"/>
              </a:ext>
            </a:extLst>
          </p:cNvPr>
          <p:cNvCxnSpPr>
            <a:cxnSpLocks/>
          </p:cNvCxnSpPr>
          <p:nvPr/>
        </p:nvCxnSpPr>
        <p:spPr>
          <a:xfrm flipV="1">
            <a:off x="1339851" y="3374376"/>
            <a:ext cx="1140211" cy="10577"/>
          </a:xfrm>
          <a:prstGeom prst="straightConnector1">
            <a:avLst/>
          </a:prstGeom>
          <a:ln w="444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直线箭头连接符 17">
            <a:extLst>
              <a:ext uri="{FF2B5EF4-FFF2-40B4-BE49-F238E27FC236}">
                <a16:creationId xmlns:a16="http://schemas.microsoft.com/office/drawing/2014/main" id="{5EFFD87A-E5D2-D857-3DA9-3BA3D9B970C7}"/>
              </a:ext>
            </a:extLst>
          </p:cNvPr>
          <p:cNvCxnSpPr>
            <a:cxnSpLocks/>
            <a:stCxn id="10" idx="3"/>
          </p:cNvCxnSpPr>
          <p:nvPr/>
        </p:nvCxnSpPr>
        <p:spPr>
          <a:xfrm>
            <a:off x="908642" y="3388560"/>
            <a:ext cx="431209" cy="0"/>
          </a:xfrm>
          <a:prstGeom prst="straightConnector1">
            <a:avLst/>
          </a:prstGeom>
          <a:ln w="444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9" name="直线箭头连接符 18">
            <a:extLst>
              <a:ext uri="{FF2B5EF4-FFF2-40B4-BE49-F238E27FC236}">
                <a16:creationId xmlns:a16="http://schemas.microsoft.com/office/drawing/2014/main" id="{C8DE7999-19B0-6ED4-67A3-3BCA172A22AB}"/>
              </a:ext>
            </a:extLst>
          </p:cNvPr>
          <p:cNvCxnSpPr>
            <a:cxnSpLocks/>
          </p:cNvCxnSpPr>
          <p:nvPr/>
        </p:nvCxnSpPr>
        <p:spPr>
          <a:xfrm>
            <a:off x="1339849" y="2230288"/>
            <a:ext cx="0" cy="2267175"/>
          </a:xfrm>
          <a:prstGeom prst="straightConnector1">
            <a:avLst/>
          </a:prstGeom>
          <a:ln w="44450">
            <a:solidFill>
              <a:schemeClr val="tx1"/>
            </a:solidFill>
            <a:tailEnd type="none"/>
          </a:ln>
        </p:spPr>
        <p:style>
          <a:lnRef idx="2">
            <a:schemeClr val="accent1"/>
          </a:lnRef>
          <a:fillRef idx="0">
            <a:schemeClr val="accent1"/>
          </a:fillRef>
          <a:effectRef idx="1">
            <a:schemeClr val="accent1"/>
          </a:effectRef>
          <a:fontRef idx="minor">
            <a:schemeClr val="tx1"/>
          </a:fontRef>
        </p:style>
      </p:cxnSp>
      <p:grpSp>
        <p:nvGrpSpPr>
          <p:cNvPr id="35" name="组合 34">
            <a:extLst>
              <a:ext uri="{FF2B5EF4-FFF2-40B4-BE49-F238E27FC236}">
                <a16:creationId xmlns:a16="http://schemas.microsoft.com/office/drawing/2014/main" id="{879B73EF-B295-120F-CE45-B5E60F9CE26A}"/>
              </a:ext>
            </a:extLst>
          </p:cNvPr>
          <p:cNvGrpSpPr/>
          <p:nvPr/>
        </p:nvGrpSpPr>
        <p:grpSpPr>
          <a:xfrm>
            <a:off x="2531225" y="1716395"/>
            <a:ext cx="2248280" cy="2726361"/>
            <a:chOff x="2983059" y="216000"/>
            <a:chExt cx="2248280" cy="2726361"/>
          </a:xfrm>
        </p:grpSpPr>
        <p:sp>
          <p:nvSpPr>
            <p:cNvPr id="36" name="文本框 35">
              <a:extLst>
                <a:ext uri="{FF2B5EF4-FFF2-40B4-BE49-F238E27FC236}">
                  <a16:creationId xmlns:a16="http://schemas.microsoft.com/office/drawing/2014/main" id="{C48B5F8C-B469-DB56-B5EF-A951AC913A7B}"/>
                </a:ext>
              </a:extLst>
            </p:cNvPr>
            <p:cNvSpPr txBox="1"/>
            <p:nvPr/>
          </p:nvSpPr>
          <p:spPr>
            <a:xfrm rot="18692756">
              <a:off x="2857308" y="708026"/>
              <a:ext cx="1384161" cy="400110"/>
            </a:xfrm>
            <a:prstGeom prst="rect">
              <a:avLst/>
            </a:prstGeom>
            <a:noFill/>
          </p:spPr>
          <p:txBody>
            <a:bodyPr wrap="none" rtlCol="0">
              <a:spAutoFit/>
            </a:bodyPr>
            <a:lstStyle/>
            <a:p>
              <a:r>
                <a:rPr kumimoji="1" lang="en-US" altLang="zh-CN" sz="2000" dirty="0"/>
                <a:t>Time</a:t>
              </a:r>
              <a:r>
                <a:rPr kumimoji="1" lang="zh-CN" altLang="en-US" sz="2000" dirty="0"/>
                <a:t> </a:t>
              </a:r>
              <a:r>
                <a:rPr kumimoji="1" lang="en-US" altLang="zh-CN" sz="2000" dirty="0"/>
                <a:t>steps</a:t>
              </a:r>
              <a:endParaRPr kumimoji="1" lang="zh-CN" altLang="en-US" sz="2000" dirty="0"/>
            </a:p>
          </p:txBody>
        </p:sp>
        <p:grpSp>
          <p:nvGrpSpPr>
            <p:cNvPr id="37" name="组合 36">
              <a:extLst>
                <a:ext uri="{FF2B5EF4-FFF2-40B4-BE49-F238E27FC236}">
                  <a16:creationId xmlns:a16="http://schemas.microsoft.com/office/drawing/2014/main" id="{B5585D45-21B9-ACEF-DFDE-4EDEDDAA46F1}"/>
                </a:ext>
              </a:extLst>
            </p:cNvPr>
            <p:cNvGrpSpPr/>
            <p:nvPr/>
          </p:nvGrpSpPr>
          <p:grpSpPr>
            <a:xfrm>
              <a:off x="2983059" y="677314"/>
              <a:ext cx="2248280" cy="2265047"/>
              <a:chOff x="2983059" y="677314"/>
              <a:chExt cx="2248280" cy="2265047"/>
            </a:xfrm>
          </p:grpSpPr>
          <p:grpSp>
            <p:nvGrpSpPr>
              <p:cNvPr id="38" name="组合 37">
                <a:extLst>
                  <a:ext uri="{FF2B5EF4-FFF2-40B4-BE49-F238E27FC236}">
                    <a16:creationId xmlns:a16="http://schemas.microsoft.com/office/drawing/2014/main" id="{12E6868F-E207-0325-A4F5-DE4494636CFE}"/>
                  </a:ext>
                </a:extLst>
              </p:cNvPr>
              <p:cNvGrpSpPr/>
              <p:nvPr/>
            </p:nvGrpSpPr>
            <p:grpSpPr>
              <a:xfrm>
                <a:off x="3971339" y="783600"/>
                <a:ext cx="1260000" cy="1260000"/>
                <a:chOff x="2598815" y="81515"/>
                <a:chExt cx="882611" cy="904947"/>
              </a:xfrm>
            </p:grpSpPr>
            <p:grpSp>
              <p:nvGrpSpPr>
                <p:cNvPr id="70" name="组合 69">
                  <a:extLst>
                    <a:ext uri="{FF2B5EF4-FFF2-40B4-BE49-F238E27FC236}">
                      <a16:creationId xmlns:a16="http://schemas.microsoft.com/office/drawing/2014/main" id="{2C285212-B3BC-BE0B-992F-B0675A501914}"/>
                    </a:ext>
                  </a:extLst>
                </p:cNvPr>
                <p:cNvGrpSpPr/>
                <p:nvPr/>
              </p:nvGrpSpPr>
              <p:grpSpPr>
                <a:xfrm>
                  <a:off x="2598815" y="626462"/>
                  <a:ext cx="882611" cy="360000"/>
                  <a:chOff x="2603659" y="626462"/>
                  <a:chExt cx="882611" cy="360000"/>
                </a:xfrm>
              </p:grpSpPr>
              <p:sp>
                <p:nvSpPr>
                  <p:cNvPr id="79" name="立方体 78">
                    <a:extLst>
                      <a:ext uri="{FF2B5EF4-FFF2-40B4-BE49-F238E27FC236}">
                        <a16:creationId xmlns:a16="http://schemas.microsoft.com/office/drawing/2014/main" id="{900518C2-A250-F812-3853-73484E49146A}"/>
                      </a:ext>
                    </a:extLst>
                  </p:cNvPr>
                  <p:cNvSpPr/>
                  <p:nvPr/>
                </p:nvSpPr>
                <p:spPr>
                  <a:xfrm>
                    <a:off x="2603659"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立方体 79">
                    <a:extLst>
                      <a:ext uri="{FF2B5EF4-FFF2-40B4-BE49-F238E27FC236}">
                        <a16:creationId xmlns:a16="http://schemas.microsoft.com/office/drawing/2014/main" id="{D05A424C-7361-D114-E5F1-66F10F88A242}"/>
                      </a:ext>
                    </a:extLst>
                  </p:cNvPr>
                  <p:cNvSpPr/>
                  <p:nvPr/>
                </p:nvSpPr>
                <p:spPr>
                  <a:xfrm>
                    <a:off x="2864964"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1" name="立方体 80">
                    <a:extLst>
                      <a:ext uri="{FF2B5EF4-FFF2-40B4-BE49-F238E27FC236}">
                        <a16:creationId xmlns:a16="http://schemas.microsoft.com/office/drawing/2014/main" id="{305BA0A6-CB39-1243-8945-85EF85124B21}"/>
                      </a:ext>
                    </a:extLst>
                  </p:cNvPr>
                  <p:cNvSpPr/>
                  <p:nvPr/>
                </p:nvSpPr>
                <p:spPr>
                  <a:xfrm>
                    <a:off x="3126270"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1" name="组合 70">
                  <a:extLst>
                    <a:ext uri="{FF2B5EF4-FFF2-40B4-BE49-F238E27FC236}">
                      <a16:creationId xmlns:a16="http://schemas.microsoft.com/office/drawing/2014/main" id="{2F8AD7E1-280E-0958-1958-642ECBCB6CCC}"/>
                    </a:ext>
                  </a:extLst>
                </p:cNvPr>
                <p:cNvGrpSpPr/>
                <p:nvPr/>
              </p:nvGrpSpPr>
              <p:grpSpPr>
                <a:xfrm>
                  <a:off x="2598815" y="353988"/>
                  <a:ext cx="882611" cy="360000"/>
                  <a:chOff x="2603659" y="626462"/>
                  <a:chExt cx="882611" cy="360000"/>
                </a:xfrm>
                <a:solidFill>
                  <a:schemeClr val="bg1"/>
                </a:solidFill>
              </p:grpSpPr>
              <p:sp>
                <p:nvSpPr>
                  <p:cNvPr id="76" name="立方体 75">
                    <a:extLst>
                      <a:ext uri="{FF2B5EF4-FFF2-40B4-BE49-F238E27FC236}">
                        <a16:creationId xmlns:a16="http://schemas.microsoft.com/office/drawing/2014/main" id="{3AF0BE9D-69EB-6566-4077-A9EB0A694766}"/>
                      </a:ext>
                    </a:extLst>
                  </p:cNvPr>
                  <p:cNvSpPr/>
                  <p:nvPr/>
                </p:nvSpPr>
                <p:spPr>
                  <a:xfrm>
                    <a:off x="2603659"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立方体 76">
                    <a:extLst>
                      <a:ext uri="{FF2B5EF4-FFF2-40B4-BE49-F238E27FC236}">
                        <a16:creationId xmlns:a16="http://schemas.microsoft.com/office/drawing/2014/main" id="{F677DD5B-3CF2-E89E-3608-5607B3334B99}"/>
                      </a:ext>
                    </a:extLst>
                  </p:cNvPr>
                  <p:cNvSpPr/>
                  <p:nvPr/>
                </p:nvSpPr>
                <p:spPr>
                  <a:xfrm>
                    <a:off x="2864964"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立方体 77">
                    <a:extLst>
                      <a:ext uri="{FF2B5EF4-FFF2-40B4-BE49-F238E27FC236}">
                        <a16:creationId xmlns:a16="http://schemas.microsoft.com/office/drawing/2014/main" id="{347B1FC8-4F2D-19BE-898A-4026C21D8222}"/>
                      </a:ext>
                    </a:extLst>
                  </p:cNvPr>
                  <p:cNvSpPr/>
                  <p:nvPr/>
                </p:nvSpPr>
                <p:spPr>
                  <a:xfrm>
                    <a:off x="3126270"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2" name="组合 71">
                  <a:extLst>
                    <a:ext uri="{FF2B5EF4-FFF2-40B4-BE49-F238E27FC236}">
                      <a16:creationId xmlns:a16="http://schemas.microsoft.com/office/drawing/2014/main" id="{8950786D-BDB2-BF79-ED1A-135D4B73425D}"/>
                    </a:ext>
                  </a:extLst>
                </p:cNvPr>
                <p:cNvGrpSpPr/>
                <p:nvPr/>
              </p:nvGrpSpPr>
              <p:grpSpPr>
                <a:xfrm>
                  <a:off x="2598815" y="81515"/>
                  <a:ext cx="882611" cy="360000"/>
                  <a:chOff x="2603659" y="626462"/>
                  <a:chExt cx="882611" cy="360000"/>
                </a:xfrm>
              </p:grpSpPr>
              <p:sp>
                <p:nvSpPr>
                  <p:cNvPr id="73" name="立方体 72">
                    <a:extLst>
                      <a:ext uri="{FF2B5EF4-FFF2-40B4-BE49-F238E27FC236}">
                        <a16:creationId xmlns:a16="http://schemas.microsoft.com/office/drawing/2014/main" id="{DC040A90-1091-11FE-2A6C-BAD53E9DD714}"/>
                      </a:ext>
                    </a:extLst>
                  </p:cNvPr>
                  <p:cNvSpPr/>
                  <p:nvPr/>
                </p:nvSpPr>
                <p:spPr>
                  <a:xfrm>
                    <a:off x="2603659"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4" name="立方体 73">
                    <a:extLst>
                      <a:ext uri="{FF2B5EF4-FFF2-40B4-BE49-F238E27FC236}">
                        <a16:creationId xmlns:a16="http://schemas.microsoft.com/office/drawing/2014/main" id="{82A25059-AFC7-8A49-64EF-63071DAD8F52}"/>
                      </a:ext>
                    </a:extLst>
                  </p:cNvPr>
                  <p:cNvSpPr/>
                  <p:nvPr/>
                </p:nvSpPr>
                <p:spPr>
                  <a:xfrm>
                    <a:off x="2864964"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5" name="立方体 74">
                    <a:extLst>
                      <a:ext uri="{FF2B5EF4-FFF2-40B4-BE49-F238E27FC236}">
                        <a16:creationId xmlns:a16="http://schemas.microsoft.com/office/drawing/2014/main" id="{69EC20E1-4A6A-7C27-32C0-B6C84F273C10}"/>
                      </a:ext>
                    </a:extLst>
                  </p:cNvPr>
                  <p:cNvSpPr/>
                  <p:nvPr/>
                </p:nvSpPr>
                <p:spPr>
                  <a:xfrm>
                    <a:off x="3126270"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grpSp>
            <p:nvGrpSpPr>
              <p:cNvPr id="39" name="组合 38">
                <a:extLst>
                  <a:ext uri="{FF2B5EF4-FFF2-40B4-BE49-F238E27FC236}">
                    <a16:creationId xmlns:a16="http://schemas.microsoft.com/office/drawing/2014/main" id="{33FC537D-D31A-C9E4-0843-B60F0A9F0AA4}"/>
                  </a:ext>
                </a:extLst>
              </p:cNvPr>
              <p:cNvGrpSpPr/>
              <p:nvPr/>
            </p:nvGrpSpPr>
            <p:grpSpPr>
              <a:xfrm>
                <a:off x="3742914" y="998648"/>
                <a:ext cx="1260000" cy="1260000"/>
                <a:chOff x="2598815" y="81515"/>
                <a:chExt cx="882611" cy="904947"/>
              </a:xfrm>
            </p:grpSpPr>
            <p:grpSp>
              <p:nvGrpSpPr>
                <p:cNvPr id="58" name="组合 57">
                  <a:extLst>
                    <a:ext uri="{FF2B5EF4-FFF2-40B4-BE49-F238E27FC236}">
                      <a16:creationId xmlns:a16="http://schemas.microsoft.com/office/drawing/2014/main" id="{CB149F61-41DD-3E0E-DBA0-90F61CA502B1}"/>
                    </a:ext>
                  </a:extLst>
                </p:cNvPr>
                <p:cNvGrpSpPr/>
                <p:nvPr/>
              </p:nvGrpSpPr>
              <p:grpSpPr>
                <a:xfrm>
                  <a:off x="2598815" y="626462"/>
                  <a:ext cx="882611" cy="360000"/>
                  <a:chOff x="2603659" y="626462"/>
                  <a:chExt cx="882611" cy="360000"/>
                </a:xfrm>
              </p:grpSpPr>
              <p:sp>
                <p:nvSpPr>
                  <p:cNvPr id="67" name="立方体 66">
                    <a:extLst>
                      <a:ext uri="{FF2B5EF4-FFF2-40B4-BE49-F238E27FC236}">
                        <a16:creationId xmlns:a16="http://schemas.microsoft.com/office/drawing/2014/main" id="{5A2844CE-8590-2D3A-F5DB-5CC6DEE665FD}"/>
                      </a:ext>
                    </a:extLst>
                  </p:cNvPr>
                  <p:cNvSpPr/>
                  <p:nvPr/>
                </p:nvSpPr>
                <p:spPr>
                  <a:xfrm>
                    <a:off x="2603659"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立方体 67">
                    <a:extLst>
                      <a:ext uri="{FF2B5EF4-FFF2-40B4-BE49-F238E27FC236}">
                        <a16:creationId xmlns:a16="http://schemas.microsoft.com/office/drawing/2014/main" id="{283E0AFE-067D-7F9E-F86E-2C783F2A61D8}"/>
                      </a:ext>
                    </a:extLst>
                  </p:cNvPr>
                  <p:cNvSpPr/>
                  <p:nvPr/>
                </p:nvSpPr>
                <p:spPr>
                  <a:xfrm>
                    <a:off x="2864964"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9" name="立方体 68">
                    <a:extLst>
                      <a:ext uri="{FF2B5EF4-FFF2-40B4-BE49-F238E27FC236}">
                        <a16:creationId xmlns:a16="http://schemas.microsoft.com/office/drawing/2014/main" id="{6B871A29-C8B5-0EA2-777E-E65F04CCE6EB}"/>
                      </a:ext>
                    </a:extLst>
                  </p:cNvPr>
                  <p:cNvSpPr/>
                  <p:nvPr/>
                </p:nvSpPr>
                <p:spPr>
                  <a:xfrm>
                    <a:off x="3126270"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9" name="组合 58">
                  <a:extLst>
                    <a:ext uri="{FF2B5EF4-FFF2-40B4-BE49-F238E27FC236}">
                      <a16:creationId xmlns:a16="http://schemas.microsoft.com/office/drawing/2014/main" id="{20F11A86-04C4-5055-5701-123B3E271C49}"/>
                    </a:ext>
                  </a:extLst>
                </p:cNvPr>
                <p:cNvGrpSpPr/>
                <p:nvPr/>
              </p:nvGrpSpPr>
              <p:grpSpPr>
                <a:xfrm>
                  <a:off x="2598815" y="353988"/>
                  <a:ext cx="882611" cy="360000"/>
                  <a:chOff x="2603659" y="626462"/>
                  <a:chExt cx="882611" cy="360000"/>
                </a:xfrm>
                <a:solidFill>
                  <a:schemeClr val="bg1"/>
                </a:solidFill>
              </p:grpSpPr>
              <p:sp>
                <p:nvSpPr>
                  <p:cNvPr id="64" name="立方体 63">
                    <a:extLst>
                      <a:ext uri="{FF2B5EF4-FFF2-40B4-BE49-F238E27FC236}">
                        <a16:creationId xmlns:a16="http://schemas.microsoft.com/office/drawing/2014/main" id="{15A8CCD7-5F32-D6D1-B0A4-3EBE70E5134B}"/>
                      </a:ext>
                    </a:extLst>
                  </p:cNvPr>
                  <p:cNvSpPr/>
                  <p:nvPr/>
                </p:nvSpPr>
                <p:spPr>
                  <a:xfrm>
                    <a:off x="2603659"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5" name="立方体 64">
                    <a:extLst>
                      <a:ext uri="{FF2B5EF4-FFF2-40B4-BE49-F238E27FC236}">
                        <a16:creationId xmlns:a16="http://schemas.microsoft.com/office/drawing/2014/main" id="{10D20B32-346D-06EC-D6AB-757F09730AC3}"/>
                      </a:ext>
                    </a:extLst>
                  </p:cNvPr>
                  <p:cNvSpPr/>
                  <p:nvPr/>
                </p:nvSpPr>
                <p:spPr>
                  <a:xfrm>
                    <a:off x="2864964"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6" name="立方体 65">
                    <a:extLst>
                      <a:ext uri="{FF2B5EF4-FFF2-40B4-BE49-F238E27FC236}">
                        <a16:creationId xmlns:a16="http://schemas.microsoft.com/office/drawing/2014/main" id="{BADF71B3-83A6-D4C7-8C40-4BD010AAEE6F}"/>
                      </a:ext>
                    </a:extLst>
                  </p:cNvPr>
                  <p:cNvSpPr/>
                  <p:nvPr/>
                </p:nvSpPr>
                <p:spPr>
                  <a:xfrm>
                    <a:off x="3126270"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60" name="组合 59">
                  <a:extLst>
                    <a:ext uri="{FF2B5EF4-FFF2-40B4-BE49-F238E27FC236}">
                      <a16:creationId xmlns:a16="http://schemas.microsoft.com/office/drawing/2014/main" id="{47DEB8B4-EC49-12AD-97FC-A0C813D9FE78}"/>
                    </a:ext>
                  </a:extLst>
                </p:cNvPr>
                <p:cNvGrpSpPr/>
                <p:nvPr/>
              </p:nvGrpSpPr>
              <p:grpSpPr>
                <a:xfrm>
                  <a:off x="2598815" y="81515"/>
                  <a:ext cx="882611" cy="360000"/>
                  <a:chOff x="2603659" y="626462"/>
                  <a:chExt cx="882611" cy="360000"/>
                </a:xfrm>
              </p:grpSpPr>
              <p:sp>
                <p:nvSpPr>
                  <p:cNvPr id="61" name="立方体 60">
                    <a:extLst>
                      <a:ext uri="{FF2B5EF4-FFF2-40B4-BE49-F238E27FC236}">
                        <a16:creationId xmlns:a16="http://schemas.microsoft.com/office/drawing/2014/main" id="{FEB0F38B-E80C-CC44-D49D-AE630D77E857}"/>
                      </a:ext>
                    </a:extLst>
                  </p:cNvPr>
                  <p:cNvSpPr/>
                  <p:nvPr/>
                </p:nvSpPr>
                <p:spPr>
                  <a:xfrm>
                    <a:off x="2603659"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立方体 61">
                    <a:extLst>
                      <a:ext uri="{FF2B5EF4-FFF2-40B4-BE49-F238E27FC236}">
                        <a16:creationId xmlns:a16="http://schemas.microsoft.com/office/drawing/2014/main" id="{5C1ED06D-DBFC-919B-CF1F-ACEAA7495046}"/>
                      </a:ext>
                    </a:extLst>
                  </p:cNvPr>
                  <p:cNvSpPr/>
                  <p:nvPr/>
                </p:nvSpPr>
                <p:spPr>
                  <a:xfrm>
                    <a:off x="2864964"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立方体 62">
                    <a:extLst>
                      <a:ext uri="{FF2B5EF4-FFF2-40B4-BE49-F238E27FC236}">
                        <a16:creationId xmlns:a16="http://schemas.microsoft.com/office/drawing/2014/main" id="{ED520E7A-1D73-EF6B-92E5-6252E0893136}"/>
                      </a:ext>
                    </a:extLst>
                  </p:cNvPr>
                  <p:cNvSpPr/>
                  <p:nvPr/>
                </p:nvSpPr>
                <p:spPr>
                  <a:xfrm>
                    <a:off x="3126270"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grpSp>
            <p:nvGrpSpPr>
              <p:cNvPr id="40" name="组合 39">
                <a:extLst>
                  <a:ext uri="{FF2B5EF4-FFF2-40B4-BE49-F238E27FC236}">
                    <a16:creationId xmlns:a16="http://schemas.microsoft.com/office/drawing/2014/main" id="{8B49C117-080A-F4DD-3F82-0070585B427F}"/>
                  </a:ext>
                </a:extLst>
              </p:cNvPr>
              <p:cNvGrpSpPr/>
              <p:nvPr/>
            </p:nvGrpSpPr>
            <p:grpSpPr>
              <a:xfrm>
                <a:off x="3514489" y="1213695"/>
                <a:ext cx="1260000" cy="1260000"/>
                <a:chOff x="2598815" y="81515"/>
                <a:chExt cx="882611" cy="904947"/>
              </a:xfrm>
            </p:grpSpPr>
            <p:grpSp>
              <p:nvGrpSpPr>
                <p:cNvPr id="46" name="组合 45">
                  <a:extLst>
                    <a:ext uri="{FF2B5EF4-FFF2-40B4-BE49-F238E27FC236}">
                      <a16:creationId xmlns:a16="http://schemas.microsoft.com/office/drawing/2014/main" id="{FD034FA0-5A20-3213-5EA4-42ED97E06F5C}"/>
                    </a:ext>
                  </a:extLst>
                </p:cNvPr>
                <p:cNvGrpSpPr/>
                <p:nvPr/>
              </p:nvGrpSpPr>
              <p:grpSpPr>
                <a:xfrm>
                  <a:off x="2598815" y="626462"/>
                  <a:ext cx="882611" cy="360000"/>
                  <a:chOff x="2603659" y="626462"/>
                  <a:chExt cx="882611" cy="360000"/>
                </a:xfrm>
              </p:grpSpPr>
              <p:sp>
                <p:nvSpPr>
                  <p:cNvPr id="55" name="立方体 54">
                    <a:extLst>
                      <a:ext uri="{FF2B5EF4-FFF2-40B4-BE49-F238E27FC236}">
                        <a16:creationId xmlns:a16="http://schemas.microsoft.com/office/drawing/2014/main" id="{CB1CDAA3-3169-AFFB-C809-1F5C5786586B}"/>
                      </a:ext>
                    </a:extLst>
                  </p:cNvPr>
                  <p:cNvSpPr/>
                  <p:nvPr/>
                </p:nvSpPr>
                <p:spPr>
                  <a:xfrm>
                    <a:off x="2603659"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立方体 55">
                    <a:extLst>
                      <a:ext uri="{FF2B5EF4-FFF2-40B4-BE49-F238E27FC236}">
                        <a16:creationId xmlns:a16="http://schemas.microsoft.com/office/drawing/2014/main" id="{1F28CA18-33CF-070A-222D-A5058564141B}"/>
                      </a:ext>
                    </a:extLst>
                  </p:cNvPr>
                  <p:cNvSpPr/>
                  <p:nvPr/>
                </p:nvSpPr>
                <p:spPr>
                  <a:xfrm>
                    <a:off x="2864964"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立方体 56">
                    <a:extLst>
                      <a:ext uri="{FF2B5EF4-FFF2-40B4-BE49-F238E27FC236}">
                        <a16:creationId xmlns:a16="http://schemas.microsoft.com/office/drawing/2014/main" id="{51CB9090-B848-F9CC-C50B-34A44DF6547D}"/>
                      </a:ext>
                    </a:extLst>
                  </p:cNvPr>
                  <p:cNvSpPr/>
                  <p:nvPr/>
                </p:nvSpPr>
                <p:spPr>
                  <a:xfrm>
                    <a:off x="3126270"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47" name="组合 46">
                  <a:extLst>
                    <a:ext uri="{FF2B5EF4-FFF2-40B4-BE49-F238E27FC236}">
                      <a16:creationId xmlns:a16="http://schemas.microsoft.com/office/drawing/2014/main" id="{742BBDA1-65AB-AC35-822D-F2FAF5B09FB7}"/>
                    </a:ext>
                  </a:extLst>
                </p:cNvPr>
                <p:cNvGrpSpPr/>
                <p:nvPr/>
              </p:nvGrpSpPr>
              <p:grpSpPr>
                <a:xfrm>
                  <a:off x="2598815" y="353988"/>
                  <a:ext cx="882611" cy="360000"/>
                  <a:chOff x="2603659" y="626462"/>
                  <a:chExt cx="882611" cy="360000"/>
                </a:xfrm>
                <a:solidFill>
                  <a:schemeClr val="bg1"/>
                </a:solidFill>
              </p:grpSpPr>
              <p:sp>
                <p:nvSpPr>
                  <p:cNvPr id="52" name="立方体 51">
                    <a:extLst>
                      <a:ext uri="{FF2B5EF4-FFF2-40B4-BE49-F238E27FC236}">
                        <a16:creationId xmlns:a16="http://schemas.microsoft.com/office/drawing/2014/main" id="{4815EDD5-7311-51E4-CA2A-0D5B0B580155}"/>
                      </a:ext>
                    </a:extLst>
                  </p:cNvPr>
                  <p:cNvSpPr/>
                  <p:nvPr/>
                </p:nvSpPr>
                <p:spPr>
                  <a:xfrm>
                    <a:off x="2603659"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立方体 52">
                    <a:extLst>
                      <a:ext uri="{FF2B5EF4-FFF2-40B4-BE49-F238E27FC236}">
                        <a16:creationId xmlns:a16="http://schemas.microsoft.com/office/drawing/2014/main" id="{64921AA5-7B17-F849-C469-950BDD7D024A}"/>
                      </a:ext>
                    </a:extLst>
                  </p:cNvPr>
                  <p:cNvSpPr/>
                  <p:nvPr/>
                </p:nvSpPr>
                <p:spPr>
                  <a:xfrm>
                    <a:off x="2864964"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立方体 53">
                    <a:extLst>
                      <a:ext uri="{FF2B5EF4-FFF2-40B4-BE49-F238E27FC236}">
                        <a16:creationId xmlns:a16="http://schemas.microsoft.com/office/drawing/2014/main" id="{8AFD21A9-B556-3952-348C-4987C5FF3F95}"/>
                      </a:ext>
                    </a:extLst>
                  </p:cNvPr>
                  <p:cNvSpPr/>
                  <p:nvPr/>
                </p:nvSpPr>
                <p:spPr>
                  <a:xfrm>
                    <a:off x="3126270"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48" name="组合 47">
                  <a:extLst>
                    <a:ext uri="{FF2B5EF4-FFF2-40B4-BE49-F238E27FC236}">
                      <a16:creationId xmlns:a16="http://schemas.microsoft.com/office/drawing/2014/main" id="{83155BF9-90C4-3D8B-F962-F2FE9BB37845}"/>
                    </a:ext>
                  </a:extLst>
                </p:cNvPr>
                <p:cNvGrpSpPr/>
                <p:nvPr/>
              </p:nvGrpSpPr>
              <p:grpSpPr>
                <a:xfrm>
                  <a:off x="2598815" y="81515"/>
                  <a:ext cx="882611" cy="360000"/>
                  <a:chOff x="2603659" y="626462"/>
                  <a:chExt cx="882611" cy="360000"/>
                </a:xfrm>
              </p:grpSpPr>
              <p:sp>
                <p:nvSpPr>
                  <p:cNvPr id="49" name="立方体 48">
                    <a:extLst>
                      <a:ext uri="{FF2B5EF4-FFF2-40B4-BE49-F238E27FC236}">
                        <a16:creationId xmlns:a16="http://schemas.microsoft.com/office/drawing/2014/main" id="{5BDF5FA0-F907-CDB8-9894-17C965D51A70}"/>
                      </a:ext>
                    </a:extLst>
                  </p:cNvPr>
                  <p:cNvSpPr/>
                  <p:nvPr/>
                </p:nvSpPr>
                <p:spPr>
                  <a:xfrm>
                    <a:off x="2603659"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立方体 49">
                    <a:extLst>
                      <a:ext uri="{FF2B5EF4-FFF2-40B4-BE49-F238E27FC236}">
                        <a16:creationId xmlns:a16="http://schemas.microsoft.com/office/drawing/2014/main" id="{6231362B-7446-2B4B-FF2A-E506C7FC33FA}"/>
                      </a:ext>
                    </a:extLst>
                  </p:cNvPr>
                  <p:cNvSpPr/>
                  <p:nvPr/>
                </p:nvSpPr>
                <p:spPr>
                  <a:xfrm>
                    <a:off x="2864964"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立方体 50">
                    <a:extLst>
                      <a:ext uri="{FF2B5EF4-FFF2-40B4-BE49-F238E27FC236}">
                        <a16:creationId xmlns:a16="http://schemas.microsoft.com/office/drawing/2014/main" id="{12E729E2-0C3F-A4CC-B75D-FD6A7DE07BF6}"/>
                      </a:ext>
                    </a:extLst>
                  </p:cNvPr>
                  <p:cNvSpPr/>
                  <p:nvPr/>
                </p:nvSpPr>
                <p:spPr>
                  <a:xfrm>
                    <a:off x="3126270"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41" name="文本框 40">
                <a:extLst>
                  <a:ext uri="{FF2B5EF4-FFF2-40B4-BE49-F238E27FC236}">
                    <a16:creationId xmlns:a16="http://schemas.microsoft.com/office/drawing/2014/main" id="{D951163C-A377-19DA-0521-07977E806368}"/>
                  </a:ext>
                </a:extLst>
              </p:cNvPr>
              <p:cNvSpPr txBox="1"/>
              <p:nvPr/>
            </p:nvSpPr>
            <p:spPr>
              <a:xfrm rot="16200000">
                <a:off x="2558584" y="1844794"/>
                <a:ext cx="1249060" cy="400110"/>
              </a:xfrm>
              <a:prstGeom prst="rect">
                <a:avLst/>
              </a:prstGeom>
              <a:noFill/>
            </p:spPr>
            <p:txBody>
              <a:bodyPr wrap="none" rtlCol="0">
                <a:spAutoFit/>
              </a:bodyPr>
              <a:lstStyle/>
              <a:p>
                <a:r>
                  <a:rPr kumimoji="1" lang="en-US" altLang="zh-CN" sz="2000" dirty="0"/>
                  <a:t>Channels</a:t>
                </a:r>
                <a:endParaRPr kumimoji="1" lang="zh-CN" altLang="en-US" sz="2000" dirty="0"/>
              </a:p>
            </p:txBody>
          </p:sp>
          <p:sp>
            <p:nvSpPr>
              <p:cNvPr id="42" name="文本框 41">
                <a:extLst>
                  <a:ext uri="{FF2B5EF4-FFF2-40B4-BE49-F238E27FC236}">
                    <a16:creationId xmlns:a16="http://schemas.microsoft.com/office/drawing/2014/main" id="{A1B5AECF-451A-33A3-C712-67672D37320E}"/>
                  </a:ext>
                </a:extLst>
              </p:cNvPr>
              <p:cNvSpPr txBox="1"/>
              <p:nvPr/>
            </p:nvSpPr>
            <p:spPr>
              <a:xfrm>
                <a:off x="3465791" y="2542251"/>
                <a:ext cx="1270604" cy="400110"/>
              </a:xfrm>
              <a:prstGeom prst="rect">
                <a:avLst/>
              </a:prstGeom>
              <a:noFill/>
            </p:spPr>
            <p:txBody>
              <a:bodyPr wrap="none" rtlCol="0">
                <a:spAutoFit/>
              </a:bodyPr>
              <a:lstStyle/>
              <a:p>
                <a:r>
                  <a:rPr kumimoji="1" lang="en-US" altLang="zh-CN" sz="2000" dirty="0"/>
                  <a:t>Instances</a:t>
                </a:r>
                <a:endParaRPr kumimoji="1" lang="zh-CN" altLang="en-US" sz="2000" dirty="0"/>
              </a:p>
            </p:txBody>
          </p:sp>
          <p:cxnSp>
            <p:nvCxnSpPr>
              <p:cNvPr id="43" name="直线箭头连接符 42">
                <a:extLst>
                  <a:ext uri="{FF2B5EF4-FFF2-40B4-BE49-F238E27FC236}">
                    <a16:creationId xmlns:a16="http://schemas.microsoft.com/office/drawing/2014/main" id="{AECD27A0-AA5E-79C6-0DBA-683AB9B43050}"/>
                  </a:ext>
                </a:extLst>
              </p:cNvPr>
              <p:cNvCxnSpPr>
                <a:cxnSpLocks/>
              </p:cNvCxnSpPr>
              <p:nvPr/>
            </p:nvCxnSpPr>
            <p:spPr>
              <a:xfrm flipV="1">
                <a:off x="3390433" y="677314"/>
                <a:ext cx="671412" cy="709397"/>
              </a:xfrm>
              <a:prstGeom prst="straightConnector1">
                <a:avLst/>
              </a:prstGeom>
              <a:ln w="444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直线箭头连接符 43">
                <a:extLst>
                  <a:ext uri="{FF2B5EF4-FFF2-40B4-BE49-F238E27FC236}">
                    <a16:creationId xmlns:a16="http://schemas.microsoft.com/office/drawing/2014/main" id="{A5A32080-EA99-7D12-70E6-C0958E1CA363}"/>
                  </a:ext>
                </a:extLst>
              </p:cNvPr>
              <p:cNvCxnSpPr>
                <a:cxnSpLocks/>
              </p:cNvCxnSpPr>
              <p:nvPr/>
            </p:nvCxnSpPr>
            <p:spPr>
              <a:xfrm flipV="1">
                <a:off x="3484391" y="2548733"/>
                <a:ext cx="1180311" cy="19312"/>
              </a:xfrm>
              <a:prstGeom prst="straightConnector1">
                <a:avLst/>
              </a:prstGeom>
              <a:ln w="444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直线箭头连接符 44">
                <a:extLst>
                  <a:ext uri="{FF2B5EF4-FFF2-40B4-BE49-F238E27FC236}">
                    <a16:creationId xmlns:a16="http://schemas.microsoft.com/office/drawing/2014/main" id="{99528735-98A0-6F30-E6BF-2BE7AFF46F1D}"/>
                  </a:ext>
                </a:extLst>
              </p:cNvPr>
              <p:cNvCxnSpPr>
                <a:cxnSpLocks/>
              </p:cNvCxnSpPr>
              <p:nvPr/>
            </p:nvCxnSpPr>
            <p:spPr>
              <a:xfrm flipV="1">
                <a:off x="3385114" y="1427761"/>
                <a:ext cx="20021" cy="1146767"/>
              </a:xfrm>
              <a:prstGeom prst="straightConnector1">
                <a:avLst/>
              </a:prstGeom>
              <a:ln w="444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grpSp>
      </p:grpSp>
      <p:cxnSp>
        <p:nvCxnSpPr>
          <p:cNvPr id="82" name="直线箭头连接符 81">
            <a:extLst>
              <a:ext uri="{FF2B5EF4-FFF2-40B4-BE49-F238E27FC236}">
                <a16:creationId xmlns:a16="http://schemas.microsoft.com/office/drawing/2014/main" id="{F0414013-9ED4-DB22-EF96-595E96B44783}"/>
              </a:ext>
            </a:extLst>
          </p:cNvPr>
          <p:cNvCxnSpPr>
            <a:cxnSpLocks/>
          </p:cNvCxnSpPr>
          <p:nvPr/>
        </p:nvCxnSpPr>
        <p:spPr>
          <a:xfrm>
            <a:off x="902893" y="4540665"/>
            <a:ext cx="436956" cy="0"/>
          </a:xfrm>
          <a:prstGeom prst="straightConnector1">
            <a:avLst/>
          </a:prstGeom>
          <a:ln w="44450">
            <a:solidFill>
              <a:schemeClr val="tx1"/>
            </a:solidFil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07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E28220A-AE0A-1D61-2A83-0CC2D186A850}"/>
              </a:ext>
            </a:extLst>
          </p:cNvPr>
          <p:cNvSpPr>
            <a:spLocks noGrp="1"/>
          </p:cNvSpPr>
          <p:nvPr>
            <p:ph idx="1"/>
          </p:nvPr>
        </p:nvSpPr>
        <p:spPr/>
        <p:txBody>
          <a:bodyPr>
            <a:normAutofit/>
          </a:bodyPr>
          <a:lstStyle/>
          <a:p>
            <a:pPr>
              <a:lnSpc>
                <a:spcPct val="200000"/>
              </a:lnSpc>
            </a:pPr>
            <a:r>
              <a:rPr lang="en-US" altLang="zh-CN" sz="2400" dirty="0">
                <a:latin typeface="Aptos" panose="020B0004020202020204" pitchFamily="34" charset="0"/>
              </a:rPr>
              <a:t>What's the </a:t>
            </a:r>
            <a:r>
              <a:rPr lang="en-US" altLang="zh-CN" sz="2400" dirty="0">
                <a:solidFill>
                  <a:srgbClr val="212529"/>
                </a:solidFill>
                <a:latin typeface="Aptos" panose="020B0004020202020204" pitchFamily="34" charset="0"/>
              </a:rPr>
              <a:t>Incident Management</a:t>
            </a:r>
            <a:r>
              <a:rPr lang="en-US" altLang="zh-CN" sz="2400" dirty="0">
                <a:latin typeface="Aptos" panose="020B0004020202020204" pitchFamily="34" charset="0"/>
              </a:rPr>
              <a:t> in microservice systems?</a:t>
            </a:r>
          </a:p>
          <a:p>
            <a:pPr>
              <a:lnSpc>
                <a:spcPct val="200000"/>
              </a:lnSpc>
            </a:pPr>
            <a:r>
              <a:rPr lang="en-US" altLang="zh-CN" sz="2400" dirty="0">
                <a:latin typeface="Aptos" panose="020B0004020202020204" pitchFamily="34" charset="0"/>
              </a:rPr>
              <a:t>How to elegantly model microservice systems </a:t>
            </a:r>
            <a:r>
              <a:rPr lang="en-US" altLang="zh-CN" sz="2400" dirty="0" err="1">
                <a:latin typeface="Aptos" panose="020B0004020202020204" pitchFamily="34" charset="0"/>
              </a:rPr>
              <a:t>spatio</a:t>
            </a:r>
            <a:r>
              <a:rPr lang="en-US" altLang="zh-CN" sz="2400" dirty="0">
                <a:latin typeface="Aptos" panose="020B0004020202020204" pitchFamily="34" charset="0"/>
              </a:rPr>
              <a:t>-temporal? </a:t>
            </a:r>
          </a:p>
          <a:p>
            <a:pPr>
              <a:lnSpc>
                <a:spcPct val="200000"/>
              </a:lnSpc>
            </a:pPr>
            <a:r>
              <a:rPr lang="en-US" altLang="zh-CN" sz="2400" dirty="0">
                <a:latin typeface="Aptos" panose="020B0004020202020204" pitchFamily="34" charset="0"/>
              </a:rPr>
              <a:t>Design of DeST</a:t>
            </a:r>
          </a:p>
          <a:p>
            <a:pPr>
              <a:lnSpc>
                <a:spcPct val="200000"/>
              </a:lnSpc>
            </a:pPr>
            <a:r>
              <a:rPr lang="en-US" altLang="zh-CN" sz="2400" dirty="0">
                <a:latin typeface="Aptos" panose="020B0004020202020204" pitchFamily="34" charset="0"/>
              </a:rPr>
              <a:t>Performance </a:t>
            </a:r>
          </a:p>
        </p:txBody>
      </p:sp>
      <p:sp>
        <p:nvSpPr>
          <p:cNvPr id="3" name="文本框 2">
            <a:extLst>
              <a:ext uri="{FF2B5EF4-FFF2-40B4-BE49-F238E27FC236}">
                <a16:creationId xmlns:a16="http://schemas.microsoft.com/office/drawing/2014/main" id="{0A0AF825-AF0C-2E4B-A2C2-FA6DE6D47DA6}"/>
              </a:ext>
            </a:extLst>
          </p:cNvPr>
          <p:cNvSpPr txBox="1"/>
          <p:nvPr/>
        </p:nvSpPr>
        <p:spPr>
          <a:xfrm>
            <a:off x="504376" y="240862"/>
            <a:ext cx="2004075" cy="769313"/>
          </a:xfrm>
          <a:prstGeom prst="rect">
            <a:avLst/>
          </a:prstGeom>
          <a:noFill/>
        </p:spPr>
        <p:txBody>
          <a:bodyPr wrap="none" rtlCol="0">
            <a:spAutoFit/>
          </a:bodyPr>
          <a:lstStyle/>
          <a:p>
            <a:r>
              <a:rPr kumimoji="1" lang="en-US" altLang="zh-CN" sz="4399"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Outline</a:t>
            </a:r>
            <a:endParaRPr kumimoji="1" lang="zh-CN" altLang="en-US" sz="4399"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3966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E3749-8FD9-1024-6BC7-561EDAF84AB5}"/>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AFF58498-EC6B-5BE0-B114-976DEDEE20BF}"/>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Anomaly</a:t>
            </a:r>
            <a:r>
              <a:rPr lang="zh-CN" altLang="en-US" dirty="0">
                <a:solidFill>
                  <a:srgbClr val="2A6FBD"/>
                </a:solidFill>
                <a:effectLst/>
                <a:latin typeface="Helvetica" pitchFamily="2" charset="0"/>
              </a:rPr>
              <a:t> </a:t>
            </a:r>
            <a:r>
              <a:rPr lang="en-US" altLang="zh-CN" dirty="0">
                <a:solidFill>
                  <a:srgbClr val="2A6FBD"/>
                </a:solidFill>
                <a:effectLst/>
                <a:latin typeface="Helvetica" pitchFamily="2" charset="0"/>
              </a:rPr>
              <a:t>Detection</a:t>
            </a:r>
          </a:p>
        </p:txBody>
      </p:sp>
      <p:cxnSp>
        <p:nvCxnSpPr>
          <p:cNvPr id="2" name="直线连接符 1">
            <a:extLst>
              <a:ext uri="{FF2B5EF4-FFF2-40B4-BE49-F238E27FC236}">
                <a16:creationId xmlns:a16="http://schemas.microsoft.com/office/drawing/2014/main" id="{5EB19E62-4FCE-1E8D-EE72-732F031B4481}"/>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D7427B12-BB50-9994-115C-AE4082E7CB73}"/>
              </a:ext>
            </a:extLst>
          </p:cNvPr>
          <p:cNvGrpSpPr/>
          <p:nvPr/>
        </p:nvGrpSpPr>
        <p:grpSpPr>
          <a:xfrm>
            <a:off x="213091" y="4197352"/>
            <a:ext cx="817758" cy="969806"/>
            <a:chOff x="262597" y="2270943"/>
            <a:chExt cx="817758" cy="969806"/>
          </a:xfrm>
        </p:grpSpPr>
        <p:pic>
          <p:nvPicPr>
            <p:cNvPr id="7" name="图形 6" descr="网络 纯色填充">
              <a:extLst>
                <a:ext uri="{FF2B5EF4-FFF2-40B4-BE49-F238E27FC236}">
                  <a16:creationId xmlns:a16="http://schemas.microsoft.com/office/drawing/2014/main" id="{58AA41F6-503A-EE69-342E-BA2A83E3AC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065" y="2270943"/>
              <a:ext cx="601813" cy="601813"/>
            </a:xfrm>
            <a:prstGeom prst="rect">
              <a:avLst/>
            </a:prstGeom>
          </p:spPr>
        </p:pic>
        <p:sp>
          <p:nvSpPr>
            <p:cNvPr id="8" name="文本框 7">
              <a:extLst>
                <a:ext uri="{FF2B5EF4-FFF2-40B4-BE49-F238E27FC236}">
                  <a16:creationId xmlns:a16="http://schemas.microsoft.com/office/drawing/2014/main" id="{E3842DD0-E79C-D512-F36B-C6A79FE82CA0}"/>
                </a:ext>
              </a:extLst>
            </p:cNvPr>
            <p:cNvSpPr txBox="1"/>
            <p:nvPr/>
          </p:nvSpPr>
          <p:spPr>
            <a:xfrm>
              <a:off x="262597" y="2840639"/>
              <a:ext cx="817758" cy="400110"/>
            </a:xfrm>
            <a:prstGeom prst="rect">
              <a:avLst/>
            </a:prstGeom>
            <a:noFill/>
          </p:spPr>
          <p:txBody>
            <a:bodyPr wrap="square" rtlCol="0">
              <a:spAutoFit/>
            </a:bodyPr>
            <a:lstStyle/>
            <a:p>
              <a:pPr algn="ctr"/>
              <a:r>
                <a:rPr kumimoji="1" lang="en-US" altLang="zh-CN" sz="2000" b="1" dirty="0">
                  <a:cs typeface="Times New Roman" panose="02020603050405020304" pitchFamily="18" charset="0"/>
                </a:rPr>
                <a:t>Trace</a:t>
              </a:r>
            </a:p>
          </p:txBody>
        </p:sp>
      </p:grpSp>
      <p:grpSp>
        <p:nvGrpSpPr>
          <p:cNvPr id="9" name="组合 8">
            <a:extLst>
              <a:ext uri="{FF2B5EF4-FFF2-40B4-BE49-F238E27FC236}">
                <a16:creationId xmlns:a16="http://schemas.microsoft.com/office/drawing/2014/main" id="{70D03155-F62F-74FA-B3FF-7119D479588D}"/>
              </a:ext>
            </a:extLst>
          </p:cNvPr>
          <p:cNvGrpSpPr/>
          <p:nvPr/>
        </p:nvGrpSpPr>
        <p:grpSpPr>
          <a:xfrm>
            <a:off x="213091" y="3082365"/>
            <a:ext cx="760446" cy="940808"/>
            <a:chOff x="314162" y="1296595"/>
            <a:chExt cx="760446" cy="940808"/>
          </a:xfrm>
        </p:grpSpPr>
        <p:pic>
          <p:nvPicPr>
            <p:cNvPr id="10" name="图形 9" descr="条形图 纯色填充">
              <a:extLst>
                <a:ext uri="{FF2B5EF4-FFF2-40B4-BE49-F238E27FC236}">
                  <a16:creationId xmlns:a16="http://schemas.microsoft.com/office/drawing/2014/main" id="{7DBB96CE-5CD3-EFBF-827F-2887B7CC3C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065" y="1296595"/>
              <a:ext cx="601813" cy="601813"/>
            </a:xfrm>
            <a:prstGeom prst="rect">
              <a:avLst/>
            </a:prstGeom>
          </p:spPr>
        </p:pic>
        <p:sp>
          <p:nvSpPr>
            <p:cNvPr id="11" name="文本框 10">
              <a:extLst>
                <a:ext uri="{FF2B5EF4-FFF2-40B4-BE49-F238E27FC236}">
                  <a16:creationId xmlns:a16="http://schemas.microsoft.com/office/drawing/2014/main" id="{2EEBD9B9-548E-47AD-F168-A6D338EAFB4F}"/>
                </a:ext>
              </a:extLst>
            </p:cNvPr>
            <p:cNvSpPr txBox="1"/>
            <p:nvPr/>
          </p:nvSpPr>
          <p:spPr>
            <a:xfrm>
              <a:off x="314162" y="1837293"/>
              <a:ext cx="760446" cy="400110"/>
            </a:xfrm>
            <a:prstGeom prst="rect">
              <a:avLst/>
            </a:prstGeom>
            <a:noFill/>
          </p:spPr>
          <p:txBody>
            <a:bodyPr wrap="square" rtlCol="0">
              <a:spAutoFit/>
            </a:bodyPr>
            <a:lstStyle/>
            <a:p>
              <a:pPr algn="ctr"/>
              <a:r>
                <a:rPr kumimoji="1" lang="en-US" altLang="zh-CN" sz="2000" b="1" dirty="0">
                  <a:cs typeface="Times New Roman" panose="02020603050405020304" pitchFamily="18" charset="0"/>
                </a:rPr>
                <a:t>KPI</a:t>
              </a:r>
            </a:p>
          </p:txBody>
        </p:sp>
      </p:grpSp>
      <p:grpSp>
        <p:nvGrpSpPr>
          <p:cNvPr id="12" name="组合 11">
            <a:extLst>
              <a:ext uri="{FF2B5EF4-FFF2-40B4-BE49-F238E27FC236}">
                <a16:creationId xmlns:a16="http://schemas.microsoft.com/office/drawing/2014/main" id="{9C885C59-1141-2E1C-AF9C-899C366A4D9B}"/>
              </a:ext>
            </a:extLst>
          </p:cNvPr>
          <p:cNvGrpSpPr/>
          <p:nvPr/>
        </p:nvGrpSpPr>
        <p:grpSpPr>
          <a:xfrm>
            <a:off x="213091" y="1924091"/>
            <a:ext cx="760446" cy="984096"/>
            <a:chOff x="270093" y="-57463"/>
            <a:chExt cx="760446" cy="984096"/>
          </a:xfrm>
        </p:grpSpPr>
        <p:pic>
          <p:nvPicPr>
            <p:cNvPr id="13" name="图形 12" descr="混在一起的剪贴板 纯色填充">
              <a:extLst>
                <a:ext uri="{FF2B5EF4-FFF2-40B4-BE49-F238E27FC236}">
                  <a16:creationId xmlns:a16="http://schemas.microsoft.com/office/drawing/2014/main" id="{0BF5B847-7B21-6904-A488-10CFC4241A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9249" y="-57463"/>
              <a:ext cx="601813" cy="601813"/>
            </a:xfrm>
            <a:prstGeom prst="rect">
              <a:avLst/>
            </a:prstGeom>
          </p:spPr>
        </p:pic>
        <p:sp>
          <p:nvSpPr>
            <p:cNvPr id="14" name="文本框 13">
              <a:extLst>
                <a:ext uri="{FF2B5EF4-FFF2-40B4-BE49-F238E27FC236}">
                  <a16:creationId xmlns:a16="http://schemas.microsoft.com/office/drawing/2014/main" id="{CBD7CEDF-A55B-7704-8E6E-C6F6EE60CD1A}"/>
                </a:ext>
              </a:extLst>
            </p:cNvPr>
            <p:cNvSpPr txBox="1"/>
            <p:nvPr/>
          </p:nvSpPr>
          <p:spPr>
            <a:xfrm>
              <a:off x="270093" y="526523"/>
              <a:ext cx="760446" cy="400110"/>
            </a:xfrm>
            <a:prstGeom prst="rect">
              <a:avLst/>
            </a:prstGeom>
            <a:noFill/>
          </p:spPr>
          <p:txBody>
            <a:bodyPr wrap="square" rtlCol="0">
              <a:spAutoFit/>
            </a:bodyPr>
            <a:lstStyle/>
            <a:p>
              <a:pPr algn="ctr"/>
              <a:r>
                <a:rPr kumimoji="1" lang="en-US" altLang="zh-CN" sz="2000" b="1" dirty="0">
                  <a:cs typeface="Times New Roman" panose="02020603050405020304" pitchFamily="18" charset="0"/>
                </a:rPr>
                <a:t>Log</a:t>
              </a:r>
            </a:p>
          </p:txBody>
        </p:sp>
      </p:grpSp>
      <p:cxnSp>
        <p:nvCxnSpPr>
          <p:cNvPr id="15" name="直线箭头连接符 14">
            <a:extLst>
              <a:ext uri="{FF2B5EF4-FFF2-40B4-BE49-F238E27FC236}">
                <a16:creationId xmlns:a16="http://schemas.microsoft.com/office/drawing/2014/main" id="{D6EA67A9-E726-9E75-4E6C-EF6AF2B5D107}"/>
              </a:ext>
            </a:extLst>
          </p:cNvPr>
          <p:cNvCxnSpPr>
            <a:cxnSpLocks/>
            <a:stCxn id="13" idx="3"/>
          </p:cNvCxnSpPr>
          <p:nvPr/>
        </p:nvCxnSpPr>
        <p:spPr>
          <a:xfrm>
            <a:off x="874060" y="2224998"/>
            <a:ext cx="436956" cy="0"/>
          </a:xfrm>
          <a:prstGeom prst="straightConnector1">
            <a:avLst/>
          </a:prstGeom>
          <a:ln w="444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6" name="直线箭头连接符 15">
            <a:extLst>
              <a:ext uri="{FF2B5EF4-FFF2-40B4-BE49-F238E27FC236}">
                <a16:creationId xmlns:a16="http://schemas.microsoft.com/office/drawing/2014/main" id="{B677DC90-B486-4E1C-1DE0-88B484FC6969}"/>
              </a:ext>
            </a:extLst>
          </p:cNvPr>
          <p:cNvCxnSpPr>
            <a:cxnSpLocks/>
          </p:cNvCxnSpPr>
          <p:nvPr/>
        </p:nvCxnSpPr>
        <p:spPr>
          <a:xfrm flipV="1">
            <a:off x="1311018" y="3369088"/>
            <a:ext cx="1140211" cy="10577"/>
          </a:xfrm>
          <a:prstGeom prst="straightConnector1">
            <a:avLst/>
          </a:prstGeom>
          <a:ln w="444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直线箭头连接符 17">
            <a:extLst>
              <a:ext uri="{FF2B5EF4-FFF2-40B4-BE49-F238E27FC236}">
                <a16:creationId xmlns:a16="http://schemas.microsoft.com/office/drawing/2014/main" id="{9648ED9D-AF0C-1153-3327-F0CF9963F382}"/>
              </a:ext>
            </a:extLst>
          </p:cNvPr>
          <p:cNvCxnSpPr>
            <a:cxnSpLocks/>
            <a:stCxn id="10" idx="3"/>
          </p:cNvCxnSpPr>
          <p:nvPr/>
        </p:nvCxnSpPr>
        <p:spPr>
          <a:xfrm>
            <a:off x="879809" y="3383272"/>
            <a:ext cx="431209" cy="0"/>
          </a:xfrm>
          <a:prstGeom prst="straightConnector1">
            <a:avLst/>
          </a:prstGeom>
          <a:ln w="444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9" name="直线箭头连接符 18">
            <a:extLst>
              <a:ext uri="{FF2B5EF4-FFF2-40B4-BE49-F238E27FC236}">
                <a16:creationId xmlns:a16="http://schemas.microsoft.com/office/drawing/2014/main" id="{5D1FC350-2C87-746F-51D6-4869D409D2C5}"/>
              </a:ext>
            </a:extLst>
          </p:cNvPr>
          <p:cNvCxnSpPr>
            <a:cxnSpLocks/>
          </p:cNvCxnSpPr>
          <p:nvPr/>
        </p:nvCxnSpPr>
        <p:spPr>
          <a:xfrm>
            <a:off x="1311016" y="2225000"/>
            <a:ext cx="0" cy="2267175"/>
          </a:xfrm>
          <a:prstGeom prst="straightConnector1">
            <a:avLst/>
          </a:prstGeom>
          <a:ln w="44450">
            <a:solidFill>
              <a:schemeClr val="tx1"/>
            </a:solidFill>
            <a:tailEnd type="none"/>
          </a:ln>
        </p:spPr>
        <p:style>
          <a:lnRef idx="2">
            <a:schemeClr val="accent1"/>
          </a:lnRef>
          <a:fillRef idx="0">
            <a:schemeClr val="accent1"/>
          </a:fillRef>
          <a:effectRef idx="1">
            <a:schemeClr val="accent1"/>
          </a:effectRef>
          <a:fontRef idx="minor">
            <a:schemeClr val="tx1"/>
          </a:fontRef>
        </p:style>
      </p:cxnSp>
      <p:grpSp>
        <p:nvGrpSpPr>
          <p:cNvPr id="35" name="组合 34">
            <a:extLst>
              <a:ext uri="{FF2B5EF4-FFF2-40B4-BE49-F238E27FC236}">
                <a16:creationId xmlns:a16="http://schemas.microsoft.com/office/drawing/2014/main" id="{2F718583-F905-7C96-7AD7-86FD0CF12DE2}"/>
              </a:ext>
            </a:extLst>
          </p:cNvPr>
          <p:cNvGrpSpPr/>
          <p:nvPr/>
        </p:nvGrpSpPr>
        <p:grpSpPr>
          <a:xfrm>
            <a:off x="2531225" y="1555936"/>
            <a:ext cx="2248280" cy="2886820"/>
            <a:chOff x="2983059" y="55541"/>
            <a:chExt cx="2248280" cy="2886820"/>
          </a:xfrm>
        </p:grpSpPr>
        <p:sp>
          <p:nvSpPr>
            <p:cNvPr id="36" name="文本框 35">
              <a:extLst>
                <a:ext uri="{FF2B5EF4-FFF2-40B4-BE49-F238E27FC236}">
                  <a16:creationId xmlns:a16="http://schemas.microsoft.com/office/drawing/2014/main" id="{B116DB5D-0715-0468-E1C6-FD6F605E9C31}"/>
                </a:ext>
              </a:extLst>
            </p:cNvPr>
            <p:cNvSpPr txBox="1"/>
            <p:nvPr/>
          </p:nvSpPr>
          <p:spPr>
            <a:xfrm rot="18692756">
              <a:off x="2696848" y="677249"/>
              <a:ext cx="1705082" cy="461665"/>
            </a:xfrm>
            <a:prstGeom prst="rect">
              <a:avLst/>
            </a:prstGeom>
            <a:noFill/>
          </p:spPr>
          <p:txBody>
            <a:bodyPr wrap="none" rtlCol="0">
              <a:spAutoFit/>
            </a:bodyPr>
            <a:lstStyle/>
            <a:p>
              <a:r>
                <a:rPr kumimoji="1" lang="en-US" altLang="zh-CN" sz="2400" b="1" dirty="0">
                  <a:solidFill>
                    <a:srgbClr val="C00000"/>
                  </a:solidFill>
                  <a:latin typeface="Aptos" panose="020B0004020202020204" pitchFamily="34" charset="0"/>
                </a:rPr>
                <a:t>Time</a:t>
              </a:r>
              <a:r>
                <a:rPr kumimoji="1" lang="zh-CN" altLang="en-US" sz="2400" b="1" dirty="0">
                  <a:solidFill>
                    <a:srgbClr val="C00000"/>
                  </a:solidFill>
                  <a:latin typeface="Aptos" panose="020B0004020202020204" pitchFamily="34" charset="0"/>
                </a:rPr>
                <a:t> </a:t>
              </a:r>
              <a:r>
                <a:rPr kumimoji="1" lang="en-US" altLang="zh-CN" sz="2400" b="1" dirty="0">
                  <a:solidFill>
                    <a:srgbClr val="C00000"/>
                  </a:solidFill>
                  <a:latin typeface="Aptos" panose="020B0004020202020204" pitchFamily="34" charset="0"/>
                </a:rPr>
                <a:t>steps</a:t>
              </a:r>
              <a:endParaRPr kumimoji="1" lang="zh-CN" altLang="en-US" sz="2400" b="1" dirty="0">
                <a:solidFill>
                  <a:srgbClr val="C00000"/>
                </a:solidFill>
                <a:latin typeface="Aptos" panose="020B0004020202020204" pitchFamily="34" charset="0"/>
              </a:endParaRPr>
            </a:p>
          </p:txBody>
        </p:sp>
        <p:grpSp>
          <p:nvGrpSpPr>
            <p:cNvPr id="37" name="组合 36">
              <a:extLst>
                <a:ext uri="{FF2B5EF4-FFF2-40B4-BE49-F238E27FC236}">
                  <a16:creationId xmlns:a16="http://schemas.microsoft.com/office/drawing/2014/main" id="{86897365-C99C-834F-8C03-D6C12B3A153A}"/>
                </a:ext>
              </a:extLst>
            </p:cNvPr>
            <p:cNvGrpSpPr/>
            <p:nvPr/>
          </p:nvGrpSpPr>
          <p:grpSpPr>
            <a:xfrm>
              <a:off x="2983059" y="677314"/>
              <a:ext cx="2248280" cy="2265047"/>
              <a:chOff x="2983059" y="677314"/>
              <a:chExt cx="2248280" cy="2265047"/>
            </a:xfrm>
          </p:grpSpPr>
          <p:grpSp>
            <p:nvGrpSpPr>
              <p:cNvPr id="38" name="组合 37">
                <a:extLst>
                  <a:ext uri="{FF2B5EF4-FFF2-40B4-BE49-F238E27FC236}">
                    <a16:creationId xmlns:a16="http://schemas.microsoft.com/office/drawing/2014/main" id="{6C53404C-569C-0B5A-5B24-731383B98C0D}"/>
                  </a:ext>
                </a:extLst>
              </p:cNvPr>
              <p:cNvGrpSpPr/>
              <p:nvPr/>
            </p:nvGrpSpPr>
            <p:grpSpPr>
              <a:xfrm>
                <a:off x="3971339" y="783600"/>
                <a:ext cx="1260000" cy="1260000"/>
                <a:chOff x="2598815" y="81515"/>
                <a:chExt cx="882611" cy="904947"/>
              </a:xfrm>
            </p:grpSpPr>
            <p:grpSp>
              <p:nvGrpSpPr>
                <p:cNvPr id="70" name="组合 69">
                  <a:extLst>
                    <a:ext uri="{FF2B5EF4-FFF2-40B4-BE49-F238E27FC236}">
                      <a16:creationId xmlns:a16="http://schemas.microsoft.com/office/drawing/2014/main" id="{A9C58B55-360C-23DB-1974-CB0036BEB086}"/>
                    </a:ext>
                  </a:extLst>
                </p:cNvPr>
                <p:cNvGrpSpPr/>
                <p:nvPr/>
              </p:nvGrpSpPr>
              <p:grpSpPr>
                <a:xfrm>
                  <a:off x="2598815" y="626462"/>
                  <a:ext cx="882611" cy="360000"/>
                  <a:chOff x="2603659" y="626462"/>
                  <a:chExt cx="882611" cy="360000"/>
                </a:xfrm>
              </p:grpSpPr>
              <p:sp>
                <p:nvSpPr>
                  <p:cNvPr id="79" name="立方体 78">
                    <a:extLst>
                      <a:ext uri="{FF2B5EF4-FFF2-40B4-BE49-F238E27FC236}">
                        <a16:creationId xmlns:a16="http://schemas.microsoft.com/office/drawing/2014/main" id="{951C9105-4F84-ECA0-EBCE-82E6AB96CA9C}"/>
                      </a:ext>
                    </a:extLst>
                  </p:cNvPr>
                  <p:cNvSpPr/>
                  <p:nvPr/>
                </p:nvSpPr>
                <p:spPr>
                  <a:xfrm>
                    <a:off x="2603659"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立方体 79">
                    <a:extLst>
                      <a:ext uri="{FF2B5EF4-FFF2-40B4-BE49-F238E27FC236}">
                        <a16:creationId xmlns:a16="http://schemas.microsoft.com/office/drawing/2014/main" id="{7B39ECCD-74F3-2325-663B-22074DDDADD5}"/>
                      </a:ext>
                    </a:extLst>
                  </p:cNvPr>
                  <p:cNvSpPr/>
                  <p:nvPr/>
                </p:nvSpPr>
                <p:spPr>
                  <a:xfrm>
                    <a:off x="2864964"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1" name="立方体 80">
                    <a:extLst>
                      <a:ext uri="{FF2B5EF4-FFF2-40B4-BE49-F238E27FC236}">
                        <a16:creationId xmlns:a16="http://schemas.microsoft.com/office/drawing/2014/main" id="{CA68AFCD-1130-6137-9A73-343E7A13B353}"/>
                      </a:ext>
                    </a:extLst>
                  </p:cNvPr>
                  <p:cNvSpPr/>
                  <p:nvPr/>
                </p:nvSpPr>
                <p:spPr>
                  <a:xfrm>
                    <a:off x="3126270"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1" name="组合 70">
                  <a:extLst>
                    <a:ext uri="{FF2B5EF4-FFF2-40B4-BE49-F238E27FC236}">
                      <a16:creationId xmlns:a16="http://schemas.microsoft.com/office/drawing/2014/main" id="{9C9ED449-C3D2-7CCD-AA91-61E5508B4942}"/>
                    </a:ext>
                  </a:extLst>
                </p:cNvPr>
                <p:cNvGrpSpPr/>
                <p:nvPr/>
              </p:nvGrpSpPr>
              <p:grpSpPr>
                <a:xfrm>
                  <a:off x="2598815" y="353988"/>
                  <a:ext cx="882611" cy="360000"/>
                  <a:chOff x="2603659" y="626462"/>
                  <a:chExt cx="882611" cy="360000"/>
                </a:xfrm>
                <a:solidFill>
                  <a:schemeClr val="bg1"/>
                </a:solidFill>
              </p:grpSpPr>
              <p:sp>
                <p:nvSpPr>
                  <p:cNvPr id="76" name="立方体 75">
                    <a:extLst>
                      <a:ext uri="{FF2B5EF4-FFF2-40B4-BE49-F238E27FC236}">
                        <a16:creationId xmlns:a16="http://schemas.microsoft.com/office/drawing/2014/main" id="{7EEAE0FF-8075-869B-BBAC-985FDCD712FA}"/>
                      </a:ext>
                    </a:extLst>
                  </p:cNvPr>
                  <p:cNvSpPr/>
                  <p:nvPr/>
                </p:nvSpPr>
                <p:spPr>
                  <a:xfrm>
                    <a:off x="2603659"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立方体 76">
                    <a:extLst>
                      <a:ext uri="{FF2B5EF4-FFF2-40B4-BE49-F238E27FC236}">
                        <a16:creationId xmlns:a16="http://schemas.microsoft.com/office/drawing/2014/main" id="{91CDBFC1-5886-F245-B1DA-F97B580DCF26}"/>
                      </a:ext>
                    </a:extLst>
                  </p:cNvPr>
                  <p:cNvSpPr/>
                  <p:nvPr/>
                </p:nvSpPr>
                <p:spPr>
                  <a:xfrm>
                    <a:off x="2864964"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立方体 77">
                    <a:extLst>
                      <a:ext uri="{FF2B5EF4-FFF2-40B4-BE49-F238E27FC236}">
                        <a16:creationId xmlns:a16="http://schemas.microsoft.com/office/drawing/2014/main" id="{530D88C3-73E4-8D82-71F8-CFBFD9041235}"/>
                      </a:ext>
                    </a:extLst>
                  </p:cNvPr>
                  <p:cNvSpPr/>
                  <p:nvPr/>
                </p:nvSpPr>
                <p:spPr>
                  <a:xfrm>
                    <a:off x="3126270"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2" name="组合 71">
                  <a:extLst>
                    <a:ext uri="{FF2B5EF4-FFF2-40B4-BE49-F238E27FC236}">
                      <a16:creationId xmlns:a16="http://schemas.microsoft.com/office/drawing/2014/main" id="{D4E82DA5-CAC7-DE0A-FFC1-97EC7AE46A6E}"/>
                    </a:ext>
                  </a:extLst>
                </p:cNvPr>
                <p:cNvGrpSpPr/>
                <p:nvPr/>
              </p:nvGrpSpPr>
              <p:grpSpPr>
                <a:xfrm>
                  <a:off x="2598815" y="81515"/>
                  <a:ext cx="882611" cy="360000"/>
                  <a:chOff x="2603659" y="626462"/>
                  <a:chExt cx="882611" cy="360000"/>
                </a:xfrm>
              </p:grpSpPr>
              <p:sp>
                <p:nvSpPr>
                  <p:cNvPr id="73" name="立方体 72">
                    <a:extLst>
                      <a:ext uri="{FF2B5EF4-FFF2-40B4-BE49-F238E27FC236}">
                        <a16:creationId xmlns:a16="http://schemas.microsoft.com/office/drawing/2014/main" id="{1BB1DAE2-13F2-8012-2AC7-536163A9BB1F}"/>
                      </a:ext>
                    </a:extLst>
                  </p:cNvPr>
                  <p:cNvSpPr/>
                  <p:nvPr/>
                </p:nvSpPr>
                <p:spPr>
                  <a:xfrm>
                    <a:off x="2603659"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4" name="立方体 73">
                    <a:extLst>
                      <a:ext uri="{FF2B5EF4-FFF2-40B4-BE49-F238E27FC236}">
                        <a16:creationId xmlns:a16="http://schemas.microsoft.com/office/drawing/2014/main" id="{D1BD4FF3-67CC-9791-FBB1-491B9299FA77}"/>
                      </a:ext>
                    </a:extLst>
                  </p:cNvPr>
                  <p:cNvSpPr/>
                  <p:nvPr/>
                </p:nvSpPr>
                <p:spPr>
                  <a:xfrm>
                    <a:off x="2864964"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5" name="立方体 74">
                    <a:extLst>
                      <a:ext uri="{FF2B5EF4-FFF2-40B4-BE49-F238E27FC236}">
                        <a16:creationId xmlns:a16="http://schemas.microsoft.com/office/drawing/2014/main" id="{9447754A-AAA9-1793-CB95-F2132038721C}"/>
                      </a:ext>
                    </a:extLst>
                  </p:cNvPr>
                  <p:cNvSpPr/>
                  <p:nvPr/>
                </p:nvSpPr>
                <p:spPr>
                  <a:xfrm>
                    <a:off x="3126270"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grpSp>
            <p:nvGrpSpPr>
              <p:cNvPr id="39" name="组合 38">
                <a:extLst>
                  <a:ext uri="{FF2B5EF4-FFF2-40B4-BE49-F238E27FC236}">
                    <a16:creationId xmlns:a16="http://schemas.microsoft.com/office/drawing/2014/main" id="{BF358B7E-F76F-A273-3AEA-29BB5AFB93F3}"/>
                  </a:ext>
                </a:extLst>
              </p:cNvPr>
              <p:cNvGrpSpPr/>
              <p:nvPr/>
            </p:nvGrpSpPr>
            <p:grpSpPr>
              <a:xfrm>
                <a:off x="3742914" y="998648"/>
                <a:ext cx="1260000" cy="1260000"/>
                <a:chOff x="2598815" y="81515"/>
                <a:chExt cx="882611" cy="904947"/>
              </a:xfrm>
            </p:grpSpPr>
            <p:grpSp>
              <p:nvGrpSpPr>
                <p:cNvPr id="58" name="组合 57">
                  <a:extLst>
                    <a:ext uri="{FF2B5EF4-FFF2-40B4-BE49-F238E27FC236}">
                      <a16:creationId xmlns:a16="http://schemas.microsoft.com/office/drawing/2014/main" id="{4640A58E-4CE4-C781-05EB-CE2671DE49D7}"/>
                    </a:ext>
                  </a:extLst>
                </p:cNvPr>
                <p:cNvGrpSpPr/>
                <p:nvPr/>
              </p:nvGrpSpPr>
              <p:grpSpPr>
                <a:xfrm>
                  <a:off x="2598815" y="626462"/>
                  <a:ext cx="882611" cy="360000"/>
                  <a:chOff x="2603659" y="626462"/>
                  <a:chExt cx="882611" cy="360000"/>
                </a:xfrm>
              </p:grpSpPr>
              <p:sp>
                <p:nvSpPr>
                  <p:cNvPr id="67" name="立方体 66">
                    <a:extLst>
                      <a:ext uri="{FF2B5EF4-FFF2-40B4-BE49-F238E27FC236}">
                        <a16:creationId xmlns:a16="http://schemas.microsoft.com/office/drawing/2014/main" id="{10087C6C-39B6-0872-2C52-9C1BD9E47E3F}"/>
                      </a:ext>
                    </a:extLst>
                  </p:cNvPr>
                  <p:cNvSpPr/>
                  <p:nvPr/>
                </p:nvSpPr>
                <p:spPr>
                  <a:xfrm>
                    <a:off x="2603659"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立方体 67">
                    <a:extLst>
                      <a:ext uri="{FF2B5EF4-FFF2-40B4-BE49-F238E27FC236}">
                        <a16:creationId xmlns:a16="http://schemas.microsoft.com/office/drawing/2014/main" id="{4BD8D48E-6D95-FE59-49FA-C68122095343}"/>
                      </a:ext>
                    </a:extLst>
                  </p:cNvPr>
                  <p:cNvSpPr/>
                  <p:nvPr/>
                </p:nvSpPr>
                <p:spPr>
                  <a:xfrm>
                    <a:off x="2864964"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9" name="立方体 68">
                    <a:extLst>
                      <a:ext uri="{FF2B5EF4-FFF2-40B4-BE49-F238E27FC236}">
                        <a16:creationId xmlns:a16="http://schemas.microsoft.com/office/drawing/2014/main" id="{2A6EC15E-2DA9-0F90-69E1-07EE8BF55A1D}"/>
                      </a:ext>
                    </a:extLst>
                  </p:cNvPr>
                  <p:cNvSpPr/>
                  <p:nvPr/>
                </p:nvSpPr>
                <p:spPr>
                  <a:xfrm>
                    <a:off x="3126270"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9" name="组合 58">
                  <a:extLst>
                    <a:ext uri="{FF2B5EF4-FFF2-40B4-BE49-F238E27FC236}">
                      <a16:creationId xmlns:a16="http://schemas.microsoft.com/office/drawing/2014/main" id="{DF48159C-3C32-E85F-401F-23AC13B36E4C}"/>
                    </a:ext>
                  </a:extLst>
                </p:cNvPr>
                <p:cNvGrpSpPr/>
                <p:nvPr/>
              </p:nvGrpSpPr>
              <p:grpSpPr>
                <a:xfrm>
                  <a:off x="2598815" y="353988"/>
                  <a:ext cx="882611" cy="360000"/>
                  <a:chOff x="2603659" y="626462"/>
                  <a:chExt cx="882611" cy="360000"/>
                </a:xfrm>
                <a:solidFill>
                  <a:schemeClr val="bg1"/>
                </a:solidFill>
              </p:grpSpPr>
              <p:sp>
                <p:nvSpPr>
                  <p:cNvPr id="64" name="立方体 63">
                    <a:extLst>
                      <a:ext uri="{FF2B5EF4-FFF2-40B4-BE49-F238E27FC236}">
                        <a16:creationId xmlns:a16="http://schemas.microsoft.com/office/drawing/2014/main" id="{3FD940E3-851C-B057-9DAC-C878525A248C}"/>
                      </a:ext>
                    </a:extLst>
                  </p:cNvPr>
                  <p:cNvSpPr/>
                  <p:nvPr/>
                </p:nvSpPr>
                <p:spPr>
                  <a:xfrm>
                    <a:off x="2603659"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5" name="立方体 64">
                    <a:extLst>
                      <a:ext uri="{FF2B5EF4-FFF2-40B4-BE49-F238E27FC236}">
                        <a16:creationId xmlns:a16="http://schemas.microsoft.com/office/drawing/2014/main" id="{0ADC4C59-B403-4015-69C9-F4AC3B034352}"/>
                      </a:ext>
                    </a:extLst>
                  </p:cNvPr>
                  <p:cNvSpPr/>
                  <p:nvPr/>
                </p:nvSpPr>
                <p:spPr>
                  <a:xfrm>
                    <a:off x="2864964"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6" name="立方体 65">
                    <a:extLst>
                      <a:ext uri="{FF2B5EF4-FFF2-40B4-BE49-F238E27FC236}">
                        <a16:creationId xmlns:a16="http://schemas.microsoft.com/office/drawing/2014/main" id="{AE5647B3-36DB-A918-7692-FA4D01297C8C}"/>
                      </a:ext>
                    </a:extLst>
                  </p:cNvPr>
                  <p:cNvSpPr/>
                  <p:nvPr/>
                </p:nvSpPr>
                <p:spPr>
                  <a:xfrm>
                    <a:off x="3126270"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60" name="组合 59">
                  <a:extLst>
                    <a:ext uri="{FF2B5EF4-FFF2-40B4-BE49-F238E27FC236}">
                      <a16:creationId xmlns:a16="http://schemas.microsoft.com/office/drawing/2014/main" id="{EF08B16C-0555-0374-8579-68C0FFB7F43B}"/>
                    </a:ext>
                  </a:extLst>
                </p:cNvPr>
                <p:cNvGrpSpPr/>
                <p:nvPr/>
              </p:nvGrpSpPr>
              <p:grpSpPr>
                <a:xfrm>
                  <a:off x="2598815" y="81515"/>
                  <a:ext cx="882611" cy="360000"/>
                  <a:chOff x="2603659" y="626462"/>
                  <a:chExt cx="882611" cy="360000"/>
                </a:xfrm>
              </p:grpSpPr>
              <p:sp>
                <p:nvSpPr>
                  <p:cNvPr id="61" name="立方体 60">
                    <a:extLst>
                      <a:ext uri="{FF2B5EF4-FFF2-40B4-BE49-F238E27FC236}">
                        <a16:creationId xmlns:a16="http://schemas.microsoft.com/office/drawing/2014/main" id="{D98F9667-0BDA-0597-FFD0-4361CF082EB3}"/>
                      </a:ext>
                    </a:extLst>
                  </p:cNvPr>
                  <p:cNvSpPr/>
                  <p:nvPr/>
                </p:nvSpPr>
                <p:spPr>
                  <a:xfrm>
                    <a:off x="2603659"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立方体 61">
                    <a:extLst>
                      <a:ext uri="{FF2B5EF4-FFF2-40B4-BE49-F238E27FC236}">
                        <a16:creationId xmlns:a16="http://schemas.microsoft.com/office/drawing/2014/main" id="{9F8A4090-2A6F-667F-B59D-962D21943D34}"/>
                      </a:ext>
                    </a:extLst>
                  </p:cNvPr>
                  <p:cNvSpPr/>
                  <p:nvPr/>
                </p:nvSpPr>
                <p:spPr>
                  <a:xfrm>
                    <a:off x="2864964"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立方体 62">
                    <a:extLst>
                      <a:ext uri="{FF2B5EF4-FFF2-40B4-BE49-F238E27FC236}">
                        <a16:creationId xmlns:a16="http://schemas.microsoft.com/office/drawing/2014/main" id="{78D715FC-7C1E-421D-F087-E980D354FA38}"/>
                      </a:ext>
                    </a:extLst>
                  </p:cNvPr>
                  <p:cNvSpPr/>
                  <p:nvPr/>
                </p:nvSpPr>
                <p:spPr>
                  <a:xfrm>
                    <a:off x="3126270"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grpSp>
            <p:nvGrpSpPr>
              <p:cNvPr id="40" name="组合 39">
                <a:extLst>
                  <a:ext uri="{FF2B5EF4-FFF2-40B4-BE49-F238E27FC236}">
                    <a16:creationId xmlns:a16="http://schemas.microsoft.com/office/drawing/2014/main" id="{5FB57CC0-D334-1FC1-24C8-461A46C8EABC}"/>
                  </a:ext>
                </a:extLst>
              </p:cNvPr>
              <p:cNvGrpSpPr/>
              <p:nvPr/>
            </p:nvGrpSpPr>
            <p:grpSpPr>
              <a:xfrm>
                <a:off x="3514489" y="1213695"/>
                <a:ext cx="1260000" cy="1260000"/>
                <a:chOff x="2598815" y="81515"/>
                <a:chExt cx="882611" cy="904947"/>
              </a:xfrm>
            </p:grpSpPr>
            <p:grpSp>
              <p:nvGrpSpPr>
                <p:cNvPr id="46" name="组合 45">
                  <a:extLst>
                    <a:ext uri="{FF2B5EF4-FFF2-40B4-BE49-F238E27FC236}">
                      <a16:creationId xmlns:a16="http://schemas.microsoft.com/office/drawing/2014/main" id="{6F5EB6B4-6F54-4A25-B7CD-E8141DB944FA}"/>
                    </a:ext>
                  </a:extLst>
                </p:cNvPr>
                <p:cNvGrpSpPr/>
                <p:nvPr/>
              </p:nvGrpSpPr>
              <p:grpSpPr>
                <a:xfrm>
                  <a:off x="2598815" y="626462"/>
                  <a:ext cx="882611" cy="360000"/>
                  <a:chOff x="2603659" y="626462"/>
                  <a:chExt cx="882611" cy="360000"/>
                </a:xfrm>
              </p:grpSpPr>
              <p:sp>
                <p:nvSpPr>
                  <p:cNvPr id="55" name="立方体 54">
                    <a:extLst>
                      <a:ext uri="{FF2B5EF4-FFF2-40B4-BE49-F238E27FC236}">
                        <a16:creationId xmlns:a16="http://schemas.microsoft.com/office/drawing/2014/main" id="{FD548CE2-5756-FE76-32FB-95E19A3C165F}"/>
                      </a:ext>
                    </a:extLst>
                  </p:cNvPr>
                  <p:cNvSpPr/>
                  <p:nvPr/>
                </p:nvSpPr>
                <p:spPr>
                  <a:xfrm>
                    <a:off x="2603659"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立方体 55">
                    <a:extLst>
                      <a:ext uri="{FF2B5EF4-FFF2-40B4-BE49-F238E27FC236}">
                        <a16:creationId xmlns:a16="http://schemas.microsoft.com/office/drawing/2014/main" id="{8DD83353-2AC3-5D44-670B-515191BC0214}"/>
                      </a:ext>
                    </a:extLst>
                  </p:cNvPr>
                  <p:cNvSpPr/>
                  <p:nvPr/>
                </p:nvSpPr>
                <p:spPr>
                  <a:xfrm>
                    <a:off x="2864964"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立方体 56">
                    <a:extLst>
                      <a:ext uri="{FF2B5EF4-FFF2-40B4-BE49-F238E27FC236}">
                        <a16:creationId xmlns:a16="http://schemas.microsoft.com/office/drawing/2014/main" id="{DEA40918-613B-9D45-FB95-E8FC31845CFE}"/>
                      </a:ext>
                    </a:extLst>
                  </p:cNvPr>
                  <p:cNvSpPr/>
                  <p:nvPr/>
                </p:nvSpPr>
                <p:spPr>
                  <a:xfrm>
                    <a:off x="3126270" y="626462"/>
                    <a:ext cx="360000" cy="360000"/>
                  </a:xfrm>
                  <a:prstGeom prst="cub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47" name="组合 46">
                  <a:extLst>
                    <a:ext uri="{FF2B5EF4-FFF2-40B4-BE49-F238E27FC236}">
                      <a16:creationId xmlns:a16="http://schemas.microsoft.com/office/drawing/2014/main" id="{144616BD-56AF-6EAD-1158-90A4244F36DF}"/>
                    </a:ext>
                  </a:extLst>
                </p:cNvPr>
                <p:cNvGrpSpPr/>
                <p:nvPr/>
              </p:nvGrpSpPr>
              <p:grpSpPr>
                <a:xfrm>
                  <a:off x="2598815" y="353988"/>
                  <a:ext cx="882611" cy="360000"/>
                  <a:chOff x="2603659" y="626462"/>
                  <a:chExt cx="882611" cy="360000"/>
                </a:xfrm>
                <a:solidFill>
                  <a:schemeClr val="bg1"/>
                </a:solidFill>
              </p:grpSpPr>
              <p:sp>
                <p:nvSpPr>
                  <p:cNvPr id="52" name="立方体 51">
                    <a:extLst>
                      <a:ext uri="{FF2B5EF4-FFF2-40B4-BE49-F238E27FC236}">
                        <a16:creationId xmlns:a16="http://schemas.microsoft.com/office/drawing/2014/main" id="{A8273AA9-A203-583C-56FA-90D0058B570B}"/>
                      </a:ext>
                    </a:extLst>
                  </p:cNvPr>
                  <p:cNvSpPr/>
                  <p:nvPr/>
                </p:nvSpPr>
                <p:spPr>
                  <a:xfrm>
                    <a:off x="2603659"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立方体 52">
                    <a:extLst>
                      <a:ext uri="{FF2B5EF4-FFF2-40B4-BE49-F238E27FC236}">
                        <a16:creationId xmlns:a16="http://schemas.microsoft.com/office/drawing/2014/main" id="{45464C98-E50C-53D7-B272-9741F05BF81B}"/>
                      </a:ext>
                    </a:extLst>
                  </p:cNvPr>
                  <p:cNvSpPr/>
                  <p:nvPr/>
                </p:nvSpPr>
                <p:spPr>
                  <a:xfrm>
                    <a:off x="2864964"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立方体 53">
                    <a:extLst>
                      <a:ext uri="{FF2B5EF4-FFF2-40B4-BE49-F238E27FC236}">
                        <a16:creationId xmlns:a16="http://schemas.microsoft.com/office/drawing/2014/main" id="{0DD454F3-D029-56F6-3FF7-3B6816C0C331}"/>
                      </a:ext>
                    </a:extLst>
                  </p:cNvPr>
                  <p:cNvSpPr/>
                  <p:nvPr/>
                </p:nvSpPr>
                <p:spPr>
                  <a:xfrm>
                    <a:off x="3126270" y="626462"/>
                    <a:ext cx="360000" cy="360000"/>
                  </a:xfrm>
                  <a:prstGeom prst="cube">
                    <a:avLst/>
                  </a:prstGeom>
                  <a:grp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48" name="组合 47">
                  <a:extLst>
                    <a:ext uri="{FF2B5EF4-FFF2-40B4-BE49-F238E27FC236}">
                      <a16:creationId xmlns:a16="http://schemas.microsoft.com/office/drawing/2014/main" id="{576AEF7F-B045-F5A6-DB3F-955AD58E47BA}"/>
                    </a:ext>
                  </a:extLst>
                </p:cNvPr>
                <p:cNvGrpSpPr/>
                <p:nvPr/>
              </p:nvGrpSpPr>
              <p:grpSpPr>
                <a:xfrm>
                  <a:off x="2598815" y="81515"/>
                  <a:ext cx="882611" cy="360000"/>
                  <a:chOff x="2603659" y="626462"/>
                  <a:chExt cx="882611" cy="360000"/>
                </a:xfrm>
              </p:grpSpPr>
              <p:sp>
                <p:nvSpPr>
                  <p:cNvPr id="49" name="立方体 48">
                    <a:extLst>
                      <a:ext uri="{FF2B5EF4-FFF2-40B4-BE49-F238E27FC236}">
                        <a16:creationId xmlns:a16="http://schemas.microsoft.com/office/drawing/2014/main" id="{3AA4AAD0-0E86-299D-6C9D-44CB8C1C3924}"/>
                      </a:ext>
                    </a:extLst>
                  </p:cNvPr>
                  <p:cNvSpPr/>
                  <p:nvPr/>
                </p:nvSpPr>
                <p:spPr>
                  <a:xfrm>
                    <a:off x="2603659"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立方体 49">
                    <a:extLst>
                      <a:ext uri="{FF2B5EF4-FFF2-40B4-BE49-F238E27FC236}">
                        <a16:creationId xmlns:a16="http://schemas.microsoft.com/office/drawing/2014/main" id="{CB46F17C-8DE3-8B55-E456-4F35317D945A}"/>
                      </a:ext>
                    </a:extLst>
                  </p:cNvPr>
                  <p:cNvSpPr/>
                  <p:nvPr/>
                </p:nvSpPr>
                <p:spPr>
                  <a:xfrm>
                    <a:off x="2864964"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立方体 50">
                    <a:extLst>
                      <a:ext uri="{FF2B5EF4-FFF2-40B4-BE49-F238E27FC236}">
                        <a16:creationId xmlns:a16="http://schemas.microsoft.com/office/drawing/2014/main" id="{A899E2E6-F480-EB90-19CC-B2B3583F6915}"/>
                      </a:ext>
                    </a:extLst>
                  </p:cNvPr>
                  <p:cNvSpPr/>
                  <p:nvPr/>
                </p:nvSpPr>
                <p:spPr>
                  <a:xfrm>
                    <a:off x="3126270" y="626462"/>
                    <a:ext cx="360000" cy="360000"/>
                  </a:xfrm>
                  <a:prstGeom prst="cube">
                    <a:avLst/>
                  </a:prstGeom>
                  <a:solidFill>
                    <a:schemeClr val="bg1"/>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41" name="文本框 40">
                <a:extLst>
                  <a:ext uri="{FF2B5EF4-FFF2-40B4-BE49-F238E27FC236}">
                    <a16:creationId xmlns:a16="http://schemas.microsoft.com/office/drawing/2014/main" id="{FD9637CD-6B6E-B906-31B2-B01606AD33AA}"/>
                  </a:ext>
                </a:extLst>
              </p:cNvPr>
              <p:cNvSpPr txBox="1"/>
              <p:nvPr/>
            </p:nvSpPr>
            <p:spPr>
              <a:xfrm rot="16200000">
                <a:off x="2558584" y="1844794"/>
                <a:ext cx="1249060" cy="400110"/>
              </a:xfrm>
              <a:prstGeom prst="rect">
                <a:avLst/>
              </a:prstGeom>
              <a:noFill/>
            </p:spPr>
            <p:txBody>
              <a:bodyPr wrap="none" rtlCol="0">
                <a:spAutoFit/>
              </a:bodyPr>
              <a:lstStyle/>
              <a:p>
                <a:r>
                  <a:rPr kumimoji="1" lang="en-US" altLang="zh-CN" sz="2000" dirty="0"/>
                  <a:t>Channels</a:t>
                </a:r>
                <a:endParaRPr kumimoji="1" lang="zh-CN" altLang="en-US" sz="2000" dirty="0"/>
              </a:p>
            </p:txBody>
          </p:sp>
          <p:sp>
            <p:nvSpPr>
              <p:cNvPr id="42" name="文本框 41">
                <a:extLst>
                  <a:ext uri="{FF2B5EF4-FFF2-40B4-BE49-F238E27FC236}">
                    <a16:creationId xmlns:a16="http://schemas.microsoft.com/office/drawing/2014/main" id="{3FB68CAD-F349-833D-8274-64AA48FE9519}"/>
                  </a:ext>
                </a:extLst>
              </p:cNvPr>
              <p:cNvSpPr txBox="1"/>
              <p:nvPr/>
            </p:nvSpPr>
            <p:spPr>
              <a:xfrm>
                <a:off x="3465791" y="2542251"/>
                <a:ext cx="1270604" cy="400110"/>
              </a:xfrm>
              <a:prstGeom prst="rect">
                <a:avLst/>
              </a:prstGeom>
              <a:noFill/>
            </p:spPr>
            <p:txBody>
              <a:bodyPr wrap="none" rtlCol="0">
                <a:spAutoFit/>
              </a:bodyPr>
              <a:lstStyle/>
              <a:p>
                <a:r>
                  <a:rPr kumimoji="1" lang="en-US" altLang="zh-CN" sz="2000" dirty="0"/>
                  <a:t>Instances</a:t>
                </a:r>
                <a:endParaRPr kumimoji="1" lang="zh-CN" altLang="en-US" sz="2000" dirty="0"/>
              </a:p>
            </p:txBody>
          </p:sp>
          <p:cxnSp>
            <p:nvCxnSpPr>
              <p:cNvPr id="43" name="直线箭头连接符 42">
                <a:extLst>
                  <a:ext uri="{FF2B5EF4-FFF2-40B4-BE49-F238E27FC236}">
                    <a16:creationId xmlns:a16="http://schemas.microsoft.com/office/drawing/2014/main" id="{912919DF-3491-D24D-24C7-E1186ED8571B}"/>
                  </a:ext>
                </a:extLst>
              </p:cNvPr>
              <p:cNvCxnSpPr>
                <a:cxnSpLocks/>
              </p:cNvCxnSpPr>
              <p:nvPr/>
            </p:nvCxnSpPr>
            <p:spPr>
              <a:xfrm flipV="1">
                <a:off x="3390433" y="677314"/>
                <a:ext cx="671412" cy="709397"/>
              </a:xfrm>
              <a:prstGeom prst="straightConnector1">
                <a:avLst/>
              </a:prstGeom>
              <a:ln w="444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直线箭头连接符 43">
                <a:extLst>
                  <a:ext uri="{FF2B5EF4-FFF2-40B4-BE49-F238E27FC236}">
                    <a16:creationId xmlns:a16="http://schemas.microsoft.com/office/drawing/2014/main" id="{0B70538B-F1DE-F536-5DA0-CC76C34B367E}"/>
                  </a:ext>
                </a:extLst>
              </p:cNvPr>
              <p:cNvCxnSpPr>
                <a:cxnSpLocks/>
              </p:cNvCxnSpPr>
              <p:nvPr/>
            </p:nvCxnSpPr>
            <p:spPr>
              <a:xfrm flipV="1">
                <a:off x="3484391" y="2548733"/>
                <a:ext cx="1180311" cy="19312"/>
              </a:xfrm>
              <a:prstGeom prst="straightConnector1">
                <a:avLst/>
              </a:prstGeom>
              <a:ln w="444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直线箭头连接符 44">
                <a:extLst>
                  <a:ext uri="{FF2B5EF4-FFF2-40B4-BE49-F238E27FC236}">
                    <a16:creationId xmlns:a16="http://schemas.microsoft.com/office/drawing/2014/main" id="{66965621-1ED0-C8A3-44DD-8DA8F27576D4}"/>
                  </a:ext>
                </a:extLst>
              </p:cNvPr>
              <p:cNvCxnSpPr>
                <a:cxnSpLocks/>
              </p:cNvCxnSpPr>
              <p:nvPr/>
            </p:nvCxnSpPr>
            <p:spPr>
              <a:xfrm flipV="1">
                <a:off x="3385114" y="1427761"/>
                <a:ext cx="20021" cy="1146767"/>
              </a:xfrm>
              <a:prstGeom prst="straightConnector1">
                <a:avLst/>
              </a:prstGeom>
              <a:ln w="44450">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grpSp>
      </p:grpSp>
      <p:cxnSp>
        <p:nvCxnSpPr>
          <p:cNvPr id="4" name="直线箭头连接符 3">
            <a:extLst>
              <a:ext uri="{FF2B5EF4-FFF2-40B4-BE49-F238E27FC236}">
                <a16:creationId xmlns:a16="http://schemas.microsoft.com/office/drawing/2014/main" id="{FE608B57-7DFE-F76F-B2CE-A9575DF349E0}"/>
              </a:ext>
            </a:extLst>
          </p:cNvPr>
          <p:cNvCxnSpPr>
            <a:cxnSpLocks/>
          </p:cNvCxnSpPr>
          <p:nvPr/>
        </p:nvCxnSpPr>
        <p:spPr>
          <a:xfrm>
            <a:off x="874060" y="4495036"/>
            <a:ext cx="436956" cy="0"/>
          </a:xfrm>
          <a:prstGeom prst="straightConnector1">
            <a:avLst/>
          </a:prstGeom>
          <a:ln w="44450">
            <a:solidFill>
              <a:schemeClr val="tx1"/>
            </a:solidFil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4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D9869-246D-7506-9A9F-EE87D9D5E56D}"/>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AAFC27DE-2804-510B-D9BF-0C2C15B7F8E3}"/>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Anomaly</a:t>
            </a:r>
            <a:r>
              <a:rPr lang="zh-CN" altLang="en-US" dirty="0">
                <a:solidFill>
                  <a:srgbClr val="2A6FBD"/>
                </a:solidFill>
                <a:effectLst/>
                <a:latin typeface="Helvetica" pitchFamily="2" charset="0"/>
              </a:rPr>
              <a:t> </a:t>
            </a:r>
            <a:r>
              <a:rPr lang="en-US" altLang="zh-CN" dirty="0">
                <a:solidFill>
                  <a:srgbClr val="2A6FBD"/>
                </a:solidFill>
                <a:effectLst/>
                <a:latin typeface="Helvetica" pitchFamily="2" charset="0"/>
              </a:rPr>
              <a:t>Detection</a:t>
            </a:r>
          </a:p>
        </p:txBody>
      </p:sp>
      <p:cxnSp>
        <p:nvCxnSpPr>
          <p:cNvPr id="2" name="直线连接符 1">
            <a:extLst>
              <a:ext uri="{FF2B5EF4-FFF2-40B4-BE49-F238E27FC236}">
                <a16:creationId xmlns:a16="http://schemas.microsoft.com/office/drawing/2014/main" id="{7AB37EBF-79C4-2264-046B-82F405FFFB5E}"/>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9B4700C0-2A18-80E6-87F8-7E4F763B32B1}"/>
              </a:ext>
            </a:extLst>
          </p:cNvPr>
          <p:cNvPicPr>
            <a:picLocks noChangeAspect="1"/>
          </p:cNvPicPr>
          <p:nvPr/>
        </p:nvPicPr>
        <p:blipFill>
          <a:blip r:embed="rId3"/>
          <a:stretch>
            <a:fillRect/>
          </a:stretch>
        </p:blipFill>
        <p:spPr>
          <a:xfrm>
            <a:off x="872212" y="1282158"/>
            <a:ext cx="9213082" cy="4675125"/>
          </a:xfrm>
          <a:prstGeom prst="rect">
            <a:avLst/>
          </a:prstGeom>
        </p:spPr>
      </p:pic>
    </p:spTree>
    <p:extLst>
      <p:ext uri="{BB962C8B-B14F-4D97-AF65-F5344CB8AC3E}">
        <p14:creationId xmlns:p14="http://schemas.microsoft.com/office/powerpoint/2010/main" val="44218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7EA0-FED6-FE24-7B1C-35ADD85C1F60}"/>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5E74AEB3-C919-F223-1FBF-CB18ED633AA7}"/>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Anomaly</a:t>
            </a:r>
            <a:r>
              <a:rPr lang="zh-CN" altLang="en-US" dirty="0">
                <a:solidFill>
                  <a:srgbClr val="2A6FBD"/>
                </a:solidFill>
                <a:effectLst/>
                <a:latin typeface="Helvetica" pitchFamily="2" charset="0"/>
              </a:rPr>
              <a:t> </a:t>
            </a:r>
            <a:r>
              <a:rPr lang="en-US" altLang="zh-CN" dirty="0">
                <a:solidFill>
                  <a:srgbClr val="2A6FBD"/>
                </a:solidFill>
                <a:effectLst/>
                <a:latin typeface="Helvetica" pitchFamily="2" charset="0"/>
              </a:rPr>
              <a:t>Detection</a:t>
            </a:r>
          </a:p>
        </p:txBody>
      </p:sp>
      <p:cxnSp>
        <p:nvCxnSpPr>
          <p:cNvPr id="2" name="直线连接符 1">
            <a:extLst>
              <a:ext uri="{FF2B5EF4-FFF2-40B4-BE49-F238E27FC236}">
                <a16:creationId xmlns:a16="http://schemas.microsoft.com/office/drawing/2014/main" id="{09E87FB9-8C2C-CBF9-BC94-92E41497F794}"/>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2" name="图片 81">
            <a:extLst>
              <a:ext uri="{FF2B5EF4-FFF2-40B4-BE49-F238E27FC236}">
                <a16:creationId xmlns:a16="http://schemas.microsoft.com/office/drawing/2014/main" id="{7910EE93-6B0B-1C2C-2DE9-D30FE08F6225}"/>
              </a:ext>
            </a:extLst>
          </p:cNvPr>
          <p:cNvPicPr>
            <a:picLocks noChangeAspect="1"/>
          </p:cNvPicPr>
          <p:nvPr/>
        </p:nvPicPr>
        <p:blipFill>
          <a:blip r:embed="rId3"/>
          <a:stretch>
            <a:fillRect/>
          </a:stretch>
        </p:blipFill>
        <p:spPr>
          <a:xfrm>
            <a:off x="362986" y="1125039"/>
            <a:ext cx="11500334" cy="4710979"/>
          </a:xfrm>
          <a:prstGeom prst="rect">
            <a:avLst/>
          </a:prstGeom>
        </p:spPr>
      </p:pic>
    </p:spTree>
    <p:extLst>
      <p:ext uri="{BB962C8B-B14F-4D97-AF65-F5344CB8AC3E}">
        <p14:creationId xmlns:p14="http://schemas.microsoft.com/office/powerpoint/2010/main" val="2776465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0A604-0A68-5E1A-E2B0-4683F37805F5}"/>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61FC4595-AF24-E015-C3DB-6C93A0B7D73C}"/>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Root</a:t>
            </a:r>
            <a:r>
              <a:rPr lang="zh-CN" altLang="en-US" dirty="0">
                <a:solidFill>
                  <a:srgbClr val="2A6FBD"/>
                </a:solidFill>
                <a:effectLst/>
                <a:latin typeface="Helvetica" pitchFamily="2" charset="0"/>
              </a:rPr>
              <a:t> </a:t>
            </a:r>
            <a:r>
              <a:rPr lang="en-US" altLang="zh-CN" dirty="0">
                <a:solidFill>
                  <a:srgbClr val="2A6FBD"/>
                </a:solidFill>
                <a:effectLst/>
                <a:latin typeface="Helvetica" pitchFamily="2" charset="0"/>
              </a:rPr>
              <a:t>Cause</a:t>
            </a:r>
            <a:r>
              <a:rPr lang="zh-CN" altLang="en-US" dirty="0">
                <a:solidFill>
                  <a:srgbClr val="2A6FBD"/>
                </a:solidFill>
                <a:effectLst/>
                <a:latin typeface="Helvetica" pitchFamily="2" charset="0"/>
              </a:rPr>
              <a:t> </a:t>
            </a:r>
            <a:r>
              <a:rPr lang="en-US" altLang="zh-CN" dirty="0">
                <a:solidFill>
                  <a:srgbClr val="2A6FBD"/>
                </a:solidFill>
                <a:effectLst/>
                <a:latin typeface="Helvetica" pitchFamily="2" charset="0"/>
              </a:rPr>
              <a:t>Localization</a:t>
            </a:r>
            <a:r>
              <a:rPr lang="zh-CN" altLang="en-US" dirty="0">
                <a:solidFill>
                  <a:srgbClr val="2A6FBD"/>
                </a:solidFill>
                <a:effectLst/>
                <a:latin typeface="Helvetica" pitchFamily="2" charset="0"/>
              </a:rPr>
              <a:t> </a:t>
            </a:r>
            <a:endParaRPr lang="en-US" altLang="zh-CN" dirty="0">
              <a:solidFill>
                <a:srgbClr val="2A6FBD"/>
              </a:solidFill>
              <a:effectLst/>
              <a:latin typeface="Helvetica" pitchFamily="2" charset="0"/>
            </a:endParaRPr>
          </a:p>
        </p:txBody>
      </p:sp>
      <p:cxnSp>
        <p:nvCxnSpPr>
          <p:cNvPr id="2" name="直线连接符 1">
            <a:extLst>
              <a:ext uri="{FF2B5EF4-FFF2-40B4-BE49-F238E27FC236}">
                <a16:creationId xmlns:a16="http://schemas.microsoft.com/office/drawing/2014/main" id="{E25D973D-F5F7-A92C-3CD4-2BC0E4E81967}"/>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0A2813D9-E319-E6F2-4E2E-AF439416ACA1}"/>
              </a:ext>
            </a:extLst>
          </p:cNvPr>
          <p:cNvPicPr>
            <a:picLocks noChangeAspect="1"/>
          </p:cNvPicPr>
          <p:nvPr/>
        </p:nvPicPr>
        <p:blipFill>
          <a:blip r:embed="rId3"/>
          <a:stretch>
            <a:fillRect/>
          </a:stretch>
        </p:blipFill>
        <p:spPr>
          <a:xfrm>
            <a:off x="649941" y="1370164"/>
            <a:ext cx="11235952" cy="4008659"/>
          </a:xfrm>
          <a:prstGeom prst="rect">
            <a:avLst/>
          </a:prstGeom>
        </p:spPr>
      </p:pic>
    </p:spTree>
    <p:extLst>
      <p:ext uri="{BB962C8B-B14F-4D97-AF65-F5344CB8AC3E}">
        <p14:creationId xmlns:p14="http://schemas.microsoft.com/office/powerpoint/2010/main" val="244371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3A76A-60F4-2FBD-4BC3-FED871D254F5}"/>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6DB3CA28-45C9-EE44-E30D-B26B46807A8A}"/>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Root</a:t>
            </a:r>
            <a:r>
              <a:rPr lang="zh-CN" altLang="en-US" dirty="0">
                <a:solidFill>
                  <a:srgbClr val="2A6FBD"/>
                </a:solidFill>
                <a:effectLst/>
                <a:latin typeface="Helvetica" pitchFamily="2" charset="0"/>
              </a:rPr>
              <a:t> </a:t>
            </a:r>
            <a:r>
              <a:rPr lang="en-US" altLang="zh-CN" dirty="0">
                <a:solidFill>
                  <a:srgbClr val="2A6FBD"/>
                </a:solidFill>
                <a:effectLst/>
                <a:latin typeface="Helvetica" pitchFamily="2" charset="0"/>
              </a:rPr>
              <a:t>Cause</a:t>
            </a:r>
            <a:r>
              <a:rPr lang="zh-CN" altLang="en-US" dirty="0">
                <a:solidFill>
                  <a:srgbClr val="2A6FBD"/>
                </a:solidFill>
                <a:effectLst/>
                <a:latin typeface="Helvetica" pitchFamily="2" charset="0"/>
              </a:rPr>
              <a:t> </a:t>
            </a:r>
            <a:r>
              <a:rPr lang="en-US" altLang="zh-CN" dirty="0">
                <a:solidFill>
                  <a:srgbClr val="2A6FBD"/>
                </a:solidFill>
                <a:effectLst/>
                <a:latin typeface="Helvetica" pitchFamily="2" charset="0"/>
              </a:rPr>
              <a:t>Localization</a:t>
            </a:r>
            <a:r>
              <a:rPr lang="zh-CN" altLang="en-US" dirty="0">
                <a:solidFill>
                  <a:srgbClr val="2A6FBD"/>
                </a:solidFill>
                <a:effectLst/>
                <a:latin typeface="Helvetica" pitchFamily="2" charset="0"/>
              </a:rPr>
              <a:t> </a:t>
            </a:r>
            <a:endParaRPr lang="en-US" altLang="zh-CN" dirty="0">
              <a:solidFill>
                <a:srgbClr val="2A6FBD"/>
              </a:solidFill>
              <a:effectLst/>
              <a:latin typeface="Helvetica" pitchFamily="2" charset="0"/>
            </a:endParaRPr>
          </a:p>
        </p:txBody>
      </p:sp>
      <p:cxnSp>
        <p:nvCxnSpPr>
          <p:cNvPr id="2" name="直线连接符 1">
            <a:extLst>
              <a:ext uri="{FF2B5EF4-FFF2-40B4-BE49-F238E27FC236}">
                <a16:creationId xmlns:a16="http://schemas.microsoft.com/office/drawing/2014/main" id="{1BFAA6AA-6690-9084-38A6-ED8A82F2B209}"/>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875D0BD6-8ECF-7B11-FE6D-EF23891B3000}"/>
              </a:ext>
            </a:extLst>
          </p:cNvPr>
          <p:cNvPicPr>
            <a:picLocks noChangeAspect="1"/>
          </p:cNvPicPr>
          <p:nvPr/>
        </p:nvPicPr>
        <p:blipFill>
          <a:blip r:embed="rId3"/>
          <a:stretch>
            <a:fillRect/>
          </a:stretch>
        </p:blipFill>
        <p:spPr>
          <a:xfrm>
            <a:off x="730582" y="1253609"/>
            <a:ext cx="10730835" cy="4595854"/>
          </a:xfrm>
          <a:prstGeom prst="rect">
            <a:avLst/>
          </a:prstGeom>
        </p:spPr>
      </p:pic>
    </p:spTree>
    <p:extLst>
      <p:ext uri="{BB962C8B-B14F-4D97-AF65-F5344CB8AC3E}">
        <p14:creationId xmlns:p14="http://schemas.microsoft.com/office/powerpoint/2010/main" val="272676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B69B1-E70D-6072-0A32-94BCF80BA89E}"/>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17F263A2-D2B7-E12C-880B-CB4AB03D504B}"/>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Evaluation</a:t>
            </a:r>
          </a:p>
        </p:txBody>
      </p:sp>
      <p:cxnSp>
        <p:nvCxnSpPr>
          <p:cNvPr id="2" name="直线连接符 1">
            <a:extLst>
              <a:ext uri="{FF2B5EF4-FFF2-40B4-BE49-F238E27FC236}">
                <a16:creationId xmlns:a16="http://schemas.microsoft.com/office/drawing/2014/main" id="{01AEBABF-14E6-3F3B-8DC1-0437CEA109EA}"/>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492C179F-897C-7D66-8357-921A62B0388C}"/>
              </a:ext>
            </a:extLst>
          </p:cNvPr>
          <p:cNvPicPr>
            <a:picLocks noChangeAspect="1"/>
          </p:cNvPicPr>
          <p:nvPr/>
        </p:nvPicPr>
        <p:blipFill>
          <a:blip r:embed="rId3"/>
          <a:stretch>
            <a:fillRect/>
          </a:stretch>
        </p:blipFill>
        <p:spPr>
          <a:xfrm>
            <a:off x="173315" y="1736805"/>
            <a:ext cx="11845369" cy="3384390"/>
          </a:xfrm>
          <a:prstGeom prst="rect">
            <a:avLst/>
          </a:prstGeom>
        </p:spPr>
      </p:pic>
      <p:sp>
        <p:nvSpPr>
          <p:cNvPr id="5" name="矩形 4">
            <a:extLst>
              <a:ext uri="{FF2B5EF4-FFF2-40B4-BE49-F238E27FC236}">
                <a16:creationId xmlns:a16="http://schemas.microsoft.com/office/drawing/2014/main" id="{0BEF92DB-22F6-1606-6B29-53A3376EBA3E}"/>
              </a:ext>
            </a:extLst>
          </p:cNvPr>
          <p:cNvSpPr/>
          <p:nvPr/>
        </p:nvSpPr>
        <p:spPr>
          <a:xfrm>
            <a:off x="1855694" y="4639235"/>
            <a:ext cx="10058400" cy="363072"/>
          </a:xfrm>
          <a:prstGeom prst="rect">
            <a:avLst/>
          </a:prstGeom>
          <a:noFill/>
          <a:ln w="57150">
            <a:solidFill>
              <a:srgbClr val="C00000"/>
            </a:solidFill>
            <a:prstDash val="dash"/>
          </a:ln>
          <a:effectLst>
            <a:glow rad="139700">
              <a:srgbClr val="C00000">
                <a:alpha val="15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D66A98A5-4CE5-9EC2-677A-51F79F552D27}"/>
              </a:ext>
            </a:extLst>
          </p:cNvPr>
          <p:cNvSpPr/>
          <p:nvPr/>
        </p:nvSpPr>
        <p:spPr>
          <a:xfrm>
            <a:off x="1855694" y="3043516"/>
            <a:ext cx="10058400" cy="363072"/>
          </a:xfrm>
          <a:prstGeom prst="rect">
            <a:avLst/>
          </a:prstGeom>
          <a:noFill/>
          <a:ln w="57150">
            <a:solidFill>
              <a:schemeClr val="accent1">
                <a:lumMod val="75000"/>
              </a:schemeClr>
            </a:solidFill>
            <a:prstDash val="dash"/>
          </a:ln>
          <a:effectLst>
            <a:glow rad="139700">
              <a:schemeClr val="tx2">
                <a:lumMod val="50000"/>
                <a:lumOff val="50000"/>
                <a:alpha val="3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547675E7-8F7C-2B65-BAC7-B480A0D748E0}"/>
              </a:ext>
            </a:extLst>
          </p:cNvPr>
          <p:cNvSpPr txBox="1"/>
          <p:nvPr/>
        </p:nvSpPr>
        <p:spPr>
          <a:xfrm>
            <a:off x="949677" y="2656605"/>
            <a:ext cx="969240" cy="400110"/>
          </a:xfrm>
          <a:prstGeom prst="rect">
            <a:avLst/>
          </a:prstGeom>
          <a:noFill/>
        </p:spPr>
        <p:txBody>
          <a:bodyPr wrap="none" rtlCol="0">
            <a:spAutoFit/>
          </a:bodyPr>
          <a:lstStyle/>
          <a:p>
            <a:r>
              <a:rPr kumimoji="1" lang="en-US" altLang="zh-CN" sz="2000" b="1" dirty="0">
                <a:solidFill>
                  <a:schemeClr val="accent1">
                    <a:lumMod val="75000"/>
                  </a:schemeClr>
                </a:solidFill>
                <a:latin typeface="Aptos" panose="020B0004020202020204" pitchFamily="34" charset="0"/>
              </a:rPr>
              <a:t>ASE</a:t>
            </a:r>
            <a:r>
              <a:rPr kumimoji="1" lang="zh-CN" altLang="en-US" sz="2000" b="1" dirty="0">
                <a:solidFill>
                  <a:schemeClr val="accent1">
                    <a:lumMod val="75000"/>
                  </a:schemeClr>
                </a:solidFill>
                <a:latin typeface="Aptos" panose="020B0004020202020204" pitchFamily="34" charset="0"/>
              </a:rPr>
              <a:t> </a:t>
            </a:r>
            <a:r>
              <a:rPr kumimoji="1" lang="en-US" altLang="zh-CN" sz="2000" b="1" dirty="0">
                <a:solidFill>
                  <a:schemeClr val="accent1">
                    <a:lumMod val="75000"/>
                  </a:schemeClr>
                </a:solidFill>
                <a:latin typeface="Aptos" panose="020B0004020202020204" pitchFamily="34" charset="0"/>
              </a:rPr>
              <a:t>24</a:t>
            </a:r>
            <a:endParaRPr kumimoji="1" lang="zh-CN" altLang="en-US" sz="2000" b="1" dirty="0">
              <a:solidFill>
                <a:schemeClr val="accent1">
                  <a:lumMod val="75000"/>
                </a:schemeClr>
              </a:solidFill>
              <a:latin typeface="Aptos" panose="020B0004020202020204" pitchFamily="34" charset="0"/>
            </a:endParaRPr>
          </a:p>
        </p:txBody>
      </p:sp>
      <p:sp>
        <p:nvSpPr>
          <p:cNvPr id="8" name="文本框 7">
            <a:extLst>
              <a:ext uri="{FF2B5EF4-FFF2-40B4-BE49-F238E27FC236}">
                <a16:creationId xmlns:a16="http://schemas.microsoft.com/office/drawing/2014/main" id="{0FEEB6B5-3BC6-0801-6B7D-E2DA39974DBA}"/>
              </a:ext>
            </a:extLst>
          </p:cNvPr>
          <p:cNvSpPr txBox="1"/>
          <p:nvPr/>
        </p:nvSpPr>
        <p:spPr>
          <a:xfrm>
            <a:off x="852694" y="4995973"/>
            <a:ext cx="1202573" cy="400110"/>
          </a:xfrm>
          <a:prstGeom prst="rect">
            <a:avLst/>
          </a:prstGeom>
          <a:noFill/>
        </p:spPr>
        <p:txBody>
          <a:bodyPr wrap="none" rtlCol="0">
            <a:spAutoFit/>
          </a:bodyPr>
          <a:lstStyle/>
          <a:p>
            <a:r>
              <a:rPr kumimoji="1" lang="en-US" altLang="zh-CN" sz="2000" b="1" dirty="0">
                <a:solidFill>
                  <a:srgbClr val="C00000"/>
                </a:solidFill>
                <a:latin typeface="Aptos" panose="020B0004020202020204" pitchFamily="34" charset="0"/>
              </a:rPr>
              <a:t>ISSRE</a:t>
            </a:r>
            <a:r>
              <a:rPr kumimoji="1" lang="zh-CN" altLang="en-US" sz="2000" b="1" dirty="0">
                <a:solidFill>
                  <a:srgbClr val="C00000"/>
                </a:solidFill>
                <a:latin typeface="Aptos" panose="020B0004020202020204" pitchFamily="34" charset="0"/>
              </a:rPr>
              <a:t> </a:t>
            </a:r>
            <a:r>
              <a:rPr kumimoji="1" lang="en-US" altLang="zh-CN" sz="2000" b="1" dirty="0">
                <a:solidFill>
                  <a:srgbClr val="C00000"/>
                </a:solidFill>
                <a:latin typeface="Aptos" panose="020B0004020202020204" pitchFamily="34" charset="0"/>
              </a:rPr>
              <a:t>25</a:t>
            </a:r>
            <a:endParaRPr kumimoji="1" lang="zh-CN" altLang="en-US" sz="2000" b="1" dirty="0">
              <a:solidFill>
                <a:srgbClr val="C00000"/>
              </a:solidFill>
              <a:latin typeface="Aptos" panose="020B0004020202020204" pitchFamily="34" charset="0"/>
            </a:endParaRPr>
          </a:p>
        </p:txBody>
      </p:sp>
    </p:spTree>
    <p:extLst>
      <p:ext uri="{BB962C8B-B14F-4D97-AF65-F5344CB8AC3E}">
        <p14:creationId xmlns:p14="http://schemas.microsoft.com/office/powerpoint/2010/main" val="223006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6475B-0503-4A05-C0C6-9090D785F1EA}"/>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52727AD6-69EB-0159-5991-87957395E274}"/>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Evaluation</a:t>
            </a:r>
          </a:p>
        </p:txBody>
      </p:sp>
      <p:cxnSp>
        <p:nvCxnSpPr>
          <p:cNvPr id="2" name="直线连接符 1">
            <a:extLst>
              <a:ext uri="{FF2B5EF4-FFF2-40B4-BE49-F238E27FC236}">
                <a16:creationId xmlns:a16="http://schemas.microsoft.com/office/drawing/2014/main" id="{07928EFA-A507-7589-48AC-8EAAB6824ED9}"/>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96297FBE-99D4-BCAF-5207-783716E38F8F}"/>
              </a:ext>
            </a:extLst>
          </p:cNvPr>
          <p:cNvPicPr>
            <a:picLocks noChangeAspect="1"/>
          </p:cNvPicPr>
          <p:nvPr/>
        </p:nvPicPr>
        <p:blipFill>
          <a:blip r:embed="rId3"/>
          <a:stretch>
            <a:fillRect/>
          </a:stretch>
        </p:blipFill>
        <p:spPr>
          <a:xfrm>
            <a:off x="2422301" y="1137204"/>
            <a:ext cx="6731537" cy="2163708"/>
          </a:xfrm>
          <a:prstGeom prst="rect">
            <a:avLst/>
          </a:prstGeom>
        </p:spPr>
      </p:pic>
    </p:spTree>
    <p:extLst>
      <p:ext uri="{BB962C8B-B14F-4D97-AF65-F5344CB8AC3E}">
        <p14:creationId xmlns:p14="http://schemas.microsoft.com/office/powerpoint/2010/main" val="3005179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EC968-BB15-B1C1-64FC-64CDC0A21DAB}"/>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624316D6-1E22-1DDB-7202-7167D1CD3F1D}"/>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Evaluation</a:t>
            </a:r>
          </a:p>
        </p:txBody>
      </p:sp>
      <p:cxnSp>
        <p:nvCxnSpPr>
          <p:cNvPr id="2" name="直线连接符 1">
            <a:extLst>
              <a:ext uri="{FF2B5EF4-FFF2-40B4-BE49-F238E27FC236}">
                <a16:creationId xmlns:a16="http://schemas.microsoft.com/office/drawing/2014/main" id="{7CC2304B-C511-80B8-DADE-5645B0CF943A}"/>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58590961-4DAB-BBD8-5313-00ADC448727A}"/>
              </a:ext>
            </a:extLst>
          </p:cNvPr>
          <p:cNvPicPr>
            <a:picLocks noChangeAspect="1"/>
          </p:cNvPicPr>
          <p:nvPr/>
        </p:nvPicPr>
        <p:blipFill>
          <a:blip r:embed="rId3"/>
          <a:stretch>
            <a:fillRect/>
          </a:stretch>
        </p:blipFill>
        <p:spPr>
          <a:xfrm>
            <a:off x="2686676" y="1211291"/>
            <a:ext cx="6305828" cy="2026873"/>
          </a:xfrm>
          <a:prstGeom prst="rect">
            <a:avLst/>
          </a:prstGeom>
        </p:spPr>
      </p:pic>
      <p:pic>
        <p:nvPicPr>
          <p:cNvPr id="7" name="图片 6">
            <a:extLst>
              <a:ext uri="{FF2B5EF4-FFF2-40B4-BE49-F238E27FC236}">
                <a16:creationId xmlns:a16="http://schemas.microsoft.com/office/drawing/2014/main" id="{34165C94-8941-4B3C-9E2D-C98BC8083054}"/>
              </a:ext>
            </a:extLst>
          </p:cNvPr>
          <p:cNvPicPr>
            <a:picLocks noChangeAspect="1"/>
          </p:cNvPicPr>
          <p:nvPr/>
        </p:nvPicPr>
        <p:blipFill>
          <a:blip r:embed="rId4"/>
          <a:stretch>
            <a:fillRect/>
          </a:stretch>
        </p:blipFill>
        <p:spPr>
          <a:xfrm>
            <a:off x="6463978" y="3492145"/>
            <a:ext cx="5379720" cy="2621085"/>
          </a:xfrm>
          <a:prstGeom prst="rect">
            <a:avLst/>
          </a:prstGeom>
        </p:spPr>
      </p:pic>
      <p:pic>
        <p:nvPicPr>
          <p:cNvPr id="9" name="图片 8">
            <a:extLst>
              <a:ext uri="{FF2B5EF4-FFF2-40B4-BE49-F238E27FC236}">
                <a16:creationId xmlns:a16="http://schemas.microsoft.com/office/drawing/2014/main" id="{F5029696-AA00-015E-1A54-83B6FDF625DD}"/>
              </a:ext>
            </a:extLst>
          </p:cNvPr>
          <p:cNvPicPr>
            <a:picLocks noChangeAspect="1"/>
          </p:cNvPicPr>
          <p:nvPr/>
        </p:nvPicPr>
        <p:blipFill>
          <a:blip r:embed="rId5"/>
          <a:stretch>
            <a:fillRect/>
          </a:stretch>
        </p:blipFill>
        <p:spPr>
          <a:xfrm>
            <a:off x="362986" y="3429000"/>
            <a:ext cx="5379720" cy="2621085"/>
          </a:xfrm>
          <a:prstGeom prst="rect">
            <a:avLst/>
          </a:prstGeom>
        </p:spPr>
      </p:pic>
    </p:spTree>
    <p:extLst>
      <p:ext uri="{BB962C8B-B14F-4D97-AF65-F5344CB8AC3E}">
        <p14:creationId xmlns:p14="http://schemas.microsoft.com/office/powerpoint/2010/main" val="2936404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CB0B3-5F13-49A3-7D10-3C3485B83967}"/>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A80ED526-65E7-C9D6-7C54-5DFF939C7053}"/>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Evaluation</a:t>
            </a:r>
          </a:p>
        </p:txBody>
      </p:sp>
      <p:cxnSp>
        <p:nvCxnSpPr>
          <p:cNvPr id="2" name="直线连接符 1">
            <a:extLst>
              <a:ext uri="{FF2B5EF4-FFF2-40B4-BE49-F238E27FC236}">
                <a16:creationId xmlns:a16="http://schemas.microsoft.com/office/drawing/2014/main" id="{81FA1B47-A629-D20B-E77E-256BA2C45DF9}"/>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930062F9-C556-51A9-A0CF-847467774A64}"/>
              </a:ext>
            </a:extLst>
          </p:cNvPr>
          <p:cNvPicPr>
            <a:picLocks noChangeAspect="1"/>
          </p:cNvPicPr>
          <p:nvPr/>
        </p:nvPicPr>
        <p:blipFill>
          <a:blip r:embed="rId3"/>
          <a:stretch>
            <a:fillRect/>
          </a:stretch>
        </p:blipFill>
        <p:spPr>
          <a:xfrm>
            <a:off x="173315" y="1736805"/>
            <a:ext cx="11845369" cy="3384390"/>
          </a:xfrm>
          <a:prstGeom prst="rect">
            <a:avLst/>
          </a:prstGeom>
        </p:spPr>
      </p:pic>
      <p:sp>
        <p:nvSpPr>
          <p:cNvPr id="5" name="矩形 4">
            <a:extLst>
              <a:ext uri="{FF2B5EF4-FFF2-40B4-BE49-F238E27FC236}">
                <a16:creationId xmlns:a16="http://schemas.microsoft.com/office/drawing/2014/main" id="{A04B11C7-9860-A43E-CC75-EC865413FFF2}"/>
              </a:ext>
            </a:extLst>
          </p:cNvPr>
          <p:cNvSpPr/>
          <p:nvPr/>
        </p:nvSpPr>
        <p:spPr>
          <a:xfrm>
            <a:off x="1855694" y="4639235"/>
            <a:ext cx="2649071" cy="363072"/>
          </a:xfrm>
          <a:prstGeom prst="rect">
            <a:avLst/>
          </a:prstGeom>
          <a:noFill/>
          <a:ln w="57150">
            <a:solidFill>
              <a:srgbClr val="C00000"/>
            </a:solidFill>
            <a:prstDash val="dash"/>
          </a:ln>
          <a:effectLst>
            <a:glow rad="139700">
              <a:srgbClr val="C00000">
                <a:alpha val="15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a:extLst>
              <a:ext uri="{FF2B5EF4-FFF2-40B4-BE49-F238E27FC236}">
                <a16:creationId xmlns:a16="http://schemas.microsoft.com/office/drawing/2014/main" id="{2F07F927-2E90-665D-DF78-6A245AA8E503}"/>
              </a:ext>
            </a:extLst>
          </p:cNvPr>
          <p:cNvSpPr/>
          <p:nvPr/>
        </p:nvSpPr>
        <p:spPr>
          <a:xfrm>
            <a:off x="6822141" y="4639235"/>
            <a:ext cx="2649071" cy="363072"/>
          </a:xfrm>
          <a:prstGeom prst="rect">
            <a:avLst/>
          </a:prstGeom>
          <a:noFill/>
          <a:ln w="57150">
            <a:solidFill>
              <a:srgbClr val="C00000"/>
            </a:solidFill>
            <a:prstDash val="dash"/>
          </a:ln>
          <a:effectLst>
            <a:glow rad="139700">
              <a:srgbClr val="C00000">
                <a:alpha val="15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56166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02A35-364A-261A-7581-FBE9A1C18D69}"/>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B6E94DE2-AB32-CFCA-F598-6DD7ABE6CE10}"/>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Microservice Systems</a:t>
            </a:r>
          </a:p>
        </p:txBody>
      </p:sp>
      <p:cxnSp>
        <p:nvCxnSpPr>
          <p:cNvPr id="2" name="直线连接符 1">
            <a:extLst>
              <a:ext uri="{FF2B5EF4-FFF2-40B4-BE49-F238E27FC236}">
                <a16:creationId xmlns:a16="http://schemas.microsoft.com/office/drawing/2014/main" id="{8BBAC845-74A9-5DCD-8B1A-10A1B41E46B3}"/>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811143A9-AC8C-C591-72B4-8B7CD2B1B121}"/>
              </a:ext>
            </a:extLst>
          </p:cNvPr>
          <p:cNvPicPr>
            <a:picLocks noChangeAspect="1"/>
          </p:cNvPicPr>
          <p:nvPr/>
        </p:nvPicPr>
        <p:blipFill>
          <a:blip r:embed="rId3"/>
          <a:stretch>
            <a:fillRect/>
          </a:stretch>
        </p:blipFill>
        <p:spPr>
          <a:xfrm>
            <a:off x="802887" y="1187821"/>
            <a:ext cx="10586225" cy="4769221"/>
          </a:xfrm>
          <a:prstGeom prst="rect">
            <a:avLst/>
          </a:prstGeom>
        </p:spPr>
      </p:pic>
    </p:spTree>
    <p:extLst>
      <p:ext uri="{BB962C8B-B14F-4D97-AF65-F5344CB8AC3E}">
        <p14:creationId xmlns:p14="http://schemas.microsoft.com/office/powerpoint/2010/main" val="87886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9F49D-C66C-117A-92B4-C455ADA4864F}"/>
            </a:ext>
          </a:extLst>
        </p:cNvPr>
        <p:cNvGrpSpPr/>
        <p:nvPr/>
      </p:nvGrpSpPr>
      <p:grpSpPr>
        <a:xfrm>
          <a:off x="0" y="0"/>
          <a:ext cx="0" cy="0"/>
          <a:chOff x="0" y="0"/>
          <a:chExt cx="0" cy="0"/>
        </a:xfrm>
      </p:grpSpPr>
      <p:pic>
        <p:nvPicPr>
          <p:cNvPr id="8" name="图片 7" descr="徽标, 公司名称&#10;&#10;描述已自动生成">
            <a:extLst>
              <a:ext uri="{FF2B5EF4-FFF2-40B4-BE49-F238E27FC236}">
                <a16:creationId xmlns:a16="http://schemas.microsoft.com/office/drawing/2014/main" id="{611069F1-992D-FB23-FC0B-4C040CB18322}"/>
              </a:ext>
            </a:extLst>
          </p:cNvPr>
          <p:cNvPicPr>
            <a:picLocks noChangeAspect="1"/>
          </p:cNvPicPr>
          <p:nvPr/>
        </p:nvPicPr>
        <p:blipFill>
          <a:blip r:embed="rId3"/>
          <a:stretch>
            <a:fillRect/>
          </a:stretch>
        </p:blipFill>
        <p:spPr>
          <a:xfrm>
            <a:off x="4757382" y="1437867"/>
            <a:ext cx="1110034" cy="1110034"/>
          </a:xfrm>
          <a:prstGeom prst="rect">
            <a:avLst/>
          </a:prstGeom>
        </p:spPr>
      </p:pic>
      <p:pic>
        <p:nvPicPr>
          <p:cNvPr id="10" name="图片 9" descr="徽标, 图标&#10;&#10;描述已自动生成">
            <a:extLst>
              <a:ext uri="{FF2B5EF4-FFF2-40B4-BE49-F238E27FC236}">
                <a16:creationId xmlns:a16="http://schemas.microsoft.com/office/drawing/2014/main" id="{6FB03544-6F5D-7114-D364-43FA3D99672A}"/>
              </a:ext>
            </a:extLst>
          </p:cNvPr>
          <p:cNvPicPr>
            <a:picLocks noChangeAspect="1"/>
          </p:cNvPicPr>
          <p:nvPr/>
        </p:nvPicPr>
        <p:blipFill>
          <a:blip r:embed="rId4"/>
          <a:stretch>
            <a:fillRect/>
          </a:stretch>
        </p:blipFill>
        <p:spPr>
          <a:xfrm>
            <a:off x="9851514" y="1246503"/>
            <a:ext cx="1428464" cy="1428464"/>
          </a:xfrm>
          <a:prstGeom prst="rect">
            <a:avLst/>
          </a:prstGeom>
        </p:spPr>
      </p:pic>
      <p:pic>
        <p:nvPicPr>
          <p:cNvPr id="18" name="图片 17" descr="图标&#10;&#10;描述已自动生成">
            <a:extLst>
              <a:ext uri="{FF2B5EF4-FFF2-40B4-BE49-F238E27FC236}">
                <a16:creationId xmlns:a16="http://schemas.microsoft.com/office/drawing/2014/main" id="{758F6E67-0672-9EF4-EE80-33A6A333BA41}"/>
              </a:ext>
            </a:extLst>
          </p:cNvPr>
          <p:cNvPicPr>
            <a:picLocks noChangeAspect="1"/>
          </p:cNvPicPr>
          <p:nvPr/>
        </p:nvPicPr>
        <p:blipFill>
          <a:blip r:embed="rId5"/>
          <a:stretch>
            <a:fillRect/>
          </a:stretch>
        </p:blipFill>
        <p:spPr>
          <a:xfrm>
            <a:off x="7409272" y="1522968"/>
            <a:ext cx="1680472" cy="1044177"/>
          </a:xfrm>
          <a:prstGeom prst="rect">
            <a:avLst/>
          </a:prstGeom>
        </p:spPr>
      </p:pic>
      <p:sp>
        <p:nvSpPr>
          <p:cNvPr id="4" name="文本框 3">
            <a:extLst>
              <a:ext uri="{FF2B5EF4-FFF2-40B4-BE49-F238E27FC236}">
                <a16:creationId xmlns:a16="http://schemas.microsoft.com/office/drawing/2014/main" id="{649B05E3-CCF1-58A9-CEA6-1C08340216DF}"/>
              </a:ext>
            </a:extLst>
          </p:cNvPr>
          <p:cNvSpPr txBox="1"/>
          <p:nvPr/>
        </p:nvSpPr>
        <p:spPr>
          <a:xfrm>
            <a:off x="538579" y="1814223"/>
            <a:ext cx="2141805" cy="461665"/>
          </a:xfrm>
          <a:prstGeom prst="rect">
            <a:avLst/>
          </a:prstGeom>
          <a:noFill/>
        </p:spPr>
        <p:txBody>
          <a:bodyPr wrap="none" rtlCol="0">
            <a:spAutoFit/>
          </a:bodyPr>
          <a:lstStyle/>
          <a:p>
            <a:r>
              <a:rPr kumimoji="1" lang="en-US" altLang="zh-CN" sz="2400" b="1" dirty="0">
                <a:latin typeface="Aptos" panose="020B0004020202020204" pitchFamily="34" charset="0"/>
              </a:rPr>
              <a:t>Cloud Service</a:t>
            </a:r>
            <a:endParaRPr kumimoji="1" lang="zh-CN" altLang="en-US" sz="2400" b="1" dirty="0">
              <a:latin typeface="Aptos" panose="020B0004020202020204" pitchFamily="34" charset="0"/>
            </a:endParaRPr>
          </a:p>
        </p:txBody>
      </p:sp>
      <p:sp>
        <p:nvSpPr>
          <p:cNvPr id="5" name="文本框 4">
            <a:extLst>
              <a:ext uri="{FF2B5EF4-FFF2-40B4-BE49-F238E27FC236}">
                <a16:creationId xmlns:a16="http://schemas.microsoft.com/office/drawing/2014/main" id="{149F7C48-3113-7437-7AB2-7FEE40F0735E}"/>
              </a:ext>
            </a:extLst>
          </p:cNvPr>
          <p:cNvSpPr txBox="1"/>
          <p:nvPr/>
        </p:nvSpPr>
        <p:spPr>
          <a:xfrm>
            <a:off x="362986" y="4177747"/>
            <a:ext cx="2492990" cy="461665"/>
          </a:xfrm>
          <a:prstGeom prst="rect">
            <a:avLst/>
          </a:prstGeom>
          <a:noFill/>
        </p:spPr>
        <p:txBody>
          <a:bodyPr wrap="none" rtlCol="0">
            <a:spAutoFit/>
          </a:bodyPr>
          <a:lstStyle/>
          <a:p>
            <a:r>
              <a:rPr kumimoji="1" lang="en-US" altLang="zh-CN" sz="2400" b="1" dirty="0">
                <a:latin typeface="Aptos" panose="020B0004020202020204" pitchFamily="34" charset="0"/>
              </a:rPr>
              <a:t>Online</a:t>
            </a:r>
            <a:r>
              <a:rPr kumimoji="1" lang="zh-CN" altLang="en-US" sz="2400" b="1" dirty="0">
                <a:latin typeface="Aptos" panose="020B0004020202020204" pitchFamily="34" charset="0"/>
              </a:rPr>
              <a:t> </a:t>
            </a:r>
            <a:r>
              <a:rPr kumimoji="1" lang="en-US" altLang="zh-CN" sz="2400" b="1" dirty="0">
                <a:latin typeface="Aptos" panose="020B0004020202020204" pitchFamily="34" charset="0"/>
              </a:rPr>
              <a:t>Shopping</a:t>
            </a:r>
            <a:endParaRPr kumimoji="1" lang="zh-CN" altLang="en-US" sz="2400" b="1" dirty="0">
              <a:latin typeface="Aptos" panose="020B0004020202020204" pitchFamily="34" charset="0"/>
            </a:endParaRPr>
          </a:p>
        </p:txBody>
      </p:sp>
      <p:pic>
        <p:nvPicPr>
          <p:cNvPr id="6" name="图片 5">
            <a:extLst>
              <a:ext uri="{FF2B5EF4-FFF2-40B4-BE49-F238E27FC236}">
                <a16:creationId xmlns:a16="http://schemas.microsoft.com/office/drawing/2014/main" id="{7D8FD7FF-398F-D7E8-AD85-45862EA65944}"/>
              </a:ext>
            </a:extLst>
          </p:cNvPr>
          <p:cNvPicPr>
            <a:picLocks noChangeAspect="1"/>
          </p:cNvPicPr>
          <p:nvPr/>
        </p:nvPicPr>
        <p:blipFill>
          <a:blip r:embed="rId6"/>
          <a:stretch>
            <a:fillRect/>
          </a:stretch>
        </p:blipFill>
        <p:spPr>
          <a:xfrm>
            <a:off x="4495800" y="3930760"/>
            <a:ext cx="7200000" cy="1061870"/>
          </a:xfrm>
          <a:prstGeom prst="rect">
            <a:avLst/>
          </a:prstGeom>
        </p:spPr>
      </p:pic>
      <p:sp>
        <p:nvSpPr>
          <p:cNvPr id="11" name="文本框 10">
            <a:extLst>
              <a:ext uri="{FF2B5EF4-FFF2-40B4-BE49-F238E27FC236}">
                <a16:creationId xmlns:a16="http://schemas.microsoft.com/office/drawing/2014/main" id="{450F06C3-77C3-D365-B4C2-EF34337B79C4}"/>
              </a:ext>
            </a:extLst>
          </p:cNvPr>
          <p:cNvSpPr txBox="1"/>
          <p:nvPr/>
        </p:nvSpPr>
        <p:spPr>
          <a:xfrm>
            <a:off x="455063" y="5737908"/>
            <a:ext cx="2308837" cy="461665"/>
          </a:xfrm>
          <a:prstGeom prst="rect">
            <a:avLst/>
          </a:prstGeom>
          <a:noFill/>
        </p:spPr>
        <p:txBody>
          <a:bodyPr wrap="none" rtlCol="0">
            <a:spAutoFit/>
          </a:bodyPr>
          <a:lstStyle/>
          <a:p>
            <a:r>
              <a:rPr kumimoji="1" lang="en-US" altLang="zh-CN" sz="2400" b="1" dirty="0">
                <a:latin typeface="Aptos" panose="020B0004020202020204" pitchFamily="34" charset="0"/>
              </a:rPr>
              <a:t>Social Network</a:t>
            </a:r>
          </a:p>
        </p:txBody>
      </p:sp>
      <p:pic>
        <p:nvPicPr>
          <p:cNvPr id="12" name="图片 11">
            <a:extLst>
              <a:ext uri="{FF2B5EF4-FFF2-40B4-BE49-F238E27FC236}">
                <a16:creationId xmlns:a16="http://schemas.microsoft.com/office/drawing/2014/main" id="{1F384052-7BF5-F351-1799-57F560CBD2F8}"/>
              </a:ext>
            </a:extLst>
          </p:cNvPr>
          <p:cNvPicPr>
            <a:picLocks noChangeAspect="1"/>
          </p:cNvPicPr>
          <p:nvPr/>
        </p:nvPicPr>
        <p:blipFill>
          <a:blip r:embed="rId7"/>
          <a:stretch>
            <a:fillRect/>
          </a:stretch>
        </p:blipFill>
        <p:spPr>
          <a:xfrm>
            <a:off x="4495800" y="5288972"/>
            <a:ext cx="7200000" cy="1185782"/>
          </a:xfrm>
          <a:prstGeom prst="rect">
            <a:avLst/>
          </a:prstGeom>
        </p:spPr>
      </p:pic>
      <p:sp>
        <p:nvSpPr>
          <p:cNvPr id="13" name="文本框 12">
            <a:extLst>
              <a:ext uri="{FF2B5EF4-FFF2-40B4-BE49-F238E27FC236}">
                <a16:creationId xmlns:a16="http://schemas.microsoft.com/office/drawing/2014/main" id="{FDA7DB7C-A0A1-E7A2-2049-833678CD0857}"/>
              </a:ext>
            </a:extLst>
          </p:cNvPr>
          <p:cNvSpPr txBox="1"/>
          <p:nvPr/>
        </p:nvSpPr>
        <p:spPr>
          <a:xfrm>
            <a:off x="523415" y="2936002"/>
            <a:ext cx="2172133" cy="461665"/>
          </a:xfrm>
          <a:prstGeom prst="rect">
            <a:avLst/>
          </a:prstGeom>
          <a:noFill/>
        </p:spPr>
        <p:txBody>
          <a:bodyPr wrap="none" rtlCol="0">
            <a:spAutoFit/>
          </a:bodyPr>
          <a:lstStyle/>
          <a:p>
            <a:r>
              <a:rPr kumimoji="1" lang="en-US" altLang="zh-CN" sz="2400" b="1" dirty="0">
                <a:latin typeface="Aptos" panose="020B0004020202020204" pitchFamily="34" charset="0"/>
              </a:rPr>
              <a:t>Search Engine</a:t>
            </a:r>
          </a:p>
        </p:txBody>
      </p:sp>
      <p:pic>
        <p:nvPicPr>
          <p:cNvPr id="15" name="图片 14">
            <a:extLst>
              <a:ext uri="{FF2B5EF4-FFF2-40B4-BE49-F238E27FC236}">
                <a16:creationId xmlns:a16="http://schemas.microsoft.com/office/drawing/2014/main" id="{7293ACCB-D3B3-8C5A-F511-E705AED75944}"/>
              </a:ext>
            </a:extLst>
          </p:cNvPr>
          <p:cNvPicPr>
            <a:picLocks noChangeAspect="1"/>
          </p:cNvPicPr>
          <p:nvPr/>
        </p:nvPicPr>
        <p:blipFill>
          <a:blip r:embed="rId8"/>
          <a:stretch>
            <a:fillRect/>
          </a:stretch>
        </p:blipFill>
        <p:spPr>
          <a:xfrm>
            <a:off x="4495800" y="2629362"/>
            <a:ext cx="7200000" cy="1108985"/>
          </a:xfrm>
          <a:prstGeom prst="rect">
            <a:avLst/>
          </a:prstGeom>
        </p:spPr>
      </p:pic>
      <p:sp>
        <p:nvSpPr>
          <p:cNvPr id="9" name="标题 2">
            <a:extLst>
              <a:ext uri="{FF2B5EF4-FFF2-40B4-BE49-F238E27FC236}">
                <a16:creationId xmlns:a16="http://schemas.microsoft.com/office/drawing/2014/main" id="{916F4FCB-BF7F-3DC6-7F27-E695A83819BA}"/>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What's the Incident Management in microservice systems?</a:t>
            </a:r>
          </a:p>
        </p:txBody>
      </p:sp>
    </p:spTree>
    <p:extLst>
      <p:ext uri="{BB962C8B-B14F-4D97-AF65-F5344CB8AC3E}">
        <p14:creationId xmlns:p14="http://schemas.microsoft.com/office/powerpoint/2010/main" val="1266086510"/>
      </p:ext>
    </p:extLst>
  </p:cSld>
  <p:clrMapOvr>
    <a:masterClrMapping/>
  </p:clrMapOvr>
  <mc:AlternateContent xmlns:mc="http://schemas.openxmlformats.org/markup-compatibility/2006" xmlns:p14="http://schemas.microsoft.com/office/powerpoint/2010/main">
    <mc:Choice Requires="p14">
      <p:transition spd="slow" p14:dur="2000" advTm="866"/>
    </mc:Choice>
    <mc:Fallback xmlns="">
      <p:transition spd="slow" advTm="86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8624D-9620-BCEA-51A3-EDDF6CB51A24}"/>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8E0548DA-35C8-F745-E885-AD15F335C08B}"/>
              </a:ext>
            </a:extLst>
          </p:cNvPr>
          <p:cNvSpPr>
            <a:spLocks noGrp="1"/>
          </p:cNvSpPr>
          <p:nvPr>
            <p:ph type="title"/>
          </p:nvPr>
        </p:nvSpPr>
        <p:spPr>
          <a:xfrm>
            <a:off x="362986" y="405451"/>
            <a:ext cx="8790852" cy="443083"/>
          </a:xfrm>
        </p:spPr>
        <p:txBody>
          <a:bodyPr/>
          <a:lstStyle/>
          <a:p>
            <a:r>
              <a:rPr lang="en-US" altLang="zh-CN" dirty="0">
                <a:solidFill>
                  <a:srgbClr val="2A6FBD"/>
                </a:solidFill>
                <a:effectLst/>
                <a:latin typeface="Helvetica" pitchFamily="2" charset="0"/>
              </a:rPr>
              <a:t>Microservice Systems</a:t>
            </a:r>
          </a:p>
        </p:txBody>
      </p:sp>
      <p:cxnSp>
        <p:nvCxnSpPr>
          <p:cNvPr id="2" name="直线连接符 1">
            <a:extLst>
              <a:ext uri="{FF2B5EF4-FFF2-40B4-BE49-F238E27FC236}">
                <a16:creationId xmlns:a16="http://schemas.microsoft.com/office/drawing/2014/main" id="{5D8076EE-A7B5-96D2-E3FC-D266B87A0745}"/>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图片 7" descr="图表, 条形图&#10;&#10;描述已自动生成">
            <a:extLst>
              <a:ext uri="{FF2B5EF4-FFF2-40B4-BE49-F238E27FC236}">
                <a16:creationId xmlns:a16="http://schemas.microsoft.com/office/drawing/2014/main" id="{620771FF-E95B-C172-3BE5-48219180FC69}"/>
              </a:ext>
            </a:extLst>
          </p:cNvPr>
          <p:cNvPicPr>
            <a:picLocks noChangeAspect="1"/>
          </p:cNvPicPr>
          <p:nvPr/>
        </p:nvPicPr>
        <p:blipFill>
          <a:blip r:embed="rId3"/>
          <a:stretch>
            <a:fillRect/>
          </a:stretch>
        </p:blipFill>
        <p:spPr>
          <a:xfrm>
            <a:off x="1724240" y="1370753"/>
            <a:ext cx="7944169" cy="4547545"/>
          </a:xfrm>
          <a:prstGeom prst="rect">
            <a:avLst/>
          </a:prstGeom>
        </p:spPr>
      </p:pic>
    </p:spTree>
    <p:extLst>
      <p:ext uri="{BB962C8B-B14F-4D97-AF65-F5344CB8AC3E}">
        <p14:creationId xmlns:p14="http://schemas.microsoft.com/office/powerpoint/2010/main" val="89367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2A7CC-6570-3D4D-B6A4-3656FD401811}"/>
            </a:ext>
          </a:extLst>
        </p:cNvPr>
        <p:cNvGrpSpPr/>
        <p:nvPr/>
      </p:nvGrpSpPr>
      <p:grpSpPr>
        <a:xfrm>
          <a:off x="0" y="0"/>
          <a:ext cx="0" cy="0"/>
          <a:chOff x="0" y="0"/>
          <a:chExt cx="0" cy="0"/>
        </a:xfrm>
      </p:grpSpPr>
      <p:sp>
        <p:nvSpPr>
          <p:cNvPr id="4" name="标题 15">
            <a:extLst>
              <a:ext uri="{FF2B5EF4-FFF2-40B4-BE49-F238E27FC236}">
                <a16:creationId xmlns:a16="http://schemas.microsoft.com/office/drawing/2014/main" id="{40A518BA-0975-7270-E4E1-44E92E71FBFE}"/>
              </a:ext>
            </a:extLst>
          </p:cNvPr>
          <p:cNvSpPr txBox="1">
            <a:spLocks/>
          </p:cNvSpPr>
          <p:nvPr/>
        </p:nvSpPr>
        <p:spPr>
          <a:xfrm>
            <a:off x="9523" y="1756073"/>
            <a:ext cx="12182477" cy="1120475"/>
          </a:xfrm>
          <a:prstGeom prst="rect">
            <a:avLst/>
          </a:prstGeom>
        </p:spPr>
        <p:txBody>
          <a:bodyPr vert="horz" wrap="square" lIns="91416" tIns="45708" rIns="91416" bIns="45708" numCol="1" rtlCol="0" anchor="ctr" anchorCtr="0" compatLnSpc="1">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342797">
              <a:lnSpc>
                <a:spcPct val="120000"/>
              </a:lnSpc>
              <a:defRPr/>
            </a:pPr>
            <a:r>
              <a:rPr lang="en-US" altLang="zh-CN" b="1" dirty="0">
                <a:solidFill>
                  <a:schemeClr val="tx2">
                    <a:lumMod val="75000"/>
                    <a:lumOff val="25000"/>
                  </a:schemeClr>
                </a:solidFill>
                <a:latin typeface="system-ui"/>
              </a:rPr>
              <a:t>Thank you!</a:t>
            </a:r>
            <a:endParaRPr lang="zh-CN" altLang="en-US" spc="300" dirty="0">
              <a:solidFill>
                <a:schemeClr val="tx2">
                  <a:lumMod val="75000"/>
                  <a:lumOff val="25000"/>
                </a:schemeClr>
              </a:solidFill>
              <a:latin typeface="Arial" panose="020B0604020202090204" pitchFamily="34" charset="0"/>
              <a:cs typeface="Arial" panose="020B0604020202090204" pitchFamily="34" charset="0"/>
            </a:endParaRPr>
          </a:p>
        </p:txBody>
      </p:sp>
      <p:grpSp>
        <p:nvGrpSpPr>
          <p:cNvPr id="6" name="组合 16">
            <a:extLst>
              <a:ext uri="{FF2B5EF4-FFF2-40B4-BE49-F238E27FC236}">
                <a16:creationId xmlns:a16="http://schemas.microsoft.com/office/drawing/2014/main" id="{B28E222A-5CBD-F6FE-7550-18E6D1459330}"/>
              </a:ext>
            </a:extLst>
          </p:cNvPr>
          <p:cNvGrpSpPr/>
          <p:nvPr/>
        </p:nvGrpSpPr>
        <p:grpSpPr>
          <a:xfrm>
            <a:off x="3825240" y="5865652"/>
            <a:ext cx="4975461" cy="646303"/>
            <a:chOff x="809" y="3739"/>
            <a:chExt cx="6121" cy="789"/>
          </a:xfrm>
        </p:grpSpPr>
        <p:sp>
          <p:nvSpPr>
            <p:cNvPr id="7" name="矩形 6">
              <a:extLst>
                <a:ext uri="{FF2B5EF4-FFF2-40B4-BE49-F238E27FC236}">
                  <a16:creationId xmlns:a16="http://schemas.microsoft.com/office/drawing/2014/main" id="{EBE2867D-6B52-9CA2-D201-EAAF137ADAC0}"/>
                </a:ext>
              </a:extLst>
            </p:cNvPr>
            <p:cNvSpPr/>
            <p:nvPr/>
          </p:nvSpPr>
          <p:spPr>
            <a:xfrm>
              <a:off x="1798" y="3739"/>
              <a:ext cx="5132" cy="789"/>
            </a:xfrm>
            <a:prstGeom prst="rect">
              <a:avLst/>
            </a:prstGeom>
          </p:spPr>
          <p:txBody>
            <a:bodyPr wrap="square">
              <a:spAutoFit/>
            </a:bodyPr>
            <a:lstStyle/>
            <a:p>
              <a:pPr>
                <a:spcBef>
                  <a:spcPts val="1000"/>
                </a:spcBef>
                <a:defRPr/>
              </a:pPr>
              <a:r>
                <a:rPr lang="en-US" altLang="zh-CN" sz="1799" b="1" dirty="0">
                  <a:solidFill>
                    <a:prstClr val="black">
                      <a:lumMod val="75000"/>
                      <a:lumOff val="25000"/>
                    </a:prstClr>
                  </a:solidFill>
                  <a:latin typeface="Calibri" panose="020F0502020204030204"/>
                  <a:ea typeface="PMingLiU" pitchFamily="18" charset="-120"/>
                </a:rPr>
                <a:t>Computer Network Information Center, </a:t>
              </a:r>
              <a:br>
                <a:rPr lang="en-US" altLang="zh-CN" sz="1799" b="1" dirty="0">
                  <a:solidFill>
                    <a:prstClr val="black">
                      <a:lumMod val="75000"/>
                      <a:lumOff val="25000"/>
                    </a:prstClr>
                  </a:solidFill>
                  <a:latin typeface="Calibri" panose="020F0502020204030204"/>
                  <a:ea typeface="PMingLiU" pitchFamily="18" charset="-120"/>
                </a:rPr>
              </a:br>
              <a:r>
                <a:rPr lang="en-US" altLang="zh-CN" sz="1799" b="1" dirty="0">
                  <a:solidFill>
                    <a:prstClr val="black">
                      <a:lumMod val="75000"/>
                      <a:lumOff val="25000"/>
                    </a:prstClr>
                  </a:solidFill>
                  <a:latin typeface="Calibri" panose="020F0502020204030204"/>
                  <a:ea typeface="PMingLiU" pitchFamily="18" charset="-120"/>
                </a:rPr>
                <a:t>Chinese Academy of Sciences</a:t>
              </a:r>
              <a:endParaRPr lang="en-US" altLang="zh-CN" sz="1799" b="1" dirty="0">
                <a:solidFill>
                  <a:prstClr val="black">
                    <a:lumMod val="75000"/>
                    <a:lumOff val="25000"/>
                  </a:prstClr>
                </a:solidFill>
                <a:latin typeface="Calibri" panose="020F0502020204030204"/>
                <a:ea typeface="PMingLiU" pitchFamily="18" charset="-120"/>
                <a:cs typeface="微软雅黑" panose="020B0503020204020204" pitchFamily="34" charset="-122"/>
                <a:sym typeface="+mn-lt"/>
              </a:endParaRPr>
            </a:p>
          </p:txBody>
        </p:sp>
        <p:pic>
          <p:nvPicPr>
            <p:cNvPr id="8" name="图片 19" descr="网络中心logo">
              <a:extLst>
                <a:ext uri="{FF2B5EF4-FFF2-40B4-BE49-F238E27FC236}">
                  <a16:creationId xmlns:a16="http://schemas.microsoft.com/office/drawing/2014/main" id="{15010B4D-0084-28D8-8ECC-5873AB68293A}"/>
                </a:ext>
              </a:extLst>
            </p:cNvPr>
            <p:cNvPicPr>
              <a:picLocks noChangeAspect="1"/>
            </p:cNvPicPr>
            <p:nvPr/>
          </p:nvPicPr>
          <p:blipFill>
            <a:blip r:embed="rId3" cstate="screen"/>
            <a:stretch>
              <a:fillRect/>
            </a:stretch>
          </p:blipFill>
          <p:spPr>
            <a:xfrm>
              <a:off x="809" y="3806"/>
              <a:ext cx="893" cy="655"/>
            </a:xfrm>
            <a:prstGeom prst="rect">
              <a:avLst/>
            </a:prstGeom>
            <a:noFill/>
            <a:ln w="9525">
              <a:noFill/>
            </a:ln>
          </p:spPr>
        </p:pic>
      </p:grpSp>
      <p:pic>
        <p:nvPicPr>
          <p:cNvPr id="9" name="图片 8">
            <a:extLst>
              <a:ext uri="{FF2B5EF4-FFF2-40B4-BE49-F238E27FC236}">
                <a16:creationId xmlns:a16="http://schemas.microsoft.com/office/drawing/2014/main" id="{86011E0B-C576-BC6D-8B03-9F938F7B7BFA}"/>
              </a:ext>
            </a:extLst>
          </p:cNvPr>
          <p:cNvPicPr>
            <a:picLocks noChangeAspect="1"/>
          </p:cNvPicPr>
          <p:nvPr/>
        </p:nvPicPr>
        <p:blipFill>
          <a:blip r:embed="rId4"/>
          <a:stretch>
            <a:fillRect/>
          </a:stretch>
        </p:blipFill>
        <p:spPr>
          <a:xfrm>
            <a:off x="263673" y="5865652"/>
            <a:ext cx="2951981" cy="685621"/>
          </a:xfrm>
          <a:prstGeom prst="rect">
            <a:avLst/>
          </a:prstGeom>
        </p:spPr>
      </p:pic>
      <p:grpSp>
        <p:nvGrpSpPr>
          <p:cNvPr id="12" name="组合 11">
            <a:extLst>
              <a:ext uri="{FF2B5EF4-FFF2-40B4-BE49-F238E27FC236}">
                <a16:creationId xmlns:a16="http://schemas.microsoft.com/office/drawing/2014/main" id="{8813965B-91B7-FC97-F4C3-FEF516888B1C}"/>
              </a:ext>
            </a:extLst>
          </p:cNvPr>
          <p:cNvGrpSpPr/>
          <p:nvPr/>
        </p:nvGrpSpPr>
        <p:grpSpPr>
          <a:xfrm>
            <a:off x="8832894" y="5726005"/>
            <a:ext cx="3279713" cy="913988"/>
            <a:chOff x="8971794" y="4945860"/>
            <a:chExt cx="3279713" cy="913988"/>
          </a:xfrm>
        </p:grpSpPr>
        <p:pic>
          <p:nvPicPr>
            <p:cNvPr id="10" name="图片 9" descr="图片包含 徽标&#10;&#10;描述已自动生成">
              <a:extLst>
                <a:ext uri="{FF2B5EF4-FFF2-40B4-BE49-F238E27FC236}">
                  <a16:creationId xmlns:a16="http://schemas.microsoft.com/office/drawing/2014/main" id="{14AF8146-5914-D07A-5701-EC268F8A4CE7}"/>
                </a:ext>
              </a:extLst>
            </p:cNvPr>
            <p:cNvPicPr>
              <a:picLocks noChangeAspect="1"/>
            </p:cNvPicPr>
            <p:nvPr/>
          </p:nvPicPr>
          <p:blipFill>
            <a:blip r:embed="rId5"/>
            <a:stretch>
              <a:fillRect/>
            </a:stretch>
          </p:blipFill>
          <p:spPr>
            <a:xfrm>
              <a:off x="8971794" y="4945860"/>
              <a:ext cx="910616" cy="913988"/>
            </a:xfrm>
            <a:prstGeom prst="rect">
              <a:avLst/>
            </a:prstGeom>
          </p:spPr>
        </p:pic>
        <p:sp>
          <p:nvSpPr>
            <p:cNvPr id="11" name="矩形 10">
              <a:extLst>
                <a:ext uri="{FF2B5EF4-FFF2-40B4-BE49-F238E27FC236}">
                  <a16:creationId xmlns:a16="http://schemas.microsoft.com/office/drawing/2014/main" id="{5B211417-B66A-AD0E-9111-388D74DA3F82}"/>
                </a:ext>
              </a:extLst>
            </p:cNvPr>
            <p:cNvSpPr/>
            <p:nvPr/>
          </p:nvSpPr>
          <p:spPr>
            <a:xfrm>
              <a:off x="9914603" y="5218188"/>
              <a:ext cx="2336904" cy="369332"/>
            </a:xfrm>
            <a:prstGeom prst="rect">
              <a:avLst/>
            </a:prstGeom>
          </p:spPr>
          <p:txBody>
            <a:bodyPr wrap="square">
              <a:spAutoFit/>
            </a:bodyPr>
            <a:lstStyle/>
            <a:p>
              <a:r>
                <a:rPr lang="en-US" altLang="zh-CN" b="1" i="0" u="none" strike="noStrike" dirty="0">
                  <a:solidFill>
                    <a:schemeClr val="accent5">
                      <a:lumMod val="50000"/>
                    </a:schemeClr>
                  </a:solidFill>
                  <a:effectLst/>
                  <a:latin typeface="Aptos" panose="020B0004020202020204" pitchFamily="34" charset="0"/>
                  <a:ea typeface="PingFang SC" panose="020B0400000000000000" pitchFamily="34" charset="-122"/>
                </a:rPr>
                <a:t>‌Tsinghua University</a:t>
              </a:r>
              <a:endParaRPr lang="zh-CN" altLang="en-US" b="1" dirty="0">
                <a:solidFill>
                  <a:schemeClr val="accent5">
                    <a:lumMod val="50000"/>
                  </a:schemeClr>
                </a:solidFill>
                <a:latin typeface="Aptos" panose="020B0004020202020204" pitchFamily="34" charset="0"/>
              </a:endParaRPr>
            </a:p>
          </p:txBody>
        </p:sp>
      </p:grpSp>
      <p:sp>
        <p:nvSpPr>
          <p:cNvPr id="16" name="文本框 15">
            <a:extLst>
              <a:ext uri="{FF2B5EF4-FFF2-40B4-BE49-F238E27FC236}">
                <a16:creationId xmlns:a16="http://schemas.microsoft.com/office/drawing/2014/main" id="{0A5A3850-4171-3686-BA9D-35CF73E0E89E}"/>
              </a:ext>
            </a:extLst>
          </p:cNvPr>
          <p:cNvSpPr txBox="1"/>
          <p:nvPr/>
        </p:nvSpPr>
        <p:spPr>
          <a:xfrm>
            <a:off x="4391431" y="3975680"/>
            <a:ext cx="3409138" cy="584775"/>
          </a:xfrm>
          <a:prstGeom prst="rect">
            <a:avLst/>
          </a:prstGeom>
          <a:noFill/>
        </p:spPr>
        <p:txBody>
          <a:bodyPr wrap="none" rtlCol="0">
            <a:spAutoFit/>
          </a:bodyPr>
          <a:lstStyle/>
          <a:p>
            <a:r>
              <a:rPr kumimoji="1" lang="en-US" altLang="zh-CN" sz="3200" b="1" dirty="0">
                <a:solidFill>
                  <a:schemeClr val="accent1">
                    <a:lumMod val="75000"/>
                  </a:schemeClr>
                </a:solidFill>
                <a:latin typeface="Aptos" panose="020B0004020202020204" pitchFamily="34" charset="0"/>
              </a:rPr>
              <a:t>cuihang@cnic.cn</a:t>
            </a:r>
            <a:endParaRPr kumimoji="1" lang="zh-CN" altLang="en-US" sz="3200" b="1" dirty="0">
              <a:solidFill>
                <a:schemeClr val="accent1">
                  <a:lumMod val="75000"/>
                </a:schemeClr>
              </a:solidFill>
              <a:latin typeface="Aptos" panose="020B0004020202020204" pitchFamily="34" charset="0"/>
            </a:endParaRPr>
          </a:p>
        </p:txBody>
      </p:sp>
    </p:spTree>
    <p:extLst>
      <p:ext uri="{BB962C8B-B14F-4D97-AF65-F5344CB8AC3E}">
        <p14:creationId xmlns:p14="http://schemas.microsoft.com/office/powerpoint/2010/main" val="302825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546A0988-9B1D-63DF-9678-D242F7EA3633}"/>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29" name="图片 328">
            <a:extLst>
              <a:ext uri="{FF2B5EF4-FFF2-40B4-BE49-F238E27FC236}">
                <a16:creationId xmlns:a16="http://schemas.microsoft.com/office/drawing/2014/main" id="{7C5B7673-3505-3D03-C1A4-1FE74941371E}"/>
              </a:ext>
            </a:extLst>
          </p:cNvPr>
          <p:cNvPicPr>
            <a:picLocks noChangeAspect="1"/>
          </p:cNvPicPr>
          <p:nvPr/>
        </p:nvPicPr>
        <p:blipFill>
          <a:blip r:embed="rId3"/>
          <a:stretch>
            <a:fillRect/>
          </a:stretch>
        </p:blipFill>
        <p:spPr>
          <a:xfrm>
            <a:off x="515470" y="1247038"/>
            <a:ext cx="7772400" cy="4740442"/>
          </a:xfrm>
          <a:prstGeom prst="rect">
            <a:avLst/>
          </a:prstGeom>
        </p:spPr>
      </p:pic>
      <p:sp>
        <p:nvSpPr>
          <p:cNvPr id="6" name="标题 2">
            <a:extLst>
              <a:ext uri="{FF2B5EF4-FFF2-40B4-BE49-F238E27FC236}">
                <a16:creationId xmlns:a16="http://schemas.microsoft.com/office/drawing/2014/main" id="{6AAC5CEB-6F85-FEF0-81E1-068472F89826}"/>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What's the Incident Management in microservice systems?</a:t>
            </a:r>
          </a:p>
        </p:txBody>
      </p:sp>
    </p:spTree>
    <p:extLst>
      <p:ext uri="{BB962C8B-B14F-4D97-AF65-F5344CB8AC3E}">
        <p14:creationId xmlns:p14="http://schemas.microsoft.com/office/powerpoint/2010/main" val="7670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7D456-8203-5E0A-A323-FE19DEA87F2C}"/>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795ECCA0-A29C-E24A-174A-6945FFD170A3}"/>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39B05DDA-FA62-AF05-9498-481AE710E172}"/>
              </a:ext>
            </a:extLst>
          </p:cNvPr>
          <p:cNvPicPr>
            <a:picLocks noChangeAspect="1"/>
          </p:cNvPicPr>
          <p:nvPr/>
        </p:nvPicPr>
        <p:blipFill>
          <a:blip r:embed="rId3"/>
          <a:stretch>
            <a:fillRect/>
          </a:stretch>
        </p:blipFill>
        <p:spPr>
          <a:xfrm>
            <a:off x="623047" y="1287940"/>
            <a:ext cx="7772400" cy="4577954"/>
          </a:xfrm>
          <a:prstGeom prst="rect">
            <a:avLst/>
          </a:prstGeom>
        </p:spPr>
      </p:pic>
      <p:sp>
        <p:nvSpPr>
          <p:cNvPr id="7" name="标题 2">
            <a:extLst>
              <a:ext uri="{FF2B5EF4-FFF2-40B4-BE49-F238E27FC236}">
                <a16:creationId xmlns:a16="http://schemas.microsoft.com/office/drawing/2014/main" id="{E1705004-949E-27ED-84F9-F72144AEB423}"/>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What's the Incident Management in microservice systems?</a:t>
            </a:r>
          </a:p>
        </p:txBody>
      </p:sp>
    </p:spTree>
    <p:extLst>
      <p:ext uri="{BB962C8B-B14F-4D97-AF65-F5344CB8AC3E}">
        <p14:creationId xmlns:p14="http://schemas.microsoft.com/office/powerpoint/2010/main" val="227584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A9489-8586-F37F-5BD1-FBFE9B796184}"/>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C579AEB6-26F0-5F25-F74C-26DC85E3C270}"/>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503E64E3-AC25-0EFD-BAE9-A57BC72F6153}"/>
              </a:ext>
            </a:extLst>
          </p:cNvPr>
          <p:cNvPicPr>
            <a:picLocks noChangeAspect="1"/>
          </p:cNvPicPr>
          <p:nvPr/>
        </p:nvPicPr>
        <p:blipFill>
          <a:blip r:embed="rId3"/>
          <a:stretch>
            <a:fillRect/>
          </a:stretch>
        </p:blipFill>
        <p:spPr>
          <a:xfrm>
            <a:off x="649942" y="1244804"/>
            <a:ext cx="7772400" cy="4868426"/>
          </a:xfrm>
          <a:prstGeom prst="rect">
            <a:avLst/>
          </a:prstGeom>
        </p:spPr>
      </p:pic>
      <p:sp>
        <p:nvSpPr>
          <p:cNvPr id="7" name="标题 2">
            <a:extLst>
              <a:ext uri="{FF2B5EF4-FFF2-40B4-BE49-F238E27FC236}">
                <a16:creationId xmlns:a16="http://schemas.microsoft.com/office/drawing/2014/main" id="{3F86EE90-B91E-5269-D008-F70DEA3423CE}"/>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What's the Incident Management in microservice systems?</a:t>
            </a:r>
          </a:p>
        </p:txBody>
      </p:sp>
    </p:spTree>
    <p:extLst>
      <p:ext uri="{BB962C8B-B14F-4D97-AF65-F5344CB8AC3E}">
        <p14:creationId xmlns:p14="http://schemas.microsoft.com/office/powerpoint/2010/main" val="141946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BB051-22AD-DA13-24F1-4BAEE9D4A386}"/>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0F85ED98-0833-7E24-FBB0-86CBE5ABA064}"/>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5A2F6470-138C-EA29-3ACB-1FC54DB20105}"/>
              </a:ext>
            </a:extLst>
          </p:cNvPr>
          <p:cNvPicPr>
            <a:picLocks noChangeAspect="1"/>
          </p:cNvPicPr>
          <p:nvPr/>
        </p:nvPicPr>
        <p:blipFill>
          <a:blip r:embed="rId3"/>
          <a:stretch>
            <a:fillRect/>
          </a:stretch>
        </p:blipFill>
        <p:spPr>
          <a:xfrm>
            <a:off x="1559431" y="1336108"/>
            <a:ext cx="9073137" cy="4672801"/>
          </a:xfrm>
          <a:prstGeom prst="rect">
            <a:avLst/>
          </a:prstGeom>
        </p:spPr>
      </p:pic>
      <p:sp>
        <p:nvSpPr>
          <p:cNvPr id="7" name="标题 2">
            <a:extLst>
              <a:ext uri="{FF2B5EF4-FFF2-40B4-BE49-F238E27FC236}">
                <a16:creationId xmlns:a16="http://schemas.microsoft.com/office/drawing/2014/main" id="{9AD796B1-6E2B-DB74-43E5-18377E19A6FA}"/>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What's the Incident Management in microservice systems?</a:t>
            </a:r>
          </a:p>
        </p:txBody>
      </p:sp>
    </p:spTree>
    <p:extLst>
      <p:ext uri="{BB962C8B-B14F-4D97-AF65-F5344CB8AC3E}">
        <p14:creationId xmlns:p14="http://schemas.microsoft.com/office/powerpoint/2010/main" val="224100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FF776-7AA1-63A2-90F9-2C40850260E8}"/>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323146BD-4F5B-1393-A680-60ADC9864C5D}"/>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66" name="图片 65">
            <a:extLst>
              <a:ext uri="{FF2B5EF4-FFF2-40B4-BE49-F238E27FC236}">
                <a16:creationId xmlns:a16="http://schemas.microsoft.com/office/drawing/2014/main" id="{CB0F8020-CF25-56E3-5461-4D628568BD93}"/>
              </a:ext>
            </a:extLst>
          </p:cNvPr>
          <p:cNvPicPr>
            <a:picLocks noChangeAspect="1"/>
          </p:cNvPicPr>
          <p:nvPr/>
        </p:nvPicPr>
        <p:blipFill>
          <a:blip r:embed="rId3"/>
          <a:stretch>
            <a:fillRect/>
          </a:stretch>
        </p:blipFill>
        <p:spPr>
          <a:xfrm>
            <a:off x="0" y="2434771"/>
            <a:ext cx="6474053" cy="3208380"/>
          </a:xfrm>
          <a:prstGeom prst="rect">
            <a:avLst/>
          </a:prstGeom>
        </p:spPr>
      </p:pic>
      <p:sp>
        <p:nvSpPr>
          <p:cNvPr id="68" name="文本框 67">
            <a:extLst>
              <a:ext uri="{FF2B5EF4-FFF2-40B4-BE49-F238E27FC236}">
                <a16:creationId xmlns:a16="http://schemas.microsoft.com/office/drawing/2014/main" id="{A9ED4A74-5241-8058-3B04-DE89ABAE8AF8}"/>
              </a:ext>
            </a:extLst>
          </p:cNvPr>
          <p:cNvSpPr txBox="1"/>
          <p:nvPr/>
        </p:nvSpPr>
        <p:spPr>
          <a:xfrm>
            <a:off x="222069" y="1214849"/>
            <a:ext cx="7637668" cy="369332"/>
          </a:xfrm>
          <a:prstGeom prst="rect">
            <a:avLst/>
          </a:prstGeom>
          <a:noFill/>
        </p:spPr>
        <p:txBody>
          <a:bodyPr wrap="none" rtlCol="0">
            <a:spAutoFit/>
          </a:bodyPr>
          <a:lstStyle/>
          <a:p>
            <a:r>
              <a:rPr lang="en-US" altLang="zh-CN" sz="18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How to build an efficient multimodal model with</a:t>
            </a:r>
            <a:r>
              <a:rPr lang="zh-CN" altLang="en-US" sz="18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less cross-modal interference?</a:t>
            </a:r>
          </a:p>
        </p:txBody>
      </p:sp>
      <p:sp>
        <p:nvSpPr>
          <p:cNvPr id="6" name="标题 2">
            <a:extLst>
              <a:ext uri="{FF2B5EF4-FFF2-40B4-BE49-F238E27FC236}">
                <a16:creationId xmlns:a16="http://schemas.microsoft.com/office/drawing/2014/main" id="{D3BFC113-A9A2-7428-1D3D-AFFAB9E80B2E}"/>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How to elegantly model microservice systems spatio-temporal? </a:t>
            </a:r>
          </a:p>
        </p:txBody>
      </p:sp>
    </p:spTree>
    <p:extLst>
      <p:ext uri="{BB962C8B-B14F-4D97-AF65-F5344CB8AC3E}">
        <p14:creationId xmlns:p14="http://schemas.microsoft.com/office/powerpoint/2010/main" val="349238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63AB7-11A8-7DAF-F120-03FBED3C3867}"/>
            </a:ext>
          </a:extLst>
        </p:cNvPr>
        <p:cNvGrpSpPr/>
        <p:nvPr/>
      </p:nvGrpSpPr>
      <p:grpSpPr>
        <a:xfrm>
          <a:off x="0" y="0"/>
          <a:ext cx="0" cy="0"/>
          <a:chOff x="0" y="0"/>
          <a:chExt cx="0" cy="0"/>
        </a:xfrm>
      </p:grpSpPr>
      <p:cxnSp>
        <p:nvCxnSpPr>
          <p:cNvPr id="2" name="直线连接符 1">
            <a:extLst>
              <a:ext uri="{FF2B5EF4-FFF2-40B4-BE49-F238E27FC236}">
                <a16:creationId xmlns:a16="http://schemas.microsoft.com/office/drawing/2014/main" id="{33A72655-E7F6-69D4-3804-7DE510450FC9}"/>
              </a:ext>
            </a:extLst>
          </p:cNvPr>
          <p:cNvCxnSpPr/>
          <p:nvPr/>
        </p:nvCxnSpPr>
        <p:spPr>
          <a:xfrm>
            <a:off x="1587" y="6113230"/>
            <a:ext cx="121888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66" name="图片 65">
            <a:extLst>
              <a:ext uri="{FF2B5EF4-FFF2-40B4-BE49-F238E27FC236}">
                <a16:creationId xmlns:a16="http://schemas.microsoft.com/office/drawing/2014/main" id="{F0CD6E12-F2FA-161D-F31D-457C8991FFA6}"/>
              </a:ext>
            </a:extLst>
          </p:cNvPr>
          <p:cNvPicPr>
            <a:picLocks noChangeAspect="1"/>
          </p:cNvPicPr>
          <p:nvPr/>
        </p:nvPicPr>
        <p:blipFill>
          <a:blip r:embed="rId3"/>
          <a:stretch>
            <a:fillRect/>
          </a:stretch>
        </p:blipFill>
        <p:spPr>
          <a:xfrm>
            <a:off x="0" y="2434771"/>
            <a:ext cx="6474053" cy="3208380"/>
          </a:xfrm>
          <a:prstGeom prst="rect">
            <a:avLst/>
          </a:prstGeom>
        </p:spPr>
      </p:pic>
      <p:pic>
        <p:nvPicPr>
          <p:cNvPr id="67" name="图片 66">
            <a:extLst>
              <a:ext uri="{FF2B5EF4-FFF2-40B4-BE49-F238E27FC236}">
                <a16:creationId xmlns:a16="http://schemas.microsoft.com/office/drawing/2014/main" id="{7E6BEF94-CD49-765F-1671-A8EA170A6191}"/>
              </a:ext>
            </a:extLst>
          </p:cNvPr>
          <p:cNvPicPr>
            <a:picLocks noChangeAspect="1"/>
          </p:cNvPicPr>
          <p:nvPr/>
        </p:nvPicPr>
        <p:blipFill>
          <a:blip r:embed="rId4"/>
          <a:stretch>
            <a:fillRect/>
          </a:stretch>
        </p:blipFill>
        <p:spPr>
          <a:xfrm>
            <a:off x="6303527" y="1740355"/>
            <a:ext cx="5700622" cy="4137835"/>
          </a:xfrm>
          <a:prstGeom prst="rect">
            <a:avLst/>
          </a:prstGeom>
        </p:spPr>
      </p:pic>
      <p:sp>
        <p:nvSpPr>
          <p:cNvPr id="68" name="文本框 67">
            <a:extLst>
              <a:ext uri="{FF2B5EF4-FFF2-40B4-BE49-F238E27FC236}">
                <a16:creationId xmlns:a16="http://schemas.microsoft.com/office/drawing/2014/main" id="{22801C14-FF15-081E-8A83-E2B0CEE9C020}"/>
              </a:ext>
            </a:extLst>
          </p:cNvPr>
          <p:cNvSpPr txBox="1"/>
          <p:nvPr/>
        </p:nvSpPr>
        <p:spPr>
          <a:xfrm>
            <a:off x="222069" y="1214849"/>
            <a:ext cx="7637668" cy="369332"/>
          </a:xfrm>
          <a:prstGeom prst="rect">
            <a:avLst/>
          </a:prstGeom>
          <a:noFill/>
        </p:spPr>
        <p:txBody>
          <a:bodyPr wrap="none" rtlCol="0">
            <a:spAutoFit/>
          </a:bodyPr>
          <a:lstStyle/>
          <a:p>
            <a:r>
              <a:rPr lang="en-US" altLang="zh-CN" sz="18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How to build an efficient multimodal model with</a:t>
            </a:r>
            <a:r>
              <a:rPr lang="zh-CN" altLang="en-US" sz="18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less cross-modal interference?</a:t>
            </a:r>
          </a:p>
        </p:txBody>
      </p:sp>
      <p:sp>
        <p:nvSpPr>
          <p:cNvPr id="6" name="标题 2">
            <a:extLst>
              <a:ext uri="{FF2B5EF4-FFF2-40B4-BE49-F238E27FC236}">
                <a16:creationId xmlns:a16="http://schemas.microsoft.com/office/drawing/2014/main" id="{2B47D8DF-6768-ED8C-2DDA-100F737F5A30}"/>
              </a:ext>
            </a:extLst>
          </p:cNvPr>
          <p:cNvSpPr>
            <a:spLocks noGrp="1"/>
          </p:cNvSpPr>
          <p:nvPr>
            <p:ph type="title"/>
          </p:nvPr>
        </p:nvSpPr>
        <p:spPr>
          <a:xfrm>
            <a:off x="362986" y="487723"/>
            <a:ext cx="8790852" cy="278538"/>
          </a:xfrm>
        </p:spPr>
        <p:txBody>
          <a:bodyPr/>
          <a:lstStyle/>
          <a:p>
            <a:r>
              <a:rPr lang="en-US" altLang="zh-CN" sz="2000" dirty="0">
                <a:solidFill>
                  <a:srgbClr val="2A6FBD"/>
                </a:solidFill>
                <a:effectLst/>
                <a:latin typeface="Helvetica" pitchFamily="2" charset="0"/>
              </a:rPr>
              <a:t>How to elegantly model microservice systems spatio-temporal? </a:t>
            </a:r>
          </a:p>
        </p:txBody>
      </p:sp>
    </p:spTree>
    <p:extLst>
      <p:ext uri="{BB962C8B-B14F-4D97-AF65-F5344CB8AC3E}">
        <p14:creationId xmlns:p14="http://schemas.microsoft.com/office/powerpoint/2010/main" val="46126457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1710</TotalTime>
  <Words>2106</Words>
  <Application>Microsoft Macintosh PowerPoint</Application>
  <PresentationFormat>宽屏</PresentationFormat>
  <Paragraphs>259</Paragraphs>
  <Slides>31</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-webkit-standard</vt:lpstr>
      <vt:lpstr>等线</vt:lpstr>
      <vt:lpstr>等线 Light</vt:lpstr>
      <vt:lpstr>微软雅黑</vt:lpstr>
      <vt:lpstr>PingFangSC-Regular</vt:lpstr>
      <vt:lpstr>system-ui</vt:lpstr>
      <vt:lpstr>Aptos</vt:lpstr>
      <vt:lpstr>Arial</vt:lpstr>
      <vt:lpstr>Calibri</vt:lpstr>
      <vt:lpstr>Helvetica</vt:lpstr>
      <vt:lpstr>Times New Roman</vt:lpstr>
      <vt:lpstr>Wingdings</vt:lpstr>
      <vt:lpstr>Office 主题​​</vt:lpstr>
      <vt:lpstr>DeST: An Unsupervised Decoupled Spatio-Temporal Framework for  Microservice Incident Management</vt:lpstr>
      <vt:lpstr>PowerPoint 演示文稿</vt:lpstr>
      <vt:lpstr>What's the Incident Management in microservice systems?</vt:lpstr>
      <vt:lpstr>What's the Incident Management in microservice systems?</vt:lpstr>
      <vt:lpstr>What's the Incident Management in microservice systems?</vt:lpstr>
      <vt:lpstr>What's the Incident Management in microservice systems?</vt:lpstr>
      <vt:lpstr>What's the Incident Management in microservice systems?</vt:lpstr>
      <vt:lpstr>How to elegantly model microservice systems spatio-temporal? </vt:lpstr>
      <vt:lpstr>How to elegantly model microservice systems spatio-temporal? </vt:lpstr>
      <vt:lpstr>How to elegantly model microservice systems spatio-temporal? </vt:lpstr>
      <vt:lpstr>How to elegantly model microservice systems spatio-temporal? </vt:lpstr>
      <vt:lpstr>How to elegantly model microservice systems spatio-temporal? </vt:lpstr>
      <vt:lpstr>How to elegantly model microservice systems spatio-temporal? </vt:lpstr>
      <vt:lpstr>How to elegantly model microservice systems spatio-temporal? </vt:lpstr>
      <vt:lpstr>How to elegantly model microservice systems spatio-temporal? </vt:lpstr>
      <vt:lpstr>Overview </vt:lpstr>
      <vt:lpstr>Overview </vt:lpstr>
      <vt:lpstr>Overview </vt:lpstr>
      <vt:lpstr>Anomaly Detection</vt:lpstr>
      <vt:lpstr>Anomaly Detection</vt:lpstr>
      <vt:lpstr>Anomaly Detection</vt:lpstr>
      <vt:lpstr>Anomaly Detection</vt:lpstr>
      <vt:lpstr>Root Cause Localization </vt:lpstr>
      <vt:lpstr>Root Cause Localization </vt:lpstr>
      <vt:lpstr>Evaluation</vt:lpstr>
      <vt:lpstr>Evaluation</vt:lpstr>
      <vt:lpstr>Evaluation</vt:lpstr>
      <vt:lpstr>Evaluation</vt:lpstr>
      <vt:lpstr>Microservice Systems</vt:lpstr>
      <vt:lpstr>Microservice Systems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崔航</dc:creator>
  <cp:lastModifiedBy>崔航</cp:lastModifiedBy>
  <cp:revision>7</cp:revision>
  <dcterms:created xsi:type="dcterms:W3CDTF">2025-10-10T07:51:15Z</dcterms:created>
  <dcterms:modified xsi:type="dcterms:W3CDTF">2025-11-08T13:42:21Z</dcterms:modified>
</cp:coreProperties>
</file>