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29"/>
  </p:notesMasterIdLst>
  <p:sldIdLst>
    <p:sldId id="292" r:id="rId2"/>
    <p:sldId id="293" r:id="rId3"/>
    <p:sldId id="350" r:id="rId4"/>
    <p:sldId id="351" r:id="rId5"/>
    <p:sldId id="352" r:id="rId6"/>
    <p:sldId id="355" r:id="rId7"/>
    <p:sldId id="353" r:id="rId8"/>
    <p:sldId id="354" r:id="rId9"/>
    <p:sldId id="356" r:id="rId10"/>
    <p:sldId id="357" r:id="rId11"/>
    <p:sldId id="358" r:id="rId12"/>
    <p:sldId id="360" r:id="rId13"/>
    <p:sldId id="361" r:id="rId14"/>
    <p:sldId id="362" r:id="rId15"/>
    <p:sldId id="364" r:id="rId16"/>
    <p:sldId id="365" r:id="rId17"/>
    <p:sldId id="366" r:id="rId18"/>
    <p:sldId id="373" r:id="rId19"/>
    <p:sldId id="369" r:id="rId20"/>
    <p:sldId id="374" r:id="rId21"/>
    <p:sldId id="372" r:id="rId22"/>
    <p:sldId id="287" r:id="rId23"/>
    <p:sldId id="349" r:id="rId24"/>
    <p:sldId id="368" r:id="rId25"/>
    <p:sldId id="371" r:id="rId26"/>
    <p:sldId id="367" r:id="rId27"/>
    <p:sldId id="35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072"/>
    <a:srgbClr val="3E4FA6"/>
    <a:srgbClr val="9293C7"/>
    <a:srgbClr val="C65A11"/>
    <a:srgbClr val="F9E8D2"/>
    <a:srgbClr val="AA494F"/>
    <a:srgbClr val="DCEDF3"/>
    <a:srgbClr val="DAF0F2"/>
    <a:srgbClr val="DAE3F3"/>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4" autoAdjust="0"/>
    <p:restoredTop sz="81761"/>
  </p:normalViewPr>
  <p:slideViewPr>
    <p:cSldViewPr snapToGrid="0" snapToObjects="1">
      <p:cViewPr>
        <p:scale>
          <a:sx n="130" d="100"/>
          <a:sy n="130" d="100"/>
        </p:scale>
        <p:origin x="792"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0E019-5BFC-5542-9543-F46F4ADC6EE3}" type="datetimeFigureOut">
              <a:rPr kumimoji="1" lang="zh-CN" altLang="en-US" smtClean="0"/>
              <a:t>2025/9/1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FEA84-602E-5B42-B20C-B109903FF839}" type="slidenum">
              <a:rPr kumimoji="1" lang="zh-CN" altLang="en-US" smtClean="0"/>
              <a:t>‹#›</a:t>
            </a:fld>
            <a:endParaRPr kumimoji="1" lang="zh-CN" altLang="en-US"/>
          </a:p>
        </p:txBody>
      </p:sp>
    </p:spTree>
    <p:extLst>
      <p:ext uri="{BB962C8B-B14F-4D97-AF65-F5344CB8AC3E}">
        <p14:creationId xmlns:p14="http://schemas.microsoft.com/office/powerpoint/2010/main" val="191018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r>
              <a:rPr lang="en" altLang="zh-CN" i="1" dirty="0"/>
              <a:t>Good Afternoon! Today, I will present "ChatTS: Aligning Time Series with LLMs via Synthetic Data for Enhanced Understanding and Reasoning.”</a:t>
            </a:r>
          </a:p>
          <a:p>
            <a:r>
              <a:rPr lang="en" altLang="zh-CN" dirty="0"/>
              <a:t>I am Zhe Xie from Tsinghua University, and this work is conducted also with collaborators from ByteDance.</a:t>
            </a:r>
          </a:p>
        </p:txBody>
      </p:sp>
      <p:sp>
        <p:nvSpPr>
          <p:cNvPr id="4" name="灯片编号占位符 3"/>
          <p:cNvSpPr>
            <a:spLocks noGrp="1"/>
          </p:cNvSpPr>
          <p:nvPr>
            <p:ph type="sldNum" sz="quarter" idx="5"/>
          </p:nvPr>
        </p:nvSpPr>
        <p:spPr/>
        <p:txBody>
          <a:bodyPr/>
          <a:lstStyle/>
          <a:p>
            <a:fld id="{0D5FEA84-602E-5B42-B20C-B109903FF839}" type="slidenum">
              <a:rPr kumimoji="1" lang="zh-CN" altLang="en-US" smtClean="0"/>
              <a:t>1</a:t>
            </a:fld>
            <a:endParaRPr kumimoji="1" lang="zh-CN" altLang="en-US"/>
          </a:p>
        </p:txBody>
      </p:sp>
    </p:spTree>
    <p:extLst>
      <p:ext uri="{BB962C8B-B14F-4D97-AF65-F5344CB8AC3E}">
        <p14:creationId xmlns:p14="http://schemas.microsoft.com/office/powerpoint/2010/main" val="405539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CF28-489A-4382-1DD2-96BCE35A11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3893811-E19C-66A6-F403-545197EBD3C0}"/>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2381E081-27BF-F680-DE9D-92A3751D5275}"/>
              </a:ext>
            </a:extLst>
          </p:cNvPr>
          <p:cNvSpPr>
            <a:spLocks noGrp="1"/>
          </p:cNvSpPr>
          <p:nvPr>
            <p:ph type="body" idx="1"/>
          </p:nvPr>
        </p:nvSpPr>
        <p:spPr/>
        <p:txBody>
          <a:bodyPr/>
          <a:lstStyle/>
          <a:p>
            <a:r>
              <a:rPr lang="en" altLang="zh-CN" dirty="0"/>
              <a:t>For better question answering and reasoning, we employ time series </a:t>
            </a:r>
            <a:r>
              <a:rPr lang="en" altLang="zh-CN" dirty="0" err="1"/>
              <a:t>evol</a:t>
            </a:r>
            <a:r>
              <a:rPr lang="en" altLang="zh-CN" dirty="0"/>
              <a:t>-instruct to generate large amounts of supervised fine-tuning text.</a:t>
            </a:r>
          </a:p>
          <a:p>
            <a:r>
              <a:rPr lang="en" altLang="zh-CN" dirty="0"/>
              <a:t>For diversity, each evolution step introduces new attributes from the attribute pool as context and generates new question-answer pairs.</a:t>
            </a:r>
          </a:p>
          <a:p>
            <a:r>
              <a:rPr lang="en" altLang="zh-CN" dirty="0"/>
              <a:t>For accuracy, both the QA text and context are validated by an LLM-based validator to ensure quality.</a:t>
            </a:r>
          </a:p>
        </p:txBody>
      </p:sp>
      <p:sp>
        <p:nvSpPr>
          <p:cNvPr id="4" name="灯片编号占位符 3">
            <a:extLst>
              <a:ext uri="{FF2B5EF4-FFF2-40B4-BE49-F238E27FC236}">
                <a16:creationId xmlns:a16="http://schemas.microsoft.com/office/drawing/2014/main" id="{112812B8-A200-5394-7445-C0B6ED40F559}"/>
              </a:ext>
            </a:extLst>
          </p:cNvPr>
          <p:cNvSpPr>
            <a:spLocks noGrp="1"/>
          </p:cNvSpPr>
          <p:nvPr>
            <p:ph type="sldNum" sz="quarter" idx="5"/>
          </p:nvPr>
        </p:nvSpPr>
        <p:spPr/>
        <p:txBody>
          <a:bodyPr/>
          <a:lstStyle/>
          <a:p>
            <a:fld id="{0D5FEA84-602E-5B42-B20C-B109903FF839}" type="slidenum">
              <a:rPr kumimoji="1" lang="zh-CN" altLang="en-US" smtClean="0"/>
              <a:t>10</a:t>
            </a:fld>
            <a:endParaRPr kumimoji="1" lang="zh-CN" altLang="en-US"/>
          </a:p>
        </p:txBody>
      </p:sp>
    </p:spTree>
    <p:extLst>
      <p:ext uri="{BB962C8B-B14F-4D97-AF65-F5344CB8AC3E}">
        <p14:creationId xmlns:p14="http://schemas.microsoft.com/office/powerpoint/2010/main" val="390688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CFB34-53D1-FAE9-5329-DE67F29C517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EB1D700-3FC8-113F-8837-5631F8B7545A}"/>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C6634804-6FA0-4F32-7933-9081F15BCF4C}"/>
              </a:ext>
            </a:extLst>
          </p:cNvPr>
          <p:cNvSpPr>
            <a:spLocks noGrp="1"/>
          </p:cNvSpPr>
          <p:nvPr>
            <p:ph type="body" idx="1"/>
          </p:nvPr>
        </p:nvSpPr>
        <p:spPr/>
        <p:txBody>
          <a:bodyPr/>
          <a:lstStyle/>
          <a:p>
            <a:r>
              <a:rPr lang="en" altLang="zh-CN" dirty="0"/>
              <a:t>To make a multimodal LLM for time series, we divide time series into patches and encodes them using a 5-layer MLP time series encoder.</a:t>
            </a:r>
          </a:p>
          <a:p>
            <a:r>
              <a:rPr lang="en" altLang="zh-CN" dirty="0"/>
              <a:t>These encodings are inserted into the text embedding space. We adopt a zero-one normalization plus textual description approach for time series. This design allows ChatTS to answer precise questions like "Is this spike larger than 20?" while preserving numerical accuracy.</a:t>
            </a:r>
          </a:p>
        </p:txBody>
      </p:sp>
      <p:sp>
        <p:nvSpPr>
          <p:cNvPr id="4" name="灯片编号占位符 3">
            <a:extLst>
              <a:ext uri="{FF2B5EF4-FFF2-40B4-BE49-F238E27FC236}">
                <a16:creationId xmlns:a16="http://schemas.microsoft.com/office/drawing/2014/main" id="{0555717B-B6CA-66DA-F016-605EAF4BC3C1}"/>
              </a:ext>
            </a:extLst>
          </p:cNvPr>
          <p:cNvSpPr>
            <a:spLocks noGrp="1"/>
          </p:cNvSpPr>
          <p:nvPr>
            <p:ph type="sldNum" sz="quarter" idx="5"/>
          </p:nvPr>
        </p:nvSpPr>
        <p:spPr/>
        <p:txBody>
          <a:bodyPr/>
          <a:lstStyle/>
          <a:p>
            <a:fld id="{0D5FEA84-602E-5B42-B20C-B109903FF839}" type="slidenum">
              <a:rPr kumimoji="1" lang="zh-CN" altLang="en-US" smtClean="0"/>
              <a:t>11</a:t>
            </a:fld>
            <a:endParaRPr kumimoji="1" lang="zh-CN" altLang="en-US"/>
          </a:p>
        </p:txBody>
      </p:sp>
    </p:spTree>
    <p:extLst>
      <p:ext uri="{BB962C8B-B14F-4D97-AF65-F5344CB8AC3E}">
        <p14:creationId xmlns:p14="http://schemas.microsoft.com/office/powerpoint/2010/main" val="2692739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4E1B0-4503-25A5-CE23-300BF60F969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796C900-C40C-AF52-A8A1-5A8A139C07BB}"/>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C242F4CF-4293-4174-70B1-B2735719FEA3}"/>
              </a:ext>
            </a:extLst>
          </p:cNvPr>
          <p:cNvSpPr>
            <a:spLocks noGrp="1"/>
          </p:cNvSpPr>
          <p:nvPr>
            <p:ph type="body" idx="1"/>
          </p:nvPr>
        </p:nvSpPr>
        <p:spPr/>
        <p:txBody>
          <a:bodyPr/>
          <a:lstStyle/>
          <a:p>
            <a:r>
              <a:rPr lang="en" altLang="zh-CN" dirty="0"/>
              <a:t>ChatTS is trained on Qwen2.5-14B-Instruct with two-stage fine-tuning.</a:t>
            </a:r>
          </a:p>
          <a:p>
            <a:r>
              <a:rPr lang="en" altLang="zh-CN" dirty="0"/>
              <a:t>Stage one is large-scale alignment training using predefined templates for initial time series modality alignment.</a:t>
            </a:r>
          </a:p>
          <a:p>
            <a:r>
              <a:rPr lang="en" altLang="zh-CN" dirty="0"/>
              <a:t>Stage two is supervised fine-tuning using our </a:t>
            </a:r>
            <a:r>
              <a:rPr lang="en" altLang="zh-CN" dirty="0" err="1"/>
              <a:t>TSEvol</a:t>
            </a:r>
            <a:r>
              <a:rPr lang="en" altLang="zh-CN" dirty="0"/>
              <a:t> dataset for better question answering and reasoning, plus an instruction following dataset for better response formats.</a:t>
            </a:r>
          </a:p>
        </p:txBody>
      </p:sp>
      <p:sp>
        <p:nvSpPr>
          <p:cNvPr id="4" name="灯片编号占位符 3">
            <a:extLst>
              <a:ext uri="{FF2B5EF4-FFF2-40B4-BE49-F238E27FC236}">
                <a16:creationId xmlns:a16="http://schemas.microsoft.com/office/drawing/2014/main" id="{EAC25D40-3150-AF8F-B5A4-7609AA42E523}"/>
              </a:ext>
            </a:extLst>
          </p:cNvPr>
          <p:cNvSpPr>
            <a:spLocks noGrp="1"/>
          </p:cNvSpPr>
          <p:nvPr>
            <p:ph type="sldNum" sz="quarter" idx="5"/>
          </p:nvPr>
        </p:nvSpPr>
        <p:spPr/>
        <p:txBody>
          <a:bodyPr/>
          <a:lstStyle/>
          <a:p>
            <a:fld id="{0D5FEA84-602E-5B42-B20C-B109903FF839}" type="slidenum">
              <a:rPr kumimoji="1" lang="zh-CN" altLang="en-US" smtClean="0"/>
              <a:t>12</a:t>
            </a:fld>
            <a:endParaRPr kumimoji="1" lang="zh-CN" altLang="en-US"/>
          </a:p>
        </p:txBody>
      </p:sp>
    </p:spTree>
    <p:extLst>
      <p:ext uri="{BB962C8B-B14F-4D97-AF65-F5344CB8AC3E}">
        <p14:creationId xmlns:p14="http://schemas.microsoft.com/office/powerpoint/2010/main" val="182957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388D5-791A-F458-7201-A105EEFDC15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6CE8885-9620-D987-B066-4E40A4CE730C}"/>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34F1519E-C2F0-2D9F-4097-B8B121025D1D}"/>
              </a:ext>
            </a:extLst>
          </p:cNvPr>
          <p:cNvSpPr>
            <a:spLocks noGrp="1"/>
          </p:cNvSpPr>
          <p:nvPr>
            <p:ph type="body" idx="1"/>
          </p:nvPr>
        </p:nvSpPr>
        <p:spPr/>
        <p:txBody>
          <a:bodyPr/>
          <a:lstStyle/>
          <a:p>
            <a:r>
              <a:rPr lang="en" altLang="zh-CN" dirty="0"/>
              <a:t>For evaluation, we set alignment tasks and reasoning tasks.</a:t>
            </a:r>
          </a:p>
          <a:p>
            <a:r>
              <a:rPr lang="en" altLang="zh-CN" dirty="0"/>
              <a:t>For alignment tasks, we test seasonal analysis, trend analysis, local fluctuation detection, clustering, and correlation analysis. For example, ChatTS can correctly identify periodic fluctuations, describe their frequency and amplitude, and find metrics with similar trends. These tasks test the model's basic understanding of time series patterns.</a:t>
            </a:r>
          </a:p>
        </p:txBody>
      </p:sp>
      <p:sp>
        <p:nvSpPr>
          <p:cNvPr id="4" name="灯片编号占位符 3">
            <a:extLst>
              <a:ext uri="{FF2B5EF4-FFF2-40B4-BE49-F238E27FC236}">
                <a16:creationId xmlns:a16="http://schemas.microsoft.com/office/drawing/2014/main" id="{09727D9D-4345-0620-8F1D-CB61D338CC9F}"/>
              </a:ext>
            </a:extLst>
          </p:cNvPr>
          <p:cNvSpPr>
            <a:spLocks noGrp="1"/>
          </p:cNvSpPr>
          <p:nvPr>
            <p:ph type="sldNum" sz="quarter" idx="5"/>
          </p:nvPr>
        </p:nvSpPr>
        <p:spPr/>
        <p:txBody>
          <a:bodyPr/>
          <a:lstStyle/>
          <a:p>
            <a:fld id="{0D5FEA84-602E-5B42-B20C-B109903FF839}" type="slidenum">
              <a:rPr kumimoji="1" lang="zh-CN" altLang="en-US" smtClean="0"/>
              <a:t>13</a:t>
            </a:fld>
            <a:endParaRPr kumimoji="1" lang="zh-CN" altLang="en-US"/>
          </a:p>
        </p:txBody>
      </p:sp>
    </p:spTree>
    <p:extLst>
      <p:ext uri="{BB962C8B-B14F-4D97-AF65-F5344CB8AC3E}">
        <p14:creationId xmlns:p14="http://schemas.microsoft.com/office/powerpoint/2010/main" val="3694033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25694-3867-21FD-5EF0-519B8F21911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DFA75D6-A208-BAEF-40E6-AB00DFC0FD86}"/>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76711C98-A678-33DE-F99D-DC57FA2FF029}"/>
              </a:ext>
            </a:extLst>
          </p:cNvPr>
          <p:cNvSpPr>
            <a:spLocks noGrp="1"/>
          </p:cNvSpPr>
          <p:nvPr>
            <p:ph type="body" idx="1"/>
          </p:nvPr>
        </p:nvSpPr>
        <p:spPr/>
        <p:txBody>
          <a:bodyPr/>
          <a:lstStyle/>
          <a:p>
            <a:r>
              <a:rPr lang="en" altLang="zh-CN" dirty="0"/>
              <a:t>For reasoning tasks, we evaluate inductive reasoning about physical meanings, deductive reasoning with if-then logic, causal inference from time series patterns, and comparative analysis between multiple time series. These tasks require deeper understanding beyond pattern recognition - they need domain knowledge and logical reasoning capabilities.</a:t>
            </a:r>
          </a:p>
        </p:txBody>
      </p:sp>
      <p:sp>
        <p:nvSpPr>
          <p:cNvPr id="4" name="灯片编号占位符 3">
            <a:extLst>
              <a:ext uri="{FF2B5EF4-FFF2-40B4-BE49-F238E27FC236}">
                <a16:creationId xmlns:a16="http://schemas.microsoft.com/office/drawing/2014/main" id="{08F221B2-5423-BD84-0299-320CD45C9535}"/>
              </a:ext>
            </a:extLst>
          </p:cNvPr>
          <p:cNvSpPr>
            <a:spLocks noGrp="1"/>
          </p:cNvSpPr>
          <p:nvPr>
            <p:ph type="sldNum" sz="quarter" idx="5"/>
          </p:nvPr>
        </p:nvSpPr>
        <p:spPr/>
        <p:txBody>
          <a:bodyPr/>
          <a:lstStyle/>
          <a:p>
            <a:fld id="{0D5FEA84-602E-5B42-B20C-B109903FF839}" type="slidenum">
              <a:rPr kumimoji="1" lang="zh-CN" altLang="en-US" smtClean="0"/>
              <a:t>14</a:t>
            </a:fld>
            <a:endParaRPr kumimoji="1" lang="zh-CN" altLang="en-US"/>
          </a:p>
        </p:txBody>
      </p:sp>
    </p:spTree>
    <p:extLst>
      <p:ext uri="{BB962C8B-B14F-4D97-AF65-F5344CB8AC3E}">
        <p14:creationId xmlns:p14="http://schemas.microsoft.com/office/powerpoint/2010/main" val="394489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70E4-800A-6C65-1A35-855C3F98AC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3357529-5E53-FD7E-9207-8D554E3DECAF}"/>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6A3F0ECF-40A9-CD7B-11A9-85B652CA6115}"/>
              </a:ext>
            </a:extLst>
          </p:cNvPr>
          <p:cNvSpPr>
            <a:spLocks noGrp="1"/>
          </p:cNvSpPr>
          <p:nvPr>
            <p:ph type="body" idx="1"/>
          </p:nvPr>
        </p:nvSpPr>
        <p:spPr/>
        <p:txBody>
          <a:bodyPr/>
          <a:lstStyle/>
          <a:p>
            <a:r>
              <a:rPr lang="en" altLang="zh-CN" dirty="0"/>
              <a:t>We compare against several LLM baselines: from text-based method, vision-based method, to agent-based method.</a:t>
            </a:r>
          </a:p>
          <a:p>
            <a:r>
              <a:rPr lang="en" altLang="zh-CN" dirty="0"/>
              <a:t>We evaluate on real-world manually labeled datasets, synthetic datasets, and third-party benchmarks.</a:t>
            </a:r>
          </a:p>
        </p:txBody>
      </p:sp>
      <p:sp>
        <p:nvSpPr>
          <p:cNvPr id="4" name="灯片编号占位符 3">
            <a:extLst>
              <a:ext uri="{FF2B5EF4-FFF2-40B4-BE49-F238E27FC236}">
                <a16:creationId xmlns:a16="http://schemas.microsoft.com/office/drawing/2014/main" id="{C4C3D1FC-DD62-3113-9C5C-41B6DEAADDA0}"/>
              </a:ext>
            </a:extLst>
          </p:cNvPr>
          <p:cNvSpPr>
            <a:spLocks noGrp="1"/>
          </p:cNvSpPr>
          <p:nvPr>
            <p:ph type="sldNum" sz="quarter" idx="5"/>
          </p:nvPr>
        </p:nvSpPr>
        <p:spPr/>
        <p:txBody>
          <a:bodyPr/>
          <a:lstStyle/>
          <a:p>
            <a:fld id="{0D5FEA84-602E-5B42-B20C-B109903FF839}" type="slidenum">
              <a:rPr kumimoji="1" lang="zh-CN" altLang="en-US" smtClean="0"/>
              <a:t>15</a:t>
            </a:fld>
            <a:endParaRPr kumimoji="1" lang="zh-CN" altLang="en-US"/>
          </a:p>
        </p:txBody>
      </p:sp>
    </p:spTree>
    <p:extLst>
      <p:ext uri="{BB962C8B-B14F-4D97-AF65-F5344CB8AC3E}">
        <p14:creationId xmlns:p14="http://schemas.microsoft.com/office/powerpoint/2010/main" val="2569957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8BB59-DD9E-F61C-A49A-1C868AA818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419DDB7-C431-DF23-595C-178F78148383}"/>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1BB439E3-9D09-56F9-12C2-72D55A68692E}"/>
              </a:ext>
            </a:extLst>
          </p:cNvPr>
          <p:cNvSpPr>
            <a:spLocks noGrp="1"/>
          </p:cNvSpPr>
          <p:nvPr>
            <p:ph type="body" idx="1"/>
          </p:nvPr>
        </p:nvSpPr>
        <p:spPr/>
        <p:txBody>
          <a:bodyPr/>
          <a:lstStyle/>
          <a:p>
            <a:r>
              <a:rPr lang="en" altLang="zh-CN" dirty="0"/>
              <a:t>ChatTS achieves significantly better performance in almost all alignment tasks, with a 46% improvement overall.</a:t>
            </a:r>
          </a:p>
        </p:txBody>
      </p:sp>
      <p:sp>
        <p:nvSpPr>
          <p:cNvPr id="4" name="灯片编号占位符 3">
            <a:extLst>
              <a:ext uri="{FF2B5EF4-FFF2-40B4-BE49-F238E27FC236}">
                <a16:creationId xmlns:a16="http://schemas.microsoft.com/office/drawing/2014/main" id="{B7D328F5-AE21-6069-80DA-D396EA27C0DC}"/>
              </a:ext>
            </a:extLst>
          </p:cNvPr>
          <p:cNvSpPr>
            <a:spLocks noGrp="1"/>
          </p:cNvSpPr>
          <p:nvPr>
            <p:ph type="sldNum" sz="quarter" idx="5"/>
          </p:nvPr>
        </p:nvSpPr>
        <p:spPr/>
        <p:txBody>
          <a:bodyPr/>
          <a:lstStyle/>
          <a:p>
            <a:fld id="{0D5FEA84-602E-5B42-B20C-B109903FF839}" type="slidenum">
              <a:rPr kumimoji="1" lang="zh-CN" altLang="en-US" smtClean="0"/>
              <a:t>16</a:t>
            </a:fld>
            <a:endParaRPr kumimoji="1" lang="zh-CN" altLang="en-US"/>
          </a:p>
        </p:txBody>
      </p:sp>
    </p:spTree>
    <p:extLst>
      <p:ext uri="{BB962C8B-B14F-4D97-AF65-F5344CB8AC3E}">
        <p14:creationId xmlns:p14="http://schemas.microsoft.com/office/powerpoint/2010/main" val="2921901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41406-D1B9-874E-0AA6-93BCD6CA6CC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AAF60AF-97C4-382F-73E1-E2EBE9C69436}"/>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859B0E24-BB2F-F0B8-E9DF-F451F53F30C1}"/>
              </a:ext>
            </a:extLst>
          </p:cNvPr>
          <p:cNvSpPr>
            <a:spLocks noGrp="1"/>
          </p:cNvSpPr>
          <p:nvPr>
            <p:ph type="body" idx="1"/>
          </p:nvPr>
        </p:nvSpPr>
        <p:spPr/>
        <p:txBody>
          <a:bodyPr/>
          <a:lstStyle/>
          <a:p>
            <a:r>
              <a:rPr lang="en" altLang="zh-CN" dirty="0"/>
              <a:t>ChatTS also shows strong capability in reasoning tasks with a 25.8% improvement.</a:t>
            </a:r>
          </a:p>
        </p:txBody>
      </p:sp>
      <p:sp>
        <p:nvSpPr>
          <p:cNvPr id="4" name="灯片编号占位符 3">
            <a:extLst>
              <a:ext uri="{FF2B5EF4-FFF2-40B4-BE49-F238E27FC236}">
                <a16:creationId xmlns:a16="http://schemas.microsoft.com/office/drawing/2014/main" id="{D2E9A37F-A42B-EDEA-0D10-381D9C77C3B5}"/>
              </a:ext>
            </a:extLst>
          </p:cNvPr>
          <p:cNvSpPr>
            <a:spLocks noGrp="1"/>
          </p:cNvSpPr>
          <p:nvPr>
            <p:ph type="sldNum" sz="quarter" idx="5"/>
          </p:nvPr>
        </p:nvSpPr>
        <p:spPr/>
        <p:txBody>
          <a:bodyPr/>
          <a:lstStyle/>
          <a:p>
            <a:fld id="{0D5FEA84-602E-5B42-B20C-B109903FF839}" type="slidenum">
              <a:rPr kumimoji="1" lang="zh-CN" altLang="en-US" smtClean="0"/>
              <a:t>17</a:t>
            </a:fld>
            <a:endParaRPr kumimoji="1" lang="zh-CN" altLang="en-US"/>
          </a:p>
        </p:txBody>
      </p:sp>
    </p:spTree>
    <p:extLst>
      <p:ext uri="{BB962C8B-B14F-4D97-AF65-F5344CB8AC3E}">
        <p14:creationId xmlns:p14="http://schemas.microsoft.com/office/powerpoint/2010/main" val="1880161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9CCDD-2CE1-7E25-BBA7-0420248962C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E972D71-AA03-D8E4-3B9B-17E78BCCA765}"/>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D2FCD97D-E331-3841-BE4F-F6539CAC34CA}"/>
              </a:ext>
            </a:extLst>
          </p:cNvPr>
          <p:cNvSpPr>
            <a:spLocks noGrp="1"/>
          </p:cNvSpPr>
          <p:nvPr>
            <p:ph type="body" idx="1"/>
          </p:nvPr>
        </p:nvSpPr>
        <p:spPr/>
        <p:txBody>
          <a:bodyPr/>
          <a:lstStyle/>
          <a:p>
            <a:r>
              <a:rPr lang="en" altLang="zh-CN" dirty="0"/>
              <a:t>Finally, let me show you a real-world application.</a:t>
            </a:r>
          </a:p>
          <a:p>
            <a:r>
              <a:rPr lang="en" altLang="zh-CN" dirty="0"/>
              <a:t>In this database operation scenario, a failure occurred in an Oracle DB near point 225, which is reflected through the corresponding monitoring metrics.</a:t>
            </a:r>
          </a:p>
          <a:p>
            <a:r>
              <a:rPr lang="en" altLang="zh-CN" dirty="0"/>
              <a:t>We input these metrics to ChatTS, and it successfully detects anomalies around point 225. </a:t>
            </a:r>
          </a:p>
          <a:p>
            <a:r>
              <a:rPr lang="en" altLang="zh-CN" dirty="0"/>
              <a:t>And when asked by the operator, it also analyze all metrics to provide the correct root cause using the given domain-specific rules and reasoning about the amplitudes of the series.</a:t>
            </a:r>
          </a:p>
        </p:txBody>
      </p:sp>
      <p:sp>
        <p:nvSpPr>
          <p:cNvPr id="4" name="灯片编号占位符 3">
            <a:extLst>
              <a:ext uri="{FF2B5EF4-FFF2-40B4-BE49-F238E27FC236}">
                <a16:creationId xmlns:a16="http://schemas.microsoft.com/office/drawing/2014/main" id="{783B1D31-4ADA-D177-3977-1C1469346419}"/>
              </a:ext>
            </a:extLst>
          </p:cNvPr>
          <p:cNvSpPr>
            <a:spLocks noGrp="1"/>
          </p:cNvSpPr>
          <p:nvPr>
            <p:ph type="sldNum" sz="quarter" idx="5"/>
          </p:nvPr>
        </p:nvSpPr>
        <p:spPr/>
        <p:txBody>
          <a:bodyPr/>
          <a:lstStyle/>
          <a:p>
            <a:fld id="{0D5FEA84-602E-5B42-B20C-B109903FF839}" type="slidenum">
              <a:rPr kumimoji="1" lang="zh-CN" altLang="en-US" smtClean="0"/>
              <a:t>18</a:t>
            </a:fld>
            <a:endParaRPr kumimoji="1" lang="zh-CN" altLang="en-US"/>
          </a:p>
        </p:txBody>
      </p:sp>
    </p:spTree>
    <p:extLst>
      <p:ext uri="{BB962C8B-B14F-4D97-AF65-F5344CB8AC3E}">
        <p14:creationId xmlns:p14="http://schemas.microsoft.com/office/powerpoint/2010/main" val="165939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AC680-9FFB-082E-166F-65A242E906A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7751A2-4AF1-2823-F777-20E478E0E545}"/>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DD1D38F0-D68C-DF4F-FEF3-D2704D663C8C}"/>
              </a:ext>
            </a:extLst>
          </p:cNvPr>
          <p:cNvSpPr>
            <a:spLocks noGrp="1"/>
          </p:cNvSpPr>
          <p:nvPr>
            <p:ph type="body" idx="1"/>
          </p:nvPr>
        </p:nvSpPr>
        <p:spPr/>
        <p:txBody>
          <a:bodyPr/>
          <a:lstStyle/>
          <a:p>
            <a:r>
              <a:rPr lang="en" altLang="zh-CN" dirty="0"/>
              <a:t>In this social media example, ChatTS analyzes Twitter volume time series. When asked to find the highest point, it correctly understands the user's intent, analyzes the fluctuations, and provides both the numerical value and its physical meaning in terms of social media activity patterns.</a:t>
            </a:r>
          </a:p>
        </p:txBody>
      </p:sp>
      <p:sp>
        <p:nvSpPr>
          <p:cNvPr id="4" name="灯片编号占位符 3">
            <a:extLst>
              <a:ext uri="{FF2B5EF4-FFF2-40B4-BE49-F238E27FC236}">
                <a16:creationId xmlns:a16="http://schemas.microsoft.com/office/drawing/2014/main" id="{38940863-E8DF-8D7E-0ABC-E50FBA194502}"/>
              </a:ext>
            </a:extLst>
          </p:cNvPr>
          <p:cNvSpPr>
            <a:spLocks noGrp="1"/>
          </p:cNvSpPr>
          <p:nvPr>
            <p:ph type="sldNum" sz="quarter" idx="5"/>
          </p:nvPr>
        </p:nvSpPr>
        <p:spPr/>
        <p:txBody>
          <a:bodyPr/>
          <a:lstStyle/>
          <a:p>
            <a:fld id="{0D5FEA84-602E-5B42-B20C-B109903FF839}" type="slidenum">
              <a:rPr kumimoji="1" lang="zh-CN" altLang="en-US" smtClean="0"/>
              <a:t>19</a:t>
            </a:fld>
            <a:endParaRPr kumimoji="1" lang="zh-CN" altLang="en-US"/>
          </a:p>
        </p:txBody>
      </p:sp>
    </p:spTree>
    <p:extLst>
      <p:ext uri="{BB962C8B-B14F-4D97-AF65-F5344CB8AC3E}">
        <p14:creationId xmlns:p14="http://schemas.microsoft.com/office/powerpoint/2010/main" val="96623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0" i="0" u="none" strike="noStrike" dirty="0">
                <a:solidFill>
                  <a:srgbClr val="0F0F0F"/>
                </a:solidFill>
                <a:effectLst/>
                <a:latin typeface="Söhne"/>
              </a:rPr>
              <a:t>Nowadays, Time series has been widely applied to different areas</a:t>
            </a:r>
            <a:endParaRPr kumimoji="1" lang="zh-CN" altLang="en-US" dirty="0"/>
          </a:p>
        </p:txBody>
      </p:sp>
      <p:sp>
        <p:nvSpPr>
          <p:cNvPr id="4" name="灯片编号占位符 3"/>
          <p:cNvSpPr>
            <a:spLocks noGrp="1"/>
          </p:cNvSpPr>
          <p:nvPr>
            <p:ph type="sldNum" sz="quarter" idx="5"/>
          </p:nvPr>
        </p:nvSpPr>
        <p:spPr/>
        <p:txBody>
          <a:bodyPr/>
          <a:lstStyle/>
          <a:p>
            <a:fld id="{0D5FEA84-602E-5B42-B20C-B109903FF839}" type="slidenum">
              <a:rPr kumimoji="1" lang="zh-CN" altLang="en-US" smtClean="0"/>
              <a:t>2</a:t>
            </a:fld>
            <a:endParaRPr kumimoji="1" lang="zh-CN" altLang="en-US"/>
          </a:p>
        </p:txBody>
      </p:sp>
    </p:spTree>
    <p:extLst>
      <p:ext uri="{BB962C8B-B14F-4D97-AF65-F5344CB8AC3E}">
        <p14:creationId xmlns:p14="http://schemas.microsoft.com/office/powerpoint/2010/main" val="677387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F666A-8A9F-263C-5383-B6426A9E685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11DB53D-7B6D-9808-4D23-3674C0B36523}"/>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94250C36-BF61-EAC6-527A-28E662898E3C}"/>
              </a:ext>
            </a:extLst>
          </p:cNvPr>
          <p:cNvSpPr>
            <a:spLocks noGrp="1"/>
          </p:cNvSpPr>
          <p:nvPr>
            <p:ph type="body" idx="1"/>
          </p:nvPr>
        </p:nvSpPr>
        <p:spPr/>
        <p:txBody>
          <a:bodyPr/>
          <a:lstStyle/>
          <a:p>
            <a:r>
              <a:rPr lang="en" altLang="zh-CN" dirty="0"/>
              <a:t>These case studies show that ChatTS can effectively leverage LLM strengths in semantic understanding, contextual summarization, and reasoning.</a:t>
            </a:r>
          </a:p>
          <a:p>
            <a:r>
              <a:rPr lang="en" altLang="zh-CN" dirty="0"/>
              <a:t>It accurately analyzes both numerical values and patterns of multivariate time series, and can be easily applied to real-world problems across different domains.</a:t>
            </a:r>
          </a:p>
        </p:txBody>
      </p:sp>
      <p:sp>
        <p:nvSpPr>
          <p:cNvPr id="4" name="灯片编号占位符 3">
            <a:extLst>
              <a:ext uri="{FF2B5EF4-FFF2-40B4-BE49-F238E27FC236}">
                <a16:creationId xmlns:a16="http://schemas.microsoft.com/office/drawing/2014/main" id="{1849A0B0-DF56-08E0-E0E8-2B39D81C99FB}"/>
              </a:ext>
            </a:extLst>
          </p:cNvPr>
          <p:cNvSpPr>
            <a:spLocks noGrp="1"/>
          </p:cNvSpPr>
          <p:nvPr>
            <p:ph type="sldNum" sz="quarter" idx="5"/>
          </p:nvPr>
        </p:nvSpPr>
        <p:spPr/>
        <p:txBody>
          <a:bodyPr/>
          <a:lstStyle/>
          <a:p>
            <a:fld id="{0D5FEA84-602E-5B42-B20C-B109903FF839}" type="slidenum">
              <a:rPr kumimoji="1" lang="zh-CN" altLang="en-US" smtClean="0"/>
              <a:t>20</a:t>
            </a:fld>
            <a:endParaRPr kumimoji="1" lang="zh-CN" altLang="en-US"/>
          </a:p>
        </p:txBody>
      </p:sp>
    </p:spTree>
    <p:extLst>
      <p:ext uri="{BB962C8B-B14F-4D97-AF65-F5344CB8AC3E}">
        <p14:creationId xmlns:p14="http://schemas.microsoft.com/office/powerpoint/2010/main" val="1118547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90348-365A-DD98-9119-E816159D13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A9DDA7B-8A2E-A546-CF7D-B4B8312A4396}"/>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F4BE4E10-93E9-3036-56A8-58FFAE513416}"/>
              </a:ext>
            </a:extLst>
          </p:cNvPr>
          <p:cNvSpPr>
            <a:spLocks noGrp="1"/>
          </p:cNvSpPr>
          <p:nvPr>
            <p:ph type="body" idx="1"/>
          </p:nvPr>
        </p:nvSpPr>
        <p:spPr/>
        <p:txBody>
          <a:bodyPr/>
          <a:lstStyle/>
          <a:p>
            <a:r>
              <a:rPr lang="en" altLang="zh-CN" dirty="0"/>
              <a:t>To conclude, we propose ChatTS, the first time series multimodal LLM that takes multivariate time series as native input for question answering and reasoning. We introduce attribute-based time series generation and </a:t>
            </a:r>
            <a:r>
              <a:rPr lang="en" altLang="zh-CN" dirty="0" err="1"/>
              <a:t>TSEvol</a:t>
            </a:r>
            <a:r>
              <a:rPr lang="en" altLang="zh-CN" dirty="0"/>
              <a:t> to create diverse and accurate training data. ChatTS achieves significant improvements of 46% on alignment tasks and 25.8% on reasoning tasks, substantially surpassing state-of-the-art methods including GPT-4o based approaches. We've open-sourced all code, model checkpoints, and evaluation datasets.</a:t>
            </a:r>
          </a:p>
        </p:txBody>
      </p:sp>
      <p:sp>
        <p:nvSpPr>
          <p:cNvPr id="4" name="灯片编号占位符 3">
            <a:extLst>
              <a:ext uri="{FF2B5EF4-FFF2-40B4-BE49-F238E27FC236}">
                <a16:creationId xmlns:a16="http://schemas.microsoft.com/office/drawing/2014/main" id="{580527C1-866F-3634-A136-F42385CE8E8A}"/>
              </a:ext>
            </a:extLst>
          </p:cNvPr>
          <p:cNvSpPr>
            <a:spLocks noGrp="1"/>
          </p:cNvSpPr>
          <p:nvPr>
            <p:ph type="sldNum" sz="quarter" idx="5"/>
          </p:nvPr>
        </p:nvSpPr>
        <p:spPr/>
        <p:txBody>
          <a:bodyPr/>
          <a:lstStyle/>
          <a:p>
            <a:fld id="{0D5FEA84-602E-5B42-B20C-B109903FF839}" type="slidenum">
              <a:rPr kumimoji="1" lang="zh-CN" altLang="en-US" smtClean="0"/>
              <a:t>21</a:t>
            </a:fld>
            <a:endParaRPr kumimoji="1" lang="zh-CN" altLang="en-US"/>
          </a:p>
        </p:txBody>
      </p:sp>
    </p:spTree>
    <p:extLst>
      <p:ext uri="{BB962C8B-B14F-4D97-AF65-F5344CB8AC3E}">
        <p14:creationId xmlns:p14="http://schemas.microsoft.com/office/powerpoint/2010/main" val="3165222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ltLang="zh-CN" dirty="0">
                <a:ea typeface="宋体"/>
              </a:rPr>
              <a:t>This is our team, </a:t>
            </a:r>
            <a:r>
              <a:rPr lang="en-US" altLang="zh-CN" dirty="0" err="1">
                <a:ea typeface="宋体"/>
              </a:rPr>
              <a:t>ByteBrain</a:t>
            </a:r>
            <a:r>
              <a:rPr lang="en-US" altLang="zh-CN" dirty="0">
                <a:ea typeface="宋体"/>
              </a:rPr>
              <a:t>, which is ByteDance's cutting-edge AI for Infra platform that provides the AI/LLM services for infrastructure and systems</a:t>
            </a:r>
          </a:p>
          <a:p>
            <a:r>
              <a:rPr lang="en-US" altLang="zh-CN" dirty="0" err="1">
                <a:ea typeface="宋体"/>
              </a:rPr>
              <a:t>ByteBrain</a:t>
            </a:r>
            <a:r>
              <a:rPr lang="en-US" altLang="zh-CN" dirty="0">
                <a:ea typeface="宋体"/>
              </a:rPr>
              <a:t> integrates AI innovations across various domains, including NLP, AIOps, AI for DB/Storage/Networking, and Operations Research.</a:t>
            </a:r>
            <a:endParaRPr lang="zh-CN" dirty="0">
              <a:ea typeface="宋体"/>
            </a:endParaRPr>
          </a:p>
          <a:p>
            <a:endParaRPr lang="en-US" altLang="zh-CN" dirty="0">
              <a:latin typeface="Calibri"/>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940054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89E9-085D-29D5-8B3B-C8AE61E749C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754C086-1CA2-667A-8970-D94B0C3D8E92}"/>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F79B9E10-A261-0D48-D0D0-C28A9665531C}"/>
              </a:ext>
            </a:extLst>
          </p:cNvPr>
          <p:cNvSpPr>
            <a:spLocks noGrp="1"/>
          </p:cNvSpPr>
          <p:nvPr>
            <p:ph type="body" idx="1"/>
          </p:nvPr>
        </p:nvSpPr>
        <p:spPr/>
        <p:txBody>
          <a:bodyPr/>
          <a:lstStyle/>
          <a:p>
            <a:r>
              <a:rPr lang="en" altLang="zh-CN" dirty="0"/>
              <a:t>Our code is available on GitHub and our model is on Hugging Face. You can also scan this QR code to try ChatTS with this simple web demo. OK. Thank you for your attention. I'm happy to take your questions.</a:t>
            </a:r>
          </a:p>
        </p:txBody>
      </p:sp>
      <p:sp>
        <p:nvSpPr>
          <p:cNvPr id="4" name="灯片编号占位符 3">
            <a:extLst>
              <a:ext uri="{FF2B5EF4-FFF2-40B4-BE49-F238E27FC236}">
                <a16:creationId xmlns:a16="http://schemas.microsoft.com/office/drawing/2014/main" id="{9268D07A-B55D-E2C7-B3DC-A53E6FCEA908}"/>
              </a:ext>
            </a:extLst>
          </p:cNvPr>
          <p:cNvSpPr>
            <a:spLocks noGrp="1"/>
          </p:cNvSpPr>
          <p:nvPr>
            <p:ph type="sldNum" sz="quarter" idx="5"/>
          </p:nvPr>
        </p:nvSpPr>
        <p:spPr/>
        <p:txBody>
          <a:bodyPr/>
          <a:lstStyle/>
          <a:p>
            <a:fld id="{0D5FEA84-602E-5B42-B20C-B109903FF839}" type="slidenum">
              <a:rPr kumimoji="1" lang="zh-CN" altLang="en-US" smtClean="0"/>
              <a:t>23</a:t>
            </a:fld>
            <a:endParaRPr kumimoji="1" lang="zh-CN" altLang="en-US"/>
          </a:p>
        </p:txBody>
      </p:sp>
    </p:spTree>
    <p:extLst>
      <p:ext uri="{BB962C8B-B14F-4D97-AF65-F5344CB8AC3E}">
        <p14:creationId xmlns:p14="http://schemas.microsoft.com/office/powerpoint/2010/main" val="4192635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998D-8622-25A7-1BA0-FEB1309EFE3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3EA17B1-7583-4664-6624-2874643CF1D5}"/>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97387177-D37B-CE01-0FB0-52BD9C51AB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0" i="0" u="none" strike="noStrike" dirty="0">
                <a:solidFill>
                  <a:srgbClr val="0F0F0F"/>
                </a:solidFill>
                <a:effectLst/>
                <a:latin typeface="Söhne"/>
              </a:rPr>
              <a:t>Nowadays, online applications like search engine, online shopping, social network and videos applications have been widely used in our daily life.</a:t>
            </a:r>
            <a:endParaRPr kumimoji="1" lang="zh-CN" altLang="en-US" dirty="0"/>
          </a:p>
        </p:txBody>
      </p:sp>
      <p:sp>
        <p:nvSpPr>
          <p:cNvPr id="4" name="灯片编号占位符 3">
            <a:extLst>
              <a:ext uri="{FF2B5EF4-FFF2-40B4-BE49-F238E27FC236}">
                <a16:creationId xmlns:a16="http://schemas.microsoft.com/office/drawing/2014/main" id="{F7455B1F-CFE9-1593-3011-08B81EFCFAA1}"/>
              </a:ext>
            </a:extLst>
          </p:cNvPr>
          <p:cNvSpPr>
            <a:spLocks noGrp="1"/>
          </p:cNvSpPr>
          <p:nvPr>
            <p:ph type="sldNum" sz="quarter" idx="5"/>
          </p:nvPr>
        </p:nvSpPr>
        <p:spPr/>
        <p:txBody>
          <a:bodyPr/>
          <a:lstStyle/>
          <a:p>
            <a:fld id="{0D5FEA84-602E-5B42-B20C-B109903FF839}" type="slidenum">
              <a:rPr kumimoji="1" lang="zh-CN" altLang="en-US" smtClean="0"/>
              <a:t>24</a:t>
            </a:fld>
            <a:endParaRPr kumimoji="1" lang="zh-CN" altLang="en-US"/>
          </a:p>
        </p:txBody>
      </p:sp>
    </p:spTree>
    <p:extLst>
      <p:ext uri="{BB962C8B-B14F-4D97-AF65-F5344CB8AC3E}">
        <p14:creationId xmlns:p14="http://schemas.microsoft.com/office/powerpoint/2010/main" val="3015144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76508-C667-5DB9-A4F9-EFBD47A01AB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EE25A55-36CF-8B2C-0416-226314C0BE36}"/>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D2FC7FD8-D917-45FD-512F-97567DF86C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0" i="0" u="none" strike="noStrike" dirty="0">
                <a:solidFill>
                  <a:srgbClr val="0F0F0F"/>
                </a:solidFill>
                <a:effectLst/>
                <a:latin typeface="Söhne"/>
              </a:rPr>
              <a:t>Nowadays, online applications like search engine, online shopping, social network and videos applications have been widely used in our daily life.</a:t>
            </a:r>
            <a:endParaRPr kumimoji="1" lang="zh-CN" altLang="en-US" dirty="0"/>
          </a:p>
        </p:txBody>
      </p:sp>
      <p:sp>
        <p:nvSpPr>
          <p:cNvPr id="4" name="灯片编号占位符 3">
            <a:extLst>
              <a:ext uri="{FF2B5EF4-FFF2-40B4-BE49-F238E27FC236}">
                <a16:creationId xmlns:a16="http://schemas.microsoft.com/office/drawing/2014/main" id="{58F89322-DBBE-469A-3E3F-41DAFC16308E}"/>
              </a:ext>
            </a:extLst>
          </p:cNvPr>
          <p:cNvSpPr>
            <a:spLocks noGrp="1"/>
          </p:cNvSpPr>
          <p:nvPr>
            <p:ph type="sldNum" sz="quarter" idx="5"/>
          </p:nvPr>
        </p:nvSpPr>
        <p:spPr/>
        <p:txBody>
          <a:bodyPr/>
          <a:lstStyle/>
          <a:p>
            <a:fld id="{0D5FEA84-602E-5B42-B20C-B109903FF839}" type="slidenum">
              <a:rPr kumimoji="1" lang="zh-CN" altLang="en-US" smtClean="0"/>
              <a:t>25</a:t>
            </a:fld>
            <a:endParaRPr kumimoji="1" lang="zh-CN" altLang="en-US"/>
          </a:p>
        </p:txBody>
      </p:sp>
    </p:spTree>
    <p:extLst>
      <p:ext uri="{BB962C8B-B14F-4D97-AF65-F5344CB8AC3E}">
        <p14:creationId xmlns:p14="http://schemas.microsoft.com/office/powerpoint/2010/main" val="2650102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9089E-DE8D-3B2C-4B7E-9D71258D10C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0E0CB59-F06F-FC47-54BA-4C770B7CDD1C}"/>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39F854A1-38D2-6B1A-CB09-F671B102F7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0" i="0" u="none" strike="noStrike" dirty="0">
                <a:solidFill>
                  <a:srgbClr val="0F0F0F"/>
                </a:solidFill>
                <a:effectLst/>
                <a:latin typeface="Söhne"/>
              </a:rPr>
              <a:t>Nowadays, online applications like search engine, online shopping, social network and videos applications have been widely used in our daily life.</a:t>
            </a:r>
            <a:endParaRPr kumimoji="1" lang="zh-CN" altLang="en-US" dirty="0"/>
          </a:p>
        </p:txBody>
      </p:sp>
      <p:sp>
        <p:nvSpPr>
          <p:cNvPr id="4" name="灯片编号占位符 3">
            <a:extLst>
              <a:ext uri="{FF2B5EF4-FFF2-40B4-BE49-F238E27FC236}">
                <a16:creationId xmlns:a16="http://schemas.microsoft.com/office/drawing/2014/main" id="{C0A550FD-43E6-4C48-9473-5472F7CFBC43}"/>
              </a:ext>
            </a:extLst>
          </p:cNvPr>
          <p:cNvSpPr>
            <a:spLocks noGrp="1"/>
          </p:cNvSpPr>
          <p:nvPr>
            <p:ph type="sldNum" sz="quarter" idx="5"/>
          </p:nvPr>
        </p:nvSpPr>
        <p:spPr/>
        <p:txBody>
          <a:bodyPr/>
          <a:lstStyle/>
          <a:p>
            <a:fld id="{0D5FEA84-602E-5B42-B20C-B109903FF839}" type="slidenum">
              <a:rPr kumimoji="1" lang="zh-CN" altLang="en-US" smtClean="0"/>
              <a:t>26</a:t>
            </a:fld>
            <a:endParaRPr kumimoji="1" lang="zh-CN" altLang="en-US"/>
          </a:p>
        </p:txBody>
      </p:sp>
    </p:spTree>
    <p:extLst>
      <p:ext uri="{BB962C8B-B14F-4D97-AF65-F5344CB8AC3E}">
        <p14:creationId xmlns:p14="http://schemas.microsoft.com/office/powerpoint/2010/main" val="4140983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F245D-EC56-62DB-3443-B562875129F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9262851-E495-D7AE-0C53-20BE8B8627EA}"/>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17052669-472F-5EF3-2659-229D396BC3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0" i="0" u="none" strike="noStrike" dirty="0">
                <a:solidFill>
                  <a:srgbClr val="0F0F0F"/>
                </a:solidFill>
                <a:effectLst/>
                <a:latin typeface="Söhne"/>
              </a:rPr>
              <a:t>Nowadays, online applications like search engine, online shopping, social network and videos applications have been widely used in our daily life.</a:t>
            </a:r>
            <a:endParaRPr kumimoji="1" lang="zh-CN" altLang="en-US" dirty="0"/>
          </a:p>
        </p:txBody>
      </p:sp>
      <p:sp>
        <p:nvSpPr>
          <p:cNvPr id="4" name="灯片编号占位符 3">
            <a:extLst>
              <a:ext uri="{FF2B5EF4-FFF2-40B4-BE49-F238E27FC236}">
                <a16:creationId xmlns:a16="http://schemas.microsoft.com/office/drawing/2014/main" id="{AAEA99ED-F2F0-18DE-87D1-0F43CBCE3090}"/>
              </a:ext>
            </a:extLst>
          </p:cNvPr>
          <p:cNvSpPr>
            <a:spLocks noGrp="1"/>
          </p:cNvSpPr>
          <p:nvPr>
            <p:ph type="sldNum" sz="quarter" idx="5"/>
          </p:nvPr>
        </p:nvSpPr>
        <p:spPr/>
        <p:txBody>
          <a:bodyPr/>
          <a:lstStyle/>
          <a:p>
            <a:fld id="{0D5FEA84-602E-5B42-B20C-B109903FF839}" type="slidenum">
              <a:rPr kumimoji="1" lang="zh-CN" altLang="en-US" smtClean="0"/>
              <a:t>27</a:t>
            </a:fld>
            <a:endParaRPr kumimoji="1" lang="zh-CN" altLang="en-US"/>
          </a:p>
        </p:txBody>
      </p:sp>
    </p:spTree>
    <p:extLst>
      <p:ext uri="{BB962C8B-B14F-4D97-AF65-F5344CB8AC3E}">
        <p14:creationId xmlns:p14="http://schemas.microsoft.com/office/powerpoint/2010/main" val="416509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4C8B1-B4DF-7697-AB9C-5F05477D276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6146430-49BA-772F-FB68-BD1ED512BF34}"/>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E29993CC-8B57-3DCE-C86E-3CE9DFD2B1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As the rapid development of LLMs, a question is that do we need a multimodal LLM for time series? And there are many reasons for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First, many real-world applications like AIOps, IoT, finance, and healthcare generate massive amounts of time series data. Understanding what's happening in these time series is crucial for decision making. Second, we want to integrate time series analysis with existing LLM pipelines like chatbots and agents. However, current LLMs still struggle to reason about time series data, especially multivariate time series with complex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a:extLst>
              <a:ext uri="{FF2B5EF4-FFF2-40B4-BE49-F238E27FC236}">
                <a16:creationId xmlns:a16="http://schemas.microsoft.com/office/drawing/2014/main" id="{E5A37008-5146-9B0A-1FC4-BBF7D420C177}"/>
              </a:ext>
            </a:extLst>
          </p:cNvPr>
          <p:cNvSpPr>
            <a:spLocks noGrp="1"/>
          </p:cNvSpPr>
          <p:nvPr>
            <p:ph type="sldNum" sz="quarter" idx="5"/>
          </p:nvPr>
        </p:nvSpPr>
        <p:spPr/>
        <p:txBody>
          <a:bodyPr/>
          <a:lstStyle/>
          <a:p>
            <a:fld id="{0D5FEA84-602E-5B42-B20C-B109903FF839}" type="slidenum">
              <a:rPr kumimoji="1" lang="zh-CN" altLang="en-US" smtClean="0"/>
              <a:t>3</a:t>
            </a:fld>
            <a:endParaRPr kumimoji="1" lang="zh-CN" altLang="en-US"/>
          </a:p>
        </p:txBody>
      </p:sp>
    </p:spTree>
    <p:extLst>
      <p:ext uri="{BB962C8B-B14F-4D97-AF65-F5344CB8AC3E}">
        <p14:creationId xmlns:p14="http://schemas.microsoft.com/office/powerpoint/2010/main" val="125062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1C8C0-8D54-C758-B2F2-724A328C711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39E0C81-9C80-2266-E49C-CA7CA4C9CA70}"/>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FDA1A538-C11B-59E9-1DFB-9BA9967EA549}"/>
              </a:ext>
            </a:extLst>
          </p:cNvPr>
          <p:cNvSpPr>
            <a:spLocks noGrp="1"/>
          </p:cNvSpPr>
          <p:nvPr>
            <p:ph type="body" idx="1"/>
          </p:nvPr>
        </p:nvSpPr>
        <p:spPr/>
        <p:txBody>
          <a:bodyPr/>
          <a:lstStyle/>
          <a:p>
            <a:r>
              <a:rPr lang="en" altLang="zh-CN" dirty="0"/>
              <a:t>This brings us to ChatTS - a multimodal LLM built natively for time series as a core modality.</a:t>
            </a:r>
          </a:p>
          <a:p>
            <a:endParaRPr lang="en" altLang="zh-CN" dirty="0"/>
          </a:p>
          <a:p>
            <a:r>
              <a:rPr lang="en" altLang="zh-CN" dirty="0"/>
              <a:t>ChatTS has several key features: it natively supports multivariate time series, handles flexible input lengths and dimensions, enables conversational understanding and reasoning, preserves raw numerical values for statistical questions, and easily integrates with existing LLM pipelines.</a:t>
            </a:r>
          </a:p>
        </p:txBody>
      </p:sp>
      <p:sp>
        <p:nvSpPr>
          <p:cNvPr id="4" name="灯片编号占位符 3">
            <a:extLst>
              <a:ext uri="{FF2B5EF4-FFF2-40B4-BE49-F238E27FC236}">
                <a16:creationId xmlns:a16="http://schemas.microsoft.com/office/drawing/2014/main" id="{B7B48276-BB0D-7954-29AF-01BE935EB46F}"/>
              </a:ext>
            </a:extLst>
          </p:cNvPr>
          <p:cNvSpPr>
            <a:spLocks noGrp="1"/>
          </p:cNvSpPr>
          <p:nvPr>
            <p:ph type="sldNum" sz="quarter" idx="5"/>
          </p:nvPr>
        </p:nvSpPr>
        <p:spPr/>
        <p:txBody>
          <a:bodyPr/>
          <a:lstStyle/>
          <a:p>
            <a:fld id="{0D5FEA84-602E-5B42-B20C-B109903FF839}" type="slidenum">
              <a:rPr kumimoji="1" lang="zh-CN" altLang="en-US" smtClean="0"/>
              <a:t>4</a:t>
            </a:fld>
            <a:endParaRPr kumimoji="1" lang="zh-CN" altLang="en-US"/>
          </a:p>
        </p:txBody>
      </p:sp>
    </p:spTree>
    <p:extLst>
      <p:ext uri="{BB962C8B-B14F-4D97-AF65-F5344CB8AC3E}">
        <p14:creationId xmlns:p14="http://schemas.microsoft.com/office/powerpoint/2010/main" val="231526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39AB-C2CA-B226-5D67-344A6D90948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85E92F6-1B27-9CF7-F35A-6CF4F6A2D01F}"/>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8AC90356-C5D4-2D57-7B71-C8A6E7A8F4EE}"/>
              </a:ext>
            </a:extLst>
          </p:cNvPr>
          <p:cNvSpPr>
            <a:spLocks noGrp="1"/>
          </p:cNvSpPr>
          <p:nvPr>
            <p:ph type="body" idx="1"/>
          </p:nvPr>
        </p:nvSpPr>
        <p:spPr/>
        <p:txBody>
          <a:bodyPr/>
          <a:lstStyle/>
          <a:p>
            <a:r>
              <a:rPr lang="en" altLang="zh-CN" dirty="0"/>
              <a:t>Building such a model faces several major challenges.</a:t>
            </a:r>
          </a:p>
          <a:p>
            <a:r>
              <a:rPr lang="en" altLang="zh-CN" dirty="0"/>
              <a:t>First, data scarcity - unlike CV or audio, we don't have large-scale datasets with text descriptions for time series. Second, high complexity - time series contain trends, seasonality, local fluctuations, and noise that require precise alignment to language. Third, handling multivariate and variable-length time series is technically difficult. Finally, we lack comprehensive evaluation benchmarks for multimodal time series tasks.</a:t>
            </a:r>
          </a:p>
        </p:txBody>
      </p:sp>
      <p:sp>
        <p:nvSpPr>
          <p:cNvPr id="4" name="灯片编号占位符 3">
            <a:extLst>
              <a:ext uri="{FF2B5EF4-FFF2-40B4-BE49-F238E27FC236}">
                <a16:creationId xmlns:a16="http://schemas.microsoft.com/office/drawing/2014/main" id="{5314AE28-B61A-C343-9B9A-6D21A2602679}"/>
              </a:ext>
            </a:extLst>
          </p:cNvPr>
          <p:cNvSpPr>
            <a:spLocks noGrp="1"/>
          </p:cNvSpPr>
          <p:nvPr>
            <p:ph type="sldNum" sz="quarter" idx="5"/>
          </p:nvPr>
        </p:nvSpPr>
        <p:spPr/>
        <p:txBody>
          <a:bodyPr/>
          <a:lstStyle/>
          <a:p>
            <a:fld id="{0D5FEA84-602E-5B42-B20C-B109903FF839}" type="slidenum">
              <a:rPr kumimoji="1" lang="zh-CN" altLang="en-US" smtClean="0"/>
              <a:t>5</a:t>
            </a:fld>
            <a:endParaRPr kumimoji="1" lang="zh-CN" altLang="en-US"/>
          </a:p>
        </p:txBody>
      </p:sp>
    </p:spTree>
    <p:extLst>
      <p:ext uri="{BB962C8B-B14F-4D97-AF65-F5344CB8AC3E}">
        <p14:creationId xmlns:p14="http://schemas.microsoft.com/office/powerpoint/2010/main" val="278070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CB0E6-7CDD-9C00-30A2-210F4C30B87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C5748EA-66BA-0CCE-AAD6-B10577C008AE}"/>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9B407F9C-ADF6-2B0A-6EC4-018BDCC8E201}"/>
              </a:ext>
            </a:extLst>
          </p:cNvPr>
          <p:cNvSpPr>
            <a:spLocks noGrp="1"/>
          </p:cNvSpPr>
          <p:nvPr>
            <p:ph type="body" idx="1"/>
          </p:nvPr>
        </p:nvSpPr>
        <p:spPr/>
        <p:txBody>
          <a:bodyPr/>
          <a:lstStyle/>
          <a:p>
            <a:r>
              <a:rPr lang="en" altLang="zh-CN" dirty="0"/>
              <a:t>Let me briefly review existing approaches that makes LLMs work for time series.</a:t>
            </a:r>
          </a:p>
          <a:p>
            <a:r>
              <a:rPr lang="en" altLang="zh-CN" dirty="0"/>
              <a:t>Text-based methods convert time series to text arrays, but it may suffer from long context length.</a:t>
            </a:r>
          </a:p>
          <a:p>
            <a:r>
              <a:rPr lang="en" altLang="zh-CN" dirty="0"/>
              <a:t>Vision-based methods convert time series to images, but may encounter detail loss.</a:t>
            </a:r>
          </a:p>
          <a:p>
            <a:r>
              <a:rPr lang="en" altLang="zh-CN" dirty="0"/>
              <a:t>Agent-based methods use tools to extract features, but rely heavily on tool accuracy. </a:t>
            </a:r>
          </a:p>
          <a:p>
            <a:r>
              <a:rPr lang="en" altLang="zh-CN" dirty="0"/>
              <a:t>Our approach uses native time series embedding to keep both global and detailed information while using very few tokens.</a:t>
            </a:r>
          </a:p>
          <a:p>
            <a:r>
              <a:rPr lang="en" altLang="zh-CN" dirty="0"/>
              <a:t>Therefore, existing work can hardly address all the challenges.</a:t>
            </a:r>
          </a:p>
        </p:txBody>
      </p:sp>
      <p:sp>
        <p:nvSpPr>
          <p:cNvPr id="4" name="灯片编号占位符 3">
            <a:extLst>
              <a:ext uri="{FF2B5EF4-FFF2-40B4-BE49-F238E27FC236}">
                <a16:creationId xmlns:a16="http://schemas.microsoft.com/office/drawing/2014/main" id="{1100A753-8806-4DEF-159E-7D9EE41B70D3}"/>
              </a:ext>
            </a:extLst>
          </p:cNvPr>
          <p:cNvSpPr>
            <a:spLocks noGrp="1"/>
          </p:cNvSpPr>
          <p:nvPr>
            <p:ph type="sldNum" sz="quarter" idx="5"/>
          </p:nvPr>
        </p:nvSpPr>
        <p:spPr/>
        <p:txBody>
          <a:bodyPr/>
          <a:lstStyle/>
          <a:p>
            <a:fld id="{0D5FEA84-602E-5B42-B20C-B109903FF839}" type="slidenum">
              <a:rPr kumimoji="1" lang="zh-CN" altLang="en-US" smtClean="0"/>
              <a:t>6</a:t>
            </a:fld>
            <a:endParaRPr kumimoji="1" lang="zh-CN" altLang="en-US"/>
          </a:p>
        </p:txBody>
      </p:sp>
    </p:spTree>
    <p:extLst>
      <p:ext uri="{BB962C8B-B14F-4D97-AF65-F5344CB8AC3E}">
        <p14:creationId xmlns:p14="http://schemas.microsoft.com/office/powerpoint/2010/main" val="106551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E36A3-B0A4-136A-F714-FB2C2E34D71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80E5563-D24D-4B62-1BB7-1A91C9B6F373}"/>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98893C3B-36B6-005D-B4B5-7F1003C4ED9F}"/>
              </a:ext>
            </a:extLst>
          </p:cNvPr>
          <p:cNvSpPr>
            <a:spLocks noGrp="1"/>
          </p:cNvSpPr>
          <p:nvPr>
            <p:ph type="body" idx="1"/>
          </p:nvPr>
        </p:nvSpPr>
        <p:spPr/>
        <p:txBody>
          <a:bodyPr/>
          <a:lstStyle/>
          <a:p>
            <a:r>
              <a:rPr lang="en" altLang="zh-CN" dirty="0"/>
              <a:t>For the data challenges, in this work, our core idea is using synthetic text and time series pairs for model training.</a:t>
            </a:r>
          </a:p>
          <a:p>
            <a:r>
              <a:rPr lang="en" altLang="zh-CN" dirty="0"/>
              <a:t>The main challenges are ensuring data quality for precise alignment and data diversity to cover various time series attributes.</a:t>
            </a:r>
          </a:p>
          <a:p>
            <a:r>
              <a:rPr lang="en" altLang="zh-CN" dirty="0"/>
              <a:t>Existing methods don't meet these requirements well. Human-labeled data is limited, and LLM-generated data is hard to control for quality and diversity.</a:t>
            </a:r>
          </a:p>
          <a:p>
            <a:r>
              <a:rPr lang="en" altLang="zh-CN" dirty="0"/>
              <a:t>We propose a novel attribute-based method to address this gap.</a:t>
            </a:r>
          </a:p>
        </p:txBody>
      </p:sp>
      <p:sp>
        <p:nvSpPr>
          <p:cNvPr id="4" name="灯片编号占位符 3">
            <a:extLst>
              <a:ext uri="{FF2B5EF4-FFF2-40B4-BE49-F238E27FC236}">
                <a16:creationId xmlns:a16="http://schemas.microsoft.com/office/drawing/2014/main" id="{AD71C494-C913-5279-2EF9-A724D1356EEE}"/>
              </a:ext>
            </a:extLst>
          </p:cNvPr>
          <p:cNvSpPr>
            <a:spLocks noGrp="1"/>
          </p:cNvSpPr>
          <p:nvPr>
            <p:ph type="sldNum" sz="quarter" idx="5"/>
          </p:nvPr>
        </p:nvSpPr>
        <p:spPr/>
        <p:txBody>
          <a:bodyPr/>
          <a:lstStyle/>
          <a:p>
            <a:fld id="{0D5FEA84-602E-5B42-B20C-B109903FF839}" type="slidenum">
              <a:rPr kumimoji="1" lang="zh-CN" altLang="en-US" smtClean="0"/>
              <a:t>7</a:t>
            </a:fld>
            <a:endParaRPr kumimoji="1" lang="zh-CN" altLang="en-US"/>
          </a:p>
        </p:txBody>
      </p:sp>
    </p:spTree>
    <p:extLst>
      <p:ext uri="{BB962C8B-B14F-4D97-AF65-F5344CB8AC3E}">
        <p14:creationId xmlns:p14="http://schemas.microsoft.com/office/powerpoint/2010/main" val="111423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FB2A-D59D-C02B-D06B-CAEE8396F25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D54CF6-B5AF-8921-4263-BDBC678A1D23}"/>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2E0BDB1D-F192-87DE-973C-E78DE94734D3}"/>
              </a:ext>
            </a:extLst>
          </p:cNvPr>
          <p:cNvSpPr>
            <a:spLocks noGrp="1"/>
          </p:cNvSpPr>
          <p:nvPr>
            <p:ph type="body" idx="1"/>
          </p:nvPr>
        </p:nvSpPr>
        <p:spPr/>
        <p:txBody>
          <a:bodyPr/>
          <a:lstStyle/>
          <a:p>
            <a:r>
              <a:rPr lang="en" altLang="zh-CN" dirty="0"/>
              <a:t>Our synthetic data generation has three key components.</a:t>
            </a:r>
          </a:p>
          <a:p>
            <a:r>
              <a:rPr lang="en" altLang="zh-CN" dirty="0"/>
              <a:t>First, an attribute selector produces highly controllable time series data with precise attributes.</a:t>
            </a:r>
          </a:p>
          <a:p>
            <a:r>
              <a:rPr lang="en" altLang="zh-CN" dirty="0"/>
              <a:t>Second, an attribute-based time series generator creates time series that exactly correspond to the attribute pool using rule-based approaches.</a:t>
            </a:r>
          </a:p>
          <a:p>
            <a:r>
              <a:rPr lang="en" altLang="zh-CN" dirty="0"/>
              <a:t>Third, time series </a:t>
            </a:r>
            <a:r>
              <a:rPr lang="en" altLang="zh-CN" dirty="0" err="1"/>
              <a:t>evol</a:t>
            </a:r>
            <a:r>
              <a:rPr lang="en" altLang="zh-CN" dirty="0"/>
              <a:t>-instruct constructs large, diverse, and accurate datasets for complex question answering and reasoning.</a:t>
            </a:r>
          </a:p>
          <a:p>
            <a:endParaRPr lang="en" altLang="zh-CN" dirty="0"/>
          </a:p>
          <a:p>
            <a:r>
              <a:rPr lang="en" altLang="zh-CN" dirty="0"/>
              <a:t>This pipeline ensures both quality and diversity in our training data.</a:t>
            </a:r>
          </a:p>
        </p:txBody>
      </p:sp>
      <p:sp>
        <p:nvSpPr>
          <p:cNvPr id="4" name="灯片编号占位符 3">
            <a:extLst>
              <a:ext uri="{FF2B5EF4-FFF2-40B4-BE49-F238E27FC236}">
                <a16:creationId xmlns:a16="http://schemas.microsoft.com/office/drawing/2014/main" id="{C482A83D-C093-2547-347F-4A4D76A1A844}"/>
              </a:ext>
            </a:extLst>
          </p:cNvPr>
          <p:cNvSpPr>
            <a:spLocks noGrp="1"/>
          </p:cNvSpPr>
          <p:nvPr>
            <p:ph type="sldNum" sz="quarter" idx="5"/>
          </p:nvPr>
        </p:nvSpPr>
        <p:spPr/>
        <p:txBody>
          <a:bodyPr/>
          <a:lstStyle/>
          <a:p>
            <a:fld id="{0D5FEA84-602E-5B42-B20C-B109903FF839}" type="slidenum">
              <a:rPr kumimoji="1" lang="zh-CN" altLang="en-US" smtClean="0"/>
              <a:t>8</a:t>
            </a:fld>
            <a:endParaRPr kumimoji="1" lang="zh-CN" altLang="en-US"/>
          </a:p>
        </p:txBody>
      </p:sp>
    </p:spTree>
    <p:extLst>
      <p:ext uri="{BB962C8B-B14F-4D97-AF65-F5344CB8AC3E}">
        <p14:creationId xmlns:p14="http://schemas.microsoft.com/office/powerpoint/2010/main" val="347945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BF3E4-1FA1-3F6E-5015-B7EF39C6850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37F086D-A70A-FFCD-8798-C6563676B92B}"/>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D1E32378-99C0-FC69-6A0A-547FF69FB3BE}"/>
              </a:ext>
            </a:extLst>
          </p:cNvPr>
          <p:cNvSpPr>
            <a:spLocks noGrp="1"/>
          </p:cNvSpPr>
          <p:nvPr>
            <p:ph type="body" idx="1"/>
          </p:nvPr>
        </p:nvSpPr>
        <p:spPr/>
        <p:txBody>
          <a:bodyPr/>
          <a:lstStyle/>
          <a:p>
            <a:r>
              <a:rPr lang="en" altLang="zh-CN" dirty="0"/>
              <a:t>Here's how it works in detail.</a:t>
            </a:r>
          </a:p>
          <a:p>
            <a:r>
              <a:rPr lang="en" altLang="zh-CN" dirty="0"/>
              <a:t>We use LLMs to select physically meaningful attributes from a so called all attribute set based on randomly generated metric names.</a:t>
            </a:r>
          </a:p>
          <a:p>
            <a:r>
              <a:rPr lang="en" altLang="zh-CN" dirty="0"/>
              <a:t>All time series features are precisely described as attributes and stored in an attribute pool.</a:t>
            </a:r>
          </a:p>
          <a:p>
            <a:r>
              <a:rPr lang="en" altLang="zh-CN" dirty="0"/>
              <a:t>Then we use a rule-based approach to generate time series from this attribute pool, ensuring complete controllability over all details.</a:t>
            </a:r>
          </a:p>
        </p:txBody>
      </p:sp>
      <p:sp>
        <p:nvSpPr>
          <p:cNvPr id="4" name="灯片编号占位符 3">
            <a:extLst>
              <a:ext uri="{FF2B5EF4-FFF2-40B4-BE49-F238E27FC236}">
                <a16:creationId xmlns:a16="http://schemas.microsoft.com/office/drawing/2014/main" id="{C2D623B7-C51D-E155-125B-8E449F589102}"/>
              </a:ext>
            </a:extLst>
          </p:cNvPr>
          <p:cNvSpPr>
            <a:spLocks noGrp="1"/>
          </p:cNvSpPr>
          <p:nvPr>
            <p:ph type="sldNum" sz="quarter" idx="5"/>
          </p:nvPr>
        </p:nvSpPr>
        <p:spPr/>
        <p:txBody>
          <a:bodyPr/>
          <a:lstStyle/>
          <a:p>
            <a:fld id="{0D5FEA84-602E-5B42-B20C-B109903FF839}" type="slidenum">
              <a:rPr kumimoji="1" lang="zh-CN" altLang="en-US" smtClean="0"/>
              <a:t>9</a:t>
            </a:fld>
            <a:endParaRPr kumimoji="1" lang="zh-CN" altLang="en-US"/>
          </a:p>
        </p:txBody>
      </p:sp>
    </p:spTree>
    <p:extLst>
      <p:ext uri="{BB962C8B-B14F-4D97-AF65-F5344CB8AC3E}">
        <p14:creationId xmlns:p14="http://schemas.microsoft.com/office/powerpoint/2010/main" val="171232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0E1848-2B35-B5BB-45DC-5FC593BE2896}"/>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DD6FF5D8-A79F-1D1A-D25F-2671D7C04F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CAC8C29-3703-0E66-2923-47FECA37AAE4}"/>
              </a:ext>
            </a:extLst>
          </p:cNvPr>
          <p:cNvSpPr>
            <a:spLocks noGrp="1"/>
          </p:cNvSpPr>
          <p:nvPr>
            <p:ph type="dt" sz="half" idx="10"/>
          </p:nvPr>
        </p:nvSpPr>
        <p:spPr/>
        <p:txBody>
          <a:bodyPr/>
          <a:lstStyle/>
          <a:p>
            <a:fld id="{21790FFB-2528-8444-BD3F-E7C236A9AB3D}" type="datetime1">
              <a:rPr kumimoji="1" lang="zh-CN" altLang="en-US" smtClean="0"/>
              <a:t>2025/9/1</a:t>
            </a:fld>
            <a:endParaRPr kumimoji="1" lang="zh-CN" altLang="en-US"/>
          </a:p>
        </p:txBody>
      </p:sp>
      <p:sp>
        <p:nvSpPr>
          <p:cNvPr id="5" name="页脚占位符 4">
            <a:extLst>
              <a:ext uri="{FF2B5EF4-FFF2-40B4-BE49-F238E27FC236}">
                <a16:creationId xmlns:a16="http://schemas.microsoft.com/office/drawing/2014/main" id="{AFC3CA0D-DB8A-7C5D-274C-4183CB7EC022}"/>
              </a:ext>
            </a:extLst>
          </p:cNvPr>
          <p:cNvSpPr>
            <a:spLocks noGrp="1"/>
          </p:cNvSpPr>
          <p:nvPr>
            <p:ph type="ftr" sz="quarter" idx="11"/>
          </p:nvPr>
        </p:nvSpPr>
        <p:spPr/>
        <p:txBody>
          <a:bodyPr/>
          <a:lstStyle/>
          <a:p>
            <a:r>
              <a:rPr kumimoji="1" lang="fr-FR" altLang="zh-CN"/>
              <a:t>From Point-wise to Group-wise: A Fast and Accurate Microservice Trace Anomaly Detection Approach</a:t>
            </a:r>
            <a:endParaRPr kumimoji="1" lang="zh-CN" altLang="en-US" dirty="0"/>
          </a:p>
        </p:txBody>
      </p:sp>
      <p:sp>
        <p:nvSpPr>
          <p:cNvPr id="6" name="灯片编号占位符 5">
            <a:extLst>
              <a:ext uri="{FF2B5EF4-FFF2-40B4-BE49-F238E27FC236}">
                <a16:creationId xmlns:a16="http://schemas.microsoft.com/office/drawing/2014/main" id="{64EE86AF-F303-FD7B-AA1B-F1D155BA9B86}"/>
              </a:ext>
            </a:extLst>
          </p:cNvPr>
          <p:cNvSpPr>
            <a:spLocks noGrp="1"/>
          </p:cNvSpPr>
          <p:nvPr>
            <p:ph type="sldNum" sz="quarter" idx="12"/>
          </p:nvPr>
        </p:nvSpPr>
        <p:spPr/>
        <p:txBody>
          <a:body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382919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B96343-8DF9-09DC-9BBC-A11F1659311E}"/>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9B12020-15D8-3413-873A-1CD531BF5844}"/>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6BE6EBF-9666-BB92-FBBE-A73FA40ED919}"/>
              </a:ext>
            </a:extLst>
          </p:cNvPr>
          <p:cNvSpPr>
            <a:spLocks noGrp="1"/>
          </p:cNvSpPr>
          <p:nvPr>
            <p:ph type="dt" sz="half" idx="10"/>
          </p:nvPr>
        </p:nvSpPr>
        <p:spPr/>
        <p:txBody>
          <a:bodyPr/>
          <a:lstStyle/>
          <a:p>
            <a:fld id="{E522C7F8-8E17-884C-8DE9-17C041D91615}" type="datetime1">
              <a:rPr kumimoji="1" lang="zh-CN" altLang="en-US" smtClean="0"/>
              <a:t>2025/9/1</a:t>
            </a:fld>
            <a:endParaRPr kumimoji="1" lang="zh-CN" altLang="en-US"/>
          </a:p>
        </p:txBody>
      </p:sp>
      <p:sp>
        <p:nvSpPr>
          <p:cNvPr id="5" name="页脚占位符 4">
            <a:extLst>
              <a:ext uri="{FF2B5EF4-FFF2-40B4-BE49-F238E27FC236}">
                <a16:creationId xmlns:a16="http://schemas.microsoft.com/office/drawing/2014/main" id="{FD0A92A0-E824-5905-2C94-B391BD2A864E}"/>
              </a:ext>
            </a:extLst>
          </p:cNvPr>
          <p:cNvSpPr>
            <a:spLocks noGrp="1"/>
          </p:cNvSpPr>
          <p:nvPr>
            <p:ph type="ftr" sz="quarter" idx="11"/>
          </p:nvPr>
        </p:nvSpPr>
        <p:spPr/>
        <p:txBody>
          <a:bodyPr/>
          <a:lstStyle/>
          <a:p>
            <a:r>
              <a:rPr kumimoji="1" lang="fr-FR" altLang="zh-CN"/>
              <a:t>From Point-wise to Group-wise: A Fast and Accurate Microservice Trace Anomaly Detection Approach</a:t>
            </a:r>
            <a:endParaRPr kumimoji="1" lang="zh-CN" altLang="en-US" dirty="0"/>
          </a:p>
        </p:txBody>
      </p:sp>
      <p:sp>
        <p:nvSpPr>
          <p:cNvPr id="6" name="灯片编号占位符 5">
            <a:extLst>
              <a:ext uri="{FF2B5EF4-FFF2-40B4-BE49-F238E27FC236}">
                <a16:creationId xmlns:a16="http://schemas.microsoft.com/office/drawing/2014/main" id="{22B67646-382B-FCA0-268E-890E1B333941}"/>
              </a:ext>
            </a:extLst>
          </p:cNvPr>
          <p:cNvSpPr>
            <a:spLocks noGrp="1"/>
          </p:cNvSpPr>
          <p:nvPr>
            <p:ph type="sldNum" sz="quarter" idx="12"/>
          </p:nvPr>
        </p:nvSpPr>
        <p:spPr/>
        <p:txBody>
          <a:body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14603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371A504-FB4B-7459-E70C-79EAE7B6C66E}"/>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20E436BC-60C2-8178-2150-625BC4CCA8E2}"/>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CC1408B-5238-8734-6FC6-F1851FCC9F1A}"/>
              </a:ext>
            </a:extLst>
          </p:cNvPr>
          <p:cNvSpPr>
            <a:spLocks noGrp="1"/>
          </p:cNvSpPr>
          <p:nvPr>
            <p:ph type="dt" sz="half" idx="10"/>
          </p:nvPr>
        </p:nvSpPr>
        <p:spPr/>
        <p:txBody>
          <a:bodyPr/>
          <a:lstStyle/>
          <a:p>
            <a:fld id="{D6867B46-1D51-8C45-B2E7-34E7DFCCDAFF}" type="datetime1">
              <a:rPr kumimoji="1" lang="zh-CN" altLang="en-US" smtClean="0"/>
              <a:t>2025/9/1</a:t>
            </a:fld>
            <a:endParaRPr kumimoji="1" lang="zh-CN" altLang="en-US"/>
          </a:p>
        </p:txBody>
      </p:sp>
      <p:sp>
        <p:nvSpPr>
          <p:cNvPr id="5" name="页脚占位符 4">
            <a:extLst>
              <a:ext uri="{FF2B5EF4-FFF2-40B4-BE49-F238E27FC236}">
                <a16:creationId xmlns:a16="http://schemas.microsoft.com/office/drawing/2014/main" id="{9A31007E-280C-F6B6-0C7F-51AA3889907F}"/>
              </a:ext>
            </a:extLst>
          </p:cNvPr>
          <p:cNvSpPr>
            <a:spLocks noGrp="1"/>
          </p:cNvSpPr>
          <p:nvPr>
            <p:ph type="ftr" sz="quarter" idx="11"/>
          </p:nvPr>
        </p:nvSpPr>
        <p:spPr/>
        <p:txBody>
          <a:bodyPr/>
          <a:lstStyle/>
          <a:p>
            <a:r>
              <a:rPr kumimoji="1" lang="fr-FR" altLang="zh-CN"/>
              <a:t>From Point-wise to Group-wise: A Fast and Accurate Microservice Trace Anomaly Detection Approach</a:t>
            </a:r>
            <a:endParaRPr kumimoji="1" lang="zh-CN" altLang="en-US" dirty="0"/>
          </a:p>
        </p:txBody>
      </p:sp>
      <p:sp>
        <p:nvSpPr>
          <p:cNvPr id="6" name="灯片编号占位符 5">
            <a:extLst>
              <a:ext uri="{FF2B5EF4-FFF2-40B4-BE49-F238E27FC236}">
                <a16:creationId xmlns:a16="http://schemas.microsoft.com/office/drawing/2014/main" id="{F588440A-FB6F-6F08-233F-F423A5E20368}"/>
              </a:ext>
            </a:extLst>
          </p:cNvPr>
          <p:cNvSpPr>
            <a:spLocks noGrp="1"/>
          </p:cNvSpPr>
          <p:nvPr>
            <p:ph type="sldNum" sz="quarter" idx="12"/>
          </p:nvPr>
        </p:nvSpPr>
        <p:spPr/>
        <p:txBody>
          <a:body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427172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和空白内容">
    <p:spTree>
      <p:nvGrpSpPr>
        <p:cNvPr id="1" name=""/>
        <p:cNvGrpSpPr/>
        <p:nvPr/>
      </p:nvGrpSpPr>
      <p:grpSpPr>
        <a:xfrm>
          <a:off x="0" y="0"/>
          <a:ext cx="0" cy="0"/>
          <a:chOff x="0" y="0"/>
          <a:chExt cx="0" cy="0"/>
        </a:xfrm>
      </p:grpSpPr>
      <p:sp>
        <p:nvSpPr>
          <p:cNvPr id="2" name="AutoShape 2"/>
          <p:cNvSpPr>
            <a:spLocks noGrp="1"/>
          </p:cNvSpPr>
          <p:nvPr>
            <p:ph type="body" sz="quarter" idx="1"/>
          </p:nvPr>
        </p:nvSpPr>
        <p:spPr>
          <a:xfrm>
            <a:off x="510957" y="467362"/>
            <a:ext cx="6894286" cy="723900"/>
          </a:xfrm>
          <a:prstGeom prst="rect">
            <a:avLst/>
          </a:prstGeom>
          <a:noFill/>
          <a:ln w="12700">
            <a:noFill/>
            <a:prstDash val="solid"/>
          </a:ln>
          <a:effectLst/>
        </p:spPr>
        <p:txBody>
          <a:bodyPr wrap="square" lIns="0" tIns="0" rIns="0" bIns="0" anchor="ctr">
            <a:noAutofit/>
          </a:bodyPr>
          <a:lstStyle>
            <a:lvl1pPr algn="l">
              <a:lnSpc>
                <a:spcPct val="125000"/>
              </a:lnSpc>
              <a:defRPr sz="3800" b="1" i="0" u="none" strike="noStrike" spc="0">
                <a:solidFill>
                  <a:srgbClr val="1F2329">
                    <a:alpha val="100000"/>
                  </a:srgbClr>
                </a:solidFill>
                <a:latin typeface="Arial"/>
              </a:defRPr>
            </a:lvl1pPr>
          </a:lstStyle>
          <a:p>
            <a:pPr algn="l"/>
            <a:endParaRPr/>
          </a:p>
        </p:txBody>
      </p:sp>
    </p:spTree>
    <p:extLst>
      <p:ext uri="{BB962C8B-B14F-4D97-AF65-F5344CB8AC3E}">
        <p14:creationId xmlns:p14="http://schemas.microsoft.com/office/powerpoint/2010/main" val="354337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59E02A-4A78-CBDD-A9E5-A3FD23FD74C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E8273F92-4119-BF89-BC2A-9EF9A3D75563}"/>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FDD677A-B11E-6B25-D3F9-165B181D0333}"/>
              </a:ext>
            </a:extLst>
          </p:cNvPr>
          <p:cNvSpPr>
            <a:spLocks noGrp="1"/>
          </p:cNvSpPr>
          <p:nvPr>
            <p:ph type="dt" sz="half" idx="10"/>
          </p:nvPr>
        </p:nvSpPr>
        <p:spPr/>
        <p:txBody>
          <a:bodyPr/>
          <a:lstStyle/>
          <a:p>
            <a:fld id="{70BB3873-B7CE-2748-8129-AC0B08BC8944}" type="datetime1">
              <a:rPr kumimoji="1" lang="zh-CN" altLang="en-US" smtClean="0"/>
              <a:t>2025/9/1</a:t>
            </a:fld>
            <a:endParaRPr kumimoji="1" lang="zh-CN" altLang="en-US"/>
          </a:p>
        </p:txBody>
      </p:sp>
      <p:sp>
        <p:nvSpPr>
          <p:cNvPr id="5" name="页脚占位符 4">
            <a:extLst>
              <a:ext uri="{FF2B5EF4-FFF2-40B4-BE49-F238E27FC236}">
                <a16:creationId xmlns:a16="http://schemas.microsoft.com/office/drawing/2014/main" id="{C7A6F554-74BC-A1EB-5E5D-13A623D80CD2}"/>
              </a:ext>
            </a:extLst>
          </p:cNvPr>
          <p:cNvSpPr>
            <a:spLocks noGrp="1"/>
          </p:cNvSpPr>
          <p:nvPr>
            <p:ph type="ftr" sz="quarter" idx="11"/>
          </p:nvPr>
        </p:nvSpPr>
        <p:spPr/>
        <p:txBody>
          <a:bodyPr/>
          <a:lstStyle/>
          <a:p>
            <a:r>
              <a:rPr kumimoji="1" lang="fr-FR" altLang="zh-CN"/>
              <a:t>From Point-wise to Group-wise: A Fast and Accurate Microservice Trace Anomaly Detection Approach</a:t>
            </a:r>
            <a:endParaRPr kumimoji="1" lang="zh-CN" altLang="en-US" dirty="0"/>
          </a:p>
        </p:txBody>
      </p:sp>
      <p:sp>
        <p:nvSpPr>
          <p:cNvPr id="6" name="灯片编号占位符 5">
            <a:extLst>
              <a:ext uri="{FF2B5EF4-FFF2-40B4-BE49-F238E27FC236}">
                <a16:creationId xmlns:a16="http://schemas.microsoft.com/office/drawing/2014/main" id="{26AB97AE-E600-873A-B7C9-1AB434974C20}"/>
              </a:ext>
            </a:extLst>
          </p:cNvPr>
          <p:cNvSpPr>
            <a:spLocks noGrp="1"/>
          </p:cNvSpPr>
          <p:nvPr>
            <p:ph type="sldNum" sz="quarter" idx="12"/>
          </p:nvPr>
        </p:nvSpPr>
        <p:spPr/>
        <p:txBody>
          <a:body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407544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6B5977-0ADE-E0ED-C60C-629A3CD4534C}"/>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C03EBFB3-F991-45CE-D328-50B43794FD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B8F7401B-9556-1D8F-0760-1DDC4847AA7B}"/>
              </a:ext>
            </a:extLst>
          </p:cNvPr>
          <p:cNvSpPr>
            <a:spLocks noGrp="1"/>
          </p:cNvSpPr>
          <p:nvPr>
            <p:ph type="dt" sz="half" idx="10"/>
          </p:nvPr>
        </p:nvSpPr>
        <p:spPr/>
        <p:txBody>
          <a:bodyPr/>
          <a:lstStyle/>
          <a:p>
            <a:fld id="{B1A18981-D757-CB4D-A85C-408B264633F8}" type="datetime1">
              <a:rPr kumimoji="1" lang="zh-CN" altLang="en-US" smtClean="0"/>
              <a:t>2025/9/1</a:t>
            </a:fld>
            <a:endParaRPr kumimoji="1" lang="zh-CN" altLang="en-US"/>
          </a:p>
        </p:txBody>
      </p:sp>
      <p:sp>
        <p:nvSpPr>
          <p:cNvPr id="5" name="页脚占位符 4">
            <a:extLst>
              <a:ext uri="{FF2B5EF4-FFF2-40B4-BE49-F238E27FC236}">
                <a16:creationId xmlns:a16="http://schemas.microsoft.com/office/drawing/2014/main" id="{36A08667-7998-F52A-FC42-04D1F6F5C152}"/>
              </a:ext>
            </a:extLst>
          </p:cNvPr>
          <p:cNvSpPr>
            <a:spLocks noGrp="1"/>
          </p:cNvSpPr>
          <p:nvPr>
            <p:ph type="ftr" sz="quarter" idx="11"/>
          </p:nvPr>
        </p:nvSpPr>
        <p:spPr/>
        <p:txBody>
          <a:bodyPr/>
          <a:lstStyle/>
          <a:p>
            <a:r>
              <a:rPr kumimoji="1" lang="fr-FR" altLang="zh-CN"/>
              <a:t>From Point-wise to Group-wise: A Fast and Accurate Microservice Trace Anomaly Detection Approach</a:t>
            </a:r>
            <a:endParaRPr kumimoji="1" lang="zh-CN" altLang="en-US" dirty="0"/>
          </a:p>
        </p:txBody>
      </p:sp>
      <p:sp>
        <p:nvSpPr>
          <p:cNvPr id="6" name="灯片编号占位符 5">
            <a:extLst>
              <a:ext uri="{FF2B5EF4-FFF2-40B4-BE49-F238E27FC236}">
                <a16:creationId xmlns:a16="http://schemas.microsoft.com/office/drawing/2014/main" id="{A3AAE370-F7C7-E812-B8C4-AC40E0F421EB}"/>
              </a:ext>
            </a:extLst>
          </p:cNvPr>
          <p:cNvSpPr>
            <a:spLocks noGrp="1"/>
          </p:cNvSpPr>
          <p:nvPr>
            <p:ph type="sldNum" sz="quarter" idx="12"/>
          </p:nvPr>
        </p:nvSpPr>
        <p:spPr/>
        <p:txBody>
          <a:body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86099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3D8548-6852-8562-D681-173F1954813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2C09DA2-8C3B-12CC-35BD-0968802C86B7}"/>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D58A4BB8-9320-CC73-30AD-E175922D462D}"/>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E43C33A5-88D4-962D-01F9-3B7B4EF2B75C}"/>
              </a:ext>
            </a:extLst>
          </p:cNvPr>
          <p:cNvSpPr>
            <a:spLocks noGrp="1"/>
          </p:cNvSpPr>
          <p:nvPr>
            <p:ph type="dt" sz="half" idx="10"/>
          </p:nvPr>
        </p:nvSpPr>
        <p:spPr/>
        <p:txBody>
          <a:bodyPr/>
          <a:lstStyle/>
          <a:p>
            <a:fld id="{5073A177-8AA0-BE4B-8697-C43D76D4199F}" type="datetime1">
              <a:rPr kumimoji="1" lang="zh-CN" altLang="en-US" smtClean="0"/>
              <a:t>2025/9/1</a:t>
            </a:fld>
            <a:endParaRPr kumimoji="1" lang="zh-CN" altLang="en-US"/>
          </a:p>
        </p:txBody>
      </p:sp>
      <p:sp>
        <p:nvSpPr>
          <p:cNvPr id="6" name="页脚占位符 5">
            <a:extLst>
              <a:ext uri="{FF2B5EF4-FFF2-40B4-BE49-F238E27FC236}">
                <a16:creationId xmlns:a16="http://schemas.microsoft.com/office/drawing/2014/main" id="{3BBBC6AD-200A-2092-868B-A51C4E3A728A}"/>
              </a:ext>
            </a:extLst>
          </p:cNvPr>
          <p:cNvSpPr>
            <a:spLocks noGrp="1"/>
          </p:cNvSpPr>
          <p:nvPr>
            <p:ph type="ftr" sz="quarter" idx="11"/>
          </p:nvPr>
        </p:nvSpPr>
        <p:spPr/>
        <p:txBody>
          <a:bodyPr/>
          <a:lstStyle/>
          <a:p>
            <a:r>
              <a:rPr kumimoji="1" lang="fr-FR" altLang="zh-CN"/>
              <a:t>From Point-wise to Group-wise: A Fast and Accurate Microservice Trace Anomaly Detection Approach</a:t>
            </a:r>
            <a:endParaRPr kumimoji="1" lang="zh-CN" altLang="en-US" dirty="0"/>
          </a:p>
        </p:txBody>
      </p:sp>
      <p:sp>
        <p:nvSpPr>
          <p:cNvPr id="7" name="灯片编号占位符 6">
            <a:extLst>
              <a:ext uri="{FF2B5EF4-FFF2-40B4-BE49-F238E27FC236}">
                <a16:creationId xmlns:a16="http://schemas.microsoft.com/office/drawing/2014/main" id="{DD5D11FF-C7B6-8315-FE5F-256A0666D73E}"/>
              </a:ext>
            </a:extLst>
          </p:cNvPr>
          <p:cNvSpPr>
            <a:spLocks noGrp="1"/>
          </p:cNvSpPr>
          <p:nvPr>
            <p:ph type="sldNum" sz="quarter" idx="12"/>
          </p:nvPr>
        </p:nvSpPr>
        <p:spPr/>
        <p:txBody>
          <a:body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251622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0A7EC6-2875-0471-F04F-5D3479C8167D}"/>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08F446AF-5464-343A-3E09-CC1DCD731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1557C198-96E1-3F06-29A1-4E19A474EC8B}"/>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B64716F7-3FCB-BAD4-D8E2-47BB1409AE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8AB4C30F-B875-1680-1E78-5F50C51CC675}"/>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53971879-3EB6-A437-89CA-8B288E7E60AB}"/>
              </a:ext>
            </a:extLst>
          </p:cNvPr>
          <p:cNvSpPr>
            <a:spLocks noGrp="1"/>
          </p:cNvSpPr>
          <p:nvPr>
            <p:ph type="dt" sz="half" idx="10"/>
          </p:nvPr>
        </p:nvSpPr>
        <p:spPr/>
        <p:txBody>
          <a:bodyPr/>
          <a:lstStyle/>
          <a:p>
            <a:fld id="{7B076F3E-4E12-BA45-8F6B-210FC26D07AD}" type="datetime1">
              <a:rPr kumimoji="1" lang="zh-CN" altLang="en-US" smtClean="0"/>
              <a:t>2025/9/1</a:t>
            </a:fld>
            <a:endParaRPr kumimoji="1" lang="zh-CN" altLang="en-US"/>
          </a:p>
        </p:txBody>
      </p:sp>
      <p:sp>
        <p:nvSpPr>
          <p:cNvPr id="8" name="页脚占位符 7">
            <a:extLst>
              <a:ext uri="{FF2B5EF4-FFF2-40B4-BE49-F238E27FC236}">
                <a16:creationId xmlns:a16="http://schemas.microsoft.com/office/drawing/2014/main" id="{2F10710D-0FA6-5C7F-F0A7-E87E41CC9790}"/>
              </a:ext>
            </a:extLst>
          </p:cNvPr>
          <p:cNvSpPr>
            <a:spLocks noGrp="1"/>
          </p:cNvSpPr>
          <p:nvPr>
            <p:ph type="ftr" sz="quarter" idx="11"/>
          </p:nvPr>
        </p:nvSpPr>
        <p:spPr/>
        <p:txBody>
          <a:bodyPr/>
          <a:lstStyle/>
          <a:p>
            <a:r>
              <a:rPr kumimoji="1" lang="fr-FR" altLang="zh-CN"/>
              <a:t>From Point-wise to Group-wise: A Fast and Accurate Microservice Trace Anomaly Detection Approach</a:t>
            </a:r>
            <a:endParaRPr kumimoji="1" lang="zh-CN" altLang="en-US" dirty="0"/>
          </a:p>
        </p:txBody>
      </p:sp>
      <p:sp>
        <p:nvSpPr>
          <p:cNvPr id="9" name="灯片编号占位符 8">
            <a:extLst>
              <a:ext uri="{FF2B5EF4-FFF2-40B4-BE49-F238E27FC236}">
                <a16:creationId xmlns:a16="http://schemas.microsoft.com/office/drawing/2014/main" id="{5952F87B-EC24-3A71-A03C-5462026C0317}"/>
              </a:ext>
            </a:extLst>
          </p:cNvPr>
          <p:cNvSpPr>
            <a:spLocks noGrp="1"/>
          </p:cNvSpPr>
          <p:nvPr>
            <p:ph type="sldNum" sz="quarter" idx="12"/>
          </p:nvPr>
        </p:nvSpPr>
        <p:spPr/>
        <p:txBody>
          <a:body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56382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B47D7E-AC08-6EF2-FE65-457E96302039}"/>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4BAD1636-0FD6-A0FA-4045-3290660E5F00}"/>
              </a:ext>
            </a:extLst>
          </p:cNvPr>
          <p:cNvSpPr>
            <a:spLocks noGrp="1"/>
          </p:cNvSpPr>
          <p:nvPr>
            <p:ph type="dt" sz="half" idx="10"/>
          </p:nvPr>
        </p:nvSpPr>
        <p:spPr/>
        <p:txBody>
          <a:bodyPr/>
          <a:lstStyle/>
          <a:p>
            <a:fld id="{B4785A04-ECE7-DD45-BC4F-AA88CE5DDFBE}" type="datetime1">
              <a:rPr kumimoji="1" lang="zh-CN" altLang="en-US" smtClean="0"/>
              <a:t>2025/9/1</a:t>
            </a:fld>
            <a:endParaRPr kumimoji="1" lang="zh-CN" altLang="en-US"/>
          </a:p>
        </p:txBody>
      </p:sp>
      <p:sp>
        <p:nvSpPr>
          <p:cNvPr id="4" name="页脚占位符 3">
            <a:extLst>
              <a:ext uri="{FF2B5EF4-FFF2-40B4-BE49-F238E27FC236}">
                <a16:creationId xmlns:a16="http://schemas.microsoft.com/office/drawing/2014/main" id="{6AA2125C-CC53-1797-9D36-C5C394D636B1}"/>
              </a:ext>
            </a:extLst>
          </p:cNvPr>
          <p:cNvSpPr>
            <a:spLocks noGrp="1"/>
          </p:cNvSpPr>
          <p:nvPr>
            <p:ph type="ftr" sz="quarter" idx="11"/>
          </p:nvPr>
        </p:nvSpPr>
        <p:spPr/>
        <p:txBody>
          <a:bodyPr/>
          <a:lstStyle/>
          <a:p>
            <a:r>
              <a:rPr kumimoji="1" lang="fr-FR" altLang="zh-CN"/>
              <a:t>From Point-wise to Group-wise: A Fast and Accurate Microservice Trace Anomaly Detection Approach</a:t>
            </a:r>
            <a:endParaRPr kumimoji="1" lang="zh-CN" altLang="en-US" dirty="0"/>
          </a:p>
        </p:txBody>
      </p:sp>
      <p:sp>
        <p:nvSpPr>
          <p:cNvPr id="5" name="灯片编号占位符 4">
            <a:extLst>
              <a:ext uri="{FF2B5EF4-FFF2-40B4-BE49-F238E27FC236}">
                <a16:creationId xmlns:a16="http://schemas.microsoft.com/office/drawing/2014/main" id="{39825FC4-AFE0-7690-2898-DF89F5088D83}"/>
              </a:ext>
            </a:extLst>
          </p:cNvPr>
          <p:cNvSpPr>
            <a:spLocks noGrp="1"/>
          </p:cNvSpPr>
          <p:nvPr>
            <p:ph type="sldNum" sz="quarter" idx="12"/>
          </p:nvPr>
        </p:nvSpPr>
        <p:spPr/>
        <p:txBody>
          <a:body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167674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E6629C5-21B5-BD04-83C7-53C86DB1D07B}"/>
              </a:ext>
            </a:extLst>
          </p:cNvPr>
          <p:cNvSpPr>
            <a:spLocks noGrp="1"/>
          </p:cNvSpPr>
          <p:nvPr>
            <p:ph type="dt" sz="half" idx="10"/>
          </p:nvPr>
        </p:nvSpPr>
        <p:spPr/>
        <p:txBody>
          <a:bodyPr/>
          <a:lstStyle/>
          <a:p>
            <a:fld id="{0C48D740-FB15-F44F-A31C-0FB28D07E42F}" type="datetime1">
              <a:rPr kumimoji="1" lang="zh-CN" altLang="en-US" smtClean="0"/>
              <a:t>2025/9/1</a:t>
            </a:fld>
            <a:endParaRPr kumimoji="1" lang="zh-CN" altLang="en-US"/>
          </a:p>
        </p:txBody>
      </p:sp>
      <p:sp>
        <p:nvSpPr>
          <p:cNvPr id="3" name="页脚占位符 2">
            <a:extLst>
              <a:ext uri="{FF2B5EF4-FFF2-40B4-BE49-F238E27FC236}">
                <a16:creationId xmlns:a16="http://schemas.microsoft.com/office/drawing/2014/main" id="{726C94A3-A66A-B2D5-C25E-B6DC61875F12}"/>
              </a:ext>
            </a:extLst>
          </p:cNvPr>
          <p:cNvSpPr>
            <a:spLocks noGrp="1"/>
          </p:cNvSpPr>
          <p:nvPr>
            <p:ph type="ftr" sz="quarter" idx="11"/>
          </p:nvPr>
        </p:nvSpPr>
        <p:spPr/>
        <p:txBody>
          <a:bodyPr/>
          <a:lstStyle/>
          <a:p>
            <a:r>
              <a:rPr kumimoji="1" lang="fr-FR" altLang="zh-CN"/>
              <a:t>From Point-wise to Group-wise: A Fast and Accurate Microservice Trace Anomaly Detection Approach</a:t>
            </a:r>
            <a:endParaRPr kumimoji="1" lang="zh-CN" altLang="en-US" dirty="0"/>
          </a:p>
        </p:txBody>
      </p:sp>
      <p:sp>
        <p:nvSpPr>
          <p:cNvPr id="4" name="灯片编号占位符 3">
            <a:extLst>
              <a:ext uri="{FF2B5EF4-FFF2-40B4-BE49-F238E27FC236}">
                <a16:creationId xmlns:a16="http://schemas.microsoft.com/office/drawing/2014/main" id="{CBE629DA-5A43-4548-8173-756D73C00E71}"/>
              </a:ext>
            </a:extLst>
          </p:cNvPr>
          <p:cNvSpPr>
            <a:spLocks noGrp="1"/>
          </p:cNvSpPr>
          <p:nvPr>
            <p:ph type="sldNum" sz="quarter" idx="12"/>
          </p:nvPr>
        </p:nvSpPr>
        <p:spPr/>
        <p:txBody>
          <a:body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98592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AAA08B-6323-DB67-8269-FA8A31775F33}"/>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74DEFBA3-5C12-7619-F009-923B525CF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6337E450-CF19-BE96-1D4B-6040C794D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2566ABF4-1B54-E9A6-A03A-252D9E492826}"/>
              </a:ext>
            </a:extLst>
          </p:cNvPr>
          <p:cNvSpPr>
            <a:spLocks noGrp="1"/>
          </p:cNvSpPr>
          <p:nvPr>
            <p:ph type="dt" sz="half" idx="10"/>
          </p:nvPr>
        </p:nvSpPr>
        <p:spPr/>
        <p:txBody>
          <a:bodyPr/>
          <a:lstStyle/>
          <a:p>
            <a:fld id="{1BAA8950-95AE-0246-BF1E-53F45EA49A14}" type="datetime1">
              <a:rPr kumimoji="1" lang="zh-CN" altLang="en-US" smtClean="0"/>
              <a:t>2025/9/1</a:t>
            </a:fld>
            <a:endParaRPr kumimoji="1" lang="zh-CN" altLang="en-US"/>
          </a:p>
        </p:txBody>
      </p:sp>
      <p:sp>
        <p:nvSpPr>
          <p:cNvPr id="6" name="页脚占位符 5">
            <a:extLst>
              <a:ext uri="{FF2B5EF4-FFF2-40B4-BE49-F238E27FC236}">
                <a16:creationId xmlns:a16="http://schemas.microsoft.com/office/drawing/2014/main" id="{7B632A2E-85ED-FC2B-DECC-EA41D287990B}"/>
              </a:ext>
            </a:extLst>
          </p:cNvPr>
          <p:cNvSpPr>
            <a:spLocks noGrp="1"/>
          </p:cNvSpPr>
          <p:nvPr>
            <p:ph type="ftr" sz="quarter" idx="11"/>
          </p:nvPr>
        </p:nvSpPr>
        <p:spPr/>
        <p:txBody>
          <a:bodyPr/>
          <a:lstStyle/>
          <a:p>
            <a:r>
              <a:rPr kumimoji="1" lang="fr-FR" altLang="zh-CN"/>
              <a:t>From Point-wise to Group-wise: A Fast and Accurate Microservice Trace Anomaly Detection Approach</a:t>
            </a:r>
            <a:endParaRPr kumimoji="1" lang="zh-CN" altLang="en-US" dirty="0"/>
          </a:p>
        </p:txBody>
      </p:sp>
      <p:sp>
        <p:nvSpPr>
          <p:cNvPr id="7" name="灯片编号占位符 6">
            <a:extLst>
              <a:ext uri="{FF2B5EF4-FFF2-40B4-BE49-F238E27FC236}">
                <a16:creationId xmlns:a16="http://schemas.microsoft.com/office/drawing/2014/main" id="{1A067632-9476-F3D9-0CB3-473548238376}"/>
              </a:ext>
            </a:extLst>
          </p:cNvPr>
          <p:cNvSpPr>
            <a:spLocks noGrp="1"/>
          </p:cNvSpPr>
          <p:nvPr>
            <p:ph type="sldNum" sz="quarter" idx="12"/>
          </p:nvPr>
        </p:nvSpPr>
        <p:spPr/>
        <p:txBody>
          <a:body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82894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23D34-1682-2C1D-DCAE-5ACFED4AEC5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77912AF6-3D0D-D6A8-E568-468A939CD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AB4B6FEE-7246-5878-4D95-D33AF11E0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E6315DF8-D810-0080-AE66-CBE1874F5F8A}"/>
              </a:ext>
            </a:extLst>
          </p:cNvPr>
          <p:cNvSpPr>
            <a:spLocks noGrp="1"/>
          </p:cNvSpPr>
          <p:nvPr>
            <p:ph type="dt" sz="half" idx="10"/>
          </p:nvPr>
        </p:nvSpPr>
        <p:spPr/>
        <p:txBody>
          <a:bodyPr/>
          <a:lstStyle/>
          <a:p>
            <a:fld id="{4C0EE03E-CE35-B040-B691-D6FD27A911BC}" type="datetime1">
              <a:rPr kumimoji="1" lang="zh-CN" altLang="en-US" smtClean="0"/>
              <a:t>2025/9/1</a:t>
            </a:fld>
            <a:endParaRPr kumimoji="1" lang="zh-CN" altLang="en-US"/>
          </a:p>
        </p:txBody>
      </p:sp>
      <p:sp>
        <p:nvSpPr>
          <p:cNvPr id="6" name="页脚占位符 5">
            <a:extLst>
              <a:ext uri="{FF2B5EF4-FFF2-40B4-BE49-F238E27FC236}">
                <a16:creationId xmlns:a16="http://schemas.microsoft.com/office/drawing/2014/main" id="{EB6F5B22-1D62-14B5-0B52-6FA8F2A4032C}"/>
              </a:ext>
            </a:extLst>
          </p:cNvPr>
          <p:cNvSpPr>
            <a:spLocks noGrp="1"/>
          </p:cNvSpPr>
          <p:nvPr>
            <p:ph type="ftr" sz="quarter" idx="11"/>
          </p:nvPr>
        </p:nvSpPr>
        <p:spPr/>
        <p:txBody>
          <a:bodyPr/>
          <a:lstStyle/>
          <a:p>
            <a:r>
              <a:rPr kumimoji="1" lang="fr-FR" altLang="zh-CN"/>
              <a:t>From Point-wise to Group-wise: A Fast and Accurate Microservice Trace Anomaly Detection Approach</a:t>
            </a:r>
            <a:endParaRPr kumimoji="1" lang="zh-CN" altLang="en-US" dirty="0"/>
          </a:p>
        </p:txBody>
      </p:sp>
      <p:sp>
        <p:nvSpPr>
          <p:cNvPr id="7" name="灯片编号占位符 6">
            <a:extLst>
              <a:ext uri="{FF2B5EF4-FFF2-40B4-BE49-F238E27FC236}">
                <a16:creationId xmlns:a16="http://schemas.microsoft.com/office/drawing/2014/main" id="{769F4F91-176B-C217-70B2-1935FD007200}"/>
              </a:ext>
            </a:extLst>
          </p:cNvPr>
          <p:cNvSpPr>
            <a:spLocks noGrp="1"/>
          </p:cNvSpPr>
          <p:nvPr>
            <p:ph type="sldNum" sz="quarter" idx="12"/>
          </p:nvPr>
        </p:nvSpPr>
        <p:spPr/>
        <p:txBody>
          <a:body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150368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86C4F99-C2E2-18AF-C87B-B0A9CBA1B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4F558C0-9123-B5F4-7EFF-E73FBE3829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20C2619-E206-EAE7-0545-8826E5495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68D3B8-27F2-D646-B28D-4723B4AA1063}" type="datetime1">
              <a:rPr kumimoji="1" lang="zh-CN" altLang="en-US" smtClean="0"/>
              <a:t>2025/9/1</a:t>
            </a:fld>
            <a:endParaRPr kumimoji="1" lang="zh-CN" altLang="en-US"/>
          </a:p>
        </p:txBody>
      </p:sp>
      <p:sp>
        <p:nvSpPr>
          <p:cNvPr id="5" name="页脚占位符 4">
            <a:extLst>
              <a:ext uri="{FF2B5EF4-FFF2-40B4-BE49-F238E27FC236}">
                <a16:creationId xmlns:a16="http://schemas.microsoft.com/office/drawing/2014/main" id="{2AD58A0E-B9AE-D699-6795-11F5ACF64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kumimoji="1" lang="fr-FR" altLang="zh-CN"/>
              <a:t>From Point-wise to Group-wise: A Fast and Accurate Microservice Trace Anomaly Detection Approach</a:t>
            </a:r>
            <a:endParaRPr kumimoji="1" lang="zh-CN" altLang="en-US" dirty="0"/>
          </a:p>
        </p:txBody>
      </p:sp>
      <p:sp>
        <p:nvSpPr>
          <p:cNvPr id="6" name="灯片编号占位符 5">
            <a:extLst>
              <a:ext uri="{FF2B5EF4-FFF2-40B4-BE49-F238E27FC236}">
                <a16:creationId xmlns:a16="http://schemas.microsoft.com/office/drawing/2014/main" id="{E5C9F263-04CD-AA54-EBC1-750C266C97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993CC-4AF0-644D-833B-754701D3D9D4}" type="slidenum">
              <a:rPr kumimoji="1" lang="zh-CN" altLang="en-US" smtClean="0"/>
              <a:t>‹#›</a:t>
            </a:fld>
            <a:endParaRPr kumimoji="1" lang="zh-CN" altLang="en-US"/>
          </a:p>
        </p:txBody>
      </p:sp>
    </p:spTree>
    <p:extLst>
      <p:ext uri="{BB962C8B-B14F-4D97-AF65-F5344CB8AC3E}">
        <p14:creationId xmlns:p14="http://schemas.microsoft.com/office/powerpoint/2010/main" val="14353082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D7FF852-74D7-A14D-B7AA-CE2F6B0E0861}"/>
              </a:ext>
            </a:extLst>
          </p:cNvPr>
          <p:cNvSpPr/>
          <p:nvPr/>
        </p:nvSpPr>
        <p:spPr>
          <a:xfrm>
            <a:off x="0" y="1774185"/>
            <a:ext cx="12192000" cy="2423604"/>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1F1F7C80-CC24-C844-89D5-99CF7EF3633B}"/>
              </a:ext>
            </a:extLst>
          </p:cNvPr>
          <p:cNvSpPr txBox="1"/>
          <p:nvPr/>
        </p:nvSpPr>
        <p:spPr>
          <a:xfrm>
            <a:off x="119366" y="2393843"/>
            <a:ext cx="11753043" cy="1200329"/>
          </a:xfrm>
          <a:prstGeom prst="rect">
            <a:avLst/>
          </a:prstGeom>
          <a:noFill/>
        </p:spPr>
        <p:txBody>
          <a:bodyPr wrap="square" rtlCol="0">
            <a:spAutoFit/>
          </a:bodyPr>
          <a:lstStyle/>
          <a:p>
            <a:pPr algn="ctr"/>
            <a:r>
              <a:rPr lang="en" altLang="zh-CN" sz="3600" b="1" dirty="0">
                <a:solidFill>
                  <a:srgbClr val="3E4FA6"/>
                </a:solidFill>
                <a:latin typeface="Franklin Gothic Medium" panose="020B0603020102020204" pitchFamily="34" charset="0"/>
                <a:cs typeface="Arial" panose="020B0604020202020204" pitchFamily="34" charset="0"/>
              </a:rPr>
              <a:t>ChatTS: Aligning Time Series with LLMs via Synthetic Data for Enhanced Understanding and Reasoning</a:t>
            </a:r>
          </a:p>
        </p:txBody>
      </p:sp>
      <p:sp>
        <p:nvSpPr>
          <p:cNvPr id="7" name="文本框 6">
            <a:extLst>
              <a:ext uri="{FF2B5EF4-FFF2-40B4-BE49-F238E27FC236}">
                <a16:creationId xmlns:a16="http://schemas.microsoft.com/office/drawing/2014/main" id="{A24A3B7C-4605-4248-A89D-61CFCC310718}"/>
              </a:ext>
            </a:extLst>
          </p:cNvPr>
          <p:cNvSpPr txBox="1"/>
          <p:nvPr/>
        </p:nvSpPr>
        <p:spPr>
          <a:xfrm>
            <a:off x="2021684" y="4588953"/>
            <a:ext cx="7948405" cy="830997"/>
          </a:xfrm>
          <a:prstGeom prst="rect">
            <a:avLst/>
          </a:prstGeom>
          <a:noFill/>
        </p:spPr>
        <p:txBody>
          <a:bodyPr wrap="square" rtlCol="0">
            <a:spAutoFit/>
          </a:bodyPr>
          <a:lstStyle/>
          <a:p>
            <a:pPr algn="ctr"/>
            <a:r>
              <a:rPr kumimoji="1" lang="en" altLang="zh-CN" sz="2400" b="1" dirty="0">
                <a:latin typeface="Franklin Gothic Medium" panose="020B0603020102020204" pitchFamily="34" charset="0"/>
                <a:ea typeface="STHeiti" panose="02010600040101010101" pitchFamily="2" charset="-122"/>
                <a:cs typeface="Times New Roman" panose="02020603050405020304" pitchFamily="18" charset="0"/>
              </a:rPr>
              <a:t>Zhe Xie</a:t>
            </a:r>
            <a:r>
              <a:rPr kumimoji="1" lang="en" altLang="zh-CN" sz="2400" b="1" baseline="30000" dirty="0">
                <a:latin typeface="Franklin Gothic Medium" panose="020B0603020102020204" pitchFamily="34" charset="0"/>
                <a:ea typeface="STHeiti" panose="02010600040101010101" pitchFamily="2" charset="-122"/>
                <a:cs typeface="Times New Roman" panose="02020603050405020304" pitchFamily="18" charset="0"/>
              </a:rPr>
              <a:t>1</a:t>
            </a:r>
            <a:r>
              <a:rPr kumimoji="1" lang="en" altLang="zh-CN" sz="2400" dirty="0">
                <a:latin typeface="Franklin Gothic Medium" panose="020B0603020102020204" pitchFamily="34" charset="0"/>
                <a:ea typeface="STHeiti" panose="02010600040101010101" pitchFamily="2" charset="-122"/>
                <a:cs typeface="Times New Roman" panose="02020603050405020304" pitchFamily="18" charset="0"/>
              </a:rPr>
              <a:t>, Zeyan Li, Xiao He, </a:t>
            </a:r>
            <a:r>
              <a:rPr kumimoji="1" lang="en" altLang="zh-CN" sz="2400" dirty="0" err="1">
                <a:latin typeface="Franklin Gothic Medium" panose="020B0603020102020204" pitchFamily="34" charset="0"/>
                <a:ea typeface="STHeiti" panose="02010600040101010101" pitchFamily="2" charset="-122"/>
                <a:cs typeface="Times New Roman" panose="02020603050405020304" pitchFamily="18" charset="0"/>
              </a:rPr>
              <a:t>Longlong</a:t>
            </a:r>
            <a:r>
              <a:rPr kumimoji="1" lang="en" altLang="zh-CN" sz="2400" dirty="0">
                <a:latin typeface="Franklin Gothic Medium" panose="020B0603020102020204" pitchFamily="34" charset="0"/>
                <a:ea typeface="STHeiti" panose="02010600040101010101" pitchFamily="2" charset="-122"/>
                <a:cs typeface="Times New Roman" panose="02020603050405020304" pitchFamily="18" charset="0"/>
              </a:rPr>
              <a:t> Xu, Xidao Wen, </a:t>
            </a:r>
            <a:r>
              <a:rPr kumimoji="1" lang="en" altLang="zh-CN" sz="2400" dirty="0" err="1">
                <a:latin typeface="Franklin Gothic Medium" panose="020B0603020102020204" pitchFamily="34" charset="0"/>
                <a:ea typeface="STHeiti" panose="02010600040101010101" pitchFamily="2" charset="-122"/>
                <a:cs typeface="Times New Roman" panose="02020603050405020304" pitchFamily="18" charset="0"/>
              </a:rPr>
              <a:t>Tieying</a:t>
            </a:r>
            <a:r>
              <a:rPr kumimoji="1" lang="en" altLang="zh-CN" sz="2400" dirty="0">
                <a:latin typeface="Franklin Gothic Medium" panose="020B0603020102020204" pitchFamily="34" charset="0"/>
                <a:ea typeface="STHeiti" panose="02010600040101010101" pitchFamily="2" charset="-122"/>
                <a:cs typeface="Times New Roman" panose="02020603050405020304" pitchFamily="18" charset="0"/>
              </a:rPr>
              <a:t> Zhang, Jianjun Chen, Rui Shi, Dan Pei</a:t>
            </a:r>
            <a:endParaRPr kumimoji="1" lang="en-US" altLang="zh-CN" sz="3200" dirty="0">
              <a:latin typeface="Franklin Gothic Medium" panose="020B0603020102020204" pitchFamily="34" charset="0"/>
              <a:ea typeface="STHeiti" panose="0201060004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DD50B5E2-5091-0FF4-54D7-448540277F1F}"/>
              </a:ext>
            </a:extLst>
          </p:cNvPr>
          <p:cNvSpPr txBox="1"/>
          <p:nvPr/>
        </p:nvSpPr>
        <p:spPr>
          <a:xfrm>
            <a:off x="3554502" y="6201785"/>
            <a:ext cx="5082995" cy="369332"/>
          </a:xfrm>
          <a:prstGeom prst="rect">
            <a:avLst/>
          </a:prstGeom>
          <a:noFill/>
        </p:spPr>
        <p:txBody>
          <a:bodyPr wrap="none" rtlCol="0">
            <a:spAutoFit/>
          </a:bodyPr>
          <a:lstStyle/>
          <a:p>
            <a:r>
              <a:rPr kumimoji="1" lang="en-US" altLang="zh-CN" dirty="0">
                <a:latin typeface="Franklin Gothic Book" panose="020B0503020102020204" pitchFamily="34" charset="0"/>
                <a:ea typeface="STHeiti" panose="02010600040101010101" pitchFamily="2" charset="-122"/>
                <a:cs typeface="Times New Roman" panose="02020603050405020304" pitchFamily="18" charset="0"/>
              </a:rPr>
              <a:t>1. Presenter. Email: </a:t>
            </a:r>
            <a:r>
              <a:rPr kumimoji="1" lang="en-US" altLang="zh-CN" dirty="0">
                <a:solidFill>
                  <a:srgbClr val="3E4FA6"/>
                </a:solidFill>
                <a:latin typeface="Franklin Gothic Book" panose="020B0503020102020204" pitchFamily="34" charset="0"/>
                <a:ea typeface="STHeiti" panose="02010600040101010101" pitchFamily="2" charset="-122"/>
                <a:cs typeface="Times New Roman" panose="02020603050405020304" pitchFamily="18" charset="0"/>
              </a:rPr>
              <a:t>xiez22@mails.tsinghua.edu.cn</a:t>
            </a:r>
            <a:endParaRPr kumimoji="1" lang="zh-CN" altLang="en-US" dirty="0">
              <a:solidFill>
                <a:srgbClr val="3E4FA6"/>
              </a:solidFill>
              <a:latin typeface="Franklin Gothic Book" panose="020B0503020102020204" pitchFamily="34" charset="0"/>
              <a:ea typeface="STHeiti" panose="0201060004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94AA220E-FB4A-1586-0D13-64CD77EC70E5}"/>
              </a:ext>
            </a:extLst>
          </p:cNvPr>
          <p:cNvPicPr>
            <a:picLocks noChangeAspect="1"/>
          </p:cNvPicPr>
          <p:nvPr/>
        </p:nvPicPr>
        <p:blipFill>
          <a:blip r:embed="rId3"/>
          <a:stretch>
            <a:fillRect/>
          </a:stretch>
        </p:blipFill>
        <p:spPr>
          <a:xfrm>
            <a:off x="339009" y="256820"/>
            <a:ext cx="2224578" cy="908630"/>
          </a:xfrm>
          <a:prstGeom prst="rect">
            <a:avLst/>
          </a:prstGeom>
        </p:spPr>
      </p:pic>
      <p:pic>
        <p:nvPicPr>
          <p:cNvPr id="1026" name="Picture 2" descr="字节跳动logo：极客的浪漫，四条竖线也能演绎丰富有趣">
            <a:extLst>
              <a:ext uri="{FF2B5EF4-FFF2-40B4-BE49-F238E27FC236}">
                <a16:creationId xmlns:a16="http://schemas.microsoft.com/office/drawing/2014/main" id="{2A281472-3CB5-2F45-0367-BF98F5882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858" b="30001"/>
          <a:stretch>
            <a:fillRect/>
          </a:stretch>
        </p:blipFill>
        <p:spPr bwMode="auto">
          <a:xfrm>
            <a:off x="2782119" y="286883"/>
            <a:ext cx="3696868" cy="72784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53507BD1-C34D-592F-FF3A-66F5AC8FD581}"/>
              </a:ext>
            </a:extLst>
          </p:cNvPr>
          <p:cNvSpPr txBox="1"/>
          <p:nvPr/>
        </p:nvSpPr>
        <p:spPr>
          <a:xfrm>
            <a:off x="7109988" y="419972"/>
            <a:ext cx="4599785" cy="461665"/>
          </a:xfrm>
          <a:prstGeom prst="rect">
            <a:avLst/>
          </a:prstGeom>
          <a:noFill/>
        </p:spPr>
        <p:txBody>
          <a:bodyPr wrap="none" rtlCol="0">
            <a:spAutoFit/>
          </a:bodyPr>
          <a:lstStyle/>
          <a:p>
            <a:r>
              <a:rPr lang="en" altLang="zh-CN" sz="2400" b="1" dirty="0">
                <a:latin typeface="Franklin Gothic Book" panose="020B0503020102020204" pitchFamily="34" charset="0"/>
              </a:rPr>
              <a:t>Research 19: Time Series Data II</a:t>
            </a:r>
          </a:p>
        </p:txBody>
      </p:sp>
    </p:spTree>
    <p:extLst>
      <p:ext uri="{BB962C8B-B14F-4D97-AF65-F5344CB8AC3E}">
        <p14:creationId xmlns:p14="http://schemas.microsoft.com/office/powerpoint/2010/main" val="240404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44553-7A8C-0676-C682-356D6BDC9316}"/>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F062849A-3289-5FAE-A99A-C08E365FC13F}"/>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8E68C19C-4F13-64F9-D9A5-9E3E77D3EF33}"/>
              </a:ext>
            </a:extLst>
          </p:cNvPr>
          <p:cNvSpPr txBox="1"/>
          <p:nvPr/>
        </p:nvSpPr>
        <p:spPr>
          <a:xfrm>
            <a:off x="382908" y="147056"/>
            <a:ext cx="4682885"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Time Series Evol-Instruct</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AD41004D-0818-C29B-D9CD-169FEDD687DA}"/>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10</a:t>
            </a:fld>
            <a:endParaRPr kumimoji="1" lang="zh-CN" altLang="en-US">
              <a:latin typeface="STHeiti" panose="02010600040101010101" pitchFamily="2" charset="-122"/>
              <a:ea typeface="STHeiti" panose="02010600040101010101" pitchFamily="2" charset="-122"/>
            </a:endParaRPr>
          </a:p>
        </p:txBody>
      </p:sp>
      <p:sp>
        <p:nvSpPr>
          <p:cNvPr id="6" name="文本框 5">
            <a:extLst>
              <a:ext uri="{FF2B5EF4-FFF2-40B4-BE49-F238E27FC236}">
                <a16:creationId xmlns:a16="http://schemas.microsoft.com/office/drawing/2014/main" id="{629B31F2-DAC9-F8AF-0F1B-C9EC0C4F14B5}"/>
              </a:ext>
            </a:extLst>
          </p:cNvPr>
          <p:cNvSpPr txBox="1"/>
          <p:nvPr/>
        </p:nvSpPr>
        <p:spPr>
          <a:xfrm>
            <a:off x="620681" y="1343884"/>
            <a:ext cx="4745764" cy="4616648"/>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kumimoji="1" lang="en-US" altLang="zh-CN" sz="2400" dirty="0">
                <a:latin typeface="Franklin Gothic Book" panose="020B0503020102020204" pitchFamily="34" charset="0"/>
              </a:rPr>
              <a:t>We employ </a:t>
            </a:r>
            <a:r>
              <a:rPr kumimoji="1" lang="en-US" altLang="zh-CN" sz="2400" b="1" i="1" u="sng" dirty="0">
                <a:solidFill>
                  <a:srgbClr val="3E4FA6"/>
                </a:solidFill>
                <a:latin typeface="Franklin Gothic Book" panose="020B0503020102020204" pitchFamily="34" charset="0"/>
              </a:rPr>
              <a:t>Time Series Evol-Instruct </a:t>
            </a:r>
            <a:r>
              <a:rPr kumimoji="1" lang="en-US" altLang="zh-CN" sz="2400" dirty="0">
                <a:latin typeface="Franklin Gothic Book" panose="020B0503020102020204" pitchFamily="34" charset="0"/>
              </a:rPr>
              <a:t>to generate a large amount of SFT text</a:t>
            </a:r>
          </a:p>
          <a:p>
            <a:pPr marL="285750" indent="-285750">
              <a:spcBef>
                <a:spcPts val="1800"/>
              </a:spcBef>
              <a:buFont typeface="Arial" panose="020B0604020202020204" pitchFamily="34" charset="0"/>
              <a:buChar char="•"/>
            </a:pPr>
            <a:r>
              <a:rPr kumimoji="1" lang="en-US" altLang="zh-CN" sz="2400" b="1" dirty="0">
                <a:solidFill>
                  <a:srgbClr val="3E4FA6"/>
                </a:solidFill>
                <a:latin typeface="Franklin Gothic Medium" panose="020B0603020102020204" pitchFamily="34" charset="0"/>
              </a:rPr>
              <a:t>Diversity: </a:t>
            </a:r>
            <a:r>
              <a:rPr kumimoji="1" lang="en-US" altLang="zh-CN" sz="2400" dirty="0">
                <a:latin typeface="Franklin Gothic Book" panose="020B0503020102020204" pitchFamily="34" charset="0"/>
              </a:rPr>
              <a:t>Each Evol step introduces several new attributes from the</a:t>
            </a:r>
            <a:r>
              <a:rPr kumimoji="1" lang="en-US" altLang="zh-CN" sz="2400" b="1" dirty="0">
                <a:latin typeface="Franklin Gothic Book" panose="020B0503020102020204" pitchFamily="34" charset="0"/>
              </a:rPr>
              <a:t> </a:t>
            </a:r>
            <a:r>
              <a:rPr kumimoji="1" lang="en-US" altLang="zh-CN" sz="2400" b="1" i="1" u="sng" dirty="0">
                <a:solidFill>
                  <a:srgbClr val="61A072"/>
                </a:solidFill>
                <a:latin typeface="Franklin Gothic Book" panose="020B0503020102020204" pitchFamily="34" charset="0"/>
              </a:rPr>
              <a:t>Attribute Pool</a:t>
            </a:r>
            <a:r>
              <a:rPr kumimoji="1" lang="en-US" altLang="zh-CN" sz="2400" b="1" dirty="0">
                <a:latin typeface="Franklin Gothic Book" panose="020B0503020102020204" pitchFamily="34" charset="0"/>
              </a:rPr>
              <a:t> </a:t>
            </a:r>
            <a:r>
              <a:rPr kumimoji="1" lang="en-US" altLang="zh-CN" sz="2400" dirty="0">
                <a:latin typeface="Franklin Gothic Book" panose="020B0503020102020204" pitchFamily="34" charset="0"/>
              </a:rPr>
              <a:t>as context, and generates a </a:t>
            </a:r>
            <a:r>
              <a:rPr kumimoji="1" lang="en-US" altLang="zh-CN" sz="2400" b="1" dirty="0">
                <a:solidFill>
                  <a:srgbClr val="61A072"/>
                </a:solidFill>
                <a:latin typeface="Franklin Gothic Book" panose="020B0503020102020204" pitchFamily="34" charset="0"/>
              </a:rPr>
              <a:t>new QA </a:t>
            </a:r>
            <a:r>
              <a:rPr kumimoji="1" lang="en-US" altLang="zh-CN" sz="2400" dirty="0">
                <a:latin typeface="Franklin Gothic Book" panose="020B0503020102020204" pitchFamily="34" charset="0"/>
              </a:rPr>
              <a:t>from the </a:t>
            </a:r>
            <a:r>
              <a:rPr kumimoji="1" lang="en-US" altLang="zh-CN" sz="2400" b="1" dirty="0">
                <a:solidFill>
                  <a:srgbClr val="61A072"/>
                </a:solidFill>
                <a:latin typeface="Franklin Gothic Book" panose="020B0503020102020204" pitchFamily="34" charset="0"/>
              </a:rPr>
              <a:t>given QA</a:t>
            </a:r>
          </a:p>
          <a:p>
            <a:pPr marL="285750" indent="-285750">
              <a:spcBef>
                <a:spcPts val="1800"/>
              </a:spcBef>
              <a:buFont typeface="Arial" panose="020B0604020202020204" pitchFamily="34" charset="0"/>
              <a:buChar char="•"/>
            </a:pPr>
            <a:r>
              <a:rPr kumimoji="1" lang="en-US" altLang="zh-CN" sz="2400" b="1" dirty="0">
                <a:solidFill>
                  <a:srgbClr val="3E4FA6"/>
                </a:solidFill>
                <a:latin typeface="Franklin Gothic Medium" panose="020B0603020102020204" pitchFamily="34" charset="0"/>
              </a:rPr>
              <a:t>Accuracy: </a:t>
            </a:r>
            <a:r>
              <a:rPr kumimoji="1" lang="en-US" altLang="zh-CN" sz="2400" dirty="0">
                <a:latin typeface="Franklin Gothic Book" panose="020B0503020102020204" pitchFamily="34" charset="0"/>
              </a:rPr>
              <a:t>Both the QA text and the context are jointly validated by an LLM-based validator</a:t>
            </a:r>
          </a:p>
        </p:txBody>
      </p:sp>
      <p:pic>
        <p:nvPicPr>
          <p:cNvPr id="5" name="图片 4">
            <a:extLst>
              <a:ext uri="{FF2B5EF4-FFF2-40B4-BE49-F238E27FC236}">
                <a16:creationId xmlns:a16="http://schemas.microsoft.com/office/drawing/2014/main" id="{30A70158-5A4D-4F3B-F74C-3202C110A354}"/>
              </a:ext>
            </a:extLst>
          </p:cNvPr>
          <p:cNvPicPr>
            <a:picLocks noChangeAspect="1"/>
          </p:cNvPicPr>
          <p:nvPr/>
        </p:nvPicPr>
        <p:blipFill>
          <a:blip r:embed="rId3"/>
          <a:srcRect b="7360"/>
          <a:stretch>
            <a:fillRect/>
          </a:stretch>
        </p:blipFill>
        <p:spPr>
          <a:xfrm>
            <a:off x="5372628" y="1254430"/>
            <a:ext cx="6342541" cy="4616648"/>
          </a:xfrm>
          <a:prstGeom prst="rect">
            <a:avLst/>
          </a:prstGeom>
        </p:spPr>
      </p:pic>
    </p:spTree>
    <p:extLst>
      <p:ext uri="{BB962C8B-B14F-4D97-AF65-F5344CB8AC3E}">
        <p14:creationId xmlns:p14="http://schemas.microsoft.com/office/powerpoint/2010/main" val="272559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9BA2D-FFB7-854B-557C-93065008AAA4}"/>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8F96546F-156A-2232-D445-77E1580ED0E0}"/>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9CD1F8CC-F63B-03A0-90D1-9E3BEED9BADA}"/>
              </a:ext>
            </a:extLst>
          </p:cNvPr>
          <p:cNvSpPr txBox="1"/>
          <p:nvPr/>
        </p:nvSpPr>
        <p:spPr>
          <a:xfrm>
            <a:off x="382908" y="147056"/>
            <a:ext cx="3102131"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Model Structure</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4E2D2A3D-6085-BC40-09A1-98C1B2E3F43F}"/>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11</a:t>
            </a:fld>
            <a:endParaRPr kumimoji="1" lang="zh-CN" altLang="en-US">
              <a:latin typeface="STHeiti" panose="02010600040101010101" pitchFamily="2" charset="-122"/>
              <a:ea typeface="STHeiti" panose="02010600040101010101" pitchFamily="2" charset="-122"/>
            </a:endParaRPr>
          </a:p>
        </p:txBody>
      </p:sp>
      <p:sp>
        <p:nvSpPr>
          <p:cNvPr id="6" name="文本框 5">
            <a:extLst>
              <a:ext uri="{FF2B5EF4-FFF2-40B4-BE49-F238E27FC236}">
                <a16:creationId xmlns:a16="http://schemas.microsoft.com/office/drawing/2014/main" id="{0C826959-D21A-E63C-3125-DD87293E1346}"/>
              </a:ext>
            </a:extLst>
          </p:cNvPr>
          <p:cNvSpPr txBox="1"/>
          <p:nvPr/>
        </p:nvSpPr>
        <p:spPr>
          <a:xfrm>
            <a:off x="699164" y="4524367"/>
            <a:ext cx="10793672" cy="1877437"/>
          </a:xfrm>
          <a:prstGeom prst="rect">
            <a:avLst/>
          </a:prstGeom>
          <a:noFill/>
        </p:spPr>
        <p:txBody>
          <a:bodyPr wrap="square" rtlCol="0">
            <a:spAutoFit/>
          </a:bodyPr>
          <a:lstStyle/>
          <a:p>
            <a:pPr marL="342900" indent="-342900">
              <a:buFont typeface="Arial" panose="020B0604020202020204" pitchFamily="34" charset="0"/>
              <a:buChar char="•"/>
            </a:pPr>
            <a:r>
              <a:rPr lang="en" altLang="zh-CN" sz="2400" dirty="0">
                <a:latin typeface="Franklin Gothic Book" panose="020B0503020102020204" pitchFamily="34" charset="0"/>
              </a:rPr>
              <a:t>Time series are </a:t>
            </a:r>
            <a:r>
              <a:rPr lang="en" altLang="zh-CN" sz="2400" b="1" i="1" u="sng" dirty="0">
                <a:solidFill>
                  <a:srgbClr val="61A072"/>
                </a:solidFill>
                <a:latin typeface="Franklin Gothic Book" panose="020B0503020102020204" pitchFamily="34" charset="0"/>
              </a:rPr>
              <a:t>divided into patches </a:t>
            </a:r>
            <a:r>
              <a:rPr lang="en" altLang="zh-CN" sz="2400" dirty="0">
                <a:latin typeface="Franklin Gothic Book" panose="020B0503020102020204" pitchFamily="34" charset="0"/>
              </a:rPr>
              <a:t>and then encoded using a </a:t>
            </a:r>
            <a:r>
              <a:rPr lang="en" altLang="zh-CN" sz="2400" b="1" i="1" u="sng" dirty="0">
                <a:solidFill>
                  <a:srgbClr val="61A072"/>
                </a:solidFill>
                <a:latin typeface="Franklin Gothic Book" panose="020B0503020102020204" pitchFamily="34" charset="0"/>
              </a:rPr>
              <a:t>Time Series Encoder</a:t>
            </a:r>
            <a:r>
              <a:rPr lang="en" altLang="zh-CN" sz="2400" dirty="0">
                <a:solidFill>
                  <a:srgbClr val="61A072"/>
                </a:solidFill>
                <a:latin typeface="Franklin Gothic Book" panose="020B0503020102020204" pitchFamily="34" charset="0"/>
              </a:rPr>
              <a:t> </a:t>
            </a:r>
            <a:r>
              <a:rPr lang="en" altLang="zh-CN" sz="2400" dirty="0">
                <a:latin typeface="Franklin Gothic Book" panose="020B0503020102020204" pitchFamily="34" charset="0"/>
              </a:rPr>
              <a:t>(5-layer MLP), which are inserted into the text embedding</a:t>
            </a:r>
          </a:p>
          <a:p>
            <a:pPr marL="342900" indent="-342900">
              <a:spcBef>
                <a:spcPts val="1200"/>
              </a:spcBef>
              <a:buFont typeface="Arial" panose="020B0604020202020204" pitchFamily="34" charset="0"/>
              <a:buChar char="•"/>
            </a:pPr>
            <a:r>
              <a:rPr lang="en" altLang="zh-CN" sz="2400" dirty="0">
                <a:latin typeface="Franklin Gothic Book" panose="020B0503020102020204" pitchFamily="34" charset="0"/>
              </a:rPr>
              <a:t>We adopt a </a:t>
            </a:r>
            <a:r>
              <a:rPr lang="en" altLang="zh-CN" sz="2400" i="1" u="sng" dirty="0">
                <a:solidFill>
                  <a:srgbClr val="61A072"/>
                </a:solidFill>
                <a:latin typeface="Franklin Gothic Book" panose="020B0503020102020204" pitchFamily="34" charset="0"/>
              </a:rPr>
              <a:t>0-1 </a:t>
            </a:r>
            <a:r>
              <a:rPr lang="en" altLang="zh-CN" sz="2400" b="1" i="1" u="sng" dirty="0">
                <a:solidFill>
                  <a:srgbClr val="61A072"/>
                </a:solidFill>
                <a:latin typeface="Franklin Gothic Book" panose="020B0503020102020204" pitchFamily="34" charset="0"/>
              </a:rPr>
              <a:t>normalization + textual description </a:t>
            </a:r>
            <a:r>
              <a:rPr lang="en" altLang="zh-CN" sz="2400" dirty="0">
                <a:latin typeface="Franklin Gothic Book" panose="020B0503020102020204" pitchFamily="34" charset="0"/>
              </a:rPr>
              <a:t>approach for TS:</a:t>
            </a:r>
          </a:p>
          <a:p>
            <a:pPr marL="800100" lvl="1" indent="-342900">
              <a:spcBef>
                <a:spcPts val="1200"/>
              </a:spcBef>
              <a:buFont typeface="Arial" panose="020B0604020202020204" pitchFamily="34" charset="0"/>
              <a:buChar char="•"/>
            </a:pPr>
            <a:r>
              <a:rPr lang="en" altLang="zh-CN" sz="2000" i="1" dirty="0">
                <a:latin typeface="Franklin Gothic Book" panose="020B0503020102020204" pitchFamily="34" charset="0"/>
              </a:rPr>
              <a:t>This allows ChatTS to answer questions like: </a:t>
            </a:r>
            <a:r>
              <a:rPr lang="en" altLang="zh-CN" sz="2400" b="1" i="1" u="sng" dirty="0">
                <a:solidFill>
                  <a:schemeClr val="tx1">
                    <a:lumMod val="50000"/>
                    <a:lumOff val="50000"/>
                  </a:schemeClr>
                </a:solidFill>
                <a:latin typeface="Franklin Gothic Book" panose="020B0503020102020204" pitchFamily="34" charset="0"/>
              </a:rPr>
              <a:t>“Is this spike larger than 20?”</a:t>
            </a:r>
          </a:p>
        </p:txBody>
      </p:sp>
      <p:pic>
        <p:nvPicPr>
          <p:cNvPr id="7" name="图片 6">
            <a:extLst>
              <a:ext uri="{FF2B5EF4-FFF2-40B4-BE49-F238E27FC236}">
                <a16:creationId xmlns:a16="http://schemas.microsoft.com/office/drawing/2014/main" id="{14951298-72E9-B93C-5E84-A95D038F0CA9}"/>
              </a:ext>
            </a:extLst>
          </p:cNvPr>
          <p:cNvPicPr>
            <a:picLocks noChangeAspect="1"/>
          </p:cNvPicPr>
          <p:nvPr/>
        </p:nvPicPr>
        <p:blipFill>
          <a:blip r:embed="rId3"/>
          <a:srcRect b="12666"/>
          <a:stretch>
            <a:fillRect/>
          </a:stretch>
        </p:blipFill>
        <p:spPr>
          <a:xfrm>
            <a:off x="751696" y="926548"/>
            <a:ext cx="8897921" cy="2340471"/>
          </a:xfrm>
          <a:prstGeom prst="rect">
            <a:avLst/>
          </a:prstGeom>
        </p:spPr>
      </p:pic>
      <p:pic>
        <p:nvPicPr>
          <p:cNvPr id="5" name="图片 4">
            <a:extLst>
              <a:ext uri="{FF2B5EF4-FFF2-40B4-BE49-F238E27FC236}">
                <a16:creationId xmlns:a16="http://schemas.microsoft.com/office/drawing/2014/main" id="{645B2E65-F1FF-3234-3FFA-442C2943C12B}"/>
              </a:ext>
            </a:extLst>
          </p:cNvPr>
          <p:cNvPicPr>
            <a:picLocks noChangeAspect="1"/>
          </p:cNvPicPr>
          <p:nvPr/>
        </p:nvPicPr>
        <p:blipFill>
          <a:blip r:embed="rId4"/>
          <a:srcRect l="1855" b="29341"/>
          <a:stretch>
            <a:fillRect/>
          </a:stretch>
        </p:blipFill>
        <p:spPr>
          <a:xfrm>
            <a:off x="1693110" y="3267019"/>
            <a:ext cx="5703806" cy="1040311"/>
          </a:xfrm>
          <a:prstGeom prst="rect">
            <a:avLst/>
          </a:prstGeom>
        </p:spPr>
      </p:pic>
      <p:sp>
        <p:nvSpPr>
          <p:cNvPr id="8" name="文本框 7">
            <a:extLst>
              <a:ext uri="{FF2B5EF4-FFF2-40B4-BE49-F238E27FC236}">
                <a16:creationId xmlns:a16="http://schemas.microsoft.com/office/drawing/2014/main" id="{871674D1-16C4-AEC4-2D01-53F8D49ABBFF}"/>
              </a:ext>
            </a:extLst>
          </p:cNvPr>
          <p:cNvSpPr txBox="1"/>
          <p:nvPr/>
        </p:nvSpPr>
        <p:spPr>
          <a:xfrm>
            <a:off x="9903274" y="2112110"/>
            <a:ext cx="1782860" cy="369332"/>
          </a:xfrm>
          <a:prstGeom prst="rect">
            <a:avLst/>
          </a:prstGeom>
          <a:noFill/>
        </p:spPr>
        <p:txBody>
          <a:bodyPr wrap="none" rtlCol="0">
            <a:spAutoFit/>
          </a:bodyPr>
          <a:lstStyle/>
          <a:p>
            <a:r>
              <a:rPr kumimoji="1" lang="en-US" altLang="zh-CN" i="1" dirty="0">
                <a:solidFill>
                  <a:srgbClr val="3E4FA6"/>
                </a:solidFill>
                <a:latin typeface="Franklin Gothic Medium" panose="020B0603020102020204" pitchFamily="34" charset="0"/>
              </a:rPr>
              <a:t>Model Structure</a:t>
            </a:r>
            <a:endParaRPr kumimoji="1" lang="zh-CN" altLang="en-US" i="1" dirty="0">
              <a:solidFill>
                <a:srgbClr val="3E4FA6"/>
              </a:solidFill>
              <a:latin typeface="Franklin Gothic Medium" panose="020B0603020102020204" pitchFamily="34" charset="0"/>
            </a:endParaRPr>
          </a:p>
        </p:txBody>
      </p:sp>
      <p:sp>
        <p:nvSpPr>
          <p:cNvPr id="9" name="文本框 8">
            <a:extLst>
              <a:ext uri="{FF2B5EF4-FFF2-40B4-BE49-F238E27FC236}">
                <a16:creationId xmlns:a16="http://schemas.microsoft.com/office/drawing/2014/main" id="{AD77CF20-AAEC-3FCA-E00B-BA7B752981D7}"/>
              </a:ext>
            </a:extLst>
          </p:cNvPr>
          <p:cNvSpPr txBox="1"/>
          <p:nvPr/>
        </p:nvSpPr>
        <p:spPr>
          <a:xfrm>
            <a:off x="7654306" y="3675507"/>
            <a:ext cx="3222357" cy="369332"/>
          </a:xfrm>
          <a:prstGeom prst="rect">
            <a:avLst/>
          </a:prstGeom>
          <a:noFill/>
        </p:spPr>
        <p:txBody>
          <a:bodyPr wrap="none" rtlCol="0">
            <a:spAutoFit/>
          </a:bodyPr>
          <a:lstStyle/>
          <a:p>
            <a:r>
              <a:rPr kumimoji="1" lang="en-US" altLang="zh-CN" i="1" dirty="0">
                <a:solidFill>
                  <a:srgbClr val="3E4FA6"/>
                </a:solidFill>
                <a:latin typeface="Franklin Gothic Medium" panose="020B0603020102020204" pitchFamily="34" charset="0"/>
              </a:rPr>
              <a:t>Value-Preserved Normalization</a:t>
            </a:r>
            <a:endParaRPr kumimoji="1" lang="zh-CN" altLang="en-US" i="1" dirty="0">
              <a:solidFill>
                <a:srgbClr val="3E4FA6"/>
              </a:solidFill>
              <a:latin typeface="Franklin Gothic Medium" panose="020B0603020102020204" pitchFamily="34" charset="0"/>
            </a:endParaRPr>
          </a:p>
        </p:txBody>
      </p:sp>
    </p:spTree>
    <p:extLst>
      <p:ext uri="{BB962C8B-B14F-4D97-AF65-F5344CB8AC3E}">
        <p14:creationId xmlns:p14="http://schemas.microsoft.com/office/powerpoint/2010/main" val="357198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B10F7-14F1-54C7-E208-4FB47312109D}"/>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4C3A8B28-5CDD-0128-0678-96F624EB2568}"/>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5210939B-EA00-690F-C922-7DCF201D4FC2}"/>
              </a:ext>
            </a:extLst>
          </p:cNvPr>
          <p:cNvSpPr txBox="1"/>
          <p:nvPr/>
        </p:nvSpPr>
        <p:spPr>
          <a:xfrm>
            <a:off x="382908" y="147056"/>
            <a:ext cx="2872902"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Model Training</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F96F7594-55AC-BCD1-9C92-565311AD0758}"/>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12</a:t>
            </a:fld>
            <a:endParaRPr kumimoji="1" lang="zh-CN" altLang="en-US">
              <a:latin typeface="STHeiti" panose="02010600040101010101" pitchFamily="2" charset="-122"/>
              <a:ea typeface="STHeiti" panose="02010600040101010101" pitchFamily="2" charset="-122"/>
            </a:endParaRPr>
          </a:p>
        </p:txBody>
      </p:sp>
      <p:sp>
        <p:nvSpPr>
          <p:cNvPr id="6" name="文本框 5">
            <a:extLst>
              <a:ext uri="{FF2B5EF4-FFF2-40B4-BE49-F238E27FC236}">
                <a16:creationId xmlns:a16="http://schemas.microsoft.com/office/drawing/2014/main" id="{4D17C68B-41ED-BCD8-E413-DFE65BB735CD}"/>
              </a:ext>
            </a:extLst>
          </p:cNvPr>
          <p:cNvSpPr txBox="1"/>
          <p:nvPr/>
        </p:nvSpPr>
        <p:spPr>
          <a:xfrm>
            <a:off x="838200" y="2570698"/>
            <a:ext cx="10020496" cy="3785652"/>
          </a:xfrm>
          <a:prstGeom prst="rect">
            <a:avLst/>
          </a:prstGeom>
          <a:noFill/>
        </p:spPr>
        <p:txBody>
          <a:bodyPr wrap="square" rtlCol="0">
            <a:spAutoFit/>
          </a:bodyPr>
          <a:lstStyle/>
          <a:p>
            <a:r>
              <a:rPr lang="en" altLang="zh-CN" sz="2000" b="1" dirty="0">
                <a:solidFill>
                  <a:srgbClr val="3E4FA6"/>
                </a:solidFill>
                <a:latin typeface="Franklin Gothic Medium" panose="020B0603020102020204" pitchFamily="34" charset="0"/>
              </a:rPr>
              <a:t>Training Process of ChatTS</a:t>
            </a:r>
          </a:p>
          <a:p>
            <a:pPr marL="285750" indent="-285750">
              <a:buFont typeface="Arial" panose="020B0604020202020204" pitchFamily="34" charset="0"/>
              <a:buChar char="•"/>
            </a:pPr>
            <a:r>
              <a:rPr lang="en" altLang="zh-CN" sz="2000" b="1" dirty="0">
                <a:solidFill>
                  <a:srgbClr val="3E4FA6"/>
                </a:solidFill>
                <a:latin typeface="Franklin Gothic Medium" panose="020B0603020102020204" pitchFamily="34" charset="0"/>
              </a:rPr>
              <a:t>Base Model:</a:t>
            </a:r>
            <a:r>
              <a:rPr lang="en" altLang="zh-CN" sz="2000" dirty="0">
                <a:solidFill>
                  <a:srgbClr val="3E4FA6"/>
                </a:solidFill>
                <a:latin typeface="Franklin Gothic Medium" panose="020B0603020102020204" pitchFamily="34" charset="0"/>
              </a:rPr>
              <a:t> </a:t>
            </a:r>
          </a:p>
          <a:p>
            <a:pPr marL="742950" lvl="1" indent="-285750">
              <a:buFont typeface="Arial" panose="020B0604020202020204" pitchFamily="34" charset="0"/>
              <a:buChar char="•"/>
            </a:pPr>
            <a:r>
              <a:rPr lang="en" altLang="zh-CN" sz="2000" dirty="0">
                <a:latin typeface="Franklin Gothic Book" panose="020B0503020102020204" pitchFamily="34" charset="0"/>
              </a:rPr>
              <a:t>ChatTS is trained on </a:t>
            </a:r>
            <a:r>
              <a:rPr lang="en" altLang="zh-CN" sz="2000" b="1" i="1" u="sng" dirty="0">
                <a:solidFill>
                  <a:srgbClr val="61A072"/>
                </a:solidFill>
                <a:latin typeface="Franklin Gothic Book" panose="020B0503020102020204" pitchFamily="34" charset="0"/>
              </a:rPr>
              <a:t>QWen2.5-14B-Instruct</a:t>
            </a:r>
            <a:r>
              <a:rPr lang="en" altLang="zh-CN" sz="2000" dirty="0">
                <a:latin typeface="Franklin Gothic Book" panose="020B0503020102020204" pitchFamily="34" charset="0"/>
              </a:rPr>
              <a:t>, with fine-tuning performed in two stages: Alignment + SFT.</a:t>
            </a:r>
          </a:p>
          <a:p>
            <a:pPr marL="285750" indent="-285750">
              <a:buFont typeface="Arial" panose="020B0604020202020204" pitchFamily="34" charset="0"/>
              <a:buChar char="•"/>
            </a:pPr>
            <a:endParaRPr lang="en" altLang="zh-CN" sz="2000" dirty="0">
              <a:latin typeface="Franklin Gothic Book" panose="020B0503020102020204" pitchFamily="34" charset="0"/>
            </a:endParaRPr>
          </a:p>
          <a:p>
            <a:pPr marL="285750" indent="-285750">
              <a:buFont typeface="Arial" panose="020B0604020202020204" pitchFamily="34" charset="0"/>
              <a:buChar char="•"/>
            </a:pPr>
            <a:r>
              <a:rPr lang="en" altLang="zh-CN" sz="2000" b="1" dirty="0">
                <a:solidFill>
                  <a:srgbClr val="3E4FA6"/>
                </a:solidFill>
                <a:latin typeface="Franklin Gothic Medium" panose="020B0603020102020204" pitchFamily="34" charset="0"/>
              </a:rPr>
              <a:t>Stage 1: Large-scale alignment training (Alignment)</a:t>
            </a:r>
            <a:endParaRPr lang="en" altLang="zh-CN" sz="2000" b="1" dirty="0">
              <a:solidFill>
                <a:srgbClr val="3E4FA6"/>
              </a:solidFill>
              <a:latin typeface="Franklin Gothic Book" panose="020B0503020102020204" pitchFamily="34" charset="0"/>
            </a:endParaRPr>
          </a:p>
          <a:p>
            <a:pPr marL="742950" lvl="1" indent="-285750">
              <a:buFont typeface="Arial" panose="020B0604020202020204" pitchFamily="34" charset="0"/>
              <a:buChar char="•"/>
            </a:pPr>
            <a:r>
              <a:rPr lang="en" altLang="zh-CN" sz="2000" dirty="0">
                <a:latin typeface="Franklin Gothic Book" panose="020B0503020102020204" pitchFamily="34" charset="0"/>
              </a:rPr>
              <a:t>Large-scale datasets constructed with a set of pre-defined templates</a:t>
            </a:r>
          </a:p>
          <a:p>
            <a:pPr marL="742950" lvl="1" indent="-285750">
              <a:buFont typeface="Arial" panose="020B0604020202020204" pitchFamily="34" charset="0"/>
              <a:buChar char="•"/>
            </a:pPr>
            <a:r>
              <a:rPr lang="en" altLang="zh-CN" sz="2000" dirty="0">
                <a:latin typeface="Franklin Gothic Book" panose="020B0503020102020204" pitchFamily="34" charset="0"/>
              </a:rPr>
              <a:t>For </a:t>
            </a:r>
            <a:r>
              <a:rPr lang="en" altLang="zh-CN" sz="2000" b="1" i="1" u="sng" dirty="0">
                <a:solidFill>
                  <a:srgbClr val="61A072"/>
                </a:solidFill>
                <a:latin typeface="Franklin Gothic Book" panose="020B0503020102020204" pitchFamily="34" charset="0"/>
              </a:rPr>
              <a:t>initial alignment </a:t>
            </a:r>
            <a:r>
              <a:rPr lang="en" altLang="zh-CN" sz="2000" dirty="0">
                <a:latin typeface="Franklin Gothic Book" panose="020B0503020102020204" pitchFamily="34" charset="0"/>
              </a:rPr>
              <a:t>of time series modality in ChatTS</a:t>
            </a:r>
          </a:p>
          <a:p>
            <a:pPr marL="742950" lvl="1" indent="-285750">
              <a:buFont typeface="Arial" panose="020B0604020202020204" pitchFamily="34" charset="0"/>
              <a:buChar char="•"/>
            </a:pPr>
            <a:endParaRPr lang="en" altLang="zh-CN" sz="2000" dirty="0">
              <a:latin typeface="Franklin Gothic Book" panose="020B0503020102020204" pitchFamily="34" charset="0"/>
            </a:endParaRPr>
          </a:p>
          <a:p>
            <a:pPr marL="285750" indent="-285750">
              <a:buFont typeface="Arial" panose="020B0604020202020204" pitchFamily="34" charset="0"/>
              <a:buChar char="•"/>
            </a:pPr>
            <a:r>
              <a:rPr lang="en" altLang="zh-CN" sz="2000" b="1" dirty="0">
                <a:solidFill>
                  <a:srgbClr val="3E4FA6"/>
                </a:solidFill>
                <a:latin typeface="Franklin Gothic Medium" panose="020B0603020102020204" pitchFamily="34" charset="0"/>
              </a:rPr>
              <a:t>Stage 2: Supervised fine-tuning (SFT)</a:t>
            </a:r>
          </a:p>
          <a:p>
            <a:pPr marL="742950" lvl="1" indent="-285750">
              <a:buFont typeface="Arial" panose="020B0604020202020204" pitchFamily="34" charset="0"/>
              <a:buChar char="•"/>
            </a:pPr>
            <a:r>
              <a:rPr lang="en" altLang="zh-CN" sz="2000" dirty="0">
                <a:latin typeface="Franklin Gothic Book" panose="020B0503020102020204" pitchFamily="34" charset="0"/>
              </a:rPr>
              <a:t>TSEvol dataset for </a:t>
            </a:r>
            <a:r>
              <a:rPr lang="en" altLang="zh-CN" sz="2000" b="1" i="1" u="sng" dirty="0">
                <a:solidFill>
                  <a:srgbClr val="61A072"/>
                </a:solidFill>
                <a:latin typeface="Franklin Gothic Book" panose="020B0503020102020204" pitchFamily="34" charset="0"/>
              </a:rPr>
              <a:t>better question answering and time series reasoning</a:t>
            </a:r>
          </a:p>
          <a:p>
            <a:pPr marL="742950" lvl="1" indent="-285750">
              <a:buFont typeface="Arial" panose="020B0604020202020204" pitchFamily="34" charset="0"/>
              <a:buChar char="•"/>
            </a:pPr>
            <a:r>
              <a:rPr lang="en" altLang="zh-CN" sz="2000" dirty="0">
                <a:latin typeface="Franklin Gothic Book" panose="020B0503020102020204" pitchFamily="34" charset="0"/>
              </a:rPr>
              <a:t>An Instruct Following dataset for better question answering formats</a:t>
            </a:r>
          </a:p>
        </p:txBody>
      </p:sp>
      <p:pic>
        <p:nvPicPr>
          <p:cNvPr id="7" name="图片 6">
            <a:extLst>
              <a:ext uri="{FF2B5EF4-FFF2-40B4-BE49-F238E27FC236}">
                <a16:creationId xmlns:a16="http://schemas.microsoft.com/office/drawing/2014/main" id="{FA99CC08-42C6-10AF-BE97-65A54DC1BF4D}"/>
              </a:ext>
            </a:extLst>
          </p:cNvPr>
          <p:cNvPicPr>
            <a:picLocks noChangeAspect="1"/>
          </p:cNvPicPr>
          <p:nvPr/>
        </p:nvPicPr>
        <p:blipFill>
          <a:blip r:embed="rId3"/>
          <a:srcRect l="829" t="30915" r="3263" b="6635"/>
          <a:stretch>
            <a:fillRect/>
          </a:stretch>
        </p:blipFill>
        <p:spPr>
          <a:xfrm>
            <a:off x="2935012" y="1433319"/>
            <a:ext cx="6274676" cy="1088719"/>
          </a:xfrm>
          <a:prstGeom prst="rect">
            <a:avLst/>
          </a:prstGeom>
        </p:spPr>
      </p:pic>
      <p:sp>
        <p:nvSpPr>
          <p:cNvPr id="5" name="文本框 4">
            <a:extLst>
              <a:ext uri="{FF2B5EF4-FFF2-40B4-BE49-F238E27FC236}">
                <a16:creationId xmlns:a16="http://schemas.microsoft.com/office/drawing/2014/main" id="{5C48A420-E1E3-B661-550C-ECBCF4A597B9}"/>
              </a:ext>
            </a:extLst>
          </p:cNvPr>
          <p:cNvSpPr txBox="1"/>
          <p:nvPr/>
        </p:nvSpPr>
        <p:spPr>
          <a:xfrm>
            <a:off x="3873548" y="1026438"/>
            <a:ext cx="4370107" cy="369332"/>
          </a:xfrm>
          <a:prstGeom prst="rect">
            <a:avLst/>
          </a:prstGeom>
          <a:noFill/>
        </p:spPr>
        <p:txBody>
          <a:bodyPr wrap="none" rtlCol="0">
            <a:spAutoFit/>
          </a:bodyPr>
          <a:lstStyle/>
          <a:p>
            <a:r>
              <a:rPr kumimoji="1" lang="en-US" altLang="zh-CN" b="1" dirty="0">
                <a:solidFill>
                  <a:srgbClr val="3E4FA6"/>
                </a:solidFill>
                <a:latin typeface="PT Serif" panose="020A0603040505020204" pitchFamily="18" charset="0"/>
              </a:rPr>
              <a:t>Table: # Samples in Training Datasets</a:t>
            </a:r>
            <a:endParaRPr kumimoji="1" lang="zh-CN" altLang="en-US" b="1" dirty="0">
              <a:solidFill>
                <a:srgbClr val="3E4FA6"/>
              </a:solidFill>
              <a:latin typeface="PT Serif" panose="020A0603040505020204" pitchFamily="18" charset="0"/>
            </a:endParaRPr>
          </a:p>
        </p:txBody>
      </p:sp>
    </p:spTree>
    <p:extLst>
      <p:ext uri="{BB962C8B-B14F-4D97-AF65-F5344CB8AC3E}">
        <p14:creationId xmlns:p14="http://schemas.microsoft.com/office/powerpoint/2010/main" val="344038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4DE49-0942-1225-D539-C7E6C2FE08F4}"/>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D0673627-0F8E-AF4E-925A-0C1C21380248}"/>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0ABDF79D-8671-64EB-21C6-ABF19A273B1B}"/>
              </a:ext>
            </a:extLst>
          </p:cNvPr>
          <p:cNvSpPr txBox="1"/>
          <p:nvPr/>
        </p:nvSpPr>
        <p:spPr>
          <a:xfrm>
            <a:off x="382908" y="147056"/>
            <a:ext cx="5577553"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Evaluation – Alignment Tasks</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EECB13E5-5636-BB13-BD41-9EC4A83B007A}"/>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13</a:t>
            </a:fld>
            <a:endParaRPr kumimoji="1" lang="zh-CN" altLang="en-US">
              <a:latin typeface="STHeiti" panose="02010600040101010101" pitchFamily="2" charset="-122"/>
              <a:ea typeface="STHeiti" panose="02010600040101010101" pitchFamily="2" charset="-122"/>
            </a:endParaRPr>
          </a:p>
        </p:txBody>
      </p:sp>
      <p:sp>
        <p:nvSpPr>
          <p:cNvPr id="38" name="圆角矩形 37">
            <a:extLst>
              <a:ext uri="{FF2B5EF4-FFF2-40B4-BE49-F238E27FC236}">
                <a16:creationId xmlns:a16="http://schemas.microsoft.com/office/drawing/2014/main" id="{363FC3C5-A231-0B5D-9F48-29E799D0122C}"/>
              </a:ext>
            </a:extLst>
          </p:cNvPr>
          <p:cNvSpPr/>
          <p:nvPr/>
        </p:nvSpPr>
        <p:spPr>
          <a:xfrm>
            <a:off x="644248" y="2103178"/>
            <a:ext cx="10903507" cy="1556347"/>
          </a:xfrm>
          <a:prstGeom prst="roundRect">
            <a:avLst>
              <a:gd name="adj" fmla="val 9110"/>
            </a:avLst>
          </a:prstGeom>
          <a:solidFill>
            <a:srgbClr val="F8F8F8"/>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000"/>
          </a:p>
        </p:txBody>
      </p:sp>
      <p:sp>
        <p:nvSpPr>
          <p:cNvPr id="45" name="文本框 44">
            <a:extLst>
              <a:ext uri="{FF2B5EF4-FFF2-40B4-BE49-F238E27FC236}">
                <a16:creationId xmlns:a16="http://schemas.microsoft.com/office/drawing/2014/main" id="{CF96910E-6443-2CF7-C2E9-24E133667FE8}"/>
              </a:ext>
            </a:extLst>
          </p:cNvPr>
          <p:cNvSpPr txBox="1"/>
          <p:nvPr/>
        </p:nvSpPr>
        <p:spPr>
          <a:xfrm>
            <a:off x="653147" y="2069216"/>
            <a:ext cx="2270036" cy="280203"/>
          </a:xfrm>
          <a:prstGeom prst="rect">
            <a:avLst/>
          </a:prstGeom>
          <a:noFill/>
        </p:spPr>
        <p:txBody>
          <a:bodyPr wrap="none" rtlCol="0">
            <a:spAutoFit/>
          </a:bodyPr>
          <a:lstStyle/>
          <a:p>
            <a:r>
              <a:rPr kumimoji="1" lang="en-US" altLang="zh-CN" sz="1200" b="1" dirty="0">
                <a:solidFill>
                  <a:schemeClr val="tx2">
                    <a:lumMod val="75000"/>
                    <a:lumOff val="25000"/>
                  </a:schemeClr>
                </a:solidFill>
                <a:latin typeface="PT Serif Caption" panose="02060603050505020204" pitchFamily="18" charset="0"/>
                <a:cs typeface="Times New Roman" panose="02020603050405020304" pitchFamily="18" charset="0"/>
              </a:rPr>
              <a:t>Alignment Task: Seasonal</a:t>
            </a:r>
            <a:endParaRPr kumimoji="1" lang="zh-CN" altLang="en-US" sz="1200" b="1" dirty="0">
              <a:solidFill>
                <a:schemeClr val="tx2">
                  <a:lumMod val="75000"/>
                  <a:lumOff val="25000"/>
                </a:schemeClr>
              </a:solidFill>
              <a:latin typeface="PT Serif Caption" panose="02060603050505020204" pitchFamily="18" charset="0"/>
              <a:cs typeface="Times New Roman" panose="02020603050405020304" pitchFamily="18" charset="0"/>
            </a:endParaRPr>
          </a:p>
        </p:txBody>
      </p:sp>
      <p:sp>
        <p:nvSpPr>
          <p:cNvPr id="46" name="文本框 45">
            <a:extLst>
              <a:ext uri="{FF2B5EF4-FFF2-40B4-BE49-F238E27FC236}">
                <a16:creationId xmlns:a16="http://schemas.microsoft.com/office/drawing/2014/main" id="{29073F62-2642-888E-4B0F-A9C28AF41D77}"/>
              </a:ext>
            </a:extLst>
          </p:cNvPr>
          <p:cNvSpPr txBox="1"/>
          <p:nvPr/>
        </p:nvSpPr>
        <p:spPr>
          <a:xfrm>
            <a:off x="644253" y="2245107"/>
            <a:ext cx="10781246" cy="747209"/>
          </a:xfrm>
          <a:prstGeom prst="rect">
            <a:avLst/>
          </a:prstGeom>
          <a:noFill/>
        </p:spPr>
        <p:txBody>
          <a:bodyPr wrap="square">
            <a:spAutoFit/>
          </a:bodyPr>
          <a:lstStyle/>
          <a:p>
            <a:r>
              <a:rPr kumimoji="1" lang="en-US" altLang="zh-CN" sz="1400" b="1" dirty="0">
                <a:latin typeface="Times New Roman" panose="02020603050405020304" pitchFamily="18" charset="0"/>
                <a:cs typeface="Times New Roman" panose="02020603050405020304" pitchFamily="18" charset="0"/>
              </a:rPr>
              <a:t>Q: </a:t>
            </a:r>
            <a:r>
              <a:rPr kumimoji="1" lang="en-US" altLang="zh-CN" sz="1400" dirty="0">
                <a:solidFill>
                  <a:schemeClr val="tx1"/>
                </a:solidFill>
                <a:latin typeface="Times New Roman" panose="02020603050405020304" pitchFamily="18" charset="0"/>
                <a:cs typeface="Times New Roman" panose="02020603050405020304" pitchFamily="18" charset="0"/>
              </a:rPr>
              <a:t>What is the </a:t>
            </a:r>
            <a:r>
              <a:rPr kumimoji="1" lang="en-US" altLang="zh-CN" sz="1400" b="1" dirty="0">
                <a:solidFill>
                  <a:schemeClr val="tx1"/>
                </a:solidFill>
                <a:latin typeface="Times New Roman" panose="02020603050405020304" pitchFamily="18" charset="0"/>
                <a:cs typeface="Times New Roman" panose="02020603050405020304" pitchFamily="18" charset="0"/>
              </a:rPr>
              <a:t>periodicity</a:t>
            </a:r>
            <a:r>
              <a:rPr kumimoji="1" lang="en-US" altLang="zh-CN" sz="1400" dirty="0">
                <a:solidFill>
                  <a:schemeClr val="tx1"/>
                </a:solidFill>
                <a:latin typeface="Times New Roman" panose="02020603050405020304" pitchFamily="18" charset="0"/>
                <a:cs typeface="Times New Roman" panose="02020603050405020304" pitchFamily="18" charset="0"/>
              </a:rPr>
              <a:t> of HTTP Request? Please choose from: no periodic fluctuation, periodic fluctuation. If there is periodic fluctuation, describe the </a:t>
            </a:r>
            <a:r>
              <a:rPr kumimoji="1" lang="en-US" altLang="zh-CN" sz="1400" b="1" dirty="0">
                <a:solidFill>
                  <a:schemeClr val="tx1"/>
                </a:solidFill>
                <a:latin typeface="Times New Roman" panose="02020603050405020304" pitchFamily="18" charset="0"/>
                <a:cs typeface="Times New Roman" panose="02020603050405020304" pitchFamily="18" charset="0"/>
              </a:rPr>
              <a:t>fluctuation frequency </a:t>
            </a:r>
            <a:r>
              <a:rPr kumimoji="1" lang="en-US" altLang="zh-CN" sz="1400" dirty="0">
                <a:solidFill>
                  <a:schemeClr val="tx1"/>
                </a:solidFill>
                <a:latin typeface="Times New Roman" panose="02020603050405020304" pitchFamily="18" charset="0"/>
                <a:cs typeface="Times New Roman" panose="02020603050405020304" pitchFamily="18" charset="0"/>
              </a:rPr>
              <a:t>and </a:t>
            </a:r>
            <a:r>
              <a:rPr kumimoji="1" lang="en-US" altLang="zh-CN" sz="1400" b="1" dirty="0">
                <a:solidFill>
                  <a:schemeClr val="tx1"/>
                </a:solidFill>
                <a:latin typeface="Times New Roman" panose="02020603050405020304" pitchFamily="18" charset="0"/>
                <a:cs typeface="Times New Roman" panose="02020603050405020304" pitchFamily="18" charset="0"/>
              </a:rPr>
              <a:t>amplitude</a:t>
            </a:r>
            <a:r>
              <a:rPr kumimoji="1" lang="en-US" altLang="zh-CN" sz="1400" dirty="0">
                <a:solidFill>
                  <a:schemeClr val="tx1"/>
                </a:solidFill>
                <a:latin typeface="Times New Roman" panose="02020603050405020304" pitchFamily="18" charset="0"/>
                <a:cs typeface="Times New Roman" panose="02020603050405020304" pitchFamily="18" charset="0"/>
              </a:rPr>
              <a:t>.</a:t>
            </a:r>
          </a:p>
          <a:p>
            <a:r>
              <a:rPr kumimoji="1" lang="en-US" altLang="zh-CN" sz="1400" b="1" dirty="0">
                <a:latin typeface="Times New Roman" panose="02020603050405020304" pitchFamily="18" charset="0"/>
                <a:cs typeface="Times New Roman" panose="02020603050405020304" pitchFamily="18" charset="0"/>
              </a:rPr>
              <a:t>A: </a:t>
            </a:r>
            <a:r>
              <a:rPr kumimoji="1" lang="en-US" altLang="zh-CN" sz="1400" b="1" dirty="0">
                <a:solidFill>
                  <a:srgbClr val="D99F17"/>
                </a:solidFill>
                <a:latin typeface="Times New Roman" panose="02020603050405020304" pitchFamily="18" charset="0"/>
                <a:cs typeface="Times New Roman" panose="02020603050405020304" pitchFamily="18" charset="0"/>
              </a:rPr>
              <a:t>Periodic fluctuation</a:t>
            </a:r>
            <a:r>
              <a:rPr kumimoji="1" lang="en-US" altLang="zh-CN" sz="1400" dirty="0">
                <a:latin typeface="Times New Roman" panose="02020603050405020304" pitchFamily="18" charset="0"/>
                <a:cs typeface="Times New Roman" panose="02020603050405020304" pitchFamily="18" charset="0"/>
              </a:rPr>
              <a:t>, each period is around </a:t>
            </a:r>
            <a:r>
              <a:rPr kumimoji="1" lang="en-US" altLang="zh-CN" sz="1400" b="1" dirty="0">
                <a:solidFill>
                  <a:srgbClr val="D99F17"/>
                </a:solidFill>
                <a:latin typeface="Times New Roman" panose="02020603050405020304" pitchFamily="18" charset="0"/>
                <a:cs typeface="Times New Roman" panose="02020603050405020304" pitchFamily="18" charset="0"/>
              </a:rPr>
              <a:t>20.58</a:t>
            </a:r>
            <a:r>
              <a:rPr kumimoji="1" lang="en-US" altLang="zh-CN" sz="1400" dirty="0">
                <a:latin typeface="Times New Roman" panose="02020603050405020304" pitchFamily="18" charset="0"/>
                <a:cs typeface="Times New Roman" panose="02020603050405020304" pitchFamily="18" charset="0"/>
              </a:rPr>
              <a:t> points, and the amplitude of the periodic fluctuation is around </a:t>
            </a:r>
            <a:r>
              <a:rPr kumimoji="1" lang="en-US" altLang="zh-CN" sz="1400" b="1" dirty="0">
                <a:solidFill>
                  <a:srgbClr val="D99F17"/>
                </a:solidFill>
                <a:latin typeface="Times New Roman" panose="02020603050405020304" pitchFamily="18" charset="0"/>
                <a:cs typeface="Times New Roman" panose="02020603050405020304" pitchFamily="18" charset="0"/>
              </a:rPr>
              <a:t>31.51</a:t>
            </a:r>
            <a:r>
              <a:rPr kumimoji="1" lang="en-US" altLang="zh-CN" sz="1400" dirty="0">
                <a:latin typeface="Times New Roman" panose="02020603050405020304" pitchFamily="18" charset="0"/>
                <a:cs typeface="Times New Roman" panose="02020603050405020304" pitchFamily="18" charset="0"/>
              </a:rPr>
              <a:t>.</a:t>
            </a:r>
          </a:p>
        </p:txBody>
      </p:sp>
      <p:sp>
        <p:nvSpPr>
          <p:cNvPr id="47" name="文本框 46">
            <a:extLst>
              <a:ext uri="{FF2B5EF4-FFF2-40B4-BE49-F238E27FC236}">
                <a16:creationId xmlns:a16="http://schemas.microsoft.com/office/drawing/2014/main" id="{F2542E56-174D-B340-922B-CBF5236D34DC}"/>
              </a:ext>
            </a:extLst>
          </p:cNvPr>
          <p:cNvSpPr txBox="1"/>
          <p:nvPr/>
        </p:nvSpPr>
        <p:spPr>
          <a:xfrm>
            <a:off x="644252" y="2941580"/>
            <a:ext cx="2135448" cy="280203"/>
          </a:xfrm>
          <a:prstGeom prst="rect">
            <a:avLst/>
          </a:prstGeom>
          <a:noFill/>
        </p:spPr>
        <p:txBody>
          <a:bodyPr wrap="none" rtlCol="0">
            <a:spAutoFit/>
          </a:bodyPr>
          <a:lstStyle/>
          <a:p>
            <a:r>
              <a:rPr kumimoji="1" lang="en-US" altLang="zh-CN" sz="1200" b="1" dirty="0">
                <a:solidFill>
                  <a:schemeClr val="tx2">
                    <a:lumMod val="75000"/>
                    <a:lumOff val="25000"/>
                  </a:schemeClr>
                </a:solidFill>
                <a:latin typeface="PT Serif Caption" panose="02060603050505020204" pitchFamily="18" charset="0"/>
                <a:cs typeface="Times New Roman" panose="02020603050405020304" pitchFamily="18" charset="0"/>
              </a:rPr>
              <a:t>Alignment Task: Cluster</a:t>
            </a:r>
            <a:endParaRPr kumimoji="1" lang="zh-CN" altLang="en-US" sz="1200" b="1" dirty="0">
              <a:solidFill>
                <a:schemeClr val="tx2">
                  <a:lumMod val="75000"/>
                  <a:lumOff val="25000"/>
                </a:schemeClr>
              </a:solidFill>
              <a:latin typeface="PT Serif Caption" panose="020606030505050202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9C9B95F6-E1A5-B5FF-0E8D-BABE744FD6E0}"/>
              </a:ext>
            </a:extLst>
          </p:cNvPr>
          <p:cNvSpPr txBox="1"/>
          <p:nvPr/>
        </p:nvSpPr>
        <p:spPr>
          <a:xfrm>
            <a:off x="644253" y="3135428"/>
            <a:ext cx="9464793" cy="529272"/>
          </a:xfrm>
          <a:prstGeom prst="rect">
            <a:avLst/>
          </a:prstGeom>
          <a:noFill/>
        </p:spPr>
        <p:txBody>
          <a:bodyPr wrap="square">
            <a:spAutoFit/>
          </a:bodyPr>
          <a:lstStyle/>
          <a:p>
            <a:r>
              <a:rPr kumimoji="1" lang="en-US" altLang="zh-CN" sz="1400" b="1" dirty="0">
                <a:latin typeface="Times New Roman" panose="02020603050405020304" pitchFamily="18" charset="0"/>
                <a:cs typeface="Times New Roman" panose="02020603050405020304" pitchFamily="18" charset="0"/>
              </a:rPr>
              <a:t>Q: </a:t>
            </a:r>
            <a:r>
              <a:rPr kumimoji="1" lang="en-US" altLang="zh-CN" sz="1400" dirty="0">
                <a:solidFill>
                  <a:schemeClr val="tx1"/>
                </a:solidFill>
                <a:latin typeface="Times New Roman" panose="02020603050405020304" pitchFamily="18" charset="0"/>
                <a:cs typeface="Times New Roman" panose="02020603050405020304" pitchFamily="18" charset="0"/>
              </a:rPr>
              <a:t>From the perspective of the overall trend, </a:t>
            </a:r>
            <a:r>
              <a:rPr kumimoji="1" lang="en-US" altLang="zh-CN" sz="1400" b="1" dirty="0">
                <a:solidFill>
                  <a:schemeClr val="tx1"/>
                </a:solidFill>
                <a:latin typeface="Times New Roman" panose="02020603050405020304" pitchFamily="18" charset="0"/>
                <a:cs typeface="Times New Roman" panose="02020603050405020304" pitchFamily="18" charset="0"/>
              </a:rPr>
              <a:t>which metric(s) </a:t>
            </a:r>
            <a:r>
              <a:rPr kumimoji="1" lang="en-US" altLang="zh-CN" sz="1400" dirty="0">
                <a:solidFill>
                  <a:schemeClr val="tx1"/>
                </a:solidFill>
                <a:latin typeface="Times New Roman" panose="02020603050405020304" pitchFamily="18" charset="0"/>
                <a:cs typeface="Times New Roman" panose="02020603050405020304" pitchFamily="18" charset="0"/>
              </a:rPr>
              <a:t>have very similar trend with HTTP Request?</a:t>
            </a:r>
          </a:p>
          <a:p>
            <a:r>
              <a:rPr kumimoji="1" lang="en-US" altLang="zh-CN" sz="1400" b="1" dirty="0">
                <a:latin typeface="Times New Roman" panose="02020603050405020304" pitchFamily="18" charset="0"/>
                <a:cs typeface="Times New Roman" panose="02020603050405020304" pitchFamily="18" charset="0"/>
              </a:rPr>
              <a:t>A: </a:t>
            </a:r>
            <a:r>
              <a:rPr kumimoji="1" lang="en-US" altLang="zh-CN" sz="1400" b="1" dirty="0">
                <a:solidFill>
                  <a:srgbClr val="D99F17"/>
                </a:solidFill>
                <a:latin typeface="Times New Roman" panose="02020603050405020304" pitchFamily="18" charset="0"/>
                <a:cs typeface="Times New Roman" panose="02020603050405020304" pitchFamily="18" charset="0"/>
              </a:rPr>
              <a:t>Disk Read per Second</a:t>
            </a:r>
            <a:r>
              <a:rPr kumimoji="1" lang="en-US" altLang="zh-CN" sz="1400" dirty="0">
                <a:solidFill>
                  <a:srgbClr val="D99F17"/>
                </a:solidFill>
                <a:latin typeface="Times New Roman" panose="02020603050405020304" pitchFamily="18" charset="0"/>
                <a:cs typeface="Times New Roman" panose="02020603050405020304" pitchFamily="18" charset="0"/>
              </a:rPr>
              <a:t>, </a:t>
            </a:r>
            <a:r>
              <a:rPr kumimoji="1" lang="en-US" altLang="zh-CN" sz="1400" b="1" dirty="0">
                <a:solidFill>
                  <a:srgbClr val="D99F17"/>
                </a:solidFill>
                <a:latin typeface="Times New Roman" panose="02020603050405020304" pitchFamily="18" charset="0"/>
                <a:cs typeface="Times New Roman" panose="02020603050405020304" pitchFamily="18" charset="0"/>
              </a:rPr>
              <a:t>Disk Write per Second</a:t>
            </a:r>
            <a:r>
              <a:rPr kumimoji="1" lang="en-US" altLang="zh-CN" sz="1400" dirty="0">
                <a:latin typeface="Times New Roman" panose="02020603050405020304" pitchFamily="18" charset="0"/>
                <a:cs typeface="Times New Roman" panose="02020603050405020304" pitchFamily="18" charset="0"/>
              </a:rPr>
              <a:t>.</a:t>
            </a:r>
          </a:p>
        </p:txBody>
      </p:sp>
      <p:cxnSp>
        <p:nvCxnSpPr>
          <p:cNvPr id="54" name="直线连接符 53">
            <a:extLst>
              <a:ext uri="{FF2B5EF4-FFF2-40B4-BE49-F238E27FC236}">
                <a16:creationId xmlns:a16="http://schemas.microsoft.com/office/drawing/2014/main" id="{5AF7AC73-EEB5-4BD7-8D8C-79B383642DA4}"/>
              </a:ext>
            </a:extLst>
          </p:cNvPr>
          <p:cNvCxnSpPr>
            <a:cxnSpLocks/>
          </p:cNvCxnSpPr>
          <p:nvPr/>
        </p:nvCxnSpPr>
        <p:spPr>
          <a:xfrm>
            <a:off x="804812" y="2950992"/>
            <a:ext cx="10393787" cy="0"/>
          </a:xfrm>
          <a:prstGeom prst="line">
            <a:avLst/>
          </a:prstGeom>
          <a:ln w="635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57" name="圆角矩形 56">
            <a:extLst>
              <a:ext uri="{FF2B5EF4-FFF2-40B4-BE49-F238E27FC236}">
                <a16:creationId xmlns:a16="http://schemas.microsoft.com/office/drawing/2014/main" id="{933C9F82-7E16-C587-C3F3-6146A8FBF196}"/>
              </a:ext>
            </a:extLst>
          </p:cNvPr>
          <p:cNvSpPr/>
          <p:nvPr/>
        </p:nvSpPr>
        <p:spPr>
          <a:xfrm>
            <a:off x="644245" y="1208935"/>
            <a:ext cx="10903507" cy="785947"/>
          </a:xfrm>
          <a:prstGeom prst="roundRect">
            <a:avLst>
              <a:gd name="adj" fmla="val 19238"/>
            </a:avLst>
          </a:prstGeom>
          <a:solidFill>
            <a:schemeClr val="bg1"/>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000"/>
          </a:p>
        </p:txBody>
      </p:sp>
      <p:sp>
        <p:nvSpPr>
          <p:cNvPr id="58" name="文本框 57">
            <a:extLst>
              <a:ext uri="{FF2B5EF4-FFF2-40B4-BE49-F238E27FC236}">
                <a16:creationId xmlns:a16="http://schemas.microsoft.com/office/drawing/2014/main" id="{F17C0843-1784-D44B-A1DA-DBD832600C58}"/>
              </a:ext>
            </a:extLst>
          </p:cNvPr>
          <p:cNvSpPr txBox="1"/>
          <p:nvPr/>
        </p:nvSpPr>
        <p:spPr>
          <a:xfrm>
            <a:off x="653149" y="1651945"/>
            <a:ext cx="2627240" cy="311337"/>
          </a:xfrm>
          <a:prstGeom prst="rect">
            <a:avLst/>
          </a:prstGeom>
          <a:noFill/>
        </p:spPr>
        <p:txBody>
          <a:bodyPr wrap="square">
            <a:spAutoFit/>
          </a:bodyPr>
          <a:lstStyle/>
          <a:p>
            <a:r>
              <a:rPr kumimoji="1" lang="en-US" altLang="zh-CN" sz="1400" dirty="0">
                <a:latin typeface="Times New Roman" panose="02020603050405020304" pitchFamily="18" charset="0"/>
                <a:cs typeface="Times New Roman" panose="02020603050405020304" pitchFamily="18" charset="0"/>
              </a:rPr>
              <a:t>HTTP Request is a time series: </a:t>
            </a:r>
            <a:endParaRPr kumimoji="1" lang="zh-CN" altLang="en-US" sz="1400" dirty="0">
              <a:solidFill>
                <a:schemeClr val="tx1"/>
              </a:solidFill>
              <a:latin typeface="Times New Roman" panose="02020603050405020304" pitchFamily="18" charset="0"/>
              <a:cs typeface="Times New Roman" panose="02020603050405020304" pitchFamily="18" charset="0"/>
            </a:endParaRPr>
          </a:p>
        </p:txBody>
      </p:sp>
      <p:pic>
        <p:nvPicPr>
          <p:cNvPr id="59" name="图片 58">
            <a:extLst>
              <a:ext uri="{FF2B5EF4-FFF2-40B4-BE49-F238E27FC236}">
                <a16:creationId xmlns:a16="http://schemas.microsoft.com/office/drawing/2014/main" id="{AEA1DB05-05F8-5D49-1042-C97F53DBF304}"/>
              </a:ext>
            </a:extLst>
          </p:cNvPr>
          <p:cNvPicPr>
            <a:picLocks noChangeAspect="1"/>
          </p:cNvPicPr>
          <p:nvPr/>
        </p:nvPicPr>
        <p:blipFill>
          <a:blip r:embed="rId3"/>
          <a:stretch>
            <a:fillRect/>
          </a:stretch>
        </p:blipFill>
        <p:spPr>
          <a:xfrm>
            <a:off x="3280389" y="1663509"/>
            <a:ext cx="2579418" cy="270924"/>
          </a:xfrm>
          <a:prstGeom prst="rect">
            <a:avLst/>
          </a:prstGeom>
        </p:spPr>
      </p:pic>
      <p:sp>
        <p:nvSpPr>
          <p:cNvPr id="60" name="文本框 59">
            <a:extLst>
              <a:ext uri="{FF2B5EF4-FFF2-40B4-BE49-F238E27FC236}">
                <a16:creationId xmlns:a16="http://schemas.microsoft.com/office/drawing/2014/main" id="{A4D92A43-F788-D7AD-271A-ABC9AB9A2489}"/>
              </a:ext>
            </a:extLst>
          </p:cNvPr>
          <p:cNvSpPr txBox="1"/>
          <p:nvPr/>
        </p:nvSpPr>
        <p:spPr>
          <a:xfrm>
            <a:off x="5740995" y="1635855"/>
            <a:ext cx="2627240" cy="311337"/>
          </a:xfrm>
          <a:prstGeom prst="rect">
            <a:avLst/>
          </a:prstGeom>
          <a:noFill/>
        </p:spPr>
        <p:txBody>
          <a:bodyPr wrap="square">
            <a:spAutoFit/>
          </a:bodyPr>
          <a:lstStyle/>
          <a:p>
            <a:r>
              <a:rPr kumimoji="1" lang="en-US" altLang="zh-CN" sz="1400" dirty="0">
                <a:latin typeface="Times New Roman" panose="02020603050405020304" pitchFamily="18" charset="0"/>
                <a:cs typeface="Times New Roman" panose="02020603050405020304" pitchFamily="18" charset="0"/>
              </a:rPr>
              <a:t>; Success Rate is a time series: </a:t>
            </a:r>
            <a:endParaRPr kumimoji="1" lang="zh-CN" altLang="en-US" sz="1400" dirty="0">
              <a:solidFill>
                <a:schemeClr val="tx1"/>
              </a:solidFill>
              <a:latin typeface="Times New Roman" panose="02020603050405020304" pitchFamily="18" charset="0"/>
              <a:cs typeface="Times New Roman" panose="02020603050405020304" pitchFamily="18" charset="0"/>
            </a:endParaRPr>
          </a:p>
        </p:txBody>
      </p:sp>
      <p:pic>
        <p:nvPicPr>
          <p:cNvPr id="61" name="图片 60">
            <a:extLst>
              <a:ext uri="{FF2B5EF4-FFF2-40B4-BE49-F238E27FC236}">
                <a16:creationId xmlns:a16="http://schemas.microsoft.com/office/drawing/2014/main" id="{96573007-C7E0-4A62-AE78-DD6B21AF8D6B}"/>
              </a:ext>
            </a:extLst>
          </p:cNvPr>
          <p:cNvPicPr>
            <a:picLocks noChangeAspect="1"/>
          </p:cNvPicPr>
          <p:nvPr/>
        </p:nvPicPr>
        <p:blipFill>
          <a:blip r:embed="rId4"/>
          <a:srcRect/>
          <a:stretch/>
        </p:blipFill>
        <p:spPr>
          <a:xfrm>
            <a:off x="8277690" y="1695112"/>
            <a:ext cx="2296508" cy="274361"/>
          </a:xfrm>
          <a:prstGeom prst="rect">
            <a:avLst/>
          </a:prstGeom>
        </p:spPr>
      </p:pic>
      <p:sp>
        <p:nvSpPr>
          <p:cNvPr id="62" name="文本框 61">
            <a:extLst>
              <a:ext uri="{FF2B5EF4-FFF2-40B4-BE49-F238E27FC236}">
                <a16:creationId xmlns:a16="http://schemas.microsoft.com/office/drawing/2014/main" id="{F52E5D97-57F6-04B9-3BB3-A616E7581B26}"/>
              </a:ext>
            </a:extLst>
          </p:cNvPr>
          <p:cNvSpPr txBox="1"/>
          <p:nvPr/>
        </p:nvSpPr>
        <p:spPr>
          <a:xfrm>
            <a:off x="653149" y="1423322"/>
            <a:ext cx="8666836" cy="311337"/>
          </a:xfrm>
          <a:prstGeom prst="rect">
            <a:avLst/>
          </a:prstGeom>
          <a:noFill/>
        </p:spPr>
        <p:txBody>
          <a:bodyPr wrap="square">
            <a:spAutoFit/>
          </a:bodyPr>
          <a:lstStyle/>
          <a:p>
            <a:r>
              <a:rPr kumimoji="1" lang="en-US" altLang="zh-CN" sz="1400" dirty="0">
                <a:solidFill>
                  <a:schemeClr val="tx1"/>
                </a:solidFill>
                <a:latin typeface="Times New Roman" panose="02020603050405020304" pitchFamily="18" charset="0"/>
                <a:cs typeface="Times New Roman" panose="02020603050405020304" pitchFamily="18" charset="0"/>
              </a:rPr>
              <a:t>You are a </a:t>
            </a:r>
            <a:r>
              <a:rPr kumimoji="1" lang="en-US" altLang="zh-CN" sz="1400" dirty="0">
                <a:latin typeface="Times New Roman" panose="02020603050405020304" pitchFamily="18" charset="0"/>
                <a:cs typeface="Times New Roman" panose="02020603050405020304" pitchFamily="18" charset="0"/>
              </a:rPr>
              <a:t>time series analysis expert</a:t>
            </a:r>
            <a:r>
              <a:rPr kumimoji="1" lang="en-US" altLang="zh-CN" sz="1400" dirty="0">
                <a:solidFill>
                  <a:schemeClr val="tx1"/>
                </a:solidFill>
                <a:latin typeface="Times New Roman" panose="02020603050405020304" pitchFamily="18" charset="0"/>
                <a:cs typeface="Times New Roman" panose="02020603050405020304" pitchFamily="18" charset="0"/>
              </a:rPr>
              <a:t>. In an Internet system, there are many monitoring metrics:</a:t>
            </a:r>
            <a:endParaRPr kumimoji="1"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63" name="文本框 62">
            <a:extLst>
              <a:ext uri="{FF2B5EF4-FFF2-40B4-BE49-F238E27FC236}">
                <a16:creationId xmlns:a16="http://schemas.microsoft.com/office/drawing/2014/main" id="{0B3FA6D2-1144-B1E8-C507-EDCCEC887A91}"/>
              </a:ext>
            </a:extLst>
          </p:cNvPr>
          <p:cNvSpPr txBox="1"/>
          <p:nvPr/>
        </p:nvSpPr>
        <p:spPr>
          <a:xfrm>
            <a:off x="653149" y="1245098"/>
            <a:ext cx="1248916" cy="311337"/>
          </a:xfrm>
          <a:prstGeom prst="rect">
            <a:avLst/>
          </a:prstGeom>
          <a:noFill/>
        </p:spPr>
        <p:txBody>
          <a:bodyPr wrap="none" rtlCol="0">
            <a:spAutoFit/>
          </a:bodyPr>
          <a:lstStyle/>
          <a:p>
            <a:r>
              <a:rPr kumimoji="1" lang="en-US" altLang="zh-CN" sz="1400" b="1" dirty="0">
                <a:solidFill>
                  <a:schemeClr val="tx1">
                    <a:lumMod val="65000"/>
                    <a:lumOff val="35000"/>
                  </a:schemeClr>
                </a:solidFill>
                <a:latin typeface="PT Serif Caption" panose="02060603050505020204" pitchFamily="18" charset="0"/>
                <a:cs typeface="Times New Roman" panose="02020603050405020304" pitchFamily="18" charset="0"/>
              </a:rPr>
              <a:t>Instruction</a:t>
            </a:r>
            <a:endParaRPr kumimoji="1" lang="zh-CN" altLang="en-US" sz="1400" b="1" dirty="0">
              <a:solidFill>
                <a:schemeClr val="tx1">
                  <a:lumMod val="65000"/>
                  <a:lumOff val="35000"/>
                </a:schemeClr>
              </a:solidFill>
              <a:latin typeface="PT Serif Caption" panose="02060603050505020204" pitchFamily="18" charset="0"/>
              <a:cs typeface="Times New Roman" panose="02020603050405020304" pitchFamily="18" charset="0"/>
            </a:endParaRPr>
          </a:p>
        </p:txBody>
      </p:sp>
      <p:sp>
        <p:nvSpPr>
          <p:cNvPr id="64" name="文本框 63">
            <a:extLst>
              <a:ext uri="{FF2B5EF4-FFF2-40B4-BE49-F238E27FC236}">
                <a16:creationId xmlns:a16="http://schemas.microsoft.com/office/drawing/2014/main" id="{3C76CA0D-11A1-7727-1341-826F84C14197}"/>
              </a:ext>
            </a:extLst>
          </p:cNvPr>
          <p:cNvSpPr txBox="1"/>
          <p:nvPr/>
        </p:nvSpPr>
        <p:spPr>
          <a:xfrm>
            <a:off x="10489202" y="1622849"/>
            <a:ext cx="936297" cy="342470"/>
          </a:xfrm>
          <a:prstGeom prst="rect">
            <a:avLst/>
          </a:prstGeom>
          <a:noFill/>
        </p:spPr>
        <p:txBody>
          <a:bodyPr wrap="square">
            <a:spAutoFit/>
          </a:bodyPr>
          <a:lstStyle/>
          <a:p>
            <a:r>
              <a:rPr kumimoji="1" lang="en-US" altLang="zh-CN" sz="1600" dirty="0">
                <a:latin typeface="Times New Roman" panose="02020603050405020304" pitchFamily="18" charset="0"/>
                <a:cs typeface="Times New Roman" panose="02020603050405020304" pitchFamily="18" charset="0"/>
              </a:rPr>
              <a:t>; …</a:t>
            </a:r>
            <a:endParaRPr kumimoji="1"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65" name="文本框 64">
            <a:extLst>
              <a:ext uri="{FF2B5EF4-FFF2-40B4-BE49-F238E27FC236}">
                <a16:creationId xmlns:a16="http://schemas.microsoft.com/office/drawing/2014/main" id="{AC050084-DF67-F103-B2BF-89EFF18C0AB7}"/>
              </a:ext>
            </a:extLst>
          </p:cNvPr>
          <p:cNvSpPr txBox="1"/>
          <p:nvPr/>
        </p:nvSpPr>
        <p:spPr>
          <a:xfrm>
            <a:off x="1281058" y="3854251"/>
            <a:ext cx="9332512" cy="2499146"/>
          </a:xfrm>
          <a:prstGeom prst="rect">
            <a:avLst/>
          </a:prstGeom>
          <a:noFill/>
        </p:spPr>
        <p:txBody>
          <a:bodyPr wrap="square" rtlCol="0">
            <a:spAutoFit/>
          </a:bodyPr>
          <a:lstStyle/>
          <a:p>
            <a:pPr>
              <a:lnSpc>
                <a:spcPct val="110000"/>
              </a:lnSpc>
            </a:pPr>
            <a:r>
              <a:rPr kumimoji="1" lang="en-US" altLang="zh-CN" sz="2400" dirty="0">
                <a:solidFill>
                  <a:srgbClr val="3E4FA6"/>
                </a:solidFill>
                <a:latin typeface="Franklin Gothic Medium" panose="020B0603020102020204" pitchFamily="34" charset="0"/>
              </a:rPr>
              <a:t>Alignment Tasks </a:t>
            </a:r>
            <a:r>
              <a:rPr kumimoji="1" lang="en-US" altLang="zh-CN" sz="2400" dirty="0">
                <a:latin typeface="Franklin Gothic Medium" panose="020B0603020102020204" pitchFamily="34" charset="0"/>
              </a:rPr>
              <a:t>(</a:t>
            </a:r>
            <a:r>
              <a:rPr kumimoji="1" lang="en-US" altLang="zh-CN" sz="2400" dirty="0">
                <a:solidFill>
                  <a:srgbClr val="61A072"/>
                </a:solidFill>
                <a:latin typeface="Franklin Gothic Medium" panose="020B0603020102020204" pitchFamily="34" charset="0"/>
              </a:rPr>
              <a:t>Categorical Metrics </a:t>
            </a:r>
            <a:r>
              <a:rPr kumimoji="1" lang="en-US" altLang="zh-CN" sz="2400" dirty="0">
                <a:latin typeface="Franklin Gothic Medium" panose="020B0603020102020204" pitchFamily="34" charset="0"/>
              </a:rPr>
              <a:t>and </a:t>
            </a:r>
            <a:r>
              <a:rPr kumimoji="1" lang="en-US" altLang="zh-CN" sz="2400" dirty="0">
                <a:solidFill>
                  <a:srgbClr val="C65A11"/>
                </a:solidFill>
                <a:latin typeface="Franklin Gothic Medium" panose="020B0603020102020204" pitchFamily="34" charset="0"/>
              </a:rPr>
              <a:t>Numerical Metrics</a:t>
            </a:r>
            <a:r>
              <a:rPr kumimoji="1" lang="en-US" altLang="zh-CN" sz="2400" dirty="0">
                <a:latin typeface="Franklin Gothic Medium" panose="020B0603020102020204" pitchFamily="34" charset="0"/>
              </a:rPr>
              <a:t>)</a:t>
            </a:r>
          </a:p>
          <a:p>
            <a:pPr marL="285750" indent="-285750">
              <a:lnSpc>
                <a:spcPct val="110000"/>
              </a:lnSpc>
              <a:buFont typeface="Arial" panose="020B0604020202020204" pitchFamily="34" charset="0"/>
              <a:buChar char="•"/>
            </a:pPr>
            <a:r>
              <a:rPr kumimoji="1" lang="en-US" altLang="zh-CN" sz="2400" b="1" dirty="0">
                <a:latin typeface="Franklin Gothic Book" panose="020B0503020102020204" pitchFamily="34" charset="0"/>
              </a:rPr>
              <a:t>Season</a:t>
            </a:r>
            <a:r>
              <a:rPr kumimoji="1" lang="en-US" altLang="zh-CN" sz="2400" dirty="0">
                <a:latin typeface="Franklin Gothic Book" panose="020B0503020102020204" pitchFamily="34" charset="0"/>
              </a:rPr>
              <a:t> (</a:t>
            </a:r>
            <a:r>
              <a:rPr kumimoji="1" lang="en-US" altLang="zh-CN" sz="2400" dirty="0">
                <a:solidFill>
                  <a:srgbClr val="61A072"/>
                </a:solidFill>
                <a:latin typeface="Franklin Gothic Book" panose="020B0503020102020204" pitchFamily="34" charset="0"/>
              </a:rPr>
              <a:t>Contains / No periodic fluctuation</a:t>
            </a:r>
            <a:r>
              <a:rPr kumimoji="1" lang="en-US" altLang="zh-CN" sz="2400" dirty="0">
                <a:latin typeface="Franklin Gothic Book" panose="020B0503020102020204" pitchFamily="34" charset="0"/>
              </a:rPr>
              <a:t>, </a:t>
            </a:r>
            <a:r>
              <a:rPr kumimoji="1" lang="en-US" altLang="zh-CN" sz="2400" dirty="0">
                <a:solidFill>
                  <a:srgbClr val="C65A11"/>
                </a:solidFill>
                <a:latin typeface="Franklin Gothic Book" panose="020B0503020102020204" pitchFamily="34" charset="0"/>
              </a:rPr>
              <a:t>Period, Amplitude</a:t>
            </a:r>
            <a:r>
              <a:rPr kumimoji="1" lang="en-US" altLang="zh-CN" sz="2400" dirty="0">
                <a:latin typeface="Franklin Gothic Book" panose="020B0503020102020204" pitchFamily="34" charset="0"/>
              </a:rPr>
              <a:t>)</a:t>
            </a:r>
          </a:p>
          <a:p>
            <a:pPr marL="285750" indent="-285750">
              <a:lnSpc>
                <a:spcPct val="110000"/>
              </a:lnSpc>
              <a:buFont typeface="Arial" panose="020B0604020202020204" pitchFamily="34" charset="0"/>
              <a:buChar char="•"/>
            </a:pPr>
            <a:r>
              <a:rPr kumimoji="1" lang="en-US" altLang="zh-CN" sz="2400" b="1" dirty="0">
                <a:latin typeface="Franklin Gothic Book" panose="020B0503020102020204" pitchFamily="34" charset="0"/>
              </a:rPr>
              <a:t>Trend</a:t>
            </a:r>
            <a:r>
              <a:rPr kumimoji="1" lang="en-US" altLang="zh-CN" sz="2400" dirty="0">
                <a:latin typeface="Franklin Gothic Book" panose="020B0503020102020204" pitchFamily="34" charset="0"/>
              </a:rPr>
              <a:t> (</a:t>
            </a:r>
            <a:r>
              <a:rPr kumimoji="1" lang="en-US" altLang="zh-CN" sz="2400" dirty="0">
                <a:solidFill>
                  <a:srgbClr val="61A072"/>
                </a:solidFill>
                <a:latin typeface="Franklin Gothic Book" panose="020B0503020102020204" pitchFamily="34" charset="0"/>
              </a:rPr>
              <a:t>Increase / Decrease / Steady</a:t>
            </a:r>
            <a:r>
              <a:rPr kumimoji="1" lang="en-US" altLang="zh-CN" sz="2400" dirty="0">
                <a:latin typeface="Franklin Gothic Book" panose="020B0503020102020204" pitchFamily="34" charset="0"/>
              </a:rPr>
              <a:t>, </a:t>
            </a:r>
            <a:r>
              <a:rPr kumimoji="1" lang="en-US" altLang="zh-CN" sz="2400" dirty="0">
                <a:solidFill>
                  <a:srgbClr val="C65A11"/>
                </a:solidFill>
                <a:latin typeface="Franklin Gothic Book" panose="020B0503020102020204" pitchFamily="34" charset="0"/>
              </a:rPr>
              <a:t>Amplitude</a:t>
            </a:r>
            <a:r>
              <a:rPr kumimoji="1" lang="en-US" altLang="zh-CN" sz="2400" dirty="0">
                <a:latin typeface="Franklin Gothic Book" panose="020B0503020102020204" pitchFamily="34" charset="0"/>
              </a:rPr>
              <a:t>)</a:t>
            </a:r>
          </a:p>
          <a:p>
            <a:pPr marL="285750" indent="-285750">
              <a:lnSpc>
                <a:spcPct val="110000"/>
              </a:lnSpc>
              <a:buFont typeface="Arial" panose="020B0604020202020204" pitchFamily="34" charset="0"/>
              <a:buChar char="•"/>
            </a:pPr>
            <a:r>
              <a:rPr kumimoji="1" lang="en-US" altLang="zh-CN" sz="2400" b="1" dirty="0">
                <a:latin typeface="Franklin Gothic Book" panose="020B0503020102020204" pitchFamily="34" charset="0"/>
              </a:rPr>
              <a:t>Local Fluctuations </a:t>
            </a:r>
            <a:r>
              <a:rPr kumimoji="1" lang="en-US" altLang="zh-CN" sz="2400" dirty="0">
                <a:latin typeface="Franklin Gothic Book" panose="020B0503020102020204" pitchFamily="34" charset="0"/>
              </a:rPr>
              <a:t>(</a:t>
            </a:r>
            <a:r>
              <a:rPr kumimoji="1" lang="en-US" altLang="zh-CN" sz="2400" dirty="0">
                <a:solidFill>
                  <a:srgbClr val="61A072"/>
                </a:solidFill>
                <a:latin typeface="Franklin Gothic Book" panose="020B0503020102020204" pitchFamily="34" charset="0"/>
              </a:rPr>
              <a:t>Spike / Convex / …, Positions</a:t>
            </a:r>
            <a:r>
              <a:rPr kumimoji="1" lang="en-US" altLang="zh-CN" sz="2400" dirty="0">
                <a:latin typeface="Franklin Gothic Book" panose="020B0503020102020204" pitchFamily="34" charset="0"/>
              </a:rPr>
              <a:t>, </a:t>
            </a:r>
            <a:r>
              <a:rPr kumimoji="1" lang="en-US" altLang="zh-CN" sz="2400" dirty="0">
                <a:solidFill>
                  <a:srgbClr val="C65A11"/>
                </a:solidFill>
                <a:latin typeface="Franklin Gothic Book" panose="020B0503020102020204" pitchFamily="34" charset="0"/>
              </a:rPr>
              <a:t>Amplitudes</a:t>
            </a:r>
            <a:r>
              <a:rPr kumimoji="1" lang="en-US" altLang="zh-CN" sz="2400" dirty="0">
                <a:latin typeface="Franklin Gothic Book" panose="020B0503020102020204" pitchFamily="34" charset="0"/>
              </a:rPr>
              <a:t>)</a:t>
            </a:r>
          </a:p>
          <a:p>
            <a:pPr marL="285750" indent="-285750">
              <a:lnSpc>
                <a:spcPct val="110000"/>
              </a:lnSpc>
              <a:buFont typeface="Arial" panose="020B0604020202020204" pitchFamily="34" charset="0"/>
              <a:buChar char="•"/>
            </a:pPr>
            <a:r>
              <a:rPr kumimoji="1" lang="en-US" altLang="zh-CN" sz="2400" b="1" dirty="0">
                <a:solidFill>
                  <a:srgbClr val="61A072"/>
                </a:solidFill>
                <a:latin typeface="Franklin Gothic Book" panose="020B0503020102020204" pitchFamily="34" charset="0"/>
              </a:rPr>
              <a:t>Cluster</a:t>
            </a:r>
          </a:p>
          <a:p>
            <a:pPr marL="285750" indent="-285750">
              <a:lnSpc>
                <a:spcPct val="110000"/>
              </a:lnSpc>
              <a:buFont typeface="Arial" panose="020B0604020202020204" pitchFamily="34" charset="0"/>
              <a:buChar char="•"/>
            </a:pPr>
            <a:r>
              <a:rPr kumimoji="1" lang="en-US" altLang="zh-CN" sz="2400" b="1" dirty="0">
                <a:solidFill>
                  <a:srgbClr val="61A072"/>
                </a:solidFill>
                <a:latin typeface="Franklin Gothic Book" panose="020B0503020102020204" pitchFamily="34" charset="0"/>
              </a:rPr>
              <a:t>Correlation</a:t>
            </a:r>
          </a:p>
        </p:txBody>
      </p:sp>
    </p:spTree>
    <p:extLst>
      <p:ext uri="{BB962C8B-B14F-4D97-AF65-F5344CB8AC3E}">
        <p14:creationId xmlns:p14="http://schemas.microsoft.com/office/powerpoint/2010/main" val="148300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29B9A-9FC1-6481-C530-DF367717627B}"/>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53B3D153-9DE0-7357-2B98-AED4A045EEF8}"/>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63128AAC-DB58-B56E-DAE9-B9034A77FF5C}"/>
              </a:ext>
            </a:extLst>
          </p:cNvPr>
          <p:cNvSpPr txBox="1"/>
          <p:nvPr/>
        </p:nvSpPr>
        <p:spPr>
          <a:xfrm>
            <a:off x="382908" y="147056"/>
            <a:ext cx="5623847"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Evaluation – Reasoning Tasks</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48722F22-6500-0E17-1CAF-0121FAE5E124}"/>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14</a:t>
            </a:fld>
            <a:endParaRPr kumimoji="1" lang="zh-CN" altLang="en-US">
              <a:latin typeface="STHeiti" panose="02010600040101010101" pitchFamily="2" charset="-122"/>
              <a:ea typeface="STHeiti" panose="02010600040101010101" pitchFamily="2" charset="-122"/>
            </a:endParaRPr>
          </a:p>
        </p:txBody>
      </p:sp>
      <p:sp>
        <p:nvSpPr>
          <p:cNvPr id="5" name="圆角矩形 4">
            <a:extLst>
              <a:ext uri="{FF2B5EF4-FFF2-40B4-BE49-F238E27FC236}">
                <a16:creationId xmlns:a16="http://schemas.microsoft.com/office/drawing/2014/main" id="{3F97061D-C389-1706-6C2C-6D802FEDCA7D}"/>
              </a:ext>
            </a:extLst>
          </p:cNvPr>
          <p:cNvSpPr/>
          <p:nvPr/>
        </p:nvSpPr>
        <p:spPr>
          <a:xfrm>
            <a:off x="644245" y="1065352"/>
            <a:ext cx="10903507" cy="785947"/>
          </a:xfrm>
          <a:prstGeom prst="roundRect">
            <a:avLst>
              <a:gd name="adj" fmla="val 19238"/>
            </a:avLst>
          </a:prstGeom>
          <a:solidFill>
            <a:schemeClr val="bg1"/>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000"/>
          </a:p>
        </p:txBody>
      </p:sp>
      <p:sp>
        <p:nvSpPr>
          <p:cNvPr id="6" name="圆角矩形 5">
            <a:extLst>
              <a:ext uri="{FF2B5EF4-FFF2-40B4-BE49-F238E27FC236}">
                <a16:creationId xmlns:a16="http://schemas.microsoft.com/office/drawing/2014/main" id="{2A4634C7-62EE-7820-8B7C-BF7A57E2D1F3}"/>
              </a:ext>
            </a:extLst>
          </p:cNvPr>
          <p:cNvSpPr/>
          <p:nvPr/>
        </p:nvSpPr>
        <p:spPr>
          <a:xfrm>
            <a:off x="644247" y="1952139"/>
            <a:ext cx="10903507" cy="1818821"/>
          </a:xfrm>
          <a:prstGeom prst="roundRect">
            <a:avLst>
              <a:gd name="adj" fmla="val 8331"/>
            </a:avLst>
          </a:prstGeom>
          <a:solidFill>
            <a:srgbClr val="F8F8F8"/>
          </a:solidFill>
          <a:ln w="127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000"/>
          </a:p>
        </p:txBody>
      </p:sp>
      <p:sp>
        <p:nvSpPr>
          <p:cNvPr id="7" name="文本框 6">
            <a:extLst>
              <a:ext uri="{FF2B5EF4-FFF2-40B4-BE49-F238E27FC236}">
                <a16:creationId xmlns:a16="http://schemas.microsoft.com/office/drawing/2014/main" id="{878EE84B-CCB2-28C8-351B-426A6BCF7F02}"/>
              </a:ext>
            </a:extLst>
          </p:cNvPr>
          <p:cNvSpPr txBox="1"/>
          <p:nvPr/>
        </p:nvSpPr>
        <p:spPr>
          <a:xfrm>
            <a:off x="653149" y="1508362"/>
            <a:ext cx="2627240" cy="311337"/>
          </a:xfrm>
          <a:prstGeom prst="rect">
            <a:avLst/>
          </a:prstGeom>
          <a:noFill/>
        </p:spPr>
        <p:txBody>
          <a:bodyPr wrap="square">
            <a:spAutoFit/>
          </a:bodyPr>
          <a:lstStyle/>
          <a:p>
            <a:r>
              <a:rPr kumimoji="1" lang="en-US" altLang="zh-CN" sz="1400" dirty="0">
                <a:latin typeface="Times New Roman" panose="02020603050405020304" pitchFamily="18" charset="0"/>
                <a:cs typeface="Times New Roman" panose="02020603050405020304" pitchFamily="18" charset="0"/>
              </a:rPr>
              <a:t>HTTP Request is a time series: </a:t>
            </a:r>
            <a:endParaRPr kumimoji="1" lang="zh-CN" altLang="en-US" sz="1400" dirty="0">
              <a:solidFill>
                <a:schemeClr val="tx1"/>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B4D12DC6-10E2-0D46-45B9-42F6DA66944C}"/>
              </a:ext>
            </a:extLst>
          </p:cNvPr>
          <p:cNvPicPr>
            <a:picLocks noChangeAspect="1"/>
          </p:cNvPicPr>
          <p:nvPr/>
        </p:nvPicPr>
        <p:blipFill>
          <a:blip r:embed="rId3"/>
          <a:stretch>
            <a:fillRect/>
          </a:stretch>
        </p:blipFill>
        <p:spPr>
          <a:xfrm>
            <a:off x="3280389" y="1519926"/>
            <a:ext cx="2579418" cy="270924"/>
          </a:xfrm>
          <a:prstGeom prst="rect">
            <a:avLst/>
          </a:prstGeom>
        </p:spPr>
      </p:pic>
      <p:sp>
        <p:nvSpPr>
          <p:cNvPr id="10" name="文本框 9">
            <a:extLst>
              <a:ext uri="{FF2B5EF4-FFF2-40B4-BE49-F238E27FC236}">
                <a16:creationId xmlns:a16="http://schemas.microsoft.com/office/drawing/2014/main" id="{00FC16C8-DA46-CADE-7140-21B9300459A9}"/>
              </a:ext>
            </a:extLst>
          </p:cNvPr>
          <p:cNvSpPr txBox="1"/>
          <p:nvPr/>
        </p:nvSpPr>
        <p:spPr>
          <a:xfrm>
            <a:off x="5740995" y="1492272"/>
            <a:ext cx="2627240" cy="311337"/>
          </a:xfrm>
          <a:prstGeom prst="rect">
            <a:avLst/>
          </a:prstGeom>
          <a:noFill/>
        </p:spPr>
        <p:txBody>
          <a:bodyPr wrap="square">
            <a:spAutoFit/>
          </a:bodyPr>
          <a:lstStyle/>
          <a:p>
            <a:r>
              <a:rPr kumimoji="1" lang="en-US" altLang="zh-CN" sz="1400" dirty="0">
                <a:latin typeface="Times New Roman" panose="02020603050405020304" pitchFamily="18" charset="0"/>
                <a:cs typeface="Times New Roman" panose="02020603050405020304" pitchFamily="18" charset="0"/>
              </a:rPr>
              <a:t>; Success Rate is a time series: </a:t>
            </a:r>
            <a:endParaRPr kumimoji="1" lang="zh-CN" altLang="en-US" sz="1400" dirty="0">
              <a:solidFill>
                <a:schemeClr val="tx1"/>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B7C99B51-D88E-00C3-7413-585090BA019D}"/>
              </a:ext>
            </a:extLst>
          </p:cNvPr>
          <p:cNvPicPr>
            <a:picLocks noChangeAspect="1"/>
          </p:cNvPicPr>
          <p:nvPr/>
        </p:nvPicPr>
        <p:blipFill>
          <a:blip r:embed="rId4"/>
          <a:srcRect/>
          <a:stretch/>
        </p:blipFill>
        <p:spPr>
          <a:xfrm>
            <a:off x="8277690" y="1551529"/>
            <a:ext cx="2296508" cy="274361"/>
          </a:xfrm>
          <a:prstGeom prst="rect">
            <a:avLst/>
          </a:prstGeom>
        </p:spPr>
      </p:pic>
      <p:sp>
        <p:nvSpPr>
          <p:cNvPr id="12" name="文本框 11">
            <a:extLst>
              <a:ext uri="{FF2B5EF4-FFF2-40B4-BE49-F238E27FC236}">
                <a16:creationId xmlns:a16="http://schemas.microsoft.com/office/drawing/2014/main" id="{BDDBC816-35E7-35EC-8102-66DBFD1B8B80}"/>
              </a:ext>
            </a:extLst>
          </p:cNvPr>
          <p:cNvSpPr txBox="1"/>
          <p:nvPr/>
        </p:nvSpPr>
        <p:spPr>
          <a:xfrm>
            <a:off x="653149" y="1279739"/>
            <a:ext cx="8666836" cy="311337"/>
          </a:xfrm>
          <a:prstGeom prst="rect">
            <a:avLst/>
          </a:prstGeom>
          <a:noFill/>
        </p:spPr>
        <p:txBody>
          <a:bodyPr wrap="square">
            <a:spAutoFit/>
          </a:bodyPr>
          <a:lstStyle/>
          <a:p>
            <a:r>
              <a:rPr kumimoji="1" lang="en-US" altLang="zh-CN" sz="1400" dirty="0">
                <a:solidFill>
                  <a:schemeClr val="tx1"/>
                </a:solidFill>
                <a:latin typeface="Times New Roman" panose="02020603050405020304" pitchFamily="18" charset="0"/>
                <a:cs typeface="Times New Roman" panose="02020603050405020304" pitchFamily="18" charset="0"/>
              </a:rPr>
              <a:t>You are a </a:t>
            </a:r>
            <a:r>
              <a:rPr kumimoji="1" lang="en-US" altLang="zh-CN" sz="1400" dirty="0">
                <a:latin typeface="Times New Roman" panose="02020603050405020304" pitchFamily="18" charset="0"/>
                <a:cs typeface="Times New Roman" panose="02020603050405020304" pitchFamily="18" charset="0"/>
              </a:rPr>
              <a:t>time series analysis expert</a:t>
            </a:r>
            <a:r>
              <a:rPr kumimoji="1" lang="en-US" altLang="zh-CN" sz="1400" dirty="0">
                <a:solidFill>
                  <a:schemeClr val="tx1"/>
                </a:solidFill>
                <a:latin typeface="Times New Roman" panose="02020603050405020304" pitchFamily="18" charset="0"/>
                <a:cs typeface="Times New Roman" panose="02020603050405020304" pitchFamily="18" charset="0"/>
              </a:rPr>
              <a:t>. In an Internet system, there are many monitoring metrics:</a:t>
            </a:r>
            <a:endParaRPr kumimoji="1"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90B71A51-227D-34CD-C296-408FB43A658F}"/>
              </a:ext>
            </a:extLst>
          </p:cNvPr>
          <p:cNvSpPr txBox="1"/>
          <p:nvPr/>
        </p:nvSpPr>
        <p:spPr>
          <a:xfrm>
            <a:off x="653149" y="1101515"/>
            <a:ext cx="1248916" cy="311337"/>
          </a:xfrm>
          <a:prstGeom prst="rect">
            <a:avLst/>
          </a:prstGeom>
          <a:noFill/>
        </p:spPr>
        <p:txBody>
          <a:bodyPr wrap="none" rtlCol="0">
            <a:spAutoFit/>
          </a:bodyPr>
          <a:lstStyle/>
          <a:p>
            <a:r>
              <a:rPr kumimoji="1" lang="en-US" altLang="zh-CN" sz="1400" b="1" dirty="0">
                <a:solidFill>
                  <a:schemeClr val="tx1">
                    <a:lumMod val="65000"/>
                    <a:lumOff val="35000"/>
                  </a:schemeClr>
                </a:solidFill>
                <a:latin typeface="PT Serif Caption" panose="02060603050505020204" pitchFamily="18" charset="0"/>
                <a:cs typeface="Times New Roman" panose="02020603050405020304" pitchFamily="18" charset="0"/>
              </a:rPr>
              <a:t>Instruction</a:t>
            </a:r>
            <a:endParaRPr kumimoji="1" lang="zh-CN" altLang="en-US" sz="1400" b="1" dirty="0">
              <a:solidFill>
                <a:schemeClr val="tx1">
                  <a:lumMod val="65000"/>
                  <a:lumOff val="35000"/>
                </a:schemeClr>
              </a:solidFill>
              <a:latin typeface="PT Serif Caption" panose="020606030505050202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2CDA18E9-8483-F03D-BD02-3C7B41DBE3FC}"/>
              </a:ext>
            </a:extLst>
          </p:cNvPr>
          <p:cNvSpPr txBox="1"/>
          <p:nvPr/>
        </p:nvSpPr>
        <p:spPr>
          <a:xfrm>
            <a:off x="10489202" y="1479266"/>
            <a:ext cx="936297" cy="342470"/>
          </a:xfrm>
          <a:prstGeom prst="rect">
            <a:avLst/>
          </a:prstGeom>
          <a:noFill/>
        </p:spPr>
        <p:txBody>
          <a:bodyPr wrap="square">
            <a:spAutoFit/>
          </a:bodyPr>
          <a:lstStyle/>
          <a:p>
            <a:r>
              <a:rPr kumimoji="1" lang="en-US" altLang="zh-CN" sz="1600" dirty="0">
                <a:latin typeface="Times New Roman" panose="02020603050405020304" pitchFamily="18" charset="0"/>
                <a:cs typeface="Times New Roman" panose="02020603050405020304" pitchFamily="18" charset="0"/>
              </a:rPr>
              <a:t>; …</a:t>
            </a:r>
            <a:endParaRPr kumimoji="1"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F4863A71-F4EF-A13D-E544-71BF87A7F1DD}"/>
              </a:ext>
            </a:extLst>
          </p:cNvPr>
          <p:cNvSpPr txBox="1"/>
          <p:nvPr/>
        </p:nvSpPr>
        <p:spPr>
          <a:xfrm>
            <a:off x="644253" y="1924597"/>
            <a:ext cx="2312195" cy="280203"/>
          </a:xfrm>
          <a:prstGeom prst="rect">
            <a:avLst/>
          </a:prstGeom>
          <a:noFill/>
        </p:spPr>
        <p:txBody>
          <a:bodyPr wrap="none" rtlCol="0">
            <a:spAutoFit/>
          </a:bodyPr>
          <a:lstStyle/>
          <a:p>
            <a:r>
              <a:rPr kumimoji="1" lang="en-US" altLang="zh-CN" sz="1200" b="1" dirty="0">
                <a:solidFill>
                  <a:schemeClr val="accent6">
                    <a:lumMod val="75000"/>
                  </a:schemeClr>
                </a:solidFill>
                <a:latin typeface="PT Serif Caption" panose="02060603050505020204" pitchFamily="18" charset="0"/>
                <a:cs typeface="Times New Roman" panose="02020603050405020304" pitchFamily="18" charset="0"/>
              </a:rPr>
              <a:t>Reasoning Task: Inductive</a:t>
            </a:r>
            <a:endParaRPr kumimoji="1" lang="zh-CN" altLang="en-US" sz="1200" b="1" dirty="0">
              <a:solidFill>
                <a:schemeClr val="accent6">
                  <a:lumMod val="75000"/>
                </a:schemeClr>
              </a:solidFill>
              <a:latin typeface="PT Serif Caption" panose="020606030505050202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007B34B5-2971-EE61-C05F-76C0D005DCFC}"/>
              </a:ext>
            </a:extLst>
          </p:cNvPr>
          <p:cNvSpPr txBox="1"/>
          <p:nvPr/>
        </p:nvSpPr>
        <p:spPr>
          <a:xfrm>
            <a:off x="644255" y="2095383"/>
            <a:ext cx="10554342" cy="747209"/>
          </a:xfrm>
          <a:prstGeom prst="rect">
            <a:avLst/>
          </a:prstGeom>
          <a:noFill/>
        </p:spPr>
        <p:txBody>
          <a:bodyPr wrap="square">
            <a:spAutoFit/>
          </a:bodyPr>
          <a:lstStyle/>
          <a:p>
            <a:r>
              <a:rPr kumimoji="1" lang="en-US" altLang="zh-CN" sz="1400" b="1" dirty="0">
                <a:latin typeface="Times New Roman" panose="02020603050405020304" pitchFamily="18" charset="0"/>
                <a:cs typeface="Times New Roman" panose="02020603050405020304" pitchFamily="18" charset="0"/>
              </a:rPr>
              <a:t>Q: </a:t>
            </a:r>
            <a:r>
              <a:rPr kumimoji="1" lang="en-US" altLang="zh-CN" sz="1400" dirty="0">
                <a:latin typeface="Times New Roman" panose="02020603050405020304" pitchFamily="18" charset="0"/>
                <a:cs typeface="Times New Roman" panose="02020603050405020304" pitchFamily="18" charset="0"/>
              </a:rPr>
              <a:t>From the perspective of the overall trend, do HTTP Request and Success Rate have very similar trend? Just answer yes or no, and </a:t>
            </a:r>
            <a:r>
              <a:rPr kumimoji="1" lang="en-US" altLang="zh-CN" sz="1400" b="1" dirty="0">
                <a:latin typeface="Times New Roman" panose="02020603050405020304" pitchFamily="18" charset="0"/>
                <a:cs typeface="Times New Roman" panose="02020603050405020304" pitchFamily="18" charset="0"/>
              </a:rPr>
              <a:t>explain why they are correlated/no correlated considering their physical meaning in one sentence</a:t>
            </a:r>
            <a:r>
              <a:rPr kumimoji="1" lang="en-US" altLang="zh-CN" sz="1400" b="1" dirty="0">
                <a:solidFill>
                  <a:schemeClr val="tx1"/>
                </a:solidFill>
                <a:latin typeface="Times New Roman" panose="02020603050405020304" pitchFamily="18" charset="0"/>
                <a:cs typeface="Times New Roman" panose="02020603050405020304" pitchFamily="18" charset="0"/>
              </a:rPr>
              <a:t>?</a:t>
            </a:r>
          </a:p>
          <a:p>
            <a:r>
              <a:rPr kumimoji="1" lang="en-US" altLang="zh-CN" sz="1400" b="1" dirty="0">
                <a:latin typeface="Times New Roman" panose="02020603050405020304" pitchFamily="18" charset="0"/>
                <a:cs typeface="Times New Roman" panose="02020603050405020304" pitchFamily="18" charset="0"/>
              </a:rPr>
              <a:t>A: </a:t>
            </a:r>
            <a:r>
              <a:rPr kumimoji="1" lang="en-US" altLang="zh-CN" sz="1400" b="1" dirty="0">
                <a:solidFill>
                  <a:srgbClr val="D99F17"/>
                </a:solidFill>
                <a:latin typeface="Times New Roman" panose="02020603050405020304" pitchFamily="18" charset="0"/>
                <a:cs typeface="Times New Roman" panose="02020603050405020304" pitchFamily="18" charset="0"/>
              </a:rPr>
              <a:t>No. </a:t>
            </a:r>
            <a:r>
              <a:rPr kumimoji="1" lang="en-US" altLang="zh-CN" sz="1400" dirty="0">
                <a:latin typeface="Times New Roman" panose="02020603050405020304" pitchFamily="18" charset="0"/>
                <a:cs typeface="Times New Roman" panose="02020603050405020304" pitchFamily="18" charset="0"/>
              </a:rPr>
              <a:t>HTTP requests show traffic load, and success rate shows response quality. They may not always match.</a:t>
            </a:r>
          </a:p>
        </p:txBody>
      </p:sp>
      <p:sp>
        <p:nvSpPr>
          <p:cNvPr id="17" name="文本框 16">
            <a:extLst>
              <a:ext uri="{FF2B5EF4-FFF2-40B4-BE49-F238E27FC236}">
                <a16:creationId xmlns:a16="http://schemas.microsoft.com/office/drawing/2014/main" id="{54807771-90BC-047B-8098-8EB2FF121AB5}"/>
              </a:ext>
            </a:extLst>
          </p:cNvPr>
          <p:cNvSpPr txBox="1"/>
          <p:nvPr/>
        </p:nvSpPr>
        <p:spPr>
          <a:xfrm>
            <a:off x="644252" y="2806912"/>
            <a:ext cx="2080316" cy="280203"/>
          </a:xfrm>
          <a:prstGeom prst="rect">
            <a:avLst/>
          </a:prstGeom>
          <a:noFill/>
        </p:spPr>
        <p:txBody>
          <a:bodyPr wrap="none" rtlCol="0">
            <a:spAutoFit/>
          </a:bodyPr>
          <a:lstStyle/>
          <a:p>
            <a:r>
              <a:rPr kumimoji="1" lang="en-US" altLang="zh-CN" sz="1200" b="1" dirty="0">
                <a:solidFill>
                  <a:schemeClr val="accent6">
                    <a:lumMod val="75000"/>
                  </a:schemeClr>
                </a:solidFill>
                <a:latin typeface="PT Serif Caption" panose="02060603050505020204" pitchFamily="18" charset="0"/>
                <a:cs typeface="Times New Roman" panose="02020603050405020304" pitchFamily="18" charset="0"/>
              </a:rPr>
              <a:t>Reasoning Task:</a:t>
            </a:r>
            <a:r>
              <a:rPr kumimoji="1" lang="zh-CN" altLang="en-US" sz="1200" b="1" dirty="0">
                <a:solidFill>
                  <a:schemeClr val="accent6">
                    <a:lumMod val="75000"/>
                  </a:schemeClr>
                </a:solidFill>
                <a:latin typeface="PT Serif Caption" panose="02060603050505020204" pitchFamily="18" charset="0"/>
                <a:cs typeface="Times New Roman" panose="02020603050405020304" pitchFamily="18" charset="0"/>
              </a:rPr>
              <a:t> </a:t>
            </a:r>
            <a:r>
              <a:rPr kumimoji="1" lang="en-US" altLang="zh-CN" sz="1200" b="1" dirty="0">
                <a:solidFill>
                  <a:schemeClr val="accent6">
                    <a:lumMod val="75000"/>
                  </a:schemeClr>
                </a:solidFill>
                <a:latin typeface="PT Serif Caption" panose="02060603050505020204" pitchFamily="18" charset="0"/>
                <a:cs typeface="Times New Roman" panose="02020603050405020304" pitchFamily="18" charset="0"/>
              </a:rPr>
              <a:t>Causal</a:t>
            </a:r>
            <a:endParaRPr kumimoji="1" lang="zh-CN" altLang="en-US" sz="1200" b="1" dirty="0">
              <a:solidFill>
                <a:schemeClr val="accent6">
                  <a:lumMod val="75000"/>
                </a:schemeClr>
              </a:solidFill>
              <a:latin typeface="PT Serif Caption" panose="020606030505050202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58A01748-AF61-B4DD-0606-3EF13B93BE77}"/>
              </a:ext>
            </a:extLst>
          </p:cNvPr>
          <p:cNvSpPr txBox="1"/>
          <p:nvPr/>
        </p:nvSpPr>
        <p:spPr>
          <a:xfrm>
            <a:off x="644255" y="3023751"/>
            <a:ext cx="10554342" cy="747209"/>
          </a:xfrm>
          <a:prstGeom prst="rect">
            <a:avLst/>
          </a:prstGeom>
          <a:noFill/>
        </p:spPr>
        <p:txBody>
          <a:bodyPr wrap="square">
            <a:spAutoFit/>
          </a:bodyPr>
          <a:lstStyle/>
          <a:p>
            <a:r>
              <a:rPr kumimoji="1" lang="en-US" altLang="zh-CN" sz="1400" b="1" dirty="0">
                <a:latin typeface="Times New Roman" panose="02020603050405020304" pitchFamily="18" charset="0"/>
                <a:cs typeface="Times New Roman" panose="02020603050405020304" pitchFamily="18" charset="0"/>
              </a:rPr>
              <a:t>Q: What might be inferred about the system from the Success Rate? </a:t>
            </a:r>
            <a:r>
              <a:rPr kumimoji="1" lang="en-US" altLang="zh-CN" sz="1400" dirty="0">
                <a:latin typeface="Times New Roman" panose="02020603050405020304" pitchFamily="18" charset="0"/>
                <a:cs typeface="Times New Roman" panose="02020603050405020304" pitchFamily="18" charset="0"/>
              </a:rPr>
              <a:t>Choose from: The system is functioning normally; An error occurred, and it has not recovered; a small number of request anomalies during a software update.</a:t>
            </a:r>
          </a:p>
          <a:p>
            <a:r>
              <a:rPr kumimoji="1" lang="en-US" altLang="zh-CN" sz="1400" b="1" dirty="0">
                <a:latin typeface="Times New Roman" panose="02020603050405020304" pitchFamily="18" charset="0"/>
                <a:cs typeface="Times New Roman" panose="02020603050405020304" pitchFamily="18" charset="0"/>
              </a:rPr>
              <a:t>A: </a:t>
            </a:r>
            <a:r>
              <a:rPr kumimoji="1" lang="en-US" altLang="zh-CN" sz="1400" b="1" dirty="0">
                <a:solidFill>
                  <a:srgbClr val="D99F17"/>
                </a:solidFill>
                <a:latin typeface="Times New Roman" panose="02020603050405020304" pitchFamily="18" charset="0"/>
                <a:cs typeface="Times New Roman" panose="02020603050405020304" pitchFamily="18" charset="0"/>
              </a:rPr>
              <a:t>A small number of request anomalies during a software update</a:t>
            </a:r>
            <a:r>
              <a:rPr kumimoji="1" lang="en-US" altLang="zh-CN" sz="1400" dirty="0">
                <a:latin typeface="Times New Roman" panose="02020603050405020304" pitchFamily="18" charset="0"/>
                <a:cs typeface="Times New Roman" panose="02020603050405020304" pitchFamily="18" charset="0"/>
              </a:rPr>
              <a:t>.</a:t>
            </a:r>
            <a:endParaRPr kumimoji="1" lang="en-US" altLang="zh-CN" sz="1400" b="1" dirty="0">
              <a:solidFill>
                <a:srgbClr val="FFB918"/>
              </a:solidFill>
              <a:latin typeface="Times New Roman" panose="02020603050405020304" pitchFamily="18" charset="0"/>
              <a:cs typeface="Times New Roman" panose="02020603050405020304" pitchFamily="18" charset="0"/>
            </a:endParaRPr>
          </a:p>
        </p:txBody>
      </p:sp>
      <p:cxnSp>
        <p:nvCxnSpPr>
          <p:cNvPr id="19" name="直线连接符 18">
            <a:extLst>
              <a:ext uri="{FF2B5EF4-FFF2-40B4-BE49-F238E27FC236}">
                <a16:creationId xmlns:a16="http://schemas.microsoft.com/office/drawing/2014/main" id="{D00E4F42-5459-C87B-6774-94A7BF315690}"/>
              </a:ext>
            </a:extLst>
          </p:cNvPr>
          <p:cNvCxnSpPr>
            <a:cxnSpLocks/>
          </p:cNvCxnSpPr>
          <p:nvPr/>
        </p:nvCxnSpPr>
        <p:spPr>
          <a:xfrm>
            <a:off x="804815" y="2847612"/>
            <a:ext cx="10393784" cy="0"/>
          </a:xfrm>
          <a:prstGeom prst="line">
            <a:avLst/>
          </a:prstGeom>
          <a:ln w="635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20" name="文本框 19">
            <a:extLst>
              <a:ext uri="{FF2B5EF4-FFF2-40B4-BE49-F238E27FC236}">
                <a16:creationId xmlns:a16="http://schemas.microsoft.com/office/drawing/2014/main" id="{49E9E97A-3E81-200C-2570-B8A20F02CD26}"/>
              </a:ext>
            </a:extLst>
          </p:cNvPr>
          <p:cNvSpPr txBox="1"/>
          <p:nvPr/>
        </p:nvSpPr>
        <p:spPr>
          <a:xfrm>
            <a:off x="799368" y="3903235"/>
            <a:ext cx="10554342" cy="2268313"/>
          </a:xfrm>
          <a:prstGeom prst="rect">
            <a:avLst/>
          </a:prstGeom>
          <a:noFill/>
        </p:spPr>
        <p:txBody>
          <a:bodyPr wrap="square" rtlCol="0">
            <a:spAutoFit/>
          </a:bodyPr>
          <a:lstStyle/>
          <a:p>
            <a:pPr>
              <a:lnSpc>
                <a:spcPct val="120000"/>
              </a:lnSpc>
            </a:pPr>
            <a:r>
              <a:rPr kumimoji="1" lang="en-US" altLang="zh-CN" sz="2400" dirty="0">
                <a:solidFill>
                  <a:srgbClr val="3E4FA6"/>
                </a:solidFill>
                <a:latin typeface="Franklin Gothic Medium" panose="020B0603020102020204" pitchFamily="34" charset="0"/>
              </a:rPr>
              <a:t>Reasoning Tasks </a:t>
            </a:r>
          </a:p>
          <a:p>
            <a:pPr marL="285750" indent="-285750">
              <a:lnSpc>
                <a:spcPct val="120000"/>
              </a:lnSpc>
              <a:buFont typeface="Arial" panose="020B0604020202020204" pitchFamily="34" charset="0"/>
              <a:buChar char="•"/>
            </a:pPr>
            <a:r>
              <a:rPr kumimoji="1" lang="en-US" altLang="zh-CN" sz="2400" b="1" dirty="0">
                <a:latin typeface="Franklin Gothic Book" panose="020B0503020102020204" pitchFamily="34" charset="0"/>
              </a:rPr>
              <a:t>Inductive</a:t>
            </a:r>
            <a:r>
              <a:rPr kumimoji="1" lang="en-US" altLang="zh-CN" sz="2400" dirty="0">
                <a:latin typeface="Franklin Gothic Book" panose="020B0503020102020204" pitchFamily="34" charset="0"/>
              </a:rPr>
              <a:t> (Reasoning about the physical meaning of a fluctuation/cluster/…)</a:t>
            </a:r>
          </a:p>
          <a:p>
            <a:pPr marL="285750" indent="-285750">
              <a:lnSpc>
                <a:spcPct val="120000"/>
              </a:lnSpc>
              <a:buFont typeface="Arial" panose="020B0604020202020204" pitchFamily="34" charset="0"/>
              <a:buChar char="•"/>
            </a:pPr>
            <a:r>
              <a:rPr kumimoji="1" lang="en-US" altLang="zh-CN" sz="2400" b="1" dirty="0">
                <a:latin typeface="Franklin Gothic Book" panose="020B0503020102020204" pitchFamily="34" charset="0"/>
              </a:rPr>
              <a:t>Deductive</a:t>
            </a:r>
            <a:r>
              <a:rPr kumimoji="1" lang="en-US" altLang="zh-CN" sz="2400" dirty="0">
                <a:latin typeface="Franklin Gothic Book" panose="020B0503020102020204" pitchFamily="34" charset="0"/>
              </a:rPr>
              <a:t> (If ..., then …)</a:t>
            </a:r>
          </a:p>
          <a:p>
            <a:pPr marL="285750" indent="-285750">
              <a:lnSpc>
                <a:spcPct val="120000"/>
              </a:lnSpc>
              <a:buFont typeface="Arial" panose="020B0604020202020204" pitchFamily="34" charset="0"/>
              <a:buChar char="•"/>
            </a:pPr>
            <a:r>
              <a:rPr kumimoji="1" lang="en-US" altLang="zh-CN" sz="2400" b="1" dirty="0">
                <a:latin typeface="Franklin Gothic Book" panose="020B0503020102020204" pitchFamily="34" charset="0"/>
              </a:rPr>
              <a:t>Causal</a:t>
            </a:r>
            <a:r>
              <a:rPr kumimoji="1" lang="en-US" altLang="zh-CN" sz="2400" dirty="0">
                <a:latin typeface="Franklin Gothic Book" panose="020B0503020102020204" pitchFamily="34" charset="0"/>
              </a:rPr>
              <a:t> (What can be inferred from the given TS?)</a:t>
            </a:r>
          </a:p>
          <a:p>
            <a:pPr marL="285750" indent="-285750">
              <a:lnSpc>
                <a:spcPct val="120000"/>
              </a:lnSpc>
              <a:buFont typeface="Arial" panose="020B0604020202020204" pitchFamily="34" charset="0"/>
              <a:buChar char="•"/>
            </a:pPr>
            <a:r>
              <a:rPr kumimoji="1" lang="en-US" altLang="zh-CN" sz="2400" b="1" dirty="0">
                <a:latin typeface="Franklin Gothic Book" panose="020B0503020102020204" pitchFamily="34" charset="0"/>
              </a:rPr>
              <a:t>Comparative </a:t>
            </a:r>
            <a:r>
              <a:rPr kumimoji="1" lang="en-US" altLang="zh-CN" sz="2400" dirty="0">
                <a:latin typeface="Franklin Gothic Book" panose="020B0503020102020204" pitchFamily="34" charset="0"/>
              </a:rPr>
              <a:t>(Do these two time series remain consistent in trend?)</a:t>
            </a:r>
          </a:p>
        </p:txBody>
      </p:sp>
    </p:spTree>
    <p:extLst>
      <p:ext uri="{BB962C8B-B14F-4D97-AF65-F5344CB8AC3E}">
        <p14:creationId xmlns:p14="http://schemas.microsoft.com/office/powerpoint/2010/main" val="170523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186F0-2A7E-140A-0005-545C18EB03FF}"/>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3082187-C0B4-F8B1-9C82-04D3BEC5F81B}"/>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8A14507F-D033-3A77-1550-11B2ED69F091}"/>
              </a:ext>
            </a:extLst>
          </p:cNvPr>
          <p:cNvSpPr txBox="1"/>
          <p:nvPr/>
        </p:nvSpPr>
        <p:spPr>
          <a:xfrm>
            <a:off x="382908" y="147056"/>
            <a:ext cx="4059701"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Evaluation – Settings</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FB436F2F-EC21-AFF5-5AB2-37C36E3A4F47}"/>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15</a:t>
            </a:fld>
            <a:endParaRPr kumimoji="1" lang="zh-CN" altLang="en-US">
              <a:latin typeface="STHeiti" panose="02010600040101010101" pitchFamily="2" charset="-122"/>
              <a:ea typeface="STHeiti" panose="02010600040101010101" pitchFamily="2" charset="-122"/>
            </a:endParaRPr>
          </a:p>
        </p:txBody>
      </p:sp>
      <p:sp>
        <p:nvSpPr>
          <p:cNvPr id="5" name="文本框 4">
            <a:extLst>
              <a:ext uri="{FF2B5EF4-FFF2-40B4-BE49-F238E27FC236}">
                <a16:creationId xmlns:a16="http://schemas.microsoft.com/office/drawing/2014/main" id="{97D0CE96-7C29-4D9D-AB58-8D90659E07F1}"/>
              </a:ext>
            </a:extLst>
          </p:cNvPr>
          <p:cNvSpPr txBox="1"/>
          <p:nvPr/>
        </p:nvSpPr>
        <p:spPr>
          <a:xfrm>
            <a:off x="954315" y="1312231"/>
            <a:ext cx="1734770" cy="523220"/>
          </a:xfrm>
          <a:prstGeom prst="rect">
            <a:avLst/>
          </a:prstGeom>
          <a:noFill/>
        </p:spPr>
        <p:txBody>
          <a:bodyPr wrap="none" rtlCol="0">
            <a:spAutoFit/>
          </a:bodyPr>
          <a:lstStyle/>
          <a:p>
            <a:r>
              <a:rPr kumimoji="1" lang="en-US" altLang="zh-CN" sz="2800" b="1" dirty="0">
                <a:solidFill>
                  <a:srgbClr val="3E4FA6"/>
                </a:solidFill>
                <a:latin typeface="Franklin Gothic Medium" panose="020B0603020102020204" pitchFamily="34" charset="0"/>
              </a:rPr>
              <a:t>Baselines</a:t>
            </a:r>
            <a:endParaRPr kumimoji="1" lang="zh-CN" altLang="en-US" sz="2800" b="1" dirty="0">
              <a:solidFill>
                <a:srgbClr val="3E4FA6"/>
              </a:solidFill>
              <a:latin typeface="Franklin Gothic Medium" panose="020B0603020102020204" pitchFamily="34" charset="0"/>
            </a:endParaRPr>
          </a:p>
        </p:txBody>
      </p:sp>
      <p:sp>
        <p:nvSpPr>
          <p:cNvPr id="6" name="文本框 5">
            <a:extLst>
              <a:ext uri="{FF2B5EF4-FFF2-40B4-BE49-F238E27FC236}">
                <a16:creationId xmlns:a16="http://schemas.microsoft.com/office/drawing/2014/main" id="{D4AEC4C5-F760-070B-C1FD-08A1095490E4}"/>
              </a:ext>
            </a:extLst>
          </p:cNvPr>
          <p:cNvSpPr txBox="1"/>
          <p:nvPr/>
        </p:nvSpPr>
        <p:spPr>
          <a:xfrm>
            <a:off x="5214559" y="1294949"/>
            <a:ext cx="1610826" cy="523220"/>
          </a:xfrm>
          <a:prstGeom prst="rect">
            <a:avLst/>
          </a:prstGeom>
          <a:noFill/>
        </p:spPr>
        <p:txBody>
          <a:bodyPr wrap="none" rtlCol="0">
            <a:spAutoFit/>
          </a:bodyPr>
          <a:lstStyle/>
          <a:p>
            <a:r>
              <a:rPr kumimoji="1" lang="en-US" altLang="zh-CN" sz="2800" b="1" dirty="0">
                <a:solidFill>
                  <a:srgbClr val="3E4FA6"/>
                </a:solidFill>
                <a:latin typeface="Franklin Gothic Medium" panose="020B0603020102020204" pitchFamily="34" charset="0"/>
              </a:rPr>
              <a:t>Datasets</a:t>
            </a:r>
            <a:endParaRPr kumimoji="1" lang="zh-CN" altLang="en-US" sz="2800" b="1" dirty="0">
              <a:solidFill>
                <a:srgbClr val="3E4FA6"/>
              </a:solidFill>
              <a:latin typeface="Franklin Gothic Medium" panose="020B0603020102020204" pitchFamily="34" charset="0"/>
            </a:endParaRPr>
          </a:p>
        </p:txBody>
      </p:sp>
      <p:sp>
        <p:nvSpPr>
          <p:cNvPr id="7" name="文本框 6">
            <a:extLst>
              <a:ext uri="{FF2B5EF4-FFF2-40B4-BE49-F238E27FC236}">
                <a16:creationId xmlns:a16="http://schemas.microsoft.com/office/drawing/2014/main" id="{832798B6-10C6-A7A0-8A30-3AD6BC2648CD}"/>
              </a:ext>
            </a:extLst>
          </p:cNvPr>
          <p:cNvSpPr txBox="1"/>
          <p:nvPr/>
        </p:nvSpPr>
        <p:spPr>
          <a:xfrm>
            <a:off x="954315" y="2042999"/>
            <a:ext cx="3854449" cy="33485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zh-CN" sz="2400" b="1" dirty="0">
                <a:latin typeface="Franklin Gothic Book" panose="020B0503020102020204" pitchFamily="34" charset="0"/>
              </a:rPr>
              <a:t>Text-Based</a:t>
            </a:r>
          </a:p>
          <a:p>
            <a:pPr marL="742950" lvl="1" indent="-285750">
              <a:lnSpc>
                <a:spcPct val="150000"/>
              </a:lnSpc>
              <a:buFont typeface="Arial" panose="020B0604020202020204" pitchFamily="34" charset="0"/>
              <a:buChar char="•"/>
            </a:pPr>
            <a:r>
              <a:rPr kumimoji="1" lang="en-US" altLang="zh-CN" sz="2400" dirty="0">
                <a:latin typeface="Franklin Gothic Book" panose="020B0503020102020204" pitchFamily="34" charset="0"/>
              </a:rPr>
              <a:t>GPT-4o, Qwen</a:t>
            </a:r>
          </a:p>
          <a:p>
            <a:pPr marL="285750" indent="-285750">
              <a:lnSpc>
                <a:spcPct val="150000"/>
              </a:lnSpc>
              <a:buFont typeface="Arial" panose="020B0604020202020204" pitchFamily="34" charset="0"/>
              <a:buChar char="•"/>
            </a:pPr>
            <a:r>
              <a:rPr kumimoji="1" lang="en-US" altLang="zh-CN" sz="2400" b="1" dirty="0">
                <a:latin typeface="Franklin Gothic Book" panose="020B0503020102020204" pitchFamily="34" charset="0"/>
              </a:rPr>
              <a:t>Vision-Based</a:t>
            </a:r>
            <a:endParaRPr kumimoji="1" lang="en-US" altLang="zh-CN" sz="2000" b="1" dirty="0">
              <a:latin typeface="Franklin Gothic Book" panose="020B0503020102020204" pitchFamily="34" charset="0"/>
            </a:endParaRPr>
          </a:p>
          <a:p>
            <a:pPr marL="742950" lvl="1" indent="-285750">
              <a:lnSpc>
                <a:spcPct val="150000"/>
              </a:lnSpc>
              <a:buFont typeface="Arial" panose="020B0604020202020204" pitchFamily="34" charset="0"/>
              <a:buChar char="•"/>
            </a:pPr>
            <a:r>
              <a:rPr kumimoji="1" lang="en-US" altLang="zh-CN" sz="2400" dirty="0">
                <a:latin typeface="Franklin Gothic Book" panose="020B0503020102020204" pitchFamily="34" charset="0"/>
              </a:rPr>
              <a:t>GPT-4o + Matplotlib</a:t>
            </a:r>
          </a:p>
          <a:p>
            <a:pPr marL="285750" indent="-285750">
              <a:lnSpc>
                <a:spcPct val="150000"/>
              </a:lnSpc>
              <a:buFont typeface="Arial" panose="020B0604020202020204" pitchFamily="34" charset="0"/>
              <a:buChar char="•"/>
            </a:pPr>
            <a:r>
              <a:rPr kumimoji="1" lang="en-US" altLang="zh-CN" sz="2400" b="1" dirty="0">
                <a:latin typeface="Franklin Gothic Book" panose="020B0503020102020204" pitchFamily="34" charset="0"/>
              </a:rPr>
              <a:t>Agent-Based</a:t>
            </a:r>
            <a:endParaRPr kumimoji="1" lang="en-US" altLang="zh-CN" sz="2000" b="1" dirty="0">
              <a:latin typeface="Franklin Gothic Book" panose="020B0503020102020204" pitchFamily="34" charset="0"/>
            </a:endParaRPr>
          </a:p>
          <a:p>
            <a:pPr marL="742950" lvl="1" indent="-285750">
              <a:lnSpc>
                <a:spcPct val="150000"/>
              </a:lnSpc>
              <a:buFont typeface="Arial" panose="020B0604020202020204" pitchFamily="34" charset="0"/>
              <a:buChar char="•"/>
            </a:pPr>
            <a:r>
              <a:rPr kumimoji="1" lang="en-US" altLang="zh-CN" sz="2400" dirty="0">
                <a:latin typeface="Franklin Gothic Book" panose="020B0503020102020204" pitchFamily="34" charset="0"/>
              </a:rPr>
              <a:t>GPT-4o + React Agent</a:t>
            </a:r>
            <a:endParaRPr kumimoji="1" lang="zh-CN" altLang="en-US" sz="2400" dirty="0">
              <a:latin typeface="Franklin Gothic Book" panose="020B0503020102020204" pitchFamily="34" charset="0"/>
            </a:endParaRPr>
          </a:p>
        </p:txBody>
      </p:sp>
      <p:sp>
        <p:nvSpPr>
          <p:cNvPr id="8" name="文本框 7">
            <a:extLst>
              <a:ext uri="{FF2B5EF4-FFF2-40B4-BE49-F238E27FC236}">
                <a16:creationId xmlns:a16="http://schemas.microsoft.com/office/drawing/2014/main" id="{303BE0AD-A343-417F-0D19-8E6ACACB9827}"/>
              </a:ext>
            </a:extLst>
          </p:cNvPr>
          <p:cNvSpPr txBox="1"/>
          <p:nvPr/>
        </p:nvSpPr>
        <p:spPr>
          <a:xfrm>
            <a:off x="5214559" y="1930109"/>
            <a:ext cx="6444041" cy="39025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zh-CN" sz="2400" b="1" dirty="0">
                <a:latin typeface="Franklin Gothic Book" panose="020B0503020102020204" pitchFamily="34" charset="0"/>
              </a:rPr>
              <a:t>Dataset A:</a:t>
            </a:r>
          </a:p>
          <a:p>
            <a:pPr marL="742950" lvl="1" indent="-285750">
              <a:lnSpc>
                <a:spcPct val="150000"/>
              </a:lnSpc>
              <a:buFont typeface="Arial" panose="020B0604020202020204" pitchFamily="34" charset="0"/>
              <a:buChar char="•"/>
            </a:pPr>
            <a:r>
              <a:rPr kumimoji="1" lang="en-US" altLang="zh-CN" sz="2400" b="1" i="1" u="sng" dirty="0">
                <a:solidFill>
                  <a:srgbClr val="61A072"/>
                </a:solidFill>
                <a:latin typeface="Franklin Gothic Book" panose="020B0503020102020204" pitchFamily="34" charset="0"/>
              </a:rPr>
              <a:t>Real-world timeseries</a:t>
            </a:r>
            <a:r>
              <a:rPr kumimoji="1" lang="en-US" altLang="zh-CN" sz="2400" dirty="0">
                <a:latin typeface="Franklin Gothic Book" panose="020B0503020102020204" pitchFamily="34" charset="0"/>
              </a:rPr>
              <a:t>, manually labelled</a:t>
            </a:r>
          </a:p>
          <a:p>
            <a:pPr marL="285750" indent="-285750">
              <a:lnSpc>
                <a:spcPct val="150000"/>
              </a:lnSpc>
              <a:buFont typeface="Arial" panose="020B0604020202020204" pitchFamily="34" charset="0"/>
              <a:buChar char="•"/>
            </a:pPr>
            <a:r>
              <a:rPr kumimoji="1" lang="en-US" altLang="zh-CN" sz="2400" b="1" dirty="0">
                <a:latin typeface="Franklin Gothic Book" panose="020B0503020102020204" pitchFamily="34" charset="0"/>
              </a:rPr>
              <a:t>Dataset B:</a:t>
            </a:r>
          </a:p>
          <a:p>
            <a:pPr marL="742950" lvl="1" indent="-285750">
              <a:lnSpc>
                <a:spcPct val="150000"/>
              </a:lnSpc>
              <a:buFont typeface="Arial" panose="020B0604020202020204" pitchFamily="34" charset="0"/>
              <a:buChar char="•"/>
            </a:pPr>
            <a:r>
              <a:rPr kumimoji="1" lang="en-US" altLang="zh-CN" sz="2400" dirty="0">
                <a:latin typeface="Franklin Gothic Book" panose="020B0503020102020204" pitchFamily="34" charset="0"/>
              </a:rPr>
              <a:t>Synthetic timeseries</a:t>
            </a:r>
          </a:p>
          <a:p>
            <a:pPr marL="285750" indent="-285750">
              <a:lnSpc>
                <a:spcPct val="150000"/>
              </a:lnSpc>
              <a:buFont typeface="Arial" panose="020B0604020202020204" pitchFamily="34" charset="0"/>
              <a:buChar char="•"/>
            </a:pPr>
            <a:r>
              <a:rPr kumimoji="1" lang="en-US" altLang="zh-CN" sz="2400" b="1" dirty="0">
                <a:latin typeface="Franklin Gothic Book" panose="020B0503020102020204" pitchFamily="34" charset="0"/>
              </a:rPr>
              <a:t>MCQ 2:</a:t>
            </a:r>
          </a:p>
          <a:p>
            <a:pPr marL="742950" lvl="1" indent="-285750">
              <a:lnSpc>
                <a:spcPct val="150000"/>
              </a:lnSpc>
              <a:buFont typeface="Arial" panose="020B0604020202020204" pitchFamily="34" charset="0"/>
              <a:buChar char="•"/>
            </a:pPr>
            <a:r>
              <a:rPr kumimoji="1" lang="en-US" altLang="zh-CN" sz="2400" dirty="0">
                <a:latin typeface="Franklin Gothic Book" panose="020B0503020102020204" pitchFamily="34" charset="0"/>
              </a:rPr>
              <a:t>A third-party dataset, for comparison reasoning</a:t>
            </a:r>
            <a:endParaRPr kumimoji="1" lang="zh-CN" altLang="en-US" sz="2400" dirty="0">
              <a:latin typeface="Franklin Gothic Book" panose="020B0503020102020204" pitchFamily="34" charset="0"/>
            </a:endParaRPr>
          </a:p>
        </p:txBody>
      </p:sp>
    </p:spTree>
    <p:extLst>
      <p:ext uri="{BB962C8B-B14F-4D97-AF65-F5344CB8AC3E}">
        <p14:creationId xmlns:p14="http://schemas.microsoft.com/office/powerpoint/2010/main" val="248600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D677-F8F0-4A8A-35BB-3AEA883A2D17}"/>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EC98F4A3-531E-05F1-C19D-F17CB0DB2812}"/>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49F26DAA-9B4A-9425-9106-F2FC8A0E1C7E}"/>
              </a:ext>
            </a:extLst>
          </p:cNvPr>
          <p:cNvSpPr txBox="1"/>
          <p:nvPr/>
        </p:nvSpPr>
        <p:spPr>
          <a:xfrm>
            <a:off x="382908" y="147056"/>
            <a:ext cx="7294176"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Evaluation – Results (Alignment Tasks)</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7F60371A-BC40-9600-CEB6-35C2DF2793F2}"/>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16</a:t>
            </a:fld>
            <a:endParaRPr kumimoji="1" lang="zh-CN" altLang="en-US">
              <a:latin typeface="STHeiti" panose="02010600040101010101" pitchFamily="2" charset="-122"/>
              <a:ea typeface="STHeiti" panose="02010600040101010101" pitchFamily="2" charset="-122"/>
            </a:endParaRPr>
          </a:p>
        </p:txBody>
      </p:sp>
      <p:grpSp>
        <p:nvGrpSpPr>
          <p:cNvPr id="5" name="组合 4">
            <a:extLst>
              <a:ext uri="{FF2B5EF4-FFF2-40B4-BE49-F238E27FC236}">
                <a16:creationId xmlns:a16="http://schemas.microsoft.com/office/drawing/2014/main" id="{86BC56B2-433A-A858-4BA0-E0A089ADE4E0}"/>
              </a:ext>
            </a:extLst>
          </p:cNvPr>
          <p:cNvGrpSpPr/>
          <p:nvPr/>
        </p:nvGrpSpPr>
        <p:grpSpPr>
          <a:xfrm>
            <a:off x="900853" y="1380038"/>
            <a:ext cx="9970347" cy="4165390"/>
            <a:chOff x="553720" y="1185304"/>
            <a:chExt cx="8839200" cy="3692822"/>
          </a:xfrm>
        </p:grpSpPr>
        <p:pic>
          <p:nvPicPr>
            <p:cNvPr id="7" name="图片 6">
              <a:extLst>
                <a:ext uri="{FF2B5EF4-FFF2-40B4-BE49-F238E27FC236}">
                  <a16:creationId xmlns:a16="http://schemas.microsoft.com/office/drawing/2014/main" id="{026A1B76-8FBA-2CB9-1D6C-BDE35B9FE053}"/>
                </a:ext>
              </a:extLst>
            </p:cNvPr>
            <p:cNvPicPr>
              <a:picLocks noChangeAspect="1"/>
            </p:cNvPicPr>
            <p:nvPr/>
          </p:nvPicPr>
          <p:blipFill>
            <a:blip r:embed="rId3"/>
            <a:stretch>
              <a:fillRect/>
            </a:stretch>
          </p:blipFill>
          <p:spPr>
            <a:xfrm>
              <a:off x="553720" y="1185304"/>
              <a:ext cx="8839200" cy="3692822"/>
            </a:xfrm>
            <a:prstGeom prst="rect">
              <a:avLst/>
            </a:prstGeom>
          </p:spPr>
        </p:pic>
        <p:sp>
          <p:nvSpPr>
            <p:cNvPr id="9" name="矩形 8">
              <a:extLst>
                <a:ext uri="{FF2B5EF4-FFF2-40B4-BE49-F238E27FC236}">
                  <a16:creationId xmlns:a16="http://schemas.microsoft.com/office/drawing/2014/main" id="{89D3B6F5-B3ED-F35C-3A71-4CF904F9BD4A}"/>
                </a:ext>
              </a:extLst>
            </p:cNvPr>
            <p:cNvSpPr/>
            <p:nvPr/>
          </p:nvSpPr>
          <p:spPr>
            <a:xfrm>
              <a:off x="1155700" y="2949786"/>
              <a:ext cx="8100060" cy="27432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a:extLst>
                <a:ext uri="{FF2B5EF4-FFF2-40B4-BE49-F238E27FC236}">
                  <a16:creationId xmlns:a16="http://schemas.microsoft.com/office/drawing/2014/main" id="{B762B7A9-4412-1231-8664-CCD85E574FDB}"/>
                </a:ext>
              </a:extLst>
            </p:cNvPr>
            <p:cNvSpPr/>
            <p:nvPr/>
          </p:nvSpPr>
          <p:spPr>
            <a:xfrm>
              <a:off x="1155700" y="4497423"/>
              <a:ext cx="8100060" cy="27432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 name="圆角矩形 5">
            <a:extLst>
              <a:ext uri="{FF2B5EF4-FFF2-40B4-BE49-F238E27FC236}">
                <a16:creationId xmlns:a16="http://schemas.microsoft.com/office/drawing/2014/main" id="{679308B7-924D-4177-7A3E-CB2F30D3042E}"/>
              </a:ext>
            </a:extLst>
          </p:cNvPr>
          <p:cNvSpPr/>
          <p:nvPr/>
        </p:nvSpPr>
        <p:spPr>
          <a:xfrm>
            <a:off x="669626" y="5583482"/>
            <a:ext cx="10432800" cy="590879"/>
          </a:xfrm>
          <a:prstGeom prst="roundRect">
            <a:avLst>
              <a:gd name="adj" fmla="val 3577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rgbClr val="3E4FA6"/>
                </a:solidFill>
                <a:latin typeface="Franklin Gothic Medium" panose="020B0603020102020204" pitchFamily="34" charset="0"/>
                <a:ea typeface="STHeiti" panose="02010600040101010101" pitchFamily="2" charset="-122"/>
              </a:rPr>
              <a:t>ChatTS achieves better performance in almost all alignment tasks</a:t>
            </a:r>
            <a:endParaRPr kumimoji="1" lang="zh-CN" altLang="en-US" sz="2400" b="1" dirty="0">
              <a:solidFill>
                <a:srgbClr val="3E4FA6"/>
              </a:solidFill>
              <a:latin typeface="Franklin Gothic Medium" panose="020B0603020102020204" pitchFamily="34" charset="0"/>
              <a:ea typeface="STHeiti" panose="02010600040101010101" pitchFamily="2" charset="-122"/>
            </a:endParaRPr>
          </a:p>
        </p:txBody>
      </p:sp>
      <p:sp>
        <p:nvSpPr>
          <p:cNvPr id="11" name="文本框 10">
            <a:extLst>
              <a:ext uri="{FF2B5EF4-FFF2-40B4-BE49-F238E27FC236}">
                <a16:creationId xmlns:a16="http://schemas.microsoft.com/office/drawing/2014/main" id="{8A7A453D-1047-50EF-0B0A-D8A11797AFD6}"/>
              </a:ext>
            </a:extLst>
          </p:cNvPr>
          <p:cNvSpPr txBox="1"/>
          <p:nvPr/>
        </p:nvSpPr>
        <p:spPr>
          <a:xfrm>
            <a:off x="3155354" y="929687"/>
            <a:ext cx="5702202" cy="461665"/>
          </a:xfrm>
          <a:prstGeom prst="rect">
            <a:avLst/>
          </a:prstGeom>
          <a:noFill/>
        </p:spPr>
        <p:txBody>
          <a:bodyPr wrap="none" rtlCol="0">
            <a:spAutoFit/>
          </a:bodyPr>
          <a:lstStyle/>
          <a:p>
            <a:r>
              <a:rPr kumimoji="1" lang="en-US" altLang="zh-CN" sz="2400" b="1" i="1" dirty="0">
                <a:solidFill>
                  <a:srgbClr val="C00000"/>
                </a:solidFill>
                <a:latin typeface="Franklin Gothic Medium" panose="020B0603020102020204" pitchFamily="34" charset="0"/>
              </a:rPr>
              <a:t>46.0%</a:t>
            </a:r>
            <a:r>
              <a:rPr kumimoji="1" lang="zh-CN" altLang="en-US" sz="2400" b="1" i="1" dirty="0">
                <a:solidFill>
                  <a:srgbClr val="C00000"/>
                </a:solidFill>
                <a:latin typeface="Franklin Gothic Medium" panose="020B0603020102020204" pitchFamily="34" charset="0"/>
              </a:rPr>
              <a:t> </a:t>
            </a:r>
            <a:r>
              <a:rPr kumimoji="1" lang="en-US" altLang="zh-CN" sz="2400" b="1" i="1" dirty="0">
                <a:solidFill>
                  <a:srgbClr val="C00000"/>
                </a:solidFill>
                <a:latin typeface="Franklin Gothic Medium" panose="020B0603020102020204" pitchFamily="34" charset="0"/>
              </a:rPr>
              <a:t>Improvement on Alignment Tasks</a:t>
            </a:r>
            <a:endParaRPr kumimoji="1" lang="zh-CN" altLang="en-US" sz="2400" b="1" i="1" dirty="0">
              <a:solidFill>
                <a:srgbClr val="C00000"/>
              </a:solidFill>
              <a:latin typeface="Franklin Gothic Medium" panose="020B0603020102020204" pitchFamily="34" charset="0"/>
            </a:endParaRPr>
          </a:p>
        </p:txBody>
      </p:sp>
    </p:spTree>
    <p:extLst>
      <p:ext uri="{BB962C8B-B14F-4D97-AF65-F5344CB8AC3E}">
        <p14:creationId xmlns:p14="http://schemas.microsoft.com/office/powerpoint/2010/main" val="7699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A310B-A5AE-8C84-59B7-FDDE8E99B918}"/>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C51A41A8-93B4-E1B9-BD9D-DF116A113EF0}"/>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95A50C72-2F35-08A0-A562-90931AAEDC27}"/>
              </a:ext>
            </a:extLst>
          </p:cNvPr>
          <p:cNvSpPr txBox="1"/>
          <p:nvPr/>
        </p:nvSpPr>
        <p:spPr>
          <a:xfrm>
            <a:off x="382908" y="147056"/>
            <a:ext cx="7340471"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Evaluation – Results (Reasoning Tasks)</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12312CFF-7D2F-6234-17A7-2AB3CBE35CFC}"/>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17</a:t>
            </a:fld>
            <a:endParaRPr kumimoji="1" lang="zh-CN" altLang="en-US">
              <a:latin typeface="STHeiti" panose="02010600040101010101" pitchFamily="2" charset="-122"/>
              <a:ea typeface="STHeiti" panose="02010600040101010101" pitchFamily="2" charset="-122"/>
            </a:endParaRPr>
          </a:p>
        </p:txBody>
      </p:sp>
      <p:grpSp>
        <p:nvGrpSpPr>
          <p:cNvPr id="8" name="组合 7">
            <a:extLst>
              <a:ext uri="{FF2B5EF4-FFF2-40B4-BE49-F238E27FC236}">
                <a16:creationId xmlns:a16="http://schemas.microsoft.com/office/drawing/2014/main" id="{C3460589-3553-0F5D-2611-0060CF933FE5}"/>
              </a:ext>
            </a:extLst>
          </p:cNvPr>
          <p:cNvGrpSpPr/>
          <p:nvPr/>
        </p:nvGrpSpPr>
        <p:grpSpPr>
          <a:xfrm>
            <a:off x="2736981" y="1577748"/>
            <a:ext cx="6270727" cy="2920930"/>
            <a:chOff x="2898579" y="1312403"/>
            <a:chExt cx="4356375" cy="2029217"/>
          </a:xfrm>
        </p:grpSpPr>
        <p:pic>
          <p:nvPicPr>
            <p:cNvPr id="5" name="图片 4">
              <a:extLst>
                <a:ext uri="{FF2B5EF4-FFF2-40B4-BE49-F238E27FC236}">
                  <a16:creationId xmlns:a16="http://schemas.microsoft.com/office/drawing/2014/main" id="{F1BDF38B-67F9-8F80-2111-BCADD2A92056}"/>
                </a:ext>
              </a:extLst>
            </p:cNvPr>
            <p:cNvPicPr>
              <a:picLocks noChangeAspect="1"/>
            </p:cNvPicPr>
            <p:nvPr/>
          </p:nvPicPr>
          <p:blipFill>
            <a:blip r:embed="rId3"/>
            <a:stretch>
              <a:fillRect/>
            </a:stretch>
          </p:blipFill>
          <p:spPr>
            <a:xfrm>
              <a:off x="2898579" y="1312403"/>
              <a:ext cx="4356375" cy="2029217"/>
            </a:xfrm>
            <a:prstGeom prst="rect">
              <a:avLst/>
            </a:prstGeom>
          </p:spPr>
        </p:pic>
        <p:sp>
          <p:nvSpPr>
            <p:cNvPr id="11" name="矩形 10">
              <a:extLst>
                <a:ext uri="{FF2B5EF4-FFF2-40B4-BE49-F238E27FC236}">
                  <a16:creationId xmlns:a16="http://schemas.microsoft.com/office/drawing/2014/main" id="{D905B3DF-3697-081C-06BB-6C909962E114}"/>
                </a:ext>
              </a:extLst>
            </p:cNvPr>
            <p:cNvSpPr/>
            <p:nvPr/>
          </p:nvSpPr>
          <p:spPr>
            <a:xfrm>
              <a:off x="2987754" y="2958519"/>
              <a:ext cx="4267200" cy="27432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 name="圆角矩形 6">
            <a:extLst>
              <a:ext uri="{FF2B5EF4-FFF2-40B4-BE49-F238E27FC236}">
                <a16:creationId xmlns:a16="http://schemas.microsoft.com/office/drawing/2014/main" id="{BB6C9EA2-0357-B126-7DE9-1E4035B7DB52}"/>
              </a:ext>
            </a:extLst>
          </p:cNvPr>
          <p:cNvSpPr/>
          <p:nvPr/>
        </p:nvSpPr>
        <p:spPr>
          <a:xfrm>
            <a:off x="644656" y="5287148"/>
            <a:ext cx="10432800" cy="590879"/>
          </a:xfrm>
          <a:prstGeom prst="roundRect">
            <a:avLst>
              <a:gd name="adj" fmla="val 3577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rgbClr val="3E4FA6"/>
                </a:solidFill>
                <a:latin typeface="Franklin Gothic Medium" panose="020B0603020102020204" pitchFamily="34" charset="0"/>
                <a:ea typeface="STHeiti" panose="02010600040101010101" pitchFamily="2" charset="-122"/>
              </a:rPr>
              <a:t>ChatTS also demonstrates strong capability in reasoning tasks</a:t>
            </a:r>
          </a:p>
        </p:txBody>
      </p:sp>
      <p:sp>
        <p:nvSpPr>
          <p:cNvPr id="9" name="文本框 8">
            <a:extLst>
              <a:ext uri="{FF2B5EF4-FFF2-40B4-BE49-F238E27FC236}">
                <a16:creationId xmlns:a16="http://schemas.microsoft.com/office/drawing/2014/main" id="{C7547B91-13DC-5E10-4A22-95F835C303B9}"/>
              </a:ext>
            </a:extLst>
          </p:cNvPr>
          <p:cNvSpPr txBox="1"/>
          <p:nvPr/>
        </p:nvSpPr>
        <p:spPr>
          <a:xfrm>
            <a:off x="3065675" y="4408657"/>
            <a:ext cx="5741700" cy="461665"/>
          </a:xfrm>
          <a:prstGeom prst="rect">
            <a:avLst/>
          </a:prstGeom>
          <a:noFill/>
        </p:spPr>
        <p:txBody>
          <a:bodyPr wrap="none" rtlCol="0">
            <a:spAutoFit/>
          </a:bodyPr>
          <a:lstStyle/>
          <a:p>
            <a:r>
              <a:rPr kumimoji="1" lang="en-US" altLang="zh-CN" sz="2400" b="1" i="1" dirty="0">
                <a:solidFill>
                  <a:srgbClr val="C00000"/>
                </a:solidFill>
                <a:latin typeface="Franklin Gothic Medium" panose="020B0603020102020204" pitchFamily="34" charset="0"/>
              </a:rPr>
              <a:t>25.8%</a:t>
            </a:r>
            <a:r>
              <a:rPr kumimoji="1" lang="zh-CN" altLang="en-US" sz="2400" b="1" i="1" dirty="0">
                <a:solidFill>
                  <a:srgbClr val="C00000"/>
                </a:solidFill>
                <a:latin typeface="Franklin Gothic Medium" panose="020B0603020102020204" pitchFamily="34" charset="0"/>
              </a:rPr>
              <a:t> </a:t>
            </a:r>
            <a:r>
              <a:rPr kumimoji="1" lang="en-US" altLang="zh-CN" sz="2400" b="1" i="1" dirty="0">
                <a:solidFill>
                  <a:srgbClr val="C00000"/>
                </a:solidFill>
                <a:latin typeface="Franklin Gothic Medium" panose="020B0603020102020204" pitchFamily="34" charset="0"/>
              </a:rPr>
              <a:t>Improvement on Reasoning Tasks</a:t>
            </a:r>
            <a:endParaRPr kumimoji="1" lang="zh-CN" altLang="en-US" sz="2400" b="1" i="1" dirty="0">
              <a:solidFill>
                <a:srgbClr val="C00000"/>
              </a:solidFill>
              <a:latin typeface="Franklin Gothic Medium" panose="020B0603020102020204" pitchFamily="34" charset="0"/>
            </a:endParaRPr>
          </a:p>
        </p:txBody>
      </p:sp>
    </p:spTree>
    <p:extLst>
      <p:ext uri="{BB962C8B-B14F-4D97-AF65-F5344CB8AC3E}">
        <p14:creationId xmlns:p14="http://schemas.microsoft.com/office/powerpoint/2010/main" val="1354079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E4502-8EBA-55D1-9950-20B0C090775E}"/>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8142E4D6-DA91-438B-F86C-432155CAA31F}"/>
              </a:ext>
            </a:extLst>
          </p:cNvPr>
          <p:cNvSpPr/>
          <p:nvPr/>
        </p:nvSpPr>
        <p:spPr>
          <a:xfrm>
            <a:off x="0" y="0"/>
            <a:ext cx="7088698"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08828A93-00F2-7556-79CF-60D9BA6399A3}"/>
              </a:ext>
            </a:extLst>
          </p:cNvPr>
          <p:cNvSpPr txBox="1"/>
          <p:nvPr/>
        </p:nvSpPr>
        <p:spPr>
          <a:xfrm>
            <a:off x="382908" y="147056"/>
            <a:ext cx="5458546"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Case Study 1 – DB Operation</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52ED52A5-B68B-ABA4-1B80-E5F1F4A90E8A}"/>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18</a:t>
            </a:fld>
            <a:endParaRPr kumimoji="1" lang="zh-CN" altLang="en-US">
              <a:latin typeface="STHeiti" panose="02010600040101010101" pitchFamily="2" charset="-122"/>
              <a:ea typeface="STHeiti" panose="02010600040101010101" pitchFamily="2" charset="-122"/>
            </a:endParaRPr>
          </a:p>
        </p:txBody>
      </p:sp>
      <p:pic>
        <p:nvPicPr>
          <p:cNvPr id="5" name="图片 4">
            <a:extLst>
              <a:ext uri="{FF2B5EF4-FFF2-40B4-BE49-F238E27FC236}">
                <a16:creationId xmlns:a16="http://schemas.microsoft.com/office/drawing/2014/main" id="{A0727EB0-EFE4-744B-AF06-0E8C44D91E60}"/>
              </a:ext>
            </a:extLst>
          </p:cNvPr>
          <p:cNvPicPr>
            <a:picLocks noChangeAspect="1"/>
          </p:cNvPicPr>
          <p:nvPr/>
        </p:nvPicPr>
        <p:blipFill>
          <a:blip r:embed="rId3"/>
          <a:srcRect b="1429"/>
          <a:stretch>
            <a:fillRect/>
          </a:stretch>
        </p:blipFill>
        <p:spPr>
          <a:xfrm>
            <a:off x="7088698" y="0"/>
            <a:ext cx="5103302" cy="6858000"/>
          </a:xfrm>
          <a:prstGeom prst="rect">
            <a:avLst/>
          </a:prstGeom>
        </p:spPr>
      </p:pic>
      <p:sp>
        <p:nvSpPr>
          <p:cNvPr id="7" name="文本框 6">
            <a:extLst>
              <a:ext uri="{FF2B5EF4-FFF2-40B4-BE49-F238E27FC236}">
                <a16:creationId xmlns:a16="http://schemas.microsoft.com/office/drawing/2014/main" id="{1C876DD7-924C-B651-5A60-0EC593DF940C}"/>
              </a:ext>
            </a:extLst>
          </p:cNvPr>
          <p:cNvSpPr txBox="1"/>
          <p:nvPr/>
        </p:nvSpPr>
        <p:spPr>
          <a:xfrm>
            <a:off x="382908" y="2302205"/>
            <a:ext cx="6348092" cy="483632"/>
          </a:xfrm>
          <a:prstGeom prst="roundRect">
            <a:avLst>
              <a:gd name="adj" fmla="val 41531"/>
            </a:avLst>
          </a:prstGeom>
          <a:solidFill>
            <a:srgbClr val="F9E8D2"/>
          </a:solidFill>
        </p:spPr>
        <p:txBody>
          <a:bodyPr wrap="square" rtlCol="0">
            <a:spAutoFit/>
          </a:bodyPr>
          <a:lstStyle/>
          <a:p>
            <a:r>
              <a:rPr kumimoji="1" lang="en-US" altLang="zh-CN" b="1" dirty="0">
                <a:solidFill>
                  <a:srgbClr val="C65A11"/>
                </a:solidFill>
                <a:latin typeface="PT Serif" panose="020A0603040505020204" pitchFamily="18" charset="0"/>
              </a:rPr>
              <a:t>Multivariate monitoring metrics are input to ChatTS</a:t>
            </a:r>
            <a:endParaRPr kumimoji="1" lang="zh-CN" altLang="en-US" b="1" dirty="0">
              <a:solidFill>
                <a:srgbClr val="C65A11"/>
              </a:solidFill>
              <a:latin typeface="PT Serif" panose="020A0603040505020204" pitchFamily="18" charset="0"/>
            </a:endParaRPr>
          </a:p>
        </p:txBody>
      </p:sp>
      <p:sp>
        <p:nvSpPr>
          <p:cNvPr id="8" name="文本框 7">
            <a:extLst>
              <a:ext uri="{FF2B5EF4-FFF2-40B4-BE49-F238E27FC236}">
                <a16:creationId xmlns:a16="http://schemas.microsoft.com/office/drawing/2014/main" id="{F6227810-CD89-0841-97FF-E49EE783EF6E}"/>
              </a:ext>
            </a:extLst>
          </p:cNvPr>
          <p:cNvSpPr txBox="1"/>
          <p:nvPr/>
        </p:nvSpPr>
        <p:spPr>
          <a:xfrm>
            <a:off x="1082732" y="3416513"/>
            <a:ext cx="4987322" cy="483632"/>
          </a:xfrm>
          <a:prstGeom prst="roundRect">
            <a:avLst>
              <a:gd name="adj" fmla="val 41531"/>
            </a:avLst>
          </a:prstGeom>
          <a:solidFill>
            <a:schemeClr val="accent6">
              <a:lumMod val="20000"/>
              <a:lumOff val="80000"/>
            </a:schemeClr>
          </a:solidFill>
        </p:spPr>
        <p:txBody>
          <a:bodyPr wrap="none" rtlCol="0">
            <a:spAutoFit/>
          </a:bodyPr>
          <a:lstStyle/>
          <a:p>
            <a:r>
              <a:rPr kumimoji="1" lang="en-US" altLang="zh-CN" b="1" dirty="0">
                <a:solidFill>
                  <a:srgbClr val="61A072"/>
                </a:solidFill>
                <a:latin typeface="PT Serif" panose="020A0603040505020204" pitchFamily="18" charset="0"/>
              </a:rPr>
              <a:t>ChatTS successfully detects the anomalies</a:t>
            </a:r>
            <a:endParaRPr kumimoji="1" lang="zh-CN" altLang="en-US" b="1" dirty="0">
              <a:solidFill>
                <a:srgbClr val="61A072"/>
              </a:solidFill>
              <a:latin typeface="PT Serif" panose="020A0603040505020204" pitchFamily="18" charset="0"/>
            </a:endParaRPr>
          </a:p>
        </p:txBody>
      </p:sp>
      <p:sp>
        <p:nvSpPr>
          <p:cNvPr id="9" name="文本框 8">
            <a:extLst>
              <a:ext uri="{FF2B5EF4-FFF2-40B4-BE49-F238E27FC236}">
                <a16:creationId xmlns:a16="http://schemas.microsoft.com/office/drawing/2014/main" id="{014CDA94-4B42-A69F-0D98-CA06E84C0D80}"/>
              </a:ext>
            </a:extLst>
          </p:cNvPr>
          <p:cNvSpPr txBox="1"/>
          <p:nvPr/>
        </p:nvSpPr>
        <p:spPr>
          <a:xfrm>
            <a:off x="370303" y="1308191"/>
            <a:ext cx="6348092" cy="483632"/>
          </a:xfrm>
          <a:prstGeom prst="roundRect">
            <a:avLst>
              <a:gd name="adj" fmla="val 41531"/>
            </a:avLst>
          </a:prstGeom>
          <a:solidFill>
            <a:srgbClr val="F9E8D2"/>
          </a:solidFill>
        </p:spPr>
        <p:txBody>
          <a:bodyPr wrap="square" rtlCol="0">
            <a:spAutoFit/>
          </a:bodyPr>
          <a:lstStyle/>
          <a:p>
            <a:pPr algn="ctr"/>
            <a:r>
              <a:rPr kumimoji="1" lang="en-US" altLang="zh-CN" b="1" dirty="0">
                <a:solidFill>
                  <a:srgbClr val="C65A11"/>
                </a:solidFill>
                <a:latin typeface="PT Serif" panose="020A0603040505020204" pitchFamily="18" charset="0"/>
              </a:rPr>
              <a:t>A failure occurred in the Oracle DB near point 225 </a:t>
            </a:r>
            <a:endParaRPr kumimoji="1" lang="zh-CN" altLang="en-US" b="1" dirty="0">
              <a:solidFill>
                <a:srgbClr val="C65A11"/>
              </a:solidFill>
              <a:latin typeface="PT Serif" panose="020A0603040505020204" pitchFamily="18" charset="0"/>
            </a:endParaRPr>
          </a:p>
        </p:txBody>
      </p:sp>
      <p:sp>
        <p:nvSpPr>
          <p:cNvPr id="11" name="文本框 10">
            <a:extLst>
              <a:ext uri="{FF2B5EF4-FFF2-40B4-BE49-F238E27FC236}">
                <a16:creationId xmlns:a16="http://schemas.microsoft.com/office/drawing/2014/main" id="{0B302ECF-0718-A386-631D-86031E190861}"/>
              </a:ext>
            </a:extLst>
          </p:cNvPr>
          <p:cNvSpPr txBox="1"/>
          <p:nvPr/>
        </p:nvSpPr>
        <p:spPr>
          <a:xfrm>
            <a:off x="382908" y="4495071"/>
            <a:ext cx="6348092" cy="483632"/>
          </a:xfrm>
          <a:prstGeom prst="roundRect">
            <a:avLst>
              <a:gd name="adj" fmla="val 41531"/>
            </a:avLst>
          </a:prstGeom>
          <a:solidFill>
            <a:srgbClr val="F9E8D2"/>
          </a:solidFill>
        </p:spPr>
        <p:txBody>
          <a:bodyPr wrap="square" rtlCol="0">
            <a:spAutoFit/>
          </a:bodyPr>
          <a:lstStyle/>
          <a:p>
            <a:pPr algn="ctr"/>
            <a:r>
              <a:rPr kumimoji="1" lang="en-US" altLang="zh-CN" b="1" dirty="0">
                <a:solidFill>
                  <a:srgbClr val="C65A11"/>
                </a:solidFill>
                <a:latin typeface="PT Serif" panose="020A0603040505020204" pitchFamily="18" charset="0"/>
              </a:rPr>
              <a:t>The operator asks ChatTS to locate the root cause</a:t>
            </a:r>
            <a:endParaRPr kumimoji="1" lang="zh-CN" altLang="en-US" b="1" dirty="0">
              <a:solidFill>
                <a:srgbClr val="C65A11"/>
              </a:solidFill>
              <a:latin typeface="PT Serif" panose="020A0603040505020204" pitchFamily="18" charset="0"/>
            </a:endParaRPr>
          </a:p>
        </p:txBody>
      </p:sp>
      <p:sp>
        <p:nvSpPr>
          <p:cNvPr id="13" name="文本框 12">
            <a:extLst>
              <a:ext uri="{FF2B5EF4-FFF2-40B4-BE49-F238E27FC236}">
                <a16:creationId xmlns:a16="http://schemas.microsoft.com/office/drawing/2014/main" id="{E0FCE574-0555-4C63-A31D-EBDDD2619074}"/>
              </a:ext>
            </a:extLst>
          </p:cNvPr>
          <p:cNvSpPr txBox="1"/>
          <p:nvPr/>
        </p:nvSpPr>
        <p:spPr>
          <a:xfrm>
            <a:off x="370303" y="5692556"/>
            <a:ext cx="6348092" cy="771346"/>
          </a:xfrm>
          <a:prstGeom prst="roundRect">
            <a:avLst>
              <a:gd name="adj" fmla="val 28226"/>
            </a:avLst>
          </a:prstGeom>
          <a:solidFill>
            <a:schemeClr val="accent6">
              <a:lumMod val="20000"/>
              <a:lumOff val="80000"/>
            </a:schemeClr>
          </a:solidFill>
        </p:spPr>
        <p:txBody>
          <a:bodyPr wrap="square" rtlCol="0">
            <a:spAutoFit/>
          </a:bodyPr>
          <a:lstStyle/>
          <a:p>
            <a:pPr algn="ctr"/>
            <a:r>
              <a:rPr kumimoji="1" lang="en-US" altLang="zh-CN" b="1" dirty="0">
                <a:solidFill>
                  <a:srgbClr val="61A072"/>
                </a:solidFill>
                <a:latin typeface="PT Serif" panose="020A0603040505020204" pitchFamily="18" charset="0"/>
              </a:rPr>
              <a:t>ChatTS analyzed all the metrics and output the root cause with the given rules after reasoning</a:t>
            </a:r>
            <a:endParaRPr kumimoji="1" lang="zh-CN" altLang="en-US" b="1" dirty="0">
              <a:solidFill>
                <a:srgbClr val="61A072"/>
              </a:solidFill>
              <a:latin typeface="PT Serif" panose="020A0603040505020204" pitchFamily="18" charset="0"/>
            </a:endParaRPr>
          </a:p>
        </p:txBody>
      </p:sp>
      <p:cxnSp>
        <p:nvCxnSpPr>
          <p:cNvPr id="15" name="曲线连接符 14">
            <a:extLst>
              <a:ext uri="{FF2B5EF4-FFF2-40B4-BE49-F238E27FC236}">
                <a16:creationId xmlns:a16="http://schemas.microsoft.com/office/drawing/2014/main" id="{ED1D4682-AD21-919A-175D-ED0EC965E920}"/>
              </a:ext>
            </a:extLst>
          </p:cNvPr>
          <p:cNvCxnSpPr>
            <a:endCxn id="9" idx="3"/>
          </p:cNvCxnSpPr>
          <p:nvPr/>
        </p:nvCxnSpPr>
        <p:spPr>
          <a:xfrm rot="10800000" flipV="1">
            <a:off x="6718396" y="1193799"/>
            <a:ext cx="4432205" cy="356207"/>
          </a:xfrm>
          <a:prstGeom prst="curvedConnector3">
            <a:avLst/>
          </a:prstGeom>
          <a:ln w="28575">
            <a:solidFill>
              <a:srgbClr val="C65A1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曲线连接符 15">
            <a:extLst>
              <a:ext uri="{FF2B5EF4-FFF2-40B4-BE49-F238E27FC236}">
                <a16:creationId xmlns:a16="http://schemas.microsoft.com/office/drawing/2014/main" id="{8154209B-2A8B-8584-07E5-7217C15844EC}"/>
              </a:ext>
            </a:extLst>
          </p:cNvPr>
          <p:cNvCxnSpPr>
            <a:cxnSpLocks/>
            <a:endCxn id="7" idx="3"/>
          </p:cNvCxnSpPr>
          <p:nvPr/>
        </p:nvCxnSpPr>
        <p:spPr>
          <a:xfrm rot="10800000" flipV="1">
            <a:off x="6731000" y="2302205"/>
            <a:ext cx="357698" cy="241816"/>
          </a:xfrm>
          <a:prstGeom prst="curvedConnector3">
            <a:avLst/>
          </a:prstGeom>
          <a:ln w="28575">
            <a:solidFill>
              <a:srgbClr val="C65A1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曲线连接符 18">
            <a:extLst>
              <a:ext uri="{FF2B5EF4-FFF2-40B4-BE49-F238E27FC236}">
                <a16:creationId xmlns:a16="http://schemas.microsoft.com/office/drawing/2014/main" id="{E8B0159D-3591-EE87-5292-4A84559F32BA}"/>
              </a:ext>
            </a:extLst>
          </p:cNvPr>
          <p:cNvCxnSpPr>
            <a:cxnSpLocks/>
            <a:endCxn id="11" idx="3"/>
          </p:cNvCxnSpPr>
          <p:nvPr/>
        </p:nvCxnSpPr>
        <p:spPr>
          <a:xfrm rot="10800000">
            <a:off x="6731000" y="4736888"/>
            <a:ext cx="586298" cy="351583"/>
          </a:xfrm>
          <a:prstGeom prst="curvedConnector3">
            <a:avLst>
              <a:gd name="adj1" fmla="val 50000"/>
            </a:avLst>
          </a:prstGeom>
          <a:ln w="28575">
            <a:solidFill>
              <a:srgbClr val="C65A1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曲线连接符 22">
            <a:extLst>
              <a:ext uri="{FF2B5EF4-FFF2-40B4-BE49-F238E27FC236}">
                <a16:creationId xmlns:a16="http://schemas.microsoft.com/office/drawing/2014/main" id="{3BC8BAF0-E636-1C5F-395C-0446F24D6533}"/>
              </a:ext>
            </a:extLst>
          </p:cNvPr>
          <p:cNvCxnSpPr>
            <a:cxnSpLocks/>
            <a:endCxn id="8" idx="3"/>
          </p:cNvCxnSpPr>
          <p:nvPr/>
        </p:nvCxnSpPr>
        <p:spPr>
          <a:xfrm rot="10800000">
            <a:off x="6070054" y="3658330"/>
            <a:ext cx="1247244" cy="483631"/>
          </a:xfrm>
          <a:prstGeom prst="curvedConnector3">
            <a:avLst>
              <a:gd name="adj1" fmla="val 50000"/>
            </a:avLst>
          </a:prstGeom>
          <a:ln w="28575">
            <a:solidFill>
              <a:srgbClr val="61A07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曲线连接符 25">
            <a:extLst>
              <a:ext uri="{FF2B5EF4-FFF2-40B4-BE49-F238E27FC236}">
                <a16:creationId xmlns:a16="http://schemas.microsoft.com/office/drawing/2014/main" id="{12DC7F40-3692-E660-3C94-2C3AAEA3DE4B}"/>
              </a:ext>
            </a:extLst>
          </p:cNvPr>
          <p:cNvCxnSpPr>
            <a:cxnSpLocks/>
            <a:endCxn id="13" idx="3"/>
          </p:cNvCxnSpPr>
          <p:nvPr/>
        </p:nvCxnSpPr>
        <p:spPr>
          <a:xfrm rot="10800000">
            <a:off x="6718396" y="6078229"/>
            <a:ext cx="598903" cy="77038"/>
          </a:xfrm>
          <a:prstGeom prst="curvedConnector3">
            <a:avLst>
              <a:gd name="adj1" fmla="val 50000"/>
            </a:avLst>
          </a:prstGeom>
          <a:ln w="28575">
            <a:solidFill>
              <a:srgbClr val="61A07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68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68EA5-906D-6871-828C-0331118D1F20}"/>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0C9E6CF-89A6-8497-5FE5-517399773291}"/>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C70CC70F-26F3-3A91-9ED2-AB91B5A595E5}"/>
              </a:ext>
            </a:extLst>
          </p:cNvPr>
          <p:cNvSpPr txBox="1"/>
          <p:nvPr/>
        </p:nvSpPr>
        <p:spPr>
          <a:xfrm>
            <a:off x="382908" y="147056"/>
            <a:ext cx="5360763"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Case Study 2</a:t>
            </a:r>
            <a:r>
              <a:rPr kumimoji="1" lang="zh-CN" altLang="en-US" sz="3200" b="1" dirty="0">
                <a:solidFill>
                  <a:srgbClr val="3E4FA6"/>
                </a:solidFill>
                <a:latin typeface="Franklin Gothic Medium" panose="020B0603020102020204" pitchFamily="34" charset="0"/>
                <a:ea typeface="STHeiti" panose="02010600040101010101" pitchFamily="2" charset="-122"/>
              </a:rPr>
              <a:t> </a:t>
            </a:r>
            <a:r>
              <a:rPr kumimoji="1" lang="en-US" altLang="zh-CN" sz="3200" b="1" dirty="0">
                <a:solidFill>
                  <a:srgbClr val="3E4FA6"/>
                </a:solidFill>
                <a:latin typeface="Franklin Gothic Medium" panose="020B0603020102020204" pitchFamily="34" charset="0"/>
                <a:ea typeface="STHeiti" panose="02010600040101010101" pitchFamily="2" charset="-122"/>
              </a:rPr>
              <a:t>–</a:t>
            </a:r>
            <a:r>
              <a:rPr kumimoji="1" lang="zh-CN" altLang="en-US" sz="3200" b="1" dirty="0">
                <a:solidFill>
                  <a:srgbClr val="3E4FA6"/>
                </a:solidFill>
                <a:latin typeface="Franklin Gothic Medium" panose="020B0603020102020204" pitchFamily="34" charset="0"/>
                <a:ea typeface="STHeiti" panose="02010600040101010101" pitchFamily="2" charset="-122"/>
              </a:rPr>
              <a:t> </a:t>
            </a:r>
            <a:r>
              <a:rPr kumimoji="1" lang="en-US" altLang="zh-CN" sz="3200" b="1" dirty="0">
                <a:solidFill>
                  <a:srgbClr val="3E4FA6"/>
                </a:solidFill>
                <a:latin typeface="Franklin Gothic Medium" panose="020B0603020102020204" pitchFamily="34" charset="0"/>
                <a:ea typeface="STHeiti" panose="02010600040101010101" pitchFamily="2" charset="-122"/>
              </a:rPr>
              <a:t>Social Media</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FABBE0A0-A1D8-DC69-F40C-D9B2D892BC61}"/>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19</a:t>
            </a:fld>
            <a:endParaRPr kumimoji="1" lang="zh-CN" altLang="en-US">
              <a:latin typeface="STHeiti" panose="02010600040101010101" pitchFamily="2" charset="-122"/>
              <a:ea typeface="STHeiti" panose="02010600040101010101" pitchFamily="2" charset="-122"/>
            </a:endParaRPr>
          </a:p>
        </p:txBody>
      </p:sp>
      <p:pic>
        <p:nvPicPr>
          <p:cNvPr id="6" name="图片 5">
            <a:extLst>
              <a:ext uri="{FF2B5EF4-FFF2-40B4-BE49-F238E27FC236}">
                <a16:creationId xmlns:a16="http://schemas.microsoft.com/office/drawing/2014/main" id="{CDDD8CF0-A51F-0EE2-34C5-F5AAC3551E07}"/>
              </a:ext>
            </a:extLst>
          </p:cNvPr>
          <p:cNvPicPr>
            <a:picLocks noChangeAspect="1"/>
          </p:cNvPicPr>
          <p:nvPr/>
        </p:nvPicPr>
        <p:blipFill>
          <a:blip r:embed="rId3"/>
          <a:srcRect b="6223"/>
          <a:stretch>
            <a:fillRect/>
          </a:stretch>
        </p:blipFill>
        <p:spPr>
          <a:xfrm>
            <a:off x="6492192" y="1046082"/>
            <a:ext cx="5253173" cy="5143074"/>
          </a:xfrm>
          <a:prstGeom prst="rect">
            <a:avLst/>
          </a:prstGeom>
        </p:spPr>
      </p:pic>
      <p:sp>
        <p:nvSpPr>
          <p:cNvPr id="7" name="文本框 6">
            <a:extLst>
              <a:ext uri="{FF2B5EF4-FFF2-40B4-BE49-F238E27FC236}">
                <a16:creationId xmlns:a16="http://schemas.microsoft.com/office/drawing/2014/main" id="{E5D807FB-75A5-3162-9A46-639C6D756582}"/>
              </a:ext>
            </a:extLst>
          </p:cNvPr>
          <p:cNvSpPr txBox="1"/>
          <p:nvPr/>
        </p:nvSpPr>
        <p:spPr>
          <a:xfrm>
            <a:off x="649702" y="1973528"/>
            <a:ext cx="5530964" cy="777597"/>
          </a:xfrm>
          <a:prstGeom prst="roundRect">
            <a:avLst>
              <a:gd name="adj" fmla="val 29527"/>
            </a:avLst>
          </a:prstGeom>
          <a:solidFill>
            <a:srgbClr val="F9E8D2"/>
          </a:solidFill>
        </p:spPr>
        <p:txBody>
          <a:bodyPr wrap="square" rtlCol="0">
            <a:spAutoFit/>
          </a:bodyPr>
          <a:lstStyle/>
          <a:p>
            <a:pPr algn="ctr"/>
            <a:r>
              <a:rPr kumimoji="1" lang="en-US" altLang="zh-CN" b="1" dirty="0">
                <a:solidFill>
                  <a:srgbClr val="C65A11"/>
                </a:solidFill>
                <a:latin typeface="PT Serif" panose="020A0603040505020204" pitchFamily="18" charset="0"/>
              </a:rPr>
              <a:t>The user asks ChatTS to analyze all the events in the given Twitter volume timeseries </a:t>
            </a:r>
            <a:endParaRPr kumimoji="1" lang="zh-CN" altLang="en-US" b="1" dirty="0">
              <a:solidFill>
                <a:srgbClr val="C65A11"/>
              </a:solidFill>
              <a:latin typeface="PT Serif" panose="020A0603040505020204" pitchFamily="18" charset="0"/>
            </a:endParaRPr>
          </a:p>
        </p:txBody>
      </p:sp>
      <p:sp>
        <p:nvSpPr>
          <p:cNvPr id="8" name="文本框 7">
            <a:extLst>
              <a:ext uri="{FF2B5EF4-FFF2-40B4-BE49-F238E27FC236}">
                <a16:creationId xmlns:a16="http://schemas.microsoft.com/office/drawing/2014/main" id="{25BEBF48-BD55-DE86-CD11-5A702ADDBEEB}"/>
              </a:ext>
            </a:extLst>
          </p:cNvPr>
          <p:cNvSpPr txBox="1"/>
          <p:nvPr/>
        </p:nvSpPr>
        <p:spPr>
          <a:xfrm>
            <a:off x="649703" y="4246125"/>
            <a:ext cx="5530964" cy="444341"/>
          </a:xfrm>
          <a:prstGeom prst="roundRect">
            <a:avLst>
              <a:gd name="adj" fmla="val 37149"/>
            </a:avLst>
          </a:prstGeom>
          <a:solidFill>
            <a:srgbClr val="F9E8D2"/>
          </a:solidFill>
        </p:spPr>
        <p:txBody>
          <a:bodyPr wrap="square" rtlCol="0">
            <a:spAutoFit/>
          </a:bodyPr>
          <a:lstStyle/>
          <a:p>
            <a:pPr algn="ctr"/>
            <a:r>
              <a:rPr kumimoji="1" lang="en-US" altLang="zh-CN" b="1" dirty="0">
                <a:solidFill>
                  <a:srgbClr val="C65A11"/>
                </a:solidFill>
                <a:latin typeface="PT Serif" panose="020A0603040505020204" pitchFamily="18" charset="0"/>
              </a:rPr>
              <a:t>ChatTS is asked to give the highest point</a:t>
            </a:r>
            <a:endParaRPr kumimoji="1" lang="zh-CN" altLang="en-US" b="1" dirty="0">
              <a:solidFill>
                <a:srgbClr val="C65A11"/>
              </a:solidFill>
              <a:latin typeface="PT Serif" panose="020A0603040505020204" pitchFamily="18" charset="0"/>
            </a:endParaRPr>
          </a:p>
        </p:txBody>
      </p:sp>
      <p:sp>
        <p:nvSpPr>
          <p:cNvPr id="9" name="文本框 8">
            <a:extLst>
              <a:ext uri="{FF2B5EF4-FFF2-40B4-BE49-F238E27FC236}">
                <a16:creationId xmlns:a16="http://schemas.microsoft.com/office/drawing/2014/main" id="{0BBC4BE5-4B73-9C6E-B410-3BBAA150C34F}"/>
              </a:ext>
            </a:extLst>
          </p:cNvPr>
          <p:cNvSpPr txBox="1"/>
          <p:nvPr/>
        </p:nvSpPr>
        <p:spPr>
          <a:xfrm>
            <a:off x="649703" y="3005822"/>
            <a:ext cx="5530963" cy="846356"/>
          </a:xfrm>
          <a:prstGeom prst="roundRect">
            <a:avLst>
              <a:gd name="adj" fmla="val 30527"/>
            </a:avLst>
          </a:prstGeom>
          <a:solidFill>
            <a:schemeClr val="accent6">
              <a:lumMod val="20000"/>
              <a:lumOff val="80000"/>
            </a:schemeClr>
          </a:solidFill>
        </p:spPr>
        <p:txBody>
          <a:bodyPr wrap="square" rtlCol="0">
            <a:spAutoFit/>
          </a:bodyPr>
          <a:lstStyle/>
          <a:p>
            <a:pPr algn="ctr"/>
            <a:r>
              <a:rPr kumimoji="1" lang="en-US" altLang="zh-CN" b="1" dirty="0">
                <a:solidFill>
                  <a:srgbClr val="61A072"/>
                </a:solidFill>
                <a:latin typeface="PT Serif" panose="020A0603040505020204" pitchFamily="18" charset="0"/>
              </a:rPr>
              <a:t>ChatTS correctly understands the user’s purpose and analyzes the fluctuations</a:t>
            </a:r>
            <a:endParaRPr kumimoji="1" lang="zh-CN" altLang="en-US" b="1" dirty="0">
              <a:solidFill>
                <a:srgbClr val="61A072"/>
              </a:solidFill>
              <a:latin typeface="PT Serif" panose="020A0603040505020204" pitchFamily="18" charset="0"/>
            </a:endParaRPr>
          </a:p>
        </p:txBody>
      </p:sp>
      <p:sp>
        <p:nvSpPr>
          <p:cNvPr id="10" name="文本框 9">
            <a:extLst>
              <a:ext uri="{FF2B5EF4-FFF2-40B4-BE49-F238E27FC236}">
                <a16:creationId xmlns:a16="http://schemas.microsoft.com/office/drawing/2014/main" id="{E30DC194-4034-38DB-1D78-6CBBDBC6ECC4}"/>
              </a:ext>
            </a:extLst>
          </p:cNvPr>
          <p:cNvSpPr txBox="1"/>
          <p:nvPr/>
        </p:nvSpPr>
        <p:spPr>
          <a:xfrm>
            <a:off x="649703" y="5259379"/>
            <a:ext cx="5530963" cy="783848"/>
          </a:xfrm>
          <a:prstGeom prst="roundRect">
            <a:avLst>
              <a:gd name="adj" fmla="val 30527"/>
            </a:avLst>
          </a:prstGeom>
          <a:solidFill>
            <a:schemeClr val="accent6">
              <a:lumMod val="20000"/>
              <a:lumOff val="80000"/>
            </a:schemeClr>
          </a:solidFill>
        </p:spPr>
        <p:txBody>
          <a:bodyPr wrap="square" rtlCol="0">
            <a:spAutoFit/>
          </a:bodyPr>
          <a:lstStyle/>
          <a:p>
            <a:pPr algn="ctr"/>
            <a:r>
              <a:rPr kumimoji="1" lang="en-US" altLang="zh-CN" b="1" dirty="0">
                <a:solidFill>
                  <a:srgbClr val="61A072"/>
                </a:solidFill>
                <a:latin typeface="PT Serif" panose="020A0603040505020204" pitchFamily="18" charset="0"/>
              </a:rPr>
              <a:t>ChatTS correctly gives the highest point and value, along with its physical meaning</a:t>
            </a:r>
            <a:endParaRPr kumimoji="1" lang="zh-CN" altLang="en-US" b="1" dirty="0">
              <a:solidFill>
                <a:srgbClr val="61A072"/>
              </a:solidFill>
              <a:latin typeface="PT Serif" panose="020A0603040505020204" pitchFamily="18" charset="0"/>
            </a:endParaRPr>
          </a:p>
        </p:txBody>
      </p:sp>
      <p:cxnSp>
        <p:nvCxnSpPr>
          <p:cNvPr id="11" name="曲线连接符 10">
            <a:extLst>
              <a:ext uri="{FF2B5EF4-FFF2-40B4-BE49-F238E27FC236}">
                <a16:creationId xmlns:a16="http://schemas.microsoft.com/office/drawing/2014/main" id="{3F224617-39D1-A375-6748-3A7153C1CD32}"/>
              </a:ext>
            </a:extLst>
          </p:cNvPr>
          <p:cNvCxnSpPr>
            <a:cxnSpLocks/>
            <a:endCxn id="7" idx="3"/>
          </p:cNvCxnSpPr>
          <p:nvPr/>
        </p:nvCxnSpPr>
        <p:spPr>
          <a:xfrm rot="10800000">
            <a:off x="6180667" y="2362327"/>
            <a:ext cx="558801" cy="388798"/>
          </a:xfrm>
          <a:prstGeom prst="curvedConnector3">
            <a:avLst/>
          </a:prstGeom>
          <a:ln w="28575">
            <a:solidFill>
              <a:srgbClr val="C65A1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曲线连接符 15">
            <a:extLst>
              <a:ext uri="{FF2B5EF4-FFF2-40B4-BE49-F238E27FC236}">
                <a16:creationId xmlns:a16="http://schemas.microsoft.com/office/drawing/2014/main" id="{5604462E-A85E-A183-079F-2DC65DEE40F7}"/>
              </a:ext>
            </a:extLst>
          </p:cNvPr>
          <p:cNvCxnSpPr>
            <a:cxnSpLocks/>
            <a:endCxn id="8" idx="3"/>
          </p:cNvCxnSpPr>
          <p:nvPr/>
        </p:nvCxnSpPr>
        <p:spPr>
          <a:xfrm rot="10800000">
            <a:off x="6180668" y="4468297"/>
            <a:ext cx="558801" cy="389365"/>
          </a:xfrm>
          <a:prstGeom prst="curvedConnector3">
            <a:avLst>
              <a:gd name="adj1" fmla="val 50000"/>
            </a:avLst>
          </a:prstGeom>
          <a:ln w="28575">
            <a:solidFill>
              <a:srgbClr val="C65A1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曲线连接符 18">
            <a:extLst>
              <a:ext uri="{FF2B5EF4-FFF2-40B4-BE49-F238E27FC236}">
                <a16:creationId xmlns:a16="http://schemas.microsoft.com/office/drawing/2014/main" id="{754C557D-9AE4-752D-C67A-81CBE78A76F6}"/>
              </a:ext>
            </a:extLst>
          </p:cNvPr>
          <p:cNvCxnSpPr>
            <a:cxnSpLocks/>
            <a:endCxn id="9" idx="3"/>
          </p:cNvCxnSpPr>
          <p:nvPr/>
        </p:nvCxnSpPr>
        <p:spPr>
          <a:xfrm rot="10800000">
            <a:off x="6180666" y="3429000"/>
            <a:ext cx="558802" cy="423178"/>
          </a:xfrm>
          <a:prstGeom prst="curvedConnector3">
            <a:avLst>
              <a:gd name="adj1" fmla="val 50000"/>
            </a:avLst>
          </a:prstGeom>
          <a:ln w="28575">
            <a:solidFill>
              <a:srgbClr val="61A07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曲线连接符 21">
            <a:extLst>
              <a:ext uri="{FF2B5EF4-FFF2-40B4-BE49-F238E27FC236}">
                <a16:creationId xmlns:a16="http://schemas.microsoft.com/office/drawing/2014/main" id="{C44F4E63-3141-E40F-3A1A-E6E9159AA2F6}"/>
              </a:ext>
            </a:extLst>
          </p:cNvPr>
          <p:cNvCxnSpPr>
            <a:cxnSpLocks/>
            <a:endCxn id="10" idx="3"/>
          </p:cNvCxnSpPr>
          <p:nvPr/>
        </p:nvCxnSpPr>
        <p:spPr>
          <a:xfrm rot="10800000">
            <a:off x="6180666" y="5651304"/>
            <a:ext cx="558802" cy="160617"/>
          </a:xfrm>
          <a:prstGeom prst="curvedConnector3">
            <a:avLst>
              <a:gd name="adj1" fmla="val 50000"/>
            </a:avLst>
          </a:prstGeom>
          <a:ln w="28575">
            <a:solidFill>
              <a:srgbClr val="61A07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88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a:extLst>
              <a:ext uri="{FF2B5EF4-FFF2-40B4-BE49-F238E27FC236}">
                <a16:creationId xmlns:a16="http://schemas.microsoft.com/office/drawing/2014/main" id="{7B3F4D9F-8AE0-7A69-5C91-E45C23B12F54}"/>
              </a:ext>
            </a:extLst>
          </p:cNvPr>
          <p:cNvSpPr/>
          <p:nvPr/>
        </p:nvSpPr>
        <p:spPr>
          <a:xfrm>
            <a:off x="1391792" y="4786534"/>
            <a:ext cx="2148114" cy="461665"/>
          </a:xfrm>
          <a:prstGeom prst="roundRect">
            <a:avLst>
              <a:gd name="adj" fmla="val 35531"/>
            </a:avLst>
          </a:prstGeom>
          <a:solidFill>
            <a:srgbClr val="61A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a:extLst>
              <a:ext uri="{FF2B5EF4-FFF2-40B4-BE49-F238E27FC236}">
                <a16:creationId xmlns:a16="http://schemas.microsoft.com/office/drawing/2014/main" id="{F4EE92B2-2A38-E945-9D53-6FF91A3E0218}"/>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FF0C436A-5BFE-1344-85F6-60169D5D2ED1}"/>
              </a:ext>
            </a:extLst>
          </p:cNvPr>
          <p:cNvSpPr txBox="1"/>
          <p:nvPr/>
        </p:nvSpPr>
        <p:spPr>
          <a:xfrm>
            <a:off x="382908" y="147056"/>
            <a:ext cx="2386166"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Background</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ADBCEA15-2E25-A14E-EAF1-A168A0BE8553}"/>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2</a:t>
            </a:fld>
            <a:endParaRPr kumimoji="1" lang="zh-CN" altLang="en-US">
              <a:latin typeface="STHeiti" panose="02010600040101010101" pitchFamily="2" charset="-122"/>
              <a:ea typeface="STHeiti" panose="02010600040101010101" pitchFamily="2" charset="-122"/>
            </a:endParaRPr>
          </a:p>
        </p:txBody>
      </p:sp>
      <p:sp>
        <p:nvSpPr>
          <p:cNvPr id="168" name="圆角矩形 167">
            <a:extLst>
              <a:ext uri="{FF2B5EF4-FFF2-40B4-BE49-F238E27FC236}">
                <a16:creationId xmlns:a16="http://schemas.microsoft.com/office/drawing/2014/main" id="{9C9FCF8A-F30C-5128-E310-332233B43C32}"/>
              </a:ext>
            </a:extLst>
          </p:cNvPr>
          <p:cNvSpPr/>
          <p:nvPr/>
        </p:nvSpPr>
        <p:spPr>
          <a:xfrm>
            <a:off x="653049" y="5551588"/>
            <a:ext cx="10432800" cy="590879"/>
          </a:xfrm>
          <a:prstGeom prst="roundRect">
            <a:avLst>
              <a:gd name="adj" fmla="val 3577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rgbClr val="3E4FA6"/>
                </a:solidFill>
                <a:latin typeface="Franklin Gothic Medium" panose="020B0603020102020204" pitchFamily="34" charset="0"/>
                <a:ea typeface="STHeiti" panose="02010600040101010101" pitchFamily="2" charset="-122"/>
              </a:rPr>
              <a:t>Time series has been widely applied to different areas</a:t>
            </a:r>
            <a:endParaRPr kumimoji="1" lang="zh-CN" altLang="en-US" sz="2400" b="1" dirty="0">
              <a:solidFill>
                <a:srgbClr val="3E4FA6"/>
              </a:solidFill>
              <a:latin typeface="Franklin Gothic Medium" panose="020B0603020102020204" pitchFamily="34" charset="0"/>
              <a:ea typeface="STHeiti" panose="02010600040101010101" pitchFamily="2" charset="-122"/>
            </a:endParaRPr>
          </a:p>
        </p:txBody>
      </p:sp>
      <p:pic>
        <p:nvPicPr>
          <p:cNvPr id="1026" name="Picture 2" descr="data request - time series for US weather - Open Data Stack Exchange">
            <a:extLst>
              <a:ext uri="{FF2B5EF4-FFF2-40B4-BE49-F238E27FC236}">
                <a16:creationId xmlns:a16="http://schemas.microsoft.com/office/drawing/2014/main" id="{B197076F-E9B8-1F52-CBED-6DAC4D7439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33" t="50" r="24069" b="1"/>
          <a:stretch>
            <a:fillRect/>
          </a:stretch>
        </p:blipFill>
        <p:spPr bwMode="auto">
          <a:xfrm>
            <a:off x="1128958" y="1245812"/>
            <a:ext cx="2630241" cy="324177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C6853B24-383A-9938-DD01-957AF3162C4C}"/>
              </a:ext>
            </a:extLst>
          </p:cNvPr>
          <p:cNvSpPr txBox="1"/>
          <p:nvPr/>
        </p:nvSpPr>
        <p:spPr>
          <a:xfrm>
            <a:off x="1818760" y="4786534"/>
            <a:ext cx="1308692" cy="461665"/>
          </a:xfrm>
          <a:prstGeom prst="rect">
            <a:avLst/>
          </a:prstGeom>
          <a:noFill/>
        </p:spPr>
        <p:txBody>
          <a:bodyPr wrap="none" rtlCol="0">
            <a:spAutoFit/>
          </a:bodyPr>
          <a:lstStyle/>
          <a:p>
            <a:r>
              <a:rPr kumimoji="1" lang="en-US" altLang="zh-CN" sz="2400" dirty="0">
                <a:solidFill>
                  <a:schemeClr val="bg1"/>
                </a:solidFill>
                <a:latin typeface="Franklin Gothic Medium" panose="020B0603020102020204" pitchFamily="34" charset="0"/>
              </a:rPr>
              <a:t>Weather</a:t>
            </a:r>
            <a:endParaRPr kumimoji="1" lang="zh-CN" altLang="en-US" sz="2400" dirty="0">
              <a:solidFill>
                <a:schemeClr val="bg1"/>
              </a:solidFill>
              <a:latin typeface="Franklin Gothic Medium" panose="020B0603020102020204" pitchFamily="34" charset="0"/>
            </a:endParaRPr>
          </a:p>
        </p:txBody>
      </p:sp>
      <p:sp>
        <p:nvSpPr>
          <p:cNvPr id="7" name="圆角矩形 6">
            <a:extLst>
              <a:ext uri="{FF2B5EF4-FFF2-40B4-BE49-F238E27FC236}">
                <a16:creationId xmlns:a16="http://schemas.microsoft.com/office/drawing/2014/main" id="{C024F661-1A95-A2EC-8AC3-B8DFB787BB97}"/>
              </a:ext>
            </a:extLst>
          </p:cNvPr>
          <p:cNvSpPr/>
          <p:nvPr/>
        </p:nvSpPr>
        <p:spPr>
          <a:xfrm>
            <a:off x="4795392" y="4786534"/>
            <a:ext cx="2148114" cy="461665"/>
          </a:xfrm>
          <a:prstGeom prst="roundRect">
            <a:avLst>
              <a:gd name="adj" fmla="val 35531"/>
            </a:avLst>
          </a:prstGeom>
          <a:solidFill>
            <a:srgbClr val="61A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2B5264A8-2202-5397-D566-211DD9913597}"/>
              </a:ext>
            </a:extLst>
          </p:cNvPr>
          <p:cNvSpPr txBox="1"/>
          <p:nvPr/>
        </p:nvSpPr>
        <p:spPr>
          <a:xfrm>
            <a:off x="5408627" y="4786534"/>
            <a:ext cx="955711" cy="461665"/>
          </a:xfrm>
          <a:prstGeom prst="rect">
            <a:avLst/>
          </a:prstGeom>
          <a:noFill/>
        </p:spPr>
        <p:txBody>
          <a:bodyPr wrap="none" rtlCol="0">
            <a:spAutoFit/>
          </a:bodyPr>
          <a:lstStyle/>
          <a:p>
            <a:r>
              <a:rPr kumimoji="1" lang="en-US" altLang="zh-CN" sz="2400" dirty="0">
                <a:solidFill>
                  <a:schemeClr val="bg1"/>
                </a:solidFill>
                <a:latin typeface="Franklin Gothic Medium" panose="020B0603020102020204" pitchFamily="34" charset="0"/>
              </a:rPr>
              <a:t>AIOps</a:t>
            </a:r>
            <a:endParaRPr kumimoji="1" lang="zh-CN" altLang="en-US" sz="2400" dirty="0">
              <a:solidFill>
                <a:schemeClr val="bg1"/>
              </a:solidFill>
              <a:latin typeface="Franklin Gothic Medium" panose="020B0603020102020204" pitchFamily="34" charset="0"/>
            </a:endParaRPr>
          </a:p>
        </p:txBody>
      </p:sp>
      <p:sp>
        <p:nvSpPr>
          <p:cNvPr id="9" name="圆角矩形 8">
            <a:extLst>
              <a:ext uri="{FF2B5EF4-FFF2-40B4-BE49-F238E27FC236}">
                <a16:creationId xmlns:a16="http://schemas.microsoft.com/office/drawing/2014/main" id="{D46BE92D-0D7D-AA3D-BDD5-89A8D4A0A3B7}"/>
              </a:ext>
            </a:extLst>
          </p:cNvPr>
          <p:cNvSpPr/>
          <p:nvPr/>
        </p:nvSpPr>
        <p:spPr>
          <a:xfrm>
            <a:off x="8249792" y="4786534"/>
            <a:ext cx="2148114" cy="461665"/>
          </a:xfrm>
          <a:prstGeom prst="roundRect">
            <a:avLst>
              <a:gd name="adj" fmla="val 35531"/>
            </a:avLst>
          </a:prstGeom>
          <a:solidFill>
            <a:srgbClr val="61A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4320E143-24D5-82E2-22CE-CF49575C7CC5}"/>
              </a:ext>
            </a:extLst>
          </p:cNvPr>
          <p:cNvSpPr txBox="1"/>
          <p:nvPr/>
        </p:nvSpPr>
        <p:spPr>
          <a:xfrm>
            <a:off x="8812228" y="4786534"/>
            <a:ext cx="1051891" cy="461665"/>
          </a:xfrm>
          <a:prstGeom prst="rect">
            <a:avLst/>
          </a:prstGeom>
          <a:noFill/>
        </p:spPr>
        <p:txBody>
          <a:bodyPr wrap="none" rtlCol="0">
            <a:spAutoFit/>
          </a:bodyPr>
          <a:lstStyle/>
          <a:p>
            <a:r>
              <a:rPr kumimoji="1" lang="en-US" altLang="zh-CN" sz="2400" dirty="0">
                <a:solidFill>
                  <a:schemeClr val="bg1"/>
                </a:solidFill>
                <a:latin typeface="Franklin Gothic Medium" panose="020B0603020102020204" pitchFamily="34" charset="0"/>
              </a:rPr>
              <a:t>Health</a:t>
            </a:r>
            <a:endParaRPr kumimoji="1" lang="zh-CN" altLang="en-US" sz="2400" dirty="0">
              <a:solidFill>
                <a:schemeClr val="bg1"/>
              </a:solidFill>
              <a:latin typeface="Franklin Gothic Medium" panose="020B0603020102020204" pitchFamily="34" charset="0"/>
            </a:endParaRPr>
          </a:p>
        </p:txBody>
      </p:sp>
      <p:pic>
        <p:nvPicPr>
          <p:cNvPr id="11" name="图片 10">
            <a:extLst>
              <a:ext uri="{FF2B5EF4-FFF2-40B4-BE49-F238E27FC236}">
                <a16:creationId xmlns:a16="http://schemas.microsoft.com/office/drawing/2014/main" id="{A98821A1-F5EE-C999-CCC4-45350D73A3F0}"/>
              </a:ext>
            </a:extLst>
          </p:cNvPr>
          <p:cNvPicPr>
            <a:picLocks noChangeAspect="1"/>
          </p:cNvPicPr>
          <p:nvPr/>
        </p:nvPicPr>
        <p:blipFill>
          <a:blip r:embed="rId4"/>
          <a:srcRect b="10526"/>
          <a:stretch>
            <a:fillRect/>
          </a:stretch>
        </p:blipFill>
        <p:spPr>
          <a:xfrm>
            <a:off x="7967842" y="1210777"/>
            <a:ext cx="2630241" cy="3238500"/>
          </a:xfrm>
          <a:prstGeom prst="roundRect">
            <a:avLst>
              <a:gd name="adj" fmla="val 23119"/>
            </a:avLst>
          </a:prstGeom>
        </p:spPr>
      </p:pic>
      <p:pic>
        <p:nvPicPr>
          <p:cNvPr id="12" name="图片 11">
            <a:extLst>
              <a:ext uri="{FF2B5EF4-FFF2-40B4-BE49-F238E27FC236}">
                <a16:creationId xmlns:a16="http://schemas.microsoft.com/office/drawing/2014/main" id="{76F6693F-FFFD-4B4A-A94B-4C110DBB924C}"/>
              </a:ext>
            </a:extLst>
          </p:cNvPr>
          <p:cNvPicPr>
            <a:picLocks noChangeAspect="1"/>
          </p:cNvPicPr>
          <p:nvPr/>
        </p:nvPicPr>
        <p:blipFill>
          <a:blip r:embed="rId5"/>
          <a:stretch>
            <a:fillRect/>
          </a:stretch>
        </p:blipFill>
        <p:spPr>
          <a:xfrm>
            <a:off x="4440768" y="1190745"/>
            <a:ext cx="2912318" cy="3266600"/>
          </a:xfrm>
          <a:prstGeom prst="roundRect">
            <a:avLst>
              <a:gd name="adj" fmla="val 5910"/>
            </a:avLst>
          </a:prstGeom>
        </p:spPr>
      </p:pic>
    </p:spTree>
    <p:extLst>
      <p:ext uri="{BB962C8B-B14F-4D97-AF65-F5344CB8AC3E}">
        <p14:creationId xmlns:p14="http://schemas.microsoft.com/office/powerpoint/2010/main" val="2435893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2527-1EFA-F17D-999A-33A20C55D833}"/>
            </a:ext>
          </a:extLst>
        </p:cNvPr>
        <p:cNvGrpSpPr/>
        <p:nvPr/>
      </p:nvGrpSpPr>
      <p:grpSpPr>
        <a:xfrm>
          <a:off x="0" y="0"/>
          <a:ext cx="0" cy="0"/>
          <a:chOff x="0" y="0"/>
          <a:chExt cx="0" cy="0"/>
        </a:xfrm>
      </p:grpSpPr>
      <p:pic>
        <p:nvPicPr>
          <p:cNvPr id="12" name="图片 11">
            <a:extLst>
              <a:ext uri="{FF2B5EF4-FFF2-40B4-BE49-F238E27FC236}">
                <a16:creationId xmlns:a16="http://schemas.microsoft.com/office/drawing/2014/main" id="{AFDBFB87-F60D-DEF0-541C-8CBE3D3F6125}"/>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23"/>
                    </a14:imgEffect>
                  </a14:imgLayer>
                </a14:imgProps>
              </a:ext>
            </a:extLst>
          </a:blip>
          <a:stretch>
            <a:fillRect/>
          </a:stretch>
        </p:blipFill>
        <p:spPr>
          <a:xfrm>
            <a:off x="8467" y="-24429"/>
            <a:ext cx="12192000" cy="6887082"/>
          </a:xfrm>
          <a:prstGeom prst="rect">
            <a:avLst/>
          </a:prstGeom>
        </p:spPr>
      </p:pic>
      <p:sp>
        <p:nvSpPr>
          <p:cNvPr id="13" name="矩形 12">
            <a:extLst>
              <a:ext uri="{FF2B5EF4-FFF2-40B4-BE49-F238E27FC236}">
                <a16:creationId xmlns:a16="http://schemas.microsoft.com/office/drawing/2014/main" id="{8F686779-01AE-FF8B-AABA-B651BDD126B4}"/>
              </a:ext>
            </a:extLst>
          </p:cNvPr>
          <p:cNvSpPr/>
          <p:nvPr/>
        </p:nvSpPr>
        <p:spPr>
          <a:xfrm>
            <a:off x="0" y="2021456"/>
            <a:ext cx="12200467" cy="2867007"/>
          </a:xfrm>
          <a:prstGeom prst="rect">
            <a:avLst/>
          </a:prstGeom>
          <a:solidFill>
            <a:schemeClr val="bg1"/>
          </a:solidFill>
          <a:ln w="19050">
            <a:solidFill>
              <a:srgbClr val="3E4FA6"/>
            </a:solidFill>
          </a:ln>
          <a:effectLst>
            <a:glow rad="139700">
              <a:srgbClr val="9293C7">
                <a:alpha val="40000"/>
              </a:srgbClr>
            </a:glow>
            <a:outerShdw blurRad="323392" sx="100366" sy="100366" algn="ctr" rotWithShape="0">
              <a:prstClr val="black">
                <a:alpha val="152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kumimoji="1" lang="en" altLang="zh-CN" sz="2000" b="1" dirty="0">
              <a:solidFill>
                <a:schemeClr val="tx1"/>
              </a:solidFill>
              <a:latin typeface="PT Serif" panose="020A0603040505020204" pitchFamily="18" charset="0"/>
            </a:endParaRPr>
          </a:p>
        </p:txBody>
      </p:sp>
      <p:sp>
        <p:nvSpPr>
          <p:cNvPr id="14" name="文本框 13">
            <a:extLst>
              <a:ext uri="{FF2B5EF4-FFF2-40B4-BE49-F238E27FC236}">
                <a16:creationId xmlns:a16="http://schemas.microsoft.com/office/drawing/2014/main" id="{9EA059AC-F104-B8C2-9157-4B0F689961BC}"/>
              </a:ext>
            </a:extLst>
          </p:cNvPr>
          <p:cNvSpPr txBox="1"/>
          <p:nvPr/>
        </p:nvSpPr>
        <p:spPr>
          <a:xfrm>
            <a:off x="800635" y="2799595"/>
            <a:ext cx="10607664" cy="1889235"/>
          </a:xfrm>
          <a:prstGeom prst="rect">
            <a:avLst/>
          </a:prstGeom>
          <a:noFill/>
        </p:spPr>
        <p:txBody>
          <a:bodyPr wrap="square" rtlCol="0">
            <a:spAutoFit/>
          </a:bodyPr>
          <a:lstStyle/>
          <a:p>
            <a:pPr marL="342900" indent="-342900">
              <a:lnSpc>
                <a:spcPct val="110000"/>
              </a:lnSpc>
              <a:spcBef>
                <a:spcPts val="1800"/>
              </a:spcBef>
              <a:buFont typeface="Arial" panose="020B0604020202020204" pitchFamily="34" charset="0"/>
              <a:buChar char="•"/>
            </a:pPr>
            <a:r>
              <a:rPr kumimoji="1" lang="en" altLang="zh-CN" sz="2000" dirty="0">
                <a:latin typeface="PT Serif" panose="020A0603040505020204" pitchFamily="18" charset="0"/>
              </a:rPr>
              <a:t>Effectively leverages the strengths of LLMs in </a:t>
            </a:r>
            <a:r>
              <a:rPr kumimoji="1" lang="en" altLang="zh-CN" sz="2000" b="1" i="1" u="sng" dirty="0">
                <a:solidFill>
                  <a:srgbClr val="61A072"/>
                </a:solidFill>
                <a:latin typeface="PT Serif" panose="020A0603040505020204" pitchFamily="18" charset="0"/>
              </a:rPr>
              <a:t>semantic understanding, contextual summarization, and reasoning </a:t>
            </a:r>
            <a:endParaRPr kumimoji="1" lang="en" altLang="zh-CN" sz="2000" b="1" i="1" u="sng" dirty="0">
              <a:latin typeface="PT Serif" panose="020A0603040505020204" pitchFamily="18" charset="0"/>
            </a:endParaRPr>
          </a:p>
          <a:p>
            <a:pPr marL="342900" indent="-342900">
              <a:lnSpc>
                <a:spcPct val="110000"/>
              </a:lnSpc>
              <a:spcBef>
                <a:spcPts val="1800"/>
              </a:spcBef>
              <a:buFont typeface="Arial" panose="020B0604020202020204" pitchFamily="34" charset="0"/>
              <a:buChar char="•"/>
            </a:pPr>
            <a:r>
              <a:rPr kumimoji="1" lang="en" altLang="zh-CN" sz="2000" dirty="0">
                <a:latin typeface="PT Serif" panose="020A0603040505020204" pitchFamily="18" charset="0"/>
              </a:rPr>
              <a:t>Accurately analyze both </a:t>
            </a:r>
            <a:r>
              <a:rPr kumimoji="1" lang="en" altLang="zh-CN" sz="2000" b="1" i="1" u="sng" dirty="0">
                <a:solidFill>
                  <a:srgbClr val="61A072"/>
                </a:solidFill>
                <a:latin typeface="PT Serif" panose="020A0603040505020204" pitchFamily="18" charset="0"/>
              </a:rPr>
              <a:t>numerical values and patterns of multivariate time series</a:t>
            </a:r>
          </a:p>
          <a:p>
            <a:pPr marL="342900" indent="-342900">
              <a:lnSpc>
                <a:spcPct val="110000"/>
              </a:lnSpc>
              <a:spcBef>
                <a:spcPts val="1800"/>
              </a:spcBef>
              <a:buFont typeface="Arial" panose="020B0604020202020204" pitchFamily="34" charset="0"/>
              <a:buChar char="•"/>
            </a:pPr>
            <a:r>
              <a:rPr kumimoji="1" lang="en" altLang="zh-CN" sz="2000" dirty="0">
                <a:latin typeface="PT Serif" panose="020A0603040505020204" pitchFamily="18" charset="0"/>
              </a:rPr>
              <a:t>Can be easily applied to </a:t>
            </a:r>
            <a:r>
              <a:rPr kumimoji="1" lang="en" altLang="zh-CN" sz="2000" b="1" i="1" u="sng" dirty="0">
                <a:solidFill>
                  <a:srgbClr val="61A072"/>
                </a:solidFill>
                <a:latin typeface="PT Serif" panose="020A0603040505020204" pitchFamily="18" charset="0"/>
              </a:rPr>
              <a:t>real-world problems</a:t>
            </a:r>
            <a:endParaRPr kumimoji="1" lang="en" altLang="zh-CN" sz="2000" b="1" dirty="0">
              <a:latin typeface="PT Serif" panose="020A0603040505020204" pitchFamily="18" charset="0"/>
            </a:endParaRPr>
          </a:p>
        </p:txBody>
      </p:sp>
      <p:sp>
        <p:nvSpPr>
          <p:cNvPr id="15" name="文本框 14">
            <a:extLst>
              <a:ext uri="{FF2B5EF4-FFF2-40B4-BE49-F238E27FC236}">
                <a16:creationId xmlns:a16="http://schemas.microsoft.com/office/drawing/2014/main" id="{D0E12FDF-6566-1785-5D88-EF7FF7D078CA}"/>
              </a:ext>
            </a:extLst>
          </p:cNvPr>
          <p:cNvSpPr txBox="1"/>
          <p:nvPr/>
        </p:nvSpPr>
        <p:spPr>
          <a:xfrm>
            <a:off x="838110" y="2199138"/>
            <a:ext cx="10607664" cy="475836"/>
          </a:xfrm>
          <a:prstGeom prst="rect">
            <a:avLst/>
          </a:prstGeom>
          <a:noFill/>
        </p:spPr>
        <p:txBody>
          <a:bodyPr wrap="square" rtlCol="0">
            <a:spAutoFit/>
          </a:bodyPr>
          <a:lstStyle/>
          <a:p>
            <a:pPr>
              <a:lnSpc>
                <a:spcPct val="110000"/>
              </a:lnSpc>
              <a:spcBef>
                <a:spcPts val="1800"/>
              </a:spcBef>
            </a:pPr>
            <a:r>
              <a:rPr kumimoji="1" lang="en" altLang="zh-CN" sz="2400" b="1" dirty="0">
                <a:solidFill>
                  <a:srgbClr val="3E4FA6"/>
                </a:solidFill>
                <a:latin typeface="PT Serif" panose="020A0603040505020204" pitchFamily="18" charset="0"/>
              </a:rPr>
              <a:t>Case studies of ChatTS shows that it can:</a:t>
            </a:r>
          </a:p>
        </p:txBody>
      </p:sp>
    </p:spTree>
    <p:extLst>
      <p:ext uri="{BB962C8B-B14F-4D97-AF65-F5344CB8AC3E}">
        <p14:creationId xmlns:p14="http://schemas.microsoft.com/office/powerpoint/2010/main" val="42840457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0337A-7DAA-9775-E19C-9E6B28905BB5}"/>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3712F8D2-7CB9-FBC9-B39F-7FB3B87A9B74}"/>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88C05AD9-D4EF-9049-6F76-6B8FDEE88FBB}"/>
              </a:ext>
            </a:extLst>
          </p:cNvPr>
          <p:cNvSpPr txBox="1"/>
          <p:nvPr/>
        </p:nvSpPr>
        <p:spPr>
          <a:xfrm>
            <a:off x="382908" y="147056"/>
            <a:ext cx="2183611"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Conclusion</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0E748243-55CB-7150-277B-8B875ABD9DF8}"/>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21</a:t>
            </a:fld>
            <a:endParaRPr kumimoji="1" lang="zh-CN" altLang="en-US">
              <a:latin typeface="STHeiti" panose="02010600040101010101" pitchFamily="2" charset="-122"/>
              <a:ea typeface="STHeiti" panose="02010600040101010101" pitchFamily="2" charset="-122"/>
            </a:endParaRPr>
          </a:p>
        </p:txBody>
      </p:sp>
      <p:sp>
        <p:nvSpPr>
          <p:cNvPr id="5" name="文本框 4">
            <a:extLst>
              <a:ext uri="{FF2B5EF4-FFF2-40B4-BE49-F238E27FC236}">
                <a16:creationId xmlns:a16="http://schemas.microsoft.com/office/drawing/2014/main" id="{BA77D72B-AB78-77EA-41A5-B33BC40DDE66}"/>
              </a:ext>
            </a:extLst>
          </p:cNvPr>
          <p:cNvSpPr txBox="1"/>
          <p:nvPr/>
        </p:nvSpPr>
        <p:spPr>
          <a:xfrm>
            <a:off x="547777" y="1378545"/>
            <a:ext cx="11096445" cy="4708981"/>
          </a:xfrm>
          <a:prstGeom prst="rect">
            <a:avLst/>
          </a:prstGeom>
          <a:noFill/>
        </p:spPr>
        <p:txBody>
          <a:bodyPr wrap="square" rtlCol="0">
            <a:spAutoFit/>
          </a:bodyPr>
          <a:lstStyle/>
          <a:p>
            <a:pPr marL="342900" indent="-342900">
              <a:spcBef>
                <a:spcPts val="2400"/>
              </a:spcBef>
              <a:buFont typeface="Arial" panose="020B0604020202020204" pitchFamily="34" charset="0"/>
              <a:buChar char="•"/>
            </a:pPr>
            <a:r>
              <a:rPr lang="en" altLang="zh-CN" sz="2400" b="1" dirty="0">
                <a:solidFill>
                  <a:srgbClr val="3E4FA6"/>
                </a:solidFill>
                <a:latin typeface="Franklin Gothic Medium" panose="020B0603020102020204" pitchFamily="34" charset="0"/>
              </a:rPr>
              <a:t>TS-MLLM: </a:t>
            </a:r>
            <a:r>
              <a:rPr lang="en" altLang="zh-CN" sz="2400" dirty="0">
                <a:latin typeface="Franklin Gothic Book" panose="020B0503020102020204" pitchFamily="34" charset="0"/>
              </a:rPr>
              <a:t>We propose </a:t>
            </a:r>
            <a:r>
              <a:rPr lang="en" altLang="zh-CN" sz="2400" b="1" dirty="0">
                <a:latin typeface="Franklin Gothic Book" panose="020B0503020102020204" pitchFamily="34" charset="0"/>
              </a:rPr>
              <a:t>ChatTS</a:t>
            </a:r>
            <a:r>
              <a:rPr lang="en" altLang="zh-CN" sz="2400" dirty="0">
                <a:latin typeface="Franklin Gothic Book" panose="020B0503020102020204" pitchFamily="34" charset="0"/>
              </a:rPr>
              <a:t>, the first Time-Series Multimodal LLM that takes multivariate time series as input, focusing on </a:t>
            </a:r>
            <a:r>
              <a:rPr lang="en" altLang="zh-CN" sz="2400" b="1" i="1" dirty="0">
                <a:solidFill>
                  <a:srgbClr val="61A072"/>
                </a:solidFill>
                <a:latin typeface="Franklin Gothic Book" panose="020B0503020102020204" pitchFamily="34" charset="0"/>
              </a:rPr>
              <a:t>question answering and reasoning</a:t>
            </a:r>
          </a:p>
          <a:p>
            <a:pPr marL="342900" indent="-342900">
              <a:spcBef>
                <a:spcPts val="2400"/>
              </a:spcBef>
              <a:buFont typeface="Arial" panose="020B0604020202020204" pitchFamily="34" charset="0"/>
              <a:buChar char="•"/>
            </a:pPr>
            <a:r>
              <a:rPr lang="en" altLang="zh-CN" sz="2400" b="1" dirty="0">
                <a:solidFill>
                  <a:srgbClr val="3E4FA6"/>
                </a:solidFill>
                <a:latin typeface="Franklin Gothic Medium" panose="020B0603020102020204" pitchFamily="34" charset="0"/>
              </a:rPr>
              <a:t>Timeseries + text data generation</a:t>
            </a:r>
            <a:r>
              <a:rPr lang="en" altLang="zh-CN" sz="2400" dirty="0">
                <a:solidFill>
                  <a:srgbClr val="3E4FA6"/>
                </a:solidFill>
                <a:latin typeface="Franklin Gothic Medium" panose="020B0603020102020204" pitchFamily="34" charset="0"/>
              </a:rPr>
              <a:t>: </a:t>
            </a:r>
            <a:r>
              <a:rPr lang="en" altLang="zh-CN" sz="2400" dirty="0">
                <a:latin typeface="Franklin Gothic Book" panose="020B0503020102020204" pitchFamily="34" charset="0"/>
              </a:rPr>
              <a:t>We introduce an </a:t>
            </a:r>
            <a:r>
              <a:rPr lang="en" altLang="zh-CN" sz="2400" b="1" i="1" dirty="0">
                <a:solidFill>
                  <a:srgbClr val="61A072"/>
                </a:solidFill>
                <a:latin typeface="Franklin Gothic Book" panose="020B0503020102020204" pitchFamily="34" charset="0"/>
              </a:rPr>
              <a:t>attribute-based time-series generation</a:t>
            </a:r>
            <a:r>
              <a:rPr lang="en" altLang="zh-CN" sz="2400" dirty="0">
                <a:solidFill>
                  <a:srgbClr val="61A072"/>
                </a:solidFill>
                <a:latin typeface="Franklin Gothic Book" panose="020B0503020102020204" pitchFamily="34" charset="0"/>
              </a:rPr>
              <a:t> </a:t>
            </a:r>
            <a:r>
              <a:rPr lang="en" altLang="zh-CN" sz="2400" b="1" i="1" dirty="0">
                <a:solidFill>
                  <a:srgbClr val="61A072"/>
                </a:solidFill>
                <a:latin typeface="Franklin Gothic Book" panose="020B0503020102020204" pitchFamily="34" charset="0"/>
              </a:rPr>
              <a:t>and</a:t>
            </a:r>
            <a:r>
              <a:rPr lang="en" altLang="zh-CN" sz="2400" dirty="0">
                <a:solidFill>
                  <a:srgbClr val="61A072"/>
                </a:solidFill>
                <a:latin typeface="Franklin Gothic Book" panose="020B0503020102020204" pitchFamily="34" charset="0"/>
              </a:rPr>
              <a:t> </a:t>
            </a:r>
            <a:r>
              <a:rPr lang="en" altLang="zh-CN" sz="2400" b="1" i="1" dirty="0" err="1">
                <a:solidFill>
                  <a:srgbClr val="61A072"/>
                </a:solidFill>
                <a:latin typeface="Franklin Gothic Book" panose="020B0503020102020204" pitchFamily="34" charset="0"/>
              </a:rPr>
              <a:t>TSEvol</a:t>
            </a:r>
            <a:r>
              <a:rPr lang="en" altLang="zh-CN" sz="2400" b="1" dirty="0">
                <a:solidFill>
                  <a:srgbClr val="61A072"/>
                </a:solidFill>
                <a:latin typeface="Franklin Gothic Book" panose="020B0503020102020204" pitchFamily="34" charset="0"/>
              </a:rPr>
              <a:t> </a:t>
            </a:r>
            <a:r>
              <a:rPr lang="en" altLang="zh-CN" sz="2400" dirty="0">
                <a:latin typeface="Franklin Gothic Book" panose="020B0503020102020204" pitchFamily="34" charset="0"/>
              </a:rPr>
              <a:t>to generate diverse and accurate question–answer pairs</a:t>
            </a:r>
          </a:p>
          <a:p>
            <a:pPr marL="342900" indent="-342900">
              <a:spcBef>
                <a:spcPts val="2400"/>
              </a:spcBef>
              <a:buFont typeface="Arial" panose="020B0604020202020204" pitchFamily="34" charset="0"/>
              <a:buChar char="•"/>
            </a:pPr>
            <a:r>
              <a:rPr lang="en" altLang="zh-CN" sz="2400" b="1" dirty="0">
                <a:solidFill>
                  <a:srgbClr val="3E4FA6"/>
                </a:solidFill>
                <a:latin typeface="Franklin Gothic Medium" panose="020B0603020102020204" pitchFamily="34" charset="0"/>
              </a:rPr>
              <a:t>Significant improvement across alignment and reasoning tasks</a:t>
            </a:r>
            <a:r>
              <a:rPr lang="en" altLang="zh-CN" sz="2400" dirty="0">
                <a:solidFill>
                  <a:srgbClr val="3E4FA6"/>
                </a:solidFill>
                <a:latin typeface="Franklin Gothic Medium" panose="020B0603020102020204" pitchFamily="34" charset="0"/>
              </a:rPr>
              <a:t>: </a:t>
            </a:r>
            <a:r>
              <a:rPr lang="en" altLang="zh-CN" sz="2400" dirty="0">
                <a:latin typeface="Franklin Gothic Book" panose="020B0503020102020204" pitchFamily="34" charset="0"/>
              </a:rPr>
              <a:t>ChatTS </a:t>
            </a:r>
            <a:r>
              <a:rPr lang="en" altLang="zh-CN" sz="2400" b="1" i="1" dirty="0">
                <a:solidFill>
                  <a:srgbClr val="61A072"/>
                </a:solidFill>
                <a:latin typeface="Franklin Gothic Book" panose="020B0503020102020204" pitchFamily="34" charset="0"/>
              </a:rPr>
              <a:t>improves performance by 46.0% on alignment tasks and by 25.8% on reasoning tasks</a:t>
            </a:r>
            <a:r>
              <a:rPr lang="en" altLang="zh-CN" sz="2400" dirty="0">
                <a:latin typeface="Franklin Gothic Book" panose="020B0503020102020204" pitchFamily="34" charset="0"/>
              </a:rPr>
              <a:t>, substantially surpassing SOTA, including GPT-4o based on Vision/Text/Agent methods</a:t>
            </a:r>
          </a:p>
          <a:p>
            <a:pPr marL="342900" indent="-342900">
              <a:spcBef>
                <a:spcPts val="2400"/>
              </a:spcBef>
              <a:buFont typeface="Arial" panose="020B0604020202020204" pitchFamily="34" charset="0"/>
              <a:buChar char="•"/>
            </a:pPr>
            <a:r>
              <a:rPr lang="en" altLang="zh-CN" sz="2400" b="1" dirty="0">
                <a:solidFill>
                  <a:srgbClr val="3E4FA6"/>
                </a:solidFill>
                <a:latin typeface="Franklin Gothic Medium" panose="020B0603020102020204" pitchFamily="34" charset="0"/>
              </a:rPr>
              <a:t>Open-source code and data</a:t>
            </a:r>
            <a:r>
              <a:rPr lang="en" altLang="zh-CN" sz="2400" dirty="0">
                <a:solidFill>
                  <a:srgbClr val="3E4FA6"/>
                </a:solidFill>
                <a:latin typeface="Franklin Gothic Medium" panose="020B0603020102020204" pitchFamily="34" charset="0"/>
              </a:rPr>
              <a:t>: </a:t>
            </a:r>
            <a:r>
              <a:rPr lang="en" altLang="zh-CN" sz="2400" dirty="0">
                <a:latin typeface="Franklin Gothic Book" panose="020B0503020102020204" pitchFamily="34" charset="0"/>
              </a:rPr>
              <a:t>We have </a:t>
            </a:r>
            <a:r>
              <a:rPr lang="en" altLang="zh-CN" sz="2400" b="1" i="1" dirty="0">
                <a:solidFill>
                  <a:srgbClr val="61A072"/>
                </a:solidFill>
                <a:latin typeface="Franklin Gothic Book" panose="020B0503020102020204" pitchFamily="34" charset="0"/>
              </a:rPr>
              <a:t>released all the source code, trained model checkpoints, and evaluation datasets</a:t>
            </a:r>
            <a:r>
              <a:rPr lang="en" altLang="zh-CN" sz="2400" dirty="0">
                <a:latin typeface="Franklin Gothic Book" panose="020B0503020102020204" pitchFamily="34" charset="0"/>
              </a:rPr>
              <a:t> on GitHub and </a:t>
            </a:r>
            <a:r>
              <a:rPr lang="en" altLang="zh-CN" sz="2400" dirty="0" err="1">
                <a:latin typeface="Franklin Gothic Book" panose="020B0503020102020204" pitchFamily="34" charset="0"/>
              </a:rPr>
              <a:t>Huggingface</a:t>
            </a:r>
            <a:endParaRPr lang="en" altLang="zh-CN" sz="2400" dirty="0">
              <a:latin typeface="Franklin Gothic Book" panose="020B0503020102020204" pitchFamily="34" charset="0"/>
            </a:endParaRPr>
          </a:p>
        </p:txBody>
      </p:sp>
    </p:spTree>
    <p:extLst>
      <p:ext uri="{BB962C8B-B14F-4D97-AF65-F5344CB8AC3E}">
        <p14:creationId xmlns:p14="http://schemas.microsoft.com/office/powerpoint/2010/main" val="215378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BF75ADF-2AF8-DD61-57D8-4432FF7281C9}"/>
              </a:ext>
            </a:extLst>
          </p:cNvPr>
          <p:cNvSpPr txBox="1"/>
          <p:nvPr/>
        </p:nvSpPr>
        <p:spPr>
          <a:xfrm>
            <a:off x="292018" y="1706267"/>
            <a:ext cx="479454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400" dirty="0">
                <a:latin typeface="Franklin Gothic Book" panose="020B0503020102020204" pitchFamily="34" charset="0"/>
              </a:rPr>
              <a:t>AI/LLM services for infrastructure and</a:t>
            </a:r>
            <a:r>
              <a:rPr lang="en-US" altLang="zh-CN" sz="2400" dirty="0">
                <a:latin typeface="Franklin Gothic Book" panose="020B0503020102020204" pitchFamily="34" charset="0"/>
              </a:rPr>
              <a:t> </a:t>
            </a:r>
            <a:r>
              <a:rPr lang="en-US" sz="2400" dirty="0">
                <a:latin typeface="Franklin Gothic Book" panose="020B0503020102020204" pitchFamily="34" charset="0"/>
              </a:rPr>
              <a:t>systems</a:t>
            </a:r>
          </a:p>
          <a:p>
            <a:pPr marL="342900" indent="-342900">
              <a:buChar char="•"/>
            </a:pPr>
            <a:r>
              <a:rPr lang="en-US" sz="2400" dirty="0">
                <a:latin typeface="Franklin Gothic Book" panose="020B0503020102020204" pitchFamily="34" charset="0"/>
              </a:rPr>
              <a:t>Goal: Leverage AI to automatically optimize system performance and reduce labor and resource costs</a:t>
            </a:r>
          </a:p>
          <a:p>
            <a:pPr marL="342900" indent="-342900">
              <a:buChar char="•"/>
            </a:pPr>
            <a:r>
              <a:rPr lang="en-US" sz="2400" dirty="0">
                <a:latin typeface="Franklin Gothic Book" panose="020B0503020102020204" pitchFamily="34" charset="0"/>
              </a:rPr>
              <a:t>Area: natural language processing (NLP), AIOps, AI for DB/Storage/Networking, and Operations Research</a:t>
            </a:r>
          </a:p>
          <a:p>
            <a:pPr marL="342900" indent="-342900">
              <a:buChar char="•"/>
            </a:pPr>
            <a:endParaRPr lang="en-US" altLang="zh-CN" sz="2400" dirty="0">
              <a:latin typeface="Franklin Gothic Book" panose="020B0503020102020204" pitchFamily="34" charset="0"/>
            </a:endParaRPr>
          </a:p>
        </p:txBody>
      </p:sp>
      <p:pic>
        <p:nvPicPr>
          <p:cNvPr id="6" name="图片 5">
            <a:extLst>
              <a:ext uri="{FF2B5EF4-FFF2-40B4-BE49-F238E27FC236}">
                <a16:creationId xmlns:a16="http://schemas.microsoft.com/office/drawing/2014/main" id="{4BA075F4-6EAA-A85E-B9DD-4E07EBC0404E}"/>
              </a:ext>
            </a:extLst>
          </p:cNvPr>
          <p:cNvPicPr>
            <a:picLocks noChangeAspect="1"/>
          </p:cNvPicPr>
          <p:nvPr/>
        </p:nvPicPr>
        <p:blipFill>
          <a:blip r:embed="rId3"/>
          <a:stretch>
            <a:fillRect/>
          </a:stretch>
        </p:blipFill>
        <p:spPr>
          <a:xfrm>
            <a:off x="5086559" y="1706267"/>
            <a:ext cx="6572744" cy="4014908"/>
          </a:xfrm>
          <a:prstGeom prst="rect">
            <a:avLst/>
          </a:prstGeom>
        </p:spPr>
      </p:pic>
      <p:sp>
        <p:nvSpPr>
          <p:cNvPr id="9" name="矩形 8">
            <a:extLst>
              <a:ext uri="{FF2B5EF4-FFF2-40B4-BE49-F238E27FC236}">
                <a16:creationId xmlns:a16="http://schemas.microsoft.com/office/drawing/2014/main" id="{948A4B39-5500-3B4D-0A3C-FC247AE07065}"/>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10" name="文本框 9">
            <a:extLst>
              <a:ext uri="{FF2B5EF4-FFF2-40B4-BE49-F238E27FC236}">
                <a16:creationId xmlns:a16="http://schemas.microsoft.com/office/drawing/2014/main" id="{EAC2FA44-8046-5984-69BD-199371F2CF77}"/>
              </a:ext>
            </a:extLst>
          </p:cNvPr>
          <p:cNvSpPr txBox="1"/>
          <p:nvPr/>
        </p:nvSpPr>
        <p:spPr>
          <a:xfrm>
            <a:off x="382908" y="147056"/>
            <a:ext cx="6034537"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AI for Infra Platform -- </a:t>
            </a:r>
            <a:r>
              <a:rPr kumimoji="1" lang="en-US" altLang="zh-CN" sz="3200" b="1" dirty="0" err="1">
                <a:solidFill>
                  <a:srgbClr val="3E4FA6"/>
                </a:solidFill>
                <a:latin typeface="Franklin Gothic Medium" panose="020B0603020102020204" pitchFamily="34" charset="0"/>
                <a:ea typeface="STHeiti" panose="02010600040101010101" pitchFamily="2" charset="-122"/>
              </a:rPr>
              <a:t>ByteBrain</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Tree>
    <p:extLst>
      <p:ext uri="{BB962C8B-B14F-4D97-AF65-F5344CB8AC3E}">
        <p14:creationId xmlns:p14="http://schemas.microsoft.com/office/powerpoint/2010/main" val="4112971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B98B-6728-078B-738E-165901B31528}"/>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F50336E2-DED6-FF05-C2A6-49B140D57715}"/>
              </a:ext>
            </a:extLst>
          </p:cNvPr>
          <p:cNvSpPr/>
          <p:nvPr/>
        </p:nvSpPr>
        <p:spPr>
          <a:xfrm>
            <a:off x="0" y="1433132"/>
            <a:ext cx="12192000" cy="251707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13E138BC-C288-C43B-B844-7C74B53B92AE}"/>
              </a:ext>
            </a:extLst>
          </p:cNvPr>
          <p:cNvSpPr txBox="1"/>
          <p:nvPr/>
        </p:nvSpPr>
        <p:spPr>
          <a:xfrm>
            <a:off x="132202" y="1723379"/>
            <a:ext cx="11753043" cy="923330"/>
          </a:xfrm>
          <a:prstGeom prst="rect">
            <a:avLst/>
          </a:prstGeom>
          <a:noFill/>
        </p:spPr>
        <p:txBody>
          <a:bodyPr wrap="square" rtlCol="0">
            <a:spAutoFit/>
          </a:bodyPr>
          <a:lstStyle/>
          <a:p>
            <a:pPr algn="ctr"/>
            <a:r>
              <a:rPr lang="en" altLang="zh-CN" sz="5400" b="1" dirty="0">
                <a:solidFill>
                  <a:srgbClr val="3E4FA6"/>
                </a:solidFill>
                <a:latin typeface="Franklin Gothic Medium" panose="020B0603020102020204" pitchFamily="34" charset="0"/>
                <a:cs typeface="Arial" panose="020B0604020202020204" pitchFamily="34" charset="0"/>
              </a:rPr>
              <a:t>Thank You!</a:t>
            </a:r>
          </a:p>
        </p:txBody>
      </p:sp>
      <p:pic>
        <p:nvPicPr>
          <p:cNvPr id="3" name="图片 2">
            <a:extLst>
              <a:ext uri="{FF2B5EF4-FFF2-40B4-BE49-F238E27FC236}">
                <a16:creationId xmlns:a16="http://schemas.microsoft.com/office/drawing/2014/main" id="{6F7EEA3E-F5E9-D348-106B-CDFF66B361C4}"/>
              </a:ext>
            </a:extLst>
          </p:cNvPr>
          <p:cNvPicPr>
            <a:picLocks noChangeAspect="1"/>
          </p:cNvPicPr>
          <p:nvPr/>
        </p:nvPicPr>
        <p:blipFill>
          <a:blip r:embed="rId3"/>
          <a:stretch>
            <a:fillRect/>
          </a:stretch>
        </p:blipFill>
        <p:spPr>
          <a:xfrm>
            <a:off x="339009" y="256820"/>
            <a:ext cx="2224578" cy="908630"/>
          </a:xfrm>
          <a:prstGeom prst="rect">
            <a:avLst/>
          </a:prstGeom>
        </p:spPr>
      </p:pic>
      <p:pic>
        <p:nvPicPr>
          <p:cNvPr id="1026" name="Picture 2" descr="字节跳动logo：极客的浪漫，四条竖线也能演绎丰富有趣">
            <a:extLst>
              <a:ext uri="{FF2B5EF4-FFF2-40B4-BE49-F238E27FC236}">
                <a16:creationId xmlns:a16="http://schemas.microsoft.com/office/drawing/2014/main" id="{00770C49-E5B3-4608-0E98-AB6A0253BE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858" b="30001"/>
          <a:stretch>
            <a:fillRect/>
          </a:stretch>
        </p:blipFill>
        <p:spPr bwMode="auto">
          <a:xfrm>
            <a:off x="2782119" y="286883"/>
            <a:ext cx="3696868" cy="727845"/>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8D7A846E-81CF-37DF-F0F8-81EFF977763B}"/>
              </a:ext>
            </a:extLst>
          </p:cNvPr>
          <p:cNvSpPr txBox="1"/>
          <p:nvPr/>
        </p:nvSpPr>
        <p:spPr>
          <a:xfrm>
            <a:off x="219477" y="2683575"/>
            <a:ext cx="11753043" cy="1077218"/>
          </a:xfrm>
          <a:prstGeom prst="rect">
            <a:avLst/>
          </a:prstGeom>
          <a:noFill/>
        </p:spPr>
        <p:txBody>
          <a:bodyPr wrap="square" rtlCol="0">
            <a:spAutoFit/>
          </a:bodyPr>
          <a:lstStyle/>
          <a:p>
            <a:pPr algn="ctr"/>
            <a:r>
              <a:rPr lang="en" altLang="zh-CN" sz="3200" b="1" dirty="0">
                <a:latin typeface="Franklin Gothic Book" panose="020B0503020102020204" pitchFamily="34" charset="0"/>
                <a:cs typeface="Arial" panose="020B0604020202020204" pitchFamily="34" charset="0"/>
              </a:rPr>
              <a:t>ChatTS: Aligning Time Series with LLMs via Synthetic Data for Enhanced Understanding and Reasoning</a:t>
            </a:r>
          </a:p>
        </p:txBody>
      </p:sp>
      <p:sp>
        <p:nvSpPr>
          <p:cNvPr id="11" name="文本框 10">
            <a:extLst>
              <a:ext uri="{FF2B5EF4-FFF2-40B4-BE49-F238E27FC236}">
                <a16:creationId xmlns:a16="http://schemas.microsoft.com/office/drawing/2014/main" id="{F57781E0-0D9A-F260-4244-F9E31F8052F9}"/>
              </a:ext>
            </a:extLst>
          </p:cNvPr>
          <p:cNvSpPr txBox="1"/>
          <p:nvPr/>
        </p:nvSpPr>
        <p:spPr>
          <a:xfrm>
            <a:off x="1577106" y="6092155"/>
            <a:ext cx="1480523" cy="408623"/>
          </a:xfrm>
          <a:prstGeom prst="roundRect">
            <a:avLst>
              <a:gd name="adj" fmla="val 36680"/>
            </a:avLst>
          </a:prstGeom>
          <a:solidFill>
            <a:srgbClr val="004DAB"/>
          </a:solidFill>
        </p:spPr>
        <p:txBody>
          <a:bodyPr wrap="square" rtlCol="0">
            <a:spAutoFit/>
          </a:bodyPr>
          <a:lstStyle/>
          <a:p>
            <a:r>
              <a:rPr kumimoji="1" lang="en-US" altLang="zh-CN" b="1" dirty="0">
                <a:solidFill>
                  <a:schemeClr val="bg1"/>
                </a:solidFill>
                <a:latin typeface="Helvetica" pitchFamily="2" charset="0"/>
              </a:rPr>
              <a:t>Web Demo</a:t>
            </a:r>
            <a:endParaRPr kumimoji="1" lang="zh-CN" altLang="en-US" b="1" dirty="0">
              <a:solidFill>
                <a:schemeClr val="bg1"/>
              </a:solidFill>
              <a:latin typeface="Helvetica" pitchFamily="2" charset="0"/>
            </a:endParaRPr>
          </a:p>
        </p:txBody>
      </p:sp>
      <p:pic>
        <p:nvPicPr>
          <p:cNvPr id="12" name="图片 11" descr="QR 代码&#10;&#10;AI 生成的内容可能不正确。">
            <a:extLst>
              <a:ext uri="{FF2B5EF4-FFF2-40B4-BE49-F238E27FC236}">
                <a16:creationId xmlns:a16="http://schemas.microsoft.com/office/drawing/2014/main" id="{4642D5B3-FC7D-CD8C-F1DF-4930D0BFF525}"/>
              </a:ext>
            </a:extLst>
          </p:cNvPr>
          <p:cNvPicPr>
            <a:picLocks noChangeAspect="1"/>
          </p:cNvPicPr>
          <p:nvPr/>
        </p:nvPicPr>
        <p:blipFill>
          <a:blip r:embed="rId5"/>
          <a:stretch>
            <a:fillRect/>
          </a:stretch>
        </p:blipFill>
        <p:spPr>
          <a:xfrm>
            <a:off x="1344440" y="4094405"/>
            <a:ext cx="1997750" cy="1997750"/>
          </a:xfrm>
          <a:prstGeom prst="rect">
            <a:avLst/>
          </a:prstGeom>
        </p:spPr>
      </p:pic>
      <p:sp>
        <p:nvSpPr>
          <p:cNvPr id="13" name="圆角矩形 12">
            <a:extLst>
              <a:ext uri="{FF2B5EF4-FFF2-40B4-BE49-F238E27FC236}">
                <a16:creationId xmlns:a16="http://schemas.microsoft.com/office/drawing/2014/main" id="{BB1D563F-1673-A6A8-0F91-0F15A2A6446D}"/>
              </a:ext>
            </a:extLst>
          </p:cNvPr>
          <p:cNvSpPr/>
          <p:nvPr/>
        </p:nvSpPr>
        <p:spPr>
          <a:xfrm>
            <a:off x="3763738" y="4394903"/>
            <a:ext cx="7548662" cy="667273"/>
          </a:xfrm>
          <a:prstGeom prst="roundRect">
            <a:avLst>
              <a:gd name="adj" fmla="val 3577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rgbClr val="3E4FA6"/>
                </a:solidFill>
                <a:latin typeface="Franklin Gothic Book" panose="020B0503020102020204" pitchFamily="34" charset="0"/>
                <a:ea typeface="STHeiti" panose="02010600040101010101" pitchFamily="2" charset="-122"/>
              </a:rPr>
              <a:t>Source Code: </a:t>
            </a:r>
            <a:r>
              <a:rPr kumimoji="1" lang="en-US" altLang="zh-CN" sz="2000" dirty="0">
                <a:solidFill>
                  <a:schemeClr val="tx1"/>
                </a:solidFill>
                <a:latin typeface="Franklin Gothic Book" panose="020B0503020102020204" pitchFamily="34" charset="0"/>
                <a:ea typeface="STHeiti" panose="02010600040101010101" pitchFamily="2" charset="-122"/>
              </a:rPr>
              <a:t>https://</a:t>
            </a:r>
            <a:r>
              <a:rPr kumimoji="1" lang="en-US" altLang="zh-CN" sz="2000" dirty="0" err="1">
                <a:solidFill>
                  <a:schemeClr val="tx1"/>
                </a:solidFill>
                <a:latin typeface="Franklin Gothic Book" panose="020B0503020102020204" pitchFamily="34" charset="0"/>
                <a:ea typeface="STHeiti" panose="02010600040101010101" pitchFamily="2" charset="-122"/>
              </a:rPr>
              <a:t>github.com</a:t>
            </a:r>
            <a:r>
              <a:rPr kumimoji="1" lang="en-US" altLang="zh-CN" sz="2000" dirty="0">
                <a:solidFill>
                  <a:schemeClr val="tx1"/>
                </a:solidFill>
                <a:latin typeface="Franklin Gothic Book" panose="020B0503020102020204" pitchFamily="34" charset="0"/>
                <a:ea typeface="STHeiti" panose="02010600040101010101" pitchFamily="2" charset="-122"/>
              </a:rPr>
              <a:t>/</a:t>
            </a:r>
            <a:r>
              <a:rPr kumimoji="1" lang="en-US" altLang="zh-CN" sz="2000" dirty="0" err="1">
                <a:solidFill>
                  <a:schemeClr val="tx1"/>
                </a:solidFill>
                <a:latin typeface="Franklin Gothic Book" panose="020B0503020102020204" pitchFamily="34" charset="0"/>
                <a:ea typeface="STHeiti" panose="02010600040101010101" pitchFamily="2" charset="-122"/>
              </a:rPr>
              <a:t>NetmanAIOps</a:t>
            </a:r>
            <a:r>
              <a:rPr kumimoji="1" lang="en-US" altLang="zh-CN" sz="2000" dirty="0">
                <a:solidFill>
                  <a:schemeClr val="tx1"/>
                </a:solidFill>
                <a:latin typeface="Franklin Gothic Book" panose="020B0503020102020204" pitchFamily="34" charset="0"/>
                <a:ea typeface="STHeiti" panose="02010600040101010101" pitchFamily="2" charset="-122"/>
              </a:rPr>
              <a:t>/ChatTS</a:t>
            </a:r>
            <a:endParaRPr kumimoji="1" lang="zh-CN" altLang="en-US" sz="2000" dirty="0">
              <a:solidFill>
                <a:schemeClr val="tx1"/>
              </a:solidFill>
              <a:latin typeface="Franklin Gothic Book" panose="020B0503020102020204" pitchFamily="34" charset="0"/>
              <a:ea typeface="STHeiti" panose="02010600040101010101" pitchFamily="2" charset="-122"/>
            </a:endParaRPr>
          </a:p>
        </p:txBody>
      </p:sp>
      <p:sp>
        <p:nvSpPr>
          <p:cNvPr id="14" name="圆角矩形 13">
            <a:extLst>
              <a:ext uri="{FF2B5EF4-FFF2-40B4-BE49-F238E27FC236}">
                <a16:creationId xmlns:a16="http://schemas.microsoft.com/office/drawing/2014/main" id="{4EF9E9DE-90E8-C491-9F34-4EC0F7BF990F}"/>
              </a:ext>
            </a:extLst>
          </p:cNvPr>
          <p:cNvSpPr/>
          <p:nvPr/>
        </p:nvSpPr>
        <p:spPr>
          <a:xfrm>
            <a:off x="3763737" y="5431470"/>
            <a:ext cx="7548662" cy="667273"/>
          </a:xfrm>
          <a:prstGeom prst="roundRect">
            <a:avLst>
              <a:gd name="adj" fmla="val 3577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rgbClr val="3E4FA6"/>
                </a:solidFill>
                <a:latin typeface="Franklin Gothic Book" panose="020B0503020102020204" pitchFamily="34" charset="0"/>
                <a:ea typeface="STHeiti" panose="02010600040101010101" pitchFamily="2" charset="-122"/>
              </a:rPr>
              <a:t>Model: </a:t>
            </a:r>
            <a:r>
              <a:rPr kumimoji="1" lang="en-US" altLang="zh-CN" sz="2000" dirty="0">
                <a:solidFill>
                  <a:schemeClr val="tx1"/>
                </a:solidFill>
                <a:latin typeface="Franklin Gothic Book" panose="020B0503020102020204" pitchFamily="34" charset="0"/>
                <a:ea typeface="STHeiti" panose="02010600040101010101" pitchFamily="2" charset="-122"/>
              </a:rPr>
              <a:t>https://</a:t>
            </a:r>
            <a:r>
              <a:rPr kumimoji="1" lang="en-US" altLang="zh-CN" sz="2000" dirty="0" err="1">
                <a:solidFill>
                  <a:schemeClr val="tx1"/>
                </a:solidFill>
                <a:latin typeface="Franklin Gothic Book" panose="020B0503020102020204" pitchFamily="34" charset="0"/>
                <a:ea typeface="STHeiti" panose="02010600040101010101" pitchFamily="2" charset="-122"/>
              </a:rPr>
              <a:t>huggingface.co</a:t>
            </a:r>
            <a:r>
              <a:rPr kumimoji="1" lang="en-US" altLang="zh-CN" sz="2000" dirty="0">
                <a:solidFill>
                  <a:schemeClr val="tx1"/>
                </a:solidFill>
                <a:latin typeface="Franklin Gothic Book" panose="020B0503020102020204" pitchFamily="34" charset="0"/>
                <a:ea typeface="STHeiti" panose="02010600040101010101" pitchFamily="2" charset="-122"/>
              </a:rPr>
              <a:t>/</a:t>
            </a:r>
            <a:r>
              <a:rPr kumimoji="1" lang="en-US" altLang="zh-CN" sz="2000" dirty="0" err="1">
                <a:solidFill>
                  <a:schemeClr val="tx1"/>
                </a:solidFill>
                <a:latin typeface="Franklin Gothic Book" panose="020B0503020102020204" pitchFamily="34" charset="0"/>
                <a:ea typeface="STHeiti" panose="02010600040101010101" pitchFamily="2" charset="-122"/>
              </a:rPr>
              <a:t>bytedance</a:t>
            </a:r>
            <a:r>
              <a:rPr kumimoji="1" lang="en-US" altLang="zh-CN" sz="2000" dirty="0">
                <a:solidFill>
                  <a:schemeClr val="tx1"/>
                </a:solidFill>
                <a:latin typeface="Franklin Gothic Book" panose="020B0503020102020204" pitchFamily="34" charset="0"/>
                <a:ea typeface="STHeiti" panose="02010600040101010101" pitchFamily="2" charset="-122"/>
              </a:rPr>
              <a:t>-research/ChatTS-14B</a:t>
            </a:r>
            <a:endParaRPr kumimoji="1" lang="zh-CN" altLang="en-US" sz="2000" dirty="0">
              <a:solidFill>
                <a:schemeClr val="tx1"/>
              </a:solidFill>
              <a:latin typeface="Franklin Gothic Book" panose="020B0503020102020204" pitchFamily="34" charset="0"/>
              <a:ea typeface="STHeiti" panose="02010600040101010101" pitchFamily="2" charset="-122"/>
            </a:endParaRPr>
          </a:p>
        </p:txBody>
      </p:sp>
    </p:spTree>
    <p:extLst>
      <p:ext uri="{BB962C8B-B14F-4D97-AF65-F5344CB8AC3E}">
        <p14:creationId xmlns:p14="http://schemas.microsoft.com/office/powerpoint/2010/main" val="1571429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81296-EA24-F990-C513-7D774ED3DA50}"/>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7077EEA-6E74-B55E-4E55-A63D0799924C}"/>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E7E0251A-8D80-268D-9360-8AC6F786D169}"/>
              </a:ext>
            </a:extLst>
          </p:cNvPr>
          <p:cNvSpPr txBox="1"/>
          <p:nvPr/>
        </p:nvSpPr>
        <p:spPr>
          <a:xfrm>
            <a:off x="382908" y="147056"/>
            <a:ext cx="5550943"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Evaluation – Results (Agents)</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A92C1FD7-E91D-52E6-0828-9526DADDAFB6}"/>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24</a:t>
            </a:fld>
            <a:endParaRPr kumimoji="1" lang="zh-CN" altLang="en-US">
              <a:latin typeface="STHeiti" panose="02010600040101010101" pitchFamily="2" charset="-122"/>
              <a:ea typeface="STHeiti" panose="02010600040101010101" pitchFamily="2" charset="-122"/>
            </a:endParaRPr>
          </a:p>
        </p:txBody>
      </p:sp>
      <p:pic>
        <p:nvPicPr>
          <p:cNvPr id="7" name="图片 6">
            <a:extLst>
              <a:ext uri="{FF2B5EF4-FFF2-40B4-BE49-F238E27FC236}">
                <a16:creationId xmlns:a16="http://schemas.microsoft.com/office/drawing/2014/main" id="{3B37002F-AA00-E9EE-B7A0-23D7C426A4E4}"/>
              </a:ext>
            </a:extLst>
          </p:cNvPr>
          <p:cNvPicPr>
            <a:picLocks noChangeAspect="1"/>
          </p:cNvPicPr>
          <p:nvPr/>
        </p:nvPicPr>
        <p:blipFill>
          <a:blip r:embed="rId3"/>
          <a:stretch>
            <a:fillRect/>
          </a:stretch>
        </p:blipFill>
        <p:spPr>
          <a:xfrm>
            <a:off x="5563248" y="1354305"/>
            <a:ext cx="6094704" cy="4440567"/>
          </a:xfrm>
          <a:prstGeom prst="rect">
            <a:avLst/>
          </a:prstGeom>
        </p:spPr>
      </p:pic>
      <p:sp>
        <p:nvSpPr>
          <p:cNvPr id="8" name="文本框 7">
            <a:extLst>
              <a:ext uri="{FF2B5EF4-FFF2-40B4-BE49-F238E27FC236}">
                <a16:creationId xmlns:a16="http://schemas.microsoft.com/office/drawing/2014/main" id="{6AECC71A-DD59-415D-B443-C901816FE621}"/>
              </a:ext>
            </a:extLst>
          </p:cNvPr>
          <p:cNvSpPr txBox="1"/>
          <p:nvPr/>
        </p:nvSpPr>
        <p:spPr>
          <a:xfrm>
            <a:off x="382908" y="1176782"/>
            <a:ext cx="5073792" cy="5262979"/>
          </a:xfrm>
          <a:prstGeom prst="rect">
            <a:avLst/>
          </a:prstGeom>
          <a:noFill/>
        </p:spPr>
        <p:txBody>
          <a:bodyPr wrap="square" rtlCol="0">
            <a:spAutoFit/>
          </a:bodyPr>
          <a:lstStyle/>
          <a:p>
            <a:pPr marL="342900" indent="-342900">
              <a:buFont typeface="Arial" panose="020B0604020202020204" pitchFamily="34" charset="0"/>
              <a:buChar char="•"/>
            </a:pPr>
            <a:r>
              <a:rPr lang="en" altLang="zh-CN" sz="2400" dirty="0">
                <a:latin typeface="Franklin Gothic Book" panose="020B0503020102020204" pitchFamily="34" charset="0"/>
              </a:rPr>
              <a:t>We use </a:t>
            </a:r>
            <a:r>
              <a:rPr lang="en" altLang="zh-CN" sz="2400" i="1" dirty="0">
                <a:solidFill>
                  <a:srgbClr val="3E4FA6"/>
                </a:solidFill>
                <a:latin typeface="Franklin Gothic Book" panose="020B0503020102020204" pitchFamily="34" charset="0"/>
              </a:rPr>
              <a:t>“perfect tools” </a:t>
            </a:r>
            <a:r>
              <a:rPr lang="en" altLang="zh-CN" sz="2400" dirty="0">
                <a:latin typeface="Franklin Gothic Book" panose="020B0503020102020204" pitchFamily="34" charset="0"/>
              </a:rPr>
              <a:t>based on labels to control the tool accuracy</a:t>
            </a:r>
          </a:p>
          <a:p>
            <a:pPr marL="342900" indent="-342900">
              <a:buFont typeface="Arial" panose="020B0604020202020204" pitchFamily="34" charset="0"/>
              <a:buChar char="•"/>
            </a:pPr>
            <a:endParaRPr lang="en" altLang="zh-CN" sz="2400" dirty="0">
              <a:latin typeface="Franklin Gothic Book" panose="020B0503020102020204" pitchFamily="34" charset="0"/>
            </a:endParaRPr>
          </a:p>
          <a:p>
            <a:pPr marL="342900" indent="-342900">
              <a:buFont typeface="Arial" panose="020B0604020202020204" pitchFamily="34" charset="0"/>
              <a:buChar char="•"/>
            </a:pPr>
            <a:r>
              <a:rPr lang="en" altLang="zh-CN" sz="2400" dirty="0">
                <a:latin typeface="Franklin Gothic Book" panose="020B0503020102020204" pitchFamily="34" charset="0"/>
              </a:rPr>
              <a:t>Once the Tool’s accuracy drops to 90%, the Agent’s accuracy rapidly falls below that of ChatTS, </a:t>
            </a:r>
            <a:r>
              <a:rPr lang="en" altLang="zh-CN" sz="2400" i="1" dirty="0">
                <a:solidFill>
                  <a:srgbClr val="AA494F"/>
                </a:solidFill>
                <a:latin typeface="Franklin Gothic Book" panose="020B0503020102020204" pitchFamily="34" charset="0"/>
              </a:rPr>
              <a:t>indicating a strong sensitivity to Tool accuracy of Agents</a:t>
            </a:r>
          </a:p>
          <a:p>
            <a:pPr marL="342900" indent="-342900">
              <a:buFont typeface="Arial" panose="020B0604020202020204" pitchFamily="34" charset="0"/>
              <a:buChar char="•"/>
            </a:pPr>
            <a:endParaRPr lang="en" altLang="zh-CN" sz="2400" dirty="0">
              <a:latin typeface="Franklin Gothic Book" panose="020B0503020102020204" pitchFamily="34" charset="0"/>
            </a:endParaRPr>
          </a:p>
          <a:p>
            <a:pPr marL="342900" indent="-342900">
              <a:buFont typeface="Arial" panose="020B0604020202020204" pitchFamily="34" charset="0"/>
              <a:buChar char="•"/>
            </a:pPr>
            <a:r>
              <a:rPr lang="en" altLang="zh-CN" sz="2400" dirty="0">
                <a:latin typeface="Franklin Gothic Book" panose="020B0503020102020204" pitchFamily="34" charset="0"/>
              </a:rPr>
              <a:t>In the MTS task, the Agent model consistently performs poorly, primarily due to </a:t>
            </a:r>
            <a:r>
              <a:rPr lang="en" altLang="zh-CN" sz="2400" b="1" i="1" dirty="0">
                <a:solidFill>
                  <a:srgbClr val="AA494F"/>
                </a:solidFill>
                <a:latin typeface="Franklin Gothic Book" panose="020B0503020102020204" pitchFamily="34" charset="0"/>
              </a:rPr>
              <a:t>incorrect Tool use, misinterpretation of questions, and hallucinations</a:t>
            </a:r>
          </a:p>
        </p:txBody>
      </p:sp>
    </p:spTree>
    <p:extLst>
      <p:ext uri="{BB962C8B-B14F-4D97-AF65-F5344CB8AC3E}">
        <p14:creationId xmlns:p14="http://schemas.microsoft.com/office/powerpoint/2010/main" val="2943542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88F33-84A9-DC0D-4699-E937B84CE936}"/>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D5C11781-00BC-4316-4871-B6C02B156217}"/>
              </a:ext>
            </a:extLst>
          </p:cNvPr>
          <p:cNvSpPr/>
          <p:nvPr/>
        </p:nvSpPr>
        <p:spPr>
          <a:xfrm>
            <a:off x="0" y="0"/>
            <a:ext cx="6526635"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A423678C-D8F7-29CC-D92A-57C1FDEC13EE}"/>
              </a:ext>
            </a:extLst>
          </p:cNvPr>
          <p:cNvSpPr txBox="1"/>
          <p:nvPr/>
        </p:nvSpPr>
        <p:spPr>
          <a:xfrm>
            <a:off x="382908" y="147056"/>
            <a:ext cx="4041491"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Case Studies 3 and 4</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F23DBB89-C9FA-C13A-4CCA-4C3F323461A6}"/>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25</a:t>
            </a:fld>
            <a:endParaRPr kumimoji="1" lang="zh-CN" altLang="en-US">
              <a:latin typeface="STHeiti" panose="02010600040101010101" pitchFamily="2" charset="-122"/>
              <a:ea typeface="STHeiti" panose="02010600040101010101" pitchFamily="2" charset="-122"/>
            </a:endParaRPr>
          </a:p>
        </p:txBody>
      </p:sp>
      <p:pic>
        <p:nvPicPr>
          <p:cNvPr id="7" name="图片 6">
            <a:extLst>
              <a:ext uri="{FF2B5EF4-FFF2-40B4-BE49-F238E27FC236}">
                <a16:creationId xmlns:a16="http://schemas.microsoft.com/office/drawing/2014/main" id="{61A3149A-0B11-0484-08D3-426C378D49EF}"/>
              </a:ext>
            </a:extLst>
          </p:cNvPr>
          <p:cNvPicPr>
            <a:picLocks noChangeAspect="1"/>
          </p:cNvPicPr>
          <p:nvPr/>
        </p:nvPicPr>
        <p:blipFill>
          <a:blip r:embed="rId3"/>
          <a:stretch>
            <a:fillRect/>
          </a:stretch>
        </p:blipFill>
        <p:spPr>
          <a:xfrm>
            <a:off x="382908" y="1344018"/>
            <a:ext cx="5965642" cy="4169963"/>
          </a:xfrm>
          <a:prstGeom prst="rect">
            <a:avLst/>
          </a:prstGeom>
        </p:spPr>
      </p:pic>
      <p:pic>
        <p:nvPicPr>
          <p:cNvPr id="8" name="图片 7">
            <a:extLst>
              <a:ext uri="{FF2B5EF4-FFF2-40B4-BE49-F238E27FC236}">
                <a16:creationId xmlns:a16="http://schemas.microsoft.com/office/drawing/2014/main" id="{4A53848D-9A14-DE31-3C9C-DE9789D485AE}"/>
              </a:ext>
            </a:extLst>
          </p:cNvPr>
          <p:cNvPicPr>
            <a:picLocks noChangeAspect="1"/>
          </p:cNvPicPr>
          <p:nvPr/>
        </p:nvPicPr>
        <p:blipFill>
          <a:blip r:embed="rId4"/>
          <a:stretch>
            <a:fillRect/>
          </a:stretch>
        </p:blipFill>
        <p:spPr>
          <a:xfrm>
            <a:off x="6526636" y="136524"/>
            <a:ext cx="5535006" cy="6557575"/>
          </a:xfrm>
          <a:prstGeom prst="rect">
            <a:avLst/>
          </a:prstGeom>
        </p:spPr>
      </p:pic>
    </p:spTree>
    <p:extLst>
      <p:ext uri="{BB962C8B-B14F-4D97-AF65-F5344CB8AC3E}">
        <p14:creationId xmlns:p14="http://schemas.microsoft.com/office/powerpoint/2010/main" val="314325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36885-B3D9-84DC-8E01-7C960EB5190B}"/>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66EB711A-B989-7392-97BF-33FB37BC5136}"/>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778336D1-7706-BED5-89EE-46A644B6D1A0}"/>
              </a:ext>
            </a:extLst>
          </p:cNvPr>
          <p:cNvSpPr txBox="1"/>
          <p:nvPr/>
        </p:nvSpPr>
        <p:spPr>
          <a:xfrm>
            <a:off x="382908" y="147056"/>
            <a:ext cx="7277570"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Evaluation – Results (Ablation Studies)</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0B8395C6-D5B1-C524-10B3-E7E505C64D5F}"/>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26</a:t>
            </a:fld>
            <a:endParaRPr kumimoji="1" lang="zh-CN" altLang="en-US">
              <a:latin typeface="STHeiti" panose="02010600040101010101" pitchFamily="2" charset="-122"/>
              <a:ea typeface="STHeiti" panose="02010600040101010101" pitchFamily="2" charset="-122"/>
            </a:endParaRPr>
          </a:p>
        </p:txBody>
      </p:sp>
      <p:pic>
        <p:nvPicPr>
          <p:cNvPr id="7" name="图片 6">
            <a:extLst>
              <a:ext uri="{FF2B5EF4-FFF2-40B4-BE49-F238E27FC236}">
                <a16:creationId xmlns:a16="http://schemas.microsoft.com/office/drawing/2014/main" id="{0B5CE1CB-7E3A-DFD0-B28F-537D21EB669C}"/>
              </a:ext>
            </a:extLst>
          </p:cNvPr>
          <p:cNvPicPr>
            <a:picLocks noChangeAspect="1"/>
          </p:cNvPicPr>
          <p:nvPr/>
        </p:nvPicPr>
        <p:blipFill>
          <a:blip r:embed="rId3"/>
          <a:stretch>
            <a:fillRect/>
          </a:stretch>
        </p:blipFill>
        <p:spPr>
          <a:xfrm>
            <a:off x="1295854" y="1090239"/>
            <a:ext cx="8890000" cy="3550083"/>
          </a:xfrm>
          <a:prstGeom prst="rect">
            <a:avLst/>
          </a:prstGeom>
        </p:spPr>
      </p:pic>
      <p:pic>
        <p:nvPicPr>
          <p:cNvPr id="8" name="图片 7">
            <a:extLst>
              <a:ext uri="{FF2B5EF4-FFF2-40B4-BE49-F238E27FC236}">
                <a16:creationId xmlns:a16="http://schemas.microsoft.com/office/drawing/2014/main" id="{82DC3CFC-E961-CE60-A810-F65AE640FCDB}"/>
              </a:ext>
            </a:extLst>
          </p:cNvPr>
          <p:cNvPicPr>
            <a:picLocks noChangeAspect="1"/>
          </p:cNvPicPr>
          <p:nvPr/>
        </p:nvPicPr>
        <p:blipFill>
          <a:blip r:embed="rId4"/>
          <a:stretch>
            <a:fillRect/>
          </a:stretch>
        </p:blipFill>
        <p:spPr>
          <a:xfrm>
            <a:off x="3581401" y="4851672"/>
            <a:ext cx="4241346" cy="1709199"/>
          </a:xfrm>
          <a:prstGeom prst="rect">
            <a:avLst/>
          </a:prstGeom>
        </p:spPr>
      </p:pic>
    </p:spTree>
    <p:extLst>
      <p:ext uri="{BB962C8B-B14F-4D97-AF65-F5344CB8AC3E}">
        <p14:creationId xmlns:p14="http://schemas.microsoft.com/office/powerpoint/2010/main" val="237972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83A76-0C9C-476C-1B0B-880DDFB3F1AB}"/>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241C661F-BB47-CFFD-A499-6621ED027347}"/>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FA4E364E-878C-D357-1BB7-9E98218E6D3C}"/>
              </a:ext>
            </a:extLst>
          </p:cNvPr>
          <p:cNvSpPr txBox="1"/>
          <p:nvPr/>
        </p:nvSpPr>
        <p:spPr>
          <a:xfrm>
            <a:off x="382908" y="147056"/>
            <a:ext cx="8057206"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Value-Preserved Time Series Normalization</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BB532B99-FF69-E12C-E699-C6A82E8AC7D5}"/>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27</a:t>
            </a:fld>
            <a:endParaRPr kumimoji="1" lang="zh-CN" altLang="en-US">
              <a:latin typeface="STHeiti" panose="02010600040101010101" pitchFamily="2" charset="-122"/>
              <a:ea typeface="STHeiti" panose="02010600040101010101" pitchFamily="2" charset="-122"/>
            </a:endParaRPr>
          </a:p>
        </p:txBody>
      </p:sp>
      <p:sp>
        <p:nvSpPr>
          <p:cNvPr id="6" name="文本框 5">
            <a:extLst>
              <a:ext uri="{FF2B5EF4-FFF2-40B4-BE49-F238E27FC236}">
                <a16:creationId xmlns:a16="http://schemas.microsoft.com/office/drawing/2014/main" id="{C8093D80-B092-FFA4-DCC9-A2DFAC1E3197}"/>
              </a:ext>
            </a:extLst>
          </p:cNvPr>
          <p:cNvSpPr txBox="1"/>
          <p:nvPr/>
        </p:nvSpPr>
        <p:spPr>
          <a:xfrm>
            <a:off x="838200" y="2603473"/>
            <a:ext cx="10020496" cy="3600986"/>
          </a:xfrm>
          <a:prstGeom prst="rect">
            <a:avLst/>
          </a:prstGeom>
          <a:noFill/>
        </p:spPr>
        <p:txBody>
          <a:bodyPr wrap="square" rtlCol="0">
            <a:spAutoFit/>
          </a:bodyPr>
          <a:lstStyle/>
          <a:p>
            <a:pPr>
              <a:spcBef>
                <a:spcPts val="1200"/>
              </a:spcBef>
            </a:pPr>
            <a:r>
              <a:rPr lang="en" altLang="zh-CN" sz="2400" b="1" dirty="0">
                <a:solidFill>
                  <a:srgbClr val="3E4FA6"/>
                </a:solidFill>
                <a:latin typeface="Franklin Gothic Medium" panose="020B0603020102020204" pitchFamily="34" charset="0"/>
              </a:rPr>
              <a:t>Value-Preserved Time Series Normalization</a:t>
            </a:r>
            <a:endParaRPr lang="en" altLang="zh-CN" sz="2400" dirty="0">
              <a:solidFill>
                <a:srgbClr val="3E4FA6"/>
              </a:solidFill>
              <a:latin typeface="Franklin Gothic Medium" panose="020B0603020102020204" pitchFamily="34" charset="0"/>
            </a:endParaRPr>
          </a:p>
          <a:p>
            <a:pPr marL="342900" indent="-342900">
              <a:spcBef>
                <a:spcPts val="1200"/>
              </a:spcBef>
              <a:buFont typeface="Arial" panose="020B0604020202020204" pitchFamily="34" charset="0"/>
              <a:buChar char="•"/>
            </a:pPr>
            <a:r>
              <a:rPr lang="en" altLang="zh-CN" sz="2400" dirty="0">
                <a:latin typeface="Franklin Gothic Book" panose="020B0503020102020204" pitchFamily="34" charset="0"/>
              </a:rPr>
              <a:t>To </a:t>
            </a:r>
            <a:r>
              <a:rPr lang="en" altLang="zh-CN" sz="2400" b="1" i="1" u="sng" dirty="0">
                <a:solidFill>
                  <a:srgbClr val="61A072"/>
                </a:solidFill>
                <a:latin typeface="Franklin Gothic Book" panose="020B0503020102020204" pitchFamily="34" charset="0"/>
              </a:rPr>
              <a:t>preserve value information </a:t>
            </a:r>
            <a:r>
              <a:rPr lang="en" altLang="zh-CN" sz="2400" dirty="0">
                <a:latin typeface="Franklin Gothic Book" panose="020B0503020102020204" pitchFamily="34" charset="0"/>
              </a:rPr>
              <a:t>while avoiding numerical explosion in NN, we adopt a normalization + textual description approach for TS</a:t>
            </a:r>
          </a:p>
          <a:p>
            <a:pPr marL="800100" lvl="1" indent="-342900">
              <a:spcBef>
                <a:spcPts val="1200"/>
              </a:spcBef>
              <a:buFont typeface="Arial" panose="020B0604020202020204" pitchFamily="34" charset="0"/>
              <a:buChar char="•"/>
            </a:pPr>
            <a:r>
              <a:rPr lang="en" altLang="zh-CN" sz="2000" i="1" dirty="0">
                <a:latin typeface="Franklin Gothic Book" panose="020B0503020102020204" pitchFamily="34" charset="0"/>
              </a:rPr>
              <a:t>This allows ChatTS to answer questions like: </a:t>
            </a:r>
            <a:r>
              <a:rPr lang="en" altLang="zh-CN" sz="2000" b="1" i="1" u="sng" dirty="0">
                <a:solidFill>
                  <a:schemeClr val="tx1">
                    <a:lumMod val="50000"/>
                    <a:lumOff val="50000"/>
                  </a:schemeClr>
                </a:solidFill>
                <a:latin typeface="Franklin Gothic Book" panose="020B0503020102020204" pitchFamily="34" charset="0"/>
              </a:rPr>
              <a:t>“Is this spike larger than 20?”</a:t>
            </a:r>
          </a:p>
          <a:p>
            <a:pPr marL="342900" indent="-342900">
              <a:spcBef>
                <a:spcPts val="1200"/>
              </a:spcBef>
              <a:buFont typeface="Arial" panose="020B0604020202020204" pitchFamily="34" charset="0"/>
              <a:buChar char="•"/>
            </a:pPr>
            <a:r>
              <a:rPr lang="en" altLang="zh-CN" sz="2400" b="1" dirty="0">
                <a:solidFill>
                  <a:srgbClr val="3E4FA6"/>
                </a:solidFill>
                <a:latin typeface="Franklin Gothic Medium" panose="020B0603020102020204" pitchFamily="34" charset="0"/>
              </a:rPr>
              <a:t>Normalization: </a:t>
            </a:r>
            <a:r>
              <a:rPr lang="en" altLang="zh-CN" sz="2400" dirty="0">
                <a:latin typeface="Franklin Gothic Book" panose="020B0503020102020204" pitchFamily="34" charset="0"/>
              </a:rPr>
              <a:t>0–1 scaling</a:t>
            </a:r>
          </a:p>
          <a:p>
            <a:pPr marL="342900" indent="-342900">
              <a:spcBef>
                <a:spcPts val="1200"/>
              </a:spcBef>
              <a:buFont typeface="Arial" panose="020B0604020202020204" pitchFamily="34" charset="0"/>
              <a:buChar char="•"/>
            </a:pPr>
            <a:r>
              <a:rPr lang="en" altLang="zh-CN" sz="2400" b="1" dirty="0">
                <a:solidFill>
                  <a:srgbClr val="3E4FA6"/>
                </a:solidFill>
                <a:latin typeface="Franklin Gothic Medium" panose="020B0603020102020204" pitchFamily="34" charset="0"/>
              </a:rPr>
              <a:t>Textual description:</a:t>
            </a:r>
            <a:r>
              <a:rPr lang="en" altLang="zh-CN" sz="2400" dirty="0">
                <a:solidFill>
                  <a:srgbClr val="3E4FA6"/>
                </a:solidFill>
                <a:latin typeface="Franklin Gothic Medium" panose="020B0603020102020204" pitchFamily="34" charset="0"/>
              </a:rPr>
              <a:t> </a:t>
            </a:r>
            <a:r>
              <a:rPr lang="en" altLang="zh-CN" sz="2400" dirty="0">
                <a:latin typeface="Franklin Gothic Book" panose="020B0503020102020204" pitchFamily="34" charset="0"/>
              </a:rPr>
              <a:t>The two parameters of normalization (scaling and offset) are </a:t>
            </a:r>
            <a:r>
              <a:rPr lang="en" altLang="zh-CN" sz="2400" b="1" i="1" u="sng" dirty="0">
                <a:solidFill>
                  <a:srgbClr val="61A072"/>
                </a:solidFill>
                <a:latin typeface="Franklin Gothic Book" panose="020B0503020102020204" pitchFamily="34" charset="0"/>
              </a:rPr>
              <a:t>described in text form</a:t>
            </a:r>
            <a:r>
              <a:rPr lang="en" altLang="zh-CN" sz="2400" dirty="0">
                <a:latin typeface="Franklin Gothic Book" panose="020B0503020102020204" pitchFamily="34" charset="0"/>
              </a:rPr>
              <a:t>, allowing the model to understand the scaling factor applied to the current time series.</a:t>
            </a:r>
          </a:p>
        </p:txBody>
      </p:sp>
      <p:pic>
        <p:nvPicPr>
          <p:cNvPr id="5" name="图片 4">
            <a:extLst>
              <a:ext uri="{FF2B5EF4-FFF2-40B4-BE49-F238E27FC236}">
                <a16:creationId xmlns:a16="http://schemas.microsoft.com/office/drawing/2014/main" id="{56AE5DB4-9E26-3BB1-486B-72A4CE8EAEA6}"/>
              </a:ext>
            </a:extLst>
          </p:cNvPr>
          <p:cNvPicPr>
            <a:picLocks noChangeAspect="1"/>
          </p:cNvPicPr>
          <p:nvPr/>
        </p:nvPicPr>
        <p:blipFill>
          <a:blip r:embed="rId3"/>
          <a:srcRect l="1855" b="29341"/>
          <a:stretch>
            <a:fillRect/>
          </a:stretch>
        </p:blipFill>
        <p:spPr>
          <a:xfrm>
            <a:off x="2148470" y="1078979"/>
            <a:ext cx="7628163" cy="1391292"/>
          </a:xfrm>
          <a:prstGeom prst="rect">
            <a:avLst/>
          </a:prstGeom>
        </p:spPr>
      </p:pic>
    </p:spTree>
    <p:extLst>
      <p:ext uri="{BB962C8B-B14F-4D97-AF65-F5344CB8AC3E}">
        <p14:creationId xmlns:p14="http://schemas.microsoft.com/office/powerpoint/2010/main" val="396737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BADF-A4E7-3D4B-834E-175FF1CEA2F0}"/>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941DBF4F-E2FB-AE62-063A-34C24C5F17D7}"/>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8E132FE1-7073-3363-44AC-39D1E9EEB7F3}"/>
              </a:ext>
            </a:extLst>
          </p:cNvPr>
          <p:cNvSpPr txBox="1"/>
          <p:nvPr/>
        </p:nvSpPr>
        <p:spPr>
          <a:xfrm>
            <a:off x="382908" y="147056"/>
            <a:ext cx="7928774"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Time Series Understanding and Reasoning</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4DBAC627-92BF-186A-17D8-A1968759264D}"/>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3</a:t>
            </a:fld>
            <a:endParaRPr kumimoji="1" lang="zh-CN" altLang="en-US">
              <a:latin typeface="STHeiti" panose="02010600040101010101" pitchFamily="2" charset="-122"/>
              <a:ea typeface="STHeiti" panose="02010600040101010101" pitchFamily="2" charset="-122"/>
            </a:endParaRPr>
          </a:p>
        </p:txBody>
      </p:sp>
      <p:sp>
        <p:nvSpPr>
          <p:cNvPr id="6" name="文本框 5">
            <a:extLst>
              <a:ext uri="{FF2B5EF4-FFF2-40B4-BE49-F238E27FC236}">
                <a16:creationId xmlns:a16="http://schemas.microsoft.com/office/drawing/2014/main" id="{0319326F-000D-113F-CF47-095AD1770753}"/>
              </a:ext>
            </a:extLst>
          </p:cNvPr>
          <p:cNvSpPr txBox="1"/>
          <p:nvPr/>
        </p:nvSpPr>
        <p:spPr>
          <a:xfrm>
            <a:off x="444415" y="1863176"/>
            <a:ext cx="11258551"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2000" b="1" i="1" dirty="0">
                <a:solidFill>
                  <a:srgbClr val="61A072"/>
                </a:solidFill>
                <a:latin typeface="Franklin Gothic Book" panose="020B0503020102020204" pitchFamily="34" charset="0"/>
              </a:rPr>
              <a:t>Why do we need a </a:t>
            </a:r>
            <a:r>
              <a:rPr kumimoji="1" lang="en-US" altLang="zh-CN" sz="2400" b="1" i="1" dirty="0">
                <a:solidFill>
                  <a:srgbClr val="61A072"/>
                </a:solidFill>
                <a:latin typeface="Franklin Gothic Book" panose="020B0503020102020204" pitchFamily="34" charset="0"/>
              </a:rPr>
              <a:t>Multi-modal LLM </a:t>
            </a:r>
            <a:r>
              <a:rPr kumimoji="1" lang="en-US" altLang="zh-CN" sz="2000" b="1" i="1" dirty="0">
                <a:solidFill>
                  <a:srgbClr val="61A072"/>
                </a:solidFill>
                <a:latin typeface="Franklin Gothic Book" panose="020B0503020102020204" pitchFamily="34" charset="0"/>
              </a:rPr>
              <a:t>for time series understanding and reasoning?</a:t>
            </a:r>
          </a:p>
          <a:p>
            <a:pPr marL="285750" indent="-285750">
              <a:buFont typeface="Arial" panose="020B0604020202020204" pitchFamily="34" charset="0"/>
              <a:buChar char="•"/>
            </a:pPr>
            <a:endParaRPr kumimoji="1" lang="en-US" altLang="zh-CN" sz="2400" dirty="0">
              <a:latin typeface="Franklin Gothic Book" panose="020B0503020102020204" pitchFamily="34" charset="0"/>
            </a:endParaRPr>
          </a:p>
          <a:p>
            <a:pPr marL="285750" indent="-285750">
              <a:buFont typeface="Arial" panose="020B0604020202020204" pitchFamily="34" charset="0"/>
              <a:buChar char="•"/>
            </a:pPr>
            <a:r>
              <a:rPr kumimoji="1" lang="en-US" altLang="zh-CN" sz="2400" b="1" dirty="0">
                <a:solidFill>
                  <a:srgbClr val="3E4FA6"/>
                </a:solidFill>
                <a:latin typeface="Franklin Gothic Medium" panose="020B0603020102020204" pitchFamily="34" charset="0"/>
              </a:rPr>
              <a:t>Many real-world applications</a:t>
            </a:r>
          </a:p>
          <a:p>
            <a:pPr marL="742950" lvl="1" indent="-285750">
              <a:buFont typeface="Arial" panose="020B0604020202020204" pitchFamily="34" charset="0"/>
              <a:buChar char="•"/>
            </a:pPr>
            <a:r>
              <a:rPr kumimoji="1" lang="en-US" altLang="zh-CN" sz="2400" dirty="0">
                <a:latin typeface="Franklin Gothic Book" panose="020B0503020102020204" pitchFamily="34" charset="0"/>
              </a:rPr>
              <a:t>AIOps, IoT, finance, health, etc.</a:t>
            </a:r>
          </a:p>
          <a:p>
            <a:pPr marL="742950" lvl="1" indent="-285750">
              <a:buFont typeface="Arial" panose="020B0604020202020204" pitchFamily="34" charset="0"/>
              <a:buChar char="•"/>
            </a:pPr>
            <a:r>
              <a:rPr kumimoji="1" lang="en-US" altLang="zh-CN" sz="2400" b="1" i="1" dirty="0">
                <a:latin typeface="Franklin Gothic Book" panose="020B0503020102020204" pitchFamily="34" charset="0"/>
              </a:rPr>
              <a:t>Understanding what is happening </a:t>
            </a:r>
            <a:r>
              <a:rPr kumimoji="1" lang="en-US" altLang="zh-CN" sz="2400" dirty="0">
                <a:latin typeface="Franklin Gothic Book" panose="020B0503020102020204" pitchFamily="34" charset="0"/>
              </a:rPr>
              <a:t>according to the time series is important</a:t>
            </a:r>
          </a:p>
          <a:p>
            <a:pPr marL="742950" lvl="1" indent="-285750">
              <a:buFont typeface="Arial" panose="020B0604020202020204" pitchFamily="34" charset="0"/>
              <a:buChar char="•"/>
            </a:pPr>
            <a:endParaRPr kumimoji="1" lang="en-US" altLang="zh-CN" sz="2400" dirty="0">
              <a:latin typeface="Franklin Gothic Book" panose="020B0503020102020204" pitchFamily="34" charset="0"/>
            </a:endParaRPr>
          </a:p>
          <a:p>
            <a:pPr marL="285750" indent="-285750">
              <a:buFont typeface="Arial" panose="020B0604020202020204" pitchFamily="34" charset="0"/>
              <a:buChar char="•"/>
            </a:pPr>
            <a:r>
              <a:rPr kumimoji="1" lang="en-US" altLang="zh-CN" sz="2400" b="1" dirty="0">
                <a:solidFill>
                  <a:srgbClr val="3E4FA6"/>
                </a:solidFill>
                <a:latin typeface="Franklin Gothic Medium" panose="020B0603020102020204" pitchFamily="34" charset="0"/>
              </a:rPr>
              <a:t>Integrating time series analysis with existing pipelines</a:t>
            </a:r>
            <a:endParaRPr kumimoji="1" lang="en-US" altLang="zh-CN" sz="2400" dirty="0">
              <a:latin typeface="Franklin Gothic Book" panose="020B0503020102020204" pitchFamily="34" charset="0"/>
            </a:endParaRPr>
          </a:p>
          <a:p>
            <a:pPr marL="742950" lvl="1" indent="-285750">
              <a:buFont typeface="Arial" panose="020B0604020202020204" pitchFamily="34" charset="0"/>
              <a:buChar char="•"/>
            </a:pPr>
            <a:r>
              <a:rPr kumimoji="1" lang="en-US" altLang="zh-CN" sz="2400" dirty="0">
                <a:latin typeface="Franklin Gothic Book" panose="020B0503020102020204" pitchFamily="34" charset="0"/>
              </a:rPr>
              <a:t>Chatbots, Agents, etc.</a:t>
            </a:r>
          </a:p>
          <a:p>
            <a:pPr marL="285750" indent="-285750">
              <a:buFont typeface="Arial" panose="020B0604020202020204" pitchFamily="34" charset="0"/>
              <a:buChar char="•"/>
            </a:pPr>
            <a:endParaRPr kumimoji="1" lang="en-US" altLang="zh-CN" sz="2400" dirty="0">
              <a:latin typeface="Franklin Gothic Book" panose="020B0503020102020204" pitchFamily="34" charset="0"/>
            </a:endParaRPr>
          </a:p>
          <a:p>
            <a:pPr marL="285750" indent="-285750">
              <a:buFont typeface="Arial" panose="020B0604020202020204" pitchFamily="34" charset="0"/>
              <a:buChar char="•"/>
            </a:pPr>
            <a:r>
              <a:rPr kumimoji="1" lang="en-US" altLang="zh-CN" sz="2400" b="1" dirty="0">
                <a:solidFill>
                  <a:srgbClr val="3E4FA6"/>
                </a:solidFill>
                <a:latin typeface="Franklin Gothic Medium" panose="020B0603020102020204" pitchFamily="34" charset="0"/>
              </a:rPr>
              <a:t>Existing LLMs still struggle to reason about time series</a:t>
            </a:r>
          </a:p>
          <a:p>
            <a:pPr marL="742950" lvl="1" indent="-285750">
              <a:buFont typeface="Arial" panose="020B0604020202020204" pitchFamily="34" charset="0"/>
              <a:buChar char="•"/>
            </a:pPr>
            <a:r>
              <a:rPr kumimoji="1" lang="en-US" altLang="zh-CN" sz="2400" dirty="0">
                <a:latin typeface="Franklin Gothic Book" panose="020B0503020102020204" pitchFamily="34" charset="0"/>
              </a:rPr>
              <a:t>Especially for </a:t>
            </a:r>
            <a:r>
              <a:rPr kumimoji="1" lang="en-US" altLang="zh-CN" sz="2400" b="1" dirty="0">
                <a:latin typeface="Franklin Gothic Book" panose="020B0503020102020204" pitchFamily="34" charset="0"/>
              </a:rPr>
              <a:t>multivariate time series</a:t>
            </a:r>
          </a:p>
          <a:p>
            <a:pPr marL="285750" indent="-285750">
              <a:buFont typeface="Arial" panose="020B0604020202020204" pitchFamily="34" charset="0"/>
              <a:buChar char="•"/>
            </a:pPr>
            <a:endParaRPr kumimoji="1" lang="en-US" altLang="zh-CN" sz="2400" dirty="0">
              <a:latin typeface="Franklin Gothic Book" panose="020B0503020102020204" pitchFamily="34" charset="0"/>
            </a:endParaRPr>
          </a:p>
        </p:txBody>
      </p:sp>
      <p:pic>
        <p:nvPicPr>
          <p:cNvPr id="5" name="图片 4">
            <a:extLst>
              <a:ext uri="{FF2B5EF4-FFF2-40B4-BE49-F238E27FC236}">
                <a16:creationId xmlns:a16="http://schemas.microsoft.com/office/drawing/2014/main" id="{6859E27D-1E3F-DF60-06C2-C1E7C6AAB0F0}"/>
              </a:ext>
            </a:extLst>
          </p:cNvPr>
          <p:cNvPicPr>
            <a:picLocks noChangeAspect="1"/>
          </p:cNvPicPr>
          <p:nvPr/>
        </p:nvPicPr>
        <p:blipFill>
          <a:blip r:embed="rId3"/>
          <a:stretch>
            <a:fillRect/>
          </a:stretch>
        </p:blipFill>
        <p:spPr>
          <a:xfrm>
            <a:off x="4220886" y="1031906"/>
            <a:ext cx="1852806" cy="666642"/>
          </a:xfrm>
          <a:prstGeom prst="rect">
            <a:avLst/>
          </a:prstGeom>
        </p:spPr>
      </p:pic>
      <p:sp>
        <p:nvSpPr>
          <p:cNvPr id="7" name="圆角矩形 6">
            <a:extLst>
              <a:ext uri="{FF2B5EF4-FFF2-40B4-BE49-F238E27FC236}">
                <a16:creationId xmlns:a16="http://schemas.microsoft.com/office/drawing/2014/main" id="{7CAC0490-442B-327B-35E3-DB10EF98025A}"/>
              </a:ext>
            </a:extLst>
          </p:cNvPr>
          <p:cNvSpPr/>
          <p:nvPr/>
        </p:nvSpPr>
        <p:spPr>
          <a:xfrm>
            <a:off x="4059038" y="1095369"/>
            <a:ext cx="2014653" cy="603180"/>
          </a:xfrm>
          <a:prstGeom prst="roundRect">
            <a:avLst/>
          </a:prstGeom>
          <a:noFill/>
          <a:ln w="19050">
            <a:solidFill>
              <a:srgbClr val="3E4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D84F0927-376B-DDD5-E133-EE28F953BF6C}"/>
              </a:ext>
            </a:extLst>
          </p:cNvPr>
          <p:cNvSpPr txBox="1"/>
          <p:nvPr/>
        </p:nvSpPr>
        <p:spPr>
          <a:xfrm>
            <a:off x="2313692" y="1129304"/>
            <a:ext cx="1733167" cy="461665"/>
          </a:xfrm>
          <a:prstGeom prst="rect">
            <a:avLst/>
          </a:prstGeom>
          <a:noFill/>
        </p:spPr>
        <p:txBody>
          <a:bodyPr wrap="none" rtlCol="0">
            <a:spAutoFit/>
          </a:bodyPr>
          <a:lstStyle/>
          <a:p>
            <a:r>
              <a:rPr kumimoji="1" lang="en-US" altLang="zh-CN" sz="2400" dirty="0">
                <a:solidFill>
                  <a:srgbClr val="3E4FA6"/>
                </a:solidFill>
                <a:latin typeface="Franklin Gothic Medium" panose="020B0603020102020204" pitchFamily="34" charset="0"/>
              </a:rPr>
              <a:t>Time Series</a:t>
            </a:r>
            <a:endParaRPr kumimoji="1" lang="zh-CN" altLang="en-US" sz="2400" dirty="0">
              <a:solidFill>
                <a:srgbClr val="3E4FA6"/>
              </a:solidFill>
              <a:latin typeface="Franklin Gothic Medium" panose="020B0603020102020204" pitchFamily="34" charset="0"/>
            </a:endParaRPr>
          </a:p>
        </p:txBody>
      </p:sp>
      <p:sp>
        <p:nvSpPr>
          <p:cNvPr id="10" name="文本框 9">
            <a:extLst>
              <a:ext uri="{FF2B5EF4-FFF2-40B4-BE49-F238E27FC236}">
                <a16:creationId xmlns:a16="http://schemas.microsoft.com/office/drawing/2014/main" id="{47242C9D-F96F-198E-ADF0-75C4D9DD971F}"/>
              </a:ext>
            </a:extLst>
          </p:cNvPr>
          <p:cNvSpPr txBox="1"/>
          <p:nvPr/>
        </p:nvSpPr>
        <p:spPr>
          <a:xfrm>
            <a:off x="8138346" y="1143483"/>
            <a:ext cx="878767" cy="461665"/>
          </a:xfrm>
          <a:prstGeom prst="rect">
            <a:avLst/>
          </a:prstGeom>
          <a:noFill/>
        </p:spPr>
        <p:txBody>
          <a:bodyPr wrap="none" rtlCol="0">
            <a:spAutoFit/>
          </a:bodyPr>
          <a:lstStyle/>
          <a:p>
            <a:r>
              <a:rPr kumimoji="1" lang="en-US" altLang="zh-CN" sz="2400" dirty="0">
                <a:solidFill>
                  <a:srgbClr val="3E4FA6"/>
                </a:solidFill>
                <a:latin typeface="Franklin Gothic Medium" panose="020B0603020102020204" pitchFamily="34" charset="0"/>
              </a:rPr>
              <a:t>LLMs</a:t>
            </a:r>
            <a:endParaRPr kumimoji="1" lang="zh-CN" altLang="en-US" sz="2400" dirty="0">
              <a:solidFill>
                <a:srgbClr val="3E4FA6"/>
              </a:solidFill>
              <a:latin typeface="Franklin Gothic Medium" panose="020B0603020102020204" pitchFamily="34" charset="0"/>
            </a:endParaRPr>
          </a:p>
        </p:txBody>
      </p:sp>
      <p:sp>
        <p:nvSpPr>
          <p:cNvPr id="11" name="文本框 10">
            <a:extLst>
              <a:ext uri="{FF2B5EF4-FFF2-40B4-BE49-F238E27FC236}">
                <a16:creationId xmlns:a16="http://schemas.microsoft.com/office/drawing/2014/main" id="{59EE1AC4-5F60-4DDF-4A9A-740989538DBD}"/>
              </a:ext>
            </a:extLst>
          </p:cNvPr>
          <p:cNvSpPr txBox="1"/>
          <p:nvPr/>
        </p:nvSpPr>
        <p:spPr>
          <a:xfrm>
            <a:off x="6402469" y="1080533"/>
            <a:ext cx="455574" cy="646331"/>
          </a:xfrm>
          <a:prstGeom prst="rect">
            <a:avLst/>
          </a:prstGeom>
          <a:noFill/>
        </p:spPr>
        <p:txBody>
          <a:bodyPr wrap="none" rtlCol="0">
            <a:spAutoFit/>
          </a:bodyPr>
          <a:lstStyle/>
          <a:p>
            <a:r>
              <a:rPr kumimoji="1" lang="en-US" altLang="zh-CN" sz="3600" dirty="0">
                <a:solidFill>
                  <a:srgbClr val="3E4FA6"/>
                </a:solidFill>
                <a:latin typeface="Franklin Gothic Medium" panose="020B0603020102020204" pitchFamily="34" charset="0"/>
              </a:rPr>
              <a:t>+</a:t>
            </a:r>
            <a:endParaRPr kumimoji="1" lang="zh-CN" altLang="en-US" sz="3600" dirty="0">
              <a:solidFill>
                <a:srgbClr val="3E4FA6"/>
              </a:solidFill>
              <a:latin typeface="Franklin Gothic Medium" panose="020B0603020102020204" pitchFamily="34" charset="0"/>
            </a:endParaRPr>
          </a:p>
        </p:txBody>
      </p:sp>
      <p:pic>
        <p:nvPicPr>
          <p:cNvPr id="13" name="图形 12">
            <a:extLst>
              <a:ext uri="{FF2B5EF4-FFF2-40B4-BE49-F238E27FC236}">
                <a16:creationId xmlns:a16="http://schemas.microsoft.com/office/drawing/2014/main" id="{373874D6-24F4-E5DF-B7E0-97875DBB82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42269" y="1166474"/>
            <a:ext cx="466438" cy="466438"/>
          </a:xfrm>
          <a:prstGeom prst="rect">
            <a:avLst/>
          </a:prstGeom>
        </p:spPr>
      </p:pic>
      <p:sp>
        <p:nvSpPr>
          <p:cNvPr id="14" name="圆角矩形 13">
            <a:extLst>
              <a:ext uri="{FF2B5EF4-FFF2-40B4-BE49-F238E27FC236}">
                <a16:creationId xmlns:a16="http://schemas.microsoft.com/office/drawing/2014/main" id="{42408BE7-F6EE-F750-2AA1-EBA28C84EF02}"/>
              </a:ext>
            </a:extLst>
          </p:cNvPr>
          <p:cNvSpPr/>
          <p:nvPr/>
        </p:nvSpPr>
        <p:spPr>
          <a:xfrm>
            <a:off x="7122400" y="1095368"/>
            <a:ext cx="921345" cy="603180"/>
          </a:xfrm>
          <a:prstGeom prst="roundRect">
            <a:avLst/>
          </a:prstGeom>
          <a:noFill/>
          <a:ln w="19050">
            <a:solidFill>
              <a:srgbClr val="3E4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9211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69DB6-437F-9B8E-BCBD-9FD8E9E021C4}"/>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A0F98395-C64F-2B52-1AC7-F79DB0AE67ED}"/>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19C853BE-9167-E3F3-5567-492179B43EFA}"/>
              </a:ext>
            </a:extLst>
          </p:cNvPr>
          <p:cNvSpPr txBox="1"/>
          <p:nvPr/>
        </p:nvSpPr>
        <p:spPr>
          <a:xfrm>
            <a:off x="382908" y="147056"/>
            <a:ext cx="4056495"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Problem Formulation</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1036B9E6-DCD3-8BD2-55B4-3D4A0F86C7AD}"/>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4</a:t>
            </a:fld>
            <a:endParaRPr kumimoji="1" lang="zh-CN" altLang="en-US">
              <a:latin typeface="STHeiti" panose="02010600040101010101" pitchFamily="2" charset="-122"/>
              <a:ea typeface="STHeiti" panose="02010600040101010101" pitchFamily="2" charset="-122"/>
            </a:endParaRPr>
          </a:p>
        </p:txBody>
      </p:sp>
      <p:sp>
        <p:nvSpPr>
          <p:cNvPr id="6" name="文本框 5">
            <a:extLst>
              <a:ext uri="{FF2B5EF4-FFF2-40B4-BE49-F238E27FC236}">
                <a16:creationId xmlns:a16="http://schemas.microsoft.com/office/drawing/2014/main" id="{95A2B248-4894-2605-7FCF-74AFCBA509F2}"/>
              </a:ext>
            </a:extLst>
          </p:cNvPr>
          <p:cNvSpPr txBox="1"/>
          <p:nvPr/>
        </p:nvSpPr>
        <p:spPr>
          <a:xfrm>
            <a:off x="382908" y="1443505"/>
            <a:ext cx="4991981" cy="1263295"/>
          </a:xfrm>
          <a:prstGeom prst="rect">
            <a:avLst/>
          </a:prstGeom>
          <a:noFill/>
        </p:spPr>
        <p:txBody>
          <a:bodyPr wrap="square" rtlCol="0">
            <a:spAutoFit/>
          </a:bodyPr>
          <a:lstStyle/>
          <a:p>
            <a:pPr marL="285750" indent="-285750">
              <a:lnSpc>
                <a:spcPct val="114000"/>
              </a:lnSpc>
              <a:spcBef>
                <a:spcPts val="600"/>
              </a:spcBef>
              <a:buFont typeface="Arial" panose="020B0604020202020204" pitchFamily="34" charset="0"/>
              <a:buChar char="•"/>
            </a:pPr>
            <a:r>
              <a:rPr kumimoji="1" lang="en-US" altLang="zh-CN" sz="2400" b="1" dirty="0">
                <a:solidFill>
                  <a:srgbClr val="3E4FA6"/>
                </a:solidFill>
                <a:latin typeface="Franklin Gothic Medium" panose="020B0603020102020204" pitchFamily="34" charset="0"/>
              </a:rPr>
              <a:t>ChatTS</a:t>
            </a:r>
          </a:p>
          <a:p>
            <a:pPr marL="742950" lvl="1" indent="-285750">
              <a:lnSpc>
                <a:spcPct val="114000"/>
              </a:lnSpc>
              <a:spcBef>
                <a:spcPts val="600"/>
              </a:spcBef>
              <a:buFont typeface="Arial" panose="020B0604020202020204" pitchFamily="34" charset="0"/>
              <a:buChar char="•"/>
            </a:pPr>
            <a:r>
              <a:rPr kumimoji="1" lang="en-US" altLang="zh-CN" sz="2000" dirty="0">
                <a:latin typeface="Franklin Gothic Book" panose="020B0503020102020204" pitchFamily="34" charset="0"/>
              </a:rPr>
              <a:t>A Multimodal LLM built </a:t>
            </a:r>
            <a:r>
              <a:rPr kumimoji="1" lang="en-US" altLang="zh-CN" sz="2000" b="1" dirty="0">
                <a:latin typeface="Franklin Gothic Book" panose="020B0503020102020204" pitchFamily="34" charset="0"/>
              </a:rPr>
              <a:t>natively for time series </a:t>
            </a:r>
            <a:r>
              <a:rPr kumimoji="1" lang="en-US" altLang="zh-CN" sz="2000" dirty="0">
                <a:latin typeface="Franklin Gothic Book" panose="020B0503020102020204" pitchFamily="34" charset="0"/>
              </a:rPr>
              <a:t>as a core modality</a:t>
            </a:r>
            <a:endParaRPr kumimoji="1" lang="en-US" altLang="zh-CN" sz="2400" b="1" dirty="0">
              <a:latin typeface="Franklin Gothic Book" panose="020B0503020102020204" pitchFamily="34" charset="0"/>
            </a:endParaRPr>
          </a:p>
        </p:txBody>
      </p:sp>
      <p:pic>
        <p:nvPicPr>
          <p:cNvPr id="2050" name="Picture 2" descr="Chat">
            <a:extLst>
              <a:ext uri="{FF2B5EF4-FFF2-40B4-BE49-F238E27FC236}">
                <a16:creationId xmlns:a16="http://schemas.microsoft.com/office/drawing/2014/main" id="{A7D4B69B-94DD-4322-5A28-62B89D90A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514" y="1108823"/>
            <a:ext cx="6506901" cy="2255387"/>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84B272AE-F93B-B471-9A5A-9134A0761E27}"/>
              </a:ext>
            </a:extLst>
          </p:cNvPr>
          <p:cNvSpPr txBox="1"/>
          <p:nvPr/>
        </p:nvSpPr>
        <p:spPr>
          <a:xfrm>
            <a:off x="390342" y="2940207"/>
            <a:ext cx="11304073" cy="3539495"/>
          </a:xfrm>
          <a:prstGeom prst="rect">
            <a:avLst/>
          </a:prstGeom>
          <a:noFill/>
        </p:spPr>
        <p:txBody>
          <a:bodyPr wrap="square" rtlCol="0">
            <a:spAutoFit/>
          </a:bodyPr>
          <a:lstStyle/>
          <a:p>
            <a:pPr marL="285750" indent="-285750">
              <a:lnSpc>
                <a:spcPct val="114000"/>
              </a:lnSpc>
              <a:spcBef>
                <a:spcPts val="600"/>
              </a:spcBef>
              <a:buFont typeface="Arial" panose="020B0604020202020204" pitchFamily="34" charset="0"/>
              <a:buChar char="•"/>
            </a:pPr>
            <a:r>
              <a:rPr kumimoji="1" lang="en-US" altLang="zh-CN" sz="2400" b="1" dirty="0">
                <a:solidFill>
                  <a:srgbClr val="3E4FA6"/>
                </a:solidFill>
                <a:latin typeface="Franklin Gothic Medium" panose="020B0603020102020204" pitchFamily="34" charset="0"/>
              </a:rPr>
              <a:t>Key Features</a:t>
            </a:r>
          </a:p>
          <a:p>
            <a:pPr marL="742950" lvl="1" indent="-285750">
              <a:lnSpc>
                <a:spcPct val="114000"/>
              </a:lnSpc>
              <a:spcBef>
                <a:spcPts val="600"/>
              </a:spcBef>
              <a:buFont typeface="Arial" panose="020B0604020202020204" pitchFamily="34" charset="0"/>
              <a:buChar char="•"/>
            </a:pPr>
            <a:r>
              <a:rPr kumimoji="1" lang="en-US" altLang="zh-CN" b="1" dirty="0">
                <a:latin typeface="Franklin Gothic Book" panose="020B0503020102020204" pitchFamily="34" charset="0"/>
              </a:rPr>
              <a:t>✅ Native support for multivariate time series</a:t>
            </a:r>
          </a:p>
          <a:p>
            <a:pPr marL="742950" lvl="1" indent="-285750">
              <a:lnSpc>
                <a:spcPct val="114000"/>
              </a:lnSpc>
              <a:spcBef>
                <a:spcPts val="600"/>
              </a:spcBef>
              <a:buFont typeface="Arial" panose="020B0604020202020204" pitchFamily="34" charset="0"/>
              <a:buChar char="•"/>
            </a:pPr>
            <a:r>
              <a:rPr kumimoji="1" lang="en-US" altLang="zh-CN" b="1" dirty="0">
                <a:latin typeface="Franklin Gothic Book" panose="020B0503020102020204" pitchFamily="34" charset="0"/>
              </a:rPr>
              <a:t>✅ Flexible input: </a:t>
            </a:r>
            <a:r>
              <a:rPr kumimoji="1" lang="en-US" altLang="zh-CN" dirty="0">
                <a:latin typeface="Franklin Gothic Book" panose="020B0503020102020204" pitchFamily="34" charset="0"/>
              </a:rPr>
              <a:t>Supports multivariate time series with</a:t>
            </a:r>
            <a:r>
              <a:rPr kumimoji="1" lang="en-US" altLang="zh-CN" b="1" i="1" dirty="0">
                <a:solidFill>
                  <a:srgbClr val="61A072"/>
                </a:solidFill>
                <a:latin typeface="Franklin Gothic Book" panose="020B0503020102020204" pitchFamily="34" charset="0"/>
              </a:rPr>
              <a:t> different lengths and flexible dimensionality</a:t>
            </a:r>
          </a:p>
          <a:p>
            <a:pPr marL="742950" lvl="1" indent="-285750">
              <a:lnSpc>
                <a:spcPct val="114000"/>
              </a:lnSpc>
              <a:spcBef>
                <a:spcPts val="600"/>
              </a:spcBef>
              <a:buFont typeface="Arial" panose="020B0604020202020204" pitchFamily="34" charset="0"/>
              <a:buChar char="•"/>
            </a:pPr>
            <a:r>
              <a:rPr kumimoji="1" lang="en-US" altLang="zh-CN" b="1" dirty="0">
                <a:latin typeface="Franklin Gothic Book" panose="020B0503020102020204" pitchFamily="34" charset="0"/>
              </a:rPr>
              <a:t>✅ Conversational understanding + reasoning:</a:t>
            </a:r>
          </a:p>
          <a:p>
            <a:pPr marL="1200150" lvl="2" indent="-285750">
              <a:lnSpc>
                <a:spcPct val="114000"/>
              </a:lnSpc>
              <a:spcBef>
                <a:spcPts val="600"/>
              </a:spcBef>
              <a:buFont typeface="Arial" panose="020B0604020202020204" pitchFamily="34" charset="0"/>
              <a:buChar char="•"/>
            </a:pPr>
            <a:r>
              <a:rPr kumimoji="1" lang="en-US" altLang="zh-CN" dirty="0">
                <a:latin typeface="Franklin Gothic Book" panose="020B0503020102020204" pitchFamily="34" charset="0"/>
              </a:rPr>
              <a:t>Enables interactive dialogue over time series to explore insights about time series</a:t>
            </a:r>
          </a:p>
          <a:p>
            <a:pPr marL="742950" lvl="1" indent="-285750">
              <a:lnSpc>
                <a:spcPct val="114000"/>
              </a:lnSpc>
              <a:spcBef>
                <a:spcPts val="600"/>
              </a:spcBef>
              <a:buFont typeface="Arial" panose="020B0604020202020204" pitchFamily="34" charset="0"/>
              <a:buChar char="•"/>
            </a:pPr>
            <a:r>
              <a:rPr kumimoji="1" lang="en-US" altLang="zh-CN" b="1" dirty="0">
                <a:latin typeface="Franklin Gothic Book" panose="020B0503020102020204" pitchFamily="34" charset="0"/>
              </a:rPr>
              <a:t>✅ Preserves raw numerical values:</a:t>
            </a:r>
          </a:p>
          <a:p>
            <a:pPr marL="1200150" lvl="2" indent="-285750">
              <a:lnSpc>
                <a:spcPct val="114000"/>
              </a:lnSpc>
              <a:spcBef>
                <a:spcPts val="600"/>
              </a:spcBef>
              <a:buFont typeface="Arial" panose="020B0604020202020204" pitchFamily="34" charset="0"/>
              <a:buChar char="•"/>
            </a:pPr>
            <a:r>
              <a:rPr kumimoji="1" lang="en-US" altLang="zh-CN" dirty="0">
                <a:latin typeface="Franklin Gothic Book" panose="020B0503020102020204" pitchFamily="34" charset="0"/>
              </a:rPr>
              <a:t>Can answer </a:t>
            </a:r>
            <a:r>
              <a:rPr kumimoji="1" lang="en-US" altLang="zh-CN" b="1" i="1" dirty="0">
                <a:solidFill>
                  <a:srgbClr val="61A072"/>
                </a:solidFill>
                <a:latin typeface="Franklin Gothic Book" panose="020B0503020102020204" pitchFamily="34" charset="0"/>
              </a:rPr>
              <a:t>statistical questions</a:t>
            </a:r>
            <a:r>
              <a:rPr kumimoji="1" lang="en-US" altLang="zh-CN" dirty="0">
                <a:latin typeface="Franklin Gothic Book" panose="020B0503020102020204" pitchFamily="34" charset="0"/>
              </a:rPr>
              <a:t>, such as </a:t>
            </a:r>
            <a:r>
              <a:rPr kumimoji="1" lang="en-US" altLang="zh-CN" b="1" i="1" dirty="0">
                <a:solidFill>
                  <a:schemeClr val="bg1">
                    <a:lumMod val="50000"/>
                  </a:schemeClr>
                </a:solidFill>
                <a:latin typeface="Franklin Gothic Book" panose="020B0503020102020204" pitchFamily="34" charset="0"/>
              </a:rPr>
              <a:t>"How large is the spike at timestamp t?"</a:t>
            </a:r>
          </a:p>
          <a:p>
            <a:pPr marL="742950" lvl="1" indent="-285750">
              <a:lnSpc>
                <a:spcPct val="114000"/>
              </a:lnSpc>
              <a:spcBef>
                <a:spcPts val="600"/>
              </a:spcBef>
              <a:buFont typeface="Arial" panose="020B0604020202020204" pitchFamily="34" charset="0"/>
              <a:buChar char="•"/>
            </a:pPr>
            <a:r>
              <a:rPr kumimoji="1" lang="en-US" altLang="zh-CN" b="1" dirty="0">
                <a:latin typeface="Franklin Gothic Book" panose="020B0503020102020204" pitchFamily="34" charset="0"/>
              </a:rPr>
              <a:t>✅ Easy integration with existing LLM pipelines, including support for </a:t>
            </a:r>
            <a:r>
              <a:rPr kumimoji="1" lang="en-US" altLang="zh-CN" b="1" dirty="0" err="1">
                <a:latin typeface="Franklin Gothic Book" panose="020B0503020102020204" pitchFamily="34" charset="0"/>
              </a:rPr>
              <a:t>vLLM</a:t>
            </a:r>
            <a:endParaRPr kumimoji="1" lang="en-US" altLang="zh-CN" b="1" dirty="0">
              <a:latin typeface="Franklin Gothic Book" panose="020B0503020102020204" pitchFamily="34" charset="0"/>
            </a:endParaRPr>
          </a:p>
          <a:p>
            <a:endParaRPr kumimoji="1" lang="zh-CN" altLang="en-US" dirty="0"/>
          </a:p>
        </p:txBody>
      </p:sp>
    </p:spTree>
    <p:extLst>
      <p:ext uri="{BB962C8B-B14F-4D97-AF65-F5344CB8AC3E}">
        <p14:creationId xmlns:p14="http://schemas.microsoft.com/office/powerpoint/2010/main" val="243342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41AE2-6991-9F8E-7563-5B37F91A8940}"/>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186A5292-7A03-3032-295D-3AA2EBC1C099}"/>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7293554D-7B03-EF2A-CC7A-AD9F0A8D9DF3}"/>
              </a:ext>
            </a:extLst>
          </p:cNvPr>
          <p:cNvSpPr txBox="1"/>
          <p:nvPr/>
        </p:nvSpPr>
        <p:spPr>
          <a:xfrm>
            <a:off x="382908" y="147056"/>
            <a:ext cx="2201244"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Challenges</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3868DDAD-F321-D341-FC30-5DA699AD5F09}"/>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5</a:t>
            </a:fld>
            <a:endParaRPr kumimoji="1" lang="zh-CN" altLang="en-US">
              <a:latin typeface="STHeiti" panose="02010600040101010101" pitchFamily="2" charset="-122"/>
              <a:ea typeface="STHeiti" panose="02010600040101010101" pitchFamily="2" charset="-122"/>
            </a:endParaRPr>
          </a:p>
        </p:txBody>
      </p:sp>
      <p:sp>
        <p:nvSpPr>
          <p:cNvPr id="6" name="文本框 5">
            <a:extLst>
              <a:ext uri="{FF2B5EF4-FFF2-40B4-BE49-F238E27FC236}">
                <a16:creationId xmlns:a16="http://schemas.microsoft.com/office/drawing/2014/main" id="{07D37A14-9511-94AE-C677-CC14E4C277F1}"/>
              </a:ext>
            </a:extLst>
          </p:cNvPr>
          <p:cNvSpPr txBox="1"/>
          <p:nvPr/>
        </p:nvSpPr>
        <p:spPr>
          <a:xfrm>
            <a:off x="587828" y="1389317"/>
            <a:ext cx="10765972" cy="445660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 altLang="zh-CN" sz="2400" b="1" dirty="0">
                <a:solidFill>
                  <a:srgbClr val="3E4FA6"/>
                </a:solidFill>
                <a:latin typeface="Franklin Gothic Medium" panose="020B0603020102020204" pitchFamily="34" charset="0"/>
                <a:ea typeface="Microsoft YaHei" panose="020B0503020204020204" pitchFamily="34" charset="-122"/>
              </a:rPr>
              <a:t>Data scarcity: </a:t>
            </a:r>
            <a:r>
              <a:rPr lang="en" altLang="zh-CN" sz="2400" dirty="0">
                <a:latin typeface="Franklin Gothic Book" panose="020B0503020102020204" pitchFamily="34" charset="0"/>
                <a:ea typeface="Microsoft YaHei" panose="020B0503020204020204" pitchFamily="34" charset="-122"/>
              </a:rPr>
              <a:t>Unlike CV / Audio, there are almost </a:t>
            </a:r>
            <a:r>
              <a:rPr lang="en" altLang="zh-CN" sz="2400" b="1" i="1" dirty="0">
                <a:solidFill>
                  <a:srgbClr val="AA494F"/>
                </a:solidFill>
                <a:latin typeface="Franklin Gothic Book" panose="020B0503020102020204" pitchFamily="34" charset="0"/>
                <a:ea typeface="Microsoft YaHei" panose="020B0503020204020204" pitchFamily="34" charset="-122"/>
              </a:rPr>
              <a:t>no large-scale datasets </a:t>
            </a:r>
            <a:r>
              <a:rPr lang="en" altLang="zh-CN" sz="2400" dirty="0">
                <a:latin typeface="Franklin Gothic Book" panose="020B0503020102020204" pitchFamily="34" charset="0"/>
                <a:ea typeface="Microsoft YaHei" panose="020B0503020204020204" pitchFamily="34" charset="-122"/>
              </a:rPr>
              <a:t>containing text descriptions for time series.</a:t>
            </a:r>
          </a:p>
          <a:p>
            <a:pPr marL="342900" indent="-342900">
              <a:lnSpc>
                <a:spcPct val="150000"/>
              </a:lnSpc>
              <a:buFont typeface="Arial" panose="020B0604020202020204" pitchFamily="34" charset="0"/>
              <a:buChar char="•"/>
            </a:pPr>
            <a:r>
              <a:rPr lang="en" altLang="zh-CN" sz="2400" b="1" dirty="0">
                <a:solidFill>
                  <a:srgbClr val="3E4FA6"/>
                </a:solidFill>
                <a:latin typeface="Franklin Gothic Medium" panose="020B0603020102020204" pitchFamily="34" charset="0"/>
                <a:ea typeface="Microsoft YaHei" panose="020B0503020204020204" pitchFamily="34" charset="-122"/>
              </a:rPr>
              <a:t>High complexity: </a:t>
            </a:r>
            <a:r>
              <a:rPr lang="en" altLang="zh-CN" sz="2400" dirty="0">
                <a:latin typeface="Franklin Gothic Book" panose="020B0503020102020204" pitchFamily="34" charset="0"/>
                <a:ea typeface="Microsoft YaHei" panose="020B0503020204020204" pitchFamily="34" charset="-122"/>
              </a:rPr>
              <a:t>Time series contain trends, seasonality, local fluctuations, and noise, which require </a:t>
            </a:r>
            <a:r>
              <a:rPr lang="en" altLang="zh-CN" sz="2400" b="1" i="1" dirty="0">
                <a:solidFill>
                  <a:srgbClr val="AA494F"/>
                </a:solidFill>
                <a:latin typeface="Franklin Gothic Book" panose="020B0503020102020204" pitchFamily="34" charset="0"/>
                <a:ea typeface="Microsoft YaHei" panose="020B0503020204020204" pitchFamily="34" charset="-122"/>
              </a:rPr>
              <a:t>precise alignment </a:t>
            </a:r>
            <a:r>
              <a:rPr lang="en" altLang="zh-CN" sz="2400" dirty="0">
                <a:latin typeface="Franklin Gothic Book" panose="020B0503020102020204" pitchFamily="34" charset="0"/>
                <a:ea typeface="Microsoft YaHei" panose="020B0503020204020204" pitchFamily="34" charset="-122"/>
              </a:rPr>
              <a:t>to language.</a:t>
            </a:r>
          </a:p>
          <a:p>
            <a:pPr marL="342900" indent="-342900">
              <a:lnSpc>
                <a:spcPct val="150000"/>
              </a:lnSpc>
              <a:buFont typeface="Arial" panose="020B0604020202020204" pitchFamily="34" charset="0"/>
              <a:buChar char="•"/>
            </a:pPr>
            <a:r>
              <a:rPr lang="en" altLang="zh-CN" sz="2400" b="1" dirty="0">
                <a:solidFill>
                  <a:srgbClr val="3E4FA6"/>
                </a:solidFill>
                <a:latin typeface="Franklin Gothic Medium" panose="020B0603020102020204" pitchFamily="34" charset="0"/>
                <a:ea typeface="Microsoft YaHei" panose="020B0503020204020204" pitchFamily="34" charset="-122"/>
              </a:rPr>
              <a:t>Multivariate and variable length: </a:t>
            </a:r>
            <a:r>
              <a:rPr lang="en" altLang="zh-CN" sz="2400" b="1" i="1" dirty="0">
                <a:solidFill>
                  <a:srgbClr val="AA494F"/>
                </a:solidFill>
                <a:latin typeface="Franklin Gothic Book" panose="020B0503020102020204" pitchFamily="34" charset="0"/>
                <a:ea typeface="Microsoft YaHei" panose="020B0503020204020204" pitchFamily="34" charset="-122"/>
              </a:rPr>
              <a:t>Multivariate time series (MTS) </a:t>
            </a:r>
            <a:r>
              <a:rPr lang="en" altLang="zh-CN" sz="2400" dirty="0">
                <a:latin typeface="Franklin Gothic Book" panose="020B0503020102020204" pitchFamily="34" charset="0"/>
                <a:ea typeface="Microsoft YaHei" panose="020B0503020204020204" pitchFamily="34" charset="-122"/>
              </a:rPr>
              <a:t>with different lengths are difficult to handle.</a:t>
            </a:r>
          </a:p>
          <a:p>
            <a:pPr marL="342900" indent="-342900">
              <a:lnSpc>
                <a:spcPct val="150000"/>
              </a:lnSpc>
              <a:buFont typeface="Arial" panose="020B0604020202020204" pitchFamily="34" charset="0"/>
              <a:buChar char="•"/>
            </a:pPr>
            <a:r>
              <a:rPr lang="en" altLang="zh-CN" sz="2400" b="1" dirty="0">
                <a:solidFill>
                  <a:srgbClr val="3E4FA6"/>
                </a:solidFill>
                <a:latin typeface="Franklin Gothic Medium" panose="020B0603020102020204" pitchFamily="34" charset="0"/>
                <a:ea typeface="Microsoft YaHei" panose="020B0503020204020204" pitchFamily="34" charset="-122"/>
              </a:rPr>
              <a:t>Limited evaluation benchmarks: </a:t>
            </a:r>
            <a:r>
              <a:rPr lang="en" altLang="zh-CN" sz="2400" dirty="0">
                <a:latin typeface="Franklin Gothic Book" panose="020B0503020102020204" pitchFamily="34" charset="0"/>
                <a:ea typeface="Microsoft YaHei" panose="020B0503020204020204" pitchFamily="34" charset="-122"/>
              </a:rPr>
              <a:t>Existing </a:t>
            </a:r>
            <a:r>
              <a:rPr lang="en" altLang="zh-CN" sz="2400" b="1" i="1" dirty="0">
                <a:solidFill>
                  <a:srgbClr val="AA494F"/>
                </a:solidFill>
                <a:latin typeface="Franklin Gothic Book" panose="020B0503020102020204" pitchFamily="34" charset="0"/>
                <a:ea typeface="Microsoft YaHei" panose="020B0503020204020204" pitchFamily="34" charset="-122"/>
              </a:rPr>
              <a:t>benchmarks</a:t>
            </a:r>
            <a:r>
              <a:rPr lang="en" altLang="zh-CN" sz="2400" dirty="0">
                <a:latin typeface="Franklin Gothic Book" panose="020B0503020102020204" pitchFamily="34" charset="0"/>
                <a:ea typeface="Microsoft YaHei" panose="020B0503020204020204" pitchFamily="34" charset="-122"/>
              </a:rPr>
              <a:t> do not fully cover multimodal time series tasks.</a:t>
            </a:r>
          </a:p>
        </p:txBody>
      </p:sp>
    </p:spTree>
    <p:extLst>
      <p:ext uri="{BB962C8B-B14F-4D97-AF65-F5344CB8AC3E}">
        <p14:creationId xmlns:p14="http://schemas.microsoft.com/office/powerpoint/2010/main" val="319867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AC1F9-FBC6-2033-861E-F80AB27692CA}"/>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306C1526-3496-056A-FC1E-9C1D4A55C0BA}"/>
              </a:ext>
            </a:extLst>
          </p:cNvPr>
          <p:cNvSpPr/>
          <p:nvPr/>
        </p:nvSpPr>
        <p:spPr>
          <a:xfrm>
            <a:off x="1513233" y="1580847"/>
            <a:ext cx="2579797" cy="369333"/>
          </a:xfrm>
          <a:prstGeom prst="rect">
            <a:avLst/>
          </a:prstGeom>
          <a:solidFill>
            <a:srgbClr val="F9E8D2"/>
          </a:solidFill>
          <a:ln w="19050">
            <a:solidFill>
              <a:srgbClr val="C65A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i="1" dirty="0">
                <a:solidFill>
                  <a:srgbClr val="C65A11"/>
                </a:solidFill>
                <a:latin typeface="Franklin Gothic Book" panose="020B0503020102020204" pitchFamily="34" charset="0"/>
              </a:rPr>
              <a:t>Long Context Length</a:t>
            </a:r>
            <a:endParaRPr kumimoji="1" lang="zh-CN" altLang="en-US" b="1" i="1" dirty="0">
              <a:solidFill>
                <a:srgbClr val="C65A11"/>
              </a:solidFill>
              <a:latin typeface="Franklin Gothic Book" panose="020B0503020102020204" pitchFamily="34" charset="0"/>
            </a:endParaRPr>
          </a:p>
        </p:txBody>
      </p:sp>
      <p:sp>
        <p:nvSpPr>
          <p:cNvPr id="2" name="矩形 1">
            <a:extLst>
              <a:ext uri="{FF2B5EF4-FFF2-40B4-BE49-F238E27FC236}">
                <a16:creationId xmlns:a16="http://schemas.microsoft.com/office/drawing/2014/main" id="{330CCED9-617E-214A-5243-A707D598FB7D}"/>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A12D78E5-0E1A-012F-EBE0-C65CB08CD5CE}"/>
              </a:ext>
            </a:extLst>
          </p:cNvPr>
          <p:cNvSpPr txBox="1"/>
          <p:nvPr/>
        </p:nvSpPr>
        <p:spPr>
          <a:xfrm>
            <a:off x="382908" y="147056"/>
            <a:ext cx="2664319"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Existing Work</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2E75B970-4C51-7E35-75D3-23CB9ACAFDCF}"/>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6</a:t>
            </a:fld>
            <a:endParaRPr kumimoji="1" lang="zh-CN" altLang="en-US">
              <a:latin typeface="STHeiti" panose="02010600040101010101" pitchFamily="2" charset="-122"/>
              <a:ea typeface="STHeiti" panose="02010600040101010101" pitchFamily="2" charset="-122"/>
            </a:endParaRPr>
          </a:p>
        </p:txBody>
      </p:sp>
      <p:pic>
        <p:nvPicPr>
          <p:cNvPr id="5" name="图片 4">
            <a:extLst>
              <a:ext uri="{FF2B5EF4-FFF2-40B4-BE49-F238E27FC236}">
                <a16:creationId xmlns:a16="http://schemas.microsoft.com/office/drawing/2014/main" id="{677C8720-D410-D5BB-CBB5-53A09189A4FE}"/>
              </a:ext>
            </a:extLst>
          </p:cNvPr>
          <p:cNvPicPr>
            <a:picLocks noChangeAspect="1"/>
          </p:cNvPicPr>
          <p:nvPr/>
        </p:nvPicPr>
        <p:blipFill>
          <a:blip r:embed="rId3"/>
          <a:srcRect b="11273"/>
          <a:stretch>
            <a:fillRect/>
          </a:stretch>
        </p:blipFill>
        <p:spPr>
          <a:xfrm>
            <a:off x="663242" y="2014191"/>
            <a:ext cx="9929783" cy="2829617"/>
          </a:xfrm>
          <a:prstGeom prst="rect">
            <a:avLst/>
          </a:prstGeom>
        </p:spPr>
      </p:pic>
      <p:sp>
        <p:nvSpPr>
          <p:cNvPr id="6" name="圆角矩形 5">
            <a:extLst>
              <a:ext uri="{FF2B5EF4-FFF2-40B4-BE49-F238E27FC236}">
                <a16:creationId xmlns:a16="http://schemas.microsoft.com/office/drawing/2014/main" id="{D476847F-2F89-895F-BED5-35540613571F}"/>
              </a:ext>
            </a:extLst>
          </p:cNvPr>
          <p:cNvSpPr/>
          <p:nvPr/>
        </p:nvSpPr>
        <p:spPr>
          <a:xfrm>
            <a:off x="1043926" y="1023374"/>
            <a:ext cx="1655435" cy="357870"/>
          </a:xfrm>
          <a:prstGeom prst="roundRect">
            <a:avLst>
              <a:gd name="adj" fmla="val 35531"/>
            </a:avLst>
          </a:prstGeom>
          <a:solidFill>
            <a:srgbClr val="3E4F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5BD8AE5C-BBC8-C13D-FBFF-0E5C0709B8F2}"/>
              </a:ext>
            </a:extLst>
          </p:cNvPr>
          <p:cNvSpPr txBox="1"/>
          <p:nvPr/>
        </p:nvSpPr>
        <p:spPr>
          <a:xfrm>
            <a:off x="1185757" y="1023373"/>
            <a:ext cx="1400255" cy="369332"/>
          </a:xfrm>
          <a:prstGeom prst="rect">
            <a:avLst/>
          </a:prstGeom>
          <a:noFill/>
        </p:spPr>
        <p:txBody>
          <a:bodyPr wrap="none" rtlCol="0">
            <a:spAutoFit/>
          </a:bodyPr>
          <a:lstStyle/>
          <a:p>
            <a:r>
              <a:rPr kumimoji="1" lang="en-US" altLang="zh-CN" b="1" dirty="0">
                <a:solidFill>
                  <a:schemeClr val="bg1"/>
                </a:solidFill>
                <a:latin typeface="PT Serif" panose="020A0603040505020204" pitchFamily="18" charset="0"/>
              </a:rPr>
              <a:t>Text-Based</a:t>
            </a:r>
            <a:endParaRPr kumimoji="1" lang="zh-CN" altLang="en-US" b="1" dirty="0">
              <a:solidFill>
                <a:schemeClr val="bg1"/>
              </a:solidFill>
              <a:latin typeface="PT Serif" panose="020A0603040505020204" pitchFamily="18" charset="0"/>
            </a:endParaRPr>
          </a:p>
        </p:txBody>
      </p:sp>
      <p:sp>
        <p:nvSpPr>
          <p:cNvPr id="8" name="圆角矩形 7">
            <a:extLst>
              <a:ext uri="{FF2B5EF4-FFF2-40B4-BE49-F238E27FC236}">
                <a16:creationId xmlns:a16="http://schemas.microsoft.com/office/drawing/2014/main" id="{A6C2FC2F-39D9-64A3-AEEE-A4C105CBA489}"/>
              </a:ext>
            </a:extLst>
          </p:cNvPr>
          <p:cNvSpPr/>
          <p:nvPr/>
        </p:nvSpPr>
        <p:spPr>
          <a:xfrm>
            <a:off x="7271653" y="1077209"/>
            <a:ext cx="1655435" cy="357870"/>
          </a:xfrm>
          <a:prstGeom prst="roundRect">
            <a:avLst>
              <a:gd name="adj" fmla="val 35531"/>
            </a:avLst>
          </a:prstGeom>
          <a:solidFill>
            <a:srgbClr val="3E4F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id="{AB4AC8E2-5017-AE4E-9433-7D61FDB3C8E1}"/>
              </a:ext>
            </a:extLst>
          </p:cNvPr>
          <p:cNvSpPr txBox="1"/>
          <p:nvPr/>
        </p:nvSpPr>
        <p:spPr>
          <a:xfrm>
            <a:off x="7285665" y="1077208"/>
            <a:ext cx="1638590" cy="369332"/>
          </a:xfrm>
          <a:prstGeom prst="rect">
            <a:avLst/>
          </a:prstGeom>
          <a:noFill/>
        </p:spPr>
        <p:txBody>
          <a:bodyPr wrap="none" rtlCol="0">
            <a:spAutoFit/>
          </a:bodyPr>
          <a:lstStyle/>
          <a:p>
            <a:r>
              <a:rPr kumimoji="1" lang="en-US" altLang="zh-CN" b="1" dirty="0">
                <a:solidFill>
                  <a:schemeClr val="bg1"/>
                </a:solidFill>
                <a:latin typeface="PT Serif" panose="020A0603040505020204" pitchFamily="18" charset="0"/>
              </a:rPr>
              <a:t>Vision-Based</a:t>
            </a:r>
            <a:endParaRPr kumimoji="1" lang="zh-CN" altLang="en-US" b="1" dirty="0">
              <a:solidFill>
                <a:schemeClr val="bg1"/>
              </a:solidFill>
              <a:latin typeface="PT Serif" panose="020A0603040505020204" pitchFamily="18" charset="0"/>
            </a:endParaRPr>
          </a:p>
        </p:txBody>
      </p:sp>
      <p:sp>
        <p:nvSpPr>
          <p:cNvPr id="10" name="圆角矩形 9">
            <a:extLst>
              <a:ext uri="{FF2B5EF4-FFF2-40B4-BE49-F238E27FC236}">
                <a16:creationId xmlns:a16="http://schemas.microsoft.com/office/drawing/2014/main" id="{C72C9297-1C26-767C-67F0-CBFBBA13B009}"/>
              </a:ext>
            </a:extLst>
          </p:cNvPr>
          <p:cNvSpPr/>
          <p:nvPr/>
        </p:nvSpPr>
        <p:spPr>
          <a:xfrm>
            <a:off x="361903" y="5022041"/>
            <a:ext cx="1655435" cy="357870"/>
          </a:xfrm>
          <a:prstGeom prst="roundRect">
            <a:avLst>
              <a:gd name="adj" fmla="val 35531"/>
            </a:avLst>
          </a:prstGeom>
          <a:solidFill>
            <a:srgbClr val="3E4F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7864CDE3-B196-A56B-E205-19EE63A88B85}"/>
              </a:ext>
            </a:extLst>
          </p:cNvPr>
          <p:cNvSpPr txBox="1"/>
          <p:nvPr/>
        </p:nvSpPr>
        <p:spPr>
          <a:xfrm>
            <a:off x="405411" y="5022040"/>
            <a:ext cx="1568122" cy="369332"/>
          </a:xfrm>
          <a:prstGeom prst="rect">
            <a:avLst/>
          </a:prstGeom>
          <a:noFill/>
        </p:spPr>
        <p:txBody>
          <a:bodyPr wrap="none" rtlCol="0">
            <a:spAutoFit/>
          </a:bodyPr>
          <a:lstStyle/>
          <a:p>
            <a:r>
              <a:rPr kumimoji="1" lang="en-US" altLang="zh-CN" b="1" dirty="0">
                <a:solidFill>
                  <a:schemeClr val="bg1"/>
                </a:solidFill>
                <a:latin typeface="PT Serif" panose="020A0603040505020204" pitchFamily="18" charset="0"/>
              </a:rPr>
              <a:t>Agent-Based</a:t>
            </a:r>
            <a:endParaRPr kumimoji="1" lang="zh-CN" altLang="en-US" b="1" dirty="0">
              <a:solidFill>
                <a:schemeClr val="bg1"/>
              </a:solidFill>
              <a:latin typeface="PT Serif" panose="020A0603040505020204" pitchFamily="18" charset="0"/>
            </a:endParaRPr>
          </a:p>
        </p:txBody>
      </p:sp>
      <p:sp>
        <p:nvSpPr>
          <p:cNvPr id="12" name="圆角矩形 11">
            <a:extLst>
              <a:ext uri="{FF2B5EF4-FFF2-40B4-BE49-F238E27FC236}">
                <a16:creationId xmlns:a16="http://schemas.microsoft.com/office/drawing/2014/main" id="{49856397-6BCF-2CAE-82C2-B8525E402941}"/>
              </a:ext>
            </a:extLst>
          </p:cNvPr>
          <p:cNvSpPr/>
          <p:nvPr/>
        </p:nvSpPr>
        <p:spPr>
          <a:xfrm>
            <a:off x="6850740" y="5034870"/>
            <a:ext cx="1655435" cy="357870"/>
          </a:xfrm>
          <a:prstGeom prst="roundRect">
            <a:avLst>
              <a:gd name="adj" fmla="val 35531"/>
            </a:avLst>
          </a:prstGeom>
          <a:solidFill>
            <a:srgbClr val="61A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77F4BF17-232D-1E3C-52D3-470F93408C60}"/>
              </a:ext>
            </a:extLst>
          </p:cNvPr>
          <p:cNvSpPr txBox="1"/>
          <p:nvPr/>
        </p:nvSpPr>
        <p:spPr>
          <a:xfrm>
            <a:off x="7061398" y="5034869"/>
            <a:ext cx="1261884" cy="369332"/>
          </a:xfrm>
          <a:prstGeom prst="rect">
            <a:avLst/>
          </a:prstGeom>
          <a:noFill/>
        </p:spPr>
        <p:txBody>
          <a:bodyPr wrap="none" rtlCol="0">
            <a:spAutoFit/>
          </a:bodyPr>
          <a:lstStyle/>
          <a:p>
            <a:r>
              <a:rPr kumimoji="1" lang="en-US" altLang="zh-CN" b="1" dirty="0">
                <a:solidFill>
                  <a:schemeClr val="bg1"/>
                </a:solidFill>
                <a:latin typeface="PT Serif" panose="020A0603040505020204" pitchFamily="18" charset="0"/>
              </a:rPr>
              <a:t>TS-MLLM</a:t>
            </a:r>
            <a:endParaRPr kumimoji="1" lang="zh-CN" altLang="en-US" b="1" dirty="0">
              <a:solidFill>
                <a:schemeClr val="bg1"/>
              </a:solidFill>
              <a:latin typeface="PT Serif" panose="020A0603040505020204" pitchFamily="18" charset="0"/>
            </a:endParaRPr>
          </a:p>
        </p:txBody>
      </p:sp>
      <p:sp>
        <p:nvSpPr>
          <p:cNvPr id="14" name="文本框 13">
            <a:extLst>
              <a:ext uri="{FF2B5EF4-FFF2-40B4-BE49-F238E27FC236}">
                <a16:creationId xmlns:a16="http://schemas.microsoft.com/office/drawing/2014/main" id="{E70132E9-2C7B-4987-878E-7B2BB1CAF5DF}"/>
              </a:ext>
            </a:extLst>
          </p:cNvPr>
          <p:cNvSpPr txBox="1"/>
          <p:nvPr/>
        </p:nvSpPr>
        <p:spPr>
          <a:xfrm>
            <a:off x="2783870" y="1004655"/>
            <a:ext cx="1975284" cy="369332"/>
          </a:xfrm>
          <a:prstGeom prst="rect">
            <a:avLst/>
          </a:prstGeom>
          <a:noFill/>
        </p:spPr>
        <p:txBody>
          <a:bodyPr wrap="none" rtlCol="0">
            <a:spAutoFit/>
          </a:bodyPr>
          <a:lstStyle/>
          <a:p>
            <a:r>
              <a:rPr kumimoji="1" lang="en-US" altLang="zh-CN" b="1" i="1" u="sng" dirty="0">
                <a:solidFill>
                  <a:srgbClr val="3E4FA6"/>
                </a:solidFill>
                <a:latin typeface="PT Serif" panose="020A0603040505020204" pitchFamily="18" charset="0"/>
              </a:rPr>
              <a:t>TS Array -&gt; Text</a:t>
            </a:r>
            <a:endParaRPr kumimoji="1" lang="zh-CN" altLang="en-US" b="1" i="1" u="sng" dirty="0">
              <a:solidFill>
                <a:srgbClr val="3E4FA6"/>
              </a:solidFill>
              <a:latin typeface="PT Serif" panose="020A0603040505020204" pitchFamily="18" charset="0"/>
            </a:endParaRPr>
          </a:p>
        </p:txBody>
      </p:sp>
      <p:sp>
        <p:nvSpPr>
          <p:cNvPr id="17" name="矩形 16">
            <a:extLst>
              <a:ext uri="{FF2B5EF4-FFF2-40B4-BE49-F238E27FC236}">
                <a16:creationId xmlns:a16="http://schemas.microsoft.com/office/drawing/2014/main" id="{1D2F3D0F-7229-964A-DC9E-6DCF874179A1}"/>
              </a:ext>
            </a:extLst>
          </p:cNvPr>
          <p:cNvSpPr/>
          <p:nvPr/>
        </p:nvSpPr>
        <p:spPr>
          <a:xfrm>
            <a:off x="7839587" y="1563767"/>
            <a:ext cx="2142613" cy="369333"/>
          </a:xfrm>
          <a:prstGeom prst="rect">
            <a:avLst/>
          </a:prstGeom>
          <a:solidFill>
            <a:srgbClr val="F9E8D2"/>
          </a:solidFill>
          <a:ln w="19050">
            <a:solidFill>
              <a:srgbClr val="C65A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i="1" dirty="0">
                <a:solidFill>
                  <a:srgbClr val="C65A11"/>
                </a:solidFill>
                <a:latin typeface="Franklin Gothic Book" panose="020B0503020102020204" pitchFamily="34" charset="0"/>
              </a:rPr>
              <a:t>Detail Loss</a:t>
            </a:r>
            <a:endParaRPr kumimoji="1" lang="zh-CN" altLang="en-US" b="1" i="1" dirty="0">
              <a:solidFill>
                <a:srgbClr val="C65A11"/>
              </a:solidFill>
              <a:latin typeface="Franklin Gothic Book" panose="020B0503020102020204" pitchFamily="34" charset="0"/>
            </a:endParaRPr>
          </a:p>
        </p:txBody>
      </p:sp>
      <p:sp>
        <p:nvSpPr>
          <p:cNvPr id="18" name="文本框 17">
            <a:extLst>
              <a:ext uri="{FF2B5EF4-FFF2-40B4-BE49-F238E27FC236}">
                <a16:creationId xmlns:a16="http://schemas.microsoft.com/office/drawing/2014/main" id="{FD3DC411-F60F-11EF-CDBD-34D1079D8E69}"/>
              </a:ext>
            </a:extLst>
          </p:cNvPr>
          <p:cNvSpPr txBox="1"/>
          <p:nvPr/>
        </p:nvSpPr>
        <p:spPr>
          <a:xfrm>
            <a:off x="9003237" y="1045202"/>
            <a:ext cx="1447769" cy="369332"/>
          </a:xfrm>
          <a:prstGeom prst="rect">
            <a:avLst/>
          </a:prstGeom>
          <a:noFill/>
        </p:spPr>
        <p:txBody>
          <a:bodyPr wrap="none" rtlCol="0">
            <a:spAutoFit/>
          </a:bodyPr>
          <a:lstStyle/>
          <a:p>
            <a:r>
              <a:rPr kumimoji="1" lang="en-US" altLang="zh-CN" b="1" i="1" u="sng" dirty="0">
                <a:solidFill>
                  <a:srgbClr val="3E4FA6"/>
                </a:solidFill>
                <a:latin typeface="PT Serif" panose="020A0603040505020204" pitchFamily="18" charset="0"/>
              </a:rPr>
              <a:t>TS -&gt; Image</a:t>
            </a:r>
            <a:endParaRPr kumimoji="1" lang="zh-CN" altLang="en-US" b="1" i="1" u="sng" dirty="0">
              <a:solidFill>
                <a:srgbClr val="3E4FA6"/>
              </a:solidFill>
              <a:latin typeface="PT Serif" panose="020A0603040505020204" pitchFamily="18" charset="0"/>
            </a:endParaRPr>
          </a:p>
        </p:txBody>
      </p:sp>
      <p:sp>
        <p:nvSpPr>
          <p:cNvPr id="19" name="文本框 18">
            <a:extLst>
              <a:ext uri="{FF2B5EF4-FFF2-40B4-BE49-F238E27FC236}">
                <a16:creationId xmlns:a16="http://schemas.microsoft.com/office/drawing/2014/main" id="{71DAFC2A-2724-C693-69BA-00F76DEF47B5}"/>
              </a:ext>
            </a:extLst>
          </p:cNvPr>
          <p:cNvSpPr txBox="1"/>
          <p:nvPr/>
        </p:nvSpPr>
        <p:spPr>
          <a:xfrm>
            <a:off x="2060846" y="5042127"/>
            <a:ext cx="3405932" cy="369332"/>
          </a:xfrm>
          <a:prstGeom prst="rect">
            <a:avLst/>
          </a:prstGeom>
          <a:noFill/>
        </p:spPr>
        <p:txBody>
          <a:bodyPr wrap="none" rtlCol="0">
            <a:spAutoFit/>
          </a:bodyPr>
          <a:lstStyle/>
          <a:p>
            <a:r>
              <a:rPr kumimoji="1" lang="en-US" altLang="zh-CN" b="1" i="1" u="sng" dirty="0">
                <a:solidFill>
                  <a:srgbClr val="3E4FA6"/>
                </a:solidFill>
                <a:latin typeface="PT Serif" panose="020A0603040505020204" pitchFamily="18" charset="0"/>
              </a:rPr>
              <a:t>Extract TS Features with Tools</a:t>
            </a:r>
            <a:endParaRPr kumimoji="1" lang="zh-CN" altLang="en-US" b="1" i="1" u="sng" dirty="0">
              <a:solidFill>
                <a:srgbClr val="3E4FA6"/>
              </a:solidFill>
              <a:latin typeface="PT Serif" panose="020A0603040505020204" pitchFamily="18" charset="0"/>
            </a:endParaRPr>
          </a:p>
        </p:txBody>
      </p:sp>
      <p:sp>
        <p:nvSpPr>
          <p:cNvPr id="20" name="矩形 19">
            <a:extLst>
              <a:ext uri="{FF2B5EF4-FFF2-40B4-BE49-F238E27FC236}">
                <a16:creationId xmlns:a16="http://schemas.microsoft.com/office/drawing/2014/main" id="{D0ABC9A3-7D79-7C67-1B48-B6E1D2EA0A75}"/>
              </a:ext>
            </a:extLst>
          </p:cNvPr>
          <p:cNvSpPr/>
          <p:nvPr/>
        </p:nvSpPr>
        <p:spPr>
          <a:xfrm>
            <a:off x="1360832" y="5569605"/>
            <a:ext cx="2935397" cy="369333"/>
          </a:xfrm>
          <a:prstGeom prst="rect">
            <a:avLst/>
          </a:prstGeom>
          <a:solidFill>
            <a:srgbClr val="F9E8D2"/>
          </a:solidFill>
          <a:ln w="19050">
            <a:solidFill>
              <a:srgbClr val="C65A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i="1" dirty="0">
                <a:solidFill>
                  <a:srgbClr val="C65A11"/>
                </a:solidFill>
                <a:latin typeface="Franklin Gothic Book" panose="020B0503020102020204" pitchFamily="34" charset="0"/>
              </a:rPr>
              <a:t>Relies on Tool Accuracy</a:t>
            </a:r>
            <a:endParaRPr kumimoji="1" lang="zh-CN" altLang="en-US" b="1" i="1" dirty="0">
              <a:solidFill>
                <a:srgbClr val="C65A11"/>
              </a:solidFill>
              <a:latin typeface="Franklin Gothic Book" panose="020B0503020102020204" pitchFamily="34" charset="0"/>
            </a:endParaRPr>
          </a:p>
        </p:txBody>
      </p:sp>
      <p:sp>
        <p:nvSpPr>
          <p:cNvPr id="21" name="矩形 20">
            <a:extLst>
              <a:ext uri="{FF2B5EF4-FFF2-40B4-BE49-F238E27FC236}">
                <a16:creationId xmlns:a16="http://schemas.microsoft.com/office/drawing/2014/main" id="{01CEB04E-1D1F-8D34-9371-3A7F5056C4E5}"/>
              </a:ext>
            </a:extLst>
          </p:cNvPr>
          <p:cNvSpPr/>
          <p:nvPr/>
        </p:nvSpPr>
        <p:spPr>
          <a:xfrm>
            <a:off x="1360832" y="6093332"/>
            <a:ext cx="2935397" cy="369333"/>
          </a:xfrm>
          <a:prstGeom prst="rect">
            <a:avLst/>
          </a:prstGeom>
          <a:solidFill>
            <a:srgbClr val="F9E8D2"/>
          </a:solidFill>
          <a:ln w="19050">
            <a:solidFill>
              <a:srgbClr val="C65A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i="1" dirty="0">
                <a:solidFill>
                  <a:srgbClr val="C65A11"/>
                </a:solidFill>
                <a:latin typeface="Franklin Gothic Book" panose="020B0503020102020204" pitchFamily="34" charset="0"/>
              </a:rPr>
              <a:t>Long Context Length</a:t>
            </a:r>
            <a:endParaRPr kumimoji="1" lang="zh-CN" altLang="en-US" b="1" i="1" dirty="0">
              <a:solidFill>
                <a:srgbClr val="C65A11"/>
              </a:solidFill>
              <a:latin typeface="Franklin Gothic Book" panose="020B0503020102020204" pitchFamily="34" charset="0"/>
            </a:endParaRPr>
          </a:p>
        </p:txBody>
      </p:sp>
      <p:sp>
        <p:nvSpPr>
          <p:cNvPr id="22" name="文本框 21">
            <a:extLst>
              <a:ext uri="{FF2B5EF4-FFF2-40B4-BE49-F238E27FC236}">
                <a16:creationId xmlns:a16="http://schemas.microsoft.com/office/drawing/2014/main" id="{F1476B3D-412C-6CCC-4DFC-A198528E8D11}"/>
              </a:ext>
            </a:extLst>
          </p:cNvPr>
          <p:cNvSpPr txBox="1"/>
          <p:nvPr/>
        </p:nvSpPr>
        <p:spPr>
          <a:xfrm>
            <a:off x="8504026" y="5027612"/>
            <a:ext cx="2433680" cy="369332"/>
          </a:xfrm>
          <a:prstGeom prst="rect">
            <a:avLst/>
          </a:prstGeom>
          <a:noFill/>
        </p:spPr>
        <p:txBody>
          <a:bodyPr wrap="none" rtlCol="0">
            <a:spAutoFit/>
          </a:bodyPr>
          <a:lstStyle/>
          <a:p>
            <a:r>
              <a:rPr kumimoji="1" lang="en-US" altLang="zh-CN" b="1" i="1" u="sng" dirty="0">
                <a:solidFill>
                  <a:srgbClr val="61A072"/>
                </a:solidFill>
                <a:latin typeface="PT Serif" panose="020A0603040505020204" pitchFamily="18" charset="0"/>
              </a:rPr>
              <a:t>Native TS Embedding</a:t>
            </a:r>
            <a:endParaRPr kumimoji="1" lang="zh-CN" altLang="en-US" b="1" i="1" u="sng" dirty="0">
              <a:solidFill>
                <a:srgbClr val="61A072"/>
              </a:solidFill>
              <a:latin typeface="PT Serif" panose="020A0603040505020204" pitchFamily="18" charset="0"/>
            </a:endParaRPr>
          </a:p>
        </p:txBody>
      </p:sp>
      <p:sp>
        <p:nvSpPr>
          <p:cNvPr id="23" name="矩形 22">
            <a:extLst>
              <a:ext uri="{FF2B5EF4-FFF2-40B4-BE49-F238E27FC236}">
                <a16:creationId xmlns:a16="http://schemas.microsoft.com/office/drawing/2014/main" id="{5AB486DA-9C5F-372D-E69E-87144ED08220}"/>
              </a:ext>
            </a:extLst>
          </p:cNvPr>
          <p:cNvSpPr/>
          <p:nvPr/>
        </p:nvSpPr>
        <p:spPr>
          <a:xfrm>
            <a:off x="6721311" y="5569610"/>
            <a:ext cx="4523991" cy="369333"/>
          </a:xfrm>
          <a:prstGeom prst="rect">
            <a:avLst/>
          </a:prstGeom>
          <a:solidFill>
            <a:schemeClr val="accent6">
              <a:lumMod val="20000"/>
              <a:lumOff val="80000"/>
            </a:schemeClr>
          </a:solidFill>
          <a:ln w="19050">
            <a:solidFill>
              <a:srgbClr val="61A0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i="1" dirty="0">
                <a:solidFill>
                  <a:srgbClr val="61A072"/>
                </a:solidFill>
                <a:latin typeface="Franklin Gothic Book" panose="020B0503020102020204" pitchFamily="34" charset="0"/>
              </a:rPr>
              <a:t>Keep Both Global and Detailed Information</a:t>
            </a:r>
            <a:endParaRPr kumimoji="1" lang="zh-CN" altLang="en-US" b="1" i="1" dirty="0">
              <a:solidFill>
                <a:srgbClr val="61A072"/>
              </a:solidFill>
              <a:latin typeface="Franklin Gothic Book" panose="020B0503020102020204" pitchFamily="34" charset="0"/>
            </a:endParaRPr>
          </a:p>
        </p:txBody>
      </p:sp>
      <p:sp>
        <p:nvSpPr>
          <p:cNvPr id="25" name="矩形 24">
            <a:extLst>
              <a:ext uri="{FF2B5EF4-FFF2-40B4-BE49-F238E27FC236}">
                <a16:creationId xmlns:a16="http://schemas.microsoft.com/office/drawing/2014/main" id="{ACBB275C-E27A-32C3-6DF7-F45FCB56ACA7}"/>
              </a:ext>
            </a:extLst>
          </p:cNvPr>
          <p:cNvSpPr/>
          <p:nvPr/>
        </p:nvSpPr>
        <p:spPr>
          <a:xfrm>
            <a:off x="7468797" y="6095694"/>
            <a:ext cx="3104860" cy="369333"/>
          </a:xfrm>
          <a:prstGeom prst="rect">
            <a:avLst/>
          </a:prstGeom>
          <a:solidFill>
            <a:schemeClr val="accent6">
              <a:lumMod val="20000"/>
              <a:lumOff val="80000"/>
            </a:schemeClr>
          </a:solidFill>
          <a:ln w="19050">
            <a:solidFill>
              <a:srgbClr val="61A0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i="1" dirty="0">
                <a:solidFill>
                  <a:srgbClr val="61A072"/>
                </a:solidFill>
                <a:latin typeface="Franklin Gothic Book" panose="020B0503020102020204" pitchFamily="34" charset="0"/>
              </a:rPr>
              <a:t>Very Little Token Usage</a:t>
            </a:r>
            <a:endParaRPr kumimoji="1" lang="zh-CN" altLang="en-US" b="1" i="1" dirty="0">
              <a:solidFill>
                <a:srgbClr val="61A072"/>
              </a:solidFill>
              <a:latin typeface="Franklin Gothic Book" panose="020B0503020102020204" pitchFamily="34" charset="0"/>
            </a:endParaRPr>
          </a:p>
        </p:txBody>
      </p:sp>
    </p:spTree>
    <p:extLst>
      <p:ext uri="{BB962C8B-B14F-4D97-AF65-F5344CB8AC3E}">
        <p14:creationId xmlns:p14="http://schemas.microsoft.com/office/powerpoint/2010/main" val="236244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A30C8-DA49-F892-C88B-B2B673B236A6}"/>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4198A656-2002-6906-808E-C97EC169E73C}"/>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0040A659-A846-6D5B-B0B5-0A1A9AEA4D10}"/>
              </a:ext>
            </a:extLst>
          </p:cNvPr>
          <p:cNvSpPr txBox="1"/>
          <p:nvPr/>
        </p:nvSpPr>
        <p:spPr>
          <a:xfrm>
            <a:off x="382908" y="147056"/>
            <a:ext cx="2870466"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Synthetic Data</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3C4EBDC8-C61E-2535-35CE-15D49867F440}"/>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7</a:t>
            </a:fld>
            <a:endParaRPr kumimoji="1" lang="zh-CN" altLang="en-US">
              <a:latin typeface="STHeiti" panose="02010600040101010101" pitchFamily="2" charset="-122"/>
              <a:ea typeface="STHeiti" panose="02010600040101010101" pitchFamily="2" charset="-122"/>
            </a:endParaRPr>
          </a:p>
        </p:txBody>
      </p:sp>
      <p:sp>
        <p:nvSpPr>
          <p:cNvPr id="6" name="文本框 5">
            <a:extLst>
              <a:ext uri="{FF2B5EF4-FFF2-40B4-BE49-F238E27FC236}">
                <a16:creationId xmlns:a16="http://schemas.microsoft.com/office/drawing/2014/main" id="{AFB2F42B-87D0-9145-AD5F-1E7F0E62B80F}"/>
              </a:ext>
            </a:extLst>
          </p:cNvPr>
          <p:cNvSpPr txBox="1"/>
          <p:nvPr/>
        </p:nvSpPr>
        <p:spPr>
          <a:xfrm>
            <a:off x="470807" y="1282319"/>
            <a:ext cx="11250386" cy="501060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 altLang="zh-CN" sz="2400" b="1" dirty="0">
                <a:solidFill>
                  <a:srgbClr val="3E4FA6"/>
                </a:solidFill>
                <a:latin typeface="Franklin Gothic Medium" panose="020B0603020102020204" pitchFamily="34" charset="0"/>
                <a:ea typeface="Microsoft YaHei" panose="020B0503020204020204" pitchFamily="34" charset="-122"/>
              </a:rPr>
              <a:t>Core Idea: </a:t>
            </a:r>
            <a:r>
              <a:rPr lang="en" altLang="zh-CN" sz="2400" dirty="0">
                <a:latin typeface="Franklin Gothic Book" panose="020B0503020102020204" pitchFamily="34" charset="0"/>
                <a:ea typeface="Microsoft YaHei" panose="020B0503020204020204" pitchFamily="34" charset="-122"/>
              </a:rPr>
              <a:t>we propose to use </a:t>
            </a:r>
            <a:r>
              <a:rPr lang="en" altLang="zh-CN" sz="2400" b="1" i="1" dirty="0">
                <a:solidFill>
                  <a:srgbClr val="61A072"/>
                </a:solidFill>
                <a:latin typeface="Franklin Gothic Book" panose="020B0503020102020204" pitchFamily="34" charset="0"/>
                <a:ea typeface="Microsoft YaHei" panose="020B0503020204020204" pitchFamily="34" charset="-122"/>
              </a:rPr>
              <a:t>synthetic text + time series pairs </a:t>
            </a:r>
            <a:r>
              <a:rPr lang="en" altLang="zh-CN" sz="2400" dirty="0">
                <a:latin typeface="Franklin Gothic Book" panose="020B0503020102020204" pitchFamily="34" charset="0"/>
                <a:ea typeface="Microsoft YaHei" panose="020B0503020204020204" pitchFamily="34" charset="-122"/>
              </a:rPr>
              <a:t>for model training.</a:t>
            </a:r>
          </a:p>
          <a:p>
            <a:pPr marL="342900" indent="-342900">
              <a:lnSpc>
                <a:spcPct val="150000"/>
              </a:lnSpc>
              <a:buFont typeface="Arial" panose="020B0604020202020204" pitchFamily="34" charset="0"/>
              <a:buChar char="•"/>
            </a:pPr>
            <a:r>
              <a:rPr lang="en" altLang="zh-CN" sz="2400" b="1" dirty="0">
                <a:solidFill>
                  <a:srgbClr val="3E4FA6"/>
                </a:solidFill>
                <a:latin typeface="Franklin Gothic Medium" panose="020B0603020102020204" pitchFamily="34" charset="0"/>
                <a:ea typeface="Microsoft YaHei" panose="020B0503020204020204" pitchFamily="34" charset="-122"/>
              </a:rPr>
              <a:t>Challenges of Using Synthetic Data: </a:t>
            </a:r>
          </a:p>
          <a:p>
            <a:pPr marL="800100" lvl="1" indent="-342900">
              <a:lnSpc>
                <a:spcPct val="150000"/>
              </a:lnSpc>
              <a:buFont typeface="Arial" panose="020B0604020202020204" pitchFamily="34" charset="0"/>
              <a:buChar char="•"/>
            </a:pPr>
            <a:r>
              <a:rPr lang="en" altLang="zh-CN" sz="2400" b="1" i="1" dirty="0">
                <a:solidFill>
                  <a:srgbClr val="C65A11"/>
                </a:solidFill>
                <a:latin typeface="Franklin Gothic Book" panose="020B0503020102020204" pitchFamily="34" charset="0"/>
                <a:ea typeface="Microsoft YaHei" panose="020B0503020204020204" pitchFamily="34" charset="-122"/>
              </a:rPr>
              <a:t>Data Quality: </a:t>
            </a:r>
            <a:r>
              <a:rPr lang="en" altLang="zh-CN" sz="2400" dirty="0">
                <a:latin typeface="Franklin Gothic Book" panose="020B0503020102020204" pitchFamily="34" charset="0"/>
                <a:ea typeface="Microsoft YaHei" panose="020B0503020204020204" pitchFamily="34" charset="-122"/>
              </a:rPr>
              <a:t>The</a:t>
            </a:r>
            <a:r>
              <a:rPr lang="en" altLang="zh-CN" sz="2400" b="1" i="1" dirty="0">
                <a:solidFill>
                  <a:srgbClr val="C65A11"/>
                </a:solidFill>
                <a:latin typeface="Franklin Gothic Book" panose="020B0503020102020204" pitchFamily="34" charset="0"/>
                <a:ea typeface="Microsoft YaHei" panose="020B0503020204020204" pitchFamily="34" charset="-122"/>
              </a:rPr>
              <a:t> </a:t>
            </a:r>
            <a:r>
              <a:rPr lang="en" altLang="zh-CN" sz="2400" dirty="0">
                <a:latin typeface="Franklin Gothic Book" panose="020B0503020102020204" pitchFamily="34" charset="0"/>
                <a:ea typeface="Microsoft YaHei" panose="020B0503020204020204" pitchFamily="34" charset="-122"/>
              </a:rPr>
              <a:t>data must be accurate to ensure precise alignment</a:t>
            </a:r>
          </a:p>
          <a:p>
            <a:pPr marL="800100" lvl="1" indent="-342900">
              <a:lnSpc>
                <a:spcPct val="150000"/>
              </a:lnSpc>
              <a:buFont typeface="Arial" panose="020B0604020202020204" pitchFamily="34" charset="0"/>
              <a:buChar char="•"/>
            </a:pPr>
            <a:r>
              <a:rPr lang="en" altLang="zh-CN" sz="2400" b="1" i="1" dirty="0">
                <a:solidFill>
                  <a:srgbClr val="C65A11"/>
                </a:solidFill>
                <a:latin typeface="Franklin Gothic Book" panose="020B0503020102020204" pitchFamily="34" charset="0"/>
                <a:ea typeface="Microsoft YaHei" panose="020B0503020204020204" pitchFamily="34" charset="-122"/>
              </a:rPr>
              <a:t>Data Diversity: </a:t>
            </a:r>
            <a:r>
              <a:rPr lang="en" altLang="zh-CN" sz="2400" dirty="0">
                <a:latin typeface="Franklin Gothic Book" panose="020B0503020102020204" pitchFamily="34" charset="0"/>
                <a:ea typeface="Microsoft YaHei" panose="020B0503020204020204" pitchFamily="34" charset="-122"/>
              </a:rPr>
              <a:t>The data must comprehensively cover diverse time series attributes to enable effective multimodal alignment</a:t>
            </a:r>
          </a:p>
          <a:p>
            <a:pPr marL="342900" indent="-342900">
              <a:lnSpc>
                <a:spcPct val="150000"/>
              </a:lnSpc>
              <a:buFont typeface="Arial" panose="020B0604020202020204" pitchFamily="34" charset="0"/>
              <a:buChar char="•"/>
            </a:pPr>
            <a:r>
              <a:rPr lang="en" altLang="zh-CN" sz="2400" b="1" dirty="0">
                <a:solidFill>
                  <a:srgbClr val="3E4FA6"/>
                </a:solidFill>
                <a:latin typeface="Franklin Gothic Medium" panose="020B0603020102020204" pitchFamily="34" charset="0"/>
                <a:ea typeface="Microsoft YaHei" panose="020B0503020204020204" pitchFamily="34" charset="-122"/>
              </a:rPr>
              <a:t>Existing time series generation methods fail to fully meet these requirements:</a:t>
            </a:r>
          </a:p>
          <a:p>
            <a:pPr marL="800100" lvl="1" indent="-342900">
              <a:lnSpc>
                <a:spcPct val="150000"/>
              </a:lnSpc>
              <a:buFont typeface="Arial" panose="020B0604020202020204" pitchFamily="34" charset="0"/>
              <a:buChar char="•"/>
            </a:pPr>
            <a:r>
              <a:rPr lang="en" altLang="zh-CN" sz="2400" dirty="0">
                <a:latin typeface="Franklin Gothic Book" panose="020B0503020102020204" pitchFamily="34" charset="0"/>
                <a:ea typeface="Microsoft YaHei" panose="020B0503020204020204" pitchFamily="34" charset="-122"/>
              </a:rPr>
              <a:t>Human labelled data is very limited</a:t>
            </a:r>
          </a:p>
          <a:p>
            <a:pPr marL="800100" lvl="1" indent="-342900">
              <a:lnSpc>
                <a:spcPct val="150000"/>
              </a:lnSpc>
              <a:buFont typeface="Arial" panose="020B0604020202020204" pitchFamily="34" charset="0"/>
              <a:buChar char="•"/>
            </a:pPr>
            <a:r>
              <a:rPr lang="en" altLang="zh-CN" sz="2400" dirty="0">
                <a:latin typeface="Franklin Gothic Book" panose="020B0503020102020204" pitchFamily="34" charset="0"/>
                <a:ea typeface="Microsoft YaHei" panose="020B0503020204020204" pitchFamily="34" charset="-122"/>
              </a:rPr>
              <a:t>Hard to ensure the quality and diversity of LLM-generated data</a:t>
            </a:r>
          </a:p>
          <a:p>
            <a:pPr marL="342900" indent="-342900">
              <a:lnSpc>
                <a:spcPct val="150000"/>
              </a:lnSpc>
              <a:buFont typeface="Arial" panose="020B0604020202020204" pitchFamily="34" charset="0"/>
              <a:buChar char="•"/>
            </a:pPr>
            <a:r>
              <a:rPr lang="en" altLang="zh-CN" sz="2400" dirty="0">
                <a:latin typeface="Franklin Gothic Book" panose="020B0503020102020204" pitchFamily="34" charset="0"/>
                <a:ea typeface="Microsoft YaHei" panose="020B0503020204020204" pitchFamily="34" charset="-122"/>
              </a:rPr>
              <a:t>To address this gap, we propose a </a:t>
            </a:r>
            <a:r>
              <a:rPr lang="en" altLang="zh-CN" sz="2400" b="1" i="1" dirty="0">
                <a:solidFill>
                  <a:srgbClr val="61A072"/>
                </a:solidFill>
                <a:latin typeface="Franklin Gothic Medium" panose="020B0603020102020204" pitchFamily="34" charset="0"/>
                <a:ea typeface="Microsoft YaHei" panose="020B0503020204020204" pitchFamily="34" charset="-122"/>
              </a:rPr>
              <a:t>novel attribute-based method</a:t>
            </a:r>
            <a:endParaRPr lang="en" altLang="zh-CN" sz="2400" dirty="0">
              <a:latin typeface="Franklin Gothic Book" panose="020B0503020102020204" pitchFamily="34" charset="0"/>
              <a:ea typeface="Microsoft YaHei" panose="020B0503020204020204" pitchFamily="34" charset="-122"/>
            </a:endParaRPr>
          </a:p>
        </p:txBody>
      </p:sp>
    </p:spTree>
    <p:extLst>
      <p:ext uri="{BB962C8B-B14F-4D97-AF65-F5344CB8AC3E}">
        <p14:creationId xmlns:p14="http://schemas.microsoft.com/office/powerpoint/2010/main" val="2701389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A81EA-08C4-7B0C-5F72-803645C9324E}"/>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6EFAA44-6456-3BBB-0D52-039382152E5D}"/>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48DDC14B-D24F-B1ED-26B7-C547992CF5EB}"/>
              </a:ext>
            </a:extLst>
          </p:cNvPr>
          <p:cNvSpPr txBox="1"/>
          <p:nvPr/>
        </p:nvSpPr>
        <p:spPr>
          <a:xfrm>
            <a:off x="382908" y="147056"/>
            <a:ext cx="7756419"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Key Designs in Synthetic Data Generation</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ED19F251-EDF5-C806-1A23-E64B19C70D4E}"/>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8</a:t>
            </a:fld>
            <a:endParaRPr kumimoji="1" lang="zh-CN" altLang="en-US">
              <a:latin typeface="STHeiti" panose="02010600040101010101" pitchFamily="2" charset="-122"/>
              <a:ea typeface="STHeiti" panose="02010600040101010101" pitchFamily="2" charset="-122"/>
            </a:endParaRPr>
          </a:p>
        </p:txBody>
      </p:sp>
      <p:sp>
        <p:nvSpPr>
          <p:cNvPr id="6" name="文本框 5">
            <a:extLst>
              <a:ext uri="{FF2B5EF4-FFF2-40B4-BE49-F238E27FC236}">
                <a16:creationId xmlns:a16="http://schemas.microsoft.com/office/drawing/2014/main" id="{9D6C9AEA-2341-25EA-BD65-E4D7B8C19CF6}"/>
              </a:ext>
            </a:extLst>
          </p:cNvPr>
          <p:cNvSpPr txBox="1"/>
          <p:nvPr/>
        </p:nvSpPr>
        <p:spPr>
          <a:xfrm>
            <a:off x="834722" y="3252854"/>
            <a:ext cx="10522555" cy="2923877"/>
          </a:xfrm>
          <a:prstGeom prst="rect">
            <a:avLst/>
          </a:prstGeom>
          <a:noFill/>
        </p:spPr>
        <p:txBody>
          <a:bodyPr wrap="square" rtlCol="0">
            <a:spAutoFit/>
          </a:bodyPr>
          <a:lstStyle/>
          <a:p>
            <a:pPr marL="285750" indent="-285750">
              <a:spcBef>
                <a:spcPts val="2400"/>
              </a:spcBef>
              <a:buFont typeface="Arial" panose="020B0604020202020204" pitchFamily="34" charset="0"/>
              <a:buChar char="•"/>
            </a:pPr>
            <a:r>
              <a:rPr kumimoji="1" lang="en-US" altLang="zh-CN" sz="2400" b="1" dirty="0">
                <a:solidFill>
                  <a:srgbClr val="3E4FA6"/>
                </a:solidFill>
                <a:latin typeface="Franklin Gothic Medium" panose="020B0603020102020204" pitchFamily="34" charset="0"/>
                <a:ea typeface="Microsoft YaHei" panose="020B0503020204020204" pitchFamily="34" charset="-122"/>
              </a:rPr>
              <a:t>Attribute Selector: </a:t>
            </a:r>
            <a:r>
              <a:rPr kumimoji="1" lang="en-US" altLang="zh-CN" sz="2400" dirty="0">
                <a:latin typeface="Franklin Gothic Book" panose="020B0503020102020204" pitchFamily="34" charset="0"/>
                <a:ea typeface="Microsoft YaHei" panose="020B0503020204020204" pitchFamily="34" charset="-122"/>
              </a:rPr>
              <a:t>To produce </a:t>
            </a:r>
            <a:r>
              <a:rPr kumimoji="1" lang="en-US" altLang="zh-CN" sz="2400" i="1" u="sng" dirty="0">
                <a:solidFill>
                  <a:srgbClr val="61A072"/>
                </a:solidFill>
                <a:latin typeface="Franklin Gothic Book" panose="020B0503020102020204" pitchFamily="34" charset="0"/>
                <a:ea typeface="Microsoft YaHei" panose="020B0503020204020204" pitchFamily="34" charset="-122"/>
              </a:rPr>
              <a:t>highly controllable </a:t>
            </a:r>
            <a:r>
              <a:rPr kumimoji="1" lang="en-US" altLang="zh-CN" sz="2400" dirty="0">
                <a:latin typeface="Franklin Gothic Book" panose="020B0503020102020204" pitchFamily="34" charset="0"/>
                <a:ea typeface="Microsoft YaHei" panose="020B0503020204020204" pitchFamily="34" charset="-122"/>
              </a:rPr>
              <a:t>time-series data with </a:t>
            </a:r>
            <a:r>
              <a:rPr kumimoji="1" lang="en-US" altLang="zh-CN" sz="2400" i="1" u="sng" dirty="0">
                <a:solidFill>
                  <a:srgbClr val="61A072"/>
                </a:solidFill>
                <a:latin typeface="Franklin Gothic Book" panose="020B0503020102020204" pitchFamily="34" charset="0"/>
                <a:ea typeface="Microsoft YaHei" panose="020B0503020204020204" pitchFamily="34" charset="-122"/>
              </a:rPr>
              <a:t>precise attributes</a:t>
            </a:r>
            <a:r>
              <a:rPr kumimoji="1" lang="en-US" altLang="zh-CN" sz="2400" dirty="0">
                <a:latin typeface="Franklin Gothic Book" panose="020B0503020102020204" pitchFamily="34" charset="0"/>
                <a:ea typeface="Microsoft YaHei" panose="020B0503020204020204" pitchFamily="34" charset="-122"/>
              </a:rPr>
              <a:t>  </a:t>
            </a:r>
          </a:p>
          <a:p>
            <a:pPr marL="285750" indent="-285750">
              <a:spcBef>
                <a:spcPts val="2400"/>
              </a:spcBef>
              <a:buFont typeface="Arial" panose="020B0604020202020204" pitchFamily="34" charset="0"/>
              <a:buChar char="•"/>
            </a:pPr>
            <a:r>
              <a:rPr kumimoji="1" lang="en-US" altLang="zh-CN" sz="2400" b="1" dirty="0">
                <a:solidFill>
                  <a:srgbClr val="3E4FA6"/>
                </a:solidFill>
                <a:latin typeface="Franklin Gothic Medium" panose="020B0603020102020204" pitchFamily="34" charset="0"/>
                <a:ea typeface="Microsoft YaHei" panose="020B0503020204020204" pitchFamily="34" charset="-122"/>
              </a:rPr>
              <a:t>Attribute-Based Time Series Generator: </a:t>
            </a:r>
            <a:r>
              <a:rPr kumimoji="1" lang="en-US" altLang="zh-CN" sz="2400" i="1" u="sng" dirty="0">
                <a:solidFill>
                  <a:srgbClr val="61A072"/>
                </a:solidFill>
                <a:latin typeface="Franklin Gothic Book" panose="020B0503020102020204" pitchFamily="34" charset="0"/>
                <a:ea typeface="Microsoft YaHei" panose="020B0503020204020204" pitchFamily="34" charset="-122"/>
              </a:rPr>
              <a:t>Generate time series </a:t>
            </a:r>
            <a:r>
              <a:rPr kumimoji="1" lang="en-US" altLang="zh-CN" sz="2400" dirty="0">
                <a:latin typeface="Franklin Gothic Book" panose="020B0503020102020204" pitchFamily="34" charset="0"/>
                <a:ea typeface="Microsoft YaHei" panose="020B0503020204020204" pitchFamily="34" charset="-122"/>
              </a:rPr>
              <a:t>that correspond exactly to the attribute pool using a rule-based approach.  </a:t>
            </a:r>
          </a:p>
          <a:p>
            <a:pPr marL="285750" indent="-285750">
              <a:spcBef>
                <a:spcPts val="2400"/>
              </a:spcBef>
              <a:buFont typeface="Arial" panose="020B0604020202020204" pitchFamily="34" charset="0"/>
              <a:buChar char="•"/>
            </a:pPr>
            <a:r>
              <a:rPr kumimoji="1" lang="en-US" altLang="zh-CN" sz="2400" b="1" dirty="0">
                <a:solidFill>
                  <a:srgbClr val="3E4FA6"/>
                </a:solidFill>
                <a:latin typeface="Franklin Gothic Medium" panose="020B0603020102020204" pitchFamily="34" charset="0"/>
                <a:ea typeface="Microsoft YaHei" panose="020B0503020204020204" pitchFamily="34" charset="-122"/>
              </a:rPr>
              <a:t>Time Series Evol-Instruct: </a:t>
            </a:r>
            <a:r>
              <a:rPr kumimoji="1" lang="en-US" altLang="zh-CN" sz="2400" dirty="0">
                <a:latin typeface="Franklin Gothic Book" panose="020B0503020102020204" pitchFamily="34" charset="0"/>
                <a:ea typeface="Microsoft YaHei" panose="020B0503020204020204" pitchFamily="34" charset="-122"/>
              </a:rPr>
              <a:t>To construct </a:t>
            </a:r>
            <a:r>
              <a:rPr kumimoji="1" lang="en-US" altLang="zh-CN" sz="2400" i="1" u="sng" dirty="0">
                <a:solidFill>
                  <a:srgbClr val="61A072"/>
                </a:solidFill>
                <a:latin typeface="Franklin Gothic Book" panose="020B0503020102020204" pitchFamily="34" charset="0"/>
                <a:ea typeface="Microsoft YaHei" panose="020B0503020204020204" pitchFamily="34" charset="-122"/>
              </a:rPr>
              <a:t>large, diverse, and accurate datasets </a:t>
            </a:r>
            <a:r>
              <a:rPr kumimoji="1" lang="en-US" altLang="zh-CN" sz="2400" dirty="0">
                <a:latin typeface="Franklin Gothic Book" panose="020B0503020102020204" pitchFamily="34" charset="0"/>
                <a:ea typeface="Microsoft YaHei" panose="020B0503020204020204" pitchFamily="34" charset="-122"/>
              </a:rPr>
              <a:t>for complex question answering and reasoning</a:t>
            </a:r>
          </a:p>
        </p:txBody>
      </p:sp>
      <p:grpSp>
        <p:nvGrpSpPr>
          <p:cNvPr id="33" name="组合 32">
            <a:extLst>
              <a:ext uri="{FF2B5EF4-FFF2-40B4-BE49-F238E27FC236}">
                <a16:creationId xmlns:a16="http://schemas.microsoft.com/office/drawing/2014/main" id="{B9E792F9-6276-2BE4-F869-C473165C0F6D}"/>
              </a:ext>
            </a:extLst>
          </p:cNvPr>
          <p:cNvGrpSpPr/>
          <p:nvPr/>
        </p:nvGrpSpPr>
        <p:grpSpPr>
          <a:xfrm>
            <a:off x="1912029" y="1025945"/>
            <a:ext cx="7620998" cy="2044971"/>
            <a:chOff x="1877846" y="1025945"/>
            <a:chExt cx="6282616" cy="1685838"/>
          </a:xfrm>
        </p:grpSpPr>
        <p:sp>
          <p:nvSpPr>
            <p:cNvPr id="7" name="文本框 6">
              <a:extLst>
                <a:ext uri="{FF2B5EF4-FFF2-40B4-BE49-F238E27FC236}">
                  <a16:creationId xmlns:a16="http://schemas.microsoft.com/office/drawing/2014/main" id="{AADA94FC-1105-CE54-B2F2-25B99B4DCA39}"/>
                </a:ext>
              </a:extLst>
            </p:cNvPr>
            <p:cNvSpPr txBox="1"/>
            <p:nvPr/>
          </p:nvSpPr>
          <p:spPr>
            <a:xfrm>
              <a:off x="2802694" y="1923143"/>
              <a:ext cx="913873" cy="482078"/>
            </a:xfrm>
            <a:prstGeom prst="rect">
              <a:avLst/>
            </a:prstGeom>
            <a:noFill/>
          </p:spPr>
          <p:txBody>
            <a:bodyPr wrap="square" rtlCol="0">
              <a:spAutoFit/>
            </a:bodyPr>
            <a:lstStyle/>
            <a:p>
              <a:pPr algn="ctr"/>
              <a:r>
                <a:rPr kumimoji="1" lang="en-US" altLang="zh-CN" sz="1600" dirty="0">
                  <a:latin typeface="Times New Roman" panose="02020603050405020304" pitchFamily="18" charset="0"/>
                  <a:cs typeface="Times New Roman" panose="02020603050405020304" pitchFamily="18" charset="0"/>
                </a:rPr>
                <a:t>Attribute Pool</a:t>
              </a:r>
              <a:endParaRPr kumimoji="1" lang="zh-CN" altLang="en-US" sz="1600" dirty="0">
                <a:latin typeface="Times New Roman" panose="02020603050405020304" pitchFamily="18" charset="0"/>
                <a:cs typeface="Times New Roman" panose="02020603050405020304" pitchFamily="18" charset="0"/>
              </a:endParaRPr>
            </a:p>
          </p:txBody>
        </p:sp>
        <p:sp>
          <p:nvSpPr>
            <p:cNvPr id="8" name="图形 5">
              <a:extLst>
                <a:ext uri="{FF2B5EF4-FFF2-40B4-BE49-F238E27FC236}">
                  <a16:creationId xmlns:a16="http://schemas.microsoft.com/office/drawing/2014/main" id="{51197E9E-EDED-2BF2-F150-2002FDC56D1E}"/>
                </a:ext>
              </a:extLst>
            </p:cNvPr>
            <p:cNvSpPr/>
            <p:nvPr/>
          </p:nvSpPr>
          <p:spPr>
            <a:xfrm>
              <a:off x="3045321" y="1445834"/>
              <a:ext cx="474396" cy="471001"/>
            </a:xfrm>
            <a:custGeom>
              <a:avLst/>
              <a:gdLst>
                <a:gd name="connsiteX0" fmla="*/ 474396 w 474396"/>
                <a:gd name="connsiteY0" fmla="*/ 454446 h 471001"/>
                <a:gd name="connsiteX1" fmla="*/ 374964 w 474396"/>
                <a:gd name="connsiteY1" fmla="*/ 239026 h 471001"/>
                <a:gd name="connsiteX2" fmla="*/ 391519 w 474396"/>
                <a:gd name="connsiteY2" fmla="*/ 203515 h 471001"/>
                <a:gd name="connsiteX3" fmla="*/ 344204 w 474396"/>
                <a:gd name="connsiteY3" fmla="*/ 156200 h 471001"/>
                <a:gd name="connsiteX4" fmla="*/ 303992 w 474396"/>
                <a:gd name="connsiteY4" fmla="*/ 177507 h 471001"/>
                <a:gd name="connsiteX5" fmla="*/ 185654 w 474396"/>
                <a:gd name="connsiteY5" fmla="*/ 113586 h 471001"/>
                <a:gd name="connsiteX6" fmla="*/ 190406 w 474396"/>
                <a:gd name="connsiteY6" fmla="*/ 92279 h 471001"/>
                <a:gd name="connsiteX7" fmla="*/ 308744 w 474396"/>
                <a:gd name="connsiteY7" fmla="*/ 68622 h 471001"/>
                <a:gd name="connsiteX8" fmla="*/ 311094 w 474396"/>
                <a:gd name="connsiteY8" fmla="*/ 68622 h 471001"/>
                <a:gd name="connsiteX9" fmla="*/ 311094 w 474396"/>
                <a:gd name="connsiteY9" fmla="*/ 70972 h 471001"/>
                <a:gd name="connsiteX10" fmla="*/ 353708 w 474396"/>
                <a:gd name="connsiteY10" fmla="*/ 94629 h 471001"/>
                <a:gd name="connsiteX11" fmla="*/ 401023 w 474396"/>
                <a:gd name="connsiteY11" fmla="*/ 47315 h 471001"/>
                <a:gd name="connsiteX12" fmla="*/ 353708 w 474396"/>
                <a:gd name="connsiteY12" fmla="*/ 0 h 471001"/>
                <a:gd name="connsiteX13" fmla="*/ 311094 w 474396"/>
                <a:gd name="connsiteY13" fmla="*/ 23657 h 471001"/>
                <a:gd name="connsiteX14" fmla="*/ 303992 w 474396"/>
                <a:gd name="connsiteY14" fmla="*/ 47315 h 471001"/>
                <a:gd name="connsiteX15" fmla="*/ 185654 w 474396"/>
                <a:gd name="connsiteY15" fmla="*/ 70972 h 471001"/>
                <a:gd name="connsiteX16" fmla="*/ 119382 w 474396"/>
                <a:gd name="connsiteY16" fmla="*/ 21256 h 471001"/>
                <a:gd name="connsiteX17" fmla="*/ 48359 w 474396"/>
                <a:gd name="connsiteY17" fmla="*/ 92279 h 471001"/>
                <a:gd name="connsiteX18" fmla="*/ 119382 w 474396"/>
                <a:gd name="connsiteY18" fmla="*/ 163302 h 471001"/>
                <a:gd name="connsiteX19" fmla="*/ 147792 w 474396"/>
                <a:gd name="connsiteY19" fmla="*/ 156200 h 471001"/>
                <a:gd name="connsiteX20" fmla="*/ 169048 w 474396"/>
                <a:gd name="connsiteY20" fmla="*/ 257983 h 471001"/>
                <a:gd name="connsiteX21" fmla="*/ 150091 w 474396"/>
                <a:gd name="connsiteY21" fmla="*/ 276939 h 471001"/>
                <a:gd name="connsiteX22" fmla="*/ 150091 w 474396"/>
                <a:gd name="connsiteY22" fmla="*/ 326655 h 471001"/>
                <a:gd name="connsiteX23" fmla="*/ 192705 w 474396"/>
                <a:gd name="connsiteY23" fmla="*/ 350313 h 471001"/>
                <a:gd name="connsiteX24" fmla="*/ 242421 w 474396"/>
                <a:gd name="connsiteY24" fmla="*/ 300597 h 471001"/>
                <a:gd name="connsiteX25" fmla="*/ 192705 w 474396"/>
                <a:gd name="connsiteY25" fmla="*/ 250880 h 471001"/>
                <a:gd name="connsiteX26" fmla="*/ 169048 w 474396"/>
                <a:gd name="connsiteY26" fmla="*/ 139645 h 471001"/>
                <a:gd name="connsiteX27" fmla="*/ 176150 w 474396"/>
                <a:gd name="connsiteY27" fmla="*/ 130192 h 471001"/>
                <a:gd name="connsiteX28" fmla="*/ 296838 w 474396"/>
                <a:gd name="connsiteY28" fmla="*/ 194113 h 471001"/>
                <a:gd name="connsiteX29" fmla="*/ 301590 w 474396"/>
                <a:gd name="connsiteY29" fmla="*/ 224873 h 471001"/>
                <a:gd name="connsiteX30" fmla="*/ 344204 w 474396"/>
                <a:gd name="connsiteY30" fmla="*/ 248530 h 471001"/>
                <a:gd name="connsiteX31" fmla="*/ 353657 w 474396"/>
                <a:gd name="connsiteY31" fmla="*/ 248530 h 471001"/>
                <a:gd name="connsiteX32" fmla="*/ 445987 w 474396"/>
                <a:gd name="connsiteY32" fmla="*/ 444942 h 471001"/>
                <a:gd name="connsiteX33" fmla="*/ 29454 w 474396"/>
                <a:gd name="connsiteY33" fmla="*/ 444942 h 471001"/>
                <a:gd name="connsiteX34" fmla="*/ 69666 w 474396"/>
                <a:gd name="connsiteY34" fmla="*/ 343159 h 471001"/>
                <a:gd name="connsiteX35" fmla="*/ 62564 w 474396"/>
                <a:gd name="connsiteY35" fmla="*/ 328955 h 471001"/>
                <a:gd name="connsiteX36" fmla="*/ 48359 w 474396"/>
                <a:gd name="connsiteY36" fmla="*/ 336057 h 471001"/>
                <a:gd name="connsiteX37" fmla="*/ 1045 w 474396"/>
                <a:gd name="connsiteY37" fmla="*/ 454446 h 471001"/>
                <a:gd name="connsiteX38" fmla="*/ 1045 w 474396"/>
                <a:gd name="connsiteY38" fmla="*/ 463899 h 471001"/>
                <a:gd name="connsiteX39" fmla="*/ 12899 w 474396"/>
                <a:gd name="connsiteY39" fmla="*/ 471001 h 471001"/>
                <a:gd name="connsiteX40" fmla="*/ 462593 w 474396"/>
                <a:gd name="connsiteY40" fmla="*/ 471001 h 471001"/>
                <a:gd name="connsiteX41" fmla="*/ 472046 w 474396"/>
                <a:gd name="connsiteY41" fmla="*/ 466249 h 471001"/>
                <a:gd name="connsiteX42" fmla="*/ 474396 w 474396"/>
                <a:gd name="connsiteY42" fmla="*/ 454446 h 471001"/>
                <a:gd name="connsiteX43" fmla="*/ 353657 w 474396"/>
                <a:gd name="connsiteY43" fmla="*/ 18957 h 471001"/>
                <a:gd name="connsiteX44" fmla="*/ 377314 w 474396"/>
                <a:gd name="connsiteY44" fmla="*/ 33161 h 471001"/>
                <a:gd name="connsiteX45" fmla="*/ 377314 w 474396"/>
                <a:gd name="connsiteY45" fmla="*/ 59220 h 471001"/>
                <a:gd name="connsiteX46" fmla="*/ 353657 w 474396"/>
                <a:gd name="connsiteY46" fmla="*/ 73425 h 471001"/>
                <a:gd name="connsiteX47" fmla="*/ 327598 w 474396"/>
                <a:gd name="connsiteY47" fmla="*/ 47366 h 471001"/>
                <a:gd name="connsiteX48" fmla="*/ 353657 w 474396"/>
                <a:gd name="connsiteY48" fmla="*/ 18957 h 471001"/>
                <a:gd name="connsiteX49" fmla="*/ 216413 w 474396"/>
                <a:gd name="connsiteY49" fmla="*/ 291093 h 471001"/>
                <a:gd name="connsiteX50" fmla="*/ 216413 w 474396"/>
                <a:gd name="connsiteY50" fmla="*/ 317152 h 471001"/>
                <a:gd name="connsiteX51" fmla="*/ 192756 w 474396"/>
                <a:gd name="connsiteY51" fmla="*/ 331356 h 471001"/>
                <a:gd name="connsiteX52" fmla="*/ 166697 w 474396"/>
                <a:gd name="connsiteY52" fmla="*/ 305297 h 471001"/>
                <a:gd name="connsiteX53" fmla="*/ 192756 w 474396"/>
                <a:gd name="connsiteY53" fmla="*/ 279239 h 471001"/>
                <a:gd name="connsiteX54" fmla="*/ 216413 w 474396"/>
                <a:gd name="connsiteY54" fmla="*/ 291093 h 471001"/>
                <a:gd name="connsiteX55" fmla="*/ 72017 w 474396"/>
                <a:gd name="connsiteY55" fmla="*/ 92330 h 471001"/>
                <a:gd name="connsiteX56" fmla="*/ 119331 w 474396"/>
                <a:gd name="connsiteY56" fmla="*/ 45015 h 471001"/>
                <a:gd name="connsiteX57" fmla="*/ 164296 w 474396"/>
                <a:gd name="connsiteY57" fmla="*/ 80527 h 471001"/>
                <a:gd name="connsiteX58" fmla="*/ 164296 w 474396"/>
                <a:gd name="connsiteY58" fmla="*/ 85279 h 471001"/>
                <a:gd name="connsiteX59" fmla="*/ 166646 w 474396"/>
                <a:gd name="connsiteY59" fmla="*/ 90031 h 471001"/>
                <a:gd name="connsiteX60" fmla="*/ 166646 w 474396"/>
                <a:gd name="connsiteY60" fmla="*/ 92381 h 471001"/>
                <a:gd name="connsiteX61" fmla="*/ 119331 w 474396"/>
                <a:gd name="connsiteY61" fmla="*/ 139696 h 471001"/>
                <a:gd name="connsiteX62" fmla="*/ 72017 w 474396"/>
                <a:gd name="connsiteY62" fmla="*/ 92330 h 47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74396" h="471001">
                  <a:moveTo>
                    <a:pt x="474396" y="454446"/>
                  </a:moveTo>
                  <a:lnTo>
                    <a:pt x="374964" y="239026"/>
                  </a:lnTo>
                  <a:cubicBezTo>
                    <a:pt x="384416" y="229573"/>
                    <a:pt x="391519" y="217719"/>
                    <a:pt x="391519" y="203515"/>
                  </a:cubicBezTo>
                  <a:cubicBezTo>
                    <a:pt x="391519" y="177456"/>
                    <a:pt x="370212" y="156200"/>
                    <a:pt x="344204" y="156200"/>
                  </a:cubicBezTo>
                  <a:cubicBezTo>
                    <a:pt x="327649" y="156200"/>
                    <a:pt x="313444" y="163302"/>
                    <a:pt x="303992" y="177507"/>
                  </a:cubicBezTo>
                  <a:lnTo>
                    <a:pt x="185654" y="113586"/>
                  </a:lnTo>
                  <a:cubicBezTo>
                    <a:pt x="188004" y="106484"/>
                    <a:pt x="190406" y="99381"/>
                    <a:pt x="190406" y="92279"/>
                  </a:cubicBezTo>
                  <a:lnTo>
                    <a:pt x="308744" y="68622"/>
                  </a:lnTo>
                  <a:lnTo>
                    <a:pt x="311094" y="68622"/>
                  </a:lnTo>
                  <a:lnTo>
                    <a:pt x="311094" y="70972"/>
                  </a:lnTo>
                  <a:cubicBezTo>
                    <a:pt x="320547" y="85177"/>
                    <a:pt x="334751" y="94629"/>
                    <a:pt x="353708" y="94629"/>
                  </a:cubicBezTo>
                  <a:cubicBezTo>
                    <a:pt x="379767" y="94629"/>
                    <a:pt x="401023" y="73322"/>
                    <a:pt x="401023" y="47315"/>
                  </a:cubicBezTo>
                  <a:cubicBezTo>
                    <a:pt x="401023" y="21307"/>
                    <a:pt x="379716" y="0"/>
                    <a:pt x="353708" y="0"/>
                  </a:cubicBezTo>
                  <a:cubicBezTo>
                    <a:pt x="337153" y="0"/>
                    <a:pt x="320598" y="9453"/>
                    <a:pt x="311094" y="23657"/>
                  </a:cubicBezTo>
                  <a:cubicBezTo>
                    <a:pt x="306342" y="30760"/>
                    <a:pt x="303992" y="40212"/>
                    <a:pt x="303992" y="47315"/>
                  </a:cubicBezTo>
                  <a:lnTo>
                    <a:pt x="185654" y="70972"/>
                  </a:lnTo>
                  <a:cubicBezTo>
                    <a:pt x="176201" y="40212"/>
                    <a:pt x="150142" y="21256"/>
                    <a:pt x="119382" y="21256"/>
                  </a:cubicBezTo>
                  <a:cubicBezTo>
                    <a:pt x="79170" y="21256"/>
                    <a:pt x="48359" y="52016"/>
                    <a:pt x="48359" y="92279"/>
                  </a:cubicBezTo>
                  <a:cubicBezTo>
                    <a:pt x="48359" y="132543"/>
                    <a:pt x="79119" y="163302"/>
                    <a:pt x="119382" y="163302"/>
                  </a:cubicBezTo>
                  <a:cubicBezTo>
                    <a:pt x="128835" y="163302"/>
                    <a:pt x="138339" y="160952"/>
                    <a:pt x="147792" y="156200"/>
                  </a:cubicBezTo>
                  <a:lnTo>
                    <a:pt x="169048" y="257983"/>
                  </a:lnTo>
                  <a:cubicBezTo>
                    <a:pt x="161945" y="262735"/>
                    <a:pt x="154843" y="267435"/>
                    <a:pt x="150091" y="276939"/>
                  </a:cubicBezTo>
                  <a:cubicBezTo>
                    <a:pt x="140638" y="291144"/>
                    <a:pt x="140638" y="310049"/>
                    <a:pt x="150091" y="326655"/>
                  </a:cubicBezTo>
                  <a:cubicBezTo>
                    <a:pt x="159544" y="340860"/>
                    <a:pt x="176150" y="350313"/>
                    <a:pt x="192705" y="350313"/>
                  </a:cubicBezTo>
                  <a:cubicBezTo>
                    <a:pt x="221114" y="350313"/>
                    <a:pt x="242421" y="329006"/>
                    <a:pt x="242421" y="300597"/>
                  </a:cubicBezTo>
                  <a:cubicBezTo>
                    <a:pt x="242421" y="272187"/>
                    <a:pt x="221114" y="250880"/>
                    <a:pt x="192705" y="250880"/>
                  </a:cubicBezTo>
                  <a:lnTo>
                    <a:pt x="169048" y="139645"/>
                  </a:lnTo>
                  <a:cubicBezTo>
                    <a:pt x="171398" y="137294"/>
                    <a:pt x="173800" y="134893"/>
                    <a:pt x="176150" y="130192"/>
                  </a:cubicBezTo>
                  <a:lnTo>
                    <a:pt x="296838" y="194113"/>
                  </a:lnTo>
                  <a:cubicBezTo>
                    <a:pt x="294488" y="203566"/>
                    <a:pt x="296838" y="215420"/>
                    <a:pt x="301590" y="224873"/>
                  </a:cubicBezTo>
                  <a:cubicBezTo>
                    <a:pt x="311043" y="239077"/>
                    <a:pt x="325248" y="248530"/>
                    <a:pt x="344204" y="248530"/>
                  </a:cubicBezTo>
                  <a:lnTo>
                    <a:pt x="353657" y="248530"/>
                  </a:lnTo>
                  <a:lnTo>
                    <a:pt x="445987" y="444942"/>
                  </a:lnTo>
                  <a:lnTo>
                    <a:pt x="29454" y="444942"/>
                  </a:lnTo>
                  <a:lnTo>
                    <a:pt x="69666" y="343159"/>
                  </a:lnTo>
                  <a:cubicBezTo>
                    <a:pt x="72017" y="338408"/>
                    <a:pt x="69666" y="331305"/>
                    <a:pt x="62564" y="328955"/>
                  </a:cubicBezTo>
                  <a:cubicBezTo>
                    <a:pt x="57812" y="326604"/>
                    <a:pt x="50710" y="328955"/>
                    <a:pt x="48359" y="336057"/>
                  </a:cubicBezTo>
                  <a:lnTo>
                    <a:pt x="1045" y="454446"/>
                  </a:lnTo>
                  <a:cubicBezTo>
                    <a:pt x="-1306" y="456796"/>
                    <a:pt x="1045" y="461548"/>
                    <a:pt x="1045" y="463899"/>
                  </a:cubicBezTo>
                  <a:cubicBezTo>
                    <a:pt x="5797" y="468651"/>
                    <a:pt x="8147" y="471001"/>
                    <a:pt x="12899" y="471001"/>
                  </a:cubicBezTo>
                  <a:lnTo>
                    <a:pt x="462593" y="471001"/>
                  </a:lnTo>
                  <a:cubicBezTo>
                    <a:pt x="467345" y="471001"/>
                    <a:pt x="469695" y="468651"/>
                    <a:pt x="472046" y="466249"/>
                  </a:cubicBezTo>
                  <a:cubicBezTo>
                    <a:pt x="474396" y="463899"/>
                    <a:pt x="474396" y="459147"/>
                    <a:pt x="474396" y="454446"/>
                  </a:cubicBezTo>
                  <a:close/>
                  <a:moveTo>
                    <a:pt x="353657" y="18957"/>
                  </a:moveTo>
                  <a:cubicBezTo>
                    <a:pt x="363109" y="18957"/>
                    <a:pt x="372613" y="23708"/>
                    <a:pt x="377314" y="33161"/>
                  </a:cubicBezTo>
                  <a:cubicBezTo>
                    <a:pt x="382066" y="42614"/>
                    <a:pt x="382066" y="52118"/>
                    <a:pt x="377314" y="59220"/>
                  </a:cubicBezTo>
                  <a:cubicBezTo>
                    <a:pt x="372562" y="68673"/>
                    <a:pt x="363109" y="73425"/>
                    <a:pt x="353657" y="73425"/>
                  </a:cubicBezTo>
                  <a:cubicBezTo>
                    <a:pt x="339452" y="73425"/>
                    <a:pt x="327598" y="61570"/>
                    <a:pt x="327598" y="47366"/>
                  </a:cubicBezTo>
                  <a:cubicBezTo>
                    <a:pt x="327649" y="30760"/>
                    <a:pt x="339452" y="18957"/>
                    <a:pt x="353657" y="18957"/>
                  </a:cubicBezTo>
                  <a:close/>
                  <a:moveTo>
                    <a:pt x="216413" y="291093"/>
                  </a:moveTo>
                  <a:cubicBezTo>
                    <a:pt x="221165" y="298195"/>
                    <a:pt x="221165" y="310049"/>
                    <a:pt x="216413" y="317152"/>
                  </a:cubicBezTo>
                  <a:cubicBezTo>
                    <a:pt x="211662" y="324254"/>
                    <a:pt x="202209" y="331356"/>
                    <a:pt x="192756" y="331356"/>
                  </a:cubicBezTo>
                  <a:cubicBezTo>
                    <a:pt x="178551" y="331356"/>
                    <a:pt x="166697" y="319502"/>
                    <a:pt x="166697" y="305297"/>
                  </a:cubicBezTo>
                  <a:cubicBezTo>
                    <a:pt x="166697" y="291093"/>
                    <a:pt x="178551" y="279239"/>
                    <a:pt x="192756" y="279239"/>
                  </a:cubicBezTo>
                  <a:cubicBezTo>
                    <a:pt x="202209" y="276939"/>
                    <a:pt x="211662" y="281640"/>
                    <a:pt x="216413" y="291093"/>
                  </a:cubicBezTo>
                  <a:close/>
                  <a:moveTo>
                    <a:pt x="72017" y="92330"/>
                  </a:moveTo>
                  <a:cubicBezTo>
                    <a:pt x="72017" y="66271"/>
                    <a:pt x="93324" y="45015"/>
                    <a:pt x="119331" y="45015"/>
                  </a:cubicBezTo>
                  <a:cubicBezTo>
                    <a:pt x="140638" y="45015"/>
                    <a:pt x="159544" y="59220"/>
                    <a:pt x="164296" y="80527"/>
                  </a:cubicBezTo>
                  <a:lnTo>
                    <a:pt x="164296" y="85279"/>
                  </a:lnTo>
                  <a:cubicBezTo>
                    <a:pt x="164296" y="87629"/>
                    <a:pt x="164296" y="87629"/>
                    <a:pt x="166646" y="90031"/>
                  </a:cubicBezTo>
                  <a:lnTo>
                    <a:pt x="166646" y="92381"/>
                  </a:lnTo>
                  <a:cubicBezTo>
                    <a:pt x="166646" y="118440"/>
                    <a:pt x="145339" y="139696"/>
                    <a:pt x="119331" y="139696"/>
                  </a:cubicBezTo>
                  <a:cubicBezTo>
                    <a:pt x="93324" y="139696"/>
                    <a:pt x="72017" y="118338"/>
                    <a:pt x="72017" y="92330"/>
                  </a:cubicBezTo>
                  <a:close/>
                </a:path>
              </a:pathLst>
            </a:custGeom>
            <a:solidFill>
              <a:schemeClr val="tx2">
                <a:lumMod val="50000"/>
                <a:lumOff val="50000"/>
              </a:schemeClr>
            </a:solidFill>
            <a:ln w="502" cap="flat">
              <a:noFill/>
              <a:prstDash val="solid"/>
              <a:miter/>
            </a:ln>
          </p:spPr>
          <p:txBody>
            <a:bodyPr rtlCol="0" anchor="ctr"/>
            <a:lstStyle/>
            <a:p>
              <a:endParaRPr lang="zh-CN" altLang="en-US" sz="2400">
                <a:solidFill>
                  <a:srgbClr val="8696A7"/>
                </a:solidFill>
              </a:endParaRPr>
            </a:p>
          </p:txBody>
        </p:sp>
        <p:sp>
          <p:nvSpPr>
            <p:cNvPr id="9" name="圆角矩形 8">
              <a:extLst>
                <a:ext uri="{FF2B5EF4-FFF2-40B4-BE49-F238E27FC236}">
                  <a16:creationId xmlns:a16="http://schemas.microsoft.com/office/drawing/2014/main" id="{A87989D7-D1FB-B2B6-1C74-BF83C3CF2654}"/>
                </a:ext>
              </a:extLst>
            </p:cNvPr>
            <p:cNvSpPr/>
            <p:nvPr/>
          </p:nvSpPr>
          <p:spPr>
            <a:xfrm>
              <a:off x="4165609" y="1161887"/>
              <a:ext cx="1211792" cy="584776"/>
            </a:xfrm>
            <a:prstGeom prst="roundRect">
              <a:avLst/>
            </a:prstGeom>
            <a:solidFill>
              <a:srgbClr val="F7F3E8"/>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18000" rIns="18000" rtlCol="0" anchor="ctr"/>
            <a:lstStyle/>
            <a:p>
              <a:pPr algn="ctr"/>
              <a:r>
                <a:rPr kumimoji="1" lang="en-US" altLang="zh-CN" sz="1200" b="1" dirty="0">
                  <a:solidFill>
                    <a:schemeClr val="tx1"/>
                  </a:solidFill>
                  <a:latin typeface="PT Serif Caption" panose="02060603050505020204" pitchFamily="18" charset="0"/>
                  <a:ea typeface="STHeiti" panose="02010600040101010101" pitchFamily="2" charset="-122"/>
                  <a:cs typeface="Times New Roman" panose="02020603050405020304" pitchFamily="18" charset="0"/>
                </a:rPr>
                <a:t>Attribute-Based Time Series Generator</a:t>
              </a:r>
            </a:p>
          </p:txBody>
        </p:sp>
        <p:sp>
          <p:nvSpPr>
            <p:cNvPr id="10" name="圆角矩形 9">
              <a:extLst>
                <a:ext uri="{FF2B5EF4-FFF2-40B4-BE49-F238E27FC236}">
                  <a16:creationId xmlns:a16="http://schemas.microsoft.com/office/drawing/2014/main" id="{49B88E42-E3FD-AF6D-2B5F-72B5F52565C6}"/>
                </a:ext>
              </a:extLst>
            </p:cNvPr>
            <p:cNvSpPr/>
            <p:nvPr/>
          </p:nvSpPr>
          <p:spPr>
            <a:xfrm>
              <a:off x="4168609" y="2169292"/>
              <a:ext cx="1208792" cy="442973"/>
            </a:xfrm>
            <a:prstGeom prst="roundRect">
              <a:avLst/>
            </a:prstGeom>
            <a:solidFill>
              <a:srgbClr val="F7F3E8"/>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18000" rIns="18000" rtlCol="0" anchor="ctr"/>
            <a:lstStyle/>
            <a:p>
              <a:pPr algn="ctr"/>
              <a:r>
                <a:rPr kumimoji="1" lang="en-US" altLang="zh-CN" sz="1200" b="1" dirty="0">
                  <a:solidFill>
                    <a:schemeClr val="tx1"/>
                  </a:solidFill>
                  <a:latin typeface="PT Serif Caption" panose="02060603050505020204" pitchFamily="18" charset="0"/>
                  <a:ea typeface="STHeiti" panose="02010600040101010101" pitchFamily="2" charset="-122"/>
                  <a:cs typeface="Times New Roman" panose="02020603050405020304" pitchFamily="18" charset="0"/>
                </a:rPr>
                <a:t>Time Series Evol-Instruct</a:t>
              </a:r>
            </a:p>
          </p:txBody>
        </p:sp>
        <p:grpSp>
          <p:nvGrpSpPr>
            <p:cNvPr id="11" name="组合 10">
              <a:extLst>
                <a:ext uri="{FF2B5EF4-FFF2-40B4-BE49-F238E27FC236}">
                  <a16:creationId xmlns:a16="http://schemas.microsoft.com/office/drawing/2014/main" id="{D90BB552-9EA0-BD30-7FEC-B0F7E98A487A}"/>
                </a:ext>
              </a:extLst>
            </p:cNvPr>
            <p:cNvGrpSpPr/>
            <p:nvPr/>
          </p:nvGrpSpPr>
          <p:grpSpPr>
            <a:xfrm>
              <a:off x="7277865" y="1471050"/>
              <a:ext cx="457817" cy="489701"/>
              <a:chOff x="7624140" y="2841251"/>
              <a:chExt cx="457817" cy="489701"/>
            </a:xfrm>
            <a:solidFill>
              <a:schemeClr val="tx2">
                <a:lumMod val="50000"/>
                <a:lumOff val="50000"/>
              </a:schemeClr>
            </a:solidFill>
          </p:grpSpPr>
          <p:sp>
            <p:nvSpPr>
              <p:cNvPr id="12" name="任意形状 11">
                <a:extLst>
                  <a:ext uri="{FF2B5EF4-FFF2-40B4-BE49-F238E27FC236}">
                    <a16:creationId xmlns:a16="http://schemas.microsoft.com/office/drawing/2014/main" id="{5CE390BE-2168-1360-9863-574A85E5993F}"/>
                  </a:ext>
                </a:extLst>
              </p:cNvPr>
              <p:cNvSpPr/>
              <p:nvPr/>
            </p:nvSpPr>
            <p:spPr>
              <a:xfrm>
                <a:off x="7624140" y="2922187"/>
                <a:ext cx="457817" cy="408765"/>
              </a:xfrm>
              <a:custGeom>
                <a:avLst/>
                <a:gdLst>
                  <a:gd name="connsiteX0" fmla="*/ 393331 w 457817"/>
                  <a:gd name="connsiteY0" fmla="*/ 0 h 408765"/>
                  <a:gd name="connsiteX1" fmla="*/ 328844 w 457817"/>
                  <a:gd name="connsiteY1" fmla="*/ 65403 h 408765"/>
                  <a:gd name="connsiteX2" fmla="*/ 332081 w 457817"/>
                  <a:gd name="connsiteY2" fmla="*/ 81753 h 408765"/>
                  <a:gd name="connsiteX3" fmla="*/ 228909 w 457817"/>
                  <a:gd name="connsiteY3" fmla="*/ 140615 h 408765"/>
                  <a:gd name="connsiteX4" fmla="*/ 125736 w 457817"/>
                  <a:gd name="connsiteY4" fmla="*/ 81753 h 408765"/>
                  <a:gd name="connsiteX5" fmla="*/ 128974 w 457817"/>
                  <a:gd name="connsiteY5" fmla="*/ 65403 h 408765"/>
                  <a:gd name="connsiteX6" fmla="*/ 64487 w 457817"/>
                  <a:gd name="connsiteY6" fmla="*/ 0 h 408765"/>
                  <a:gd name="connsiteX7" fmla="*/ 0 w 457817"/>
                  <a:gd name="connsiteY7" fmla="*/ 65403 h 408765"/>
                  <a:gd name="connsiteX8" fmla="*/ 64487 w 457817"/>
                  <a:gd name="connsiteY8" fmla="*/ 130805 h 408765"/>
                  <a:gd name="connsiteX9" fmla="*/ 112852 w 457817"/>
                  <a:gd name="connsiteY9" fmla="*/ 107914 h 408765"/>
                  <a:gd name="connsiteX10" fmla="*/ 212787 w 457817"/>
                  <a:gd name="connsiteY10" fmla="*/ 166776 h 408765"/>
                  <a:gd name="connsiteX11" fmla="*/ 212787 w 457817"/>
                  <a:gd name="connsiteY11" fmla="*/ 281231 h 408765"/>
                  <a:gd name="connsiteX12" fmla="*/ 164422 w 457817"/>
                  <a:gd name="connsiteY12" fmla="*/ 343363 h 408765"/>
                  <a:gd name="connsiteX13" fmla="*/ 228909 w 457817"/>
                  <a:gd name="connsiteY13" fmla="*/ 408766 h 408765"/>
                  <a:gd name="connsiteX14" fmla="*/ 293396 w 457817"/>
                  <a:gd name="connsiteY14" fmla="*/ 343363 h 408765"/>
                  <a:gd name="connsiteX15" fmla="*/ 245030 w 457817"/>
                  <a:gd name="connsiteY15" fmla="*/ 281231 h 408765"/>
                  <a:gd name="connsiteX16" fmla="*/ 245030 w 457817"/>
                  <a:gd name="connsiteY16" fmla="*/ 166776 h 408765"/>
                  <a:gd name="connsiteX17" fmla="*/ 348203 w 457817"/>
                  <a:gd name="connsiteY17" fmla="*/ 111184 h 408765"/>
                  <a:gd name="connsiteX18" fmla="*/ 393331 w 457817"/>
                  <a:gd name="connsiteY18" fmla="*/ 130805 h 408765"/>
                  <a:gd name="connsiteX19" fmla="*/ 457818 w 457817"/>
                  <a:gd name="connsiteY19" fmla="*/ 65403 h 408765"/>
                  <a:gd name="connsiteX20" fmla="*/ 393331 w 457817"/>
                  <a:gd name="connsiteY20" fmla="*/ 0 h 408765"/>
                  <a:gd name="connsiteX21" fmla="*/ 64487 w 457817"/>
                  <a:gd name="connsiteY21" fmla="*/ 98104 h 408765"/>
                  <a:gd name="connsiteX22" fmla="*/ 32243 w 457817"/>
                  <a:gd name="connsiteY22" fmla="*/ 65403 h 408765"/>
                  <a:gd name="connsiteX23" fmla="*/ 64487 w 457817"/>
                  <a:gd name="connsiteY23" fmla="*/ 32701 h 408765"/>
                  <a:gd name="connsiteX24" fmla="*/ 96730 w 457817"/>
                  <a:gd name="connsiteY24" fmla="*/ 65403 h 408765"/>
                  <a:gd name="connsiteX25" fmla="*/ 64487 w 457817"/>
                  <a:gd name="connsiteY25" fmla="*/ 98104 h 408765"/>
                  <a:gd name="connsiteX26" fmla="*/ 261152 w 457817"/>
                  <a:gd name="connsiteY26" fmla="*/ 343363 h 408765"/>
                  <a:gd name="connsiteX27" fmla="*/ 228909 w 457817"/>
                  <a:gd name="connsiteY27" fmla="*/ 376064 h 408765"/>
                  <a:gd name="connsiteX28" fmla="*/ 196665 w 457817"/>
                  <a:gd name="connsiteY28" fmla="*/ 343363 h 408765"/>
                  <a:gd name="connsiteX29" fmla="*/ 228909 w 457817"/>
                  <a:gd name="connsiteY29" fmla="*/ 310662 h 408765"/>
                  <a:gd name="connsiteX30" fmla="*/ 261152 w 457817"/>
                  <a:gd name="connsiteY30" fmla="*/ 343363 h 408765"/>
                  <a:gd name="connsiteX31" fmla="*/ 393331 w 457817"/>
                  <a:gd name="connsiteY31" fmla="*/ 98104 h 408765"/>
                  <a:gd name="connsiteX32" fmla="*/ 361087 w 457817"/>
                  <a:gd name="connsiteY32" fmla="*/ 65403 h 408765"/>
                  <a:gd name="connsiteX33" fmla="*/ 393331 w 457817"/>
                  <a:gd name="connsiteY33" fmla="*/ 32701 h 408765"/>
                  <a:gd name="connsiteX34" fmla="*/ 425574 w 457817"/>
                  <a:gd name="connsiteY34" fmla="*/ 65403 h 408765"/>
                  <a:gd name="connsiteX35" fmla="*/ 393331 w 457817"/>
                  <a:gd name="connsiteY35" fmla="*/ 98104 h 40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7817" h="408765">
                    <a:moveTo>
                      <a:pt x="393331" y="0"/>
                    </a:moveTo>
                    <a:cubicBezTo>
                      <a:pt x="357883" y="0"/>
                      <a:pt x="328844" y="29431"/>
                      <a:pt x="328844" y="65403"/>
                    </a:cubicBezTo>
                    <a:cubicBezTo>
                      <a:pt x="328844" y="71943"/>
                      <a:pt x="328844" y="75213"/>
                      <a:pt x="332081" y="81753"/>
                    </a:cubicBezTo>
                    <a:lnTo>
                      <a:pt x="228909" y="140615"/>
                    </a:lnTo>
                    <a:lnTo>
                      <a:pt x="125736" y="81753"/>
                    </a:lnTo>
                    <a:cubicBezTo>
                      <a:pt x="128974" y="75213"/>
                      <a:pt x="128974" y="71943"/>
                      <a:pt x="128974" y="65403"/>
                    </a:cubicBezTo>
                    <a:cubicBezTo>
                      <a:pt x="128974" y="29431"/>
                      <a:pt x="99935" y="0"/>
                      <a:pt x="64487" y="0"/>
                    </a:cubicBezTo>
                    <a:cubicBezTo>
                      <a:pt x="29006" y="0"/>
                      <a:pt x="0" y="29431"/>
                      <a:pt x="0" y="65403"/>
                    </a:cubicBezTo>
                    <a:cubicBezTo>
                      <a:pt x="0" y="101374"/>
                      <a:pt x="29006" y="130805"/>
                      <a:pt x="64487" y="130805"/>
                    </a:cubicBezTo>
                    <a:cubicBezTo>
                      <a:pt x="83813" y="130805"/>
                      <a:pt x="99935" y="120995"/>
                      <a:pt x="112852" y="107914"/>
                    </a:cubicBezTo>
                    <a:lnTo>
                      <a:pt x="212787" y="166776"/>
                    </a:lnTo>
                    <a:lnTo>
                      <a:pt x="212787" y="281231"/>
                    </a:lnTo>
                    <a:cubicBezTo>
                      <a:pt x="183781" y="287771"/>
                      <a:pt x="164422" y="313932"/>
                      <a:pt x="164422" y="343363"/>
                    </a:cubicBezTo>
                    <a:cubicBezTo>
                      <a:pt x="164422" y="379335"/>
                      <a:pt x="193428" y="408766"/>
                      <a:pt x="228909" y="408766"/>
                    </a:cubicBezTo>
                    <a:cubicBezTo>
                      <a:pt x="264390" y="408766"/>
                      <a:pt x="293396" y="379335"/>
                      <a:pt x="293396" y="343363"/>
                    </a:cubicBezTo>
                    <a:cubicBezTo>
                      <a:pt x="293396" y="313932"/>
                      <a:pt x="274036" y="287771"/>
                      <a:pt x="245030" y="281231"/>
                    </a:cubicBezTo>
                    <a:lnTo>
                      <a:pt x="245030" y="166776"/>
                    </a:lnTo>
                    <a:lnTo>
                      <a:pt x="348203" y="111184"/>
                    </a:lnTo>
                    <a:cubicBezTo>
                      <a:pt x="357883" y="120995"/>
                      <a:pt x="374004" y="130805"/>
                      <a:pt x="393331" y="130805"/>
                    </a:cubicBezTo>
                    <a:cubicBezTo>
                      <a:pt x="428812" y="130805"/>
                      <a:pt x="457818" y="101374"/>
                      <a:pt x="457818" y="65403"/>
                    </a:cubicBezTo>
                    <a:cubicBezTo>
                      <a:pt x="457818" y="29431"/>
                      <a:pt x="428812" y="0"/>
                      <a:pt x="393331" y="0"/>
                    </a:cubicBezTo>
                    <a:close/>
                    <a:moveTo>
                      <a:pt x="64487" y="98104"/>
                    </a:moveTo>
                    <a:cubicBezTo>
                      <a:pt x="45128" y="98104"/>
                      <a:pt x="32243" y="85023"/>
                      <a:pt x="32243" y="65403"/>
                    </a:cubicBezTo>
                    <a:cubicBezTo>
                      <a:pt x="32243" y="45782"/>
                      <a:pt x="45128" y="32701"/>
                      <a:pt x="64487" y="32701"/>
                    </a:cubicBezTo>
                    <a:cubicBezTo>
                      <a:pt x="83813" y="32701"/>
                      <a:pt x="96730" y="45782"/>
                      <a:pt x="96730" y="65403"/>
                    </a:cubicBezTo>
                    <a:cubicBezTo>
                      <a:pt x="96730" y="85023"/>
                      <a:pt x="83813" y="98104"/>
                      <a:pt x="64487" y="98104"/>
                    </a:cubicBezTo>
                    <a:close/>
                    <a:moveTo>
                      <a:pt x="261152" y="343363"/>
                    </a:moveTo>
                    <a:cubicBezTo>
                      <a:pt x="261152" y="362984"/>
                      <a:pt x="245030" y="376064"/>
                      <a:pt x="228909" y="376064"/>
                    </a:cubicBezTo>
                    <a:cubicBezTo>
                      <a:pt x="209550" y="376064"/>
                      <a:pt x="196665" y="362984"/>
                      <a:pt x="196665" y="343363"/>
                    </a:cubicBezTo>
                    <a:cubicBezTo>
                      <a:pt x="196665" y="323742"/>
                      <a:pt x="209550" y="310662"/>
                      <a:pt x="228909" y="310662"/>
                    </a:cubicBezTo>
                    <a:cubicBezTo>
                      <a:pt x="248268" y="310662"/>
                      <a:pt x="261152" y="323742"/>
                      <a:pt x="261152" y="343363"/>
                    </a:cubicBezTo>
                    <a:close/>
                    <a:moveTo>
                      <a:pt x="393331" y="98104"/>
                    </a:moveTo>
                    <a:cubicBezTo>
                      <a:pt x="374004" y="98104"/>
                      <a:pt x="361087" y="85023"/>
                      <a:pt x="361087" y="65403"/>
                    </a:cubicBezTo>
                    <a:cubicBezTo>
                      <a:pt x="361087" y="45782"/>
                      <a:pt x="374004" y="32701"/>
                      <a:pt x="393331" y="32701"/>
                    </a:cubicBezTo>
                    <a:cubicBezTo>
                      <a:pt x="412690" y="32701"/>
                      <a:pt x="425574" y="45782"/>
                      <a:pt x="425574" y="65403"/>
                    </a:cubicBezTo>
                    <a:cubicBezTo>
                      <a:pt x="425574" y="85023"/>
                      <a:pt x="409452" y="98104"/>
                      <a:pt x="393331" y="98104"/>
                    </a:cubicBezTo>
                    <a:close/>
                  </a:path>
                </a:pathLst>
              </a:custGeom>
              <a:grpFill/>
              <a:ln w="502" cap="flat">
                <a:noFill/>
                <a:prstDash val="solid"/>
                <a:miter/>
              </a:ln>
            </p:spPr>
            <p:txBody>
              <a:bodyPr rtlCol="0" anchor="ctr"/>
              <a:lstStyle/>
              <a:p>
                <a:endParaRPr lang="zh-CN" altLang="en-US" sz="2400">
                  <a:solidFill>
                    <a:srgbClr val="8696A7"/>
                  </a:solidFill>
                </a:endParaRPr>
              </a:p>
            </p:txBody>
          </p:sp>
          <p:sp>
            <p:nvSpPr>
              <p:cNvPr id="13" name="任意形状 12">
                <a:extLst>
                  <a:ext uri="{FF2B5EF4-FFF2-40B4-BE49-F238E27FC236}">
                    <a16:creationId xmlns:a16="http://schemas.microsoft.com/office/drawing/2014/main" id="{81D1F898-F1BE-EA72-D328-0873A901CCA9}"/>
                  </a:ext>
                </a:extLst>
              </p:cNvPr>
              <p:cNvSpPr/>
              <p:nvPr/>
            </p:nvSpPr>
            <p:spPr>
              <a:xfrm>
                <a:off x="7643499" y="2841251"/>
                <a:ext cx="419131" cy="427568"/>
              </a:xfrm>
              <a:custGeom>
                <a:avLst/>
                <a:gdLst>
                  <a:gd name="connsiteX0" fmla="*/ 32211 w 419131"/>
                  <a:gd name="connsiteY0" fmla="*/ 244442 h 427568"/>
                  <a:gd name="connsiteX1" fmla="*/ 0 w 419131"/>
                  <a:gd name="connsiteY1" fmla="*/ 234631 h 427568"/>
                  <a:gd name="connsiteX2" fmla="*/ 0 w 419131"/>
                  <a:gd name="connsiteY2" fmla="*/ 342546 h 427568"/>
                  <a:gd name="connsiteX3" fmla="*/ 16122 w 419131"/>
                  <a:gd name="connsiteY3" fmla="*/ 368707 h 427568"/>
                  <a:gd name="connsiteX4" fmla="*/ 112819 w 419131"/>
                  <a:gd name="connsiteY4" fmla="*/ 427569 h 427568"/>
                  <a:gd name="connsiteX5" fmla="*/ 112819 w 419131"/>
                  <a:gd name="connsiteY5" fmla="*/ 424299 h 427568"/>
                  <a:gd name="connsiteX6" fmla="*/ 119261 w 419131"/>
                  <a:gd name="connsiteY6" fmla="*/ 394868 h 427568"/>
                  <a:gd name="connsiteX7" fmla="*/ 32211 w 419131"/>
                  <a:gd name="connsiteY7" fmla="*/ 342546 h 427568"/>
                  <a:gd name="connsiteX8" fmla="*/ 32211 w 419131"/>
                  <a:gd name="connsiteY8" fmla="*/ 244442 h 427568"/>
                  <a:gd name="connsiteX9" fmla="*/ 386856 w 419131"/>
                  <a:gd name="connsiteY9" fmla="*/ 342546 h 427568"/>
                  <a:gd name="connsiteX10" fmla="*/ 299838 w 419131"/>
                  <a:gd name="connsiteY10" fmla="*/ 391597 h 427568"/>
                  <a:gd name="connsiteX11" fmla="*/ 306280 w 419131"/>
                  <a:gd name="connsiteY11" fmla="*/ 421029 h 427568"/>
                  <a:gd name="connsiteX12" fmla="*/ 306280 w 419131"/>
                  <a:gd name="connsiteY12" fmla="*/ 424299 h 427568"/>
                  <a:gd name="connsiteX13" fmla="*/ 402978 w 419131"/>
                  <a:gd name="connsiteY13" fmla="*/ 365436 h 427568"/>
                  <a:gd name="connsiteX14" fmla="*/ 419132 w 419131"/>
                  <a:gd name="connsiteY14" fmla="*/ 339275 h 427568"/>
                  <a:gd name="connsiteX15" fmla="*/ 419132 w 419131"/>
                  <a:gd name="connsiteY15" fmla="*/ 234631 h 427568"/>
                  <a:gd name="connsiteX16" fmla="*/ 386856 w 419131"/>
                  <a:gd name="connsiteY16" fmla="*/ 244442 h 427568"/>
                  <a:gd name="connsiteX17" fmla="*/ 386856 w 419131"/>
                  <a:gd name="connsiteY17" fmla="*/ 342546 h 427568"/>
                  <a:gd name="connsiteX18" fmla="*/ 116024 w 419131"/>
                  <a:gd name="connsiteY18" fmla="*/ 87476 h 427568"/>
                  <a:gd name="connsiteX19" fmla="*/ 209550 w 419131"/>
                  <a:gd name="connsiteY19" fmla="*/ 31884 h 427568"/>
                  <a:gd name="connsiteX20" fmla="*/ 299805 w 419131"/>
                  <a:gd name="connsiteY20" fmla="*/ 84206 h 427568"/>
                  <a:gd name="connsiteX21" fmla="*/ 325639 w 419131"/>
                  <a:gd name="connsiteY21" fmla="*/ 61315 h 427568"/>
                  <a:gd name="connsiteX22" fmla="*/ 225639 w 419131"/>
                  <a:gd name="connsiteY22" fmla="*/ 2453 h 427568"/>
                  <a:gd name="connsiteX23" fmla="*/ 193395 w 419131"/>
                  <a:gd name="connsiteY23" fmla="*/ 2453 h 427568"/>
                  <a:gd name="connsiteX24" fmla="*/ 90223 w 419131"/>
                  <a:gd name="connsiteY24" fmla="*/ 64585 h 427568"/>
                  <a:gd name="connsiteX25" fmla="*/ 116024 w 419131"/>
                  <a:gd name="connsiteY25" fmla="*/ 87476 h 42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9131" h="427568">
                    <a:moveTo>
                      <a:pt x="32211" y="244442"/>
                    </a:moveTo>
                    <a:cubicBezTo>
                      <a:pt x="19326" y="244442"/>
                      <a:pt x="9647" y="241172"/>
                      <a:pt x="0" y="234631"/>
                    </a:cubicBezTo>
                    <a:lnTo>
                      <a:pt x="0" y="342546"/>
                    </a:lnTo>
                    <a:cubicBezTo>
                      <a:pt x="0" y="352356"/>
                      <a:pt x="6442" y="362166"/>
                      <a:pt x="16122" y="368707"/>
                    </a:cubicBezTo>
                    <a:lnTo>
                      <a:pt x="112819" y="427569"/>
                    </a:lnTo>
                    <a:lnTo>
                      <a:pt x="112819" y="424299"/>
                    </a:lnTo>
                    <a:cubicBezTo>
                      <a:pt x="112819" y="414488"/>
                      <a:pt x="116057" y="404678"/>
                      <a:pt x="119261" y="394868"/>
                    </a:cubicBezTo>
                    <a:lnTo>
                      <a:pt x="32211" y="342546"/>
                    </a:lnTo>
                    <a:lnTo>
                      <a:pt x="32211" y="244442"/>
                    </a:lnTo>
                    <a:close/>
                    <a:moveTo>
                      <a:pt x="386856" y="342546"/>
                    </a:moveTo>
                    <a:lnTo>
                      <a:pt x="299838" y="391597"/>
                    </a:lnTo>
                    <a:cubicBezTo>
                      <a:pt x="303043" y="401408"/>
                      <a:pt x="306280" y="411218"/>
                      <a:pt x="306280" y="421029"/>
                    </a:cubicBezTo>
                    <a:lnTo>
                      <a:pt x="306280" y="424299"/>
                    </a:lnTo>
                    <a:lnTo>
                      <a:pt x="402978" y="365436"/>
                    </a:lnTo>
                    <a:cubicBezTo>
                      <a:pt x="412657" y="358896"/>
                      <a:pt x="419132" y="349086"/>
                      <a:pt x="419132" y="339275"/>
                    </a:cubicBezTo>
                    <a:lnTo>
                      <a:pt x="419132" y="234631"/>
                    </a:lnTo>
                    <a:cubicBezTo>
                      <a:pt x="409452" y="237902"/>
                      <a:pt x="396568" y="241172"/>
                      <a:pt x="386856" y="244442"/>
                    </a:cubicBezTo>
                    <a:lnTo>
                      <a:pt x="386856" y="342546"/>
                    </a:lnTo>
                    <a:close/>
                    <a:moveTo>
                      <a:pt x="116024" y="87476"/>
                    </a:moveTo>
                    <a:lnTo>
                      <a:pt x="209550" y="31884"/>
                    </a:lnTo>
                    <a:lnTo>
                      <a:pt x="299805" y="84206"/>
                    </a:lnTo>
                    <a:cubicBezTo>
                      <a:pt x="306280" y="74395"/>
                      <a:pt x="315959" y="67855"/>
                      <a:pt x="325639" y="61315"/>
                    </a:cubicBezTo>
                    <a:lnTo>
                      <a:pt x="225639" y="2453"/>
                    </a:lnTo>
                    <a:cubicBezTo>
                      <a:pt x="215959" y="-818"/>
                      <a:pt x="203075" y="-818"/>
                      <a:pt x="193395" y="2453"/>
                    </a:cubicBezTo>
                    <a:lnTo>
                      <a:pt x="90223" y="64585"/>
                    </a:lnTo>
                    <a:cubicBezTo>
                      <a:pt x="99902" y="67855"/>
                      <a:pt x="109582" y="77665"/>
                      <a:pt x="116024" y="87476"/>
                    </a:cubicBezTo>
                    <a:close/>
                  </a:path>
                </a:pathLst>
              </a:custGeom>
              <a:grpFill/>
              <a:ln w="502" cap="flat">
                <a:noFill/>
                <a:prstDash val="solid"/>
                <a:miter/>
              </a:ln>
            </p:spPr>
            <p:txBody>
              <a:bodyPr rtlCol="0" anchor="ctr"/>
              <a:lstStyle/>
              <a:p>
                <a:endParaRPr lang="zh-CN" altLang="en-US" sz="2400">
                  <a:solidFill>
                    <a:srgbClr val="8696A7"/>
                  </a:solidFill>
                </a:endParaRPr>
              </a:p>
            </p:txBody>
          </p:sp>
        </p:grpSp>
        <p:sp>
          <p:nvSpPr>
            <p:cNvPr id="14" name="文本框 13">
              <a:extLst>
                <a:ext uri="{FF2B5EF4-FFF2-40B4-BE49-F238E27FC236}">
                  <a16:creationId xmlns:a16="http://schemas.microsoft.com/office/drawing/2014/main" id="{36F4F647-07BD-7556-A3FD-09551483BFF0}"/>
                </a:ext>
              </a:extLst>
            </p:cNvPr>
            <p:cNvSpPr txBox="1"/>
            <p:nvPr/>
          </p:nvSpPr>
          <p:spPr>
            <a:xfrm>
              <a:off x="5385021" y="1445488"/>
              <a:ext cx="1263721" cy="482078"/>
            </a:xfrm>
            <a:prstGeom prst="rect">
              <a:avLst/>
            </a:prstGeom>
            <a:noFill/>
          </p:spPr>
          <p:txBody>
            <a:bodyPr wrap="square" rtlCol="0">
              <a:spAutoFit/>
            </a:bodyPr>
            <a:lstStyle/>
            <a:p>
              <a:pPr algn="ctr"/>
              <a:r>
                <a:rPr kumimoji="1" lang="en-US" altLang="zh-CN" sz="1600" dirty="0">
                  <a:latin typeface="Times New Roman" panose="02020603050405020304" pitchFamily="18" charset="0"/>
                  <a:cs typeface="Times New Roman" panose="02020603050405020304" pitchFamily="18" charset="0"/>
                </a:rPr>
                <a:t>Generated Time Series</a:t>
              </a:r>
              <a:endParaRPr kumimoji="1" lang="zh-CN" altLang="en-US" sz="16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09102855-3537-8137-9E05-746EABF52A5A}"/>
                </a:ext>
              </a:extLst>
            </p:cNvPr>
            <p:cNvSpPr txBox="1"/>
            <p:nvPr/>
          </p:nvSpPr>
          <p:spPr>
            <a:xfrm>
              <a:off x="5377401" y="2432685"/>
              <a:ext cx="1263721" cy="279098"/>
            </a:xfrm>
            <a:prstGeom prst="rect">
              <a:avLst/>
            </a:prstGeom>
            <a:noFill/>
          </p:spPr>
          <p:txBody>
            <a:bodyPr wrap="square" rtlCol="0">
              <a:spAutoFit/>
            </a:bodyPr>
            <a:lstStyle/>
            <a:p>
              <a:pPr algn="ctr"/>
              <a:r>
                <a:rPr kumimoji="1" lang="en-US" altLang="zh-CN" sz="1600" dirty="0">
                  <a:latin typeface="Times New Roman" panose="02020603050405020304" pitchFamily="18" charset="0"/>
                  <a:cs typeface="Times New Roman" panose="02020603050405020304" pitchFamily="18" charset="0"/>
                </a:rPr>
                <a:t>Generated Text</a:t>
              </a:r>
              <a:endParaRPr kumimoji="1" lang="zh-CN" altLang="en-US" sz="1600"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EF70AA5A-1DB1-796B-D342-87D7F166ACA8}"/>
                </a:ext>
              </a:extLst>
            </p:cNvPr>
            <p:cNvSpPr txBox="1"/>
            <p:nvPr/>
          </p:nvSpPr>
          <p:spPr>
            <a:xfrm>
              <a:off x="6896741" y="2001937"/>
              <a:ext cx="1263721" cy="279098"/>
            </a:xfrm>
            <a:prstGeom prst="rect">
              <a:avLst/>
            </a:prstGeom>
            <a:noFill/>
          </p:spPr>
          <p:txBody>
            <a:bodyPr wrap="square" rtlCol="0">
              <a:spAutoFit/>
            </a:bodyPr>
            <a:lstStyle/>
            <a:p>
              <a:pPr algn="ctr"/>
              <a:r>
                <a:rPr kumimoji="1" lang="en-US" altLang="zh-CN" sz="1600" dirty="0">
                  <a:latin typeface="Times New Roman" panose="02020603050405020304" pitchFamily="18" charset="0"/>
                  <a:cs typeface="Times New Roman" panose="02020603050405020304" pitchFamily="18" charset="0"/>
                </a:rPr>
                <a:t>Model Training</a:t>
              </a:r>
              <a:endParaRPr kumimoji="1" lang="zh-CN" altLang="en-US" sz="1600" dirty="0">
                <a:latin typeface="Times New Roman" panose="02020603050405020304" pitchFamily="18" charset="0"/>
                <a:cs typeface="Times New Roman" panose="02020603050405020304" pitchFamily="18" charset="0"/>
              </a:endParaRPr>
            </a:p>
          </p:txBody>
        </p:sp>
        <p:sp>
          <p:nvSpPr>
            <p:cNvPr id="17" name="图形 20">
              <a:extLst>
                <a:ext uri="{FF2B5EF4-FFF2-40B4-BE49-F238E27FC236}">
                  <a16:creationId xmlns:a16="http://schemas.microsoft.com/office/drawing/2014/main" id="{27871446-3E52-9065-A898-696405C77FD0}"/>
                </a:ext>
              </a:extLst>
            </p:cNvPr>
            <p:cNvSpPr/>
            <p:nvPr/>
          </p:nvSpPr>
          <p:spPr>
            <a:xfrm>
              <a:off x="5814043" y="1025945"/>
              <a:ext cx="409956" cy="409956"/>
            </a:xfrm>
            <a:custGeom>
              <a:avLst/>
              <a:gdLst>
                <a:gd name="connsiteX0" fmla="*/ 29283 w 409956"/>
                <a:gd name="connsiteY0" fmla="*/ 380674 h 409956"/>
                <a:gd name="connsiteX1" fmla="*/ 29283 w 409956"/>
                <a:gd name="connsiteY1" fmla="*/ 273793 h 409956"/>
                <a:gd name="connsiteX2" fmla="*/ 127379 w 409956"/>
                <a:gd name="connsiteY2" fmla="*/ 200586 h 409956"/>
                <a:gd name="connsiteX3" fmla="*/ 193265 w 409956"/>
                <a:gd name="connsiteY3" fmla="*/ 295755 h 409956"/>
                <a:gd name="connsiteX4" fmla="*/ 194729 w 409956"/>
                <a:gd name="connsiteY4" fmla="*/ 295755 h 409956"/>
                <a:gd name="connsiteX5" fmla="*/ 218156 w 409956"/>
                <a:gd name="connsiteY5" fmla="*/ 279649 h 409956"/>
                <a:gd name="connsiteX6" fmla="*/ 386531 w 409956"/>
                <a:gd name="connsiteY6" fmla="*/ 159590 h 409956"/>
                <a:gd name="connsiteX7" fmla="*/ 368961 w 409956"/>
                <a:gd name="connsiteY7" fmla="*/ 134700 h 409956"/>
                <a:gd name="connsiteX8" fmla="*/ 200586 w 409956"/>
                <a:gd name="connsiteY8" fmla="*/ 254759 h 409956"/>
                <a:gd name="connsiteX9" fmla="*/ 150806 w 409956"/>
                <a:gd name="connsiteY9" fmla="*/ 183016 h 409956"/>
                <a:gd name="connsiteX10" fmla="*/ 133236 w 409956"/>
                <a:gd name="connsiteY10" fmla="*/ 159590 h 409956"/>
                <a:gd name="connsiteX11" fmla="*/ 29283 w 409956"/>
                <a:gd name="connsiteY11" fmla="*/ 238653 h 409956"/>
                <a:gd name="connsiteX12" fmla="*/ 29283 w 409956"/>
                <a:gd name="connsiteY12" fmla="*/ 0 h 409956"/>
                <a:gd name="connsiteX13" fmla="*/ 0 w 409956"/>
                <a:gd name="connsiteY13" fmla="*/ 0 h 409956"/>
                <a:gd name="connsiteX14" fmla="*/ 0 w 409956"/>
                <a:gd name="connsiteY14" fmla="*/ 409957 h 409956"/>
                <a:gd name="connsiteX15" fmla="*/ 409957 w 409956"/>
                <a:gd name="connsiteY15" fmla="*/ 409957 h 409956"/>
                <a:gd name="connsiteX16" fmla="*/ 409957 w 409956"/>
                <a:gd name="connsiteY16" fmla="*/ 380674 h 40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956" h="409956">
                  <a:moveTo>
                    <a:pt x="29283" y="380674"/>
                  </a:moveTo>
                  <a:lnTo>
                    <a:pt x="29283" y="273793"/>
                  </a:lnTo>
                  <a:lnTo>
                    <a:pt x="127379" y="200586"/>
                  </a:lnTo>
                  <a:lnTo>
                    <a:pt x="193265" y="295755"/>
                  </a:lnTo>
                  <a:lnTo>
                    <a:pt x="194729" y="295755"/>
                  </a:lnTo>
                  <a:lnTo>
                    <a:pt x="218156" y="279649"/>
                  </a:lnTo>
                  <a:lnTo>
                    <a:pt x="386531" y="159590"/>
                  </a:lnTo>
                  <a:lnTo>
                    <a:pt x="368961" y="134700"/>
                  </a:lnTo>
                  <a:lnTo>
                    <a:pt x="200586" y="254759"/>
                  </a:lnTo>
                  <a:lnTo>
                    <a:pt x="150806" y="183016"/>
                  </a:lnTo>
                  <a:lnTo>
                    <a:pt x="133236" y="159590"/>
                  </a:lnTo>
                  <a:lnTo>
                    <a:pt x="29283" y="238653"/>
                  </a:lnTo>
                  <a:lnTo>
                    <a:pt x="29283" y="0"/>
                  </a:lnTo>
                  <a:lnTo>
                    <a:pt x="0" y="0"/>
                  </a:lnTo>
                  <a:lnTo>
                    <a:pt x="0" y="409957"/>
                  </a:lnTo>
                  <a:lnTo>
                    <a:pt x="409957" y="409957"/>
                  </a:lnTo>
                  <a:lnTo>
                    <a:pt x="409957" y="380674"/>
                  </a:lnTo>
                  <a:close/>
                </a:path>
              </a:pathLst>
            </a:custGeom>
            <a:solidFill>
              <a:schemeClr val="tx2">
                <a:lumMod val="50000"/>
                <a:lumOff val="50000"/>
              </a:schemeClr>
            </a:solidFill>
            <a:ln w="456" cap="flat">
              <a:noFill/>
              <a:prstDash val="solid"/>
              <a:miter/>
            </a:ln>
          </p:spPr>
          <p:txBody>
            <a:bodyPr rtlCol="0" anchor="ctr"/>
            <a:lstStyle/>
            <a:p>
              <a:endParaRPr lang="zh-CN" altLang="en-US" sz="2400">
                <a:solidFill>
                  <a:srgbClr val="8696A7"/>
                </a:solidFill>
              </a:endParaRPr>
            </a:p>
          </p:txBody>
        </p:sp>
        <p:cxnSp>
          <p:nvCxnSpPr>
            <p:cNvPr id="18" name="肘形连接符 17">
              <a:extLst>
                <a:ext uri="{FF2B5EF4-FFF2-40B4-BE49-F238E27FC236}">
                  <a16:creationId xmlns:a16="http://schemas.microsoft.com/office/drawing/2014/main" id="{32F9406E-07C4-B742-DF65-91F193964990}"/>
                </a:ext>
              </a:extLst>
            </p:cNvPr>
            <p:cNvCxnSpPr>
              <a:cxnSpLocks/>
            </p:cNvCxnSpPr>
            <p:nvPr/>
          </p:nvCxnSpPr>
          <p:spPr>
            <a:xfrm flipV="1">
              <a:off x="3582928" y="1454275"/>
              <a:ext cx="582681" cy="465118"/>
            </a:xfrm>
            <a:prstGeom prst="bentConnector3">
              <a:avLst>
                <a:gd name="adj1" fmla="val 50000"/>
              </a:avLst>
            </a:prstGeom>
            <a:ln w="12700">
              <a:tailEnd type="triangle"/>
            </a:ln>
          </p:spPr>
          <p:style>
            <a:lnRef idx="2">
              <a:schemeClr val="dk1"/>
            </a:lnRef>
            <a:fillRef idx="0">
              <a:schemeClr val="dk1"/>
            </a:fillRef>
            <a:effectRef idx="1">
              <a:schemeClr val="dk1"/>
            </a:effectRef>
            <a:fontRef idx="minor">
              <a:schemeClr val="tx1"/>
            </a:fontRef>
          </p:style>
        </p:cxnSp>
        <p:cxnSp>
          <p:nvCxnSpPr>
            <p:cNvPr id="19" name="肘形连接符 18">
              <a:extLst>
                <a:ext uri="{FF2B5EF4-FFF2-40B4-BE49-F238E27FC236}">
                  <a16:creationId xmlns:a16="http://schemas.microsoft.com/office/drawing/2014/main" id="{65FF2095-D092-B199-1226-2E6EAFD5333A}"/>
                </a:ext>
              </a:extLst>
            </p:cNvPr>
            <p:cNvCxnSpPr>
              <a:cxnSpLocks/>
            </p:cNvCxnSpPr>
            <p:nvPr/>
          </p:nvCxnSpPr>
          <p:spPr>
            <a:xfrm>
              <a:off x="3580816" y="1919393"/>
              <a:ext cx="587793" cy="471386"/>
            </a:xfrm>
            <a:prstGeom prst="bentConnector3">
              <a:avLst>
                <a:gd name="adj1" fmla="val 50000"/>
              </a:avLst>
            </a:prstGeom>
            <a:ln w="12700">
              <a:tailEnd type="triangle"/>
            </a:ln>
          </p:spPr>
          <p:style>
            <a:lnRef idx="2">
              <a:schemeClr val="dk1"/>
            </a:lnRef>
            <a:fillRef idx="0">
              <a:schemeClr val="dk1"/>
            </a:fillRef>
            <a:effectRef idx="1">
              <a:schemeClr val="dk1"/>
            </a:effectRef>
            <a:fontRef idx="minor">
              <a:schemeClr val="tx1"/>
            </a:fontRef>
          </p:style>
        </p:cxnSp>
        <p:cxnSp>
          <p:nvCxnSpPr>
            <p:cNvPr id="20" name="直线箭头连接符 19">
              <a:extLst>
                <a:ext uri="{FF2B5EF4-FFF2-40B4-BE49-F238E27FC236}">
                  <a16:creationId xmlns:a16="http://schemas.microsoft.com/office/drawing/2014/main" id="{527374F2-C88F-BB9A-97CB-27B9C9976436}"/>
                </a:ext>
              </a:extLst>
            </p:cNvPr>
            <p:cNvCxnSpPr>
              <a:cxnSpLocks/>
              <a:stCxn id="9" idx="3"/>
            </p:cNvCxnSpPr>
            <p:nvPr/>
          </p:nvCxnSpPr>
          <p:spPr>
            <a:xfrm>
              <a:off x="5377401" y="1454275"/>
              <a:ext cx="230414" cy="0"/>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grpSp>
          <p:nvGrpSpPr>
            <p:cNvPr id="21" name="组合 20">
              <a:extLst>
                <a:ext uri="{FF2B5EF4-FFF2-40B4-BE49-F238E27FC236}">
                  <a16:creationId xmlns:a16="http://schemas.microsoft.com/office/drawing/2014/main" id="{89C85B3E-EBC2-2551-410F-3DCFAC6A49E2}"/>
                </a:ext>
              </a:extLst>
            </p:cNvPr>
            <p:cNvGrpSpPr/>
            <p:nvPr/>
          </p:nvGrpSpPr>
          <p:grpSpPr>
            <a:xfrm>
              <a:off x="5803386" y="2018165"/>
              <a:ext cx="397404" cy="473997"/>
              <a:chOff x="6141348" y="3388366"/>
              <a:chExt cx="397404" cy="473997"/>
            </a:xfrm>
            <a:solidFill>
              <a:schemeClr val="tx2">
                <a:lumMod val="50000"/>
                <a:lumOff val="50000"/>
              </a:schemeClr>
            </a:solidFill>
          </p:grpSpPr>
          <p:sp>
            <p:nvSpPr>
              <p:cNvPr id="22" name="任意形状 21">
                <a:extLst>
                  <a:ext uri="{FF2B5EF4-FFF2-40B4-BE49-F238E27FC236}">
                    <a16:creationId xmlns:a16="http://schemas.microsoft.com/office/drawing/2014/main" id="{4142CFC8-4D5F-6636-982A-4C5D09AC6AC3}"/>
                  </a:ext>
                </a:extLst>
              </p:cNvPr>
              <p:cNvSpPr/>
              <p:nvPr/>
            </p:nvSpPr>
            <p:spPr>
              <a:xfrm>
                <a:off x="6141348" y="3392621"/>
                <a:ext cx="397404" cy="469742"/>
              </a:xfrm>
              <a:custGeom>
                <a:avLst/>
                <a:gdLst>
                  <a:gd name="connsiteX0" fmla="*/ 350965 w 397404"/>
                  <a:gd name="connsiteY0" fmla="*/ 469738 h 469742"/>
                  <a:gd name="connsiteX1" fmla="*/ 45545 w 397404"/>
                  <a:gd name="connsiteY1" fmla="*/ 469738 h 469742"/>
                  <a:gd name="connsiteX2" fmla="*/ 0 w 397404"/>
                  <a:gd name="connsiteY2" fmla="*/ 423897 h 469742"/>
                  <a:gd name="connsiteX3" fmla="*/ 0 w 397404"/>
                  <a:gd name="connsiteY3" fmla="*/ 45843 h 469742"/>
                  <a:gd name="connsiteX4" fmla="*/ 45545 w 397404"/>
                  <a:gd name="connsiteY4" fmla="*/ 0 h 469742"/>
                  <a:gd name="connsiteX5" fmla="*/ 224153 w 397404"/>
                  <a:gd name="connsiteY5" fmla="*/ 0 h 469742"/>
                  <a:gd name="connsiteX6" fmla="*/ 253921 w 397404"/>
                  <a:gd name="connsiteY6" fmla="*/ 11610 h 469742"/>
                  <a:gd name="connsiteX7" fmla="*/ 382222 w 397404"/>
                  <a:gd name="connsiteY7" fmla="*/ 125324 h 469742"/>
                  <a:gd name="connsiteX8" fmla="*/ 397403 w 397404"/>
                  <a:gd name="connsiteY8" fmla="*/ 159259 h 469742"/>
                  <a:gd name="connsiteX9" fmla="*/ 397403 w 397404"/>
                  <a:gd name="connsiteY9" fmla="*/ 423897 h 469742"/>
                  <a:gd name="connsiteX10" fmla="*/ 351564 w 397404"/>
                  <a:gd name="connsiteY10" fmla="*/ 469742 h 469742"/>
                  <a:gd name="connsiteX11" fmla="*/ 350965 w 397404"/>
                  <a:gd name="connsiteY11" fmla="*/ 469738 h 469742"/>
                  <a:gd name="connsiteX12" fmla="*/ 45545 w 397404"/>
                  <a:gd name="connsiteY12" fmla="*/ 30661 h 469742"/>
                  <a:gd name="connsiteX13" fmla="*/ 30363 w 397404"/>
                  <a:gd name="connsiteY13" fmla="*/ 45843 h 469742"/>
                  <a:gd name="connsiteX14" fmla="*/ 30363 w 397404"/>
                  <a:gd name="connsiteY14" fmla="*/ 423897 h 469742"/>
                  <a:gd name="connsiteX15" fmla="*/ 45545 w 397404"/>
                  <a:gd name="connsiteY15" fmla="*/ 439079 h 469742"/>
                  <a:gd name="connsiteX16" fmla="*/ 350965 w 397404"/>
                  <a:gd name="connsiteY16" fmla="*/ 439079 h 469742"/>
                  <a:gd name="connsiteX17" fmla="*/ 366147 w 397404"/>
                  <a:gd name="connsiteY17" fmla="*/ 423897 h 469742"/>
                  <a:gd name="connsiteX18" fmla="*/ 366147 w 397404"/>
                  <a:gd name="connsiteY18" fmla="*/ 159259 h 469742"/>
                  <a:gd name="connsiteX19" fmla="*/ 361086 w 397404"/>
                  <a:gd name="connsiteY19" fmla="*/ 148245 h 469742"/>
                  <a:gd name="connsiteX20" fmla="*/ 233084 w 397404"/>
                  <a:gd name="connsiteY20" fmla="*/ 34531 h 469742"/>
                  <a:gd name="connsiteX21" fmla="*/ 222963 w 397404"/>
                  <a:gd name="connsiteY21" fmla="*/ 30661 h 4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404" h="469742">
                    <a:moveTo>
                      <a:pt x="350965" y="469738"/>
                    </a:moveTo>
                    <a:lnTo>
                      <a:pt x="45545" y="469738"/>
                    </a:lnTo>
                    <a:cubicBezTo>
                      <a:pt x="20343" y="469575"/>
                      <a:pt x="-1" y="449100"/>
                      <a:pt x="0" y="423897"/>
                    </a:cubicBezTo>
                    <a:lnTo>
                      <a:pt x="0" y="45843"/>
                    </a:lnTo>
                    <a:cubicBezTo>
                      <a:pt x="-1" y="20640"/>
                      <a:pt x="20343" y="164"/>
                      <a:pt x="45545" y="0"/>
                    </a:cubicBezTo>
                    <a:lnTo>
                      <a:pt x="224153" y="0"/>
                    </a:lnTo>
                    <a:cubicBezTo>
                      <a:pt x="235158" y="121"/>
                      <a:pt x="245741" y="4248"/>
                      <a:pt x="253921" y="11610"/>
                    </a:cubicBezTo>
                    <a:lnTo>
                      <a:pt x="382222" y="125324"/>
                    </a:lnTo>
                    <a:cubicBezTo>
                      <a:pt x="391974" y="133891"/>
                      <a:pt x="397517" y="146278"/>
                      <a:pt x="397403" y="159259"/>
                    </a:cubicBezTo>
                    <a:lnTo>
                      <a:pt x="397403" y="423897"/>
                    </a:lnTo>
                    <a:cubicBezTo>
                      <a:pt x="397406" y="449215"/>
                      <a:pt x="376883" y="469742"/>
                      <a:pt x="351564" y="469742"/>
                    </a:cubicBezTo>
                    <a:cubicBezTo>
                      <a:pt x="351365" y="469742"/>
                      <a:pt x="351165" y="469742"/>
                      <a:pt x="350965" y="469738"/>
                    </a:cubicBezTo>
                    <a:close/>
                    <a:moveTo>
                      <a:pt x="45545" y="30661"/>
                    </a:moveTo>
                    <a:cubicBezTo>
                      <a:pt x="37161" y="30661"/>
                      <a:pt x="30363" y="37458"/>
                      <a:pt x="30363" y="45843"/>
                    </a:cubicBezTo>
                    <a:lnTo>
                      <a:pt x="30363" y="423897"/>
                    </a:lnTo>
                    <a:cubicBezTo>
                      <a:pt x="30363" y="432282"/>
                      <a:pt x="37161" y="439079"/>
                      <a:pt x="45545" y="439079"/>
                    </a:cubicBezTo>
                    <a:lnTo>
                      <a:pt x="350965" y="439079"/>
                    </a:lnTo>
                    <a:cubicBezTo>
                      <a:pt x="359350" y="439079"/>
                      <a:pt x="366147" y="432282"/>
                      <a:pt x="366147" y="423897"/>
                    </a:cubicBezTo>
                    <a:lnTo>
                      <a:pt x="366147" y="159259"/>
                    </a:lnTo>
                    <a:cubicBezTo>
                      <a:pt x="366178" y="155019"/>
                      <a:pt x="364324" y="150984"/>
                      <a:pt x="361086" y="148245"/>
                    </a:cubicBezTo>
                    <a:lnTo>
                      <a:pt x="233084" y="34531"/>
                    </a:lnTo>
                    <a:cubicBezTo>
                      <a:pt x="230247" y="32130"/>
                      <a:pt x="226678" y="30765"/>
                      <a:pt x="222963" y="30661"/>
                    </a:cubicBezTo>
                    <a:close/>
                  </a:path>
                </a:pathLst>
              </a:custGeom>
              <a:grpFill/>
              <a:ln w="465" cap="flat">
                <a:noFill/>
                <a:prstDash val="solid"/>
                <a:miter/>
              </a:ln>
            </p:spPr>
            <p:txBody>
              <a:bodyPr rtlCol="0" anchor="ctr"/>
              <a:lstStyle/>
              <a:p>
                <a:endParaRPr lang="zh-CN" altLang="en-US" sz="2400">
                  <a:solidFill>
                    <a:srgbClr val="8696A7"/>
                  </a:solidFill>
                </a:endParaRPr>
              </a:p>
            </p:txBody>
          </p:sp>
          <p:sp>
            <p:nvSpPr>
              <p:cNvPr id="23" name="任意形状 22">
                <a:extLst>
                  <a:ext uri="{FF2B5EF4-FFF2-40B4-BE49-F238E27FC236}">
                    <a16:creationId xmlns:a16="http://schemas.microsoft.com/office/drawing/2014/main" id="{712E008C-8F3F-1A81-3FB9-34A5205FA27D}"/>
                  </a:ext>
                </a:extLst>
              </p:cNvPr>
              <p:cNvSpPr/>
              <p:nvPr/>
            </p:nvSpPr>
            <p:spPr>
              <a:xfrm>
                <a:off x="6223222" y="3388366"/>
                <a:ext cx="306021" cy="345397"/>
              </a:xfrm>
              <a:custGeom>
                <a:avLst/>
                <a:gdLst>
                  <a:gd name="connsiteX0" fmla="*/ 86613 w 306021"/>
                  <a:gd name="connsiteY0" fmla="*/ 165301 h 345397"/>
                  <a:gd name="connsiteX1" fmla="*/ 12193 w 306021"/>
                  <a:gd name="connsiteY1" fmla="*/ 165301 h 345397"/>
                  <a:gd name="connsiteX2" fmla="*/ 1561 w 306021"/>
                  <a:gd name="connsiteY2" fmla="*/ 146165 h 345397"/>
                  <a:gd name="connsiteX3" fmla="*/ 12193 w 306021"/>
                  <a:gd name="connsiteY3" fmla="*/ 135533 h 345397"/>
                  <a:gd name="connsiteX4" fmla="*/ 86613 w 306021"/>
                  <a:gd name="connsiteY4" fmla="*/ 135533 h 345397"/>
                  <a:gd name="connsiteX5" fmla="*/ 105749 w 306021"/>
                  <a:gd name="connsiteY5" fmla="*/ 146165 h 345397"/>
                  <a:gd name="connsiteX6" fmla="*/ 95117 w 306021"/>
                  <a:gd name="connsiteY6" fmla="*/ 165301 h 345397"/>
                  <a:gd name="connsiteX7" fmla="*/ 86613 w 306021"/>
                  <a:gd name="connsiteY7" fmla="*/ 165301 h 345397"/>
                  <a:gd name="connsiteX8" fmla="*/ 189015 w 306021"/>
                  <a:gd name="connsiteY8" fmla="*/ 255201 h 345397"/>
                  <a:gd name="connsiteX9" fmla="*/ 12193 w 306021"/>
                  <a:gd name="connsiteY9" fmla="*/ 255201 h 345397"/>
                  <a:gd name="connsiteX10" fmla="*/ 301 w 306021"/>
                  <a:gd name="connsiteY10" fmla="*/ 237324 h 345397"/>
                  <a:gd name="connsiteX11" fmla="*/ 12193 w 306021"/>
                  <a:gd name="connsiteY11" fmla="*/ 225432 h 345397"/>
                  <a:gd name="connsiteX12" fmla="*/ 189015 w 306021"/>
                  <a:gd name="connsiteY12" fmla="*/ 225432 h 345397"/>
                  <a:gd name="connsiteX13" fmla="*/ 200908 w 306021"/>
                  <a:gd name="connsiteY13" fmla="*/ 243308 h 345397"/>
                  <a:gd name="connsiteX14" fmla="*/ 189015 w 306021"/>
                  <a:gd name="connsiteY14" fmla="*/ 255201 h 345397"/>
                  <a:gd name="connsiteX15" fmla="*/ 189015 w 306021"/>
                  <a:gd name="connsiteY15" fmla="*/ 345398 h 345397"/>
                  <a:gd name="connsiteX16" fmla="*/ 12193 w 306021"/>
                  <a:gd name="connsiteY16" fmla="*/ 345398 h 345397"/>
                  <a:gd name="connsiteX17" fmla="*/ 1561 w 306021"/>
                  <a:gd name="connsiteY17" fmla="*/ 326262 h 345397"/>
                  <a:gd name="connsiteX18" fmla="*/ 12193 w 306021"/>
                  <a:gd name="connsiteY18" fmla="*/ 315630 h 345397"/>
                  <a:gd name="connsiteX19" fmla="*/ 189015 w 306021"/>
                  <a:gd name="connsiteY19" fmla="*/ 315630 h 345397"/>
                  <a:gd name="connsiteX20" fmla="*/ 199647 w 306021"/>
                  <a:gd name="connsiteY20" fmla="*/ 334765 h 345397"/>
                  <a:gd name="connsiteX21" fmla="*/ 189015 w 306021"/>
                  <a:gd name="connsiteY21" fmla="*/ 345398 h 345397"/>
                  <a:gd name="connsiteX22" fmla="*/ 289334 w 306021"/>
                  <a:gd name="connsiteY22" fmla="*/ 167384 h 345397"/>
                  <a:gd name="connsiteX23" fmla="*/ 140493 w 306021"/>
                  <a:gd name="connsiteY23" fmla="*/ 167384 h 345397"/>
                  <a:gd name="connsiteX24" fmla="*/ 125017 w 306021"/>
                  <a:gd name="connsiteY24" fmla="*/ 152503 h 345397"/>
                  <a:gd name="connsiteX25" fmla="*/ 125014 w 306021"/>
                  <a:gd name="connsiteY25" fmla="*/ 152203 h 345397"/>
                  <a:gd name="connsiteX26" fmla="*/ 125014 w 306021"/>
                  <a:gd name="connsiteY26" fmla="*/ 19735 h 345397"/>
                  <a:gd name="connsiteX27" fmla="*/ 135646 w 306021"/>
                  <a:gd name="connsiteY27" fmla="*/ 599 h 345397"/>
                  <a:gd name="connsiteX28" fmla="*/ 154782 w 306021"/>
                  <a:gd name="connsiteY28" fmla="*/ 11232 h 345397"/>
                  <a:gd name="connsiteX29" fmla="*/ 154782 w 306021"/>
                  <a:gd name="connsiteY29" fmla="*/ 19735 h 345397"/>
                  <a:gd name="connsiteX30" fmla="*/ 154782 w 306021"/>
                  <a:gd name="connsiteY30" fmla="*/ 137021 h 345397"/>
                  <a:gd name="connsiteX31" fmla="*/ 287845 w 306021"/>
                  <a:gd name="connsiteY31" fmla="*/ 137021 h 345397"/>
                  <a:gd name="connsiteX32" fmla="*/ 305721 w 306021"/>
                  <a:gd name="connsiteY32" fmla="*/ 148914 h 345397"/>
                  <a:gd name="connsiteX33" fmla="*/ 293829 w 306021"/>
                  <a:gd name="connsiteY33" fmla="*/ 166789 h 345397"/>
                  <a:gd name="connsiteX34" fmla="*/ 287845 w 306021"/>
                  <a:gd name="connsiteY34" fmla="*/ 166789 h 34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6021" h="345397">
                    <a:moveTo>
                      <a:pt x="86613" y="165301"/>
                    </a:moveTo>
                    <a:lnTo>
                      <a:pt x="12193" y="165301"/>
                    </a:lnTo>
                    <a:cubicBezTo>
                      <a:pt x="3973" y="162953"/>
                      <a:pt x="-788" y="154386"/>
                      <a:pt x="1561" y="146165"/>
                    </a:cubicBezTo>
                    <a:cubicBezTo>
                      <a:pt x="3030" y="141022"/>
                      <a:pt x="7050" y="137002"/>
                      <a:pt x="12193" y="135533"/>
                    </a:cubicBezTo>
                    <a:lnTo>
                      <a:pt x="86613" y="135533"/>
                    </a:lnTo>
                    <a:cubicBezTo>
                      <a:pt x="94833" y="133184"/>
                      <a:pt x="103401" y="137945"/>
                      <a:pt x="105749" y="146165"/>
                    </a:cubicBezTo>
                    <a:cubicBezTo>
                      <a:pt x="108097" y="154386"/>
                      <a:pt x="103337" y="162953"/>
                      <a:pt x="95117" y="165301"/>
                    </a:cubicBezTo>
                    <a:cubicBezTo>
                      <a:pt x="92337" y="166095"/>
                      <a:pt x="89392" y="166095"/>
                      <a:pt x="86613" y="165301"/>
                    </a:cubicBezTo>
                    <a:close/>
                    <a:moveTo>
                      <a:pt x="189015" y="255201"/>
                    </a:moveTo>
                    <a:lnTo>
                      <a:pt x="12193" y="255201"/>
                    </a:lnTo>
                    <a:cubicBezTo>
                      <a:pt x="3973" y="253548"/>
                      <a:pt x="-1352" y="245545"/>
                      <a:pt x="301" y="237324"/>
                    </a:cubicBezTo>
                    <a:cubicBezTo>
                      <a:pt x="1506" y="231326"/>
                      <a:pt x="6195" y="226638"/>
                      <a:pt x="12193" y="225432"/>
                    </a:cubicBezTo>
                    <a:lnTo>
                      <a:pt x="189015" y="225432"/>
                    </a:lnTo>
                    <a:cubicBezTo>
                      <a:pt x="197235" y="227085"/>
                      <a:pt x="202560" y="235088"/>
                      <a:pt x="200908" y="243308"/>
                    </a:cubicBezTo>
                    <a:cubicBezTo>
                      <a:pt x="199702" y="249306"/>
                      <a:pt x="195014" y="253995"/>
                      <a:pt x="189015" y="255201"/>
                    </a:cubicBezTo>
                    <a:close/>
                    <a:moveTo>
                      <a:pt x="189015" y="345398"/>
                    </a:moveTo>
                    <a:lnTo>
                      <a:pt x="12193" y="345398"/>
                    </a:lnTo>
                    <a:cubicBezTo>
                      <a:pt x="3973" y="343049"/>
                      <a:pt x="-788" y="334482"/>
                      <a:pt x="1561" y="326262"/>
                    </a:cubicBezTo>
                    <a:cubicBezTo>
                      <a:pt x="3030" y="321119"/>
                      <a:pt x="7050" y="317099"/>
                      <a:pt x="12193" y="315630"/>
                    </a:cubicBezTo>
                    <a:lnTo>
                      <a:pt x="189015" y="315630"/>
                    </a:lnTo>
                    <a:cubicBezTo>
                      <a:pt x="197235" y="317978"/>
                      <a:pt x="201995" y="326545"/>
                      <a:pt x="199647" y="334765"/>
                    </a:cubicBezTo>
                    <a:cubicBezTo>
                      <a:pt x="198178" y="339908"/>
                      <a:pt x="194158" y="343928"/>
                      <a:pt x="189015" y="345398"/>
                    </a:cubicBezTo>
                    <a:close/>
                    <a:moveTo>
                      <a:pt x="289334" y="167384"/>
                    </a:moveTo>
                    <a:lnTo>
                      <a:pt x="140493" y="167384"/>
                    </a:lnTo>
                    <a:cubicBezTo>
                      <a:pt x="132110" y="167549"/>
                      <a:pt x="125181" y="160886"/>
                      <a:pt x="125017" y="152503"/>
                    </a:cubicBezTo>
                    <a:cubicBezTo>
                      <a:pt x="125015" y="152403"/>
                      <a:pt x="125014" y="152303"/>
                      <a:pt x="125014" y="152203"/>
                    </a:cubicBezTo>
                    <a:lnTo>
                      <a:pt x="125014" y="19735"/>
                    </a:lnTo>
                    <a:cubicBezTo>
                      <a:pt x="122666" y="11515"/>
                      <a:pt x="127426" y="2948"/>
                      <a:pt x="135646" y="599"/>
                    </a:cubicBezTo>
                    <a:cubicBezTo>
                      <a:pt x="143866" y="-1749"/>
                      <a:pt x="152434" y="3011"/>
                      <a:pt x="154782" y="11232"/>
                    </a:cubicBezTo>
                    <a:cubicBezTo>
                      <a:pt x="155576" y="14011"/>
                      <a:pt x="155576" y="16956"/>
                      <a:pt x="154782" y="19735"/>
                    </a:cubicBezTo>
                    <a:lnTo>
                      <a:pt x="154782" y="137021"/>
                    </a:lnTo>
                    <a:lnTo>
                      <a:pt x="287845" y="137021"/>
                    </a:lnTo>
                    <a:cubicBezTo>
                      <a:pt x="296065" y="135369"/>
                      <a:pt x="304068" y="140693"/>
                      <a:pt x="305721" y="148914"/>
                    </a:cubicBezTo>
                    <a:cubicBezTo>
                      <a:pt x="307373" y="157134"/>
                      <a:pt x="302049" y="165137"/>
                      <a:pt x="293829" y="166789"/>
                    </a:cubicBezTo>
                    <a:cubicBezTo>
                      <a:pt x="291854" y="167186"/>
                      <a:pt x="289820" y="167186"/>
                      <a:pt x="287845" y="166789"/>
                    </a:cubicBezTo>
                    <a:close/>
                  </a:path>
                </a:pathLst>
              </a:custGeom>
              <a:grpFill/>
              <a:ln w="465" cap="flat">
                <a:noFill/>
                <a:prstDash val="solid"/>
                <a:miter/>
              </a:ln>
            </p:spPr>
            <p:txBody>
              <a:bodyPr rtlCol="0" anchor="ctr"/>
              <a:lstStyle/>
              <a:p>
                <a:endParaRPr lang="zh-CN" altLang="en-US" sz="2400">
                  <a:solidFill>
                    <a:srgbClr val="8696A7"/>
                  </a:solidFill>
                </a:endParaRPr>
              </a:p>
            </p:txBody>
          </p:sp>
        </p:grpSp>
        <p:cxnSp>
          <p:nvCxnSpPr>
            <p:cNvPr id="24" name="直线箭头连接符 23">
              <a:extLst>
                <a:ext uri="{FF2B5EF4-FFF2-40B4-BE49-F238E27FC236}">
                  <a16:creationId xmlns:a16="http://schemas.microsoft.com/office/drawing/2014/main" id="{90E864F0-2D64-60C7-1E9B-AF62F83AC792}"/>
                </a:ext>
              </a:extLst>
            </p:cNvPr>
            <p:cNvCxnSpPr>
              <a:cxnSpLocks/>
              <a:stCxn id="10" idx="3"/>
            </p:cNvCxnSpPr>
            <p:nvPr/>
          </p:nvCxnSpPr>
          <p:spPr>
            <a:xfrm>
              <a:off x="5377401" y="2390779"/>
              <a:ext cx="234484" cy="1232"/>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25" name="肘形连接符 24">
              <a:extLst>
                <a:ext uri="{FF2B5EF4-FFF2-40B4-BE49-F238E27FC236}">
                  <a16:creationId xmlns:a16="http://schemas.microsoft.com/office/drawing/2014/main" id="{B41A6E1C-8573-54C2-DBDB-9A8E2F52044A}"/>
                </a:ext>
              </a:extLst>
            </p:cNvPr>
            <p:cNvCxnSpPr>
              <a:cxnSpLocks/>
            </p:cNvCxnSpPr>
            <p:nvPr/>
          </p:nvCxnSpPr>
          <p:spPr>
            <a:xfrm>
              <a:off x="6438395" y="1454275"/>
              <a:ext cx="754380" cy="523220"/>
            </a:xfrm>
            <a:prstGeom prst="bentConnector3">
              <a:avLst/>
            </a:prstGeom>
            <a:ln w="12700">
              <a:tailEnd type="triangle"/>
            </a:ln>
          </p:spPr>
          <p:style>
            <a:lnRef idx="2">
              <a:schemeClr val="dk1"/>
            </a:lnRef>
            <a:fillRef idx="0">
              <a:schemeClr val="dk1"/>
            </a:fillRef>
            <a:effectRef idx="1">
              <a:schemeClr val="dk1"/>
            </a:effectRef>
            <a:fontRef idx="minor">
              <a:schemeClr val="tx1"/>
            </a:fontRef>
          </p:style>
        </p:cxnSp>
        <p:cxnSp>
          <p:nvCxnSpPr>
            <p:cNvPr id="26" name="肘形连接符 25">
              <a:extLst>
                <a:ext uri="{FF2B5EF4-FFF2-40B4-BE49-F238E27FC236}">
                  <a16:creationId xmlns:a16="http://schemas.microsoft.com/office/drawing/2014/main" id="{50E8080F-DB8C-D4F8-BC32-DA462AA5C489}"/>
                </a:ext>
              </a:extLst>
            </p:cNvPr>
            <p:cNvCxnSpPr>
              <a:cxnSpLocks/>
            </p:cNvCxnSpPr>
            <p:nvPr/>
          </p:nvCxnSpPr>
          <p:spPr>
            <a:xfrm flipV="1">
              <a:off x="6438395" y="1977495"/>
              <a:ext cx="754380" cy="414516"/>
            </a:xfrm>
            <a:prstGeom prst="bentConnector3">
              <a:avLst/>
            </a:prstGeom>
            <a:ln w="12700">
              <a:tailEnd type="triangle"/>
            </a:ln>
          </p:spPr>
          <p:style>
            <a:lnRef idx="2">
              <a:schemeClr val="dk1"/>
            </a:lnRef>
            <a:fillRef idx="0">
              <a:schemeClr val="dk1"/>
            </a:fillRef>
            <a:effectRef idx="1">
              <a:schemeClr val="dk1"/>
            </a:effectRef>
            <a:fontRef idx="minor">
              <a:schemeClr val="tx1"/>
            </a:fontRef>
          </p:style>
        </p:cxnSp>
        <p:sp>
          <p:nvSpPr>
            <p:cNvPr id="27" name="圆角矩形 26">
              <a:extLst>
                <a:ext uri="{FF2B5EF4-FFF2-40B4-BE49-F238E27FC236}">
                  <a16:creationId xmlns:a16="http://schemas.microsoft.com/office/drawing/2014/main" id="{835866AF-CA67-4399-A7E6-4838232AC068}"/>
                </a:ext>
              </a:extLst>
            </p:cNvPr>
            <p:cNvSpPr/>
            <p:nvPr/>
          </p:nvSpPr>
          <p:spPr>
            <a:xfrm>
              <a:off x="1877846" y="1705353"/>
              <a:ext cx="813238" cy="442973"/>
            </a:xfrm>
            <a:prstGeom prst="roundRect">
              <a:avLst/>
            </a:prstGeom>
            <a:solidFill>
              <a:srgbClr val="F7F3E8"/>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18000" rIns="18000" rtlCol="0" anchor="ctr"/>
            <a:lstStyle/>
            <a:p>
              <a:pPr algn="ctr"/>
              <a:r>
                <a:rPr kumimoji="1" lang="en-US" altLang="zh-CN" sz="1200" b="1" dirty="0">
                  <a:solidFill>
                    <a:schemeClr val="tx1"/>
                  </a:solidFill>
                  <a:latin typeface="PT Serif Caption" panose="02060603050505020204" pitchFamily="18" charset="0"/>
                  <a:ea typeface="STHeiti" panose="02010600040101010101" pitchFamily="2" charset="-122"/>
                  <a:cs typeface="Times New Roman" panose="02020603050405020304" pitchFamily="18" charset="0"/>
                </a:rPr>
                <a:t>Attribute Sampler</a:t>
              </a:r>
            </a:p>
          </p:txBody>
        </p:sp>
        <p:cxnSp>
          <p:nvCxnSpPr>
            <p:cNvPr id="28" name="直线箭头连接符 27">
              <a:extLst>
                <a:ext uri="{FF2B5EF4-FFF2-40B4-BE49-F238E27FC236}">
                  <a16:creationId xmlns:a16="http://schemas.microsoft.com/office/drawing/2014/main" id="{3B3E5052-01EF-1503-ABD1-29461D4FB2CF}"/>
                </a:ext>
              </a:extLst>
            </p:cNvPr>
            <p:cNvCxnSpPr>
              <a:cxnSpLocks/>
            </p:cNvCxnSpPr>
            <p:nvPr/>
          </p:nvCxnSpPr>
          <p:spPr>
            <a:xfrm flipV="1">
              <a:off x="2686317" y="1919911"/>
              <a:ext cx="296848" cy="6268"/>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37904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BE7A-EADC-3326-6F97-018F4FEAE1EC}"/>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58D0FFF9-3526-6E30-19C5-67C0229321CC}"/>
              </a:ext>
            </a:extLst>
          </p:cNvPr>
          <p:cNvSpPr/>
          <p:nvPr/>
        </p:nvSpPr>
        <p:spPr>
          <a:xfrm>
            <a:off x="0" y="0"/>
            <a:ext cx="12192000" cy="878889"/>
          </a:xfrm>
          <a:prstGeom prst="rect">
            <a:avLst/>
          </a:prstGeom>
          <a:solidFill>
            <a:srgbClr val="DC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CEDF3"/>
              </a:solidFill>
              <a:latin typeface="STHeiti" panose="02010600040101010101" pitchFamily="2" charset="-122"/>
              <a:ea typeface="STHeiti" panose="02010600040101010101" pitchFamily="2" charset="-122"/>
            </a:endParaRPr>
          </a:p>
        </p:txBody>
      </p:sp>
      <p:sp>
        <p:nvSpPr>
          <p:cNvPr id="3" name="文本框 2">
            <a:extLst>
              <a:ext uri="{FF2B5EF4-FFF2-40B4-BE49-F238E27FC236}">
                <a16:creationId xmlns:a16="http://schemas.microsoft.com/office/drawing/2014/main" id="{25F0359B-6046-F7E6-3F73-17986AC870AE}"/>
              </a:ext>
            </a:extLst>
          </p:cNvPr>
          <p:cNvSpPr txBox="1"/>
          <p:nvPr/>
        </p:nvSpPr>
        <p:spPr>
          <a:xfrm>
            <a:off x="382908" y="147056"/>
            <a:ext cx="8359724" cy="584775"/>
          </a:xfrm>
          <a:prstGeom prst="rect">
            <a:avLst/>
          </a:prstGeom>
          <a:noFill/>
        </p:spPr>
        <p:txBody>
          <a:bodyPr wrap="none" rtlCol="0">
            <a:spAutoFit/>
          </a:bodyPr>
          <a:lstStyle/>
          <a:p>
            <a:r>
              <a:rPr kumimoji="1" lang="en-US" altLang="zh-CN" sz="3200" b="1" dirty="0">
                <a:solidFill>
                  <a:srgbClr val="3E4FA6"/>
                </a:solidFill>
                <a:latin typeface="Franklin Gothic Medium" panose="020B0603020102020204" pitchFamily="34" charset="0"/>
                <a:ea typeface="STHeiti" panose="02010600040101010101" pitchFamily="2" charset="-122"/>
              </a:rPr>
              <a:t>Attribute Selector and Time Series Generator</a:t>
            </a:r>
            <a:endParaRPr kumimoji="1" lang="zh-CN" altLang="en-US" sz="3200" b="1" dirty="0">
              <a:solidFill>
                <a:srgbClr val="3E4FA6"/>
              </a:solidFill>
              <a:latin typeface="Franklin Gothic Medium" panose="020B0603020102020204" pitchFamily="34" charset="0"/>
              <a:ea typeface="STHeiti" panose="02010600040101010101" pitchFamily="2" charset="-122"/>
            </a:endParaRPr>
          </a:p>
        </p:txBody>
      </p:sp>
      <p:sp>
        <p:nvSpPr>
          <p:cNvPr id="4" name="灯片编号占位符 3">
            <a:extLst>
              <a:ext uri="{FF2B5EF4-FFF2-40B4-BE49-F238E27FC236}">
                <a16:creationId xmlns:a16="http://schemas.microsoft.com/office/drawing/2014/main" id="{7FBA4DA0-6E6A-BFA1-DDCA-B9D5667ADDCA}"/>
              </a:ext>
            </a:extLst>
          </p:cNvPr>
          <p:cNvSpPr>
            <a:spLocks noGrp="1"/>
          </p:cNvSpPr>
          <p:nvPr>
            <p:ph type="sldNum" sz="quarter" idx="12"/>
          </p:nvPr>
        </p:nvSpPr>
        <p:spPr/>
        <p:txBody>
          <a:bodyPr/>
          <a:lstStyle/>
          <a:p>
            <a:fld id="{BE9993CC-4AF0-644D-833B-754701D3D9D4}" type="slidenum">
              <a:rPr kumimoji="1" lang="zh-CN" altLang="en-US" smtClean="0">
                <a:latin typeface="STHeiti" panose="02010600040101010101" pitchFamily="2" charset="-122"/>
                <a:ea typeface="STHeiti" panose="02010600040101010101" pitchFamily="2" charset="-122"/>
              </a:rPr>
              <a:t>9</a:t>
            </a:fld>
            <a:endParaRPr kumimoji="1" lang="zh-CN" altLang="en-US">
              <a:latin typeface="STHeiti" panose="02010600040101010101" pitchFamily="2" charset="-122"/>
              <a:ea typeface="STHeiti" panose="02010600040101010101" pitchFamily="2" charset="-122"/>
            </a:endParaRPr>
          </a:p>
        </p:txBody>
      </p:sp>
      <p:sp>
        <p:nvSpPr>
          <p:cNvPr id="6" name="文本框 5">
            <a:extLst>
              <a:ext uri="{FF2B5EF4-FFF2-40B4-BE49-F238E27FC236}">
                <a16:creationId xmlns:a16="http://schemas.microsoft.com/office/drawing/2014/main" id="{2892C1A8-4627-E80D-977E-89DA82769A23}"/>
              </a:ext>
            </a:extLst>
          </p:cNvPr>
          <p:cNvSpPr txBox="1"/>
          <p:nvPr/>
        </p:nvSpPr>
        <p:spPr>
          <a:xfrm>
            <a:off x="387555" y="3674549"/>
            <a:ext cx="11537043" cy="261610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 altLang="zh-CN" sz="2400" dirty="0">
                <a:latin typeface="Franklin Gothic Book" panose="020B0503020102020204" pitchFamily="34" charset="0"/>
              </a:rPr>
              <a:t>LLMs are used to select a physically meaningful subset from the </a:t>
            </a:r>
            <a:r>
              <a:rPr lang="en" altLang="zh-CN" sz="2400" b="1" i="1" u="sng" dirty="0">
                <a:solidFill>
                  <a:srgbClr val="61A072"/>
                </a:solidFill>
                <a:latin typeface="Franklin Gothic Book" panose="020B0503020102020204" pitchFamily="34" charset="0"/>
              </a:rPr>
              <a:t>All Attribute Set </a:t>
            </a:r>
            <a:r>
              <a:rPr lang="en" altLang="zh-CN" sz="2400" dirty="0">
                <a:latin typeface="Franklin Gothic Book" panose="020B0503020102020204" pitchFamily="34" charset="0"/>
              </a:rPr>
              <a:t>based on a randomly generated metric name</a:t>
            </a:r>
            <a:endParaRPr kumimoji="1" lang="en" altLang="zh-CN" sz="2400" dirty="0">
              <a:latin typeface="Franklin Gothic Book" panose="020B0503020102020204" pitchFamily="34" charset="0"/>
              <a:ea typeface="Microsoft YaHei" panose="020B0503020204020204" pitchFamily="34" charset="-122"/>
            </a:endParaRPr>
          </a:p>
          <a:p>
            <a:pPr marL="285750" indent="-285750">
              <a:spcBef>
                <a:spcPts val="1200"/>
              </a:spcBef>
              <a:buFont typeface="Arial" panose="020B0604020202020204" pitchFamily="34" charset="0"/>
              <a:buChar char="•"/>
            </a:pPr>
            <a:r>
              <a:rPr kumimoji="1" lang="en" altLang="zh-CN" sz="2400" dirty="0">
                <a:latin typeface="Franklin Gothic Book" panose="020B0503020102020204" pitchFamily="34" charset="0"/>
                <a:ea typeface="Microsoft YaHei" panose="020B0503020204020204" pitchFamily="34" charset="-122"/>
              </a:rPr>
              <a:t>All time-series features are precisely described as </a:t>
            </a:r>
            <a:r>
              <a:rPr kumimoji="1" lang="en" altLang="zh-CN" sz="2400" b="1" i="1" u="sng" dirty="0">
                <a:solidFill>
                  <a:srgbClr val="61A072"/>
                </a:solidFill>
                <a:latin typeface="Franklin Gothic Book" panose="020B0503020102020204" pitchFamily="34" charset="0"/>
                <a:ea typeface="Microsoft YaHei" panose="020B0503020204020204" pitchFamily="34" charset="-122"/>
              </a:rPr>
              <a:t>attributes</a:t>
            </a:r>
            <a:r>
              <a:rPr kumimoji="1" lang="en" altLang="zh-CN" sz="2400" dirty="0">
                <a:latin typeface="Franklin Gothic Book" panose="020B0503020102020204" pitchFamily="34" charset="0"/>
                <a:ea typeface="Microsoft YaHei" panose="020B0503020204020204" pitchFamily="34" charset="-122"/>
              </a:rPr>
              <a:t> and stored in an </a:t>
            </a:r>
            <a:r>
              <a:rPr kumimoji="1" lang="en" altLang="zh-CN" sz="2400" b="1" i="1" u="sng" dirty="0">
                <a:solidFill>
                  <a:srgbClr val="61A072"/>
                </a:solidFill>
                <a:latin typeface="Franklin Gothic Book" panose="020B0503020102020204" pitchFamily="34" charset="0"/>
                <a:ea typeface="Microsoft YaHei" panose="020B0503020204020204" pitchFamily="34" charset="-122"/>
              </a:rPr>
              <a:t>Attribute Pool </a:t>
            </a:r>
            <a:r>
              <a:rPr kumimoji="1" lang="en" altLang="zh-CN" sz="2400" dirty="0">
                <a:latin typeface="Franklin Gothic Book" panose="020B0503020102020204" pitchFamily="34" charset="0"/>
                <a:ea typeface="Microsoft YaHei" panose="020B0503020204020204" pitchFamily="34" charset="-122"/>
              </a:rPr>
              <a:t>to ensure controllable attributes in Text + Time Series pairs</a:t>
            </a:r>
          </a:p>
          <a:p>
            <a:pPr marL="285750" indent="-285750">
              <a:spcBef>
                <a:spcPts val="1200"/>
              </a:spcBef>
              <a:buFont typeface="Arial" panose="020B0604020202020204" pitchFamily="34" charset="0"/>
              <a:buChar char="•"/>
            </a:pPr>
            <a:r>
              <a:rPr lang="en" altLang="zh-CN" sz="2400" dirty="0">
                <a:latin typeface="Franklin Gothic Book" panose="020B0503020102020204" pitchFamily="34" charset="0"/>
              </a:rPr>
              <a:t>A </a:t>
            </a:r>
            <a:r>
              <a:rPr lang="en" altLang="zh-CN" sz="2400" b="1" i="1" u="sng" dirty="0">
                <a:solidFill>
                  <a:srgbClr val="61A072"/>
                </a:solidFill>
                <a:latin typeface="Franklin Gothic Book" panose="020B0503020102020204" pitchFamily="34" charset="0"/>
              </a:rPr>
              <a:t>rule-based approach</a:t>
            </a:r>
            <a:r>
              <a:rPr lang="en" altLang="zh-CN" sz="2400" dirty="0">
                <a:latin typeface="Franklin Gothic Book" panose="020B0503020102020204" pitchFamily="34" charset="0"/>
              </a:rPr>
              <a:t> is employed to generate time series from the attribute pool, ensuring complete controllability over all details.</a:t>
            </a:r>
          </a:p>
        </p:txBody>
      </p:sp>
      <p:pic>
        <p:nvPicPr>
          <p:cNvPr id="7" name="图片 6">
            <a:extLst>
              <a:ext uri="{FF2B5EF4-FFF2-40B4-BE49-F238E27FC236}">
                <a16:creationId xmlns:a16="http://schemas.microsoft.com/office/drawing/2014/main" id="{028A44F9-A61D-20F3-A5ED-C99FAB7B21FF}"/>
              </a:ext>
            </a:extLst>
          </p:cNvPr>
          <p:cNvPicPr>
            <a:picLocks noChangeAspect="1"/>
          </p:cNvPicPr>
          <p:nvPr/>
        </p:nvPicPr>
        <p:blipFill>
          <a:blip r:embed="rId3"/>
          <a:srcRect b="13391"/>
          <a:stretch>
            <a:fillRect/>
          </a:stretch>
        </p:blipFill>
        <p:spPr>
          <a:xfrm>
            <a:off x="958354" y="1025945"/>
            <a:ext cx="10395446" cy="2403055"/>
          </a:xfrm>
          <a:prstGeom prst="rect">
            <a:avLst/>
          </a:prstGeom>
        </p:spPr>
      </p:pic>
    </p:spTree>
    <p:extLst>
      <p:ext uri="{BB962C8B-B14F-4D97-AF65-F5344CB8AC3E}">
        <p14:creationId xmlns:p14="http://schemas.microsoft.com/office/powerpoint/2010/main" val="192741136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14664</TotalTime>
  <Words>3302</Words>
  <Application>Microsoft Macintosh PowerPoint</Application>
  <PresentationFormat>宽屏</PresentationFormat>
  <Paragraphs>311</Paragraphs>
  <Slides>27</Slides>
  <Notes>27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等线</vt:lpstr>
      <vt:lpstr>等线 Light</vt:lpstr>
      <vt:lpstr>宋体</vt:lpstr>
      <vt:lpstr>Söhne</vt:lpstr>
      <vt:lpstr>STHeiti</vt:lpstr>
      <vt:lpstr>Arial</vt:lpstr>
      <vt:lpstr>Calibri</vt:lpstr>
      <vt:lpstr>Franklin Gothic Book</vt:lpstr>
      <vt:lpstr>Franklin Gothic Medium</vt:lpstr>
      <vt:lpstr>Helvetica</vt:lpstr>
      <vt:lpstr>PT Serif</vt:lpstr>
      <vt:lpstr>PT Serif Caption</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Xie Zhe</dc:creator>
  <cp:lastModifiedBy>Zhe Xie</cp:lastModifiedBy>
  <cp:revision>2258</cp:revision>
  <dcterms:created xsi:type="dcterms:W3CDTF">2021-10-10T02:26:38Z</dcterms:created>
  <dcterms:modified xsi:type="dcterms:W3CDTF">2025-09-02T15:18:35Z</dcterms:modified>
</cp:coreProperties>
</file>