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40" r:id="rId14"/>
    <p:sldId id="526" r:id="rId15"/>
    <p:sldId id="541" r:id="rId16"/>
    <p:sldId id="527" r:id="rId17"/>
    <p:sldId id="545" r:id="rId18"/>
    <p:sldId id="528" r:id="rId19"/>
    <p:sldId id="529" r:id="rId20"/>
    <p:sldId id="530" r:id="rId21"/>
    <p:sldId id="544" r:id="rId22"/>
    <p:sldId id="532" r:id="rId23"/>
    <p:sldId id="533" r:id="rId24"/>
    <p:sldId id="542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566" r:id="rId46"/>
    <p:sldId id="567" r:id="rId47"/>
    <p:sldId id="568" r:id="rId48"/>
    <p:sldId id="569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599" r:id="rId79"/>
    <p:sldId id="600" r:id="rId80"/>
    <p:sldId id="601" r:id="rId81"/>
    <p:sldId id="602" r:id="rId82"/>
    <p:sldId id="603" r:id="rId8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3" autoAdjust="0"/>
    <p:restoredTop sz="82394" autoAdjust="0"/>
  </p:normalViewPr>
  <p:slideViewPr>
    <p:cSldViewPr>
      <p:cViewPr varScale="1">
        <p:scale>
          <a:sx n="187" d="100"/>
          <a:sy n="187" d="100"/>
        </p:scale>
        <p:origin x="3568" y="19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7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79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9FF198E9-7370-4541-8EFC-45FF3ED42BE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3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5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8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3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175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6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7C1E5FC-D142-9647-AD6F-049DDE2CDC5A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495"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charset="2"/>
              </a:rPr>
              <a:t>6,  R = 602 rules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Frequent Itemset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candidates</a:t>
            </a:r>
            <a:r>
              <a:rPr lang="en-US" altLang="en-US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 search: M=2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transactions </a:t>
            </a:r>
            <a:r>
              <a:rPr lang="en-US" altLang="en-US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comparisons</a:t>
            </a:r>
            <a:r>
              <a:rPr lang="en-US" altLang="en-US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Candidates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Apriori principle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If an itemset is frequent, then all of its subsets must also be frequent</a:t>
            </a:r>
          </a:p>
          <a:p>
            <a:pPr lvl="4"/>
            <a:endParaRPr lang="en-US" altLang="en-US"/>
          </a:p>
          <a:p>
            <a:r>
              <a:rPr lang="en-US" altLang="en-US"/>
              <a:t>Apriori principle holds due to the following property of the support measure: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Support of an itemset never exceeds the support of its subsets</a:t>
            </a:r>
          </a:p>
          <a:p>
            <a:pPr lvl="1"/>
            <a:r>
              <a:rPr lang="en-US" altLang="en-US"/>
              <a:t>This is known as the </a:t>
            </a:r>
            <a:r>
              <a:rPr lang="en-US" altLang="en-US">
                <a:solidFill>
                  <a:srgbClr val="CC3300"/>
                </a:solidFill>
              </a:rPr>
              <a:t>anti-monotone</a:t>
            </a:r>
            <a:r>
              <a:rPr lang="en-US" altLang="en-US"/>
              <a:t> property of support</a:t>
            </a:r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41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2390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charset="2"/>
              </a:endParaRPr>
            </a:p>
          </p:txBody>
        </p:sp>
        <p:graphicFrame>
          <p:nvGraphicFramePr>
            <p:cNvPr id="12390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50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90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23904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51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Apriori Principle</a:t>
            </a:r>
          </a:p>
        </p:txBody>
      </p:sp>
      <p:graphicFrame>
        <p:nvGraphicFramePr>
          <p:cNvPr id="1219587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8" name="Document" r:id="rId3" imgW="2289960" imgH="2495520" progId="Word.Document.8">
                  <p:embed/>
                </p:oleObj>
              </mc:Choice>
              <mc:Fallback>
                <p:oleObj name="Document" r:id="rId3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9" name="Document" r:id="rId5" imgW="3328560" imgH="2008800" progId="Word.Document.8">
                  <p:embed/>
                </p:oleObj>
              </mc:Choice>
              <mc:Fallback>
                <p:oleObj name="Document" r:id="rId5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9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00" name="Document" r:id="rId7" imgW="3124080" imgH="840600" progId="Word.Document.8">
                  <p:embed/>
                </p:oleObj>
              </mc:Choice>
              <mc:Fallback>
                <p:oleObj name="Document" r:id="rId7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Items (1-itemsets)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Pairs (2-itemsets)</a:t>
            </a:r>
          </a:p>
          <a:p>
            <a:endParaRPr lang="en-US" altLang="en-US" sz="1800" b="0">
              <a:latin typeface="Tahoma" charset="0"/>
            </a:endParaRPr>
          </a:p>
          <a:p>
            <a:r>
              <a:rPr lang="en-US" altLang="en-US" sz="1800" b="0">
                <a:latin typeface="Tahoma" charset="0"/>
              </a:rPr>
              <a:t>(No need to generate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candidates involving Coke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0">
                <a:latin typeface="Tahoma" charset="0"/>
              </a:rPr>
              <a:t>Minimum Support = 3</a:t>
            </a:r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0">
                <a:latin typeface="Tahoma" charset="0"/>
              </a:rPr>
              <a:t>If every subset is considered, </a:t>
            </a:r>
          </a:p>
          <a:p>
            <a:r>
              <a:rPr lang="en-US" altLang="en-US" sz="1800" b="0">
                <a:latin typeface="Tahoma" charset="0"/>
              </a:rPr>
              <a:t>	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1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2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3</a:t>
            </a:r>
            <a:r>
              <a:rPr lang="en-US" altLang="en-US" sz="1800" b="0">
                <a:latin typeface="Tahoma" charset="0"/>
              </a:rPr>
              <a:t> = 41</a:t>
            </a:r>
          </a:p>
          <a:p>
            <a:r>
              <a:rPr lang="en-US" altLang="en-US" sz="1800" b="0">
                <a:latin typeface="Tahoma" charset="0"/>
              </a:rPr>
              <a:t>With support-based pruning,</a:t>
            </a:r>
          </a:p>
          <a:p>
            <a:r>
              <a:rPr lang="en-US" altLang="en-US" sz="1800" b="0">
                <a:latin typeface="Tahoma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/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Generate frequent itemsets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Repeat until no new frequent itemsets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Generate length (k+1) candidate itemsets from length k frequent itemsets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Prune candidate itemsets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Count the support of each candidate 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Eliminate candidates that are infrequent, leaving only those that are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13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57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charset="2"/>
              </a:rPr>
              <a:t> {Beer},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{Milk, Bread}  {Eggs,Coke},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85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2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4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Match transaction against 11 out of 15 candidates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Compact Representation of Frequent Itemsets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Need a compact representation</a:t>
            </a:r>
          </a:p>
        </p:txBody>
      </p:sp>
      <p:pic>
        <p:nvPicPr>
          <p:cNvPr id="1257476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78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Frequent Itemset</a:t>
            </a:r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11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itemset is closed if none of its immediate supersets has the same support as the itemset</a:t>
            </a:r>
          </a:p>
          <a:p>
            <a:pPr>
              <a:buFont typeface="Monotype Sorts" charset="2"/>
              <a:buNone/>
            </a:pPr>
            <a:endParaRPr lang="en-US" altLang="en-US" sz="2000"/>
          </a:p>
        </p:txBody>
      </p:sp>
      <p:graphicFrame>
        <p:nvGraphicFramePr>
          <p:cNvPr id="1259524" name="Object 1028"/>
          <p:cNvGraphicFramePr>
            <a:graphicFrameLocks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27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28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29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5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6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000" b="1"/>
              <a:t>Itemset</a:t>
            </a:r>
          </a:p>
          <a:p>
            <a:pPr marL="742950" lvl="1" indent="-285750"/>
            <a:r>
              <a:rPr lang="en-US" altLang="en-US" sz="1800"/>
              <a:t>A collection of one or more items</a:t>
            </a:r>
          </a:p>
          <a:p>
            <a:pPr marL="1143000" lvl="2" indent="-228600"/>
            <a:r>
              <a:rPr lang="en-US" altLang="en-US" sz="1600"/>
              <a:t>Example: {Milk, Bread, Diaper}</a:t>
            </a:r>
          </a:p>
          <a:p>
            <a:pPr marL="742950" lvl="1" indent="-285750"/>
            <a:r>
              <a:rPr lang="en-US" altLang="en-US" sz="1800"/>
              <a:t>k-itemset</a:t>
            </a:r>
          </a:p>
          <a:p>
            <a:pPr marL="1143000" lvl="2" indent="-228600"/>
            <a:r>
              <a:rPr lang="en-US" altLang="en-US" sz="1600"/>
              <a:t>An itemset that contains k items</a:t>
            </a:r>
            <a:endParaRPr lang="en-US" altLang="en-US" sz="1600" b="1"/>
          </a:p>
          <a:p>
            <a:pPr marL="342900" indent="-342900"/>
            <a:r>
              <a:rPr lang="en-US" altLang="en-US" sz="2000" b="1"/>
              <a:t>Support count (</a:t>
            </a:r>
            <a:r>
              <a:rPr lang="en-US" altLang="en-US" sz="2000" b="1">
                <a:sym typeface="Symbol" charset="2"/>
              </a:rPr>
              <a:t>)</a:t>
            </a:r>
          </a:p>
          <a:p>
            <a:pPr marL="742950" lvl="1" indent="-285750"/>
            <a:r>
              <a:rPr lang="en-US" altLang="en-US" sz="1800"/>
              <a:t>Frequency of occurrence of an itemset</a:t>
            </a:r>
          </a:p>
          <a:p>
            <a:pPr marL="742950" lvl="1" indent="-285750"/>
            <a:r>
              <a:rPr lang="en-US" altLang="en-US" sz="1800"/>
              <a:t>E.g.   </a:t>
            </a:r>
            <a:r>
              <a:rPr lang="en-US" altLang="en-US" sz="1800">
                <a:sym typeface="Symbol" charset="2"/>
              </a:rPr>
              <a:t>({Milk, Bread,Diaper}) = 2 </a:t>
            </a:r>
            <a:endParaRPr lang="en-US" altLang="en-US" sz="1800"/>
          </a:p>
          <a:p>
            <a:pPr marL="342900" indent="-342900"/>
            <a:r>
              <a:rPr lang="en-US" altLang="en-US" sz="2000" b="1"/>
              <a:t>Support</a:t>
            </a:r>
          </a:p>
          <a:p>
            <a:pPr marL="742950" lvl="1" indent="-285750"/>
            <a:r>
              <a:rPr lang="en-US" altLang="en-US" sz="1800"/>
              <a:t>Fraction of transactions that contain an itemset</a:t>
            </a:r>
          </a:p>
          <a:p>
            <a:pPr marL="742950" lvl="1" indent="-285750"/>
            <a:r>
              <a:rPr lang="en-US" altLang="en-US" sz="1800"/>
              <a:t>E.g.   s({Milk, Bread, Diaper}) = 2/5</a:t>
            </a:r>
          </a:p>
          <a:p>
            <a:pPr marL="342900" indent="-342900"/>
            <a:r>
              <a:rPr lang="en-US" altLang="en-US" sz="2000" b="1"/>
              <a:t>Frequent Itemset</a:t>
            </a:r>
          </a:p>
          <a:p>
            <a:pPr marL="742950" lvl="1" indent="-285750"/>
            <a:r>
              <a:rPr lang="en-US" altLang="en-US" sz="1800"/>
              <a:t>An itemset whose support is greater than or equal to a </a:t>
            </a:r>
            <a:r>
              <a:rPr lang="en-US" altLang="en-US" sz="1800" i="1"/>
              <a:t>minsup</a:t>
            </a:r>
            <a:r>
              <a:rPr lang="en-US" altLang="en-US" sz="1800"/>
              <a:t> threshold</a:t>
            </a:r>
          </a:p>
        </p:txBody>
      </p:sp>
      <p:graphicFrame>
        <p:nvGraphicFramePr>
          <p:cNvPr id="1231917" name="Object 4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22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Frequent Itemsets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81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96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General-to-specific vs Specific-to-general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362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21" name="Visio" r:id="rId3" imgW="9745574" imgH="5086201" progId="Visio.Drawing.6">
                  <p:embed/>
                </p:oleObj>
              </mc:Choice>
              <mc:Fallback>
                <p:oleObj name="Visio" r:id="rId3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Equivalent Classes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464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45" name="Visio" r:id="rId3" imgW="9786468" imgH="5617746" progId="Visio.Drawing.6">
                  <p:embed/>
                </p:oleObj>
              </mc:Choice>
              <mc:Fallback>
                <p:oleObj name="Visio" r:id="rId3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Breadth-first vs Depth-first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566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69" name="Visio" r:id="rId3" imgW="9664141" imgH="3915272" progId="Visio.Drawing.6">
                  <p:embed/>
                </p:oleObj>
              </mc:Choice>
              <mc:Fallback>
                <p:oleObj name="Visio" r:id="rId3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Representation of Database</a:t>
            </a:r>
          </a:p>
          <a:p>
            <a:pPr lvl="1"/>
            <a:r>
              <a:rPr lang="en-US" altLang="en-US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>
              <a:buFont typeface="Arial" charset="0"/>
              <a:buNone/>
            </a:pPr>
            <a:endParaRPr lang="en-US" altLang="en-US"/>
          </a:p>
        </p:txBody>
      </p:sp>
      <p:graphicFrame>
        <p:nvGraphicFramePr>
          <p:cNvPr id="126669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693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 Algorithm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endParaRPr lang="en-US" altLang="en-US"/>
          </a:p>
          <a:p>
            <a:r>
              <a:rPr lang="en-US" altLang="en-US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8739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6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741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6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0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1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6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57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58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59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60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61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2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3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8764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8765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1268766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3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4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</a:t>
            </a:r>
          </a:p>
        </p:txBody>
      </p:sp>
      <p:sp>
        <p:nvSpPr>
          <p:cNvPr id="1270787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9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0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1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3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4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5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6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7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8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70799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70800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70801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70802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3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04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5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6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8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9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0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70812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5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6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7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8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9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1270820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391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392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393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/>
              <a:t>Association Rule</a:t>
            </a:r>
          </a:p>
          <a:p>
            <a:pPr lvl="1"/>
            <a:r>
              <a:rPr lang="en-US" altLang="en-US" sz="1800" b="0"/>
              <a:t>An implication expression of the form X </a:t>
            </a:r>
            <a:r>
              <a:rPr lang="en-US" altLang="en-US" sz="1800" b="0">
                <a:sym typeface="Symbol" charset="2"/>
              </a:rPr>
              <a:t> Y, where X and Y are itemsets</a:t>
            </a:r>
          </a:p>
          <a:p>
            <a:pPr lvl="1"/>
            <a:r>
              <a:rPr lang="en-US" altLang="en-US" sz="1800" b="0"/>
              <a:t>Example:</a:t>
            </a:r>
            <a:br>
              <a:rPr lang="en-US" altLang="en-US" sz="1800" b="0"/>
            </a:br>
            <a:r>
              <a:rPr lang="en-US" altLang="en-US" sz="1800" b="0"/>
              <a:t>   {Milk, Diaper} </a:t>
            </a:r>
            <a:r>
              <a:rPr lang="en-US" altLang="en-US" sz="1800" b="0">
                <a:sym typeface="Symbol" charset="2"/>
              </a:rPr>
              <a:t> {Beer}</a:t>
            </a:r>
            <a:r>
              <a:rPr lang="en-US" altLang="en-US" sz="1800" b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/>
          </a:p>
          <a:p>
            <a:r>
              <a:rPr lang="en-US" altLang="en-US" sz="2000"/>
              <a:t>Rule Evaluation Metrics</a:t>
            </a:r>
            <a:endParaRPr lang="en-US" altLang="en-US" sz="2000">
              <a:sym typeface="Symbol" charset="2"/>
            </a:endParaRPr>
          </a:p>
          <a:p>
            <a:pPr lvl="1"/>
            <a:r>
              <a:rPr lang="en-US" altLang="en-US" sz="1800" b="0"/>
              <a:t>Support (s)</a:t>
            </a:r>
          </a:p>
          <a:p>
            <a:pPr lvl="2"/>
            <a:r>
              <a:rPr lang="en-US" altLang="en-US" sz="1600" b="0"/>
              <a:t>Fraction of transactions that contain both X and Y</a:t>
            </a:r>
          </a:p>
          <a:p>
            <a:pPr lvl="1"/>
            <a:r>
              <a:rPr lang="en-US" altLang="en-US" sz="1800" b="0"/>
              <a:t>Confidence (c)</a:t>
            </a:r>
          </a:p>
          <a:p>
            <a:pPr lvl="2"/>
            <a:r>
              <a:rPr lang="en-US" altLang="en-US" sz="1600" b="0"/>
              <a:t>Measures how often items in Y </a:t>
            </a:r>
            <a:br>
              <a:rPr lang="en-US" altLang="en-US" sz="1600" b="0"/>
            </a:br>
            <a:r>
              <a:rPr lang="en-US" altLang="en-US" sz="1600" b="0"/>
              <a:t>appear in transactions that</a:t>
            </a:r>
            <a:br>
              <a:rPr lang="en-US" altLang="en-US" sz="1600" b="0"/>
            </a:br>
            <a:r>
              <a:rPr lang="en-US" altLang="en-US" sz="1600" b="0"/>
              <a:t>contain 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394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1271812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17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1271816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Items are listed in lexicographic order</a:t>
            </a:r>
          </a:p>
          <a:p>
            <a:r>
              <a:rPr lang="en-US" altLang="en-US"/>
              <a:t>Each node P stores the following information:</a:t>
            </a:r>
          </a:p>
          <a:p>
            <a:pPr lvl="1"/>
            <a:r>
              <a:rPr lang="en-US" altLang="en-US"/>
              <a:t>Itemset for node P</a:t>
            </a:r>
          </a:p>
          <a:p>
            <a:pPr lvl="1"/>
            <a:r>
              <a:rPr lang="en-US" altLang="en-US"/>
              <a:t>List of possible lexicographic extensions of P: E(P)</a:t>
            </a:r>
          </a:p>
          <a:p>
            <a:pPr lvl="1"/>
            <a:r>
              <a:rPr lang="en-US" altLang="en-US"/>
              <a:t>Pointer to projected database of its ancestor node</a:t>
            </a:r>
          </a:p>
          <a:p>
            <a:pPr lvl="1"/>
            <a:r>
              <a:rPr lang="en-US" altLang="en-US"/>
              <a:t>Bitvector containing information about which transactions in the projected database contain the itemset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Database</a:t>
            </a:r>
          </a:p>
        </p:txBody>
      </p:sp>
      <p:graphicFrame>
        <p:nvGraphicFramePr>
          <p:cNvPr id="1273859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6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3860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65" name="Worksheet" r:id="rId5" imgW="1953006" imgH="3258109" progId="Excel.Sheet.8">
                  <p:embed/>
                </p:oleObj>
              </mc:Choice>
              <mc:Fallback>
                <p:oleObj name="Worksheet" r:id="rId5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For each item, store a list of transaction ids (tids)</a:t>
            </a:r>
          </a:p>
          <a:p>
            <a:pPr marL="342900" indent="-342900">
              <a:buFont typeface="Monotype Sorts" charset="2"/>
              <a:buNone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graphicFrame>
        <p:nvGraphicFramePr>
          <p:cNvPr id="1274884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88" name="VISIO" r:id="rId3" imgW="1990080" imgH="4284720" progId="Visio.Drawing.6">
                  <p:embed/>
                </p:oleObj>
              </mc:Choice>
              <mc:Fallback>
                <p:oleObj name="VISIO" r:id="rId3" imgW="1990080" imgH="42847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5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889" name="VISIO" r:id="rId5" imgW="3267000" imgH="3189960" progId="Visio.Drawing.6">
                  <p:embed/>
                </p:oleObj>
              </mc:Choice>
              <mc:Fallback>
                <p:oleObj name="VISIO" r:id="rId5" imgW="3267000" imgH="3189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7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1275908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13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9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14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</a:t>
            </a:r>
            <a:endParaRPr lang="en-US" altLang="en-US" sz="4800"/>
          </a:p>
        </p:txBody>
      </p:sp>
      <p:sp>
        <p:nvSpPr>
          <p:cNvPr id="1275911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1275912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15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frequent itemset L, find all non-empty subsets f </a:t>
            </a:r>
            <a:r>
              <a:rPr lang="en-US" altLang="en-US">
                <a:sym typeface="Symbol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>
                <a:sym typeface="Symbol" charset="2"/>
              </a:rPr>
              <a:t>If {A,B,C,D} is a frequent itemset, candidate rules:</a:t>
            </a:r>
          </a:p>
          <a:p>
            <a:pPr lvl="2">
              <a:buFont typeface="Wingdings" charset="2"/>
              <a:buNone/>
            </a:pPr>
            <a:r>
              <a:rPr lang="en-US" altLang="en-US">
                <a:sym typeface="Symbol" charset="2"/>
              </a:rPr>
              <a:t>ABC D, 	ABD C, 	ACD B, 	BCD A,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 BCD,	B ACD,	C ABD, 	D ABC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AB CD,	AC  BD, 	AD  BC, 	BC AD,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BD AC, 	CD AB,	</a:t>
            </a:r>
            <a:br>
              <a:rPr lang="en-US" altLang="en-US">
                <a:sym typeface="Symbol" charset="2"/>
              </a:rPr>
            </a:br>
            <a:endParaRPr lang="en-US" altLang="en-US" sz="1000">
              <a:sym typeface="Symbol" charset="2"/>
            </a:endParaRPr>
          </a:p>
          <a:p>
            <a:r>
              <a:rPr lang="en-US" altLang="en-US"/>
              <a:t>If |L| = k, then there are 2</a:t>
            </a:r>
            <a:r>
              <a:rPr lang="en-US" altLang="en-US" baseline="30000"/>
              <a:t>k</a:t>
            </a:r>
            <a:r>
              <a:rPr lang="en-US" altLang="en-US"/>
              <a:t> – 2 candidate association rules (ignoring L </a:t>
            </a:r>
            <a:r>
              <a:rPr lang="en-US" altLang="en-US">
                <a:sym typeface="Symbol" charset="2"/>
              </a:rPr>
              <a:t>  and  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ym typeface="Symbol" charset="2"/>
              </a:rPr>
              <a:t>How to efficiently generate rules from frequent itemsets?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>
                <a:sym typeface="Symbol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But confidence of rules generated from the same itemset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e.g., L = {A,B,C,D}: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>
                <a:sym typeface="Symbol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ym typeface="Symbol" charset="2"/>
              </a:rPr>
              <a:t> Confidence is anti-monotone w.r.t. number of items on the RHS of the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87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8988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endParaRPr lang="en-US" altLang="en-US"/>
          </a:p>
          <a:p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endParaRPr lang="en-US" altLang="en-US"/>
          </a:p>
          <a:p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05" name="VISIO" r:id="rId3" imgW="2777760" imgH="2320560" progId="Visio.Drawing.6">
                  <p:embed/>
                </p:oleObj>
              </mc:Choice>
              <mc:Fallback>
                <p:oleObj name="VISIO" r:id="rId3" imgW="27777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real data sets have skewed support distribution</a:t>
            </a:r>
          </a:p>
        </p:txBody>
      </p:sp>
      <p:pic>
        <p:nvPicPr>
          <p:cNvPr id="128102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transactions T, the goal of association rule mining is to find all rules having </a:t>
            </a:r>
          </a:p>
          <a:p>
            <a:pPr lvl="1"/>
            <a:r>
              <a:rPr lang="en-US" altLang="en-US"/>
              <a:t>support </a:t>
            </a:r>
            <a:r>
              <a:rPr lang="en-US" altLang="en-US">
                <a:ea typeface="Arial" charset="0"/>
                <a:cs typeface="Arial" charset="0"/>
              </a:rPr>
              <a:t>≥ </a:t>
            </a:r>
            <a:r>
              <a:rPr lang="en-US" altLang="en-US" i="1">
                <a:ea typeface="Arial" charset="0"/>
                <a:cs typeface="Arial" charset="0"/>
              </a:rPr>
              <a:t>minsup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confidence ≥ </a:t>
            </a:r>
            <a:r>
              <a:rPr lang="en-US" altLang="en-US" i="1">
                <a:ea typeface="Arial" charset="0"/>
                <a:cs typeface="Arial" charset="0"/>
              </a:rPr>
              <a:t>minconf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Brute-force approach: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Prune rules that fail the </a:t>
            </a:r>
            <a:r>
              <a:rPr lang="en-US" altLang="en-US" i="1">
                <a:ea typeface="Arial" charset="0"/>
                <a:cs typeface="Arial" charset="0"/>
              </a:rPr>
              <a:t>minsup</a:t>
            </a:r>
            <a:r>
              <a:rPr lang="en-US" altLang="en-US">
                <a:ea typeface="Arial" charset="0"/>
                <a:cs typeface="Arial" charset="0"/>
              </a:rPr>
              <a:t> and </a:t>
            </a:r>
            <a:r>
              <a:rPr lang="en-US" altLang="en-US" i="1">
                <a:ea typeface="Arial" charset="0"/>
                <a:cs typeface="Arial" charset="0"/>
              </a:rPr>
              <a:t>minconf</a:t>
            </a:r>
            <a:r>
              <a:rPr lang="en-US" altLang="en-US">
                <a:ea typeface="Arial" charset="0"/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>
                <a:ea typeface="Arial" charset="0"/>
                <a:cs typeface="Arial" charset="0"/>
                <a:sym typeface="Symbol" charset="2"/>
              </a:rPr>
              <a:t>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Computationally prohibitive</a:t>
            </a:r>
            <a:r>
              <a:rPr lang="en-US" altLang="en-US">
                <a:ea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lvl="1"/>
            <a:endParaRPr lang="en-US" altLang="en-US"/>
          </a:p>
          <a:p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apply multiple minimum supports?</a:t>
            </a:r>
          </a:p>
          <a:p>
            <a:pPr lvl="1"/>
            <a:r>
              <a:rPr lang="en-US" altLang="en-US"/>
              <a:t>MS(i): minimum support for item i </a:t>
            </a:r>
          </a:p>
          <a:p>
            <a:pPr lvl="1"/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lvl="1"/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Challenge: Support is no longer anti-monotone</a:t>
            </a:r>
          </a:p>
          <a:p>
            <a:pPr lvl="2"/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4099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00" name="VISIO" r:id="rId3" imgW="8556120" imgH="7235640" progId="Visio.Drawing.6">
                  <p:embed/>
                </p:oleObj>
              </mc:Choice>
              <mc:Fallback>
                <p:oleObj name="VISIO" r:id="rId3" imgW="8556120" imgH="72356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24" name="VISIO" r:id="rId3" imgW="8575200" imgH="7317000" progId="Visio.Drawing.6">
                  <p:embed/>
                </p:oleObj>
              </mc:Choice>
              <mc:Fallback>
                <p:oleObj name="VISIO" r:id="rId3" imgW="8575200" imgH="731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sym typeface="Symbol" charset="2"/>
              </a:rPr>
              <a:t> MS(1)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where MS(1) is min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Modifications to Apriori: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traditional Apriori,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Association rule algorithms tend to produce too many rules </a:t>
            </a:r>
          </a:p>
          <a:p>
            <a:pPr lvl="1"/>
            <a:r>
              <a:rPr lang="en-US" altLang="en-US"/>
              <a:t>many of them are uninteresting or redundant</a:t>
            </a:r>
          </a:p>
          <a:p>
            <a:pPr lvl="1"/>
            <a:r>
              <a:rPr lang="en-US" altLang="en-US"/>
              <a:t>Redundant if {A,B,C} </a:t>
            </a:r>
            <a:r>
              <a:rPr lang="en-US" altLang="en-US">
                <a:sym typeface="Symbol" charset="2"/>
              </a:rPr>
              <a:t> {D} and </a:t>
            </a:r>
            <a:r>
              <a:rPr lang="en-US" altLang="en-US"/>
              <a:t>{A,B} </a:t>
            </a:r>
            <a:r>
              <a:rPr lang="en-US" altLang="en-US">
                <a:sym typeface="Symbol" charset="2"/>
              </a:rPr>
              <a:t> {D}  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Interestingness measures can be used to prune/rank the derived patterns</a:t>
            </a:r>
          </a:p>
          <a:p>
            <a:endParaRPr lang="en-US" altLang="en-US"/>
          </a:p>
          <a:p>
            <a:r>
              <a:rPr lang="en-US" altLang="en-US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Interestingness Measure</a:t>
            </a:r>
          </a:p>
        </p:txBody>
      </p:sp>
      <p:graphicFrame>
        <p:nvGraphicFramePr>
          <p:cNvPr id="1289219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25" name="VISIO" r:id="rId3" imgW="9959400" imgH="7830720" progId="Visio.Drawing.6">
                  <p:embed/>
                </p:oleObj>
              </mc:Choice>
              <mc:Fallback>
                <p:oleObj name="VISIO" r:id="rId3" imgW="9959400" imgH="7830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1289221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1289222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3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4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/>
              <a:t>Given a rule X </a:t>
            </a:r>
            <a:r>
              <a:rPr lang="en-US" altLang="en-US" sz="2400">
                <a:sym typeface="Symbol" charset="2"/>
              </a:rPr>
              <a:t> Y, i</a:t>
            </a:r>
            <a:r>
              <a:rPr lang="en-US" altLang="en-US" sz="240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  <a:sym typeface="Symbol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charset="2"/>
              </a:rPr>
            </a:br>
            <a:endParaRPr lang="en-US" altLang="en-US" sz="1000" b="0">
              <a:solidFill>
                <a:srgbClr val="CC3300"/>
              </a:solidFill>
              <a:sym typeface="Symbol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charset="2"/>
              </a:rPr>
              <a:t> {Beer} (s=0.4, c=0.67)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charset="2"/>
              </a:rPr>
              <a:t> {Milk} (s=0.4, c=0.67)</a:t>
            </a:r>
          </a:p>
          <a:p>
            <a:r>
              <a:rPr lang="en-US" altLang="en-US" sz="2000" b="0">
                <a:sym typeface="Symbol" charset="2"/>
              </a:rPr>
              <a:t>{Beer}  {Milk,Diaper} (s=0.4, c=0.67)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00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All the above rules are binary partitions of the same itemset: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Rules originating from the same itemset have identical support but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 of 1000 students</a:t>
            </a:r>
          </a:p>
          <a:p>
            <a:pPr lvl="1"/>
            <a:r>
              <a:rPr lang="en-US" altLang="en-US"/>
              <a:t>600 students know how to swim (S)</a:t>
            </a:r>
          </a:p>
          <a:p>
            <a:pPr lvl="1"/>
            <a:r>
              <a:rPr lang="en-US" altLang="en-US"/>
              <a:t>700 students know how to bike (B)</a:t>
            </a:r>
          </a:p>
          <a:p>
            <a:pPr lvl="1"/>
            <a:r>
              <a:rPr lang="en-US" altLang="en-US"/>
              <a:t>420 students know how to swim and bike (S,B)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P(S</a:t>
            </a:r>
            <a:r>
              <a:rPr lang="en-US" altLang="en-US">
                <a:sym typeface="Symbol" charset="2"/>
              </a:rPr>
              <a:t>B) = 420/1000 = 0.42</a:t>
            </a:r>
          </a:p>
          <a:p>
            <a:pPr lvl="1"/>
            <a:r>
              <a:rPr lang="en-US" altLang="en-US">
                <a:sym typeface="Symbol" charset="2"/>
              </a:rPr>
              <a:t>P(S)  P(B) = 0.6  0.7 = 0.42</a:t>
            </a:r>
          </a:p>
          <a:p>
            <a:pPr lvl="1"/>
            <a:endParaRPr lang="en-US" altLang="en-US"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P(SB) = P(S)  P(B) =&gt; Statistical independence</a:t>
            </a:r>
          </a:p>
          <a:p>
            <a:pPr lvl="1"/>
            <a:r>
              <a:rPr lang="en-US" altLang="en-US">
                <a:sym typeface="Symbol" charset="2"/>
              </a:rPr>
              <a:t>P(SB) &gt; P(S)  P(B) =&gt; Positively correlated</a:t>
            </a:r>
          </a:p>
          <a:p>
            <a:pPr lvl="1"/>
            <a:r>
              <a:rPr lang="en-US" altLang="en-US">
                <a:sym typeface="Symbol" charset="2"/>
              </a:rPr>
              <a:t>P(SB) &lt; P(S)  P(B) =&gt; Negatively correlated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17" name="Equation" r:id="rId3" imgW="3098520" imgH="1549080" progId="Equation.3">
                  <p:embed/>
                </p:oleObj>
              </mc:Choice>
              <mc:Fallback>
                <p:oleObj name="Equation" r:id="rId3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</a:br>
            <a:endParaRPr lang="en-US" altLang="en-US" sz="2400" b="0">
              <a:solidFill>
                <a:srgbClr val="CC3300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charset="2"/>
              <a:buChar char="Þ"/>
            </a:pPr>
            <a:r>
              <a:rPr lang="en-US" altLang="en-US" sz="2000" b="0">
                <a:latin typeface="Tahoma" charset="0"/>
                <a:sym typeface="Symbol" charset="2"/>
              </a:rPr>
              <a:t> Lift =</a:t>
            </a:r>
            <a:r>
              <a:rPr lang="en-US" altLang="en-US" sz="2000" b="0">
                <a:latin typeface="Tahoma" charset="0"/>
              </a:rPr>
              <a:t> 0.75/0.9= 0.8333 (&lt; 1, therefore is negatively associated)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24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25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6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388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Good Measure</a:t>
            </a:r>
          </a:p>
        </p:txBody>
      </p:sp>
      <p:sp>
        <p:nvSpPr>
          <p:cNvPr id="129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Piatetsky-Shapiro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3 properties a good measure M must satisfy:</a:t>
            </a:r>
          </a:p>
          <a:p>
            <a:pPr lvl="1"/>
            <a:r>
              <a:rPr lang="en-US" altLang="en-US"/>
              <a:t>M(A,B) = 0 if A and B are statistically independent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increase monotonically with P(A,B) when P(A) and P(B) remain unchanged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Measures</a:t>
            </a:r>
          </a:p>
        </p:txBody>
      </p:sp>
      <p:graphicFrame>
        <p:nvGraphicFramePr>
          <p:cNvPr id="1298435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41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1298437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42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1298439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0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Variable Permutation</a:t>
            </a:r>
          </a:p>
        </p:txBody>
      </p:sp>
      <p:graphicFrame>
        <p:nvGraphicFramePr>
          <p:cNvPr id="1299459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61" name="VISIO" r:id="rId3" imgW="7248960" imgH="1276920" progId="Visio.Drawing.6">
                  <p:embed/>
                </p:oleObj>
              </mc:Choice>
              <mc:Fallback>
                <p:oleObj name="VISIO" r:id="rId3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946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Row/Column Scaling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537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1300538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Mosteller: </a:t>
            </a:r>
            <a:br>
              <a:rPr lang="en-US" altLang="en-US" sz="2400" b="0"/>
            </a:br>
            <a:r>
              <a:rPr lang="en-US" altLang="en-US" sz="2400" b="0"/>
              <a:t>	Underlying association should be independent of</a:t>
            </a:r>
            <a:br>
              <a:rPr lang="en-US" altLang="en-US" sz="2400" b="0"/>
            </a:br>
            <a:r>
              <a:rPr lang="en-US" altLang="en-US" sz="2400" b="0"/>
              <a:t>	the relative number of male and female students</a:t>
            </a:r>
            <a:br>
              <a:rPr lang="en-US" altLang="en-US" sz="2400" b="0"/>
            </a:br>
            <a:r>
              <a:rPr lang="en-US" altLang="en-US" sz="2400" b="0"/>
              <a:t>	in the samples</a:t>
            </a:r>
          </a:p>
        </p:txBody>
      </p:sp>
      <p:sp>
        <p:nvSpPr>
          <p:cNvPr id="1300539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0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1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1300542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10x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Inversion Operation</a:t>
            </a:r>
          </a:p>
        </p:txBody>
      </p:sp>
      <p:graphicFrame>
        <p:nvGraphicFramePr>
          <p:cNvPr id="1301507" name="Object 3"/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13" name="VISIO" r:id="rId3" imgW="5761800" imgH="5190480" progId="Visio.Drawing.6">
                  <p:embed/>
                </p:oleObj>
              </mc:Choice>
              <mc:Fallback>
                <p:oleObj name="VISIO" r:id="rId3" imgW="5761800" imgH="519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8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9763" y="502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N</a:t>
            </a:r>
          </a:p>
        </p:txBody>
      </p:sp>
      <p:sp>
        <p:nvSpPr>
          <p:cNvPr id="1301510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1" name="Line 7"/>
          <p:cNvSpPr>
            <a:spLocks noChangeShapeType="1"/>
          </p:cNvSpPr>
          <p:nvPr/>
        </p:nvSpPr>
        <p:spPr bwMode="auto">
          <a:xfrm>
            <a:off x="1935163" y="5181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Frequent Itemset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all itemsets whose support </a:t>
            </a:r>
            <a:r>
              <a:rPr lang="en-US" altLang="en-US">
                <a:sym typeface="Symbol" charset="2"/>
              </a:rPr>
              <a:t> </a:t>
            </a:r>
            <a:r>
              <a:rPr lang="en-US" altLang="en-US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Rule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/>
          </a:p>
          <a:p>
            <a:pPr marL="533400" indent="-533400"/>
            <a:r>
              <a:rPr lang="en-US" altLang="en-US"/>
              <a:t>Frequent itemset generation is still computationally expensive</a:t>
            </a:r>
          </a:p>
          <a:p>
            <a:pPr marL="533400" indent="-533400"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</a:t>
            </a:r>
            <a:r>
              <a:rPr lang="en-US" altLang="en-US">
                <a:sym typeface="Symbol" charset="2"/>
              </a:rPr>
              <a:t>-Coefficient</a:t>
            </a:r>
            <a:endParaRPr lang="en-US" altLang="en-US"/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>
                <a:sym typeface="Symbol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/>
        </p:nvGraphicFramePr>
        <p:xfrm>
          <a:off x="51816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86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93" name="Equation" r:id="rId3" imgW="2958840" imgH="1117440" progId="Equation.3">
                  <p:embed/>
                </p:oleObj>
              </mc:Choice>
              <mc:Fallback>
                <p:oleObj name="Equation" r:id="rId3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7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302588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94" name="Equation" r:id="rId5" imgW="2958840" imgH="1117440" progId="Equation.3">
                  <p:embed/>
                </p:oleObj>
              </mc:Choice>
              <mc:Fallback>
                <p:oleObj name="Equation" r:id="rId5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9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0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1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2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Null Addition</a:t>
            </a:r>
          </a:p>
        </p:txBody>
      </p:sp>
      <p:graphicFrame>
        <p:nvGraphicFramePr>
          <p:cNvPr id="1303555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57" name="VISIO" r:id="rId3" imgW="7248960" imgH="1274040" progId="Visio.Drawing.6">
                  <p:embed/>
                </p:oleObj>
              </mc:Choice>
              <mc:Fallback>
                <p:oleObj name="VISIO" r:id="rId3" imgW="7248960" imgH="1274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correlation, Gini, mutual information, odds ratio,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80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Support-based Pruning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the association rule mining algorithms use support measure to prune rules and itemsets</a:t>
            </a:r>
          </a:p>
          <a:p>
            <a:endParaRPr lang="en-US" altLang="en-US"/>
          </a:p>
          <a:p>
            <a:r>
              <a:rPr lang="en-US" altLang="en-US"/>
              <a:t>Study effect of support pruning on correlation of itemsets</a:t>
            </a:r>
          </a:p>
          <a:p>
            <a:pPr lvl="1"/>
            <a:r>
              <a:rPr lang="en-US" altLang="en-US"/>
              <a:t>Generate 10000 random contingency tables</a:t>
            </a:r>
          </a:p>
          <a:p>
            <a:pPr lvl="1"/>
            <a:r>
              <a:rPr lang="en-US" altLang="en-US"/>
              <a:t>Compute support and pairwise correlation for each table</a:t>
            </a:r>
          </a:p>
          <a:p>
            <a:pPr lvl="1"/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6627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28" name="Worksheet" r:id="rId3" imgW="8677656" imgH="5972454" progId="Excel.Sheet.8">
                  <p:embed/>
                </p:oleObj>
              </mc:Choice>
              <mc:Fallback>
                <p:oleObj name="Worksheet" r:id="rId3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58" name="Worksheet" r:id="rId3" imgW="8534781" imgH="5467706" progId="Excel.Sheet.8">
                  <p:embed/>
                </p:oleObj>
              </mc:Choice>
              <mc:Fallback>
                <p:oleObj name="Worksheet" r:id="rId3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2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59" name="Worksheet" r:id="rId5" imgW="8687181" imgH="5972454" progId="Excel.Sheet.8">
                  <p:embed/>
                </p:oleObj>
              </mc:Choice>
              <mc:Fallback>
                <p:oleObj name="Worksheet" r:id="rId5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3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60" name="Worksheet" r:id="rId7" imgW="8515731" imgH="5439258" progId="Excel.Sheet.8">
                  <p:embed/>
                </p:oleObj>
              </mc:Choice>
              <mc:Fallback>
                <p:oleObj name="Worksheet" r:id="rId7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4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1307655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Investigate how support-based pruning affects other measures</a:t>
            </a:r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Steps:</a:t>
            </a:r>
          </a:p>
          <a:p>
            <a:pPr lvl="1"/>
            <a:r>
              <a:rPr lang="en-US" altLang="en-US"/>
              <a:t>Generate 10000 contingency tables</a:t>
            </a:r>
          </a:p>
          <a:p>
            <a:pPr lvl="1"/>
            <a:r>
              <a:rPr lang="en-US" altLang="en-US"/>
              <a:t>Rank each table according to the different measures</a:t>
            </a:r>
          </a:p>
          <a:p>
            <a:pPr lvl="1"/>
            <a:r>
              <a:rPr lang="en-US" altLang="en-US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130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3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1309705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50%</a:t>
            </a:r>
          </a:p>
        </p:txBody>
      </p:sp>
      <p:sp>
        <p:nvSpPr>
          <p:cNvPr id="131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131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6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1311750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graphicFrame>
        <p:nvGraphicFramePr>
          <p:cNvPr id="1213443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45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Subjective Interestingness Measure</a:t>
            </a:r>
          </a:p>
        </p:txBody>
      </p:sp>
      <p:sp>
        <p:nvSpPr>
          <p:cNvPr id="131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 measure: </a:t>
            </a:r>
          </a:p>
          <a:p>
            <a:pPr lvl="1"/>
            <a:r>
              <a:rPr lang="en-US" altLang="en-US"/>
              <a:t>Rank patterns based on statistics computed from data</a:t>
            </a:r>
          </a:p>
          <a:p>
            <a:pPr lvl="1"/>
            <a:r>
              <a:rPr lang="en-US" altLang="en-US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Subjective measure:</a:t>
            </a:r>
          </a:p>
          <a:p>
            <a:pPr lvl="1"/>
            <a:r>
              <a:rPr lang="en-US" altLang="en-US"/>
              <a:t>Rank patterns according to user’s interpretation</a:t>
            </a:r>
          </a:p>
          <a:p>
            <a:pPr lvl="2"/>
            <a:r>
              <a:rPr lang="en-US" altLang="en-US"/>
              <a:t> A pattern is subjectively interesting if it contradicts the</a:t>
            </a:r>
            <a:br>
              <a:rPr lang="en-US" altLang="en-US"/>
            </a:br>
            <a:r>
              <a:rPr lang="en-US" altLang="en-US"/>
              <a:t>   expectation of a user (Silberschatz &amp; Tuzhilin)</a:t>
            </a:r>
          </a:p>
          <a:p>
            <a:pPr lvl="2"/>
            <a:r>
              <a:rPr lang="en-US" altLang="en-US"/>
              <a:t> A pattern is subjectively interesting if it is actionable</a:t>
            </a:r>
            <a:br>
              <a:rPr lang="en-US" altLang="en-US"/>
            </a:br>
            <a:r>
              <a:rPr lang="en-US" altLang="en-US"/>
              <a:t>   (Silberschatz &amp; Tuzhilin)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Need to combine expectation of users with evidence from data (i.e., extracted patterns)</a:t>
            </a:r>
          </a:p>
        </p:txBody>
      </p:sp>
      <p:sp>
        <p:nvSpPr>
          <p:cNvPr id="1313796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799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1313801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1313803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5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6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7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1313808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9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0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11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2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1313813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13814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15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lfactor = L / (k </a:t>
            </a:r>
            <a:r>
              <a:rPr lang="en-US" altLang="en-US">
                <a:sym typeface="Symbol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1314820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821" name="Equation" r:id="rId3" imgW="2882880" imgH="799920" progId="Equation.3">
                  <p:embed/>
                </p:oleObj>
              </mc:Choice>
              <mc:Fallback>
                <p:oleObj name="Equation" r:id="rId3" imgW="288288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/>
              <a:t>Brute-force approach: </a:t>
            </a:r>
          </a:p>
          <a:p>
            <a:pPr lvl="1"/>
            <a:r>
              <a:rPr lang="en-US" altLang="en-US"/>
              <a:t>Each itemset in the lattice is a </a:t>
            </a:r>
            <a:r>
              <a:rPr lang="en-US" altLang="en-US">
                <a:solidFill>
                  <a:srgbClr val="FF0000"/>
                </a:solidFill>
              </a:rPr>
              <a:t>candidate</a:t>
            </a:r>
            <a:r>
              <a:rPr lang="en-US" altLang="en-US"/>
              <a:t> frequent itemset</a:t>
            </a:r>
          </a:p>
          <a:p>
            <a:pPr lvl="1"/>
            <a:r>
              <a:rPr lang="en-US" altLang="en-US"/>
              <a:t>Count the support of each candidate by scanning the database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Match each transaction against every candidate</a:t>
            </a:r>
          </a:p>
          <a:p>
            <a:pPr lvl="1"/>
            <a:r>
              <a:rPr lang="en-US" altLang="en-US"/>
              <a:t>Complexity ~ O(NMw) =&gt; </a:t>
            </a:r>
            <a:r>
              <a:rPr lang="en-US" altLang="en-US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69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35</TotalTime>
  <Pages>3</Pages>
  <Words>3058</Words>
  <Application>Microsoft Macintosh PowerPoint</Application>
  <PresentationFormat>On-screen Show (4:3)</PresentationFormat>
  <Paragraphs>822</Paragraphs>
  <Slides>82</Slides>
  <Notes>1</Notes>
  <HiddenSlides>20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Times New Roman</vt:lpstr>
      <vt:lpstr>Tahoma</vt:lpstr>
      <vt:lpstr>Arial</vt:lpstr>
      <vt:lpstr>Monotype Sorts</vt:lpstr>
      <vt:lpstr>Wingdings</vt:lpstr>
      <vt:lpstr>Symbol</vt:lpstr>
      <vt:lpstr>LC.BRev.FY97</vt:lpstr>
      <vt:lpstr>Microsoft Word Document</vt:lpstr>
      <vt:lpstr>Microsoft Equation 3.0</vt:lpstr>
      <vt:lpstr>Microsoft Visio Drawing</vt:lpstr>
      <vt:lpstr>Microsoft Excel Worksheet</vt:lpstr>
      <vt:lpstr>Bitmap Image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Rule Generation</vt:lpstr>
      <vt:lpstr>Rule Generation</vt:lpstr>
      <vt:lpstr>Rule Generation for Apriori Algorithm</vt:lpstr>
      <vt:lpstr>Rule Generation for Apriori Algorithm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subject/>
  <dc:creator>Microsoft Office User</dc:creator>
  <cp:keywords/>
  <dc:description/>
  <cp:lastModifiedBy>Microsoft Office User</cp:lastModifiedBy>
  <cp:revision>1</cp:revision>
  <cp:lastPrinted>2001-08-28T17:59:37Z</cp:lastPrinted>
  <dcterms:created xsi:type="dcterms:W3CDTF">2016-05-10T01:08:31Z</dcterms:created>
  <dcterms:modified xsi:type="dcterms:W3CDTF">2016-05-10T01:43:58Z</dcterms:modified>
</cp:coreProperties>
</file>