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notesSlides/notesSlide3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0"/>
  </p:notesMasterIdLst>
  <p:handoutMasterIdLst>
    <p:handoutMasterId r:id="rId51"/>
  </p:handoutMasterIdLst>
  <p:sldIdLst>
    <p:sldId id="756" r:id="rId2"/>
    <p:sldId id="881" r:id="rId3"/>
    <p:sldId id="883" r:id="rId4"/>
    <p:sldId id="884" r:id="rId5"/>
    <p:sldId id="887" r:id="rId6"/>
    <p:sldId id="888" r:id="rId7"/>
    <p:sldId id="789" r:id="rId8"/>
    <p:sldId id="787" r:id="rId9"/>
    <p:sldId id="790" r:id="rId10"/>
    <p:sldId id="788" r:id="rId11"/>
    <p:sldId id="866" r:id="rId12"/>
    <p:sldId id="867" r:id="rId13"/>
    <p:sldId id="868" r:id="rId14"/>
    <p:sldId id="809" r:id="rId15"/>
    <p:sldId id="810" r:id="rId16"/>
    <p:sldId id="889" r:id="rId17"/>
    <p:sldId id="813" r:id="rId18"/>
    <p:sldId id="890" r:id="rId19"/>
    <p:sldId id="824" r:id="rId20"/>
    <p:sldId id="835" r:id="rId21"/>
    <p:sldId id="830" r:id="rId22"/>
    <p:sldId id="831" r:id="rId23"/>
    <p:sldId id="836" r:id="rId24"/>
    <p:sldId id="837" r:id="rId25"/>
    <p:sldId id="839" r:id="rId26"/>
    <p:sldId id="843" r:id="rId27"/>
    <p:sldId id="844" r:id="rId28"/>
    <p:sldId id="845" r:id="rId29"/>
    <p:sldId id="846" r:id="rId30"/>
    <p:sldId id="847" r:id="rId31"/>
    <p:sldId id="849" r:id="rId32"/>
    <p:sldId id="803" r:id="rId33"/>
    <p:sldId id="804" r:id="rId34"/>
    <p:sldId id="805" r:id="rId35"/>
    <p:sldId id="892" r:id="rId36"/>
    <p:sldId id="823" r:id="rId37"/>
    <p:sldId id="909" r:id="rId38"/>
    <p:sldId id="910" r:id="rId39"/>
    <p:sldId id="911" r:id="rId40"/>
    <p:sldId id="904" r:id="rId41"/>
    <p:sldId id="896" r:id="rId42"/>
    <p:sldId id="901" r:id="rId43"/>
    <p:sldId id="902" r:id="rId44"/>
    <p:sldId id="898" r:id="rId45"/>
    <p:sldId id="900" r:id="rId46"/>
    <p:sldId id="899" r:id="rId47"/>
    <p:sldId id="897" r:id="rId48"/>
    <p:sldId id="907"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B496F"/>
    <a:srgbClr val="7C9546"/>
    <a:srgbClr val="5B702D"/>
    <a:srgbClr val="813433"/>
    <a:srgbClr val="262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84928" autoAdjust="0"/>
  </p:normalViewPr>
  <p:slideViewPr>
    <p:cSldViewPr snapToGrid="0" snapToObjects="1">
      <p:cViewPr varScale="1">
        <p:scale>
          <a:sx n="67" d="100"/>
          <a:sy n="67" d="100"/>
        </p:scale>
        <p:origin x="-1392" y="-96"/>
      </p:cViewPr>
      <p:guideLst>
        <p:guide orient="horz" pos="2160"/>
        <p:guide pos="34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cat>
            <c:strRef>
              <c:f>Sheet1!$C$4:$C$5</c:f>
              <c:strCache>
                <c:ptCount val="2"/>
                <c:pt idx="0">
                  <c:v>Video </c:v>
                </c:pt>
                <c:pt idx="1">
                  <c:v>Non-video </c:v>
                </c:pt>
              </c:strCache>
            </c:strRef>
          </c:cat>
          <c:val>
            <c:numRef>
              <c:f>Sheet1!$D$4:$D$5</c:f>
              <c:numCache>
                <c:formatCode>0%</c:formatCode>
                <c:ptCount val="2"/>
                <c:pt idx="0">
                  <c:v>0.6</c:v>
                </c:pt>
                <c:pt idx="1">
                  <c:v>0.4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06096157137966"/>
          <c:y val="0.243200819409769"/>
          <c:w val="0.293903842862033"/>
          <c:h val="0.513598361180462"/>
        </c:manualLayout>
      </c:layout>
      <c:overlay val="0"/>
      <c:txPr>
        <a:bodyPr/>
        <a:lstStyle/>
        <a:p>
          <a:pPr>
            <a:defRPr sz="2400"/>
          </a:pPr>
          <a:endParaRPr lang="zh-CN"/>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cat>
            <c:strRef>
              <c:f>Sheet1!$C$4:$C$5</c:f>
              <c:strCache>
                <c:ptCount val="2"/>
                <c:pt idx="0">
                  <c:v>Video </c:v>
                </c:pt>
                <c:pt idx="1">
                  <c:v>Non-video </c:v>
                </c:pt>
              </c:strCache>
            </c:strRef>
          </c:cat>
          <c:val>
            <c:numRef>
              <c:f>Sheet1!$D$4:$D$5</c:f>
              <c:numCache>
                <c:formatCode>0%</c:formatCode>
                <c:ptCount val="2"/>
                <c:pt idx="0">
                  <c:v>0.6</c:v>
                </c:pt>
                <c:pt idx="1">
                  <c:v>0.4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759849042709867"/>
          <c:y val="0.256886047564048"/>
          <c:w val="0.687914212076583"/>
          <c:h val="0.630981810567837"/>
        </c:manualLayout>
      </c:layout>
      <c:pieChart>
        <c:varyColors val="1"/>
        <c:ser>
          <c:idx val="0"/>
          <c:order val="0"/>
          <c:cat>
            <c:strRef>
              <c:f>Sheet1!$C$17:$C$18</c:f>
              <c:strCache>
                <c:ptCount val="2"/>
                <c:pt idx="0">
                  <c:v>Video </c:v>
                </c:pt>
                <c:pt idx="1">
                  <c:v>Non Video </c:v>
                </c:pt>
              </c:strCache>
            </c:strRef>
          </c:cat>
          <c:val>
            <c:numRef>
              <c:f>Sheet1!$D$17:$D$18</c:f>
              <c:numCache>
                <c:formatCode>0%</c:formatCode>
                <c:ptCount val="2"/>
                <c:pt idx="0">
                  <c:v>0.95</c:v>
                </c:pt>
                <c:pt idx="1">
                  <c:v>0.05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7BAF6-7E3D-844F-9FA8-46E3D1DD1A6E}"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9E674DE0-CF1C-CD42-A491-6DD1B0CB097E}">
      <dgm:prSet phldrT="[Text]" custT="1"/>
      <dgm:spPr>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gm:spPr>
      <dgm:t>
        <a:bodyPr/>
        <a:lstStyle/>
        <a:p>
          <a:r>
            <a:rPr lang="en-US" sz="1200">
              <a:solidFill>
                <a:srgbClr val="000000"/>
              </a:solidFill>
            </a:rPr>
            <a:t>Mezzanine file creation</a:t>
          </a:r>
        </a:p>
      </dgm:t>
    </dgm:pt>
    <dgm:pt modelId="{972B5842-3242-4A4E-8CBD-5F4B0E96B253}" type="parTrans" cxnId="{1F5151A8-ED5C-FF46-ABB9-98F04B771F13}">
      <dgm:prSet/>
      <dgm:spPr/>
      <dgm:t>
        <a:bodyPr/>
        <a:lstStyle/>
        <a:p>
          <a:endParaRPr lang="en-US" sz="1800"/>
        </a:p>
      </dgm:t>
    </dgm:pt>
    <dgm:pt modelId="{9F428CC8-1167-9B45-AEC3-697AE909BE4A}" type="sibTrans" cxnId="{1F5151A8-ED5C-FF46-ABB9-98F04B771F13}">
      <dgm:prSet/>
      <dgm:spPr/>
      <dgm:t>
        <a:bodyPr/>
        <a:lstStyle/>
        <a:p>
          <a:endParaRPr lang="en-US" sz="1800"/>
        </a:p>
      </dgm:t>
    </dgm:pt>
    <dgm:pt modelId="{926CF878-FCC3-704A-9973-6F156DFF88ED}">
      <dgm:prSet phldrT="[Text]" custT="1"/>
      <dgm:spPr/>
      <dgm:t>
        <a:bodyPr/>
        <a:lstStyle/>
        <a:p>
          <a:r>
            <a:rPr lang="en-US" sz="900" dirty="0"/>
            <a:t>High </a:t>
          </a:r>
          <a:r>
            <a:rPr lang="en-US" sz="900" dirty="0" smtClean="0"/>
            <a:t>res</a:t>
          </a:r>
          <a:r>
            <a:rPr lang="en-US" altLang="zh-CN" sz="900" dirty="0" smtClean="0"/>
            <a:t>o</a:t>
          </a:r>
          <a:r>
            <a:rPr lang="en-US" sz="900" dirty="0" smtClean="0"/>
            <a:t>lution </a:t>
          </a:r>
          <a:r>
            <a:rPr lang="en-US" sz="900" dirty="0"/>
            <a:t>file creation using commercial video editing tools</a:t>
          </a:r>
        </a:p>
      </dgm:t>
    </dgm:pt>
    <dgm:pt modelId="{54360BAD-69E6-924C-83FA-998F27135C93}" type="parTrans" cxnId="{179D1152-C7BC-1C43-8CD5-0FD88B9388FB}">
      <dgm:prSet/>
      <dgm:spPr/>
      <dgm:t>
        <a:bodyPr/>
        <a:lstStyle/>
        <a:p>
          <a:endParaRPr lang="en-US" sz="1800"/>
        </a:p>
      </dgm:t>
    </dgm:pt>
    <dgm:pt modelId="{00E25D06-DD7E-C146-9961-690A18D0AF05}" type="sibTrans" cxnId="{179D1152-C7BC-1C43-8CD5-0FD88B9388FB}">
      <dgm:prSet/>
      <dgm:spPr/>
      <dgm:t>
        <a:bodyPr/>
        <a:lstStyle/>
        <a:p>
          <a:endParaRPr lang="en-US" sz="1800"/>
        </a:p>
      </dgm:t>
    </dgm:pt>
    <dgm:pt modelId="{7D24F167-8B30-1941-A762-B5CB95235B6A}">
      <dgm:prSet phldrT="[Text]" custT="1"/>
      <dgm:spPr>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gm:spPr>
      <dgm:t>
        <a:bodyPr/>
        <a:lstStyle/>
        <a:p>
          <a:r>
            <a:rPr lang="en-US" sz="1100" dirty="0">
              <a:solidFill>
                <a:srgbClr val="000000"/>
              </a:solidFill>
            </a:rPr>
            <a:t>Content and metadata management</a:t>
          </a:r>
        </a:p>
      </dgm:t>
    </dgm:pt>
    <dgm:pt modelId="{927BE7C9-EC1E-AB4B-AD8D-851803F7FB09}" type="parTrans" cxnId="{DD77C23C-574D-074E-AE6C-618AD11CA928}">
      <dgm:prSet/>
      <dgm:spPr/>
      <dgm:t>
        <a:bodyPr/>
        <a:lstStyle/>
        <a:p>
          <a:endParaRPr lang="en-US" sz="1800"/>
        </a:p>
      </dgm:t>
    </dgm:pt>
    <dgm:pt modelId="{3CC89CA0-6C0B-234E-ACB1-ACDF9FB59154}" type="sibTrans" cxnId="{DD77C23C-574D-074E-AE6C-618AD11CA928}">
      <dgm:prSet/>
      <dgm:spPr/>
      <dgm:t>
        <a:bodyPr/>
        <a:lstStyle/>
        <a:p>
          <a:endParaRPr lang="en-US" sz="1800"/>
        </a:p>
      </dgm:t>
    </dgm:pt>
    <dgm:pt modelId="{A4485802-585C-0648-93F2-0E15221C40FB}">
      <dgm:prSet phldrT="[Text]" custT="1"/>
      <dgm:spPr/>
      <dgm:t>
        <a:bodyPr/>
        <a:lstStyle/>
        <a:p>
          <a:r>
            <a:rPr lang="en-US" sz="900"/>
            <a:t>Metadata associated with content</a:t>
          </a:r>
        </a:p>
      </dgm:t>
    </dgm:pt>
    <dgm:pt modelId="{9E0496B4-45C7-C74A-864B-E450B3D3B5AE}" type="parTrans" cxnId="{2C816A2C-86AB-494B-8958-A4F6A0D71614}">
      <dgm:prSet/>
      <dgm:spPr/>
      <dgm:t>
        <a:bodyPr/>
        <a:lstStyle/>
        <a:p>
          <a:endParaRPr lang="en-US" sz="1800"/>
        </a:p>
      </dgm:t>
    </dgm:pt>
    <dgm:pt modelId="{DEC37CCE-C48C-4045-8356-9B56FC3F71AD}" type="sibTrans" cxnId="{2C816A2C-86AB-494B-8958-A4F6A0D71614}">
      <dgm:prSet/>
      <dgm:spPr/>
      <dgm:t>
        <a:bodyPr/>
        <a:lstStyle/>
        <a:p>
          <a:endParaRPr lang="en-US" sz="1800"/>
        </a:p>
      </dgm:t>
    </dgm:pt>
    <dgm:pt modelId="{7CA94050-600A-9B49-B66E-2CBE1508710A}">
      <dgm:prSet phldrT="[Text]" custT="1"/>
      <dgm:spPr>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gm:spPr>
      <dgm:t>
        <a:bodyPr/>
        <a:lstStyle/>
        <a:p>
          <a:r>
            <a:rPr lang="en-US" sz="1200">
              <a:solidFill>
                <a:srgbClr val="000000"/>
              </a:solidFill>
            </a:rPr>
            <a:t>Content preparation</a:t>
          </a:r>
        </a:p>
      </dgm:t>
    </dgm:pt>
    <dgm:pt modelId="{58CBAA4D-A53E-4647-A663-7E29F4080678}" type="parTrans" cxnId="{05ACA9CE-97CE-E14C-8282-CED3A77944EE}">
      <dgm:prSet/>
      <dgm:spPr/>
      <dgm:t>
        <a:bodyPr/>
        <a:lstStyle/>
        <a:p>
          <a:endParaRPr lang="en-US" sz="1800"/>
        </a:p>
      </dgm:t>
    </dgm:pt>
    <dgm:pt modelId="{C4CFAF6E-9424-6346-B8B6-904D9C0B6345}" type="sibTrans" cxnId="{05ACA9CE-97CE-E14C-8282-CED3A77944EE}">
      <dgm:prSet/>
      <dgm:spPr/>
      <dgm:t>
        <a:bodyPr/>
        <a:lstStyle/>
        <a:p>
          <a:endParaRPr lang="en-US" sz="1800"/>
        </a:p>
      </dgm:t>
    </dgm:pt>
    <dgm:pt modelId="{160E41F7-C3DA-0743-94BE-5070440286E7}">
      <dgm:prSet phldrT="[Text]" custT="1"/>
      <dgm:spPr/>
      <dgm:t>
        <a:bodyPr/>
        <a:lstStyle/>
        <a:p>
          <a:r>
            <a:rPr lang="en-US" sz="900"/>
            <a:t>Prepare content with required renditions and formats </a:t>
          </a:r>
        </a:p>
      </dgm:t>
    </dgm:pt>
    <dgm:pt modelId="{B495097C-8201-4249-87E1-6BC664C01D41}" type="parTrans" cxnId="{7F8759C1-D731-D742-8DA6-41A87309707F}">
      <dgm:prSet/>
      <dgm:spPr/>
      <dgm:t>
        <a:bodyPr/>
        <a:lstStyle/>
        <a:p>
          <a:endParaRPr lang="en-US" sz="1800"/>
        </a:p>
      </dgm:t>
    </dgm:pt>
    <dgm:pt modelId="{A7CA6445-EA5A-FA47-9C50-03F672192B56}" type="sibTrans" cxnId="{7F8759C1-D731-D742-8DA6-41A87309707F}">
      <dgm:prSet/>
      <dgm:spPr/>
      <dgm:t>
        <a:bodyPr/>
        <a:lstStyle/>
        <a:p>
          <a:endParaRPr lang="en-US" sz="1800"/>
        </a:p>
      </dgm:t>
    </dgm:pt>
    <dgm:pt modelId="{2B99976B-5B30-7748-B050-5302D5F3BE87}">
      <dgm:prSet phldrT="[Text]" custT="1"/>
      <dgm:spPr>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gm:spPr>
      <dgm:t>
        <a:bodyPr/>
        <a:lstStyle/>
        <a:p>
          <a:r>
            <a:rPr lang="en-US" sz="1200">
              <a:solidFill>
                <a:srgbClr val="000000"/>
              </a:solidFill>
            </a:rPr>
            <a:t>Origin storage</a:t>
          </a:r>
        </a:p>
      </dgm:t>
    </dgm:pt>
    <dgm:pt modelId="{CC0AC5AD-F5E2-904F-A08C-04B41572FCA2}" type="parTrans" cxnId="{F0F92773-3BD1-C647-B214-E93512E01FB1}">
      <dgm:prSet/>
      <dgm:spPr/>
      <dgm:t>
        <a:bodyPr/>
        <a:lstStyle/>
        <a:p>
          <a:endParaRPr lang="en-US" sz="1800"/>
        </a:p>
      </dgm:t>
    </dgm:pt>
    <dgm:pt modelId="{2B84F3BB-A720-9B44-AC8A-86E7CCD53B55}" type="sibTrans" cxnId="{F0F92773-3BD1-C647-B214-E93512E01FB1}">
      <dgm:prSet/>
      <dgm:spPr/>
      <dgm:t>
        <a:bodyPr/>
        <a:lstStyle/>
        <a:p>
          <a:endParaRPr lang="en-US" sz="1800"/>
        </a:p>
      </dgm:t>
    </dgm:pt>
    <dgm:pt modelId="{1AA14E5A-A553-0940-9F9B-396723A82412}">
      <dgm:prSet phldrT="[Text]" custT="1"/>
      <dgm:spPr>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gm:spPr>
      <dgm:t>
        <a:bodyPr/>
        <a:lstStyle/>
        <a:p>
          <a:r>
            <a:rPr lang="en-US" sz="1200">
              <a:solidFill>
                <a:srgbClr val="000000"/>
              </a:solidFill>
            </a:rPr>
            <a:t>Delivery (CDN and Protocol)</a:t>
          </a:r>
        </a:p>
      </dgm:t>
    </dgm:pt>
    <dgm:pt modelId="{546656C8-49FB-914A-AD89-008009CF7E1C}" type="parTrans" cxnId="{F9F235E2-583B-814D-9CE7-740326AD3329}">
      <dgm:prSet/>
      <dgm:spPr/>
      <dgm:t>
        <a:bodyPr/>
        <a:lstStyle/>
        <a:p>
          <a:endParaRPr lang="en-US" sz="1800"/>
        </a:p>
      </dgm:t>
    </dgm:pt>
    <dgm:pt modelId="{DDD737D5-447F-EA4E-80D0-109AAA6D0E40}" type="sibTrans" cxnId="{F9F235E2-583B-814D-9CE7-740326AD3329}">
      <dgm:prSet/>
      <dgm:spPr/>
      <dgm:t>
        <a:bodyPr/>
        <a:lstStyle/>
        <a:p>
          <a:endParaRPr lang="en-US" sz="1800"/>
        </a:p>
      </dgm:t>
    </dgm:pt>
    <dgm:pt modelId="{C2B1CD90-85F7-324E-88E0-4D64E62B1375}">
      <dgm:prSet phldrT="[Text]" custT="1"/>
      <dgm:spPr>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gm:spPr>
      <dgm:t>
        <a:bodyPr/>
        <a:lstStyle/>
        <a:p>
          <a:r>
            <a:rPr lang="en-US" sz="1200">
              <a:solidFill>
                <a:srgbClr val="000000"/>
              </a:solidFill>
            </a:rPr>
            <a:t>Video Player</a:t>
          </a:r>
        </a:p>
      </dgm:t>
    </dgm:pt>
    <dgm:pt modelId="{D6B8D3F2-1EA4-D044-A295-F3512D1F745C}" type="parTrans" cxnId="{134E0370-5CB0-634D-8C88-5329C493F873}">
      <dgm:prSet/>
      <dgm:spPr/>
      <dgm:t>
        <a:bodyPr/>
        <a:lstStyle/>
        <a:p>
          <a:endParaRPr lang="en-US" sz="1800"/>
        </a:p>
      </dgm:t>
    </dgm:pt>
    <dgm:pt modelId="{1BC4FD99-E9C0-7048-A2A6-35682F61B5DC}" type="sibTrans" cxnId="{134E0370-5CB0-634D-8C88-5329C493F873}">
      <dgm:prSet/>
      <dgm:spPr/>
      <dgm:t>
        <a:bodyPr/>
        <a:lstStyle/>
        <a:p>
          <a:endParaRPr lang="en-US" sz="1800"/>
        </a:p>
      </dgm:t>
    </dgm:pt>
    <dgm:pt modelId="{8E703211-8C1B-1D41-9BBC-231697DD0E1B}">
      <dgm:prSet phldrT="[Text]" custT="1"/>
      <dgm:spPr/>
      <dgm:t>
        <a:bodyPr/>
        <a:lstStyle/>
        <a:p>
          <a:r>
            <a:rPr lang="en-US" sz="900"/>
            <a:t>Content published into a CMS</a:t>
          </a:r>
        </a:p>
      </dgm:t>
    </dgm:pt>
    <dgm:pt modelId="{8B54C68C-BADB-9B42-81A4-38C2B788C313}" type="parTrans" cxnId="{2C5E0ACD-D542-3D46-AA68-D03A18B5123F}">
      <dgm:prSet/>
      <dgm:spPr/>
      <dgm:t>
        <a:bodyPr/>
        <a:lstStyle/>
        <a:p>
          <a:endParaRPr lang="en-US" sz="1800"/>
        </a:p>
      </dgm:t>
    </dgm:pt>
    <dgm:pt modelId="{D18EE47D-3D73-E74E-BE78-23AEA6C1DDDA}" type="sibTrans" cxnId="{2C5E0ACD-D542-3D46-AA68-D03A18B5123F}">
      <dgm:prSet/>
      <dgm:spPr/>
      <dgm:t>
        <a:bodyPr/>
        <a:lstStyle/>
        <a:p>
          <a:endParaRPr lang="en-US" sz="1800"/>
        </a:p>
      </dgm:t>
    </dgm:pt>
    <dgm:pt modelId="{EEBCB593-11E0-1541-824C-E5C3726568E6}">
      <dgm:prSet phldrT="[Text]" custT="1"/>
      <dgm:spPr/>
      <dgm:t>
        <a:bodyPr/>
        <a:lstStyle/>
        <a:p>
          <a:r>
            <a:rPr lang="en-US" sz="900"/>
            <a:t>Upload to origin(s)</a:t>
          </a:r>
        </a:p>
      </dgm:t>
    </dgm:pt>
    <dgm:pt modelId="{69A87D6E-34A2-2541-B399-82F38486C786}" type="parTrans" cxnId="{B1C61BD1-B3AA-B240-B046-8C2AE868A0C5}">
      <dgm:prSet/>
      <dgm:spPr/>
      <dgm:t>
        <a:bodyPr/>
        <a:lstStyle/>
        <a:p>
          <a:endParaRPr lang="en-US"/>
        </a:p>
      </dgm:t>
    </dgm:pt>
    <dgm:pt modelId="{8EB5CFE4-4683-4D47-8EFE-0273115B4967}" type="sibTrans" cxnId="{B1C61BD1-B3AA-B240-B046-8C2AE868A0C5}">
      <dgm:prSet/>
      <dgm:spPr/>
      <dgm:t>
        <a:bodyPr/>
        <a:lstStyle/>
        <a:p>
          <a:endParaRPr lang="en-US"/>
        </a:p>
      </dgm:t>
    </dgm:pt>
    <dgm:pt modelId="{CDD0DA35-DE1D-D042-AE49-7B49194D288C}">
      <dgm:prSet phldrT="[Text]" custT="1"/>
      <dgm:spPr/>
      <dgm:t>
        <a:bodyPr/>
        <a:lstStyle/>
        <a:p>
          <a:r>
            <a:rPr lang="en-US" sz="900"/>
            <a:t>Store content for use by CDNs</a:t>
          </a:r>
        </a:p>
      </dgm:t>
    </dgm:pt>
    <dgm:pt modelId="{CB9FC763-B767-6046-89DA-328007B40605}" type="parTrans" cxnId="{F1AF1E82-1DB1-734C-8854-1121A16559F5}">
      <dgm:prSet/>
      <dgm:spPr/>
      <dgm:t>
        <a:bodyPr/>
        <a:lstStyle/>
        <a:p>
          <a:endParaRPr lang="en-US"/>
        </a:p>
      </dgm:t>
    </dgm:pt>
    <dgm:pt modelId="{123344AF-AB18-9643-995D-721FA738A233}" type="sibTrans" cxnId="{F1AF1E82-1DB1-734C-8854-1121A16559F5}">
      <dgm:prSet/>
      <dgm:spPr/>
      <dgm:t>
        <a:bodyPr/>
        <a:lstStyle/>
        <a:p>
          <a:endParaRPr lang="en-US"/>
        </a:p>
      </dgm:t>
    </dgm:pt>
    <dgm:pt modelId="{CB4BEC22-15B8-8449-A37B-A8AACF8BFFCA}">
      <dgm:prSet phldrT="[Text]" custT="1"/>
      <dgm:spPr/>
      <dgm:t>
        <a:bodyPr/>
        <a:lstStyle/>
        <a:p>
          <a:r>
            <a:rPr lang="en-US" sz="900"/>
            <a:t>Deliver content to the audience</a:t>
          </a:r>
        </a:p>
      </dgm:t>
    </dgm:pt>
    <dgm:pt modelId="{57D85FE0-C36D-1747-B8BF-E843C2F7C1F3}" type="parTrans" cxnId="{DC78B6F4-8956-CE43-9CBC-18B94AA66B61}">
      <dgm:prSet/>
      <dgm:spPr/>
      <dgm:t>
        <a:bodyPr/>
        <a:lstStyle/>
        <a:p>
          <a:endParaRPr lang="en-US"/>
        </a:p>
      </dgm:t>
    </dgm:pt>
    <dgm:pt modelId="{7A42A61B-27EC-EF42-8C15-23578E758CB1}" type="sibTrans" cxnId="{DC78B6F4-8956-CE43-9CBC-18B94AA66B61}">
      <dgm:prSet/>
      <dgm:spPr/>
      <dgm:t>
        <a:bodyPr/>
        <a:lstStyle/>
        <a:p>
          <a:endParaRPr lang="en-US"/>
        </a:p>
      </dgm:t>
    </dgm:pt>
    <dgm:pt modelId="{0228C16A-EC32-004C-8C79-C40776D3E934}">
      <dgm:prSet phldrT="[Text]" custT="1"/>
      <dgm:spPr/>
      <dgm:t>
        <a:bodyPr/>
        <a:lstStyle/>
        <a:p>
          <a:r>
            <a:rPr lang="en-US" sz="900" dirty="0"/>
            <a:t>Access, stream, and display content to the audience</a:t>
          </a:r>
        </a:p>
      </dgm:t>
    </dgm:pt>
    <dgm:pt modelId="{EF842CC1-6BDE-5F43-9ABA-D697C752F489}" type="parTrans" cxnId="{B5480576-50B8-7F4E-850D-89897896CF30}">
      <dgm:prSet/>
      <dgm:spPr/>
      <dgm:t>
        <a:bodyPr/>
        <a:lstStyle/>
        <a:p>
          <a:endParaRPr lang="en-US"/>
        </a:p>
      </dgm:t>
    </dgm:pt>
    <dgm:pt modelId="{8DE4C90D-D24C-DF4F-A3DE-4375195ADEA8}" type="sibTrans" cxnId="{B5480576-50B8-7F4E-850D-89897896CF30}">
      <dgm:prSet/>
      <dgm:spPr/>
      <dgm:t>
        <a:bodyPr/>
        <a:lstStyle/>
        <a:p>
          <a:endParaRPr lang="en-US"/>
        </a:p>
      </dgm:t>
    </dgm:pt>
    <dgm:pt modelId="{3355E1CA-EFA2-5E4E-A4FE-16492A93B73E}">
      <dgm:prSet phldrT="[Text]" custT="1"/>
      <dgm:spPr/>
      <dgm:t>
        <a:bodyPr/>
        <a:lstStyle/>
        <a:p>
          <a:r>
            <a:rPr lang="en-US" sz="900"/>
            <a:t>Use either one multi-CDN origin or multiple CDN collocated origins</a:t>
          </a:r>
        </a:p>
      </dgm:t>
    </dgm:pt>
    <dgm:pt modelId="{5244C70D-62FD-8D4A-A2D5-8FC3A97D3DCA}" type="parTrans" cxnId="{0A7ABF5F-A21C-B845-B46C-71402302C585}">
      <dgm:prSet/>
      <dgm:spPr/>
      <dgm:t>
        <a:bodyPr/>
        <a:lstStyle/>
        <a:p>
          <a:endParaRPr lang="en-US"/>
        </a:p>
      </dgm:t>
    </dgm:pt>
    <dgm:pt modelId="{9CB9A5D1-52CA-904A-B112-69695DB59B67}" type="sibTrans" cxnId="{0A7ABF5F-A21C-B845-B46C-71402302C585}">
      <dgm:prSet/>
      <dgm:spPr/>
      <dgm:t>
        <a:bodyPr/>
        <a:lstStyle/>
        <a:p>
          <a:endParaRPr lang="en-US"/>
        </a:p>
      </dgm:t>
    </dgm:pt>
    <dgm:pt modelId="{74CD0D71-98C3-4740-8A5D-33E02E545D6B}">
      <dgm:prSet phldrT="[Text]" custT="1"/>
      <dgm:spPr/>
      <dgm:t>
        <a:bodyPr/>
        <a:lstStyle/>
        <a:p>
          <a:r>
            <a:rPr lang="en-US" sz="900"/>
            <a:t>Scale to the audience size as needed</a:t>
          </a:r>
        </a:p>
      </dgm:t>
    </dgm:pt>
    <dgm:pt modelId="{2D258AA2-CB78-3F40-98E6-E6B476585418}" type="parTrans" cxnId="{78FC480A-EC1D-4240-BD3B-04E4A8927EDF}">
      <dgm:prSet/>
      <dgm:spPr/>
      <dgm:t>
        <a:bodyPr/>
        <a:lstStyle/>
        <a:p>
          <a:endParaRPr lang="en-US"/>
        </a:p>
      </dgm:t>
    </dgm:pt>
    <dgm:pt modelId="{A21B5B8E-B3EB-0E47-A6E9-8756D77143BC}" type="sibTrans" cxnId="{78FC480A-EC1D-4240-BD3B-04E4A8927EDF}">
      <dgm:prSet/>
      <dgm:spPr/>
      <dgm:t>
        <a:bodyPr/>
        <a:lstStyle/>
        <a:p>
          <a:endParaRPr lang="en-US"/>
        </a:p>
      </dgm:t>
    </dgm:pt>
    <dgm:pt modelId="{816A22F4-0FDE-744C-8B66-26F300760223}" type="pres">
      <dgm:prSet presAssocID="{7ED7BAF6-7E3D-844F-9FA8-46E3D1DD1A6E}" presName="rootnode" presStyleCnt="0">
        <dgm:presLayoutVars>
          <dgm:chMax/>
          <dgm:chPref/>
          <dgm:dir/>
          <dgm:animLvl val="lvl"/>
        </dgm:presLayoutVars>
      </dgm:prSet>
      <dgm:spPr/>
      <dgm:t>
        <a:bodyPr/>
        <a:lstStyle/>
        <a:p>
          <a:endParaRPr lang="en-US"/>
        </a:p>
      </dgm:t>
    </dgm:pt>
    <dgm:pt modelId="{A77F4E42-6D73-3E44-8E83-575FA42D8045}" type="pres">
      <dgm:prSet presAssocID="{9E674DE0-CF1C-CD42-A491-6DD1B0CB097E}" presName="composite" presStyleCnt="0"/>
      <dgm:spPr/>
    </dgm:pt>
    <dgm:pt modelId="{8F296263-CF85-6642-8C18-B5FA300135A3}" type="pres">
      <dgm:prSet presAssocID="{9E674DE0-CF1C-CD42-A491-6DD1B0CB097E}" presName="bentUpArrow1" presStyleLbl="alignImgPlace1" presStyleIdx="0" presStyleCnt="5"/>
      <dgm:spPr>
        <a:noFill/>
        <a:ln>
          <a:noFill/>
        </a:ln>
        <a:effectLst/>
      </dgm:spPr>
    </dgm:pt>
    <dgm:pt modelId="{D5726E77-32D2-1F40-95DA-406189D26905}" type="pres">
      <dgm:prSet presAssocID="{9E674DE0-CF1C-CD42-A491-6DD1B0CB097E}" presName="ParentText" presStyleLbl="node1" presStyleIdx="0" presStyleCnt="6">
        <dgm:presLayoutVars>
          <dgm:chMax val="1"/>
          <dgm:chPref val="1"/>
          <dgm:bulletEnabled val="1"/>
        </dgm:presLayoutVars>
      </dgm:prSet>
      <dgm:spPr/>
      <dgm:t>
        <a:bodyPr/>
        <a:lstStyle/>
        <a:p>
          <a:endParaRPr lang="en-US"/>
        </a:p>
      </dgm:t>
    </dgm:pt>
    <dgm:pt modelId="{2B0BD56C-DB3B-BB46-9BB5-9FD235298F32}" type="pres">
      <dgm:prSet presAssocID="{9E674DE0-CF1C-CD42-A491-6DD1B0CB097E}" presName="ChildText" presStyleLbl="revTx" presStyleIdx="0" presStyleCnt="6" custScaleX="174757" custLinFactNeighborX="46495">
        <dgm:presLayoutVars>
          <dgm:chMax val="0"/>
          <dgm:chPref val="0"/>
          <dgm:bulletEnabled val="1"/>
        </dgm:presLayoutVars>
      </dgm:prSet>
      <dgm:spPr/>
      <dgm:t>
        <a:bodyPr/>
        <a:lstStyle/>
        <a:p>
          <a:endParaRPr lang="en-US"/>
        </a:p>
      </dgm:t>
    </dgm:pt>
    <dgm:pt modelId="{04C9DAEC-2DC5-6148-A4FE-DE8287358E2A}" type="pres">
      <dgm:prSet presAssocID="{9F428CC8-1167-9B45-AEC3-697AE909BE4A}" presName="sibTrans" presStyleCnt="0"/>
      <dgm:spPr/>
    </dgm:pt>
    <dgm:pt modelId="{7A8A891D-57D6-1D4B-871F-09390B7D20F5}" type="pres">
      <dgm:prSet presAssocID="{7D24F167-8B30-1941-A762-B5CB95235B6A}" presName="composite" presStyleCnt="0"/>
      <dgm:spPr/>
    </dgm:pt>
    <dgm:pt modelId="{57C0FED9-5153-564E-A00A-7F2ADD182842}" type="pres">
      <dgm:prSet presAssocID="{7D24F167-8B30-1941-A762-B5CB95235B6A}" presName="bentUpArrow1" presStyleLbl="alignImgPlace1" presStyleIdx="1" presStyleCnt="5"/>
      <dgm:spPr>
        <a:noFill/>
        <a:ln>
          <a:noFill/>
        </a:ln>
        <a:effectLst/>
      </dgm:spPr>
    </dgm:pt>
    <dgm:pt modelId="{02034730-64C6-5D4A-B706-88C6AD2B73A0}" type="pres">
      <dgm:prSet presAssocID="{7D24F167-8B30-1941-A762-B5CB95235B6A}" presName="ParentText" presStyleLbl="node1" presStyleIdx="1" presStyleCnt="6">
        <dgm:presLayoutVars>
          <dgm:chMax val="1"/>
          <dgm:chPref val="1"/>
          <dgm:bulletEnabled val="1"/>
        </dgm:presLayoutVars>
      </dgm:prSet>
      <dgm:spPr/>
      <dgm:t>
        <a:bodyPr/>
        <a:lstStyle/>
        <a:p>
          <a:endParaRPr lang="en-US"/>
        </a:p>
      </dgm:t>
    </dgm:pt>
    <dgm:pt modelId="{3D5BA7E7-12F5-8545-89B6-8EDDE7EDCB3C}" type="pres">
      <dgm:prSet presAssocID="{7D24F167-8B30-1941-A762-B5CB95235B6A}" presName="ChildText" presStyleLbl="revTx" presStyleIdx="1" presStyleCnt="6" custScaleX="211087" custLinFactNeighborX="62618">
        <dgm:presLayoutVars>
          <dgm:chMax val="0"/>
          <dgm:chPref val="0"/>
          <dgm:bulletEnabled val="1"/>
        </dgm:presLayoutVars>
      </dgm:prSet>
      <dgm:spPr/>
      <dgm:t>
        <a:bodyPr/>
        <a:lstStyle/>
        <a:p>
          <a:endParaRPr lang="en-US"/>
        </a:p>
      </dgm:t>
    </dgm:pt>
    <dgm:pt modelId="{9061A9DA-46B2-E940-B0D3-56DBAB84EDE4}" type="pres">
      <dgm:prSet presAssocID="{3CC89CA0-6C0B-234E-ACB1-ACDF9FB59154}" presName="sibTrans" presStyleCnt="0"/>
      <dgm:spPr/>
    </dgm:pt>
    <dgm:pt modelId="{6DD740A0-FE70-9F42-83C5-E9910F5B111D}" type="pres">
      <dgm:prSet presAssocID="{7CA94050-600A-9B49-B66E-2CBE1508710A}" presName="composite" presStyleCnt="0"/>
      <dgm:spPr/>
    </dgm:pt>
    <dgm:pt modelId="{2EA0A924-6A83-8346-8DD3-D52D121B1E79}" type="pres">
      <dgm:prSet presAssocID="{7CA94050-600A-9B49-B66E-2CBE1508710A}" presName="bentUpArrow1" presStyleLbl="alignImgPlace1" presStyleIdx="2" presStyleCnt="5"/>
      <dgm:spPr>
        <a:noFill/>
        <a:ln>
          <a:noFill/>
        </a:ln>
        <a:effectLst/>
      </dgm:spPr>
    </dgm:pt>
    <dgm:pt modelId="{75ECCAB4-CCFC-F74E-966D-AE2416BD7153}" type="pres">
      <dgm:prSet presAssocID="{7CA94050-600A-9B49-B66E-2CBE1508710A}" presName="ParentText" presStyleLbl="node1" presStyleIdx="2" presStyleCnt="6">
        <dgm:presLayoutVars>
          <dgm:chMax val="1"/>
          <dgm:chPref val="1"/>
          <dgm:bulletEnabled val="1"/>
        </dgm:presLayoutVars>
      </dgm:prSet>
      <dgm:spPr/>
      <dgm:t>
        <a:bodyPr/>
        <a:lstStyle/>
        <a:p>
          <a:endParaRPr lang="en-US"/>
        </a:p>
      </dgm:t>
    </dgm:pt>
    <dgm:pt modelId="{19937D6E-CFD7-9249-ABA4-FBA19323B7F1}" type="pres">
      <dgm:prSet presAssocID="{7CA94050-600A-9B49-B66E-2CBE1508710A}" presName="ChildText" presStyleLbl="revTx" presStyleIdx="2" presStyleCnt="6" custScaleX="183470" custLinFactNeighborX="45711" custLinFactNeighborY="3367">
        <dgm:presLayoutVars>
          <dgm:chMax val="0"/>
          <dgm:chPref val="0"/>
          <dgm:bulletEnabled val="1"/>
        </dgm:presLayoutVars>
      </dgm:prSet>
      <dgm:spPr/>
      <dgm:t>
        <a:bodyPr/>
        <a:lstStyle/>
        <a:p>
          <a:endParaRPr lang="en-US"/>
        </a:p>
      </dgm:t>
    </dgm:pt>
    <dgm:pt modelId="{C8921B48-E5C3-764C-A828-386D8749C2C3}" type="pres">
      <dgm:prSet presAssocID="{C4CFAF6E-9424-6346-B8B6-904D9C0B6345}" presName="sibTrans" presStyleCnt="0"/>
      <dgm:spPr/>
    </dgm:pt>
    <dgm:pt modelId="{7C5E7D4D-23CD-4146-A2F6-408257E43BE6}" type="pres">
      <dgm:prSet presAssocID="{2B99976B-5B30-7748-B050-5302D5F3BE87}" presName="composite" presStyleCnt="0"/>
      <dgm:spPr/>
    </dgm:pt>
    <dgm:pt modelId="{059509E8-A593-DD4D-91C1-2F3C12B64B40}" type="pres">
      <dgm:prSet presAssocID="{2B99976B-5B30-7748-B050-5302D5F3BE87}" presName="bentUpArrow1" presStyleLbl="alignImgPlace1" presStyleIdx="3" presStyleCnt="5"/>
      <dgm:spPr>
        <a:noFill/>
        <a:ln>
          <a:noFill/>
        </a:ln>
        <a:effectLst/>
      </dgm:spPr>
    </dgm:pt>
    <dgm:pt modelId="{99071C3A-BBAF-9D45-96AA-7A1E951C82FB}" type="pres">
      <dgm:prSet presAssocID="{2B99976B-5B30-7748-B050-5302D5F3BE87}" presName="ParentText" presStyleLbl="node1" presStyleIdx="3" presStyleCnt="6">
        <dgm:presLayoutVars>
          <dgm:chMax val="1"/>
          <dgm:chPref val="1"/>
          <dgm:bulletEnabled val="1"/>
        </dgm:presLayoutVars>
      </dgm:prSet>
      <dgm:spPr/>
      <dgm:t>
        <a:bodyPr/>
        <a:lstStyle/>
        <a:p>
          <a:endParaRPr lang="en-US"/>
        </a:p>
      </dgm:t>
    </dgm:pt>
    <dgm:pt modelId="{EC201389-B73D-0647-98C7-2411FB102746}" type="pres">
      <dgm:prSet presAssocID="{2B99976B-5B30-7748-B050-5302D5F3BE87}" presName="ChildText" presStyleLbl="revTx" presStyleIdx="3" presStyleCnt="6" custScaleX="206654" custLinFactNeighborX="63525">
        <dgm:presLayoutVars>
          <dgm:chMax val="0"/>
          <dgm:chPref val="0"/>
          <dgm:bulletEnabled val="1"/>
        </dgm:presLayoutVars>
      </dgm:prSet>
      <dgm:spPr/>
      <dgm:t>
        <a:bodyPr/>
        <a:lstStyle/>
        <a:p>
          <a:endParaRPr lang="en-US"/>
        </a:p>
      </dgm:t>
    </dgm:pt>
    <dgm:pt modelId="{A2D8E322-76EF-1941-9ECB-9F68C1118C9D}" type="pres">
      <dgm:prSet presAssocID="{2B84F3BB-A720-9B44-AC8A-86E7CCD53B55}" presName="sibTrans" presStyleCnt="0"/>
      <dgm:spPr/>
    </dgm:pt>
    <dgm:pt modelId="{C8DD3F4D-9827-1B43-B938-7C9E1A22B367}" type="pres">
      <dgm:prSet presAssocID="{1AA14E5A-A553-0940-9F9B-396723A82412}" presName="composite" presStyleCnt="0"/>
      <dgm:spPr/>
    </dgm:pt>
    <dgm:pt modelId="{F9DD0A3C-DC22-B04D-AF36-017A26DC02A9}" type="pres">
      <dgm:prSet presAssocID="{1AA14E5A-A553-0940-9F9B-396723A82412}" presName="bentUpArrow1" presStyleLbl="alignImgPlace1" presStyleIdx="4" presStyleCnt="5"/>
      <dgm:spPr>
        <a:noFill/>
        <a:ln>
          <a:noFill/>
        </a:ln>
        <a:effectLst/>
      </dgm:spPr>
    </dgm:pt>
    <dgm:pt modelId="{30BE5019-5EAD-5443-A4E0-36E63CFBD804}" type="pres">
      <dgm:prSet presAssocID="{1AA14E5A-A553-0940-9F9B-396723A82412}" presName="ParentText" presStyleLbl="node1" presStyleIdx="4" presStyleCnt="6">
        <dgm:presLayoutVars>
          <dgm:chMax val="1"/>
          <dgm:chPref val="1"/>
          <dgm:bulletEnabled val="1"/>
        </dgm:presLayoutVars>
      </dgm:prSet>
      <dgm:spPr/>
      <dgm:t>
        <a:bodyPr/>
        <a:lstStyle/>
        <a:p>
          <a:endParaRPr lang="en-US"/>
        </a:p>
      </dgm:t>
    </dgm:pt>
    <dgm:pt modelId="{F4A64B4A-4E1E-664A-94A4-BF4906F81826}" type="pres">
      <dgm:prSet presAssocID="{1AA14E5A-A553-0940-9F9B-396723A82412}" presName="ChildText" presStyleLbl="revTx" presStyleIdx="4" presStyleCnt="6" custScaleX="165115" custLinFactNeighborX="47644">
        <dgm:presLayoutVars>
          <dgm:chMax val="0"/>
          <dgm:chPref val="0"/>
          <dgm:bulletEnabled val="1"/>
        </dgm:presLayoutVars>
      </dgm:prSet>
      <dgm:spPr/>
      <dgm:t>
        <a:bodyPr/>
        <a:lstStyle/>
        <a:p>
          <a:endParaRPr lang="en-US"/>
        </a:p>
      </dgm:t>
    </dgm:pt>
    <dgm:pt modelId="{3DA548DB-3755-D145-9BC3-B3CCE9CC5759}" type="pres">
      <dgm:prSet presAssocID="{DDD737D5-447F-EA4E-80D0-109AAA6D0E40}" presName="sibTrans" presStyleCnt="0"/>
      <dgm:spPr/>
    </dgm:pt>
    <dgm:pt modelId="{F29216DF-725E-0641-923A-E1E33409BE0F}" type="pres">
      <dgm:prSet presAssocID="{C2B1CD90-85F7-324E-88E0-4D64E62B1375}" presName="composite" presStyleCnt="0"/>
      <dgm:spPr/>
    </dgm:pt>
    <dgm:pt modelId="{ADA33369-4AB2-3942-AB65-19095EDB5544}" type="pres">
      <dgm:prSet presAssocID="{C2B1CD90-85F7-324E-88E0-4D64E62B1375}" presName="ParentText" presStyleLbl="node1" presStyleIdx="5" presStyleCnt="6">
        <dgm:presLayoutVars>
          <dgm:chMax val="1"/>
          <dgm:chPref val="1"/>
          <dgm:bulletEnabled val="1"/>
        </dgm:presLayoutVars>
      </dgm:prSet>
      <dgm:spPr/>
      <dgm:t>
        <a:bodyPr/>
        <a:lstStyle/>
        <a:p>
          <a:endParaRPr lang="en-US"/>
        </a:p>
      </dgm:t>
    </dgm:pt>
    <dgm:pt modelId="{0EAF8AEC-5240-BB46-AB79-271AD6BEBBB2}" type="pres">
      <dgm:prSet presAssocID="{C2B1CD90-85F7-324E-88E0-4D64E62B1375}" presName="FinalChildText" presStyleLbl="revTx" presStyleIdx="5" presStyleCnt="6">
        <dgm:presLayoutVars>
          <dgm:chMax val="0"/>
          <dgm:chPref val="0"/>
          <dgm:bulletEnabled val="1"/>
        </dgm:presLayoutVars>
      </dgm:prSet>
      <dgm:spPr/>
      <dgm:t>
        <a:bodyPr/>
        <a:lstStyle/>
        <a:p>
          <a:endParaRPr lang="en-US"/>
        </a:p>
      </dgm:t>
    </dgm:pt>
  </dgm:ptLst>
  <dgm:cxnLst>
    <dgm:cxn modelId="{7F8759C1-D731-D742-8DA6-41A87309707F}" srcId="{7CA94050-600A-9B49-B66E-2CBE1508710A}" destId="{160E41F7-C3DA-0743-94BE-5070440286E7}" srcOrd="0" destOrd="0" parTransId="{B495097C-8201-4249-87E1-6BC664C01D41}" sibTransId="{A7CA6445-EA5A-FA47-9C50-03F672192B56}"/>
    <dgm:cxn modelId="{1F5151A8-ED5C-FF46-ABB9-98F04B771F13}" srcId="{7ED7BAF6-7E3D-844F-9FA8-46E3D1DD1A6E}" destId="{9E674DE0-CF1C-CD42-A491-6DD1B0CB097E}" srcOrd="0" destOrd="0" parTransId="{972B5842-3242-4A4E-8CBD-5F4B0E96B253}" sibTransId="{9F428CC8-1167-9B45-AEC3-697AE909BE4A}"/>
    <dgm:cxn modelId="{FC2DBF7D-BDA2-6B4B-8820-2471957EC3A8}" type="presOf" srcId="{3355E1CA-EFA2-5E4E-A4FE-16492A93B73E}" destId="{EC201389-B73D-0647-98C7-2411FB102746}" srcOrd="0" destOrd="1" presId="urn:microsoft.com/office/officeart/2005/8/layout/StepDownProcess"/>
    <dgm:cxn modelId="{134E0370-5CB0-634D-8C88-5329C493F873}" srcId="{7ED7BAF6-7E3D-844F-9FA8-46E3D1DD1A6E}" destId="{C2B1CD90-85F7-324E-88E0-4D64E62B1375}" srcOrd="5" destOrd="0" parTransId="{D6B8D3F2-1EA4-D044-A295-F3512D1F745C}" sibTransId="{1BC4FD99-E9C0-7048-A2A6-35682F61B5DC}"/>
    <dgm:cxn modelId="{2C816A2C-86AB-494B-8958-A4F6A0D71614}" srcId="{7D24F167-8B30-1941-A762-B5CB95235B6A}" destId="{A4485802-585C-0648-93F2-0E15221C40FB}" srcOrd="0" destOrd="0" parTransId="{9E0496B4-45C7-C74A-864B-E450B3D3B5AE}" sibTransId="{DEC37CCE-C48C-4045-8356-9B56FC3F71AD}"/>
    <dgm:cxn modelId="{D2AD6010-D739-854E-992F-F48F952E9512}" type="presOf" srcId="{9E674DE0-CF1C-CD42-A491-6DD1B0CB097E}" destId="{D5726E77-32D2-1F40-95DA-406189D26905}" srcOrd="0" destOrd="0" presId="urn:microsoft.com/office/officeart/2005/8/layout/StepDownProcess"/>
    <dgm:cxn modelId="{1660CE1F-58B0-6C40-ACD0-868A49E2B2C1}" type="presOf" srcId="{1AA14E5A-A553-0940-9F9B-396723A82412}" destId="{30BE5019-5EAD-5443-A4E0-36E63CFBD804}" srcOrd="0" destOrd="0" presId="urn:microsoft.com/office/officeart/2005/8/layout/StepDownProcess"/>
    <dgm:cxn modelId="{B1C61BD1-B3AA-B240-B046-8C2AE868A0C5}" srcId="{7CA94050-600A-9B49-B66E-2CBE1508710A}" destId="{EEBCB593-11E0-1541-824C-E5C3726568E6}" srcOrd="1" destOrd="0" parTransId="{69A87D6E-34A2-2541-B399-82F38486C786}" sibTransId="{8EB5CFE4-4683-4D47-8EFE-0273115B4967}"/>
    <dgm:cxn modelId="{F1AF1E82-1DB1-734C-8854-1121A16559F5}" srcId="{2B99976B-5B30-7748-B050-5302D5F3BE87}" destId="{CDD0DA35-DE1D-D042-AE49-7B49194D288C}" srcOrd="0" destOrd="0" parTransId="{CB9FC763-B767-6046-89DA-328007B40605}" sibTransId="{123344AF-AB18-9643-995D-721FA738A233}"/>
    <dgm:cxn modelId="{AF834169-CF2C-D149-B0F9-BA09265A4414}" type="presOf" srcId="{7ED7BAF6-7E3D-844F-9FA8-46E3D1DD1A6E}" destId="{816A22F4-0FDE-744C-8B66-26F300760223}" srcOrd="0" destOrd="0" presId="urn:microsoft.com/office/officeart/2005/8/layout/StepDownProcess"/>
    <dgm:cxn modelId="{0A7ABF5F-A21C-B845-B46C-71402302C585}" srcId="{2B99976B-5B30-7748-B050-5302D5F3BE87}" destId="{3355E1CA-EFA2-5E4E-A4FE-16492A93B73E}" srcOrd="1" destOrd="0" parTransId="{5244C70D-62FD-8D4A-A2D5-8FC3A97D3DCA}" sibTransId="{9CB9A5D1-52CA-904A-B112-69695DB59B67}"/>
    <dgm:cxn modelId="{78FC480A-EC1D-4240-BD3B-04E4A8927EDF}" srcId="{1AA14E5A-A553-0940-9F9B-396723A82412}" destId="{74CD0D71-98C3-4740-8A5D-33E02E545D6B}" srcOrd="1" destOrd="0" parTransId="{2D258AA2-CB78-3F40-98E6-E6B476585418}" sibTransId="{A21B5B8E-B3EB-0E47-A6E9-8756D77143BC}"/>
    <dgm:cxn modelId="{DC78B6F4-8956-CE43-9CBC-18B94AA66B61}" srcId="{1AA14E5A-A553-0940-9F9B-396723A82412}" destId="{CB4BEC22-15B8-8449-A37B-A8AACF8BFFCA}" srcOrd="0" destOrd="0" parTransId="{57D85FE0-C36D-1747-B8BF-E843C2F7C1F3}" sibTransId="{7A42A61B-27EC-EF42-8C15-23578E758CB1}"/>
    <dgm:cxn modelId="{A2588E69-A601-484A-9D7D-2E0A3830F446}" type="presOf" srcId="{0228C16A-EC32-004C-8C79-C40776D3E934}" destId="{0EAF8AEC-5240-BB46-AB79-271AD6BEBBB2}" srcOrd="0" destOrd="0" presId="urn:microsoft.com/office/officeart/2005/8/layout/StepDownProcess"/>
    <dgm:cxn modelId="{F0E2BC94-1314-5245-97BA-C1EC24273DB4}" type="presOf" srcId="{CB4BEC22-15B8-8449-A37B-A8AACF8BFFCA}" destId="{F4A64B4A-4E1E-664A-94A4-BF4906F81826}" srcOrd="0" destOrd="0" presId="urn:microsoft.com/office/officeart/2005/8/layout/StepDownProcess"/>
    <dgm:cxn modelId="{F0EA4EF1-09F7-1440-A595-DC1128EEAC94}" type="presOf" srcId="{926CF878-FCC3-704A-9973-6F156DFF88ED}" destId="{2B0BD56C-DB3B-BB46-9BB5-9FD235298F32}" srcOrd="0" destOrd="0" presId="urn:microsoft.com/office/officeart/2005/8/layout/StepDownProcess"/>
    <dgm:cxn modelId="{B5480576-50B8-7F4E-850D-89897896CF30}" srcId="{C2B1CD90-85F7-324E-88E0-4D64E62B1375}" destId="{0228C16A-EC32-004C-8C79-C40776D3E934}" srcOrd="0" destOrd="0" parTransId="{EF842CC1-6BDE-5F43-9ABA-D697C752F489}" sibTransId="{8DE4C90D-D24C-DF4F-A3DE-4375195ADEA8}"/>
    <dgm:cxn modelId="{05ACA9CE-97CE-E14C-8282-CED3A77944EE}" srcId="{7ED7BAF6-7E3D-844F-9FA8-46E3D1DD1A6E}" destId="{7CA94050-600A-9B49-B66E-2CBE1508710A}" srcOrd="2" destOrd="0" parTransId="{58CBAA4D-A53E-4647-A663-7E29F4080678}" sibTransId="{C4CFAF6E-9424-6346-B8B6-904D9C0B6345}"/>
    <dgm:cxn modelId="{1E80D7B2-4467-054E-8CF6-A58F472081F0}" type="presOf" srcId="{A4485802-585C-0648-93F2-0E15221C40FB}" destId="{3D5BA7E7-12F5-8545-89B6-8EDDE7EDCB3C}" srcOrd="0" destOrd="0" presId="urn:microsoft.com/office/officeart/2005/8/layout/StepDownProcess"/>
    <dgm:cxn modelId="{C35D5EFB-A64E-2841-90EF-EA0DB92FBEF2}" type="presOf" srcId="{CDD0DA35-DE1D-D042-AE49-7B49194D288C}" destId="{EC201389-B73D-0647-98C7-2411FB102746}" srcOrd="0" destOrd="0" presId="urn:microsoft.com/office/officeart/2005/8/layout/StepDownProcess"/>
    <dgm:cxn modelId="{0FACFEA7-24C3-0A48-95BD-7EE4BB0EB1EB}" type="presOf" srcId="{C2B1CD90-85F7-324E-88E0-4D64E62B1375}" destId="{ADA33369-4AB2-3942-AB65-19095EDB5544}" srcOrd="0" destOrd="0" presId="urn:microsoft.com/office/officeart/2005/8/layout/StepDownProcess"/>
    <dgm:cxn modelId="{C5EB197C-26AA-7B4A-A1B5-6B5A665277C1}" type="presOf" srcId="{8E703211-8C1B-1D41-9BBC-231697DD0E1B}" destId="{3D5BA7E7-12F5-8545-89B6-8EDDE7EDCB3C}" srcOrd="0" destOrd="1" presId="urn:microsoft.com/office/officeart/2005/8/layout/StepDownProcess"/>
    <dgm:cxn modelId="{5B2AAC24-E2C1-F64E-95E3-F2EC703A485D}" type="presOf" srcId="{160E41F7-C3DA-0743-94BE-5070440286E7}" destId="{19937D6E-CFD7-9249-ABA4-FBA19323B7F1}" srcOrd="0" destOrd="0" presId="urn:microsoft.com/office/officeart/2005/8/layout/StepDownProcess"/>
    <dgm:cxn modelId="{3A1F207B-B3C3-9F45-981B-A88DF8ED90AD}" type="presOf" srcId="{2B99976B-5B30-7748-B050-5302D5F3BE87}" destId="{99071C3A-BBAF-9D45-96AA-7A1E951C82FB}" srcOrd="0" destOrd="0" presId="urn:microsoft.com/office/officeart/2005/8/layout/StepDownProcess"/>
    <dgm:cxn modelId="{F0F92773-3BD1-C647-B214-E93512E01FB1}" srcId="{7ED7BAF6-7E3D-844F-9FA8-46E3D1DD1A6E}" destId="{2B99976B-5B30-7748-B050-5302D5F3BE87}" srcOrd="3" destOrd="0" parTransId="{CC0AC5AD-F5E2-904F-A08C-04B41572FCA2}" sibTransId="{2B84F3BB-A720-9B44-AC8A-86E7CCD53B55}"/>
    <dgm:cxn modelId="{F4365699-FA9F-ED4B-BD39-B9403931CE97}" type="presOf" srcId="{EEBCB593-11E0-1541-824C-E5C3726568E6}" destId="{19937D6E-CFD7-9249-ABA4-FBA19323B7F1}" srcOrd="0" destOrd="1" presId="urn:microsoft.com/office/officeart/2005/8/layout/StepDownProcess"/>
    <dgm:cxn modelId="{2C5E0ACD-D542-3D46-AA68-D03A18B5123F}" srcId="{7D24F167-8B30-1941-A762-B5CB95235B6A}" destId="{8E703211-8C1B-1D41-9BBC-231697DD0E1B}" srcOrd="1" destOrd="0" parTransId="{8B54C68C-BADB-9B42-81A4-38C2B788C313}" sibTransId="{D18EE47D-3D73-E74E-BE78-23AEA6C1DDDA}"/>
    <dgm:cxn modelId="{179D1152-C7BC-1C43-8CD5-0FD88B9388FB}" srcId="{9E674DE0-CF1C-CD42-A491-6DD1B0CB097E}" destId="{926CF878-FCC3-704A-9973-6F156DFF88ED}" srcOrd="0" destOrd="0" parTransId="{54360BAD-69E6-924C-83FA-998F27135C93}" sibTransId="{00E25D06-DD7E-C146-9961-690A18D0AF05}"/>
    <dgm:cxn modelId="{DD77C23C-574D-074E-AE6C-618AD11CA928}" srcId="{7ED7BAF6-7E3D-844F-9FA8-46E3D1DD1A6E}" destId="{7D24F167-8B30-1941-A762-B5CB95235B6A}" srcOrd="1" destOrd="0" parTransId="{927BE7C9-EC1E-AB4B-AD8D-851803F7FB09}" sibTransId="{3CC89CA0-6C0B-234E-ACB1-ACDF9FB59154}"/>
    <dgm:cxn modelId="{F9F235E2-583B-814D-9CE7-740326AD3329}" srcId="{7ED7BAF6-7E3D-844F-9FA8-46E3D1DD1A6E}" destId="{1AA14E5A-A553-0940-9F9B-396723A82412}" srcOrd="4" destOrd="0" parTransId="{546656C8-49FB-914A-AD89-008009CF7E1C}" sibTransId="{DDD737D5-447F-EA4E-80D0-109AAA6D0E40}"/>
    <dgm:cxn modelId="{18BDE411-AC85-7D4B-905B-725BF2B0CA57}" type="presOf" srcId="{7D24F167-8B30-1941-A762-B5CB95235B6A}" destId="{02034730-64C6-5D4A-B706-88C6AD2B73A0}" srcOrd="0" destOrd="0" presId="urn:microsoft.com/office/officeart/2005/8/layout/StepDownProcess"/>
    <dgm:cxn modelId="{C53390BB-C33F-D640-8538-39CCDD920710}" type="presOf" srcId="{7CA94050-600A-9B49-B66E-2CBE1508710A}" destId="{75ECCAB4-CCFC-F74E-966D-AE2416BD7153}" srcOrd="0" destOrd="0" presId="urn:microsoft.com/office/officeart/2005/8/layout/StepDownProcess"/>
    <dgm:cxn modelId="{2D915AFD-8CF6-CB4C-88AA-E63FA0B7AF7E}" type="presOf" srcId="{74CD0D71-98C3-4740-8A5D-33E02E545D6B}" destId="{F4A64B4A-4E1E-664A-94A4-BF4906F81826}" srcOrd="0" destOrd="1" presId="urn:microsoft.com/office/officeart/2005/8/layout/StepDownProcess"/>
    <dgm:cxn modelId="{3DE24A40-566B-3B47-809D-7BA9DCCEA68B}" type="presParOf" srcId="{816A22F4-0FDE-744C-8B66-26F300760223}" destId="{A77F4E42-6D73-3E44-8E83-575FA42D8045}" srcOrd="0" destOrd="0" presId="urn:microsoft.com/office/officeart/2005/8/layout/StepDownProcess"/>
    <dgm:cxn modelId="{44F70386-6AD6-FF4A-A8C6-264D78071234}" type="presParOf" srcId="{A77F4E42-6D73-3E44-8E83-575FA42D8045}" destId="{8F296263-CF85-6642-8C18-B5FA300135A3}" srcOrd="0" destOrd="0" presId="urn:microsoft.com/office/officeart/2005/8/layout/StepDownProcess"/>
    <dgm:cxn modelId="{50155159-F38D-4546-9A10-B9919F5DDBF5}" type="presParOf" srcId="{A77F4E42-6D73-3E44-8E83-575FA42D8045}" destId="{D5726E77-32D2-1F40-95DA-406189D26905}" srcOrd="1" destOrd="0" presId="urn:microsoft.com/office/officeart/2005/8/layout/StepDownProcess"/>
    <dgm:cxn modelId="{DB74AE48-B508-CB46-B382-47A1D326D3FB}" type="presParOf" srcId="{A77F4E42-6D73-3E44-8E83-575FA42D8045}" destId="{2B0BD56C-DB3B-BB46-9BB5-9FD235298F32}" srcOrd="2" destOrd="0" presId="urn:microsoft.com/office/officeart/2005/8/layout/StepDownProcess"/>
    <dgm:cxn modelId="{F13627DF-6F0A-1149-B5B8-0200FD9A99D2}" type="presParOf" srcId="{816A22F4-0FDE-744C-8B66-26F300760223}" destId="{04C9DAEC-2DC5-6148-A4FE-DE8287358E2A}" srcOrd="1" destOrd="0" presId="urn:microsoft.com/office/officeart/2005/8/layout/StepDownProcess"/>
    <dgm:cxn modelId="{EC4311AC-179D-9F49-A298-EBADF6F1EC42}" type="presParOf" srcId="{816A22F4-0FDE-744C-8B66-26F300760223}" destId="{7A8A891D-57D6-1D4B-871F-09390B7D20F5}" srcOrd="2" destOrd="0" presId="urn:microsoft.com/office/officeart/2005/8/layout/StepDownProcess"/>
    <dgm:cxn modelId="{1D4A628C-1154-4D47-A39B-325ADE095FF8}" type="presParOf" srcId="{7A8A891D-57D6-1D4B-871F-09390B7D20F5}" destId="{57C0FED9-5153-564E-A00A-7F2ADD182842}" srcOrd="0" destOrd="0" presId="urn:microsoft.com/office/officeart/2005/8/layout/StepDownProcess"/>
    <dgm:cxn modelId="{B2E383FB-AFD8-3B4E-9BA5-EE14EBE73845}" type="presParOf" srcId="{7A8A891D-57D6-1D4B-871F-09390B7D20F5}" destId="{02034730-64C6-5D4A-B706-88C6AD2B73A0}" srcOrd="1" destOrd="0" presId="urn:microsoft.com/office/officeart/2005/8/layout/StepDownProcess"/>
    <dgm:cxn modelId="{59C895C5-BC88-6D40-B5CE-DE87D19929E9}" type="presParOf" srcId="{7A8A891D-57D6-1D4B-871F-09390B7D20F5}" destId="{3D5BA7E7-12F5-8545-89B6-8EDDE7EDCB3C}" srcOrd="2" destOrd="0" presId="urn:microsoft.com/office/officeart/2005/8/layout/StepDownProcess"/>
    <dgm:cxn modelId="{8BFB62EB-E41F-9D40-AF00-021EA6D198FF}" type="presParOf" srcId="{816A22F4-0FDE-744C-8B66-26F300760223}" destId="{9061A9DA-46B2-E940-B0D3-56DBAB84EDE4}" srcOrd="3" destOrd="0" presId="urn:microsoft.com/office/officeart/2005/8/layout/StepDownProcess"/>
    <dgm:cxn modelId="{C738D7C3-4E12-B449-A1FF-CE0F63A671F1}" type="presParOf" srcId="{816A22F4-0FDE-744C-8B66-26F300760223}" destId="{6DD740A0-FE70-9F42-83C5-E9910F5B111D}" srcOrd="4" destOrd="0" presId="urn:microsoft.com/office/officeart/2005/8/layout/StepDownProcess"/>
    <dgm:cxn modelId="{0CE66CD1-B5B2-574B-97D2-0B31F903DF49}" type="presParOf" srcId="{6DD740A0-FE70-9F42-83C5-E9910F5B111D}" destId="{2EA0A924-6A83-8346-8DD3-D52D121B1E79}" srcOrd="0" destOrd="0" presId="urn:microsoft.com/office/officeart/2005/8/layout/StepDownProcess"/>
    <dgm:cxn modelId="{DBA0706A-8A11-6B47-AE0B-C7EA872B5489}" type="presParOf" srcId="{6DD740A0-FE70-9F42-83C5-E9910F5B111D}" destId="{75ECCAB4-CCFC-F74E-966D-AE2416BD7153}" srcOrd="1" destOrd="0" presId="urn:microsoft.com/office/officeart/2005/8/layout/StepDownProcess"/>
    <dgm:cxn modelId="{14A0BAFA-D14C-0843-B7B0-47DF1D9E4CEF}" type="presParOf" srcId="{6DD740A0-FE70-9F42-83C5-E9910F5B111D}" destId="{19937D6E-CFD7-9249-ABA4-FBA19323B7F1}" srcOrd="2" destOrd="0" presId="urn:microsoft.com/office/officeart/2005/8/layout/StepDownProcess"/>
    <dgm:cxn modelId="{2E0E2190-C248-6C4A-B322-2D16343CB4E6}" type="presParOf" srcId="{816A22F4-0FDE-744C-8B66-26F300760223}" destId="{C8921B48-E5C3-764C-A828-386D8749C2C3}" srcOrd="5" destOrd="0" presId="urn:microsoft.com/office/officeart/2005/8/layout/StepDownProcess"/>
    <dgm:cxn modelId="{760CAE12-E3D0-004C-994B-95231C3467C9}" type="presParOf" srcId="{816A22F4-0FDE-744C-8B66-26F300760223}" destId="{7C5E7D4D-23CD-4146-A2F6-408257E43BE6}" srcOrd="6" destOrd="0" presId="urn:microsoft.com/office/officeart/2005/8/layout/StepDownProcess"/>
    <dgm:cxn modelId="{D95C28FF-976B-7644-9B44-854A6FE9CF8B}" type="presParOf" srcId="{7C5E7D4D-23CD-4146-A2F6-408257E43BE6}" destId="{059509E8-A593-DD4D-91C1-2F3C12B64B40}" srcOrd="0" destOrd="0" presId="urn:microsoft.com/office/officeart/2005/8/layout/StepDownProcess"/>
    <dgm:cxn modelId="{7805BDF5-9687-CF46-8072-3BEED968A38B}" type="presParOf" srcId="{7C5E7D4D-23CD-4146-A2F6-408257E43BE6}" destId="{99071C3A-BBAF-9D45-96AA-7A1E951C82FB}" srcOrd="1" destOrd="0" presId="urn:microsoft.com/office/officeart/2005/8/layout/StepDownProcess"/>
    <dgm:cxn modelId="{A69705BD-4121-CE4C-8381-B8E0BC67D3B1}" type="presParOf" srcId="{7C5E7D4D-23CD-4146-A2F6-408257E43BE6}" destId="{EC201389-B73D-0647-98C7-2411FB102746}" srcOrd="2" destOrd="0" presId="urn:microsoft.com/office/officeart/2005/8/layout/StepDownProcess"/>
    <dgm:cxn modelId="{54F251CF-EB18-484B-8E47-15AAAD6A2D67}" type="presParOf" srcId="{816A22F4-0FDE-744C-8B66-26F300760223}" destId="{A2D8E322-76EF-1941-9ECB-9F68C1118C9D}" srcOrd="7" destOrd="0" presId="urn:microsoft.com/office/officeart/2005/8/layout/StepDownProcess"/>
    <dgm:cxn modelId="{0B28B420-0541-E743-A3DF-59BE9AA99BDD}" type="presParOf" srcId="{816A22F4-0FDE-744C-8B66-26F300760223}" destId="{C8DD3F4D-9827-1B43-B938-7C9E1A22B367}" srcOrd="8" destOrd="0" presId="urn:microsoft.com/office/officeart/2005/8/layout/StepDownProcess"/>
    <dgm:cxn modelId="{5C7D8CF1-55A7-2146-95B9-6192891CC852}" type="presParOf" srcId="{C8DD3F4D-9827-1B43-B938-7C9E1A22B367}" destId="{F9DD0A3C-DC22-B04D-AF36-017A26DC02A9}" srcOrd="0" destOrd="0" presId="urn:microsoft.com/office/officeart/2005/8/layout/StepDownProcess"/>
    <dgm:cxn modelId="{CDF456E3-F549-824F-8B38-C7D34AD361AF}" type="presParOf" srcId="{C8DD3F4D-9827-1B43-B938-7C9E1A22B367}" destId="{30BE5019-5EAD-5443-A4E0-36E63CFBD804}" srcOrd="1" destOrd="0" presId="urn:microsoft.com/office/officeart/2005/8/layout/StepDownProcess"/>
    <dgm:cxn modelId="{8CC15FAF-33F8-2B43-B081-082ECF42E45D}" type="presParOf" srcId="{C8DD3F4D-9827-1B43-B938-7C9E1A22B367}" destId="{F4A64B4A-4E1E-664A-94A4-BF4906F81826}" srcOrd="2" destOrd="0" presId="urn:microsoft.com/office/officeart/2005/8/layout/StepDownProcess"/>
    <dgm:cxn modelId="{AD0912DA-D5F9-0C4A-B65B-41769F57E0C7}" type="presParOf" srcId="{816A22F4-0FDE-744C-8B66-26F300760223}" destId="{3DA548DB-3755-D145-9BC3-B3CCE9CC5759}" srcOrd="9" destOrd="0" presId="urn:microsoft.com/office/officeart/2005/8/layout/StepDownProcess"/>
    <dgm:cxn modelId="{D065EF2B-9668-434D-B0F9-409C97242BC1}" type="presParOf" srcId="{816A22F4-0FDE-744C-8B66-26F300760223}" destId="{F29216DF-725E-0641-923A-E1E33409BE0F}" srcOrd="10" destOrd="0" presId="urn:microsoft.com/office/officeart/2005/8/layout/StepDownProcess"/>
    <dgm:cxn modelId="{C3780F45-21BA-5B4E-9A1B-58238CF519AB}" type="presParOf" srcId="{F29216DF-725E-0641-923A-E1E33409BE0F}" destId="{ADA33369-4AB2-3942-AB65-19095EDB5544}" srcOrd="0" destOrd="0" presId="urn:microsoft.com/office/officeart/2005/8/layout/StepDownProcess"/>
    <dgm:cxn modelId="{60F4CCFF-5C5C-E44D-BB30-BAE0C7B8EECB}" type="presParOf" srcId="{F29216DF-725E-0641-923A-E1E33409BE0F}" destId="{0EAF8AEC-5240-BB46-AB79-271AD6BEBBB2}" srcOrd="1" destOrd="0" presId="urn:microsoft.com/office/officeart/2005/8/layout/StepDownProcess"/>
  </dgm:cxnLst>
  <dgm:bg>
    <a:effect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96263-CF85-6642-8C18-B5FA300135A3}">
      <dsp:nvSpPr>
        <dsp:cNvPr id="0" name=""/>
        <dsp:cNvSpPr/>
      </dsp:nvSpPr>
      <dsp:spPr>
        <a:xfrm rot="5400000">
          <a:off x="175161" y="1439708"/>
          <a:ext cx="656840" cy="747789"/>
        </a:xfrm>
        <a:prstGeom prst="bentUpArrow">
          <a:avLst>
            <a:gd name="adj1" fmla="val 32840"/>
            <a:gd name="adj2" fmla="val 25000"/>
            <a:gd name="adj3" fmla="val 35780"/>
          </a:avLst>
        </a:prstGeom>
        <a:noFill/>
        <a:ln>
          <a:noFill/>
        </a:ln>
        <a:effectLst/>
      </dsp:spPr>
      <dsp:style>
        <a:lnRef idx="0">
          <a:scrgbClr r="0" g="0" b="0"/>
        </a:lnRef>
        <a:fillRef idx="1">
          <a:scrgbClr r="0" g="0" b="0"/>
        </a:fillRef>
        <a:effectRef idx="2">
          <a:scrgbClr r="0" g="0" b="0"/>
        </a:effectRef>
        <a:fontRef idx="minor"/>
      </dsp:style>
    </dsp:sp>
    <dsp:sp modelId="{D5726E77-32D2-1F40-95DA-406189D26905}">
      <dsp:nvSpPr>
        <dsp:cNvPr id="0" name=""/>
        <dsp:cNvSpPr/>
      </dsp:nvSpPr>
      <dsp:spPr>
        <a:xfrm>
          <a:off x="1138" y="711587"/>
          <a:ext cx="1105732" cy="773976"/>
        </a:xfrm>
        <a:prstGeom prst="roundRect">
          <a:avLst>
            <a:gd name="adj" fmla="val 16670"/>
          </a:avLst>
        </a:prstGeom>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solidFill>
                <a:srgbClr val="000000"/>
              </a:solidFill>
            </a:rPr>
            <a:t>Mezzanine file creation</a:t>
          </a:r>
        </a:p>
      </dsp:txBody>
      <dsp:txXfrm>
        <a:off x="38927" y="749376"/>
        <a:ext cx="1030154" cy="698398"/>
      </dsp:txXfrm>
    </dsp:sp>
    <dsp:sp modelId="{2B0BD56C-DB3B-BB46-9BB5-9FD235298F32}">
      <dsp:nvSpPr>
        <dsp:cNvPr id="0" name=""/>
        <dsp:cNvSpPr/>
      </dsp:nvSpPr>
      <dsp:spPr>
        <a:xfrm>
          <a:off x="1180186" y="785404"/>
          <a:ext cx="1405403" cy="62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dirty="0"/>
            <a:t>High </a:t>
          </a:r>
          <a:r>
            <a:rPr lang="en-US" sz="900" kern="1200" dirty="0" smtClean="0"/>
            <a:t>res</a:t>
          </a:r>
          <a:r>
            <a:rPr lang="en-US" altLang="zh-CN" sz="900" kern="1200" dirty="0" smtClean="0"/>
            <a:t>o</a:t>
          </a:r>
          <a:r>
            <a:rPr lang="en-US" sz="900" kern="1200" dirty="0" smtClean="0"/>
            <a:t>lution </a:t>
          </a:r>
          <a:r>
            <a:rPr lang="en-US" sz="900" kern="1200" dirty="0"/>
            <a:t>file creation using commercial video editing tools</a:t>
          </a:r>
        </a:p>
      </dsp:txBody>
      <dsp:txXfrm>
        <a:off x="1180186" y="785404"/>
        <a:ext cx="1405403" cy="625562"/>
      </dsp:txXfrm>
    </dsp:sp>
    <dsp:sp modelId="{57C0FED9-5153-564E-A00A-7F2ADD182842}">
      <dsp:nvSpPr>
        <dsp:cNvPr id="0" name=""/>
        <dsp:cNvSpPr/>
      </dsp:nvSpPr>
      <dsp:spPr>
        <a:xfrm rot="5400000">
          <a:off x="1236218" y="2309140"/>
          <a:ext cx="656840" cy="747789"/>
        </a:xfrm>
        <a:prstGeom prst="bentUpArrow">
          <a:avLst>
            <a:gd name="adj1" fmla="val 32840"/>
            <a:gd name="adj2" fmla="val 25000"/>
            <a:gd name="adj3" fmla="val 35780"/>
          </a:avLst>
        </a:prstGeom>
        <a:noFill/>
        <a:ln>
          <a:noFill/>
        </a:ln>
        <a:effectLst/>
      </dsp:spPr>
      <dsp:style>
        <a:lnRef idx="0">
          <a:scrgbClr r="0" g="0" b="0"/>
        </a:lnRef>
        <a:fillRef idx="1">
          <a:scrgbClr r="0" g="0" b="0"/>
        </a:fillRef>
        <a:effectRef idx="2">
          <a:scrgbClr r="0" g="0" b="0"/>
        </a:effectRef>
        <a:fontRef idx="minor"/>
      </dsp:style>
    </dsp:sp>
    <dsp:sp modelId="{02034730-64C6-5D4A-B706-88C6AD2B73A0}">
      <dsp:nvSpPr>
        <dsp:cNvPr id="0" name=""/>
        <dsp:cNvSpPr/>
      </dsp:nvSpPr>
      <dsp:spPr>
        <a:xfrm>
          <a:off x="1062196" y="1581019"/>
          <a:ext cx="1105732" cy="773976"/>
        </a:xfrm>
        <a:prstGeom prst="roundRect">
          <a:avLst>
            <a:gd name="adj" fmla="val 16670"/>
          </a:avLst>
        </a:prstGeom>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solidFill>
                <a:srgbClr val="000000"/>
              </a:solidFill>
            </a:rPr>
            <a:t>Content and metadata management</a:t>
          </a:r>
        </a:p>
      </dsp:txBody>
      <dsp:txXfrm>
        <a:off x="1099985" y="1618808"/>
        <a:ext cx="1030154" cy="698398"/>
      </dsp:txXfrm>
    </dsp:sp>
    <dsp:sp modelId="{3D5BA7E7-12F5-8545-89B6-8EDDE7EDCB3C}">
      <dsp:nvSpPr>
        <dsp:cNvPr id="0" name=""/>
        <dsp:cNvSpPr/>
      </dsp:nvSpPr>
      <dsp:spPr>
        <a:xfrm>
          <a:off x="2224822" y="1654835"/>
          <a:ext cx="1697571" cy="62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a:t>Metadata associated with content</a:t>
          </a:r>
        </a:p>
        <a:p>
          <a:pPr marL="57150" lvl="1" indent="-57150" algn="l" defTabSz="400050">
            <a:lnSpc>
              <a:spcPct val="90000"/>
            </a:lnSpc>
            <a:spcBef>
              <a:spcPct val="0"/>
            </a:spcBef>
            <a:spcAft>
              <a:spcPct val="15000"/>
            </a:spcAft>
            <a:buChar char="••"/>
          </a:pPr>
          <a:r>
            <a:rPr lang="en-US" sz="900" kern="1200"/>
            <a:t>Content published into a CMS</a:t>
          </a:r>
        </a:p>
      </dsp:txBody>
      <dsp:txXfrm>
        <a:off x="2224822" y="1654835"/>
        <a:ext cx="1697571" cy="625562"/>
      </dsp:txXfrm>
    </dsp:sp>
    <dsp:sp modelId="{2EA0A924-6A83-8346-8DD3-D52D121B1E79}">
      <dsp:nvSpPr>
        <dsp:cNvPr id="0" name=""/>
        <dsp:cNvSpPr/>
      </dsp:nvSpPr>
      <dsp:spPr>
        <a:xfrm rot="5400000">
          <a:off x="2297276" y="3178571"/>
          <a:ext cx="656840" cy="747789"/>
        </a:xfrm>
        <a:prstGeom prst="bentUpArrow">
          <a:avLst>
            <a:gd name="adj1" fmla="val 32840"/>
            <a:gd name="adj2" fmla="val 25000"/>
            <a:gd name="adj3" fmla="val 35780"/>
          </a:avLst>
        </a:prstGeom>
        <a:noFill/>
        <a:ln>
          <a:noFill/>
        </a:ln>
        <a:effectLst/>
      </dsp:spPr>
      <dsp:style>
        <a:lnRef idx="0">
          <a:scrgbClr r="0" g="0" b="0"/>
        </a:lnRef>
        <a:fillRef idx="1">
          <a:scrgbClr r="0" g="0" b="0"/>
        </a:fillRef>
        <a:effectRef idx="2">
          <a:scrgbClr r="0" g="0" b="0"/>
        </a:effectRef>
        <a:fontRef idx="minor"/>
      </dsp:style>
    </dsp:sp>
    <dsp:sp modelId="{75ECCAB4-CCFC-F74E-966D-AE2416BD7153}">
      <dsp:nvSpPr>
        <dsp:cNvPr id="0" name=""/>
        <dsp:cNvSpPr/>
      </dsp:nvSpPr>
      <dsp:spPr>
        <a:xfrm>
          <a:off x="2123253" y="2450450"/>
          <a:ext cx="1105732" cy="773976"/>
        </a:xfrm>
        <a:prstGeom prst="roundRect">
          <a:avLst>
            <a:gd name="adj" fmla="val 16670"/>
          </a:avLst>
        </a:prstGeom>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solidFill>
                <a:srgbClr val="000000"/>
              </a:solidFill>
            </a:rPr>
            <a:t>Content preparation</a:t>
          </a:r>
        </a:p>
      </dsp:txBody>
      <dsp:txXfrm>
        <a:off x="2161042" y="2488239"/>
        <a:ext cx="1030154" cy="698398"/>
      </dsp:txXfrm>
    </dsp:sp>
    <dsp:sp modelId="{19937D6E-CFD7-9249-ABA4-FBA19323B7F1}">
      <dsp:nvSpPr>
        <dsp:cNvPr id="0" name=""/>
        <dsp:cNvSpPr/>
      </dsp:nvSpPr>
      <dsp:spPr>
        <a:xfrm>
          <a:off x="3260961" y="2545329"/>
          <a:ext cx="1475474" cy="62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a:t>Prepare content with required renditions and formats </a:t>
          </a:r>
        </a:p>
        <a:p>
          <a:pPr marL="57150" lvl="1" indent="-57150" algn="l" defTabSz="400050">
            <a:lnSpc>
              <a:spcPct val="90000"/>
            </a:lnSpc>
            <a:spcBef>
              <a:spcPct val="0"/>
            </a:spcBef>
            <a:spcAft>
              <a:spcPct val="15000"/>
            </a:spcAft>
            <a:buChar char="••"/>
          </a:pPr>
          <a:r>
            <a:rPr lang="en-US" sz="900" kern="1200"/>
            <a:t>Upload to origin(s)</a:t>
          </a:r>
        </a:p>
      </dsp:txBody>
      <dsp:txXfrm>
        <a:off x="3260961" y="2545329"/>
        <a:ext cx="1475474" cy="625562"/>
      </dsp:txXfrm>
    </dsp:sp>
    <dsp:sp modelId="{059509E8-A593-DD4D-91C1-2F3C12B64B40}">
      <dsp:nvSpPr>
        <dsp:cNvPr id="0" name=""/>
        <dsp:cNvSpPr/>
      </dsp:nvSpPr>
      <dsp:spPr>
        <a:xfrm rot="5400000">
          <a:off x="3358334" y="4048003"/>
          <a:ext cx="656840" cy="747789"/>
        </a:xfrm>
        <a:prstGeom prst="bentUpArrow">
          <a:avLst>
            <a:gd name="adj1" fmla="val 32840"/>
            <a:gd name="adj2" fmla="val 25000"/>
            <a:gd name="adj3" fmla="val 35780"/>
          </a:avLst>
        </a:prstGeom>
        <a:noFill/>
        <a:ln>
          <a:noFill/>
        </a:ln>
        <a:effectLst/>
      </dsp:spPr>
      <dsp:style>
        <a:lnRef idx="0">
          <a:scrgbClr r="0" g="0" b="0"/>
        </a:lnRef>
        <a:fillRef idx="1">
          <a:scrgbClr r="0" g="0" b="0"/>
        </a:fillRef>
        <a:effectRef idx="2">
          <a:scrgbClr r="0" g="0" b="0"/>
        </a:effectRef>
        <a:fontRef idx="minor"/>
      </dsp:style>
    </dsp:sp>
    <dsp:sp modelId="{99071C3A-BBAF-9D45-96AA-7A1E951C82FB}">
      <dsp:nvSpPr>
        <dsp:cNvPr id="0" name=""/>
        <dsp:cNvSpPr/>
      </dsp:nvSpPr>
      <dsp:spPr>
        <a:xfrm>
          <a:off x="3184311" y="3319882"/>
          <a:ext cx="1105732" cy="773976"/>
        </a:xfrm>
        <a:prstGeom prst="roundRect">
          <a:avLst>
            <a:gd name="adj" fmla="val 16670"/>
          </a:avLst>
        </a:prstGeom>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solidFill>
                <a:srgbClr val="000000"/>
              </a:solidFill>
            </a:rPr>
            <a:t>Origin storage</a:t>
          </a:r>
        </a:p>
      </dsp:txBody>
      <dsp:txXfrm>
        <a:off x="3222100" y="3357671"/>
        <a:ext cx="1030154" cy="698398"/>
      </dsp:txXfrm>
    </dsp:sp>
    <dsp:sp modelId="{EC201389-B73D-0647-98C7-2411FB102746}">
      <dsp:nvSpPr>
        <dsp:cNvPr id="0" name=""/>
        <dsp:cNvSpPr/>
      </dsp:nvSpPr>
      <dsp:spPr>
        <a:xfrm>
          <a:off x="4372056" y="3393698"/>
          <a:ext cx="1661920" cy="62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a:t>Store content for use by CDNs</a:t>
          </a:r>
        </a:p>
        <a:p>
          <a:pPr marL="57150" lvl="1" indent="-57150" algn="l" defTabSz="400050">
            <a:lnSpc>
              <a:spcPct val="90000"/>
            </a:lnSpc>
            <a:spcBef>
              <a:spcPct val="0"/>
            </a:spcBef>
            <a:spcAft>
              <a:spcPct val="15000"/>
            </a:spcAft>
            <a:buChar char="••"/>
          </a:pPr>
          <a:r>
            <a:rPr lang="en-US" sz="900" kern="1200"/>
            <a:t>Use either one multi-CDN origin or multiple CDN collocated origins</a:t>
          </a:r>
        </a:p>
      </dsp:txBody>
      <dsp:txXfrm>
        <a:off x="4372056" y="3393698"/>
        <a:ext cx="1661920" cy="625562"/>
      </dsp:txXfrm>
    </dsp:sp>
    <dsp:sp modelId="{F9DD0A3C-DC22-B04D-AF36-017A26DC02A9}">
      <dsp:nvSpPr>
        <dsp:cNvPr id="0" name=""/>
        <dsp:cNvSpPr/>
      </dsp:nvSpPr>
      <dsp:spPr>
        <a:xfrm rot="5400000">
          <a:off x="4419391" y="4917434"/>
          <a:ext cx="656840" cy="747789"/>
        </a:xfrm>
        <a:prstGeom prst="bentUpArrow">
          <a:avLst>
            <a:gd name="adj1" fmla="val 32840"/>
            <a:gd name="adj2" fmla="val 25000"/>
            <a:gd name="adj3" fmla="val 35780"/>
          </a:avLst>
        </a:prstGeom>
        <a:noFill/>
        <a:ln>
          <a:noFill/>
        </a:ln>
        <a:effectLst/>
      </dsp:spPr>
      <dsp:style>
        <a:lnRef idx="0">
          <a:scrgbClr r="0" g="0" b="0"/>
        </a:lnRef>
        <a:fillRef idx="1">
          <a:scrgbClr r="0" g="0" b="0"/>
        </a:fillRef>
        <a:effectRef idx="2">
          <a:scrgbClr r="0" g="0" b="0"/>
        </a:effectRef>
        <a:fontRef idx="minor"/>
      </dsp:style>
    </dsp:sp>
    <dsp:sp modelId="{30BE5019-5EAD-5443-A4E0-36E63CFBD804}">
      <dsp:nvSpPr>
        <dsp:cNvPr id="0" name=""/>
        <dsp:cNvSpPr/>
      </dsp:nvSpPr>
      <dsp:spPr>
        <a:xfrm>
          <a:off x="4245368" y="4189313"/>
          <a:ext cx="1105732" cy="773976"/>
        </a:xfrm>
        <a:prstGeom prst="roundRect">
          <a:avLst>
            <a:gd name="adj" fmla="val 16670"/>
          </a:avLst>
        </a:prstGeom>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solidFill>
                <a:srgbClr val="000000"/>
              </a:solidFill>
            </a:rPr>
            <a:t>Delivery (CDN and Protocol)</a:t>
          </a:r>
        </a:p>
      </dsp:txBody>
      <dsp:txXfrm>
        <a:off x="4283157" y="4227102"/>
        <a:ext cx="1030154" cy="698398"/>
      </dsp:txXfrm>
    </dsp:sp>
    <dsp:sp modelId="{F4A64B4A-4E1E-664A-94A4-BF4906F81826}">
      <dsp:nvSpPr>
        <dsp:cNvPr id="0" name=""/>
        <dsp:cNvSpPr/>
      </dsp:nvSpPr>
      <dsp:spPr>
        <a:xfrm>
          <a:off x="5472427" y="4263130"/>
          <a:ext cx="1327862" cy="62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a:t>Deliver content to the audience</a:t>
          </a:r>
        </a:p>
        <a:p>
          <a:pPr marL="57150" lvl="1" indent="-57150" algn="l" defTabSz="400050">
            <a:lnSpc>
              <a:spcPct val="90000"/>
            </a:lnSpc>
            <a:spcBef>
              <a:spcPct val="0"/>
            </a:spcBef>
            <a:spcAft>
              <a:spcPct val="15000"/>
            </a:spcAft>
            <a:buChar char="••"/>
          </a:pPr>
          <a:r>
            <a:rPr lang="en-US" sz="900" kern="1200"/>
            <a:t>Scale to the audience size as needed</a:t>
          </a:r>
        </a:p>
      </dsp:txBody>
      <dsp:txXfrm>
        <a:off x="5472427" y="4263130"/>
        <a:ext cx="1327862" cy="625562"/>
      </dsp:txXfrm>
    </dsp:sp>
    <dsp:sp modelId="{ADA33369-4AB2-3942-AB65-19095EDB5544}">
      <dsp:nvSpPr>
        <dsp:cNvPr id="0" name=""/>
        <dsp:cNvSpPr/>
      </dsp:nvSpPr>
      <dsp:spPr>
        <a:xfrm>
          <a:off x="5306426" y="5058745"/>
          <a:ext cx="1105732" cy="773976"/>
        </a:xfrm>
        <a:prstGeom prst="roundRect">
          <a:avLst>
            <a:gd name="adj" fmla="val 16670"/>
          </a:avLst>
        </a:prstGeom>
        <a:solidFill>
          <a:srgbClr val="FFFFFF"/>
        </a:solidFill>
        <a:ln>
          <a:solidFill>
            <a:srgbClr val="000000"/>
          </a:solidFill>
        </a:ln>
        <a:effectLst>
          <a:glow rad="63500">
            <a:schemeClr val="accent1">
              <a:satMod val="175000"/>
              <a:alpha val="40000"/>
            </a:schemeClr>
          </a:glow>
          <a:reflection blurRad="6350" stA="50000" endA="300" endPos="55000" dir="5400000" sy="-100000" algn="bl"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solidFill>
                <a:srgbClr val="000000"/>
              </a:solidFill>
            </a:rPr>
            <a:t>Video Player</a:t>
          </a:r>
        </a:p>
      </dsp:txBody>
      <dsp:txXfrm>
        <a:off x="5344215" y="5096534"/>
        <a:ext cx="1030154" cy="698398"/>
      </dsp:txXfrm>
    </dsp:sp>
    <dsp:sp modelId="{0EAF8AEC-5240-BB46-AB79-271AD6BEBBB2}">
      <dsp:nvSpPr>
        <dsp:cNvPr id="0" name=""/>
        <dsp:cNvSpPr/>
      </dsp:nvSpPr>
      <dsp:spPr>
        <a:xfrm>
          <a:off x="6412159" y="5132561"/>
          <a:ext cx="804204" cy="625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dirty="0"/>
            <a:t>Access, stream, and display content to the audience</a:t>
          </a:r>
        </a:p>
      </dsp:txBody>
      <dsp:txXfrm>
        <a:off x="6412159" y="5132561"/>
        <a:ext cx="804204" cy="62556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8ADA40-4A4E-6341-AF20-149D3CD781C3}" type="datetimeFigureOut">
              <a:rPr lang="en-US" smtClean="0"/>
              <a:pPr/>
              <a:t>3/29/16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4503C1-1B25-D040-AD05-8EE62F7E3693}" type="slidenum">
              <a:rPr lang="en-US" smtClean="0"/>
              <a:pPr/>
              <a:t>‹#›</a:t>
            </a:fld>
            <a:endParaRPr lang="en-US"/>
          </a:p>
        </p:txBody>
      </p:sp>
    </p:spTree>
    <p:extLst>
      <p:ext uri="{BB962C8B-B14F-4D97-AF65-F5344CB8AC3E}">
        <p14:creationId xmlns:p14="http://schemas.microsoft.com/office/powerpoint/2010/main" val="3265888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D63DAE-9CE5-4E45-810B-57FCA1BBC78A}" type="datetimeFigureOut">
              <a:rPr lang="en-US" smtClean="0"/>
              <a:pPr/>
              <a:t>3/29/16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9E6DAD-537A-A34B-85A2-EE6C1F597F35}" type="slidenum">
              <a:rPr lang="en-US" smtClean="0"/>
              <a:pPr/>
              <a:t>‹#›</a:t>
            </a:fld>
            <a:endParaRPr lang="en-US"/>
          </a:p>
        </p:txBody>
      </p:sp>
    </p:spTree>
    <p:extLst>
      <p:ext uri="{BB962C8B-B14F-4D97-AF65-F5344CB8AC3E}">
        <p14:creationId xmlns:p14="http://schemas.microsoft.com/office/powerpoint/2010/main" val="1018738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endParaRPr lang="en-US" dirty="0" smtClean="0">
              <a:latin typeface="Calibri" pitchFamily="-111" charset="0"/>
              <a:ea typeface="ＭＳ Ｐゴシック" pitchFamily="-111" charset="-128"/>
              <a:cs typeface="ＭＳ Ｐゴシック" pitchFamily="-111" charset="-128"/>
            </a:endParaRPr>
          </a:p>
          <a:p>
            <a:endParaRPr lang="en-US" dirty="0" smtClean="0">
              <a:latin typeface="Calibri" pitchFamily="-111" charset="0"/>
              <a:ea typeface="ＭＳ Ｐゴシック" pitchFamily="-111" charset="-128"/>
              <a:cs typeface="ＭＳ Ｐゴシック" pitchFamily="-111" charset="-128"/>
            </a:endParaRPr>
          </a:p>
          <a:p>
            <a:endParaRPr lang="en-US" dirty="0" smtClean="0">
              <a:latin typeface="Calibri" pitchFamily="-111" charset="0"/>
              <a:ea typeface="ＭＳ Ｐゴシック" pitchFamily="-111" charset="-128"/>
              <a:cs typeface="ＭＳ Ｐゴシック" pitchFamily="-111" charset="-128"/>
            </a:endParaRPr>
          </a:p>
          <a:p>
            <a:endParaRPr lang="en-US" dirty="0" smtClean="0">
              <a:latin typeface="Calibri" pitchFamily="-111" charset="0"/>
              <a:ea typeface="ＭＳ Ｐゴシック" pitchFamily="-111" charset="-128"/>
              <a:cs typeface="ＭＳ Ｐゴシック" pitchFamily="-11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though there exist several techniques, the internet was just a Web Internet.</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9E6DAD-537A-A34B-85A2-EE6C1F597F3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9E6DAD-537A-A34B-85A2-EE6C1F597F3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67774-3418-42A7-B329-0AAD74AF8E41}" type="slidenum">
              <a:rPr lang="en-US" smtClean="0"/>
              <a:pPr/>
              <a:t>14</a:t>
            </a:fld>
            <a:endParaRPr lang="en-US" dirty="0"/>
          </a:p>
        </p:txBody>
      </p:sp>
    </p:spTree>
    <p:extLst>
      <p:ext uri="{BB962C8B-B14F-4D97-AF65-F5344CB8AC3E}">
        <p14:creationId xmlns:p14="http://schemas.microsoft.com/office/powerpoint/2010/main" val="1401572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67774-3418-42A7-B329-0AAD74AF8E41}" type="slidenum">
              <a:rPr lang="en-US" smtClean="0"/>
              <a:pPr/>
              <a:t>15</a:t>
            </a:fld>
            <a:endParaRPr lang="en-US" dirty="0"/>
          </a:p>
        </p:txBody>
      </p:sp>
    </p:spTree>
    <p:extLst>
      <p:ext uri="{BB962C8B-B14F-4D97-AF65-F5344CB8AC3E}">
        <p14:creationId xmlns:p14="http://schemas.microsoft.com/office/powerpoint/2010/main" val="1401572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9E6DAD-537A-A34B-85A2-EE6C1F597F3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67774-3418-42A7-B329-0AAD74AF8E41}" type="slidenum">
              <a:rPr lang="en-US" smtClean="0"/>
              <a:pPr/>
              <a:t>17</a:t>
            </a:fld>
            <a:endParaRPr lang="en-US" dirty="0"/>
          </a:p>
        </p:txBody>
      </p:sp>
    </p:spTree>
    <p:extLst>
      <p:ext uri="{BB962C8B-B14F-4D97-AF65-F5344CB8AC3E}">
        <p14:creationId xmlns:p14="http://schemas.microsoft.com/office/powerpoint/2010/main" val="1401572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E35E9460-8FFF-2C4C-8D6A-B893C53FC33E}" type="datetime1">
              <a:rPr lang="en-US"/>
              <a:pPr/>
              <a:t>3/29/16</a:t>
            </a:fld>
            <a:endParaRPr lang="en-US"/>
          </a:p>
        </p:txBody>
      </p:sp>
      <p:sp>
        <p:nvSpPr>
          <p:cNvPr id="7170"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09032B64-8A07-BC4F-8352-2CC4ABD94E74}" type="slidenum">
              <a:rPr lang="en-US"/>
              <a:pPr/>
              <a:t>19</a:t>
            </a:fld>
            <a:endParaRPr lang="en-US"/>
          </a:p>
        </p:txBody>
      </p:sp>
      <p:sp>
        <p:nvSpPr>
          <p:cNvPr id="1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891"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F293BBEA-C73A-0C40-895F-ADB58EA3D259}" type="datetime1">
              <a:rPr lang="en-US"/>
              <a:pPr/>
              <a:t>3/29/16</a:t>
            </a:fld>
            <a:endParaRPr lang="en-US"/>
          </a:p>
        </p:txBody>
      </p:sp>
      <p:sp>
        <p:nvSpPr>
          <p:cNvPr id="29698"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6FFFD06A-8CBF-9546-BB87-B8134821709F}" type="slidenum">
              <a:rPr lang="en-US"/>
              <a:pPr/>
              <a:t>20</a:t>
            </a:fld>
            <a:endParaRPr lang="en-US"/>
          </a:p>
        </p:txBody>
      </p:sp>
      <p:sp>
        <p:nvSpPr>
          <p:cNvPr id="254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4979"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7A27519D-2EAD-C74D-9601-FDBE01DD83BC}" type="datetime1">
              <a:rPr lang="en-US"/>
              <a:pPr/>
              <a:t>3/29/16</a:t>
            </a:fld>
            <a:endParaRPr lang="en-US"/>
          </a:p>
        </p:txBody>
      </p:sp>
      <p:sp>
        <p:nvSpPr>
          <p:cNvPr id="19458"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BF5281D2-B900-0D42-B291-9B234643EB3E}" type="slidenum">
              <a:rPr lang="en-US"/>
              <a:pPr/>
              <a:t>21</a:t>
            </a:fld>
            <a:endParaRPr lang="en-US"/>
          </a:p>
        </p:txBody>
      </p:sp>
      <p:sp>
        <p:nvSpPr>
          <p:cNvPr id="175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107" name="Rectangle 3"/>
          <p:cNvSpPr>
            <a:spLocks noGrp="1" noChangeArrowheads="1"/>
          </p:cNvSpPr>
          <p:nvPr>
            <p:ph type="body" idx="1"/>
          </p:nvPr>
        </p:nvSpPr>
        <p:spPr/>
        <p:txBody>
          <a:bodyPr/>
          <a:lstStyle/>
          <a:p>
            <a:pPr>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A9F9C83E-11E1-E541-A51C-9D152C89F9C3}" type="datetime1">
              <a:rPr lang="en-US"/>
              <a:pPr/>
              <a:t>3/29/16</a:t>
            </a:fld>
            <a:endParaRPr lang="en-US"/>
          </a:p>
        </p:txBody>
      </p:sp>
      <p:sp>
        <p:nvSpPr>
          <p:cNvPr id="21506"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C7FF2F8D-7F9E-5641-A37B-E8D5EAAF713D}" type="slidenum">
              <a:rPr lang="en-US"/>
              <a:pPr/>
              <a:t>22</a:t>
            </a:fld>
            <a:endParaRPr lang="en-US"/>
          </a:p>
        </p:txBody>
      </p:sp>
      <p:sp>
        <p:nvSpPr>
          <p:cNvPr id="176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131"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58B7B33B-9C05-9E4D-A58C-870F84CAC4D7}" type="datetime1">
              <a:rPr lang="en-US"/>
              <a:pPr/>
              <a:t>3/29/16</a:t>
            </a:fld>
            <a:endParaRPr lang="en-US"/>
          </a:p>
        </p:txBody>
      </p:sp>
      <p:sp>
        <p:nvSpPr>
          <p:cNvPr id="31746"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0233C715-83AA-BD45-AA55-B7C25FAFF1CC}" type="slidenum">
              <a:rPr lang="en-US"/>
              <a:pPr/>
              <a:t>23</a:t>
            </a:fld>
            <a:endParaRPr lang="en-US"/>
          </a:p>
        </p:txBody>
      </p:sp>
      <p:sp>
        <p:nvSpPr>
          <p:cNvPr id="256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03"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D173EBD3-6111-1846-9842-297530BDCA88}" type="datetime1">
              <a:rPr lang="en-US"/>
              <a:pPr/>
              <a:t>3/29/16</a:t>
            </a:fld>
            <a:endParaRPr lang="en-US"/>
          </a:p>
        </p:txBody>
      </p:sp>
      <p:sp>
        <p:nvSpPr>
          <p:cNvPr id="33794"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78B00AF0-B161-2E4F-BB9C-AB5C49ABFC71}" type="slidenum">
              <a:rPr lang="en-US"/>
              <a:pPr/>
              <a:t>24</a:t>
            </a:fld>
            <a:endParaRPr lang="en-US"/>
          </a:p>
        </p:txBody>
      </p:sp>
      <p:sp>
        <p:nvSpPr>
          <p:cNvPr id="178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179"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DD2C3CF6-4768-FA47-8ED9-C141613C40B5}" type="datetime1">
              <a:rPr lang="en-US"/>
              <a:pPr/>
              <a:t>3/29/16</a:t>
            </a:fld>
            <a:endParaRPr lang="en-US"/>
          </a:p>
        </p:txBody>
      </p:sp>
      <p:sp>
        <p:nvSpPr>
          <p:cNvPr id="37890"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F95E8133-E355-1F4E-8D59-129FACF0FF0A}" type="slidenum">
              <a:rPr lang="en-US"/>
              <a:pPr/>
              <a:t>25</a:t>
            </a:fld>
            <a:endParaRPr lang="en-US"/>
          </a:p>
        </p:txBody>
      </p:sp>
      <p:sp>
        <p:nvSpPr>
          <p:cNvPr id="182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275"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7DFD0558-3780-C043-8660-C4172EACA127}" type="datetime1">
              <a:rPr lang="en-US"/>
              <a:pPr/>
              <a:t>3/29/16</a:t>
            </a:fld>
            <a:endParaRPr lang="en-US"/>
          </a:p>
        </p:txBody>
      </p:sp>
      <p:sp>
        <p:nvSpPr>
          <p:cNvPr id="46082"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F3DE4326-F231-AC46-A298-B4D862172076}" type="slidenum">
              <a:rPr lang="en-US"/>
              <a:pPr/>
              <a:t>26</a:t>
            </a:fld>
            <a:endParaRPr lang="en-US"/>
          </a:p>
        </p:txBody>
      </p:sp>
      <p:sp>
        <p:nvSpPr>
          <p:cNvPr id="185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5347"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CD54BCD1-2B11-F745-8B6E-3672B7CFEDB3}" type="datetime1">
              <a:rPr lang="en-US"/>
              <a:pPr/>
              <a:t>3/29/16</a:t>
            </a:fld>
            <a:endParaRPr lang="en-US"/>
          </a:p>
        </p:txBody>
      </p:sp>
      <p:sp>
        <p:nvSpPr>
          <p:cNvPr id="48130"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6B98750E-C345-6C44-9F36-1AB5892F219C}" type="slidenum">
              <a:rPr lang="en-US"/>
              <a:pPr/>
              <a:t>27</a:t>
            </a:fld>
            <a:endParaRPr lang="en-US"/>
          </a:p>
        </p:txBody>
      </p:sp>
      <p:sp>
        <p:nvSpPr>
          <p:cNvPr id="187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7395"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85B5FD7C-BAA0-5049-AD6C-5A6F4764C968}" type="datetime1">
              <a:rPr lang="en-US"/>
              <a:pPr/>
              <a:t>3/29/16</a:t>
            </a:fld>
            <a:endParaRPr lang="en-US"/>
          </a:p>
        </p:txBody>
      </p:sp>
      <p:sp>
        <p:nvSpPr>
          <p:cNvPr id="50178"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7A971534-BE30-114C-BB2C-5B97F3F994E8}" type="slidenum">
              <a:rPr lang="en-US"/>
              <a:pPr/>
              <a:t>28</a:t>
            </a:fld>
            <a:endParaRPr lang="en-US"/>
          </a:p>
        </p:txBody>
      </p:sp>
      <p:sp>
        <p:nvSpPr>
          <p:cNvPr id="258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8051"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type="dt" sz="quarter" idx="4294967295"/>
          </p:nvPr>
        </p:nvSpPr>
        <p:spPr bwMode="auto">
          <a:xfrm>
            <a:off x="3885404" y="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A51F495B-85A9-4143-9D71-D53FE85345BF}" type="datetime1">
              <a:rPr lang="en-US"/>
              <a:pPr/>
              <a:t>3/29/16</a:t>
            </a:fld>
            <a:endParaRPr lang="en-US"/>
          </a:p>
        </p:txBody>
      </p:sp>
      <p:sp>
        <p:nvSpPr>
          <p:cNvPr id="54274" name="Rectangle 7"/>
          <p:cNvSpPr>
            <a:spLocks noGrp="1" noChangeArrowheads="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C64350AA-2D30-3143-9942-995EBA7E8FAA}" type="slidenum">
              <a:rPr lang="en-US"/>
              <a:pPr/>
              <a:t>31</a:t>
            </a:fld>
            <a:endParaRPr lang="en-US"/>
          </a:p>
        </p:txBody>
      </p:sp>
      <p:sp>
        <p:nvSpPr>
          <p:cNvPr id="187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7395" name="Rectangle 3"/>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ismc</a:t>
            </a:r>
            <a:endParaRPr lang="en-US" dirty="0" smtClean="0"/>
          </a:p>
          <a:p>
            <a:r>
              <a:rPr lang="en-US" sz="1200" kern="1200" dirty="0" smtClean="0">
                <a:solidFill>
                  <a:schemeClr val="tx1"/>
                </a:solidFill>
                <a:latin typeface="Calibri" pitchFamily="34" charset="0"/>
                <a:ea typeface="ＭＳ Ｐゴシック" pitchFamily="-107" charset="-128"/>
                <a:cs typeface="ＭＳ Ｐゴシック" pitchFamily="-107" charset="-128"/>
              </a:rPr>
              <a:t>Describes the available streams to the client: the </a:t>
            </a:r>
            <a:r>
              <a:rPr lang="en-US" sz="1200" kern="1200" dirty="0" err="1" smtClean="0">
                <a:solidFill>
                  <a:schemeClr val="tx1"/>
                </a:solidFill>
                <a:latin typeface="Calibri" pitchFamily="34" charset="0"/>
                <a:ea typeface="ＭＳ Ｐゴシック" pitchFamily="-107" charset="-128"/>
                <a:cs typeface="ＭＳ Ｐゴシック" pitchFamily="-107" charset="-128"/>
              </a:rPr>
              <a:t>codecs</a:t>
            </a:r>
            <a:r>
              <a:rPr lang="en-US" sz="1200" kern="1200" dirty="0" smtClean="0">
                <a:solidFill>
                  <a:schemeClr val="tx1"/>
                </a:solidFill>
                <a:latin typeface="Calibri" pitchFamily="34" charset="0"/>
                <a:ea typeface="ＭＳ Ｐゴシック" pitchFamily="-107" charset="-128"/>
                <a:cs typeface="ＭＳ Ｐゴシック" pitchFamily="-107" charset="-128"/>
              </a:rPr>
              <a:t> used, bit rates encoded, video resolutions, markers, captions, etc.</a:t>
            </a:r>
          </a:p>
          <a:p>
            <a:r>
              <a:rPr lang="en-US" sz="1200" kern="1200" dirty="0" smtClean="0">
                <a:solidFill>
                  <a:schemeClr val="tx1"/>
                </a:solidFill>
                <a:latin typeface="Calibri" pitchFamily="34" charset="0"/>
                <a:ea typeface="ＭＳ Ｐゴシック" pitchFamily="-107" charset="-128"/>
                <a:cs typeface="ＭＳ Ｐゴシック" pitchFamily="-107" charset="-128"/>
              </a:rPr>
              <a:t> It's the first file delivered to the client</a:t>
            </a:r>
          </a:p>
          <a:p>
            <a:endParaRPr lang="en-US" dirty="0" smtClean="0"/>
          </a:p>
          <a:p>
            <a:r>
              <a:rPr lang="en-US" sz="1200" kern="1200" dirty="0" smtClean="0">
                <a:solidFill>
                  <a:schemeClr val="tx1"/>
                </a:solidFill>
                <a:latin typeface="Calibri" pitchFamily="34" charset="0"/>
                <a:ea typeface="ＭＳ Ｐゴシック" pitchFamily="-107" charset="-128"/>
                <a:cs typeface="ＭＳ Ｐゴシック" pitchFamily="-107" charset="-128"/>
              </a:rPr>
              <a:t>The first thing a player client requests from the Smooth Streaming server is the *.</a:t>
            </a:r>
            <a:r>
              <a:rPr lang="en-US" sz="1200" b="1" kern="1200" dirty="0" err="1" smtClean="0">
                <a:solidFill>
                  <a:schemeClr val="tx1"/>
                </a:solidFill>
                <a:latin typeface="Calibri" pitchFamily="34" charset="0"/>
                <a:ea typeface="ＭＳ Ｐゴシック" pitchFamily="-107" charset="-128"/>
                <a:cs typeface="ＭＳ Ｐゴシック" pitchFamily="-107" charset="-128"/>
              </a:rPr>
              <a:t>ismc</a:t>
            </a:r>
            <a:r>
              <a:rPr lang="en-US" sz="1200" b="1" kern="1200" dirty="0" smtClean="0">
                <a:solidFill>
                  <a:schemeClr val="tx1"/>
                </a:solidFill>
                <a:latin typeface="Calibri" pitchFamily="34" charset="0"/>
                <a:ea typeface="ＭＳ Ｐゴシック" pitchFamily="-107" charset="-128"/>
                <a:cs typeface="ＭＳ Ｐゴシック" pitchFamily="-107" charset="-128"/>
              </a:rPr>
              <a:t> client manifest. The manifest tells it which </a:t>
            </a:r>
            <a:r>
              <a:rPr lang="en-US" sz="1200" b="1" kern="1200" dirty="0" err="1" smtClean="0">
                <a:solidFill>
                  <a:schemeClr val="tx1"/>
                </a:solidFill>
                <a:latin typeface="Calibri" pitchFamily="34" charset="0"/>
                <a:ea typeface="ＭＳ Ｐゴシック" pitchFamily="-107" charset="-128"/>
                <a:cs typeface="ＭＳ Ｐゴシック" pitchFamily="-107" charset="-128"/>
              </a:rPr>
              <a:t>codecs</a:t>
            </a:r>
            <a:r>
              <a:rPr lang="en-US" sz="1200" b="1" kern="1200" dirty="0" smtClean="0">
                <a:solidFill>
                  <a:schemeClr val="tx1"/>
                </a:solidFill>
                <a:latin typeface="Calibri" pitchFamily="34" charset="0"/>
                <a:ea typeface="ＭＳ Ｐゴシック" pitchFamily="-107" charset="-128"/>
                <a:cs typeface="ＭＳ Ｐゴシック" pitchFamily="-107" charset="-128"/>
              </a:rPr>
              <a:t> were used to compress the content (so that the client runtime can initialize the correct decoder and build the playback pipeline), which bit rates and resolutions are available, and a list of the available chunks (with either their start times or durations).</a:t>
            </a:r>
          </a:p>
          <a:p>
            <a:endParaRPr lang="en-US" sz="1200" b="1" kern="1200" dirty="0" smtClean="0">
              <a:solidFill>
                <a:schemeClr val="tx1"/>
              </a:solidFill>
              <a:latin typeface="Calibri" pitchFamily="34" charset="0"/>
              <a:ea typeface="ＭＳ Ｐゴシック" pitchFamily="-107" charset="-128"/>
              <a:cs typeface="ＭＳ Ｐゴシック" pitchFamily="-107" charset="-128"/>
            </a:endParaRPr>
          </a:p>
          <a:p>
            <a:r>
              <a:rPr lang="en-US" sz="1200" kern="1200" dirty="0" smtClean="0">
                <a:solidFill>
                  <a:schemeClr val="tx1"/>
                </a:solidFill>
                <a:latin typeface="Calibri" pitchFamily="34" charset="0"/>
                <a:ea typeface="ＭＳ Ｐゴシック" pitchFamily="-107" charset="-128"/>
                <a:cs typeface="ＭＳ Ｐゴシック" pitchFamily="-107" charset="-128"/>
              </a:rPr>
              <a:t>With IIS Smooth Streaming, clients request fragments in the form of a </a:t>
            </a:r>
            <a:r>
              <a:rPr lang="en-US" sz="1200" kern="1200" dirty="0" err="1" smtClean="0">
                <a:solidFill>
                  <a:schemeClr val="tx1"/>
                </a:solidFill>
                <a:latin typeface="Calibri" pitchFamily="34" charset="0"/>
                <a:ea typeface="ＭＳ Ｐゴシック" pitchFamily="-107" charset="-128"/>
                <a:cs typeface="ＭＳ Ｐゴシック" pitchFamily="-107" charset="-128"/>
              </a:rPr>
              <a:t>RESTful</a:t>
            </a:r>
            <a:r>
              <a:rPr lang="en-US" sz="1200" kern="1200" dirty="0" smtClean="0">
                <a:solidFill>
                  <a:schemeClr val="tx1"/>
                </a:solidFill>
                <a:latin typeface="Calibri" pitchFamily="34" charset="0"/>
                <a:ea typeface="ＭＳ Ｐゴシック" pitchFamily="-107" charset="-128"/>
                <a:cs typeface="ＭＳ Ｐゴシック" pitchFamily="-107" charset="-128"/>
              </a:rPr>
              <a:t> URL: </a:t>
            </a:r>
            <a:r>
              <a:rPr lang="en-US" sz="1200" kern="1200" dirty="0" err="1" smtClean="0">
                <a:solidFill>
                  <a:schemeClr val="tx1"/>
                </a:solidFill>
                <a:latin typeface="Calibri" pitchFamily="34" charset="0"/>
                <a:ea typeface="ＭＳ Ｐゴシック" pitchFamily="-107" charset="-128"/>
                <a:cs typeface="ＭＳ Ｐゴシック" pitchFamily="-107" charset="-128"/>
              </a:rPr>
              <a:t></a:t>
            </a:r>
            <a:r>
              <a:rPr lang="en-US" sz="1200" kern="1200" dirty="0" smtClean="0">
                <a:solidFill>
                  <a:schemeClr val="tx1"/>
                </a:solidFill>
                <a:latin typeface="Calibri" pitchFamily="34" charset="0"/>
                <a:ea typeface="ＭＳ Ｐゴシック" pitchFamily="-107" charset="-128"/>
                <a:cs typeface="ＭＳ Ｐゴシック" pitchFamily="-107" charset="-128"/>
              </a:rPr>
              <a:t> http://video.foo.com/NBA.ism/QualityLevels(400000)/Fragments(video=610275114)The values passed in the URL represent encoded bit rate (400000) and the fragment start offset (610275114) expressed in an agreed-upon time unit (usually 100 nanoseconds (ns)). These values are known from the client </a:t>
            </a:r>
            <a:r>
              <a:rPr lang="en-US" sz="1200" kern="1200" dirty="0" err="1" smtClean="0">
                <a:solidFill>
                  <a:schemeClr val="tx1"/>
                </a:solidFill>
                <a:latin typeface="Calibri" pitchFamily="34" charset="0"/>
                <a:ea typeface="ＭＳ Ｐゴシック" pitchFamily="-107" charset="-128"/>
                <a:cs typeface="ＭＳ Ｐゴシック" pitchFamily="-107" charset="-128"/>
              </a:rPr>
              <a:t>manifest.After</a:t>
            </a:r>
            <a:r>
              <a:rPr lang="en-US" sz="1200" kern="1200" dirty="0" smtClean="0">
                <a:solidFill>
                  <a:schemeClr val="tx1"/>
                </a:solidFill>
                <a:latin typeface="Calibri" pitchFamily="34" charset="0"/>
                <a:ea typeface="ＭＳ Ｐゴシック" pitchFamily="-107" charset="-128"/>
                <a:cs typeface="ＭＳ Ｐゴシック" pitchFamily="-107" charset="-128"/>
              </a:rPr>
              <a:t> receiving the client request, IIS Smooth Streaming looks up the quality level (bit rate) in the corresponding *.ism server manifest and maps it to a physical *.</a:t>
            </a:r>
            <a:r>
              <a:rPr lang="en-US" sz="1200" kern="1200" dirty="0" err="1" smtClean="0">
                <a:solidFill>
                  <a:schemeClr val="tx1"/>
                </a:solidFill>
                <a:latin typeface="Calibri" pitchFamily="34" charset="0"/>
                <a:ea typeface="ＭＳ Ｐゴシック" pitchFamily="-107" charset="-128"/>
                <a:cs typeface="ＭＳ Ｐゴシック" pitchFamily="-107" charset="-128"/>
              </a:rPr>
              <a:t>ismv</a:t>
            </a:r>
            <a:r>
              <a:rPr lang="en-US" sz="1200" kern="1200" dirty="0" smtClean="0">
                <a:solidFill>
                  <a:schemeClr val="tx1"/>
                </a:solidFill>
                <a:latin typeface="Calibri" pitchFamily="34" charset="0"/>
                <a:ea typeface="ＭＳ Ｐゴシック" pitchFamily="-107" charset="-128"/>
                <a:cs typeface="ＭＳ Ｐゴシック" pitchFamily="-107" charset="-128"/>
              </a:rPr>
              <a:t> or *.</a:t>
            </a:r>
            <a:r>
              <a:rPr lang="en-US" sz="1200" kern="1200" dirty="0" err="1" smtClean="0">
                <a:solidFill>
                  <a:schemeClr val="tx1"/>
                </a:solidFill>
                <a:latin typeface="Calibri" pitchFamily="34" charset="0"/>
                <a:ea typeface="ＭＳ Ｐゴシック" pitchFamily="-107" charset="-128"/>
                <a:cs typeface="ＭＳ Ｐゴシック" pitchFamily="-107" charset="-128"/>
              </a:rPr>
              <a:t>isma</a:t>
            </a:r>
            <a:r>
              <a:rPr lang="en-US" sz="1200" kern="1200" dirty="0" smtClean="0">
                <a:solidFill>
                  <a:schemeClr val="tx1"/>
                </a:solidFill>
                <a:latin typeface="Calibri" pitchFamily="34" charset="0"/>
                <a:ea typeface="ＭＳ Ｐゴシック" pitchFamily="-107" charset="-128"/>
                <a:cs typeface="ＭＳ Ｐゴシック" pitchFamily="-107" charset="-128"/>
              </a:rPr>
              <a:t> file on disk. It then reads the appropriate MP4 file, and based on its '</a:t>
            </a:r>
            <a:r>
              <a:rPr lang="en-US" sz="1200" kern="1200" dirty="0" err="1" smtClean="0">
                <a:solidFill>
                  <a:schemeClr val="tx1"/>
                </a:solidFill>
                <a:latin typeface="Calibri" pitchFamily="34" charset="0"/>
                <a:ea typeface="ＭＳ Ｐゴシック" pitchFamily="-107" charset="-128"/>
                <a:cs typeface="ＭＳ Ｐゴシック" pitchFamily="-107" charset="-128"/>
              </a:rPr>
              <a:t>tfra</a:t>
            </a:r>
            <a:r>
              <a:rPr lang="en-US" sz="1200" kern="1200" dirty="0" smtClean="0">
                <a:solidFill>
                  <a:schemeClr val="tx1"/>
                </a:solidFill>
                <a:latin typeface="Calibri" pitchFamily="34" charset="0"/>
                <a:ea typeface="ＭＳ Ｐゴシック" pitchFamily="-107" charset="-128"/>
                <a:cs typeface="ＭＳ Ｐゴシック" pitchFamily="-107" charset="-128"/>
              </a:rPr>
              <a:t>' index box, figures out which fragment box ('</a:t>
            </a:r>
            <a:r>
              <a:rPr lang="en-US" sz="1200" kern="1200" dirty="0" err="1" smtClean="0">
                <a:solidFill>
                  <a:schemeClr val="tx1"/>
                </a:solidFill>
                <a:latin typeface="Calibri" pitchFamily="34" charset="0"/>
                <a:ea typeface="ＭＳ Ｐゴシック" pitchFamily="-107" charset="-128"/>
                <a:cs typeface="ＭＳ Ｐゴシック" pitchFamily="-107" charset="-128"/>
              </a:rPr>
              <a:t>moof</a:t>
            </a:r>
            <a:r>
              <a:rPr lang="en-US" sz="1200" kern="1200" dirty="0" smtClean="0">
                <a:solidFill>
                  <a:schemeClr val="tx1"/>
                </a:solidFill>
                <a:latin typeface="Calibri" pitchFamily="34" charset="0"/>
                <a:ea typeface="ＭＳ Ｐゴシック" pitchFamily="-107" charset="-128"/>
                <a:cs typeface="ＭＳ Ｐゴシック" pitchFamily="-107" charset="-128"/>
              </a:rPr>
              <a:t>' + '</a:t>
            </a:r>
            <a:r>
              <a:rPr lang="en-US" sz="1200" kern="1200" dirty="0" err="1" smtClean="0">
                <a:solidFill>
                  <a:schemeClr val="tx1"/>
                </a:solidFill>
                <a:latin typeface="Calibri" pitchFamily="34" charset="0"/>
                <a:ea typeface="ＭＳ Ｐゴシック" pitchFamily="-107" charset="-128"/>
                <a:cs typeface="ＭＳ Ｐゴシック" pitchFamily="-107" charset="-128"/>
              </a:rPr>
              <a:t>mdat</a:t>
            </a:r>
            <a:r>
              <a:rPr lang="en-US" sz="1200" kern="1200" dirty="0" smtClean="0">
                <a:solidFill>
                  <a:schemeClr val="tx1"/>
                </a:solidFill>
                <a:latin typeface="Calibri" pitchFamily="34" charset="0"/>
                <a:ea typeface="ＭＳ Ｐゴシック" pitchFamily="-107" charset="-128"/>
                <a:cs typeface="ＭＳ Ｐゴシック" pitchFamily="-107" charset="-128"/>
              </a:rPr>
              <a:t>') corresponds to the requested start time offset. It then extracts the fragment box and sends it over the wire to the client as a standalone file. This is a particularly important part of the overall design because the sent fragment/file can now be automatically cached further down the network, potentially saving the origin server from sending the same fragment/file again to another client that requests the same </a:t>
            </a:r>
            <a:r>
              <a:rPr lang="en-US" sz="1200" kern="1200" dirty="0" err="1" smtClean="0">
                <a:solidFill>
                  <a:schemeClr val="tx1"/>
                </a:solidFill>
                <a:latin typeface="Calibri" pitchFamily="34" charset="0"/>
                <a:ea typeface="ＭＳ Ｐゴシック" pitchFamily="-107" charset="-128"/>
                <a:cs typeface="ＭＳ Ｐゴシック" pitchFamily="-107" charset="-128"/>
              </a:rPr>
              <a:t>RESTful</a:t>
            </a:r>
            <a:r>
              <a:rPr lang="en-US" sz="1200" kern="1200" dirty="0" smtClean="0">
                <a:solidFill>
                  <a:schemeClr val="tx1"/>
                </a:solidFill>
                <a:latin typeface="Calibri" pitchFamily="34" charset="0"/>
                <a:ea typeface="ＭＳ Ｐゴシック" pitchFamily="-107" charset="-128"/>
                <a:cs typeface="ＭＳ Ｐゴシック" pitchFamily="-107" charset="-128"/>
              </a:rPr>
              <a:t> URL.</a:t>
            </a:r>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Vanilla HLS example</a:t>
            </a:r>
          </a:p>
          <a:p>
            <a:r>
              <a:rPr lang="en-US" dirty="0" smtClean="0"/>
              <a:t>.</a:t>
            </a:r>
            <a:r>
              <a:rPr lang="en-US" dirty="0" err="1" smtClean="0"/>
              <a:t>ts</a:t>
            </a:r>
            <a:r>
              <a:rPr lang="en-US" baseline="0" dirty="0" smtClean="0"/>
              <a:t> media segment files</a:t>
            </a:r>
          </a:p>
          <a:p>
            <a:r>
              <a:rPr lang="en-US" baseline="0" dirty="0" smtClean="0"/>
              <a:t>.m3u8 play lists</a:t>
            </a:r>
          </a:p>
          <a:p>
            <a:endParaRPr lang="en-US" baseline="0" dirty="0" smtClean="0"/>
          </a:p>
          <a:p>
            <a:r>
              <a:rPr lang="en-US" baseline="0" dirty="0" smtClean="0"/>
              <a:t>FMS4.5 server supports HLS like </a:t>
            </a:r>
            <a:r>
              <a:rPr lang="en-US" baseline="0" dirty="0" err="1" smtClean="0"/>
              <a:t>smoothstreaming</a:t>
            </a:r>
            <a:r>
              <a:rPr lang="en-US" baseline="0" dirty="0" smtClean="0"/>
              <a:t> – chunks files on demand.</a:t>
            </a:r>
          </a:p>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http://help.adobe.com/en_US/HTTPStreaming/1.0/Using/httpdynamicstreaming_help.pdf</a:t>
            </a:r>
          </a:p>
          <a:p>
            <a:endParaRPr lang="en-US" dirty="0" smtClean="0"/>
          </a:p>
          <a:p>
            <a:r>
              <a:rPr lang="en-US" dirty="0" smtClean="0"/>
              <a:t>.f4fx index files = Location of specific fragments within the segment file</a:t>
            </a:r>
          </a:p>
          <a:p>
            <a:endParaRPr lang="en-US" dirty="0" smtClean="0"/>
          </a:p>
          <a:p>
            <a:r>
              <a:rPr lang="en-US" sz="1200" kern="1200" dirty="0" smtClean="0">
                <a:solidFill>
                  <a:schemeClr val="tx1"/>
                </a:solidFill>
                <a:latin typeface="Calibri" pitchFamily="34" charset="0"/>
                <a:ea typeface="ＭＳ Ｐゴシック" pitchFamily="-107" charset="-128"/>
                <a:cs typeface="ＭＳ Ｐゴシック" pitchFamily="-107" charset="-128"/>
              </a:rPr>
              <a:t>The client sends an HTTP request for media to Apache, for example: http://www.example.com/media/http_dynamic_Streaming.f4m</a:t>
            </a:r>
            <a:r>
              <a:rPr lang="en-US" sz="1200" b="1" kern="1200" dirty="0" smtClean="0">
                <a:solidFill>
                  <a:schemeClr val="tx1"/>
                </a:solidFill>
                <a:latin typeface="Calibri" pitchFamily="34" charset="0"/>
                <a:ea typeface="ＭＳ Ｐゴシック" pitchFamily="-107" charset="-128"/>
                <a:cs typeface="ＭＳ Ｐゴシック" pitchFamily="-107" charset="-128"/>
              </a:rPr>
              <a:t>2Apache passes the request to the HTTP Origin Module.3The HTTP Origin Module returns the F4M file to the client.4The client receives the F4M file and uses the bootstrap information to translate time code into a segment#/fragment# pair.5The client sends a second HTTP request to Apache and asks for a specific fragment from the F4F file, for example: http://www.example.com/media/http_dynamic_StreamingSeg1-Frag16Apache receives the request and passes the request to the HTTP Origin Module.7The HTTP Origin Module uses the index file (F4X) to translate the request into a byte offset in the F4F file. It sends the contents of this file that correspond to Segment1 and Fragment. This partial content is an F4F fragment, for example:http://www.example.com/media/http_dynamic_StreamingSeg1.f4f8The client receives the fragment and starts playback based on the bootstrap information provided with the fragment and the information from the F4M file.</a:t>
            </a:r>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p:spPr>
      </p:sp>
      <p:sp>
        <p:nvSpPr>
          <p:cNvPr id="3" name="Notes Placeholder 2"/>
          <p:cNvSpPr>
            <a:spLocks noGrp="1"/>
          </p:cNvSpPr>
          <p:nvPr>
            <p:ph type="body" idx="1"/>
          </p:nvPr>
        </p:nvSpPr>
        <p:spPr/>
        <p:txBody>
          <a:bodyPr>
            <a:normAutofit/>
          </a:bodyPr>
          <a:lstStyle/>
          <a:p>
            <a:pPr>
              <a:defRPr/>
            </a:pPr>
            <a:endParaRPr lang="en-US" dirty="0"/>
          </a:p>
        </p:txBody>
      </p:sp>
      <p:sp>
        <p:nvSpPr>
          <p:cNvPr id="75779" name="Slide Number Placeholder 3"/>
          <p:cNvSpPr>
            <a:spLocks noGrp="1"/>
          </p:cNvSpPr>
          <p:nvPr>
            <p:ph type="sldNum" sz="quarter" idx="4294967295"/>
          </p:nvPr>
        </p:nvSpPr>
        <p:spPr bwMode="auto">
          <a:xfrm>
            <a:off x="3885404" y="8685020"/>
            <a:ext cx="2971003" cy="4571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9" rIns="91437" bIns="45719"/>
          <a:lstStyle>
            <a:lvl1pPr>
              <a:defRPr sz="1800">
                <a:solidFill>
                  <a:schemeClr val="tx1"/>
                </a:solidFill>
                <a:latin typeface="Arial" charset="0"/>
                <a:ea typeface="ＭＳ Ｐゴシック" charset="0"/>
                <a:cs typeface="ＭＳ Ｐゴシック" charset="0"/>
              </a:defRPr>
            </a:lvl1pPr>
            <a:lvl2pPr marL="815239" indent="-313553">
              <a:defRPr sz="1800">
                <a:solidFill>
                  <a:schemeClr val="tx1"/>
                </a:solidFill>
                <a:latin typeface="Arial" charset="0"/>
                <a:ea typeface="ＭＳ Ｐゴシック" charset="0"/>
              </a:defRPr>
            </a:lvl2pPr>
            <a:lvl3pPr marL="1254214" indent="-250843">
              <a:defRPr sz="1800">
                <a:solidFill>
                  <a:schemeClr val="tx1"/>
                </a:solidFill>
                <a:latin typeface="Arial" charset="0"/>
                <a:ea typeface="ＭＳ Ｐゴシック" charset="0"/>
              </a:defRPr>
            </a:lvl3pPr>
            <a:lvl4pPr marL="1755899" indent="-250843">
              <a:defRPr sz="1800">
                <a:solidFill>
                  <a:schemeClr val="tx1"/>
                </a:solidFill>
                <a:latin typeface="Arial" charset="0"/>
                <a:ea typeface="ＭＳ Ｐゴシック" charset="0"/>
              </a:defRPr>
            </a:lvl4pPr>
            <a:lvl5pPr marL="2257585" indent="-250843">
              <a:defRPr sz="1800">
                <a:solidFill>
                  <a:schemeClr val="tx1"/>
                </a:solidFill>
                <a:latin typeface="Arial" charset="0"/>
                <a:ea typeface="ＭＳ Ｐゴシック" charset="0"/>
              </a:defRPr>
            </a:lvl5pPr>
            <a:lvl6pPr marL="2759271" indent="-250843" algn="ctr" eaLnBrk="0" fontAlgn="base" hangingPunct="0">
              <a:spcBef>
                <a:spcPct val="0"/>
              </a:spcBef>
              <a:spcAft>
                <a:spcPct val="0"/>
              </a:spcAft>
              <a:defRPr sz="1800">
                <a:solidFill>
                  <a:schemeClr val="tx1"/>
                </a:solidFill>
                <a:latin typeface="Arial" charset="0"/>
                <a:ea typeface="ＭＳ Ｐゴシック" charset="0"/>
              </a:defRPr>
            </a:lvl6pPr>
            <a:lvl7pPr marL="3260956" indent="-250843" algn="ctr" eaLnBrk="0" fontAlgn="base" hangingPunct="0">
              <a:spcBef>
                <a:spcPct val="0"/>
              </a:spcBef>
              <a:spcAft>
                <a:spcPct val="0"/>
              </a:spcAft>
              <a:defRPr sz="1800">
                <a:solidFill>
                  <a:schemeClr val="tx1"/>
                </a:solidFill>
                <a:latin typeface="Arial" charset="0"/>
                <a:ea typeface="ＭＳ Ｐゴシック" charset="0"/>
              </a:defRPr>
            </a:lvl7pPr>
            <a:lvl8pPr marL="3762642" indent="-250843" algn="ctr" eaLnBrk="0" fontAlgn="base" hangingPunct="0">
              <a:spcBef>
                <a:spcPct val="0"/>
              </a:spcBef>
              <a:spcAft>
                <a:spcPct val="0"/>
              </a:spcAft>
              <a:defRPr sz="1800">
                <a:solidFill>
                  <a:schemeClr val="tx1"/>
                </a:solidFill>
                <a:latin typeface="Arial" charset="0"/>
                <a:ea typeface="ＭＳ Ｐゴシック" charset="0"/>
              </a:defRPr>
            </a:lvl8pPr>
            <a:lvl9pPr marL="4264327" indent="-250843" algn="ctr" eaLnBrk="0" fontAlgn="base" hangingPunct="0">
              <a:spcBef>
                <a:spcPct val="0"/>
              </a:spcBef>
              <a:spcAft>
                <a:spcPct val="0"/>
              </a:spcAft>
              <a:defRPr sz="1800">
                <a:solidFill>
                  <a:schemeClr val="tx1"/>
                </a:solidFill>
                <a:latin typeface="Arial" charset="0"/>
                <a:ea typeface="ＭＳ Ｐゴシック" charset="0"/>
              </a:defRPr>
            </a:lvl9pPr>
          </a:lstStyle>
          <a:p>
            <a:fld id="{051EC5B0-C2AF-CB49-9CC7-F766FB02DC22}" type="slidenum">
              <a:rPr lang="en-US"/>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tLang="zh-CN" dirty="0" smtClean="0"/>
              <a:t>*</a:t>
            </a:r>
            <a:r>
              <a:rPr lang="en-US" altLang="zh-CN" baseline="0" dirty="0" smtClean="0"/>
              <a:t> </a:t>
            </a:r>
            <a:r>
              <a:rPr lang="en-US" altLang="zh-CN" dirty="0" smtClean="0"/>
              <a:t>ignored the ad related components,</a:t>
            </a:r>
            <a:r>
              <a:rPr lang="en-US" altLang="zh-CN" baseline="0" dirty="0" smtClean="0"/>
              <a:t> can be easily added.</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38</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tLang="zh-CN" dirty="0" smtClean="0"/>
              <a:t>*</a:t>
            </a:r>
            <a:r>
              <a:rPr lang="en-US" altLang="zh-CN" baseline="0" dirty="0" smtClean="0"/>
              <a:t> </a:t>
            </a:r>
            <a:r>
              <a:rPr lang="en-US" altLang="zh-CN" dirty="0" smtClean="0"/>
              <a:t>ignored the ad related components,</a:t>
            </a:r>
            <a:r>
              <a:rPr lang="en-US" altLang="zh-CN" baseline="0" dirty="0" smtClean="0"/>
              <a:t> can be easily added.</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04C623B-2CE2-2342-9C53-9CEA59C1FBBD}" type="slidenum">
              <a:rPr lang="en-US" smtClean="0"/>
              <a:pPr/>
              <a:t>39</a:t>
            </a:fld>
            <a:endParaRPr lang="en-US"/>
          </a:p>
        </p:txBody>
      </p:sp>
    </p:spTree>
    <p:extLst>
      <p:ext uri="{BB962C8B-B14F-4D97-AF65-F5344CB8AC3E}">
        <p14:creationId xmlns:p14="http://schemas.microsoft.com/office/powerpoint/2010/main" val="2721520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E2033-7176-3E41-8D9F-F3BE988AE35D}" type="slidenum">
              <a:rPr lang="en-US" smtClean="0"/>
              <a:t>41</a:t>
            </a:fld>
            <a:endParaRPr lang="en-US"/>
          </a:p>
        </p:txBody>
      </p:sp>
    </p:spTree>
    <p:extLst>
      <p:ext uri="{BB962C8B-B14F-4D97-AF65-F5344CB8AC3E}">
        <p14:creationId xmlns:p14="http://schemas.microsoft.com/office/powerpoint/2010/main" val="2889001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42</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3925" eaLnBrk="0" hangingPunct="0">
              <a:defRPr sz="2400">
                <a:solidFill>
                  <a:schemeClr val="tx1"/>
                </a:solidFill>
                <a:latin typeface="Arial" charset="0"/>
                <a:ea typeface="ＭＳ Ｐゴシック" charset="0"/>
                <a:cs typeface="Arial" charset="0"/>
              </a:defRPr>
            </a:lvl1pPr>
            <a:lvl2pPr marL="742950" indent="-285750" defTabSz="923925" eaLnBrk="0" hangingPunct="0">
              <a:defRPr sz="2400">
                <a:solidFill>
                  <a:schemeClr val="tx1"/>
                </a:solidFill>
                <a:latin typeface="Arial" charset="0"/>
                <a:ea typeface="Arial" charset="0"/>
                <a:cs typeface="Arial" charset="0"/>
              </a:defRPr>
            </a:lvl2pPr>
            <a:lvl3pPr marL="1143000" indent="-228600" defTabSz="923925" eaLnBrk="0" hangingPunct="0">
              <a:defRPr sz="2400">
                <a:solidFill>
                  <a:schemeClr val="tx1"/>
                </a:solidFill>
                <a:latin typeface="Arial" charset="0"/>
                <a:ea typeface="Arial" charset="0"/>
                <a:cs typeface="Arial" charset="0"/>
              </a:defRPr>
            </a:lvl3pPr>
            <a:lvl4pPr marL="1600200" indent="-228600" defTabSz="923925" eaLnBrk="0" hangingPunct="0">
              <a:defRPr sz="2400">
                <a:solidFill>
                  <a:schemeClr val="tx1"/>
                </a:solidFill>
                <a:latin typeface="Arial" charset="0"/>
                <a:ea typeface="Arial" charset="0"/>
                <a:cs typeface="Arial" charset="0"/>
              </a:defRPr>
            </a:lvl4pPr>
            <a:lvl5pPr marL="2057400" indent="-228600" defTabSz="923925" eaLnBrk="0" hangingPunct="0">
              <a:defRPr sz="2400">
                <a:solidFill>
                  <a:schemeClr val="tx1"/>
                </a:solidFill>
                <a:latin typeface="Arial" charset="0"/>
                <a:ea typeface="Arial" charset="0"/>
                <a:cs typeface="Arial" charset="0"/>
              </a:defRPr>
            </a:lvl5pPr>
            <a:lvl6pPr marL="2514600" indent="-228600" defTabSz="923925"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23925"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23925"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23925" eaLnBrk="0" fontAlgn="base" hangingPunct="0">
              <a:spcBef>
                <a:spcPct val="0"/>
              </a:spcBef>
              <a:spcAft>
                <a:spcPct val="0"/>
              </a:spcAft>
              <a:defRPr sz="2400">
                <a:solidFill>
                  <a:schemeClr val="tx1"/>
                </a:solidFill>
                <a:latin typeface="Arial" charset="0"/>
                <a:ea typeface="Arial" charset="0"/>
                <a:cs typeface="Arial" charset="0"/>
              </a:defRPr>
            </a:lvl9pPr>
          </a:lstStyle>
          <a:p>
            <a:fld id="{5B316873-93AA-9744-BD21-84EC473C5B69}" type="slidenum">
              <a:rPr lang="en-US" sz="1200">
                <a:latin typeface="Times New Roman" charset="0"/>
              </a:rPr>
              <a:pPr/>
              <a:t>43</a:t>
            </a:fld>
            <a:endParaRPr lang="en-US" sz="1200">
              <a:latin typeface="Times New Roman" charset="0"/>
            </a:endParaRPr>
          </a:p>
        </p:txBody>
      </p:sp>
      <p:sp>
        <p:nvSpPr>
          <p:cNvPr id="60419" name="Rectangle 2"/>
          <p:cNvSpPr>
            <a:spLocks noGrp="1" noRot="1" noChangeAspect="1" noChangeArrowheads="1" noTextEdit="1"/>
          </p:cNvSpPr>
          <p:nvPr>
            <p:ph type="sldImg"/>
          </p:nvPr>
        </p:nvSpPr>
        <p:spPr>
          <a:xfrm>
            <a:off x="625475" y="365125"/>
            <a:ext cx="5611813" cy="4208463"/>
          </a:xfrm>
          <a:ln/>
        </p:spPr>
      </p:sp>
      <p:sp>
        <p:nvSpPr>
          <p:cNvPr id="60420" name="Rectangle 3"/>
          <p:cNvSpPr>
            <a:spLocks noGrp="1" noChangeArrowheads="1"/>
          </p:cNvSpPr>
          <p:nvPr>
            <p:ph type="body" idx="1"/>
          </p:nvPr>
        </p:nvSpPr>
        <p:spPr>
          <a:xfrm>
            <a:off x="686427" y="4342457"/>
            <a:ext cx="5485146" cy="411448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lIns="84087" tIns="42044" rIns="84087" bIns="42044"/>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p:spPr>
        <p:txBody>
          <a:bodyPr/>
          <a:lstStyle/>
          <a:p>
            <a:endParaRPr lang="en-US" dirty="0" smtClean="0">
              <a:latin typeface="Calibri" pitchFamily="-111" charset="0"/>
              <a:ea typeface="ＭＳ Ｐゴシック" pitchFamily="-111" charset="-128"/>
              <a:cs typeface="ＭＳ Ｐゴシック" pitchFamily="-111"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44</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45</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46</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47</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48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08934-4410-8E4C-A605-82EFD2330F6B}"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Box 5"/>
          <p:cNvSpPr txBox="1"/>
          <p:nvPr userDrawn="1"/>
        </p:nvSpPr>
        <p:spPr>
          <a:xfrm>
            <a:off x="3759117" y="6619302"/>
            <a:ext cx="1625766" cy="253916"/>
          </a:xfrm>
          <a:prstGeom prst="rect">
            <a:avLst/>
          </a:prstGeom>
          <a:noFill/>
        </p:spPr>
        <p:txBody>
          <a:bodyPr wrap="none" rtlCol="0">
            <a:spAutoFit/>
          </a:bodyPr>
          <a:lstStyle/>
          <a:p>
            <a:pPr defTabSz="914400" fontAlgn="base">
              <a:spcBef>
                <a:spcPct val="0"/>
              </a:spcBef>
              <a:spcAft>
                <a:spcPct val="0"/>
              </a:spcAft>
            </a:pPr>
            <a:r>
              <a:rPr lang="en-US" sz="1050" dirty="0" smtClean="0">
                <a:solidFill>
                  <a:prstClr val="white"/>
                </a:solidFill>
                <a:latin typeface="Arial" pitchFamily="-111" charset="0"/>
                <a:ea typeface="ＭＳ Ｐゴシック" pitchFamily="-111" charset="-128"/>
              </a:rPr>
              <a:t>- Conviva Confidential - </a:t>
            </a:r>
            <a:endParaRPr lang="en-US" sz="1050" dirty="0">
              <a:solidFill>
                <a:prstClr val="white"/>
              </a:solidFill>
              <a:latin typeface="Arial" pitchFamily="-111" charset="0"/>
              <a:ea typeface="ＭＳ Ｐゴシック" pitchFamily="-111" charset="-128"/>
            </a:endParaRPr>
          </a:p>
        </p:txBody>
      </p:sp>
      <p:sp>
        <p:nvSpPr>
          <p:cNvPr id="7" name="Title Placeholder 1"/>
          <p:cNvSpPr>
            <a:spLocks noGrp="1"/>
          </p:cNvSpPr>
          <p:nvPr>
            <p:ph type="ctrTitle"/>
          </p:nvPr>
        </p:nvSpPr>
        <p:spPr>
          <a:xfrm>
            <a:off x="1492251" y="1958975"/>
            <a:ext cx="6544592" cy="1470025"/>
          </a:xfrm>
        </p:spPr>
        <p:txBody>
          <a:bodyPr/>
          <a:lstStyle>
            <a:lvl1pPr algn="l">
              <a:defRPr smtClean="0">
                <a:solidFill>
                  <a:srgbClr val="97C34B"/>
                </a:solidFill>
              </a:defRPr>
            </a:lvl1pPr>
          </a:lstStyle>
          <a:p>
            <a:r>
              <a:rPr lang="en-US" dirty="0" smtClean="0"/>
              <a:t>Click to edit Master title style</a:t>
            </a:r>
          </a:p>
        </p:txBody>
      </p:sp>
      <p:sp>
        <p:nvSpPr>
          <p:cNvPr id="8" name="Text Placeholder 2"/>
          <p:cNvSpPr>
            <a:spLocks noGrp="1"/>
          </p:cNvSpPr>
          <p:nvPr>
            <p:ph type="subTitle" idx="1"/>
          </p:nvPr>
        </p:nvSpPr>
        <p:spPr>
          <a:xfrm>
            <a:off x="1492250" y="3429000"/>
            <a:ext cx="6548973" cy="1752600"/>
          </a:xfrm>
        </p:spPr>
        <p:txBody>
          <a:bodyPr/>
          <a:lstStyle>
            <a:lvl1pPr marL="0" indent="0" algn="l">
              <a:buFont typeface="Wingdings" pitchFamily="2" charset="2"/>
              <a:buNone/>
              <a:defRPr smtClean="0"/>
            </a:lvl1pPr>
          </a:lstStyle>
          <a:p>
            <a:r>
              <a:rPr lang="en-US" dirty="0" smtClean="0"/>
              <a:t>Click to edit Master subtitle style</a:t>
            </a:r>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378077BA-8950-4881-BA60-930740386A0D}" type="datetimeFigureOut">
              <a:rPr lang="en-US" smtClean="0">
                <a:solidFill>
                  <a:prstClr val="black"/>
                </a:solidFill>
                <a:latin typeface="Arial" pitchFamily="-111" charset="0"/>
                <a:ea typeface="ＭＳ Ｐゴシック" pitchFamily="-111" charset="-128"/>
              </a:rPr>
              <a:pPr defTabSz="914400" fontAlgn="base">
                <a:spcBef>
                  <a:spcPct val="0"/>
                </a:spcBef>
                <a:spcAft>
                  <a:spcPct val="0"/>
                </a:spcAft>
              </a:pPr>
              <a:t>3/29/16</a:t>
            </a:fld>
            <a:endParaRPr lang="en-US">
              <a:solidFill>
                <a:prstClr val="black"/>
              </a:solidFill>
              <a:latin typeface="Arial" pitchFamily="-111" charset="0"/>
              <a:ea typeface="ＭＳ Ｐゴシック" pitchFamily="-111"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a:solidFill>
                <a:prstClr val="black"/>
              </a:solidFill>
              <a:latin typeface="Arial" pitchFamily="-111" charset="0"/>
              <a:ea typeface="ＭＳ Ｐゴシック" pitchFamily="-111"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EA8DFCD9-25DA-4778-A83D-2E7FF565D2D4}" type="slidenum">
              <a:rPr lang="en-US" smtClean="0">
                <a:solidFill>
                  <a:prstClr val="black"/>
                </a:solidFill>
                <a:latin typeface="Arial" pitchFamily="-111" charset="0"/>
                <a:ea typeface="ＭＳ Ｐゴシック" pitchFamily="-111" charset="-128"/>
              </a:rPr>
              <a:pPr defTabSz="914400" fontAlgn="base">
                <a:spcBef>
                  <a:spcPct val="0"/>
                </a:spcBef>
                <a:spcAft>
                  <a:spcPct val="0"/>
                </a:spcAft>
              </a:pPr>
              <a:t>‹#›</a:t>
            </a:fld>
            <a:endParaRPr lang="en-US">
              <a:solidFill>
                <a:prstClr val="black"/>
              </a:solidFill>
              <a:latin typeface="Arial" pitchFamily="-111" charset="0"/>
              <a:ea typeface="ＭＳ Ｐゴシック" pitchFamily="-111"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492250" y="1287039"/>
            <a:ext cx="71945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84018"/>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with single levl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0" i="0">
                <a:latin typeface="Helvetica Neue"/>
                <a:cs typeface="Helvetica Neue"/>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490472"/>
            <a:ext cx="8686800" cy="5138928"/>
          </a:xfrm>
        </p:spPr>
        <p:txBody>
          <a:bodyPr/>
          <a:lstStyle>
            <a:lvl1pPr marL="457200" indent="-457200">
              <a:defRPr lang="en-US" sz="2800" b="0" kern="1200" baseline="0" dirty="0" smtClean="0">
                <a:solidFill>
                  <a:srgbClr val="666666"/>
                </a:solidFill>
                <a:latin typeface="Helvetica Neue"/>
                <a:ea typeface="+mn-ea"/>
                <a:cs typeface="+mn-cs"/>
              </a:defRPr>
            </a:lvl1pPr>
            <a:lvl2pPr>
              <a:defRPr>
                <a:latin typeface="Helvetica Neue"/>
              </a:defRPr>
            </a:lvl2pPr>
            <a:lvl3pPr>
              <a:defRPr>
                <a:latin typeface="Helvetica Neue"/>
              </a:defRPr>
            </a:lvl3pPr>
            <a:lvl4pPr>
              <a:defRPr>
                <a:latin typeface="Helvetica Neue"/>
              </a:defRPr>
            </a:lvl4pPr>
            <a:lvl5pPr>
              <a:defRPr>
                <a:latin typeface="Helvetica Neu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48109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0000">
              <a:schemeClr val="bg1">
                <a:tint val="80000"/>
                <a:satMod val="3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366889"/>
            <a:ext cx="8229600" cy="8673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2" name="Text Placeholder 2"/>
          <p:cNvSpPr>
            <a:spLocks noGrp="1"/>
          </p:cNvSpPr>
          <p:nvPr>
            <p:ph type="body" idx="1"/>
          </p:nvPr>
        </p:nvSpPr>
        <p:spPr bwMode="auto">
          <a:xfrm>
            <a:off x="452307" y="1600200"/>
            <a:ext cx="823449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083905" y="6476573"/>
            <a:ext cx="2485401" cy="276999"/>
          </a:xfrm>
          <a:prstGeom prst="rect">
            <a:avLst/>
          </a:prstGeom>
          <a:noFill/>
        </p:spPr>
        <p:txBody>
          <a:bodyPr wrap="none" rtlCol="0">
            <a:spAutoFit/>
          </a:bodyPr>
          <a:lstStyle/>
          <a:p>
            <a:r>
              <a:rPr lang="en-US" sz="1200" dirty="0" smtClean="0">
                <a:latin typeface="Helvetica"/>
                <a:cs typeface="Helvetica"/>
              </a:rPr>
              <a:t>SIGCOMM’13 Tutorial</a:t>
            </a:r>
            <a:r>
              <a:rPr lang="en-US" sz="1200" baseline="0" dirty="0" smtClean="0">
                <a:latin typeface="Helvetica"/>
                <a:cs typeface="Helvetica"/>
              </a:rPr>
              <a:t>: Hui Zhang</a:t>
            </a:r>
            <a:endParaRPr lang="en-US" sz="1200" dirty="0">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9" r:id="rId4"/>
    <p:sldLayoutId id="2147483670" r:id="rId5"/>
  </p:sldLayoutIdLst>
  <p:transition xmlns:p14="http://schemas.microsoft.com/office/powerpoint/2010/main" spd="med">
    <p:fade/>
  </p:transition>
  <p:timing>
    <p:tnLst>
      <p:par>
        <p:cTn xmlns:p14="http://schemas.microsoft.com/office/powerpoint/2010/main" id="1" dur="indefinite" restart="never" nodeType="tmRoot"/>
      </p:par>
    </p:tnLst>
  </p:timing>
  <p:hf hdr="0"/>
  <p:txStyles>
    <p:titleStyle>
      <a:lvl1pPr algn="l" rtl="0" eaLnBrk="0" fontAlgn="base" hangingPunct="0">
        <a:lnSpc>
          <a:spcPts val="3400"/>
        </a:lnSpc>
        <a:spcBef>
          <a:spcPct val="0"/>
        </a:spcBef>
        <a:spcAft>
          <a:spcPct val="0"/>
        </a:spcAft>
        <a:defRPr sz="3600" b="1" i="0" kern="1200">
          <a:solidFill>
            <a:srgbClr val="000090"/>
          </a:solidFill>
          <a:effectLst/>
          <a:latin typeface="Helvetica Neue"/>
          <a:ea typeface="ＭＳ Ｐゴシック" pitchFamily="-107" charset="-128"/>
          <a:cs typeface="Helvetica Neue"/>
        </a:defRPr>
      </a:lvl1pPr>
      <a:lvl2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2pPr>
      <a:lvl3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3pPr>
      <a:lvl4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4pPr>
      <a:lvl5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5pPr>
      <a:lvl6pPr marL="457200" algn="l" rtl="0" fontAlgn="base">
        <a:lnSpc>
          <a:spcPts val="3400"/>
        </a:lnSpc>
        <a:spcBef>
          <a:spcPct val="0"/>
        </a:spcBef>
        <a:spcAft>
          <a:spcPct val="0"/>
        </a:spcAft>
        <a:defRPr sz="3600">
          <a:solidFill>
            <a:schemeClr val="bg1"/>
          </a:solidFill>
          <a:latin typeface="Trebuchet MS" pitchFamily="34" charset="0"/>
        </a:defRPr>
      </a:lvl6pPr>
      <a:lvl7pPr marL="914400" algn="l" rtl="0" fontAlgn="base">
        <a:lnSpc>
          <a:spcPts val="3400"/>
        </a:lnSpc>
        <a:spcBef>
          <a:spcPct val="0"/>
        </a:spcBef>
        <a:spcAft>
          <a:spcPct val="0"/>
        </a:spcAft>
        <a:defRPr sz="3600">
          <a:solidFill>
            <a:schemeClr val="bg1"/>
          </a:solidFill>
          <a:latin typeface="Trebuchet MS" pitchFamily="34" charset="0"/>
        </a:defRPr>
      </a:lvl7pPr>
      <a:lvl8pPr marL="1371600" algn="l" rtl="0" fontAlgn="base">
        <a:lnSpc>
          <a:spcPts val="3400"/>
        </a:lnSpc>
        <a:spcBef>
          <a:spcPct val="0"/>
        </a:spcBef>
        <a:spcAft>
          <a:spcPct val="0"/>
        </a:spcAft>
        <a:defRPr sz="3600">
          <a:solidFill>
            <a:schemeClr val="bg1"/>
          </a:solidFill>
          <a:latin typeface="Trebuchet MS" pitchFamily="34" charset="0"/>
        </a:defRPr>
      </a:lvl8pPr>
      <a:lvl9pPr marL="1828800" algn="l" rtl="0" fontAlgn="base">
        <a:lnSpc>
          <a:spcPts val="3400"/>
        </a:lnSpc>
        <a:spcBef>
          <a:spcPct val="0"/>
        </a:spcBef>
        <a:spcAft>
          <a:spcPct val="0"/>
        </a:spcAft>
        <a:defRPr sz="3600">
          <a:solidFill>
            <a:schemeClr val="bg1"/>
          </a:solidFill>
          <a:latin typeface="Trebuchet MS" pitchFamily="34" charset="0"/>
        </a:defRPr>
      </a:lvl9pPr>
    </p:titleStyle>
    <p:bodyStyle>
      <a:lvl1pPr marL="342900" indent="-342900" algn="l" rtl="0" eaLnBrk="0" fontAlgn="base" hangingPunct="0">
        <a:spcBef>
          <a:spcPct val="50000"/>
        </a:spcBef>
        <a:spcAft>
          <a:spcPct val="0"/>
        </a:spcAft>
        <a:buSzPct val="100000"/>
        <a:buFont typeface="Wingdings" charset="2"/>
        <a:buChar char="v"/>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charset="2"/>
        <a:buChar char="v"/>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charset="2"/>
        <a:buChar char="v"/>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charset="2"/>
        <a:buChar char="v"/>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charset="2"/>
        <a:buChar char="v"/>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1"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7.png"/><Relationship Id="rId5" Type="http://schemas.openxmlformats.org/officeDocument/2006/relationships/image" Target="../media/image52.png"/><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53.png"/><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1" Type="http://schemas.openxmlformats.org/officeDocument/2006/relationships/image" Target="../media/image53.png"/><Relationship Id="rId12" Type="http://schemas.openxmlformats.org/officeDocument/2006/relationships/image" Target="../media/image62.png"/><Relationship Id="rId13" Type="http://schemas.openxmlformats.org/officeDocument/2006/relationships/image" Target="../media/image63.png"/><Relationship Id="rId14" Type="http://schemas.openxmlformats.org/officeDocument/2006/relationships/image" Target="../media/image40.png"/><Relationship Id="rId15" Type="http://schemas.openxmlformats.org/officeDocument/2006/relationships/image" Target="../media/image64.png"/><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7" Type="http://schemas.openxmlformats.org/officeDocument/2006/relationships/image" Target="../media/image58.png"/><Relationship Id="rId8" Type="http://schemas.openxmlformats.org/officeDocument/2006/relationships/image" Target="../media/image59.png"/><Relationship Id="rId9" Type="http://schemas.openxmlformats.org/officeDocument/2006/relationships/image" Target="../media/image60.png"/><Relationship Id="rId10"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11" Type="http://schemas.openxmlformats.org/officeDocument/2006/relationships/image" Target="../media/image63.png"/><Relationship Id="rId12" Type="http://schemas.openxmlformats.org/officeDocument/2006/relationships/image" Target="../media/image69.png"/><Relationship Id="rId13" Type="http://schemas.openxmlformats.org/officeDocument/2006/relationships/image" Target="../media/image41.png"/><Relationship Id="rId14" Type="http://schemas.openxmlformats.org/officeDocument/2006/relationships/image" Target="../media/image70.png"/><Relationship Id="rId15" Type="http://schemas.openxmlformats.org/officeDocument/2006/relationships/image" Target="../media/image71.png"/><Relationship Id="rId16" Type="http://schemas.openxmlformats.org/officeDocument/2006/relationships/image" Target="../media/image53.png"/><Relationship Id="rId17" Type="http://schemas.openxmlformats.org/officeDocument/2006/relationships/image" Target="../media/image72.png"/><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48.png"/><Relationship Id="rId8" Type="http://schemas.openxmlformats.org/officeDocument/2006/relationships/image" Target="../media/image47.png"/><Relationship Id="rId9" Type="http://schemas.openxmlformats.org/officeDocument/2006/relationships/image" Target="../media/image49.png"/><Relationship Id="rId10" Type="http://schemas.openxmlformats.org/officeDocument/2006/relationships/image" Target="../media/image52.png"/></Relationships>
</file>

<file path=ppt/slides/_rels/slide39.xml.rels><?xml version="1.0" encoding="UTF-8" standalone="yes"?>
<Relationships xmlns="http://schemas.openxmlformats.org/package/2006/relationships"><Relationship Id="rId11" Type="http://schemas.openxmlformats.org/officeDocument/2006/relationships/image" Target="../media/image63.png"/><Relationship Id="rId12" Type="http://schemas.openxmlformats.org/officeDocument/2006/relationships/image" Target="../media/image69.png"/><Relationship Id="rId13" Type="http://schemas.openxmlformats.org/officeDocument/2006/relationships/image" Target="../media/image41.png"/><Relationship Id="rId14" Type="http://schemas.openxmlformats.org/officeDocument/2006/relationships/image" Target="../media/image70.png"/><Relationship Id="rId15" Type="http://schemas.openxmlformats.org/officeDocument/2006/relationships/image" Target="../media/image71.png"/><Relationship Id="rId16" Type="http://schemas.openxmlformats.org/officeDocument/2006/relationships/image" Target="../media/image53.png"/><Relationship Id="rId17" Type="http://schemas.openxmlformats.org/officeDocument/2006/relationships/image" Target="../media/image72.png"/><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48.png"/><Relationship Id="rId8" Type="http://schemas.openxmlformats.org/officeDocument/2006/relationships/image" Target="../media/image47.png"/><Relationship Id="rId9" Type="http://schemas.openxmlformats.org/officeDocument/2006/relationships/image" Target="../media/image49.png"/><Relationship Id="rId10"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7.png"/><Relationship Id="rId7" Type="http://schemas.openxmlformats.org/officeDocument/2006/relationships/image" Target="../media/image78.png"/><Relationship Id="rId1" Type="http://schemas.openxmlformats.org/officeDocument/2006/relationships/slideLayout" Target="../slideLayouts/slideLayout5.xml"/><Relationship Id="rId2" Type="http://schemas.openxmlformats.org/officeDocument/2006/relationships/image" Target="../media/image7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79.png"/><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chart" Target="../charts/chart2.xml"/><Relationship Id="rId6" Type="http://schemas.openxmlformats.org/officeDocument/2006/relationships/chart" Target="../charts/chart3.xml"/><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78.png"/><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p:cNvSpPr>
          <p:nvPr/>
        </p:nvSpPr>
        <p:spPr bwMode="auto">
          <a:xfrm>
            <a:off x="524658" y="3874751"/>
            <a:ext cx="7958138" cy="1025525"/>
          </a:xfrm>
          <a:prstGeom prst="rect">
            <a:avLst/>
          </a:prstGeom>
          <a:noFill/>
          <a:ln w="9525">
            <a:noFill/>
            <a:miter lim="800000"/>
            <a:headEnd/>
            <a:tailEnd/>
          </a:ln>
          <a:effectLst>
            <a:outerShdw blurRad="63500" dist="38099" dir="2700000" algn="ctr" rotWithShape="0">
              <a:schemeClr val="tx1">
                <a:alpha val="50000"/>
              </a:schemeClr>
            </a:outerShdw>
          </a:effectLst>
        </p:spPr>
        <p:txBody>
          <a:bodyPr anchor="ctr">
            <a:prstTxWarp prst="textNoShape">
              <a:avLst/>
            </a:prstTxWarp>
          </a:bodyPr>
          <a:lstStyle/>
          <a:p>
            <a:pPr algn="ctr">
              <a:lnSpc>
                <a:spcPts val="3400"/>
              </a:lnSpc>
            </a:pPr>
            <a:r>
              <a:rPr lang="en-US" sz="2400" dirty="0">
                <a:solidFill>
                  <a:schemeClr val="bg1"/>
                </a:solidFill>
                <a:latin typeface="Trebuchet MS" pitchFamily="-111" charset="0"/>
              </a:rPr>
              <a:t/>
            </a:r>
            <a:br>
              <a:rPr lang="en-US" sz="2400" dirty="0">
                <a:solidFill>
                  <a:schemeClr val="bg1"/>
                </a:solidFill>
                <a:latin typeface="Trebuchet MS" pitchFamily="-111" charset="0"/>
              </a:rPr>
            </a:br>
            <a:endParaRPr lang="en-US" sz="2400" dirty="0">
              <a:solidFill>
                <a:schemeClr val="bg1"/>
              </a:solidFill>
              <a:latin typeface="Trebuchet MS" pitchFamily="-111" charset="0"/>
            </a:endParaRPr>
          </a:p>
          <a:p>
            <a:pPr algn="ctr">
              <a:lnSpc>
                <a:spcPts val="3400"/>
              </a:lnSpc>
            </a:pPr>
            <a:endParaRPr lang="en-US" sz="2400" dirty="0" smtClean="0">
              <a:solidFill>
                <a:schemeClr val="bg1"/>
              </a:solidFill>
              <a:latin typeface="Trebuchet MS" pitchFamily="-111" charset="0"/>
            </a:endParaRPr>
          </a:p>
        </p:txBody>
      </p:sp>
      <p:sp>
        <p:nvSpPr>
          <p:cNvPr id="7" name="Rectangle 6"/>
          <p:cNvSpPr/>
          <p:nvPr/>
        </p:nvSpPr>
        <p:spPr>
          <a:xfrm>
            <a:off x="764547" y="2845977"/>
            <a:ext cx="7370826" cy="1754327"/>
          </a:xfrm>
          <a:prstGeom prst="rect">
            <a:avLst/>
          </a:prstGeom>
        </p:spPr>
        <p:txBody>
          <a:bodyPr wrap="square">
            <a:spAutoFit/>
          </a:bodyPr>
          <a:lstStyle/>
          <a:p>
            <a:pPr lvl="0" algn="ctr" eaLnBrk="0" hangingPunct="0">
              <a:defRPr/>
            </a:pPr>
            <a:r>
              <a:rPr lang="en-US" sz="3600" b="1" dirty="0" smtClean="0">
                <a:solidFill>
                  <a:srgbClr val="000090"/>
                </a:solidFill>
                <a:latin typeface="Helvetica Neue"/>
                <a:ea typeface="ＭＳ Ｐゴシック" pitchFamily="-107" charset="-128"/>
                <a:cs typeface="Helvetica Neue"/>
              </a:rPr>
              <a:t>Hui Zhang</a:t>
            </a:r>
          </a:p>
          <a:p>
            <a:pPr lvl="0" algn="ctr" eaLnBrk="0" hangingPunct="0">
              <a:defRPr/>
            </a:pPr>
            <a:r>
              <a:rPr lang="en-US" sz="3600" b="1" dirty="0" err="1" smtClean="0">
                <a:solidFill>
                  <a:srgbClr val="000090"/>
                </a:solidFill>
                <a:latin typeface="Helvetica Neue"/>
                <a:ea typeface="ＭＳ Ｐゴシック" pitchFamily="-107" charset="-128"/>
                <a:cs typeface="Helvetica Neue"/>
              </a:rPr>
              <a:t>Vyas</a:t>
            </a:r>
            <a:r>
              <a:rPr lang="en-US" sz="3600" b="1" dirty="0" smtClean="0">
                <a:solidFill>
                  <a:srgbClr val="000090"/>
                </a:solidFill>
                <a:latin typeface="Helvetica Neue"/>
                <a:ea typeface="ＭＳ Ｐゴシック" pitchFamily="-107" charset="-128"/>
                <a:cs typeface="Helvetica Neue"/>
              </a:rPr>
              <a:t> </a:t>
            </a:r>
            <a:r>
              <a:rPr lang="en-US" sz="3600" b="1" dirty="0" err="1" smtClean="0">
                <a:solidFill>
                  <a:srgbClr val="000090"/>
                </a:solidFill>
                <a:latin typeface="Helvetica Neue"/>
                <a:ea typeface="ＭＳ Ｐゴシック" pitchFamily="-107" charset="-128"/>
                <a:cs typeface="Helvetica Neue"/>
              </a:rPr>
              <a:t>Sekar</a:t>
            </a:r>
            <a:r>
              <a:rPr lang="en-US" sz="3600" b="1" dirty="0" smtClean="0">
                <a:solidFill>
                  <a:srgbClr val="000090"/>
                </a:solidFill>
                <a:latin typeface="Helvetica Neue"/>
                <a:ea typeface="ＭＳ Ｐゴシック" pitchFamily="-107" charset="-128"/>
                <a:cs typeface="Helvetica Neue"/>
              </a:rPr>
              <a:t> </a:t>
            </a:r>
          </a:p>
          <a:p>
            <a:pPr lvl="0" algn="ctr" eaLnBrk="0" hangingPunct="0">
              <a:defRPr/>
            </a:pPr>
            <a:r>
              <a:rPr lang="en-US" sz="3600" b="1" dirty="0" smtClean="0">
                <a:solidFill>
                  <a:srgbClr val="000090"/>
                </a:solidFill>
                <a:latin typeface="Helvetica Neue"/>
                <a:ea typeface="ＭＳ Ｐゴシック" pitchFamily="-107" charset="-128"/>
                <a:cs typeface="Helvetica Neue"/>
              </a:rPr>
              <a:t>Ion </a:t>
            </a:r>
            <a:r>
              <a:rPr lang="en-US" sz="3600" b="1" dirty="0" err="1" smtClean="0">
                <a:solidFill>
                  <a:srgbClr val="000090"/>
                </a:solidFill>
                <a:latin typeface="Helvetica Neue"/>
                <a:ea typeface="ＭＳ Ｐゴシック" pitchFamily="-107" charset="-128"/>
                <a:cs typeface="Helvetica Neue"/>
              </a:rPr>
              <a:t>Stoica</a:t>
            </a:r>
            <a:endParaRPr lang="en-US" sz="3600" b="1" dirty="0" smtClean="0">
              <a:solidFill>
                <a:srgbClr val="000090"/>
              </a:solidFill>
              <a:latin typeface="Helvetica Neue"/>
              <a:ea typeface="ＭＳ Ｐゴシック" pitchFamily="-107" charset="-128"/>
              <a:cs typeface="Helvetica Neue"/>
            </a:endParaRPr>
          </a:p>
        </p:txBody>
      </p:sp>
      <p:sp>
        <p:nvSpPr>
          <p:cNvPr id="8" name="Title 1"/>
          <p:cNvSpPr>
            <a:spLocks noGrp="1"/>
          </p:cNvSpPr>
          <p:nvPr>
            <p:ph type="ctrTitle"/>
          </p:nvPr>
        </p:nvSpPr>
        <p:spPr>
          <a:xfrm>
            <a:off x="155966" y="872290"/>
            <a:ext cx="8914302" cy="1372023"/>
          </a:xfrm>
        </p:spPr>
        <p:txBody>
          <a:bodyPr>
            <a:normAutofit/>
          </a:bodyPr>
          <a:lstStyle/>
          <a:p>
            <a:pPr algn="ctr"/>
            <a:r>
              <a:rPr lang="en-US" sz="4800" dirty="0" smtClean="0">
                <a:solidFill>
                  <a:srgbClr val="000090"/>
                </a:solidFill>
              </a:rPr>
              <a:t>Internet Video Tutorial </a:t>
            </a:r>
            <a:endParaRPr lang="en-US" sz="4800" dirty="0">
              <a:solidFill>
                <a:srgbClr val="000090"/>
              </a:solidFill>
            </a:endParaRPr>
          </a:p>
        </p:txBody>
      </p:sp>
    </p:spTree>
    <p:extLst>
      <p:ext uri="{BB962C8B-B14F-4D97-AF65-F5344CB8AC3E}">
        <p14:creationId xmlns:p14="http://schemas.microsoft.com/office/powerpoint/2010/main" val="11572775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9492" y="229034"/>
            <a:ext cx="8742402" cy="1143000"/>
          </a:xfrm>
        </p:spPr>
        <p:txBody>
          <a:bodyPr/>
          <a:lstStyle/>
          <a:p>
            <a:r>
              <a:rPr lang="en-US" sz="3200" dirty="0" smtClean="0"/>
              <a:t>1990 – 2004: 1</a:t>
            </a:r>
            <a:r>
              <a:rPr lang="en-US" sz="3200" baseline="30000" dirty="0" smtClean="0"/>
              <a:t>st</a:t>
            </a:r>
            <a:r>
              <a:rPr lang="en-US" sz="3200" dirty="0" smtClean="0"/>
              <a:t> Generation Commercial </a:t>
            </a:r>
            <a:br>
              <a:rPr lang="en-US" sz="3200" dirty="0" smtClean="0"/>
            </a:br>
            <a:r>
              <a:rPr lang="en-US" sz="3200" dirty="0" smtClean="0"/>
              <a:t>PC/Packet Video Technologies </a:t>
            </a:r>
            <a:endParaRPr lang="en-US" sz="3200" dirty="0"/>
          </a:p>
        </p:txBody>
      </p:sp>
      <p:sp>
        <p:nvSpPr>
          <p:cNvPr id="4" name="Slide Number Placeholder 3"/>
          <p:cNvSpPr>
            <a:spLocks noGrp="1"/>
          </p:cNvSpPr>
          <p:nvPr>
            <p:ph type="sldNum" sz="quarter" idx="4294967295"/>
          </p:nvPr>
        </p:nvSpPr>
        <p:spPr>
          <a:xfrm>
            <a:off x="8308975" y="6448425"/>
            <a:ext cx="685800" cy="273050"/>
          </a:xfrm>
          <a:prstGeom prst="rect">
            <a:avLst/>
          </a:prstGeom>
        </p:spPr>
        <p:txBody>
          <a:bodyPr/>
          <a:lstStyle/>
          <a:p>
            <a:pPr>
              <a:defRPr/>
            </a:pPr>
            <a:fld id="{7F5807EA-656D-1A42-97AD-8EC08B305E23}" type="slidenum">
              <a:rPr lang="en-US" smtClean="0"/>
              <a:pPr>
                <a:defRPr/>
              </a:pPr>
              <a:t>10</a:t>
            </a:fld>
            <a:endParaRPr lang="en-US" dirty="0"/>
          </a:p>
        </p:txBody>
      </p:sp>
      <p:pic>
        <p:nvPicPr>
          <p:cNvPr id="7" name="Picture 6"/>
          <p:cNvPicPr>
            <a:picLocks noChangeAspect="1"/>
          </p:cNvPicPr>
          <p:nvPr/>
        </p:nvPicPr>
        <p:blipFill>
          <a:blip r:embed="rId3"/>
          <a:stretch>
            <a:fillRect/>
          </a:stretch>
        </p:blipFill>
        <p:spPr>
          <a:xfrm>
            <a:off x="312303" y="1620228"/>
            <a:ext cx="1946695" cy="1891391"/>
          </a:xfrm>
          <a:prstGeom prst="rect">
            <a:avLst/>
          </a:prstGeom>
          <a:effectLst/>
        </p:spPr>
      </p:pic>
      <p:pic>
        <p:nvPicPr>
          <p:cNvPr id="8" name="Picture 7"/>
          <p:cNvPicPr>
            <a:picLocks noChangeAspect="1"/>
          </p:cNvPicPr>
          <p:nvPr/>
        </p:nvPicPr>
        <p:blipFill>
          <a:blip r:embed="rId4"/>
          <a:stretch>
            <a:fillRect/>
          </a:stretch>
        </p:blipFill>
        <p:spPr>
          <a:xfrm>
            <a:off x="2653778" y="1719729"/>
            <a:ext cx="1680449" cy="1680449"/>
          </a:xfrm>
          <a:prstGeom prst="rect">
            <a:avLst/>
          </a:prstGeom>
          <a:effectLst/>
        </p:spPr>
      </p:pic>
      <p:pic>
        <p:nvPicPr>
          <p:cNvPr id="9" name="Picture 8"/>
          <p:cNvPicPr>
            <a:picLocks noChangeAspect="1"/>
          </p:cNvPicPr>
          <p:nvPr/>
        </p:nvPicPr>
        <p:blipFill>
          <a:blip r:embed="rId5"/>
          <a:stretch>
            <a:fillRect/>
          </a:stretch>
        </p:blipFill>
        <p:spPr>
          <a:xfrm>
            <a:off x="4718645" y="1603236"/>
            <a:ext cx="2242398" cy="1919419"/>
          </a:xfrm>
          <a:prstGeom prst="rect">
            <a:avLst/>
          </a:prstGeom>
          <a:effectLst/>
        </p:spPr>
      </p:pic>
      <p:pic>
        <p:nvPicPr>
          <p:cNvPr id="10" name="Picture 9"/>
          <p:cNvPicPr>
            <a:picLocks noChangeAspect="1"/>
          </p:cNvPicPr>
          <p:nvPr/>
        </p:nvPicPr>
        <p:blipFill>
          <a:blip r:embed="rId6"/>
          <a:stretch>
            <a:fillRect/>
          </a:stretch>
        </p:blipFill>
        <p:spPr>
          <a:xfrm>
            <a:off x="7113898" y="1593222"/>
            <a:ext cx="1880877" cy="1806956"/>
          </a:xfrm>
          <a:prstGeom prst="rect">
            <a:avLst/>
          </a:prstGeom>
          <a:effectLst/>
        </p:spPr>
      </p:pic>
      <p:sp>
        <p:nvSpPr>
          <p:cNvPr id="11" name="Content Placeholder 2"/>
          <p:cNvSpPr>
            <a:spLocks noGrp="1"/>
          </p:cNvSpPr>
          <p:nvPr>
            <p:ph idx="1"/>
          </p:nvPr>
        </p:nvSpPr>
        <p:spPr>
          <a:xfrm>
            <a:off x="0" y="3862342"/>
            <a:ext cx="9144000" cy="2069648"/>
          </a:xfrm>
        </p:spPr>
        <p:txBody>
          <a:bodyPr/>
          <a:lstStyle/>
          <a:p>
            <a:pPr>
              <a:spcBef>
                <a:spcPts val="800"/>
              </a:spcBef>
            </a:pPr>
            <a:r>
              <a:rPr lang="en-US" dirty="0" smtClean="0">
                <a:solidFill>
                  <a:schemeClr val="bg1">
                    <a:lumMod val="50000"/>
                  </a:schemeClr>
                </a:solidFill>
                <a:latin typeface="Helvetica Neue"/>
                <a:cs typeface="Helvetica Neue"/>
              </a:rPr>
              <a:t>Simple video playback, no support for rich app</a:t>
            </a:r>
          </a:p>
          <a:p>
            <a:pPr>
              <a:spcBef>
                <a:spcPts val="800"/>
              </a:spcBef>
            </a:pPr>
            <a:r>
              <a:rPr lang="en-US" dirty="0" smtClean="0">
                <a:solidFill>
                  <a:schemeClr val="bg1">
                    <a:lumMod val="50000"/>
                  </a:schemeClr>
                </a:solidFill>
                <a:latin typeface="Helvetica Neue"/>
                <a:cs typeface="Helvetica Neue"/>
              </a:rPr>
              <a:t>Not well integrated with Web browser </a:t>
            </a:r>
          </a:p>
          <a:p>
            <a:pPr>
              <a:spcBef>
                <a:spcPts val="800"/>
              </a:spcBef>
            </a:pPr>
            <a:r>
              <a:rPr lang="en-US" dirty="0" smtClean="0">
                <a:solidFill>
                  <a:schemeClr val="bg1">
                    <a:lumMod val="50000"/>
                  </a:schemeClr>
                </a:solidFill>
                <a:latin typeface="Helvetica Neue"/>
                <a:cs typeface="Helvetica Neue"/>
              </a:rPr>
              <a:t>Proprietary protocols, servers, and streamers </a:t>
            </a:r>
          </a:p>
          <a:p>
            <a:pPr>
              <a:spcBef>
                <a:spcPts val="800"/>
              </a:spcBef>
            </a:pPr>
            <a:r>
              <a:rPr lang="en-US" dirty="0" smtClean="0">
                <a:solidFill>
                  <a:schemeClr val="bg1">
                    <a:lumMod val="50000"/>
                  </a:schemeClr>
                </a:solidFill>
                <a:latin typeface="Helvetica Neue"/>
                <a:cs typeface="Helvetica Neue"/>
              </a:rPr>
              <a:t>No critical mass of compelling content over Internet</a:t>
            </a:r>
          </a:p>
          <a:p>
            <a:pPr>
              <a:spcBef>
                <a:spcPts val="800"/>
              </a:spcBef>
            </a:pPr>
            <a:r>
              <a:rPr lang="en-US" dirty="0" smtClean="0">
                <a:solidFill>
                  <a:schemeClr val="bg1">
                    <a:lumMod val="50000"/>
                  </a:schemeClr>
                </a:solidFill>
                <a:latin typeface="Helvetica Neue"/>
                <a:cs typeface="Helvetica Neue"/>
              </a:rPr>
              <a:t>Not enough broadband penetration</a:t>
            </a:r>
          </a:p>
        </p:txBody>
      </p:sp>
    </p:spTree>
    <p:extLst>
      <p:ext uri="{BB962C8B-B14F-4D97-AF65-F5344CB8AC3E}">
        <p14:creationId xmlns:p14="http://schemas.microsoft.com/office/powerpoint/2010/main" val="28632571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clrChange>
              <a:clrFrom>
                <a:srgbClr val="FEFEFE"/>
              </a:clrFrom>
              <a:clrTo>
                <a:srgbClr val="FEFEFE">
                  <a:alpha val="0"/>
                </a:srgbClr>
              </a:clrTo>
            </a:clrChange>
          </a:blip>
          <a:stretch>
            <a:fillRect/>
          </a:stretch>
        </p:blipFill>
        <p:spPr>
          <a:xfrm>
            <a:off x="4318770" y="1636273"/>
            <a:ext cx="2057703" cy="1443463"/>
          </a:xfrm>
          <a:prstGeom prst="rect">
            <a:avLst/>
          </a:prstGeom>
        </p:spPr>
      </p:pic>
      <p:sp>
        <p:nvSpPr>
          <p:cNvPr id="4" name="Slide Number Placeholder 3"/>
          <p:cNvSpPr>
            <a:spLocks noGrp="1"/>
          </p:cNvSpPr>
          <p:nvPr>
            <p:ph type="sldNum" sz="quarter" idx="4294967295"/>
          </p:nvPr>
        </p:nvSpPr>
        <p:spPr>
          <a:xfrm>
            <a:off x="8308975" y="6448425"/>
            <a:ext cx="685800" cy="273050"/>
          </a:xfrm>
          <a:prstGeom prst="rect">
            <a:avLst/>
          </a:prstGeom>
        </p:spPr>
        <p:txBody>
          <a:bodyPr/>
          <a:lstStyle/>
          <a:p>
            <a:pPr>
              <a:defRPr/>
            </a:pPr>
            <a:fld id="{7F5807EA-656D-1A42-97AD-8EC08B305E23}" type="slidenum">
              <a:rPr lang="en-US" smtClean="0"/>
              <a:pPr>
                <a:defRPr/>
              </a:pPr>
              <a:t>11</a:t>
            </a:fld>
            <a:endParaRPr lang="en-US" dirty="0"/>
          </a:p>
        </p:txBody>
      </p:sp>
      <p:sp>
        <p:nvSpPr>
          <p:cNvPr id="5" name="Title 1"/>
          <p:cNvSpPr txBox="1">
            <a:spLocks/>
          </p:cNvSpPr>
          <p:nvPr/>
        </p:nvSpPr>
        <p:spPr bwMode="auto">
          <a:xfrm>
            <a:off x="414762" y="464718"/>
            <a:ext cx="8579591" cy="6641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lnSpc>
                <a:spcPts val="3400"/>
              </a:lnSpc>
              <a:spcBef>
                <a:spcPct val="0"/>
              </a:spcBef>
              <a:spcAft>
                <a:spcPct val="0"/>
              </a:spcAft>
              <a:defRPr sz="3600" b="1" i="0" kern="1200">
                <a:solidFill>
                  <a:srgbClr val="77933C"/>
                </a:solidFill>
                <a:effectLst/>
                <a:latin typeface="Helvetica Neue"/>
                <a:ea typeface="ＭＳ Ｐゴシック" pitchFamily="-107" charset="-128"/>
                <a:cs typeface="Helvetica Neue"/>
              </a:defRPr>
            </a:lvl1pPr>
            <a:lvl2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2pPr>
            <a:lvl3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3pPr>
            <a:lvl4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4pPr>
            <a:lvl5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5pPr>
            <a:lvl6pPr marL="457200" algn="l" rtl="0" fontAlgn="base">
              <a:lnSpc>
                <a:spcPts val="3400"/>
              </a:lnSpc>
              <a:spcBef>
                <a:spcPct val="0"/>
              </a:spcBef>
              <a:spcAft>
                <a:spcPct val="0"/>
              </a:spcAft>
              <a:defRPr sz="3600">
                <a:solidFill>
                  <a:schemeClr val="bg1"/>
                </a:solidFill>
                <a:latin typeface="Trebuchet MS" pitchFamily="34" charset="0"/>
              </a:defRPr>
            </a:lvl6pPr>
            <a:lvl7pPr marL="914400" algn="l" rtl="0" fontAlgn="base">
              <a:lnSpc>
                <a:spcPts val="3400"/>
              </a:lnSpc>
              <a:spcBef>
                <a:spcPct val="0"/>
              </a:spcBef>
              <a:spcAft>
                <a:spcPct val="0"/>
              </a:spcAft>
              <a:defRPr sz="3600">
                <a:solidFill>
                  <a:schemeClr val="bg1"/>
                </a:solidFill>
                <a:latin typeface="Trebuchet MS" pitchFamily="34" charset="0"/>
              </a:defRPr>
            </a:lvl7pPr>
            <a:lvl8pPr marL="1371600" algn="l" rtl="0" fontAlgn="base">
              <a:lnSpc>
                <a:spcPts val="3400"/>
              </a:lnSpc>
              <a:spcBef>
                <a:spcPct val="0"/>
              </a:spcBef>
              <a:spcAft>
                <a:spcPct val="0"/>
              </a:spcAft>
              <a:defRPr sz="3600">
                <a:solidFill>
                  <a:schemeClr val="bg1"/>
                </a:solidFill>
                <a:latin typeface="Trebuchet MS" pitchFamily="34" charset="0"/>
              </a:defRPr>
            </a:lvl8pPr>
            <a:lvl9pPr marL="1828800" algn="l" rtl="0" fontAlgn="base">
              <a:lnSpc>
                <a:spcPts val="3400"/>
              </a:lnSpc>
              <a:spcBef>
                <a:spcPct val="0"/>
              </a:spcBef>
              <a:spcAft>
                <a:spcPct val="0"/>
              </a:spcAft>
              <a:defRPr sz="3600">
                <a:solidFill>
                  <a:schemeClr val="bg1"/>
                </a:solidFill>
                <a:latin typeface="Trebuchet MS" pitchFamily="34" charset="0"/>
              </a:defRPr>
            </a:lvl9pPr>
          </a:lstStyle>
          <a:p>
            <a:r>
              <a:rPr lang="en-US" sz="3200" dirty="0" smtClean="0">
                <a:solidFill>
                  <a:srgbClr val="000090"/>
                </a:solidFill>
              </a:rPr>
              <a:t>Internet Growth 1994 – 2004:</a:t>
            </a:r>
          </a:p>
          <a:p>
            <a:r>
              <a:rPr lang="en-US" sz="3200" dirty="0" smtClean="0">
                <a:solidFill>
                  <a:srgbClr val="FF0000"/>
                </a:solidFill>
              </a:rPr>
              <a:t>Web</a:t>
            </a:r>
            <a:r>
              <a:rPr lang="en-US" sz="3200" dirty="0" smtClean="0">
                <a:solidFill>
                  <a:schemeClr val="tx2">
                    <a:lumMod val="75000"/>
                  </a:schemeClr>
                </a:solidFill>
              </a:rPr>
              <a:t> </a:t>
            </a:r>
            <a:r>
              <a:rPr lang="en-US" sz="3200" dirty="0" smtClean="0">
                <a:solidFill>
                  <a:srgbClr val="000090"/>
                </a:solidFill>
              </a:rPr>
              <a:t>Internet … Not the </a:t>
            </a:r>
            <a:r>
              <a:rPr lang="en-US" sz="3200" dirty="0" smtClean="0">
                <a:solidFill>
                  <a:schemeClr val="accent3">
                    <a:lumMod val="75000"/>
                  </a:schemeClr>
                </a:solidFill>
              </a:rPr>
              <a:t>Video</a:t>
            </a:r>
            <a:r>
              <a:rPr lang="en-US" sz="3200" dirty="0" smtClean="0">
                <a:solidFill>
                  <a:schemeClr val="tx2">
                    <a:lumMod val="75000"/>
                  </a:schemeClr>
                </a:solidFill>
              </a:rPr>
              <a:t> </a:t>
            </a:r>
            <a:r>
              <a:rPr lang="en-US" sz="3200" dirty="0" smtClean="0">
                <a:solidFill>
                  <a:srgbClr val="000090"/>
                </a:solidFill>
              </a:rPr>
              <a:t>Internet</a:t>
            </a:r>
            <a:r>
              <a:rPr lang="en-US" sz="3200" dirty="0" smtClean="0">
                <a:solidFill>
                  <a:schemeClr val="tx2">
                    <a:lumMod val="75000"/>
                  </a:schemeClr>
                </a:solidFill>
              </a:rPr>
              <a:t> </a:t>
            </a:r>
            <a:endParaRPr lang="en-US" sz="3200" dirty="0">
              <a:solidFill>
                <a:schemeClr val="tx2">
                  <a:lumMod val="75000"/>
                </a:schemeClr>
              </a:solidFill>
            </a:endParaRPr>
          </a:p>
        </p:txBody>
      </p:sp>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848337" y="1413293"/>
            <a:ext cx="1817575" cy="1715287"/>
          </a:xfrm>
          <a:prstGeom prst="rect">
            <a:avLst/>
          </a:prstGeom>
        </p:spPr>
      </p:pic>
      <p:pic>
        <p:nvPicPr>
          <p:cNvPr id="12" name="Picture 11"/>
          <p:cNvPicPr>
            <a:picLocks noChangeAspect="1"/>
          </p:cNvPicPr>
          <p:nvPr/>
        </p:nvPicPr>
        <p:blipFill>
          <a:blip r:embed="rId5"/>
          <a:stretch>
            <a:fillRect/>
          </a:stretch>
        </p:blipFill>
        <p:spPr>
          <a:xfrm>
            <a:off x="2905277" y="2046727"/>
            <a:ext cx="1195556" cy="1207633"/>
          </a:xfrm>
          <a:prstGeom prst="rect">
            <a:avLst/>
          </a:prstGeom>
        </p:spPr>
      </p:pic>
      <p:pic>
        <p:nvPicPr>
          <p:cNvPr id="14" name="Picture 13"/>
          <p:cNvPicPr>
            <a:picLocks noChangeAspect="1"/>
          </p:cNvPicPr>
          <p:nvPr/>
        </p:nvPicPr>
        <p:blipFill>
          <a:blip r:embed="rId6">
            <a:clrChange>
              <a:clrFrom>
                <a:srgbClr val="FFFFFF"/>
              </a:clrFrom>
              <a:clrTo>
                <a:srgbClr val="FFFFFF">
                  <a:alpha val="0"/>
                </a:srgbClr>
              </a:clrTo>
            </a:clrChange>
          </a:blip>
          <a:stretch>
            <a:fillRect/>
          </a:stretch>
        </p:blipFill>
        <p:spPr>
          <a:xfrm>
            <a:off x="6201815" y="1104332"/>
            <a:ext cx="1888068" cy="1616124"/>
          </a:xfrm>
          <a:prstGeom prst="rect">
            <a:avLst/>
          </a:prstGeom>
        </p:spPr>
      </p:pic>
      <p:pic>
        <p:nvPicPr>
          <p:cNvPr id="15" name="Picture 14"/>
          <p:cNvPicPr>
            <a:picLocks noChangeAspect="1"/>
          </p:cNvPicPr>
          <p:nvPr/>
        </p:nvPicPr>
        <p:blipFill>
          <a:blip r:embed="rId7">
            <a:clrChange>
              <a:clrFrom>
                <a:srgbClr val="FFFFFF"/>
              </a:clrFrom>
              <a:clrTo>
                <a:srgbClr val="FFFFFF">
                  <a:alpha val="0"/>
                </a:srgbClr>
              </a:clrTo>
            </a:clrChange>
          </a:blip>
          <a:stretch>
            <a:fillRect/>
          </a:stretch>
        </p:blipFill>
        <p:spPr>
          <a:xfrm>
            <a:off x="5060139" y="2542407"/>
            <a:ext cx="1656326" cy="907426"/>
          </a:xfrm>
          <a:prstGeom prst="rect">
            <a:avLst/>
          </a:prstGeom>
        </p:spPr>
      </p:pic>
      <p:pic>
        <p:nvPicPr>
          <p:cNvPr id="16" name="Picture 15"/>
          <p:cNvPicPr>
            <a:picLocks noChangeAspect="1"/>
          </p:cNvPicPr>
          <p:nvPr/>
        </p:nvPicPr>
        <p:blipFill>
          <a:blip r:embed="rId8">
            <a:clrChange>
              <a:clrFrom>
                <a:srgbClr val="FFFFFF"/>
              </a:clrFrom>
              <a:clrTo>
                <a:srgbClr val="FFFFFF">
                  <a:alpha val="0"/>
                </a:srgbClr>
              </a:clrTo>
            </a:clrChange>
          </a:blip>
          <a:stretch>
            <a:fillRect/>
          </a:stretch>
        </p:blipFill>
        <p:spPr>
          <a:xfrm>
            <a:off x="6905350" y="2285159"/>
            <a:ext cx="2089425" cy="870594"/>
          </a:xfrm>
          <a:prstGeom prst="rect">
            <a:avLst/>
          </a:prstGeom>
        </p:spPr>
      </p:pic>
      <p:pic>
        <p:nvPicPr>
          <p:cNvPr id="18" name="Picture 17"/>
          <p:cNvPicPr>
            <a:picLocks noChangeAspect="1"/>
          </p:cNvPicPr>
          <p:nvPr/>
        </p:nvPicPr>
        <p:blipFill>
          <a:blip r:embed="rId9"/>
          <a:stretch>
            <a:fillRect/>
          </a:stretch>
        </p:blipFill>
        <p:spPr>
          <a:xfrm>
            <a:off x="3695005" y="1269215"/>
            <a:ext cx="1679602" cy="629851"/>
          </a:xfrm>
          <a:prstGeom prst="rect">
            <a:avLst/>
          </a:prstGeom>
        </p:spPr>
      </p:pic>
      <p:pic>
        <p:nvPicPr>
          <p:cNvPr id="21" name="Picture 20"/>
          <p:cNvPicPr>
            <a:picLocks noChangeAspect="1"/>
          </p:cNvPicPr>
          <p:nvPr/>
        </p:nvPicPr>
        <p:blipFill rotWithShape="1">
          <a:blip r:embed="rId10">
            <a:clrChange>
              <a:clrFrom>
                <a:srgbClr val="FFFFFF"/>
              </a:clrFrom>
              <a:clrTo>
                <a:srgbClr val="FFFFFF">
                  <a:alpha val="0"/>
                </a:srgbClr>
              </a:clrTo>
            </a:clrChange>
          </a:blip>
          <a:srcRect l="466" t="1101" r="1037" b="2900"/>
          <a:stretch/>
        </p:blipFill>
        <p:spPr>
          <a:xfrm>
            <a:off x="547843" y="3581400"/>
            <a:ext cx="7772400" cy="3276600"/>
          </a:xfrm>
          <a:prstGeom prst="rect">
            <a:avLst/>
          </a:prstGeom>
          <a:ln>
            <a:noFill/>
          </a:ln>
        </p:spPr>
      </p:pic>
      <p:sp>
        <p:nvSpPr>
          <p:cNvPr id="22" name="Line 99"/>
          <p:cNvSpPr>
            <a:spLocks noChangeShapeType="1"/>
          </p:cNvSpPr>
          <p:nvPr/>
        </p:nvSpPr>
        <p:spPr bwMode="auto">
          <a:xfrm>
            <a:off x="4634120" y="3312793"/>
            <a:ext cx="3368" cy="2797161"/>
          </a:xfrm>
          <a:prstGeom prst="line">
            <a:avLst/>
          </a:prstGeom>
          <a:noFill/>
          <a:ln w="12700" cap="rnd">
            <a:solidFill>
              <a:schemeClr val="tx1"/>
            </a:solidFill>
            <a:prstDash val="sysDot"/>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588687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6" y="1"/>
            <a:ext cx="169333" cy="6877594"/>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3"/>
          <a:stretch>
            <a:fillRect/>
          </a:stretch>
        </p:blipFill>
        <p:spPr>
          <a:xfrm>
            <a:off x="5498081" y="2621140"/>
            <a:ext cx="3730731" cy="2133100"/>
          </a:xfrm>
          <a:prstGeom prst="rect">
            <a:avLst/>
          </a:prstGeom>
        </p:spPr>
      </p:pic>
      <p:pic>
        <p:nvPicPr>
          <p:cNvPr id="50" name="Picture 49"/>
          <p:cNvPicPr>
            <a:picLocks noChangeAspect="1"/>
          </p:cNvPicPr>
          <p:nvPr/>
        </p:nvPicPr>
        <p:blipFill>
          <a:blip r:embed="rId4"/>
          <a:stretch>
            <a:fillRect/>
          </a:stretch>
        </p:blipFill>
        <p:spPr>
          <a:xfrm>
            <a:off x="4509118" y="4860196"/>
            <a:ext cx="3726827" cy="2117516"/>
          </a:xfrm>
          <a:prstGeom prst="rect">
            <a:avLst/>
          </a:prstGeom>
        </p:spPr>
      </p:pic>
      <p:pic>
        <p:nvPicPr>
          <p:cNvPr id="51" name="Picture 50"/>
          <p:cNvPicPr>
            <a:picLocks noChangeAspect="1"/>
          </p:cNvPicPr>
          <p:nvPr/>
        </p:nvPicPr>
        <p:blipFill>
          <a:blip r:embed="rId5"/>
          <a:stretch>
            <a:fillRect/>
          </a:stretch>
        </p:blipFill>
        <p:spPr>
          <a:xfrm>
            <a:off x="896801" y="2867687"/>
            <a:ext cx="3164680" cy="2626684"/>
          </a:xfrm>
          <a:prstGeom prst="rect">
            <a:avLst/>
          </a:prstGeom>
        </p:spPr>
      </p:pic>
      <p:pic>
        <p:nvPicPr>
          <p:cNvPr id="52" name="Picture 51"/>
          <p:cNvPicPr>
            <a:picLocks noChangeAspect="1"/>
          </p:cNvPicPr>
          <p:nvPr/>
        </p:nvPicPr>
        <p:blipFill>
          <a:blip r:embed="rId6"/>
          <a:stretch>
            <a:fillRect/>
          </a:stretch>
        </p:blipFill>
        <p:spPr>
          <a:xfrm>
            <a:off x="220142" y="1059962"/>
            <a:ext cx="2641654" cy="1757901"/>
          </a:xfrm>
          <a:prstGeom prst="rect">
            <a:avLst/>
          </a:prstGeom>
        </p:spPr>
      </p:pic>
      <p:pic>
        <p:nvPicPr>
          <p:cNvPr id="53" name="Picture 52"/>
          <p:cNvPicPr>
            <a:picLocks noChangeAspect="1"/>
          </p:cNvPicPr>
          <p:nvPr/>
        </p:nvPicPr>
        <p:blipFill>
          <a:blip r:embed="rId7"/>
          <a:stretch>
            <a:fillRect/>
          </a:stretch>
        </p:blipFill>
        <p:spPr>
          <a:xfrm>
            <a:off x="4842133" y="977060"/>
            <a:ext cx="1524000" cy="1524000"/>
          </a:xfrm>
          <a:prstGeom prst="rect">
            <a:avLst/>
          </a:prstGeom>
        </p:spPr>
      </p:pic>
      <p:sp>
        <p:nvSpPr>
          <p:cNvPr id="54" name="TextBox 53"/>
          <p:cNvSpPr txBox="1"/>
          <p:nvPr/>
        </p:nvSpPr>
        <p:spPr>
          <a:xfrm>
            <a:off x="2853907" y="1912138"/>
            <a:ext cx="2328282" cy="338554"/>
          </a:xfrm>
          <a:prstGeom prst="rect">
            <a:avLst/>
          </a:prstGeom>
          <a:noFill/>
        </p:spPr>
        <p:txBody>
          <a:bodyPr wrap="none" rtlCol="0">
            <a:spAutoFit/>
          </a:bodyPr>
          <a:lstStyle/>
          <a:p>
            <a:r>
              <a:rPr lang="en-US" sz="1600" dirty="0" smtClean="0"/>
              <a:t>100M streams first year</a:t>
            </a:r>
            <a:endParaRPr lang="en-US" sz="1600" dirty="0"/>
          </a:p>
        </p:txBody>
      </p:sp>
      <p:sp>
        <p:nvSpPr>
          <p:cNvPr id="55" name="TextBox 54"/>
          <p:cNvSpPr txBox="1"/>
          <p:nvPr/>
        </p:nvSpPr>
        <p:spPr>
          <a:xfrm>
            <a:off x="726486" y="5500045"/>
            <a:ext cx="3237184" cy="338554"/>
          </a:xfrm>
          <a:prstGeom prst="rect">
            <a:avLst/>
          </a:prstGeom>
          <a:noFill/>
        </p:spPr>
        <p:txBody>
          <a:bodyPr wrap="none" rtlCol="0">
            <a:spAutoFit/>
          </a:bodyPr>
          <a:lstStyle/>
          <a:p>
            <a:r>
              <a:rPr lang="en-US" sz="1600" dirty="0" smtClean="0"/>
              <a:t>Premium Sports Webcast on Line</a:t>
            </a:r>
            <a:endParaRPr lang="en-US" sz="1600" dirty="0"/>
          </a:p>
        </p:txBody>
      </p:sp>
      <p:sp>
        <p:nvSpPr>
          <p:cNvPr id="12" name="Rectangle 2"/>
          <p:cNvSpPr txBox="1">
            <a:spLocks noChangeArrowheads="1"/>
          </p:cNvSpPr>
          <p:nvPr/>
        </p:nvSpPr>
        <p:spPr bwMode="auto">
          <a:xfrm>
            <a:off x="196946" y="0"/>
            <a:ext cx="8820053" cy="9283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lnSpc>
                <a:spcPts val="3400"/>
              </a:lnSpc>
              <a:spcBef>
                <a:spcPct val="0"/>
              </a:spcBef>
              <a:spcAft>
                <a:spcPct val="0"/>
              </a:spcAft>
              <a:defRPr sz="3600" b="1" i="0" kern="1200">
                <a:solidFill>
                  <a:srgbClr val="77933C"/>
                </a:solidFill>
                <a:effectLst/>
                <a:latin typeface="Helvetica Neue"/>
                <a:ea typeface="ＭＳ Ｐゴシック" pitchFamily="-107" charset="-128"/>
                <a:cs typeface="Helvetica Neue"/>
              </a:defRPr>
            </a:lvl1pPr>
            <a:lvl2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2pPr>
            <a:lvl3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3pPr>
            <a:lvl4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4pPr>
            <a:lvl5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5pPr>
            <a:lvl6pPr marL="457200" algn="l" rtl="0" fontAlgn="base">
              <a:lnSpc>
                <a:spcPts val="3400"/>
              </a:lnSpc>
              <a:spcBef>
                <a:spcPct val="0"/>
              </a:spcBef>
              <a:spcAft>
                <a:spcPct val="0"/>
              </a:spcAft>
              <a:defRPr sz="3600">
                <a:solidFill>
                  <a:schemeClr val="bg1"/>
                </a:solidFill>
                <a:latin typeface="Trebuchet MS" pitchFamily="34" charset="0"/>
              </a:defRPr>
            </a:lvl6pPr>
            <a:lvl7pPr marL="914400" algn="l" rtl="0" fontAlgn="base">
              <a:lnSpc>
                <a:spcPts val="3400"/>
              </a:lnSpc>
              <a:spcBef>
                <a:spcPct val="0"/>
              </a:spcBef>
              <a:spcAft>
                <a:spcPct val="0"/>
              </a:spcAft>
              <a:defRPr sz="3600">
                <a:solidFill>
                  <a:schemeClr val="bg1"/>
                </a:solidFill>
                <a:latin typeface="Trebuchet MS" pitchFamily="34" charset="0"/>
              </a:defRPr>
            </a:lvl7pPr>
            <a:lvl8pPr marL="1371600" algn="l" rtl="0" fontAlgn="base">
              <a:lnSpc>
                <a:spcPts val="3400"/>
              </a:lnSpc>
              <a:spcBef>
                <a:spcPct val="0"/>
              </a:spcBef>
              <a:spcAft>
                <a:spcPct val="0"/>
              </a:spcAft>
              <a:defRPr sz="3600">
                <a:solidFill>
                  <a:schemeClr val="bg1"/>
                </a:solidFill>
                <a:latin typeface="Trebuchet MS" pitchFamily="34" charset="0"/>
              </a:defRPr>
            </a:lvl8pPr>
            <a:lvl9pPr marL="1828800" algn="l" rtl="0" fontAlgn="base">
              <a:lnSpc>
                <a:spcPts val="3400"/>
              </a:lnSpc>
              <a:spcBef>
                <a:spcPct val="0"/>
              </a:spcBef>
              <a:spcAft>
                <a:spcPct val="0"/>
              </a:spcAft>
              <a:defRPr sz="3600">
                <a:solidFill>
                  <a:schemeClr val="bg1"/>
                </a:solidFill>
                <a:latin typeface="Trebuchet MS" pitchFamily="34" charset="0"/>
              </a:defRPr>
            </a:lvl9pPr>
          </a:lstStyle>
          <a:p>
            <a:pPr eaLnBrk="1" hangingPunct="1"/>
            <a:r>
              <a:rPr lang="en-US" sz="3200" dirty="0" smtClean="0">
                <a:solidFill>
                  <a:srgbClr val="000090"/>
                </a:solidFill>
                <a:latin typeface="Arial" charset="0"/>
              </a:rPr>
              <a:t>2005: Beginning of Internet/Web Video Era</a:t>
            </a:r>
            <a:endParaRPr lang="en-US" sz="3200" dirty="0">
              <a:solidFill>
                <a:srgbClr val="000090"/>
              </a:solidFill>
              <a:latin typeface="Arial" charset="0"/>
            </a:endParaRPr>
          </a:p>
        </p:txBody>
      </p:sp>
    </p:spTree>
    <p:extLst>
      <p:ext uri="{BB962C8B-B14F-4D97-AF65-F5344CB8AC3E}">
        <p14:creationId xmlns:p14="http://schemas.microsoft.com/office/powerpoint/2010/main" val="39253520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6" y="1"/>
            <a:ext cx="169333" cy="6877594"/>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ine 5"/>
          <p:cNvSpPr>
            <a:spLocks noChangeShapeType="1"/>
          </p:cNvSpPr>
          <p:nvPr/>
        </p:nvSpPr>
        <p:spPr bwMode="auto">
          <a:xfrm>
            <a:off x="1256248" y="5829647"/>
            <a:ext cx="0" cy="228600"/>
          </a:xfrm>
          <a:prstGeom prst="line">
            <a:avLst/>
          </a:prstGeom>
          <a:noFill/>
          <a:ln w="762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6"/>
          <p:cNvSpPr>
            <a:spLocks noChangeShapeType="1"/>
          </p:cNvSpPr>
          <p:nvPr/>
        </p:nvSpPr>
        <p:spPr bwMode="auto">
          <a:xfrm>
            <a:off x="1507073"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7"/>
          <p:cNvSpPr>
            <a:spLocks noChangeShapeType="1"/>
          </p:cNvSpPr>
          <p:nvPr/>
        </p:nvSpPr>
        <p:spPr bwMode="auto">
          <a:xfrm>
            <a:off x="1756311"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8"/>
          <p:cNvSpPr>
            <a:spLocks noChangeShapeType="1"/>
          </p:cNvSpPr>
          <p:nvPr/>
        </p:nvSpPr>
        <p:spPr bwMode="auto">
          <a:xfrm>
            <a:off x="2007136"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9"/>
          <p:cNvSpPr>
            <a:spLocks noChangeShapeType="1"/>
          </p:cNvSpPr>
          <p:nvPr/>
        </p:nvSpPr>
        <p:spPr bwMode="auto">
          <a:xfrm>
            <a:off x="2256373"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0"/>
          <p:cNvSpPr>
            <a:spLocks noChangeShapeType="1"/>
          </p:cNvSpPr>
          <p:nvPr/>
        </p:nvSpPr>
        <p:spPr bwMode="auto">
          <a:xfrm>
            <a:off x="2507198" y="5829647"/>
            <a:ext cx="0" cy="228600"/>
          </a:xfrm>
          <a:prstGeom prst="line">
            <a:avLst/>
          </a:prstGeom>
          <a:noFill/>
          <a:ln w="762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1"/>
          <p:cNvSpPr>
            <a:spLocks noChangeShapeType="1"/>
          </p:cNvSpPr>
          <p:nvPr/>
        </p:nvSpPr>
        <p:spPr bwMode="auto">
          <a:xfrm>
            <a:off x="2756436"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2"/>
          <p:cNvSpPr>
            <a:spLocks noChangeShapeType="1"/>
          </p:cNvSpPr>
          <p:nvPr/>
        </p:nvSpPr>
        <p:spPr bwMode="auto">
          <a:xfrm>
            <a:off x="3007261"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3"/>
          <p:cNvSpPr>
            <a:spLocks noChangeShapeType="1"/>
          </p:cNvSpPr>
          <p:nvPr/>
        </p:nvSpPr>
        <p:spPr bwMode="auto">
          <a:xfrm>
            <a:off x="3256498"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4"/>
          <p:cNvSpPr>
            <a:spLocks noChangeShapeType="1"/>
          </p:cNvSpPr>
          <p:nvPr/>
        </p:nvSpPr>
        <p:spPr bwMode="auto">
          <a:xfrm>
            <a:off x="3507323"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5"/>
          <p:cNvSpPr>
            <a:spLocks noChangeShapeType="1"/>
          </p:cNvSpPr>
          <p:nvPr/>
        </p:nvSpPr>
        <p:spPr bwMode="auto">
          <a:xfrm>
            <a:off x="3758148" y="5829647"/>
            <a:ext cx="0" cy="228600"/>
          </a:xfrm>
          <a:prstGeom prst="line">
            <a:avLst/>
          </a:prstGeom>
          <a:noFill/>
          <a:ln w="762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6"/>
          <p:cNvSpPr>
            <a:spLocks noChangeShapeType="1"/>
          </p:cNvSpPr>
          <p:nvPr/>
        </p:nvSpPr>
        <p:spPr bwMode="auto">
          <a:xfrm>
            <a:off x="4007386"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7"/>
          <p:cNvSpPr>
            <a:spLocks noChangeShapeType="1"/>
          </p:cNvSpPr>
          <p:nvPr/>
        </p:nvSpPr>
        <p:spPr bwMode="auto">
          <a:xfrm>
            <a:off x="4258211"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8"/>
          <p:cNvSpPr>
            <a:spLocks noChangeShapeType="1"/>
          </p:cNvSpPr>
          <p:nvPr/>
        </p:nvSpPr>
        <p:spPr bwMode="auto">
          <a:xfrm>
            <a:off x="4507448"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9"/>
          <p:cNvSpPr>
            <a:spLocks noChangeShapeType="1"/>
          </p:cNvSpPr>
          <p:nvPr/>
        </p:nvSpPr>
        <p:spPr bwMode="auto">
          <a:xfrm>
            <a:off x="4758273"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0"/>
          <p:cNvSpPr>
            <a:spLocks noChangeShapeType="1"/>
          </p:cNvSpPr>
          <p:nvPr/>
        </p:nvSpPr>
        <p:spPr bwMode="auto">
          <a:xfrm>
            <a:off x="5007511" y="5829647"/>
            <a:ext cx="0" cy="228600"/>
          </a:xfrm>
          <a:prstGeom prst="line">
            <a:avLst/>
          </a:prstGeom>
          <a:noFill/>
          <a:ln w="762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1"/>
          <p:cNvSpPr>
            <a:spLocks noChangeShapeType="1"/>
          </p:cNvSpPr>
          <p:nvPr/>
        </p:nvSpPr>
        <p:spPr bwMode="auto">
          <a:xfrm>
            <a:off x="5258336"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2"/>
          <p:cNvSpPr>
            <a:spLocks noChangeShapeType="1"/>
          </p:cNvSpPr>
          <p:nvPr/>
        </p:nvSpPr>
        <p:spPr bwMode="auto">
          <a:xfrm>
            <a:off x="5507573"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3"/>
          <p:cNvSpPr>
            <a:spLocks noChangeShapeType="1"/>
          </p:cNvSpPr>
          <p:nvPr/>
        </p:nvSpPr>
        <p:spPr bwMode="auto">
          <a:xfrm>
            <a:off x="5758398"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4"/>
          <p:cNvSpPr>
            <a:spLocks noChangeShapeType="1"/>
          </p:cNvSpPr>
          <p:nvPr/>
        </p:nvSpPr>
        <p:spPr bwMode="auto">
          <a:xfrm>
            <a:off x="6009223"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5"/>
          <p:cNvSpPr>
            <a:spLocks noChangeShapeType="1"/>
          </p:cNvSpPr>
          <p:nvPr/>
        </p:nvSpPr>
        <p:spPr bwMode="auto">
          <a:xfrm>
            <a:off x="6258461" y="5829647"/>
            <a:ext cx="0" cy="228600"/>
          </a:xfrm>
          <a:prstGeom prst="line">
            <a:avLst/>
          </a:prstGeom>
          <a:noFill/>
          <a:ln w="762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6"/>
          <p:cNvSpPr>
            <a:spLocks noChangeShapeType="1"/>
          </p:cNvSpPr>
          <p:nvPr/>
        </p:nvSpPr>
        <p:spPr bwMode="auto">
          <a:xfrm>
            <a:off x="6509286"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7"/>
          <p:cNvSpPr>
            <a:spLocks noChangeShapeType="1"/>
          </p:cNvSpPr>
          <p:nvPr/>
        </p:nvSpPr>
        <p:spPr bwMode="auto">
          <a:xfrm>
            <a:off x="6758523"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8"/>
          <p:cNvSpPr>
            <a:spLocks noChangeShapeType="1"/>
          </p:cNvSpPr>
          <p:nvPr/>
        </p:nvSpPr>
        <p:spPr bwMode="auto">
          <a:xfrm>
            <a:off x="7009348"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29"/>
          <p:cNvSpPr>
            <a:spLocks noChangeShapeType="1"/>
          </p:cNvSpPr>
          <p:nvPr/>
        </p:nvSpPr>
        <p:spPr bwMode="auto">
          <a:xfrm>
            <a:off x="7258586"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30"/>
          <p:cNvSpPr>
            <a:spLocks noChangeShapeType="1"/>
          </p:cNvSpPr>
          <p:nvPr/>
        </p:nvSpPr>
        <p:spPr bwMode="auto">
          <a:xfrm>
            <a:off x="7509411" y="5829647"/>
            <a:ext cx="0" cy="228600"/>
          </a:xfrm>
          <a:prstGeom prst="line">
            <a:avLst/>
          </a:prstGeom>
          <a:noFill/>
          <a:ln w="762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104"/>
          <p:cNvSpPr>
            <a:spLocks noChangeShapeType="1"/>
          </p:cNvSpPr>
          <p:nvPr/>
        </p:nvSpPr>
        <p:spPr bwMode="auto">
          <a:xfrm>
            <a:off x="7780873" y="5829649"/>
            <a:ext cx="0" cy="136525"/>
          </a:xfrm>
          <a:prstGeom prst="line">
            <a:avLst/>
          </a:prstGeom>
          <a:noFill/>
          <a:ln w="38100">
            <a:solidFill>
              <a:srgbClr val="CC66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4"/>
          <p:cNvSpPr>
            <a:spLocks noChangeShapeType="1"/>
          </p:cNvSpPr>
          <p:nvPr/>
        </p:nvSpPr>
        <p:spPr bwMode="auto">
          <a:xfrm>
            <a:off x="922873" y="5829647"/>
            <a:ext cx="7696200" cy="0"/>
          </a:xfrm>
          <a:prstGeom prst="line">
            <a:avLst/>
          </a:prstGeom>
          <a:noFill/>
          <a:ln w="38100">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Text Box 31"/>
          <p:cNvSpPr txBox="1">
            <a:spLocks noChangeArrowheads="1"/>
          </p:cNvSpPr>
          <p:nvPr/>
        </p:nvSpPr>
        <p:spPr bwMode="auto">
          <a:xfrm>
            <a:off x="770473" y="6134447"/>
            <a:ext cx="9690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000" dirty="0"/>
              <a:t> </a:t>
            </a:r>
            <a:r>
              <a:rPr lang="en-US" sz="2000" dirty="0" smtClean="0"/>
              <a:t>  2006</a:t>
            </a:r>
            <a:endParaRPr lang="en-US" sz="2000" dirty="0"/>
          </a:p>
        </p:txBody>
      </p:sp>
      <p:sp>
        <p:nvSpPr>
          <p:cNvPr id="36" name="Text Box 32"/>
          <p:cNvSpPr txBox="1">
            <a:spLocks noChangeArrowheads="1"/>
          </p:cNvSpPr>
          <p:nvPr/>
        </p:nvSpPr>
        <p:spPr bwMode="auto">
          <a:xfrm>
            <a:off x="2142075" y="6134447"/>
            <a:ext cx="7552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000" dirty="0" smtClean="0"/>
              <a:t>2007</a:t>
            </a:r>
            <a:endParaRPr lang="en-US" sz="2000" dirty="0"/>
          </a:p>
        </p:txBody>
      </p:sp>
      <p:sp>
        <p:nvSpPr>
          <p:cNvPr id="37" name="Text Box 33"/>
          <p:cNvSpPr txBox="1">
            <a:spLocks noChangeArrowheads="1"/>
          </p:cNvSpPr>
          <p:nvPr/>
        </p:nvSpPr>
        <p:spPr bwMode="auto">
          <a:xfrm>
            <a:off x="3361274" y="6134447"/>
            <a:ext cx="7552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000" dirty="0" smtClean="0"/>
              <a:t>2008</a:t>
            </a:r>
            <a:endParaRPr lang="en-US" sz="2000" dirty="0"/>
          </a:p>
        </p:txBody>
      </p:sp>
      <p:sp>
        <p:nvSpPr>
          <p:cNvPr id="38" name="Text Box 34"/>
          <p:cNvSpPr txBox="1">
            <a:spLocks noChangeArrowheads="1"/>
          </p:cNvSpPr>
          <p:nvPr/>
        </p:nvSpPr>
        <p:spPr bwMode="auto">
          <a:xfrm>
            <a:off x="4656675" y="6134447"/>
            <a:ext cx="7552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000" dirty="0" smtClean="0"/>
              <a:t>2009</a:t>
            </a:r>
            <a:endParaRPr lang="en-US" sz="2000" dirty="0"/>
          </a:p>
        </p:txBody>
      </p:sp>
      <p:sp>
        <p:nvSpPr>
          <p:cNvPr id="39" name="Text Box 35"/>
          <p:cNvSpPr txBox="1">
            <a:spLocks noChangeArrowheads="1"/>
          </p:cNvSpPr>
          <p:nvPr/>
        </p:nvSpPr>
        <p:spPr bwMode="auto">
          <a:xfrm>
            <a:off x="5875875" y="6134447"/>
            <a:ext cx="7552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000" dirty="0" smtClean="0"/>
              <a:t>2010</a:t>
            </a:r>
            <a:endParaRPr lang="en-US" sz="2000" dirty="0"/>
          </a:p>
        </p:txBody>
      </p:sp>
      <p:sp>
        <p:nvSpPr>
          <p:cNvPr id="40" name="Text Box 36"/>
          <p:cNvSpPr txBox="1">
            <a:spLocks noChangeArrowheads="1"/>
          </p:cNvSpPr>
          <p:nvPr/>
        </p:nvSpPr>
        <p:spPr bwMode="auto">
          <a:xfrm>
            <a:off x="7171275" y="6134447"/>
            <a:ext cx="7361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000" dirty="0" smtClean="0"/>
              <a:t>2011</a:t>
            </a:r>
            <a:endParaRPr lang="en-US" sz="2000" dirty="0"/>
          </a:p>
        </p:txBody>
      </p:sp>
      <p:pic>
        <p:nvPicPr>
          <p:cNvPr id="41" name="Picture 40"/>
          <p:cNvPicPr>
            <a:picLocks noChangeAspect="1"/>
          </p:cNvPicPr>
          <p:nvPr/>
        </p:nvPicPr>
        <p:blipFill>
          <a:blip r:embed="rId3"/>
          <a:stretch>
            <a:fillRect/>
          </a:stretch>
        </p:blipFill>
        <p:spPr>
          <a:xfrm>
            <a:off x="654553" y="2776406"/>
            <a:ext cx="2616355" cy="1497577"/>
          </a:xfrm>
          <a:prstGeom prst="rect">
            <a:avLst/>
          </a:prstGeom>
        </p:spPr>
      </p:pic>
      <p:pic>
        <p:nvPicPr>
          <p:cNvPr id="43" name="Picture 42"/>
          <p:cNvPicPr>
            <a:picLocks noChangeAspect="1"/>
          </p:cNvPicPr>
          <p:nvPr/>
        </p:nvPicPr>
        <p:blipFill rotWithShape="1">
          <a:blip r:embed="rId4"/>
          <a:srcRect l="31466" t="23515" r="7793" b="159"/>
          <a:stretch/>
        </p:blipFill>
        <p:spPr>
          <a:xfrm>
            <a:off x="4758273" y="983514"/>
            <a:ext cx="1982866" cy="1658086"/>
          </a:xfrm>
          <a:prstGeom prst="rect">
            <a:avLst/>
          </a:prstGeom>
        </p:spPr>
      </p:pic>
      <p:pic>
        <p:nvPicPr>
          <p:cNvPr id="44" name="Picture 43"/>
          <p:cNvPicPr>
            <a:picLocks noChangeAspect="1"/>
          </p:cNvPicPr>
          <p:nvPr/>
        </p:nvPicPr>
        <p:blipFill>
          <a:blip r:embed="rId5"/>
          <a:stretch>
            <a:fillRect/>
          </a:stretch>
        </p:blipFill>
        <p:spPr>
          <a:xfrm>
            <a:off x="246598" y="1220723"/>
            <a:ext cx="2019300" cy="1514475"/>
          </a:xfrm>
          <a:prstGeom prst="rect">
            <a:avLst/>
          </a:prstGeom>
        </p:spPr>
      </p:pic>
      <p:pic>
        <p:nvPicPr>
          <p:cNvPr id="45" name="Picture 44"/>
          <p:cNvPicPr>
            <a:picLocks noChangeAspect="1"/>
          </p:cNvPicPr>
          <p:nvPr/>
        </p:nvPicPr>
        <p:blipFill>
          <a:blip r:embed="rId6"/>
          <a:stretch>
            <a:fillRect/>
          </a:stretch>
        </p:blipFill>
        <p:spPr>
          <a:xfrm>
            <a:off x="4477286" y="3165240"/>
            <a:ext cx="2032000" cy="1524000"/>
          </a:xfrm>
          <a:prstGeom prst="rect">
            <a:avLst/>
          </a:prstGeom>
        </p:spPr>
      </p:pic>
      <p:pic>
        <p:nvPicPr>
          <p:cNvPr id="46" name="Picture 45"/>
          <p:cNvPicPr>
            <a:picLocks noChangeAspect="1"/>
          </p:cNvPicPr>
          <p:nvPr/>
        </p:nvPicPr>
        <p:blipFill>
          <a:blip r:embed="rId7"/>
          <a:stretch>
            <a:fillRect/>
          </a:stretch>
        </p:blipFill>
        <p:spPr>
          <a:xfrm>
            <a:off x="6804671" y="2735198"/>
            <a:ext cx="2395283" cy="1634781"/>
          </a:xfrm>
          <a:prstGeom prst="rect">
            <a:avLst/>
          </a:prstGeom>
        </p:spPr>
      </p:pic>
      <p:pic>
        <p:nvPicPr>
          <p:cNvPr id="47" name="Picture 46"/>
          <p:cNvPicPr>
            <a:picLocks noChangeAspect="1"/>
          </p:cNvPicPr>
          <p:nvPr/>
        </p:nvPicPr>
        <p:blipFill>
          <a:blip r:embed="rId8"/>
          <a:stretch>
            <a:fillRect/>
          </a:stretch>
        </p:blipFill>
        <p:spPr>
          <a:xfrm>
            <a:off x="6992421" y="820271"/>
            <a:ext cx="2206992" cy="1696354"/>
          </a:xfrm>
          <a:prstGeom prst="rect">
            <a:avLst/>
          </a:prstGeom>
        </p:spPr>
      </p:pic>
      <p:pic>
        <p:nvPicPr>
          <p:cNvPr id="4" name="Picture 3"/>
          <p:cNvPicPr>
            <a:picLocks noChangeAspect="1"/>
          </p:cNvPicPr>
          <p:nvPr/>
        </p:nvPicPr>
        <p:blipFill>
          <a:blip r:embed="rId9"/>
          <a:stretch>
            <a:fillRect/>
          </a:stretch>
        </p:blipFill>
        <p:spPr>
          <a:xfrm>
            <a:off x="6883342" y="4273983"/>
            <a:ext cx="2316612" cy="1402917"/>
          </a:xfrm>
          <a:prstGeom prst="rect">
            <a:avLst/>
          </a:prstGeom>
        </p:spPr>
      </p:pic>
      <p:sp>
        <p:nvSpPr>
          <p:cNvPr id="48" name="Title 1"/>
          <p:cNvSpPr>
            <a:spLocks noGrp="1"/>
          </p:cNvSpPr>
          <p:nvPr>
            <p:ph type="title"/>
          </p:nvPr>
        </p:nvSpPr>
        <p:spPr>
          <a:xfrm>
            <a:off x="116620" y="0"/>
            <a:ext cx="9027379" cy="820271"/>
          </a:xfrm>
        </p:spPr>
        <p:txBody>
          <a:bodyPr/>
          <a:lstStyle/>
          <a:p>
            <a:r>
              <a:rPr lang="en-US" sz="3200" dirty="0" smtClean="0"/>
              <a:t>2006 – 2011: Internet Video Going Prime Time </a:t>
            </a:r>
            <a:endParaRPr lang="en-US" sz="3200" dirty="0"/>
          </a:p>
        </p:txBody>
      </p:sp>
      <p:pic>
        <p:nvPicPr>
          <p:cNvPr id="2" name="Picture 1"/>
          <p:cNvPicPr>
            <a:picLocks noChangeAspect="1"/>
          </p:cNvPicPr>
          <p:nvPr/>
        </p:nvPicPr>
        <p:blipFill>
          <a:blip r:embed="rId10"/>
          <a:stretch>
            <a:fillRect/>
          </a:stretch>
        </p:blipFill>
        <p:spPr>
          <a:xfrm>
            <a:off x="2229507" y="4273983"/>
            <a:ext cx="2348175" cy="1555666"/>
          </a:xfrm>
          <a:prstGeom prst="rect">
            <a:avLst/>
          </a:prstGeom>
        </p:spPr>
      </p:pic>
      <p:pic>
        <p:nvPicPr>
          <p:cNvPr id="3" name="Picture 2"/>
          <p:cNvPicPr>
            <a:picLocks noChangeAspect="1"/>
          </p:cNvPicPr>
          <p:nvPr/>
        </p:nvPicPr>
        <p:blipFill>
          <a:blip r:embed="rId11"/>
          <a:stretch>
            <a:fillRect/>
          </a:stretch>
        </p:blipFill>
        <p:spPr>
          <a:xfrm>
            <a:off x="2554551" y="1080022"/>
            <a:ext cx="2102124" cy="1561578"/>
          </a:xfrm>
          <a:prstGeom prst="rect">
            <a:avLst/>
          </a:prstGeom>
        </p:spPr>
      </p:pic>
    </p:spTree>
    <p:extLst>
      <p:ext uri="{BB962C8B-B14F-4D97-AF65-F5344CB8AC3E}">
        <p14:creationId xmlns:p14="http://schemas.microsoft.com/office/powerpoint/2010/main" val="19772137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6683"/>
            <a:ext cx="8229600" cy="867305"/>
          </a:xfrm>
        </p:spPr>
        <p:txBody>
          <a:bodyPr/>
          <a:lstStyle/>
          <a:p>
            <a:r>
              <a:rPr lang="en-US" dirty="0" smtClean="0"/>
              <a:t>Flash: Enabling Technology For Phase 2 Growth 2005-2011</a:t>
            </a:r>
            <a:endParaRPr lang="en-US" dirty="0"/>
          </a:p>
        </p:txBody>
      </p:sp>
      <p:sp>
        <p:nvSpPr>
          <p:cNvPr id="3" name="Content Placeholder 2"/>
          <p:cNvSpPr>
            <a:spLocks noGrp="1"/>
          </p:cNvSpPr>
          <p:nvPr>
            <p:ph idx="1"/>
          </p:nvPr>
        </p:nvSpPr>
        <p:spPr>
          <a:xfrm>
            <a:off x="457200" y="1862660"/>
            <a:ext cx="8229600" cy="4334939"/>
          </a:xfrm>
        </p:spPr>
        <p:txBody>
          <a:bodyPr>
            <a:normAutofit/>
          </a:bodyPr>
          <a:lstStyle/>
          <a:p>
            <a:r>
              <a:rPr lang="en-US" dirty="0" smtClean="0"/>
              <a:t>Client-side:  Flash being the de-facto platform</a:t>
            </a:r>
          </a:p>
          <a:p>
            <a:pPr lvl="1"/>
            <a:r>
              <a:rPr lang="en-US" dirty="0" smtClean="0"/>
              <a:t>Works in all browsers </a:t>
            </a:r>
          </a:p>
          <a:p>
            <a:pPr lvl="1"/>
            <a:r>
              <a:rPr lang="en-US" dirty="0" smtClean="0"/>
              <a:t>Works across </a:t>
            </a:r>
            <a:r>
              <a:rPr lang="en-US" dirty="0" err="1" smtClean="0"/>
              <a:t>OSes</a:t>
            </a:r>
            <a:r>
              <a:rPr lang="en-US" dirty="0" smtClean="0"/>
              <a:t> </a:t>
            </a:r>
          </a:p>
          <a:p>
            <a:r>
              <a:rPr lang="en-US" dirty="0" smtClean="0"/>
              <a:t>RTMP being the protocol </a:t>
            </a:r>
          </a:p>
          <a:p>
            <a:r>
              <a:rPr lang="en-US" dirty="0" smtClean="0"/>
              <a:t>Maturing CDN technologies to support streaming </a:t>
            </a:r>
          </a:p>
          <a:p>
            <a:endParaRPr lang="en-US" dirty="0"/>
          </a:p>
        </p:txBody>
      </p:sp>
      <p:pic>
        <p:nvPicPr>
          <p:cNvPr id="4" name="Picture 3"/>
          <p:cNvPicPr>
            <a:picLocks noChangeAspect="1"/>
          </p:cNvPicPr>
          <p:nvPr/>
        </p:nvPicPr>
        <p:blipFill>
          <a:blip r:embed="rId3"/>
          <a:stretch>
            <a:fillRect/>
          </a:stretch>
        </p:blipFill>
        <p:spPr>
          <a:xfrm>
            <a:off x="3636127" y="4717499"/>
            <a:ext cx="1578548" cy="1578548"/>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765446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7305"/>
          </a:xfrm>
        </p:spPr>
        <p:txBody>
          <a:bodyPr/>
          <a:lstStyle/>
          <a:p>
            <a:r>
              <a:rPr lang="en-US" dirty="0" smtClean="0"/>
              <a:t>What is Flash?</a:t>
            </a:r>
            <a:endParaRPr lang="en-US" dirty="0">
              <a:solidFill>
                <a:srgbClr val="FF0000"/>
              </a:solidFill>
            </a:endParaRPr>
          </a:p>
        </p:txBody>
      </p:sp>
      <p:sp>
        <p:nvSpPr>
          <p:cNvPr id="3" name="Content Placeholder 2"/>
          <p:cNvSpPr>
            <a:spLocks noGrp="1"/>
          </p:cNvSpPr>
          <p:nvPr>
            <p:ph idx="1"/>
          </p:nvPr>
        </p:nvSpPr>
        <p:spPr>
          <a:xfrm>
            <a:off x="0" y="889721"/>
            <a:ext cx="5192811" cy="5917979"/>
          </a:xfrm>
        </p:spPr>
        <p:txBody>
          <a:bodyPr>
            <a:noAutofit/>
          </a:bodyPr>
          <a:lstStyle/>
          <a:p>
            <a:r>
              <a:rPr lang="en-US" sz="2000" dirty="0"/>
              <a:t>B</a:t>
            </a:r>
            <a:r>
              <a:rPr lang="en-US" sz="2000" dirty="0" smtClean="0"/>
              <a:t>rowser plugin</a:t>
            </a:r>
            <a:r>
              <a:rPr lang="en-US" sz="2000" dirty="0"/>
              <a:t> d</a:t>
            </a:r>
            <a:r>
              <a:rPr lang="en-US" sz="2000" dirty="0" smtClean="0"/>
              <a:t>eveloped by Macromedia (acquired by Adobe in 2005)</a:t>
            </a:r>
          </a:p>
          <a:p>
            <a:r>
              <a:rPr lang="en-US" sz="2000" dirty="0" smtClean="0"/>
              <a:t>A programming environment that is independent of browser types and </a:t>
            </a:r>
            <a:r>
              <a:rPr lang="en-US" sz="2000" dirty="0" err="1" smtClean="0"/>
              <a:t>OSes</a:t>
            </a:r>
            <a:endParaRPr lang="en-US" sz="2000" dirty="0" smtClean="0"/>
          </a:p>
          <a:p>
            <a:r>
              <a:rPr lang="en-US" sz="2000" dirty="0"/>
              <a:t>R</a:t>
            </a:r>
            <a:r>
              <a:rPr lang="en-US" sz="2000" dirty="0" smtClean="0"/>
              <a:t>ich interactive features and seamless browser integration </a:t>
            </a:r>
            <a:r>
              <a:rPr lang="en-US" sz="2000" dirty="0" smtClean="0">
                <a:sym typeface="Wingdings"/>
              </a:rPr>
              <a:t> desktop application-like features</a:t>
            </a:r>
            <a:endParaRPr lang="en-US" sz="2000" dirty="0" smtClean="0"/>
          </a:p>
          <a:p>
            <a:pPr lvl="1"/>
            <a:r>
              <a:rPr lang="en-US" sz="1600" dirty="0">
                <a:sym typeface="Wingdings"/>
              </a:rPr>
              <a:t>Flash Player 9.0 </a:t>
            </a:r>
            <a:r>
              <a:rPr lang="en-US" sz="1600" dirty="0" smtClean="0">
                <a:sym typeface="Wingdings"/>
              </a:rPr>
              <a:t>+ </a:t>
            </a:r>
            <a:r>
              <a:rPr lang="en-US" sz="1600" dirty="0" err="1" smtClean="0">
                <a:sym typeface="Wingdings"/>
              </a:rPr>
              <a:t>ActionScript</a:t>
            </a:r>
            <a:r>
              <a:rPr lang="en-US" sz="1600" dirty="0" smtClean="0">
                <a:sym typeface="Wingdings"/>
              </a:rPr>
              <a:t> 3.0 introduced in 2006 brought a new virtual machine and a just-in-time compiler with 10x performance improvements enabling a wave of more sophisticated and interactive video and web applications</a:t>
            </a:r>
            <a:endParaRPr lang="en-US" sz="1600" dirty="0">
              <a:sym typeface="Wingdings"/>
            </a:endParaRPr>
          </a:p>
          <a:p>
            <a:r>
              <a:rPr lang="en-US" sz="2000" dirty="0" smtClean="0"/>
              <a:t>Support for video </a:t>
            </a:r>
          </a:p>
          <a:p>
            <a:pPr lvl="1"/>
            <a:r>
              <a:rPr lang="en-US" sz="1600" dirty="0" smtClean="0"/>
              <a:t>Rendering,</a:t>
            </a:r>
            <a:r>
              <a:rPr lang="en-US" sz="1600" dirty="0"/>
              <a:t> d</a:t>
            </a:r>
            <a:r>
              <a:rPr lang="en-US" sz="1600" dirty="0" smtClean="0"/>
              <a:t>ecoding, introduced H.264 in 2007</a:t>
            </a:r>
          </a:p>
          <a:p>
            <a:pPr lvl="1"/>
            <a:r>
              <a:rPr lang="en-US" sz="1600" dirty="0" smtClean="0"/>
              <a:t>Streaming (RTMP), </a:t>
            </a:r>
          </a:p>
          <a:p>
            <a:pPr lvl="1"/>
            <a:r>
              <a:rPr lang="en-US" sz="1600" dirty="0" smtClean="0"/>
              <a:t>Content protection (RTMPE, tokenization)</a:t>
            </a:r>
          </a:p>
          <a:p>
            <a:r>
              <a:rPr lang="en-US" sz="2000" dirty="0" smtClean="0"/>
              <a:t>More than 95% penetration on PCs</a:t>
            </a:r>
          </a:p>
        </p:txBody>
      </p:sp>
      <p:pic>
        <p:nvPicPr>
          <p:cNvPr id="4" name="Picture 3"/>
          <p:cNvPicPr>
            <a:picLocks noChangeAspect="1"/>
          </p:cNvPicPr>
          <p:nvPr/>
        </p:nvPicPr>
        <p:blipFill>
          <a:blip r:embed="rId3"/>
          <a:stretch>
            <a:fillRect/>
          </a:stretch>
        </p:blipFill>
        <p:spPr>
          <a:xfrm>
            <a:off x="5129580" y="976695"/>
            <a:ext cx="3563151" cy="2375434"/>
          </a:xfrm>
          <a:prstGeom prst="rect">
            <a:avLst/>
          </a:prstGeom>
          <a:effectLst>
            <a:outerShdw blurRad="76200" dir="18900000" sy="23000" kx="-1200000" algn="bl" rotWithShape="0">
              <a:prstClr val="black">
                <a:alpha val="20000"/>
              </a:prstClr>
            </a:outerShdw>
          </a:effectLst>
        </p:spPr>
      </p:pic>
      <p:pic>
        <p:nvPicPr>
          <p:cNvPr id="6" name="Picture 5"/>
          <p:cNvPicPr>
            <a:picLocks noChangeAspect="1"/>
          </p:cNvPicPr>
          <p:nvPr/>
        </p:nvPicPr>
        <p:blipFill>
          <a:blip r:embed="rId4"/>
          <a:stretch>
            <a:fillRect/>
          </a:stretch>
        </p:blipFill>
        <p:spPr>
          <a:xfrm>
            <a:off x="7910450" y="2470676"/>
            <a:ext cx="881453" cy="881453"/>
          </a:xfrm>
          <a:prstGeom prst="rect">
            <a:avLst/>
          </a:prstGeom>
          <a:effectLst>
            <a:outerShdw blurRad="76200" dir="18900000" sy="23000" kx="-1200000" algn="bl" rotWithShape="0">
              <a:prstClr val="black">
                <a:alpha val="20000"/>
              </a:prstClr>
            </a:outerShdw>
          </a:effectLst>
        </p:spPr>
      </p:pic>
      <p:pic>
        <p:nvPicPr>
          <p:cNvPr id="5" name="Picture 4"/>
          <p:cNvPicPr>
            <a:picLocks noChangeAspect="1"/>
          </p:cNvPicPr>
          <p:nvPr/>
        </p:nvPicPr>
        <p:blipFill>
          <a:blip r:embed="rId5"/>
          <a:stretch>
            <a:fillRect/>
          </a:stretch>
        </p:blipFill>
        <p:spPr>
          <a:xfrm>
            <a:off x="5352275" y="4034249"/>
            <a:ext cx="3147339" cy="2546534"/>
          </a:xfrm>
          <a:prstGeom prst="rect">
            <a:avLst/>
          </a:prstGeom>
          <a:effectLst>
            <a:outerShdw blurRad="76200" dir="18900000" sy="23000" kx="-1200000" algn="bl" rotWithShape="0">
              <a:prstClr val="black">
                <a:alpha val="20000"/>
              </a:prstClr>
            </a:outerShdw>
          </a:effectLst>
        </p:spPr>
      </p:pic>
      <p:pic>
        <p:nvPicPr>
          <p:cNvPr id="8" name="Picture 7"/>
          <p:cNvPicPr>
            <a:picLocks noChangeAspect="1"/>
          </p:cNvPicPr>
          <p:nvPr/>
        </p:nvPicPr>
        <p:blipFill>
          <a:blip r:embed="rId6"/>
          <a:stretch>
            <a:fillRect/>
          </a:stretch>
        </p:blipFill>
        <p:spPr>
          <a:xfrm>
            <a:off x="4939821" y="4345799"/>
            <a:ext cx="1019967" cy="762425"/>
          </a:xfrm>
          <a:prstGeom prst="rect">
            <a:avLst/>
          </a:prstGeom>
          <a:effectLst/>
        </p:spPr>
      </p:pic>
    </p:spTree>
    <p:extLst>
      <p:ext uri="{BB962C8B-B14F-4D97-AF65-F5344CB8AC3E}">
        <p14:creationId xmlns:p14="http://schemas.microsoft.com/office/powerpoint/2010/main" val="428797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6" y="1"/>
            <a:ext cx="169333" cy="6877594"/>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2"/>
          <p:cNvSpPr txBox="1">
            <a:spLocks noChangeArrowheads="1"/>
          </p:cNvSpPr>
          <p:nvPr/>
        </p:nvSpPr>
        <p:spPr bwMode="auto">
          <a:xfrm>
            <a:off x="196946" y="0"/>
            <a:ext cx="8820053" cy="9283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lnSpc>
                <a:spcPts val="3400"/>
              </a:lnSpc>
              <a:spcBef>
                <a:spcPct val="0"/>
              </a:spcBef>
              <a:spcAft>
                <a:spcPct val="0"/>
              </a:spcAft>
              <a:defRPr sz="3600" b="1" i="0" kern="1200">
                <a:solidFill>
                  <a:srgbClr val="77933C"/>
                </a:solidFill>
                <a:effectLst/>
                <a:latin typeface="Helvetica Neue"/>
                <a:ea typeface="ＭＳ Ｐゴシック" pitchFamily="-107" charset="-128"/>
                <a:cs typeface="Helvetica Neue"/>
              </a:defRPr>
            </a:lvl1pPr>
            <a:lvl2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2pPr>
            <a:lvl3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3pPr>
            <a:lvl4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4pPr>
            <a:lvl5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5pPr>
            <a:lvl6pPr marL="457200" algn="l" rtl="0" fontAlgn="base">
              <a:lnSpc>
                <a:spcPts val="3400"/>
              </a:lnSpc>
              <a:spcBef>
                <a:spcPct val="0"/>
              </a:spcBef>
              <a:spcAft>
                <a:spcPct val="0"/>
              </a:spcAft>
              <a:defRPr sz="3600">
                <a:solidFill>
                  <a:schemeClr val="bg1"/>
                </a:solidFill>
                <a:latin typeface="Trebuchet MS" pitchFamily="34" charset="0"/>
              </a:defRPr>
            </a:lvl6pPr>
            <a:lvl7pPr marL="914400" algn="l" rtl="0" fontAlgn="base">
              <a:lnSpc>
                <a:spcPts val="3400"/>
              </a:lnSpc>
              <a:spcBef>
                <a:spcPct val="0"/>
              </a:spcBef>
              <a:spcAft>
                <a:spcPct val="0"/>
              </a:spcAft>
              <a:defRPr sz="3600">
                <a:solidFill>
                  <a:schemeClr val="bg1"/>
                </a:solidFill>
                <a:latin typeface="Trebuchet MS" pitchFamily="34" charset="0"/>
              </a:defRPr>
            </a:lvl7pPr>
            <a:lvl8pPr marL="1371600" algn="l" rtl="0" fontAlgn="base">
              <a:lnSpc>
                <a:spcPts val="3400"/>
              </a:lnSpc>
              <a:spcBef>
                <a:spcPct val="0"/>
              </a:spcBef>
              <a:spcAft>
                <a:spcPct val="0"/>
              </a:spcAft>
              <a:defRPr sz="3600">
                <a:solidFill>
                  <a:schemeClr val="bg1"/>
                </a:solidFill>
                <a:latin typeface="Trebuchet MS" pitchFamily="34" charset="0"/>
              </a:defRPr>
            </a:lvl8pPr>
            <a:lvl9pPr marL="1828800" algn="l" rtl="0" fontAlgn="base">
              <a:lnSpc>
                <a:spcPts val="3400"/>
              </a:lnSpc>
              <a:spcBef>
                <a:spcPct val="0"/>
              </a:spcBef>
              <a:spcAft>
                <a:spcPct val="0"/>
              </a:spcAft>
              <a:defRPr sz="3600">
                <a:solidFill>
                  <a:schemeClr val="bg1"/>
                </a:solidFill>
                <a:latin typeface="Trebuchet MS" pitchFamily="34" charset="0"/>
              </a:defRPr>
            </a:lvl9pPr>
          </a:lstStyle>
          <a:p>
            <a:pPr eaLnBrk="1" hangingPunct="1"/>
            <a:r>
              <a:rPr lang="en-US" sz="3200" dirty="0" smtClean="0">
                <a:solidFill>
                  <a:srgbClr val="000090"/>
                </a:solidFill>
                <a:latin typeface="Arial" charset="0"/>
              </a:rPr>
              <a:t>2010: Apps and Multi-Devices  </a:t>
            </a:r>
            <a:endParaRPr lang="en-US" sz="3200" dirty="0">
              <a:solidFill>
                <a:srgbClr val="000090"/>
              </a:solidFill>
              <a:latin typeface="Arial" charset="0"/>
            </a:endParaRPr>
          </a:p>
        </p:txBody>
      </p:sp>
      <p:pic>
        <p:nvPicPr>
          <p:cNvPr id="13" name="Picture 1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4737" y="1456868"/>
            <a:ext cx="876670" cy="974508"/>
          </a:xfrm>
          <a:prstGeom prst="rect">
            <a:avLst/>
          </a:prstGeom>
          <a:noFill/>
          <a:ln>
            <a:noFill/>
          </a:ln>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3699" y="1570957"/>
            <a:ext cx="1407745" cy="936479"/>
          </a:xfrm>
          <a:prstGeom prst="rect">
            <a:avLst/>
          </a:prstGeom>
          <a:noFill/>
          <a:ln>
            <a:noFill/>
          </a:ln>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4713" y="1355456"/>
            <a:ext cx="1135074" cy="1659041"/>
          </a:xfrm>
          <a:prstGeom prst="rect">
            <a:avLst/>
          </a:prstGeom>
          <a:noFill/>
          <a:ln>
            <a:noFill/>
          </a:ln>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2234" y="1092418"/>
            <a:ext cx="1655051" cy="1327866"/>
          </a:xfrm>
          <a:prstGeom prst="rect">
            <a:avLst/>
          </a:prstGeom>
          <a:noFill/>
          <a:ln>
            <a:noFill/>
          </a:ln>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a:clrChange>
              <a:clrFrom>
                <a:srgbClr val="FFFFFF"/>
              </a:clrFrom>
              <a:clrTo>
                <a:srgbClr val="FFFFFF">
                  <a:alpha val="0"/>
                </a:srgbClr>
              </a:clrTo>
            </a:clrChange>
          </a:blip>
          <a:stretch>
            <a:fillRect/>
          </a:stretch>
        </p:blipFill>
        <p:spPr>
          <a:xfrm>
            <a:off x="2765936" y="5225638"/>
            <a:ext cx="3616164" cy="1506735"/>
          </a:xfrm>
          <a:prstGeom prst="rect">
            <a:avLst/>
          </a:prstGeom>
        </p:spPr>
      </p:pic>
      <p:sp>
        <p:nvSpPr>
          <p:cNvPr id="18" name="Content Placeholder 2"/>
          <p:cNvSpPr>
            <a:spLocks noGrp="1"/>
          </p:cNvSpPr>
          <p:nvPr>
            <p:ph idx="1"/>
          </p:nvPr>
        </p:nvSpPr>
        <p:spPr>
          <a:xfrm>
            <a:off x="196945" y="3480135"/>
            <a:ext cx="8947055" cy="2717470"/>
          </a:xfrm>
        </p:spPr>
        <p:txBody>
          <a:bodyPr>
            <a:normAutofit/>
          </a:bodyPr>
          <a:lstStyle/>
          <a:p>
            <a:r>
              <a:rPr lang="en-US" sz="2000" dirty="0" smtClean="0"/>
              <a:t>Rise of apps and the slow decline of Flash as the universal video platform</a:t>
            </a:r>
          </a:p>
          <a:p>
            <a:pPr lvl="1"/>
            <a:r>
              <a:rPr lang="en-US" sz="1600" dirty="0" smtClean="0"/>
              <a:t>iPhone was launched on June 29</a:t>
            </a:r>
            <a:r>
              <a:rPr lang="en-US" sz="1600" baseline="30000" dirty="0" smtClean="0"/>
              <a:t>th</a:t>
            </a:r>
            <a:r>
              <a:rPr lang="en-US" sz="1600" dirty="0" smtClean="0"/>
              <a:t>, 2007 without support for Flash</a:t>
            </a:r>
          </a:p>
          <a:p>
            <a:pPr lvl="1"/>
            <a:r>
              <a:rPr lang="en-US" sz="1600" dirty="0" err="1" smtClean="0"/>
              <a:t>iPad</a:t>
            </a:r>
            <a:r>
              <a:rPr lang="en-US" sz="1600" dirty="0" smtClean="0"/>
              <a:t> was launched on April 3</a:t>
            </a:r>
            <a:r>
              <a:rPr lang="en-US" sz="1600" baseline="30000" dirty="0" smtClean="0"/>
              <a:t>rd</a:t>
            </a:r>
            <a:r>
              <a:rPr lang="en-US" sz="1600" dirty="0" smtClean="0"/>
              <a:t>, 2010 also without support for Flash</a:t>
            </a:r>
          </a:p>
          <a:p>
            <a:pPr lvl="1"/>
            <a:r>
              <a:rPr lang="en-US" sz="1600" dirty="0" smtClean="0"/>
              <a:t>Adobe announced removing support for Flash on Android on June 27</a:t>
            </a:r>
            <a:r>
              <a:rPr lang="en-US" sz="1600" baseline="30000" dirty="0" smtClean="0"/>
              <a:t>th</a:t>
            </a:r>
            <a:r>
              <a:rPr lang="en-US" sz="1600" dirty="0" smtClean="0"/>
              <a:t>, 2012 (almost exactly 5 years after iPhone launched)</a:t>
            </a:r>
          </a:p>
        </p:txBody>
      </p:sp>
      <p:pic>
        <p:nvPicPr>
          <p:cNvPr id="11" name="Picture 6"/>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102" y="1955607"/>
            <a:ext cx="699117" cy="697209"/>
          </a:xfrm>
          <a:prstGeom prst="rect">
            <a:avLst/>
          </a:prstGeom>
          <a:noFill/>
          <a:ln>
            <a:noFill/>
          </a:ln>
          <a:effectLst>
            <a:outerShdw blurRad="76200" dist="12700" dir="2700000" sy="-23000" kx="-8004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9">
            <a:clrChange>
              <a:clrFrom>
                <a:srgbClr val="FFFFFF"/>
              </a:clrFrom>
              <a:clrTo>
                <a:srgbClr val="FFFFFF">
                  <a:alpha val="0"/>
                </a:srgbClr>
              </a:clrTo>
            </a:clrChange>
          </a:blip>
          <a:srcRect t="18558" b="16933"/>
          <a:stretch>
            <a:fillRect/>
          </a:stretch>
        </p:blipFill>
        <p:spPr>
          <a:xfrm>
            <a:off x="7085397" y="1539802"/>
            <a:ext cx="1601403" cy="1113014"/>
          </a:xfrm>
          <a:prstGeom prst="rect">
            <a:avLst/>
          </a:prstGeom>
          <a:effectLst>
            <a:outerShdw blurRad="76200" dist="12700" dir="2700000" sy="-23000" kx="-800400" algn="bl" rotWithShape="0">
              <a:prstClr val="black">
                <a:alpha val="20000"/>
              </a:prstClr>
            </a:outerShdw>
          </a:effectLst>
        </p:spPr>
      </p:pic>
    </p:spTree>
    <p:extLst>
      <p:ext uri="{BB962C8B-B14F-4D97-AF65-F5344CB8AC3E}">
        <p14:creationId xmlns:p14="http://schemas.microsoft.com/office/powerpoint/2010/main" val="648724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559"/>
            <a:ext cx="8229600" cy="867305"/>
          </a:xfrm>
        </p:spPr>
        <p:txBody>
          <a:bodyPr/>
          <a:lstStyle/>
          <a:p>
            <a:r>
              <a:rPr lang="en-US" dirty="0" smtClean="0"/>
              <a:t>2011 – Present </a:t>
            </a:r>
            <a:endParaRPr lang="en-US" dirty="0"/>
          </a:p>
        </p:txBody>
      </p:sp>
      <p:sp>
        <p:nvSpPr>
          <p:cNvPr id="3" name="Content Placeholder 2"/>
          <p:cNvSpPr>
            <a:spLocks noGrp="1"/>
          </p:cNvSpPr>
          <p:nvPr>
            <p:ph idx="1"/>
          </p:nvPr>
        </p:nvSpPr>
        <p:spPr>
          <a:xfrm>
            <a:off x="457200" y="1286931"/>
            <a:ext cx="8229600" cy="4910673"/>
          </a:xfrm>
        </p:spPr>
        <p:txBody>
          <a:bodyPr>
            <a:normAutofit fontScale="92500" lnSpcReduction="10000"/>
          </a:bodyPr>
          <a:lstStyle/>
          <a:p>
            <a:r>
              <a:rPr lang="en-US" dirty="0" smtClean="0"/>
              <a:t>Four separate screens </a:t>
            </a:r>
          </a:p>
          <a:p>
            <a:pPr lvl="1"/>
            <a:r>
              <a:rPr lang="en-US" sz="2200" dirty="0" smtClean="0"/>
              <a:t>PC</a:t>
            </a:r>
            <a:endParaRPr lang="en-US" sz="2200" dirty="0"/>
          </a:p>
          <a:p>
            <a:pPr lvl="1"/>
            <a:r>
              <a:rPr lang="en-US" sz="2200" dirty="0" smtClean="0"/>
              <a:t>Phone </a:t>
            </a:r>
          </a:p>
          <a:p>
            <a:pPr lvl="1"/>
            <a:r>
              <a:rPr lang="en-US" sz="2200" dirty="0" smtClean="0"/>
              <a:t>Tablet</a:t>
            </a:r>
          </a:p>
          <a:p>
            <a:pPr lvl="1"/>
            <a:r>
              <a:rPr lang="en-US" sz="2200" dirty="0" smtClean="0"/>
              <a:t>TV:  connected directly to Internet or via other devices (e.g. </a:t>
            </a:r>
            <a:r>
              <a:rPr lang="en-US" sz="2200" dirty="0" err="1" smtClean="0"/>
              <a:t>Roku</a:t>
            </a:r>
            <a:r>
              <a:rPr lang="en-US" sz="2200" dirty="0" smtClean="0"/>
              <a:t>, Xbox, PlayStation, </a:t>
            </a:r>
            <a:r>
              <a:rPr lang="en-US" sz="2200" dirty="0" err="1" smtClean="0"/>
              <a:t>AppleTV</a:t>
            </a:r>
            <a:r>
              <a:rPr lang="en-US" sz="2200" dirty="0" smtClean="0"/>
              <a:t>)</a:t>
            </a:r>
          </a:p>
          <a:p>
            <a:r>
              <a:rPr lang="en-US" dirty="0" smtClean="0"/>
              <a:t>Different user behaviors and video applications for different screens </a:t>
            </a:r>
          </a:p>
          <a:p>
            <a:r>
              <a:rPr lang="en-US" dirty="0" smtClean="0"/>
              <a:t> Fragmented playback software environment </a:t>
            </a:r>
            <a:endParaRPr lang="en-US" dirty="0"/>
          </a:p>
          <a:p>
            <a:pPr lvl="1"/>
            <a:r>
              <a:rPr lang="en-US" sz="2200" dirty="0" smtClean="0"/>
              <a:t>Apps on mobile and tablet devices (</a:t>
            </a:r>
            <a:r>
              <a:rPr lang="en-US" sz="2200" dirty="0" err="1" smtClean="0"/>
              <a:t>iOS</a:t>
            </a:r>
            <a:r>
              <a:rPr lang="en-US" sz="2200" dirty="0" smtClean="0"/>
              <a:t>, Android)</a:t>
            </a:r>
          </a:p>
          <a:p>
            <a:pPr lvl="1"/>
            <a:r>
              <a:rPr lang="en-US" sz="2200" dirty="0" smtClean="0"/>
              <a:t>Apps on game consoles and connected TVs (Xbox, PS3, </a:t>
            </a:r>
            <a:r>
              <a:rPr lang="en-US" sz="2200" dirty="0" err="1" smtClean="0"/>
              <a:t>Roku</a:t>
            </a:r>
            <a:r>
              <a:rPr lang="en-US" sz="2200" dirty="0" smtClean="0"/>
              <a:t>, </a:t>
            </a:r>
            <a:r>
              <a:rPr lang="en-US" sz="2200" dirty="0" err="1" smtClean="0"/>
              <a:t>AppleTV</a:t>
            </a:r>
            <a:r>
              <a:rPr lang="en-US" sz="2200" dirty="0" smtClean="0"/>
              <a:t>, Samsung TV, LG TV, etc.)</a:t>
            </a:r>
          </a:p>
          <a:p>
            <a:pPr lvl="1"/>
            <a:r>
              <a:rPr lang="en-US" sz="2200" dirty="0" smtClean="0"/>
              <a:t>Both Flash and Silverlight on PCs </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4722029" y="671692"/>
            <a:ext cx="3521309" cy="1990305"/>
          </a:xfrm>
          <a:prstGeom prst="rect">
            <a:avLst/>
          </a:prstGeom>
        </p:spPr>
      </p:pic>
    </p:spTree>
    <p:extLst>
      <p:ext uri="{BB962C8B-B14F-4D97-AF65-F5344CB8AC3E}">
        <p14:creationId xmlns:p14="http://schemas.microsoft.com/office/powerpoint/2010/main" val="3229880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4231"/>
            <a:ext cx="8825683" cy="914400"/>
          </a:xfrm>
        </p:spPr>
        <p:txBody>
          <a:bodyPr/>
          <a:lstStyle/>
          <a:p>
            <a:r>
              <a:rPr lang="en-US" dirty="0" smtClean="0"/>
              <a:t>Part 1 Outline </a:t>
            </a:r>
            <a:endParaRPr lang="en-US" dirty="0"/>
          </a:p>
        </p:txBody>
      </p:sp>
      <p:sp>
        <p:nvSpPr>
          <p:cNvPr id="3" name="Content Placeholder 2"/>
          <p:cNvSpPr>
            <a:spLocks noGrp="1"/>
          </p:cNvSpPr>
          <p:nvPr>
            <p:ph idx="1"/>
          </p:nvPr>
        </p:nvSpPr>
        <p:spPr>
          <a:xfrm>
            <a:off x="179080" y="1333503"/>
            <a:ext cx="8699963" cy="4785038"/>
          </a:xfrm>
        </p:spPr>
        <p:txBody>
          <a:bodyPr/>
          <a:lstStyle/>
          <a:p>
            <a:pPr>
              <a:spcBef>
                <a:spcPts val="800"/>
              </a:spcBef>
            </a:pPr>
            <a:r>
              <a:rPr lang="en-US" dirty="0" smtClean="0">
                <a:solidFill>
                  <a:srgbClr val="7F7F7F"/>
                </a:solidFill>
                <a:latin typeface="Helvetica Neue"/>
                <a:cs typeface="Helvetica Neue"/>
              </a:rPr>
              <a:t>Three periods of Internet video evolution </a:t>
            </a:r>
          </a:p>
          <a:p>
            <a:pPr>
              <a:spcBef>
                <a:spcPts val="800"/>
              </a:spcBef>
            </a:pPr>
            <a:endParaRPr lang="en-US" dirty="0" smtClean="0">
              <a:solidFill>
                <a:srgbClr val="7F7F7F"/>
              </a:solidFill>
              <a:latin typeface="Helvetica Neue"/>
              <a:cs typeface="Helvetica Neue"/>
            </a:endParaRPr>
          </a:p>
          <a:p>
            <a:pPr>
              <a:spcBef>
                <a:spcPts val="800"/>
              </a:spcBef>
            </a:pPr>
            <a:r>
              <a:rPr lang="en-US" dirty="0" smtClean="0">
                <a:solidFill>
                  <a:srgbClr val="000090"/>
                </a:solidFill>
                <a:latin typeface="Helvetica Neue"/>
                <a:cs typeface="Helvetica Neue"/>
              </a:rPr>
              <a:t>Evolution of video delivery protocols</a:t>
            </a:r>
          </a:p>
          <a:p>
            <a:pPr marL="0" indent="0">
              <a:spcBef>
                <a:spcPts val="800"/>
              </a:spcBef>
              <a:buNone/>
            </a:pPr>
            <a:r>
              <a:rPr lang="en-US" dirty="0" smtClean="0">
                <a:solidFill>
                  <a:srgbClr val="7F7F7F"/>
                </a:solidFill>
                <a:latin typeface="Helvetica Neue"/>
                <a:cs typeface="Helvetica Neue"/>
              </a:rPr>
              <a:t> </a:t>
            </a:r>
          </a:p>
          <a:p>
            <a:pPr>
              <a:spcBef>
                <a:spcPts val="800"/>
              </a:spcBef>
            </a:pPr>
            <a:r>
              <a:rPr lang="en-US" dirty="0" smtClean="0">
                <a:solidFill>
                  <a:srgbClr val="7F7F7F"/>
                </a:solidFill>
                <a:latin typeface="Helvetica Neue"/>
                <a:cs typeface="Helvetica Neue"/>
              </a:rPr>
              <a:t>Today’s end-to-end video eco-system</a:t>
            </a:r>
          </a:p>
        </p:txBody>
      </p:sp>
    </p:spTree>
    <p:extLst>
      <p:ext uri="{BB962C8B-B14F-4D97-AF65-F5344CB8AC3E}">
        <p14:creationId xmlns:p14="http://schemas.microsoft.com/office/powerpoint/2010/main" val="36733435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70933" y="-143051"/>
            <a:ext cx="8873067" cy="867305"/>
          </a:xfrm>
        </p:spPr>
        <p:txBody>
          <a:bodyPr/>
          <a:lstStyle/>
          <a:p>
            <a:pPr>
              <a:defRPr/>
            </a:pPr>
            <a:r>
              <a:rPr lang="en-US" dirty="0" smtClean="0"/>
              <a:t>Internet Video Requirements </a:t>
            </a:r>
            <a:endParaRPr lang="en-US" dirty="0"/>
          </a:p>
        </p:txBody>
      </p:sp>
      <p:sp>
        <p:nvSpPr>
          <p:cNvPr id="89091" name="Rectangle 3"/>
          <p:cNvSpPr>
            <a:spLocks noGrp="1" noChangeArrowheads="1"/>
          </p:cNvSpPr>
          <p:nvPr>
            <p:ph type="body" idx="1"/>
          </p:nvPr>
        </p:nvSpPr>
        <p:spPr>
          <a:xfrm>
            <a:off x="270933" y="694973"/>
            <a:ext cx="8476590" cy="2022827"/>
          </a:xfrm>
        </p:spPr>
        <p:txBody>
          <a:bodyPr/>
          <a:lstStyle/>
          <a:p>
            <a:pPr>
              <a:defRPr/>
            </a:pPr>
            <a:r>
              <a:rPr lang="en-US" sz="2400" dirty="0" smtClean="0"/>
              <a:t>Smooth/continuous playback </a:t>
            </a:r>
          </a:p>
          <a:p>
            <a:pPr>
              <a:defRPr/>
            </a:pPr>
            <a:r>
              <a:rPr lang="en-US" sz="2400" dirty="0" smtClean="0"/>
              <a:t>Elasticity to startup delay: need to think in terms of RTTs</a:t>
            </a:r>
            <a:endParaRPr lang="en-US" sz="2000" dirty="0" smtClean="0"/>
          </a:p>
          <a:p>
            <a:pPr>
              <a:defRPr/>
            </a:pPr>
            <a:r>
              <a:rPr lang="en-US" sz="2400" dirty="0" smtClean="0"/>
              <a:t>Elasticity to throughput </a:t>
            </a:r>
          </a:p>
          <a:p>
            <a:pPr lvl="1">
              <a:defRPr/>
            </a:pPr>
            <a:r>
              <a:rPr lang="en-US" sz="2000" dirty="0" smtClean="0"/>
              <a:t>Multiple encodings: 200Kbps</a:t>
            </a:r>
            <a:r>
              <a:rPr lang="en-US" sz="2000" dirty="0"/>
              <a:t>, 1Mbps,  2 Mbps,  6 Mbps, 30Mbps  </a:t>
            </a:r>
          </a:p>
          <a:p>
            <a:pPr>
              <a:defRPr/>
            </a:pPr>
            <a:r>
              <a:rPr lang="en-US" sz="2400" dirty="0" smtClean="0"/>
              <a:t>Multiple classes of applications with different requirements </a:t>
            </a:r>
          </a:p>
        </p:txBody>
      </p:sp>
      <p:graphicFrame>
        <p:nvGraphicFramePr>
          <p:cNvPr id="5" name="Content Placeholder 2"/>
          <p:cNvGraphicFramePr>
            <a:graphicFrameLocks/>
          </p:cNvGraphicFramePr>
          <p:nvPr>
            <p:extLst>
              <p:ext uri="{D42A27DB-BD31-4B8C-83A1-F6EECF244321}">
                <p14:modId xmlns:p14="http://schemas.microsoft.com/office/powerpoint/2010/main" val="3025851672"/>
              </p:ext>
            </p:extLst>
          </p:nvPr>
        </p:nvGraphicFramePr>
        <p:xfrm>
          <a:off x="152400" y="3383281"/>
          <a:ext cx="8822267" cy="2924284"/>
        </p:xfrm>
        <a:graphic>
          <a:graphicData uri="http://schemas.openxmlformats.org/drawingml/2006/table">
            <a:tbl>
              <a:tblPr firstRow="1" bandRow="1">
                <a:tableStyleId>{10A1B5D5-9B99-4C35-A422-299274C87663}</a:tableStyleId>
              </a:tblPr>
              <a:tblGrid>
                <a:gridCol w="1786467"/>
                <a:gridCol w="1155700"/>
                <a:gridCol w="3060700"/>
                <a:gridCol w="2819400"/>
              </a:tblGrid>
              <a:tr h="309982">
                <a:tc>
                  <a:txBody>
                    <a:bodyPr/>
                    <a:lstStyle/>
                    <a:p>
                      <a:r>
                        <a:rPr lang="en-US" baseline="0" dirty="0" smtClean="0">
                          <a:solidFill>
                            <a:srgbClr val="7F7F7F"/>
                          </a:solidFill>
                          <a:latin typeface="Helvetica Neue"/>
                          <a:cs typeface="Helvetica Neue"/>
                        </a:rPr>
                        <a:t>  </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b="0" dirty="0" smtClean="0">
                          <a:solidFill>
                            <a:schemeClr val="tx1">
                              <a:lumMod val="85000"/>
                              <a:lumOff val="15000"/>
                            </a:schemeClr>
                          </a:solidFill>
                          <a:latin typeface="Helvetica Neue"/>
                          <a:cs typeface="Helvetica Neue"/>
                        </a:rPr>
                        <a:t>Delay</a:t>
                      </a:r>
                      <a:r>
                        <a:rPr lang="en-US" b="0" baseline="0" dirty="0" smtClean="0">
                          <a:solidFill>
                            <a:schemeClr val="tx1">
                              <a:lumMod val="85000"/>
                              <a:lumOff val="15000"/>
                            </a:schemeClr>
                          </a:solidFill>
                          <a:latin typeface="Helvetica Neue"/>
                          <a:cs typeface="Helvetica Neue"/>
                        </a:rPr>
                        <a:t> </a:t>
                      </a:r>
                      <a:endParaRPr lang="en-US" b="0" dirty="0">
                        <a:solidFill>
                          <a:schemeClr val="tx1">
                            <a:lumMod val="85000"/>
                            <a:lumOff val="15000"/>
                          </a:schemeClr>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b="0" dirty="0" smtClean="0">
                          <a:solidFill>
                            <a:schemeClr val="tx1">
                              <a:lumMod val="85000"/>
                              <a:lumOff val="15000"/>
                            </a:schemeClr>
                          </a:solidFill>
                          <a:latin typeface="Helvetica Neue"/>
                          <a:cs typeface="Helvetica Neue"/>
                        </a:rPr>
                        <a:t>Bandwidth</a:t>
                      </a:r>
                      <a:r>
                        <a:rPr lang="en-US" b="0" baseline="0" dirty="0" smtClean="0">
                          <a:solidFill>
                            <a:schemeClr val="tx1">
                              <a:lumMod val="85000"/>
                              <a:lumOff val="15000"/>
                            </a:schemeClr>
                          </a:solidFill>
                          <a:latin typeface="Helvetica Neue"/>
                          <a:cs typeface="Helvetica Neue"/>
                        </a:rPr>
                        <a:t> </a:t>
                      </a:r>
                      <a:endParaRPr lang="en-US" b="0" dirty="0">
                        <a:solidFill>
                          <a:schemeClr val="tx1">
                            <a:lumMod val="85000"/>
                            <a:lumOff val="15000"/>
                          </a:schemeClr>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b="0" dirty="0" smtClean="0">
                          <a:solidFill>
                            <a:schemeClr val="tx1">
                              <a:lumMod val="85000"/>
                              <a:lumOff val="15000"/>
                            </a:schemeClr>
                          </a:solidFill>
                          <a:latin typeface="Helvetica Neue"/>
                          <a:cs typeface="Helvetica Neue"/>
                        </a:rPr>
                        <a:t>Examples </a:t>
                      </a:r>
                      <a:endParaRPr lang="en-US" b="0" dirty="0">
                        <a:solidFill>
                          <a:schemeClr val="tx1">
                            <a:lumMod val="85000"/>
                            <a:lumOff val="15000"/>
                          </a:schemeClr>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774954">
                <a:tc>
                  <a:txBody>
                    <a:bodyPr/>
                    <a:lstStyle/>
                    <a:p>
                      <a:r>
                        <a:rPr lang="en-US" dirty="0" smtClean="0">
                          <a:solidFill>
                            <a:srgbClr val="262626"/>
                          </a:solidFill>
                          <a:latin typeface="Helvetica Neue"/>
                          <a:cs typeface="Helvetica Neue"/>
                        </a:rPr>
                        <a:t>2</a:t>
                      </a:r>
                      <a:r>
                        <a:rPr lang="en-US" baseline="0" dirty="0" smtClean="0">
                          <a:solidFill>
                            <a:srgbClr val="262626"/>
                          </a:solidFill>
                          <a:latin typeface="Helvetica Neue"/>
                          <a:cs typeface="Helvetica Neue"/>
                        </a:rPr>
                        <a:t>, N-way conference </a:t>
                      </a:r>
                      <a:endParaRPr lang="en-US" dirty="0">
                        <a:solidFill>
                          <a:srgbClr val="262626"/>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&lt; 200 </a:t>
                      </a:r>
                      <a:r>
                        <a:rPr lang="en-US" dirty="0" err="1" smtClean="0">
                          <a:solidFill>
                            <a:srgbClr val="7F7F7F"/>
                          </a:solidFill>
                          <a:latin typeface="Helvetica Neue"/>
                          <a:cs typeface="Helvetica Neue"/>
                        </a:rPr>
                        <a:t>ms</a:t>
                      </a:r>
                      <a:r>
                        <a:rPr lang="en-US" dirty="0" smtClean="0">
                          <a:solidFill>
                            <a:srgbClr val="7F7F7F"/>
                          </a:solidFill>
                          <a:latin typeface="Helvetica Neue"/>
                          <a:cs typeface="Helvetica Neue"/>
                        </a:rPr>
                        <a:t> </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4</a:t>
                      </a:r>
                      <a:r>
                        <a:rPr lang="en-US" baseline="0" dirty="0" smtClean="0">
                          <a:solidFill>
                            <a:srgbClr val="7F7F7F"/>
                          </a:solidFill>
                          <a:latin typeface="Helvetica Neue"/>
                          <a:cs typeface="Helvetica Neue"/>
                        </a:rPr>
                        <a:t> kbps audio only, </a:t>
                      </a:r>
                    </a:p>
                    <a:p>
                      <a:r>
                        <a:rPr lang="en-US" baseline="0" dirty="0" smtClean="0">
                          <a:solidFill>
                            <a:srgbClr val="7F7F7F"/>
                          </a:solidFill>
                          <a:latin typeface="Helvetica Neue"/>
                          <a:cs typeface="Helvetica Neue"/>
                        </a:rPr>
                        <a:t>200 kbps – 5 Mbps video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Skype,</a:t>
                      </a:r>
                      <a:r>
                        <a:rPr lang="en-US" baseline="0" dirty="0" smtClean="0">
                          <a:solidFill>
                            <a:srgbClr val="7F7F7F"/>
                          </a:solidFill>
                          <a:latin typeface="Helvetica Neue"/>
                          <a:cs typeface="Helvetica Neue"/>
                        </a:rPr>
                        <a:t> Google hangout, </a:t>
                      </a:r>
                      <a:r>
                        <a:rPr lang="en-US" baseline="0" dirty="0" err="1" smtClean="0">
                          <a:solidFill>
                            <a:srgbClr val="7F7F7F"/>
                          </a:solidFill>
                          <a:latin typeface="Helvetica Neue"/>
                          <a:cs typeface="Helvetica Neue"/>
                        </a:rPr>
                        <a:t>Polycom</a:t>
                      </a:r>
                      <a:r>
                        <a:rPr lang="en-US" baseline="0" dirty="0" smtClean="0">
                          <a:solidFill>
                            <a:srgbClr val="7F7F7F"/>
                          </a:solidFill>
                          <a:latin typeface="Helvetica Neue"/>
                          <a:cs typeface="Helvetica Neue"/>
                        </a:rPr>
                        <a:t>, Cisco </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388865">
                <a:tc>
                  <a:txBody>
                    <a:bodyPr/>
                    <a:lstStyle/>
                    <a:p>
                      <a:r>
                        <a:rPr lang="en-US" dirty="0" smtClean="0">
                          <a:solidFill>
                            <a:srgbClr val="262626"/>
                          </a:solidFill>
                          <a:latin typeface="Helvetica Neue"/>
                          <a:cs typeface="Helvetica Neue"/>
                        </a:rPr>
                        <a:t>Short form </a:t>
                      </a:r>
                      <a:r>
                        <a:rPr lang="en-US" dirty="0" err="1" smtClean="0">
                          <a:solidFill>
                            <a:srgbClr val="262626"/>
                          </a:solidFill>
                          <a:latin typeface="Helvetica Neue"/>
                          <a:cs typeface="Helvetica Neue"/>
                        </a:rPr>
                        <a:t>VoD</a:t>
                      </a:r>
                      <a:endParaRPr lang="en-US" dirty="0" smtClean="0">
                        <a:solidFill>
                          <a:srgbClr val="262626"/>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&lt; 1-5s</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300</a:t>
                      </a:r>
                      <a:r>
                        <a:rPr lang="en-US" baseline="0" dirty="0" smtClean="0">
                          <a:solidFill>
                            <a:srgbClr val="7F7F7F"/>
                          </a:solidFill>
                          <a:latin typeface="Helvetica Neue"/>
                          <a:cs typeface="Helvetica Neue"/>
                        </a:rPr>
                        <a:t> kbps – 2 Mbps &amp; higher </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err="1" smtClean="0">
                          <a:solidFill>
                            <a:srgbClr val="7F7F7F"/>
                          </a:solidFill>
                          <a:latin typeface="Helvetica Neue"/>
                          <a:cs typeface="Helvetica Neue"/>
                        </a:rPr>
                        <a:t>Youtube</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542468">
                <a:tc>
                  <a:txBody>
                    <a:bodyPr/>
                    <a:lstStyle/>
                    <a:p>
                      <a:r>
                        <a:rPr lang="en-US" dirty="0" smtClean="0">
                          <a:solidFill>
                            <a:srgbClr val="262626"/>
                          </a:solidFill>
                          <a:latin typeface="Helvetica Neue"/>
                          <a:cs typeface="Helvetica Neue"/>
                        </a:rPr>
                        <a:t>Long form </a:t>
                      </a:r>
                      <a:r>
                        <a:rPr lang="en-US" dirty="0" err="1" smtClean="0">
                          <a:solidFill>
                            <a:srgbClr val="262626"/>
                          </a:solidFill>
                          <a:latin typeface="Helvetica Neue"/>
                          <a:cs typeface="Helvetica Neue"/>
                        </a:rPr>
                        <a:t>VoD</a:t>
                      </a:r>
                      <a:r>
                        <a:rPr lang="en-US" dirty="0" smtClean="0">
                          <a:solidFill>
                            <a:srgbClr val="262626"/>
                          </a:solidFill>
                          <a:latin typeface="Helvetica Neue"/>
                          <a:cs typeface="Helvetica Neue"/>
                        </a:rPr>
                        <a:t>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&lt;</a:t>
                      </a:r>
                      <a:r>
                        <a:rPr lang="en-US" baseline="0" dirty="0" smtClean="0">
                          <a:solidFill>
                            <a:srgbClr val="7F7F7F"/>
                          </a:solidFill>
                          <a:latin typeface="Helvetica Neue"/>
                          <a:cs typeface="Helvetica Neue"/>
                        </a:rPr>
                        <a:t> 5-30s</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500</a:t>
                      </a:r>
                      <a:r>
                        <a:rPr lang="en-US" baseline="0" dirty="0" smtClean="0">
                          <a:solidFill>
                            <a:srgbClr val="7F7F7F"/>
                          </a:solidFill>
                          <a:latin typeface="Helvetica Neue"/>
                          <a:cs typeface="Helvetica Neue"/>
                        </a:rPr>
                        <a:t> kbps – 6 Mbps &amp; higher</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Netflix, </a:t>
                      </a:r>
                      <a:r>
                        <a:rPr lang="en-US" dirty="0" err="1" smtClean="0">
                          <a:solidFill>
                            <a:srgbClr val="7F7F7F"/>
                          </a:solidFill>
                          <a:latin typeface="Helvetica Neue"/>
                          <a:cs typeface="Helvetica Neue"/>
                        </a:rPr>
                        <a:t>Hulu</a:t>
                      </a:r>
                      <a:r>
                        <a:rPr lang="en-US" dirty="0" smtClean="0">
                          <a:solidFill>
                            <a:srgbClr val="7F7F7F"/>
                          </a:solidFill>
                          <a:latin typeface="Helvetica Neue"/>
                          <a:cs typeface="Helvetica Neue"/>
                        </a:rPr>
                        <a:t>, </a:t>
                      </a:r>
                      <a:r>
                        <a:rPr lang="en-US" dirty="0" err="1" smtClean="0">
                          <a:solidFill>
                            <a:srgbClr val="7F7F7F"/>
                          </a:solidFill>
                          <a:latin typeface="Helvetica Neue"/>
                          <a:cs typeface="Helvetica Neue"/>
                        </a:rPr>
                        <a:t>Qiyi</a:t>
                      </a:r>
                      <a:r>
                        <a:rPr lang="en-US" dirty="0" smtClean="0">
                          <a:solidFill>
                            <a:srgbClr val="7F7F7F"/>
                          </a:solidFill>
                          <a:latin typeface="Helvetica Neue"/>
                          <a:cs typeface="Helvetica Neue"/>
                        </a:rPr>
                        <a:t>, HBOGO</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388865">
                <a:tc>
                  <a:txBody>
                    <a:bodyPr/>
                    <a:lstStyle/>
                    <a:p>
                      <a:r>
                        <a:rPr lang="en-US" dirty="0" smtClean="0">
                          <a:solidFill>
                            <a:srgbClr val="262626"/>
                          </a:solidFill>
                          <a:latin typeface="Helvetica Neue"/>
                          <a:cs typeface="Helvetica Neue"/>
                        </a:rPr>
                        <a:t>Live Broadcast</a:t>
                      </a:r>
                      <a:r>
                        <a:rPr lang="en-US" baseline="0" dirty="0" smtClean="0">
                          <a:solidFill>
                            <a:srgbClr val="262626"/>
                          </a:solidFill>
                          <a:latin typeface="Helvetica Neue"/>
                          <a:cs typeface="Helvetica Neue"/>
                        </a:rPr>
                        <a:t> </a:t>
                      </a:r>
                      <a:endParaRPr lang="en-US" dirty="0" smtClean="0">
                        <a:solidFill>
                          <a:srgbClr val="262626"/>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&lt;</a:t>
                      </a:r>
                      <a:r>
                        <a:rPr lang="en-US" baseline="0" dirty="0" smtClean="0">
                          <a:solidFill>
                            <a:srgbClr val="7F7F7F"/>
                          </a:solidFill>
                          <a:latin typeface="Helvetica Neue"/>
                          <a:cs typeface="Helvetica Neue"/>
                        </a:rPr>
                        <a:t> 5-10s</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500 kbps</a:t>
                      </a:r>
                      <a:r>
                        <a:rPr lang="en-US" baseline="0" dirty="0" smtClean="0">
                          <a:solidFill>
                            <a:srgbClr val="7F7F7F"/>
                          </a:solidFill>
                          <a:latin typeface="Helvetica Neue"/>
                          <a:cs typeface="Helvetica Neue"/>
                        </a:rPr>
                        <a:t> – 6 Mbps &amp; higher </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err="1" smtClean="0">
                          <a:solidFill>
                            <a:srgbClr val="7F7F7F"/>
                          </a:solidFill>
                          <a:latin typeface="Helvetica Neue"/>
                          <a:cs typeface="Helvetica Neue"/>
                        </a:rPr>
                        <a:t>WatchESPN</a:t>
                      </a:r>
                      <a:r>
                        <a:rPr lang="en-US" dirty="0" smtClean="0">
                          <a:solidFill>
                            <a:srgbClr val="7F7F7F"/>
                          </a:solidFill>
                          <a:latin typeface="Helvetica Neue"/>
                          <a:cs typeface="Helvetica Neue"/>
                        </a:rPr>
                        <a:t>, MLB</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0">
                <a:tc>
                  <a:txBody>
                    <a:bodyPr/>
                    <a:lstStyle/>
                    <a:p>
                      <a:r>
                        <a:rPr lang="en-US" dirty="0" smtClean="0">
                          <a:solidFill>
                            <a:srgbClr val="262626"/>
                          </a:solidFill>
                          <a:latin typeface="Helvetica Neue"/>
                          <a:cs typeface="Helvetica Neue"/>
                        </a:rPr>
                        <a:t>Linear Channel </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smtClean="0">
                          <a:solidFill>
                            <a:srgbClr val="7F7F7F"/>
                          </a:solidFill>
                          <a:latin typeface="Helvetica Neue"/>
                          <a:cs typeface="Helvetica Neue"/>
                        </a:rPr>
                        <a:t>&lt; 60s</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7F7F7F"/>
                          </a:solidFill>
                          <a:latin typeface="Helvetica Neue"/>
                          <a:cs typeface="Helvetica Neue"/>
                        </a:rPr>
                        <a:t>500 kbps</a:t>
                      </a:r>
                      <a:r>
                        <a:rPr lang="en-US" baseline="0" dirty="0" smtClean="0">
                          <a:solidFill>
                            <a:srgbClr val="7F7F7F"/>
                          </a:solidFill>
                          <a:latin typeface="Helvetica Neue"/>
                          <a:cs typeface="Helvetica Neue"/>
                        </a:rPr>
                        <a:t> – 6 Mbps &amp; higher </a:t>
                      </a:r>
                      <a:endParaRPr lang="en-US" dirty="0" smtClean="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lang="en-US" dirty="0" err="1" smtClean="0">
                          <a:solidFill>
                            <a:srgbClr val="7F7F7F"/>
                          </a:solidFill>
                          <a:latin typeface="Helvetica Neue"/>
                          <a:cs typeface="Helvetica Neue"/>
                        </a:rPr>
                        <a:t>DirectTV</a:t>
                      </a:r>
                      <a:r>
                        <a:rPr lang="en-US" dirty="0" smtClean="0">
                          <a:solidFill>
                            <a:srgbClr val="7F7F7F"/>
                          </a:solidFill>
                          <a:latin typeface="Helvetica Neue"/>
                          <a:cs typeface="Helvetica Neue"/>
                        </a:rPr>
                        <a:t> Live </a:t>
                      </a:r>
                      <a:endParaRPr lang="en-US" dirty="0">
                        <a:solidFill>
                          <a:srgbClr val="7F7F7F"/>
                        </a:solidFill>
                        <a:latin typeface="Helvetica Neue"/>
                        <a:cs typeface="Helvetica Neue"/>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1159985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4231"/>
            <a:ext cx="8825683" cy="914400"/>
          </a:xfrm>
        </p:spPr>
        <p:txBody>
          <a:bodyPr/>
          <a:lstStyle/>
          <a:p>
            <a:r>
              <a:rPr lang="en-US" dirty="0" smtClean="0"/>
              <a:t>Tutorial Overvie</a:t>
            </a:r>
            <a:r>
              <a:rPr lang="en-US" dirty="0"/>
              <a:t>w</a:t>
            </a:r>
            <a:r>
              <a:rPr lang="en-US" dirty="0" smtClean="0"/>
              <a:t>   </a:t>
            </a:r>
            <a:endParaRPr lang="en-US" dirty="0"/>
          </a:p>
        </p:txBody>
      </p:sp>
      <p:sp>
        <p:nvSpPr>
          <p:cNvPr id="3" name="Content Placeholder 2"/>
          <p:cNvSpPr>
            <a:spLocks noGrp="1"/>
          </p:cNvSpPr>
          <p:nvPr>
            <p:ph idx="1"/>
          </p:nvPr>
        </p:nvSpPr>
        <p:spPr>
          <a:xfrm>
            <a:off x="179080" y="910168"/>
            <a:ext cx="8699963" cy="5720401"/>
          </a:xfrm>
        </p:spPr>
        <p:txBody>
          <a:bodyPr/>
          <a:lstStyle/>
          <a:p>
            <a:pPr>
              <a:spcBef>
                <a:spcPts val="800"/>
              </a:spcBef>
            </a:pPr>
            <a:r>
              <a:rPr lang="en-US" dirty="0" smtClean="0">
                <a:solidFill>
                  <a:srgbClr val="7F7F7F"/>
                </a:solidFill>
                <a:latin typeface="Helvetica Neue"/>
                <a:cs typeface="Helvetica Neue"/>
              </a:rPr>
              <a:t>Past, present, and future of Internet video from both industry and research perspective</a:t>
            </a:r>
          </a:p>
          <a:p>
            <a:pPr lvl="1">
              <a:spcBef>
                <a:spcPts val="800"/>
              </a:spcBef>
            </a:pPr>
            <a:r>
              <a:rPr lang="en-US" dirty="0" smtClean="0">
                <a:solidFill>
                  <a:srgbClr val="7F7F7F"/>
                </a:solidFill>
                <a:latin typeface="Helvetica Neue"/>
                <a:cs typeface="Helvetica Neue"/>
              </a:rPr>
              <a:t>Industry </a:t>
            </a:r>
            <a:r>
              <a:rPr lang="en-US" dirty="0" err="1" smtClean="0">
                <a:solidFill>
                  <a:srgbClr val="7F7F7F"/>
                </a:solidFill>
                <a:latin typeface="Helvetica Neue"/>
                <a:cs typeface="Helvetica Neue"/>
              </a:rPr>
              <a:t>vs</a:t>
            </a:r>
            <a:r>
              <a:rPr lang="en-US" dirty="0" smtClean="0">
                <a:solidFill>
                  <a:srgbClr val="7F7F7F"/>
                </a:solidFill>
                <a:latin typeface="Helvetica Neue"/>
                <a:cs typeface="Helvetica Neue"/>
              </a:rPr>
              <a:t> research evolution/disconnect/synergy</a:t>
            </a:r>
          </a:p>
          <a:p>
            <a:pPr>
              <a:spcBef>
                <a:spcPts val="800"/>
              </a:spcBef>
            </a:pPr>
            <a:r>
              <a:rPr lang="en-US" dirty="0" smtClean="0">
                <a:solidFill>
                  <a:srgbClr val="7F7F7F"/>
                </a:solidFill>
                <a:latin typeface="Helvetica Neue"/>
                <a:cs typeface="Helvetica Neue"/>
              </a:rPr>
              <a:t>Industry: </a:t>
            </a:r>
          </a:p>
          <a:p>
            <a:pPr lvl="1">
              <a:spcBef>
                <a:spcPts val="800"/>
              </a:spcBef>
            </a:pPr>
            <a:r>
              <a:rPr lang="en-US" dirty="0" smtClean="0">
                <a:solidFill>
                  <a:srgbClr val="7F7F7F"/>
                </a:solidFill>
                <a:latin typeface="Helvetica Neue"/>
                <a:cs typeface="Helvetica Neue"/>
              </a:rPr>
              <a:t>Evolution of Internet video ecosystem in last 20 years</a:t>
            </a:r>
          </a:p>
          <a:p>
            <a:pPr lvl="1">
              <a:spcBef>
                <a:spcPts val="800"/>
              </a:spcBef>
            </a:pPr>
            <a:r>
              <a:rPr lang="en-US" dirty="0" smtClean="0">
                <a:solidFill>
                  <a:srgbClr val="7F7F7F"/>
                </a:solidFill>
                <a:latin typeface="Helvetica Neue"/>
                <a:cs typeface="Helvetica Neue"/>
              </a:rPr>
              <a:t>Evolution of key technologies in last 20 years </a:t>
            </a:r>
          </a:p>
          <a:p>
            <a:pPr lvl="1">
              <a:spcBef>
                <a:spcPts val="800"/>
              </a:spcBef>
            </a:pPr>
            <a:r>
              <a:rPr lang="en-US" dirty="0" smtClean="0">
                <a:solidFill>
                  <a:srgbClr val="7F7F7F"/>
                </a:solidFill>
                <a:latin typeface="Helvetica Neue"/>
                <a:cs typeface="Helvetica Neue"/>
              </a:rPr>
              <a:t>Drivers for future evolution </a:t>
            </a:r>
          </a:p>
          <a:p>
            <a:pPr>
              <a:spcBef>
                <a:spcPts val="800"/>
              </a:spcBef>
            </a:pPr>
            <a:r>
              <a:rPr lang="en-US" dirty="0" smtClean="0">
                <a:solidFill>
                  <a:srgbClr val="7F7F7F"/>
                </a:solidFill>
                <a:latin typeface="Helvetica Neue"/>
                <a:cs typeface="Helvetica Neue"/>
              </a:rPr>
              <a:t>Research: </a:t>
            </a:r>
          </a:p>
          <a:p>
            <a:pPr lvl="1">
              <a:spcBef>
                <a:spcPts val="800"/>
              </a:spcBef>
            </a:pPr>
            <a:r>
              <a:rPr lang="en-US" dirty="0" smtClean="0">
                <a:solidFill>
                  <a:srgbClr val="7F7F7F"/>
                </a:solidFill>
                <a:latin typeface="Helvetica Neue"/>
                <a:cs typeface="Helvetica Neue"/>
              </a:rPr>
              <a:t>Research focus prior to growth of Internet video industry</a:t>
            </a:r>
          </a:p>
          <a:p>
            <a:pPr lvl="1">
              <a:spcBef>
                <a:spcPts val="800"/>
              </a:spcBef>
            </a:pPr>
            <a:r>
              <a:rPr lang="en-US" dirty="0" smtClean="0">
                <a:solidFill>
                  <a:srgbClr val="7F7F7F"/>
                </a:solidFill>
                <a:latin typeface="Helvetica Neue"/>
                <a:cs typeface="Helvetica Neue"/>
              </a:rPr>
              <a:t>Latest research works responding to and enabled by changing industry landscape and application scenario’s</a:t>
            </a:r>
          </a:p>
          <a:p>
            <a:pPr lvl="1">
              <a:spcBef>
                <a:spcPts val="800"/>
              </a:spcBef>
            </a:pPr>
            <a:r>
              <a:rPr lang="en-US" dirty="0" smtClean="0">
                <a:solidFill>
                  <a:srgbClr val="7F7F7F"/>
                </a:solidFill>
                <a:latin typeface="Helvetica Neue"/>
                <a:cs typeface="Helvetica Neue"/>
              </a:rPr>
              <a:t>New research directions to address future challenges </a:t>
            </a:r>
          </a:p>
          <a:p>
            <a:pPr lvl="1">
              <a:spcBef>
                <a:spcPts val="800"/>
              </a:spcBef>
            </a:pPr>
            <a:endParaRPr lang="en-US" dirty="0" smtClean="0">
              <a:solidFill>
                <a:srgbClr val="7F7F7F"/>
              </a:solidFill>
              <a:latin typeface="Helvetica Neue"/>
              <a:cs typeface="Helvetica Neue"/>
            </a:endParaRPr>
          </a:p>
        </p:txBody>
      </p:sp>
    </p:spTree>
    <p:extLst>
      <p:ext uri="{BB962C8B-B14F-4D97-AF65-F5344CB8AC3E}">
        <p14:creationId xmlns:p14="http://schemas.microsoft.com/office/powerpoint/2010/main" val="1233280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51" name="Freeform 19"/>
          <p:cNvSpPr>
            <a:spLocks/>
          </p:cNvSpPr>
          <p:nvPr/>
        </p:nvSpPr>
        <p:spPr bwMode="auto">
          <a:xfrm>
            <a:off x="1371284" y="1828589"/>
            <a:ext cx="6705811" cy="4267236"/>
          </a:xfrm>
          <a:custGeom>
            <a:avLst/>
            <a:gdLst>
              <a:gd name="T0" fmla="*/ 0 w 4224"/>
              <a:gd name="T1" fmla="*/ 2688 h 2688"/>
              <a:gd name="T2" fmla="*/ 2688 w 4224"/>
              <a:gd name="T3" fmla="*/ 0 h 2688"/>
              <a:gd name="T4" fmla="*/ 4224 w 4224"/>
              <a:gd name="T5" fmla="*/ 0 h 2688"/>
              <a:gd name="T6" fmla="*/ 1536 w 4224"/>
              <a:gd name="T7" fmla="*/ 2688 h 2688"/>
              <a:gd name="T8" fmla="*/ 0 w 4224"/>
              <a:gd name="T9" fmla="*/ 2688 h 2688"/>
            </a:gdLst>
            <a:ahLst/>
            <a:cxnLst>
              <a:cxn ang="0">
                <a:pos x="T0" y="T1"/>
              </a:cxn>
              <a:cxn ang="0">
                <a:pos x="T2" y="T3"/>
              </a:cxn>
              <a:cxn ang="0">
                <a:pos x="T4" y="T5"/>
              </a:cxn>
              <a:cxn ang="0">
                <a:pos x="T6" y="T7"/>
              </a:cxn>
              <a:cxn ang="0">
                <a:pos x="T8" y="T9"/>
              </a:cxn>
            </a:cxnLst>
            <a:rect l="0" t="0" r="r" b="b"/>
            <a:pathLst>
              <a:path w="4224" h="2688">
                <a:moveTo>
                  <a:pt x="0" y="2688"/>
                </a:moveTo>
                <a:lnTo>
                  <a:pt x="2688" y="0"/>
                </a:lnTo>
                <a:lnTo>
                  <a:pt x="4224" y="0"/>
                </a:lnTo>
                <a:lnTo>
                  <a:pt x="1536" y="2688"/>
                </a:lnTo>
                <a:lnTo>
                  <a:pt x="0" y="2688"/>
                </a:lnTo>
                <a:close/>
              </a:path>
            </a:pathLst>
          </a:custGeom>
          <a:solidFill>
            <a:srgbClr val="DEFFD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48" name="Freeform 16"/>
          <p:cNvSpPr>
            <a:spLocks/>
          </p:cNvSpPr>
          <p:nvPr/>
        </p:nvSpPr>
        <p:spPr bwMode="auto">
          <a:xfrm>
            <a:off x="2079912" y="1792144"/>
            <a:ext cx="5088807" cy="4291004"/>
          </a:xfrm>
          <a:custGeom>
            <a:avLst/>
            <a:gdLst>
              <a:gd name="T0" fmla="*/ 0 w 3206"/>
              <a:gd name="T1" fmla="*/ 2703 h 2703"/>
              <a:gd name="T2" fmla="*/ 290 w 3206"/>
              <a:gd name="T3" fmla="*/ 2568 h 2703"/>
              <a:gd name="T4" fmla="*/ 761 w 3206"/>
              <a:gd name="T5" fmla="*/ 2561 h 2703"/>
              <a:gd name="T6" fmla="*/ 806 w 3206"/>
              <a:gd name="T7" fmla="*/ 2510 h 2703"/>
              <a:gd name="T8" fmla="*/ 839 w 3206"/>
              <a:gd name="T9" fmla="*/ 2452 h 2703"/>
              <a:gd name="T10" fmla="*/ 839 w 3206"/>
              <a:gd name="T11" fmla="*/ 2452 h 2703"/>
              <a:gd name="T12" fmla="*/ 864 w 3206"/>
              <a:gd name="T13" fmla="*/ 2400 h 2703"/>
              <a:gd name="T14" fmla="*/ 877 w 3206"/>
              <a:gd name="T15" fmla="*/ 2381 h 2703"/>
              <a:gd name="T16" fmla="*/ 897 w 3206"/>
              <a:gd name="T17" fmla="*/ 2342 h 2703"/>
              <a:gd name="T18" fmla="*/ 922 w 3206"/>
              <a:gd name="T19" fmla="*/ 2335 h 2703"/>
              <a:gd name="T20" fmla="*/ 1032 w 3206"/>
              <a:gd name="T21" fmla="*/ 2310 h 2703"/>
              <a:gd name="T22" fmla="*/ 1426 w 3206"/>
              <a:gd name="T23" fmla="*/ 2303 h 2703"/>
              <a:gd name="T24" fmla="*/ 1464 w 3206"/>
              <a:gd name="T25" fmla="*/ 2271 h 2703"/>
              <a:gd name="T26" fmla="*/ 1471 w 3206"/>
              <a:gd name="T27" fmla="*/ 2252 h 2703"/>
              <a:gd name="T28" fmla="*/ 1497 w 3206"/>
              <a:gd name="T29" fmla="*/ 2232 h 2703"/>
              <a:gd name="T30" fmla="*/ 1542 w 3206"/>
              <a:gd name="T31" fmla="*/ 2174 h 2703"/>
              <a:gd name="T32" fmla="*/ 1561 w 3206"/>
              <a:gd name="T33" fmla="*/ 2103 h 2703"/>
              <a:gd name="T34" fmla="*/ 1574 w 3206"/>
              <a:gd name="T35" fmla="*/ 1697 h 2703"/>
              <a:gd name="T36" fmla="*/ 1613 w 3206"/>
              <a:gd name="T37" fmla="*/ 1632 h 2703"/>
              <a:gd name="T38" fmla="*/ 1716 w 3206"/>
              <a:gd name="T39" fmla="*/ 1439 h 2703"/>
              <a:gd name="T40" fmla="*/ 1774 w 3206"/>
              <a:gd name="T41" fmla="*/ 1226 h 2703"/>
              <a:gd name="T42" fmla="*/ 1800 w 3206"/>
              <a:gd name="T43" fmla="*/ 1200 h 2703"/>
              <a:gd name="T44" fmla="*/ 1839 w 3206"/>
              <a:gd name="T45" fmla="*/ 1155 h 2703"/>
              <a:gd name="T46" fmla="*/ 1955 w 3206"/>
              <a:gd name="T47" fmla="*/ 1090 h 2703"/>
              <a:gd name="T48" fmla="*/ 2006 w 3206"/>
              <a:gd name="T49" fmla="*/ 1039 h 2703"/>
              <a:gd name="T50" fmla="*/ 2026 w 3206"/>
              <a:gd name="T51" fmla="*/ 1006 h 2703"/>
              <a:gd name="T52" fmla="*/ 2045 w 3206"/>
              <a:gd name="T53" fmla="*/ 987 h 2703"/>
              <a:gd name="T54" fmla="*/ 2097 w 3206"/>
              <a:gd name="T55" fmla="*/ 871 h 2703"/>
              <a:gd name="T56" fmla="*/ 2142 w 3206"/>
              <a:gd name="T57" fmla="*/ 748 h 2703"/>
              <a:gd name="T58" fmla="*/ 2245 w 3206"/>
              <a:gd name="T59" fmla="*/ 561 h 2703"/>
              <a:gd name="T60" fmla="*/ 2297 w 3206"/>
              <a:gd name="T61" fmla="*/ 535 h 2703"/>
              <a:gd name="T62" fmla="*/ 2355 w 3206"/>
              <a:gd name="T63" fmla="*/ 497 h 2703"/>
              <a:gd name="T64" fmla="*/ 2477 w 3206"/>
              <a:gd name="T65" fmla="*/ 439 h 2703"/>
              <a:gd name="T66" fmla="*/ 2684 w 3206"/>
              <a:gd name="T67" fmla="*/ 394 h 2703"/>
              <a:gd name="T68" fmla="*/ 2839 w 3206"/>
              <a:gd name="T69" fmla="*/ 368 h 2703"/>
              <a:gd name="T70" fmla="*/ 2916 w 3206"/>
              <a:gd name="T71" fmla="*/ 335 h 2703"/>
              <a:gd name="T72" fmla="*/ 3097 w 3206"/>
              <a:gd name="T73" fmla="*/ 148 h 2703"/>
              <a:gd name="T74" fmla="*/ 3123 w 3206"/>
              <a:gd name="T75" fmla="*/ 116 h 2703"/>
              <a:gd name="T76" fmla="*/ 3174 w 3206"/>
              <a:gd name="T77" fmla="*/ 52 h 2703"/>
              <a:gd name="T78" fmla="*/ 3206 w 3206"/>
              <a:gd name="T79" fmla="*/ 0 h 2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6" h="2703">
                <a:moveTo>
                  <a:pt x="0" y="2703"/>
                </a:moveTo>
                <a:cubicBezTo>
                  <a:pt x="42" y="2569"/>
                  <a:pt x="170" y="2570"/>
                  <a:pt x="290" y="2568"/>
                </a:cubicBezTo>
                <a:cubicBezTo>
                  <a:pt x="446" y="2564"/>
                  <a:pt x="604" y="2563"/>
                  <a:pt x="761" y="2561"/>
                </a:cubicBezTo>
                <a:cubicBezTo>
                  <a:pt x="794" y="2550"/>
                  <a:pt x="777" y="2538"/>
                  <a:pt x="806" y="2510"/>
                </a:cubicBezTo>
                <a:lnTo>
                  <a:pt x="839" y="2452"/>
                </a:lnTo>
                <a:cubicBezTo>
                  <a:pt x="839" y="2452"/>
                  <a:pt x="839" y="2452"/>
                  <a:pt x="839" y="2452"/>
                </a:cubicBezTo>
                <a:cubicBezTo>
                  <a:pt x="847" y="2434"/>
                  <a:pt x="853" y="2415"/>
                  <a:pt x="864" y="2400"/>
                </a:cubicBezTo>
                <a:cubicBezTo>
                  <a:pt x="868" y="2393"/>
                  <a:pt x="873" y="2387"/>
                  <a:pt x="877" y="2381"/>
                </a:cubicBezTo>
                <a:cubicBezTo>
                  <a:pt x="883" y="2367"/>
                  <a:pt x="883" y="2351"/>
                  <a:pt x="897" y="2342"/>
                </a:cubicBezTo>
                <a:cubicBezTo>
                  <a:pt x="904" y="2337"/>
                  <a:pt x="913" y="2337"/>
                  <a:pt x="922" y="2335"/>
                </a:cubicBezTo>
                <a:cubicBezTo>
                  <a:pt x="956" y="2312"/>
                  <a:pt x="989" y="2311"/>
                  <a:pt x="1032" y="2310"/>
                </a:cubicBezTo>
                <a:cubicBezTo>
                  <a:pt x="1163" y="2306"/>
                  <a:pt x="1294" y="2305"/>
                  <a:pt x="1426" y="2303"/>
                </a:cubicBezTo>
                <a:cubicBezTo>
                  <a:pt x="1437" y="2291"/>
                  <a:pt x="1453" y="2283"/>
                  <a:pt x="1464" y="2271"/>
                </a:cubicBezTo>
                <a:cubicBezTo>
                  <a:pt x="1468" y="2265"/>
                  <a:pt x="1466" y="2257"/>
                  <a:pt x="1471" y="2252"/>
                </a:cubicBezTo>
                <a:cubicBezTo>
                  <a:pt x="1478" y="2243"/>
                  <a:pt x="1489" y="2239"/>
                  <a:pt x="1497" y="2232"/>
                </a:cubicBezTo>
                <a:cubicBezTo>
                  <a:pt x="1514" y="2214"/>
                  <a:pt x="1523" y="2191"/>
                  <a:pt x="1542" y="2174"/>
                </a:cubicBezTo>
                <a:cubicBezTo>
                  <a:pt x="1558" y="2124"/>
                  <a:pt x="1552" y="2148"/>
                  <a:pt x="1561" y="2103"/>
                </a:cubicBezTo>
                <a:cubicBezTo>
                  <a:pt x="1563" y="1967"/>
                  <a:pt x="1551" y="1830"/>
                  <a:pt x="1574" y="1697"/>
                </a:cubicBezTo>
                <a:cubicBezTo>
                  <a:pt x="1578" y="1669"/>
                  <a:pt x="1598" y="1654"/>
                  <a:pt x="1613" y="1632"/>
                </a:cubicBezTo>
                <a:cubicBezTo>
                  <a:pt x="1654" y="1566"/>
                  <a:pt x="1697" y="1516"/>
                  <a:pt x="1716" y="1439"/>
                </a:cubicBezTo>
                <a:cubicBezTo>
                  <a:pt x="1726" y="1334"/>
                  <a:pt x="1717" y="1302"/>
                  <a:pt x="1774" y="1226"/>
                </a:cubicBezTo>
                <a:cubicBezTo>
                  <a:pt x="1787" y="1180"/>
                  <a:pt x="1767" y="1226"/>
                  <a:pt x="1800" y="1200"/>
                </a:cubicBezTo>
                <a:cubicBezTo>
                  <a:pt x="1815" y="1187"/>
                  <a:pt x="1823" y="1167"/>
                  <a:pt x="1839" y="1155"/>
                </a:cubicBezTo>
                <a:cubicBezTo>
                  <a:pt x="1872" y="1127"/>
                  <a:pt x="1918" y="1113"/>
                  <a:pt x="1955" y="1090"/>
                </a:cubicBezTo>
                <a:cubicBezTo>
                  <a:pt x="1969" y="1068"/>
                  <a:pt x="1984" y="1053"/>
                  <a:pt x="2006" y="1039"/>
                </a:cubicBezTo>
                <a:cubicBezTo>
                  <a:pt x="2012" y="1028"/>
                  <a:pt x="2018" y="1016"/>
                  <a:pt x="2026" y="1006"/>
                </a:cubicBezTo>
                <a:cubicBezTo>
                  <a:pt x="2031" y="998"/>
                  <a:pt x="2040" y="994"/>
                  <a:pt x="2045" y="987"/>
                </a:cubicBezTo>
                <a:cubicBezTo>
                  <a:pt x="2068" y="951"/>
                  <a:pt x="2072" y="906"/>
                  <a:pt x="2097" y="871"/>
                </a:cubicBezTo>
                <a:cubicBezTo>
                  <a:pt x="2106" y="828"/>
                  <a:pt x="2118" y="784"/>
                  <a:pt x="2142" y="748"/>
                </a:cubicBezTo>
                <a:cubicBezTo>
                  <a:pt x="2150" y="695"/>
                  <a:pt x="2198" y="591"/>
                  <a:pt x="2245" y="561"/>
                </a:cubicBezTo>
                <a:cubicBezTo>
                  <a:pt x="2261" y="550"/>
                  <a:pt x="2280" y="545"/>
                  <a:pt x="2297" y="535"/>
                </a:cubicBezTo>
                <a:cubicBezTo>
                  <a:pt x="2318" y="521"/>
                  <a:pt x="2330" y="504"/>
                  <a:pt x="2355" y="497"/>
                </a:cubicBezTo>
                <a:cubicBezTo>
                  <a:pt x="2395" y="471"/>
                  <a:pt x="2430" y="450"/>
                  <a:pt x="2477" y="439"/>
                </a:cubicBezTo>
                <a:cubicBezTo>
                  <a:pt x="2537" y="399"/>
                  <a:pt x="2614" y="402"/>
                  <a:pt x="2684" y="394"/>
                </a:cubicBezTo>
                <a:cubicBezTo>
                  <a:pt x="2733" y="388"/>
                  <a:pt x="2792" y="383"/>
                  <a:pt x="2839" y="368"/>
                </a:cubicBezTo>
                <a:cubicBezTo>
                  <a:pt x="2865" y="359"/>
                  <a:pt x="2889" y="344"/>
                  <a:pt x="2916" y="335"/>
                </a:cubicBezTo>
                <a:cubicBezTo>
                  <a:pt x="2976" y="274"/>
                  <a:pt x="3049" y="220"/>
                  <a:pt x="3097" y="148"/>
                </a:cubicBezTo>
                <a:cubicBezTo>
                  <a:pt x="3108" y="110"/>
                  <a:pt x="3093" y="145"/>
                  <a:pt x="3123" y="116"/>
                </a:cubicBezTo>
                <a:cubicBezTo>
                  <a:pt x="3141" y="97"/>
                  <a:pt x="3157" y="72"/>
                  <a:pt x="3174" y="52"/>
                </a:cubicBezTo>
                <a:cubicBezTo>
                  <a:pt x="3188" y="34"/>
                  <a:pt x="3206" y="24"/>
                  <a:pt x="3206" y="0"/>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34" name="Rectangle 2"/>
          <p:cNvSpPr>
            <a:spLocks noGrp="1" noChangeArrowheads="1"/>
          </p:cNvSpPr>
          <p:nvPr>
            <p:ph type="title"/>
          </p:nvPr>
        </p:nvSpPr>
        <p:spPr>
          <a:xfrm>
            <a:off x="165100" y="259203"/>
            <a:ext cx="8877300" cy="649994"/>
          </a:xfrm>
        </p:spPr>
        <p:txBody>
          <a:bodyPr/>
          <a:lstStyle/>
          <a:p>
            <a:pPr>
              <a:defRPr/>
            </a:pPr>
            <a:r>
              <a:rPr lang="en-US" dirty="0" err="1" smtClean="0"/>
              <a:t>Playout</a:t>
            </a:r>
            <a:r>
              <a:rPr lang="en-US" dirty="0" smtClean="0"/>
              <a:t> Buffer,  Delay, Smooth Playback </a:t>
            </a:r>
            <a:endParaRPr lang="en-US" dirty="0"/>
          </a:p>
        </p:txBody>
      </p:sp>
      <p:sp>
        <p:nvSpPr>
          <p:cNvPr id="223237" name="Freeform 5"/>
          <p:cNvSpPr>
            <a:spLocks/>
          </p:cNvSpPr>
          <p:nvPr/>
        </p:nvSpPr>
        <p:spPr bwMode="auto">
          <a:xfrm>
            <a:off x="1371284" y="1980707"/>
            <a:ext cx="6553623" cy="4115117"/>
          </a:xfrm>
          <a:custGeom>
            <a:avLst/>
            <a:gdLst>
              <a:gd name="T0" fmla="*/ 0 w 4128"/>
              <a:gd name="T1" fmla="*/ 0 h 2592"/>
              <a:gd name="T2" fmla="*/ 0 w 4128"/>
              <a:gd name="T3" fmla="*/ 2592 h 2592"/>
              <a:gd name="T4" fmla="*/ 4128 w 4128"/>
              <a:gd name="T5" fmla="*/ 2592 h 2592"/>
            </a:gdLst>
            <a:ahLst/>
            <a:cxnLst>
              <a:cxn ang="0">
                <a:pos x="T0" y="T1"/>
              </a:cxn>
              <a:cxn ang="0">
                <a:pos x="T2" y="T3"/>
              </a:cxn>
              <a:cxn ang="0">
                <a:pos x="T4" y="T5"/>
              </a:cxn>
            </a:cxnLst>
            <a:rect l="0" t="0" r="r" b="b"/>
            <a:pathLst>
              <a:path w="4128" h="2592">
                <a:moveTo>
                  <a:pt x="0" y="0"/>
                </a:moveTo>
                <a:lnTo>
                  <a:pt x="0" y="2592"/>
                </a:lnTo>
                <a:lnTo>
                  <a:pt x="4128" y="259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38" name="Line 6"/>
          <p:cNvSpPr>
            <a:spLocks noChangeShapeType="1"/>
          </p:cNvSpPr>
          <p:nvPr/>
        </p:nvSpPr>
        <p:spPr bwMode="auto">
          <a:xfrm flipV="1">
            <a:off x="1371283" y="1828589"/>
            <a:ext cx="4267623" cy="42672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39" name="Line 7"/>
          <p:cNvSpPr>
            <a:spLocks noChangeShapeType="1"/>
          </p:cNvSpPr>
          <p:nvPr/>
        </p:nvSpPr>
        <p:spPr bwMode="auto">
          <a:xfrm flipV="1">
            <a:off x="3809472" y="1828589"/>
            <a:ext cx="4267623" cy="42672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40" name="Line 8"/>
          <p:cNvSpPr>
            <a:spLocks noChangeShapeType="1"/>
          </p:cNvSpPr>
          <p:nvPr/>
        </p:nvSpPr>
        <p:spPr bwMode="auto">
          <a:xfrm>
            <a:off x="5182341" y="2286529"/>
            <a:ext cx="2438189" cy="0"/>
          </a:xfrm>
          <a:prstGeom prst="line">
            <a:avLst/>
          </a:prstGeom>
          <a:noFill/>
          <a:ln w="19050">
            <a:solidFill>
              <a:srgbClr val="99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41" name="Text Box 9"/>
          <p:cNvSpPr txBox="1">
            <a:spLocks noChangeArrowheads="1"/>
          </p:cNvSpPr>
          <p:nvPr/>
        </p:nvSpPr>
        <p:spPr bwMode="auto">
          <a:xfrm>
            <a:off x="7162377" y="6095825"/>
            <a:ext cx="749847" cy="39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a:defRPr/>
            </a:pPr>
            <a:r>
              <a:rPr lang="en-US" sz="2000"/>
              <a:t>Time</a:t>
            </a:r>
          </a:p>
        </p:txBody>
      </p:sp>
      <p:sp>
        <p:nvSpPr>
          <p:cNvPr id="223242" name="Text Box 10"/>
          <p:cNvSpPr txBox="1">
            <a:spLocks noChangeArrowheads="1"/>
          </p:cNvSpPr>
          <p:nvPr/>
        </p:nvSpPr>
        <p:spPr bwMode="auto">
          <a:xfrm>
            <a:off x="5862433" y="1980707"/>
            <a:ext cx="1793723" cy="73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a:defRPr/>
            </a:pPr>
            <a:r>
              <a:rPr lang="en-US" sz="1400" dirty="0"/>
              <a:t>Max Buffer Duration</a:t>
            </a:r>
          </a:p>
          <a:p>
            <a:pPr>
              <a:defRPr/>
            </a:pPr>
            <a:endParaRPr lang="en-US" sz="1400" dirty="0"/>
          </a:p>
          <a:p>
            <a:pPr>
              <a:defRPr/>
            </a:pPr>
            <a:r>
              <a:rPr lang="en-US" sz="1400" dirty="0"/>
              <a:t>= allowable jitter</a:t>
            </a:r>
          </a:p>
        </p:txBody>
      </p:sp>
      <p:sp>
        <p:nvSpPr>
          <p:cNvPr id="223243" name="Text Box 11"/>
          <p:cNvSpPr txBox="1">
            <a:spLocks noChangeArrowheads="1"/>
          </p:cNvSpPr>
          <p:nvPr/>
        </p:nvSpPr>
        <p:spPr bwMode="auto">
          <a:xfrm rot="-5400000">
            <a:off x="321185" y="2336047"/>
            <a:ext cx="1583391" cy="40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a:defRPr/>
            </a:pPr>
            <a:r>
              <a:rPr lang="en-US" sz="2000"/>
              <a:t>File Position</a:t>
            </a:r>
          </a:p>
        </p:txBody>
      </p:sp>
      <p:sp>
        <p:nvSpPr>
          <p:cNvPr id="223244" name="Text Box 12"/>
          <p:cNvSpPr txBox="1">
            <a:spLocks noChangeArrowheads="1"/>
          </p:cNvSpPr>
          <p:nvPr/>
        </p:nvSpPr>
        <p:spPr bwMode="auto">
          <a:xfrm rot="-5400000">
            <a:off x="5076807" y="3106361"/>
            <a:ext cx="1428576" cy="30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a:defRPr/>
            </a:pPr>
            <a:r>
              <a:rPr lang="en-US" sz="1400"/>
              <a:t>Max Buffer Size</a:t>
            </a:r>
          </a:p>
        </p:txBody>
      </p:sp>
      <p:sp>
        <p:nvSpPr>
          <p:cNvPr id="223245" name="Line 13"/>
          <p:cNvSpPr>
            <a:spLocks noChangeShapeType="1"/>
          </p:cNvSpPr>
          <p:nvPr/>
        </p:nvSpPr>
        <p:spPr bwMode="auto">
          <a:xfrm flipV="1">
            <a:off x="5638906" y="1828589"/>
            <a:ext cx="0" cy="2438647"/>
          </a:xfrm>
          <a:prstGeom prst="line">
            <a:avLst/>
          </a:prstGeom>
          <a:noFill/>
          <a:ln w="19050">
            <a:solidFill>
              <a:srgbClr val="99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46" name="Text Box 14"/>
          <p:cNvSpPr txBox="1">
            <a:spLocks noChangeArrowheads="1"/>
          </p:cNvSpPr>
          <p:nvPr/>
        </p:nvSpPr>
        <p:spPr bwMode="auto">
          <a:xfrm rot="-2700000">
            <a:off x="6188100" y="2535246"/>
            <a:ext cx="2609626" cy="36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a:defRPr/>
            </a:pPr>
            <a:r>
              <a:rPr lang="en-US" b="1"/>
              <a:t>Smooth Playback Time</a:t>
            </a:r>
          </a:p>
        </p:txBody>
      </p:sp>
      <p:sp>
        <p:nvSpPr>
          <p:cNvPr id="223249" name="Line 17"/>
          <p:cNvSpPr>
            <a:spLocks noChangeShapeType="1"/>
          </p:cNvSpPr>
          <p:nvPr/>
        </p:nvSpPr>
        <p:spPr bwMode="auto">
          <a:xfrm flipH="1" flipV="1">
            <a:off x="4648094" y="5409707"/>
            <a:ext cx="380472" cy="1521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50" name="Text Box 18"/>
          <p:cNvSpPr txBox="1">
            <a:spLocks noChangeArrowheads="1"/>
          </p:cNvSpPr>
          <p:nvPr/>
        </p:nvSpPr>
        <p:spPr bwMode="auto">
          <a:xfrm>
            <a:off x="5012713" y="5352663"/>
            <a:ext cx="2544266" cy="40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a:defRPr/>
            </a:pPr>
            <a:r>
              <a:rPr lang="en-US" sz="2000"/>
              <a:t>Buffer almost empty</a:t>
            </a:r>
          </a:p>
        </p:txBody>
      </p:sp>
      <p:sp>
        <p:nvSpPr>
          <p:cNvPr id="223252" name="Text Box 20"/>
          <p:cNvSpPr txBox="1">
            <a:spLocks noChangeArrowheads="1"/>
          </p:cNvSpPr>
          <p:nvPr/>
        </p:nvSpPr>
        <p:spPr bwMode="auto">
          <a:xfrm>
            <a:off x="2731469" y="4672885"/>
            <a:ext cx="1540910" cy="52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a:defRPr/>
            </a:pPr>
            <a:r>
              <a:rPr lang="en-US" sz="1400"/>
              <a:t>"Good" Region:</a:t>
            </a:r>
            <a:br>
              <a:rPr lang="en-US" sz="1400"/>
            </a:br>
            <a:r>
              <a:rPr lang="en-US" sz="1400"/>
              <a:t>smooth playback</a:t>
            </a:r>
          </a:p>
        </p:txBody>
      </p:sp>
      <p:sp>
        <p:nvSpPr>
          <p:cNvPr id="223253" name="Text Box 21"/>
          <p:cNvSpPr txBox="1">
            <a:spLocks noChangeArrowheads="1"/>
          </p:cNvSpPr>
          <p:nvPr/>
        </p:nvSpPr>
        <p:spPr bwMode="auto">
          <a:xfrm>
            <a:off x="6280292" y="4051735"/>
            <a:ext cx="2057717" cy="92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6" rIns="91430" bIns="45716">
            <a:spAutoFit/>
          </a:bodyPr>
          <a:lstStyle/>
          <a:p>
            <a:pPr>
              <a:defRPr/>
            </a:pPr>
            <a:r>
              <a:rPr lang="en-US" dirty="0"/>
              <a:t>"Bad": Buffer underflows and </a:t>
            </a:r>
            <a:br>
              <a:rPr lang="en-US" dirty="0"/>
            </a:br>
            <a:r>
              <a:rPr lang="en-US" dirty="0"/>
              <a:t>playback stops</a:t>
            </a:r>
          </a:p>
        </p:txBody>
      </p:sp>
      <p:sp>
        <p:nvSpPr>
          <p:cNvPr id="223254" name="Oval 22"/>
          <p:cNvSpPr>
            <a:spLocks noChangeArrowheads="1"/>
          </p:cNvSpPr>
          <p:nvPr/>
        </p:nvSpPr>
        <p:spPr bwMode="auto">
          <a:xfrm>
            <a:off x="2666472" y="4571473"/>
            <a:ext cx="1677245" cy="7621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55" name="Oval 23"/>
          <p:cNvSpPr>
            <a:spLocks noChangeArrowheads="1"/>
          </p:cNvSpPr>
          <p:nvPr/>
        </p:nvSpPr>
        <p:spPr bwMode="auto">
          <a:xfrm>
            <a:off x="6228482" y="3712846"/>
            <a:ext cx="1753636" cy="158779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56" name="Text Box 24"/>
          <p:cNvSpPr txBox="1">
            <a:spLocks noChangeArrowheads="1"/>
          </p:cNvSpPr>
          <p:nvPr/>
        </p:nvSpPr>
        <p:spPr bwMode="auto">
          <a:xfrm>
            <a:off x="2133051" y="2362588"/>
            <a:ext cx="2056132" cy="64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6" rIns="91430" bIns="45716">
            <a:spAutoFit/>
          </a:bodyPr>
          <a:lstStyle/>
          <a:p>
            <a:pPr>
              <a:defRPr/>
            </a:pPr>
            <a:r>
              <a:rPr lang="en-US" dirty="0"/>
              <a:t>"Bad": Buffer </a:t>
            </a:r>
            <a:r>
              <a:rPr lang="en-US" dirty="0" err="1"/>
              <a:t>overrflows</a:t>
            </a:r>
            <a:endParaRPr lang="en-US" dirty="0"/>
          </a:p>
        </p:txBody>
      </p:sp>
      <p:sp>
        <p:nvSpPr>
          <p:cNvPr id="223257" name="Oval 25"/>
          <p:cNvSpPr>
            <a:spLocks noChangeArrowheads="1"/>
          </p:cNvSpPr>
          <p:nvPr/>
        </p:nvSpPr>
        <p:spPr bwMode="auto">
          <a:xfrm>
            <a:off x="2057717" y="2197794"/>
            <a:ext cx="1599566" cy="92697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58" name="Line 26"/>
          <p:cNvSpPr>
            <a:spLocks noChangeShapeType="1"/>
          </p:cNvSpPr>
          <p:nvPr/>
        </p:nvSpPr>
        <p:spPr bwMode="auto">
          <a:xfrm>
            <a:off x="4724188" y="4267236"/>
            <a:ext cx="914718" cy="0"/>
          </a:xfrm>
          <a:prstGeom prst="line">
            <a:avLst/>
          </a:prstGeom>
          <a:noFill/>
          <a:ln w="19050">
            <a:solidFill>
              <a:srgbClr val="99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
        <p:nvSpPr>
          <p:cNvPr id="223259" name="Text Box 27"/>
          <p:cNvSpPr txBox="1">
            <a:spLocks noChangeArrowheads="1"/>
          </p:cNvSpPr>
          <p:nvPr/>
        </p:nvSpPr>
        <p:spPr bwMode="auto">
          <a:xfrm>
            <a:off x="4770163" y="3883771"/>
            <a:ext cx="873774" cy="4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a:lnSpc>
                <a:spcPct val="80000"/>
              </a:lnSpc>
              <a:defRPr/>
            </a:pPr>
            <a:r>
              <a:rPr lang="en-US" sz="1400"/>
              <a:t>Buffer </a:t>
            </a:r>
            <a:br>
              <a:rPr lang="en-US" sz="1400"/>
            </a:br>
            <a:r>
              <a:rPr lang="en-US" sz="1400"/>
              <a:t>Duration</a:t>
            </a:r>
          </a:p>
        </p:txBody>
      </p:sp>
      <p:sp>
        <p:nvSpPr>
          <p:cNvPr id="223260" name="Text Box 28"/>
          <p:cNvSpPr txBox="1">
            <a:spLocks noChangeArrowheads="1"/>
          </p:cNvSpPr>
          <p:nvPr/>
        </p:nvSpPr>
        <p:spPr bwMode="auto">
          <a:xfrm>
            <a:off x="4660777" y="4444707"/>
            <a:ext cx="684783" cy="4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a:lnSpc>
                <a:spcPct val="80000"/>
              </a:lnSpc>
              <a:defRPr/>
            </a:pPr>
            <a:r>
              <a:rPr lang="en-US" sz="1400"/>
              <a:t>Buffer</a:t>
            </a:r>
            <a:br>
              <a:rPr lang="en-US" sz="1400"/>
            </a:br>
            <a:r>
              <a:rPr lang="en-US" sz="1400"/>
              <a:t>Size</a:t>
            </a:r>
          </a:p>
        </p:txBody>
      </p:sp>
      <p:sp>
        <p:nvSpPr>
          <p:cNvPr id="223261" name="Line 29"/>
          <p:cNvSpPr>
            <a:spLocks noChangeShapeType="1"/>
          </p:cNvSpPr>
          <p:nvPr/>
        </p:nvSpPr>
        <p:spPr bwMode="auto">
          <a:xfrm flipV="1">
            <a:off x="4724189" y="4267236"/>
            <a:ext cx="0" cy="914294"/>
          </a:xfrm>
          <a:prstGeom prst="line">
            <a:avLst/>
          </a:prstGeom>
          <a:noFill/>
          <a:ln w="19050">
            <a:solidFill>
              <a:srgbClr val="99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6" rIns="91430" bIns="45716" anchor="ctr"/>
          <a:lstStyle/>
          <a:p>
            <a:pPr>
              <a:defRPr/>
            </a:pPr>
            <a:endParaRPr lang="en-US"/>
          </a:p>
        </p:txBody>
      </p:sp>
    </p:spTree>
    <p:extLst>
      <p:ext uri="{BB962C8B-B14F-4D97-AF65-F5344CB8AC3E}">
        <p14:creationId xmlns:p14="http://schemas.microsoft.com/office/powerpoint/2010/main" val="5698706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621 throughBrowse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095" y="2818943"/>
            <a:ext cx="4836744" cy="269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3"/>
          <p:cNvSpPr>
            <a:spLocks noGrp="1" noChangeArrowheads="1"/>
          </p:cNvSpPr>
          <p:nvPr>
            <p:ph type="title"/>
          </p:nvPr>
        </p:nvSpPr>
        <p:spPr/>
        <p:txBody>
          <a:bodyPr/>
          <a:lstStyle/>
          <a:p>
            <a:pPr>
              <a:defRPr/>
            </a:pPr>
            <a:r>
              <a:rPr lang="en-US"/>
              <a:t>First Generation: HTTP Download</a:t>
            </a:r>
          </a:p>
        </p:txBody>
      </p:sp>
      <p:sp>
        <p:nvSpPr>
          <p:cNvPr id="97284" name="Rectangle 4"/>
          <p:cNvSpPr>
            <a:spLocks noGrp="1" noChangeArrowheads="1"/>
          </p:cNvSpPr>
          <p:nvPr>
            <p:ph type="body" idx="1"/>
          </p:nvPr>
        </p:nvSpPr>
        <p:spPr>
          <a:xfrm>
            <a:off x="456566" y="1524353"/>
            <a:ext cx="8476590" cy="2107472"/>
          </a:xfrm>
        </p:spPr>
        <p:txBody>
          <a:bodyPr/>
          <a:lstStyle/>
          <a:p>
            <a:pPr>
              <a:defRPr/>
            </a:pPr>
            <a:r>
              <a:rPr lang="en-US" dirty="0"/>
              <a:t>A simple architecture is to have the Browser request the object(s) and after their reception pass them to the player </a:t>
            </a:r>
            <a:br>
              <a:rPr lang="en-US" dirty="0"/>
            </a:br>
            <a:r>
              <a:rPr lang="en-US" dirty="0"/>
              <a:t>for display</a:t>
            </a:r>
          </a:p>
          <a:p>
            <a:pPr lvl="1">
              <a:defRPr/>
            </a:pPr>
            <a:r>
              <a:rPr lang="en-US" dirty="0"/>
              <a:t>No pipelining</a:t>
            </a:r>
          </a:p>
          <a:p>
            <a:pPr>
              <a:defRPr/>
            </a:pPr>
            <a:endParaRPr lang="en-US" dirty="0"/>
          </a:p>
        </p:txBody>
      </p:sp>
    </p:spTree>
    <p:extLst>
      <p:ext uri="{BB962C8B-B14F-4D97-AF65-F5344CB8AC3E}">
        <p14:creationId xmlns:p14="http://schemas.microsoft.com/office/powerpoint/2010/main" val="33462728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defRPr/>
            </a:pPr>
            <a:r>
              <a:rPr lang="en-US" dirty="0"/>
              <a:t>First Gen: HTTP </a:t>
            </a:r>
            <a:r>
              <a:rPr lang="en-US" dirty="0" smtClean="0"/>
              <a:t> Progressive Download </a:t>
            </a:r>
            <a:r>
              <a:rPr lang="en-US" dirty="0"/>
              <a:t>(2)</a:t>
            </a:r>
          </a:p>
        </p:txBody>
      </p:sp>
      <p:sp>
        <p:nvSpPr>
          <p:cNvPr id="98307" name="Rectangle 3"/>
          <p:cNvSpPr>
            <a:spLocks noGrp="1" noChangeArrowheads="1"/>
          </p:cNvSpPr>
          <p:nvPr>
            <p:ph type="body" idx="1"/>
          </p:nvPr>
        </p:nvSpPr>
        <p:spPr>
          <a:xfrm>
            <a:off x="456566" y="1524353"/>
            <a:ext cx="8476590" cy="4617424"/>
          </a:xfrm>
        </p:spPr>
        <p:txBody>
          <a:bodyPr/>
          <a:lstStyle/>
          <a:p>
            <a:pPr>
              <a:defRPr/>
            </a:pPr>
            <a:r>
              <a:rPr lang="en-US"/>
              <a:t>Alternative: set up connection between server and player; player takes over</a:t>
            </a:r>
          </a:p>
          <a:p>
            <a:pPr>
              <a:defRPr/>
            </a:pPr>
            <a:r>
              <a:rPr lang="en-US"/>
              <a:t>Web browser requests and receives a </a:t>
            </a:r>
            <a:r>
              <a:rPr lang="en-US" b="1">
                <a:solidFill>
                  <a:schemeClr val="accent2"/>
                </a:solidFill>
              </a:rPr>
              <a:t>Meta File </a:t>
            </a:r>
            <a:br>
              <a:rPr lang="en-US" b="1">
                <a:solidFill>
                  <a:schemeClr val="accent2"/>
                </a:solidFill>
              </a:rPr>
            </a:br>
            <a:r>
              <a:rPr lang="en-US"/>
              <a:t>(a file describing the object) instead of receiving the file itself; </a:t>
            </a:r>
          </a:p>
          <a:p>
            <a:pPr>
              <a:defRPr/>
            </a:pPr>
            <a:r>
              <a:rPr lang="en-US"/>
              <a:t>Browser launches the appropriate Player and passes it the </a:t>
            </a:r>
            <a:r>
              <a:rPr lang="en-US" i="1"/>
              <a:t>Meta File</a:t>
            </a:r>
            <a:r>
              <a:rPr lang="en-US"/>
              <a:t>; </a:t>
            </a:r>
          </a:p>
          <a:p>
            <a:pPr>
              <a:defRPr/>
            </a:pPr>
            <a:r>
              <a:rPr lang="en-US"/>
              <a:t>Player sets up a TCP connection with Web Server and downloads or </a:t>
            </a:r>
            <a:r>
              <a:rPr lang="en-US" i="1"/>
              <a:t>streams</a:t>
            </a:r>
            <a:r>
              <a:rPr lang="en-US"/>
              <a:t> the file</a:t>
            </a:r>
          </a:p>
        </p:txBody>
      </p:sp>
    </p:spTree>
    <p:extLst>
      <p:ext uri="{BB962C8B-B14F-4D97-AF65-F5344CB8AC3E}">
        <p14:creationId xmlns:p14="http://schemas.microsoft.com/office/powerpoint/2010/main" val="13506461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2" name="Rectangle 4"/>
          <p:cNvSpPr>
            <a:spLocks noGrp="1" noChangeArrowheads="1"/>
          </p:cNvSpPr>
          <p:nvPr>
            <p:ph type="title"/>
          </p:nvPr>
        </p:nvSpPr>
        <p:spPr>
          <a:xfrm>
            <a:off x="0" y="79022"/>
            <a:ext cx="9144000" cy="867305"/>
          </a:xfrm>
        </p:spPr>
        <p:txBody>
          <a:bodyPr/>
          <a:lstStyle/>
          <a:p>
            <a:pPr>
              <a:defRPr/>
            </a:pPr>
            <a:r>
              <a:rPr lang="en-US" sz="3200" dirty="0" smtClean="0"/>
              <a:t>Drawbacks of HTTP Progressive Download </a:t>
            </a:r>
            <a:endParaRPr lang="en-US" sz="3200" dirty="0"/>
          </a:p>
        </p:txBody>
      </p:sp>
      <p:sp>
        <p:nvSpPr>
          <p:cNvPr id="232453" name="Rectangle 5"/>
          <p:cNvSpPr>
            <a:spLocks noGrp="1" noChangeArrowheads="1"/>
          </p:cNvSpPr>
          <p:nvPr>
            <p:ph type="body" idx="1"/>
          </p:nvPr>
        </p:nvSpPr>
        <p:spPr>
          <a:xfrm>
            <a:off x="310719" y="1422470"/>
            <a:ext cx="8294280" cy="4267236"/>
          </a:xfrm>
        </p:spPr>
        <p:txBody>
          <a:bodyPr/>
          <a:lstStyle/>
          <a:p>
            <a:pPr>
              <a:defRPr/>
            </a:pPr>
            <a:r>
              <a:rPr lang="en-US" sz="2400"/>
              <a:t>D</a:t>
            </a:r>
            <a:r>
              <a:rPr lang="en-US" sz="2400" smtClean="0"/>
              <a:t>ata flows </a:t>
            </a:r>
            <a:r>
              <a:rPr lang="en-US" sz="2400" dirty="0"/>
              <a:t>as fast as possible to user's local buffer</a:t>
            </a:r>
          </a:p>
          <a:p>
            <a:pPr lvl="1">
              <a:defRPr/>
            </a:pPr>
            <a:r>
              <a:rPr lang="en-US" sz="2000" dirty="0"/>
              <a:t>May download lots of extra data if you do not watch the video</a:t>
            </a:r>
          </a:p>
          <a:p>
            <a:pPr lvl="1">
              <a:defRPr/>
            </a:pPr>
            <a:r>
              <a:rPr lang="en-US" sz="2000" dirty="0"/>
              <a:t>TCP file transfer can use more bandwidth than necessary</a:t>
            </a:r>
          </a:p>
          <a:p>
            <a:pPr>
              <a:defRPr/>
            </a:pPr>
            <a:r>
              <a:rPr lang="en-US" sz="2400" dirty="0"/>
              <a:t>Mismatch between whole file transfer and stop/start/seek playback controls.</a:t>
            </a:r>
          </a:p>
          <a:p>
            <a:pPr lvl="1">
              <a:defRPr/>
            </a:pPr>
            <a:r>
              <a:rPr lang="en-US" sz="2000" dirty="0"/>
              <a:t>However: use file range requests to seek to video position</a:t>
            </a:r>
          </a:p>
          <a:p>
            <a:pPr>
              <a:defRPr/>
            </a:pPr>
            <a:r>
              <a:rPr lang="en-US" sz="2400" dirty="0" smtClean="0"/>
              <a:t>Cannot change video quality (bit rate) to adapt to network congestion </a:t>
            </a:r>
            <a:endParaRPr lang="en-US" sz="2400" dirty="0"/>
          </a:p>
        </p:txBody>
      </p:sp>
    </p:spTree>
    <p:extLst>
      <p:ext uri="{BB962C8B-B14F-4D97-AF65-F5344CB8AC3E}">
        <p14:creationId xmlns:p14="http://schemas.microsoft.com/office/powerpoint/2010/main" val="38959781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01601" y="632434"/>
            <a:ext cx="8686800" cy="867305"/>
          </a:xfrm>
        </p:spPr>
        <p:txBody>
          <a:bodyPr/>
          <a:lstStyle/>
          <a:p>
            <a:pPr>
              <a:defRPr/>
            </a:pPr>
            <a:r>
              <a:rPr lang="en-US" dirty="0"/>
              <a:t>2nd Generation: </a:t>
            </a:r>
            <a:r>
              <a:rPr lang="en-US" dirty="0" err="1" smtClean="0"/>
              <a:t>Stateful</a:t>
            </a:r>
            <a:r>
              <a:rPr lang="en-US" dirty="0" smtClean="0"/>
              <a:t> Session-based Proprietary Streaming Protocols </a:t>
            </a:r>
            <a:endParaRPr lang="en-US" dirty="0"/>
          </a:p>
        </p:txBody>
      </p:sp>
      <p:sp>
        <p:nvSpPr>
          <p:cNvPr id="9" name="Rectangle 7"/>
          <p:cNvSpPr txBox="1">
            <a:spLocks noChangeArrowheads="1"/>
          </p:cNvSpPr>
          <p:nvPr/>
        </p:nvSpPr>
        <p:spPr bwMode="auto">
          <a:xfrm>
            <a:off x="266702" y="1640594"/>
            <a:ext cx="8521699" cy="4267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SzPct val="100000"/>
              <a:buFont typeface="Wingdings" charset="2"/>
              <a:buChar char="v"/>
              <a:defRPr sz="2800" b="0" i="0" kern="1200">
                <a:solidFill>
                  <a:srgbClr val="6D6D6D"/>
                </a:solidFill>
                <a:effectLst/>
                <a:latin typeface="Helvetica Neue Light"/>
                <a:ea typeface="ＭＳ Ｐゴシック" pitchFamily="-107" charset="-128"/>
                <a:cs typeface="Helvetica Neue Light"/>
              </a:defRPr>
            </a:lvl1pPr>
            <a:lvl2pPr marL="742950" indent="-285750" algn="l" rtl="0" eaLnBrk="0" fontAlgn="base" hangingPunct="0">
              <a:spcBef>
                <a:spcPct val="20000"/>
              </a:spcBef>
              <a:spcAft>
                <a:spcPct val="0"/>
              </a:spcAft>
              <a:buClr>
                <a:srgbClr val="8CC63F"/>
              </a:buClr>
              <a:buSzPct val="80000"/>
              <a:buFont typeface="Wingdings" charset="2"/>
              <a:buChar char="v"/>
              <a:defRPr sz="2400" b="0" i="0" kern="1200">
                <a:solidFill>
                  <a:srgbClr val="6D6D6D"/>
                </a:solidFill>
                <a:effectLst/>
                <a:latin typeface="Helvetica Neue Light"/>
                <a:ea typeface="ＭＳ Ｐゴシック" pitchFamily="-107" charset="-128"/>
                <a:cs typeface="Helvetica Neue Light"/>
              </a:defRPr>
            </a:lvl2pPr>
            <a:lvl3pPr marL="1143000" indent="-228600" algn="l" rtl="0" eaLnBrk="0" fontAlgn="base" hangingPunct="0">
              <a:spcBef>
                <a:spcPct val="20000"/>
              </a:spcBef>
              <a:spcAft>
                <a:spcPct val="0"/>
              </a:spcAft>
              <a:buClr>
                <a:srgbClr val="8CC63F"/>
              </a:buClr>
              <a:buSzPct val="80000"/>
              <a:buFont typeface="Wingdings" charset="2"/>
              <a:buChar char="v"/>
              <a:defRPr sz="2400" b="0" i="0" kern="1200">
                <a:solidFill>
                  <a:srgbClr val="6D6D6D"/>
                </a:solidFill>
                <a:effectLst/>
                <a:latin typeface="Helvetica Neue Light"/>
                <a:ea typeface="ＭＳ Ｐゴシック" pitchFamily="-107" charset="-128"/>
                <a:cs typeface="Helvetica Neue Light"/>
              </a:defRPr>
            </a:lvl3pPr>
            <a:lvl4pPr marL="1600200" indent="-228600" algn="l" rtl="0" eaLnBrk="0" fontAlgn="base" hangingPunct="0">
              <a:spcBef>
                <a:spcPct val="20000"/>
              </a:spcBef>
              <a:spcAft>
                <a:spcPct val="0"/>
              </a:spcAft>
              <a:buClr>
                <a:srgbClr val="8CC63F"/>
              </a:buClr>
              <a:buSzPct val="80000"/>
              <a:buFont typeface="Wingdings" charset="2"/>
              <a:buChar char="v"/>
              <a:defRPr sz="2400" b="0" i="0" kern="1200">
                <a:solidFill>
                  <a:srgbClr val="6D6D6D"/>
                </a:solidFill>
                <a:effectLst/>
                <a:latin typeface="Helvetica Neue Light"/>
                <a:ea typeface="ＭＳ Ｐゴシック" pitchFamily="-107" charset="-128"/>
                <a:cs typeface="Helvetica Neue Light"/>
              </a:defRPr>
            </a:lvl4pPr>
            <a:lvl5pPr marL="2057400" indent="-228600" algn="l" rtl="0" eaLnBrk="0" fontAlgn="base" hangingPunct="0">
              <a:spcBef>
                <a:spcPct val="20000"/>
              </a:spcBef>
              <a:spcAft>
                <a:spcPct val="0"/>
              </a:spcAft>
              <a:buClr>
                <a:srgbClr val="8CC63F"/>
              </a:buClr>
              <a:buSzPct val="80000"/>
              <a:buFont typeface="Wingdings" charset="2"/>
              <a:buChar char="v"/>
              <a:defRPr sz="2400" b="0" i="0" kern="1200">
                <a:solidFill>
                  <a:srgbClr val="6D6D6D"/>
                </a:solidFill>
                <a:effectLst/>
                <a:latin typeface="Helvetica Neue Light"/>
                <a:ea typeface="ＭＳ Ｐゴシック" pitchFamily="-107" charset="-128"/>
                <a:cs typeface="Helvetica Neue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smtClean="0"/>
              <a:t>Separate control &amp; data connections for the session </a:t>
            </a:r>
          </a:p>
          <a:p>
            <a:pPr>
              <a:defRPr/>
            </a:pPr>
            <a:r>
              <a:rPr lang="en-US" sz="2400" dirty="0" smtClean="0"/>
              <a:t>Control connection: start, rewind, fast forward, pause</a:t>
            </a:r>
          </a:p>
          <a:p>
            <a:pPr>
              <a:defRPr/>
            </a:pPr>
            <a:r>
              <a:rPr lang="en-US" sz="2400" dirty="0" smtClean="0"/>
              <a:t>Data connection: either TCP or UDP (not HTTP) </a:t>
            </a:r>
          </a:p>
          <a:p>
            <a:pPr>
              <a:defRPr/>
            </a:pPr>
            <a:r>
              <a:rPr lang="en-US" sz="2400" dirty="0" err="1" smtClean="0"/>
              <a:t>Stateful</a:t>
            </a:r>
            <a:r>
              <a:rPr lang="en-US" sz="2400" dirty="0" smtClean="0"/>
              <a:t> server keeps session state</a:t>
            </a:r>
          </a:p>
          <a:p>
            <a:pPr>
              <a:defRPr/>
            </a:pPr>
            <a:r>
              <a:rPr lang="en-US" sz="2400" dirty="0" smtClean="0"/>
              <a:t>Examples: RTSP, RTMP</a:t>
            </a:r>
          </a:p>
        </p:txBody>
      </p:sp>
    </p:spTree>
    <p:extLst>
      <p:ext uri="{BB962C8B-B14F-4D97-AF65-F5344CB8AC3E}">
        <p14:creationId xmlns:p14="http://schemas.microsoft.com/office/powerpoint/2010/main" val="5411156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defRPr/>
            </a:pPr>
            <a:r>
              <a:rPr lang="en-US"/>
              <a:t>RTSP Operation</a:t>
            </a:r>
          </a:p>
        </p:txBody>
      </p:sp>
      <p:pic>
        <p:nvPicPr>
          <p:cNvPr id="36866" name="Picture 3" descr="625 RTS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7850" y="1611504"/>
            <a:ext cx="5486717" cy="363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4188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defRPr/>
            </a:pPr>
            <a:r>
              <a:rPr lang="en-US" dirty="0" smtClean="0"/>
              <a:t>Issues with RTSP</a:t>
            </a:r>
            <a:r>
              <a:rPr lang="en-US" dirty="0"/>
              <a:t>, RTMP</a:t>
            </a:r>
          </a:p>
        </p:txBody>
      </p:sp>
      <p:sp>
        <p:nvSpPr>
          <p:cNvPr id="160771" name="Rectangle 3"/>
          <p:cNvSpPr>
            <a:spLocks noGrp="1" noChangeArrowheads="1"/>
          </p:cNvSpPr>
          <p:nvPr>
            <p:ph type="body" idx="1"/>
          </p:nvPr>
        </p:nvSpPr>
        <p:spPr>
          <a:xfrm>
            <a:off x="386812" y="1676470"/>
            <a:ext cx="8299987" cy="4267236"/>
          </a:xfrm>
        </p:spPr>
        <p:txBody>
          <a:bodyPr/>
          <a:lstStyle/>
          <a:p>
            <a:pPr>
              <a:defRPr/>
            </a:pPr>
            <a:r>
              <a:rPr lang="en-US" dirty="0" smtClean="0"/>
              <a:t>Web servers ride on higher performance/price curve than specialized streaming servers </a:t>
            </a:r>
            <a:endParaRPr lang="en-US" dirty="0"/>
          </a:p>
          <a:p>
            <a:pPr>
              <a:defRPr/>
            </a:pPr>
            <a:r>
              <a:rPr lang="en-US" dirty="0" smtClean="0"/>
              <a:t>Security concerns resulting in blocking of UDP or TCP with non-standard port numbers </a:t>
            </a:r>
          </a:p>
        </p:txBody>
      </p:sp>
      <p:pic>
        <p:nvPicPr>
          <p:cNvPr id="2" name="Picture 1"/>
          <p:cNvPicPr>
            <a:picLocks noChangeAspect="1"/>
          </p:cNvPicPr>
          <p:nvPr/>
        </p:nvPicPr>
        <p:blipFill>
          <a:blip r:embed="rId3"/>
          <a:stretch>
            <a:fillRect/>
          </a:stretch>
        </p:blipFill>
        <p:spPr>
          <a:xfrm>
            <a:off x="5227193" y="4359325"/>
            <a:ext cx="3002406" cy="1868048"/>
          </a:xfrm>
          <a:prstGeom prst="rect">
            <a:avLst/>
          </a:prstGeom>
        </p:spPr>
      </p:pic>
    </p:spTree>
    <p:extLst>
      <p:ext uri="{BB962C8B-B14F-4D97-AF65-F5344CB8AC3E}">
        <p14:creationId xmlns:p14="http://schemas.microsoft.com/office/powerpoint/2010/main" val="8755753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defRPr/>
            </a:pPr>
            <a:r>
              <a:rPr lang="en-US"/>
              <a:t>3rd Generation: HTTP Streaming</a:t>
            </a:r>
          </a:p>
        </p:txBody>
      </p:sp>
      <p:sp>
        <p:nvSpPr>
          <p:cNvPr id="159747" name="Rectangle 3"/>
          <p:cNvSpPr>
            <a:spLocks noGrp="1" noChangeArrowheads="1"/>
          </p:cNvSpPr>
          <p:nvPr>
            <p:ph type="body" idx="1"/>
          </p:nvPr>
        </p:nvSpPr>
        <p:spPr>
          <a:xfrm>
            <a:off x="158530" y="1371670"/>
            <a:ext cx="8370374" cy="4267236"/>
          </a:xfrm>
        </p:spPr>
        <p:txBody>
          <a:bodyPr/>
          <a:lstStyle/>
          <a:p>
            <a:pPr>
              <a:defRPr/>
            </a:pPr>
            <a:r>
              <a:rPr lang="en-US" sz="2000" dirty="0" smtClean="0"/>
              <a:t>Key observations: </a:t>
            </a:r>
            <a:r>
              <a:rPr lang="en-US" sz="2000" dirty="0"/>
              <a:t>rather than adapt Internet to streaming, adapt media delivery to the </a:t>
            </a:r>
            <a:r>
              <a:rPr lang="en-US" sz="2000" dirty="0" smtClean="0"/>
              <a:t>Internet</a:t>
            </a:r>
            <a:endParaRPr lang="en-US" sz="2000" dirty="0"/>
          </a:p>
          <a:p>
            <a:pPr>
              <a:defRPr/>
            </a:pPr>
            <a:r>
              <a:rPr lang="en-US" sz="2000" dirty="0" smtClean="0"/>
              <a:t>Other </a:t>
            </a:r>
            <a:r>
              <a:rPr lang="en-US" sz="2000" dirty="0"/>
              <a:t>terms for similar concepts: Adaptive Streaming, Smooth Streaming, HTTP Chunking</a:t>
            </a:r>
          </a:p>
          <a:p>
            <a:pPr>
              <a:defRPr/>
            </a:pPr>
            <a:r>
              <a:rPr lang="en-US" sz="2000" dirty="0"/>
              <a:t>Client-centric architecture with </a:t>
            </a:r>
            <a:r>
              <a:rPr lang="en-US" sz="2000" dirty="0" err="1"/>
              <a:t>stateful</a:t>
            </a:r>
            <a:r>
              <a:rPr lang="en-US" sz="2000" dirty="0"/>
              <a:t> client and stateless server </a:t>
            </a:r>
          </a:p>
          <a:p>
            <a:pPr lvl="1">
              <a:defRPr/>
            </a:pPr>
            <a:r>
              <a:rPr lang="en-US" sz="1600" dirty="0"/>
              <a:t>Standard server: Web servers</a:t>
            </a:r>
          </a:p>
          <a:p>
            <a:pPr lvl="1">
              <a:defRPr/>
            </a:pPr>
            <a:r>
              <a:rPr lang="en-US" sz="1600" dirty="0"/>
              <a:t>Standard Protocol: HTTP </a:t>
            </a:r>
          </a:p>
          <a:p>
            <a:pPr lvl="1">
              <a:defRPr/>
            </a:pPr>
            <a:r>
              <a:rPr lang="en-US" sz="1600" dirty="0"/>
              <a:t>Session state and logic maintained at </a:t>
            </a:r>
            <a:r>
              <a:rPr lang="en-US" sz="1600" dirty="0" smtClean="0"/>
              <a:t>client</a:t>
            </a:r>
            <a:endParaRPr lang="en-US" sz="1600" dirty="0"/>
          </a:p>
          <a:p>
            <a:pPr>
              <a:defRPr/>
            </a:pPr>
            <a:r>
              <a:rPr lang="en-US" sz="2000" dirty="0"/>
              <a:t>Video is broken into multiple chunks</a:t>
            </a:r>
          </a:p>
          <a:p>
            <a:pPr>
              <a:defRPr/>
            </a:pPr>
            <a:r>
              <a:rPr lang="en-US" sz="2000" dirty="0"/>
              <a:t>Chunks begin with </a:t>
            </a:r>
            <a:r>
              <a:rPr lang="en-US" sz="2000" dirty="0" err="1"/>
              <a:t>keyframe</a:t>
            </a:r>
            <a:r>
              <a:rPr lang="en-US" sz="2000" dirty="0"/>
              <a:t> so independent of other chunks</a:t>
            </a:r>
          </a:p>
          <a:p>
            <a:pPr>
              <a:defRPr/>
            </a:pPr>
            <a:r>
              <a:rPr lang="en-US" sz="2000" dirty="0"/>
              <a:t>A series of HTTP progressive downloads of chunks</a:t>
            </a:r>
          </a:p>
          <a:p>
            <a:pPr>
              <a:defRPr/>
            </a:pPr>
            <a:r>
              <a:rPr lang="en-US" sz="2000" dirty="0"/>
              <a:t>Playing chunks in sequence gives seamless video</a:t>
            </a:r>
          </a:p>
        </p:txBody>
      </p:sp>
    </p:spTree>
    <p:extLst>
      <p:ext uri="{BB962C8B-B14F-4D97-AF65-F5344CB8AC3E}">
        <p14:creationId xmlns:p14="http://schemas.microsoft.com/office/powerpoint/2010/main" val="5488848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462907" y="304236"/>
            <a:ext cx="7989903" cy="838236"/>
          </a:xfrm>
        </p:spPr>
        <p:txBody>
          <a:bodyPr/>
          <a:lstStyle/>
          <a:p>
            <a:pPr>
              <a:defRPr/>
            </a:pPr>
            <a:r>
              <a:rPr lang="en-US" dirty="0" smtClean="0"/>
              <a:t>Adaptive Multi-Bit Rate with HTTP Streaming </a:t>
            </a:r>
            <a:endParaRPr lang="en-US" dirty="0"/>
          </a:p>
        </p:txBody>
      </p:sp>
      <p:sp>
        <p:nvSpPr>
          <p:cNvPr id="224259" name="Rectangle 3"/>
          <p:cNvSpPr>
            <a:spLocks noGrp="1" noChangeArrowheads="1"/>
          </p:cNvSpPr>
          <p:nvPr>
            <p:ph type="body" idx="1"/>
          </p:nvPr>
        </p:nvSpPr>
        <p:spPr>
          <a:xfrm>
            <a:off x="462908" y="1676470"/>
            <a:ext cx="7690282" cy="4267236"/>
          </a:xfrm>
        </p:spPr>
        <p:txBody>
          <a:bodyPr/>
          <a:lstStyle/>
          <a:p>
            <a:pPr>
              <a:defRPr/>
            </a:pPr>
            <a:r>
              <a:rPr lang="en-US" sz="2400" dirty="0"/>
              <a:t>Encode video at different levels of quality/bandwidth</a:t>
            </a:r>
          </a:p>
          <a:p>
            <a:pPr>
              <a:defRPr/>
            </a:pPr>
            <a:r>
              <a:rPr lang="en-US" sz="2400" dirty="0"/>
              <a:t>Client can </a:t>
            </a:r>
            <a:r>
              <a:rPr lang="en-US" sz="2400" dirty="0" smtClean="0"/>
              <a:t>adapt to different bit rates within a single session </a:t>
            </a:r>
            <a:r>
              <a:rPr lang="en-US" sz="2400" dirty="0"/>
              <a:t>by requesting different sized chunks</a:t>
            </a:r>
          </a:p>
          <a:p>
            <a:pPr>
              <a:defRPr/>
            </a:pPr>
            <a:r>
              <a:rPr lang="en-US" sz="2400" dirty="0"/>
              <a:t>Chunks of different bit rates must be synchronized</a:t>
            </a:r>
          </a:p>
          <a:p>
            <a:pPr lvl="1">
              <a:defRPr/>
            </a:pPr>
            <a:r>
              <a:rPr lang="en-US" sz="2000" dirty="0"/>
              <a:t>All encodings have the same chunk boundaries and all chunks start with key frames, so you can make smooth splices to chunks of higher or lower bit rates</a:t>
            </a:r>
          </a:p>
        </p:txBody>
      </p:sp>
    </p:spTree>
    <p:extLst>
      <p:ext uri="{BB962C8B-B14F-4D97-AF65-F5344CB8AC3E}">
        <p14:creationId xmlns:p14="http://schemas.microsoft.com/office/powerpoint/2010/main" val="38122955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0000"/>
                </a:solidFill>
              </a:rPr>
              <a:t>HTTP Chunking Protocol </a:t>
            </a:r>
            <a:endParaRPr lang="en-US" dirty="0">
              <a:solidFill>
                <a:srgbClr val="000000"/>
              </a:solidFill>
            </a:endParaRPr>
          </a:p>
        </p:txBody>
      </p:sp>
      <p:sp>
        <p:nvSpPr>
          <p:cNvPr id="6" name="Cloud 5"/>
          <p:cNvSpPr/>
          <p:nvPr/>
        </p:nvSpPr>
        <p:spPr>
          <a:xfrm>
            <a:off x="3733378" y="2327728"/>
            <a:ext cx="5321846" cy="2969476"/>
          </a:xfrm>
          <a:prstGeom prst="cloud">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a:p>
        </p:txBody>
      </p:sp>
      <p:sp>
        <p:nvSpPr>
          <p:cNvPr id="7" name="Rectangle 6"/>
          <p:cNvSpPr/>
          <p:nvPr/>
        </p:nvSpPr>
        <p:spPr>
          <a:xfrm>
            <a:off x="194992" y="2635134"/>
            <a:ext cx="2048205" cy="2519459"/>
          </a:xfrm>
          <a:prstGeom prst="rect">
            <a:avLst/>
          </a:prstGeom>
          <a:solidFill>
            <a:schemeClr val="accent5">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a:p>
        </p:txBody>
      </p:sp>
      <p:sp>
        <p:nvSpPr>
          <p:cNvPr id="8" name="Rectangle 7"/>
          <p:cNvSpPr/>
          <p:nvPr/>
        </p:nvSpPr>
        <p:spPr>
          <a:xfrm>
            <a:off x="389984" y="2809436"/>
            <a:ext cx="1658222" cy="89527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b="1" dirty="0">
                <a:solidFill>
                  <a:schemeClr val="tx1"/>
                </a:solidFill>
              </a:rPr>
              <a:t>HTTP Adaptive Player</a:t>
            </a:r>
          </a:p>
        </p:txBody>
      </p:sp>
      <p:sp>
        <p:nvSpPr>
          <p:cNvPr id="68613" name="TextBox 8"/>
          <p:cNvSpPr txBox="1">
            <a:spLocks noChangeArrowheads="1"/>
          </p:cNvSpPr>
          <p:nvPr/>
        </p:nvSpPr>
        <p:spPr bwMode="auto">
          <a:xfrm>
            <a:off x="228283" y="3812465"/>
            <a:ext cx="1388721"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Web browser</a:t>
            </a:r>
          </a:p>
        </p:txBody>
      </p:sp>
      <p:sp>
        <p:nvSpPr>
          <p:cNvPr id="10" name="Rectangle 9"/>
          <p:cNvSpPr/>
          <p:nvPr/>
        </p:nvSpPr>
        <p:spPr>
          <a:xfrm>
            <a:off x="5960721" y="2692178"/>
            <a:ext cx="1318968" cy="2444984"/>
          </a:xfrm>
          <a:prstGeom prst="rect">
            <a:avLst/>
          </a:prstGeom>
          <a:solidFill>
            <a:schemeClr val="accent5">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a:p>
        </p:txBody>
      </p:sp>
      <p:sp>
        <p:nvSpPr>
          <p:cNvPr id="68615" name="TextBox 10"/>
          <p:cNvSpPr txBox="1">
            <a:spLocks noChangeArrowheads="1"/>
          </p:cNvSpPr>
          <p:nvPr/>
        </p:nvSpPr>
        <p:spPr bwMode="auto">
          <a:xfrm>
            <a:off x="5813289" y="3718976"/>
            <a:ext cx="1501277" cy="33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b="1"/>
              <a:t>Web server</a:t>
            </a:r>
          </a:p>
        </p:txBody>
      </p:sp>
      <p:cxnSp>
        <p:nvCxnSpPr>
          <p:cNvPr id="12" name="Straight Connector 11"/>
          <p:cNvCxnSpPr/>
          <p:nvPr/>
        </p:nvCxnSpPr>
        <p:spPr>
          <a:xfrm>
            <a:off x="194992" y="4211775"/>
            <a:ext cx="2048205"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194992" y="4519181"/>
            <a:ext cx="2048205"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sp>
        <p:nvSpPr>
          <p:cNvPr id="68618" name="TextBox 13"/>
          <p:cNvSpPr txBox="1">
            <a:spLocks noChangeArrowheads="1"/>
          </p:cNvSpPr>
          <p:nvPr/>
        </p:nvSpPr>
        <p:spPr bwMode="auto">
          <a:xfrm>
            <a:off x="890938" y="4181670"/>
            <a:ext cx="714970" cy="33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HTTP</a:t>
            </a:r>
          </a:p>
        </p:txBody>
      </p:sp>
      <p:sp>
        <p:nvSpPr>
          <p:cNvPr id="68619" name="TextBox 14"/>
          <p:cNvSpPr txBox="1">
            <a:spLocks noChangeArrowheads="1"/>
          </p:cNvSpPr>
          <p:nvPr/>
        </p:nvSpPr>
        <p:spPr bwMode="auto">
          <a:xfrm>
            <a:off x="968618" y="4696653"/>
            <a:ext cx="589731"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TCP</a:t>
            </a:r>
          </a:p>
        </p:txBody>
      </p:sp>
      <p:sp>
        <p:nvSpPr>
          <p:cNvPr id="68620" name="TextBox 15"/>
          <p:cNvSpPr txBox="1">
            <a:spLocks noChangeArrowheads="1"/>
          </p:cNvSpPr>
          <p:nvPr/>
        </p:nvSpPr>
        <p:spPr bwMode="auto">
          <a:xfrm>
            <a:off x="6869098" y="2760313"/>
            <a:ext cx="389983"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a:t>
            </a:r>
          </a:p>
        </p:txBody>
      </p:sp>
      <p:sp>
        <p:nvSpPr>
          <p:cNvPr id="17" name="Rectangle 16"/>
          <p:cNvSpPr/>
          <p:nvPr/>
        </p:nvSpPr>
        <p:spPr>
          <a:xfrm>
            <a:off x="4448347" y="2864895"/>
            <a:ext cx="1299945" cy="873096"/>
          </a:xfrm>
          <a:prstGeom prst="rect">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dirty="0">
              <a:solidFill>
                <a:srgbClr val="000000"/>
              </a:solidFill>
            </a:endParaRPr>
          </a:p>
        </p:txBody>
      </p:sp>
      <p:cxnSp>
        <p:nvCxnSpPr>
          <p:cNvPr id="18" name="Straight Arrow Connector 17"/>
          <p:cNvCxnSpPr/>
          <p:nvPr/>
        </p:nvCxnSpPr>
        <p:spPr>
          <a:xfrm flipV="1">
            <a:off x="6445822" y="4013706"/>
            <a:ext cx="0" cy="909541"/>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960721" y="4503335"/>
            <a:ext cx="1225436"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sp>
        <p:nvSpPr>
          <p:cNvPr id="68624" name="TextBox 19"/>
          <p:cNvSpPr txBox="1">
            <a:spLocks noChangeArrowheads="1"/>
          </p:cNvSpPr>
          <p:nvPr/>
        </p:nvSpPr>
        <p:spPr bwMode="auto">
          <a:xfrm>
            <a:off x="6439481" y="4164238"/>
            <a:ext cx="716555"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HTTP</a:t>
            </a:r>
          </a:p>
        </p:txBody>
      </p:sp>
      <p:sp>
        <p:nvSpPr>
          <p:cNvPr id="68625" name="TextBox 20"/>
          <p:cNvSpPr txBox="1">
            <a:spLocks noChangeArrowheads="1"/>
          </p:cNvSpPr>
          <p:nvPr/>
        </p:nvSpPr>
        <p:spPr bwMode="auto">
          <a:xfrm>
            <a:off x="6540940" y="4674469"/>
            <a:ext cx="589731"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TCP</a:t>
            </a:r>
          </a:p>
        </p:txBody>
      </p:sp>
      <p:cxnSp>
        <p:nvCxnSpPr>
          <p:cNvPr id="22" name="Straight Connector 21"/>
          <p:cNvCxnSpPr/>
          <p:nvPr/>
        </p:nvCxnSpPr>
        <p:spPr>
          <a:xfrm>
            <a:off x="5951209" y="4188007"/>
            <a:ext cx="1326895" cy="0"/>
          </a:xfrm>
          <a:prstGeom prst="line">
            <a:avLst/>
          </a:prstGeom>
          <a:effectLst/>
        </p:spPr>
        <p:style>
          <a:lnRef idx="2">
            <a:schemeClr val="dk1"/>
          </a:lnRef>
          <a:fillRef idx="0">
            <a:schemeClr val="dk1"/>
          </a:fillRef>
          <a:effectRef idx="1">
            <a:schemeClr val="dk1"/>
          </a:effectRef>
          <a:fontRef idx="minor">
            <a:schemeClr val="tx1"/>
          </a:fontRef>
        </p:style>
      </p:cxnSp>
      <p:sp>
        <p:nvSpPr>
          <p:cNvPr id="68627" name="TextBox 22"/>
          <p:cNvSpPr txBox="1">
            <a:spLocks noChangeArrowheads="1"/>
          </p:cNvSpPr>
          <p:nvPr/>
        </p:nvSpPr>
        <p:spPr bwMode="auto">
          <a:xfrm>
            <a:off x="6892877" y="3115256"/>
            <a:ext cx="344010"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a:t>
            </a:r>
          </a:p>
        </p:txBody>
      </p:sp>
      <p:cxnSp>
        <p:nvCxnSpPr>
          <p:cNvPr id="24" name="Straight Arrow Connector 23"/>
          <p:cNvCxnSpPr/>
          <p:nvPr/>
        </p:nvCxnSpPr>
        <p:spPr>
          <a:xfrm flipH="1">
            <a:off x="1585299" y="4932753"/>
            <a:ext cx="4860524" cy="0"/>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1585298" y="3714222"/>
            <a:ext cx="0" cy="12185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Folded Corner 25"/>
          <p:cNvSpPr/>
          <p:nvPr/>
        </p:nvSpPr>
        <p:spPr>
          <a:xfrm>
            <a:off x="4841501" y="2921939"/>
            <a:ext cx="409007" cy="255116"/>
          </a:xfrm>
          <a:prstGeom prst="foldedCorner">
            <a:avLst>
              <a:gd name="adj" fmla="val 32814"/>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1</a:t>
            </a:r>
            <a:endParaRPr lang="en-US" sz="1400" dirty="0">
              <a:solidFill>
                <a:srgbClr val="000000"/>
              </a:solidFill>
            </a:endParaRPr>
          </a:p>
        </p:txBody>
      </p:sp>
      <p:sp>
        <p:nvSpPr>
          <p:cNvPr id="27" name="Folded Corner 26"/>
          <p:cNvSpPr/>
          <p:nvPr/>
        </p:nvSpPr>
        <p:spPr>
          <a:xfrm>
            <a:off x="6047914" y="2874402"/>
            <a:ext cx="409007" cy="255116"/>
          </a:xfrm>
          <a:prstGeom prst="foldedCorner">
            <a:avLst>
              <a:gd name="adj" fmla="val 32814"/>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1</a:t>
            </a:r>
            <a:endParaRPr lang="en-US" sz="1400" dirty="0">
              <a:solidFill>
                <a:srgbClr val="000000"/>
              </a:solidFill>
            </a:endParaRPr>
          </a:p>
        </p:txBody>
      </p:sp>
      <p:sp>
        <p:nvSpPr>
          <p:cNvPr id="28" name="Folded Corner 27"/>
          <p:cNvSpPr/>
          <p:nvPr/>
        </p:nvSpPr>
        <p:spPr>
          <a:xfrm>
            <a:off x="6533014" y="2874402"/>
            <a:ext cx="410592" cy="255116"/>
          </a:xfrm>
          <a:prstGeom prst="foldedCorner">
            <a:avLst>
              <a:gd name="adj" fmla="val 32814"/>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2</a:t>
            </a:r>
            <a:endParaRPr lang="en-US" sz="1400" dirty="0">
              <a:solidFill>
                <a:srgbClr val="000000"/>
              </a:solidFill>
            </a:endParaRPr>
          </a:p>
        </p:txBody>
      </p:sp>
      <p:sp>
        <p:nvSpPr>
          <p:cNvPr id="29" name="Folded Corner 28"/>
          <p:cNvSpPr/>
          <p:nvPr/>
        </p:nvSpPr>
        <p:spPr>
          <a:xfrm>
            <a:off x="6047914" y="3235683"/>
            <a:ext cx="409007" cy="483293"/>
          </a:xfrm>
          <a:prstGeom prst="foldedCorner">
            <a:avLst>
              <a:gd name="adj" fmla="val 32814"/>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1</a:t>
            </a:r>
            <a:endParaRPr lang="en-US" sz="1400" dirty="0">
              <a:solidFill>
                <a:srgbClr val="000000"/>
              </a:solidFill>
            </a:endParaRPr>
          </a:p>
        </p:txBody>
      </p:sp>
      <p:sp>
        <p:nvSpPr>
          <p:cNvPr id="30" name="Folded Corner 29"/>
          <p:cNvSpPr/>
          <p:nvPr/>
        </p:nvSpPr>
        <p:spPr>
          <a:xfrm>
            <a:off x="6533014" y="3235683"/>
            <a:ext cx="410592" cy="483293"/>
          </a:xfrm>
          <a:prstGeom prst="foldedCorner">
            <a:avLst>
              <a:gd name="adj" fmla="val 32814"/>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2</a:t>
            </a:r>
            <a:endParaRPr lang="en-US" sz="1400" dirty="0">
              <a:solidFill>
                <a:srgbClr val="000000"/>
              </a:solidFill>
            </a:endParaRPr>
          </a:p>
        </p:txBody>
      </p:sp>
      <p:sp>
        <p:nvSpPr>
          <p:cNvPr id="31" name="Folded Corner 30"/>
          <p:cNvSpPr/>
          <p:nvPr/>
        </p:nvSpPr>
        <p:spPr>
          <a:xfrm>
            <a:off x="6051084" y="2928278"/>
            <a:ext cx="410592" cy="225008"/>
          </a:xfrm>
          <a:prstGeom prst="foldedCorner">
            <a:avLst>
              <a:gd name="adj" fmla="val 32814"/>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1</a:t>
            </a:r>
            <a:endParaRPr lang="en-US" sz="1400" dirty="0">
              <a:solidFill>
                <a:srgbClr val="000000"/>
              </a:solidFill>
            </a:endParaRPr>
          </a:p>
        </p:txBody>
      </p:sp>
      <p:sp>
        <p:nvSpPr>
          <p:cNvPr id="32" name="Folded Corner 31"/>
          <p:cNvSpPr/>
          <p:nvPr/>
        </p:nvSpPr>
        <p:spPr>
          <a:xfrm>
            <a:off x="5294896" y="2885495"/>
            <a:ext cx="409007" cy="483292"/>
          </a:xfrm>
          <a:prstGeom prst="foldedCorner">
            <a:avLst>
              <a:gd name="adj" fmla="val 32814"/>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1</a:t>
            </a:r>
            <a:endParaRPr lang="en-US" sz="1400" dirty="0">
              <a:solidFill>
                <a:srgbClr val="000000"/>
              </a:solidFill>
            </a:endParaRPr>
          </a:p>
        </p:txBody>
      </p:sp>
      <p:sp>
        <p:nvSpPr>
          <p:cNvPr id="68637" name="TextBox 32"/>
          <p:cNvSpPr txBox="1">
            <a:spLocks noChangeArrowheads="1"/>
          </p:cNvSpPr>
          <p:nvPr/>
        </p:nvSpPr>
        <p:spPr bwMode="auto">
          <a:xfrm>
            <a:off x="4524441" y="3308573"/>
            <a:ext cx="798990"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b="1"/>
              <a:t>Cache</a:t>
            </a:r>
          </a:p>
        </p:txBody>
      </p:sp>
      <p:sp>
        <p:nvSpPr>
          <p:cNvPr id="34" name="Rectangle 33"/>
          <p:cNvSpPr/>
          <p:nvPr/>
        </p:nvSpPr>
        <p:spPr>
          <a:xfrm>
            <a:off x="7604676" y="2818943"/>
            <a:ext cx="1377624" cy="1383325"/>
          </a:xfrm>
          <a:prstGeom prst="rect">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a:p>
        </p:txBody>
      </p:sp>
      <p:sp>
        <p:nvSpPr>
          <p:cNvPr id="68639" name="TextBox 34"/>
          <p:cNvSpPr txBox="1">
            <a:spLocks noChangeArrowheads="1"/>
          </p:cNvSpPr>
          <p:nvPr/>
        </p:nvSpPr>
        <p:spPr bwMode="auto">
          <a:xfrm>
            <a:off x="906791" y="2253252"/>
            <a:ext cx="708629"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Client</a:t>
            </a:r>
          </a:p>
        </p:txBody>
      </p:sp>
      <p:cxnSp>
        <p:nvCxnSpPr>
          <p:cNvPr id="36" name="Straight Arrow Connector 35"/>
          <p:cNvCxnSpPr/>
          <p:nvPr/>
        </p:nvCxnSpPr>
        <p:spPr>
          <a:xfrm flipV="1">
            <a:off x="6255587" y="4013705"/>
            <a:ext cx="0" cy="34701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8641" name="TextBox 36"/>
          <p:cNvSpPr txBox="1">
            <a:spLocks noChangeArrowheads="1"/>
          </p:cNvSpPr>
          <p:nvPr/>
        </p:nvSpPr>
        <p:spPr bwMode="auto">
          <a:xfrm>
            <a:off x="7523826" y="3818803"/>
            <a:ext cx="1469572"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b="1"/>
              <a:t>Web server</a:t>
            </a:r>
          </a:p>
        </p:txBody>
      </p:sp>
      <p:sp>
        <p:nvSpPr>
          <p:cNvPr id="68642" name="TextBox 37"/>
          <p:cNvSpPr txBox="1">
            <a:spLocks noChangeArrowheads="1"/>
          </p:cNvSpPr>
          <p:nvPr/>
        </p:nvSpPr>
        <p:spPr bwMode="auto">
          <a:xfrm>
            <a:off x="8509881" y="2860142"/>
            <a:ext cx="388399" cy="33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a:t>
            </a:r>
          </a:p>
        </p:txBody>
      </p:sp>
      <p:sp>
        <p:nvSpPr>
          <p:cNvPr id="68643" name="TextBox 38"/>
          <p:cNvSpPr txBox="1">
            <a:spLocks noChangeArrowheads="1"/>
          </p:cNvSpPr>
          <p:nvPr/>
        </p:nvSpPr>
        <p:spPr bwMode="auto">
          <a:xfrm>
            <a:off x="8532075" y="3215085"/>
            <a:ext cx="344010" cy="33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a:t>
            </a:r>
          </a:p>
        </p:txBody>
      </p:sp>
      <p:sp>
        <p:nvSpPr>
          <p:cNvPr id="40" name="Folded Corner 39"/>
          <p:cNvSpPr/>
          <p:nvPr/>
        </p:nvSpPr>
        <p:spPr>
          <a:xfrm>
            <a:off x="7687112" y="2974230"/>
            <a:ext cx="409007" cy="255115"/>
          </a:xfrm>
          <a:prstGeom prst="foldedCorner">
            <a:avLst>
              <a:gd name="adj" fmla="val 32814"/>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1</a:t>
            </a:r>
            <a:endParaRPr lang="en-US" sz="1400" dirty="0">
              <a:solidFill>
                <a:srgbClr val="000000"/>
              </a:solidFill>
            </a:endParaRPr>
          </a:p>
        </p:txBody>
      </p:sp>
      <p:sp>
        <p:nvSpPr>
          <p:cNvPr id="41" name="Folded Corner 40"/>
          <p:cNvSpPr/>
          <p:nvPr/>
        </p:nvSpPr>
        <p:spPr>
          <a:xfrm>
            <a:off x="8173798" y="2974230"/>
            <a:ext cx="409007" cy="255115"/>
          </a:xfrm>
          <a:prstGeom prst="foldedCorner">
            <a:avLst>
              <a:gd name="adj" fmla="val 32814"/>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2</a:t>
            </a:r>
            <a:endParaRPr lang="en-US" sz="1400" dirty="0">
              <a:solidFill>
                <a:srgbClr val="000000"/>
              </a:solidFill>
            </a:endParaRPr>
          </a:p>
        </p:txBody>
      </p:sp>
      <p:sp>
        <p:nvSpPr>
          <p:cNvPr id="42" name="Folded Corner 41"/>
          <p:cNvSpPr/>
          <p:nvPr/>
        </p:nvSpPr>
        <p:spPr>
          <a:xfrm>
            <a:off x="7687112" y="3337095"/>
            <a:ext cx="409007" cy="481708"/>
          </a:xfrm>
          <a:prstGeom prst="foldedCorner">
            <a:avLst>
              <a:gd name="adj" fmla="val 3281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1</a:t>
            </a:r>
            <a:endParaRPr lang="en-US" sz="1400" dirty="0">
              <a:solidFill>
                <a:srgbClr val="000000"/>
              </a:solidFill>
            </a:endParaRPr>
          </a:p>
        </p:txBody>
      </p:sp>
      <p:sp>
        <p:nvSpPr>
          <p:cNvPr id="43" name="Folded Corner 42"/>
          <p:cNvSpPr/>
          <p:nvPr/>
        </p:nvSpPr>
        <p:spPr>
          <a:xfrm>
            <a:off x="8173798" y="3337095"/>
            <a:ext cx="409007" cy="481708"/>
          </a:xfrm>
          <a:prstGeom prst="foldedCorner">
            <a:avLst>
              <a:gd name="adj" fmla="val 3281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2</a:t>
            </a:r>
            <a:endParaRPr lang="en-US" sz="1400" dirty="0">
              <a:solidFill>
                <a:srgbClr val="000000"/>
              </a:solidFill>
            </a:endParaRPr>
          </a:p>
        </p:txBody>
      </p:sp>
      <p:cxnSp>
        <p:nvCxnSpPr>
          <p:cNvPr id="44" name="Straight Arrow Connector 43"/>
          <p:cNvCxnSpPr/>
          <p:nvPr/>
        </p:nvCxnSpPr>
        <p:spPr>
          <a:xfrm flipH="1">
            <a:off x="1929309" y="4378155"/>
            <a:ext cx="4326278" cy="0"/>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1929308" y="3736406"/>
            <a:ext cx="0" cy="641750"/>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7" name="Folded Corner 46"/>
          <p:cNvSpPr/>
          <p:nvPr/>
        </p:nvSpPr>
        <p:spPr>
          <a:xfrm>
            <a:off x="1651881" y="3305404"/>
            <a:ext cx="1491766" cy="310575"/>
          </a:xfrm>
          <a:prstGeom prst="foldedCorner">
            <a:avLst>
              <a:gd name="adj" fmla="val 32814"/>
            </a:avLst>
          </a:prstGeom>
          <a:solidFill>
            <a:srgbClr val="FFFFFF"/>
          </a:solidFill>
          <a:ln w="38100" cmpd="sng">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600" b="1" dirty="0">
                <a:solidFill>
                  <a:srgbClr val="000000"/>
                </a:solidFill>
              </a:rPr>
              <a:t>HTTP GET A</a:t>
            </a:r>
            <a:r>
              <a:rPr lang="en-US" sz="1200" b="1" dirty="0">
                <a:solidFill>
                  <a:srgbClr val="000000"/>
                </a:solidFill>
              </a:rPr>
              <a:t>1</a:t>
            </a:r>
            <a:endParaRPr lang="en-US" sz="1600" b="1" dirty="0">
              <a:solidFill>
                <a:srgbClr val="000000"/>
              </a:solidFill>
            </a:endParaRPr>
          </a:p>
        </p:txBody>
      </p:sp>
      <p:sp>
        <p:nvSpPr>
          <p:cNvPr id="68651" name="TextBox 50"/>
          <p:cNvSpPr txBox="1">
            <a:spLocks noChangeArrowheads="1"/>
          </p:cNvSpPr>
          <p:nvPr/>
        </p:nvSpPr>
        <p:spPr bwMode="auto">
          <a:xfrm>
            <a:off x="6114496" y="2071028"/>
            <a:ext cx="789479"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Server</a:t>
            </a:r>
          </a:p>
        </p:txBody>
      </p:sp>
      <p:sp>
        <p:nvSpPr>
          <p:cNvPr id="48" name="Folded Corner 47"/>
          <p:cNvSpPr/>
          <p:nvPr/>
        </p:nvSpPr>
        <p:spPr>
          <a:xfrm>
            <a:off x="6550453" y="3272129"/>
            <a:ext cx="409007" cy="483292"/>
          </a:xfrm>
          <a:prstGeom prst="foldedCorner">
            <a:avLst>
              <a:gd name="adj" fmla="val 32814"/>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2</a:t>
            </a:r>
            <a:endParaRPr lang="en-US" sz="1400" dirty="0">
              <a:solidFill>
                <a:srgbClr val="000000"/>
              </a:solidFill>
            </a:endParaRPr>
          </a:p>
        </p:txBody>
      </p:sp>
      <p:sp>
        <p:nvSpPr>
          <p:cNvPr id="49" name="Folded Corner 48"/>
          <p:cNvSpPr/>
          <p:nvPr/>
        </p:nvSpPr>
        <p:spPr>
          <a:xfrm>
            <a:off x="1651881" y="3305404"/>
            <a:ext cx="1364942" cy="310575"/>
          </a:xfrm>
          <a:prstGeom prst="foldedCorner">
            <a:avLst>
              <a:gd name="adj" fmla="val 32814"/>
            </a:avLst>
          </a:prstGeom>
          <a:solidFill>
            <a:srgbClr val="FFFFFF"/>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b="1" dirty="0">
                <a:solidFill>
                  <a:srgbClr val="000000"/>
                </a:solidFill>
              </a:rPr>
              <a:t>HTTP GET B</a:t>
            </a:r>
            <a:r>
              <a:rPr lang="en-US" sz="1100" b="1" dirty="0">
                <a:solidFill>
                  <a:srgbClr val="000000"/>
                </a:solidFill>
              </a:rPr>
              <a:t>2</a:t>
            </a:r>
            <a:endParaRPr lang="en-US" sz="1400" b="1" dirty="0">
              <a:solidFill>
                <a:srgbClr val="000000"/>
              </a:solidFill>
            </a:endParaRPr>
          </a:p>
        </p:txBody>
      </p:sp>
    </p:spTree>
    <p:extLst>
      <p:ext uri="{BB962C8B-B14F-4D97-AF65-F5344CB8AC3E}">
        <p14:creationId xmlns:p14="http://schemas.microsoft.com/office/powerpoint/2010/main" val="4271843006"/>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4.51848E-6 -0.00046 L 0.00225 0.11557 " pathEditMode="relative" rAng="0" ptsTypes="AA">
                                      <p:cBhvr>
                                        <p:cTn id="6" dur="2000" fill="hold"/>
                                        <p:tgtEl>
                                          <p:spTgt spid="47"/>
                                        </p:tgtEl>
                                        <p:attrNameLst>
                                          <p:attrName>ppt_x</p:attrName>
                                          <p:attrName>ppt_y</p:attrName>
                                        </p:attrNameLst>
                                      </p:cBhvr>
                                      <p:rCtr x="104" y="5790"/>
                                    </p:animMotion>
                                  </p:childTnLst>
                                </p:cTn>
                              </p:par>
                            </p:childTnLst>
                          </p:cTn>
                        </p:par>
                        <p:par>
                          <p:cTn id="7" fill="hold" nodeType="afterGroup">
                            <p:stCondLst>
                              <p:cond delay="2000"/>
                            </p:stCondLst>
                            <p:childTnLst>
                              <p:par>
                                <p:cTn id="8" presetID="0" presetClass="path" presetSubtype="0" accel="50000" decel="50000" fill="hold" grpId="1" nodeType="afterEffect">
                                  <p:stCondLst>
                                    <p:cond delay="0"/>
                                  </p:stCondLst>
                                  <p:childTnLst>
                                    <p:animMotion origin="layout" path="M 0.00225 0.11556 L 0.42894 0.11533 " pathEditMode="relative" rAng="0" ptsTypes="AA">
                                      <p:cBhvr>
                                        <p:cTn id="9" dur="2000" fill="hold"/>
                                        <p:tgtEl>
                                          <p:spTgt spid="47"/>
                                        </p:tgtEl>
                                        <p:attrNameLst>
                                          <p:attrName>ppt_x</p:attrName>
                                          <p:attrName>ppt_y</p:attrName>
                                        </p:attrNameLst>
                                      </p:cBhvr>
                                      <p:rCtr x="21326" y="-23"/>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grpId="2" nodeType="clickEffect">
                                  <p:stCondLst>
                                    <p:cond delay="0"/>
                                  </p:stCondLst>
                                  <p:childTnLst>
                                    <p:set>
                                      <p:cBhvr>
                                        <p:cTn id="13" dur="1" fill="hold">
                                          <p:stCondLst>
                                            <p:cond delay="0"/>
                                          </p:stCondLst>
                                        </p:cTn>
                                        <p:tgtEl>
                                          <p:spTgt spid="47"/>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3"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dissolve">
                                      <p:cBhvr>
                                        <p:cTn id="18" dur="500"/>
                                        <p:tgtEl>
                                          <p:spTgt spid="3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0" nodeType="clickEffect">
                                  <p:stCondLst>
                                    <p:cond delay="0"/>
                                  </p:stCondLst>
                                  <p:childTnLst>
                                    <p:animMotion origin="layout" path="M 4.7805E-6 -0.00023 L 0.00728 0.27258 " pathEditMode="relative" rAng="0" ptsTypes="AA">
                                      <p:cBhvr>
                                        <p:cTn id="22" dur="2000" fill="hold"/>
                                        <p:tgtEl>
                                          <p:spTgt spid="31"/>
                                        </p:tgtEl>
                                        <p:attrNameLst>
                                          <p:attrName>ppt_x</p:attrName>
                                          <p:attrName>ppt_y</p:attrName>
                                        </p:attrNameLst>
                                      </p:cBhvr>
                                      <p:rCtr x="364" y="13641"/>
                                    </p:animMotion>
                                  </p:childTnLst>
                                </p:cTn>
                              </p:par>
                            </p:childTnLst>
                          </p:cTn>
                        </p:par>
                        <p:par>
                          <p:cTn id="23" fill="hold" nodeType="afterGroup">
                            <p:stCondLst>
                              <p:cond delay="2000"/>
                            </p:stCondLst>
                            <p:childTnLst>
                              <p:par>
                                <p:cTn id="24" presetID="0" presetClass="path" presetSubtype="0" accel="50000" decel="50000" fill="hold" grpId="1" nodeType="afterEffect">
                                  <p:stCondLst>
                                    <p:cond delay="0"/>
                                  </p:stCondLst>
                                  <p:childTnLst>
                                    <p:animMotion origin="layout" path="M 0.00728 0.27258 L -0.50738 0.27235 " pathEditMode="relative" rAng="0" ptsTypes="AA">
                                      <p:cBhvr>
                                        <p:cTn id="25" dur="2000" fill="hold"/>
                                        <p:tgtEl>
                                          <p:spTgt spid="31"/>
                                        </p:tgtEl>
                                        <p:attrNameLst>
                                          <p:attrName>ppt_x</p:attrName>
                                          <p:attrName>ppt_y</p:attrName>
                                        </p:attrNameLst>
                                      </p:cBhvr>
                                      <p:rCtr x="-25733" y="-23"/>
                                    </p:animMotion>
                                  </p:childTnLst>
                                </p:cTn>
                              </p:par>
                            </p:childTnLst>
                          </p:cTn>
                        </p:par>
                        <p:par>
                          <p:cTn id="26" fill="hold" nodeType="afterGroup">
                            <p:stCondLst>
                              <p:cond delay="4000"/>
                            </p:stCondLst>
                            <p:childTnLst>
                              <p:par>
                                <p:cTn id="27" presetID="0" presetClass="path" presetSubtype="0" accel="50000" decel="50000" fill="hold" grpId="2" nodeType="afterEffect">
                                  <p:stCondLst>
                                    <p:cond delay="0"/>
                                  </p:stCondLst>
                                  <p:childTnLst>
                                    <p:animMotion origin="layout" path="M -0.50738 0.27235 L -0.50755 -0.00023 " pathEditMode="relative" rAng="0" ptsTypes="AA">
                                      <p:cBhvr>
                                        <p:cTn id="28" dur="2000" fill="hold"/>
                                        <p:tgtEl>
                                          <p:spTgt spid="31"/>
                                        </p:tgtEl>
                                        <p:attrNameLst>
                                          <p:attrName>ppt_x</p:attrName>
                                          <p:attrName>ppt_y</p:attrName>
                                        </p:attrNameLst>
                                      </p:cBhvr>
                                      <p:rCtr x="-17" y="-13641"/>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2"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dissolve">
                                      <p:cBhvr>
                                        <p:cTn id="33" dur="500"/>
                                        <p:tgtEl>
                                          <p:spTgt spid="4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0" presetClass="path" presetSubtype="0" accel="50000" decel="50000" fill="hold" grpId="0" nodeType="clickEffect">
                                  <p:stCondLst>
                                    <p:cond delay="0"/>
                                  </p:stCondLst>
                                  <p:childTnLst>
                                    <p:animMotion origin="layout" path="M 4.51848E-6 -0.00046 L 0.00225 0.11557 " pathEditMode="relative" rAng="0" ptsTypes="AA">
                                      <p:cBhvr>
                                        <p:cTn id="37" dur="2000" fill="hold"/>
                                        <p:tgtEl>
                                          <p:spTgt spid="49"/>
                                        </p:tgtEl>
                                        <p:attrNameLst>
                                          <p:attrName>ppt_x</p:attrName>
                                          <p:attrName>ppt_y</p:attrName>
                                        </p:attrNameLst>
                                      </p:cBhvr>
                                      <p:rCtr x="104" y="5790"/>
                                    </p:animMotion>
                                  </p:childTnLst>
                                </p:cTn>
                              </p:par>
                            </p:childTnLst>
                          </p:cTn>
                        </p:par>
                        <p:par>
                          <p:cTn id="38" fill="hold" nodeType="afterGroup">
                            <p:stCondLst>
                              <p:cond delay="2000"/>
                            </p:stCondLst>
                            <p:childTnLst>
                              <p:par>
                                <p:cTn id="39" presetID="0" presetClass="path" presetSubtype="0" accel="50000" decel="50000" fill="hold" grpId="1" nodeType="afterEffect">
                                  <p:stCondLst>
                                    <p:cond delay="0"/>
                                  </p:stCondLst>
                                  <p:childTnLst>
                                    <p:animMotion origin="layout" path="M 0.00225 0.11556 L 0.42894 0.11533 " pathEditMode="relative" rAng="0" ptsTypes="AA">
                                      <p:cBhvr>
                                        <p:cTn id="40" dur="2000" fill="hold"/>
                                        <p:tgtEl>
                                          <p:spTgt spid="49"/>
                                        </p:tgtEl>
                                        <p:attrNameLst>
                                          <p:attrName>ppt_x</p:attrName>
                                          <p:attrName>ppt_y</p:attrName>
                                        </p:attrNameLst>
                                      </p:cBhvr>
                                      <p:rCtr x="21326" y="-23"/>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grpId="3" nodeType="clickEffect">
                                  <p:stCondLst>
                                    <p:cond delay="0"/>
                                  </p:stCondLst>
                                  <p:childTnLst>
                                    <p:set>
                                      <p:cBhvr>
                                        <p:cTn id="44" dur="1" fill="hold">
                                          <p:stCondLst>
                                            <p:cond delay="0"/>
                                          </p:stCondLst>
                                        </p:cTn>
                                        <p:tgtEl>
                                          <p:spTgt spid="4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3"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dissolve">
                                      <p:cBhvr>
                                        <p:cTn id="49" dur="500"/>
                                        <p:tgtEl>
                                          <p:spTgt spid="4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0" presetClass="path" presetSubtype="0" accel="50000" decel="50000" fill="hold" grpId="0" nodeType="clickEffect">
                                  <p:stCondLst>
                                    <p:cond delay="0"/>
                                  </p:stCondLst>
                                  <p:childTnLst>
                                    <p:animMotion origin="layout" path="M 4.7805E-6 8.47615E-7 L -0.00434 0.20496 " pathEditMode="relative" rAng="0" ptsTypes="AA">
                                      <p:cBhvr>
                                        <p:cTn id="53" dur="2000" fill="hold"/>
                                        <p:tgtEl>
                                          <p:spTgt spid="48"/>
                                        </p:tgtEl>
                                        <p:attrNameLst>
                                          <p:attrName>ppt_x</p:attrName>
                                          <p:attrName>ppt_y</p:attrName>
                                        </p:attrNameLst>
                                      </p:cBhvr>
                                      <p:rCtr x="-226" y="10236"/>
                                    </p:animMotion>
                                  </p:childTnLst>
                                </p:cTn>
                              </p:par>
                            </p:childTnLst>
                          </p:cTn>
                        </p:par>
                        <p:par>
                          <p:cTn id="54" fill="hold" nodeType="afterGroup">
                            <p:stCondLst>
                              <p:cond delay="2000"/>
                            </p:stCondLst>
                            <p:childTnLst>
                              <p:par>
                                <p:cTn id="55" presetID="0" presetClass="path" presetSubtype="0" accel="50000" decel="50000" fill="hold" grpId="1" nodeType="afterEffect">
                                  <p:stCondLst>
                                    <p:cond delay="0"/>
                                  </p:stCondLst>
                                  <p:childTnLst>
                                    <p:animMotion origin="layout" path="M -0.00434 0.20495 L -0.54954 0.20518 " pathEditMode="relative" rAng="0" ptsTypes="AA">
                                      <p:cBhvr>
                                        <p:cTn id="56" dur="2000" fill="hold"/>
                                        <p:tgtEl>
                                          <p:spTgt spid="48"/>
                                        </p:tgtEl>
                                        <p:attrNameLst>
                                          <p:attrName>ppt_x</p:attrName>
                                          <p:attrName>ppt_y</p:attrName>
                                        </p:attrNameLst>
                                      </p:cBhvr>
                                      <p:rCtr x="-27260" y="0"/>
                                    </p:animMotion>
                                  </p:childTnLst>
                                </p:cTn>
                              </p:par>
                            </p:childTnLst>
                          </p:cTn>
                        </p:par>
                        <p:par>
                          <p:cTn id="57" fill="hold" nodeType="afterGroup">
                            <p:stCondLst>
                              <p:cond delay="4000"/>
                            </p:stCondLst>
                            <p:childTnLst>
                              <p:par>
                                <p:cTn id="58" presetID="0" presetClass="path" presetSubtype="0" accel="50000" decel="50000" fill="hold" grpId="2" nodeType="afterEffect">
                                  <p:stCondLst>
                                    <p:cond delay="0"/>
                                  </p:stCondLst>
                                  <p:childTnLst>
                                    <p:animMotion origin="layout" path="M -0.54971 0.20495 L -0.55232 0.02339 " pathEditMode="relative" rAng="0" ptsTypes="AA">
                                      <p:cBhvr>
                                        <p:cTn id="59" dur="2000" fill="hold"/>
                                        <p:tgtEl>
                                          <p:spTgt spid="48"/>
                                        </p:tgtEl>
                                        <p:attrNameLst>
                                          <p:attrName>ppt_x</p:attrName>
                                          <p:attrName>ppt_y</p:attrName>
                                        </p:attrNameLst>
                                      </p:cBhvr>
                                      <p:rCtr x="-139" y="-90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1" grpId="3" animBg="1"/>
      <p:bldP spid="47" grpId="0" animBg="1"/>
      <p:bldP spid="47" grpId="1" animBg="1"/>
      <p:bldP spid="47" grpId="2" animBg="1"/>
      <p:bldP spid="48" grpId="0" animBg="1"/>
      <p:bldP spid="48" grpId="1" animBg="1"/>
      <p:bldP spid="48" grpId="2" animBg="1"/>
      <p:bldP spid="48" grpId="3" animBg="1"/>
      <p:bldP spid="49" grpId="0" animBg="1"/>
      <p:bldP spid="49" grpId="1" animBg="1"/>
      <p:bldP spid="49" grpId="2" animBg="1"/>
      <p:bldP spid="49" grpId="3"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4231"/>
            <a:ext cx="8825683" cy="914400"/>
          </a:xfrm>
        </p:spPr>
        <p:txBody>
          <a:bodyPr/>
          <a:lstStyle/>
          <a:p>
            <a:r>
              <a:rPr lang="en-US" dirty="0" smtClean="0"/>
              <a:t>Tutorial Outline </a:t>
            </a:r>
            <a:endParaRPr lang="en-US" dirty="0"/>
          </a:p>
        </p:txBody>
      </p:sp>
      <p:sp>
        <p:nvSpPr>
          <p:cNvPr id="3" name="Content Placeholder 2"/>
          <p:cNvSpPr>
            <a:spLocks noGrp="1"/>
          </p:cNvSpPr>
          <p:nvPr>
            <p:ph idx="1"/>
          </p:nvPr>
        </p:nvSpPr>
        <p:spPr>
          <a:xfrm>
            <a:off x="179080" y="910169"/>
            <a:ext cx="8699963" cy="4785038"/>
          </a:xfrm>
        </p:spPr>
        <p:txBody>
          <a:bodyPr/>
          <a:lstStyle/>
          <a:p>
            <a:pPr>
              <a:spcBef>
                <a:spcPts val="800"/>
              </a:spcBef>
            </a:pPr>
            <a:r>
              <a:rPr lang="en-US" dirty="0" smtClean="0">
                <a:solidFill>
                  <a:srgbClr val="7F7F7F"/>
                </a:solidFill>
                <a:latin typeface="Helvetica Neue"/>
                <a:cs typeface="Helvetica Neue"/>
              </a:rPr>
              <a:t>Part 1: </a:t>
            </a:r>
            <a:r>
              <a:rPr lang="en-US" dirty="0">
                <a:solidFill>
                  <a:srgbClr val="7F7F7F"/>
                </a:solidFill>
                <a:latin typeface="Helvetica Neue"/>
                <a:cs typeface="Helvetica Neue"/>
              </a:rPr>
              <a:t>e</a:t>
            </a:r>
            <a:r>
              <a:rPr lang="en-US" dirty="0" smtClean="0">
                <a:solidFill>
                  <a:srgbClr val="7F7F7F"/>
                </a:solidFill>
                <a:latin typeface="Helvetica Neue"/>
                <a:cs typeface="Helvetica Neue"/>
              </a:rPr>
              <a:t>volution of Internet video ecosystem </a:t>
            </a:r>
          </a:p>
          <a:p>
            <a:pPr>
              <a:spcBef>
                <a:spcPts val="800"/>
              </a:spcBef>
            </a:pPr>
            <a:r>
              <a:rPr lang="en-US" dirty="0" smtClean="0">
                <a:solidFill>
                  <a:srgbClr val="7F7F7F"/>
                </a:solidFill>
                <a:latin typeface="Helvetica Neue"/>
                <a:cs typeface="Helvetica Neue"/>
              </a:rPr>
              <a:t>Part 2: latest research on relationship between user engagement and video quality </a:t>
            </a:r>
          </a:p>
          <a:p>
            <a:pPr lvl="1">
              <a:spcBef>
                <a:spcPts val="800"/>
              </a:spcBef>
            </a:pPr>
            <a:r>
              <a:rPr lang="en-US" dirty="0" smtClean="0">
                <a:solidFill>
                  <a:srgbClr val="7F7F7F"/>
                </a:solidFill>
                <a:latin typeface="Helvetica Neue"/>
                <a:cs typeface="Helvetica Neue"/>
              </a:rPr>
              <a:t>Enabling new data source: detailed &amp; comprehensive client-side measurement </a:t>
            </a:r>
          </a:p>
          <a:p>
            <a:pPr lvl="1">
              <a:spcBef>
                <a:spcPts val="800"/>
              </a:spcBef>
            </a:pPr>
            <a:r>
              <a:rPr lang="en-US" dirty="0" smtClean="0">
                <a:solidFill>
                  <a:srgbClr val="7F7F7F"/>
                </a:solidFill>
                <a:latin typeface="Helvetica Neue"/>
                <a:cs typeface="Helvetica Neue"/>
              </a:rPr>
              <a:t>Data analysis techniques useful in this context </a:t>
            </a:r>
          </a:p>
          <a:p>
            <a:pPr>
              <a:spcBef>
                <a:spcPts val="800"/>
              </a:spcBef>
            </a:pPr>
            <a:r>
              <a:rPr lang="en-US" dirty="0" smtClean="0">
                <a:solidFill>
                  <a:srgbClr val="7F7F7F"/>
                </a:solidFill>
                <a:latin typeface="Helvetica Neue"/>
                <a:cs typeface="Helvetica Neue"/>
              </a:rPr>
              <a:t>Part 3: latest research on improving video quality</a:t>
            </a:r>
          </a:p>
          <a:p>
            <a:pPr lvl="1">
              <a:spcBef>
                <a:spcPts val="800"/>
              </a:spcBef>
            </a:pPr>
            <a:r>
              <a:rPr lang="en-US" dirty="0" smtClean="0">
                <a:solidFill>
                  <a:srgbClr val="7F7F7F"/>
                </a:solidFill>
                <a:latin typeface="Helvetica Neue"/>
                <a:cs typeface="Helvetica Neue"/>
              </a:rPr>
              <a:t> New problem formulations in the context of today’s Internet video ecosystem </a:t>
            </a:r>
          </a:p>
          <a:p>
            <a:pPr>
              <a:spcBef>
                <a:spcPts val="800"/>
              </a:spcBef>
            </a:pPr>
            <a:r>
              <a:rPr lang="en-US" dirty="0" smtClean="0">
                <a:solidFill>
                  <a:srgbClr val="7F7F7F"/>
                </a:solidFill>
                <a:latin typeface="Helvetica Neue"/>
                <a:cs typeface="Helvetica Neue"/>
              </a:rPr>
              <a:t>Part 4: future directions</a:t>
            </a:r>
          </a:p>
          <a:p>
            <a:pPr lvl="1">
              <a:spcBef>
                <a:spcPts val="800"/>
              </a:spcBef>
            </a:pPr>
            <a:r>
              <a:rPr lang="en-US" dirty="0" smtClean="0">
                <a:solidFill>
                  <a:srgbClr val="7F7F7F"/>
                </a:solidFill>
                <a:latin typeface="Helvetica Neue"/>
                <a:cs typeface="Helvetica Neue"/>
              </a:rPr>
              <a:t>Drivers for future changes in Internet video ecosystem</a:t>
            </a:r>
          </a:p>
          <a:p>
            <a:pPr lvl="1">
              <a:spcBef>
                <a:spcPts val="800"/>
              </a:spcBef>
            </a:pPr>
            <a:r>
              <a:rPr lang="en-US" dirty="0" smtClean="0">
                <a:solidFill>
                  <a:srgbClr val="7F7F7F"/>
                </a:solidFill>
                <a:latin typeface="Helvetica Neue"/>
                <a:cs typeface="Helvetica Neue"/>
              </a:rPr>
              <a:t>Drivers and opportunities for future research </a:t>
            </a:r>
          </a:p>
        </p:txBody>
      </p:sp>
    </p:spTree>
    <p:extLst>
      <p:ext uri="{BB962C8B-B14F-4D97-AF65-F5344CB8AC3E}">
        <p14:creationId xmlns:p14="http://schemas.microsoft.com/office/powerpoint/2010/main" val="9962015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13" y="158457"/>
            <a:ext cx="8229283" cy="755838"/>
          </a:xfrm>
        </p:spPr>
        <p:txBody>
          <a:bodyPr/>
          <a:lstStyle/>
          <a:p>
            <a:pPr>
              <a:defRPr/>
            </a:pPr>
            <a:r>
              <a:rPr lang="en-US" dirty="0" smtClean="0">
                <a:solidFill>
                  <a:srgbClr val="000000"/>
                </a:solidFill>
              </a:rPr>
              <a:t>Reasons for Wide Adoption </a:t>
            </a:r>
            <a:endParaRPr lang="en-US" dirty="0">
              <a:solidFill>
                <a:srgbClr val="000000"/>
              </a:solidFill>
            </a:endParaRPr>
          </a:p>
        </p:txBody>
      </p:sp>
      <p:sp>
        <p:nvSpPr>
          <p:cNvPr id="6" name="Cloud 5"/>
          <p:cNvSpPr/>
          <p:nvPr/>
        </p:nvSpPr>
        <p:spPr>
          <a:xfrm>
            <a:off x="3733378" y="2327728"/>
            <a:ext cx="5321846" cy="2969476"/>
          </a:xfrm>
          <a:prstGeom prst="cloud">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a:p>
        </p:txBody>
      </p:sp>
      <p:sp>
        <p:nvSpPr>
          <p:cNvPr id="7" name="Rectangle 6"/>
          <p:cNvSpPr/>
          <p:nvPr/>
        </p:nvSpPr>
        <p:spPr>
          <a:xfrm>
            <a:off x="194992" y="2635134"/>
            <a:ext cx="2048205" cy="2519459"/>
          </a:xfrm>
          <a:prstGeom prst="rect">
            <a:avLst/>
          </a:prstGeom>
          <a:solidFill>
            <a:schemeClr val="accent5">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a:p>
        </p:txBody>
      </p:sp>
      <p:sp>
        <p:nvSpPr>
          <p:cNvPr id="8" name="Rectangle 7"/>
          <p:cNvSpPr/>
          <p:nvPr/>
        </p:nvSpPr>
        <p:spPr>
          <a:xfrm>
            <a:off x="389984" y="2809436"/>
            <a:ext cx="1658222" cy="89527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b="1" dirty="0">
                <a:solidFill>
                  <a:schemeClr val="tx1"/>
                </a:solidFill>
              </a:rPr>
              <a:t>HTTP Adaptive Player</a:t>
            </a:r>
          </a:p>
        </p:txBody>
      </p:sp>
      <p:sp>
        <p:nvSpPr>
          <p:cNvPr id="69637" name="TextBox 8"/>
          <p:cNvSpPr txBox="1">
            <a:spLocks noChangeArrowheads="1"/>
          </p:cNvSpPr>
          <p:nvPr/>
        </p:nvSpPr>
        <p:spPr bwMode="auto">
          <a:xfrm>
            <a:off x="228283" y="3812465"/>
            <a:ext cx="1388721"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Web browser</a:t>
            </a:r>
          </a:p>
        </p:txBody>
      </p:sp>
      <p:sp>
        <p:nvSpPr>
          <p:cNvPr id="10" name="Rectangle 9"/>
          <p:cNvSpPr/>
          <p:nvPr/>
        </p:nvSpPr>
        <p:spPr>
          <a:xfrm>
            <a:off x="5960721" y="2692178"/>
            <a:ext cx="1318968" cy="2444984"/>
          </a:xfrm>
          <a:prstGeom prst="rect">
            <a:avLst/>
          </a:prstGeom>
          <a:solidFill>
            <a:schemeClr val="accent5">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a:p>
        </p:txBody>
      </p:sp>
      <p:sp>
        <p:nvSpPr>
          <p:cNvPr id="69639" name="TextBox 10"/>
          <p:cNvSpPr txBox="1">
            <a:spLocks noChangeArrowheads="1"/>
          </p:cNvSpPr>
          <p:nvPr/>
        </p:nvSpPr>
        <p:spPr bwMode="auto">
          <a:xfrm>
            <a:off x="5813289" y="3718976"/>
            <a:ext cx="1501277" cy="33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b="1"/>
              <a:t>Web server</a:t>
            </a:r>
          </a:p>
        </p:txBody>
      </p:sp>
      <p:cxnSp>
        <p:nvCxnSpPr>
          <p:cNvPr id="12" name="Straight Connector 11"/>
          <p:cNvCxnSpPr/>
          <p:nvPr/>
        </p:nvCxnSpPr>
        <p:spPr>
          <a:xfrm>
            <a:off x="194992" y="4211775"/>
            <a:ext cx="2048205"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194992" y="4519181"/>
            <a:ext cx="2048205"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sp>
        <p:nvSpPr>
          <p:cNvPr id="69642" name="TextBox 13"/>
          <p:cNvSpPr txBox="1">
            <a:spLocks noChangeArrowheads="1"/>
          </p:cNvSpPr>
          <p:nvPr/>
        </p:nvSpPr>
        <p:spPr bwMode="auto">
          <a:xfrm>
            <a:off x="890938" y="4181670"/>
            <a:ext cx="714970" cy="33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HTTP</a:t>
            </a:r>
          </a:p>
        </p:txBody>
      </p:sp>
      <p:sp>
        <p:nvSpPr>
          <p:cNvPr id="69643" name="TextBox 14"/>
          <p:cNvSpPr txBox="1">
            <a:spLocks noChangeArrowheads="1"/>
          </p:cNvSpPr>
          <p:nvPr/>
        </p:nvSpPr>
        <p:spPr bwMode="auto">
          <a:xfrm>
            <a:off x="968618" y="4696653"/>
            <a:ext cx="589731"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TCP</a:t>
            </a:r>
          </a:p>
        </p:txBody>
      </p:sp>
      <p:sp>
        <p:nvSpPr>
          <p:cNvPr id="69644" name="TextBox 15"/>
          <p:cNvSpPr txBox="1">
            <a:spLocks noChangeArrowheads="1"/>
          </p:cNvSpPr>
          <p:nvPr/>
        </p:nvSpPr>
        <p:spPr bwMode="auto">
          <a:xfrm>
            <a:off x="6869098" y="2760313"/>
            <a:ext cx="389983"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a:t>
            </a:r>
          </a:p>
        </p:txBody>
      </p:sp>
      <p:sp>
        <p:nvSpPr>
          <p:cNvPr id="17" name="Rectangle 16"/>
          <p:cNvSpPr/>
          <p:nvPr/>
        </p:nvSpPr>
        <p:spPr>
          <a:xfrm>
            <a:off x="4448347" y="2864895"/>
            <a:ext cx="1299945" cy="873096"/>
          </a:xfrm>
          <a:prstGeom prst="rect">
            <a:avLst/>
          </a:prstGeom>
          <a:solidFill>
            <a:schemeClr val="accent5">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dirty="0">
              <a:solidFill>
                <a:srgbClr val="000000"/>
              </a:solidFill>
            </a:endParaRPr>
          </a:p>
        </p:txBody>
      </p:sp>
      <p:cxnSp>
        <p:nvCxnSpPr>
          <p:cNvPr id="18" name="Straight Arrow Connector 17"/>
          <p:cNvCxnSpPr/>
          <p:nvPr/>
        </p:nvCxnSpPr>
        <p:spPr>
          <a:xfrm flipV="1">
            <a:off x="6445822" y="4013706"/>
            <a:ext cx="0" cy="909541"/>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960721" y="4503335"/>
            <a:ext cx="1225436" cy="0"/>
          </a:xfrm>
          <a:prstGeom prst="line">
            <a:avLst/>
          </a:prstGeom>
          <a:ln>
            <a:prstDash val="dash"/>
          </a:ln>
          <a:effectLst/>
        </p:spPr>
        <p:style>
          <a:lnRef idx="2">
            <a:schemeClr val="dk1"/>
          </a:lnRef>
          <a:fillRef idx="0">
            <a:schemeClr val="dk1"/>
          </a:fillRef>
          <a:effectRef idx="1">
            <a:schemeClr val="dk1"/>
          </a:effectRef>
          <a:fontRef idx="minor">
            <a:schemeClr val="tx1"/>
          </a:fontRef>
        </p:style>
      </p:cxnSp>
      <p:sp>
        <p:nvSpPr>
          <p:cNvPr id="69648" name="TextBox 19"/>
          <p:cNvSpPr txBox="1">
            <a:spLocks noChangeArrowheads="1"/>
          </p:cNvSpPr>
          <p:nvPr/>
        </p:nvSpPr>
        <p:spPr bwMode="auto">
          <a:xfrm>
            <a:off x="6439481" y="4164238"/>
            <a:ext cx="716555"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HTTP</a:t>
            </a:r>
          </a:p>
        </p:txBody>
      </p:sp>
      <p:sp>
        <p:nvSpPr>
          <p:cNvPr id="69649" name="TextBox 20"/>
          <p:cNvSpPr txBox="1">
            <a:spLocks noChangeArrowheads="1"/>
          </p:cNvSpPr>
          <p:nvPr/>
        </p:nvSpPr>
        <p:spPr bwMode="auto">
          <a:xfrm>
            <a:off x="6540940" y="4674469"/>
            <a:ext cx="589731"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TCP</a:t>
            </a:r>
          </a:p>
        </p:txBody>
      </p:sp>
      <p:cxnSp>
        <p:nvCxnSpPr>
          <p:cNvPr id="22" name="Straight Connector 21"/>
          <p:cNvCxnSpPr/>
          <p:nvPr/>
        </p:nvCxnSpPr>
        <p:spPr>
          <a:xfrm>
            <a:off x="5951209" y="4188007"/>
            <a:ext cx="1326895" cy="0"/>
          </a:xfrm>
          <a:prstGeom prst="line">
            <a:avLst/>
          </a:prstGeom>
          <a:effectLst/>
        </p:spPr>
        <p:style>
          <a:lnRef idx="2">
            <a:schemeClr val="dk1"/>
          </a:lnRef>
          <a:fillRef idx="0">
            <a:schemeClr val="dk1"/>
          </a:fillRef>
          <a:effectRef idx="1">
            <a:schemeClr val="dk1"/>
          </a:effectRef>
          <a:fontRef idx="minor">
            <a:schemeClr val="tx1"/>
          </a:fontRef>
        </p:style>
      </p:cxnSp>
      <p:sp>
        <p:nvSpPr>
          <p:cNvPr id="69651" name="TextBox 22"/>
          <p:cNvSpPr txBox="1">
            <a:spLocks noChangeArrowheads="1"/>
          </p:cNvSpPr>
          <p:nvPr/>
        </p:nvSpPr>
        <p:spPr bwMode="auto">
          <a:xfrm>
            <a:off x="6892877" y="3115256"/>
            <a:ext cx="344010"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a:t>
            </a:r>
          </a:p>
        </p:txBody>
      </p:sp>
      <p:cxnSp>
        <p:nvCxnSpPr>
          <p:cNvPr id="24" name="Straight Arrow Connector 23"/>
          <p:cNvCxnSpPr/>
          <p:nvPr/>
        </p:nvCxnSpPr>
        <p:spPr>
          <a:xfrm flipH="1">
            <a:off x="1585299" y="4932753"/>
            <a:ext cx="4860524" cy="0"/>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1585298" y="3714222"/>
            <a:ext cx="0" cy="121853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Folded Corner 25"/>
          <p:cNvSpPr/>
          <p:nvPr/>
        </p:nvSpPr>
        <p:spPr>
          <a:xfrm>
            <a:off x="4841501" y="2921939"/>
            <a:ext cx="409007" cy="255116"/>
          </a:xfrm>
          <a:prstGeom prst="foldedCorner">
            <a:avLst>
              <a:gd name="adj" fmla="val 32814"/>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1</a:t>
            </a:r>
            <a:endParaRPr lang="en-US" sz="1400" dirty="0">
              <a:solidFill>
                <a:srgbClr val="000000"/>
              </a:solidFill>
            </a:endParaRPr>
          </a:p>
        </p:txBody>
      </p:sp>
      <p:sp>
        <p:nvSpPr>
          <p:cNvPr id="27" name="Folded Corner 26"/>
          <p:cNvSpPr/>
          <p:nvPr/>
        </p:nvSpPr>
        <p:spPr>
          <a:xfrm>
            <a:off x="6047914" y="2874402"/>
            <a:ext cx="409007" cy="255116"/>
          </a:xfrm>
          <a:prstGeom prst="foldedCorner">
            <a:avLst>
              <a:gd name="adj" fmla="val 32814"/>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1</a:t>
            </a:r>
            <a:endParaRPr lang="en-US" sz="1400" dirty="0">
              <a:solidFill>
                <a:srgbClr val="000000"/>
              </a:solidFill>
            </a:endParaRPr>
          </a:p>
        </p:txBody>
      </p:sp>
      <p:sp>
        <p:nvSpPr>
          <p:cNvPr id="28" name="Folded Corner 27"/>
          <p:cNvSpPr/>
          <p:nvPr/>
        </p:nvSpPr>
        <p:spPr>
          <a:xfrm>
            <a:off x="6533014" y="2874402"/>
            <a:ext cx="410592" cy="255116"/>
          </a:xfrm>
          <a:prstGeom prst="foldedCorner">
            <a:avLst>
              <a:gd name="adj" fmla="val 32814"/>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2</a:t>
            </a:r>
            <a:endParaRPr lang="en-US" sz="1400" dirty="0">
              <a:solidFill>
                <a:srgbClr val="000000"/>
              </a:solidFill>
            </a:endParaRPr>
          </a:p>
        </p:txBody>
      </p:sp>
      <p:sp>
        <p:nvSpPr>
          <p:cNvPr id="29" name="Folded Corner 28"/>
          <p:cNvSpPr/>
          <p:nvPr/>
        </p:nvSpPr>
        <p:spPr>
          <a:xfrm>
            <a:off x="6047914" y="3235683"/>
            <a:ext cx="409007" cy="483293"/>
          </a:xfrm>
          <a:prstGeom prst="foldedCorner">
            <a:avLst>
              <a:gd name="adj" fmla="val 32814"/>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1</a:t>
            </a:r>
            <a:endParaRPr lang="en-US" sz="1400" dirty="0">
              <a:solidFill>
                <a:srgbClr val="000000"/>
              </a:solidFill>
            </a:endParaRPr>
          </a:p>
        </p:txBody>
      </p:sp>
      <p:sp>
        <p:nvSpPr>
          <p:cNvPr id="30" name="Folded Corner 29"/>
          <p:cNvSpPr/>
          <p:nvPr/>
        </p:nvSpPr>
        <p:spPr>
          <a:xfrm>
            <a:off x="6533014" y="3235683"/>
            <a:ext cx="410592" cy="483293"/>
          </a:xfrm>
          <a:prstGeom prst="foldedCorner">
            <a:avLst>
              <a:gd name="adj" fmla="val 32814"/>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2</a:t>
            </a:r>
            <a:endParaRPr lang="en-US" sz="1400" dirty="0">
              <a:solidFill>
                <a:srgbClr val="000000"/>
              </a:solidFill>
            </a:endParaRPr>
          </a:p>
        </p:txBody>
      </p:sp>
      <p:sp>
        <p:nvSpPr>
          <p:cNvPr id="32" name="Folded Corner 31"/>
          <p:cNvSpPr/>
          <p:nvPr/>
        </p:nvSpPr>
        <p:spPr>
          <a:xfrm>
            <a:off x="5294896" y="2885495"/>
            <a:ext cx="409007" cy="483292"/>
          </a:xfrm>
          <a:prstGeom prst="foldedCorner">
            <a:avLst>
              <a:gd name="adj" fmla="val 32814"/>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1</a:t>
            </a:r>
            <a:endParaRPr lang="en-US" sz="1400" dirty="0">
              <a:solidFill>
                <a:srgbClr val="000000"/>
              </a:solidFill>
            </a:endParaRPr>
          </a:p>
        </p:txBody>
      </p:sp>
      <p:sp>
        <p:nvSpPr>
          <p:cNvPr id="69660" name="TextBox 32"/>
          <p:cNvSpPr txBox="1">
            <a:spLocks noChangeArrowheads="1"/>
          </p:cNvSpPr>
          <p:nvPr/>
        </p:nvSpPr>
        <p:spPr bwMode="auto">
          <a:xfrm>
            <a:off x="4524441" y="3308573"/>
            <a:ext cx="798990"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b="1"/>
              <a:t>Cache</a:t>
            </a:r>
          </a:p>
        </p:txBody>
      </p:sp>
      <p:sp>
        <p:nvSpPr>
          <p:cNvPr id="34" name="Rectangle 33"/>
          <p:cNvSpPr/>
          <p:nvPr/>
        </p:nvSpPr>
        <p:spPr>
          <a:xfrm>
            <a:off x="7604676" y="2818943"/>
            <a:ext cx="1377624" cy="1383325"/>
          </a:xfrm>
          <a:prstGeom prst="rect">
            <a:avLst/>
          </a:prstGeom>
          <a:solidFill>
            <a:srgbClr val="B7DEE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endParaRPr lang="en-US"/>
          </a:p>
        </p:txBody>
      </p:sp>
      <p:sp>
        <p:nvSpPr>
          <p:cNvPr id="69662" name="TextBox 34"/>
          <p:cNvSpPr txBox="1">
            <a:spLocks noChangeArrowheads="1"/>
          </p:cNvSpPr>
          <p:nvPr/>
        </p:nvSpPr>
        <p:spPr bwMode="auto">
          <a:xfrm>
            <a:off x="906791" y="2253252"/>
            <a:ext cx="708629"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Client</a:t>
            </a:r>
          </a:p>
        </p:txBody>
      </p:sp>
      <p:cxnSp>
        <p:nvCxnSpPr>
          <p:cNvPr id="36" name="Straight Arrow Connector 35"/>
          <p:cNvCxnSpPr/>
          <p:nvPr/>
        </p:nvCxnSpPr>
        <p:spPr>
          <a:xfrm flipV="1">
            <a:off x="6255587" y="4013705"/>
            <a:ext cx="0" cy="34701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9664" name="TextBox 36"/>
          <p:cNvSpPr txBox="1">
            <a:spLocks noChangeArrowheads="1"/>
          </p:cNvSpPr>
          <p:nvPr/>
        </p:nvSpPr>
        <p:spPr bwMode="auto">
          <a:xfrm>
            <a:off x="7523826" y="3818803"/>
            <a:ext cx="1469572" cy="3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b="1"/>
              <a:t>Web server</a:t>
            </a:r>
          </a:p>
        </p:txBody>
      </p:sp>
      <p:sp>
        <p:nvSpPr>
          <p:cNvPr id="69665" name="TextBox 37"/>
          <p:cNvSpPr txBox="1">
            <a:spLocks noChangeArrowheads="1"/>
          </p:cNvSpPr>
          <p:nvPr/>
        </p:nvSpPr>
        <p:spPr bwMode="auto">
          <a:xfrm>
            <a:off x="8509881" y="2860142"/>
            <a:ext cx="388399" cy="33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a:t>
            </a:r>
          </a:p>
        </p:txBody>
      </p:sp>
      <p:sp>
        <p:nvSpPr>
          <p:cNvPr id="69666" name="TextBox 38"/>
          <p:cNvSpPr txBox="1">
            <a:spLocks noChangeArrowheads="1"/>
          </p:cNvSpPr>
          <p:nvPr/>
        </p:nvSpPr>
        <p:spPr bwMode="auto">
          <a:xfrm>
            <a:off x="8532075" y="3215085"/>
            <a:ext cx="344010" cy="33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a:t>
            </a:r>
          </a:p>
        </p:txBody>
      </p:sp>
      <p:sp>
        <p:nvSpPr>
          <p:cNvPr id="40" name="Folded Corner 39"/>
          <p:cNvSpPr/>
          <p:nvPr/>
        </p:nvSpPr>
        <p:spPr>
          <a:xfrm>
            <a:off x="7687112" y="2974230"/>
            <a:ext cx="409007" cy="255115"/>
          </a:xfrm>
          <a:prstGeom prst="foldedCorner">
            <a:avLst>
              <a:gd name="adj" fmla="val 32814"/>
            </a:avLst>
          </a:prstGeom>
          <a:solidFill>
            <a:srgbClr val="F7964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1</a:t>
            </a:r>
            <a:endParaRPr lang="en-US" sz="1400" dirty="0">
              <a:solidFill>
                <a:srgbClr val="000000"/>
              </a:solidFill>
            </a:endParaRPr>
          </a:p>
        </p:txBody>
      </p:sp>
      <p:sp>
        <p:nvSpPr>
          <p:cNvPr id="41" name="Folded Corner 40"/>
          <p:cNvSpPr/>
          <p:nvPr/>
        </p:nvSpPr>
        <p:spPr>
          <a:xfrm>
            <a:off x="8173798" y="2974230"/>
            <a:ext cx="409007" cy="255115"/>
          </a:xfrm>
          <a:prstGeom prst="foldedCorner">
            <a:avLst>
              <a:gd name="adj" fmla="val 32814"/>
            </a:avLst>
          </a:prstGeom>
          <a:solidFill>
            <a:srgbClr val="F7964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A</a:t>
            </a:r>
            <a:r>
              <a:rPr lang="en-US" sz="1100" dirty="0">
                <a:solidFill>
                  <a:srgbClr val="000000"/>
                </a:solidFill>
              </a:rPr>
              <a:t>2</a:t>
            </a:r>
            <a:endParaRPr lang="en-US" sz="1400" dirty="0">
              <a:solidFill>
                <a:srgbClr val="000000"/>
              </a:solidFill>
            </a:endParaRPr>
          </a:p>
        </p:txBody>
      </p:sp>
      <p:sp>
        <p:nvSpPr>
          <p:cNvPr id="42" name="Folded Corner 41"/>
          <p:cNvSpPr/>
          <p:nvPr/>
        </p:nvSpPr>
        <p:spPr>
          <a:xfrm>
            <a:off x="7687112" y="3337095"/>
            <a:ext cx="409007" cy="481708"/>
          </a:xfrm>
          <a:prstGeom prst="foldedCorner">
            <a:avLst>
              <a:gd name="adj" fmla="val 32814"/>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1</a:t>
            </a:r>
            <a:endParaRPr lang="en-US" sz="1400" dirty="0">
              <a:solidFill>
                <a:srgbClr val="000000"/>
              </a:solidFill>
            </a:endParaRPr>
          </a:p>
        </p:txBody>
      </p:sp>
      <p:sp>
        <p:nvSpPr>
          <p:cNvPr id="43" name="Folded Corner 42"/>
          <p:cNvSpPr/>
          <p:nvPr/>
        </p:nvSpPr>
        <p:spPr>
          <a:xfrm>
            <a:off x="8173798" y="3337095"/>
            <a:ext cx="409007" cy="481708"/>
          </a:xfrm>
          <a:prstGeom prst="foldedCorner">
            <a:avLst>
              <a:gd name="adj" fmla="val 32814"/>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anchor="ctr"/>
          <a:lstStyle/>
          <a:p>
            <a:pPr>
              <a:defRPr/>
            </a:pPr>
            <a:r>
              <a:rPr lang="en-US" sz="1400" dirty="0">
                <a:solidFill>
                  <a:srgbClr val="000000"/>
                </a:solidFill>
              </a:rPr>
              <a:t>B</a:t>
            </a:r>
            <a:r>
              <a:rPr lang="en-US" sz="1100" dirty="0">
                <a:solidFill>
                  <a:srgbClr val="000000"/>
                </a:solidFill>
              </a:rPr>
              <a:t>2</a:t>
            </a:r>
            <a:endParaRPr lang="en-US" sz="1400" dirty="0">
              <a:solidFill>
                <a:srgbClr val="000000"/>
              </a:solidFill>
            </a:endParaRPr>
          </a:p>
        </p:txBody>
      </p:sp>
      <p:cxnSp>
        <p:nvCxnSpPr>
          <p:cNvPr id="44" name="Straight Arrow Connector 43"/>
          <p:cNvCxnSpPr/>
          <p:nvPr/>
        </p:nvCxnSpPr>
        <p:spPr>
          <a:xfrm flipH="1">
            <a:off x="1929309" y="4378155"/>
            <a:ext cx="4326278" cy="0"/>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1929308" y="3736406"/>
            <a:ext cx="0" cy="641750"/>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9673" name="TextBox 50"/>
          <p:cNvSpPr txBox="1">
            <a:spLocks noChangeArrowheads="1"/>
          </p:cNvSpPr>
          <p:nvPr/>
        </p:nvSpPr>
        <p:spPr bwMode="auto">
          <a:xfrm>
            <a:off x="5619883" y="1917325"/>
            <a:ext cx="1892846" cy="3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a:solidFill>
                  <a:schemeClr val="tx1"/>
                </a:solidFill>
                <a:latin typeface="Arial" charset="0"/>
                <a:ea typeface="ＭＳ Ｐゴシック" charset="0"/>
              </a:defRPr>
            </a:lvl9pPr>
          </a:lstStyle>
          <a:p>
            <a:r>
              <a:rPr lang="en-US"/>
              <a:t>CDN Infrastructure</a:t>
            </a:r>
          </a:p>
        </p:txBody>
      </p:sp>
      <p:sp>
        <p:nvSpPr>
          <p:cNvPr id="48" name="Rounded Rectangular Callout 47"/>
          <p:cNvSpPr/>
          <p:nvPr/>
        </p:nvSpPr>
        <p:spPr>
          <a:xfrm>
            <a:off x="5963892" y="5297204"/>
            <a:ext cx="2721958" cy="915879"/>
          </a:xfrm>
          <a:prstGeom prst="wedgeRoundRectCallout">
            <a:avLst>
              <a:gd name="adj1" fmla="val 11855"/>
              <a:gd name="adj2" fmla="val -102370"/>
              <a:gd name="adj3" fmla="val 16667"/>
            </a:avLst>
          </a:prstGeom>
        </p:spPr>
        <p:style>
          <a:lnRef idx="2">
            <a:schemeClr val="accent1"/>
          </a:lnRef>
          <a:fillRef idx="1">
            <a:schemeClr val="lt1"/>
          </a:fillRef>
          <a:effectRef idx="0">
            <a:schemeClr val="accent1"/>
          </a:effectRef>
          <a:fontRef idx="minor">
            <a:schemeClr val="dk1"/>
          </a:fontRef>
        </p:style>
        <p:txBody>
          <a:bodyPr lIns="91430" tIns="45716" rIns="91430" bIns="45716" anchor="ctr"/>
          <a:lstStyle/>
          <a:p>
            <a:pPr>
              <a:defRPr/>
            </a:pPr>
            <a:r>
              <a:rPr lang="en-US" sz="2400" dirty="0"/>
              <a:t>Reuse the CDN infrastructure</a:t>
            </a:r>
          </a:p>
        </p:txBody>
      </p:sp>
      <p:sp>
        <p:nvSpPr>
          <p:cNvPr id="49" name="Rounded Rectangular Callout 48"/>
          <p:cNvSpPr/>
          <p:nvPr/>
        </p:nvSpPr>
        <p:spPr>
          <a:xfrm>
            <a:off x="760943" y="1163072"/>
            <a:ext cx="3687404" cy="1164656"/>
          </a:xfrm>
          <a:prstGeom prst="wedgeRoundRectCallout">
            <a:avLst>
              <a:gd name="adj1" fmla="val -18572"/>
              <a:gd name="adj2" fmla="val 82693"/>
              <a:gd name="adj3" fmla="val 16667"/>
            </a:avLst>
          </a:prstGeom>
        </p:spPr>
        <p:style>
          <a:lnRef idx="2">
            <a:schemeClr val="accent1"/>
          </a:lnRef>
          <a:fillRef idx="1">
            <a:schemeClr val="lt1"/>
          </a:fillRef>
          <a:effectRef idx="0">
            <a:schemeClr val="accent1"/>
          </a:effectRef>
          <a:fontRef idx="minor">
            <a:schemeClr val="dk1"/>
          </a:fontRef>
        </p:style>
        <p:txBody>
          <a:bodyPr lIns="91430" tIns="45716" rIns="91430" bIns="45716" anchor="ctr"/>
          <a:lstStyle/>
          <a:p>
            <a:pPr>
              <a:defRPr/>
            </a:pPr>
            <a:r>
              <a:rPr lang="en-US" sz="2400" dirty="0"/>
              <a:t>Client-driven control enables server/CDN switch</a:t>
            </a:r>
          </a:p>
        </p:txBody>
      </p:sp>
      <p:sp>
        <p:nvSpPr>
          <p:cNvPr id="50" name="Rounded Rectangular Callout 49"/>
          <p:cNvSpPr/>
          <p:nvPr/>
        </p:nvSpPr>
        <p:spPr>
          <a:xfrm>
            <a:off x="1206412" y="5333648"/>
            <a:ext cx="2923290" cy="1022045"/>
          </a:xfrm>
          <a:prstGeom prst="wedgeRoundRectCallout">
            <a:avLst>
              <a:gd name="adj1" fmla="val -28415"/>
              <a:gd name="adj2" fmla="val -136699"/>
              <a:gd name="adj3" fmla="val 16667"/>
            </a:avLst>
          </a:prstGeom>
        </p:spPr>
        <p:style>
          <a:lnRef idx="2">
            <a:schemeClr val="accent1"/>
          </a:lnRef>
          <a:fillRef idx="1">
            <a:schemeClr val="lt1"/>
          </a:fillRef>
          <a:effectRef idx="0">
            <a:schemeClr val="accent1"/>
          </a:effectRef>
          <a:fontRef idx="minor">
            <a:schemeClr val="dk1"/>
          </a:fontRef>
        </p:style>
        <p:txBody>
          <a:bodyPr lIns="91430" tIns="45716" rIns="91430" bIns="45716" anchor="ctr"/>
          <a:lstStyle/>
          <a:p>
            <a:pPr>
              <a:defRPr/>
            </a:pPr>
            <a:r>
              <a:rPr lang="en-US" sz="2400" dirty="0" err="1"/>
              <a:t>Middlebox</a:t>
            </a:r>
            <a:r>
              <a:rPr lang="en-US" sz="2400" dirty="0"/>
              <a:t>/firewall penetration</a:t>
            </a:r>
          </a:p>
        </p:txBody>
      </p:sp>
    </p:spTree>
    <p:extLst>
      <p:ext uri="{BB962C8B-B14F-4D97-AF65-F5344CB8AC3E}">
        <p14:creationId xmlns:p14="http://schemas.microsoft.com/office/powerpoint/2010/main" val="93461640"/>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dissolve">
                                      <p:cBhvr>
                                        <p:cTn id="12" dur="500"/>
                                        <p:tgtEl>
                                          <p:spTgt spid="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dissolve">
                                      <p:cBhvr>
                                        <p:cTn id="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539002" y="304236"/>
            <a:ext cx="7614188" cy="838236"/>
          </a:xfrm>
        </p:spPr>
        <p:txBody>
          <a:bodyPr/>
          <a:lstStyle/>
          <a:p>
            <a:pPr>
              <a:defRPr/>
            </a:pPr>
            <a:r>
              <a:rPr lang="en-US" dirty="0" smtClean="0"/>
              <a:t>Example of HTTP Streaming Protocols </a:t>
            </a:r>
            <a:endParaRPr lang="en-US" dirty="0"/>
          </a:p>
        </p:txBody>
      </p:sp>
      <p:sp>
        <p:nvSpPr>
          <p:cNvPr id="159747" name="Rectangle 3"/>
          <p:cNvSpPr>
            <a:spLocks noGrp="1" noChangeArrowheads="1"/>
          </p:cNvSpPr>
          <p:nvPr>
            <p:ph type="body" idx="1"/>
          </p:nvPr>
        </p:nvSpPr>
        <p:spPr>
          <a:xfrm>
            <a:off x="539001" y="1676470"/>
            <a:ext cx="7989903" cy="4267236"/>
          </a:xfrm>
        </p:spPr>
        <p:txBody>
          <a:bodyPr/>
          <a:lstStyle/>
          <a:p>
            <a:pPr>
              <a:defRPr/>
            </a:pPr>
            <a:r>
              <a:rPr lang="en-US" sz="2200" dirty="0"/>
              <a:t>Apple HLS: HTTP Live Streaming</a:t>
            </a:r>
          </a:p>
          <a:p>
            <a:pPr>
              <a:defRPr/>
            </a:pPr>
            <a:r>
              <a:rPr lang="en-US" sz="2200" dirty="0"/>
              <a:t>Microsoft IIS Smooth Streaming: part of Silverlight</a:t>
            </a:r>
          </a:p>
          <a:p>
            <a:pPr>
              <a:defRPr/>
            </a:pPr>
            <a:r>
              <a:rPr lang="en-US" sz="2200" dirty="0" smtClean="0"/>
              <a:t>Adobe HDS: HTTP Dynamic </a:t>
            </a:r>
            <a:r>
              <a:rPr lang="en-US" sz="2200" dirty="0"/>
              <a:t>Streaming</a:t>
            </a:r>
          </a:p>
          <a:p>
            <a:pPr>
              <a:defRPr/>
            </a:pPr>
            <a:r>
              <a:rPr lang="en-US" sz="2200" dirty="0"/>
              <a:t>DASH: Dynamic Adaptive Streaming over HTTP</a:t>
            </a:r>
          </a:p>
        </p:txBody>
      </p:sp>
      <p:pic>
        <p:nvPicPr>
          <p:cNvPr id="2" name="图片 1" descr="Screen Shot 2016-03-29 at 8.16.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18" y="3780611"/>
            <a:ext cx="4796976" cy="2915150"/>
          </a:xfrm>
          <a:prstGeom prst="rect">
            <a:avLst/>
          </a:prstGeom>
        </p:spPr>
      </p:pic>
    </p:spTree>
    <p:extLst>
      <p:ext uri="{BB962C8B-B14F-4D97-AF65-F5344CB8AC3E}">
        <p14:creationId xmlns:p14="http://schemas.microsoft.com/office/powerpoint/2010/main" val="73934597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342900"/>
            <a:ext cx="7182008" cy="508000"/>
          </a:xfrm>
        </p:spPr>
        <p:txBody>
          <a:bodyPr/>
          <a:lstStyle/>
          <a:p>
            <a:r>
              <a:rPr lang="en-US" dirty="0" smtClean="0"/>
              <a:t>Smooth Streaming</a:t>
            </a:r>
            <a:endParaRPr lang="en-US" dirty="0"/>
          </a:p>
        </p:txBody>
      </p:sp>
      <p:grpSp>
        <p:nvGrpSpPr>
          <p:cNvPr id="62" name="Group 61"/>
          <p:cNvGrpSpPr/>
          <p:nvPr/>
        </p:nvGrpSpPr>
        <p:grpSpPr>
          <a:xfrm>
            <a:off x="6400802" y="1663701"/>
            <a:ext cx="2412999" cy="1925259"/>
            <a:chOff x="6400800" y="1663700"/>
            <a:chExt cx="2412999" cy="1925260"/>
          </a:xfrm>
        </p:grpSpPr>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6477000" y="1663700"/>
              <a:ext cx="2118617" cy="1271170"/>
            </a:xfrm>
            <a:prstGeom prst="rect">
              <a:avLst/>
            </a:prstGeom>
          </p:spPr>
        </p:pic>
        <p:sp>
          <p:nvSpPr>
            <p:cNvPr id="15" name="TextBox 14"/>
            <p:cNvSpPr txBox="1"/>
            <p:nvPr/>
          </p:nvSpPr>
          <p:spPr>
            <a:xfrm>
              <a:off x="6400800" y="2665629"/>
              <a:ext cx="2412999" cy="923331"/>
            </a:xfrm>
            <a:prstGeom prst="rect">
              <a:avLst/>
            </a:prstGeom>
            <a:noFill/>
          </p:spPr>
          <p:txBody>
            <a:bodyPr wrap="square" rtlCol="0">
              <a:spAutoFit/>
            </a:bodyPr>
            <a:lstStyle/>
            <a:p>
              <a:pPr algn="ctr"/>
              <a:r>
                <a:rPr lang="en-US" dirty="0" smtClean="0"/>
                <a:t>IIS Server with Smooth Streaming Extension</a:t>
              </a:r>
              <a:endParaRPr lang="en-US" dirty="0"/>
            </a:p>
          </p:txBody>
        </p:sp>
      </p:grpSp>
      <p:grpSp>
        <p:nvGrpSpPr>
          <p:cNvPr id="20" name="Group 19"/>
          <p:cNvGrpSpPr/>
          <p:nvPr/>
        </p:nvGrpSpPr>
        <p:grpSpPr>
          <a:xfrm>
            <a:off x="133350" y="1014630"/>
            <a:ext cx="2000250" cy="1208901"/>
            <a:chOff x="133350" y="1027330"/>
            <a:chExt cx="2000250" cy="1208901"/>
          </a:xfrm>
        </p:grpSpPr>
        <p:sp>
          <p:nvSpPr>
            <p:cNvPr id="21" name="Folded Corner 20"/>
            <p:cNvSpPr/>
            <p:nvPr/>
          </p:nvSpPr>
          <p:spPr>
            <a:xfrm>
              <a:off x="133350" y="1027330"/>
              <a:ext cx="2000250" cy="8268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CharlieBitMe_10Mbps.MP4</a:t>
              </a:r>
              <a:endParaRPr lang="en-US" dirty="0"/>
            </a:p>
          </p:txBody>
        </p:sp>
        <p:sp>
          <p:nvSpPr>
            <p:cNvPr id="17" name="TextBox 16"/>
            <p:cNvSpPr txBox="1"/>
            <p:nvPr/>
          </p:nvSpPr>
          <p:spPr>
            <a:xfrm>
              <a:off x="266700" y="1866899"/>
              <a:ext cx="1673355" cy="369332"/>
            </a:xfrm>
            <a:prstGeom prst="rect">
              <a:avLst/>
            </a:prstGeom>
            <a:noFill/>
          </p:spPr>
          <p:txBody>
            <a:bodyPr wrap="none" rtlCol="0">
              <a:spAutoFit/>
            </a:bodyPr>
            <a:lstStyle/>
            <a:p>
              <a:r>
                <a:rPr lang="en-US" dirty="0" smtClean="0"/>
                <a:t>Mezzanine file</a:t>
              </a:r>
              <a:endParaRPr lang="en-US" dirty="0"/>
            </a:p>
          </p:txBody>
        </p:sp>
      </p:grpSp>
      <p:grpSp>
        <p:nvGrpSpPr>
          <p:cNvPr id="61" name="Group 60"/>
          <p:cNvGrpSpPr/>
          <p:nvPr/>
        </p:nvGrpSpPr>
        <p:grpSpPr>
          <a:xfrm>
            <a:off x="2133600" y="50800"/>
            <a:ext cx="6883400" cy="2895600"/>
            <a:chOff x="2133600" y="50800"/>
            <a:chExt cx="6883400" cy="2895600"/>
          </a:xfrm>
        </p:grpSpPr>
        <p:sp>
          <p:nvSpPr>
            <p:cNvPr id="28" name="Folded Corner 27"/>
            <p:cNvSpPr/>
            <p:nvPr/>
          </p:nvSpPr>
          <p:spPr>
            <a:xfrm>
              <a:off x="5797550" y="874930"/>
              <a:ext cx="1454150" cy="6363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5Mbps.MP4</a:t>
              </a:r>
              <a:endParaRPr lang="en-US" dirty="0"/>
            </a:p>
          </p:txBody>
        </p:sp>
        <p:cxnSp>
          <p:nvCxnSpPr>
            <p:cNvPr id="23" name="Straight Arrow Connector 22"/>
            <p:cNvCxnSpPr>
              <a:stCxn id="21" idx="3"/>
            </p:cNvCxnSpPr>
            <p:nvPr/>
          </p:nvCxnSpPr>
          <p:spPr>
            <a:xfrm>
              <a:off x="2133600" y="1428065"/>
              <a:ext cx="1066800" cy="70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3200400" y="939800"/>
              <a:ext cx="1414946" cy="1232931"/>
              <a:chOff x="2552700" y="3035300"/>
              <a:chExt cx="1414946" cy="1232931"/>
            </a:xfrm>
          </p:grpSpPr>
          <p:pic>
            <p:nvPicPr>
              <p:cNvPr id="25" name="Picture 24"/>
              <p:cNvPicPr>
                <a:picLocks noChangeAspect="1"/>
              </p:cNvPicPr>
              <p:nvPr/>
            </p:nvPicPr>
            <p:blipFill>
              <a:blip r:embed="rId4"/>
              <a:stretch>
                <a:fillRect/>
              </a:stretch>
            </p:blipFill>
            <p:spPr>
              <a:xfrm>
                <a:off x="2552700" y="3035300"/>
                <a:ext cx="1414946" cy="1041400"/>
              </a:xfrm>
              <a:prstGeom prst="rect">
                <a:avLst/>
              </a:prstGeom>
            </p:spPr>
          </p:pic>
          <p:sp>
            <p:nvSpPr>
              <p:cNvPr id="26" name="TextBox 25"/>
              <p:cNvSpPr txBox="1"/>
              <p:nvPr/>
            </p:nvSpPr>
            <p:spPr>
              <a:xfrm>
                <a:off x="2692400" y="3898899"/>
                <a:ext cx="1110250" cy="369332"/>
              </a:xfrm>
              <a:prstGeom prst="rect">
                <a:avLst/>
              </a:prstGeom>
              <a:noFill/>
            </p:spPr>
            <p:txBody>
              <a:bodyPr wrap="none" rtlCol="0">
                <a:spAutoFit/>
              </a:bodyPr>
              <a:lstStyle/>
              <a:p>
                <a:r>
                  <a:rPr lang="en-US" dirty="0" smtClean="0"/>
                  <a:t>Encoders</a:t>
                </a:r>
                <a:endParaRPr lang="en-US" dirty="0"/>
              </a:p>
            </p:txBody>
          </p:sp>
        </p:grpSp>
        <p:sp>
          <p:nvSpPr>
            <p:cNvPr id="30" name="Folded Corner 29"/>
            <p:cNvSpPr/>
            <p:nvPr/>
          </p:nvSpPr>
          <p:spPr>
            <a:xfrm>
              <a:off x="5810250" y="1598830"/>
              <a:ext cx="704850" cy="6363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1Mbps.MP4</a:t>
              </a:r>
              <a:endParaRPr lang="en-US" sz="1400" dirty="0"/>
            </a:p>
          </p:txBody>
        </p:sp>
        <p:sp>
          <p:nvSpPr>
            <p:cNvPr id="31" name="Folded Corner 30"/>
            <p:cNvSpPr/>
            <p:nvPr/>
          </p:nvSpPr>
          <p:spPr>
            <a:xfrm>
              <a:off x="5810250" y="2310030"/>
              <a:ext cx="374650" cy="6363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500</a:t>
              </a:r>
              <a:endParaRPr lang="en-US" sz="1400" dirty="0"/>
            </a:p>
          </p:txBody>
        </p:sp>
        <p:cxnSp>
          <p:nvCxnSpPr>
            <p:cNvPr id="32" name="Straight Arrow Connector 31"/>
            <p:cNvCxnSpPr>
              <a:stCxn id="25" idx="3"/>
              <a:endCxn id="28" idx="1"/>
            </p:cNvCxnSpPr>
            <p:nvPr/>
          </p:nvCxnSpPr>
          <p:spPr>
            <a:xfrm flipV="1">
              <a:off x="4615346" y="1193115"/>
              <a:ext cx="1182204" cy="2673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5" idx="3"/>
              <a:endCxn id="30" idx="1"/>
            </p:cNvCxnSpPr>
            <p:nvPr/>
          </p:nvCxnSpPr>
          <p:spPr>
            <a:xfrm>
              <a:off x="4615346" y="1460500"/>
              <a:ext cx="1194904" cy="456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5" idx="3"/>
              <a:endCxn id="31" idx="1"/>
            </p:cNvCxnSpPr>
            <p:nvPr/>
          </p:nvCxnSpPr>
          <p:spPr>
            <a:xfrm>
              <a:off x="4615346" y="1460500"/>
              <a:ext cx="1194904" cy="11677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Folded Corner 42"/>
            <p:cNvSpPr/>
            <p:nvPr/>
          </p:nvSpPr>
          <p:spPr>
            <a:xfrm>
              <a:off x="6673850" y="138330"/>
              <a:ext cx="793750" cy="636370"/>
            </a:xfrm>
            <a:prstGeom prst="foldedCorner">
              <a:avLst/>
            </a:prstGeom>
            <a:solidFill>
              <a:srgbClr val="7DBE3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.ISMC</a:t>
              </a:r>
              <a:endParaRPr lang="en-US" sz="1400" dirty="0"/>
            </a:p>
          </p:txBody>
        </p:sp>
        <p:sp>
          <p:nvSpPr>
            <p:cNvPr id="44" name="Folded Corner 43"/>
            <p:cNvSpPr/>
            <p:nvPr/>
          </p:nvSpPr>
          <p:spPr>
            <a:xfrm>
              <a:off x="5797550" y="139700"/>
              <a:ext cx="793750" cy="636370"/>
            </a:xfrm>
            <a:prstGeom prst="foldedCorner">
              <a:avLst/>
            </a:prstGeom>
            <a:solidFill>
              <a:srgbClr val="7DBE3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.ISM</a:t>
              </a:r>
              <a:endParaRPr lang="en-US" sz="1400" dirty="0"/>
            </a:p>
          </p:txBody>
        </p:sp>
        <p:cxnSp>
          <p:nvCxnSpPr>
            <p:cNvPr id="45" name="Straight Arrow Connector 44"/>
            <p:cNvCxnSpPr>
              <a:stCxn id="25" idx="3"/>
              <a:endCxn id="44" idx="1"/>
            </p:cNvCxnSpPr>
            <p:nvPr/>
          </p:nvCxnSpPr>
          <p:spPr>
            <a:xfrm flipV="1">
              <a:off x="4615346" y="457885"/>
              <a:ext cx="1182204" cy="10026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531100" y="50800"/>
              <a:ext cx="1485900" cy="830997"/>
            </a:xfrm>
            <a:prstGeom prst="rect">
              <a:avLst/>
            </a:prstGeom>
            <a:noFill/>
          </p:spPr>
          <p:txBody>
            <a:bodyPr wrap="square" rtlCol="0">
              <a:spAutoFit/>
            </a:bodyPr>
            <a:lstStyle/>
            <a:p>
              <a:r>
                <a:rPr lang="en-US" sz="1600" dirty="0" smtClean="0"/>
                <a:t>Server &amp; Client Manifest files</a:t>
              </a:r>
              <a:endParaRPr lang="en-US" sz="1600" dirty="0"/>
            </a:p>
          </p:txBody>
        </p:sp>
      </p:grpSp>
      <p:grpSp>
        <p:nvGrpSpPr>
          <p:cNvPr id="63" name="Group 62"/>
          <p:cNvGrpSpPr/>
          <p:nvPr/>
        </p:nvGrpSpPr>
        <p:grpSpPr>
          <a:xfrm>
            <a:off x="0" y="3124201"/>
            <a:ext cx="6248400" cy="3453030"/>
            <a:chOff x="0" y="3124200"/>
            <a:chExt cx="6248400" cy="3453030"/>
          </a:xfrm>
        </p:grpSpPr>
        <p:grpSp>
          <p:nvGrpSpPr>
            <p:cNvPr id="42" name="Group 41"/>
            <p:cNvGrpSpPr/>
            <p:nvPr/>
          </p:nvGrpSpPr>
          <p:grpSpPr>
            <a:xfrm>
              <a:off x="0" y="4813300"/>
              <a:ext cx="3028950" cy="1763930"/>
              <a:chOff x="0" y="4813300"/>
              <a:chExt cx="3028950" cy="1763930"/>
            </a:xfrm>
          </p:grpSpPr>
          <p:grpSp>
            <p:nvGrpSpPr>
              <p:cNvPr id="3" name="Group 33"/>
              <p:cNvGrpSpPr/>
              <p:nvPr/>
            </p:nvGrpSpPr>
            <p:grpSpPr>
              <a:xfrm>
                <a:off x="0" y="4813300"/>
                <a:ext cx="3028950" cy="1763930"/>
                <a:chOff x="6845300" y="2801567"/>
                <a:chExt cx="1733550" cy="1021132"/>
              </a:xfrm>
            </p:grpSpPr>
            <p:pic>
              <p:nvPicPr>
                <p:cNvPr id="8" name="Picture 7"/>
                <p:cNvPicPr>
                  <a:picLocks noChangeAspect="1"/>
                </p:cNvPicPr>
                <p:nvPr/>
              </p:nvPicPr>
              <p:blipFill>
                <a:blip r:embed="rId5"/>
                <a:stretch>
                  <a:fillRect/>
                </a:stretch>
              </p:blipFill>
              <p:spPr>
                <a:xfrm>
                  <a:off x="6845300" y="2801567"/>
                  <a:ext cx="1733550" cy="1021132"/>
                </a:xfrm>
                <a:prstGeom prst="rect">
                  <a:avLst/>
                </a:prstGeom>
              </p:spPr>
            </p:pic>
            <p:pic>
              <p:nvPicPr>
                <p:cNvPr id="9" name="Picture 8"/>
                <p:cNvPicPr>
                  <a:picLocks noChangeAspect="1"/>
                </p:cNvPicPr>
                <p:nvPr/>
              </p:nvPicPr>
              <p:blipFill>
                <a:blip r:embed="rId6"/>
                <a:stretch>
                  <a:fillRect/>
                </a:stretch>
              </p:blipFill>
              <p:spPr>
                <a:xfrm>
                  <a:off x="7112000" y="2877058"/>
                  <a:ext cx="1193800" cy="742442"/>
                </a:xfrm>
                <a:prstGeom prst="rect">
                  <a:avLst/>
                </a:prstGeom>
              </p:spPr>
            </p:pic>
          </p:grpSp>
          <p:pic>
            <p:nvPicPr>
              <p:cNvPr id="16" name="Picture 15"/>
              <p:cNvPicPr>
                <a:picLocks noChangeAspect="1"/>
              </p:cNvPicPr>
              <p:nvPr/>
            </p:nvPicPr>
            <p:blipFill>
              <a:blip r:embed="rId7"/>
              <a:stretch>
                <a:fillRect/>
              </a:stretch>
            </p:blipFill>
            <p:spPr>
              <a:xfrm>
                <a:off x="895350" y="4944414"/>
                <a:ext cx="1187450" cy="1315673"/>
              </a:xfrm>
              <a:prstGeom prst="rect">
                <a:avLst/>
              </a:prstGeom>
            </p:spPr>
          </p:pic>
        </p:grpSp>
        <p:cxnSp>
          <p:nvCxnSpPr>
            <p:cNvPr id="49" name="Straight Arrow Connector 48"/>
            <p:cNvCxnSpPr/>
            <p:nvPr/>
          </p:nvCxnSpPr>
          <p:spPr>
            <a:xfrm flipV="1">
              <a:off x="2761698" y="3124200"/>
              <a:ext cx="3486702" cy="2190408"/>
            </a:xfrm>
            <a:prstGeom prst="straightConnector1">
              <a:avLst/>
            </a:prstGeom>
            <a:ln w="28575" cmpd="sng">
              <a:solidFill>
                <a:srgbClr val="7DBE3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314701" y="3594100"/>
              <a:ext cx="1968500" cy="646331"/>
            </a:xfrm>
            <a:prstGeom prst="rect">
              <a:avLst/>
            </a:prstGeom>
            <a:noFill/>
          </p:spPr>
          <p:txBody>
            <a:bodyPr wrap="square" rtlCol="0">
              <a:spAutoFit/>
            </a:bodyPr>
            <a:lstStyle/>
            <a:p>
              <a:pPr algn="ctr"/>
              <a:r>
                <a:rPr lang="en-US" dirty="0" smtClean="0"/>
                <a:t>Fetch Client Manifest File</a:t>
              </a:r>
              <a:endParaRPr lang="en-US" dirty="0"/>
            </a:p>
          </p:txBody>
        </p:sp>
      </p:grpSp>
      <p:sp>
        <p:nvSpPr>
          <p:cNvPr id="52" name="TextBox 51"/>
          <p:cNvSpPr txBox="1"/>
          <p:nvPr/>
        </p:nvSpPr>
        <p:spPr>
          <a:xfrm>
            <a:off x="6400800" y="5410200"/>
            <a:ext cx="184666" cy="369332"/>
          </a:xfrm>
          <a:prstGeom prst="rect">
            <a:avLst/>
          </a:prstGeom>
          <a:noFill/>
        </p:spPr>
        <p:txBody>
          <a:bodyPr wrap="none" rtlCol="0">
            <a:spAutoFit/>
          </a:bodyPr>
          <a:lstStyle/>
          <a:p>
            <a:endParaRPr lang="en-US" dirty="0"/>
          </a:p>
        </p:txBody>
      </p:sp>
      <p:grpSp>
        <p:nvGrpSpPr>
          <p:cNvPr id="64" name="Group 63"/>
          <p:cNvGrpSpPr/>
          <p:nvPr/>
        </p:nvGrpSpPr>
        <p:grpSpPr>
          <a:xfrm>
            <a:off x="3028950" y="3543300"/>
            <a:ext cx="5105400" cy="2193330"/>
            <a:chOff x="3028950" y="3543300"/>
            <a:chExt cx="5105400" cy="2193330"/>
          </a:xfrm>
        </p:grpSpPr>
        <p:cxnSp>
          <p:nvCxnSpPr>
            <p:cNvPr id="53" name="Straight Arrow Connector 52"/>
            <p:cNvCxnSpPr/>
            <p:nvPr/>
          </p:nvCxnSpPr>
          <p:spPr>
            <a:xfrm flipV="1">
              <a:off x="3028950" y="3543300"/>
              <a:ext cx="3486702" cy="2190408"/>
            </a:xfrm>
            <a:prstGeom prst="straightConnector1">
              <a:avLst/>
            </a:prstGeom>
            <a:ln w="28575" cmpd="sng">
              <a:solidFill>
                <a:srgbClr val="7DBE3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3562350" y="4813300"/>
              <a:ext cx="4572000" cy="923330"/>
            </a:xfrm>
            <a:prstGeom prst="rect">
              <a:avLst/>
            </a:prstGeom>
          </p:spPr>
          <p:txBody>
            <a:bodyPr>
              <a:spAutoFit/>
            </a:bodyPr>
            <a:lstStyle/>
            <a:p>
              <a:r>
                <a:rPr lang="en-US" b="1" dirty="0" smtClean="0"/>
                <a:t>HTTP GET </a:t>
              </a:r>
              <a:r>
                <a:rPr lang="en-US" dirty="0" smtClean="0"/>
                <a:t>http://video.foo.com/CharlieBiteMe.ism/QualityLevels(500000)/Fragments(video=0)</a:t>
              </a:r>
              <a:endParaRPr lang="en-US" dirty="0"/>
            </a:p>
          </p:txBody>
        </p:sp>
      </p:grpSp>
      <p:grpSp>
        <p:nvGrpSpPr>
          <p:cNvPr id="65" name="Group 64"/>
          <p:cNvGrpSpPr/>
          <p:nvPr/>
        </p:nvGrpSpPr>
        <p:grpSpPr>
          <a:xfrm>
            <a:off x="3028950" y="3568701"/>
            <a:ext cx="5873750" cy="3222030"/>
            <a:chOff x="3028950" y="3568700"/>
            <a:chExt cx="5873750" cy="3222030"/>
          </a:xfrm>
        </p:grpSpPr>
        <p:cxnSp>
          <p:nvCxnSpPr>
            <p:cNvPr id="56" name="Straight Arrow Connector 55"/>
            <p:cNvCxnSpPr/>
            <p:nvPr/>
          </p:nvCxnSpPr>
          <p:spPr>
            <a:xfrm flipV="1">
              <a:off x="3028950" y="3568700"/>
              <a:ext cx="4845050" cy="2921000"/>
            </a:xfrm>
            <a:prstGeom prst="straightConnector1">
              <a:avLst/>
            </a:prstGeom>
            <a:ln w="57150" cmpd="sng">
              <a:solidFill>
                <a:srgbClr val="7DBE3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4019550" y="5867400"/>
              <a:ext cx="4883150" cy="923330"/>
            </a:xfrm>
            <a:prstGeom prst="rect">
              <a:avLst/>
            </a:prstGeom>
          </p:spPr>
          <p:txBody>
            <a:bodyPr wrap="square">
              <a:spAutoFit/>
            </a:bodyPr>
            <a:lstStyle/>
            <a:p>
              <a:r>
                <a:rPr lang="en-US" b="1" dirty="0" smtClean="0"/>
                <a:t>HTTP GET </a:t>
              </a:r>
              <a:r>
                <a:rPr lang="en-US" dirty="0" smtClean="0"/>
                <a:t>http://video.foo.com/CharlieBiteMe.ism/QualityLevels(1000000)/Fragments(video=300000)</a:t>
              </a:r>
              <a:endParaRPr lang="en-US" dirty="0"/>
            </a:p>
          </p:txBody>
        </p:sp>
      </p:grpSp>
    </p:spTree>
    <p:extLst>
      <p:ext uri="{BB962C8B-B14F-4D97-AF65-F5344CB8AC3E}">
        <p14:creationId xmlns:p14="http://schemas.microsoft.com/office/powerpoint/2010/main" val="309450248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993" y="172964"/>
            <a:ext cx="7182008" cy="508000"/>
          </a:xfrm>
        </p:spPr>
        <p:txBody>
          <a:bodyPr/>
          <a:lstStyle/>
          <a:p>
            <a:r>
              <a:rPr lang="en-US" dirty="0" smtClean="0"/>
              <a:t>HTTP Live Streaming (HLS)</a:t>
            </a:r>
            <a:endParaRPr lang="en-US" dirty="0"/>
          </a:p>
        </p:txBody>
      </p:sp>
      <p:grpSp>
        <p:nvGrpSpPr>
          <p:cNvPr id="5" name="Group 19"/>
          <p:cNvGrpSpPr/>
          <p:nvPr/>
        </p:nvGrpSpPr>
        <p:grpSpPr>
          <a:xfrm>
            <a:off x="133350" y="1446431"/>
            <a:ext cx="2000250" cy="1208901"/>
            <a:chOff x="133350" y="1027330"/>
            <a:chExt cx="2000250" cy="1208901"/>
          </a:xfrm>
        </p:grpSpPr>
        <p:sp>
          <p:nvSpPr>
            <p:cNvPr id="21" name="Folded Corner 20"/>
            <p:cNvSpPr/>
            <p:nvPr/>
          </p:nvSpPr>
          <p:spPr>
            <a:xfrm>
              <a:off x="133350" y="1027330"/>
              <a:ext cx="2000250" cy="8268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CharlieBitMe_10Mbps.MP4</a:t>
              </a:r>
              <a:endParaRPr lang="en-US" dirty="0"/>
            </a:p>
          </p:txBody>
        </p:sp>
        <p:sp>
          <p:nvSpPr>
            <p:cNvPr id="17" name="TextBox 16"/>
            <p:cNvSpPr txBox="1"/>
            <p:nvPr/>
          </p:nvSpPr>
          <p:spPr>
            <a:xfrm>
              <a:off x="266700" y="1866899"/>
              <a:ext cx="1673355" cy="369332"/>
            </a:xfrm>
            <a:prstGeom prst="rect">
              <a:avLst/>
            </a:prstGeom>
            <a:noFill/>
          </p:spPr>
          <p:txBody>
            <a:bodyPr wrap="none" rtlCol="0">
              <a:spAutoFit/>
            </a:bodyPr>
            <a:lstStyle/>
            <a:p>
              <a:r>
                <a:rPr lang="en-US" dirty="0" smtClean="0"/>
                <a:t>Mezzanine file</a:t>
              </a:r>
              <a:endParaRPr lang="en-US" dirty="0"/>
            </a:p>
          </p:txBody>
        </p:sp>
      </p:grpSp>
      <p:grpSp>
        <p:nvGrpSpPr>
          <p:cNvPr id="112" name="Group 111"/>
          <p:cNvGrpSpPr/>
          <p:nvPr/>
        </p:nvGrpSpPr>
        <p:grpSpPr>
          <a:xfrm>
            <a:off x="2133600" y="887631"/>
            <a:ext cx="3860800" cy="2071470"/>
            <a:chOff x="2133600" y="887630"/>
            <a:chExt cx="3860800" cy="2071470"/>
          </a:xfrm>
        </p:grpSpPr>
        <p:cxnSp>
          <p:nvCxnSpPr>
            <p:cNvPr id="23" name="Straight Arrow Connector 22"/>
            <p:cNvCxnSpPr/>
            <p:nvPr/>
          </p:nvCxnSpPr>
          <p:spPr>
            <a:xfrm>
              <a:off x="2133600" y="1859865"/>
              <a:ext cx="419100" cy="19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 name="Group 23"/>
            <p:cNvGrpSpPr/>
            <p:nvPr/>
          </p:nvGrpSpPr>
          <p:grpSpPr>
            <a:xfrm>
              <a:off x="2514599" y="1511300"/>
              <a:ext cx="1138860" cy="1029732"/>
              <a:chOff x="2539999" y="3238500"/>
              <a:chExt cx="1138860" cy="1029732"/>
            </a:xfrm>
          </p:grpSpPr>
          <p:pic>
            <p:nvPicPr>
              <p:cNvPr id="25" name="Picture 24"/>
              <p:cNvPicPr>
                <a:picLocks noChangeAspect="1"/>
              </p:cNvPicPr>
              <p:nvPr/>
            </p:nvPicPr>
            <p:blipFill>
              <a:blip r:embed="rId3"/>
              <a:stretch>
                <a:fillRect/>
              </a:stretch>
            </p:blipFill>
            <p:spPr>
              <a:xfrm>
                <a:off x="2540000" y="3238500"/>
                <a:ext cx="1138859" cy="838200"/>
              </a:xfrm>
              <a:prstGeom prst="rect">
                <a:avLst/>
              </a:prstGeom>
            </p:spPr>
          </p:pic>
          <p:sp>
            <p:nvSpPr>
              <p:cNvPr id="26" name="TextBox 25"/>
              <p:cNvSpPr txBox="1"/>
              <p:nvPr/>
            </p:nvSpPr>
            <p:spPr>
              <a:xfrm>
                <a:off x="2539999" y="3898900"/>
                <a:ext cx="1110250" cy="369332"/>
              </a:xfrm>
              <a:prstGeom prst="rect">
                <a:avLst/>
              </a:prstGeom>
              <a:noFill/>
            </p:spPr>
            <p:txBody>
              <a:bodyPr wrap="none" rtlCol="0">
                <a:spAutoFit/>
              </a:bodyPr>
              <a:lstStyle/>
              <a:p>
                <a:r>
                  <a:rPr lang="en-US" dirty="0" smtClean="0"/>
                  <a:t>Encoders</a:t>
                </a:r>
                <a:endParaRPr lang="en-US" dirty="0"/>
              </a:p>
            </p:txBody>
          </p:sp>
        </p:grpSp>
        <p:sp>
          <p:nvSpPr>
            <p:cNvPr id="28" name="Folded Corner 27"/>
            <p:cNvSpPr/>
            <p:nvPr/>
          </p:nvSpPr>
          <p:spPr>
            <a:xfrm>
              <a:off x="4540250" y="887630"/>
              <a:ext cx="1454150" cy="6363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5Mbps.MP4</a:t>
              </a:r>
              <a:endParaRPr lang="en-US" dirty="0"/>
            </a:p>
          </p:txBody>
        </p:sp>
        <p:sp>
          <p:nvSpPr>
            <p:cNvPr id="30" name="Folded Corner 29"/>
            <p:cNvSpPr/>
            <p:nvPr/>
          </p:nvSpPr>
          <p:spPr>
            <a:xfrm>
              <a:off x="4552950" y="1611530"/>
              <a:ext cx="704850" cy="6363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1Mbps.MP4</a:t>
              </a:r>
              <a:endParaRPr lang="en-US" sz="1400" dirty="0"/>
            </a:p>
          </p:txBody>
        </p:sp>
        <p:sp>
          <p:nvSpPr>
            <p:cNvPr id="31" name="Folded Corner 30"/>
            <p:cNvSpPr/>
            <p:nvPr/>
          </p:nvSpPr>
          <p:spPr>
            <a:xfrm>
              <a:off x="4552950" y="2322730"/>
              <a:ext cx="374650" cy="6363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500</a:t>
              </a:r>
              <a:endParaRPr lang="en-US" sz="1400" dirty="0"/>
            </a:p>
          </p:txBody>
        </p:sp>
        <p:cxnSp>
          <p:nvCxnSpPr>
            <p:cNvPr id="32" name="Straight Arrow Connector 31"/>
            <p:cNvCxnSpPr>
              <a:endCxn id="28" idx="1"/>
            </p:cNvCxnSpPr>
            <p:nvPr/>
          </p:nvCxnSpPr>
          <p:spPr>
            <a:xfrm flipV="1">
              <a:off x="3653459" y="1205815"/>
              <a:ext cx="886791" cy="7245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30" idx="1"/>
            </p:cNvCxnSpPr>
            <p:nvPr/>
          </p:nvCxnSpPr>
          <p:spPr>
            <a:xfrm flipV="1">
              <a:off x="3653459" y="1929715"/>
              <a:ext cx="899491" cy="6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31" idx="1"/>
            </p:cNvCxnSpPr>
            <p:nvPr/>
          </p:nvCxnSpPr>
          <p:spPr>
            <a:xfrm>
              <a:off x="3653459" y="1930400"/>
              <a:ext cx="899491" cy="710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18" name="Group 117"/>
          <p:cNvGrpSpPr/>
          <p:nvPr/>
        </p:nvGrpSpPr>
        <p:grpSpPr>
          <a:xfrm>
            <a:off x="4927600" y="-12701"/>
            <a:ext cx="4216400" cy="3531632"/>
            <a:chOff x="4927600" y="-12700"/>
            <a:chExt cx="4216400" cy="3531632"/>
          </a:xfrm>
        </p:grpSpPr>
        <p:pic>
          <p:nvPicPr>
            <p:cNvPr id="54" name="Picture 53"/>
            <p:cNvPicPr>
              <a:picLocks noChangeAspect="1"/>
            </p:cNvPicPr>
            <p:nvPr/>
          </p:nvPicPr>
          <p:blipFill>
            <a:blip r:embed="rId3"/>
            <a:stretch>
              <a:fillRect/>
            </a:stretch>
          </p:blipFill>
          <p:spPr>
            <a:xfrm>
              <a:off x="6426201" y="937768"/>
              <a:ext cx="762000" cy="560832"/>
            </a:xfrm>
            <a:prstGeom prst="rect">
              <a:avLst/>
            </a:prstGeom>
          </p:spPr>
        </p:pic>
        <p:cxnSp>
          <p:nvCxnSpPr>
            <p:cNvPr id="58" name="Straight Arrow Connector 57"/>
            <p:cNvCxnSpPr>
              <a:stCxn id="28" idx="3"/>
              <a:endCxn id="54" idx="1"/>
            </p:cNvCxnSpPr>
            <p:nvPr/>
          </p:nvCxnSpPr>
          <p:spPr>
            <a:xfrm>
              <a:off x="5994400" y="1205815"/>
              <a:ext cx="431801" cy="123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30" idx="3"/>
              <a:endCxn id="68" idx="1"/>
            </p:cNvCxnSpPr>
            <p:nvPr/>
          </p:nvCxnSpPr>
          <p:spPr>
            <a:xfrm flipV="1">
              <a:off x="5257800" y="1929384"/>
              <a:ext cx="1168401" cy="3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8" name="Picture 67"/>
            <p:cNvPicPr>
              <a:picLocks noChangeAspect="1"/>
            </p:cNvPicPr>
            <p:nvPr/>
          </p:nvPicPr>
          <p:blipFill>
            <a:blip r:embed="rId3"/>
            <a:stretch>
              <a:fillRect/>
            </a:stretch>
          </p:blipFill>
          <p:spPr>
            <a:xfrm>
              <a:off x="6426201" y="1648968"/>
              <a:ext cx="762000" cy="560832"/>
            </a:xfrm>
            <a:prstGeom prst="rect">
              <a:avLst/>
            </a:prstGeom>
          </p:spPr>
        </p:pic>
        <p:cxnSp>
          <p:nvCxnSpPr>
            <p:cNvPr id="70" name="Straight Arrow Connector 69"/>
            <p:cNvCxnSpPr>
              <a:stCxn id="31" idx="3"/>
              <a:endCxn id="73" idx="1"/>
            </p:cNvCxnSpPr>
            <p:nvPr/>
          </p:nvCxnSpPr>
          <p:spPr>
            <a:xfrm flipV="1">
              <a:off x="4927600" y="2627884"/>
              <a:ext cx="1473201" cy="13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3" name="Picture 72"/>
            <p:cNvPicPr>
              <a:picLocks noChangeAspect="1"/>
            </p:cNvPicPr>
            <p:nvPr/>
          </p:nvPicPr>
          <p:blipFill>
            <a:blip r:embed="rId3"/>
            <a:stretch>
              <a:fillRect/>
            </a:stretch>
          </p:blipFill>
          <p:spPr>
            <a:xfrm>
              <a:off x="6400801" y="2347468"/>
              <a:ext cx="762000" cy="560832"/>
            </a:xfrm>
            <a:prstGeom prst="rect">
              <a:avLst/>
            </a:prstGeom>
          </p:spPr>
        </p:pic>
        <p:sp>
          <p:nvSpPr>
            <p:cNvPr id="75" name="TextBox 74"/>
            <p:cNvSpPr txBox="1"/>
            <p:nvPr/>
          </p:nvSpPr>
          <p:spPr>
            <a:xfrm>
              <a:off x="6178221" y="63500"/>
              <a:ext cx="1422400" cy="646331"/>
            </a:xfrm>
            <a:prstGeom prst="rect">
              <a:avLst/>
            </a:prstGeom>
            <a:noFill/>
          </p:spPr>
          <p:txBody>
            <a:bodyPr wrap="square" rtlCol="0">
              <a:spAutoFit/>
            </a:bodyPr>
            <a:lstStyle/>
            <a:p>
              <a:pPr algn="ctr"/>
              <a:r>
                <a:rPr lang="en-US" dirty="0" smtClean="0"/>
                <a:t>Stream </a:t>
              </a:r>
              <a:r>
                <a:rPr lang="en-US" dirty="0" err="1" smtClean="0"/>
                <a:t>Segmenters</a:t>
              </a:r>
              <a:endParaRPr lang="en-US" dirty="0"/>
            </a:p>
          </p:txBody>
        </p:sp>
        <p:sp>
          <p:nvSpPr>
            <p:cNvPr id="76" name="Folded Corner 75"/>
            <p:cNvSpPr/>
            <p:nvPr/>
          </p:nvSpPr>
          <p:spPr>
            <a:xfrm>
              <a:off x="7727950" y="1104900"/>
              <a:ext cx="196850" cy="2286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7" name="Folded Corner 76"/>
            <p:cNvSpPr/>
            <p:nvPr/>
          </p:nvSpPr>
          <p:spPr>
            <a:xfrm>
              <a:off x="7994650" y="1104900"/>
              <a:ext cx="196850" cy="2286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8" name="Folded Corner 77"/>
            <p:cNvSpPr/>
            <p:nvPr/>
          </p:nvSpPr>
          <p:spPr>
            <a:xfrm>
              <a:off x="8261350" y="1104900"/>
              <a:ext cx="196850" cy="2286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9" name="Folded Corner 78"/>
            <p:cNvSpPr/>
            <p:nvPr/>
          </p:nvSpPr>
          <p:spPr>
            <a:xfrm>
              <a:off x="7721600" y="1866900"/>
              <a:ext cx="127000" cy="1524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80" name="Folded Corner 79"/>
            <p:cNvSpPr/>
            <p:nvPr/>
          </p:nvSpPr>
          <p:spPr>
            <a:xfrm>
              <a:off x="7924800" y="1866900"/>
              <a:ext cx="127000" cy="1524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81" name="Folded Corner 80"/>
            <p:cNvSpPr/>
            <p:nvPr/>
          </p:nvSpPr>
          <p:spPr>
            <a:xfrm>
              <a:off x="8115300" y="1866900"/>
              <a:ext cx="127000" cy="1524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82" name="Folded Corner 81"/>
            <p:cNvSpPr/>
            <p:nvPr/>
          </p:nvSpPr>
          <p:spPr>
            <a:xfrm>
              <a:off x="7721600" y="2565400"/>
              <a:ext cx="50800" cy="1270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83" name="Folded Corner 82"/>
            <p:cNvSpPr/>
            <p:nvPr/>
          </p:nvSpPr>
          <p:spPr>
            <a:xfrm>
              <a:off x="7823200" y="2565400"/>
              <a:ext cx="50800" cy="1270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84" name="Folded Corner 83"/>
            <p:cNvSpPr/>
            <p:nvPr/>
          </p:nvSpPr>
          <p:spPr>
            <a:xfrm>
              <a:off x="7924800" y="2565400"/>
              <a:ext cx="50800" cy="1270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cxnSp>
          <p:nvCxnSpPr>
            <p:cNvPr id="85" name="Straight Arrow Connector 84"/>
            <p:cNvCxnSpPr>
              <a:stCxn id="54" idx="3"/>
              <a:endCxn id="76" idx="1"/>
            </p:cNvCxnSpPr>
            <p:nvPr/>
          </p:nvCxnSpPr>
          <p:spPr>
            <a:xfrm>
              <a:off x="7188201" y="1218184"/>
              <a:ext cx="539749" cy="1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68" idx="3"/>
              <a:endCxn id="79" idx="1"/>
            </p:cNvCxnSpPr>
            <p:nvPr/>
          </p:nvCxnSpPr>
          <p:spPr>
            <a:xfrm>
              <a:off x="7188201" y="1929384"/>
              <a:ext cx="533399" cy="137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73" idx="3"/>
              <a:endCxn id="82" idx="1"/>
            </p:cNvCxnSpPr>
            <p:nvPr/>
          </p:nvCxnSpPr>
          <p:spPr>
            <a:xfrm>
              <a:off x="7162801" y="2627884"/>
              <a:ext cx="558799" cy="1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7366000" y="-12700"/>
              <a:ext cx="1778000" cy="830997"/>
            </a:xfrm>
            <a:prstGeom prst="rect">
              <a:avLst/>
            </a:prstGeom>
            <a:noFill/>
          </p:spPr>
          <p:txBody>
            <a:bodyPr wrap="square" rtlCol="0">
              <a:spAutoFit/>
            </a:bodyPr>
            <a:lstStyle/>
            <a:p>
              <a:pPr algn="ctr"/>
              <a:r>
                <a:rPr lang="en-US" sz="1600" dirty="0" smtClean="0"/>
                <a:t>Per-</a:t>
              </a:r>
              <a:r>
                <a:rPr lang="en-US" sz="1600" dirty="0" err="1" smtClean="0"/>
                <a:t>bitrate.ts</a:t>
              </a:r>
              <a:r>
                <a:rPr lang="en-US" sz="1600" dirty="0" smtClean="0"/>
                <a:t> media segment files &amp; playlists</a:t>
              </a:r>
              <a:endParaRPr lang="en-US" sz="1600" dirty="0"/>
            </a:p>
          </p:txBody>
        </p:sp>
        <p:sp>
          <p:nvSpPr>
            <p:cNvPr id="95" name="Folded Corner 94"/>
            <p:cNvSpPr/>
            <p:nvPr/>
          </p:nvSpPr>
          <p:spPr>
            <a:xfrm>
              <a:off x="8528050" y="1041400"/>
              <a:ext cx="590550" cy="304800"/>
            </a:xfrm>
            <a:prstGeom prst="foldedCorner">
              <a:avLst/>
            </a:prstGeom>
            <a:solidFill>
              <a:srgbClr val="7DBE3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.m3u8</a:t>
              </a:r>
              <a:endParaRPr lang="en-US" sz="1100" dirty="0"/>
            </a:p>
          </p:txBody>
        </p:sp>
        <p:sp>
          <p:nvSpPr>
            <p:cNvPr id="96" name="Folded Corner 95"/>
            <p:cNvSpPr/>
            <p:nvPr/>
          </p:nvSpPr>
          <p:spPr>
            <a:xfrm>
              <a:off x="8528050" y="1816100"/>
              <a:ext cx="590550" cy="304800"/>
            </a:xfrm>
            <a:prstGeom prst="foldedCorner">
              <a:avLst/>
            </a:prstGeom>
            <a:solidFill>
              <a:srgbClr val="7DBE3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.m3u8</a:t>
              </a:r>
              <a:endParaRPr lang="en-US" sz="1100" dirty="0"/>
            </a:p>
          </p:txBody>
        </p:sp>
        <p:sp>
          <p:nvSpPr>
            <p:cNvPr id="97" name="Folded Corner 96"/>
            <p:cNvSpPr/>
            <p:nvPr/>
          </p:nvSpPr>
          <p:spPr>
            <a:xfrm>
              <a:off x="8528050" y="2413000"/>
              <a:ext cx="590550" cy="304800"/>
            </a:xfrm>
            <a:prstGeom prst="foldedCorner">
              <a:avLst/>
            </a:prstGeom>
            <a:solidFill>
              <a:srgbClr val="7DBE3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.m3u8</a:t>
              </a:r>
              <a:endParaRPr lang="en-US" sz="1100" dirty="0"/>
            </a:p>
          </p:txBody>
        </p:sp>
        <p:sp>
          <p:nvSpPr>
            <p:cNvPr id="99" name="Folded Corner 98"/>
            <p:cNvSpPr/>
            <p:nvPr/>
          </p:nvSpPr>
          <p:spPr>
            <a:xfrm>
              <a:off x="7816850" y="2895600"/>
              <a:ext cx="590550" cy="304800"/>
            </a:xfrm>
            <a:prstGeom prst="foldedCorner">
              <a:avLst/>
            </a:prstGeom>
            <a:solidFill>
              <a:srgbClr val="7DBE3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.m3u8</a:t>
              </a:r>
              <a:endParaRPr lang="en-US" sz="1100" dirty="0"/>
            </a:p>
          </p:txBody>
        </p:sp>
        <p:sp>
          <p:nvSpPr>
            <p:cNvPr id="100" name="TextBox 99"/>
            <p:cNvSpPr txBox="1"/>
            <p:nvPr/>
          </p:nvSpPr>
          <p:spPr>
            <a:xfrm>
              <a:off x="7340600" y="3149600"/>
              <a:ext cx="1690599" cy="369332"/>
            </a:xfrm>
            <a:prstGeom prst="rect">
              <a:avLst/>
            </a:prstGeom>
            <a:noFill/>
          </p:spPr>
          <p:txBody>
            <a:bodyPr wrap="none" rtlCol="0">
              <a:spAutoFit/>
            </a:bodyPr>
            <a:lstStyle/>
            <a:p>
              <a:r>
                <a:rPr lang="en-US" dirty="0" smtClean="0"/>
                <a:t>Master Playlist</a:t>
              </a:r>
              <a:endParaRPr lang="en-US" dirty="0"/>
            </a:p>
          </p:txBody>
        </p:sp>
      </p:grpSp>
      <p:grpSp>
        <p:nvGrpSpPr>
          <p:cNvPr id="114" name="Group 113"/>
          <p:cNvGrpSpPr/>
          <p:nvPr/>
        </p:nvGrpSpPr>
        <p:grpSpPr>
          <a:xfrm>
            <a:off x="7025385" y="3289300"/>
            <a:ext cx="2118617" cy="1296432"/>
            <a:chOff x="7025383" y="3289300"/>
            <a:chExt cx="2118617" cy="1296432"/>
          </a:xfrm>
        </p:grpSpPr>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7025383" y="3289300"/>
              <a:ext cx="2118617" cy="1271170"/>
            </a:xfrm>
            <a:prstGeom prst="rect">
              <a:avLst/>
            </a:prstGeom>
          </p:spPr>
        </p:pic>
        <p:sp>
          <p:nvSpPr>
            <p:cNvPr id="101" name="TextBox 100"/>
            <p:cNvSpPr txBox="1"/>
            <p:nvPr/>
          </p:nvSpPr>
          <p:spPr>
            <a:xfrm>
              <a:off x="7378700" y="4216400"/>
              <a:ext cx="1351652" cy="369332"/>
            </a:xfrm>
            <a:prstGeom prst="rect">
              <a:avLst/>
            </a:prstGeom>
            <a:noFill/>
          </p:spPr>
          <p:txBody>
            <a:bodyPr wrap="none" rtlCol="0">
              <a:spAutoFit/>
            </a:bodyPr>
            <a:lstStyle/>
            <a:p>
              <a:r>
                <a:rPr lang="en-US" dirty="0" smtClean="0"/>
                <a:t>Web Server</a:t>
              </a:r>
              <a:endParaRPr lang="en-US" dirty="0"/>
            </a:p>
          </p:txBody>
        </p:sp>
      </p:grpSp>
      <p:grpSp>
        <p:nvGrpSpPr>
          <p:cNvPr id="115" name="Group 114"/>
          <p:cNvGrpSpPr/>
          <p:nvPr/>
        </p:nvGrpSpPr>
        <p:grpSpPr>
          <a:xfrm>
            <a:off x="2246958" y="4166969"/>
            <a:ext cx="4776142" cy="2507860"/>
            <a:chOff x="2246958" y="4166969"/>
            <a:chExt cx="4776142" cy="2507859"/>
          </a:xfrm>
        </p:grpSpPr>
        <p:pic>
          <p:nvPicPr>
            <p:cNvPr id="102" name="Picture 101"/>
            <p:cNvPicPr>
              <a:picLocks noChangeAspect="1"/>
            </p:cNvPicPr>
            <p:nvPr/>
          </p:nvPicPr>
          <p:blipFill>
            <a:blip r:embed="rId5">
              <a:clrChange>
                <a:clrFrom>
                  <a:srgbClr val="FFFFFF"/>
                </a:clrFrom>
                <a:clrTo>
                  <a:srgbClr val="FFFFFF">
                    <a:alpha val="0"/>
                  </a:srgbClr>
                </a:clrTo>
              </a:clrChange>
            </a:blip>
            <a:srcRect r="52745" b="3234"/>
            <a:stretch>
              <a:fillRect/>
            </a:stretch>
          </p:blipFill>
          <p:spPr>
            <a:xfrm>
              <a:off x="2246958" y="4813300"/>
              <a:ext cx="1563983" cy="1861528"/>
            </a:xfrm>
            <a:prstGeom prst="rect">
              <a:avLst/>
            </a:prstGeom>
          </p:spPr>
        </p:pic>
        <p:cxnSp>
          <p:nvCxnSpPr>
            <p:cNvPr id="103" name="Straight Arrow Connector 102"/>
            <p:cNvCxnSpPr/>
            <p:nvPr/>
          </p:nvCxnSpPr>
          <p:spPr>
            <a:xfrm flipV="1">
              <a:off x="3720548" y="4178300"/>
              <a:ext cx="3302552" cy="1085508"/>
            </a:xfrm>
            <a:prstGeom prst="straightConnector1">
              <a:avLst/>
            </a:prstGeom>
            <a:ln w="28575" cmpd="sng">
              <a:solidFill>
                <a:srgbClr val="7DBE3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4070351" y="4166969"/>
              <a:ext cx="1968500" cy="646331"/>
            </a:xfrm>
            <a:prstGeom prst="rect">
              <a:avLst/>
            </a:prstGeom>
            <a:noFill/>
          </p:spPr>
          <p:txBody>
            <a:bodyPr wrap="square" rtlCol="0">
              <a:spAutoFit/>
            </a:bodyPr>
            <a:lstStyle/>
            <a:p>
              <a:pPr algn="ctr"/>
              <a:r>
                <a:rPr lang="en-US" dirty="0" smtClean="0"/>
                <a:t>Fetch master play list</a:t>
              </a:r>
              <a:endParaRPr lang="en-US" dirty="0"/>
            </a:p>
          </p:txBody>
        </p:sp>
      </p:grpSp>
      <p:grpSp>
        <p:nvGrpSpPr>
          <p:cNvPr id="117" name="Group 116"/>
          <p:cNvGrpSpPr/>
          <p:nvPr/>
        </p:nvGrpSpPr>
        <p:grpSpPr>
          <a:xfrm>
            <a:off x="4038600" y="4813302"/>
            <a:ext cx="4889500" cy="1767701"/>
            <a:chOff x="4038600" y="4813300"/>
            <a:chExt cx="4889500" cy="1767701"/>
          </a:xfrm>
        </p:grpSpPr>
        <p:cxnSp>
          <p:nvCxnSpPr>
            <p:cNvPr id="105" name="Straight Arrow Connector 104"/>
            <p:cNvCxnSpPr/>
            <p:nvPr/>
          </p:nvCxnSpPr>
          <p:spPr>
            <a:xfrm flipV="1">
              <a:off x="4038600" y="4813300"/>
              <a:ext cx="4165600" cy="1568108"/>
            </a:xfrm>
            <a:prstGeom prst="straightConnector1">
              <a:avLst/>
            </a:prstGeom>
            <a:ln w="28575" cmpd="sng">
              <a:solidFill>
                <a:srgbClr val="7DBE3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6" name="Rectangle 105"/>
            <p:cNvSpPr/>
            <p:nvPr/>
          </p:nvSpPr>
          <p:spPr>
            <a:xfrm>
              <a:off x="4356100" y="5934670"/>
              <a:ext cx="4572000" cy="646331"/>
            </a:xfrm>
            <a:prstGeom prst="rect">
              <a:avLst/>
            </a:prstGeom>
          </p:spPr>
          <p:txBody>
            <a:bodyPr>
              <a:spAutoFit/>
            </a:bodyPr>
            <a:lstStyle/>
            <a:p>
              <a:r>
                <a:rPr lang="en-US" b="1" dirty="0" smtClean="0"/>
                <a:t>HTTP GET </a:t>
              </a:r>
              <a:r>
                <a:rPr lang="en-US" dirty="0" smtClean="0"/>
                <a:t>http://media.example.com/segment0.ts</a:t>
              </a:r>
              <a:endParaRPr lang="en-US" dirty="0"/>
            </a:p>
          </p:txBody>
        </p:sp>
      </p:grpSp>
      <p:grpSp>
        <p:nvGrpSpPr>
          <p:cNvPr id="116" name="Group 115"/>
          <p:cNvGrpSpPr/>
          <p:nvPr/>
        </p:nvGrpSpPr>
        <p:grpSpPr>
          <a:xfrm>
            <a:off x="3810943" y="4343401"/>
            <a:ext cx="3866761" cy="1400664"/>
            <a:chOff x="3810941" y="4343400"/>
            <a:chExt cx="3866761" cy="1400664"/>
          </a:xfrm>
        </p:grpSpPr>
        <p:cxnSp>
          <p:nvCxnSpPr>
            <p:cNvPr id="108" name="Straight Arrow Connector 107"/>
            <p:cNvCxnSpPr>
              <a:stCxn id="102" idx="3"/>
            </p:cNvCxnSpPr>
            <p:nvPr/>
          </p:nvCxnSpPr>
          <p:spPr>
            <a:xfrm flipV="1">
              <a:off x="3810941" y="4343400"/>
              <a:ext cx="3866761" cy="1400664"/>
            </a:xfrm>
            <a:prstGeom prst="straightConnector1">
              <a:avLst/>
            </a:prstGeom>
            <a:ln w="28575" cmpd="sng">
              <a:solidFill>
                <a:srgbClr val="7DBE3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4108451" y="4992469"/>
              <a:ext cx="1968500" cy="646331"/>
            </a:xfrm>
            <a:prstGeom prst="rect">
              <a:avLst/>
            </a:prstGeom>
            <a:noFill/>
          </p:spPr>
          <p:txBody>
            <a:bodyPr wrap="square" rtlCol="0">
              <a:spAutoFit/>
            </a:bodyPr>
            <a:lstStyle/>
            <a:p>
              <a:pPr algn="ctr"/>
              <a:r>
                <a:rPr lang="en-US" dirty="0" smtClean="0"/>
                <a:t>Fetch </a:t>
              </a:r>
              <a:r>
                <a:rPr lang="en-US" dirty="0" err="1" smtClean="0"/>
                <a:t>bitrate</a:t>
              </a:r>
              <a:r>
                <a:rPr lang="en-US" dirty="0" smtClean="0"/>
                <a:t> specific playlist</a:t>
              </a:r>
              <a:endParaRPr lang="en-US" dirty="0"/>
            </a:p>
          </p:txBody>
        </p:sp>
      </p:grpSp>
    </p:spTree>
    <p:extLst>
      <p:ext uri="{BB962C8B-B14F-4D97-AF65-F5344CB8AC3E}">
        <p14:creationId xmlns:p14="http://schemas.microsoft.com/office/powerpoint/2010/main" val="13841652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3" name="Group 33"/>
          <p:cNvGrpSpPr/>
          <p:nvPr/>
        </p:nvGrpSpPr>
        <p:grpSpPr>
          <a:xfrm>
            <a:off x="546100" y="4686301"/>
            <a:ext cx="3352800" cy="2044700"/>
            <a:chOff x="6845300" y="2801567"/>
            <a:chExt cx="1733550" cy="1021132"/>
          </a:xfrm>
        </p:grpSpPr>
        <p:pic>
          <p:nvPicPr>
            <p:cNvPr id="55" name="Picture 54"/>
            <p:cNvPicPr>
              <a:picLocks noChangeAspect="1"/>
            </p:cNvPicPr>
            <p:nvPr/>
          </p:nvPicPr>
          <p:blipFill>
            <a:blip r:embed="rId3"/>
            <a:stretch>
              <a:fillRect/>
            </a:stretch>
          </p:blipFill>
          <p:spPr>
            <a:xfrm>
              <a:off x="6845300" y="2801567"/>
              <a:ext cx="1733550" cy="1021132"/>
            </a:xfrm>
            <a:prstGeom prst="rect">
              <a:avLst/>
            </a:prstGeom>
          </p:spPr>
        </p:pic>
        <p:pic>
          <p:nvPicPr>
            <p:cNvPr id="56" name="Picture 55"/>
            <p:cNvPicPr>
              <a:picLocks noChangeAspect="1"/>
            </p:cNvPicPr>
            <p:nvPr/>
          </p:nvPicPr>
          <p:blipFill>
            <a:blip r:embed="rId4"/>
            <a:stretch>
              <a:fillRect/>
            </a:stretch>
          </p:blipFill>
          <p:spPr>
            <a:xfrm>
              <a:off x="7112000" y="2877058"/>
              <a:ext cx="1193800" cy="742442"/>
            </a:xfrm>
            <a:prstGeom prst="rect">
              <a:avLst/>
            </a:prstGeom>
          </p:spPr>
        </p:pic>
      </p:grpSp>
      <p:sp>
        <p:nvSpPr>
          <p:cNvPr id="2" name="Title 1"/>
          <p:cNvSpPr>
            <a:spLocks noGrp="1"/>
          </p:cNvSpPr>
          <p:nvPr>
            <p:ph type="title"/>
          </p:nvPr>
        </p:nvSpPr>
        <p:spPr>
          <a:xfrm>
            <a:off x="133350" y="550636"/>
            <a:ext cx="6162651" cy="508000"/>
          </a:xfrm>
        </p:spPr>
        <p:txBody>
          <a:bodyPr/>
          <a:lstStyle/>
          <a:p>
            <a:r>
              <a:rPr lang="en-US" dirty="0" smtClean="0"/>
              <a:t>HTTP Dynamic Streaming (HDS) </a:t>
            </a:r>
            <a:endParaRPr lang="en-US" dirty="0"/>
          </a:p>
        </p:txBody>
      </p:sp>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7025385" y="2540000"/>
            <a:ext cx="2118617" cy="1271170"/>
          </a:xfrm>
          <a:prstGeom prst="rect">
            <a:avLst/>
          </a:prstGeom>
        </p:spPr>
      </p:pic>
      <p:grpSp>
        <p:nvGrpSpPr>
          <p:cNvPr id="3" name="Group 19"/>
          <p:cNvGrpSpPr/>
          <p:nvPr/>
        </p:nvGrpSpPr>
        <p:grpSpPr>
          <a:xfrm>
            <a:off x="133350" y="1446431"/>
            <a:ext cx="2000250" cy="1208901"/>
            <a:chOff x="133350" y="1027330"/>
            <a:chExt cx="2000250" cy="1208901"/>
          </a:xfrm>
        </p:grpSpPr>
        <p:sp>
          <p:nvSpPr>
            <p:cNvPr id="21" name="Folded Corner 20"/>
            <p:cNvSpPr/>
            <p:nvPr/>
          </p:nvSpPr>
          <p:spPr>
            <a:xfrm>
              <a:off x="133350" y="1027330"/>
              <a:ext cx="2000250" cy="8268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CharlieBitMe_10Mbps.MP4</a:t>
              </a:r>
              <a:endParaRPr lang="en-US" dirty="0"/>
            </a:p>
          </p:txBody>
        </p:sp>
        <p:sp>
          <p:nvSpPr>
            <p:cNvPr id="17" name="TextBox 16"/>
            <p:cNvSpPr txBox="1"/>
            <p:nvPr/>
          </p:nvSpPr>
          <p:spPr>
            <a:xfrm>
              <a:off x="266700" y="1866899"/>
              <a:ext cx="1673355" cy="369332"/>
            </a:xfrm>
            <a:prstGeom prst="rect">
              <a:avLst/>
            </a:prstGeom>
            <a:noFill/>
          </p:spPr>
          <p:txBody>
            <a:bodyPr wrap="none" rtlCol="0">
              <a:spAutoFit/>
            </a:bodyPr>
            <a:lstStyle/>
            <a:p>
              <a:r>
                <a:rPr lang="en-US" dirty="0" smtClean="0"/>
                <a:t>Mezzanine file</a:t>
              </a:r>
              <a:endParaRPr lang="en-US" dirty="0"/>
            </a:p>
          </p:txBody>
        </p:sp>
      </p:grpSp>
      <p:cxnSp>
        <p:nvCxnSpPr>
          <p:cNvPr id="23" name="Straight Arrow Connector 22"/>
          <p:cNvCxnSpPr/>
          <p:nvPr/>
        </p:nvCxnSpPr>
        <p:spPr>
          <a:xfrm>
            <a:off x="2133600" y="1859866"/>
            <a:ext cx="419100" cy="19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 name="Group 23"/>
          <p:cNvGrpSpPr/>
          <p:nvPr/>
        </p:nvGrpSpPr>
        <p:grpSpPr>
          <a:xfrm>
            <a:off x="2514600" y="1511301"/>
            <a:ext cx="1138860" cy="1029732"/>
            <a:chOff x="2539999" y="3238500"/>
            <a:chExt cx="1138860" cy="1029732"/>
          </a:xfrm>
        </p:grpSpPr>
        <p:pic>
          <p:nvPicPr>
            <p:cNvPr id="25" name="Picture 24"/>
            <p:cNvPicPr>
              <a:picLocks noChangeAspect="1"/>
            </p:cNvPicPr>
            <p:nvPr/>
          </p:nvPicPr>
          <p:blipFill>
            <a:blip r:embed="rId6"/>
            <a:stretch>
              <a:fillRect/>
            </a:stretch>
          </p:blipFill>
          <p:spPr>
            <a:xfrm>
              <a:off x="2540000" y="3238500"/>
              <a:ext cx="1138859" cy="838200"/>
            </a:xfrm>
            <a:prstGeom prst="rect">
              <a:avLst/>
            </a:prstGeom>
          </p:spPr>
        </p:pic>
        <p:sp>
          <p:nvSpPr>
            <p:cNvPr id="26" name="TextBox 25"/>
            <p:cNvSpPr txBox="1"/>
            <p:nvPr/>
          </p:nvSpPr>
          <p:spPr>
            <a:xfrm>
              <a:off x="2539999" y="3898900"/>
              <a:ext cx="1110250" cy="369332"/>
            </a:xfrm>
            <a:prstGeom prst="rect">
              <a:avLst/>
            </a:prstGeom>
            <a:noFill/>
          </p:spPr>
          <p:txBody>
            <a:bodyPr wrap="none" rtlCol="0">
              <a:spAutoFit/>
            </a:bodyPr>
            <a:lstStyle/>
            <a:p>
              <a:r>
                <a:rPr lang="en-US" dirty="0" smtClean="0"/>
                <a:t>Encoders</a:t>
              </a:r>
              <a:endParaRPr lang="en-US" dirty="0"/>
            </a:p>
          </p:txBody>
        </p:sp>
      </p:grpSp>
      <p:sp>
        <p:nvSpPr>
          <p:cNvPr id="28" name="Folded Corner 27"/>
          <p:cNvSpPr/>
          <p:nvPr/>
        </p:nvSpPr>
        <p:spPr>
          <a:xfrm>
            <a:off x="4540250" y="887630"/>
            <a:ext cx="1454150" cy="6363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5Mbps.MP4</a:t>
            </a:r>
            <a:endParaRPr lang="en-US" dirty="0"/>
          </a:p>
        </p:txBody>
      </p:sp>
      <p:sp>
        <p:nvSpPr>
          <p:cNvPr id="30" name="Folded Corner 29"/>
          <p:cNvSpPr/>
          <p:nvPr/>
        </p:nvSpPr>
        <p:spPr>
          <a:xfrm>
            <a:off x="4552950" y="1611530"/>
            <a:ext cx="704850" cy="6363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1Mbps.MP4</a:t>
            </a:r>
            <a:endParaRPr lang="en-US" sz="1400" dirty="0"/>
          </a:p>
        </p:txBody>
      </p:sp>
      <p:sp>
        <p:nvSpPr>
          <p:cNvPr id="31" name="Folded Corner 30"/>
          <p:cNvSpPr/>
          <p:nvPr/>
        </p:nvSpPr>
        <p:spPr>
          <a:xfrm>
            <a:off x="4552950" y="2322731"/>
            <a:ext cx="374650" cy="63637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500</a:t>
            </a:r>
            <a:endParaRPr lang="en-US" sz="1400" dirty="0"/>
          </a:p>
        </p:txBody>
      </p:sp>
      <p:cxnSp>
        <p:nvCxnSpPr>
          <p:cNvPr id="32" name="Straight Arrow Connector 31"/>
          <p:cNvCxnSpPr>
            <a:endCxn id="28" idx="1"/>
          </p:cNvCxnSpPr>
          <p:nvPr/>
        </p:nvCxnSpPr>
        <p:spPr>
          <a:xfrm flipV="1">
            <a:off x="3653461" y="1205816"/>
            <a:ext cx="886791" cy="7245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30" idx="1"/>
          </p:cNvCxnSpPr>
          <p:nvPr/>
        </p:nvCxnSpPr>
        <p:spPr>
          <a:xfrm flipV="1">
            <a:off x="3653461" y="1929716"/>
            <a:ext cx="899491" cy="6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31" idx="1"/>
          </p:cNvCxnSpPr>
          <p:nvPr/>
        </p:nvCxnSpPr>
        <p:spPr>
          <a:xfrm>
            <a:off x="3653461" y="1930401"/>
            <a:ext cx="899491" cy="710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4" name="Picture 53"/>
          <p:cNvPicPr>
            <a:picLocks noChangeAspect="1"/>
          </p:cNvPicPr>
          <p:nvPr/>
        </p:nvPicPr>
        <p:blipFill>
          <a:blip r:embed="rId6"/>
          <a:stretch>
            <a:fillRect/>
          </a:stretch>
        </p:blipFill>
        <p:spPr>
          <a:xfrm>
            <a:off x="6426201" y="937768"/>
            <a:ext cx="762000" cy="560832"/>
          </a:xfrm>
          <a:prstGeom prst="rect">
            <a:avLst/>
          </a:prstGeom>
        </p:spPr>
      </p:pic>
      <p:cxnSp>
        <p:nvCxnSpPr>
          <p:cNvPr id="58" name="Straight Arrow Connector 57"/>
          <p:cNvCxnSpPr>
            <a:stCxn id="28" idx="3"/>
            <a:endCxn id="54" idx="1"/>
          </p:cNvCxnSpPr>
          <p:nvPr/>
        </p:nvCxnSpPr>
        <p:spPr>
          <a:xfrm>
            <a:off x="5994402" y="1205815"/>
            <a:ext cx="431801" cy="123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30" idx="3"/>
            <a:endCxn id="68" idx="1"/>
          </p:cNvCxnSpPr>
          <p:nvPr/>
        </p:nvCxnSpPr>
        <p:spPr>
          <a:xfrm flipV="1">
            <a:off x="5257802" y="1929384"/>
            <a:ext cx="1168401" cy="3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8" name="Picture 67"/>
          <p:cNvPicPr>
            <a:picLocks noChangeAspect="1"/>
          </p:cNvPicPr>
          <p:nvPr/>
        </p:nvPicPr>
        <p:blipFill>
          <a:blip r:embed="rId6"/>
          <a:stretch>
            <a:fillRect/>
          </a:stretch>
        </p:blipFill>
        <p:spPr>
          <a:xfrm>
            <a:off x="6426201" y="1648968"/>
            <a:ext cx="762000" cy="560832"/>
          </a:xfrm>
          <a:prstGeom prst="rect">
            <a:avLst/>
          </a:prstGeom>
        </p:spPr>
      </p:pic>
      <p:cxnSp>
        <p:nvCxnSpPr>
          <p:cNvPr id="70" name="Straight Arrow Connector 69"/>
          <p:cNvCxnSpPr>
            <a:stCxn id="31" idx="3"/>
            <a:endCxn id="73" idx="1"/>
          </p:cNvCxnSpPr>
          <p:nvPr/>
        </p:nvCxnSpPr>
        <p:spPr>
          <a:xfrm flipV="1">
            <a:off x="4927602" y="2627885"/>
            <a:ext cx="1473201" cy="13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3" name="Picture 72"/>
          <p:cNvPicPr>
            <a:picLocks noChangeAspect="1"/>
          </p:cNvPicPr>
          <p:nvPr/>
        </p:nvPicPr>
        <p:blipFill>
          <a:blip r:embed="rId6"/>
          <a:stretch>
            <a:fillRect/>
          </a:stretch>
        </p:blipFill>
        <p:spPr>
          <a:xfrm>
            <a:off x="6400801" y="2347468"/>
            <a:ext cx="762000" cy="560832"/>
          </a:xfrm>
          <a:prstGeom prst="rect">
            <a:avLst/>
          </a:prstGeom>
        </p:spPr>
      </p:pic>
      <p:sp>
        <p:nvSpPr>
          <p:cNvPr id="75" name="TextBox 74"/>
          <p:cNvSpPr txBox="1"/>
          <p:nvPr/>
        </p:nvSpPr>
        <p:spPr>
          <a:xfrm>
            <a:off x="6070601" y="63501"/>
            <a:ext cx="1422400" cy="646331"/>
          </a:xfrm>
          <a:prstGeom prst="rect">
            <a:avLst/>
          </a:prstGeom>
          <a:noFill/>
        </p:spPr>
        <p:txBody>
          <a:bodyPr wrap="square" rtlCol="0">
            <a:spAutoFit/>
          </a:bodyPr>
          <a:lstStyle/>
          <a:p>
            <a:pPr algn="ctr"/>
            <a:r>
              <a:rPr lang="en-US" dirty="0" smtClean="0"/>
              <a:t>f4f Packager</a:t>
            </a:r>
            <a:endParaRPr lang="en-US" dirty="0"/>
          </a:p>
        </p:txBody>
      </p:sp>
      <p:sp>
        <p:nvSpPr>
          <p:cNvPr id="76" name="Folded Corner 75"/>
          <p:cNvSpPr/>
          <p:nvPr/>
        </p:nvSpPr>
        <p:spPr>
          <a:xfrm>
            <a:off x="7727950" y="1079500"/>
            <a:ext cx="603250" cy="3048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9" name="Folded Corner 78"/>
          <p:cNvSpPr/>
          <p:nvPr/>
        </p:nvSpPr>
        <p:spPr>
          <a:xfrm>
            <a:off x="7721600" y="1841501"/>
            <a:ext cx="622300" cy="2032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82" name="Folded Corner 81"/>
          <p:cNvSpPr/>
          <p:nvPr/>
        </p:nvSpPr>
        <p:spPr>
          <a:xfrm>
            <a:off x="7721600" y="2565400"/>
            <a:ext cx="622300" cy="762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cxnSp>
        <p:nvCxnSpPr>
          <p:cNvPr id="85" name="Straight Arrow Connector 84"/>
          <p:cNvCxnSpPr>
            <a:stCxn id="54" idx="3"/>
            <a:endCxn id="76" idx="1"/>
          </p:cNvCxnSpPr>
          <p:nvPr/>
        </p:nvCxnSpPr>
        <p:spPr>
          <a:xfrm>
            <a:off x="7188203" y="1218184"/>
            <a:ext cx="539749" cy="137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68" idx="3"/>
            <a:endCxn id="79" idx="1"/>
          </p:cNvCxnSpPr>
          <p:nvPr/>
        </p:nvCxnSpPr>
        <p:spPr>
          <a:xfrm>
            <a:off x="7188203" y="1929384"/>
            <a:ext cx="533399" cy="137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73" idx="3"/>
            <a:endCxn id="82" idx="1"/>
          </p:cNvCxnSpPr>
          <p:nvPr/>
        </p:nvCxnSpPr>
        <p:spPr>
          <a:xfrm flipV="1">
            <a:off x="7162803" y="2603500"/>
            <a:ext cx="558799" cy="24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7366000" y="-12699"/>
            <a:ext cx="1778000" cy="830997"/>
          </a:xfrm>
          <a:prstGeom prst="rect">
            <a:avLst/>
          </a:prstGeom>
          <a:noFill/>
        </p:spPr>
        <p:txBody>
          <a:bodyPr wrap="square" rtlCol="0">
            <a:spAutoFit/>
          </a:bodyPr>
          <a:lstStyle/>
          <a:p>
            <a:pPr algn="ctr"/>
            <a:r>
              <a:rPr lang="en-US" sz="1600" dirty="0" smtClean="0"/>
              <a:t>Per-bitrate.f4f segment &amp; .f4m manifest files</a:t>
            </a:r>
            <a:endParaRPr lang="en-US" sz="1600" dirty="0"/>
          </a:p>
        </p:txBody>
      </p:sp>
      <p:sp>
        <p:nvSpPr>
          <p:cNvPr id="95" name="Folded Corner 94"/>
          <p:cNvSpPr/>
          <p:nvPr/>
        </p:nvSpPr>
        <p:spPr>
          <a:xfrm>
            <a:off x="8528050" y="1041400"/>
            <a:ext cx="590550" cy="304800"/>
          </a:xfrm>
          <a:prstGeom prst="foldedCorner">
            <a:avLst/>
          </a:prstGeom>
          <a:solidFill>
            <a:srgbClr val="7DBE3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.f4m</a:t>
            </a:r>
            <a:endParaRPr lang="en-US" sz="1100" dirty="0"/>
          </a:p>
        </p:txBody>
      </p:sp>
      <p:sp>
        <p:nvSpPr>
          <p:cNvPr id="96" name="Folded Corner 95"/>
          <p:cNvSpPr/>
          <p:nvPr/>
        </p:nvSpPr>
        <p:spPr>
          <a:xfrm>
            <a:off x="8528050" y="1816100"/>
            <a:ext cx="590550" cy="304800"/>
          </a:xfrm>
          <a:prstGeom prst="foldedCorner">
            <a:avLst/>
          </a:prstGeom>
          <a:solidFill>
            <a:srgbClr val="7DBE3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.f4m</a:t>
            </a:r>
            <a:endParaRPr lang="en-US" sz="1100" dirty="0"/>
          </a:p>
        </p:txBody>
      </p:sp>
      <p:sp>
        <p:nvSpPr>
          <p:cNvPr id="97" name="Folded Corner 96"/>
          <p:cNvSpPr/>
          <p:nvPr/>
        </p:nvSpPr>
        <p:spPr>
          <a:xfrm>
            <a:off x="8528050" y="2413000"/>
            <a:ext cx="590550" cy="304800"/>
          </a:xfrm>
          <a:prstGeom prst="foldedCorner">
            <a:avLst/>
          </a:prstGeom>
          <a:solidFill>
            <a:srgbClr val="7DBE3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.f4m</a:t>
            </a:r>
            <a:endParaRPr lang="en-US" sz="1100" dirty="0"/>
          </a:p>
        </p:txBody>
      </p:sp>
      <p:sp>
        <p:nvSpPr>
          <p:cNvPr id="101" name="TextBox 100"/>
          <p:cNvSpPr txBox="1"/>
          <p:nvPr/>
        </p:nvSpPr>
        <p:spPr>
          <a:xfrm>
            <a:off x="6794500" y="3454401"/>
            <a:ext cx="2501900" cy="584776"/>
          </a:xfrm>
          <a:prstGeom prst="rect">
            <a:avLst/>
          </a:prstGeom>
          <a:noFill/>
        </p:spPr>
        <p:txBody>
          <a:bodyPr wrap="square" rtlCol="0">
            <a:spAutoFit/>
          </a:bodyPr>
          <a:lstStyle/>
          <a:p>
            <a:pPr algn="ctr"/>
            <a:r>
              <a:rPr lang="en-US" sz="1600" dirty="0" smtClean="0"/>
              <a:t>Apache with Adobe HTTP Origin module</a:t>
            </a:r>
            <a:endParaRPr lang="en-US" sz="1600" dirty="0"/>
          </a:p>
        </p:txBody>
      </p:sp>
      <p:cxnSp>
        <p:nvCxnSpPr>
          <p:cNvPr id="103" name="Straight Arrow Connector 102"/>
          <p:cNvCxnSpPr/>
          <p:nvPr/>
        </p:nvCxnSpPr>
        <p:spPr>
          <a:xfrm flipV="1">
            <a:off x="3720548" y="4178300"/>
            <a:ext cx="3302552" cy="1085508"/>
          </a:xfrm>
          <a:prstGeom prst="straightConnector1">
            <a:avLst/>
          </a:prstGeom>
          <a:ln w="28575" cmpd="sng">
            <a:solidFill>
              <a:srgbClr val="7DBE3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4070352" y="4166969"/>
            <a:ext cx="3028949" cy="923330"/>
          </a:xfrm>
          <a:prstGeom prst="rect">
            <a:avLst/>
          </a:prstGeom>
          <a:noFill/>
        </p:spPr>
        <p:txBody>
          <a:bodyPr wrap="square" rtlCol="0">
            <a:spAutoFit/>
          </a:bodyPr>
          <a:lstStyle/>
          <a:p>
            <a:pPr algn="ctr"/>
            <a:r>
              <a:rPr lang="en-US" b="1" dirty="0" smtClean="0"/>
              <a:t>HTTP GET </a:t>
            </a:r>
            <a:r>
              <a:rPr lang="en-US" dirty="0" smtClean="0"/>
              <a:t>http://www.example.com/media/CharlieBitMe.f4m</a:t>
            </a:r>
            <a:endParaRPr lang="en-US" dirty="0"/>
          </a:p>
        </p:txBody>
      </p:sp>
      <p:cxnSp>
        <p:nvCxnSpPr>
          <p:cNvPr id="105" name="Straight Arrow Connector 104"/>
          <p:cNvCxnSpPr/>
          <p:nvPr/>
        </p:nvCxnSpPr>
        <p:spPr>
          <a:xfrm flipV="1">
            <a:off x="4038600" y="4813300"/>
            <a:ext cx="4165600" cy="1568108"/>
          </a:xfrm>
          <a:prstGeom prst="straightConnector1">
            <a:avLst/>
          </a:prstGeom>
          <a:ln w="28575" cmpd="sng">
            <a:solidFill>
              <a:srgbClr val="7DBE3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06" name="Rectangle 105"/>
          <p:cNvSpPr/>
          <p:nvPr/>
        </p:nvSpPr>
        <p:spPr>
          <a:xfrm>
            <a:off x="4229100" y="5579071"/>
            <a:ext cx="4572000" cy="923330"/>
          </a:xfrm>
          <a:prstGeom prst="rect">
            <a:avLst/>
          </a:prstGeom>
        </p:spPr>
        <p:txBody>
          <a:bodyPr>
            <a:spAutoFit/>
          </a:bodyPr>
          <a:lstStyle/>
          <a:p>
            <a:r>
              <a:rPr lang="en-US" b="1" dirty="0" smtClean="0"/>
              <a:t>HTTP GET </a:t>
            </a:r>
            <a:r>
              <a:rPr lang="en-US" dirty="0" smtClean="0"/>
              <a:t>http://www.example.com/media/http_dynamic_StreamingSeg1-Frag1</a:t>
            </a:r>
            <a:endParaRPr lang="en-US" dirty="0"/>
          </a:p>
        </p:txBody>
      </p:sp>
      <p:pic>
        <p:nvPicPr>
          <p:cNvPr id="43" name="Picture 42"/>
          <p:cNvPicPr>
            <a:picLocks noChangeAspect="1"/>
          </p:cNvPicPr>
          <p:nvPr/>
        </p:nvPicPr>
        <p:blipFill>
          <a:blip r:embed="rId7"/>
          <a:stretch>
            <a:fillRect/>
          </a:stretch>
        </p:blipFill>
        <p:spPr>
          <a:xfrm>
            <a:off x="1573964" y="4974511"/>
            <a:ext cx="1306559" cy="1306559"/>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p:spPr>
      </p:pic>
    </p:spTree>
    <p:extLst>
      <p:ext uri="{BB962C8B-B14F-4D97-AF65-F5344CB8AC3E}">
        <p14:creationId xmlns:p14="http://schemas.microsoft.com/office/powerpoint/2010/main" val="134767386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4231"/>
            <a:ext cx="8825683" cy="914400"/>
          </a:xfrm>
        </p:spPr>
        <p:txBody>
          <a:bodyPr/>
          <a:lstStyle/>
          <a:p>
            <a:r>
              <a:rPr lang="en-US" dirty="0" smtClean="0"/>
              <a:t>Part 1 Outline </a:t>
            </a:r>
            <a:endParaRPr lang="en-US" dirty="0"/>
          </a:p>
        </p:txBody>
      </p:sp>
      <p:sp>
        <p:nvSpPr>
          <p:cNvPr id="3" name="Content Placeholder 2"/>
          <p:cNvSpPr>
            <a:spLocks noGrp="1"/>
          </p:cNvSpPr>
          <p:nvPr>
            <p:ph idx="1"/>
          </p:nvPr>
        </p:nvSpPr>
        <p:spPr>
          <a:xfrm>
            <a:off x="179080" y="1333503"/>
            <a:ext cx="8699963" cy="4785038"/>
          </a:xfrm>
        </p:spPr>
        <p:txBody>
          <a:bodyPr/>
          <a:lstStyle/>
          <a:p>
            <a:pPr>
              <a:spcBef>
                <a:spcPts val="800"/>
              </a:spcBef>
            </a:pPr>
            <a:r>
              <a:rPr lang="en-US" dirty="0" smtClean="0">
                <a:solidFill>
                  <a:srgbClr val="7F7F7F"/>
                </a:solidFill>
                <a:latin typeface="Helvetica Neue"/>
                <a:cs typeface="Helvetica Neue"/>
              </a:rPr>
              <a:t>Three periods of Internet video evolution </a:t>
            </a:r>
          </a:p>
          <a:p>
            <a:pPr>
              <a:spcBef>
                <a:spcPts val="800"/>
              </a:spcBef>
            </a:pPr>
            <a:endParaRPr lang="en-US" dirty="0" smtClean="0">
              <a:solidFill>
                <a:srgbClr val="7F7F7F"/>
              </a:solidFill>
              <a:latin typeface="Helvetica Neue"/>
              <a:cs typeface="Helvetica Neue"/>
            </a:endParaRPr>
          </a:p>
          <a:p>
            <a:pPr>
              <a:spcBef>
                <a:spcPts val="800"/>
              </a:spcBef>
            </a:pPr>
            <a:r>
              <a:rPr lang="en-US" dirty="0" smtClean="0">
                <a:solidFill>
                  <a:schemeClr val="bg1">
                    <a:lumMod val="50000"/>
                  </a:schemeClr>
                </a:solidFill>
                <a:latin typeface="Helvetica Neue"/>
                <a:cs typeface="Helvetica Neue"/>
              </a:rPr>
              <a:t>Evolution of video delivery protocols</a:t>
            </a:r>
          </a:p>
          <a:p>
            <a:pPr marL="0" indent="0">
              <a:spcBef>
                <a:spcPts val="800"/>
              </a:spcBef>
              <a:buNone/>
            </a:pPr>
            <a:r>
              <a:rPr lang="en-US" dirty="0" smtClean="0">
                <a:solidFill>
                  <a:srgbClr val="7F7F7F"/>
                </a:solidFill>
                <a:latin typeface="Helvetica Neue"/>
                <a:cs typeface="Helvetica Neue"/>
              </a:rPr>
              <a:t> </a:t>
            </a:r>
          </a:p>
          <a:p>
            <a:pPr>
              <a:spcBef>
                <a:spcPts val="800"/>
              </a:spcBef>
            </a:pPr>
            <a:r>
              <a:rPr lang="en-US" dirty="0" smtClean="0">
                <a:solidFill>
                  <a:srgbClr val="000090"/>
                </a:solidFill>
                <a:latin typeface="Helvetica Neue"/>
                <a:cs typeface="Helvetica Neue"/>
              </a:rPr>
              <a:t>Today’s end-to-end video eco-system</a:t>
            </a:r>
          </a:p>
        </p:txBody>
      </p:sp>
    </p:spTree>
    <p:extLst>
      <p:ext uri="{BB962C8B-B14F-4D97-AF65-F5344CB8AC3E}">
        <p14:creationId xmlns:p14="http://schemas.microsoft.com/office/powerpoint/2010/main" val="35169751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42" y="126367"/>
            <a:ext cx="8687434" cy="619566"/>
          </a:xfrm>
        </p:spPr>
        <p:txBody>
          <a:bodyPr anchor="t">
            <a:noAutofit/>
          </a:bodyPr>
          <a:lstStyle/>
          <a:p>
            <a:pPr algn="l">
              <a:lnSpc>
                <a:spcPct val="100000"/>
              </a:lnSpc>
              <a:defRPr/>
            </a:pPr>
            <a:r>
              <a:rPr lang="en-US" dirty="0">
                <a:cs typeface="Helvetica Neue UltraLight"/>
              </a:rPr>
              <a:t>Internet </a:t>
            </a:r>
            <a:r>
              <a:rPr lang="en-US" dirty="0" smtClean="0">
                <a:cs typeface="Helvetica Neue UltraLight"/>
              </a:rPr>
              <a:t>Video </a:t>
            </a:r>
            <a:r>
              <a:rPr lang="en-US" dirty="0">
                <a:cs typeface="Helvetica Neue UltraLight"/>
              </a:rPr>
              <a:t>Data-plane</a:t>
            </a:r>
          </a:p>
        </p:txBody>
      </p:sp>
      <p:sp>
        <p:nvSpPr>
          <p:cNvPr id="8" name="Rectangle 7"/>
          <p:cNvSpPr/>
          <p:nvPr/>
        </p:nvSpPr>
        <p:spPr>
          <a:xfrm>
            <a:off x="1" y="0"/>
            <a:ext cx="169627" cy="687701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lIns="94124" tIns="47062" rIns="94124" bIns="47062" anchor="ctr"/>
          <a:lstStyle/>
          <a:p>
            <a:pPr>
              <a:defRPr/>
            </a:pPr>
            <a:endParaRPr lang="en-US"/>
          </a:p>
        </p:txBody>
      </p:sp>
      <p:sp>
        <p:nvSpPr>
          <p:cNvPr id="6" name="Rounded Rectangle 5"/>
          <p:cNvSpPr/>
          <p:nvPr/>
        </p:nvSpPr>
        <p:spPr>
          <a:xfrm rot="13592353">
            <a:off x="7299516" y="2420132"/>
            <a:ext cx="45953" cy="1265068"/>
          </a:xfrm>
          <a:prstGeom prst="roundRect">
            <a:avLst>
              <a:gd name="adj" fmla="val 29325"/>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4124" tIns="47062" rIns="94124" bIns="47062" anchor="ctr"/>
          <a:lstStyle/>
          <a:p>
            <a:pPr>
              <a:defRPr/>
            </a:pPr>
            <a:endParaRPr lang="en-US"/>
          </a:p>
        </p:txBody>
      </p:sp>
      <p:pic>
        <p:nvPicPr>
          <p:cNvPr id="7" name="Picture 15"/>
          <p:cNvPicPr>
            <a:picLocks noChangeAspect="1" noChangeArrowheads="1"/>
          </p:cNvPicPr>
          <p:nvPr/>
        </p:nvPicPr>
        <p:blipFill>
          <a:blip r:embed="rId3" cstate="print"/>
          <a:srcRect/>
          <a:stretch>
            <a:fillRect/>
          </a:stretch>
        </p:blipFill>
        <p:spPr bwMode="auto">
          <a:xfrm>
            <a:off x="6304678" y="3112451"/>
            <a:ext cx="1806307" cy="1467078"/>
          </a:xfrm>
          <a:prstGeom prst="rect">
            <a:avLst/>
          </a:prstGeom>
          <a:noFill/>
          <a:ln w="9525">
            <a:solidFill>
              <a:srgbClr val="92D050"/>
            </a:solidFill>
            <a:miter lim="800000"/>
            <a:headEnd/>
            <a:tailEnd/>
          </a:ln>
          <a:effectLst>
            <a:reflection blurRad="6350" stA="52000" endA="300" endPos="35000" dir="5400000" sy="-100000" algn="bl" rotWithShape="0"/>
          </a:effectLst>
          <a:scene3d>
            <a:camera prst="perspectiveContrastingLeftFacing"/>
            <a:lightRig rig="threePt" dir="t"/>
          </a:scene3d>
        </p:spPr>
      </p:pic>
      <p:sp>
        <p:nvSpPr>
          <p:cNvPr id="9" name="Rounded Rectangle 8"/>
          <p:cNvSpPr/>
          <p:nvPr/>
        </p:nvSpPr>
        <p:spPr>
          <a:xfrm rot="13592353">
            <a:off x="6418091" y="3440592"/>
            <a:ext cx="45953" cy="1265068"/>
          </a:xfrm>
          <a:prstGeom prst="roundRect">
            <a:avLst>
              <a:gd name="adj" fmla="val 29325"/>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4124" tIns="47062" rIns="94124" bIns="47062" anchor="ctr"/>
          <a:lstStyle/>
          <a:p>
            <a:pPr>
              <a:defRPr/>
            </a:pPr>
            <a:endParaRPr lang="en-US"/>
          </a:p>
        </p:txBody>
      </p:sp>
      <p:pic>
        <p:nvPicPr>
          <p:cNvPr id="10" name="Picture 14"/>
          <p:cNvPicPr>
            <a:picLocks noChangeAspect="1" noChangeArrowheads="1"/>
          </p:cNvPicPr>
          <p:nvPr/>
        </p:nvPicPr>
        <p:blipFill>
          <a:blip r:embed="rId4" cstate="print">
            <a:lum bright="-46000"/>
          </a:blip>
          <a:srcRect r="39361" b="5711"/>
          <a:stretch>
            <a:fillRect/>
          </a:stretch>
        </p:blipFill>
        <p:spPr bwMode="auto">
          <a:xfrm flipH="1">
            <a:off x="4970208" y="4116336"/>
            <a:ext cx="1151952" cy="1343389"/>
          </a:xfrm>
          <a:prstGeom prst="rect">
            <a:avLst/>
          </a:prstGeom>
          <a:noFill/>
          <a:ln w="9525">
            <a:noFill/>
            <a:miter lim="800000"/>
            <a:headEnd/>
            <a:tailEnd/>
          </a:ln>
          <a:effectLst>
            <a:softEdge rad="127000"/>
          </a:effectLst>
        </p:spPr>
      </p:pic>
      <p:sp>
        <p:nvSpPr>
          <p:cNvPr id="11" name="Rounded Rectangle 10"/>
          <p:cNvSpPr/>
          <p:nvPr/>
        </p:nvSpPr>
        <p:spPr>
          <a:xfrm rot="3063608">
            <a:off x="1557892" y="5101500"/>
            <a:ext cx="1453046" cy="44388"/>
          </a:xfrm>
          <a:prstGeom prst="roundRect">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4124" tIns="47062" rIns="94124" bIns="47062" anchor="ctr"/>
          <a:lstStyle/>
          <a:p>
            <a:pPr>
              <a:defRPr/>
            </a:pPr>
            <a:endParaRPr lang="en-US"/>
          </a:p>
        </p:txBody>
      </p:sp>
      <p:sp>
        <p:nvSpPr>
          <p:cNvPr id="12" name="Rounded Rectangle 11"/>
          <p:cNvSpPr/>
          <p:nvPr/>
        </p:nvSpPr>
        <p:spPr>
          <a:xfrm rot="21156066" flipH="1">
            <a:off x="1761267" y="3056628"/>
            <a:ext cx="45973" cy="1014122"/>
          </a:xfrm>
          <a:prstGeom prst="roundRect">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4124" tIns="47062" rIns="94124" bIns="47062" anchor="ctr"/>
          <a:lstStyle/>
          <a:p>
            <a:pPr>
              <a:defRPr/>
            </a:pPr>
            <a:endParaRPr lang="en-US"/>
          </a:p>
        </p:txBody>
      </p:sp>
      <p:sp>
        <p:nvSpPr>
          <p:cNvPr id="13" name="Rounded Rectangle 12"/>
          <p:cNvSpPr/>
          <p:nvPr/>
        </p:nvSpPr>
        <p:spPr>
          <a:xfrm rot="19064369">
            <a:off x="1143001" y="1868204"/>
            <a:ext cx="45973" cy="1034721"/>
          </a:xfrm>
          <a:prstGeom prst="roundRect">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4124" tIns="47062" rIns="94124" bIns="47062" anchor="ctr"/>
          <a:lstStyle/>
          <a:p>
            <a:pPr>
              <a:defRPr/>
            </a:pPr>
            <a:endParaRPr lang="en-US"/>
          </a:p>
        </p:txBody>
      </p:sp>
      <p:pic>
        <p:nvPicPr>
          <p:cNvPr id="14" name="Picture 6"/>
          <p:cNvPicPr>
            <a:picLocks noChangeAspect="1" noChangeArrowheads="1"/>
          </p:cNvPicPr>
          <p:nvPr/>
        </p:nvPicPr>
        <p:blipFill>
          <a:blip r:embed="rId5" cstate="print">
            <a:clrChange>
              <a:clrFrom>
                <a:srgbClr val="E1E1EB"/>
              </a:clrFrom>
              <a:clrTo>
                <a:srgbClr val="E1E1EB">
                  <a:alpha val="0"/>
                </a:srgbClr>
              </a:clrTo>
            </a:clrChange>
          </a:blip>
          <a:srcRect l="6058" t="11529" r="6849" b="14848"/>
          <a:stretch>
            <a:fillRect/>
          </a:stretch>
        </p:blipFill>
        <p:spPr bwMode="auto">
          <a:xfrm>
            <a:off x="1242896" y="2583052"/>
            <a:ext cx="1076098" cy="596745"/>
          </a:xfrm>
          <a:prstGeom prst="ellipse">
            <a:avLst/>
          </a:prstGeom>
          <a:ln>
            <a:noFill/>
          </a:ln>
          <a:effectLst>
            <a:softEdge rad="112500"/>
          </a:effectLst>
        </p:spPr>
      </p:pic>
      <p:pic>
        <p:nvPicPr>
          <p:cNvPr id="15" name="Picture 2"/>
          <p:cNvPicPr>
            <a:picLocks noChangeAspect="1" noChangeArrowheads="1"/>
          </p:cNvPicPr>
          <p:nvPr/>
        </p:nvPicPr>
        <p:blipFill>
          <a:blip r:embed="rId6" cstate="print"/>
          <a:srcRect/>
          <a:stretch>
            <a:fillRect/>
          </a:stretch>
        </p:blipFill>
        <p:spPr bwMode="auto">
          <a:xfrm>
            <a:off x="490194" y="1523724"/>
            <a:ext cx="603122" cy="603122"/>
          </a:xfrm>
          <a:prstGeom prst="rect">
            <a:avLst/>
          </a:prstGeom>
          <a:noFill/>
          <a:ln w="9525">
            <a:noFill/>
            <a:miter lim="800000"/>
            <a:headEnd/>
            <a:tailEnd/>
          </a:ln>
          <a:effectLst>
            <a:glow rad="63500">
              <a:schemeClr val="accent3">
                <a:satMod val="175000"/>
                <a:alpha val="40000"/>
              </a:schemeClr>
            </a:glow>
          </a:effectLst>
        </p:spPr>
      </p:pic>
      <p:sp>
        <p:nvSpPr>
          <p:cNvPr id="16" name="TextBox 15"/>
          <p:cNvSpPr txBox="1"/>
          <p:nvPr/>
        </p:nvSpPr>
        <p:spPr>
          <a:xfrm>
            <a:off x="1130318" y="1641611"/>
            <a:ext cx="1016176" cy="649041"/>
          </a:xfrm>
          <a:prstGeom prst="rect">
            <a:avLst/>
          </a:prstGeom>
          <a:noFill/>
        </p:spPr>
        <p:txBody>
          <a:bodyPr lIns="94124" tIns="47062" rIns="94124" bIns="47062">
            <a:spAutoFit/>
          </a:bodyPr>
          <a:lstStyle/>
          <a:p>
            <a:pPr>
              <a:defRPr/>
            </a:pPr>
            <a:r>
              <a:rPr lang="en-US" dirty="0">
                <a:solidFill>
                  <a:srgbClr val="17375E"/>
                </a:solidFill>
                <a:latin typeface="+mj-lt"/>
              </a:rPr>
              <a:t>Video Source</a:t>
            </a:r>
          </a:p>
        </p:txBody>
      </p:sp>
      <p:sp>
        <p:nvSpPr>
          <p:cNvPr id="17" name="TextBox 16"/>
          <p:cNvSpPr txBox="1"/>
          <p:nvPr/>
        </p:nvSpPr>
        <p:spPr>
          <a:xfrm>
            <a:off x="2236188" y="2495812"/>
            <a:ext cx="1269823" cy="926040"/>
          </a:xfrm>
          <a:prstGeom prst="rect">
            <a:avLst/>
          </a:prstGeom>
          <a:noFill/>
        </p:spPr>
        <p:txBody>
          <a:bodyPr lIns="94124" tIns="47062" rIns="94124" bIns="47062">
            <a:spAutoFit/>
          </a:bodyPr>
          <a:lstStyle/>
          <a:p>
            <a:pPr>
              <a:defRPr/>
            </a:pPr>
            <a:r>
              <a:rPr lang="en-US" dirty="0">
                <a:solidFill>
                  <a:srgbClr val="17375E"/>
                </a:solidFill>
                <a:latin typeface="+mj-lt"/>
              </a:rPr>
              <a:t>Encoders &amp; Video Servers</a:t>
            </a:r>
          </a:p>
        </p:txBody>
      </p:sp>
      <p:sp>
        <p:nvSpPr>
          <p:cNvPr id="18" name="TextBox 17"/>
          <p:cNvSpPr txBox="1"/>
          <p:nvPr/>
        </p:nvSpPr>
        <p:spPr>
          <a:xfrm>
            <a:off x="2092594" y="4020044"/>
            <a:ext cx="1226566" cy="649041"/>
          </a:xfrm>
          <a:prstGeom prst="rect">
            <a:avLst/>
          </a:prstGeom>
          <a:noFill/>
        </p:spPr>
        <p:txBody>
          <a:bodyPr wrap="square" lIns="94124" tIns="47062" rIns="94124" bIns="47062">
            <a:spAutoFit/>
          </a:bodyPr>
          <a:lstStyle/>
          <a:p>
            <a:pPr>
              <a:defRPr/>
            </a:pPr>
            <a:r>
              <a:rPr lang="en-US" dirty="0">
                <a:solidFill>
                  <a:srgbClr val="17375E"/>
                </a:solidFill>
                <a:latin typeface="+mj-lt"/>
              </a:rPr>
              <a:t>CMS and Hosting</a:t>
            </a:r>
          </a:p>
        </p:txBody>
      </p:sp>
      <p:sp>
        <p:nvSpPr>
          <p:cNvPr id="19" name="TextBox 18"/>
          <p:cNvSpPr txBox="1"/>
          <p:nvPr/>
        </p:nvSpPr>
        <p:spPr>
          <a:xfrm>
            <a:off x="3191206" y="4205437"/>
            <a:ext cx="1602736" cy="1203039"/>
          </a:xfrm>
          <a:prstGeom prst="rect">
            <a:avLst/>
          </a:prstGeom>
          <a:noFill/>
        </p:spPr>
        <p:txBody>
          <a:bodyPr lIns="94124" tIns="47062" rIns="94124" bIns="47062">
            <a:spAutoFit/>
          </a:bodyPr>
          <a:lstStyle/>
          <a:p>
            <a:pPr>
              <a:defRPr/>
            </a:pPr>
            <a:r>
              <a:rPr lang="en-US" dirty="0">
                <a:solidFill>
                  <a:srgbClr val="17375E"/>
                </a:solidFill>
                <a:latin typeface="+mj-lt"/>
              </a:rPr>
              <a:t>Content Delivery Networks (CDN)</a:t>
            </a:r>
          </a:p>
        </p:txBody>
      </p:sp>
      <p:grpSp>
        <p:nvGrpSpPr>
          <p:cNvPr id="67600" name="Group 94"/>
          <p:cNvGrpSpPr>
            <a:grpSpLocks/>
          </p:cNvGrpSpPr>
          <p:nvPr/>
        </p:nvGrpSpPr>
        <p:grpSpPr bwMode="auto">
          <a:xfrm>
            <a:off x="791064" y="2912432"/>
            <a:ext cx="854475" cy="502308"/>
            <a:chOff x="3176833" y="2950589"/>
            <a:chExt cx="4817095" cy="3211398"/>
          </a:xfrm>
        </p:grpSpPr>
        <p:pic>
          <p:nvPicPr>
            <p:cNvPr id="67638"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6833" y="2950589"/>
              <a:ext cx="4817095" cy="321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4142040" y="5270496"/>
              <a:ext cx="536226" cy="20261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3" name="Rectangle 22"/>
            <p:cNvSpPr/>
            <p:nvPr/>
          </p:nvSpPr>
          <p:spPr>
            <a:xfrm>
              <a:off x="6429938" y="5847936"/>
              <a:ext cx="536226" cy="4052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pic>
        <p:nvPicPr>
          <p:cNvPr id="24"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17716" y="3944092"/>
            <a:ext cx="602475" cy="810537"/>
          </a:xfrm>
          <a:prstGeom prst="rect">
            <a:avLst/>
          </a:prstGeom>
          <a:noFill/>
          <a:ln w="9525">
            <a:noFill/>
            <a:miter lim="800000"/>
            <a:headEnd/>
            <a:tailEnd/>
          </a:ln>
          <a:effectLst>
            <a:glow rad="63500">
              <a:schemeClr val="accent3">
                <a:satMod val="175000"/>
                <a:alpha val="40000"/>
              </a:schemeClr>
            </a:glow>
          </a:effectLst>
        </p:spPr>
      </p:pic>
      <p:sp>
        <p:nvSpPr>
          <p:cNvPr id="25" name="Rounded Rectangle 24"/>
          <p:cNvSpPr/>
          <p:nvPr/>
        </p:nvSpPr>
        <p:spPr>
          <a:xfrm rot="15410550">
            <a:off x="4628288" y="4434110"/>
            <a:ext cx="45953" cy="1287262"/>
          </a:xfrm>
          <a:prstGeom prst="roundRect">
            <a:avLst>
              <a:gd name="adj" fmla="val 29325"/>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4124" tIns="47062" rIns="94124" bIns="47062" anchor="ctr"/>
          <a:lstStyle/>
          <a:p>
            <a:pPr>
              <a:defRPr/>
            </a:pPr>
            <a:endParaRPr lang="en-US"/>
          </a:p>
        </p:txBody>
      </p:sp>
      <p:sp>
        <p:nvSpPr>
          <p:cNvPr id="26" name="Rounded Rectangle 25"/>
          <p:cNvSpPr/>
          <p:nvPr/>
        </p:nvSpPr>
        <p:spPr>
          <a:xfrm rot="17582836" flipH="1">
            <a:off x="3774609" y="6331841"/>
            <a:ext cx="61799" cy="366203"/>
          </a:xfrm>
          <a:prstGeom prst="roundRect">
            <a:avLst>
              <a:gd name="adj" fmla="val 29325"/>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4124" tIns="47062" rIns="94124" bIns="47062" anchor="ctr"/>
          <a:lstStyle/>
          <a:p>
            <a:pPr>
              <a:defRPr/>
            </a:pPr>
            <a:endParaRPr lang="en-US"/>
          </a:p>
        </p:txBody>
      </p:sp>
      <p:grpSp>
        <p:nvGrpSpPr>
          <p:cNvPr id="67604" name="Group 84"/>
          <p:cNvGrpSpPr>
            <a:grpSpLocks/>
          </p:cNvGrpSpPr>
          <p:nvPr/>
        </p:nvGrpSpPr>
        <p:grpSpPr bwMode="auto">
          <a:xfrm rot="-4978940">
            <a:off x="2551940" y="4874600"/>
            <a:ext cx="1741438" cy="1372868"/>
            <a:chOff x="3491345" y="2923308"/>
            <a:chExt cx="1574801" cy="997528"/>
          </a:xfrm>
        </p:grpSpPr>
        <p:sp>
          <p:nvSpPr>
            <p:cNvPr id="28" name="Oval 27"/>
            <p:cNvSpPr/>
            <p:nvPr/>
          </p:nvSpPr>
          <p:spPr>
            <a:xfrm>
              <a:off x="3841542" y="3389545"/>
              <a:ext cx="83110" cy="7372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9" name="Oval 28"/>
            <p:cNvSpPr/>
            <p:nvPr/>
          </p:nvSpPr>
          <p:spPr>
            <a:xfrm>
              <a:off x="4022676" y="2922479"/>
              <a:ext cx="83110" cy="7372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0" name="Oval 29"/>
            <p:cNvSpPr/>
            <p:nvPr/>
          </p:nvSpPr>
          <p:spPr>
            <a:xfrm>
              <a:off x="4229828" y="3417276"/>
              <a:ext cx="83110" cy="7372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1" name="Oval 30"/>
            <p:cNvSpPr/>
            <p:nvPr/>
          </p:nvSpPr>
          <p:spPr>
            <a:xfrm>
              <a:off x="4566316" y="3172754"/>
              <a:ext cx="83110" cy="7372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2" name="Oval 31"/>
            <p:cNvSpPr/>
            <p:nvPr/>
          </p:nvSpPr>
          <p:spPr>
            <a:xfrm>
              <a:off x="3489934" y="3600750"/>
              <a:ext cx="83110" cy="7487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3" name="Oval 32"/>
            <p:cNvSpPr/>
            <p:nvPr/>
          </p:nvSpPr>
          <p:spPr>
            <a:xfrm>
              <a:off x="4057314" y="3846350"/>
              <a:ext cx="83110" cy="7372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4" name="Oval 33"/>
            <p:cNvSpPr/>
            <p:nvPr/>
          </p:nvSpPr>
          <p:spPr>
            <a:xfrm>
              <a:off x="4571057" y="3731682"/>
              <a:ext cx="83110" cy="7372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5" name="Oval 34"/>
            <p:cNvSpPr/>
            <p:nvPr/>
          </p:nvSpPr>
          <p:spPr>
            <a:xfrm>
              <a:off x="4982636" y="3449556"/>
              <a:ext cx="83110" cy="7372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36" name="Straight Connector 35"/>
            <p:cNvCxnSpPr>
              <a:stCxn id="29" idx="4"/>
              <a:endCxn id="28" idx="7"/>
            </p:cNvCxnSpPr>
            <p:nvPr/>
          </p:nvCxnSpPr>
          <p:spPr>
            <a:xfrm rot="5400000">
              <a:off x="3786560" y="3121877"/>
              <a:ext cx="403158" cy="151892"/>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9" idx="5"/>
              <a:endCxn id="30" idx="1"/>
            </p:cNvCxnSpPr>
            <p:nvPr/>
          </p:nvCxnSpPr>
          <p:spPr>
            <a:xfrm rot="16200000" flipH="1">
              <a:off x="3946424" y="3131724"/>
              <a:ext cx="441170" cy="14902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9" idx="6"/>
              <a:endCxn id="31" idx="2"/>
            </p:cNvCxnSpPr>
            <p:nvPr/>
          </p:nvCxnSpPr>
          <p:spPr>
            <a:xfrm>
              <a:off x="4105436" y="2960070"/>
              <a:ext cx="461407" cy="24995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8" idx="2"/>
              <a:endCxn id="32" idx="7"/>
            </p:cNvCxnSpPr>
            <p:nvPr/>
          </p:nvCxnSpPr>
          <p:spPr>
            <a:xfrm rot="10800000" flipV="1">
              <a:off x="3563480" y="3426343"/>
              <a:ext cx="279423" cy="18660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0" idx="3"/>
              <a:endCxn id="33" idx="0"/>
            </p:cNvCxnSpPr>
            <p:nvPr/>
          </p:nvCxnSpPr>
          <p:spPr>
            <a:xfrm rot="5400000">
              <a:off x="3988215" y="3592722"/>
              <a:ext cx="366298" cy="141861"/>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1" idx="4"/>
              <a:endCxn id="34" idx="0"/>
            </p:cNvCxnSpPr>
            <p:nvPr/>
          </p:nvCxnSpPr>
          <p:spPr>
            <a:xfrm rot="16200000" flipH="1">
              <a:off x="4369817" y="3486147"/>
              <a:ext cx="484942" cy="4299"/>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5" idx="2"/>
              <a:endCxn id="31" idx="5"/>
            </p:cNvCxnSpPr>
            <p:nvPr/>
          </p:nvCxnSpPr>
          <p:spPr>
            <a:xfrm rot="10800000">
              <a:off x="4638003" y="3234597"/>
              <a:ext cx="345339" cy="25111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1" idx="3"/>
              <a:endCxn id="30" idx="6"/>
            </p:cNvCxnSpPr>
            <p:nvPr/>
          </p:nvCxnSpPr>
          <p:spPr>
            <a:xfrm rot="5400000">
              <a:off x="4337814" y="3211342"/>
              <a:ext cx="218857" cy="26509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0" idx="2"/>
              <a:endCxn id="28" idx="6"/>
            </p:cNvCxnSpPr>
            <p:nvPr/>
          </p:nvCxnSpPr>
          <p:spPr>
            <a:xfrm rot="10800000">
              <a:off x="3926678" y="3425665"/>
              <a:ext cx="305216" cy="2764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8" idx="5"/>
              <a:endCxn id="33" idx="1"/>
            </p:cNvCxnSpPr>
            <p:nvPr/>
          </p:nvCxnSpPr>
          <p:spPr>
            <a:xfrm rot="16200000" flipH="1">
              <a:off x="3790339" y="3575711"/>
              <a:ext cx="404310" cy="15905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0" idx="5"/>
              <a:endCxn id="34" idx="1"/>
            </p:cNvCxnSpPr>
            <p:nvPr/>
          </p:nvCxnSpPr>
          <p:spPr>
            <a:xfrm rot="16200000" flipH="1">
              <a:off x="4310461" y="3468977"/>
              <a:ext cx="261477" cy="283722"/>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0" idx="6"/>
              <a:endCxn id="35" idx="2"/>
            </p:cNvCxnSpPr>
            <p:nvPr/>
          </p:nvCxnSpPr>
          <p:spPr>
            <a:xfrm>
              <a:off x="4313908" y="3454079"/>
              <a:ext cx="669182" cy="3225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0" idx="3"/>
              <a:endCxn id="32" idx="7"/>
            </p:cNvCxnSpPr>
            <p:nvPr/>
          </p:nvCxnSpPr>
          <p:spPr>
            <a:xfrm rot="5400000">
              <a:off x="3835335" y="3207412"/>
              <a:ext cx="132466" cy="67921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49" name="Rounded Rectangle 48"/>
          <p:cNvSpPr/>
          <p:nvPr/>
        </p:nvSpPr>
        <p:spPr>
          <a:xfrm rot="17582836" flipH="1">
            <a:off x="4211358" y="5732082"/>
            <a:ext cx="61799" cy="367789"/>
          </a:xfrm>
          <a:prstGeom prst="roundRect">
            <a:avLst>
              <a:gd name="adj" fmla="val 29325"/>
            </a:avLst>
          </a:prstGeom>
          <a:solidFill>
            <a:srgbClr val="00B0F0"/>
          </a:solidFill>
          <a:ln>
            <a:solidFill>
              <a:schemeClr val="accent3">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4124" tIns="47062" rIns="94124" bIns="47062" anchor="ctr"/>
          <a:lstStyle/>
          <a:p>
            <a:pPr>
              <a:defRPr/>
            </a:pPr>
            <a:endParaRPr lang="en-US"/>
          </a:p>
        </p:txBody>
      </p:sp>
      <p:pic>
        <p:nvPicPr>
          <p:cNvPr id="50" name="Picture 9"/>
          <p:cNvPicPr>
            <a:picLocks noChangeAspect="1" noChangeArrowheads="1"/>
          </p:cNvPicPr>
          <p:nvPr/>
        </p:nvPicPr>
        <p:blipFill>
          <a:blip r:embed="rId9" cstate="print"/>
          <a:srcRect/>
          <a:stretch>
            <a:fillRect/>
          </a:stretch>
        </p:blipFill>
        <p:spPr bwMode="auto">
          <a:xfrm>
            <a:off x="3890371" y="6454038"/>
            <a:ext cx="536034" cy="363419"/>
          </a:xfrm>
          <a:prstGeom prst="rect">
            <a:avLst/>
          </a:prstGeom>
          <a:noFill/>
          <a:ln w="9525">
            <a:noFill/>
            <a:miter lim="800000"/>
            <a:headEnd/>
            <a:tailEnd/>
          </a:ln>
          <a:effectLst>
            <a:glow rad="63500">
              <a:schemeClr val="accent3">
                <a:satMod val="175000"/>
                <a:alpha val="40000"/>
              </a:schemeClr>
            </a:glow>
          </a:effectLst>
        </p:spPr>
      </p:pic>
      <p:pic>
        <p:nvPicPr>
          <p:cNvPr id="51" name="Picture 9"/>
          <p:cNvPicPr>
            <a:picLocks noChangeAspect="1" noChangeArrowheads="1"/>
          </p:cNvPicPr>
          <p:nvPr/>
        </p:nvPicPr>
        <p:blipFill>
          <a:blip r:embed="rId9" cstate="print"/>
          <a:srcRect/>
          <a:stretch>
            <a:fillRect/>
          </a:stretch>
        </p:blipFill>
        <p:spPr bwMode="auto">
          <a:xfrm>
            <a:off x="4350578" y="5908785"/>
            <a:ext cx="536034" cy="363419"/>
          </a:xfrm>
          <a:prstGeom prst="rect">
            <a:avLst/>
          </a:prstGeom>
          <a:noFill/>
          <a:ln w="9525">
            <a:noFill/>
            <a:miter lim="800000"/>
            <a:headEnd/>
            <a:tailEnd/>
          </a:ln>
          <a:effectLst>
            <a:glow rad="63500">
              <a:schemeClr val="accent3">
                <a:satMod val="175000"/>
                <a:alpha val="40000"/>
              </a:schemeClr>
            </a:glow>
          </a:effectLst>
        </p:spPr>
      </p:pic>
      <p:pic>
        <p:nvPicPr>
          <p:cNvPr id="52" name="Picture 12"/>
          <p:cNvPicPr>
            <a:picLocks noChangeAspect="1" noChangeArrowheads="1"/>
          </p:cNvPicPr>
          <p:nvPr/>
        </p:nvPicPr>
        <p:blipFill>
          <a:blip r:embed="rId10" cstate="print"/>
          <a:srcRect l="15604" t="17857" r="17227" b="18829"/>
          <a:stretch>
            <a:fillRect/>
          </a:stretch>
        </p:blipFill>
        <p:spPr bwMode="auto">
          <a:xfrm>
            <a:off x="7621756" y="2038168"/>
            <a:ext cx="1319044" cy="920664"/>
          </a:xfrm>
          <a:prstGeom prst="rect">
            <a:avLst/>
          </a:prstGeom>
          <a:noFill/>
          <a:ln w="9525">
            <a:noFill/>
            <a:miter lim="800000"/>
            <a:headEnd/>
            <a:tailEnd/>
          </a:ln>
          <a:effectLst>
            <a:glow rad="63500">
              <a:schemeClr val="accent3">
                <a:satMod val="175000"/>
                <a:alpha val="40000"/>
              </a:schemeClr>
            </a:glow>
          </a:effectLst>
        </p:spPr>
      </p:pic>
      <p:sp>
        <p:nvSpPr>
          <p:cNvPr id="53" name="TextBox 52"/>
          <p:cNvSpPr txBox="1"/>
          <p:nvPr/>
        </p:nvSpPr>
        <p:spPr>
          <a:xfrm>
            <a:off x="4768577" y="3758590"/>
            <a:ext cx="1602737" cy="649041"/>
          </a:xfrm>
          <a:prstGeom prst="rect">
            <a:avLst/>
          </a:prstGeom>
          <a:noFill/>
        </p:spPr>
        <p:txBody>
          <a:bodyPr lIns="94124" tIns="47062" rIns="94124" bIns="47062">
            <a:spAutoFit/>
          </a:bodyPr>
          <a:lstStyle/>
          <a:p>
            <a:pPr>
              <a:defRPr/>
            </a:pPr>
            <a:r>
              <a:rPr lang="en-US" dirty="0">
                <a:solidFill>
                  <a:srgbClr val="17375E"/>
                </a:solidFill>
                <a:latin typeface="+mj-lt"/>
              </a:rPr>
              <a:t>ISP &amp; Home Net</a:t>
            </a:r>
          </a:p>
        </p:txBody>
      </p:sp>
      <p:sp>
        <p:nvSpPr>
          <p:cNvPr id="54" name="TextBox 53"/>
          <p:cNvSpPr txBox="1"/>
          <p:nvPr/>
        </p:nvSpPr>
        <p:spPr>
          <a:xfrm>
            <a:off x="7541264" y="1657456"/>
            <a:ext cx="1602736" cy="372042"/>
          </a:xfrm>
          <a:prstGeom prst="rect">
            <a:avLst/>
          </a:prstGeom>
          <a:noFill/>
        </p:spPr>
        <p:txBody>
          <a:bodyPr lIns="94124" tIns="47062" rIns="94124" bIns="47062">
            <a:spAutoFit/>
          </a:bodyPr>
          <a:lstStyle/>
          <a:p>
            <a:pPr>
              <a:defRPr/>
            </a:pPr>
            <a:r>
              <a:rPr lang="en-US" dirty="0">
                <a:solidFill>
                  <a:srgbClr val="17375E"/>
                </a:solidFill>
                <a:latin typeface="+mj-lt"/>
              </a:rPr>
              <a:t>Screen</a:t>
            </a:r>
          </a:p>
        </p:txBody>
      </p:sp>
      <p:pic>
        <p:nvPicPr>
          <p:cNvPr id="55" name="Picture 54"/>
          <p:cNvPicPr>
            <a:picLocks noChangeAspect="1"/>
          </p:cNvPicPr>
          <p:nvPr/>
        </p:nvPicPr>
        <p:blipFill>
          <a:blip r:embed="rId11"/>
          <a:stretch>
            <a:fillRect/>
          </a:stretch>
        </p:blipFill>
        <p:spPr>
          <a:xfrm>
            <a:off x="6594651" y="4682024"/>
            <a:ext cx="660010" cy="660010"/>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p:spPr>
      </p:pic>
      <p:pic>
        <p:nvPicPr>
          <p:cNvPr id="56" name="Picture 55"/>
          <p:cNvPicPr>
            <a:picLocks noChangeAspect="1"/>
          </p:cNvPicPr>
          <p:nvPr/>
        </p:nvPicPr>
        <p:blipFill>
          <a:blip r:embed="rId12">
            <a:clrChange>
              <a:clrFrom>
                <a:srgbClr val="FFFFFF"/>
              </a:clrFrom>
              <a:clrTo>
                <a:srgbClr val="FFFFFF">
                  <a:alpha val="0"/>
                </a:srgbClr>
              </a:clrTo>
            </a:clrChange>
          </a:blip>
          <a:stretch>
            <a:fillRect/>
          </a:stretch>
        </p:blipFill>
        <p:spPr>
          <a:xfrm>
            <a:off x="5955401" y="5095964"/>
            <a:ext cx="660774" cy="738865"/>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p:spPr>
      </p:pic>
      <p:pic>
        <p:nvPicPr>
          <p:cNvPr id="67614" name="Picture 5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930362" y="4738166"/>
            <a:ext cx="648857" cy="605966"/>
          </a:xfrm>
          <a:prstGeom prst="rect">
            <a:avLst/>
          </a:prstGeom>
          <a:noFill/>
          <a:ln>
            <a:noFill/>
          </a:ln>
          <a:effectLst>
            <a:outerShdw blurRad="76200" dir="18900000" sy="23000" kx="-1200000" algn="bl"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15" name="Picture 58"/>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9339" y="4513558"/>
            <a:ext cx="724833" cy="724498"/>
          </a:xfrm>
          <a:prstGeom prst="rect">
            <a:avLst/>
          </a:prstGeom>
          <a:noFill/>
          <a:ln>
            <a:noFill/>
          </a:ln>
          <a:effectLst>
            <a:outerShdw blurRad="76200" dir="18900000" sy="23000" kx="-1200000" algn="bl"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Box 59"/>
          <p:cNvSpPr txBox="1"/>
          <p:nvPr/>
        </p:nvSpPr>
        <p:spPr>
          <a:xfrm>
            <a:off x="5023811" y="2818943"/>
            <a:ext cx="1601151" cy="372042"/>
          </a:xfrm>
          <a:prstGeom prst="rect">
            <a:avLst/>
          </a:prstGeom>
          <a:noFill/>
        </p:spPr>
        <p:txBody>
          <a:bodyPr lIns="94124" tIns="47062" rIns="94124" bIns="47062">
            <a:spAutoFit/>
          </a:bodyPr>
          <a:lstStyle/>
          <a:p>
            <a:pPr>
              <a:defRPr/>
            </a:pPr>
            <a:r>
              <a:rPr lang="en-US" dirty="0">
                <a:solidFill>
                  <a:srgbClr val="17375E"/>
                </a:solidFill>
                <a:latin typeface="+mj-lt"/>
              </a:rPr>
              <a:t>Video Player </a:t>
            </a:r>
          </a:p>
        </p:txBody>
      </p:sp>
      <p:pic>
        <p:nvPicPr>
          <p:cNvPr id="3" name="Picture 2"/>
          <p:cNvPicPr>
            <a:picLocks noChangeAspect="1"/>
          </p:cNvPicPr>
          <p:nvPr/>
        </p:nvPicPr>
        <p:blipFill>
          <a:blip r:embed="rId15"/>
          <a:stretch>
            <a:fillRect/>
          </a:stretch>
        </p:blipFill>
        <p:spPr>
          <a:xfrm>
            <a:off x="8554901" y="5155331"/>
            <a:ext cx="635610" cy="635610"/>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p:spPr>
      </p:pic>
    </p:spTree>
    <p:extLst>
      <p:ext uri="{BB962C8B-B14F-4D97-AF65-F5344CB8AC3E}">
        <p14:creationId xmlns:p14="http://schemas.microsoft.com/office/powerpoint/2010/main" val="1824385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a:spLocks noGrp="1"/>
          </p:cNvSpPr>
          <p:nvPr>
            <p:ph type="title"/>
          </p:nvPr>
        </p:nvSpPr>
        <p:spPr>
          <a:xfrm>
            <a:off x="126638" y="-152611"/>
            <a:ext cx="9324117" cy="969306"/>
          </a:xfrm>
        </p:spPr>
        <p:txBody>
          <a:bodyPr/>
          <a:lstStyle/>
          <a:p>
            <a:r>
              <a:rPr lang="en-US" dirty="0" smtClean="0"/>
              <a:t>E2E Workflow: Publisher Perspective  </a:t>
            </a:r>
            <a:endParaRPr lang="en-US" dirty="0"/>
          </a:p>
        </p:txBody>
      </p:sp>
      <p:graphicFrame>
        <p:nvGraphicFramePr>
          <p:cNvPr id="10" name="Diagram 9"/>
          <p:cNvGraphicFramePr/>
          <p:nvPr>
            <p:extLst>
              <p:ext uri="{D42A27DB-BD31-4B8C-83A1-F6EECF244321}">
                <p14:modId xmlns:p14="http://schemas.microsoft.com/office/powerpoint/2010/main" val="2456144641"/>
              </p:ext>
            </p:extLst>
          </p:nvPr>
        </p:nvGraphicFramePr>
        <p:xfrm>
          <a:off x="1050262" y="327799"/>
          <a:ext cx="7217502" cy="6544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591688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3">
            <a:clrChange>
              <a:clrFrom>
                <a:srgbClr val="FFFFFF"/>
              </a:clrFrom>
              <a:clrTo>
                <a:srgbClr val="FFFFFF">
                  <a:alpha val="0"/>
                </a:srgbClr>
              </a:clrTo>
            </a:clrChange>
          </a:blip>
          <a:stretch>
            <a:fillRect/>
          </a:stretch>
        </p:blipFill>
        <p:spPr>
          <a:xfrm>
            <a:off x="68148" y="1207135"/>
            <a:ext cx="1060151" cy="899807"/>
          </a:xfrm>
          <a:prstGeom prst="rect">
            <a:avLst/>
          </a:prstGeom>
        </p:spPr>
      </p:pic>
      <p:pic>
        <p:nvPicPr>
          <p:cNvPr id="67" name="Picture 66"/>
          <p:cNvPicPr>
            <a:picLocks noChangeAspect="1"/>
          </p:cNvPicPr>
          <p:nvPr/>
        </p:nvPicPr>
        <p:blipFill>
          <a:blip r:embed="rId4">
            <a:clrChange>
              <a:clrFrom>
                <a:srgbClr val="FFFFFF"/>
              </a:clrFrom>
              <a:clrTo>
                <a:srgbClr val="FFFFFF">
                  <a:alpha val="0"/>
                </a:srgbClr>
              </a:clrTo>
            </a:clrChange>
          </a:blip>
          <a:stretch>
            <a:fillRect/>
          </a:stretch>
        </p:blipFill>
        <p:spPr>
          <a:xfrm>
            <a:off x="1636243" y="1336378"/>
            <a:ext cx="664514" cy="612321"/>
          </a:xfrm>
          <a:prstGeom prst="rect">
            <a:avLst/>
          </a:prstGeom>
        </p:spPr>
      </p:pic>
      <p:pic>
        <p:nvPicPr>
          <p:cNvPr id="68" name="Picture 67"/>
          <p:cNvPicPr>
            <a:picLocks noChangeAspect="1"/>
          </p:cNvPicPr>
          <p:nvPr/>
        </p:nvPicPr>
        <p:blipFill>
          <a:blip r:embed="rId5">
            <a:clrChange>
              <a:clrFrom>
                <a:srgbClr val="FFFFFF"/>
              </a:clrFrom>
              <a:clrTo>
                <a:srgbClr val="FFFFFF">
                  <a:alpha val="0"/>
                </a:srgbClr>
              </a:clrTo>
            </a:clrChange>
          </a:blip>
          <a:srcRect t="13669" b="21583"/>
          <a:stretch>
            <a:fillRect/>
          </a:stretch>
        </p:blipFill>
        <p:spPr>
          <a:xfrm>
            <a:off x="857566" y="1336379"/>
            <a:ext cx="727877" cy="612321"/>
          </a:xfrm>
          <a:prstGeom prst="rect">
            <a:avLst/>
          </a:prstGeom>
        </p:spPr>
      </p:pic>
      <p:grpSp>
        <p:nvGrpSpPr>
          <p:cNvPr id="73" name="Group 16"/>
          <p:cNvGrpSpPr/>
          <p:nvPr/>
        </p:nvGrpSpPr>
        <p:grpSpPr>
          <a:xfrm>
            <a:off x="397587" y="5149803"/>
            <a:ext cx="1752600" cy="1634422"/>
            <a:chOff x="279400" y="5022181"/>
            <a:chExt cx="1752600" cy="1525461"/>
          </a:xfrm>
        </p:grpSpPr>
        <p:pic>
          <p:nvPicPr>
            <p:cNvPr id="74" name="Picture 73"/>
            <p:cNvPicPr>
              <a:picLocks noChangeAspect="1"/>
            </p:cNvPicPr>
            <p:nvPr/>
          </p:nvPicPr>
          <p:blipFill>
            <a:blip r:embed="rId6"/>
            <a:stretch>
              <a:fillRect/>
            </a:stretch>
          </p:blipFill>
          <p:spPr>
            <a:xfrm>
              <a:off x="279400" y="5022181"/>
              <a:ext cx="1752600" cy="1245268"/>
            </a:xfrm>
            <a:prstGeom prst="rect">
              <a:avLst/>
            </a:prstGeom>
          </p:spPr>
        </p:pic>
        <p:sp>
          <p:nvSpPr>
            <p:cNvPr id="75" name="TextBox 74"/>
            <p:cNvSpPr txBox="1"/>
            <p:nvPr/>
          </p:nvSpPr>
          <p:spPr>
            <a:xfrm>
              <a:off x="631603" y="6231658"/>
              <a:ext cx="1271101" cy="315984"/>
            </a:xfrm>
            <a:prstGeom prst="rect">
              <a:avLst/>
            </a:prstGeom>
            <a:noFill/>
          </p:spPr>
          <p:txBody>
            <a:bodyPr wrap="none" rtlCol="0">
              <a:spAutoFit/>
            </a:bodyPr>
            <a:lstStyle/>
            <a:p>
              <a:r>
                <a:rPr lang="en-US" sz="1600" dirty="0" smtClean="0"/>
                <a:t>Live Stream</a:t>
              </a:r>
              <a:endParaRPr lang="en-US" dirty="0"/>
            </a:p>
          </p:txBody>
        </p:sp>
      </p:grpSp>
      <p:sp>
        <p:nvSpPr>
          <p:cNvPr id="76" name="Right Arrow 75"/>
          <p:cNvSpPr/>
          <p:nvPr/>
        </p:nvSpPr>
        <p:spPr>
          <a:xfrm rot="16200000">
            <a:off x="857882" y="4437696"/>
            <a:ext cx="816428" cy="444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ight Arrow 76"/>
          <p:cNvSpPr/>
          <p:nvPr/>
        </p:nvSpPr>
        <p:spPr>
          <a:xfrm rot="5400000">
            <a:off x="842465" y="2279094"/>
            <a:ext cx="847262" cy="444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8" name="Group 23"/>
          <p:cNvGrpSpPr/>
          <p:nvPr/>
        </p:nvGrpSpPr>
        <p:grpSpPr>
          <a:xfrm>
            <a:off x="559274" y="2992476"/>
            <a:ext cx="1249950" cy="1094693"/>
            <a:chOff x="2552700" y="3035300"/>
            <a:chExt cx="1414946" cy="1156582"/>
          </a:xfrm>
        </p:grpSpPr>
        <p:pic>
          <p:nvPicPr>
            <p:cNvPr id="79" name="Picture 78"/>
            <p:cNvPicPr>
              <a:picLocks noChangeAspect="1"/>
            </p:cNvPicPr>
            <p:nvPr/>
          </p:nvPicPr>
          <p:blipFill>
            <a:blip r:embed="rId7">
              <a:clrChange>
                <a:clrFrom>
                  <a:srgbClr val="FFFFFF"/>
                </a:clrFrom>
                <a:clrTo>
                  <a:srgbClr val="FFFFFF">
                    <a:alpha val="0"/>
                  </a:srgbClr>
                </a:clrTo>
              </a:clrChange>
            </a:blip>
            <a:stretch>
              <a:fillRect/>
            </a:stretch>
          </p:blipFill>
          <p:spPr>
            <a:xfrm>
              <a:off x="2552700" y="3035300"/>
              <a:ext cx="1414946" cy="1041400"/>
            </a:xfrm>
            <a:prstGeom prst="rect">
              <a:avLst/>
            </a:prstGeom>
          </p:spPr>
        </p:pic>
        <p:sp>
          <p:nvSpPr>
            <p:cNvPr id="80" name="TextBox 79"/>
            <p:cNvSpPr txBox="1"/>
            <p:nvPr/>
          </p:nvSpPr>
          <p:spPr>
            <a:xfrm>
              <a:off x="2692400" y="3834188"/>
              <a:ext cx="1140387" cy="357694"/>
            </a:xfrm>
            <a:prstGeom prst="rect">
              <a:avLst/>
            </a:prstGeom>
            <a:noFill/>
          </p:spPr>
          <p:txBody>
            <a:bodyPr wrap="none" rtlCol="0">
              <a:spAutoFit/>
            </a:bodyPr>
            <a:lstStyle/>
            <a:p>
              <a:r>
                <a:rPr lang="en-US" sz="1600" dirty="0" smtClean="0"/>
                <a:t>Encoders</a:t>
              </a:r>
              <a:endParaRPr lang="en-US" sz="1600" dirty="0"/>
            </a:p>
          </p:txBody>
        </p:sp>
      </p:grpSp>
      <p:grpSp>
        <p:nvGrpSpPr>
          <p:cNvPr id="81" name="Group 29"/>
          <p:cNvGrpSpPr/>
          <p:nvPr/>
        </p:nvGrpSpPr>
        <p:grpSpPr>
          <a:xfrm>
            <a:off x="4788697" y="2347987"/>
            <a:ext cx="1270000" cy="2449970"/>
            <a:chOff x="4673600" y="2263140"/>
            <a:chExt cx="1270000" cy="2286639"/>
          </a:xfrm>
        </p:grpSpPr>
        <p:pic>
          <p:nvPicPr>
            <p:cNvPr id="82" name="Picture 81"/>
            <p:cNvPicPr>
              <a:picLocks noChangeAspect="1"/>
            </p:cNvPicPr>
            <p:nvPr/>
          </p:nvPicPr>
          <p:blipFill>
            <a:blip r:embed="rId8"/>
            <a:stretch>
              <a:fillRect/>
            </a:stretch>
          </p:blipFill>
          <p:spPr>
            <a:xfrm>
              <a:off x="4673600" y="2263140"/>
              <a:ext cx="1244600" cy="746760"/>
            </a:xfrm>
            <a:prstGeom prst="rect">
              <a:avLst/>
            </a:prstGeom>
          </p:spPr>
        </p:pic>
        <p:pic>
          <p:nvPicPr>
            <p:cNvPr id="83" name="Picture 82"/>
            <p:cNvPicPr>
              <a:picLocks noChangeAspect="1"/>
            </p:cNvPicPr>
            <p:nvPr/>
          </p:nvPicPr>
          <p:blipFill>
            <a:blip r:embed="rId8"/>
            <a:stretch>
              <a:fillRect/>
            </a:stretch>
          </p:blipFill>
          <p:spPr>
            <a:xfrm>
              <a:off x="4699000" y="3558540"/>
              <a:ext cx="1244600" cy="746760"/>
            </a:xfrm>
            <a:prstGeom prst="rect">
              <a:avLst/>
            </a:prstGeom>
          </p:spPr>
        </p:pic>
        <p:pic>
          <p:nvPicPr>
            <p:cNvPr id="84" name="Picture 83"/>
            <p:cNvPicPr>
              <a:picLocks noChangeAspect="1"/>
            </p:cNvPicPr>
            <p:nvPr/>
          </p:nvPicPr>
          <p:blipFill>
            <a:blip r:embed="rId8"/>
            <a:stretch>
              <a:fillRect/>
            </a:stretch>
          </p:blipFill>
          <p:spPr>
            <a:xfrm>
              <a:off x="4686300" y="2910840"/>
              <a:ext cx="1244600" cy="746760"/>
            </a:xfrm>
            <a:prstGeom prst="rect">
              <a:avLst/>
            </a:prstGeom>
          </p:spPr>
        </p:pic>
        <p:sp>
          <p:nvSpPr>
            <p:cNvPr id="85" name="TextBox 84"/>
            <p:cNvSpPr txBox="1"/>
            <p:nvPr/>
          </p:nvSpPr>
          <p:spPr>
            <a:xfrm>
              <a:off x="5012031" y="4205069"/>
              <a:ext cx="611616" cy="344710"/>
            </a:xfrm>
            <a:prstGeom prst="rect">
              <a:avLst/>
            </a:prstGeom>
            <a:noFill/>
          </p:spPr>
          <p:txBody>
            <a:bodyPr wrap="none" rtlCol="0">
              <a:spAutoFit/>
            </a:bodyPr>
            <a:lstStyle/>
            <a:p>
              <a:pPr algn="ctr"/>
              <a:r>
                <a:rPr lang="en-US" dirty="0" smtClean="0"/>
                <a:t>CDN</a:t>
              </a:r>
            </a:p>
          </p:txBody>
        </p:sp>
      </p:grpSp>
      <p:sp>
        <p:nvSpPr>
          <p:cNvPr id="86" name="Right Arrow 85"/>
          <p:cNvSpPr/>
          <p:nvPr/>
        </p:nvSpPr>
        <p:spPr>
          <a:xfrm>
            <a:off x="3912399" y="3092590"/>
            <a:ext cx="762000" cy="476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TextBox 94"/>
          <p:cNvSpPr txBox="1"/>
          <p:nvPr/>
        </p:nvSpPr>
        <p:spPr>
          <a:xfrm>
            <a:off x="2952750" y="1146300"/>
            <a:ext cx="1333500" cy="830997"/>
          </a:xfrm>
          <a:prstGeom prst="rect">
            <a:avLst/>
          </a:prstGeom>
          <a:solidFill>
            <a:schemeClr val="accent2">
              <a:lumMod val="40000"/>
              <a:lumOff val="60000"/>
            </a:schemeClr>
          </a:solidFill>
          <a:ln w="12700" cmpd="sng">
            <a:noFill/>
          </a:ln>
        </p:spPr>
        <p:txBody>
          <a:bodyPr wrap="square" rtlCol="0">
            <a:spAutoFit/>
          </a:bodyPr>
          <a:lstStyle/>
          <a:p>
            <a:pPr algn="ctr"/>
            <a:r>
              <a:rPr lang="en-US" sz="1600" dirty="0" smtClean="0"/>
              <a:t>Content Management System</a:t>
            </a:r>
            <a:endParaRPr lang="en-US" sz="1600" dirty="0"/>
          </a:p>
        </p:txBody>
      </p:sp>
      <p:grpSp>
        <p:nvGrpSpPr>
          <p:cNvPr id="100" name="Group 23"/>
          <p:cNvGrpSpPr/>
          <p:nvPr/>
        </p:nvGrpSpPr>
        <p:grpSpPr>
          <a:xfrm>
            <a:off x="2677416" y="2937214"/>
            <a:ext cx="1138860" cy="1046126"/>
            <a:chOff x="2539999" y="3238500"/>
            <a:chExt cx="1138860" cy="976384"/>
          </a:xfrm>
        </p:grpSpPr>
        <p:pic>
          <p:nvPicPr>
            <p:cNvPr id="101" name="Picture 100"/>
            <p:cNvPicPr>
              <a:picLocks noChangeAspect="1"/>
            </p:cNvPicPr>
            <p:nvPr/>
          </p:nvPicPr>
          <p:blipFill>
            <a:blip r:embed="rId7">
              <a:clrChange>
                <a:clrFrom>
                  <a:srgbClr val="FFFFFF"/>
                </a:clrFrom>
                <a:clrTo>
                  <a:srgbClr val="FFFFFF">
                    <a:alpha val="0"/>
                  </a:srgbClr>
                </a:clrTo>
              </a:clrChange>
            </a:blip>
            <a:stretch>
              <a:fillRect/>
            </a:stretch>
          </p:blipFill>
          <p:spPr>
            <a:xfrm>
              <a:off x="2540000" y="3238500"/>
              <a:ext cx="1138859" cy="838200"/>
            </a:xfrm>
            <a:prstGeom prst="rect">
              <a:avLst/>
            </a:prstGeom>
          </p:spPr>
        </p:pic>
        <p:sp>
          <p:nvSpPr>
            <p:cNvPr id="102" name="TextBox 101"/>
            <p:cNvSpPr txBox="1"/>
            <p:nvPr/>
          </p:nvSpPr>
          <p:spPr>
            <a:xfrm>
              <a:off x="2539999" y="3898900"/>
              <a:ext cx="1087858" cy="315984"/>
            </a:xfrm>
            <a:prstGeom prst="rect">
              <a:avLst/>
            </a:prstGeom>
            <a:noFill/>
          </p:spPr>
          <p:txBody>
            <a:bodyPr wrap="none" rtlCol="0">
              <a:spAutoFit/>
            </a:bodyPr>
            <a:lstStyle/>
            <a:p>
              <a:r>
                <a:rPr lang="en-US" sz="1600" dirty="0" smtClean="0"/>
                <a:t>Packagers</a:t>
              </a:r>
              <a:endParaRPr lang="en-US" sz="1600" dirty="0"/>
            </a:p>
          </p:txBody>
        </p:sp>
      </p:grpSp>
      <p:pic>
        <p:nvPicPr>
          <p:cNvPr id="106" name="Picture 105"/>
          <p:cNvPicPr>
            <a:picLocks noChangeAspect="1"/>
          </p:cNvPicPr>
          <p:nvPr/>
        </p:nvPicPr>
        <p:blipFill>
          <a:blip r:embed="rId9">
            <a:clrChange>
              <a:clrFrom>
                <a:srgbClr val="FFFFFF"/>
              </a:clrFrom>
              <a:clrTo>
                <a:srgbClr val="FFFFFF">
                  <a:alpha val="0"/>
                </a:srgbClr>
              </a:clrTo>
            </a:clrChange>
          </a:blip>
          <a:stretch>
            <a:fillRect/>
          </a:stretch>
        </p:blipFill>
        <p:spPr>
          <a:xfrm>
            <a:off x="7359533" y="1496786"/>
            <a:ext cx="1499389" cy="979715"/>
          </a:xfrm>
          <a:prstGeom prst="rect">
            <a:avLst/>
          </a:prstGeom>
          <a:effectLst>
            <a:outerShdw blurRad="76200" dir="18900000" sy="23000" kx="-1200000" algn="bl" rotWithShape="0">
              <a:prstClr val="black">
                <a:alpha val="20000"/>
              </a:prstClr>
            </a:outerShdw>
          </a:effectLst>
        </p:spPr>
      </p:pic>
      <p:cxnSp>
        <p:nvCxnSpPr>
          <p:cNvPr id="109" name="Straight Arrow Connector 108"/>
          <p:cNvCxnSpPr/>
          <p:nvPr/>
        </p:nvCxnSpPr>
        <p:spPr>
          <a:xfrm flipV="1">
            <a:off x="5987931" y="2432645"/>
            <a:ext cx="1460500" cy="688522"/>
          </a:xfrm>
          <a:prstGeom prst="straightConnector1">
            <a:avLst/>
          </a:prstGeom>
          <a:ln w="38100" cmpd="sng">
            <a:solidFill>
              <a:schemeClr val="accent2">
                <a:lumMod val="75000"/>
              </a:schemeClr>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6178431" y="2475242"/>
            <a:ext cx="709687" cy="307777"/>
          </a:xfrm>
          <a:prstGeom prst="rect">
            <a:avLst/>
          </a:prstGeom>
          <a:noFill/>
        </p:spPr>
        <p:txBody>
          <a:bodyPr wrap="none" rtlCol="0">
            <a:spAutoFit/>
          </a:bodyPr>
          <a:lstStyle/>
          <a:p>
            <a:r>
              <a:rPr lang="en-US" sz="1400" dirty="0" smtClean="0"/>
              <a:t>RTMPE</a:t>
            </a:r>
            <a:endParaRPr lang="en-US" sz="1400" dirty="0"/>
          </a:p>
        </p:txBody>
      </p:sp>
      <p:pic>
        <p:nvPicPr>
          <p:cNvPr id="111" name="Picture 110"/>
          <p:cNvPicPr>
            <a:picLocks noChangeAspect="1"/>
          </p:cNvPicPr>
          <p:nvPr/>
        </p:nvPicPr>
        <p:blipFill rotWithShape="1">
          <a:blip r:embed="rId10">
            <a:clrChange>
              <a:clrFrom>
                <a:srgbClr val="FFFFFF"/>
              </a:clrFrom>
              <a:clrTo>
                <a:srgbClr val="FFFFFF">
                  <a:alpha val="0"/>
                </a:srgbClr>
              </a:clrTo>
            </a:clrChange>
          </a:blip>
          <a:srcRect r="52745" b="8025"/>
          <a:stretch/>
        </p:blipFill>
        <p:spPr>
          <a:xfrm>
            <a:off x="7417382" y="2911378"/>
            <a:ext cx="867090" cy="1051022"/>
          </a:xfrm>
          <a:prstGeom prst="rect">
            <a:avLst/>
          </a:prstGeom>
          <a:effectLst>
            <a:outerShdw blurRad="76200" dir="18900000" sy="23000" kx="-1200000" algn="bl" rotWithShape="0">
              <a:prstClr val="black">
                <a:alpha val="20000"/>
              </a:prstClr>
            </a:outerShdw>
          </a:effectLst>
        </p:spPr>
      </p:pic>
      <p:pic>
        <p:nvPicPr>
          <p:cNvPr id="112" name="Picture 111"/>
          <p:cNvPicPr>
            <a:picLocks noChangeAspect="1"/>
          </p:cNvPicPr>
          <p:nvPr/>
        </p:nvPicPr>
        <p:blipFill>
          <a:blip r:embed="rId11" cstate="print"/>
          <a:stretch>
            <a:fillRect/>
          </a:stretch>
        </p:blipFill>
        <p:spPr>
          <a:xfrm>
            <a:off x="8178982" y="3585839"/>
            <a:ext cx="779966" cy="726350"/>
          </a:xfrm>
          <a:prstGeom prst="rect">
            <a:avLst/>
          </a:prstGeom>
          <a:effectLst>
            <a:outerShdw blurRad="76200" dir="18900000" sy="23000" kx="-1200000" algn="bl" rotWithShape="0">
              <a:prstClr val="black">
                <a:alpha val="20000"/>
              </a:prstClr>
            </a:outerShdw>
          </a:effectLst>
        </p:spPr>
      </p:pic>
      <p:cxnSp>
        <p:nvCxnSpPr>
          <p:cNvPr id="113" name="Straight Arrow Connector 112"/>
          <p:cNvCxnSpPr/>
          <p:nvPr/>
        </p:nvCxnSpPr>
        <p:spPr>
          <a:xfrm flipV="1">
            <a:off x="6064131" y="3521216"/>
            <a:ext cx="1384300" cy="492902"/>
          </a:xfrm>
          <a:prstGeom prst="straightConnector1">
            <a:avLst/>
          </a:prstGeom>
          <a:ln w="38100" cmpd="sng">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6318133" y="3330715"/>
            <a:ext cx="479393" cy="307777"/>
          </a:xfrm>
          <a:prstGeom prst="rect">
            <a:avLst/>
          </a:prstGeom>
          <a:noFill/>
        </p:spPr>
        <p:txBody>
          <a:bodyPr wrap="none" rtlCol="0">
            <a:spAutoFit/>
          </a:bodyPr>
          <a:lstStyle/>
          <a:p>
            <a:r>
              <a:rPr lang="en-US" sz="1400" dirty="0" smtClean="0"/>
              <a:t>HLS</a:t>
            </a:r>
            <a:endParaRPr lang="en-US" sz="1400" dirty="0"/>
          </a:p>
        </p:txBody>
      </p:sp>
      <p:pic>
        <p:nvPicPr>
          <p:cNvPr id="115" name="Picture 114"/>
          <p:cNvPicPr>
            <a:picLocks noChangeAspect="1"/>
          </p:cNvPicPr>
          <p:nvPr/>
        </p:nvPicPr>
        <p:blipFill>
          <a:blip r:embed="rId12">
            <a:clrChange>
              <a:clrFrom>
                <a:srgbClr val="FFFFFF"/>
              </a:clrFrom>
              <a:clrTo>
                <a:srgbClr val="FFFFFF">
                  <a:alpha val="0"/>
                </a:srgbClr>
              </a:clrTo>
            </a:clrChange>
          </a:blip>
          <a:stretch>
            <a:fillRect/>
          </a:stretch>
        </p:blipFill>
        <p:spPr>
          <a:xfrm>
            <a:off x="7407928" y="4293471"/>
            <a:ext cx="1114526" cy="774689"/>
          </a:xfrm>
          <a:prstGeom prst="rect">
            <a:avLst/>
          </a:prstGeom>
          <a:effectLst>
            <a:outerShdw blurRad="76200" dir="18900000" sy="23000" kx="-1200000" algn="bl" rotWithShape="0">
              <a:prstClr val="black">
                <a:alpha val="20000"/>
              </a:prstClr>
            </a:outerShdw>
          </a:effectLst>
        </p:spPr>
      </p:pic>
      <p:cxnSp>
        <p:nvCxnSpPr>
          <p:cNvPr id="117" name="Straight Arrow Connector 116"/>
          <p:cNvCxnSpPr/>
          <p:nvPr/>
        </p:nvCxnSpPr>
        <p:spPr>
          <a:xfrm flipV="1">
            <a:off x="5987931" y="1316860"/>
            <a:ext cx="1511300" cy="1214553"/>
          </a:xfrm>
          <a:prstGeom prst="straightConnector1">
            <a:avLst/>
          </a:prstGeom>
          <a:ln w="38100" cmpd="sng">
            <a:solidFill>
              <a:schemeClr val="accent4">
                <a:lumMod val="75000"/>
              </a:schemeClr>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5770569" y="1456446"/>
            <a:ext cx="1523999" cy="523220"/>
          </a:xfrm>
          <a:prstGeom prst="rect">
            <a:avLst/>
          </a:prstGeom>
          <a:noFill/>
        </p:spPr>
        <p:txBody>
          <a:bodyPr wrap="square" rtlCol="0">
            <a:spAutoFit/>
          </a:bodyPr>
          <a:lstStyle/>
          <a:p>
            <a:r>
              <a:rPr lang="en-US" sz="1400" dirty="0" smtClean="0"/>
              <a:t>Progressive Download</a:t>
            </a:r>
            <a:endParaRPr lang="en-US" sz="1400" dirty="0"/>
          </a:p>
        </p:txBody>
      </p:sp>
      <p:cxnSp>
        <p:nvCxnSpPr>
          <p:cNvPr id="119" name="Straight Arrow Connector 118"/>
          <p:cNvCxnSpPr/>
          <p:nvPr/>
        </p:nvCxnSpPr>
        <p:spPr>
          <a:xfrm>
            <a:off x="6045997" y="4406995"/>
            <a:ext cx="1402434" cy="390962"/>
          </a:xfrm>
          <a:prstGeom prst="straightConnector1">
            <a:avLst/>
          </a:prstGeom>
          <a:ln w="38100" cmpd="sng">
            <a:solidFill>
              <a:schemeClr val="tx2">
                <a:lumMod val="60000"/>
                <a:lumOff val="40000"/>
              </a:schemeClr>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6263496" y="4025511"/>
            <a:ext cx="1295400" cy="523220"/>
          </a:xfrm>
          <a:prstGeom prst="rect">
            <a:avLst/>
          </a:prstGeom>
          <a:noFill/>
        </p:spPr>
        <p:txBody>
          <a:bodyPr wrap="square" rtlCol="0">
            <a:spAutoFit/>
          </a:bodyPr>
          <a:lstStyle/>
          <a:p>
            <a:r>
              <a:rPr lang="en-US" sz="1400" dirty="0" smtClean="0"/>
              <a:t>Smooth Streaming</a:t>
            </a:r>
            <a:endParaRPr lang="en-US" sz="1400" dirty="0"/>
          </a:p>
        </p:txBody>
      </p:sp>
      <p:cxnSp>
        <p:nvCxnSpPr>
          <p:cNvPr id="121" name="Straight Arrow Connector 120"/>
          <p:cNvCxnSpPr/>
          <p:nvPr/>
        </p:nvCxnSpPr>
        <p:spPr>
          <a:xfrm>
            <a:off x="5843981" y="4775642"/>
            <a:ext cx="1573401" cy="1128388"/>
          </a:xfrm>
          <a:prstGeom prst="straightConnector1">
            <a:avLst/>
          </a:prstGeom>
          <a:ln w="38100" cmpd="sng">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a:off x="6178431" y="5262930"/>
            <a:ext cx="479393" cy="307777"/>
          </a:xfrm>
          <a:prstGeom prst="rect">
            <a:avLst/>
          </a:prstGeom>
          <a:noFill/>
        </p:spPr>
        <p:txBody>
          <a:bodyPr wrap="none" rtlCol="0">
            <a:spAutoFit/>
          </a:bodyPr>
          <a:lstStyle/>
          <a:p>
            <a:r>
              <a:rPr lang="en-US" sz="1400" dirty="0" smtClean="0"/>
              <a:t>HLS</a:t>
            </a:r>
            <a:endParaRPr lang="en-US" sz="1400" dirty="0"/>
          </a:p>
        </p:txBody>
      </p:sp>
      <p:pic>
        <p:nvPicPr>
          <p:cNvPr id="123" name="Picture 122"/>
          <p:cNvPicPr>
            <a:picLocks noChangeAspect="1"/>
          </p:cNvPicPr>
          <p:nvPr/>
        </p:nvPicPr>
        <p:blipFill>
          <a:blip r:embed="rId13">
            <a:clrChange>
              <a:clrFrom>
                <a:srgbClr val="FFFFFF"/>
              </a:clrFrom>
              <a:clrTo>
                <a:srgbClr val="FFFFFF">
                  <a:alpha val="0"/>
                </a:srgbClr>
              </a:clrTo>
            </a:clrChange>
          </a:blip>
          <a:srcRect t="18558" b="16933"/>
          <a:stretch>
            <a:fillRect/>
          </a:stretch>
        </p:blipFill>
        <p:spPr>
          <a:xfrm>
            <a:off x="7608772" y="5154902"/>
            <a:ext cx="1196518" cy="831609"/>
          </a:xfrm>
          <a:prstGeom prst="rect">
            <a:avLst/>
          </a:prstGeom>
          <a:effectLst>
            <a:outerShdw blurRad="76200" dir="18900000" sy="23000" kx="-1200000" algn="bl" rotWithShape="0">
              <a:prstClr val="black">
                <a:alpha val="20000"/>
              </a:prstClr>
            </a:outerShdw>
          </a:effectLst>
        </p:spPr>
      </p:pic>
      <p:pic>
        <p:nvPicPr>
          <p:cNvPr id="124" name="Picture 123"/>
          <p:cNvPicPr>
            <a:picLocks noChangeAspect="1"/>
          </p:cNvPicPr>
          <p:nvPr/>
        </p:nvPicPr>
        <p:blipFill>
          <a:blip r:embed="rId14">
            <a:clrChange>
              <a:clrFrom>
                <a:srgbClr val="FFFFFF"/>
              </a:clrFrom>
              <a:clrTo>
                <a:srgbClr val="FFFFFF">
                  <a:alpha val="0"/>
                </a:srgbClr>
              </a:clrTo>
            </a:clrChange>
          </a:blip>
          <a:stretch>
            <a:fillRect/>
          </a:stretch>
        </p:blipFill>
        <p:spPr>
          <a:xfrm>
            <a:off x="8320979" y="2578492"/>
            <a:ext cx="613161" cy="985436"/>
          </a:xfrm>
          <a:prstGeom prst="rect">
            <a:avLst/>
          </a:prstGeom>
          <a:effectLst>
            <a:outerShdw blurRad="76200" dir="18900000" sy="23000" kx="-1200000" algn="bl" rotWithShape="0">
              <a:prstClr val="black">
                <a:alpha val="20000"/>
              </a:prstClr>
            </a:outerShdw>
          </a:effectLst>
        </p:spPr>
      </p:pic>
      <p:pic>
        <p:nvPicPr>
          <p:cNvPr id="125" name="Picture 124"/>
          <p:cNvPicPr>
            <a:picLocks noChangeAspect="1"/>
          </p:cNvPicPr>
          <p:nvPr/>
        </p:nvPicPr>
        <p:blipFill>
          <a:blip r:embed="rId15">
            <a:clrChange>
              <a:clrFrom>
                <a:srgbClr val="FFFFFF"/>
              </a:clrFrom>
              <a:clrTo>
                <a:srgbClr val="FFFFFF">
                  <a:alpha val="0"/>
                </a:srgbClr>
              </a:clrTo>
            </a:clrChange>
          </a:blip>
          <a:stretch>
            <a:fillRect/>
          </a:stretch>
        </p:blipFill>
        <p:spPr>
          <a:xfrm>
            <a:off x="7581501" y="752018"/>
            <a:ext cx="1027860" cy="538954"/>
          </a:xfrm>
          <a:prstGeom prst="rect">
            <a:avLst/>
          </a:prstGeom>
          <a:effectLst>
            <a:outerShdw blurRad="76200" dir="18900000" sy="23000" kx="-1200000" algn="bl" rotWithShape="0">
              <a:prstClr val="black">
                <a:alpha val="20000"/>
              </a:prstClr>
            </a:outerShdw>
          </a:effectLst>
        </p:spPr>
      </p:pic>
      <p:sp>
        <p:nvSpPr>
          <p:cNvPr id="126" name="TextBox 125"/>
          <p:cNvSpPr txBox="1"/>
          <p:nvPr/>
        </p:nvSpPr>
        <p:spPr>
          <a:xfrm>
            <a:off x="503626" y="924758"/>
            <a:ext cx="1913004" cy="338554"/>
          </a:xfrm>
          <a:prstGeom prst="rect">
            <a:avLst/>
          </a:prstGeom>
          <a:noFill/>
        </p:spPr>
        <p:txBody>
          <a:bodyPr wrap="none" rtlCol="0">
            <a:spAutoFit/>
          </a:bodyPr>
          <a:lstStyle/>
          <a:p>
            <a:r>
              <a:rPr lang="en-US" sz="1600" dirty="0" err="1" smtClean="0"/>
              <a:t>VoD</a:t>
            </a:r>
            <a:r>
              <a:rPr lang="en-US" sz="1600" dirty="0" smtClean="0"/>
              <a:t> Mezzanine file</a:t>
            </a:r>
            <a:endParaRPr lang="en-US" sz="1600" dirty="0"/>
          </a:p>
        </p:txBody>
      </p:sp>
      <p:sp>
        <p:nvSpPr>
          <p:cNvPr id="130" name="Right Arrow 129"/>
          <p:cNvSpPr/>
          <p:nvPr/>
        </p:nvSpPr>
        <p:spPr>
          <a:xfrm>
            <a:off x="1892300" y="3092591"/>
            <a:ext cx="762000" cy="476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itle 1"/>
          <p:cNvSpPr>
            <a:spLocks noGrp="1"/>
          </p:cNvSpPr>
          <p:nvPr>
            <p:ph type="title"/>
          </p:nvPr>
        </p:nvSpPr>
        <p:spPr>
          <a:xfrm>
            <a:off x="126638" y="-152611"/>
            <a:ext cx="9324117" cy="969306"/>
          </a:xfrm>
        </p:spPr>
        <p:txBody>
          <a:bodyPr/>
          <a:lstStyle/>
          <a:p>
            <a:r>
              <a:rPr lang="en-US" dirty="0" smtClean="0"/>
              <a:t>E2E Workflow: Publisher Perspective  </a:t>
            </a:r>
            <a:endParaRPr lang="en-US" dirty="0"/>
          </a:p>
        </p:txBody>
      </p:sp>
      <p:pic>
        <p:nvPicPr>
          <p:cNvPr id="58" name="Picture 57"/>
          <p:cNvPicPr>
            <a:picLocks noChangeAspect="1"/>
          </p:cNvPicPr>
          <p:nvPr/>
        </p:nvPicPr>
        <p:blipFill>
          <a:blip r:embed="rId16"/>
          <a:stretch>
            <a:fillRect/>
          </a:stretch>
        </p:blipFill>
        <p:spPr>
          <a:xfrm>
            <a:off x="7791200" y="1647292"/>
            <a:ext cx="660010" cy="660010"/>
          </a:xfrm>
          <a:prstGeom prst="rect">
            <a:avLst/>
          </a:prstGeom>
          <a:effectLst>
            <a:outerShdw blurRad="76200" dir="18900000" sy="23000" kx="-1200000" algn="bl" rotWithShape="0">
              <a:prstClr val="black">
                <a:alpha val="20000"/>
              </a:prstClr>
            </a:outerShdw>
          </a:effectLst>
        </p:spPr>
      </p:pic>
      <p:sp>
        <p:nvSpPr>
          <p:cNvPr id="90" name="Can 89"/>
          <p:cNvSpPr/>
          <p:nvPr/>
        </p:nvSpPr>
        <p:spPr>
          <a:xfrm>
            <a:off x="3968750" y="1762136"/>
            <a:ext cx="317500" cy="202600"/>
          </a:xfrm>
          <a:prstGeom prst="can">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cxnSp>
        <p:nvCxnSpPr>
          <p:cNvPr id="3" name="Straight Arrow Connector 2"/>
          <p:cNvCxnSpPr>
            <a:stCxn id="126" idx="3"/>
            <a:endCxn id="95" idx="1"/>
          </p:cNvCxnSpPr>
          <p:nvPr/>
        </p:nvCxnSpPr>
        <p:spPr>
          <a:xfrm>
            <a:off x="2416630" y="1094035"/>
            <a:ext cx="536120" cy="467764"/>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95" idx="2"/>
            <a:endCxn id="101" idx="0"/>
          </p:cNvCxnSpPr>
          <p:nvPr/>
        </p:nvCxnSpPr>
        <p:spPr>
          <a:xfrm flipH="1">
            <a:off x="3246847" y="1977297"/>
            <a:ext cx="372653" cy="959917"/>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95" idx="2"/>
            <a:endCxn id="82" idx="1"/>
          </p:cNvCxnSpPr>
          <p:nvPr/>
        </p:nvCxnSpPr>
        <p:spPr>
          <a:xfrm>
            <a:off x="3619500" y="1977297"/>
            <a:ext cx="1169197" cy="770740"/>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95" idx="3"/>
          </p:cNvCxnSpPr>
          <p:nvPr/>
        </p:nvCxnSpPr>
        <p:spPr>
          <a:xfrm flipV="1">
            <a:off x="4286250" y="1021495"/>
            <a:ext cx="3266296" cy="540304"/>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95" idx="2"/>
          </p:cNvCxnSpPr>
          <p:nvPr/>
        </p:nvCxnSpPr>
        <p:spPr>
          <a:xfrm flipH="1">
            <a:off x="1636243" y="1977297"/>
            <a:ext cx="1983257" cy="1015179"/>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17">
            <a:clrChange>
              <a:clrFrom>
                <a:srgbClr val="FFFFFF"/>
              </a:clrFrom>
              <a:clrTo>
                <a:srgbClr val="FFFFFF">
                  <a:alpha val="0"/>
                </a:srgbClr>
              </a:clrTo>
            </a:clrChange>
          </a:blip>
          <a:stretch>
            <a:fillRect/>
          </a:stretch>
        </p:blipFill>
        <p:spPr>
          <a:xfrm>
            <a:off x="7740851" y="6087099"/>
            <a:ext cx="1017539" cy="495081"/>
          </a:xfrm>
          <a:prstGeom prst="rect">
            <a:avLst/>
          </a:prstGeom>
          <a:effectLst>
            <a:outerShdw blurRad="76200" dir="18900000" sy="23000" kx="-1200000" algn="bl" rotWithShape="0">
              <a:prstClr val="black">
                <a:alpha val="20000"/>
              </a:prstClr>
            </a:outerShdw>
          </a:effectLst>
        </p:spPr>
      </p:pic>
      <p:cxnSp>
        <p:nvCxnSpPr>
          <p:cNvPr id="87" name="Straight Arrow Connector 86"/>
          <p:cNvCxnSpPr>
            <a:stCxn id="95" idx="3"/>
          </p:cNvCxnSpPr>
          <p:nvPr/>
        </p:nvCxnSpPr>
        <p:spPr>
          <a:xfrm>
            <a:off x="4286250" y="1561799"/>
            <a:ext cx="3162181" cy="745503"/>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569009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3">
            <a:clrChange>
              <a:clrFrom>
                <a:srgbClr val="FFFFFF"/>
              </a:clrFrom>
              <a:clrTo>
                <a:srgbClr val="FFFFFF">
                  <a:alpha val="0"/>
                </a:srgbClr>
              </a:clrTo>
            </a:clrChange>
          </a:blip>
          <a:stretch>
            <a:fillRect/>
          </a:stretch>
        </p:blipFill>
        <p:spPr>
          <a:xfrm>
            <a:off x="68148" y="1207135"/>
            <a:ext cx="1060151" cy="899807"/>
          </a:xfrm>
          <a:prstGeom prst="rect">
            <a:avLst/>
          </a:prstGeom>
        </p:spPr>
      </p:pic>
      <p:pic>
        <p:nvPicPr>
          <p:cNvPr id="67" name="Picture 66"/>
          <p:cNvPicPr>
            <a:picLocks noChangeAspect="1"/>
          </p:cNvPicPr>
          <p:nvPr/>
        </p:nvPicPr>
        <p:blipFill>
          <a:blip r:embed="rId4">
            <a:clrChange>
              <a:clrFrom>
                <a:srgbClr val="FFFFFF"/>
              </a:clrFrom>
              <a:clrTo>
                <a:srgbClr val="FFFFFF">
                  <a:alpha val="0"/>
                </a:srgbClr>
              </a:clrTo>
            </a:clrChange>
          </a:blip>
          <a:stretch>
            <a:fillRect/>
          </a:stretch>
        </p:blipFill>
        <p:spPr>
          <a:xfrm>
            <a:off x="1636243" y="1336378"/>
            <a:ext cx="664514" cy="612321"/>
          </a:xfrm>
          <a:prstGeom prst="rect">
            <a:avLst/>
          </a:prstGeom>
        </p:spPr>
      </p:pic>
      <p:pic>
        <p:nvPicPr>
          <p:cNvPr id="68" name="Picture 67"/>
          <p:cNvPicPr>
            <a:picLocks noChangeAspect="1"/>
          </p:cNvPicPr>
          <p:nvPr/>
        </p:nvPicPr>
        <p:blipFill>
          <a:blip r:embed="rId5">
            <a:clrChange>
              <a:clrFrom>
                <a:srgbClr val="FFFFFF"/>
              </a:clrFrom>
              <a:clrTo>
                <a:srgbClr val="FFFFFF">
                  <a:alpha val="0"/>
                </a:srgbClr>
              </a:clrTo>
            </a:clrChange>
          </a:blip>
          <a:srcRect t="13669" b="21583"/>
          <a:stretch>
            <a:fillRect/>
          </a:stretch>
        </p:blipFill>
        <p:spPr>
          <a:xfrm>
            <a:off x="857566" y="1336379"/>
            <a:ext cx="727877" cy="612321"/>
          </a:xfrm>
          <a:prstGeom prst="rect">
            <a:avLst/>
          </a:prstGeom>
        </p:spPr>
      </p:pic>
      <p:grpSp>
        <p:nvGrpSpPr>
          <p:cNvPr id="73" name="Group 16"/>
          <p:cNvGrpSpPr/>
          <p:nvPr/>
        </p:nvGrpSpPr>
        <p:grpSpPr>
          <a:xfrm>
            <a:off x="397587" y="5149803"/>
            <a:ext cx="1752600" cy="1634422"/>
            <a:chOff x="279400" y="5022181"/>
            <a:chExt cx="1752600" cy="1525461"/>
          </a:xfrm>
        </p:grpSpPr>
        <p:pic>
          <p:nvPicPr>
            <p:cNvPr id="74" name="Picture 73"/>
            <p:cNvPicPr>
              <a:picLocks noChangeAspect="1"/>
            </p:cNvPicPr>
            <p:nvPr/>
          </p:nvPicPr>
          <p:blipFill>
            <a:blip r:embed="rId6"/>
            <a:stretch>
              <a:fillRect/>
            </a:stretch>
          </p:blipFill>
          <p:spPr>
            <a:xfrm>
              <a:off x="279400" y="5022181"/>
              <a:ext cx="1752600" cy="1245268"/>
            </a:xfrm>
            <a:prstGeom prst="rect">
              <a:avLst/>
            </a:prstGeom>
          </p:spPr>
        </p:pic>
        <p:sp>
          <p:nvSpPr>
            <p:cNvPr id="75" name="TextBox 74"/>
            <p:cNvSpPr txBox="1"/>
            <p:nvPr/>
          </p:nvSpPr>
          <p:spPr>
            <a:xfrm>
              <a:off x="631603" y="6231658"/>
              <a:ext cx="1271101" cy="315984"/>
            </a:xfrm>
            <a:prstGeom prst="rect">
              <a:avLst/>
            </a:prstGeom>
            <a:noFill/>
          </p:spPr>
          <p:txBody>
            <a:bodyPr wrap="none" rtlCol="0">
              <a:spAutoFit/>
            </a:bodyPr>
            <a:lstStyle/>
            <a:p>
              <a:r>
                <a:rPr lang="en-US" sz="1600" dirty="0" smtClean="0"/>
                <a:t>Live Stream</a:t>
              </a:r>
              <a:endParaRPr lang="en-US" dirty="0"/>
            </a:p>
          </p:txBody>
        </p:sp>
      </p:grpSp>
      <p:sp>
        <p:nvSpPr>
          <p:cNvPr id="76" name="Right Arrow 75"/>
          <p:cNvSpPr/>
          <p:nvPr/>
        </p:nvSpPr>
        <p:spPr>
          <a:xfrm rot="16200000">
            <a:off x="857882" y="4437696"/>
            <a:ext cx="816428" cy="444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ight Arrow 76"/>
          <p:cNvSpPr/>
          <p:nvPr/>
        </p:nvSpPr>
        <p:spPr>
          <a:xfrm rot="5400000">
            <a:off x="842465" y="2279094"/>
            <a:ext cx="847262" cy="444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8" name="Group 23"/>
          <p:cNvGrpSpPr/>
          <p:nvPr/>
        </p:nvGrpSpPr>
        <p:grpSpPr>
          <a:xfrm>
            <a:off x="559274" y="2992476"/>
            <a:ext cx="1249950" cy="1094693"/>
            <a:chOff x="2552700" y="3035300"/>
            <a:chExt cx="1414946" cy="1156582"/>
          </a:xfrm>
        </p:grpSpPr>
        <p:pic>
          <p:nvPicPr>
            <p:cNvPr id="79" name="Picture 78"/>
            <p:cNvPicPr>
              <a:picLocks noChangeAspect="1"/>
            </p:cNvPicPr>
            <p:nvPr/>
          </p:nvPicPr>
          <p:blipFill>
            <a:blip r:embed="rId7">
              <a:clrChange>
                <a:clrFrom>
                  <a:srgbClr val="FFFFFF"/>
                </a:clrFrom>
                <a:clrTo>
                  <a:srgbClr val="FFFFFF">
                    <a:alpha val="0"/>
                  </a:srgbClr>
                </a:clrTo>
              </a:clrChange>
            </a:blip>
            <a:stretch>
              <a:fillRect/>
            </a:stretch>
          </p:blipFill>
          <p:spPr>
            <a:xfrm>
              <a:off x="2552700" y="3035300"/>
              <a:ext cx="1414946" cy="1041400"/>
            </a:xfrm>
            <a:prstGeom prst="rect">
              <a:avLst/>
            </a:prstGeom>
          </p:spPr>
        </p:pic>
        <p:sp>
          <p:nvSpPr>
            <p:cNvPr id="80" name="TextBox 79"/>
            <p:cNvSpPr txBox="1"/>
            <p:nvPr/>
          </p:nvSpPr>
          <p:spPr>
            <a:xfrm>
              <a:off x="2692400" y="3834188"/>
              <a:ext cx="1140387" cy="357694"/>
            </a:xfrm>
            <a:prstGeom prst="rect">
              <a:avLst/>
            </a:prstGeom>
            <a:noFill/>
          </p:spPr>
          <p:txBody>
            <a:bodyPr wrap="none" rtlCol="0">
              <a:spAutoFit/>
            </a:bodyPr>
            <a:lstStyle/>
            <a:p>
              <a:r>
                <a:rPr lang="en-US" sz="1600" dirty="0" smtClean="0"/>
                <a:t>Encoders</a:t>
              </a:r>
              <a:endParaRPr lang="en-US" sz="1600" dirty="0"/>
            </a:p>
          </p:txBody>
        </p:sp>
      </p:grpSp>
      <p:grpSp>
        <p:nvGrpSpPr>
          <p:cNvPr id="81" name="Group 29"/>
          <p:cNvGrpSpPr/>
          <p:nvPr/>
        </p:nvGrpSpPr>
        <p:grpSpPr>
          <a:xfrm>
            <a:off x="4788697" y="2347987"/>
            <a:ext cx="1270000" cy="2449970"/>
            <a:chOff x="4673600" y="2263140"/>
            <a:chExt cx="1270000" cy="2286639"/>
          </a:xfrm>
        </p:grpSpPr>
        <p:pic>
          <p:nvPicPr>
            <p:cNvPr id="82" name="Picture 81"/>
            <p:cNvPicPr>
              <a:picLocks noChangeAspect="1"/>
            </p:cNvPicPr>
            <p:nvPr/>
          </p:nvPicPr>
          <p:blipFill>
            <a:blip r:embed="rId8"/>
            <a:stretch>
              <a:fillRect/>
            </a:stretch>
          </p:blipFill>
          <p:spPr>
            <a:xfrm>
              <a:off x="4673600" y="2263140"/>
              <a:ext cx="1244600" cy="746760"/>
            </a:xfrm>
            <a:prstGeom prst="rect">
              <a:avLst/>
            </a:prstGeom>
          </p:spPr>
        </p:pic>
        <p:pic>
          <p:nvPicPr>
            <p:cNvPr id="83" name="Picture 82"/>
            <p:cNvPicPr>
              <a:picLocks noChangeAspect="1"/>
            </p:cNvPicPr>
            <p:nvPr/>
          </p:nvPicPr>
          <p:blipFill>
            <a:blip r:embed="rId8"/>
            <a:stretch>
              <a:fillRect/>
            </a:stretch>
          </p:blipFill>
          <p:spPr>
            <a:xfrm>
              <a:off x="4699000" y="3558540"/>
              <a:ext cx="1244600" cy="746760"/>
            </a:xfrm>
            <a:prstGeom prst="rect">
              <a:avLst/>
            </a:prstGeom>
          </p:spPr>
        </p:pic>
        <p:pic>
          <p:nvPicPr>
            <p:cNvPr id="84" name="Picture 83"/>
            <p:cNvPicPr>
              <a:picLocks noChangeAspect="1"/>
            </p:cNvPicPr>
            <p:nvPr/>
          </p:nvPicPr>
          <p:blipFill>
            <a:blip r:embed="rId8"/>
            <a:stretch>
              <a:fillRect/>
            </a:stretch>
          </p:blipFill>
          <p:spPr>
            <a:xfrm>
              <a:off x="4686300" y="2910840"/>
              <a:ext cx="1244600" cy="746760"/>
            </a:xfrm>
            <a:prstGeom prst="rect">
              <a:avLst/>
            </a:prstGeom>
          </p:spPr>
        </p:pic>
        <p:sp>
          <p:nvSpPr>
            <p:cNvPr id="85" name="TextBox 84"/>
            <p:cNvSpPr txBox="1"/>
            <p:nvPr/>
          </p:nvSpPr>
          <p:spPr>
            <a:xfrm>
              <a:off x="5012031" y="4205069"/>
              <a:ext cx="611616" cy="344710"/>
            </a:xfrm>
            <a:prstGeom prst="rect">
              <a:avLst/>
            </a:prstGeom>
            <a:noFill/>
          </p:spPr>
          <p:txBody>
            <a:bodyPr wrap="none" rtlCol="0">
              <a:spAutoFit/>
            </a:bodyPr>
            <a:lstStyle/>
            <a:p>
              <a:pPr algn="ctr"/>
              <a:r>
                <a:rPr lang="en-US" dirty="0" smtClean="0"/>
                <a:t>CDN</a:t>
              </a:r>
            </a:p>
          </p:txBody>
        </p:sp>
      </p:grpSp>
      <p:sp>
        <p:nvSpPr>
          <p:cNvPr id="86" name="Right Arrow 85"/>
          <p:cNvSpPr/>
          <p:nvPr/>
        </p:nvSpPr>
        <p:spPr>
          <a:xfrm>
            <a:off x="3912399" y="3092590"/>
            <a:ext cx="762000" cy="476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TextBox 94"/>
          <p:cNvSpPr txBox="1"/>
          <p:nvPr/>
        </p:nvSpPr>
        <p:spPr>
          <a:xfrm>
            <a:off x="2952750" y="1146300"/>
            <a:ext cx="1333500" cy="830997"/>
          </a:xfrm>
          <a:prstGeom prst="rect">
            <a:avLst/>
          </a:prstGeom>
          <a:solidFill>
            <a:schemeClr val="accent2">
              <a:lumMod val="40000"/>
              <a:lumOff val="60000"/>
            </a:schemeClr>
          </a:solidFill>
          <a:ln w="12700" cmpd="sng">
            <a:noFill/>
          </a:ln>
        </p:spPr>
        <p:txBody>
          <a:bodyPr wrap="square" rtlCol="0">
            <a:spAutoFit/>
          </a:bodyPr>
          <a:lstStyle/>
          <a:p>
            <a:pPr algn="ctr"/>
            <a:r>
              <a:rPr lang="en-US" sz="1600" dirty="0" smtClean="0"/>
              <a:t>Content Management System</a:t>
            </a:r>
            <a:endParaRPr lang="en-US" sz="1600" dirty="0"/>
          </a:p>
        </p:txBody>
      </p:sp>
      <p:grpSp>
        <p:nvGrpSpPr>
          <p:cNvPr id="100" name="Group 23"/>
          <p:cNvGrpSpPr/>
          <p:nvPr/>
        </p:nvGrpSpPr>
        <p:grpSpPr>
          <a:xfrm>
            <a:off x="2677416" y="2937214"/>
            <a:ext cx="1335021" cy="1292348"/>
            <a:chOff x="2539999" y="3238500"/>
            <a:chExt cx="1335021" cy="1206191"/>
          </a:xfrm>
        </p:grpSpPr>
        <p:pic>
          <p:nvPicPr>
            <p:cNvPr id="101" name="Picture 100"/>
            <p:cNvPicPr>
              <a:picLocks noChangeAspect="1"/>
            </p:cNvPicPr>
            <p:nvPr/>
          </p:nvPicPr>
          <p:blipFill>
            <a:blip r:embed="rId7">
              <a:clrChange>
                <a:clrFrom>
                  <a:srgbClr val="FFFFFF"/>
                </a:clrFrom>
                <a:clrTo>
                  <a:srgbClr val="FFFFFF">
                    <a:alpha val="0"/>
                  </a:srgbClr>
                </a:clrTo>
              </a:clrChange>
            </a:blip>
            <a:stretch>
              <a:fillRect/>
            </a:stretch>
          </p:blipFill>
          <p:spPr>
            <a:xfrm>
              <a:off x="2540000" y="3238500"/>
              <a:ext cx="1138859" cy="838200"/>
            </a:xfrm>
            <a:prstGeom prst="rect">
              <a:avLst/>
            </a:prstGeom>
          </p:spPr>
        </p:pic>
        <p:sp>
          <p:nvSpPr>
            <p:cNvPr id="102" name="TextBox 101"/>
            <p:cNvSpPr txBox="1"/>
            <p:nvPr/>
          </p:nvSpPr>
          <p:spPr>
            <a:xfrm>
              <a:off x="2539999" y="3898900"/>
              <a:ext cx="1335021" cy="545791"/>
            </a:xfrm>
            <a:prstGeom prst="rect">
              <a:avLst/>
            </a:prstGeom>
            <a:noFill/>
          </p:spPr>
          <p:txBody>
            <a:bodyPr wrap="none" rtlCol="0">
              <a:spAutoFit/>
            </a:bodyPr>
            <a:lstStyle/>
            <a:p>
              <a:r>
                <a:rPr lang="en-US" sz="1600" dirty="0" smtClean="0"/>
                <a:t>Packagers</a:t>
              </a:r>
            </a:p>
            <a:p>
              <a:r>
                <a:rPr lang="en-US" sz="1600" dirty="0" smtClean="0">
                  <a:solidFill>
                    <a:schemeClr val="accent6">
                      <a:lumMod val="75000"/>
                    </a:schemeClr>
                  </a:solidFill>
                </a:rPr>
                <a:t>+ Encryption</a:t>
              </a:r>
              <a:endParaRPr lang="en-US" sz="1600" dirty="0">
                <a:solidFill>
                  <a:schemeClr val="accent6">
                    <a:lumMod val="75000"/>
                  </a:schemeClr>
                </a:solidFill>
              </a:endParaRPr>
            </a:p>
          </p:txBody>
        </p:sp>
      </p:grpSp>
      <p:pic>
        <p:nvPicPr>
          <p:cNvPr id="106" name="Picture 105"/>
          <p:cNvPicPr>
            <a:picLocks noChangeAspect="1"/>
          </p:cNvPicPr>
          <p:nvPr/>
        </p:nvPicPr>
        <p:blipFill>
          <a:blip r:embed="rId9">
            <a:clrChange>
              <a:clrFrom>
                <a:srgbClr val="FFFFFF"/>
              </a:clrFrom>
              <a:clrTo>
                <a:srgbClr val="FFFFFF">
                  <a:alpha val="0"/>
                </a:srgbClr>
              </a:clrTo>
            </a:clrChange>
          </a:blip>
          <a:stretch>
            <a:fillRect/>
          </a:stretch>
        </p:blipFill>
        <p:spPr>
          <a:xfrm>
            <a:off x="7359533" y="1496786"/>
            <a:ext cx="1499389" cy="979715"/>
          </a:xfrm>
          <a:prstGeom prst="rect">
            <a:avLst/>
          </a:prstGeom>
          <a:effectLst>
            <a:outerShdw blurRad="76200" dir="18900000" sy="23000" kx="-1200000" algn="bl" rotWithShape="0">
              <a:prstClr val="black">
                <a:alpha val="20000"/>
              </a:prstClr>
            </a:outerShdw>
          </a:effectLst>
        </p:spPr>
      </p:pic>
      <p:cxnSp>
        <p:nvCxnSpPr>
          <p:cNvPr id="109" name="Straight Arrow Connector 108"/>
          <p:cNvCxnSpPr/>
          <p:nvPr/>
        </p:nvCxnSpPr>
        <p:spPr>
          <a:xfrm flipV="1">
            <a:off x="5987931" y="2432645"/>
            <a:ext cx="1460500" cy="688522"/>
          </a:xfrm>
          <a:prstGeom prst="straightConnector1">
            <a:avLst/>
          </a:prstGeom>
          <a:ln w="38100" cmpd="sng">
            <a:solidFill>
              <a:schemeClr val="accent2">
                <a:lumMod val="75000"/>
              </a:schemeClr>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6178431" y="2475242"/>
            <a:ext cx="709687" cy="307777"/>
          </a:xfrm>
          <a:prstGeom prst="rect">
            <a:avLst/>
          </a:prstGeom>
          <a:noFill/>
        </p:spPr>
        <p:txBody>
          <a:bodyPr wrap="none" rtlCol="0">
            <a:spAutoFit/>
          </a:bodyPr>
          <a:lstStyle/>
          <a:p>
            <a:r>
              <a:rPr lang="en-US" sz="1400" dirty="0" smtClean="0"/>
              <a:t>RTMPE</a:t>
            </a:r>
            <a:endParaRPr lang="en-US" sz="1400" dirty="0"/>
          </a:p>
        </p:txBody>
      </p:sp>
      <p:pic>
        <p:nvPicPr>
          <p:cNvPr id="111" name="Picture 110"/>
          <p:cNvPicPr>
            <a:picLocks noChangeAspect="1"/>
          </p:cNvPicPr>
          <p:nvPr/>
        </p:nvPicPr>
        <p:blipFill rotWithShape="1">
          <a:blip r:embed="rId10">
            <a:clrChange>
              <a:clrFrom>
                <a:srgbClr val="FFFFFF"/>
              </a:clrFrom>
              <a:clrTo>
                <a:srgbClr val="FFFFFF">
                  <a:alpha val="0"/>
                </a:srgbClr>
              </a:clrTo>
            </a:clrChange>
          </a:blip>
          <a:srcRect r="52745" b="8025"/>
          <a:stretch/>
        </p:blipFill>
        <p:spPr>
          <a:xfrm>
            <a:off x="7417382" y="2911378"/>
            <a:ext cx="867090" cy="1051022"/>
          </a:xfrm>
          <a:prstGeom prst="rect">
            <a:avLst/>
          </a:prstGeom>
          <a:effectLst>
            <a:outerShdw blurRad="76200" dir="18900000" sy="23000" kx="-1200000" algn="bl" rotWithShape="0">
              <a:prstClr val="black">
                <a:alpha val="20000"/>
              </a:prstClr>
            </a:outerShdw>
          </a:effectLst>
        </p:spPr>
      </p:pic>
      <p:pic>
        <p:nvPicPr>
          <p:cNvPr id="112" name="Picture 111"/>
          <p:cNvPicPr>
            <a:picLocks noChangeAspect="1"/>
          </p:cNvPicPr>
          <p:nvPr/>
        </p:nvPicPr>
        <p:blipFill>
          <a:blip r:embed="rId11" cstate="print"/>
          <a:stretch>
            <a:fillRect/>
          </a:stretch>
        </p:blipFill>
        <p:spPr>
          <a:xfrm>
            <a:off x="8178982" y="3585839"/>
            <a:ext cx="779966" cy="726350"/>
          </a:xfrm>
          <a:prstGeom prst="rect">
            <a:avLst/>
          </a:prstGeom>
          <a:effectLst>
            <a:outerShdw blurRad="76200" dir="18900000" sy="23000" kx="-1200000" algn="bl" rotWithShape="0">
              <a:prstClr val="black">
                <a:alpha val="20000"/>
              </a:prstClr>
            </a:outerShdw>
          </a:effectLst>
        </p:spPr>
      </p:pic>
      <p:cxnSp>
        <p:nvCxnSpPr>
          <p:cNvPr id="113" name="Straight Arrow Connector 112"/>
          <p:cNvCxnSpPr/>
          <p:nvPr/>
        </p:nvCxnSpPr>
        <p:spPr>
          <a:xfrm flipV="1">
            <a:off x="6064131" y="3521216"/>
            <a:ext cx="1384300" cy="492902"/>
          </a:xfrm>
          <a:prstGeom prst="straightConnector1">
            <a:avLst/>
          </a:prstGeom>
          <a:ln w="38100" cmpd="sng">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6318133" y="3330715"/>
            <a:ext cx="479393" cy="307777"/>
          </a:xfrm>
          <a:prstGeom prst="rect">
            <a:avLst/>
          </a:prstGeom>
          <a:noFill/>
        </p:spPr>
        <p:txBody>
          <a:bodyPr wrap="none" rtlCol="0">
            <a:spAutoFit/>
          </a:bodyPr>
          <a:lstStyle/>
          <a:p>
            <a:r>
              <a:rPr lang="en-US" sz="1400" dirty="0" smtClean="0"/>
              <a:t>HLS</a:t>
            </a:r>
            <a:endParaRPr lang="en-US" sz="1400" dirty="0"/>
          </a:p>
        </p:txBody>
      </p:sp>
      <p:pic>
        <p:nvPicPr>
          <p:cNvPr id="115" name="Picture 114"/>
          <p:cNvPicPr>
            <a:picLocks noChangeAspect="1"/>
          </p:cNvPicPr>
          <p:nvPr/>
        </p:nvPicPr>
        <p:blipFill>
          <a:blip r:embed="rId12">
            <a:clrChange>
              <a:clrFrom>
                <a:srgbClr val="FFFFFF"/>
              </a:clrFrom>
              <a:clrTo>
                <a:srgbClr val="FFFFFF">
                  <a:alpha val="0"/>
                </a:srgbClr>
              </a:clrTo>
            </a:clrChange>
          </a:blip>
          <a:stretch>
            <a:fillRect/>
          </a:stretch>
        </p:blipFill>
        <p:spPr>
          <a:xfrm>
            <a:off x="7407928" y="4293471"/>
            <a:ext cx="1114526" cy="774689"/>
          </a:xfrm>
          <a:prstGeom prst="rect">
            <a:avLst/>
          </a:prstGeom>
          <a:effectLst>
            <a:outerShdw blurRad="76200" dir="18900000" sy="23000" kx="-1200000" algn="bl" rotWithShape="0">
              <a:prstClr val="black">
                <a:alpha val="20000"/>
              </a:prstClr>
            </a:outerShdw>
          </a:effectLst>
        </p:spPr>
      </p:pic>
      <p:cxnSp>
        <p:nvCxnSpPr>
          <p:cNvPr id="117" name="Straight Arrow Connector 116"/>
          <p:cNvCxnSpPr/>
          <p:nvPr/>
        </p:nvCxnSpPr>
        <p:spPr>
          <a:xfrm flipV="1">
            <a:off x="5987931" y="1316860"/>
            <a:ext cx="1511300" cy="1214553"/>
          </a:xfrm>
          <a:prstGeom prst="straightConnector1">
            <a:avLst/>
          </a:prstGeom>
          <a:ln w="38100" cmpd="sng">
            <a:solidFill>
              <a:schemeClr val="accent4">
                <a:lumMod val="75000"/>
              </a:schemeClr>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6045997" y="4406995"/>
            <a:ext cx="1402434" cy="390962"/>
          </a:xfrm>
          <a:prstGeom prst="straightConnector1">
            <a:avLst/>
          </a:prstGeom>
          <a:ln w="38100" cmpd="sng">
            <a:solidFill>
              <a:schemeClr val="tx2">
                <a:lumMod val="60000"/>
                <a:lumOff val="40000"/>
              </a:schemeClr>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6263496" y="4025511"/>
            <a:ext cx="1295400" cy="523220"/>
          </a:xfrm>
          <a:prstGeom prst="rect">
            <a:avLst/>
          </a:prstGeom>
          <a:noFill/>
        </p:spPr>
        <p:txBody>
          <a:bodyPr wrap="square" rtlCol="0">
            <a:spAutoFit/>
          </a:bodyPr>
          <a:lstStyle/>
          <a:p>
            <a:r>
              <a:rPr lang="en-US" sz="1400" dirty="0" smtClean="0"/>
              <a:t>Smooth Streaming</a:t>
            </a:r>
            <a:endParaRPr lang="en-US" sz="1400" dirty="0"/>
          </a:p>
        </p:txBody>
      </p:sp>
      <p:cxnSp>
        <p:nvCxnSpPr>
          <p:cNvPr id="121" name="Straight Arrow Connector 120"/>
          <p:cNvCxnSpPr/>
          <p:nvPr/>
        </p:nvCxnSpPr>
        <p:spPr>
          <a:xfrm>
            <a:off x="5843981" y="4775642"/>
            <a:ext cx="1573401" cy="1128388"/>
          </a:xfrm>
          <a:prstGeom prst="straightConnector1">
            <a:avLst/>
          </a:prstGeom>
          <a:ln w="38100" cmpd="sng">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a:off x="6178431" y="5262930"/>
            <a:ext cx="479393" cy="307777"/>
          </a:xfrm>
          <a:prstGeom prst="rect">
            <a:avLst/>
          </a:prstGeom>
          <a:noFill/>
        </p:spPr>
        <p:txBody>
          <a:bodyPr wrap="none" rtlCol="0">
            <a:spAutoFit/>
          </a:bodyPr>
          <a:lstStyle/>
          <a:p>
            <a:r>
              <a:rPr lang="en-US" sz="1400" dirty="0" smtClean="0"/>
              <a:t>HLS</a:t>
            </a:r>
            <a:endParaRPr lang="en-US" sz="1400" dirty="0"/>
          </a:p>
        </p:txBody>
      </p:sp>
      <p:pic>
        <p:nvPicPr>
          <p:cNvPr id="123" name="Picture 122"/>
          <p:cNvPicPr>
            <a:picLocks noChangeAspect="1"/>
          </p:cNvPicPr>
          <p:nvPr/>
        </p:nvPicPr>
        <p:blipFill>
          <a:blip r:embed="rId13">
            <a:clrChange>
              <a:clrFrom>
                <a:srgbClr val="FFFFFF"/>
              </a:clrFrom>
              <a:clrTo>
                <a:srgbClr val="FFFFFF">
                  <a:alpha val="0"/>
                </a:srgbClr>
              </a:clrTo>
            </a:clrChange>
          </a:blip>
          <a:srcRect t="18558" b="16933"/>
          <a:stretch>
            <a:fillRect/>
          </a:stretch>
        </p:blipFill>
        <p:spPr>
          <a:xfrm>
            <a:off x="7608772" y="5154902"/>
            <a:ext cx="1196518" cy="831609"/>
          </a:xfrm>
          <a:prstGeom prst="rect">
            <a:avLst/>
          </a:prstGeom>
          <a:effectLst>
            <a:outerShdw blurRad="76200" dir="18900000" sy="23000" kx="-1200000" algn="bl" rotWithShape="0">
              <a:prstClr val="black">
                <a:alpha val="20000"/>
              </a:prstClr>
            </a:outerShdw>
          </a:effectLst>
        </p:spPr>
      </p:pic>
      <p:pic>
        <p:nvPicPr>
          <p:cNvPr id="124" name="Picture 123"/>
          <p:cNvPicPr>
            <a:picLocks noChangeAspect="1"/>
          </p:cNvPicPr>
          <p:nvPr/>
        </p:nvPicPr>
        <p:blipFill>
          <a:blip r:embed="rId14">
            <a:clrChange>
              <a:clrFrom>
                <a:srgbClr val="FFFFFF"/>
              </a:clrFrom>
              <a:clrTo>
                <a:srgbClr val="FFFFFF">
                  <a:alpha val="0"/>
                </a:srgbClr>
              </a:clrTo>
            </a:clrChange>
          </a:blip>
          <a:stretch>
            <a:fillRect/>
          </a:stretch>
        </p:blipFill>
        <p:spPr>
          <a:xfrm>
            <a:off x="8320979" y="2578492"/>
            <a:ext cx="613161" cy="985436"/>
          </a:xfrm>
          <a:prstGeom prst="rect">
            <a:avLst/>
          </a:prstGeom>
          <a:effectLst>
            <a:outerShdw blurRad="76200" dir="18900000" sy="23000" kx="-1200000" algn="bl" rotWithShape="0">
              <a:prstClr val="black">
                <a:alpha val="20000"/>
              </a:prstClr>
            </a:outerShdw>
          </a:effectLst>
        </p:spPr>
      </p:pic>
      <p:pic>
        <p:nvPicPr>
          <p:cNvPr id="125" name="Picture 124"/>
          <p:cNvPicPr>
            <a:picLocks noChangeAspect="1"/>
          </p:cNvPicPr>
          <p:nvPr/>
        </p:nvPicPr>
        <p:blipFill>
          <a:blip r:embed="rId15">
            <a:clrChange>
              <a:clrFrom>
                <a:srgbClr val="FFFFFF"/>
              </a:clrFrom>
              <a:clrTo>
                <a:srgbClr val="FFFFFF">
                  <a:alpha val="0"/>
                </a:srgbClr>
              </a:clrTo>
            </a:clrChange>
          </a:blip>
          <a:stretch>
            <a:fillRect/>
          </a:stretch>
        </p:blipFill>
        <p:spPr>
          <a:xfrm>
            <a:off x="7581501" y="752018"/>
            <a:ext cx="1027860" cy="538954"/>
          </a:xfrm>
          <a:prstGeom prst="rect">
            <a:avLst/>
          </a:prstGeom>
          <a:effectLst>
            <a:outerShdw blurRad="76200" dir="18900000" sy="23000" kx="-1200000" algn="bl" rotWithShape="0">
              <a:prstClr val="black">
                <a:alpha val="20000"/>
              </a:prstClr>
            </a:outerShdw>
          </a:effectLst>
        </p:spPr>
      </p:pic>
      <p:sp>
        <p:nvSpPr>
          <p:cNvPr id="126" name="TextBox 125"/>
          <p:cNvSpPr txBox="1"/>
          <p:nvPr/>
        </p:nvSpPr>
        <p:spPr>
          <a:xfrm>
            <a:off x="503626" y="924758"/>
            <a:ext cx="1913004" cy="338554"/>
          </a:xfrm>
          <a:prstGeom prst="rect">
            <a:avLst/>
          </a:prstGeom>
          <a:noFill/>
        </p:spPr>
        <p:txBody>
          <a:bodyPr wrap="none" rtlCol="0">
            <a:spAutoFit/>
          </a:bodyPr>
          <a:lstStyle/>
          <a:p>
            <a:r>
              <a:rPr lang="en-US" sz="1600" dirty="0" err="1" smtClean="0"/>
              <a:t>VoD</a:t>
            </a:r>
            <a:r>
              <a:rPr lang="en-US" sz="1600" dirty="0" smtClean="0"/>
              <a:t> Mezzanine file</a:t>
            </a:r>
            <a:endParaRPr lang="en-US" sz="1600" dirty="0"/>
          </a:p>
        </p:txBody>
      </p:sp>
      <p:sp>
        <p:nvSpPr>
          <p:cNvPr id="130" name="Right Arrow 129"/>
          <p:cNvSpPr/>
          <p:nvPr/>
        </p:nvSpPr>
        <p:spPr>
          <a:xfrm>
            <a:off x="1892300" y="3092591"/>
            <a:ext cx="762000" cy="476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itle 1"/>
          <p:cNvSpPr>
            <a:spLocks noGrp="1"/>
          </p:cNvSpPr>
          <p:nvPr>
            <p:ph type="title"/>
          </p:nvPr>
        </p:nvSpPr>
        <p:spPr>
          <a:xfrm>
            <a:off x="126638" y="-152611"/>
            <a:ext cx="9324117" cy="969306"/>
          </a:xfrm>
        </p:spPr>
        <p:txBody>
          <a:bodyPr/>
          <a:lstStyle/>
          <a:p>
            <a:r>
              <a:rPr lang="en-US" dirty="0"/>
              <a:t>More Complexity with Security</a:t>
            </a:r>
          </a:p>
        </p:txBody>
      </p:sp>
      <p:pic>
        <p:nvPicPr>
          <p:cNvPr id="58" name="Picture 57"/>
          <p:cNvPicPr>
            <a:picLocks noChangeAspect="1"/>
          </p:cNvPicPr>
          <p:nvPr/>
        </p:nvPicPr>
        <p:blipFill>
          <a:blip r:embed="rId16"/>
          <a:stretch>
            <a:fillRect/>
          </a:stretch>
        </p:blipFill>
        <p:spPr>
          <a:xfrm>
            <a:off x="7791200" y="1647292"/>
            <a:ext cx="660010" cy="660010"/>
          </a:xfrm>
          <a:prstGeom prst="rect">
            <a:avLst/>
          </a:prstGeom>
          <a:effectLst>
            <a:outerShdw blurRad="76200" dir="18900000" sy="23000" kx="-1200000" algn="bl" rotWithShape="0">
              <a:prstClr val="black">
                <a:alpha val="20000"/>
              </a:prstClr>
            </a:outerShdw>
          </a:effectLst>
        </p:spPr>
      </p:pic>
      <p:sp>
        <p:nvSpPr>
          <p:cNvPr id="90" name="Can 89"/>
          <p:cNvSpPr/>
          <p:nvPr/>
        </p:nvSpPr>
        <p:spPr>
          <a:xfrm>
            <a:off x="3968750" y="1762136"/>
            <a:ext cx="317500" cy="202600"/>
          </a:xfrm>
          <a:prstGeom prst="can">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cxnSp>
        <p:nvCxnSpPr>
          <p:cNvPr id="3" name="Straight Arrow Connector 2"/>
          <p:cNvCxnSpPr>
            <a:stCxn id="126" idx="3"/>
            <a:endCxn id="95" idx="1"/>
          </p:cNvCxnSpPr>
          <p:nvPr/>
        </p:nvCxnSpPr>
        <p:spPr>
          <a:xfrm>
            <a:off x="2416630" y="1094035"/>
            <a:ext cx="536120" cy="467764"/>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95" idx="2"/>
            <a:endCxn id="101" idx="0"/>
          </p:cNvCxnSpPr>
          <p:nvPr/>
        </p:nvCxnSpPr>
        <p:spPr>
          <a:xfrm flipH="1">
            <a:off x="3246847" y="1977297"/>
            <a:ext cx="372653" cy="959917"/>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95" idx="2"/>
            <a:endCxn id="82" idx="1"/>
          </p:cNvCxnSpPr>
          <p:nvPr/>
        </p:nvCxnSpPr>
        <p:spPr>
          <a:xfrm>
            <a:off x="3619500" y="1977297"/>
            <a:ext cx="1169197" cy="770740"/>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95" idx="3"/>
          </p:cNvCxnSpPr>
          <p:nvPr/>
        </p:nvCxnSpPr>
        <p:spPr>
          <a:xfrm flipV="1">
            <a:off x="4286250" y="1021495"/>
            <a:ext cx="3266296" cy="540304"/>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95" idx="2"/>
          </p:cNvCxnSpPr>
          <p:nvPr/>
        </p:nvCxnSpPr>
        <p:spPr>
          <a:xfrm flipH="1">
            <a:off x="1636243" y="1977297"/>
            <a:ext cx="1983257" cy="1015179"/>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17">
            <a:clrChange>
              <a:clrFrom>
                <a:srgbClr val="FFFFFF"/>
              </a:clrFrom>
              <a:clrTo>
                <a:srgbClr val="FFFFFF">
                  <a:alpha val="0"/>
                </a:srgbClr>
              </a:clrTo>
            </a:clrChange>
          </a:blip>
          <a:stretch>
            <a:fillRect/>
          </a:stretch>
        </p:blipFill>
        <p:spPr>
          <a:xfrm>
            <a:off x="7740851" y="6087099"/>
            <a:ext cx="1017539" cy="495081"/>
          </a:xfrm>
          <a:prstGeom prst="rect">
            <a:avLst/>
          </a:prstGeom>
          <a:effectLst>
            <a:outerShdw blurRad="76200" dir="18900000" sy="23000" kx="-1200000" algn="bl" rotWithShape="0">
              <a:prstClr val="black">
                <a:alpha val="20000"/>
              </a:prstClr>
            </a:outerShdw>
          </a:effectLst>
        </p:spPr>
      </p:pic>
      <p:grpSp>
        <p:nvGrpSpPr>
          <p:cNvPr id="51" name="Group 50"/>
          <p:cNvGrpSpPr/>
          <p:nvPr/>
        </p:nvGrpSpPr>
        <p:grpSpPr>
          <a:xfrm>
            <a:off x="4928396" y="5326696"/>
            <a:ext cx="1138860" cy="1353902"/>
            <a:chOff x="3340099" y="2768600"/>
            <a:chExt cx="1138860" cy="1263642"/>
          </a:xfrm>
        </p:grpSpPr>
        <p:pic>
          <p:nvPicPr>
            <p:cNvPr id="52" name="Picture 51"/>
            <p:cNvPicPr>
              <a:picLocks noChangeAspect="1"/>
            </p:cNvPicPr>
            <p:nvPr/>
          </p:nvPicPr>
          <p:blipFill>
            <a:blip r:embed="rId7">
              <a:clrChange>
                <a:clrFrom>
                  <a:srgbClr val="FFFFFF"/>
                </a:clrFrom>
                <a:clrTo>
                  <a:srgbClr val="FFFFFF">
                    <a:alpha val="0"/>
                  </a:srgbClr>
                </a:clrTo>
              </a:clrChange>
            </a:blip>
            <a:stretch>
              <a:fillRect/>
            </a:stretch>
          </p:blipFill>
          <p:spPr>
            <a:xfrm>
              <a:off x="3340100" y="2768600"/>
              <a:ext cx="1138859" cy="838200"/>
            </a:xfrm>
            <a:prstGeom prst="rect">
              <a:avLst/>
            </a:prstGeom>
          </p:spPr>
        </p:pic>
        <p:sp>
          <p:nvSpPr>
            <p:cNvPr id="54" name="TextBox 53"/>
            <p:cNvSpPr txBox="1"/>
            <p:nvPr/>
          </p:nvSpPr>
          <p:spPr>
            <a:xfrm>
              <a:off x="3340099" y="3429000"/>
              <a:ext cx="1092201" cy="603242"/>
            </a:xfrm>
            <a:prstGeom prst="rect">
              <a:avLst/>
            </a:prstGeom>
            <a:noFill/>
          </p:spPr>
          <p:txBody>
            <a:bodyPr wrap="square" rtlCol="0">
              <a:spAutoFit/>
            </a:bodyPr>
            <a:lstStyle/>
            <a:p>
              <a:pPr algn="ctr"/>
              <a:r>
                <a:rPr lang="en-US" dirty="0" smtClean="0">
                  <a:solidFill>
                    <a:srgbClr val="E46C0A"/>
                  </a:solidFill>
                </a:rPr>
                <a:t>License Servers</a:t>
              </a:r>
              <a:endParaRPr lang="en-US" dirty="0">
                <a:solidFill>
                  <a:srgbClr val="E46C0A"/>
                </a:solidFill>
              </a:endParaRPr>
            </a:p>
          </p:txBody>
        </p:sp>
      </p:grpSp>
      <p:cxnSp>
        <p:nvCxnSpPr>
          <p:cNvPr id="55" name="Straight Arrow Connector 54"/>
          <p:cNvCxnSpPr>
            <a:stCxn id="95" idx="2"/>
          </p:cNvCxnSpPr>
          <p:nvPr/>
        </p:nvCxnSpPr>
        <p:spPr>
          <a:xfrm>
            <a:off x="3619500" y="1977297"/>
            <a:ext cx="1507628" cy="3349399"/>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2" idx="3"/>
            <a:endCxn id="19" idx="1"/>
          </p:cNvCxnSpPr>
          <p:nvPr/>
        </p:nvCxnSpPr>
        <p:spPr>
          <a:xfrm>
            <a:off x="6067256" y="5775732"/>
            <a:ext cx="1673595" cy="558908"/>
          </a:xfrm>
          <a:prstGeom prst="straightConnector1">
            <a:avLst/>
          </a:prstGeom>
          <a:ln w="12700" cmpd="sng">
            <a:solidFill>
              <a:schemeClr val="accent6">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2" idx="3"/>
            <a:endCxn id="123" idx="1"/>
          </p:cNvCxnSpPr>
          <p:nvPr/>
        </p:nvCxnSpPr>
        <p:spPr>
          <a:xfrm flipV="1">
            <a:off x="6067256" y="5570707"/>
            <a:ext cx="1541516" cy="205025"/>
          </a:xfrm>
          <a:prstGeom prst="straightConnector1">
            <a:avLst/>
          </a:prstGeom>
          <a:ln w="12700" cmpd="sng">
            <a:solidFill>
              <a:schemeClr val="accent6">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5770569" y="1456446"/>
            <a:ext cx="1523999" cy="523220"/>
          </a:xfrm>
          <a:prstGeom prst="rect">
            <a:avLst/>
          </a:prstGeom>
          <a:noFill/>
        </p:spPr>
        <p:txBody>
          <a:bodyPr wrap="square" rtlCol="0">
            <a:spAutoFit/>
          </a:bodyPr>
          <a:lstStyle/>
          <a:p>
            <a:r>
              <a:rPr lang="en-US" sz="1400" dirty="0" smtClean="0"/>
              <a:t>Progressive Download</a:t>
            </a:r>
            <a:endParaRPr lang="en-US" sz="1400" dirty="0"/>
          </a:p>
        </p:txBody>
      </p:sp>
      <p:cxnSp>
        <p:nvCxnSpPr>
          <p:cNvPr id="70" name="Straight Arrow Connector 69"/>
          <p:cNvCxnSpPr/>
          <p:nvPr/>
        </p:nvCxnSpPr>
        <p:spPr>
          <a:xfrm>
            <a:off x="4286250" y="1561799"/>
            <a:ext cx="3162181" cy="745503"/>
          </a:xfrm>
          <a:prstGeom prst="straightConnector1">
            <a:avLst/>
          </a:prstGeom>
          <a:ln w="12700" cmpd="sng">
            <a:solidFill>
              <a:srgbClr val="D99694"/>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7448431" y="6482304"/>
            <a:ext cx="1496511" cy="369332"/>
          </a:xfrm>
          <a:prstGeom prst="rect">
            <a:avLst/>
          </a:prstGeom>
        </p:spPr>
        <p:txBody>
          <a:bodyPr wrap="none">
            <a:spAutoFit/>
          </a:bodyPr>
          <a:lstStyle/>
          <a:p>
            <a:r>
              <a:rPr lang="en-US" dirty="0">
                <a:solidFill>
                  <a:schemeClr val="accent6">
                    <a:lumMod val="75000"/>
                  </a:schemeClr>
                </a:solidFill>
              </a:rPr>
              <a:t>+ </a:t>
            </a:r>
            <a:r>
              <a:rPr lang="en-US" dirty="0" smtClean="0">
                <a:solidFill>
                  <a:schemeClr val="accent6">
                    <a:lumMod val="75000"/>
                  </a:schemeClr>
                </a:solidFill>
              </a:rPr>
              <a:t>Decryption</a:t>
            </a:r>
            <a:endParaRPr lang="en-US" dirty="0">
              <a:solidFill>
                <a:schemeClr val="accent6">
                  <a:lumMod val="75000"/>
                </a:schemeClr>
              </a:solidFill>
            </a:endParaRPr>
          </a:p>
        </p:txBody>
      </p:sp>
    </p:spTree>
    <p:extLst>
      <p:ext uri="{BB962C8B-B14F-4D97-AF65-F5344CB8AC3E}">
        <p14:creationId xmlns:p14="http://schemas.microsoft.com/office/powerpoint/2010/main" val="209481160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p:cNvSpPr>
          <p:nvPr/>
        </p:nvSpPr>
        <p:spPr bwMode="auto">
          <a:xfrm>
            <a:off x="524658" y="3874751"/>
            <a:ext cx="7958138" cy="1025525"/>
          </a:xfrm>
          <a:prstGeom prst="rect">
            <a:avLst/>
          </a:prstGeom>
          <a:noFill/>
          <a:ln w="9525">
            <a:noFill/>
            <a:miter lim="800000"/>
            <a:headEnd/>
            <a:tailEnd/>
          </a:ln>
          <a:effectLst>
            <a:outerShdw blurRad="63500" dist="38099" dir="2700000" algn="ctr" rotWithShape="0">
              <a:schemeClr val="tx1">
                <a:alpha val="50000"/>
              </a:schemeClr>
            </a:outerShdw>
          </a:effectLst>
        </p:spPr>
        <p:txBody>
          <a:bodyPr anchor="ctr">
            <a:prstTxWarp prst="textNoShape">
              <a:avLst/>
            </a:prstTxWarp>
          </a:bodyPr>
          <a:lstStyle/>
          <a:p>
            <a:pPr algn="ctr">
              <a:lnSpc>
                <a:spcPts val="3400"/>
              </a:lnSpc>
            </a:pPr>
            <a:r>
              <a:rPr lang="en-US" sz="2400" dirty="0">
                <a:solidFill>
                  <a:schemeClr val="bg1"/>
                </a:solidFill>
                <a:latin typeface="Trebuchet MS" pitchFamily="-111" charset="0"/>
              </a:rPr>
              <a:t/>
            </a:r>
            <a:br>
              <a:rPr lang="en-US" sz="2400" dirty="0">
                <a:solidFill>
                  <a:schemeClr val="bg1"/>
                </a:solidFill>
                <a:latin typeface="Trebuchet MS" pitchFamily="-111" charset="0"/>
              </a:rPr>
            </a:br>
            <a:endParaRPr lang="en-US" sz="2400" dirty="0">
              <a:solidFill>
                <a:schemeClr val="bg1"/>
              </a:solidFill>
              <a:latin typeface="Trebuchet MS" pitchFamily="-111" charset="0"/>
            </a:endParaRPr>
          </a:p>
          <a:p>
            <a:pPr algn="ctr">
              <a:lnSpc>
                <a:spcPts val="3400"/>
              </a:lnSpc>
            </a:pPr>
            <a:endParaRPr lang="en-US" sz="2400" dirty="0" smtClean="0">
              <a:solidFill>
                <a:schemeClr val="bg1"/>
              </a:solidFill>
              <a:latin typeface="Trebuchet MS" pitchFamily="-111" charset="0"/>
            </a:endParaRPr>
          </a:p>
        </p:txBody>
      </p:sp>
      <p:sp>
        <p:nvSpPr>
          <p:cNvPr id="8" name="Title 1"/>
          <p:cNvSpPr>
            <a:spLocks noGrp="1"/>
          </p:cNvSpPr>
          <p:nvPr>
            <p:ph type="ctrTitle"/>
          </p:nvPr>
        </p:nvSpPr>
        <p:spPr>
          <a:xfrm>
            <a:off x="155966" y="2121505"/>
            <a:ext cx="8914302" cy="1787113"/>
          </a:xfrm>
        </p:spPr>
        <p:txBody>
          <a:bodyPr>
            <a:normAutofit fontScale="90000"/>
          </a:bodyPr>
          <a:lstStyle/>
          <a:p>
            <a:pPr algn="ctr"/>
            <a:r>
              <a:rPr lang="en-US" sz="4800" dirty="0" smtClean="0">
                <a:solidFill>
                  <a:srgbClr val="000090"/>
                </a:solidFill>
              </a:rPr>
              <a:t>Part 1: </a:t>
            </a:r>
            <a:br>
              <a:rPr lang="en-US" sz="4800" dirty="0" smtClean="0">
                <a:solidFill>
                  <a:srgbClr val="000090"/>
                </a:solidFill>
              </a:rPr>
            </a:br>
            <a:r>
              <a:rPr lang="en-US" sz="4800" dirty="0">
                <a:solidFill>
                  <a:srgbClr val="000090"/>
                </a:solidFill>
              </a:rPr>
              <a:t/>
            </a:r>
            <a:br>
              <a:rPr lang="en-US" sz="4800" dirty="0">
                <a:solidFill>
                  <a:srgbClr val="000090"/>
                </a:solidFill>
              </a:rPr>
            </a:br>
            <a:r>
              <a:rPr lang="en-US" sz="4800" dirty="0" smtClean="0">
                <a:solidFill>
                  <a:srgbClr val="000090"/>
                </a:solidFill>
              </a:rPr>
              <a:t>Evolution of Internet</a:t>
            </a:r>
            <a:br>
              <a:rPr lang="en-US" sz="4800" dirty="0" smtClean="0">
                <a:solidFill>
                  <a:srgbClr val="000090"/>
                </a:solidFill>
              </a:rPr>
            </a:br>
            <a:r>
              <a:rPr lang="en-US" sz="4800" dirty="0" smtClean="0">
                <a:solidFill>
                  <a:srgbClr val="000090"/>
                </a:solidFill>
              </a:rPr>
              <a:t> </a:t>
            </a:r>
            <a:br>
              <a:rPr lang="en-US" sz="4800" dirty="0" smtClean="0">
                <a:solidFill>
                  <a:srgbClr val="000090"/>
                </a:solidFill>
              </a:rPr>
            </a:br>
            <a:r>
              <a:rPr lang="en-US" sz="4800" dirty="0" smtClean="0">
                <a:solidFill>
                  <a:srgbClr val="000090"/>
                </a:solidFill>
              </a:rPr>
              <a:t>Video Ecosystem </a:t>
            </a:r>
            <a:endParaRPr lang="en-US" sz="4800" dirty="0">
              <a:solidFill>
                <a:srgbClr val="000090"/>
              </a:solidFill>
            </a:endParaRPr>
          </a:p>
        </p:txBody>
      </p:sp>
    </p:spTree>
    <p:extLst>
      <p:ext uri="{BB962C8B-B14F-4D97-AF65-F5344CB8AC3E}">
        <p14:creationId xmlns:p14="http://schemas.microsoft.com/office/powerpoint/2010/main" val="6982828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p:nvPr/>
        </p:nvGrpSpPr>
        <p:grpSpPr>
          <a:xfrm>
            <a:off x="455790" y="1788532"/>
            <a:ext cx="8403788" cy="4274848"/>
            <a:chOff x="590122" y="1734735"/>
            <a:chExt cx="8403788" cy="5016475"/>
          </a:xfrm>
        </p:grpSpPr>
        <p:sp>
          <p:nvSpPr>
            <p:cNvPr id="4" name="Bent Arrow 3"/>
            <p:cNvSpPr/>
            <p:nvPr/>
          </p:nvSpPr>
          <p:spPr>
            <a:xfrm flipV="1">
              <a:off x="1944331" y="3665488"/>
              <a:ext cx="1116902" cy="1243699"/>
            </a:xfrm>
            <a:prstGeom prst="bentArrow">
              <a:avLst>
                <a:gd name="adj1" fmla="val 32733"/>
                <a:gd name="adj2" fmla="val 14782"/>
                <a:gd name="adj3" fmla="val 11416"/>
                <a:gd name="adj4" fmla="val 40851"/>
              </a:avLst>
            </a:prstGeom>
            <a:solidFill>
              <a:srgbClr val="A7A8AC">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5" name="Bent Arrow 4"/>
            <p:cNvSpPr/>
            <p:nvPr/>
          </p:nvSpPr>
          <p:spPr>
            <a:xfrm flipV="1">
              <a:off x="881943" y="2377919"/>
              <a:ext cx="922975" cy="1353547"/>
            </a:xfrm>
            <a:prstGeom prst="bentArrow">
              <a:avLst>
                <a:gd name="adj1" fmla="val 50000"/>
                <a:gd name="adj2" fmla="val 18479"/>
                <a:gd name="adj3" fmla="val 17754"/>
                <a:gd name="adj4" fmla="val 40851"/>
              </a:avLst>
            </a:prstGeom>
            <a:solidFill>
              <a:srgbClr val="A7A8AC">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6" name="Bent Arrow 5"/>
            <p:cNvSpPr/>
            <p:nvPr/>
          </p:nvSpPr>
          <p:spPr>
            <a:xfrm flipV="1">
              <a:off x="3327824" y="4948112"/>
              <a:ext cx="1116902" cy="1146596"/>
            </a:xfrm>
            <a:prstGeom prst="bentArrow">
              <a:avLst>
                <a:gd name="adj1" fmla="val 50000"/>
                <a:gd name="adj2" fmla="val 18479"/>
                <a:gd name="adj3" fmla="val 17754"/>
                <a:gd name="adj4" fmla="val 40851"/>
              </a:avLst>
            </a:prstGeom>
            <a:solidFill>
              <a:srgbClr val="A7A8AC">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7" name="Bent Arrow 6"/>
            <p:cNvSpPr/>
            <p:nvPr/>
          </p:nvSpPr>
          <p:spPr>
            <a:xfrm rot="16200000" flipV="1">
              <a:off x="4665820" y="5064568"/>
              <a:ext cx="1079324" cy="983738"/>
            </a:xfrm>
            <a:prstGeom prst="bentArrow">
              <a:avLst>
                <a:gd name="adj1" fmla="val 50000"/>
                <a:gd name="adj2" fmla="val 18479"/>
                <a:gd name="adj3" fmla="val 17754"/>
                <a:gd name="adj4" fmla="val 40851"/>
              </a:avLst>
            </a:prstGeom>
            <a:solidFill>
              <a:srgbClr val="A7A8AC">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8" name="Bent Arrow 7"/>
            <p:cNvSpPr/>
            <p:nvPr/>
          </p:nvSpPr>
          <p:spPr>
            <a:xfrm rot="16200000" flipV="1">
              <a:off x="5660464" y="3870340"/>
              <a:ext cx="1198223" cy="1077563"/>
            </a:xfrm>
            <a:prstGeom prst="bentArrow">
              <a:avLst>
                <a:gd name="adj1" fmla="val 35862"/>
                <a:gd name="adj2" fmla="val 17931"/>
                <a:gd name="adj3" fmla="val 17754"/>
                <a:gd name="adj4" fmla="val 40851"/>
              </a:avLst>
            </a:prstGeom>
            <a:solidFill>
              <a:srgbClr val="A7A8AC">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9" name="Bent Arrow 8"/>
            <p:cNvSpPr/>
            <p:nvPr/>
          </p:nvSpPr>
          <p:spPr>
            <a:xfrm rot="16200000" flipV="1">
              <a:off x="6872939" y="2713125"/>
              <a:ext cx="1028065" cy="955497"/>
            </a:xfrm>
            <a:prstGeom prst="bentArrow">
              <a:avLst>
                <a:gd name="adj1" fmla="val 50000"/>
                <a:gd name="adj2" fmla="val 18479"/>
                <a:gd name="adj3" fmla="val 17754"/>
                <a:gd name="adj4" fmla="val 40851"/>
              </a:avLst>
            </a:prstGeom>
            <a:solidFill>
              <a:srgbClr val="A7A8AC">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10" name="TextBox 9"/>
            <p:cNvSpPr txBox="1"/>
            <p:nvPr/>
          </p:nvSpPr>
          <p:spPr>
            <a:xfrm>
              <a:off x="1387899" y="1877418"/>
              <a:ext cx="931454" cy="444224"/>
            </a:xfrm>
            <a:prstGeom prst="rect">
              <a:avLst/>
            </a:prstGeom>
            <a:noFill/>
          </p:spPr>
          <p:txBody>
            <a:bodyPr wrap="square" rtlCol="0">
              <a:spAutoFit/>
            </a:bodyPr>
            <a:lstStyle/>
            <a:p>
              <a:pPr algn="ctr">
                <a:lnSpc>
                  <a:spcPct val="80000"/>
                </a:lnSpc>
              </a:pPr>
              <a:r>
                <a:rPr lang="en-US" sz="1400" dirty="0" smtClean="0">
                  <a:solidFill>
                    <a:schemeClr val="tx1">
                      <a:lumMod val="75000"/>
                      <a:lumOff val="25000"/>
                    </a:schemeClr>
                  </a:solidFill>
                  <a:latin typeface="Helvetica Neue"/>
                  <a:cs typeface="Helvetica Neue"/>
                </a:rPr>
                <a:t>Ad Content</a:t>
              </a:r>
              <a:endParaRPr lang="en-US" sz="1400" dirty="0">
                <a:solidFill>
                  <a:schemeClr val="tx1">
                    <a:lumMod val="75000"/>
                    <a:lumOff val="25000"/>
                  </a:schemeClr>
                </a:solidFill>
                <a:latin typeface="Helvetica Neue"/>
                <a:cs typeface="Helvetica Neue"/>
              </a:endParaRPr>
            </a:p>
          </p:txBody>
        </p:sp>
        <p:sp>
          <p:nvSpPr>
            <p:cNvPr id="11" name="TextBox 10"/>
            <p:cNvSpPr txBox="1"/>
            <p:nvPr/>
          </p:nvSpPr>
          <p:spPr>
            <a:xfrm>
              <a:off x="2524400" y="3235202"/>
              <a:ext cx="1007648" cy="444224"/>
            </a:xfrm>
            <a:prstGeom prst="rect">
              <a:avLst/>
            </a:prstGeom>
            <a:noFill/>
          </p:spPr>
          <p:txBody>
            <a:bodyPr wrap="square" rtlCol="0">
              <a:spAutoFit/>
            </a:bodyPr>
            <a:lstStyle/>
            <a:p>
              <a:pPr>
                <a:lnSpc>
                  <a:spcPct val="80000"/>
                </a:lnSpc>
              </a:pPr>
              <a:r>
                <a:rPr lang="en-US" sz="1400" dirty="0" smtClean="0">
                  <a:solidFill>
                    <a:schemeClr val="tx1">
                      <a:lumMod val="75000"/>
                      <a:lumOff val="25000"/>
                    </a:schemeClr>
                  </a:solidFill>
                  <a:latin typeface="Helvetica Neue"/>
                  <a:cs typeface="Helvetica Neue"/>
                </a:rPr>
                <a:t>Ad Proxies</a:t>
              </a:r>
              <a:endParaRPr lang="en-US" sz="1400" dirty="0">
                <a:solidFill>
                  <a:schemeClr val="tx1">
                    <a:lumMod val="75000"/>
                    <a:lumOff val="25000"/>
                  </a:schemeClr>
                </a:solidFill>
                <a:latin typeface="Helvetica Neue"/>
                <a:cs typeface="Helvetica Neue"/>
              </a:endParaRPr>
            </a:p>
          </p:txBody>
        </p:sp>
        <p:sp>
          <p:nvSpPr>
            <p:cNvPr id="12" name="TextBox 11"/>
            <p:cNvSpPr txBox="1"/>
            <p:nvPr/>
          </p:nvSpPr>
          <p:spPr>
            <a:xfrm>
              <a:off x="3825247" y="4138255"/>
              <a:ext cx="1316328" cy="616579"/>
            </a:xfrm>
            <a:prstGeom prst="rect">
              <a:avLst/>
            </a:prstGeom>
            <a:noFill/>
          </p:spPr>
          <p:txBody>
            <a:bodyPr wrap="square" rtlCol="0">
              <a:spAutoFit/>
            </a:bodyPr>
            <a:lstStyle/>
            <a:p>
              <a:pPr algn="ctr">
                <a:lnSpc>
                  <a:spcPct val="80000"/>
                </a:lnSpc>
              </a:pPr>
              <a:r>
                <a:rPr lang="en-US" sz="1400" dirty="0" smtClean="0">
                  <a:solidFill>
                    <a:schemeClr val="tx1">
                      <a:lumMod val="75000"/>
                      <a:lumOff val="25000"/>
                    </a:schemeClr>
                  </a:solidFill>
                  <a:latin typeface="Helvetica Neue"/>
                  <a:cs typeface="Helvetica Neue"/>
                </a:rPr>
                <a:t>Campaign</a:t>
              </a:r>
            </a:p>
            <a:p>
              <a:pPr algn="ctr">
                <a:lnSpc>
                  <a:spcPct val="80000"/>
                </a:lnSpc>
              </a:pPr>
              <a:r>
                <a:rPr lang="en-US" sz="1400" dirty="0" smtClean="0">
                  <a:solidFill>
                    <a:schemeClr val="tx1">
                      <a:lumMod val="75000"/>
                      <a:lumOff val="25000"/>
                    </a:schemeClr>
                  </a:solidFill>
                  <a:latin typeface="Helvetica Neue"/>
                  <a:cs typeface="Helvetica Neue"/>
                </a:rPr>
                <a:t>Management</a:t>
              </a:r>
            </a:p>
            <a:p>
              <a:pPr algn="ctr">
                <a:lnSpc>
                  <a:spcPct val="80000"/>
                </a:lnSpc>
              </a:pPr>
              <a:r>
                <a:rPr lang="en-US" sz="1400" dirty="0" smtClean="0">
                  <a:solidFill>
                    <a:schemeClr val="tx1">
                      <a:lumMod val="75000"/>
                      <a:lumOff val="25000"/>
                    </a:schemeClr>
                  </a:solidFill>
                  <a:latin typeface="Helvetica Neue"/>
                  <a:cs typeface="Helvetica Neue"/>
                </a:rPr>
                <a:t>Systems</a:t>
              </a:r>
            </a:p>
          </p:txBody>
        </p:sp>
        <p:sp>
          <p:nvSpPr>
            <p:cNvPr id="13" name="TextBox 12"/>
            <p:cNvSpPr txBox="1"/>
            <p:nvPr/>
          </p:nvSpPr>
          <p:spPr>
            <a:xfrm>
              <a:off x="4302920" y="6306986"/>
              <a:ext cx="1571138" cy="444224"/>
            </a:xfrm>
            <a:prstGeom prst="rect">
              <a:avLst/>
            </a:prstGeom>
            <a:noFill/>
          </p:spPr>
          <p:txBody>
            <a:bodyPr wrap="square" rtlCol="0">
              <a:spAutoFit/>
            </a:bodyPr>
            <a:lstStyle/>
            <a:p>
              <a:pPr>
                <a:lnSpc>
                  <a:spcPct val="80000"/>
                </a:lnSpc>
              </a:pPr>
              <a:r>
                <a:rPr lang="en-US" sz="1400" dirty="0" smtClean="0">
                  <a:solidFill>
                    <a:schemeClr val="tx1">
                      <a:lumMod val="75000"/>
                      <a:lumOff val="25000"/>
                    </a:schemeClr>
                  </a:solidFill>
                  <a:latin typeface="Helvetica Neue"/>
                  <a:cs typeface="Helvetica Neue"/>
                </a:rPr>
                <a:t>Content Delivery Networks (CDN)</a:t>
              </a:r>
              <a:endParaRPr lang="en-US" sz="1400" dirty="0">
                <a:solidFill>
                  <a:schemeClr val="tx1">
                    <a:lumMod val="75000"/>
                    <a:lumOff val="25000"/>
                  </a:schemeClr>
                </a:solidFill>
                <a:latin typeface="Helvetica Neue"/>
                <a:cs typeface="Helvetica Neue"/>
              </a:endParaRPr>
            </a:p>
          </p:txBody>
        </p:sp>
        <p:sp>
          <p:nvSpPr>
            <p:cNvPr id="14" name="TextBox 13"/>
            <p:cNvSpPr txBox="1"/>
            <p:nvPr/>
          </p:nvSpPr>
          <p:spPr>
            <a:xfrm>
              <a:off x="8016009" y="1758884"/>
              <a:ext cx="977901" cy="788934"/>
            </a:xfrm>
            <a:prstGeom prst="rect">
              <a:avLst/>
            </a:prstGeom>
            <a:noFill/>
          </p:spPr>
          <p:txBody>
            <a:bodyPr wrap="square" rtlCol="0">
              <a:spAutoFit/>
            </a:bodyPr>
            <a:lstStyle/>
            <a:p>
              <a:pPr algn="ctr">
                <a:lnSpc>
                  <a:spcPct val="80000"/>
                </a:lnSpc>
              </a:pPr>
              <a:r>
                <a:rPr lang="en-US" sz="1400" dirty="0" smtClean="0">
                  <a:solidFill>
                    <a:schemeClr val="tx1">
                      <a:lumMod val="75000"/>
                      <a:lumOff val="25000"/>
                    </a:schemeClr>
                  </a:solidFill>
                  <a:latin typeface="Helvetica Neue"/>
                  <a:cs typeface="Helvetica Neue"/>
                </a:rPr>
                <a:t>Targeting &amp;</a:t>
              </a:r>
            </a:p>
            <a:p>
              <a:pPr algn="ctr">
                <a:lnSpc>
                  <a:spcPct val="80000"/>
                </a:lnSpc>
              </a:pPr>
              <a:r>
                <a:rPr lang="en-US" sz="1400" dirty="0" smtClean="0">
                  <a:solidFill>
                    <a:schemeClr val="tx1">
                      <a:lumMod val="75000"/>
                      <a:lumOff val="25000"/>
                    </a:schemeClr>
                  </a:solidFill>
                  <a:latin typeface="Helvetica Neue"/>
                  <a:cs typeface="Helvetica Neue"/>
                </a:rPr>
                <a:t>Validation</a:t>
              </a:r>
            </a:p>
            <a:p>
              <a:pPr algn="ctr">
                <a:lnSpc>
                  <a:spcPct val="80000"/>
                </a:lnSpc>
              </a:pPr>
              <a:r>
                <a:rPr lang="en-US" sz="1400" dirty="0" smtClean="0">
                  <a:solidFill>
                    <a:schemeClr val="tx1">
                      <a:lumMod val="75000"/>
                      <a:lumOff val="25000"/>
                    </a:schemeClr>
                  </a:solidFill>
                  <a:latin typeface="Helvetica Neue"/>
                  <a:cs typeface="Helvetica Neue"/>
                </a:rPr>
                <a:t>Partners</a:t>
              </a:r>
              <a:endParaRPr lang="en-US" sz="1400" dirty="0">
                <a:solidFill>
                  <a:schemeClr val="tx1">
                    <a:lumMod val="75000"/>
                    <a:lumOff val="25000"/>
                  </a:schemeClr>
                </a:solidFill>
                <a:latin typeface="Helvetica Neue"/>
                <a:cs typeface="Helvetica Neue"/>
              </a:endParaRPr>
            </a:p>
          </p:txBody>
        </p:sp>
        <p:pic>
          <p:nvPicPr>
            <p:cNvPr id="16" name="Picture 15" descr="content.png"/>
            <p:cNvPicPr>
              <a:picLocks noChangeAspect="1"/>
            </p:cNvPicPr>
            <p:nvPr/>
          </p:nvPicPr>
          <p:blipFill>
            <a:blip r:embed="rId2" cstate="print"/>
            <a:stretch>
              <a:fillRect/>
            </a:stretch>
          </p:blipFill>
          <p:spPr>
            <a:xfrm>
              <a:off x="590122" y="1734735"/>
              <a:ext cx="890104" cy="818432"/>
            </a:xfrm>
            <a:prstGeom prst="rect">
              <a:avLst/>
            </a:prstGeom>
          </p:spPr>
        </p:pic>
        <p:pic>
          <p:nvPicPr>
            <p:cNvPr id="17" name="Picture 16" descr="gears.png"/>
            <p:cNvPicPr>
              <a:picLocks noChangeAspect="1"/>
            </p:cNvPicPr>
            <p:nvPr/>
          </p:nvPicPr>
          <p:blipFill>
            <a:blip r:embed="rId3" cstate="print"/>
            <a:stretch>
              <a:fillRect/>
            </a:stretch>
          </p:blipFill>
          <p:spPr>
            <a:xfrm>
              <a:off x="3027964" y="4024085"/>
              <a:ext cx="965963" cy="922469"/>
            </a:xfrm>
            <a:prstGeom prst="rect">
              <a:avLst/>
            </a:prstGeom>
          </p:spPr>
        </p:pic>
        <p:pic>
          <p:nvPicPr>
            <p:cNvPr id="18" name="Picture 17" descr="network.png"/>
            <p:cNvPicPr>
              <a:picLocks noChangeAspect="1"/>
            </p:cNvPicPr>
            <p:nvPr/>
          </p:nvPicPr>
          <p:blipFill>
            <a:blip r:embed="rId4" cstate="print"/>
            <a:stretch>
              <a:fillRect/>
            </a:stretch>
          </p:blipFill>
          <p:spPr>
            <a:xfrm>
              <a:off x="4288580" y="5377697"/>
              <a:ext cx="849644" cy="1019573"/>
            </a:xfrm>
            <a:prstGeom prst="rect">
              <a:avLst/>
            </a:prstGeom>
          </p:spPr>
        </p:pic>
        <p:pic>
          <p:nvPicPr>
            <p:cNvPr id="19" name="Picture 18" descr="house.png"/>
            <p:cNvPicPr>
              <a:picLocks noChangeAspect="1"/>
            </p:cNvPicPr>
            <p:nvPr/>
          </p:nvPicPr>
          <p:blipFill>
            <a:blip r:embed="rId5" cstate="print"/>
            <a:stretch>
              <a:fillRect/>
            </a:stretch>
          </p:blipFill>
          <p:spPr>
            <a:xfrm>
              <a:off x="5168641" y="4139766"/>
              <a:ext cx="694468" cy="948936"/>
            </a:xfrm>
            <a:prstGeom prst="rect">
              <a:avLst/>
            </a:prstGeom>
          </p:spPr>
        </p:pic>
        <p:pic>
          <p:nvPicPr>
            <p:cNvPr id="20" name="Picture 19" descr="server.png"/>
            <p:cNvPicPr>
              <a:picLocks noChangeAspect="1"/>
            </p:cNvPicPr>
            <p:nvPr/>
          </p:nvPicPr>
          <p:blipFill>
            <a:blip r:embed="rId6" cstate="print"/>
            <a:stretch>
              <a:fillRect/>
            </a:stretch>
          </p:blipFill>
          <p:spPr>
            <a:xfrm>
              <a:off x="1633501" y="2902583"/>
              <a:ext cx="966650" cy="888815"/>
            </a:xfrm>
            <a:prstGeom prst="rect">
              <a:avLst/>
            </a:prstGeom>
          </p:spPr>
        </p:pic>
        <p:sp>
          <p:nvSpPr>
            <p:cNvPr id="21" name="TextBox 20"/>
            <p:cNvSpPr txBox="1"/>
            <p:nvPr/>
          </p:nvSpPr>
          <p:spPr>
            <a:xfrm>
              <a:off x="6936335" y="3771265"/>
              <a:ext cx="929332" cy="444224"/>
            </a:xfrm>
            <a:prstGeom prst="rect">
              <a:avLst/>
            </a:prstGeom>
            <a:noFill/>
          </p:spPr>
          <p:txBody>
            <a:bodyPr wrap="square" rtlCol="0">
              <a:spAutoFit/>
            </a:bodyPr>
            <a:lstStyle/>
            <a:p>
              <a:pPr algn="ctr">
                <a:lnSpc>
                  <a:spcPct val="80000"/>
                </a:lnSpc>
              </a:pPr>
              <a:r>
                <a:rPr lang="en-US" sz="1400" dirty="0" smtClean="0">
                  <a:solidFill>
                    <a:schemeClr val="tx1">
                      <a:lumMod val="75000"/>
                      <a:lumOff val="25000"/>
                    </a:schemeClr>
                  </a:solidFill>
                  <a:latin typeface="Helvetica Neue"/>
                  <a:cs typeface="Helvetica Neue"/>
                </a:rPr>
                <a:t>3</a:t>
              </a:r>
              <a:r>
                <a:rPr lang="en-US" sz="1400" baseline="30000" dirty="0" smtClean="0">
                  <a:solidFill>
                    <a:schemeClr val="tx1">
                      <a:lumMod val="75000"/>
                      <a:lumOff val="25000"/>
                    </a:schemeClr>
                  </a:solidFill>
                  <a:latin typeface="Helvetica Neue"/>
                  <a:cs typeface="Helvetica Neue"/>
                </a:rPr>
                <a:t>rd</a:t>
              </a:r>
              <a:r>
                <a:rPr lang="en-US" sz="1400" dirty="0" smtClean="0">
                  <a:solidFill>
                    <a:schemeClr val="tx1">
                      <a:lumMod val="75000"/>
                      <a:lumOff val="25000"/>
                    </a:schemeClr>
                  </a:solidFill>
                  <a:latin typeface="Helvetica Neue"/>
                  <a:cs typeface="Helvetica Neue"/>
                </a:rPr>
                <a:t> Party CDN’s</a:t>
              </a:r>
              <a:endParaRPr lang="en-US" sz="1400" dirty="0">
                <a:solidFill>
                  <a:schemeClr val="tx1">
                    <a:lumMod val="75000"/>
                    <a:lumOff val="25000"/>
                  </a:schemeClr>
                </a:solidFill>
                <a:latin typeface="Helvetica Neue"/>
                <a:cs typeface="Helvetica Neue"/>
              </a:endParaRPr>
            </a:p>
          </p:txBody>
        </p:sp>
        <p:sp>
          <p:nvSpPr>
            <p:cNvPr id="22" name="TextBox 21"/>
            <p:cNvSpPr txBox="1"/>
            <p:nvPr/>
          </p:nvSpPr>
          <p:spPr>
            <a:xfrm>
              <a:off x="5809023" y="5034706"/>
              <a:ext cx="1251664" cy="444224"/>
            </a:xfrm>
            <a:prstGeom prst="rect">
              <a:avLst/>
            </a:prstGeom>
            <a:noFill/>
          </p:spPr>
          <p:txBody>
            <a:bodyPr wrap="square" rtlCol="0">
              <a:spAutoFit/>
            </a:bodyPr>
            <a:lstStyle/>
            <a:p>
              <a:pPr algn="ctr">
                <a:lnSpc>
                  <a:spcPct val="80000"/>
                </a:lnSpc>
              </a:pPr>
              <a:r>
                <a:rPr lang="en-US" sz="1400" dirty="0" smtClean="0">
                  <a:solidFill>
                    <a:schemeClr val="tx1">
                      <a:lumMod val="75000"/>
                      <a:lumOff val="25000"/>
                    </a:schemeClr>
                  </a:solidFill>
                  <a:latin typeface="Helvetica Neue"/>
                  <a:cs typeface="Helvetica Neue"/>
                </a:rPr>
                <a:t>3</a:t>
              </a:r>
              <a:r>
                <a:rPr lang="en-US" sz="1400" baseline="30000" dirty="0" smtClean="0">
                  <a:solidFill>
                    <a:schemeClr val="tx1">
                      <a:lumMod val="75000"/>
                      <a:lumOff val="25000"/>
                    </a:schemeClr>
                  </a:solidFill>
                  <a:latin typeface="Helvetica Neue"/>
                  <a:cs typeface="Helvetica Neue"/>
                </a:rPr>
                <a:t>rd</a:t>
              </a:r>
              <a:r>
                <a:rPr lang="en-US" sz="1400" dirty="0" smtClean="0">
                  <a:solidFill>
                    <a:schemeClr val="tx1">
                      <a:lumMod val="75000"/>
                      <a:lumOff val="25000"/>
                    </a:schemeClr>
                  </a:solidFill>
                  <a:latin typeface="Helvetica Neue"/>
                  <a:cs typeface="Helvetica Neue"/>
                </a:rPr>
                <a:t> Party Ad Networks</a:t>
              </a:r>
              <a:endParaRPr lang="en-US" sz="1400" dirty="0">
                <a:solidFill>
                  <a:schemeClr val="tx1">
                    <a:lumMod val="75000"/>
                    <a:lumOff val="25000"/>
                  </a:schemeClr>
                </a:solidFill>
                <a:latin typeface="Helvetica Neue"/>
                <a:cs typeface="Helvetica Neue"/>
              </a:endParaRPr>
            </a:p>
          </p:txBody>
        </p:sp>
        <p:pic>
          <p:nvPicPr>
            <p:cNvPr id="26" name="Picture 25" descr="network.png"/>
            <p:cNvPicPr>
              <a:picLocks noChangeAspect="1"/>
            </p:cNvPicPr>
            <p:nvPr/>
          </p:nvPicPr>
          <p:blipFill>
            <a:blip r:embed="rId4" cstate="print"/>
            <a:stretch>
              <a:fillRect/>
            </a:stretch>
          </p:blipFill>
          <p:spPr>
            <a:xfrm>
              <a:off x="6134314" y="2851243"/>
              <a:ext cx="849644" cy="1019573"/>
            </a:xfrm>
            <a:prstGeom prst="rect">
              <a:avLst/>
            </a:prstGeom>
          </p:spPr>
        </p:pic>
        <p:pic>
          <p:nvPicPr>
            <p:cNvPr id="27" name="Picture 197" descr="data center-green"/>
            <p:cNvPicPr>
              <a:picLocks noChangeAspect="1" noChangeArrowheads="1"/>
            </p:cNvPicPr>
            <p:nvPr/>
          </p:nvPicPr>
          <p:blipFill>
            <a:blip r:embed="rId7" cstate="print"/>
            <a:srcRect/>
            <a:stretch>
              <a:fillRect/>
            </a:stretch>
          </p:blipFill>
          <p:spPr bwMode="auto">
            <a:xfrm>
              <a:off x="7421578" y="1859374"/>
              <a:ext cx="653302" cy="754380"/>
            </a:xfrm>
            <a:prstGeom prst="rect">
              <a:avLst/>
            </a:prstGeom>
            <a:noFill/>
            <a:ln w="9525">
              <a:noFill/>
              <a:miter lim="800000"/>
              <a:headEnd/>
              <a:tailEnd/>
            </a:ln>
          </p:spPr>
        </p:pic>
      </p:grpSp>
      <p:sp>
        <p:nvSpPr>
          <p:cNvPr id="15" name="Title 14"/>
          <p:cNvSpPr>
            <a:spLocks noGrp="1"/>
          </p:cNvSpPr>
          <p:nvPr>
            <p:ph type="title"/>
          </p:nvPr>
        </p:nvSpPr>
        <p:spPr/>
        <p:txBody>
          <a:bodyPr/>
          <a:lstStyle/>
          <a:p>
            <a:r>
              <a:rPr lang="en-US" b="1" dirty="0"/>
              <a:t>A Simplified Model of  Video Advertisement Workflow</a:t>
            </a:r>
            <a:endParaRPr lang="en-US" dirty="0"/>
          </a:p>
        </p:txBody>
      </p:sp>
    </p:spTree>
    <p:extLst>
      <p:ext uri="{BB962C8B-B14F-4D97-AF65-F5344CB8AC3E}">
        <p14:creationId xmlns:p14="http://schemas.microsoft.com/office/powerpoint/2010/main" val="414266536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bwMode="auto">
          <a:xfrm>
            <a:off x="665507" y="2286020"/>
            <a:ext cx="7906995" cy="11108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lgn="ctr" defTabSz="914400" eaLnBrk="0" fontAlgn="base" hangingPunct="0">
              <a:spcBef>
                <a:spcPct val="0"/>
              </a:spcBef>
              <a:spcAft>
                <a:spcPct val="0"/>
              </a:spcAft>
              <a:defRPr/>
            </a:pPr>
            <a:r>
              <a:rPr lang="en-US" sz="3600" b="1" dirty="0" smtClean="0">
                <a:solidFill>
                  <a:srgbClr val="000090"/>
                </a:solidFill>
                <a:latin typeface="Helvetica Neue"/>
                <a:ea typeface="ＭＳ Ｐゴシック" pitchFamily="-107" charset="-128"/>
                <a:cs typeface="Helvetica Neue"/>
              </a:rPr>
              <a:t>State of Internet Video and Implications for Researchers </a:t>
            </a:r>
            <a:endParaRPr kumimoji="0" lang="en-US" sz="3600" u="none" strike="noStrike" kern="1200" cap="none" spc="0" normalizeH="0" baseline="0" noProof="0" dirty="0">
              <a:ln>
                <a:noFill/>
              </a:ln>
              <a:solidFill>
                <a:srgbClr val="000090"/>
              </a:solidFill>
              <a:effectLst/>
              <a:uLnTx/>
              <a:uFillTx/>
              <a:latin typeface="Helvetica Neue"/>
              <a:ea typeface="ＭＳ Ｐゴシック" pitchFamily="-107" charset="-128"/>
              <a:cs typeface="Helvetica Neue"/>
            </a:endParaRPr>
          </a:p>
        </p:txBody>
      </p:sp>
    </p:spTree>
    <p:extLst>
      <p:ext uri="{BB962C8B-B14F-4D97-AF65-F5344CB8AC3E}">
        <p14:creationId xmlns:p14="http://schemas.microsoft.com/office/powerpoint/2010/main" val="198548015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4044" y="1325524"/>
            <a:ext cx="4743731" cy="523220"/>
          </a:xfrm>
          <a:prstGeom prst="rect">
            <a:avLst/>
          </a:prstGeom>
          <a:noFill/>
        </p:spPr>
        <p:txBody>
          <a:bodyPr wrap="none" rtlCol="0">
            <a:spAutoFit/>
          </a:bodyPr>
          <a:lstStyle/>
          <a:p>
            <a:r>
              <a:rPr lang="en-US" sz="2800" dirty="0" smtClean="0"/>
              <a:t>66% Internet Traffic is </a:t>
            </a:r>
            <a:r>
              <a:rPr lang="en-US" sz="2800" b="1" dirty="0" smtClean="0">
                <a:solidFill>
                  <a:srgbClr val="558ED5"/>
                </a:solidFill>
              </a:rPr>
              <a:t>Video </a:t>
            </a:r>
            <a:endParaRPr lang="en-US" sz="2800" b="1" dirty="0">
              <a:solidFill>
                <a:srgbClr val="558ED5"/>
              </a:solidFill>
            </a:endParaRPr>
          </a:p>
        </p:txBody>
      </p:sp>
      <p:graphicFrame>
        <p:nvGraphicFramePr>
          <p:cNvPr id="8" name="Chart 7"/>
          <p:cNvGraphicFramePr>
            <a:graphicFrameLocks/>
          </p:cNvGraphicFramePr>
          <p:nvPr>
            <p:extLst>
              <p:ext uri="{D42A27DB-BD31-4B8C-83A1-F6EECF244321}">
                <p14:modId xmlns:p14="http://schemas.microsoft.com/office/powerpoint/2010/main" val="3423044487"/>
              </p:ext>
            </p:extLst>
          </p:nvPr>
        </p:nvGraphicFramePr>
        <p:xfrm>
          <a:off x="1333500" y="1778000"/>
          <a:ext cx="6286500"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208775" y="333024"/>
            <a:ext cx="8786000" cy="73518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lnSpc>
                <a:spcPts val="3400"/>
              </a:lnSpc>
              <a:spcBef>
                <a:spcPct val="0"/>
              </a:spcBef>
              <a:spcAft>
                <a:spcPct val="0"/>
              </a:spcAft>
              <a:defRPr sz="3600" b="1" i="0" kern="1200">
                <a:solidFill>
                  <a:srgbClr val="77933C"/>
                </a:solidFill>
                <a:effectLst/>
                <a:latin typeface="Helvetica Neue"/>
                <a:ea typeface="ＭＳ Ｐゴシック" pitchFamily="-107" charset="-128"/>
                <a:cs typeface="Helvetica Neue"/>
              </a:defRPr>
            </a:lvl1pPr>
            <a:lvl2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2pPr>
            <a:lvl3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3pPr>
            <a:lvl4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4pPr>
            <a:lvl5pPr algn="l" rtl="0" eaLnBrk="0" fontAlgn="base" hangingPunct="0">
              <a:lnSpc>
                <a:spcPts val="3400"/>
              </a:lnSpc>
              <a:spcBef>
                <a:spcPct val="0"/>
              </a:spcBef>
              <a:spcAft>
                <a:spcPct val="0"/>
              </a:spcAft>
              <a:defRPr sz="3600">
                <a:solidFill>
                  <a:schemeClr val="bg1"/>
                </a:solidFill>
                <a:latin typeface="Trebuchet MS" pitchFamily="34" charset="0"/>
                <a:ea typeface="ＭＳ Ｐゴシック" pitchFamily="-107" charset="-128"/>
                <a:cs typeface="ＭＳ Ｐゴシック" pitchFamily="-107" charset="-128"/>
              </a:defRPr>
            </a:lvl5pPr>
            <a:lvl6pPr marL="457200" algn="l" rtl="0" fontAlgn="base">
              <a:lnSpc>
                <a:spcPts val="3400"/>
              </a:lnSpc>
              <a:spcBef>
                <a:spcPct val="0"/>
              </a:spcBef>
              <a:spcAft>
                <a:spcPct val="0"/>
              </a:spcAft>
              <a:defRPr sz="3600">
                <a:solidFill>
                  <a:schemeClr val="bg1"/>
                </a:solidFill>
                <a:latin typeface="Trebuchet MS" pitchFamily="34" charset="0"/>
              </a:defRPr>
            </a:lvl6pPr>
            <a:lvl7pPr marL="914400" algn="l" rtl="0" fontAlgn="base">
              <a:lnSpc>
                <a:spcPts val="3400"/>
              </a:lnSpc>
              <a:spcBef>
                <a:spcPct val="0"/>
              </a:spcBef>
              <a:spcAft>
                <a:spcPct val="0"/>
              </a:spcAft>
              <a:defRPr sz="3600">
                <a:solidFill>
                  <a:schemeClr val="bg1"/>
                </a:solidFill>
                <a:latin typeface="Trebuchet MS" pitchFamily="34" charset="0"/>
              </a:defRPr>
            </a:lvl7pPr>
            <a:lvl8pPr marL="1371600" algn="l" rtl="0" fontAlgn="base">
              <a:lnSpc>
                <a:spcPts val="3400"/>
              </a:lnSpc>
              <a:spcBef>
                <a:spcPct val="0"/>
              </a:spcBef>
              <a:spcAft>
                <a:spcPct val="0"/>
              </a:spcAft>
              <a:defRPr sz="3600">
                <a:solidFill>
                  <a:schemeClr val="bg1"/>
                </a:solidFill>
                <a:latin typeface="Trebuchet MS" pitchFamily="34" charset="0"/>
              </a:defRPr>
            </a:lvl8pPr>
            <a:lvl9pPr marL="1828800" algn="l" rtl="0" fontAlgn="base">
              <a:lnSpc>
                <a:spcPts val="3400"/>
              </a:lnSpc>
              <a:spcBef>
                <a:spcPct val="0"/>
              </a:spcBef>
              <a:spcAft>
                <a:spcPct val="0"/>
              </a:spcAft>
              <a:defRPr sz="3600">
                <a:solidFill>
                  <a:schemeClr val="bg1"/>
                </a:solidFill>
                <a:latin typeface="Trebuchet MS" pitchFamily="34" charset="0"/>
              </a:defRPr>
            </a:lvl9pPr>
          </a:lstStyle>
          <a:p>
            <a:pPr>
              <a:lnSpc>
                <a:spcPct val="100000"/>
              </a:lnSpc>
            </a:pPr>
            <a:r>
              <a:rPr lang="en-US" sz="3200" dirty="0" smtClean="0">
                <a:solidFill>
                  <a:srgbClr val="000090"/>
                </a:solidFill>
              </a:rPr>
              <a:t>Video Traffic Is Dominating Internet Traffic </a:t>
            </a:r>
            <a:endParaRPr lang="en-US" sz="3200" dirty="0">
              <a:solidFill>
                <a:srgbClr val="000090"/>
              </a:solidFill>
            </a:endParaRPr>
          </a:p>
        </p:txBody>
      </p:sp>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397791" y="5212795"/>
            <a:ext cx="876434" cy="908421"/>
          </a:xfrm>
          <a:prstGeom prst="rect">
            <a:avLst/>
          </a:prstGeom>
          <a:effectLst>
            <a:outerShdw blurRad="76200" dist="12700" dir="2700000" sy="-23000" kx="-800400" algn="bl" rotWithShape="0">
              <a:prstClr val="black">
                <a:alpha val="20000"/>
              </a:prstClr>
            </a:outerShdw>
          </a:effectLst>
        </p:spPr>
      </p:pic>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1847251" y="5319071"/>
            <a:ext cx="1407847" cy="874348"/>
          </a:xfrm>
          <a:prstGeom prst="rect">
            <a:avLst/>
          </a:prstGeom>
          <a:effectLst>
            <a:outerShdw blurRad="76200" dist="12700" dir="2700000" sy="-23000" kx="-800400" algn="bl" rotWithShape="0">
              <a:prstClr val="black">
                <a:alpha val="20000"/>
              </a:prstClr>
            </a:outerShdw>
          </a:effectLst>
        </p:spPr>
      </p:pic>
      <p:pic>
        <p:nvPicPr>
          <p:cNvPr id="12" name="Picture 11"/>
          <p:cNvPicPr>
            <a:picLocks noChangeAspect="1"/>
          </p:cNvPicPr>
          <p:nvPr/>
        </p:nvPicPr>
        <p:blipFill>
          <a:blip r:embed="rId6"/>
          <a:stretch>
            <a:fillRect/>
          </a:stretch>
        </p:blipFill>
        <p:spPr>
          <a:xfrm>
            <a:off x="3668889" y="4947644"/>
            <a:ext cx="970056" cy="1323722"/>
          </a:xfrm>
          <a:prstGeom prst="rect">
            <a:avLst/>
          </a:prstGeom>
          <a:effectLst>
            <a:outerShdw blurRad="76200" dist="12700" dir="2700000" sy="-23000" kx="-800400" algn="bl" rotWithShape="0">
              <a:prstClr val="black">
                <a:alpha val="20000"/>
              </a:prstClr>
            </a:outerShdw>
          </a:effectLst>
        </p:spPr>
      </p:pic>
      <p:pic>
        <p:nvPicPr>
          <p:cNvPr id="13" name="Picture 12"/>
          <p:cNvPicPr>
            <a:picLocks noChangeAspect="1"/>
          </p:cNvPicPr>
          <p:nvPr/>
        </p:nvPicPr>
        <p:blipFill>
          <a:blip r:embed="rId7">
            <a:clrChange>
              <a:clrFrom>
                <a:srgbClr val="FFFFFF"/>
              </a:clrFrom>
              <a:clrTo>
                <a:srgbClr val="FFFFFF">
                  <a:alpha val="0"/>
                </a:srgbClr>
              </a:clrTo>
            </a:clrChange>
          </a:blip>
          <a:stretch>
            <a:fillRect/>
          </a:stretch>
        </p:blipFill>
        <p:spPr>
          <a:xfrm>
            <a:off x="4756391" y="5031630"/>
            <a:ext cx="1655194" cy="1239798"/>
          </a:xfrm>
          <a:prstGeom prst="rect">
            <a:avLst/>
          </a:prstGeom>
          <a:effectLst>
            <a:outerShdw blurRad="76200" dist="12700" dir="2700000" sy="-23000" kx="-800400" algn="bl" rotWithShape="0">
              <a:prstClr val="black">
                <a:alpha val="20000"/>
              </a:prstClr>
            </a:outerShdw>
          </a:effectLst>
        </p:spPr>
      </p:pic>
      <p:pic>
        <p:nvPicPr>
          <p:cNvPr id="14" name="Picture 13"/>
          <p:cNvPicPr>
            <a:picLocks noChangeAspect="1"/>
          </p:cNvPicPr>
          <p:nvPr/>
        </p:nvPicPr>
        <p:blipFill>
          <a:blip r:embed="rId8"/>
          <a:stretch>
            <a:fillRect/>
          </a:stretch>
        </p:blipFill>
        <p:spPr>
          <a:xfrm>
            <a:off x="6767125" y="5031630"/>
            <a:ext cx="1706138" cy="1191405"/>
          </a:xfrm>
          <a:prstGeom prst="rect">
            <a:avLst/>
          </a:prstGeom>
          <a:effectLst>
            <a:outerShdw blurRad="76200" dist="12700" dir="2700000" sy="-23000" kx="-800400" algn="bl" rotWithShape="0">
              <a:prstClr val="black">
                <a:alpha val="20000"/>
              </a:prstClr>
            </a:outerShdw>
          </a:effectLst>
        </p:spPr>
      </p:pic>
    </p:spTree>
    <p:extLst>
      <p:ext uri="{BB962C8B-B14F-4D97-AF65-F5344CB8AC3E}">
        <p14:creationId xmlns:p14="http://schemas.microsoft.com/office/powerpoint/2010/main" val="40683127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Grp="1" noChangeArrowheads="1"/>
          </p:cNvSpPr>
          <p:nvPr>
            <p:ph type="title"/>
          </p:nvPr>
        </p:nvSpPr>
        <p:spPr>
          <a:xfrm>
            <a:off x="114300" y="226527"/>
            <a:ext cx="9258300" cy="579438"/>
          </a:xfrm>
        </p:spPr>
        <p:txBody>
          <a:bodyPr/>
          <a:lstStyle/>
          <a:p>
            <a:pPr eaLnBrk="1" hangingPunct="1"/>
            <a:r>
              <a:rPr lang="en-US" dirty="0" smtClean="0">
                <a:latin typeface="Arial" charset="0"/>
              </a:rPr>
              <a:t/>
            </a:r>
            <a:br>
              <a:rPr lang="en-US" dirty="0" smtClean="0">
                <a:latin typeface="Arial" charset="0"/>
              </a:rPr>
            </a:br>
            <a:r>
              <a:rPr lang="en-US" sz="3200" dirty="0" smtClean="0">
                <a:latin typeface="Arial" charset="0"/>
              </a:rPr>
              <a:t>The </a:t>
            </a:r>
            <a:r>
              <a:rPr lang="en-US" sz="3200" dirty="0" smtClean="0">
                <a:solidFill>
                  <a:schemeClr val="tx2">
                    <a:lumMod val="60000"/>
                    <a:lumOff val="40000"/>
                  </a:schemeClr>
                </a:solidFill>
                <a:latin typeface="Arial" charset="0"/>
              </a:rPr>
              <a:t>Video</a:t>
            </a:r>
            <a:r>
              <a:rPr lang="en-US" sz="3200" dirty="0" smtClean="0">
                <a:latin typeface="Arial" charset="0"/>
              </a:rPr>
              <a:t> Internet: A World Full of  Elephants </a:t>
            </a:r>
            <a:endParaRPr lang="en-US" sz="3200" dirty="0">
              <a:solidFill>
                <a:srgbClr val="CC3300"/>
              </a:solidFill>
              <a:latin typeface="Arial" charset="0"/>
            </a:endParaRPr>
          </a:p>
        </p:txBody>
      </p:sp>
      <p:sp>
        <p:nvSpPr>
          <p:cNvPr id="16388" name="AutoShape 6"/>
          <p:cNvSpPr>
            <a:spLocks/>
          </p:cNvSpPr>
          <p:nvPr/>
        </p:nvSpPr>
        <p:spPr bwMode="auto">
          <a:xfrm>
            <a:off x="7660698" y="3159625"/>
            <a:ext cx="533400" cy="1828800"/>
          </a:xfrm>
          <a:prstGeom prst="rightBrace">
            <a:avLst>
              <a:gd name="adj1" fmla="val 28571"/>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389" name="Line 7"/>
          <p:cNvSpPr>
            <a:spLocks noChangeShapeType="1"/>
          </p:cNvSpPr>
          <p:nvPr/>
        </p:nvSpPr>
        <p:spPr bwMode="auto">
          <a:xfrm>
            <a:off x="1567414" y="3054200"/>
            <a:ext cx="0" cy="2895600"/>
          </a:xfrm>
          <a:prstGeom prst="line">
            <a:avLst/>
          </a:prstGeom>
          <a:noFill/>
          <a:ln w="50800">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390" name="Line 8"/>
          <p:cNvSpPr>
            <a:spLocks noChangeShapeType="1"/>
          </p:cNvSpPr>
          <p:nvPr/>
        </p:nvSpPr>
        <p:spPr bwMode="auto">
          <a:xfrm flipH="1">
            <a:off x="1561949" y="5926586"/>
            <a:ext cx="6536893" cy="0"/>
          </a:xfrm>
          <a:prstGeom prst="line">
            <a:avLst/>
          </a:prstGeom>
          <a:noFill/>
          <a:ln w="50800">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391" name="Freeform 9"/>
          <p:cNvSpPr>
            <a:spLocks/>
          </p:cNvSpPr>
          <p:nvPr/>
        </p:nvSpPr>
        <p:spPr bwMode="auto">
          <a:xfrm>
            <a:off x="1563171" y="4038599"/>
            <a:ext cx="2396861" cy="1498601"/>
          </a:xfrm>
          <a:custGeom>
            <a:avLst/>
            <a:gdLst>
              <a:gd name="T0" fmla="*/ 0 w 1680"/>
              <a:gd name="T1" fmla="*/ 2362200 h 1488"/>
              <a:gd name="T2" fmla="*/ 1331913 w 1680"/>
              <a:gd name="T3" fmla="*/ 1836738 h 1488"/>
              <a:gd name="T4" fmla="*/ 2667000 w 1680"/>
              <a:gd name="T5" fmla="*/ 0 h 1488"/>
              <a:gd name="T6" fmla="*/ 0 60000 65536"/>
              <a:gd name="T7" fmla="*/ 0 60000 65536"/>
              <a:gd name="T8" fmla="*/ 0 60000 65536"/>
              <a:gd name="T9" fmla="*/ 0 w 1680"/>
              <a:gd name="T10" fmla="*/ 0 h 1488"/>
              <a:gd name="T11" fmla="*/ 1680 w 1680"/>
              <a:gd name="T12" fmla="*/ 1488 h 1488"/>
            </a:gdLst>
            <a:ahLst/>
            <a:cxnLst>
              <a:cxn ang="T6">
                <a:pos x="T0" y="T1"/>
              </a:cxn>
              <a:cxn ang="T7">
                <a:pos x="T2" y="T3"/>
              </a:cxn>
              <a:cxn ang="T8">
                <a:pos x="T4" y="T5"/>
              </a:cxn>
            </a:cxnLst>
            <a:rect l="T9" t="T10" r="T11" b="T12"/>
            <a:pathLst>
              <a:path w="1680" h="1488">
                <a:moveTo>
                  <a:pt x="0" y="1488"/>
                </a:moveTo>
                <a:cubicBezTo>
                  <a:pt x="140" y="1433"/>
                  <a:pt x="559" y="1405"/>
                  <a:pt x="839" y="1157"/>
                </a:cubicBezTo>
                <a:cubicBezTo>
                  <a:pt x="1119" y="909"/>
                  <a:pt x="1505" y="241"/>
                  <a:pt x="1680" y="0"/>
                </a:cubicBezTo>
              </a:path>
            </a:pathLst>
          </a:custGeom>
          <a:noFill/>
          <a:ln w="508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2" name="Freeform 10"/>
          <p:cNvSpPr>
            <a:spLocks/>
          </p:cNvSpPr>
          <p:nvPr/>
        </p:nvSpPr>
        <p:spPr bwMode="auto">
          <a:xfrm>
            <a:off x="1549400" y="4737100"/>
            <a:ext cx="4314351" cy="1016000"/>
          </a:xfrm>
          <a:custGeom>
            <a:avLst/>
            <a:gdLst>
              <a:gd name="T0" fmla="*/ 0 w 3207"/>
              <a:gd name="T1" fmla="*/ 2311400 h 1456"/>
              <a:gd name="T2" fmla="*/ 2943225 w 3207"/>
              <a:gd name="T3" fmla="*/ 1465262 h 1456"/>
              <a:gd name="T4" fmla="*/ 5091113 w 3207"/>
              <a:gd name="T5" fmla="*/ 0 h 1456"/>
              <a:gd name="T6" fmla="*/ 0 60000 65536"/>
              <a:gd name="T7" fmla="*/ 0 60000 65536"/>
              <a:gd name="T8" fmla="*/ 0 60000 65536"/>
              <a:gd name="T9" fmla="*/ 0 w 3207"/>
              <a:gd name="T10" fmla="*/ 0 h 1456"/>
              <a:gd name="T11" fmla="*/ 3207 w 3207"/>
              <a:gd name="T12" fmla="*/ 1456 h 1456"/>
            </a:gdLst>
            <a:ahLst/>
            <a:cxnLst>
              <a:cxn ang="T6">
                <a:pos x="T0" y="T1"/>
              </a:cxn>
              <a:cxn ang="T7">
                <a:pos x="T2" y="T3"/>
              </a:cxn>
              <a:cxn ang="T8">
                <a:pos x="T4" y="T5"/>
              </a:cxn>
            </a:cxnLst>
            <a:rect l="T9" t="T10" r="T11" b="T12"/>
            <a:pathLst>
              <a:path w="3207" h="1456">
                <a:moveTo>
                  <a:pt x="0" y="1456"/>
                </a:moveTo>
                <a:cubicBezTo>
                  <a:pt x="309" y="1367"/>
                  <a:pt x="1319" y="1166"/>
                  <a:pt x="1854" y="923"/>
                </a:cubicBezTo>
                <a:cubicBezTo>
                  <a:pt x="2389" y="680"/>
                  <a:pt x="2925" y="192"/>
                  <a:pt x="3207" y="0"/>
                </a:cubicBezTo>
              </a:path>
            </a:pathLst>
          </a:custGeom>
          <a:noFill/>
          <a:ln w="508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3" name="Text Box 11"/>
          <p:cNvSpPr txBox="1">
            <a:spLocks noChangeArrowheads="1"/>
          </p:cNvSpPr>
          <p:nvPr/>
        </p:nvSpPr>
        <p:spPr bwMode="auto">
          <a:xfrm>
            <a:off x="3444569" y="4183192"/>
            <a:ext cx="3991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b="1" dirty="0" smtClean="0"/>
              <a:t>Video (100x traffic growth)</a:t>
            </a:r>
            <a:endParaRPr lang="en-US" sz="1800" b="1" dirty="0"/>
          </a:p>
        </p:txBody>
      </p:sp>
      <p:sp>
        <p:nvSpPr>
          <p:cNvPr id="16394" name="Text Box 12"/>
          <p:cNvSpPr txBox="1">
            <a:spLocks noChangeArrowheads="1"/>
          </p:cNvSpPr>
          <p:nvPr/>
        </p:nvSpPr>
        <p:spPr bwMode="auto">
          <a:xfrm>
            <a:off x="1718730" y="5154006"/>
            <a:ext cx="63584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b="1" dirty="0" smtClean="0"/>
              <a:t>Other Applications (10 x traffic growth)</a:t>
            </a:r>
            <a:endParaRPr lang="en-US" sz="1800" b="1" dirty="0"/>
          </a:p>
        </p:txBody>
      </p:sp>
      <p:pic>
        <p:nvPicPr>
          <p:cNvPr id="3" name="Picture 2"/>
          <p:cNvPicPr>
            <a:picLocks noChangeAspect="1"/>
          </p:cNvPicPr>
          <p:nvPr/>
        </p:nvPicPr>
        <p:blipFill>
          <a:blip r:embed="rId3"/>
          <a:stretch>
            <a:fillRect/>
          </a:stretch>
        </p:blipFill>
        <p:spPr>
          <a:xfrm>
            <a:off x="5138038" y="758756"/>
            <a:ext cx="3517900" cy="2311400"/>
          </a:xfrm>
          <a:prstGeom prst="rect">
            <a:avLst/>
          </a:prstGeom>
        </p:spPr>
      </p:pic>
      <p:sp>
        <p:nvSpPr>
          <p:cNvPr id="4" name="TextBox 3"/>
          <p:cNvSpPr txBox="1"/>
          <p:nvPr/>
        </p:nvSpPr>
        <p:spPr>
          <a:xfrm>
            <a:off x="1168400" y="5990063"/>
            <a:ext cx="774700" cy="707886"/>
          </a:xfrm>
          <a:prstGeom prst="rect">
            <a:avLst/>
          </a:prstGeom>
          <a:noFill/>
        </p:spPr>
        <p:txBody>
          <a:bodyPr wrap="square" rtlCol="0">
            <a:spAutoFit/>
          </a:bodyPr>
          <a:lstStyle/>
          <a:p>
            <a:r>
              <a:rPr lang="en-US" sz="2000" dirty="0" smtClean="0">
                <a:solidFill>
                  <a:schemeClr val="tx2"/>
                </a:solidFill>
              </a:rPr>
              <a:t>2011</a:t>
            </a:r>
            <a:r>
              <a:rPr lang="en-US" sz="2000" dirty="0" smtClean="0"/>
              <a:t> </a:t>
            </a:r>
          </a:p>
          <a:p>
            <a:endParaRPr lang="en-US" sz="2000" dirty="0" smtClean="0"/>
          </a:p>
        </p:txBody>
      </p:sp>
      <p:sp>
        <p:nvSpPr>
          <p:cNvPr id="20" name="TextBox 19"/>
          <p:cNvSpPr txBox="1"/>
          <p:nvPr/>
        </p:nvSpPr>
        <p:spPr>
          <a:xfrm>
            <a:off x="2701533" y="3304578"/>
            <a:ext cx="5019323" cy="830997"/>
          </a:xfrm>
          <a:prstGeom prst="rect">
            <a:avLst/>
          </a:prstGeom>
          <a:noFill/>
        </p:spPr>
        <p:txBody>
          <a:bodyPr wrap="none" rtlCol="0">
            <a:spAutoFit/>
          </a:bodyPr>
          <a:lstStyle/>
          <a:p>
            <a:r>
              <a:rPr lang="en-US" sz="2400" dirty="0" smtClean="0">
                <a:solidFill>
                  <a:srgbClr val="17375E"/>
                </a:solidFill>
                <a:latin typeface="Arial"/>
                <a:cs typeface="Arial"/>
              </a:rPr>
              <a:t>What Does It Mean For the Internet</a:t>
            </a:r>
          </a:p>
          <a:p>
            <a:r>
              <a:rPr lang="en-US" sz="2400" dirty="0" smtClean="0">
                <a:solidFill>
                  <a:srgbClr val="17375E"/>
                </a:solidFill>
                <a:latin typeface="Arial"/>
                <a:cs typeface="Arial"/>
              </a:rPr>
              <a:t> If 95% Traffic is Video? </a:t>
            </a:r>
            <a:endParaRPr lang="en-US" sz="2400" dirty="0">
              <a:solidFill>
                <a:srgbClr val="17375E"/>
              </a:solidFill>
              <a:latin typeface="Arial"/>
              <a:cs typeface="Arial"/>
            </a:endParaRPr>
          </a:p>
        </p:txBody>
      </p:sp>
      <p:pic>
        <p:nvPicPr>
          <p:cNvPr id="6" name="Picture 5"/>
          <p:cNvPicPr>
            <a:picLocks noChangeAspect="1"/>
          </p:cNvPicPr>
          <p:nvPr/>
        </p:nvPicPr>
        <p:blipFill>
          <a:blip r:embed="rId4"/>
          <a:stretch>
            <a:fillRect/>
          </a:stretch>
        </p:blipFill>
        <p:spPr>
          <a:xfrm>
            <a:off x="7840205" y="3070156"/>
            <a:ext cx="885998" cy="663644"/>
          </a:xfrm>
          <a:prstGeom prst="rect">
            <a:avLst/>
          </a:prstGeom>
        </p:spPr>
      </p:pic>
      <p:sp>
        <p:nvSpPr>
          <p:cNvPr id="23" name="TextBox 22"/>
          <p:cNvSpPr txBox="1"/>
          <p:nvPr/>
        </p:nvSpPr>
        <p:spPr>
          <a:xfrm>
            <a:off x="3746500" y="5977363"/>
            <a:ext cx="774700" cy="707886"/>
          </a:xfrm>
          <a:prstGeom prst="rect">
            <a:avLst/>
          </a:prstGeom>
          <a:noFill/>
        </p:spPr>
        <p:txBody>
          <a:bodyPr wrap="square" rtlCol="0">
            <a:spAutoFit/>
          </a:bodyPr>
          <a:lstStyle/>
          <a:p>
            <a:r>
              <a:rPr lang="en-US" sz="2000" dirty="0" smtClean="0">
                <a:solidFill>
                  <a:schemeClr val="tx2"/>
                </a:solidFill>
              </a:rPr>
              <a:t>2016</a:t>
            </a:r>
            <a:r>
              <a:rPr lang="en-US" sz="2000" dirty="0" smtClean="0"/>
              <a:t> </a:t>
            </a:r>
          </a:p>
          <a:p>
            <a:endParaRPr lang="en-US" sz="2000" dirty="0" smtClean="0"/>
          </a:p>
        </p:txBody>
      </p:sp>
      <p:graphicFrame>
        <p:nvGraphicFramePr>
          <p:cNvPr id="15" name="Chart 14"/>
          <p:cNvGraphicFramePr>
            <a:graphicFrameLocks/>
          </p:cNvGraphicFramePr>
          <p:nvPr>
            <p:extLst>
              <p:ext uri="{D42A27DB-BD31-4B8C-83A1-F6EECF244321}">
                <p14:modId xmlns:p14="http://schemas.microsoft.com/office/powerpoint/2010/main" val="3823996456"/>
              </p:ext>
            </p:extLst>
          </p:nvPr>
        </p:nvGraphicFramePr>
        <p:xfrm>
          <a:off x="114300" y="967778"/>
          <a:ext cx="2329730" cy="19278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4262564599"/>
              </p:ext>
            </p:extLst>
          </p:nvPr>
        </p:nvGraphicFramePr>
        <p:xfrm>
          <a:off x="2990638" y="490890"/>
          <a:ext cx="2406861" cy="2458317"/>
        </p:xfrm>
        <a:graphic>
          <a:graphicData uri="http://schemas.openxmlformats.org/drawingml/2006/chart">
            <c:chart xmlns:c="http://schemas.openxmlformats.org/drawingml/2006/chart" xmlns:r="http://schemas.openxmlformats.org/officeDocument/2006/relationships" r:id="rId6"/>
          </a:graphicData>
        </a:graphic>
      </p:graphicFrame>
      <p:sp>
        <p:nvSpPr>
          <p:cNvPr id="17" name="Right Arrow 16"/>
          <p:cNvSpPr/>
          <p:nvPr/>
        </p:nvSpPr>
        <p:spPr>
          <a:xfrm>
            <a:off x="2338203" y="1671410"/>
            <a:ext cx="560120" cy="322490"/>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7703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P spid="16392" grpId="0" animBg="1"/>
      <p:bldP spid="16393" grpId="0"/>
      <p:bldP spid="16394" grpId="0"/>
      <p:bldP spid="20" grpId="0"/>
      <p:bldP spid="23" grpId="0"/>
      <p:bldGraphic spid="16" grpId="0">
        <p:bldAsOne/>
      </p:bldGraphic>
      <p:bldP spid="17" grpId="0" animBg="1"/>
      <p:bldP spid="17"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97" y="241300"/>
            <a:ext cx="8617480" cy="1308100"/>
          </a:xfrm>
        </p:spPr>
        <p:txBody>
          <a:bodyPr/>
          <a:lstStyle/>
          <a:p>
            <a:r>
              <a:rPr lang="en-US" dirty="0" smtClean="0"/>
              <a:t>What We Have Learned So Far? (1)</a:t>
            </a:r>
            <a:br>
              <a:rPr lang="en-US" dirty="0" smtClean="0"/>
            </a:br>
            <a:endParaRPr lang="en-US" sz="3200" dirty="0"/>
          </a:p>
        </p:txBody>
      </p:sp>
      <p:sp>
        <p:nvSpPr>
          <p:cNvPr id="3" name="Content Placeholder 2"/>
          <p:cNvSpPr>
            <a:spLocks noGrp="1"/>
          </p:cNvSpPr>
          <p:nvPr>
            <p:ph idx="1"/>
          </p:nvPr>
        </p:nvSpPr>
        <p:spPr>
          <a:xfrm>
            <a:off x="139237" y="3392339"/>
            <a:ext cx="9004763" cy="1024660"/>
          </a:xfrm>
        </p:spPr>
        <p:txBody>
          <a:bodyPr/>
          <a:lstStyle/>
          <a:p>
            <a:pPr>
              <a:spcBef>
                <a:spcPts val="800"/>
              </a:spcBef>
            </a:pPr>
            <a:r>
              <a:rPr lang="en-US" sz="2400" dirty="0" smtClean="0">
                <a:solidFill>
                  <a:schemeClr val="bg1">
                    <a:lumMod val="50000"/>
                  </a:schemeClr>
                </a:solidFill>
                <a:latin typeface="Helvetica Neue"/>
                <a:cs typeface="Helvetica Neue"/>
              </a:rPr>
              <a:t>The detour to Web Internet has a key positive legacy</a:t>
            </a:r>
          </a:p>
          <a:p>
            <a:pPr lvl="1">
              <a:spcBef>
                <a:spcPts val="800"/>
              </a:spcBef>
            </a:pPr>
            <a:r>
              <a:rPr lang="en-US" dirty="0" smtClean="0">
                <a:solidFill>
                  <a:schemeClr val="bg1">
                    <a:lumMod val="50000"/>
                  </a:schemeClr>
                </a:solidFill>
                <a:latin typeface="Helvetica Neue"/>
                <a:cs typeface="Helvetica Neue"/>
              </a:rPr>
              <a:t>HTTP chunk will be the new Datagram for Internet video </a:t>
            </a:r>
          </a:p>
          <a:p>
            <a:pPr lvl="1">
              <a:spcBef>
                <a:spcPts val="800"/>
              </a:spcBef>
            </a:pPr>
            <a:r>
              <a:rPr lang="en-US" dirty="0" smtClean="0">
                <a:solidFill>
                  <a:schemeClr val="bg1">
                    <a:lumMod val="50000"/>
                  </a:schemeClr>
                </a:solidFill>
                <a:latin typeface="Helvetica Neue"/>
                <a:cs typeface="Helvetica Neue"/>
              </a:rPr>
              <a:t>HTTP chunk switches are the new switches/CDN servers</a:t>
            </a:r>
          </a:p>
          <a:p>
            <a:pPr>
              <a:spcBef>
                <a:spcPts val="800"/>
              </a:spcBef>
            </a:pPr>
            <a:r>
              <a:rPr lang="en-US" sz="2400" dirty="0" smtClean="0">
                <a:solidFill>
                  <a:schemeClr val="bg1">
                    <a:lumMod val="50000"/>
                  </a:schemeClr>
                </a:solidFill>
                <a:latin typeface="Helvetica Neue"/>
                <a:cs typeface="Helvetica Neue"/>
              </a:rPr>
              <a:t>Many practical problems solved for HTTP after years of evolution  </a:t>
            </a:r>
          </a:p>
          <a:p>
            <a:pPr lvl="1">
              <a:spcBef>
                <a:spcPts val="800"/>
              </a:spcBef>
            </a:pPr>
            <a:r>
              <a:rPr lang="en-US" dirty="0" smtClean="0">
                <a:solidFill>
                  <a:schemeClr val="bg1">
                    <a:lumMod val="50000"/>
                  </a:schemeClr>
                </a:solidFill>
                <a:latin typeface="Helvetica Neue"/>
                <a:cs typeface="Helvetica Neue"/>
              </a:rPr>
              <a:t>Middle-box support, authentication, firewall penetration, </a:t>
            </a:r>
            <a:r>
              <a:rPr lang="en-US" dirty="0" err="1" smtClean="0">
                <a:solidFill>
                  <a:schemeClr val="bg1">
                    <a:lumMod val="50000"/>
                  </a:schemeClr>
                </a:solidFill>
                <a:latin typeface="Helvetica Neue"/>
                <a:cs typeface="Helvetica Neue"/>
              </a:rPr>
              <a:t>anycast</a:t>
            </a:r>
            <a:r>
              <a:rPr lang="en-US" dirty="0" smtClean="0">
                <a:solidFill>
                  <a:schemeClr val="bg1">
                    <a:lumMod val="50000"/>
                  </a:schemeClr>
                </a:solidFill>
                <a:latin typeface="Helvetica Neue"/>
                <a:cs typeface="Helvetica Neue"/>
              </a:rPr>
              <a:t> </a:t>
            </a:r>
          </a:p>
        </p:txBody>
      </p:sp>
      <p:sp>
        <p:nvSpPr>
          <p:cNvPr id="4" name="Slide Number Placeholder 3"/>
          <p:cNvSpPr>
            <a:spLocks noGrp="1"/>
          </p:cNvSpPr>
          <p:nvPr>
            <p:ph type="sldNum" sz="quarter" idx="4294967295"/>
          </p:nvPr>
        </p:nvSpPr>
        <p:spPr>
          <a:xfrm>
            <a:off x="8308975" y="6448425"/>
            <a:ext cx="685800" cy="273050"/>
          </a:xfrm>
          <a:prstGeom prst="rect">
            <a:avLst/>
          </a:prstGeom>
        </p:spPr>
        <p:txBody>
          <a:bodyPr/>
          <a:lstStyle/>
          <a:p>
            <a:pPr>
              <a:defRPr/>
            </a:pPr>
            <a:fld id="{7F5807EA-656D-1A42-97AD-8EC08B305E23}" type="slidenum">
              <a:rPr lang="en-US" smtClean="0"/>
              <a:pPr>
                <a:defRPr/>
              </a:pPr>
              <a:t>44</a:t>
            </a:fld>
            <a:endParaRPr lang="en-US" dirty="0"/>
          </a:p>
        </p:txBody>
      </p:sp>
      <p:sp>
        <p:nvSpPr>
          <p:cNvPr id="5" name="Rounded Rectangle 4"/>
          <p:cNvSpPr/>
          <p:nvPr/>
        </p:nvSpPr>
        <p:spPr>
          <a:xfrm>
            <a:off x="483791" y="1772869"/>
            <a:ext cx="1473313" cy="822960"/>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latin typeface="Helvetica Neue"/>
                <a:cs typeface="Helvetica Neue"/>
              </a:rPr>
              <a:t>1990 Internet  </a:t>
            </a:r>
            <a:endParaRPr lang="en-US" dirty="0">
              <a:latin typeface="Helvetica Neue"/>
              <a:cs typeface="Helvetica Neue"/>
            </a:endParaRPr>
          </a:p>
        </p:txBody>
      </p:sp>
      <p:sp>
        <p:nvSpPr>
          <p:cNvPr id="6" name="Rounded Rectangle 5"/>
          <p:cNvSpPr/>
          <p:nvPr/>
        </p:nvSpPr>
        <p:spPr>
          <a:xfrm>
            <a:off x="2947241" y="2424979"/>
            <a:ext cx="1497886" cy="822960"/>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latin typeface="Helvetica Neue"/>
                <a:cs typeface="Helvetica Neue"/>
              </a:rPr>
              <a:t>Web Internet </a:t>
            </a:r>
            <a:endParaRPr lang="en-US" dirty="0">
              <a:latin typeface="Helvetica Neue"/>
              <a:cs typeface="Helvetica Neue"/>
            </a:endParaRPr>
          </a:p>
        </p:txBody>
      </p:sp>
      <p:sp>
        <p:nvSpPr>
          <p:cNvPr id="7" name="Rounded Rectangle 6"/>
          <p:cNvSpPr/>
          <p:nvPr/>
        </p:nvSpPr>
        <p:spPr>
          <a:xfrm>
            <a:off x="5587661" y="1650832"/>
            <a:ext cx="2459371" cy="822960"/>
          </a:xfrm>
          <a:prstGeom prst="roundRect">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latin typeface="Helvetica Neue"/>
                <a:cs typeface="Helvetica Neue"/>
              </a:rPr>
              <a:t>Video &amp; Web Internet </a:t>
            </a:r>
            <a:endParaRPr lang="en-US" dirty="0">
              <a:latin typeface="Helvetica Neue"/>
              <a:cs typeface="Helvetica Neue"/>
            </a:endParaRPr>
          </a:p>
        </p:txBody>
      </p:sp>
      <p:cxnSp>
        <p:nvCxnSpPr>
          <p:cNvPr id="8" name="Straight Arrow Connector 7"/>
          <p:cNvCxnSpPr/>
          <p:nvPr/>
        </p:nvCxnSpPr>
        <p:spPr>
          <a:xfrm>
            <a:off x="1943100" y="2349500"/>
            <a:ext cx="909276" cy="5011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455537" y="2225992"/>
            <a:ext cx="1093064" cy="6871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953352" y="1819977"/>
            <a:ext cx="3584839" cy="17062"/>
          </a:xfrm>
          <a:prstGeom prst="straightConnector1">
            <a:avLst/>
          </a:prstGeom>
          <a:ln>
            <a:solidFill>
              <a:schemeClr val="accent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14530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114300"/>
            <a:ext cx="8825683" cy="914400"/>
          </a:xfrm>
        </p:spPr>
        <p:txBody>
          <a:bodyPr/>
          <a:lstStyle/>
          <a:p>
            <a:r>
              <a:rPr lang="en-US" dirty="0" smtClean="0"/>
              <a:t>What Have We Learned So Far (2) ?</a:t>
            </a:r>
            <a:endParaRPr lang="en-US" dirty="0"/>
          </a:p>
        </p:txBody>
      </p:sp>
      <p:sp>
        <p:nvSpPr>
          <p:cNvPr id="3" name="Content Placeholder 2"/>
          <p:cNvSpPr>
            <a:spLocks noGrp="1"/>
          </p:cNvSpPr>
          <p:nvPr>
            <p:ph idx="1"/>
          </p:nvPr>
        </p:nvSpPr>
        <p:spPr>
          <a:xfrm>
            <a:off x="338667" y="1243229"/>
            <a:ext cx="8666096" cy="2960471"/>
          </a:xfrm>
        </p:spPr>
        <p:txBody>
          <a:bodyPr/>
          <a:lstStyle/>
          <a:p>
            <a:pPr>
              <a:spcBef>
                <a:spcPts val="800"/>
              </a:spcBef>
            </a:pPr>
            <a:r>
              <a:rPr lang="en-US" dirty="0" smtClean="0">
                <a:solidFill>
                  <a:srgbClr val="7F7F7F"/>
                </a:solidFill>
                <a:latin typeface="Helvetica Neue"/>
                <a:cs typeface="Helvetica Neue"/>
              </a:rPr>
              <a:t>No universal </a:t>
            </a:r>
            <a:r>
              <a:rPr lang="en-US" dirty="0" err="1" smtClean="0">
                <a:solidFill>
                  <a:srgbClr val="7F7F7F"/>
                </a:solidFill>
                <a:latin typeface="Helvetica Neue"/>
                <a:cs typeface="Helvetica Neue"/>
              </a:rPr>
              <a:t>QoS</a:t>
            </a:r>
            <a:r>
              <a:rPr lang="en-US" dirty="0" smtClean="0">
                <a:solidFill>
                  <a:srgbClr val="7F7F7F"/>
                </a:solidFill>
                <a:latin typeface="Helvetica Neue"/>
                <a:cs typeface="Helvetica Neue"/>
              </a:rPr>
              <a:t> support inside the network </a:t>
            </a:r>
          </a:p>
          <a:p>
            <a:pPr>
              <a:spcBef>
                <a:spcPts val="800"/>
              </a:spcBef>
            </a:pPr>
            <a:r>
              <a:rPr lang="en-US" dirty="0" smtClean="0">
                <a:solidFill>
                  <a:srgbClr val="7F7F7F"/>
                </a:solidFill>
                <a:latin typeface="Helvetica Neue"/>
                <a:cs typeface="Helvetica Neue"/>
              </a:rPr>
              <a:t>CDN a key architectural component to optimize performance</a:t>
            </a:r>
          </a:p>
          <a:p>
            <a:pPr lvl="1">
              <a:spcBef>
                <a:spcPts val="800"/>
              </a:spcBef>
            </a:pPr>
            <a:r>
              <a:rPr lang="en-US" sz="2000" dirty="0" smtClean="0">
                <a:solidFill>
                  <a:srgbClr val="7F7F7F"/>
                </a:solidFill>
                <a:latin typeface="Helvetica Neue"/>
                <a:cs typeface="Helvetica Neue"/>
              </a:rPr>
              <a:t>DNS-based names are standard control service access interface</a:t>
            </a:r>
          </a:p>
          <a:p>
            <a:pPr lvl="1">
              <a:spcBef>
                <a:spcPts val="800"/>
              </a:spcBef>
            </a:pPr>
            <a:r>
              <a:rPr lang="en-US" sz="2000" dirty="0" smtClean="0">
                <a:solidFill>
                  <a:srgbClr val="7F7F7F"/>
                </a:solidFill>
                <a:latin typeface="Helvetica Neue"/>
                <a:cs typeface="Helvetica Neue"/>
              </a:rPr>
              <a:t>HTTP is standard data plane plane protocol</a:t>
            </a:r>
          </a:p>
        </p:txBody>
      </p:sp>
    </p:spTree>
    <p:extLst>
      <p:ext uri="{BB962C8B-B14F-4D97-AF65-F5344CB8AC3E}">
        <p14:creationId xmlns:p14="http://schemas.microsoft.com/office/powerpoint/2010/main" val="484421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13" y="368300"/>
            <a:ext cx="8966200" cy="761344"/>
          </a:xfrm>
        </p:spPr>
        <p:txBody>
          <a:bodyPr/>
          <a:lstStyle/>
          <a:p>
            <a:pPr>
              <a:lnSpc>
                <a:spcPct val="100000"/>
              </a:lnSpc>
            </a:pPr>
            <a:r>
              <a:rPr lang="en-US" dirty="0" smtClean="0"/>
              <a:t>What We Have Learned So Far (3)?</a:t>
            </a:r>
            <a:endParaRPr lang="en-US" dirty="0"/>
          </a:p>
        </p:txBody>
      </p:sp>
      <p:cxnSp>
        <p:nvCxnSpPr>
          <p:cNvPr id="51" name="Straight Connector 50"/>
          <p:cNvCxnSpPr/>
          <p:nvPr/>
        </p:nvCxnSpPr>
        <p:spPr>
          <a:xfrm rot="5400000">
            <a:off x="4090794" y="4380931"/>
            <a:ext cx="461294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1" name="Picture 71" descr="computer"/>
          <p:cNvPicPr>
            <a:picLocks noChangeAspect="1" noChangeArrowheads="1"/>
          </p:cNvPicPr>
          <p:nvPr/>
        </p:nvPicPr>
        <p:blipFill>
          <a:blip r:embed="rId3"/>
          <a:srcRect/>
          <a:stretch>
            <a:fillRect/>
          </a:stretch>
        </p:blipFill>
        <p:spPr bwMode="auto">
          <a:xfrm>
            <a:off x="7019924" y="3324452"/>
            <a:ext cx="505381" cy="516391"/>
          </a:xfrm>
          <a:prstGeom prst="rect">
            <a:avLst/>
          </a:prstGeom>
          <a:noFill/>
          <a:ln w="9525">
            <a:noFill/>
            <a:miter lim="800000"/>
            <a:headEnd/>
            <a:tailEnd/>
          </a:ln>
        </p:spPr>
      </p:pic>
      <p:pic>
        <p:nvPicPr>
          <p:cNvPr id="12" name="Picture 71" descr="computer"/>
          <p:cNvPicPr>
            <a:picLocks noChangeAspect="1" noChangeArrowheads="1"/>
          </p:cNvPicPr>
          <p:nvPr/>
        </p:nvPicPr>
        <p:blipFill>
          <a:blip r:embed="rId3"/>
          <a:srcRect/>
          <a:stretch>
            <a:fillRect/>
          </a:stretch>
        </p:blipFill>
        <p:spPr bwMode="auto">
          <a:xfrm>
            <a:off x="7056209" y="2462667"/>
            <a:ext cx="505381" cy="516391"/>
          </a:xfrm>
          <a:prstGeom prst="rect">
            <a:avLst/>
          </a:prstGeom>
          <a:noFill/>
          <a:ln w="9525">
            <a:noFill/>
            <a:miter lim="800000"/>
            <a:headEnd/>
            <a:tailEnd/>
          </a:ln>
        </p:spPr>
      </p:pic>
      <p:cxnSp>
        <p:nvCxnSpPr>
          <p:cNvPr id="26" name="Straight Arrow Connector 25"/>
          <p:cNvCxnSpPr>
            <a:stCxn id="52" idx="0"/>
            <a:endCxn id="12" idx="1"/>
          </p:cNvCxnSpPr>
          <p:nvPr/>
        </p:nvCxnSpPr>
        <p:spPr>
          <a:xfrm flipV="1">
            <a:off x="5416926" y="2720863"/>
            <a:ext cx="1639283" cy="798852"/>
          </a:xfrm>
          <a:prstGeom prst="straightConnector1">
            <a:avLst/>
          </a:prstGeom>
          <a:ln>
            <a:solidFill>
              <a:schemeClr val="accent3"/>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52" idx="0"/>
            <a:endCxn id="11" idx="1"/>
          </p:cNvCxnSpPr>
          <p:nvPr/>
        </p:nvCxnSpPr>
        <p:spPr>
          <a:xfrm>
            <a:off x="5416926" y="3519715"/>
            <a:ext cx="1602998" cy="62933"/>
          </a:xfrm>
          <a:prstGeom prst="straightConnector1">
            <a:avLst/>
          </a:prstGeom>
          <a:ln>
            <a:solidFill>
              <a:schemeClr val="accent3"/>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52" name="Cloud 51"/>
          <p:cNvSpPr/>
          <p:nvPr/>
        </p:nvSpPr>
        <p:spPr>
          <a:xfrm>
            <a:off x="3694792" y="2924629"/>
            <a:ext cx="1723570" cy="1190172"/>
          </a:xfrm>
          <a:prstGeom prst="cloud">
            <a:avLst/>
          </a:prstGeom>
          <a:no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latin typeface="Helvetica Neue Light"/>
              <a:cs typeface="Helvetica Neue Light"/>
            </a:endParaRPr>
          </a:p>
        </p:txBody>
      </p:sp>
      <p:sp>
        <p:nvSpPr>
          <p:cNvPr id="68" name="TextBox 67"/>
          <p:cNvSpPr txBox="1"/>
          <p:nvPr/>
        </p:nvSpPr>
        <p:spPr>
          <a:xfrm rot="153686">
            <a:off x="5952370" y="3265806"/>
            <a:ext cx="1494007" cy="400110"/>
          </a:xfrm>
          <a:prstGeom prst="rect">
            <a:avLst/>
          </a:prstGeom>
          <a:noFill/>
        </p:spPr>
        <p:txBody>
          <a:bodyPr wrap="square" rtlCol="0">
            <a:spAutoFit/>
          </a:bodyPr>
          <a:lstStyle/>
          <a:p>
            <a:r>
              <a:rPr lang="en-US" sz="2000" dirty="0" smtClean="0">
                <a:solidFill>
                  <a:srgbClr val="7F7F7F"/>
                </a:solidFill>
                <a:latin typeface="Helvetica Neue Light"/>
                <a:cs typeface="Helvetica Neue Light"/>
              </a:rPr>
              <a:t>750 Kbps</a:t>
            </a:r>
            <a:endParaRPr lang="en-US" sz="2000" dirty="0">
              <a:solidFill>
                <a:srgbClr val="7F7F7F"/>
              </a:solidFill>
              <a:latin typeface="Helvetica Neue Light"/>
              <a:cs typeface="Helvetica Neue Light"/>
            </a:endParaRPr>
          </a:p>
        </p:txBody>
      </p:sp>
      <p:sp>
        <p:nvSpPr>
          <p:cNvPr id="70" name="TextBox 69"/>
          <p:cNvSpPr txBox="1"/>
          <p:nvPr/>
        </p:nvSpPr>
        <p:spPr>
          <a:xfrm rot="19991101">
            <a:off x="5890659" y="2613817"/>
            <a:ext cx="1425084" cy="400110"/>
          </a:xfrm>
          <a:prstGeom prst="rect">
            <a:avLst/>
          </a:prstGeom>
          <a:noFill/>
        </p:spPr>
        <p:txBody>
          <a:bodyPr wrap="square" rtlCol="0">
            <a:spAutoFit/>
          </a:bodyPr>
          <a:lstStyle/>
          <a:p>
            <a:r>
              <a:rPr lang="en-US" sz="2000" dirty="0" smtClean="0">
                <a:solidFill>
                  <a:srgbClr val="7F7F7F"/>
                </a:solidFill>
                <a:latin typeface="Helvetica Neue Light"/>
                <a:cs typeface="Helvetica Neue Light"/>
              </a:rPr>
              <a:t>1.2 Mbps</a:t>
            </a:r>
            <a:endParaRPr lang="en-US" sz="2000" dirty="0">
              <a:solidFill>
                <a:srgbClr val="7F7F7F"/>
              </a:solidFill>
              <a:latin typeface="Helvetica Neue Light"/>
              <a:cs typeface="Helvetica Neue Light"/>
            </a:endParaRPr>
          </a:p>
        </p:txBody>
      </p:sp>
      <p:cxnSp>
        <p:nvCxnSpPr>
          <p:cNvPr id="72" name="Straight Connector 71"/>
          <p:cNvCxnSpPr/>
          <p:nvPr/>
        </p:nvCxnSpPr>
        <p:spPr>
          <a:xfrm rot="5400000">
            <a:off x="3330120" y="2362200"/>
            <a:ext cx="914400" cy="15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2999920" y="2374900"/>
            <a:ext cx="1574800" cy="1270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3038020" y="1955800"/>
            <a:ext cx="685800" cy="307777"/>
          </a:xfrm>
          <a:prstGeom prst="rect">
            <a:avLst/>
          </a:prstGeom>
          <a:noFill/>
        </p:spPr>
        <p:txBody>
          <a:bodyPr wrap="square" rtlCol="0">
            <a:spAutoFit/>
          </a:bodyPr>
          <a:lstStyle/>
          <a:p>
            <a:r>
              <a:rPr lang="en-US" sz="1400" dirty="0" smtClean="0">
                <a:solidFill>
                  <a:srgbClr val="7F7F7F"/>
                </a:solidFill>
                <a:latin typeface="Helvetica Neue Light"/>
                <a:cs typeface="Helvetica Neue Light"/>
              </a:rPr>
              <a:t>CDN</a:t>
            </a:r>
            <a:endParaRPr lang="en-US" sz="1400" dirty="0">
              <a:solidFill>
                <a:srgbClr val="7F7F7F"/>
              </a:solidFill>
              <a:latin typeface="Helvetica Neue Light"/>
              <a:cs typeface="Helvetica Neue Light"/>
            </a:endParaRPr>
          </a:p>
        </p:txBody>
      </p:sp>
      <p:sp>
        <p:nvSpPr>
          <p:cNvPr id="76" name="TextBox 75"/>
          <p:cNvSpPr txBox="1"/>
          <p:nvPr/>
        </p:nvSpPr>
        <p:spPr>
          <a:xfrm>
            <a:off x="3927020" y="1955800"/>
            <a:ext cx="685800" cy="307777"/>
          </a:xfrm>
          <a:prstGeom prst="rect">
            <a:avLst/>
          </a:prstGeom>
          <a:noFill/>
        </p:spPr>
        <p:txBody>
          <a:bodyPr wrap="square" rtlCol="0">
            <a:spAutoFit/>
          </a:bodyPr>
          <a:lstStyle/>
          <a:p>
            <a:r>
              <a:rPr lang="en-US" sz="1400" dirty="0" smtClean="0">
                <a:solidFill>
                  <a:srgbClr val="7F7F7F"/>
                </a:solidFill>
                <a:latin typeface="Helvetica Neue Light"/>
                <a:cs typeface="Helvetica Neue Light"/>
              </a:rPr>
              <a:t>ISP</a:t>
            </a:r>
            <a:endParaRPr lang="en-US" sz="1400" dirty="0">
              <a:solidFill>
                <a:srgbClr val="7F7F7F"/>
              </a:solidFill>
              <a:latin typeface="Helvetica Neue Light"/>
              <a:cs typeface="Helvetica Neue Light"/>
            </a:endParaRPr>
          </a:p>
        </p:txBody>
      </p:sp>
      <p:sp>
        <p:nvSpPr>
          <p:cNvPr id="77" name="TextBox 76"/>
          <p:cNvSpPr txBox="1"/>
          <p:nvPr/>
        </p:nvSpPr>
        <p:spPr>
          <a:xfrm>
            <a:off x="3038020" y="2463800"/>
            <a:ext cx="749300" cy="307777"/>
          </a:xfrm>
          <a:prstGeom prst="rect">
            <a:avLst/>
          </a:prstGeom>
          <a:noFill/>
        </p:spPr>
        <p:txBody>
          <a:bodyPr wrap="square" rtlCol="0">
            <a:spAutoFit/>
          </a:bodyPr>
          <a:lstStyle/>
          <a:p>
            <a:r>
              <a:rPr lang="en-US" sz="1400" dirty="0" smtClean="0">
                <a:solidFill>
                  <a:srgbClr val="7F7F7F"/>
                </a:solidFill>
                <a:latin typeface="Helvetica Neue Light"/>
                <a:cs typeface="Helvetica Neue Light"/>
              </a:rPr>
              <a:t>GEO</a:t>
            </a:r>
            <a:endParaRPr lang="en-US" sz="1400" dirty="0">
              <a:solidFill>
                <a:srgbClr val="7F7F7F"/>
              </a:solidFill>
              <a:latin typeface="Helvetica Neue Light"/>
              <a:cs typeface="Helvetica Neue Light"/>
            </a:endParaRPr>
          </a:p>
        </p:txBody>
      </p:sp>
      <p:sp>
        <p:nvSpPr>
          <p:cNvPr id="78" name="TextBox 77"/>
          <p:cNvSpPr txBox="1"/>
          <p:nvPr/>
        </p:nvSpPr>
        <p:spPr>
          <a:xfrm>
            <a:off x="3901620" y="2463800"/>
            <a:ext cx="749300" cy="307777"/>
          </a:xfrm>
          <a:prstGeom prst="rect">
            <a:avLst/>
          </a:prstGeom>
          <a:noFill/>
        </p:spPr>
        <p:txBody>
          <a:bodyPr wrap="square" rtlCol="0">
            <a:spAutoFit/>
          </a:bodyPr>
          <a:lstStyle/>
          <a:p>
            <a:r>
              <a:rPr lang="en-US" sz="1400" dirty="0" smtClean="0">
                <a:solidFill>
                  <a:srgbClr val="7F7F7F"/>
                </a:solidFill>
                <a:latin typeface="Helvetica Neue Light"/>
                <a:cs typeface="Helvetica Neue Light"/>
              </a:rPr>
              <a:t>Device </a:t>
            </a:r>
            <a:endParaRPr lang="en-US" sz="1400" dirty="0">
              <a:solidFill>
                <a:srgbClr val="7F7F7F"/>
              </a:solidFill>
              <a:latin typeface="Helvetica Neue Light"/>
              <a:cs typeface="Helvetica Neue Light"/>
            </a:endParaRPr>
          </a:p>
        </p:txBody>
      </p:sp>
      <p:pic>
        <p:nvPicPr>
          <p:cNvPr id="79" name="Picture 197" descr="data center-green"/>
          <p:cNvPicPr>
            <a:picLocks noChangeAspect="1" noChangeArrowheads="1"/>
          </p:cNvPicPr>
          <p:nvPr/>
        </p:nvPicPr>
        <p:blipFill>
          <a:blip r:embed="rId4"/>
          <a:srcRect/>
          <a:stretch>
            <a:fillRect/>
          </a:stretch>
        </p:blipFill>
        <p:spPr bwMode="auto">
          <a:xfrm>
            <a:off x="2209345" y="3041650"/>
            <a:ext cx="777875" cy="748521"/>
          </a:xfrm>
          <a:prstGeom prst="rect">
            <a:avLst/>
          </a:prstGeom>
          <a:noFill/>
          <a:ln w="9525">
            <a:noFill/>
            <a:miter lim="800000"/>
            <a:headEnd/>
            <a:tailEnd/>
          </a:ln>
        </p:spPr>
      </p:pic>
      <p:pic>
        <p:nvPicPr>
          <p:cNvPr id="80" name="Picture 197" descr="data center-green"/>
          <p:cNvPicPr>
            <a:picLocks noChangeAspect="1" noChangeArrowheads="1"/>
          </p:cNvPicPr>
          <p:nvPr/>
        </p:nvPicPr>
        <p:blipFill>
          <a:blip r:embed="rId4"/>
          <a:srcRect/>
          <a:stretch>
            <a:fillRect/>
          </a:stretch>
        </p:blipFill>
        <p:spPr bwMode="auto">
          <a:xfrm>
            <a:off x="1183820" y="4108450"/>
            <a:ext cx="777875" cy="748521"/>
          </a:xfrm>
          <a:prstGeom prst="rect">
            <a:avLst/>
          </a:prstGeom>
          <a:noFill/>
          <a:ln w="9525">
            <a:noFill/>
            <a:miter lim="800000"/>
            <a:headEnd/>
            <a:tailEnd/>
          </a:ln>
        </p:spPr>
      </p:pic>
      <p:pic>
        <p:nvPicPr>
          <p:cNvPr id="36" name="Picture 71" descr="computer"/>
          <p:cNvPicPr>
            <a:picLocks noChangeAspect="1" noChangeArrowheads="1"/>
          </p:cNvPicPr>
          <p:nvPr/>
        </p:nvPicPr>
        <p:blipFill>
          <a:blip r:embed="rId3"/>
          <a:srcRect/>
          <a:stretch>
            <a:fillRect/>
          </a:stretch>
        </p:blipFill>
        <p:spPr bwMode="auto">
          <a:xfrm>
            <a:off x="7058024" y="5394552"/>
            <a:ext cx="505381" cy="516391"/>
          </a:xfrm>
          <a:prstGeom prst="rect">
            <a:avLst/>
          </a:prstGeom>
          <a:noFill/>
          <a:ln w="9525">
            <a:noFill/>
            <a:miter lim="800000"/>
            <a:headEnd/>
            <a:tailEnd/>
          </a:ln>
        </p:spPr>
      </p:pic>
      <p:pic>
        <p:nvPicPr>
          <p:cNvPr id="37" name="Picture 71" descr="computer"/>
          <p:cNvPicPr>
            <a:picLocks noChangeAspect="1" noChangeArrowheads="1"/>
          </p:cNvPicPr>
          <p:nvPr/>
        </p:nvPicPr>
        <p:blipFill>
          <a:blip r:embed="rId3"/>
          <a:srcRect/>
          <a:stretch>
            <a:fillRect/>
          </a:stretch>
        </p:blipFill>
        <p:spPr bwMode="auto">
          <a:xfrm>
            <a:off x="7085240" y="3832452"/>
            <a:ext cx="505381" cy="516391"/>
          </a:xfrm>
          <a:prstGeom prst="rect">
            <a:avLst/>
          </a:prstGeom>
          <a:noFill/>
          <a:ln w="9525">
            <a:noFill/>
            <a:miter lim="800000"/>
            <a:headEnd/>
            <a:tailEnd/>
          </a:ln>
        </p:spPr>
      </p:pic>
      <p:cxnSp>
        <p:nvCxnSpPr>
          <p:cNvPr id="38" name="Straight Arrow Connector 37"/>
          <p:cNvCxnSpPr>
            <a:stCxn id="41" idx="0"/>
          </p:cNvCxnSpPr>
          <p:nvPr/>
        </p:nvCxnSpPr>
        <p:spPr>
          <a:xfrm flipV="1">
            <a:off x="5455026" y="4000500"/>
            <a:ext cx="1596194" cy="1589315"/>
          </a:xfrm>
          <a:prstGeom prst="straightConnector1">
            <a:avLst/>
          </a:prstGeom>
          <a:ln>
            <a:solidFill>
              <a:schemeClr val="accent3"/>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41" idx="0"/>
          </p:cNvCxnSpPr>
          <p:nvPr/>
        </p:nvCxnSpPr>
        <p:spPr>
          <a:xfrm flipV="1">
            <a:off x="5455026" y="4790963"/>
            <a:ext cx="1639283" cy="798852"/>
          </a:xfrm>
          <a:prstGeom prst="straightConnector1">
            <a:avLst/>
          </a:prstGeom>
          <a:ln>
            <a:solidFill>
              <a:schemeClr val="accent3"/>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41" idx="0"/>
            <a:endCxn id="36" idx="1"/>
          </p:cNvCxnSpPr>
          <p:nvPr/>
        </p:nvCxnSpPr>
        <p:spPr>
          <a:xfrm>
            <a:off x="5455026" y="5589815"/>
            <a:ext cx="1602998" cy="62933"/>
          </a:xfrm>
          <a:prstGeom prst="straightConnector1">
            <a:avLst/>
          </a:prstGeom>
          <a:ln>
            <a:solidFill>
              <a:schemeClr val="accent3"/>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1" name="Cloud 40"/>
          <p:cNvSpPr/>
          <p:nvPr/>
        </p:nvSpPr>
        <p:spPr>
          <a:xfrm>
            <a:off x="3732892" y="4994729"/>
            <a:ext cx="1723570" cy="1190172"/>
          </a:xfrm>
          <a:prstGeom prst="cloud">
            <a:avLst/>
          </a:prstGeom>
          <a:no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latin typeface="Helvetica Neue Light"/>
              <a:cs typeface="Helvetica Neue Light"/>
            </a:endParaRPr>
          </a:p>
        </p:txBody>
      </p:sp>
      <p:sp>
        <p:nvSpPr>
          <p:cNvPr id="43" name="TextBox 42"/>
          <p:cNvSpPr txBox="1"/>
          <p:nvPr/>
        </p:nvSpPr>
        <p:spPr>
          <a:xfrm rot="153686">
            <a:off x="5990586" y="5330764"/>
            <a:ext cx="1263866" cy="400110"/>
          </a:xfrm>
          <a:prstGeom prst="rect">
            <a:avLst/>
          </a:prstGeom>
          <a:noFill/>
        </p:spPr>
        <p:txBody>
          <a:bodyPr wrap="square" rtlCol="0">
            <a:spAutoFit/>
          </a:bodyPr>
          <a:lstStyle/>
          <a:p>
            <a:r>
              <a:rPr lang="en-US" sz="2000" dirty="0" smtClean="0">
                <a:solidFill>
                  <a:srgbClr val="7F7F7F"/>
                </a:solidFill>
                <a:latin typeface="Helvetica Neue Light"/>
                <a:cs typeface="Helvetica Neue Light"/>
              </a:rPr>
              <a:t>750 Kbps</a:t>
            </a:r>
            <a:endParaRPr lang="en-US" sz="2000" dirty="0">
              <a:solidFill>
                <a:srgbClr val="7F7F7F"/>
              </a:solidFill>
              <a:latin typeface="Helvetica Neue Light"/>
              <a:cs typeface="Helvetica Neue Light"/>
            </a:endParaRPr>
          </a:p>
        </p:txBody>
      </p:sp>
      <p:sp>
        <p:nvSpPr>
          <p:cNvPr id="44" name="TextBox 43"/>
          <p:cNvSpPr txBox="1"/>
          <p:nvPr/>
        </p:nvSpPr>
        <p:spPr>
          <a:xfrm rot="19991101">
            <a:off x="5922555" y="4657893"/>
            <a:ext cx="1540461" cy="400110"/>
          </a:xfrm>
          <a:prstGeom prst="rect">
            <a:avLst/>
          </a:prstGeom>
          <a:noFill/>
        </p:spPr>
        <p:txBody>
          <a:bodyPr wrap="square" rtlCol="0">
            <a:spAutoFit/>
          </a:bodyPr>
          <a:lstStyle/>
          <a:p>
            <a:r>
              <a:rPr lang="en-US" sz="2000" dirty="0" smtClean="0">
                <a:solidFill>
                  <a:srgbClr val="7F7F7F"/>
                </a:solidFill>
                <a:latin typeface="Helvetica Neue Light"/>
                <a:cs typeface="Helvetica Neue Light"/>
              </a:rPr>
              <a:t>1.2 Mbps</a:t>
            </a:r>
            <a:endParaRPr lang="en-US" sz="2000" dirty="0">
              <a:solidFill>
                <a:srgbClr val="7F7F7F"/>
              </a:solidFill>
              <a:latin typeface="Helvetica Neue Light"/>
              <a:cs typeface="Helvetica Neue Light"/>
            </a:endParaRPr>
          </a:p>
        </p:txBody>
      </p:sp>
      <p:pic>
        <p:nvPicPr>
          <p:cNvPr id="45" name="Picture 197" descr="data center-green"/>
          <p:cNvPicPr>
            <a:picLocks noChangeAspect="1" noChangeArrowheads="1"/>
          </p:cNvPicPr>
          <p:nvPr/>
        </p:nvPicPr>
        <p:blipFill>
          <a:blip r:embed="rId4"/>
          <a:srcRect/>
          <a:stretch>
            <a:fillRect/>
          </a:stretch>
        </p:blipFill>
        <p:spPr bwMode="auto">
          <a:xfrm>
            <a:off x="2247445" y="5111750"/>
            <a:ext cx="777875" cy="748521"/>
          </a:xfrm>
          <a:prstGeom prst="rect">
            <a:avLst/>
          </a:prstGeom>
          <a:noFill/>
          <a:ln w="9525">
            <a:noFill/>
            <a:miter lim="800000"/>
            <a:headEnd/>
            <a:tailEnd/>
          </a:ln>
        </p:spPr>
      </p:pic>
      <p:pic>
        <p:nvPicPr>
          <p:cNvPr id="46" name="Picture 197" descr="data center-green"/>
          <p:cNvPicPr>
            <a:picLocks noChangeAspect="1" noChangeArrowheads="1"/>
          </p:cNvPicPr>
          <p:nvPr/>
        </p:nvPicPr>
        <p:blipFill>
          <a:blip r:embed="rId4"/>
          <a:srcRect/>
          <a:stretch>
            <a:fillRect/>
          </a:stretch>
        </p:blipFill>
        <p:spPr bwMode="auto">
          <a:xfrm>
            <a:off x="2310945" y="5619750"/>
            <a:ext cx="777875" cy="748521"/>
          </a:xfrm>
          <a:prstGeom prst="rect">
            <a:avLst/>
          </a:prstGeom>
          <a:noFill/>
          <a:ln w="9525">
            <a:noFill/>
            <a:miter lim="800000"/>
            <a:headEnd/>
            <a:tailEnd/>
          </a:ln>
        </p:spPr>
      </p:pic>
      <p:sp>
        <p:nvSpPr>
          <p:cNvPr id="48" name="TextBox 47"/>
          <p:cNvSpPr txBox="1"/>
          <p:nvPr/>
        </p:nvSpPr>
        <p:spPr>
          <a:xfrm rot="18741596">
            <a:off x="5606651" y="4084399"/>
            <a:ext cx="1491783" cy="400110"/>
          </a:xfrm>
          <a:prstGeom prst="rect">
            <a:avLst/>
          </a:prstGeom>
          <a:noFill/>
        </p:spPr>
        <p:txBody>
          <a:bodyPr wrap="square" rtlCol="0">
            <a:spAutoFit/>
          </a:bodyPr>
          <a:lstStyle/>
          <a:p>
            <a:r>
              <a:rPr lang="en-US" sz="2000" dirty="0" smtClean="0">
                <a:latin typeface="Helvetica Neue Light"/>
                <a:cs typeface="Helvetica Neue Light"/>
              </a:rPr>
              <a:t>3  </a:t>
            </a:r>
            <a:r>
              <a:rPr lang="en-US" sz="2000" dirty="0" smtClean="0">
                <a:solidFill>
                  <a:srgbClr val="7F7F7F"/>
                </a:solidFill>
                <a:latin typeface="Helvetica Neue Light"/>
                <a:cs typeface="Helvetica Neue Light"/>
              </a:rPr>
              <a:t>Mbps</a:t>
            </a:r>
            <a:endParaRPr lang="en-US" sz="2000" dirty="0">
              <a:solidFill>
                <a:srgbClr val="7F7F7F"/>
              </a:solidFill>
              <a:latin typeface="Helvetica Neue Light"/>
              <a:cs typeface="Helvetica Neue Light"/>
            </a:endParaRPr>
          </a:p>
        </p:txBody>
      </p:sp>
      <p:cxnSp>
        <p:nvCxnSpPr>
          <p:cNvPr id="53" name="Straight Connector 52"/>
          <p:cNvCxnSpPr/>
          <p:nvPr/>
        </p:nvCxnSpPr>
        <p:spPr>
          <a:xfrm rot="16200000" flipH="1">
            <a:off x="2911020" y="4254500"/>
            <a:ext cx="1028700" cy="952500"/>
          </a:xfrm>
          <a:prstGeom prst="line">
            <a:avLst/>
          </a:prstGeom>
        </p:spPr>
        <p:style>
          <a:lnRef idx="2">
            <a:schemeClr val="accent3"/>
          </a:lnRef>
          <a:fillRef idx="0">
            <a:schemeClr val="accent3"/>
          </a:fillRef>
          <a:effectRef idx="1">
            <a:schemeClr val="accent3"/>
          </a:effectRef>
          <a:fontRef idx="minor">
            <a:schemeClr val="tx1"/>
          </a:fontRef>
        </p:style>
      </p:cxnSp>
      <p:cxnSp>
        <p:nvCxnSpPr>
          <p:cNvPr id="56" name="Straight Connector 55"/>
          <p:cNvCxnSpPr/>
          <p:nvPr/>
        </p:nvCxnSpPr>
        <p:spPr>
          <a:xfrm>
            <a:off x="3012620" y="3632200"/>
            <a:ext cx="711200" cy="12700"/>
          </a:xfrm>
          <a:prstGeom prst="line">
            <a:avLst/>
          </a:prstGeom>
        </p:spPr>
        <p:style>
          <a:lnRef idx="2">
            <a:schemeClr val="accent3"/>
          </a:lnRef>
          <a:fillRef idx="0">
            <a:schemeClr val="accent3"/>
          </a:fillRef>
          <a:effectRef idx="1">
            <a:schemeClr val="accent3"/>
          </a:effectRef>
          <a:fontRef idx="minor">
            <a:schemeClr val="tx1"/>
          </a:fontRef>
        </p:style>
      </p:cxnSp>
      <p:cxnSp>
        <p:nvCxnSpPr>
          <p:cNvPr id="58" name="Straight Connector 57"/>
          <p:cNvCxnSpPr/>
          <p:nvPr/>
        </p:nvCxnSpPr>
        <p:spPr>
          <a:xfrm rot="5400000" flipH="1" flipV="1">
            <a:off x="2701470" y="4083050"/>
            <a:ext cx="1270000" cy="1028700"/>
          </a:xfrm>
          <a:prstGeom prst="line">
            <a:avLst/>
          </a:prstGeom>
        </p:spPr>
        <p:style>
          <a:lnRef idx="2">
            <a:schemeClr val="accent3"/>
          </a:lnRef>
          <a:fillRef idx="0">
            <a:schemeClr val="accent3"/>
          </a:fillRef>
          <a:effectRef idx="1">
            <a:schemeClr val="accent3"/>
          </a:effectRef>
          <a:fontRef idx="minor">
            <a:schemeClr val="tx1"/>
          </a:fontRef>
        </p:style>
      </p:cxnSp>
      <p:cxnSp>
        <p:nvCxnSpPr>
          <p:cNvPr id="71" name="Straight Connector 70"/>
          <p:cNvCxnSpPr/>
          <p:nvPr/>
        </p:nvCxnSpPr>
        <p:spPr>
          <a:xfrm>
            <a:off x="2987220" y="5562600"/>
            <a:ext cx="711200" cy="12700"/>
          </a:xfrm>
          <a:prstGeom prst="line">
            <a:avLst/>
          </a:prstGeom>
        </p:spPr>
        <p:style>
          <a:lnRef idx="2">
            <a:schemeClr val="accent3"/>
          </a:lnRef>
          <a:fillRef idx="0">
            <a:schemeClr val="accent3"/>
          </a:fillRef>
          <a:effectRef idx="1">
            <a:schemeClr val="accent3"/>
          </a:effectRef>
          <a:fontRef idx="minor">
            <a:schemeClr val="tx1"/>
          </a:fontRef>
        </p:style>
      </p:cxnSp>
      <p:pic>
        <p:nvPicPr>
          <p:cNvPr id="73" name="Picture 197" descr="data center-green"/>
          <p:cNvPicPr>
            <a:picLocks noChangeAspect="1" noChangeArrowheads="1"/>
          </p:cNvPicPr>
          <p:nvPr/>
        </p:nvPicPr>
        <p:blipFill>
          <a:blip r:embed="rId4"/>
          <a:srcRect/>
          <a:stretch>
            <a:fillRect/>
          </a:stretch>
        </p:blipFill>
        <p:spPr bwMode="auto">
          <a:xfrm>
            <a:off x="2272845" y="3549650"/>
            <a:ext cx="714375" cy="687417"/>
          </a:xfrm>
          <a:prstGeom prst="rect">
            <a:avLst/>
          </a:prstGeom>
          <a:noFill/>
          <a:ln w="9525">
            <a:noFill/>
            <a:miter lim="800000"/>
            <a:headEnd/>
            <a:tailEnd/>
          </a:ln>
        </p:spPr>
      </p:pic>
      <p:cxnSp>
        <p:nvCxnSpPr>
          <p:cNvPr id="84" name="Straight Connector 83"/>
          <p:cNvCxnSpPr/>
          <p:nvPr/>
        </p:nvCxnSpPr>
        <p:spPr>
          <a:xfrm flipV="1">
            <a:off x="1818820" y="4114800"/>
            <a:ext cx="558800" cy="317500"/>
          </a:xfrm>
          <a:prstGeom prst="line">
            <a:avLst/>
          </a:prstGeom>
        </p:spPr>
        <p:style>
          <a:lnRef idx="2">
            <a:schemeClr val="accent3"/>
          </a:lnRef>
          <a:fillRef idx="0">
            <a:schemeClr val="accent3"/>
          </a:fillRef>
          <a:effectRef idx="1">
            <a:schemeClr val="accent3"/>
          </a:effectRef>
          <a:fontRef idx="minor">
            <a:schemeClr val="tx1"/>
          </a:fontRef>
        </p:style>
      </p:cxnSp>
      <p:cxnSp>
        <p:nvCxnSpPr>
          <p:cNvPr id="86" name="Straight Connector 85"/>
          <p:cNvCxnSpPr/>
          <p:nvPr/>
        </p:nvCxnSpPr>
        <p:spPr>
          <a:xfrm>
            <a:off x="1882320" y="4787900"/>
            <a:ext cx="533400" cy="381000"/>
          </a:xfrm>
          <a:prstGeom prst="line">
            <a:avLst/>
          </a:prstGeom>
        </p:spPr>
        <p:style>
          <a:lnRef idx="2">
            <a:schemeClr val="accent3"/>
          </a:lnRef>
          <a:fillRef idx="0">
            <a:schemeClr val="accent3"/>
          </a:fillRef>
          <a:effectRef idx="1">
            <a:schemeClr val="accent3"/>
          </a:effectRef>
          <a:fontRef idx="minor">
            <a:schemeClr val="tx1"/>
          </a:fontRef>
        </p:style>
      </p:cxnSp>
      <p:sp>
        <p:nvSpPr>
          <p:cNvPr id="42" name="Content Placeholder 2"/>
          <p:cNvSpPr>
            <a:spLocks noGrp="1"/>
          </p:cNvSpPr>
          <p:nvPr>
            <p:ph idx="1"/>
          </p:nvPr>
        </p:nvSpPr>
        <p:spPr>
          <a:xfrm>
            <a:off x="-53675" y="1342804"/>
            <a:ext cx="9143999" cy="407770"/>
          </a:xfrm>
        </p:spPr>
        <p:txBody>
          <a:bodyPr/>
          <a:lstStyle/>
          <a:p>
            <a:pPr>
              <a:spcBef>
                <a:spcPts val="800"/>
              </a:spcBef>
            </a:pPr>
            <a:r>
              <a:rPr lang="en-US" dirty="0" smtClean="0">
                <a:solidFill>
                  <a:srgbClr val="7F7F7F"/>
                </a:solidFill>
                <a:latin typeface="Helvetica Neue"/>
                <a:cs typeface="Helvetica Neue"/>
              </a:rPr>
              <a:t>Adaptive multi-bit-rate video key to address diversity </a:t>
            </a:r>
          </a:p>
          <a:p>
            <a:pPr lvl="1">
              <a:spcBef>
                <a:spcPts val="800"/>
              </a:spcBef>
            </a:pPr>
            <a:endParaRPr lang="en-US" sz="2000" dirty="0" smtClean="0">
              <a:solidFill>
                <a:srgbClr val="7F7F7F"/>
              </a:solidFill>
              <a:latin typeface="Helvetica Neue"/>
              <a:cs typeface="Helvetica Neue"/>
            </a:endParaRPr>
          </a:p>
        </p:txBody>
      </p:sp>
    </p:spTree>
    <p:extLst>
      <p:ext uri="{BB962C8B-B14F-4D97-AF65-F5344CB8AC3E}">
        <p14:creationId xmlns:p14="http://schemas.microsoft.com/office/powerpoint/2010/main" val="188387811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114300"/>
            <a:ext cx="8825683" cy="914400"/>
          </a:xfrm>
        </p:spPr>
        <p:txBody>
          <a:bodyPr/>
          <a:lstStyle/>
          <a:p>
            <a:r>
              <a:rPr lang="en-US" dirty="0" smtClean="0"/>
              <a:t>What Have We Learned (4)?</a:t>
            </a:r>
            <a:endParaRPr lang="en-US" dirty="0"/>
          </a:p>
        </p:txBody>
      </p:sp>
      <p:sp>
        <p:nvSpPr>
          <p:cNvPr id="3" name="Content Placeholder 2"/>
          <p:cNvSpPr>
            <a:spLocks noGrp="1"/>
          </p:cNvSpPr>
          <p:nvPr>
            <p:ph idx="1"/>
          </p:nvPr>
        </p:nvSpPr>
        <p:spPr>
          <a:xfrm>
            <a:off x="338667" y="1243229"/>
            <a:ext cx="8666096" cy="4700371"/>
          </a:xfrm>
        </p:spPr>
        <p:txBody>
          <a:bodyPr/>
          <a:lstStyle/>
          <a:p>
            <a:pPr>
              <a:spcBef>
                <a:spcPts val="800"/>
              </a:spcBef>
            </a:pPr>
            <a:r>
              <a:rPr lang="en-US" sz="2400" dirty="0" smtClean="0">
                <a:solidFill>
                  <a:srgbClr val="7F7F7F"/>
                </a:solidFill>
                <a:latin typeface="Helvetica Neue"/>
                <a:cs typeface="Helvetica Neue"/>
              </a:rPr>
              <a:t>Consumer devices, software architecture, and video applications critical in shaping delivery architecture</a:t>
            </a:r>
          </a:p>
          <a:p>
            <a:pPr>
              <a:spcBef>
                <a:spcPts val="800"/>
              </a:spcBef>
            </a:pPr>
            <a:r>
              <a:rPr lang="en-US" sz="2400" dirty="0" smtClean="0">
                <a:solidFill>
                  <a:srgbClr val="7F7F7F"/>
                </a:solidFill>
                <a:latin typeface="Helvetica Neue"/>
                <a:cs typeface="Helvetica Neue"/>
              </a:rPr>
              <a:t>Latency with seconds or 10s of seconds allow sophisticated algorithms to be implemented at multiple locations in the end-to-end delivery pipeline</a:t>
            </a:r>
          </a:p>
          <a:p>
            <a:pPr lvl="1">
              <a:spcBef>
                <a:spcPts val="800"/>
              </a:spcBef>
            </a:pPr>
            <a:r>
              <a:rPr lang="en-US" sz="2000" dirty="0" smtClean="0">
                <a:solidFill>
                  <a:srgbClr val="7F7F7F"/>
                </a:solidFill>
                <a:latin typeface="Helvetica Neue"/>
                <a:cs typeface="Helvetica Neue"/>
              </a:rPr>
              <a:t>Client machines </a:t>
            </a:r>
          </a:p>
          <a:p>
            <a:pPr lvl="1">
              <a:spcBef>
                <a:spcPts val="800"/>
              </a:spcBef>
            </a:pPr>
            <a:r>
              <a:rPr lang="en-US" sz="2000" dirty="0" smtClean="0">
                <a:solidFill>
                  <a:srgbClr val="7F7F7F"/>
                </a:solidFill>
                <a:latin typeface="Helvetica Neue"/>
                <a:cs typeface="Helvetica Neue"/>
              </a:rPr>
              <a:t>CDN edge nodes </a:t>
            </a:r>
          </a:p>
          <a:p>
            <a:pPr lvl="1">
              <a:spcBef>
                <a:spcPts val="800"/>
              </a:spcBef>
            </a:pPr>
            <a:r>
              <a:rPr lang="en-US" sz="2000" dirty="0" smtClean="0">
                <a:solidFill>
                  <a:srgbClr val="7F7F7F"/>
                </a:solidFill>
                <a:latin typeface="Helvetica Neue"/>
                <a:cs typeface="Helvetica Neue"/>
              </a:rPr>
              <a:t>Proxy servers inside ISP networks </a:t>
            </a:r>
          </a:p>
          <a:p>
            <a:pPr lvl="1">
              <a:spcBef>
                <a:spcPts val="800"/>
              </a:spcBef>
            </a:pPr>
            <a:r>
              <a:rPr lang="en-US" sz="2000" dirty="0" smtClean="0">
                <a:solidFill>
                  <a:srgbClr val="7F7F7F"/>
                </a:solidFill>
                <a:latin typeface="Helvetica Neue"/>
                <a:cs typeface="Helvetica Neue"/>
              </a:rPr>
              <a:t>Security servers </a:t>
            </a:r>
          </a:p>
          <a:p>
            <a:pPr lvl="1">
              <a:spcBef>
                <a:spcPts val="800"/>
              </a:spcBef>
            </a:pPr>
            <a:r>
              <a:rPr lang="en-US" sz="2000" dirty="0" smtClean="0">
                <a:solidFill>
                  <a:srgbClr val="7F7F7F"/>
                </a:solidFill>
                <a:latin typeface="Helvetica Neue"/>
                <a:cs typeface="Helvetica Neue"/>
              </a:rPr>
              <a:t>Ad servers </a:t>
            </a:r>
          </a:p>
          <a:p>
            <a:pPr lvl="1">
              <a:spcBef>
                <a:spcPts val="800"/>
              </a:spcBef>
            </a:pPr>
            <a:r>
              <a:rPr lang="en-US" sz="2000" dirty="0" smtClean="0">
                <a:solidFill>
                  <a:srgbClr val="7F7F7F"/>
                </a:solidFill>
                <a:latin typeface="Helvetica Neue"/>
                <a:cs typeface="Helvetica Neue"/>
              </a:rPr>
              <a:t>Other data plane or control plane proxy servers</a:t>
            </a:r>
          </a:p>
        </p:txBody>
      </p:sp>
    </p:spTree>
    <p:extLst>
      <p:ext uri="{BB962C8B-B14F-4D97-AF65-F5344CB8AC3E}">
        <p14:creationId xmlns:p14="http://schemas.microsoft.com/office/powerpoint/2010/main" val="22483231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4231"/>
            <a:ext cx="8825683" cy="914400"/>
          </a:xfrm>
        </p:spPr>
        <p:txBody>
          <a:bodyPr/>
          <a:lstStyle/>
          <a:p>
            <a:r>
              <a:rPr lang="en-US" dirty="0" smtClean="0"/>
              <a:t>Rest of Tutorial </a:t>
            </a:r>
            <a:endParaRPr lang="en-US" dirty="0"/>
          </a:p>
        </p:txBody>
      </p:sp>
      <p:sp>
        <p:nvSpPr>
          <p:cNvPr id="3" name="Content Placeholder 2"/>
          <p:cNvSpPr>
            <a:spLocks noGrp="1"/>
          </p:cNvSpPr>
          <p:nvPr>
            <p:ph idx="1"/>
          </p:nvPr>
        </p:nvSpPr>
        <p:spPr>
          <a:xfrm>
            <a:off x="179080" y="910169"/>
            <a:ext cx="8699963" cy="4691907"/>
          </a:xfrm>
        </p:spPr>
        <p:txBody>
          <a:bodyPr/>
          <a:lstStyle/>
          <a:p>
            <a:pPr>
              <a:spcBef>
                <a:spcPts val="800"/>
              </a:spcBef>
            </a:pPr>
            <a:r>
              <a:rPr lang="en-US" sz="2400" dirty="0" smtClean="0">
                <a:solidFill>
                  <a:srgbClr val="7F7F7F"/>
                </a:solidFill>
                <a:latin typeface="Helvetica Neue"/>
                <a:cs typeface="Helvetica Neue"/>
              </a:rPr>
              <a:t>Focus on latest research on Internet video quality</a:t>
            </a:r>
          </a:p>
          <a:p>
            <a:pPr>
              <a:spcBef>
                <a:spcPts val="800"/>
              </a:spcBef>
            </a:pPr>
            <a:r>
              <a:rPr lang="en-US" sz="2400" dirty="0" smtClean="0">
                <a:solidFill>
                  <a:srgbClr val="7F7F7F"/>
                </a:solidFill>
                <a:latin typeface="Helvetica Neue"/>
                <a:cs typeface="Helvetica Neue"/>
              </a:rPr>
              <a:t>Importance driven by multiple trends </a:t>
            </a:r>
          </a:p>
          <a:p>
            <a:pPr lvl="1">
              <a:spcBef>
                <a:spcPts val="800"/>
              </a:spcBef>
            </a:pPr>
            <a:r>
              <a:rPr lang="en-US" sz="2000" dirty="0">
                <a:solidFill>
                  <a:srgbClr val="7F7F7F"/>
                </a:solidFill>
                <a:latin typeface="Helvetica Neue"/>
                <a:cs typeface="Helvetica Neue"/>
              </a:rPr>
              <a:t>l</a:t>
            </a:r>
            <a:r>
              <a:rPr lang="en-US" sz="2000" dirty="0" smtClean="0">
                <a:solidFill>
                  <a:srgbClr val="7F7F7F"/>
                </a:solidFill>
                <a:latin typeface="Helvetica Neue"/>
                <a:cs typeface="Helvetica Neue"/>
              </a:rPr>
              <a:t>ean forward experience </a:t>
            </a:r>
            <a:r>
              <a:rPr lang="en-US" sz="2000" dirty="0" smtClean="0">
                <a:solidFill>
                  <a:srgbClr val="7F7F7F"/>
                </a:solidFill>
                <a:latin typeface="Helvetica Neue"/>
                <a:cs typeface="Helvetica Neue"/>
                <a:sym typeface="Wingdings"/>
              </a:rPr>
              <a:t> lean back experience</a:t>
            </a:r>
          </a:p>
          <a:p>
            <a:pPr lvl="1">
              <a:spcBef>
                <a:spcPts val="800"/>
              </a:spcBef>
            </a:pPr>
            <a:r>
              <a:rPr lang="en-US" sz="2000" dirty="0">
                <a:solidFill>
                  <a:srgbClr val="7F7F7F"/>
                </a:solidFill>
                <a:latin typeface="Helvetica Neue"/>
                <a:cs typeface="Helvetica Neue"/>
              </a:rPr>
              <a:t>s</a:t>
            </a:r>
            <a:r>
              <a:rPr lang="en-US" sz="2000" dirty="0" smtClean="0">
                <a:solidFill>
                  <a:srgbClr val="7F7F7F"/>
                </a:solidFill>
                <a:latin typeface="Helvetica Neue"/>
                <a:cs typeface="Helvetica Neue"/>
              </a:rPr>
              <a:t>hort form </a:t>
            </a:r>
            <a:r>
              <a:rPr lang="en-US" sz="2000" dirty="0" smtClean="0">
                <a:solidFill>
                  <a:srgbClr val="7F7F7F"/>
                </a:solidFill>
                <a:latin typeface="Helvetica Neue"/>
                <a:cs typeface="Helvetica Neue"/>
                <a:sym typeface="Wingdings"/>
              </a:rPr>
              <a:t> long form</a:t>
            </a:r>
          </a:p>
          <a:p>
            <a:pPr lvl="1">
              <a:spcBef>
                <a:spcPts val="800"/>
              </a:spcBef>
            </a:pPr>
            <a:r>
              <a:rPr lang="en-US" sz="2000" dirty="0" smtClean="0">
                <a:solidFill>
                  <a:srgbClr val="7F7F7F"/>
                </a:solidFill>
                <a:latin typeface="Helvetica Neue"/>
                <a:cs typeface="Helvetica Neue"/>
                <a:sym typeface="Wingdings"/>
              </a:rPr>
              <a:t>free content  paid and premium content </a:t>
            </a:r>
          </a:p>
          <a:p>
            <a:pPr lvl="1">
              <a:spcBef>
                <a:spcPts val="800"/>
              </a:spcBef>
            </a:pPr>
            <a:r>
              <a:rPr lang="en-US" sz="2000" dirty="0" smtClean="0">
                <a:solidFill>
                  <a:srgbClr val="7F7F7F"/>
                </a:solidFill>
                <a:latin typeface="Helvetica Neue"/>
                <a:cs typeface="Helvetica Neue"/>
                <a:sym typeface="Wingdings"/>
              </a:rPr>
              <a:t>low resolution  high resolution  </a:t>
            </a:r>
            <a:endParaRPr lang="en-US" sz="2000" dirty="0" smtClean="0">
              <a:solidFill>
                <a:srgbClr val="7F7F7F"/>
              </a:solidFill>
              <a:latin typeface="Helvetica Neue"/>
              <a:cs typeface="Helvetica Neue"/>
            </a:endParaRPr>
          </a:p>
          <a:p>
            <a:pPr>
              <a:spcBef>
                <a:spcPts val="800"/>
              </a:spcBef>
            </a:pPr>
            <a:r>
              <a:rPr lang="en-US" sz="2400" dirty="0" smtClean="0">
                <a:solidFill>
                  <a:srgbClr val="7F7F7F"/>
                </a:solidFill>
                <a:latin typeface="Helvetica Neue"/>
                <a:cs typeface="Helvetica Neue"/>
              </a:rPr>
              <a:t>Part 2: new understanding of video quality metric</a:t>
            </a:r>
          </a:p>
          <a:p>
            <a:pPr lvl="1">
              <a:spcBef>
                <a:spcPts val="800"/>
              </a:spcBef>
            </a:pPr>
            <a:r>
              <a:rPr lang="en-US" sz="2000" dirty="0" smtClean="0">
                <a:solidFill>
                  <a:srgbClr val="7F7F7F"/>
                </a:solidFill>
                <a:latin typeface="Helvetica Neue"/>
                <a:cs typeface="Helvetica Neue"/>
              </a:rPr>
              <a:t>enabled by new data source: detailed &amp; comprehensive client-side measurement </a:t>
            </a:r>
          </a:p>
          <a:p>
            <a:pPr lvl="1">
              <a:spcBef>
                <a:spcPts val="800"/>
              </a:spcBef>
            </a:pPr>
            <a:r>
              <a:rPr lang="en-US" sz="2000" dirty="0" smtClean="0">
                <a:solidFill>
                  <a:srgbClr val="7F7F7F"/>
                </a:solidFill>
                <a:latin typeface="Helvetica Neue"/>
                <a:cs typeface="Helvetica Neue"/>
              </a:rPr>
              <a:t>Data analysis techniques useful in this context </a:t>
            </a:r>
          </a:p>
          <a:p>
            <a:pPr>
              <a:spcBef>
                <a:spcPts val="800"/>
              </a:spcBef>
            </a:pPr>
            <a:r>
              <a:rPr lang="en-US" sz="2400" dirty="0" smtClean="0">
                <a:solidFill>
                  <a:srgbClr val="7F7F7F"/>
                </a:solidFill>
                <a:latin typeface="Helvetica Neue"/>
                <a:cs typeface="Helvetica Neue"/>
              </a:rPr>
              <a:t>Part 3: latest research on improving video quality</a:t>
            </a:r>
          </a:p>
          <a:p>
            <a:pPr lvl="1">
              <a:spcBef>
                <a:spcPts val="800"/>
              </a:spcBef>
            </a:pPr>
            <a:r>
              <a:rPr lang="en-US" sz="2000" dirty="0" smtClean="0">
                <a:solidFill>
                  <a:srgbClr val="7F7F7F"/>
                </a:solidFill>
                <a:latin typeface="Helvetica Neue"/>
                <a:cs typeface="Helvetica Neue"/>
              </a:rPr>
              <a:t>new problem formulations in the context of today’s Internet video ecosystem </a:t>
            </a:r>
          </a:p>
        </p:txBody>
      </p:sp>
    </p:spTree>
    <p:extLst>
      <p:ext uri="{BB962C8B-B14F-4D97-AF65-F5344CB8AC3E}">
        <p14:creationId xmlns:p14="http://schemas.microsoft.com/office/powerpoint/2010/main" val="16464899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4231"/>
            <a:ext cx="8825683" cy="914400"/>
          </a:xfrm>
        </p:spPr>
        <p:txBody>
          <a:bodyPr/>
          <a:lstStyle/>
          <a:p>
            <a:r>
              <a:rPr lang="en-US" dirty="0" smtClean="0"/>
              <a:t>Part 1 Outline </a:t>
            </a:r>
            <a:endParaRPr lang="en-US" dirty="0"/>
          </a:p>
        </p:txBody>
      </p:sp>
      <p:sp>
        <p:nvSpPr>
          <p:cNvPr id="3" name="Content Placeholder 2"/>
          <p:cNvSpPr>
            <a:spLocks noGrp="1"/>
          </p:cNvSpPr>
          <p:nvPr>
            <p:ph idx="1"/>
          </p:nvPr>
        </p:nvSpPr>
        <p:spPr>
          <a:xfrm>
            <a:off x="179080" y="1333503"/>
            <a:ext cx="8699963" cy="4785038"/>
          </a:xfrm>
        </p:spPr>
        <p:txBody>
          <a:bodyPr/>
          <a:lstStyle/>
          <a:p>
            <a:pPr>
              <a:spcBef>
                <a:spcPts val="800"/>
              </a:spcBef>
            </a:pPr>
            <a:r>
              <a:rPr lang="en-US" dirty="0" smtClean="0">
                <a:solidFill>
                  <a:srgbClr val="7F7F7F"/>
                </a:solidFill>
                <a:latin typeface="Helvetica Neue"/>
                <a:cs typeface="Helvetica Neue"/>
              </a:rPr>
              <a:t>Three periods of Internet video evolution </a:t>
            </a:r>
          </a:p>
          <a:p>
            <a:pPr>
              <a:spcBef>
                <a:spcPts val="800"/>
              </a:spcBef>
            </a:pPr>
            <a:endParaRPr lang="en-US" dirty="0" smtClean="0">
              <a:solidFill>
                <a:srgbClr val="7F7F7F"/>
              </a:solidFill>
              <a:latin typeface="Helvetica Neue"/>
              <a:cs typeface="Helvetica Neue"/>
            </a:endParaRPr>
          </a:p>
          <a:p>
            <a:pPr>
              <a:spcBef>
                <a:spcPts val="800"/>
              </a:spcBef>
            </a:pPr>
            <a:r>
              <a:rPr lang="en-US" dirty="0" smtClean="0">
                <a:solidFill>
                  <a:srgbClr val="7F7F7F"/>
                </a:solidFill>
                <a:latin typeface="Helvetica Neue"/>
                <a:cs typeface="Helvetica Neue"/>
              </a:rPr>
              <a:t>Evolution of video delivery protocols</a:t>
            </a:r>
          </a:p>
          <a:p>
            <a:pPr marL="0" indent="0">
              <a:spcBef>
                <a:spcPts val="800"/>
              </a:spcBef>
              <a:buNone/>
            </a:pPr>
            <a:r>
              <a:rPr lang="en-US" dirty="0" smtClean="0">
                <a:solidFill>
                  <a:srgbClr val="7F7F7F"/>
                </a:solidFill>
                <a:latin typeface="Helvetica Neue"/>
                <a:cs typeface="Helvetica Neue"/>
              </a:rPr>
              <a:t> </a:t>
            </a:r>
          </a:p>
          <a:p>
            <a:pPr>
              <a:spcBef>
                <a:spcPts val="800"/>
              </a:spcBef>
            </a:pPr>
            <a:r>
              <a:rPr lang="en-US" dirty="0" smtClean="0">
                <a:solidFill>
                  <a:srgbClr val="7F7F7F"/>
                </a:solidFill>
                <a:latin typeface="Helvetica Neue"/>
                <a:cs typeface="Helvetica Neue"/>
              </a:rPr>
              <a:t>Today’s end-to-end video eco-system</a:t>
            </a:r>
          </a:p>
        </p:txBody>
      </p:sp>
    </p:spTree>
    <p:extLst>
      <p:ext uri="{BB962C8B-B14F-4D97-AF65-F5344CB8AC3E}">
        <p14:creationId xmlns:p14="http://schemas.microsoft.com/office/powerpoint/2010/main" val="25970904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4231"/>
            <a:ext cx="8825683" cy="914400"/>
          </a:xfrm>
        </p:spPr>
        <p:txBody>
          <a:bodyPr/>
          <a:lstStyle/>
          <a:p>
            <a:r>
              <a:rPr lang="en-US" dirty="0" smtClean="0"/>
              <a:t>Part 1 Outline </a:t>
            </a:r>
            <a:endParaRPr lang="en-US" dirty="0"/>
          </a:p>
        </p:txBody>
      </p:sp>
      <p:sp>
        <p:nvSpPr>
          <p:cNvPr id="3" name="Content Placeholder 2"/>
          <p:cNvSpPr>
            <a:spLocks noGrp="1"/>
          </p:cNvSpPr>
          <p:nvPr>
            <p:ph idx="1"/>
          </p:nvPr>
        </p:nvSpPr>
        <p:spPr>
          <a:xfrm>
            <a:off x="179080" y="1333503"/>
            <a:ext cx="8699963" cy="4785038"/>
          </a:xfrm>
        </p:spPr>
        <p:txBody>
          <a:bodyPr/>
          <a:lstStyle/>
          <a:p>
            <a:pPr>
              <a:spcBef>
                <a:spcPts val="800"/>
              </a:spcBef>
            </a:pPr>
            <a:r>
              <a:rPr lang="en-US" b="1" dirty="0" smtClean="0">
                <a:solidFill>
                  <a:srgbClr val="000090"/>
                </a:solidFill>
                <a:latin typeface="Helvetica Neue"/>
                <a:cs typeface="Helvetica Neue"/>
              </a:rPr>
              <a:t>Three periods of Internet video evolution </a:t>
            </a:r>
          </a:p>
          <a:p>
            <a:pPr lvl="1"/>
            <a:r>
              <a:rPr lang="en-US" b="1" dirty="0">
                <a:solidFill>
                  <a:srgbClr val="000090"/>
                </a:solidFill>
              </a:rPr>
              <a:t>1992 </a:t>
            </a:r>
            <a:r>
              <a:rPr lang="en-US" b="1" dirty="0" smtClean="0">
                <a:solidFill>
                  <a:srgbClr val="000090"/>
                </a:solidFill>
              </a:rPr>
              <a:t>– 2004</a:t>
            </a:r>
          </a:p>
          <a:p>
            <a:pPr lvl="1"/>
            <a:r>
              <a:rPr lang="en-US" dirty="0" smtClean="0"/>
              <a:t>2005 – 2010</a:t>
            </a:r>
          </a:p>
          <a:p>
            <a:pPr lvl="1"/>
            <a:r>
              <a:rPr lang="en-US" dirty="0" smtClean="0"/>
              <a:t>2010 -  </a:t>
            </a:r>
            <a:endParaRPr lang="en-US" dirty="0" smtClean="0">
              <a:solidFill>
                <a:srgbClr val="7F7F7F"/>
              </a:solidFill>
              <a:latin typeface="Helvetica Neue"/>
              <a:cs typeface="Helvetica Neue"/>
            </a:endParaRPr>
          </a:p>
          <a:p>
            <a:pPr>
              <a:spcBef>
                <a:spcPts val="800"/>
              </a:spcBef>
            </a:pPr>
            <a:r>
              <a:rPr lang="en-US" dirty="0">
                <a:solidFill>
                  <a:srgbClr val="7F7F7F"/>
                </a:solidFill>
                <a:latin typeface="Helvetica Neue"/>
                <a:cs typeface="Helvetica Neue"/>
              </a:rPr>
              <a:t>Evolution of video delivery protocols</a:t>
            </a:r>
          </a:p>
          <a:p>
            <a:pPr marL="0" indent="0">
              <a:spcBef>
                <a:spcPts val="800"/>
              </a:spcBef>
              <a:buNone/>
            </a:pPr>
            <a:r>
              <a:rPr lang="en-US" dirty="0">
                <a:solidFill>
                  <a:srgbClr val="7F7F7F"/>
                </a:solidFill>
                <a:latin typeface="Helvetica Neue"/>
                <a:cs typeface="Helvetica Neue"/>
              </a:rPr>
              <a:t> </a:t>
            </a:r>
          </a:p>
          <a:p>
            <a:pPr>
              <a:spcBef>
                <a:spcPts val="800"/>
              </a:spcBef>
            </a:pPr>
            <a:r>
              <a:rPr lang="en-US" dirty="0">
                <a:solidFill>
                  <a:srgbClr val="7F7F7F"/>
                </a:solidFill>
                <a:latin typeface="Helvetica Neue"/>
                <a:cs typeface="Helvetica Neue"/>
              </a:rPr>
              <a:t>Today’s end-to-end video eco-</a:t>
            </a:r>
            <a:r>
              <a:rPr lang="en-US" dirty="0" smtClean="0">
                <a:solidFill>
                  <a:srgbClr val="7F7F7F"/>
                </a:solidFill>
                <a:latin typeface="Helvetica Neue"/>
                <a:cs typeface="Helvetica Neue"/>
              </a:rPr>
              <a:t>system</a:t>
            </a:r>
            <a:endParaRPr lang="en-US" dirty="0">
              <a:solidFill>
                <a:srgbClr val="7F7F7F"/>
              </a:solidFill>
              <a:latin typeface="Helvetica Neue"/>
              <a:cs typeface="Helvetica Neue"/>
            </a:endParaRPr>
          </a:p>
        </p:txBody>
      </p:sp>
    </p:spTree>
    <p:extLst>
      <p:ext uri="{BB962C8B-B14F-4D97-AF65-F5344CB8AC3E}">
        <p14:creationId xmlns:p14="http://schemas.microsoft.com/office/powerpoint/2010/main" val="23608055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114300"/>
            <a:ext cx="8825683" cy="914400"/>
          </a:xfrm>
        </p:spPr>
        <p:txBody>
          <a:bodyPr/>
          <a:lstStyle/>
          <a:p>
            <a:r>
              <a:rPr lang="en-US" dirty="0" smtClean="0"/>
              <a:t>Research Efforts in 1990s  </a:t>
            </a:r>
            <a:endParaRPr lang="en-US" dirty="0"/>
          </a:p>
        </p:txBody>
      </p:sp>
      <p:sp>
        <p:nvSpPr>
          <p:cNvPr id="3" name="Content Placeholder 2"/>
          <p:cNvSpPr>
            <a:spLocks noGrp="1"/>
          </p:cNvSpPr>
          <p:nvPr>
            <p:ph idx="1"/>
          </p:nvPr>
        </p:nvSpPr>
        <p:spPr>
          <a:xfrm>
            <a:off x="338667" y="1243229"/>
            <a:ext cx="8666096" cy="4785038"/>
          </a:xfrm>
        </p:spPr>
        <p:txBody>
          <a:bodyPr/>
          <a:lstStyle/>
          <a:p>
            <a:pPr>
              <a:spcBef>
                <a:spcPts val="800"/>
              </a:spcBef>
            </a:pPr>
            <a:r>
              <a:rPr lang="en-US" dirty="0" smtClean="0">
                <a:solidFill>
                  <a:srgbClr val="7F7F7F"/>
                </a:solidFill>
                <a:latin typeface="Helvetica Neue"/>
                <a:cs typeface="Helvetica Neue"/>
              </a:rPr>
              <a:t>Quality of Service support inside network </a:t>
            </a:r>
          </a:p>
          <a:p>
            <a:pPr lvl="1">
              <a:spcBef>
                <a:spcPts val="800"/>
              </a:spcBef>
            </a:pPr>
            <a:r>
              <a:rPr lang="en-US" dirty="0" smtClean="0">
                <a:solidFill>
                  <a:srgbClr val="7F7F7F"/>
                </a:solidFill>
                <a:latin typeface="Helvetica Neue"/>
                <a:cs typeface="Helvetica Neue"/>
              </a:rPr>
              <a:t>Packet scheduling algorithms </a:t>
            </a:r>
          </a:p>
          <a:p>
            <a:pPr lvl="1">
              <a:spcBef>
                <a:spcPts val="800"/>
              </a:spcBef>
            </a:pPr>
            <a:r>
              <a:rPr lang="en-US" dirty="0" smtClean="0">
                <a:solidFill>
                  <a:srgbClr val="7F7F7F"/>
                </a:solidFill>
                <a:latin typeface="Helvetica Neue"/>
                <a:cs typeface="Helvetica Neue"/>
              </a:rPr>
              <a:t>Reservation protocols </a:t>
            </a:r>
          </a:p>
          <a:p>
            <a:pPr lvl="1">
              <a:spcBef>
                <a:spcPts val="800"/>
              </a:spcBef>
            </a:pPr>
            <a:r>
              <a:rPr lang="en-US" dirty="0" err="1" smtClean="0">
                <a:solidFill>
                  <a:srgbClr val="7F7F7F"/>
                </a:solidFill>
                <a:latin typeface="Helvetica Neue"/>
                <a:cs typeface="Helvetica Neue"/>
              </a:rPr>
              <a:t>Intserv</a:t>
            </a:r>
            <a:r>
              <a:rPr lang="en-US" dirty="0" smtClean="0">
                <a:solidFill>
                  <a:srgbClr val="7F7F7F"/>
                </a:solidFill>
                <a:latin typeface="Helvetica Neue"/>
                <a:cs typeface="Helvetica Neue"/>
              </a:rPr>
              <a:t>, </a:t>
            </a:r>
            <a:r>
              <a:rPr lang="en-US" dirty="0" err="1" smtClean="0">
                <a:solidFill>
                  <a:srgbClr val="7F7F7F"/>
                </a:solidFill>
                <a:latin typeface="Helvetica Neue"/>
                <a:cs typeface="Helvetica Neue"/>
              </a:rPr>
              <a:t>Diffserv</a:t>
            </a:r>
            <a:endParaRPr lang="en-US" dirty="0" smtClean="0">
              <a:solidFill>
                <a:srgbClr val="7F7F7F"/>
              </a:solidFill>
              <a:latin typeface="Helvetica Neue"/>
              <a:cs typeface="Helvetica Neue"/>
            </a:endParaRPr>
          </a:p>
          <a:p>
            <a:pPr>
              <a:spcBef>
                <a:spcPts val="800"/>
              </a:spcBef>
            </a:pPr>
            <a:r>
              <a:rPr lang="en-US" dirty="0" smtClean="0">
                <a:solidFill>
                  <a:srgbClr val="7F7F7F"/>
                </a:solidFill>
                <a:latin typeface="Helvetica Neue"/>
                <a:cs typeface="Helvetica Neue"/>
              </a:rPr>
              <a:t>IP Multicast </a:t>
            </a:r>
          </a:p>
          <a:p>
            <a:pPr>
              <a:spcBef>
                <a:spcPts val="800"/>
              </a:spcBef>
            </a:pPr>
            <a:r>
              <a:rPr lang="en-US" dirty="0" smtClean="0">
                <a:solidFill>
                  <a:srgbClr val="7F7F7F"/>
                </a:solidFill>
                <a:latin typeface="Helvetica Neue"/>
                <a:cs typeface="Helvetica Neue"/>
              </a:rPr>
              <a:t>Layered coding </a:t>
            </a:r>
          </a:p>
          <a:p>
            <a:pPr>
              <a:spcBef>
                <a:spcPts val="800"/>
              </a:spcBef>
            </a:pPr>
            <a:r>
              <a:rPr lang="en-US" dirty="0" smtClean="0">
                <a:solidFill>
                  <a:srgbClr val="7F7F7F"/>
                </a:solidFill>
                <a:latin typeface="Helvetica Neue"/>
                <a:cs typeface="Helvetica Neue"/>
              </a:rPr>
              <a:t>Adaptive applications </a:t>
            </a:r>
          </a:p>
          <a:p>
            <a:pPr>
              <a:spcBef>
                <a:spcPts val="800"/>
              </a:spcBef>
            </a:pPr>
            <a:r>
              <a:rPr lang="en-US" dirty="0" smtClean="0">
                <a:solidFill>
                  <a:srgbClr val="7F7F7F"/>
                </a:solidFill>
                <a:latin typeface="Helvetica Neue"/>
                <a:cs typeface="Helvetica Neue"/>
              </a:rPr>
              <a:t>Programming model for multi-media applications </a:t>
            </a:r>
          </a:p>
          <a:p>
            <a:pPr lvl="1">
              <a:spcBef>
                <a:spcPts val="800"/>
              </a:spcBef>
            </a:pPr>
            <a:endParaRPr lang="en-US" sz="2000" dirty="0" smtClean="0">
              <a:solidFill>
                <a:srgbClr val="7F7F7F"/>
              </a:solidFill>
              <a:latin typeface="Helvetica Neue"/>
              <a:cs typeface="Helvetica Neue"/>
            </a:endParaRPr>
          </a:p>
        </p:txBody>
      </p:sp>
    </p:spTree>
    <p:extLst>
      <p:ext uri="{BB962C8B-B14F-4D97-AF65-F5344CB8AC3E}">
        <p14:creationId xmlns:p14="http://schemas.microsoft.com/office/powerpoint/2010/main" val="2774183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0"/>
            <a:ext cx="8229600" cy="1143000"/>
          </a:xfrm>
        </p:spPr>
        <p:txBody>
          <a:bodyPr/>
          <a:lstStyle/>
          <a:p>
            <a:r>
              <a:rPr lang="en-US" dirty="0" smtClean="0"/>
              <a:t>… and Multi-party Conferencing Was The Motivating Application …</a:t>
            </a:r>
            <a:endParaRPr lang="en-US" dirty="0"/>
          </a:p>
        </p:txBody>
      </p:sp>
      <p:sp>
        <p:nvSpPr>
          <p:cNvPr id="4" name="Slide Number Placeholder 3"/>
          <p:cNvSpPr>
            <a:spLocks noGrp="1"/>
          </p:cNvSpPr>
          <p:nvPr>
            <p:ph type="sldNum" sz="quarter" idx="4294967295"/>
          </p:nvPr>
        </p:nvSpPr>
        <p:spPr>
          <a:xfrm>
            <a:off x="8308975" y="6448425"/>
            <a:ext cx="685800" cy="273050"/>
          </a:xfrm>
          <a:prstGeom prst="rect">
            <a:avLst/>
          </a:prstGeom>
        </p:spPr>
        <p:txBody>
          <a:bodyPr/>
          <a:lstStyle/>
          <a:p>
            <a:pPr>
              <a:defRPr/>
            </a:pPr>
            <a:fld id="{7F5807EA-656D-1A42-97AD-8EC08B305E23}" type="slidenum">
              <a:rPr lang="en-US" smtClean="0"/>
              <a:pPr>
                <a:defRPr/>
              </a:pPr>
              <a:t>8</a:t>
            </a:fld>
            <a:endParaRPr lang="en-US" dirty="0"/>
          </a:p>
        </p:txBody>
      </p:sp>
      <p:pic>
        <p:nvPicPr>
          <p:cNvPr id="33" name="Picture 32"/>
          <p:cNvPicPr>
            <a:picLocks noChangeAspect="1"/>
          </p:cNvPicPr>
          <p:nvPr/>
        </p:nvPicPr>
        <p:blipFill>
          <a:blip r:embed="rId3"/>
          <a:stretch>
            <a:fillRect/>
          </a:stretch>
        </p:blipFill>
        <p:spPr>
          <a:xfrm>
            <a:off x="5526975" y="1710789"/>
            <a:ext cx="3218074" cy="2728776"/>
          </a:xfrm>
          <a:prstGeom prst="rect">
            <a:avLst/>
          </a:prstGeom>
        </p:spPr>
      </p:pic>
      <p:pic>
        <p:nvPicPr>
          <p:cNvPr id="34" name="Picture 33"/>
          <p:cNvPicPr>
            <a:picLocks noChangeAspect="1"/>
          </p:cNvPicPr>
          <p:nvPr/>
        </p:nvPicPr>
        <p:blipFill>
          <a:blip r:embed="rId4">
            <a:clrChange>
              <a:clrFrom>
                <a:srgbClr val="FFFFFF"/>
              </a:clrFrom>
              <a:clrTo>
                <a:srgbClr val="FFFFFF">
                  <a:alpha val="0"/>
                </a:srgbClr>
              </a:clrTo>
            </a:clrChange>
          </a:blip>
          <a:stretch>
            <a:fillRect/>
          </a:stretch>
        </p:blipFill>
        <p:spPr>
          <a:xfrm>
            <a:off x="372098" y="1869315"/>
            <a:ext cx="4693858" cy="2619094"/>
          </a:xfrm>
          <a:prstGeom prst="rect">
            <a:avLst/>
          </a:prstGeom>
        </p:spPr>
      </p:pic>
      <p:pic>
        <p:nvPicPr>
          <p:cNvPr id="54" name="Picture 31" descr="[e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790" y="4335634"/>
            <a:ext cx="1829700" cy="670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8705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080" y="114300"/>
            <a:ext cx="8825683" cy="914400"/>
          </a:xfrm>
        </p:spPr>
        <p:txBody>
          <a:bodyPr/>
          <a:lstStyle/>
          <a:p>
            <a:r>
              <a:rPr lang="en-US" dirty="0" smtClean="0"/>
              <a:t>Video Research in Early 2000s </a:t>
            </a:r>
            <a:endParaRPr lang="en-US" dirty="0"/>
          </a:p>
        </p:txBody>
      </p:sp>
      <p:sp>
        <p:nvSpPr>
          <p:cNvPr id="3" name="Content Placeholder 2"/>
          <p:cNvSpPr>
            <a:spLocks noGrp="1"/>
          </p:cNvSpPr>
          <p:nvPr>
            <p:ph idx="1"/>
          </p:nvPr>
        </p:nvSpPr>
        <p:spPr>
          <a:xfrm>
            <a:off x="338667" y="1243229"/>
            <a:ext cx="8666096" cy="4785038"/>
          </a:xfrm>
        </p:spPr>
        <p:txBody>
          <a:bodyPr/>
          <a:lstStyle/>
          <a:p>
            <a:pPr>
              <a:spcBef>
                <a:spcPts val="800"/>
              </a:spcBef>
            </a:pPr>
            <a:r>
              <a:rPr lang="en-US" dirty="0" smtClean="0">
                <a:solidFill>
                  <a:srgbClr val="7F7F7F"/>
                </a:solidFill>
                <a:latin typeface="Helvetica Neue"/>
                <a:cs typeface="Helvetica Neue"/>
              </a:rPr>
              <a:t>Peer to Peer </a:t>
            </a:r>
          </a:p>
          <a:p>
            <a:pPr lvl="1">
              <a:spcBef>
                <a:spcPts val="800"/>
              </a:spcBef>
            </a:pPr>
            <a:r>
              <a:rPr lang="en-US" dirty="0" smtClean="0">
                <a:solidFill>
                  <a:srgbClr val="7F7F7F"/>
                </a:solidFill>
                <a:latin typeface="Helvetica Neue"/>
                <a:cs typeface="Helvetica Neue"/>
              </a:rPr>
              <a:t>End System Multicast </a:t>
            </a:r>
          </a:p>
          <a:p>
            <a:pPr lvl="1">
              <a:spcBef>
                <a:spcPts val="800"/>
              </a:spcBef>
            </a:pPr>
            <a:r>
              <a:rPr lang="en-US" dirty="0" smtClean="0">
                <a:solidFill>
                  <a:srgbClr val="7F7F7F"/>
                </a:solidFill>
                <a:latin typeface="Helvetica Neue"/>
                <a:cs typeface="Helvetica Neue"/>
              </a:rPr>
              <a:t>Bit torrent  </a:t>
            </a:r>
          </a:p>
          <a:p>
            <a:pPr lvl="1">
              <a:spcBef>
                <a:spcPts val="800"/>
              </a:spcBef>
            </a:pPr>
            <a:r>
              <a:rPr lang="en-US" dirty="0" err="1" smtClean="0">
                <a:solidFill>
                  <a:srgbClr val="7F7F7F"/>
                </a:solidFill>
                <a:latin typeface="Helvetica Neue"/>
                <a:cs typeface="Helvetica Neue"/>
              </a:rPr>
              <a:t>Coolstreaming</a:t>
            </a:r>
            <a:r>
              <a:rPr lang="en-US" dirty="0" smtClean="0">
                <a:solidFill>
                  <a:srgbClr val="7F7F7F"/>
                </a:solidFill>
                <a:latin typeface="Helvetica Neue"/>
                <a:cs typeface="Helvetica Neue"/>
              </a:rPr>
              <a:t>, </a:t>
            </a:r>
            <a:r>
              <a:rPr lang="en-US" dirty="0" err="1" smtClean="0">
                <a:solidFill>
                  <a:srgbClr val="7F7F7F"/>
                </a:solidFill>
                <a:latin typeface="Helvetica Neue"/>
                <a:cs typeface="Helvetica Neue"/>
              </a:rPr>
              <a:t>PPLive</a:t>
            </a:r>
            <a:r>
              <a:rPr lang="en-US" dirty="0" smtClean="0">
                <a:solidFill>
                  <a:srgbClr val="7F7F7F"/>
                </a:solidFill>
                <a:latin typeface="Helvetica Neue"/>
                <a:cs typeface="Helvetica Neue"/>
              </a:rPr>
              <a:t> </a:t>
            </a:r>
          </a:p>
          <a:p>
            <a:pPr lvl="1">
              <a:spcBef>
                <a:spcPts val="800"/>
              </a:spcBef>
            </a:pPr>
            <a:endParaRPr lang="en-US" sz="2000" dirty="0" smtClean="0">
              <a:solidFill>
                <a:srgbClr val="7F7F7F"/>
              </a:solidFill>
              <a:latin typeface="Helvetica Neue"/>
              <a:cs typeface="Helvetica Neue"/>
            </a:endParaRPr>
          </a:p>
        </p:txBody>
      </p:sp>
      <p:grpSp>
        <p:nvGrpSpPr>
          <p:cNvPr id="4" name="Group 4"/>
          <p:cNvGrpSpPr>
            <a:grpSpLocks/>
          </p:cNvGrpSpPr>
          <p:nvPr/>
        </p:nvGrpSpPr>
        <p:grpSpPr bwMode="auto">
          <a:xfrm>
            <a:off x="1168400" y="3632200"/>
            <a:ext cx="5564838" cy="2633397"/>
            <a:chOff x="9648" y="13344"/>
            <a:chExt cx="3888" cy="2335"/>
          </a:xfrm>
        </p:grpSpPr>
        <p:pic>
          <p:nvPicPr>
            <p:cNvPr id="5" name="Picture 5" descr="[example esm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8" y="13344"/>
              <a:ext cx="3888" cy="2335"/>
            </a:xfrm>
            <a:prstGeom prst="rect">
              <a:avLst/>
            </a:prstGeom>
            <a:noFill/>
            <a:extLst>
              <a:ext uri="{909E8E84-426E-40dd-AFC4-6F175D3DCCD1}">
                <a14:hiddenFill xmlns:a14="http://schemas.microsoft.com/office/drawing/2010/main">
                  <a:solidFill>
                    <a:srgbClr val="FFFFFF"/>
                  </a:solidFill>
                </a14:hiddenFill>
              </a:ext>
            </a:extLst>
          </p:spPr>
        </p:pic>
        <p:sp>
          <p:nvSpPr>
            <p:cNvPr id="6" name="Oval 6"/>
            <p:cNvSpPr>
              <a:spLocks noChangeArrowheads="1"/>
            </p:cNvSpPr>
            <p:nvPr/>
          </p:nvSpPr>
          <p:spPr bwMode="auto">
            <a:xfrm>
              <a:off x="12029" y="13989"/>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Oval 7"/>
            <p:cNvSpPr>
              <a:spLocks noChangeArrowheads="1"/>
            </p:cNvSpPr>
            <p:nvPr/>
          </p:nvSpPr>
          <p:spPr bwMode="auto">
            <a:xfrm>
              <a:off x="12470" y="14288"/>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Oval 8"/>
            <p:cNvSpPr>
              <a:spLocks noChangeArrowheads="1"/>
            </p:cNvSpPr>
            <p:nvPr/>
          </p:nvSpPr>
          <p:spPr bwMode="auto">
            <a:xfrm>
              <a:off x="12634" y="14602"/>
              <a:ext cx="111" cy="112"/>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Oval 9"/>
            <p:cNvSpPr>
              <a:spLocks noChangeArrowheads="1"/>
            </p:cNvSpPr>
            <p:nvPr/>
          </p:nvSpPr>
          <p:spPr bwMode="auto">
            <a:xfrm>
              <a:off x="12297" y="14894"/>
              <a:ext cx="111" cy="112"/>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Oval 10"/>
            <p:cNvSpPr>
              <a:spLocks noChangeArrowheads="1"/>
            </p:cNvSpPr>
            <p:nvPr/>
          </p:nvSpPr>
          <p:spPr bwMode="auto">
            <a:xfrm>
              <a:off x="12081" y="14879"/>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Oval 11"/>
            <p:cNvSpPr>
              <a:spLocks noChangeArrowheads="1"/>
            </p:cNvSpPr>
            <p:nvPr/>
          </p:nvSpPr>
          <p:spPr bwMode="auto">
            <a:xfrm>
              <a:off x="11991" y="15178"/>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Oval 12"/>
            <p:cNvSpPr>
              <a:spLocks noChangeArrowheads="1"/>
            </p:cNvSpPr>
            <p:nvPr/>
          </p:nvSpPr>
          <p:spPr bwMode="auto">
            <a:xfrm>
              <a:off x="11078" y="14580"/>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3"/>
            <p:cNvSpPr>
              <a:spLocks noChangeArrowheads="1"/>
            </p:cNvSpPr>
            <p:nvPr/>
          </p:nvSpPr>
          <p:spPr bwMode="auto">
            <a:xfrm>
              <a:off x="11369" y="14872"/>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Oval 14"/>
            <p:cNvSpPr>
              <a:spLocks noChangeArrowheads="1"/>
            </p:cNvSpPr>
            <p:nvPr/>
          </p:nvSpPr>
          <p:spPr bwMode="auto">
            <a:xfrm>
              <a:off x="10352" y="14580"/>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Oval 15"/>
            <p:cNvSpPr>
              <a:spLocks noChangeArrowheads="1"/>
            </p:cNvSpPr>
            <p:nvPr/>
          </p:nvSpPr>
          <p:spPr bwMode="auto">
            <a:xfrm>
              <a:off x="9813" y="14872"/>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Oval 16"/>
            <p:cNvSpPr>
              <a:spLocks noChangeArrowheads="1"/>
            </p:cNvSpPr>
            <p:nvPr/>
          </p:nvSpPr>
          <p:spPr bwMode="auto">
            <a:xfrm>
              <a:off x="10680" y="14880"/>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7"/>
            <p:cNvSpPr>
              <a:spLocks noChangeArrowheads="1"/>
            </p:cNvSpPr>
            <p:nvPr/>
          </p:nvSpPr>
          <p:spPr bwMode="auto">
            <a:xfrm>
              <a:off x="10493" y="15172"/>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Oval 18"/>
            <p:cNvSpPr>
              <a:spLocks noChangeArrowheads="1"/>
            </p:cNvSpPr>
            <p:nvPr/>
          </p:nvSpPr>
          <p:spPr bwMode="auto">
            <a:xfrm>
              <a:off x="9670" y="15164"/>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Oval 19"/>
            <p:cNvSpPr>
              <a:spLocks noChangeArrowheads="1"/>
            </p:cNvSpPr>
            <p:nvPr/>
          </p:nvSpPr>
          <p:spPr bwMode="auto">
            <a:xfrm>
              <a:off x="9820" y="15171"/>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Oval 20"/>
            <p:cNvSpPr>
              <a:spLocks noChangeArrowheads="1"/>
            </p:cNvSpPr>
            <p:nvPr/>
          </p:nvSpPr>
          <p:spPr bwMode="auto">
            <a:xfrm>
              <a:off x="9992" y="15171"/>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Oval 21"/>
            <p:cNvSpPr>
              <a:spLocks noChangeArrowheads="1"/>
            </p:cNvSpPr>
            <p:nvPr/>
          </p:nvSpPr>
          <p:spPr bwMode="auto">
            <a:xfrm>
              <a:off x="12523" y="13487"/>
              <a:ext cx="163" cy="149"/>
            </a:xfrm>
            <a:prstGeom prst="ellipse">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 name="Text Box 22"/>
            <p:cNvSpPr txBox="1">
              <a:spLocks noChangeArrowheads="1"/>
            </p:cNvSpPr>
            <p:nvPr/>
          </p:nvSpPr>
          <p:spPr bwMode="auto">
            <a:xfrm>
              <a:off x="12735" y="13420"/>
              <a:ext cx="21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10000"/>
                </a:lnSpc>
              </a:pPr>
              <a:endParaRPr lang="en-US" sz="2000" dirty="0">
                <a:solidFill>
                  <a:schemeClr val="folHlink"/>
                </a:solidFill>
                <a:latin typeface="Times New Roman" charset="0"/>
              </a:endParaRPr>
            </a:p>
          </p:txBody>
        </p:sp>
      </p:grpSp>
    </p:spTree>
    <p:extLst>
      <p:ext uri="{BB962C8B-B14F-4D97-AF65-F5344CB8AC3E}">
        <p14:creationId xmlns:p14="http://schemas.microsoft.com/office/powerpoint/2010/main" val="40707690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Conviva white</Template>
  <TotalTime>27907</TotalTime>
  <Words>2854</Words>
  <Application>Microsoft Macintosh PowerPoint</Application>
  <PresentationFormat>全屏显示(4:3)</PresentationFormat>
  <Paragraphs>517</Paragraphs>
  <Slides>48</Slides>
  <Notes>44</Notes>
  <HiddenSlides>19</HiddenSlides>
  <MMClips>0</MMClips>
  <ScaleCrop>false</ScaleCrop>
  <HeadingPairs>
    <vt:vector size="4" baseType="variant">
      <vt:variant>
        <vt:lpstr>主题</vt:lpstr>
      </vt:variant>
      <vt:variant>
        <vt:i4>1</vt:i4>
      </vt:variant>
      <vt:variant>
        <vt:lpstr>幻灯片标题</vt:lpstr>
      </vt:variant>
      <vt:variant>
        <vt:i4>48</vt:i4>
      </vt:variant>
    </vt:vector>
  </HeadingPairs>
  <TitlesOfParts>
    <vt:vector size="49" baseType="lpstr">
      <vt:lpstr>3_Office Theme</vt:lpstr>
      <vt:lpstr>Internet Video Tutorial </vt:lpstr>
      <vt:lpstr>Tutorial Overview   </vt:lpstr>
      <vt:lpstr>Tutorial Outline </vt:lpstr>
      <vt:lpstr>Part 1:   Evolution of Internet   Video Ecosystem </vt:lpstr>
      <vt:lpstr>Part 1 Outline </vt:lpstr>
      <vt:lpstr>Part 1 Outline </vt:lpstr>
      <vt:lpstr>Research Efforts in 1990s  </vt:lpstr>
      <vt:lpstr>… and Multi-party Conferencing Was The Motivating Application …</vt:lpstr>
      <vt:lpstr>Video Research in Early 2000s </vt:lpstr>
      <vt:lpstr>1990 – 2004: 1st Generation Commercial  PC/Packet Video Technologies </vt:lpstr>
      <vt:lpstr>PowerPoint 演示文稿</vt:lpstr>
      <vt:lpstr>PowerPoint 演示文稿</vt:lpstr>
      <vt:lpstr>2006 – 2011: Internet Video Going Prime Time </vt:lpstr>
      <vt:lpstr>Flash: Enabling Technology For Phase 2 Growth 2005-2011</vt:lpstr>
      <vt:lpstr>What is Flash?</vt:lpstr>
      <vt:lpstr>PowerPoint 演示文稿</vt:lpstr>
      <vt:lpstr>2011 – Present </vt:lpstr>
      <vt:lpstr>Part 1 Outline </vt:lpstr>
      <vt:lpstr>Internet Video Requirements </vt:lpstr>
      <vt:lpstr>Playout Buffer,  Delay, Smooth Playback </vt:lpstr>
      <vt:lpstr>First Generation: HTTP Download</vt:lpstr>
      <vt:lpstr>First Gen: HTTP  Progressive Download (2)</vt:lpstr>
      <vt:lpstr>Drawbacks of HTTP Progressive Download </vt:lpstr>
      <vt:lpstr>2nd Generation: Stateful Session-based Proprietary Streaming Protocols </vt:lpstr>
      <vt:lpstr>RTSP Operation</vt:lpstr>
      <vt:lpstr>Issues with RTSP, RTMP</vt:lpstr>
      <vt:lpstr>3rd Generation: HTTP Streaming</vt:lpstr>
      <vt:lpstr>Adaptive Multi-Bit Rate with HTTP Streaming </vt:lpstr>
      <vt:lpstr>HTTP Chunking Protocol </vt:lpstr>
      <vt:lpstr>Reasons for Wide Adoption </vt:lpstr>
      <vt:lpstr>Example of HTTP Streaming Protocols </vt:lpstr>
      <vt:lpstr>Smooth Streaming</vt:lpstr>
      <vt:lpstr>HTTP Live Streaming (HLS)</vt:lpstr>
      <vt:lpstr>HTTP Dynamic Streaming (HDS) </vt:lpstr>
      <vt:lpstr>Part 1 Outline </vt:lpstr>
      <vt:lpstr>Internet Video Data-plane</vt:lpstr>
      <vt:lpstr>E2E Workflow: Publisher Perspective  </vt:lpstr>
      <vt:lpstr>E2E Workflow: Publisher Perspective  </vt:lpstr>
      <vt:lpstr>More Complexity with Security</vt:lpstr>
      <vt:lpstr>A Simplified Model of  Video Advertisement Workflow</vt:lpstr>
      <vt:lpstr>PowerPoint 演示文稿</vt:lpstr>
      <vt:lpstr>PowerPoint 演示文稿</vt:lpstr>
      <vt:lpstr> The Video Internet: A World Full of  Elephants </vt:lpstr>
      <vt:lpstr>What We Have Learned So Far? (1) </vt:lpstr>
      <vt:lpstr>What Have We Learned So Far (2) ?</vt:lpstr>
      <vt:lpstr>What We Have Learned So Far (3)?</vt:lpstr>
      <vt:lpstr>What Have We Learned (4)?</vt:lpstr>
      <vt:lpstr>Rest of Tutorial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dc:title>
  <dc:creator>Darren Feher</dc:creator>
  <cp:lastModifiedBy>丹 裴</cp:lastModifiedBy>
  <cp:revision>377</cp:revision>
  <cp:lastPrinted>2010-07-15T18:43:08Z</cp:lastPrinted>
  <dcterms:created xsi:type="dcterms:W3CDTF">2010-12-03T22:16:53Z</dcterms:created>
  <dcterms:modified xsi:type="dcterms:W3CDTF">2016-03-29T10:12:06Z</dcterms:modified>
</cp:coreProperties>
</file>