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7"/>
  </p:notesMasterIdLst>
  <p:sldIdLst>
    <p:sldId id="256" r:id="rId2"/>
    <p:sldId id="257" r:id="rId3"/>
    <p:sldId id="307" r:id="rId4"/>
    <p:sldId id="284" r:id="rId5"/>
    <p:sldId id="283" r:id="rId6"/>
    <p:sldId id="286" r:id="rId7"/>
    <p:sldId id="262" r:id="rId8"/>
    <p:sldId id="320" r:id="rId9"/>
    <p:sldId id="321" r:id="rId10"/>
    <p:sldId id="288" r:id="rId11"/>
    <p:sldId id="266" r:id="rId12"/>
    <p:sldId id="270" r:id="rId13"/>
    <p:sldId id="291" r:id="rId14"/>
    <p:sldId id="315" r:id="rId15"/>
    <p:sldId id="309" r:id="rId16"/>
    <p:sldId id="302" r:id="rId17"/>
    <p:sldId id="314" r:id="rId18"/>
    <p:sldId id="316" r:id="rId19"/>
    <p:sldId id="303" r:id="rId20"/>
    <p:sldId id="304" r:id="rId21"/>
    <p:sldId id="312" r:id="rId22"/>
    <p:sldId id="305" r:id="rId23"/>
    <p:sldId id="318" r:id="rId24"/>
    <p:sldId id="306" r:id="rId25"/>
    <p:sldId id="298" r:id="rId26"/>
    <p:sldId id="310" r:id="rId27"/>
    <p:sldId id="317" r:id="rId28"/>
    <p:sldId id="300" r:id="rId29"/>
    <p:sldId id="301" r:id="rId30"/>
    <p:sldId id="277" r:id="rId31"/>
    <p:sldId id="278" r:id="rId32"/>
    <p:sldId id="319" r:id="rId33"/>
    <p:sldId id="289" r:id="rId34"/>
    <p:sldId id="313" r:id="rId35"/>
    <p:sldId id="290" r:id="rId3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41" autoAdjust="0"/>
    <p:restoredTop sz="57020" autoAdjust="0"/>
  </p:normalViewPr>
  <p:slideViewPr>
    <p:cSldViewPr snapToGrid="0">
      <p:cViewPr>
        <p:scale>
          <a:sx n="75" d="100"/>
          <a:sy n="75" d="100"/>
        </p:scale>
        <p:origin x="294" y="-678"/>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428682378449033"/>
          <c:y val="0"/>
          <c:w val="0.62411113087819037"/>
          <c:h val="0.69729368024977467"/>
        </c:manualLayout>
      </c:layout>
      <c:pieChart>
        <c:varyColors val="1"/>
        <c:ser>
          <c:idx val="0"/>
          <c:order val="0"/>
          <c:tx>
            <c:strRef>
              <c:f>Sheet1!$B$1</c:f>
              <c:strCache>
                <c:ptCount val="1"/>
                <c:pt idx="0">
                  <c:v># RAP</c:v>
                </c:pt>
              </c:strCache>
            </c:strRef>
          </c:tx>
          <c:dPt>
            <c:idx val="0"/>
            <c:bubble3D val="0"/>
            <c:spPr>
              <a:solidFill>
                <a:schemeClr val="accent1"/>
              </a:solidFill>
              <a:ln w="19050">
                <a:solidFill>
                  <a:schemeClr val="lt1"/>
                </a:solidFill>
              </a:ln>
              <a:effectLst/>
            </c:spPr>
          </c:dPt>
          <c:dPt>
            <c:idx val="1"/>
            <c:bubble3D val="0"/>
            <c:spPr>
              <a:solidFill>
                <a:schemeClr val="accent3"/>
              </a:solidFill>
              <a:ln w="19050">
                <a:solidFill>
                  <a:schemeClr val="lt1"/>
                </a:solidFill>
              </a:ln>
              <a:effectLst/>
            </c:spPr>
          </c:dPt>
          <c:dPt>
            <c:idx val="2"/>
            <c:bubble3D val="0"/>
            <c:spPr>
              <a:solidFill>
                <a:schemeClr val="accent5"/>
              </a:solidFill>
              <a:ln w="19050">
                <a:solidFill>
                  <a:schemeClr val="lt1"/>
                </a:solidFill>
              </a:ln>
              <a:effectLst/>
            </c:spPr>
          </c:dPt>
          <c:dPt>
            <c:idx val="3"/>
            <c:bubble3D val="0"/>
            <c:spPr>
              <a:solidFill>
                <a:schemeClr val="accent1">
                  <a:lumMod val="60000"/>
                </a:schemeClr>
              </a:solidFill>
              <a:ln w="19050">
                <a:solidFill>
                  <a:schemeClr val="lt1"/>
                </a:solidFill>
              </a:ln>
              <a:effectLst/>
            </c:spPr>
          </c:dPt>
          <c:dPt>
            <c:idx val="4"/>
            <c:bubble3D val="0"/>
            <c:spPr>
              <a:solidFill>
                <a:schemeClr val="accent3">
                  <a:lumMod val="60000"/>
                </a:schemeClr>
              </a:solidFill>
              <a:ln w="19050">
                <a:solidFill>
                  <a:schemeClr val="lt1"/>
                </a:solidFill>
              </a:ln>
              <a:effectLst/>
            </c:spPr>
          </c:dPt>
          <c:dPt>
            <c:idx val="5"/>
            <c:bubble3D val="0"/>
            <c:spPr>
              <a:solidFill>
                <a:schemeClr val="accent5">
                  <a:lumMod val="60000"/>
                </a:schemeClr>
              </a:solidFill>
              <a:ln w="19050">
                <a:solidFill>
                  <a:schemeClr val="lt1"/>
                </a:solidFill>
              </a:ln>
              <a:effectLst/>
            </c:spPr>
          </c:dPt>
          <c:dLbls>
            <c:spPr>
              <a:noFill/>
              <a:ln>
                <a:noFill/>
              </a:ln>
              <a:effectLst/>
            </c:spPr>
            <c:txPr>
              <a:bodyPr rot="0" spcFirstLastPara="1" vertOverflow="ellipsis" vert="horz" wrap="square" anchor="ctr" anchorCtr="1"/>
              <a:lstStyle/>
              <a:p>
                <a:pPr>
                  <a:defRPr sz="1800" b="0" i="0" u="none" strike="noStrike" kern="1200" baseline="0">
                    <a:solidFill>
                      <a:schemeClr val="bg1"/>
                    </a:solidFill>
                    <a:latin typeface="+mn-lt"/>
                    <a:ea typeface="+mn-ea"/>
                    <a:cs typeface="+mn-cs"/>
                  </a:defRPr>
                </a:pPr>
                <a:endParaRPr lang="zh-CN"/>
              </a:p>
            </c:txPr>
            <c:dLblPos val="inEnd"/>
            <c:showLegendKey val="0"/>
            <c:showVal val="0"/>
            <c:showCatName val="0"/>
            <c:showSerName val="0"/>
            <c:showPercent val="1"/>
            <c:showBubbleSize val="0"/>
            <c:showLeaderLines val="0"/>
            <c:extLst>
              <c:ext xmlns:c15="http://schemas.microsoft.com/office/drawing/2012/chart" uri="{CE6537A1-D6FC-4f65-9D91-7224C49458BB}">
                <c15:layout/>
              </c:ext>
            </c:extLst>
          </c:dLbls>
          <c:cat>
            <c:strRef>
              <c:f>Sheet1!$A$2:$A$7</c:f>
              <c:strCache>
                <c:ptCount val="6"/>
                <c:pt idx="0">
                  <c:v>3G Gateway</c:v>
                </c:pt>
                <c:pt idx="1">
                  <c:v>Smart Phone</c:v>
                </c:pt>
                <c:pt idx="2">
                  <c:v>USB Wifi Dongle</c:v>
                </c:pt>
                <c:pt idx="3">
                  <c:v>Software AP on Laptops</c:v>
                </c:pt>
                <c:pt idx="4">
                  <c:v>Neighbor Enterpris WiFi</c:v>
                </c:pt>
                <c:pt idx="5">
                  <c:v>Residential AP</c:v>
                </c:pt>
              </c:strCache>
            </c:strRef>
          </c:cat>
          <c:val>
            <c:numRef>
              <c:f>Sheet1!$B$2:$B$7</c:f>
              <c:numCache>
                <c:formatCode>General</c:formatCode>
                <c:ptCount val="6"/>
                <c:pt idx="0">
                  <c:v>456</c:v>
                </c:pt>
                <c:pt idx="1">
                  <c:v>857</c:v>
                </c:pt>
                <c:pt idx="2">
                  <c:v>532</c:v>
                </c:pt>
                <c:pt idx="3">
                  <c:v>606</c:v>
                </c:pt>
                <c:pt idx="4">
                  <c:v>1981</c:v>
                </c:pt>
                <c:pt idx="5">
                  <c:v>10678</c:v>
                </c:pt>
              </c:numCache>
            </c:numRef>
          </c:val>
        </c:ser>
        <c:dLbls>
          <c:showLegendKey val="0"/>
          <c:showVal val="0"/>
          <c:showCatName val="0"/>
          <c:showSerName val="0"/>
          <c:showPercent val="1"/>
          <c:showBubbleSize val="0"/>
          <c:showLeaderLines val="0"/>
        </c:dLbls>
        <c:firstSliceAng val="0"/>
      </c:pieChart>
      <c:spPr>
        <a:noFill/>
        <a:ln>
          <a:noFill/>
        </a:ln>
        <a:effectLst/>
      </c:spPr>
    </c:plotArea>
    <c:legend>
      <c:legendPos val="b"/>
      <c:layout>
        <c:manualLayout>
          <c:xMode val="edge"/>
          <c:yMode val="edge"/>
          <c:x val="7.5148463605253693E-2"/>
          <c:y val="0.72859078173096059"/>
          <c:w val="0.8861077623528868"/>
          <c:h val="0.2078566221404834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chart>
  <c:spPr>
    <a:noFill/>
    <a:ln>
      <a:noFill/>
    </a:ln>
    <a:effectLst/>
  </c:spPr>
  <c:txPr>
    <a:bodyPr/>
    <a:lstStyle/>
    <a:p>
      <a:pPr>
        <a:defRPr sz="1800"/>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BA2DB-A898-4523-9BF9-C6B300463025}" type="datetimeFigureOut">
              <a:rPr lang="zh-CN" altLang="en-US" smtClean="0"/>
              <a:t>2015/4/26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58B6BA-CFE7-4812-91AC-D88855C6F4E2}" type="slidenum">
              <a:rPr lang="zh-CN" altLang="en-US" smtClean="0"/>
              <a:t>‹#›</a:t>
            </a:fld>
            <a:endParaRPr lang="zh-CN" altLang="en-US"/>
          </a:p>
        </p:txBody>
      </p:sp>
    </p:spTree>
    <p:extLst>
      <p:ext uri="{BB962C8B-B14F-4D97-AF65-F5344CB8AC3E}">
        <p14:creationId xmlns:p14="http://schemas.microsoft.com/office/powerpoint/2010/main" val="74130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Hello everyone.</a:t>
            </a:r>
            <a:r>
              <a:rPr lang="en-US" altLang="zh-CN" baseline="0" dirty="0" smtClean="0"/>
              <a:t>  My name is </a:t>
            </a:r>
            <a:r>
              <a:rPr lang="en-US" altLang="zh-CN" baseline="0" dirty="0" err="1" smtClean="0"/>
              <a:t>Kaixin</a:t>
            </a:r>
            <a:r>
              <a:rPr lang="en-US" altLang="zh-CN" baseline="0" dirty="0" smtClean="0"/>
              <a:t> Sui. </a:t>
            </a:r>
          </a:p>
          <a:p>
            <a:r>
              <a:rPr lang="en-US" altLang="zh-CN" baseline="0" dirty="0" smtClean="0"/>
              <a:t>I’m from Tsinghua University. </a:t>
            </a:r>
          </a:p>
          <a:p>
            <a:r>
              <a:rPr lang="en-US" altLang="zh-CN" baseline="0" dirty="0" smtClean="0"/>
              <a:t>Today I’m going to talk about How bad are the rogues impact on enterprise </a:t>
            </a:r>
            <a:r>
              <a:rPr lang="en-US" altLang="zh-CN" baseline="0" dirty="0" err="1" smtClean="0"/>
              <a:t>WiFi</a:t>
            </a:r>
            <a:r>
              <a:rPr lang="en-US" altLang="zh-CN" baseline="0" dirty="0" smtClean="0"/>
              <a:t> network performance.</a:t>
            </a:r>
          </a:p>
          <a:p>
            <a:r>
              <a:rPr lang="en-US" altLang="zh-CN" dirty="0" smtClean="0"/>
              <a:t>And this is a joint work with</a:t>
            </a:r>
            <a:r>
              <a:rPr lang="en-US" altLang="zh-CN" baseline="0" dirty="0" smtClean="0"/>
              <a:t> Prof Dan Pei, </a:t>
            </a:r>
            <a:r>
              <a:rPr lang="en-US" altLang="zh-CN" baseline="0" dirty="0" err="1" smtClean="0"/>
              <a:t>Youjian</a:t>
            </a:r>
            <a:r>
              <a:rPr lang="en-US" altLang="zh-CN" baseline="0" dirty="0" smtClean="0"/>
              <a:t> Zhao, and </a:t>
            </a:r>
            <a:r>
              <a:rPr lang="en-US" altLang="zh-CN" baseline="0" dirty="0" err="1" smtClean="0"/>
              <a:t>Zimu</a:t>
            </a:r>
            <a:r>
              <a:rPr lang="en-US" altLang="zh-CN" baseline="0" dirty="0" smtClean="0"/>
              <a:t> Li.</a:t>
            </a:r>
            <a:endParaRPr lang="zh-CN" altLang="en-US"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1</a:t>
            </a:fld>
            <a:endParaRPr lang="zh-CN" altLang="en-US"/>
          </a:p>
        </p:txBody>
      </p:sp>
    </p:spTree>
    <p:extLst>
      <p:ext uri="{BB962C8B-B14F-4D97-AF65-F5344CB8AC3E}">
        <p14:creationId xmlns:p14="http://schemas.microsoft.com/office/powerpoint/2010/main" val="2139425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We collect the SNMP data which </a:t>
            </a:r>
            <a:r>
              <a:rPr lang="en-US" altLang="zh-CN" sz="1200" b="0" i="0" u="none" strike="noStrike" kern="1200" baseline="0" dirty="0" smtClean="0">
                <a:solidFill>
                  <a:schemeClr val="tx1"/>
                </a:solidFill>
                <a:latin typeface="+mn-lt"/>
                <a:ea typeface="+mn-ea"/>
                <a:cs typeface="+mn-cs"/>
              </a:rPr>
              <a:t>are readily available </a:t>
            </a:r>
            <a:r>
              <a:rPr lang="en-US" altLang="zh-CN" sz="1200" b="0" i="0" u="none" strike="noStrike" kern="1200" baseline="0" dirty="0" smtClean="0">
                <a:solidFill>
                  <a:schemeClr val="tx1"/>
                </a:solidFill>
                <a:latin typeface="+mn-lt"/>
                <a:ea typeface="+mn-ea"/>
                <a:cs typeface="+mn-cs"/>
              </a:rPr>
              <a:t>at the AC vendor </a:t>
            </a:r>
            <a:r>
              <a:rPr lang="en-US" altLang="zh-CN" dirty="0" smtClean="0"/>
              <a:t>without any additional measurement hardware. </a:t>
            </a:r>
            <a:r>
              <a:rPr lang="en-US" altLang="zh-CN" sz="1200" b="0" i="0" u="none" strike="noStrike" kern="1200" baseline="0" dirty="0" smtClean="0">
                <a:solidFill>
                  <a:schemeClr val="tx1"/>
                </a:solidFill>
                <a:latin typeface="+mn-lt"/>
                <a:ea typeface="+mn-ea"/>
                <a:cs typeface="+mn-cs"/>
              </a:rPr>
              <a:t>We built a </a:t>
            </a:r>
            <a:r>
              <a:rPr lang="en-US" altLang="zh-CN" sz="1200" b="0" i="0" u="none" strike="noStrike" kern="1200" baseline="0" dirty="0" smtClean="0">
                <a:solidFill>
                  <a:schemeClr val="tx1"/>
                </a:solidFill>
                <a:latin typeface="+mn-lt"/>
                <a:ea typeface="+mn-ea"/>
                <a:cs typeface="+mn-cs"/>
              </a:rPr>
              <a:t>SNMP walker program to poll these </a:t>
            </a:r>
            <a:r>
              <a:rPr lang="en-US" altLang="zh-CN" sz="1200" b="0" i="0" u="none" strike="noStrike" kern="1200" baseline="0" dirty="0" smtClean="0">
                <a:solidFill>
                  <a:schemeClr val="tx1"/>
                </a:solidFill>
                <a:latin typeface="+mn-lt"/>
                <a:ea typeface="+mn-ea"/>
                <a:cs typeface="+mn-cs"/>
              </a:rPr>
              <a:t>SNMP objects </a:t>
            </a:r>
            <a:r>
              <a:rPr lang="en-US" altLang="zh-CN" sz="1200" b="0" i="0" u="none" strike="noStrike" kern="1200" baseline="0" dirty="0" smtClean="0">
                <a:solidFill>
                  <a:schemeClr val="tx1"/>
                </a:solidFill>
                <a:latin typeface="+mn-lt"/>
                <a:ea typeface="+mn-ea"/>
                <a:cs typeface="+mn-cs"/>
              </a:rPr>
              <a:t>at regular intervals (every 10 minutes) from </a:t>
            </a:r>
            <a:r>
              <a:rPr lang="en-US" altLang="zh-CN" sz="1200" b="0" i="0" u="none" strike="noStrike" kern="1200" baseline="0" dirty="0" smtClean="0">
                <a:solidFill>
                  <a:schemeClr val="tx1"/>
                </a:solidFill>
                <a:latin typeface="+mn-lt"/>
                <a:ea typeface="+mn-ea"/>
                <a:cs typeface="+mn-cs"/>
              </a:rPr>
              <a:t>11wireless controllers.</a:t>
            </a:r>
            <a:endParaRPr lang="zh-CN" altLang="en-US"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10</a:t>
            </a:fld>
            <a:endParaRPr lang="zh-CN" altLang="en-US"/>
          </a:p>
        </p:txBody>
      </p:sp>
    </p:spTree>
    <p:extLst>
      <p:ext uri="{BB962C8B-B14F-4D97-AF65-F5344CB8AC3E}">
        <p14:creationId xmlns:p14="http://schemas.microsoft.com/office/powerpoint/2010/main" val="8931906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All the 17 SNMP objects used in this paper are summarized in the table. @ The objects descriptions drawn from our </a:t>
            </a:r>
            <a:r>
              <a:rPr lang="en-US" altLang="zh-CN" sz="1200" b="0" i="0" u="none" strike="noStrike" kern="1200" baseline="0" dirty="0" err="1" smtClean="0">
                <a:solidFill>
                  <a:schemeClr val="tx1"/>
                </a:solidFill>
                <a:latin typeface="+mn-lt"/>
                <a:ea typeface="+mn-ea"/>
                <a:cs typeface="+mn-cs"/>
              </a:rPr>
              <a:t>testbed</a:t>
            </a:r>
            <a:r>
              <a:rPr lang="en-US" altLang="zh-CN" sz="1200" b="0" i="0" u="none" strike="noStrike" kern="1200" baseline="0" dirty="0" smtClean="0">
                <a:solidFill>
                  <a:schemeClr val="tx1"/>
                </a:solidFill>
                <a:latin typeface="+mn-lt"/>
                <a:ea typeface="+mn-ea"/>
                <a:cs typeface="+mn-cs"/>
              </a:rPr>
              <a:t> experiments and Cisco guidance have been confirmed by Cisco engineers.</a:t>
            </a:r>
            <a:endParaRPr lang="zh-CN" altLang="en-US"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11</a:t>
            </a:fld>
            <a:endParaRPr lang="zh-CN" altLang="en-US"/>
          </a:p>
        </p:txBody>
      </p:sp>
    </p:spTree>
    <p:extLst>
      <p:ext uri="{BB962C8B-B14F-4D97-AF65-F5344CB8AC3E}">
        <p14:creationId xmlns:p14="http://schemas.microsoft.com/office/powerpoint/2010/main" val="24069192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Using RAP SSID keywords and the manufacturer, we classify rogue APs into 6 types: 3 G gateway, smart phone, USB </a:t>
            </a:r>
            <a:r>
              <a:rPr lang="en-US" altLang="zh-CN" sz="1200" b="0" i="0" u="none" strike="noStrike" kern="1200" baseline="0" dirty="0" err="1" smtClean="0">
                <a:solidFill>
                  <a:schemeClr val="tx1"/>
                </a:solidFill>
                <a:latin typeface="+mn-lt"/>
                <a:ea typeface="+mn-ea"/>
                <a:cs typeface="+mn-cs"/>
              </a:rPr>
              <a:t>WiFi</a:t>
            </a:r>
            <a:r>
              <a:rPr lang="en-US" altLang="zh-CN" sz="1200" b="0" i="0" u="none" strike="noStrike" kern="1200" baseline="0" dirty="0" smtClean="0">
                <a:solidFill>
                  <a:schemeClr val="tx1"/>
                </a:solidFill>
                <a:latin typeface="+mn-lt"/>
                <a:ea typeface="+mn-ea"/>
                <a:cs typeface="+mn-cs"/>
              </a:rPr>
              <a:t> dongle, software AP on laptops, neighbor enterprise </a:t>
            </a:r>
            <a:r>
              <a:rPr lang="en-US" altLang="zh-CN" sz="1200" b="0" i="0" u="none" strike="noStrike" kern="1200" baseline="0" dirty="0" err="1" smtClean="0">
                <a:solidFill>
                  <a:schemeClr val="tx1"/>
                </a:solidFill>
                <a:latin typeface="+mn-lt"/>
                <a:ea typeface="+mn-ea"/>
                <a:cs typeface="+mn-cs"/>
              </a:rPr>
              <a:t>WiFi</a:t>
            </a:r>
            <a:r>
              <a:rPr lang="en-US" altLang="zh-CN" sz="1200" b="0" i="0" u="none" strike="noStrike" kern="1200" baseline="0" dirty="0" smtClean="0">
                <a:solidFill>
                  <a:schemeClr val="tx1"/>
                </a:solidFill>
                <a:latin typeface="+mn-lt"/>
                <a:ea typeface="+mn-ea"/>
                <a:cs typeface="+mn-cs"/>
              </a:rPr>
              <a:t>, and residential AP. We can see that the most dominant types are residential AP which are installed on campus. They contributes to more than 70% of all RAPs, and Aps from Neighbor EWLAN (e.g. installed by telecom companies) which contributes to about 13% of all RAPs. The other potentially mobile RAPs only contribute to less than 17% out of about 15 thousands RAPs. </a:t>
            </a:r>
            <a:r>
              <a:rPr lang="en-US" altLang="zh-CN" dirty="0" smtClean="0"/>
              <a:t>Also we</a:t>
            </a:r>
            <a:r>
              <a:rPr lang="en-US" altLang="zh-CN" baseline="0" dirty="0" smtClean="0"/>
              <a:t> find that the RAP has relatively stable channel and location. Only less than 8% of the rogue Aps are actually mobile. </a:t>
            </a:r>
            <a:endParaRPr lang="zh-CN" altLang="en-US"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12</a:t>
            </a:fld>
            <a:endParaRPr lang="zh-CN" altLang="en-US"/>
          </a:p>
        </p:txBody>
      </p:sp>
    </p:spTree>
    <p:extLst>
      <p:ext uri="{BB962C8B-B14F-4D97-AF65-F5344CB8AC3E}">
        <p14:creationId xmlns:p14="http://schemas.microsoft.com/office/powerpoint/2010/main" val="4713675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What is the RAP impact?</a:t>
            </a:r>
            <a:r>
              <a:rPr lang="en-US" altLang="zh-CN" baseline="0" dirty="0" smtClean="0"/>
              <a:t> </a:t>
            </a:r>
            <a:r>
              <a:rPr lang="en-US" altLang="zh-CN" sz="1200" b="0" i="0" u="none" strike="noStrike" kern="1200" baseline="0" dirty="0" smtClean="0">
                <a:solidFill>
                  <a:schemeClr val="tx1"/>
                </a:solidFill>
                <a:latin typeface="+mn-lt"/>
                <a:ea typeface="+mn-ea"/>
                <a:cs typeface="+mn-cs"/>
              </a:rPr>
              <a:t>According to CSMA/CA mechanism, EAP cannot send traffic but have to wait when hearing the channel is occupied.  </a:t>
            </a:r>
            <a:r>
              <a:rPr lang="en-US" altLang="zh-CN" dirty="0" smtClean="0"/>
              <a:t>The carrier </a:t>
            </a:r>
            <a:r>
              <a:rPr lang="en-US" altLang="zh-CN" baseline="0" dirty="0" smtClean="0"/>
              <a:t>sense</a:t>
            </a:r>
            <a:r>
              <a:rPr lang="en-US" altLang="zh-CN" dirty="0" smtClean="0"/>
              <a:t> RAP,</a:t>
            </a:r>
            <a:r>
              <a:rPr lang="en-US" altLang="zh-CN" baseline="0" dirty="0" smtClean="0"/>
              <a:t> we called CS RAP, </a:t>
            </a:r>
            <a:r>
              <a:rPr lang="en-US" altLang="zh-CN" dirty="0" smtClean="0"/>
              <a:t>mainly competes for the same wireless spectrum with the EAP, which results in the increasing EAP access delay.  </a:t>
            </a:r>
            <a:r>
              <a:rPr lang="en-US" altLang="zh-CN" sz="1200" b="0" i="0" u="none" strike="noStrike" kern="1200" baseline="0" dirty="0" smtClean="0">
                <a:solidFill>
                  <a:schemeClr val="tx1"/>
                </a:solidFill>
                <a:latin typeface="+mn-lt"/>
                <a:ea typeface="+mn-ea"/>
                <a:cs typeface="+mn-cs"/>
              </a:rPr>
              <a:t>Unlike CS RAP, the</a:t>
            </a:r>
            <a:r>
              <a:rPr lang="en-US" altLang="zh-CN" dirty="0" smtClean="0"/>
              <a:t> Hidden Terminal RAP, called</a:t>
            </a:r>
            <a:r>
              <a:rPr lang="en-US" altLang="zh-CN" baseline="0" dirty="0" smtClean="0"/>
              <a:t>  HT RAP, </a:t>
            </a:r>
            <a:r>
              <a:rPr lang="en-US" altLang="zh-CN" sz="1200" b="0" i="0" u="none" strike="noStrike" kern="1200" baseline="0" dirty="0" smtClean="0">
                <a:solidFill>
                  <a:schemeClr val="tx1"/>
                </a:solidFill>
                <a:latin typeface="+mn-lt"/>
                <a:ea typeface="+mn-ea"/>
                <a:cs typeface="+mn-cs"/>
              </a:rPr>
              <a:t>does not postpone the EAP sending time, because EAP can barely hear the HT RAP traffic. The HT RAP leads to loss of packets sending from EAP to the client in the collision zone. </a:t>
            </a:r>
          </a:p>
          <a:p>
            <a:endParaRPr lang="en-US" altLang="zh-CN"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a:t>
            </a:r>
          </a:p>
          <a:p>
            <a:r>
              <a:rPr lang="en-US" altLang="zh-CN" dirty="0" smtClean="0"/>
              <a:t>The Hidden Terminal RAP, called</a:t>
            </a:r>
            <a:r>
              <a:rPr lang="en-US" altLang="zh-CN" baseline="0" dirty="0" smtClean="0"/>
              <a:t>  HT RAP,</a:t>
            </a:r>
            <a:r>
              <a:rPr lang="en-US" altLang="zh-CN" dirty="0" smtClean="0"/>
              <a:t> leads to severe packet loss of EAP. </a:t>
            </a:r>
          </a:p>
          <a:p>
            <a:r>
              <a:rPr lang="en-US" altLang="zh-CN" sz="1200" b="0" i="0" u="none" strike="noStrike" kern="1200" baseline="0" dirty="0" smtClean="0">
                <a:solidFill>
                  <a:schemeClr val="tx1"/>
                </a:solidFill>
                <a:latin typeface="+mn-lt"/>
                <a:ea typeface="+mn-ea"/>
                <a:cs typeface="+mn-cs"/>
              </a:rPr>
              <a:t>However, more seriously, without detecting the hidden packets in the channel based on CSMA/CA  mechanism, the EAP considers the channel to be idle and sends its packet to EAP client.</a:t>
            </a:r>
          </a:p>
          <a:p>
            <a:r>
              <a:rPr lang="en-US" altLang="zh-CN" sz="1200" b="0" i="0" u="none" strike="noStrike" kern="1200" baseline="0" dirty="0" smtClean="0">
                <a:solidFill>
                  <a:schemeClr val="tx1"/>
                </a:solidFill>
                <a:latin typeface="+mn-lt"/>
                <a:ea typeface="+mn-ea"/>
                <a:cs typeface="+mn-cs"/>
              </a:rPr>
              <a:t>There is a high probability that the packets from EAP loss on a collision with the hidden packets from RAP at the EAP client within the communication range of both EAP and RAP.</a:t>
            </a:r>
            <a:endParaRPr lang="en-US" altLang="zh-CN" dirty="0" smtClean="0"/>
          </a:p>
        </p:txBody>
      </p:sp>
      <p:sp>
        <p:nvSpPr>
          <p:cNvPr id="4" name="灯片编号占位符 3"/>
          <p:cNvSpPr>
            <a:spLocks noGrp="1"/>
          </p:cNvSpPr>
          <p:nvPr>
            <p:ph type="sldNum" sz="quarter" idx="10"/>
          </p:nvPr>
        </p:nvSpPr>
        <p:spPr/>
        <p:txBody>
          <a:bodyPr/>
          <a:lstStyle/>
          <a:p>
            <a:fld id="{D258B6BA-CFE7-4812-91AC-D88855C6F4E2}" type="slidenum">
              <a:rPr lang="zh-CN" altLang="en-US" smtClean="0"/>
              <a:t>13</a:t>
            </a:fld>
            <a:endParaRPr lang="zh-CN" altLang="en-US"/>
          </a:p>
        </p:txBody>
      </p:sp>
    </p:spTree>
    <p:extLst>
      <p:ext uri="{BB962C8B-B14F-4D97-AF65-F5344CB8AC3E}">
        <p14:creationId xmlns:p14="http://schemas.microsoft.com/office/powerpoint/2010/main" val="4126240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Due to the totally different impacts on EAP</a:t>
            </a:r>
          </a:p>
        </p:txBody>
      </p:sp>
      <p:sp>
        <p:nvSpPr>
          <p:cNvPr id="4" name="灯片编号占位符 3"/>
          <p:cNvSpPr>
            <a:spLocks noGrp="1"/>
          </p:cNvSpPr>
          <p:nvPr>
            <p:ph type="sldNum" sz="quarter" idx="10"/>
          </p:nvPr>
        </p:nvSpPr>
        <p:spPr/>
        <p:txBody>
          <a:bodyPr/>
          <a:lstStyle/>
          <a:p>
            <a:fld id="{D258B6BA-CFE7-4812-91AC-D88855C6F4E2}" type="slidenum">
              <a:rPr lang="zh-CN" altLang="en-US" smtClean="0"/>
              <a:t>14</a:t>
            </a:fld>
            <a:endParaRPr lang="zh-CN" altLang="en-US"/>
          </a:p>
        </p:txBody>
      </p:sp>
    </p:spTree>
    <p:extLst>
      <p:ext uri="{BB962C8B-B14F-4D97-AF65-F5344CB8AC3E}">
        <p14:creationId xmlns:p14="http://schemas.microsoft.com/office/powerpoint/2010/main" val="26843163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CS RAP and HT RAP needs to be distinguished.</a:t>
            </a:r>
          </a:p>
          <a:p>
            <a:r>
              <a:rPr lang="en-US" altLang="zh-CN" dirty="0" smtClean="0"/>
              <a:t>The impact of CS RAP and HT RAP needs to be measured respectively.</a:t>
            </a:r>
          </a:p>
        </p:txBody>
      </p:sp>
      <p:sp>
        <p:nvSpPr>
          <p:cNvPr id="4" name="灯片编号占位符 3"/>
          <p:cNvSpPr>
            <a:spLocks noGrp="1"/>
          </p:cNvSpPr>
          <p:nvPr>
            <p:ph type="sldNum" sz="quarter" idx="10"/>
          </p:nvPr>
        </p:nvSpPr>
        <p:spPr/>
        <p:txBody>
          <a:bodyPr/>
          <a:lstStyle/>
          <a:p>
            <a:fld id="{D258B6BA-CFE7-4812-91AC-D88855C6F4E2}" type="slidenum">
              <a:rPr lang="zh-CN" altLang="en-US" smtClean="0"/>
              <a:t>15</a:t>
            </a:fld>
            <a:endParaRPr lang="zh-CN" altLang="en-US"/>
          </a:p>
        </p:txBody>
      </p:sp>
    </p:spTree>
    <p:extLst>
      <p:ext uri="{BB962C8B-B14F-4D97-AF65-F5344CB8AC3E}">
        <p14:creationId xmlns:p14="http://schemas.microsoft.com/office/powerpoint/2010/main" val="1621751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How to identify </a:t>
            </a:r>
            <a:r>
              <a:rPr lang="en-US" altLang="zh-CN" baseline="0" dirty="0" smtClean="0"/>
              <a:t>CS RAPs and HT RAPs?  @ We use the RAP RSSI and carrier sense threshold, called CST, to distinguish. @ The </a:t>
            </a:r>
            <a:r>
              <a:rPr lang="en-US" altLang="zh-CN" dirty="0" smtClean="0"/>
              <a:t>RAP RSSI is extracted from SNMP data.</a:t>
            </a:r>
            <a:r>
              <a:rPr lang="en-US" altLang="zh-CN" baseline="0" dirty="0" smtClean="0"/>
              <a:t> @ And the CST is set to be minus 85 </a:t>
            </a:r>
            <a:r>
              <a:rPr lang="en-US" altLang="zh-CN" baseline="0" dirty="0" err="1" smtClean="0"/>
              <a:t>dBm</a:t>
            </a:r>
            <a:r>
              <a:rPr lang="en-US" altLang="zh-CN" baseline="0" dirty="0" smtClean="0"/>
              <a:t>.</a:t>
            </a:r>
            <a:endParaRPr lang="en-US" altLang="zh-CN" dirty="0" smtClean="0"/>
          </a:p>
        </p:txBody>
      </p:sp>
      <p:sp>
        <p:nvSpPr>
          <p:cNvPr id="4" name="灯片编号占位符 3"/>
          <p:cNvSpPr>
            <a:spLocks noGrp="1"/>
          </p:cNvSpPr>
          <p:nvPr>
            <p:ph type="sldNum" sz="quarter" idx="10"/>
          </p:nvPr>
        </p:nvSpPr>
        <p:spPr/>
        <p:txBody>
          <a:bodyPr/>
          <a:lstStyle/>
          <a:p>
            <a:fld id="{D258B6BA-CFE7-4812-91AC-D88855C6F4E2}" type="slidenum">
              <a:rPr lang="zh-CN" altLang="en-US" smtClean="0"/>
              <a:t>16</a:t>
            </a:fld>
            <a:endParaRPr lang="zh-CN" altLang="en-US"/>
          </a:p>
        </p:txBody>
      </p:sp>
    </p:spTree>
    <p:extLst>
      <p:ext uri="{BB962C8B-B14F-4D97-AF65-F5344CB8AC3E}">
        <p14:creationId xmlns:p14="http://schemas.microsoft.com/office/powerpoint/2010/main" val="14781880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If</a:t>
            </a:r>
            <a:r>
              <a:rPr lang="en-US" altLang="zh-CN" baseline="0" dirty="0" smtClean="0"/>
              <a:t> an RAP RSSI is larger than or equal the carrier sense threshold, it belongs to the carrier sense RAP.  @ So, the left 2 RAPs are CS RAPs of the EAP, and the right 2 RAPs are HT RAPs of the EAP.</a:t>
            </a:r>
            <a:endParaRPr lang="en-US" altLang="zh-CN" dirty="0" smtClean="0"/>
          </a:p>
        </p:txBody>
      </p:sp>
      <p:sp>
        <p:nvSpPr>
          <p:cNvPr id="4" name="灯片编号占位符 3"/>
          <p:cNvSpPr>
            <a:spLocks noGrp="1"/>
          </p:cNvSpPr>
          <p:nvPr>
            <p:ph type="sldNum" sz="quarter" idx="10"/>
          </p:nvPr>
        </p:nvSpPr>
        <p:spPr/>
        <p:txBody>
          <a:bodyPr/>
          <a:lstStyle/>
          <a:p>
            <a:fld id="{D258B6BA-CFE7-4812-91AC-D88855C6F4E2}" type="slidenum">
              <a:rPr lang="zh-CN" altLang="en-US" smtClean="0"/>
              <a:t>17</a:t>
            </a:fld>
            <a:endParaRPr lang="zh-CN" altLang="en-US"/>
          </a:p>
        </p:txBody>
      </p:sp>
    </p:spTree>
    <p:extLst>
      <p:ext uri="{BB962C8B-B14F-4D97-AF65-F5344CB8AC3E}">
        <p14:creationId xmlns:p14="http://schemas.microsoft.com/office/powerpoint/2010/main" val="42722144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Why we choose minus 85 to be the carrier sense threshold? First, it is an empirical value. The CST indicates the minimum power/ energy that an RF receiver must receive to detect the transmission of a wireless signal, and most wireless card manufacturers conservatively set this threshold to a low value -85 </a:t>
            </a:r>
            <a:r>
              <a:rPr lang="en-US" altLang="zh-CN" sz="1200" b="0" i="0" u="none" strike="noStrike" kern="1200" baseline="0" dirty="0" err="1" smtClean="0">
                <a:solidFill>
                  <a:schemeClr val="tx1"/>
                </a:solidFill>
                <a:latin typeface="+mn-lt"/>
                <a:ea typeface="+mn-ea"/>
                <a:cs typeface="+mn-cs"/>
              </a:rPr>
              <a:t>dBm</a:t>
            </a:r>
            <a:r>
              <a:rPr lang="en-US" altLang="zh-CN" sz="1200" b="0" i="0" u="none" strike="noStrike" kern="1200" baseline="0" dirty="0" smtClean="0">
                <a:solidFill>
                  <a:schemeClr val="tx1"/>
                </a:solidFill>
                <a:latin typeface="+mn-lt"/>
                <a:ea typeface="+mn-ea"/>
                <a:cs typeface="+mn-cs"/>
              </a:rPr>
              <a:t>. </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18</a:t>
            </a:fld>
            <a:endParaRPr lang="zh-CN" altLang="en-US"/>
          </a:p>
        </p:txBody>
      </p:sp>
    </p:spTree>
    <p:extLst>
      <p:ext uri="{BB962C8B-B14F-4D97-AF65-F5344CB8AC3E}">
        <p14:creationId xmlns:p14="http://schemas.microsoft.com/office/powerpoint/2010/main" val="3405586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Also we conduct a control experiment for further validation. During the experiment, the EAP and RAP are in the same clean channel with no background traffic. @ EAP sends packets to its client, @ Meanwhile, RAP </a:t>
            </a:r>
            <a:r>
              <a:rPr lang="en-US" altLang="zh-CN" sz="1200" b="0" i="0" kern="1200" dirty="0" smtClean="0">
                <a:solidFill>
                  <a:schemeClr val="tx1"/>
                </a:solidFill>
                <a:effectLst/>
                <a:latin typeface="+mn-lt"/>
                <a:ea typeface="+mn-ea"/>
                <a:cs typeface="+mn-cs"/>
              </a:rPr>
              <a:t>continues to </a:t>
            </a:r>
            <a:r>
              <a:rPr lang="en-US" altLang="zh-CN" sz="1200" b="0" i="0" u="none" strike="noStrike" kern="1200" baseline="0" dirty="0" smtClean="0">
                <a:solidFill>
                  <a:schemeClr val="tx1"/>
                </a:solidFill>
                <a:latin typeface="+mn-lt"/>
                <a:ea typeface="+mn-ea"/>
                <a:cs typeface="+mn-cs"/>
              </a:rPr>
              <a:t>generate interference traffic. @ We move the RAP further away from the EAP.</a:t>
            </a:r>
            <a:endParaRPr lang="zh-CN" altLang="en-US"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19</a:t>
            </a:fld>
            <a:endParaRPr lang="zh-CN" altLang="en-US"/>
          </a:p>
        </p:txBody>
      </p:sp>
    </p:spTree>
    <p:extLst>
      <p:ext uri="{BB962C8B-B14F-4D97-AF65-F5344CB8AC3E}">
        <p14:creationId xmlns:p14="http://schemas.microsoft.com/office/powerpoint/2010/main" val="25431922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kern="1200" dirty="0" smtClean="0">
                <a:solidFill>
                  <a:schemeClr val="tx1"/>
                </a:solidFill>
                <a:effectLst/>
                <a:latin typeface="+mn-lt"/>
                <a:ea typeface="+mn-ea"/>
                <a:cs typeface="+mn-cs"/>
              </a:rPr>
              <a:t>I’ll</a:t>
            </a:r>
            <a:r>
              <a:rPr lang="en-US" altLang="zh-CN" sz="1200" b="0" i="0" kern="1200" baseline="0" dirty="0" smtClean="0">
                <a:solidFill>
                  <a:schemeClr val="tx1"/>
                </a:solidFill>
                <a:effectLst/>
                <a:latin typeface="+mn-lt"/>
                <a:ea typeface="+mn-ea"/>
                <a:cs typeface="+mn-cs"/>
              </a:rPr>
              <a:t> explain some abbreviations. </a:t>
            </a:r>
            <a:r>
              <a:rPr lang="en-US" altLang="zh-CN" sz="1200" b="0" i="0" kern="1200" dirty="0" smtClean="0">
                <a:solidFill>
                  <a:schemeClr val="tx1"/>
                </a:solidFill>
                <a:effectLst/>
                <a:latin typeface="+mn-lt"/>
                <a:ea typeface="+mn-ea"/>
                <a:cs typeface="+mn-cs"/>
              </a:rPr>
              <a:t>The EWLAN is short for enterprise </a:t>
            </a:r>
            <a:r>
              <a:rPr lang="en-US" altLang="zh-CN" sz="1200" b="0" i="0" kern="1200" dirty="0" err="1" smtClean="0">
                <a:solidFill>
                  <a:schemeClr val="tx1"/>
                </a:solidFill>
                <a:effectLst/>
                <a:latin typeface="+mn-lt"/>
                <a:ea typeface="+mn-ea"/>
                <a:cs typeface="+mn-cs"/>
              </a:rPr>
              <a:t>WiFi</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network. </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Access points of the EWLAN are </a:t>
            </a:r>
            <a:r>
              <a:rPr lang="en-US" altLang="zh-CN" sz="1200" b="0" i="0" kern="1200" baseline="0" dirty="0" smtClean="0">
                <a:solidFill>
                  <a:schemeClr val="tx1"/>
                </a:solidFill>
                <a:effectLst/>
                <a:latin typeface="+mn-lt"/>
                <a:ea typeface="+mn-ea"/>
                <a:cs typeface="+mn-cs"/>
              </a:rPr>
              <a:t>enterprise APs, we call them EAP for short. </a:t>
            </a:r>
            <a:r>
              <a:rPr lang="en-US" altLang="zh-CN" sz="1200" b="0" i="0" u="none" strike="noStrike" kern="1200" baseline="0" dirty="0" smtClean="0">
                <a:solidFill>
                  <a:schemeClr val="tx1"/>
                </a:solidFill>
                <a:latin typeface="+mn-lt"/>
                <a:ea typeface="+mn-ea"/>
                <a:cs typeface="+mn-cs"/>
              </a:rPr>
              <a:t> In the EWLAN, EAPs are controlled, configured and optimized centrally by wireless controllers, which are often called AC. </a:t>
            </a:r>
          </a:p>
          <a:p>
            <a:r>
              <a:rPr lang="en-US" altLang="zh-CN" sz="1200" b="0" i="0" kern="1200" dirty="0" smtClean="0">
                <a:solidFill>
                  <a:schemeClr val="tx1"/>
                </a:solidFill>
                <a:effectLst/>
                <a:latin typeface="+mn-lt"/>
                <a:ea typeface="+mn-ea"/>
                <a:cs typeface="+mn-cs"/>
              </a:rPr>
              <a:t>@ RAP represents</a:t>
            </a:r>
            <a:r>
              <a:rPr lang="en-US" altLang="zh-CN" sz="1200" b="0" i="0" kern="1200" baseline="0" dirty="0" smtClean="0">
                <a:solidFill>
                  <a:schemeClr val="tx1"/>
                </a:solidFill>
                <a:effectLst/>
                <a:latin typeface="+mn-lt"/>
                <a:ea typeface="+mn-ea"/>
                <a:cs typeface="+mn-cs"/>
              </a:rPr>
              <a:t> the Rouge AP. </a:t>
            </a:r>
            <a:r>
              <a:rPr lang="en-US" altLang="zh-CN" sz="1200" b="0" i="0" kern="1200" dirty="0" smtClean="0">
                <a:solidFill>
                  <a:schemeClr val="tx1"/>
                </a:solidFill>
                <a:effectLst/>
                <a:latin typeface="+mn-lt"/>
                <a:ea typeface="+mn-ea"/>
                <a:cs typeface="+mn-cs"/>
              </a:rPr>
              <a:t>A </a:t>
            </a:r>
            <a:r>
              <a:rPr lang="en-US" altLang="zh-CN" sz="1200" b="0" i="0" kern="1200" dirty="0" smtClean="0">
                <a:solidFill>
                  <a:schemeClr val="tx1"/>
                </a:solidFill>
                <a:effectLst/>
                <a:latin typeface="+mn-lt"/>
                <a:ea typeface="+mn-ea"/>
                <a:cs typeface="+mn-cs"/>
              </a:rPr>
              <a:t>Rogue Access Point </a:t>
            </a:r>
            <a:r>
              <a:rPr lang="en-US" altLang="zh-CN" sz="1200" b="0" i="0" kern="1200" dirty="0" smtClean="0">
                <a:solidFill>
                  <a:schemeClr val="tx1"/>
                </a:solidFill>
                <a:effectLst/>
                <a:latin typeface="+mn-lt"/>
                <a:ea typeface="+mn-ea"/>
                <a:cs typeface="+mn-cs"/>
              </a:rPr>
              <a:t>is </a:t>
            </a:r>
            <a:r>
              <a:rPr lang="en-US" altLang="zh-CN" sz="1200" b="0" i="0" kern="1200" dirty="0" smtClean="0">
                <a:solidFill>
                  <a:schemeClr val="tx1"/>
                </a:solidFill>
                <a:effectLst/>
                <a:latin typeface="+mn-lt"/>
                <a:ea typeface="+mn-ea"/>
                <a:cs typeface="+mn-cs"/>
              </a:rPr>
              <a:t>a wireless access point installed on </a:t>
            </a:r>
            <a:r>
              <a:rPr lang="en-US" altLang="zh-CN" sz="1200" b="0" i="0" kern="1200" dirty="0" smtClean="0">
                <a:solidFill>
                  <a:schemeClr val="tx1"/>
                </a:solidFill>
                <a:effectLst/>
                <a:latin typeface="+mn-lt"/>
                <a:ea typeface="+mn-ea"/>
                <a:cs typeface="+mn-cs"/>
              </a:rPr>
              <a:t>an</a:t>
            </a:r>
            <a:r>
              <a:rPr lang="en-US" altLang="zh-CN" sz="1200" b="0" i="0" kern="1200" baseline="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enterprise </a:t>
            </a:r>
            <a:r>
              <a:rPr lang="en-US" altLang="zh-CN" sz="1200" b="0" i="0" kern="1200" dirty="0" smtClean="0">
                <a:solidFill>
                  <a:schemeClr val="tx1"/>
                </a:solidFill>
                <a:effectLst/>
                <a:latin typeface="+mn-lt"/>
                <a:ea typeface="+mn-ea"/>
                <a:cs typeface="+mn-cs"/>
              </a:rPr>
              <a:t>network without authorization from the network administrator. </a:t>
            </a:r>
            <a:r>
              <a:rPr lang="en-US" altLang="zh-CN" sz="1200" b="0" i="0" kern="1200" dirty="0" smtClean="0">
                <a:solidFill>
                  <a:schemeClr val="tx1"/>
                </a:solidFill>
                <a:effectLst/>
                <a:latin typeface="+mn-lt"/>
                <a:ea typeface="+mn-ea"/>
                <a:cs typeface="+mn-cs"/>
              </a:rPr>
              <a:t>RAPs not </a:t>
            </a:r>
            <a:r>
              <a:rPr lang="en-US" altLang="zh-CN" sz="1200" b="0" i="0" kern="1200" dirty="0" smtClean="0">
                <a:solidFill>
                  <a:schemeClr val="tx1"/>
                </a:solidFill>
                <a:effectLst/>
                <a:latin typeface="+mn-lt"/>
                <a:ea typeface="+mn-ea"/>
                <a:cs typeface="+mn-cs"/>
              </a:rPr>
              <a:t>only </a:t>
            </a:r>
            <a:r>
              <a:rPr lang="en-US" altLang="zh-CN" sz="1200" b="0" i="0" kern="1200" dirty="0" smtClean="0">
                <a:solidFill>
                  <a:schemeClr val="tx1"/>
                </a:solidFill>
                <a:effectLst/>
                <a:latin typeface="+mn-lt"/>
                <a:ea typeface="+mn-ea"/>
                <a:cs typeface="+mn-cs"/>
              </a:rPr>
              <a:t>pose </a:t>
            </a:r>
            <a:r>
              <a:rPr lang="en-US" altLang="zh-CN" sz="1200" b="0" i="0" kern="1200" dirty="0" smtClean="0">
                <a:solidFill>
                  <a:schemeClr val="tx1"/>
                </a:solidFill>
                <a:effectLst/>
                <a:latin typeface="+mn-lt"/>
                <a:ea typeface="+mn-ea"/>
                <a:cs typeface="+mn-cs"/>
              </a:rPr>
              <a:t>serious security threat to </a:t>
            </a:r>
            <a:r>
              <a:rPr lang="en-US" altLang="zh-CN" sz="1200" b="0" i="0" kern="1200" dirty="0" smtClean="0">
                <a:solidFill>
                  <a:schemeClr val="tx1"/>
                </a:solidFill>
                <a:effectLst/>
                <a:latin typeface="+mn-lt"/>
                <a:ea typeface="+mn-ea"/>
                <a:cs typeface="+mn-cs"/>
              </a:rPr>
              <a:t>the EWLAN ,</a:t>
            </a:r>
            <a:r>
              <a:rPr lang="en-US" altLang="zh-CN" sz="1200" b="0" i="0" kern="1200" baseline="0" dirty="0" smtClean="0">
                <a:solidFill>
                  <a:schemeClr val="tx1"/>
                </a:solidFill>
                <a:effectLst/>
                <a:latin typeface="+mn-lt"/>
                <a:ea typeface="+mn-ea"/>
                <a:cs typeface="+mn-cs"/>
              </a:rPr>
              <a:t> but </a:t>
            </a:r>
            <a:r>
              <a:rPr lang="en-US" altLang="zh-CN" sz="1200" b="0" i="0" kern="1200" baseline="0" dirty="0" smtClean="0">
                <a:solidFill>
                  <a:schemeClr val="tx1"/>
                </a:solidFill>
                <a:effectLst/>
                <a:latin typeface="+mn-lt"/>
                <a:ea typeface="+mn-ea"/>
                <a:cs typeface="+mn-cs"/>
              </a:rPr>
              <a:t>also </a:t>
            </a:r>
            <a:r>
              <a:rPr lang="en-US" altLang="zh-CN" sz="1200" b="0" i="0" kern="1200" baseline="0" dirty="0" smtClean="0">
                <a:solidFill>
                  <a:schemeClr val="tx1"/>
                </a:solidFill>
                <a:effectLst/>
                <a:latin typeface="+mn-lt"/>
                <a:ea typeface="+mn-ea"/>
                <a:cs typeface="+mn-cs"/>
              </a:rPr>
              <a:t>have </a:t>
            </a:r>
            <a:r>
              <a:rPr lang="en-US" altLang="zh-CN" sz="1200" b="0" i="0" kern="1200" baseline="0" dirty="0" smtClean="0">
                <a:solidFill>
                  <a:schemeClr val="tx1"/>
                </a:solidFill>
                <a:effectLst/>
                <a:latin typeface="+mn-lt"/>
                <a:ea typeface="+mn-ea"/>
                <a:cs typeface="+mn-cs"/>
              </a:rPr>
              <a:t>great </a:t>
            </a:r>
            <a:r>
              <a:rPr lang="en-US" altLang="zh-CN" sz="1200" dirty="0" smtClean="0"/>
              <a:t>Impact on </a:t>
            </a:r>
            <a:r>
              <a:rPr lang="en-US" altLang="zh-CN" sz="1200" dirty="0" smtClean="0"/>
              <a:t>EWLAN </a:t>
            </a:r>
            <a:r>
              <a:rPr lang="en-US" altLang="zh-CN" sz="1200" dirty="0" smtClean="0"/>
              <a:t>Performance.</a:t>
            </a:r>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D258B6BA-CFE7-4812-91AC-D88855C6F4E2}" type="slidenum">
              <a:rPr lang="zh-CN" altLang="en-US" smtClean="0"/>
              <a:t>2</a:t>
            </a:fld>
            <a:endParaRPr lang="zh-CN" altLang="en-US"/>
          </a:p>
        </p:txBody>
      </p:sp>
    </p:spTree>
    <p:extLst>
      <p:ext uri="{BB962C8B-B14F-4D97-AF65-F5344CB8AC3E}">
        <p14:creationId xmlns:p14="http://schemas.microsoft.com/office/powerpoint/2010/main" val="41468861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While the EAP gradually gets out of the RAP communication range and the EAP client is still in, @  the RAP completes the transition from CS RAP to HT RAP of the EAP.  @ Here are the corresponding SNMP metrics of RAP RSSI, EAP retry count, and EAP channel utilization during the experiment.  @ For the left white zone, the RAP is more like a CS RAP. Carrier sense impact is mainly represented on EAP such as low retry count, and high channel utilization used by both EAP and RAP. For the right shadow zone, the RAP is more like a HT RAP. Hidden terminal impact is mainly represented on EAP such as high retry count, and partly channel utilization used by EAP. As the RSSI of RAP decreases, the retry count and channel utilization of EAP show distinctive differences between two zones separated by minus 85 </a:t>
            </a:r>
            <a:r>
              <a:rPr lang="en-US" altLang="zh-CN" sz="1200" b="0" i="0" u="none" strike="noStrike" kern="1200" baseline="0" dirty="0" err="1" smtClean="0">
                <a:solidFill>
                  <a:schemeClr val="tx1"/>
                </a:solidFill>
                <a:latin typeface="+mn-lt"/>
                <a:ea typeface="+mn-ea"/>
                <a:cs typeface="+mn-cs"/>
              </a:rPr>
              <a:t>dBm</a:t>
            </a:r>
            <a:r>
              <a:rPr lang="en-US" altLang="zh-CN" sz="1200" b="0" i="0" u="none" strike="noStrike" kern="1200" baseline="0" dirty="0" smtClean="0">
                <a:solidFill>
                  <a:schemeClr val="tx1"/>
                </a:solidFill>
                <a:latin typeface="+mn-lt"/>
                <a:ea typeface="+mn-ea"/>
                <a:cs typeface="+mn-cs"/>
              </a:rPr>
              <a:t>. @ The experiment validates -85 </a:t>
            </a:r>
            <a:r>
              <a:rPr lang="en-US" altLang="zh-CN" sz="1200" b="0" i="0" u="none" strike="noStrike" kern="1200" baseline="0" dirty="0" err="1" smtClean="0">
                <a:solidFill>
                  <a:schemeClr val="tx1"/>
                </a:solidFill>
                <a:latin typeface="+mn-lt"/>
                <a:ea typeface="+mn-ea"/>
                <a:cs typeface="+mn-cs"/>
              </a:rPr>
              <a:t>dBm</a:t>
            </a:r>
            <a:r>
              <a:rPr lang="en-US" altLang="zh-CN" sz="1200" b="0" i="0" u="none" strike="noStrike" kern="1200" baseline="0" dirty="0" smtClean="0">
                <a:solidFill>
                  <a:schemeClr val="tx1"/>
                </a:solidFill>
                <a:latin typeface="+mn-lt"/>
                <a:ea typeface="+mn-ea"/>
                <a:cs typeface="+mn-cs"/>
              </a:rPr>
              <a:t> as the value of CST.</a:t>
            </a:r>
            <a:endParaRPr lang="zh-CN" altLang="en-US" dirty="0" smtClean="0"/>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a:t>
            </a:r>
          </a:p>
          <a:p>
            <a:r>
              <a:rPr lang="en-US" altLang="zh-CN" sz="1200" b="0" i="0" u="none" strike="noStrike" kern="1200" baseline="0" dirty="0" smtClean="0">
                <a:solidFill>
                  <a:schemeClr val="tx1"/>
                </a:solidFill>
                <a:latin typeface="+mn-lt"/>
                <a:ea typeface="+mn-ea"/>
                <a:cs typeface="+mn-cs"/>
              </a:rPr>
              <a:t>The channel utilization and interference utilization suddenly fall down when RAP RSSI &lt; CST (-85 </a:t>
            </a:r>
            <a:r>
              <a:rPr lang="en-US" altLang="zh-CN" sz="1200" b="0" i="0" u="none" strike="noStrike" kern="1200" baseline="0" dirty="0" err="1" smtClean="0">
                <a:solidFill>
                  <a:schemeClr val="tx1"/>
                </a:solidFill>
                <a:latin typeface="+mn-lt"/>
                <a:ea typeface="+mn-ea"/>
                <a:cs typeface="+mn-cs"/>
              </a:rPr>
              <a:t>dBm</a:t>
            </a:r>
            <a:r>
              <a:rPr lang="en-US" altLang="zh-CN" sz="1200" b="0" i="0" u="none" strike="noStrike" kern="1200" baseline="0" dirty="0" smtClean="0">
                <a:solidFill>
                  <a:schemeClr val="tx1"/>
                </a:solidFill>
                <a:latin typeface="+mn-lt"/>
                <a:ea typeface="+mn-ea"/>
                <a:cs typeface="+mn-cs"/>
              </a:rPr>
              <a:t>), because the packets from RAP with RSSI below CST may not be received by the EAP wireless card. We call these packets hidden packets. Without detecting the hidden packets in the channel based on CSMA/CA mechanism, the EAP considers the channel to be idle and sends its packet to EAP client. There is a high probability that the packets from EAP loss on a collision with the hidden packets from RAP at the EAP client within the communication range of both EAP and RAP. As such, the retry count of EAP increases rapidly due to severe losses when RAP RSSI &lt; CST (-85 </a:t>
            </a:r>
            <a:r>
              <a:rPr lang="en-US" altLang="zh-CN" sz="1200" b="0" i="0" u="none" strike="noStrike" kern="1200" baseline="0" dirty="0" err="1" smtClean="0">
                <a:solidFill>
                  <a:schemeClr val="tx1"/>
                </a:solidFill>
                <a:latin typeface="+mn-lt"/>
                <a:ea typeface="+mn-ea"/>
                <a:cs typeface="+mn-cs"/>
              </a:rPr>
              <a:t>dBm</a:t>
            </a:r>
            <a:r>
              <a:rPr lang="en-US" altLang="zh-CN" sz="1200" b="0" i="0" u="none" strike="noStrike" kern="1200" baseline="0" dirty="0" smtClean="0">
                <a:solidFill>
                  <a:schemeClr val="tx1"/>
                </a:solidFill>
                <a:latin typeface="+mn-lt"/>
                <a:ea typeface="+mn-ea"/>
                <a:cs typeface="+mn-cs"/>
              </a:rPr>
              <a:t>).</a:t>
            </a:r>
          </a:p>
        </p:txBody>
      </p:sp>
      <p:sp>
        <p:nvSpPr>
          <p:cNvPr id="4" name="灯片编号占位符 3"/>
          <p:cNvSpPr>
            <a:spLocks noGrp="1"/>
          </p:cNvSpPr>
          <p:nvPr>
            <p:ph type="sldNum" sz="quarter" idx="10"/>
          </p:nvPr>
        </p:nvSpPr>
        <p:spPr/>
        <p:txBody>
          <a:bodyPr/>
          <a:lstStyle/>
          <a:p>
            <a:fld id="{D258B6BA-CFE7-4812-91AC-D88855C6F4E2}" type="slidenum">
              <a:rPr lang="zh-CN" altLang="en-US" smtClean="0"/>
              <a:t>20</a:t>
            </a:fld>
            <a:endParaRPr lang="zh-CN" altLang="en-US"/>
          </a:p>
        </p:txBody>
      </p:sp>
    </p:spTree>
    <p:extLst>
      <p:ext uri="{BB962C8B-B14F-4D97-AF65-F5344CB8AC3E}">
        <p14:creationId xmlns:p14="http://schemas.microsoft.com/office/powerpoint/2010/main" val="5131440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smtClean="0"/>
              <a:t>We calculated</a:t>
            </a:r>
            <a:r>
              <a:rPr lang="en-US" altLang="zh-CN" b="0" baseline="0" dirty="0" smtClean="0"/>
              <a:t> the number of CS RAP and HT RAP as time goes on for each building type. For example, the figure shows the RAP count of the dorm. We can see that </a:t>
            </a:r>
            <a:r>
              <a:rPr lang="en-US" altLang="zh-CN" sz="1200" b="0" i="0" u="none" strike="noStrike" kern="1200" baseline="0" dirty="0" smtClean="0">
                <a:solidFill>
                  <a:schemeClr val="tx1"/>
                </a:solidFill>
                <a:latin typeface="+mn-lt"/>
                <a:ea typeface="+mn-ea"/>
                <a:cs typeface="+mn-cs"/>
              </a:rPr>
              <a:t>the number of HT RAPs drop in the shadow zone, while the number of CS RAPs holds comparatively firm along with time.</a:t>
            </a:r>
            <a:endParaRPr lang="zh-CN" altLang="en-US" dirty="0" smtClean="0"/>
          </a:p>
          <a:p>
            <a:endParaRPr lang="zh-CN" altLang="en-US" b="0"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21</a:t>
            </a:fld>
            <a:endParaRPr lang="zh-CN" altLang="en-US"/>
          </a:p>
        </p:txBody>
      </p:sp>
    </p:spTree>
    <p:extLst>
      <p:ext uri="{BB962C8B-B14F-4D97-AF65-F5344CB8AC3E}">
        <p14:creationId xmlns:p14="http://schemas.microsoft.com/office/powerpoint/2010/main" val="24862578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Compare with the human traffic figure of the dorm, we find there is one interesting observation: the number of RAPs is usually lower when there are more human traffic. @ It is because more human traffic causes more multipath fading. The RAPs with very weak signal “appear” when the multipath fading is weak and “disappear” when the multipath fading is strong. The HT RAP count is less stable than the CS RAP count, because the HT RAP with low RSSI is easily faded by multipath fading.</a:t>
            </a:r>
            <a:endParaRPr lang="zh-CN" altLang="en-US" dirty="0" smtClean="0"/>
          </a:p>
          <a:p>
            <a:endParaRPr lang="zh-CN" altLang="en-US" b="1"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22</a:t>
            </a:fld>
            <a:endParaRPr lang="zh-CN" altLang="en-US"/>
          </a:p>
        </p:txBody>
      </p:sp>
    </p:spTree>
    <p:extLst>
      <p:ext uri="{BB962C8B-B14F-4D97-AF65-F5344CB8AC3E}">
        <p14:creationId xmlns:p14="http://schemas.microsoft.com/office/powerpoint/2010/main" val="17626604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a:t>
            </a:r>
            <a:r>
              <a:rPr lang="en-US" altLang="zh-CN" sz="1200" b="0" i="0" u="none" strike="noStrike" kern="1200" baseline="0" dirty="0" smtClean="0">
                <a:solidFill>
                  <a:schemeClr val="tx1"/>
                </a:solidFill>
                <a:latin typeface="+mn-lt"/>
                <a:ea typeface="+mn-ea"/>
                <a:cs typeface="+mn-cs"/>
              </a:rPr>
              <a:t>observation </a:t>
            </a:r>
            <a:r>
              <a:rPr lang="en-US" altLang="zh-CN" sz="1200" b="0" i="0" u="none" strike="noStrike" kern="1200" baseline="0" dirty="0" smtClean="0">
                <a:solidFill>
                  <a:schemeClr val="tx1"/>
                </a:solidFill>
                <a:latin typeface="+mn-lt"/>
                <a:ea typeface="+mn-ea"/>
                <a:cs typeface="+mn-cs"/>
              </a:rPr>
              <a:t>is shown in all building types. So the h</a:t>
            </a:r>
            <a:r>
              <a:rPr lang="en-US" altLang="zh-CN" dirty="0" smtClean="0"/>
              <a:t>uman traffic has a significant impact on the RSSI of </a:t>
            </a:r>
            <a:r>
              <a:rPr lang="en-US" altLang="zh-CN" dirty="0" err="1" smtClean="0"/>
              <a:t>WiFi</a:t>
            </a:r>
            <a:r>
              <a:rPr lang="en-US" altLang="zh-CN" dirty="0" smtClean="0"/>
              <a:t> devices.</a:t>
            </a:r>
            <a:endParaRPr lang="zh-CN" altLang="en-US" b="1"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23</a:t>
            </a:fld>
            <a:endParaRPr lang="zh-CN" altLang="en-US"/>
          </a:p>
        </p:txBody>
      </p:sp>
    </p:spTree>
    <p:extLst>
      <p:ext uri="{BB962C8B-B14F-4D97-AF65-F5344CB8AC3E}">
        <p14:creationId xmlns:p14="http://schemas.microsoft.com/office/powerpoint/2010/main" val="11589118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0" dirty="0" smtClean="0"/>
              <a:t>We also calculated</a:t>
            </a:r>
            <a:r>
              <a:rPr lang="en-US" altLang="zh-CN" b="0" baseline="0" dirty="0" smtClean="0"/>
              <a:t> the number of CS RAP and HT RAP in overlapping channels with an EAP for the 5 building types. @ </a:t>
            </a:r>
            <a:r>
              <a:rPr lang="en-US" altLang="zh-CN" sz="1200" b="0" i="0" u="none" strike="noStrike" kern="1200" baseline="0" dirty="0" smtClean="0">
                <a:solidFill>
                  <a:schemeClr val="tx1"/>
                </a:solidFill>
                <a:latin typeface="+mn-lt"/>
                <a:ea typeface="+mn-ea"/>
                <a:cs typeface="+mn-cs"/>
              </a:rPr>
              <a:t>On average, around 5 CS RAPs compete channel with the EAP. And around 15 HT RAPs might be potential hidden terminal nodes of the EAP. @ The large number of RAPs reinforces the significant concern about </a:t>
            </a:r>
            <a:r>
              <a:rPr lang="en-US" altLang="zh-CN" sz="1200" b="0" i="0" u="none" strike="noStrike" kern="1200" baseline="0" dirty="0" err="1" smtClean="0">
                <a:solidFill>
                  <a:schemeClr val="tx1"/>
                </a:solidFill>
                <a:latin typeface="+mn-lt"/>
                <a:ea typeface="+mn-ea"/>
                <a:cs typeface="+mn-cs"/>
              </a:rPr>
              <a:t>RAPs’</a:t>
            </a:r>
            <a:r>
              <a:rPr lang="en-US" altLang="zh-CN" sz="1200" b="0" i="0" u="none" strike="noStrike" kern="1200" baseline="0" dirty="0" smtClean="0">
                <a:solidFill>
                  <a:schemeClr val="tx1"/>
                </a:solidFill>
                <a:latin typeface="+mn-lt"/>
                <a:ea typeface="+mn-ea"/>
                <a:cs typeface="+mn-cs"/>
              </a:rPr>
              <a:t> potentially large impact on EWLAN, especially the HT RAPs, because there are more HT RAPs than CS RAPs.</a:t>
            </a:r>
          </a:p>
        </p:txBody>
      </p:sp>
      <p:sp>
        <p:nvSpPr>
          <p:cNvPr id="4" name="灯片编号占位符 3"/>
          <p:cNvSpPr>
            <a:spLocks noGrp="1"/>
          </p:cNvSpPr>
          <p:nvPr>
            <p:ph type="sldNum" sz="quarter" idx="10"/>
          </p:nvPr>
        </p:nvSpPr>
        <p:spPr/>
        <p:txBody>
          <a:bodyPr/>
          <a:lstStyle/>
          <a:p>
            <a:fld id="{D258B6BA-CFE7-4812-91AC-D88855C6F4E2}" type="slidenum">
              <a:rPr lang="zh-CN" altLang="en-US" smtClean="0"/>
              <a:t>24</a:t>
            </a:fld>
            <a:endParaRPr lang="zh-CN" altLang="en-US"/>
          </a:p>
        </p:txBody>
      </p:sp>
    </p:spTree>
    <p:extLst>
      <p:ext uri="{BB962C8B-B14F-4D97-AF65-F5344CB8AC3E}">
        <p14:creationId xmlns:p14="http://schemas.microsoft.com/office/powerpoint/2010/main" val="42891081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Now we </a:t>
            </a:r>
            <a:r>
              <a:rPr lang="en-US" altLang="zh-CN" dirty="0" smtClean="0"/>
              <a:t>Measure the </a:t>
            </a:r>
            <a:r>
              <a:rPr lang="en-US" altLang="zh-CN" dirty="0" err="1" smtClean="0"/>
              <a:t>RAPs'</a:t>
            </a:r>
            <a:r>
              <a:rPr lang="en-US" altLang="zh-CN" dirty="0" smtClean="0"/>
              <a:t> impact on EWLAN performance. </a:t>
            </a:r>
            <a:r>
              <a:rPr lang="en-US" altLang="zh-CN" sz="1200" b="0" i="0" u="none" strike="noStrike" kern="1200" baseline="0" dirty="0" smtClean="0">
                <a:solidFill>
                  <a:schemeClr val="tx1"/>
                </a:solidFill>
                <a:latin typeface="+mn-lt"/>
                <a:ea typeface="+mn-ea"/>
                <a:cs typeface="+mn-cs"/>
              </a:rPr>
              <a:t>The CS RAP increase the EAP access delay. We measure the impact of CS RAP by the metric CSI carrier sense interference to roughly estimate the additional back-off time of EAP caused by CS RAP. When the channel utilization is high, the CSI is approximate the increased delay caused by the carrier sense interference. The larger the value for CSI, the more severe the EAP impacted by CS RAPs. </a:t>
            </a:r>
          </a:p>
          <a:p>
            <a:r>
              <a:rPr lang="en-US" altLang="zh-CN" sz="1200" b="0" i="0" u="none" strike="noStrike" kern="1200" baseline="0" dirty="0" smtClean="0">
                <a:solidFill>
                  <a:schemeClr val="tx1"/>
                </a:solidFill>
                <a:latin typeface="+mn-lt"/>
                <a:ea typeface="+mn-ea"/>
                <a:cs typeface="+mn-cs"/>
              </a:rPr>
              <a:t>The CSI can be calculated using the objects about channel information in SNMP data according to the </a:t>
            </a:r>
            <a:r>
              <a:rPr lang="en-US" altLang="zh-CN" sz="1200" b="0" i="0" kern="1200" dirty="0" smtClean="0">
                <a:solidFill>
                  <a:schemeClr val="tx1"/>
                </a:solidFill>
                <a:effectLst/>
                <a:latin typeface="+mn-lt"/>
                <a:ea typeface="+mn-ea"/>
                <a:cs typeface="+mn-cs"/>
              </a:rPr>
              <a:t>formula.</a:t>
            </a:r>
            <a:r>
              <a:rPr lang="zh-CN" altLang="en-US" sz="1200" b="0" i="0" kern="1200" dirty="0" smtClean="0">
                <a:solidFill>
                  <a:schemeClr val="tx1"/>
                </a:solidFill>
                <a:effectLst/>
                <a:latin typeface="+mn-lt"/>
                <a:ea typeface="+mn-ea"/>
                <a:cs typeface="+mn-cs"/>
              </a:rPr>
              <a:t> </a:t>
            </a:r>
            <a:r>
              <a:rPr lang="en-US" altLang="zh-CN" sz="1200" b="0" i="0" kern="1200" dirty="0" smtClean="0">
                <a:solidFill>
                  <a:schemeClr val="tx1"/>
                </a:solidFill>
                <a:effectLst/>
                <a:latin typeface="+mn-lt"/>
                <a:ea typeface="+mn-ea"/>
                <a:cs typeface="+mn-cs"/>
              </a:rPr>
              <a:t>@ </a:t>
            </a:r>
            <a:r>
              <a:rPr lang="en-US" altLang="zh-CN" sz="1200" b="0" i="0" u="none" strike="noStrike" kern="1200" baseline="0" dirty="0" smtClean="0">
                <a:solidFill>
                  <a:schemeClr val="tx1"/>
                </a:solidFill>
                <a:latin typeface="+mn-lt"/>
                <a:ea typeface="+mn-ea"/>
                <a:cs typeface="+mn-cs"/>
              </a:rPr>
              <a:t>The figure shows the CDF of CSI when one or more EAP clients associated during the channel heavy load time with channel utilization larger than 60. In our results, The CS RAP impact is not severe. On average carrier sense interference only cause 5% access delay increase at the MAC layer, and below 10% in most cases. @ The EAP placement, channel, and power are carefully designed and optimized by the vendor software for the EWLAN, so the carrier sense interference somehow can be avoided. Despite the large number of surrounding RAPs, the impact of CS RAP is not severely.</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Note that with no access to the reliable non-</a:t>
            </a:r>
            <a:r>
              <a:rPr lang="en-US" altLang="zh-CN" sz="1200" b="0" i="0" u="none" strike="noStrike" kern="1200" baseline="0" dirty="0" err="1" smtClean="0">
                <a:solidFill>
                  <a:schemeClr val="tx1"/>
                </a:solidFill>
                <a:latin typeface="+mn-lt"/>
                <a:ea typeface="+mn-ea"/>
                <a:cs typeface="+mn-cs"/>
              </a:rPr>
              <a:t>WiFi</a:t>
            </a:r>
            <a:r>
              <a:rPr lang="en-US" altLang="zh-CN" sz="1200" b="0" i="0" u="none" strike="noStrike" kern="1200" baseline="0" dirty="0" smtClean="0">
                <a:solidFill>
                  <a:schemeClr val="tx1"/>
                </a:solidFill>
                <a:latin typeface="+mn-lt"/>
                <a:ea typeface="+mn-ea"/>
                <a:cs typeface="+mn-cs"/>
              </a:rPr>
              <a:t> data to filter the non-</a:t>
            </a:r>
            <a:r>
              <a:rPr lang="en-US" altLang="zh-CN" sz="1200" b="0" i="0" u="none" strike="noStrike" kern="1200" baseline="0" dirty="0" err="1" smtClean="0">
                <a:solidFill>
                  <a:schemeClr val="tx1"/>
                </a:solidFill>
                <a:latin typeface="+mn-lt"/>
                <a:ea typeface="+mn-ea"/>
                <a:cs typeface="+mn-cs"/>
              </a:rPr>
              <a:t>WiFi</a:t>
            </a:r>
            <a:r>
              <a:rPr lang="en-US" altLang="zh-CN" sz="1200" b="0" i="0" u="none" strike="noStrike" kern="1200" baseline="0" dirty="0" smtClean="0">
                <a:solidFill>
                  <a:schemeClr val="tx1"/>
                </a:solidFill>
                <a:latin typeface="+mn-lt"/>
                <a:ea typeface="+mn-ea"/>
                <a:cs typeface="+mn-cs"/>
              </a:rPr>
              <a:t> utilization from denominator, the CSI might be underestimated. </a:t>
            </a:r>
            <a:endParaRPr lang="zh-CN" altLang="en-US" dirty="0"/>
          </a:p>
        </p:txBody>
      </p:sp>
      <p:sp>
        <p:nvSpPr>
          <p:cNvPr id="4" name="灯片编号占位符 3"/>
          <p:cNvSpPr>
            <a:spLocks noGrp="1"/>
          </p:cNvSpPr>
          <p:nvPr>
            <p:ph type="sldNum" sz="quarter" idx="10"/>
          </p:nvPr>
        </p:nvSpPr>
        <p:spPr/>
        <p:txBody>
          <a:bodyPr/>
          <a:lstStyle/>
          <a:p>
            <a:fld id="{AF6063F7-4509-414D-ACE6-06CBB6EDE65C}" type="slidenum">
              <a:rPr lang="zh-CN" altLang="en-US" smtClean="0"/>
              <a:t>25</a:t>
            </a:fld>
            <a:endParaRPr lang="zh-CN" altLang="en-US"/>
          </a:p>
        </p:txBody>
      </p:sp>
    </p:spTree>
    <p:extLst>
      <p:ext uri="{BB962C8B-B14F-4D97-AF65-F5344CB8AC3E}">
        <p14:creationId xmlns:p14="http://schemas.microsoft.com/office/powerpoint/2010/main" val="202017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HT RAP leads to packet loss of EAP. We measure the impact of HT RAP by the metric LOSSRATE of packets from EAP to high SNR clients.</a:t>
            </a:r>
          </a:p>
        </p:txBody>
      </p:sp>
      <p:sp>
        <p:nvSpPr>
          <p:cNvPr id="4" name="灯片编号占位符 3"/>
          <p:cNvSpPr>
            <a:spLocks noGrp="1"/>
          </p:cNvSpPr>
          <p:nvPr>
            <p:ph type="sldNum" sz="quarter" idx="10"/>
          </p:nvPr>
        </p:nvSpPr>
        <p:spPr/>
        <p:txBody>
          <a:bodyPr/>
          <a:lstStyle/>
          <a:p>
            <a:fld id="{AF6063F7-4509-414D-ACE6-06CBB6EDE65C}" type="slidenum">
              <a:rPr lang="zh-CN" altLang="en-US" smtClean="0"/>
              <a:t>26</a:t>
            </a:fld>
            <a:endParaRPr lang="zh-CN" altLang="en-US"/>
          </a:p>
        </p:txBody>
      </p:sp>
    </p:spTree>
    <p:extLst>
      <p:ext uri="{BB962C8B-B14F-4D97-AF65-F5344CB8AC3E}">
        <p14:creationId xmlns:p14="http://schemas.microsoft.com/office/powerpoint/2010/main" val="25254285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Packet loss from EAP to high SNR EAP client is mainly caused by HT RAP. It can Filter the Packet Loss caused by Low SNR including Non-</a:t>
            </a:r>
            <a:r>
              <a:rPr lang="en-US" altLang="zh-CN" sz="1200" b="0" i="0" u="none" strike="noStrike" kern="1200" baseline="0" dirty="0" err="1" smtClean="0">
                <a:solidFill>
                  <a:schemeClr val="tx1"/>
                </a:solidFill>
                <a:latin typeface="+mn-lt"/>
                <a:ea typeface="+mn-ea"/>
                <a:cs typeface="+mn-cs"/>
              </a:rPr>
              <a:t>WiFi</a:t>
            </a:r>
            <a:r>
              <a:rPr lang="en-US" altLang="zh-CN" sz="1200" b="0" i="0" u="none" strike="noStrike" kern="1200" baseline="0" dirty="0" smtClean="0">
                <a:solidFill>
                  <a:schemeClr val="tx1"/>
                </a:solidFill>
                <a:latin typeface="+mn-lt"/>
                <a:ea typeface="+mn-ea"/>
                <a:cs typeface="+mn-cs"/>
              </a:rPr>
              <a:t> Interference or Fading Channel. We select 30 </a:t>
            </a:r>
            <a:r>
              <a:rPr lang="en-US" altLang="zh-CN" sz="1200" b="0" i="0" u="none" strike="noStrike" kern="1200" baseline="0" dirty="0" err="1" smtClean="0">
                <a:solidFill>
                  <a:schemeClr val="tx1"/>
                </a:solidFill>
                <a:latin typeface="+mn-lt"/>
                <a:ea typeface="+mn-ea"/>
                <a:cs typeface="+mn-cs"/>
              </a:rPr>
              <a:t>dBm</a:t>
            </a:r>
            <a:r>
              <a:rPr lang="en-US" altLang="zh-CN" sz="1200" b="0" i="0" u="none" strike="noStrike" kern="1200" baseline="0" dirty="0" smtClean="0">
                <a:solidFill>
                  <a:schemeClr val="tx1"/>
                </a:solidFill>
                <a:latin typeface="+mn-lt"/>
                <a:ea typeface="+mn-ea"/>
                <a:cs typeface="+mn-cs"/>
              </a:rPr>
              <a:t> as the high SNR threshold.</a:t>
            </a:r>
            <a:endParaRPr lang="zh-CN" altLang="en-US" dirty="0"/>
          </a:p>
        </p:txBody>
      </p:sp>
      <p:sp>
        <p:nvSpPr>
          <p:cNvPr id="4" name="灯片编号占位符 3"/>
          <p:cNvSpPr>
            <a:spLocks noGrp="1"/>
          </p:cNvSpPr>
          <p:nvPr>
            <p:ph type="sldNum" sz="quarter" idx="10"/>
          </p:nvPr>
        </p:nvSpPr>
        <p:spPr/>
        <p:txBody>
          <a:bodyPr/>
          <a:lstStyle/>
          <a:p>
            <a:fld id="{AF6063F7-4509-414D-ACE6-06CBB6EDE65C}" type="slidenum">
              <a:rPr lang="zh-CN" altLang="en-US" smtClean="0"/>
              <a:t>27</a:t>
            </a:fld>
            <a:endParaRPr lang="zh-CN" altLang="en-US"/>
          </a:p>
        </p:txBody>
      </p:sp>
    </p:spTree>
    <p:extLst>
      <p:ext uri="{BB962C8B-B14F-4D97-AF65-F5344CB8AC3E}">
        <p14:creationId xmlns:p14="http://schemas.microsoft.com/office/powerpoint/2010/main" val="19218836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mac layer loss rate can be calculated using the objects about frame counter in SNMP data according to the </a:t>
            </a:r>
            <a:r>
              <a:rPr lang="en-US" altLang="zh-CN" sz="1200" b="0" i="0" kern="1200" dirty="0" smtClean="0">
                <a:solidFill>
                  <a:schemeClr val="tx1"/>
                </a:solidFill>
                <a:effectLst/>
                <a:latin typeface="+mn-lt"/>
                <a:ea typeface="+mn-ea"/>
                <a:cs typeface="+mn-cs"/>
              </a:rPr>
              <a:t>formula</a:t>
            </a:r>
            <a:r>
              <a:rPr lang="en-US" altLang="zh-CN" sz="1200" b="0" i="0" u="none" strike="noStrike" kern="1200" baseline="0" dirty="0" smtClean="0">
                <a:solidFill>
                  <a:schemeClr val="tx1"/>
                </a:solidFill>
                <a:latin typeface="+mn-lt"/>
                <a:ea typeface="+mn-ea"/>
                <a:cs typeface="+mn-cs"/>
              </a:rPr>
              <a:t>. @ The figure shows the CDF of high SNR clients’ MAC loss rate for each building type. The impact of HT RAPs is much more severe. The MAC loss rate is around 30% on average. Critically, our campus EWLAN users suffer an extremely high MAC loss rate more than 50% in almost 20% cases.  @ It is because the current EAP software simply ignore and do nothing about HT RAPs. Operators should take more attention to HT RAPs to alleviate the LOSSRATE.</a:t>
            </a:r>
          </a:p>
          <a:p>
            <a:endParaRPr lang="zh-CN" altLang="en-US" dirty="0"/>
          </a:p>
        </p:txBody>
      </p:sp>
      <p:sp>
        <p:nvSpPr>
          <p:cNvPr id="4" name="灯片编号占位符 3"/>
          <p:cNvSpPr>
            <a:spLocks noGrp="1"/>
          </p:cNvSpPr>
          <p:nvPr>
            <p:ph type="sldNum" sz="quarter" idx="10"/>
          </p:nvPr>
        </p:nvSpPr>
        <p:spPr/>
        <p:txBody>
          <a:bodyPr/>
          <a:lstStyle/>
          <a:p>
            <a:fld id="{AF6063F7-4509-414D-ACE6-06CBB6EDE65C}" type="slidenum">
              <a:rPr lang="zh-CN" altLang="en-US" smtClean="0"/>
              <a:t>28</a:t>
            </a:fld>
            <a:endParaRPr lang="zh-CN" altLang="en-US"/>
          </a:p>
        </p:txBody>
      </p:sp>
    </p:spTree>
    <p:extLst>
      <p:ext uri="{BB962C8B-B14F-4D97-AF65-F5344CB8AC3E}">
        <p14:creationId xmlns:p14="http://schemas.microsoft.com/office/powerpoint/2010/main" val="27698810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0" i="0" u="none" strike="noStrike" kern="1200" baseline="0" dirty="0" smtClean="0">
                <a:solidFill>
                  <a:schemeClr val="tx1"/>
                </a:solidFill>
                <a:latin typeface="+mn-lt"/>
                <a:ea typeface="+mn-ea"/>
                <a:cs typeface="+mn-cs"/>
              </a:rPr>
              <a:t>Although CSI and LOSSRATE can measure the RAP impact from two different points of view, there is still lack of a directly quantified value to measure the overall impact. We define a new metric IMPACT to represent  the overall impact derived from CSI and MAC LOSSRATE. One plus CSI means the total time to send a mac layer frame, one plus the loss rate means the number of frame sent for a success IP layer packet. And the IMPACT means the </a:t>
            </a:r>
            <a:r>
              <a:rPr lang="en-US" altLang="zh-CN" dirty="0" smtClean="0"/>
              <a:t>IP layer delay at the </a:t>
            </a:r>
            <a:r>
              <a:rPr lang="en-US" altLang="zh-CN" dirty="0" err="1" smtClean="0"/>
              <a:t>WiFi</a:t>
            </a:r>
            <a:r>
              <a:rPr lang="en-US" altLang="zh-CN" dirty="0" smtClean="0"/>
              <a:t> hop</a:t>
            </a:r>
            <a:r>
              <a:rPr lang="en-US" altLang="zh-CN" baseline="0" dirty="0" smtClean="0"/>
              <a:t> caused by RAPs. @ </a:t>
            </a:r>
            <a:r>
              <a:rPr lang="en-US" altLang="zh-CN" sz="1200" b="0" i="0" u="none" strike="noStrike" kern="1200" baseline="0" dirty="0" smtClean="0">
                <a:solidFill>
                  <a:schemeClr val="tx1"/>
                </a:solidFill>
                <a:latin typeface="+mn-lt"/>
                <a:ea typeface="+mn-ea"/>
                <a:cs typeface="+mn-cs"/>
              </a:rPr>
              <a:t>The figure shows that on average a fairly high increasing delay (over 50%) of the </a:t>
            </a:r>
            <a:r>
              <a:rPr lang="en-US" altLang="zh-CN" sz="1200" b="0" i="0" u="none" strike="noStrike" kern="1200" baseline="0" dirty="0" err="1" smtClean="0">
                <a:solidFill>
                  <a:schemeClr val="tx1"/>
                </a:solidFill>
                <a:latin typeface="+mn-lt"/>
                <a:ea typeface="+mn-ea"/>
                <a:cs typeface="+mn-cs"/>
              </a:rPr>
              <a:t>WiFi</a:t>
            </a:r>
            <a:r>
              <a:rPr lang="en-US" altLang="zh-CN" sz="1200" b="0" i="0" u="none" strike="noStrike" kern="1200" baseline="0" dirty="0" smtClean="0">
                <a:solidFill>
                  <a:schemeClr val="tx1"/>
                </a:solidFill>
                <a:latin typeface="+mn-lt"/>
                <a:ea typeface="+mn-ea"/>
                <a:cs typeface="+mn-cs"/>
              </a:rPr>
              <a:t> hop is caused by RAP. </a:t>
            </a:r>
            <a:endParaRPr lang="zh-CN" altLang="en-US" dirty="0"/>
          </a:p>
        </p:txBody>
      </p:sp>
      <p:sp>
        <p:nvSpPr>
          <p:cNvPr id="4" name="灯片编号占位符 3"/>
          <p:cNvSpPr>
            <a:spLocks noGrp="1"/>
          </p:cNvSpPr>
          <p:nvPr>
            <p:ph type="sldNum" sz="quarter" idx="10"/>
          </p:nvPr>
        </p:nvSpPr>
        <p:spPr/>
        <p:txBody>
          <a:bodyPr/>
          <a:lstStyle/>
          <a:p>
            <a:fld id="{AF6063F7-4509-414D-ACE6-06CBB6EDE65C}" type="slidenum">
              <a:rPr lang="zh-CN" altLang="en-US" smtClean="0"/>
              <a:t>29</a:t>
            </a:fld>
            <a:endParaRPr lang="zh-CN" altLang="en-US"/>
          </a:p>
        </p:txBody>
      </p:sp>
    </p:spTree>
    <p:extLst>
      <p:ext uri="{BB962C8B-B14F-4D97-AF65-F5344CB8AC3E}">
        <p14:creationId xmlns:p14="http://schemas.microsoft.com/office/powerpoint/2010/main" val="704715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Some statistics about the number of rogue APs for our studied EWLAN. First of all, </a:t>
            </a:r>
            <a:r>
              <a:rPr lang="en-US" altLang="zh-CN" dirty="0" smtClean="0"/>
              <a:t>the number of RAPs in 2.4 GHz is much more than 5 GHz.  It is because the technology for 5 GHz is newer than 2.4 GHz, and wireless card work with 5 GHz is more expensive and less common. </a:t>
            </a:r>
            <a:r>
              <a:rPr lang="en-US" altLang="zh-CN" sz="1200" b="0" i="0" u="none" strike="noStrike" kern="1200" baseline="0" dirty="0" smtClean="0">
                <a:solidFill>
                  <a:schemeClr val="tx1"/>
                </a:solidFill>
                <a:latin typeface="+mn-lt"/>
                <a:ea typeface="+mn-ea"/>
                <a:cs typeface="+mn-cs"/>
              </a:rPr>
              <a:t>Hence, our study focus on 2.4 GHz.</a:t>
            </a:r>
            <a:endParaRPr lang="en-US" altLang="zh-CN" dirty="0" smtClean="0"/>
          </a:p>
        </p:txBody>
      </p:sp>
      <p:sp>
        <p:nvSpPr>
          <p:cNvPr id="4" name="灯片编号占位符 3"/>
          <p:cNvSpPr>
            <a:spLocks noGrp="1"/>
          </p:cNvSpPr>
          <p:nvPr>
            <p:ph type="sldNum" sz="quarter" idx="10"/>
          </p:nvPr>
        </p:nvSpPr>
        <p:spPr/>
        <p:txBody>
          <a:bodyPr/>
          <a:lstStyle/>
          <a:p>
            <a:fld id="{D258B6BA-CFE7-4812-91AC-D88855C6F4E2}" type="slidenum">
              <a:rPr lang="zh-CN" altLang="en-US" smtClean="0"/>
              <a:t>3</a:t>
            </a:fld>
            <a:endParaRPr lang="zh-CN" altLang="en-US"/>
          </a:p>
        </p:txBody>
      </p:sp>
    </p:spTree>
    <p:extLst>
      <p:ext uri="{BB962C8B-B14F-4D97-AF65-F5344CB8AC3E}">
        <p14:creationId xmlns:p14="http://schemas.microsoft.com/office/powerpoint/2010/main" val="405677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smtClean="0"/>
              <a:t>In conclusion, our work is the first large-scale measurement study on rogue APs’ impact on the EWLAN performance</a:t>
            </a:r>
            <a:r>
              <a:rPr lang="en-US" altLang="zh-CN" sz="1200" dirty="0" smtClean="0"/>
              <a:t>.  @ We Propose a generic methodology to distinguish CS RAPs and HT RAPs, and roughly quantify their impact using only SNMP data. @ We also report the</a:t>
            </a:r>
            <a:r>
              <a:rPr lang="en-US" altLang="zh-CN" sz="1200" baseline="0" dirty="0" smtClean="0"/>
              <a:t> key findings of our studied EWALN that ….</a:t>
            </a:r>
            <a:endParaRPr lang="en-US" altLang="zh-CN" sz="12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dirty="0" smtClean="0"/>
          </a:p>
          <a:p>
            <a:endParaRPr lang="zh-CN" altLang="en-US"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30</a:t>
            </a:fld>
            <a:endParaRPr lang="zh-CN" altLang="en-US"/>
          </a:p>
        </p:txBody>
      </p:sp>
    </p:spTree>
    <p:extLst>
      <p:ext uri="{BB962C8B-B14F-4D97-AF65-F5344CB8AC3E}">
        <p14:creationId xmlns:p14="http://schemas.microsoft.com/office/powerpoint/2010/main" val="21720917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31</a:t>
            </a:fld>
            <a:endParaRPr lang="zh-CN" altLang="en-US"/>
          </a:p>
        </p:txBody>
      </p:sp>
    </p:spTree>
    <p:extLst>
      <p:ext uri="{BB962C8B-B14F-4D97-AF65-F5344CB8AC3E}">
        <p14:creationId xmlns:p14="http://schemas.microsoft.com/office/powerpoint/2010/main" val="868739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33</a:t>
            </a:fld>
            <a:endParaRPr lang="zh-CN" altLang="en-US"/>
          </a:p>
        </p:txBody>
      </p:sp>
    </p:spTree>
    <p:extLst>
      <p:ext uri="{BB962C8B-B14F-4D97-AF65-F5344CB8AC3E}">
        <p14:creationId xmlns:p14="http://schemas.microsoft.com/office/powerpoint/2010/main" val="14475158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CST indicates the minimum power/ energy that an RF receiver must receive to detect the transmission of a wireless signal</a:t>
            </a:r>
          </a:p>
          <a:p>
            <a:endParaRPr lang="en-US" altLang="zh-CN" sz="1200" b="0" i="0" u="none" strike="noStrike" kern="1200" baseline="0" dirty="0" smtClean="0">
              <a:solidFill>
                <a:schemeClr val="tx1"/>
              </a:solidFill>
              <a:latin typeface="+mn-lt"/>
              <a:ea typeface="+mn-ea"/>
              <a:cs typeface="+mn-cs"/>
            </a:endParaRPr>
          </a:p>
          <a:p>
            <a:r>
              <a:rPr lang="en-US" altLang="zh-CN" sz="1200" b="0" i="0" u="none" strike="noStrike" kern="1200" baseline="0" dirty="0" smtClean="0">
                <a:solidFill>
                  <a:schemeClr val="tx1"/>
                </a:solidFill>
                <a:latin typeface="+mn-lt"/>
                <a:ea typeface="+mn-ea"/>
                <a:cs typeface="+mn-cs"/>
              </a:rPr>
              <a:t>most wireless card manufacturers conservatively set this threshold to a low value -85 </a:t>
            </a:r>
            <a:r>
              <a:rPr lang="en-US" altLang="zh-CN" sz="1200" b="0" i="0" u="none" strike="noStrike" kern="1200" baseline="0" dirty="0" err="1" smtClean="0">
                <a:solidFill>
                  <a:schemeClr val="tx1"/>
                </a:solidFill>
                <a:latin typeface="+mn-lt"/>
                <a:ea typeface="+mn-ea"/>
                <a:cs typeface="+mn-cs"/>
              </a:rPr>
              <a:t>dBm</a:t>
            </a:r>
            <a:r>
              <a:rPr lang="en-US" altLang="zh-CN" sz="1200" b="0" i="0" u="none" strike="noStrike" kern="1200" baseline="0" dirty="0" smtClean="0">
                <a:solidFill>
                  <a:schemeClr val="tx1"/>
                </a:solidFill>
                <a:latin typeface="+mn-lt"/>
                <a:ea typeface="+mn-ea"/>
                <a:cs typeface="+mn-cs"/>
              </a:rPr>
              <a:t>.”</a:t>
            </a: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34</a:t>
            </a:fld>
            <a:endParaRPr lang="zh-CN" altLang="en-US"/>
          </a:p>
        </p:txBody>
      </p:sp>
    </p:spTree>
    <p:extLst>
      <p:ext uri="{BB962C8B-B14F-4D97-AF65-F5344CB8AC3E}">
        <p14:creationId xmlns:p14="http://schemas.microsoft.com/office/powerpoint/2010/main" val="9674421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Also we</a:t>
            </a:r>
            <a:r>
              <a:rPr lang="en-US" altLang="zh-CN" baseline="0" dirty="0" smtClean="0"/>
              <a:t> find that the RAP has relatively stable channel and location. Only less than 8% of the rogue Aps are actually mobile.  </a:t>
            </a:r>
            <a:r>
              <a:rPr lang="en-US" altLang="zh-CN" dirty="0" smtClean="0"/>
              <a:t>Fake Move! Because some Enterprise AP use Extender to share one MAC.</a:t>
            </a:r>
          </a:p>
          <a:p>
            <a:endParaRPr lang="zh-CN" altLang="en-US"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35</a:t>
            </a:fld>
            <a:endParaRPr lang="zh-CN" altLang="en-US"/>
          </a:p>
        </p:txBody>
      </p:sp>
    </p:spTree>
    <p:extLst>
      <p:ext uri="{BB962C8B-B14F-4D97-AF65-F5344CB8AC3E}">
        <p14:creationId xmlns:p14="http://schemas.microsoft.com/office/powerpoint/2010/main" val="3794215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Second, T</a:t>
            </a:r>
            <a:r>
              <a:rPr lang="en-US" altLang="zh-CN" sz="1200" b="0" i="0" u="none" strike="noStrike" kern="1200" baseline="0" dirty="0" smtClean="0">
                <a:solidFill>
                  <a:schemeClr val="tx1"/>
                </a:solidFill>
                <a:latin typeface="+mn-lt"/>
                <a:ea typeface="+mn-ea"/>
                <a:cs typeface="+mn-cs"/>
              </a:rPr>
              <a:t>here are more than 15 thousands unique RAPs surrounding 2002 EAPs in our campus. The number of RAPs is more than seven times that of the enterprise APs.</a:t>
            </a:r>
            <a:endParaRPr lang="zh-CN" altLang="en-US"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4</a:t>
            </a:fld>
            <a:endParaRPr lang="zh-CN" altLang="en-US"/>
          </a:p>
        </p:txBody>
      </p:sp>
    </p:spTree>
    <p:extLst>
      <p:ext uri="{BB962C8B-B14F-4D97-AF65-F5344CB8AC3E}">
        <p14:creationId xmlns:p14="http://schemas.microsoft.com/office/powerpoint/2010/main" val="2743481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Lots</a:t>
            </a:r>
            <a:r>
              <a:rPr lang="en-US" altLang="zh-CN" baseline="0" dirty="0" smtClean="0"/>
              <a:t> of rogue APs are chaotic in the EWLAN.</a:t>
            </a:r>
            <a:endParaRPr lang="zh-CN" altLang="en-US" dirty="0"/>
          </a:p>
        </p:txBody>
      </p:sp>
      <p:sp>
        <p:nvSpPr>
          <p:cNvPr id="4" name="灯片编号占位符 3"/>
          <p:cNvSpPr>
            <a:spLocks noGrp="1"/>
          </p:cNvSpPr>
          <p:nvPr>
            <p:ph type="sldNum" sz="quarter" idx="10"/>
          </p:nvPr>
        </p:nvSpPr>
        <p:spPr/>
        <p:txBody>
          <a:bodyPr/>
          <a:lstStyle/>
          <a:p>
            <a:fld id="{D258B6BA-CFE7-4812-91AC-D88855C6F4E2}" type="slidenum">
              <a:rPr lang="zh-CN" altLang="en-US" smtClean="0"/>
              <a:t>5</a:t>
            </a:fld>
            <a:endParaRPr lang="zh-CN" altLang="en-US"/>
          </a:p>
        </p:txBody>
      </p:sp>
    </p:spTree>
    <p:extLst>
      <p:ext uri="{BB962C8B-B14F-4D97-AF65-F5344CB8AC3E}">
        <p14:creationId xmlns:p14="http://schemas.microsoft.com/office/powerpoint/2010/main" val="2850036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While the EAP placement, channel assignment, and transmission power levels are carefully designed by engineers and centrally optimized by the vendor software on AC for the EWLAN, the RAPs are placed and assigned channel totally at the will of the RAP owner, without any consideration of the EWLANs. </a:t>
            </a:r>
            <a:r>
              <a:rPr lang="en-US" altLang="zh-CN" dirty="0" smtClean="0"/>
              <a:t>Chaotic RAPs may cause great performance degradation of EWLAN. Our goal is to measure </a:t>
            </a:r>
            <a:r>
              <a:rPr lang="en-US" altLang="zh-CN" dirty="0" err="1" smtClean="0"/>
              <a:t>RAPs’</a:t>
            </a:r>
            <a:r>
              <a:rPr lang="en-US" altLang="zh-CN" dirty="0" smtClean="0"/>
              <a:t> impact on EWLAN performance.</a:t>
            </a:r>
            <a:endParaRPr lang="zh-CN" altLang="en-US" dirty="0" smtClean="0"/>
          </a:p>
        </p:txBody>
      </p:sp>
      <p:sp>
        <p:nvSpPr>
          <p:cNvPr id="4" name="灯片编号占位符 3"/>
          <p:cNvSpPr>
            <a:spLocks noGrp="1"/>
          </p:cNvSpPr>
          <p:nvPr>
            <p:ph type="sldNum" sz="quarter" idx="10"/>
          </p:nvPr>
        </p:nvSpPr>
        <p:spPr/>
        <p:txBody>
          <a:bodyPr/>
          <a:lstStyle/>
          <a:p>
            <a:fld id="{D258B6BA-CFE7-4812-91AC-D88855C6F4E2}" type="slidenum">
              <a:rPr lang="zh-CN" altLang="en-US" smtClean="0"/>
              <a:t>6</a:t>
            </a:fld>
            <a:endParaRPr lang="zh-CN" altLang="en-US"/>
          </a:p>
        </p:txBody>
      </p:sp>
    </p:spTree>
    <p:extLst>
      <p:ext uri="{BB962C8B-B14F-4D97-AF65-F5344CB8AC3E}">
        <p14:creationId xmlns:p14="http://schemas.microsoft.com/office/powerpoint/2010/main" val="2042771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We study the EWLAN of Tsinghua campus. Our campus covers an area about 4 </a:t>
            </a:r>
            <a:r>
              <a:rPr lang="en-US" altLang="zh-CN" sz="1200" b="0" i="0" kern="1200" dirty="0" smtClean="0">
                <a:solidFill>
                  <a:schemeClr val="tx1"/>
                </a:solidFill>
                <a:effectLst/>
                <a:latin typeface="+mn-lt"/>
                <a:ea typeface="+mn-ea"/>
                <a:cs typeface="+mn-cs"/>
              </a:rPr>
              <a:t>square kilometers</a:t>
            </a:r>
            <a:r>
              <a:rPr lang="en-US" altLang="zh-CN" sz="1200" b="0" i="0" u="none" strike="noStrike" kern="1200" baseline="0" dirty="0" smtClean="0">
                <a:solidFill>
                  <a:schemeClr val="tx1"/>
                </a:solidFill>
                <a:latin typeface="+mn-lt"/>
                <a:ea typeface="+mn-ea"/>
                <a:cs typeface="+mn-cs"/>
              </a:rPr>
              <a:t>, with 42 thousands students, 11 thousands faculties and staff. @ Our five weekdays dataset covers the 11 wireless controllers  and 2,002 EAPs serve over 50 thousands  </a:t>
            </a:r>
            <a:r>
              <a:rPr lang="en-US" altLang="zh-CN" sz="1200" b="0" i="0" u="none" strike="noStrike" kern="1200" baseline="0" dirty="0" err="1" smtClean="0">
                <a:solidFill>
                  <a:schemeClr val="tx1"/>
                </a:solidFill>
                <a:latin typeface="+mn-lt"/>
                <a:ea typeface="+mn-ea"/>
                <a:cs typeface="+mn-cs"/>
              </a:rPr>
              <a:t>WiFi</a:t>
            </a:r>
            <a:r>
              <a:rPr lang="en-US" altLang="zh-CN" sz="1200" b="0" i="0" u="none" strike="noStrike" kern="1200" baseline="0" dirty="0" smtClean="0">
                <a:solidFill>
                  <a:schemeClr val="tx1"/>
                </a:solidFill>
                <a:latin typeface="+mn-lt"/>
                <a:ea typeface="+mn-ea"/>
                <a:cs typeface="+mn-cs"/>
              </a:rPr>
              <a:t> devices in 79 buildings. @ The 79 buildings are divided into 5 types: administrative, classroom, cafeteria, department, and dorm, by the occupants and schedule of the building.  @ In the </a:t>
            </a:r>
            <a:r>
              <a:rPr lang="en-US" altLang="zh-CN" sz="1200" b="0" i="0" u="none" strike="noStrike" kern="1200" baseline="0" smtClean="0">
                <a:solidFill>
                  <a:schemeClr val="tx1"/>
                </a:solidFill>
                <a:latin typeface="+mn-lt"/>
                <a:ea typeface="+mn-ea"/>
                <a:cs typeface="+mn-cs"/>
              </a:rPr>
              <a:t>five days, </a:t>
            </a:r>
            <a:r>
              <a:rPr lang="en-US" altLang="zh-CN" sz="1200" b="0" i="0" u="none" strike="noStrike" kern="1200" baseline="0" dirty="0" smtClean="0">
                <a:solidFill>
                  <a:schemeClr val="tx1"/>
                </a:solidFill>
                <a:latin typeface="+mn-lt"/>
                <a:ea typeface="+mn-ea"/>
                <a:cs typeface="+mn-cs"/>
              </a:rPr>
              <a:t>we detected over 15 thousands RAPs and 44 thousands RAP clients. </a:t>
            </a:r>
          </a:p>
          <a:p>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D258B6BA-CFE7-4812-91AC-D88855C6F4E2}" type="slidenum">
              <a:rPr lang="zh-CN" altLang="en-US" smtClean="0"/>
              <a:t>7</a:t>
            </a:fld>
            <a:endParaRPr lang="zh-CN" altLang="en-US"/>
          </a:p>
        </p:txBody>
      </p:sp>
    </p:spTree>
    <p:extLst>
      <p:ext uri="{BB962C8B-B14F-4D97-AF65-F5344CB8AC3E}">
        <p14:creationId xmlns:p14="http://schemas.microsoft.com/office/powerpoint/2010/main" val="15407526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The number of EAP clients is similar to the number of RAP clients. This shows that almost every client of our </a:t>
            </a:r>
            <a:r>
              <a:rPr lang="en-US" altLang="zh-CN" sz="1200" b="0" i="0" u="none" strike="noStrike" kern="1200" baseline="0" dirty="0" err="1" smtClean="0">
                <a:solidFill>
                  <a:schemeClr val="tx1"/>
                </a:solidFill>
                <a:latin typeface="+mn-lt"/>
                <a:ea typeface="+mn-ea"/>
                <a:cs typeface="+mn-cs"/>
              </a:rPr>
              <a:t>campusEAP</a:t>
            </a:r>
            <a:r>
              <a:rPr lang="en-US" altLang="zh-CN" sz="1200" b="0" i="0" u="none" strike="noStrike" kern="1200" baseline="0" dirty="0" smtClean="0">
                <a:solidFill>
                  <a:schemeClr val="tx1"/>
                </a:solidFill>
                <a:latin typeface="+mn-lt"/>
                <a:ea typeface="+mn-ea"/>
                <a:cs typeface="+mn-cs"/>
              </a:rPr>
              <a:t> has access to some RAPs. </a:t>
            </a:r>
          </a:p>
        </p:txBody>
      </p:sp>
      <p:sp>
        <p:nvSpPr>
          <p:cNvPr id="4" name="灯片编号占位符 3"/>
          <p:cNvSpPr>
            <a:spLocks noGrp="1"/>
          </p:cNvSpPr>
          <p:nvPr>
            <p:ph type="sldNum" sz="quarter" idx="10"/>
          </p:nvPr>
        </p:nvSpPr>
        <p:spPr/>
        <p:txBody>
          <a:bodyPr/>
          <a:lstStyle/>
          <a:p>
            <a:fld id="{D258B6BA-CFE7-4812-91AC-D88855C6F4E2}" type="slidenum">
              <a:rPr lang="zh-CN" altLang="en-US" smtClean="0"/>
              <a:t>8</a:t>
            </a:fld>
            <a:endParaRPr lang="zh-CN" altLang="en-US"/>
          </a:p>
        </p:txBody>
      </p:sp>
    </p:spTree>
    <p:extLst>
      <p:ext uri="{BB962C8B-B14F-4D97-AF65-F5344CB8AC3E}">
        <p14:creationId xmlns:p14="http://schemas.microsoft.com/office/powerpoint/2010/main" val="53220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0" i="0" u="none" strike="noStrike" kern="1200" baseline="0" dirty="0" smtClean="0">
                <a:solidFill>
                  <a:schemeClr val="tx1"/>
                </a:solidFill>
                <a:latin typeface="+mn-lt"/>
                <a:ea typeface="+mn-ea"/>
                <a:cs typeface="+mn-cs"/>
              </a:rPr>
              <a:t>To </a:t>
            </a:r>
            <a:r>
              <a:rPr lang="en-US" altLang="zh-CN" sz="1200" b="0" i="0" u="none" strike="noStrike" kern="1200" baseline="0" dirty="0" smtClean="0">
                <a:solidFill>
                  <a:schemeClr val="tx1"/>
                </a:solidFill>
                <a:latin typeface="+mn-lt"/>
                <a:ea typeface="+mn-ea"/>
                <a:cs typeface="+mn-cs"/>
              </a:rPr>
              <a:t>the best of our knowledge, our measurement </a:t>
            </a:r>
            <a:r>
              <a:rPr lang="en-US" altLang="zh-CN" sz="1200" b="0" i="0" u="none" strike="noStrike" kern="1200" baseline="0" dirty="0" smtClean="0">
                <a:solidFill>
                  <a:schemeClr val="tx1"/>
                </a:solidFill>
                <a:latin typeface="+mn-lt"/>
                <a:ea typeface="+mn-ea"/>
                <a:cs typeface="+mn-cs"/>
              </a:rPr>
              <a:t>is one </a:t>
            </a:r>
            <a:r>
              <a:rPr lang="en-US" altLang="zh-CN" sz="1200" b="0" i="0" u="none" strike="noStrike" kern="1200" baseline="0" dirty="0" smtClean="0">
                <a:solidFill>
                  <a:schemeClr val="tx1"/>
                </a:solidFill>
                <a:latin typeface="+mn-lt"/>
                <a:ea typeface="+mn-ea"/>
                <a:cs typeface="+mn-cs"/>
              </a:rPr>
              <a:t>of the largest-scale </a:t>
            </a:r>
            <a:r>
              <a:rPr lang="en-US" altLang="zh-CN" sz="1200" b="0" i="0" u="none" strike="noStrike" kern="1200" baseline="0" dirty="0" err="1" smtClean="0">
                <a:solidFill>
                  <a:schemeClr val="tx1"/>
                </a:solidFill>
                <a:latin typeface="+mn-lt"/>
                <a:ea typeface="+mn-ea"/>
                <a:cs typeface="+mn-cs"/>
              </a:rPr>
              <a:t>WiFi</a:t>
            </a:r>
            <a:r>
              <a:rPr lang="en-US" altLang="zh-CN" sz="1200" b="0" i="0" u="none" strike="noStrike" kern="1200" baseline="0" dirty="0" smtClean="0">
                <a:solidFill>
                  <a:schemeClr val="tx1"/>
                </a:solidFill>
                <a:latin typeface="+mn-lt"/>
                <a:ea typeface="+mn-ea"/>
                <a:cs typeface="+mn-cs"/>
              </a:rPr>
              <a:t> measurements so </a:t>
            </a:r>
            <a:r>
              <a:rPr lang="en-US" altLang="zh-CN" sz="1200" b="0" i="0" u="none" strike="noStrike" kern="1200" baseline="0" dirty="0" smtClean="0">
                <a:solidFill>
                  <a:schemeClr val="tx1"/>
                </a:solidFill>
                <a:latin typeface="+mn-lt"/>
                <a:ea typeface="+mn-ea"/>
                <a:cs typeface="+mn-cs"/>
              </a:rPr>
              <a:t>far.</a:t>
            </a:r>
          </a:p>
          <a:p>
            <a:endParaRPr lang="en-US" altLang="zh-CN" sz="1200" b="0" i="0" u="none" strike="noStrike" kern="1200" baseline="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D258B6BA-CFE7-4812-91AC-D88855C6F4E2}" type="slidenum">
              <a:rPr lang="zh-CN" altLang="en-US" smtClean="0"/>
              <a:t>9</a:t>
            </a:fld>
            <a:endParaRPr lang="zh-CN" altLang="en-US"/>
          </a:p>
        </p:txBody>
      </p:sp>
    </p:spTree>
    <p:extLst>
      <p:ext uri="{BB962C8B-B14F-4D97-AF65-F5344CB8AC3E}">
        <p14:creationId xmlns:p14="http://schemas.microsoft.com/office/powerpoint/2010/main" val="2738458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F5C5CC3-4F15-4611-B7CF-6F5C1320B3C2}" type="datetime1">
              <a:rPr lang="zh-CN" altLang="en-US" smtClean="0"/>
              <a:t>2015/4/27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554D1C-D8EB-40C0-9154-E3DE29E12A57}" type="slidenum">
              <a:rPr lang="zh-CN" altLang="en-US" smtClean="0"/>
              <a:t>‹#›</a:t>
            </a:fld>
            <a:endParaRPr lang="zh-CN" altLang="en-US"/>
          </a:p>
        </p:txBody>
      </p:sp>
    </p:spTree>
    <p:extLst>
      <p:ext uri="{BB962C8B-B14F-4D97-AF65-F5344CB8AC3E}">
        <p14:creationId xmlns:p14="http://schemas.microsoft.com/office/powerpoint/2010/main" val="372383403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07D04E62-4D1F-4EE9-BDF7-692858E34043}" type="datetime1">
              <a:rPr lang="zh-CN" altLang="en-US" smtClean="0"/>
              <a:t>2015/4/27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554D1C-D8EB-40C0-9154-E3DE29E12A57}" type="slidenum">
              <a:rPr lang="zh-CN" altLang="en-US" smtClean="0"/>
              <a:t>‹#›</a:t>
            </a:fld>
            <a:endParaRPr lang="zh-CN" altLang="en-US"/>
          </a:p>
        </p:txBody>
      </p:sp>
    </p:spTree>
    <p:extLst>
      <p:ext uri="{BB962C8B-B14F-4D97-AF65-F5344CB8AC3E}">
        <p14:creationId xmlns:p14="http://schemas.microsoft.com/office/powerpoint/2010/main" val="963157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F3E85E9-0EF0-4901-AF6A-9F553893FC17}" type="datetime1">
              <a:rPr lang="zh-CN" altLang="en-US" smtClean="0"/>
              <a:t>2015/4/27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554D1C-D8EB-40C0-9154-E3DE29E12A57}" type="slidenum">
              <a:rPr lang="zh-CN" altLang="en-US" smtClean="0"/>
              <a:t>‹#›</a:t>
            </a:fld>
            <a:endParaRPr lang="zh-CN" altLang="en-US"/>
          </a:p>
        </p:txBody>
      </p:sp>
    </p:spTree>
    <p:extLst>
      <p:ext uri="{BB962C8B-B14F-4D97-AF65-F5344CB8AC3E}">
        <p14:creationId xmlns:p14="http://schemas.microsoft.com/office/powerpoint/2010/main" val="2034864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9CA82BC7-9A7F-4711-8321-317F2CDC671F}" type="datetime1">
              <a:rPr lang="zh-CN" altLang="en-US" smtClean="0"/>
              <a:t>2015/4/27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554D1C-D8EB-40C0-9154-E3DE29E12A57}" type="slidenum">
              <a:rPr lang="zh-CN" altLang="en-US" smtClean="0"/>
              <a:t>‹#›</a:t>
            </a:fld>
            <a:endParaRPr lang="zh-CN" altLang="en-US"/>
          </a:p>
        </p:txBody>
      </p:sp>
    </p:spTree>
    <p:extLst>
      <p:ext uri="{BB962C8B-B14F-4D97-AF65-F5344CB8AC3E}">
        <p14:creationId xmlns:p14="http://schemas.microsoft.com/office/powerpoint/2010/main" val="13525900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E158D99-A851-4541-B2E2-2972BE88E292}" type="datetime1">
              <a:rPr lang="zh-CN" altLang="en-US" smtClean="0"/>
              <a:t>2015/4/27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0554D1C-D8EB-40C0-9154-E3DE29E12A57}" type="slidenum">
              <a:rPr lang="zh-CN" altLang="en-US" smtClean="0"/>
              <a:t>‹#›</a:t>
            </a:fld>
            <a:endParaRPr lang="zh-CN" altLang="en-US"/>
          </a:p>
        </p:txBody>
      </p:sp>
    </p:spTree>
    <p:extLst>
      <p:ext uri="{BB962C8B-B14F-4D97-AF65-F5344CB8AC3E}">
        <p14:creationId xmlns:p14="http://schemas.microsoft.com/office/powerpoint/2010/main" val="2800292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B6C0703A-D994-44C0-B60F-051886AE015D}" type="datetime1">
              <a:rPr lang="zh-CN" altLang="en-US" smtClean="0"/>
              <a:t>2015/4/27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554D1C-D8EB-40C0-9154-E3DE29E12A57}" type="slidenum">
              <a:rPr lang="zh-CN" altLang="en-US" smtClean="0"/>
              <a:t>‹#›</a:t>
            </a:fld>
            <a:endParaRPr lang="zh-CN" altLang="en-US"/>
          </a:p>
        </p:txBody>
      </p:sp>
    </p:spTree>
    <p:extLst>
      <p:ext uri="{BB962C8B-B14F-4D97-AF65-F5344CB8AC3E}">
        <p14:creationId xmlns:p14="http://schemas.microsoft.com/office/powerpoint/2010/main" val="2409604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7AEC83CE-DA04-444D-86AB-EFCE92CBD249}" type="datetime1">
              <a:rPr lang="zh-CN" altLang="en-US" smtClean="0"/>
              <a:t>2015/4/27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0554D1C-D8EB-40C0-9154-E3DE29E12A57}" type="slidenum">
              <a:rPr lang="zh-CN" altLang="en-US" smtClean="0"/>
              <a:t>‹#›</a:t>
            </a:fld>
            <a:endParaRPr lang="zh-CN" altLang="en-US"/>
          </a:p>
        </p:txBody>
      </p:sp>
    </p:spTree>
    <p:extLst>
      <p:ext uri="{BB962C8B-B14F-4D97-AF65-F5344CB8AC3E}">
        <p14:creationId xmlns:p14="http://schemas.microsoft.com/office/powerpoint/2010/main" val="355941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0752DF3-00AF-4668-B1B0-4FF8D633F0C1}" type="datetime1">
              <a:rPr lang="zh-CN" altLang="en-US" smtClean="0"/>
              <a:t>2015/4/27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0554D1C-D8EB-40C0-9154-E3DE29E12A57}" type="slidenum">
              <a:rPr lang="zh-CN" altLang="en-US" smtClean="0"/>
              <a:t>‹#›</a:t>
            </a:fld>
            <a:endParaRPr lang="zh-CN" altLang="en-US"/>
          </a:p>
        </p:txBody>
      </p:sp>
    </p:spTree>
    <p:extLst>
      <p:ext uri="{BB962C8B-B14F-4D97-AF65-F5344CB8AC3E}">
        <p14:creationId xmlns:p14="http://schemas.microsoft.com/office/powerpoint/2010/main" val="3436581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74B1B3B-3C56-415D-9AA5-C6BA7E662FF8}" type="datetime1">
              <a:rPr lang="zh-CN" altLang="en-US" smtClean="0"/>
              <a:t>2015/4/27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0554D1C-D8EB-40C0-9154-E3DE29E12A57}" type="slidenum">
              <a:rPr lang="zh-CN" altLang="en-US" smtClean="0"/>
              <a:t>‹#›</a:t>
            </a:fld>
            <a:endParaRPr lang="zh-CN" altLang="en-US"/>
          </a:p>
        </p:txBody>
      </p:sp>
    </p:spTree>
    <p:extLst>
      <p:ext uri="{BB962C8B-B14F-4D97-AF65-F5344CB8AC3E}">
        <p14:creationId xmlns:p14="http://schemas.microsoft.com/office/powerpoint/2010/main" val="145001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8B2399C-88A2-4BDB-AB54-383E4EF0621E}" type="datetime1">
              <a:rPr lang="zh-CN" altLang="en-US" smtClean="0"/>
              <a:t>2015/4/27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554D1C-D8EB-40C0-9154-E3DE29E12A57}" type="slidenum">
              <a:rPr lang="zh-CN" altLang="en-US" smtClean="0"/>
              <a:t>‹#›</a:t>
            </a:fld>
            <a:endParaRPr lang="zh-CN" altLang="en-US"/>
          </a:p>
        </p:txBody>
      </p:sp>
    </p:spTree>
    <p:extLst>
      <p:ext uri="{BB962C8B-B14F-4D97-AF65-F5344CB8AC3E}">
        <p14:creationId xmlns:p14="http://schemas.microsoft.com/office/powerpoint/2010/main" val="1375902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A4C56B6F-EDA0-4FDD-93B6-A71D409D9A42}" type="datetime1">
              <a:rPr lang="zh-CN" altLang="en-US" smtClean="0"/>
              <a:t>2015/4/27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0554D1C-D8EB-40C0-9154-E3DE29E12A57}" type="slidenum">
              <a:rPr lang="zh-CN" altLang="en-US" smtClean="0"/>
              <a:t>‹#›</a:t>
            </a:fld>
            <a:endParaRPr lang="zh-CN" altLang="en-US"/>
          </a:p>
        </p:txBody>
      </p:sp>
    </p:spTree>
    <p:extLst>
      <p:ext uri="{BB962C8B-B14F-4D97-AF65-F5344CB8AC3E}">
        <p14:creationId xmlns:p14="http://schemas.microsoft.com/office/powerpoint/2010/main" val="394801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CF7754-8B99-41D6-A5D2-6553AB791EA2}" type="datetime1">
              <a:rPr lang="zh-CN" altLang="en-US" smtClean="0"/>
              <a:t>2015/4/27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554D1C-D8EB-40C0-9154-E3DE29E12A57}" type="slidenum">
              <a:rPr lang="zh-CN" altLang="en-US" smtClean="0"/>
              <a:t>‹#›</a:t>
            </a:fld>
            <a:endParaRPr lang="zh-CN" altLang="en-US"/>
          </a:p>
        </p:txBody>
      </p:sp>
    </p:spTree>
    <p:extLst>
      <p:ext uri="{BB962C8B-B14F-4D97-AF65-F5344CB8AC3E}">
        <p14:creationId xmlns:p14="http://schemas.microsoft.com/office/powerpoint/2010/main" val="1891755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1122363"/>
            <a:ext cx="12192000" cy="2387600"/>
          </a:xfrm>
        </p:spPr>
        <p:txBody>
          <a:bodyPr>
            <a:normAutofit/>
          </a:bodyPr>
          <a:lstStyle/>
          <a:p>
            <a:r>
              <a:rPr lang="en-US" altLang="zh-CN" sz="5400" dirty="0" smtClean="0"/>
              <a:t>How Bad Are The Rogues’ Impact on </a:t>
            </a:r>
            <a:br>
              <a:rPr lang="en-US" altLang="zh-CN" sz="5400" dirty="0" smtClean="0"/>
            </a:br>
            <a:r>
              <a:rPr lang="en-US" altLang="zh-CN" sz="5400" dirty="0" smtClean="0"/>
              <a:t>Enterprise 802.11 Network Performance </a:t>
            </a:r>
            <a:r>
              <a:rPr lang="en-US" altLang="zh-CN" dirty="0" smtClean="0"/>
              <a:t>?</a:t>
            </a:r>
            <a:endParaRPr lang="zh-CN" altLang="en-US" dirty="0"/>
          </a:p>
        </p:txBody>
      </p:sp>
      <p:sp>
        <p:nvSpPr>
          <p:cNvPr id="3" name="副标题 2"/>
          <p:cNvSpPr>
            <a:spLocks noGrp="1"/>
          </p:cNvSpPr>
          <p:nvPr>
            <p:ph type="subTitle" idx="1"/>
          </p:nvPr>
        </p:nvSpPr>
        <p:spPr>
          <a:xfrm>
            <a:off x="1524000" y="4396902"/>
            <a:ext cx="9144000" cy="860898"/>
          </a:xfrm>
        </p:spPr>
        <p:txBody>
          <a:bodyPr>
            <a:normAutofit fontScale="92500" lnSpcReduction="10000"/>
          </a:bodyPr>
          <a:lstStyle/>
          <a:p>
            <a:r>
              <a:rPr lang="en-US" altLang="zh-CN" b="1" i="1" dirty="0" err="1" smtClean="0"/>
              <a:t>Kaixin</a:t>
            </a:r>
            <a:r>
              <a:rPr lang="en-US" altLang="zh-CN" b="1" i="1" dirty="0" smtClean="0"/>
              <a:t> Sui</a:t>
            </a:r>
            <a:r>
              <a:rPr lang="en-US" altLang="zh-CN" dirty="0" smtClean="0"/>
              <a:t>, Dan Pei, </a:t>
            </a:r>
            <a:r>
              <a:rPr lang="en-US" altLang="zh-CN" dirty="0" err="1" smtClean="0"/>
              <a:t>Youjian</a:t>
            </a:r>
            <a:r>
              <a:rPr lang="en-US" altLang="zh-CN" dirty="0" smtClean="0"/>
              <a:t> Zhao, </a:t>
            </a:r>
            <a:r>
              <a:rPr lang="en-US" altLang="zh-CN" dirty="0" err="1" smtClean="0"/>
              <a:t>Zimu</a:t>
            </a:r>
            <a:r>
              <a:rPr lang="en-US" altLang="zh-CN" dirty="0" smtClean="0"/>
              <a:t> Li</a:t>
            </a:r>
          </a:p>
          <a:p>
            <a:r>
              <a:rPr lang="en-US" altLang="zh-CN" dirty="0" smtClean="0"/>
              <a:t>Tsinghua University</a:t>
            </a:r>
          </a:p>
        </p:txBody>
      </p:sp>
      <p:pic>
        <p:nvPicPr>
          <p:cNvPr id="4098" name="Picture 2" descr="http://web.cse.ohio-state.edu/~kannan/cosyne/infocom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432" y="191882"/>
            <a:ext cx="435292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upload.wikimedia.org/wikipedia/en/thumb/e/ec/Tsinghua_University_Logo.svg/1024px-Tsinghua_University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4463" y="191882"/>
            <a:ext cx="1197326" cy="119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870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Data collection</a:t>
            </a:r>
            <a:endParaRPr lang="zh-CN" altLang="en-US" dirty="0"/>
          </a:p>
        </p:txBody>
      </p:sp>
      <p:sp>
        <p:nvSpPr>
          <p:cNvPr id="3" name="内容占位符 2"/>
          <p:cNvSpPr>
            <a:spLocks noGrp="1"/>
          </p:cNvSpPr>
          <p:nvPr>
            <p:ph idx="1"/>
          </p:nvPr>
        </p:nvSpPr>
        <p:spPr/>
        <p:txBody>
          <a:bodyPr/>
          <a:lstStyle/>
          <a:p>
            <a:pPr>
              <a:lnSpc>
                <a:spcPct val="100000"/>
              </a:lnSpc>
            </a:pPr>
            <a:r>
              <a:rPr lang="en-US" altLang="zh-CN" b="1" dirty="0" smtClean="0">
                <a:solidFill>
                  <a:srgbClr val="FF0000"/>
                </a:solidFill>
              </a:rPr>
              <a:t>SNMP </a:t>
            </a:r>
            <a:r>
              <a:rPr lang="en-US" altLang="zh-CN" b="1" dirty="0">
                <a:solidFill>
                  <a:srgbClr val="FF0000"/>
                </a:solidFill>
              </a:rPr>
              <a:t>Data</a:t>
            </a:r>
            <a:r>
              <a:rPr lang="en-US" altLang="zh-CN" b="1" dirty="0">
                <a:solidFill>
                  <a:schemeClr val="accent1"/>
                </a:solidFill>
              </a:rPr>
              <a:t> </a:t>
            </a:r>
            <a:r>
              <a:rPr lang="en-US" altLang="zh-CN" dirty="0"/>
              <a:t>without any additional measurement hardware</a:t>
            </a:r>
            <a:endParaRPr lang="en-US" altLang="zh-CN" b="1" dirty="0">
              <a:solidFill>
                <a:schemeClr val="accent1"/>
              </a:solidFill>
            </a:endParaRPr>
          </a:p>
          <a:p>
            <a:pPr>
              <a:lnSpc>
                <a:spcPct val="100000"/>
              </a:lnSpc>
            </a:pPr>
            <a:r>
              <a:rPr lang="en-US" altLang="zh-CN" u="sng" dirty="0"/>
              <a:t>10 min interval</a:t>
            </a:r>
          </a:p>
          <a:p>
            <a:pPr marL="0" indent="0">
              <a:lnSpc>
                <a:spcPct val="100000"/>
              </a:lnSpc>
              <a:buNone/>
            </a:pPr>
            <a:endParaRPr lang="zh-CN" altLang="en-US" dirty="0"/>
          </a:p>
        </p:txBody>
      </p:sp>
      <p:pic>
        <p:nvPicPr>
          <p:cNvPr id="5" name="图片 4"/>
          <p:cNvPicPr>
            <a:picLocks noChangeAspect="1"/>
          </p:cNvPicPr>
          <p:nvPr/>
        </p:nvPicPr>
        <p:blipFill>
          <a:blip r:embed="rId3"/>
          <a:stretch>
            <a:fillRect/>
          </a:stretch>
        </p:blipFill>
        <p:spPr>
          <a:xfrm>
            <a:off x="5117051" y="2551583"/>
            <a:ext cx="6236749" cy="4096867"/>
          </a:xfrm>
          <a:prstGeom prst="rect">
            <a:avLst/>
          </a:prstGeom>
        </p:spPr>
      </p:pic>
      <p:sp>
        <p:nvSpPr>
          <p:cNvPr id="6" name="灯片编号占位符 5"/>
          <p:cNvSpPr>
            <a:spLocks noGrp="1"/>
          </p:cNvSpPr>
          <p:nvPr>
            <p:ph type="sldNum" sz="quarter" idx="12"/>
          </p:nvPr>
        </p:nvSpPr>
        <p:spPr/>
        <p:txBody>
          <a:bodyPr/>
          <a:lstStyle/>
          <a:p>
            <a:fld id="{70554D1C-D8EB-40C0-9154-E3DE29E12A57}" type="slidenum">
              <a:rPr lang="zh-CN" altLang="en-US" smtClean="0"/>
              <a:t>10</a:t>
            </a:fld>
            <a:endParaRPr lang="zh-CN" altLang="en-US"/>
          </a:p>
        </p:txBody>
      </p:sp>
    </p:spTree>
    <p:extLst>
      <p:ext uri="{BB962C8B-B14F-4D97-AF65-F5344CB8AC3E}">
        <p14:creationId xmlns:p14="http://schemas.microsoft.com/office/powerpoint/2010/main" val="38524653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Data collection</a:t>
            </a:r>
            <a:endParaRPr lang="zh-CN" altLang="en-US" dirty="0"/>
          </a:p>
        </p:txBody>
      </p:sp>
      <p:sp>
        <p:nvSpPr>
          <p:cNvPr id="3" name="内容占位符 2"/>
          <p:cNvSpPr>
            <a:spLocks noGrp="1"/>
          </p:cNvSpPr>
          <p:nvPr>
            <p:ph idx="1"/>
          </p:nvPr>
        </p:nvSpPr>
        <p:spPr/>
        <p:txBody>
          <a:bodyPr/>
          <a:lstStyle/>
          <a:p>
            <a:pPr>
              <a:lnSpc>
                <a:spcPct val="100000"/>
              </a:lnSpc>
            </a:pPr>
            <a:r>
              <a:rPr lang="en-US" altLang="zh-CN" b="1" dirty="0" smtClean="0">
                <a:solidFill>
                  <a:srgbClr val="FF0000"/>
                </a:solidFill>
              </a:rPr>
              <a:t>SNMP </a:t>
            </a:r>
            <a:r>
              <a:rPr lang="en-US" altLang="zh-CN" b="1" dirty="0">
                <a:solidFill>
                  <a:srgbClr val="FF0000"/>
                </a:solidFill>
              </a:rPr>
              <a:t>Data</a:t>
            </a:r>
            <a:r>
              <a:rPr lang="en-US" altLang="zh-CN" b="1" dirty="0">
                <a:solidFill>
                  <a:schemeClr val="accent1"/>
                </a:solidFill>
              </a:rPr>
              <a:t> </a:t>
            </a:r>
            <a:r>
              <a:rPr lang="en-US" altLang="zh-CN" dirty="0"/>
              <a:t>without any additional measurement hardware</a:t>
            </a:r>
            <a:endParaRPr lang="en-US" altLang="zh-CN" b="1" dirty="0">
              <a:solidFill>
                <a:schemeClr val="accent1"/>
              </a:solidFill>
            </a:endParaRPr>
          </a:p>
          <a:p>
            <a:pPr>
              <a:lnSpc>
                <a:spcPct val="100000"/>
              </a:lnSpc>
            </a:pPr>
            <a:r>
              <a:rPr lang="en-US" altLang="zh-CN" dirty="0"/>
              <a:t>10 min interval</a:t>
            </a:r>
          </a:p>
          <a:p>
            <a:pPr>
              <a:lnSpc>
                <a:spcPct val="100000"/>
              </a:lnSpc>
            </a:pPr>
            <a:r>
              <a:rPr lang="en-US" altLang="zh-CN" u="sng" dirty="0"/>
              <a:t>17 </a:t>
            </a:r>
            <a:r>
              <a:rPr lang="en-US" altLang="zh-CN" u="sng" dirty="0" smtClean="0"/>
              <a:t>Objects</a:t>
            </a:r>
            <a:endParaRPr lang="zh-CN" altLang="en-US" dirty="0"/>
          </a:p>
        </p:txBody>
      </p:sp>
      <p:pic>
        <p:nvPicPr>
          <p:cNvPr id="4" name="图片 3"/>
          <p:cNvPicPr>
            <a:picLocks noChangeAspect="1"/>
          </p:cNvPicPr>
          <p:nvPr/>
        </p:nvPicPr>
        <p:blipFill>
          <a:blip r:embed="rId3"/>
          <a:stretch>
            <a:fillRect/>
          </a:stretch>
        </p:blipFill>
        <p:spPr>
          <a:xfrm>
            <a:off x="3150951" y="2918817"/>
            <a:ext cx="8202849" cy="3685740"/>
          </a:xfrm>
          <a:prstGeom prst="rect">
            <a:avLst/>
          </a:prstGeom>
        </p:spPr>
      </p:pic>
      <p:sp>
        <p:nvSpPr>
          <p:cNvPr id="6" name="灯片编号占位符 5"/>
          <p:cNvSpPr>
            <a:spLocks noGrp="1"/>
          </p:cNvSpPr>
          <p:nvPr>
            <p:ph type="sldNum" sz="quarter" idx="12"/>
          </p:nvPr>
        </p:nvSpPr>
        <p:spPr/>
        <p:txBody>
          <a:bodyPr/>
          <a:lstStyle/>
          <a:p>
            <a:fld id="{70554D1C-D8EB-40C0-9154-E3DE29E12A57}" type="slidenum">
              <a:rPr lang="zh-CN" altLang="en-US" smtClean="0"/>
              <a:t>11</a:t>
            </a:fld>
            <a:endParaRPr lang="zh-CN" altLang="en-US"/>
          </a:p>
        </p:txBody>
      </p:sp>
      <p:sp>
        <p:nvSpPr>
          <p:cNvPr id="7" name="矩形 6"/>
          <p:cNvSpPr/>
          <p:nvPr/>
        </p:nvSpPr>
        <p:spPr>
          <a:xfrm rot="19982128">
            <a:off x="7709552" y="5081645"/>
            <a:ext cx="1802096" cy="461665"/>
          </a:xfrm>
          <a:prstGeom prst="rect">
            <a:avLst/>
          </a:prstGeom>
          <a:solidFill>
            <a:schemeClr val="bg1"/>
          </a:solidFill>
          <a:ln w="38100">
            <a:solidFill>
              <a:schemeClr val="tx1"/>
            </a:solidFill>
          </a:ln>
        </p:spPr>
        <p:txBody>
          <a:bodyPr wrap="none">
            <a:spAutoFit/>
          </a:bodyPr>
          <a:lstStyle/>
          <a:p>
            <a:r>
              <a:rPr lang="en-US" altLang="zh-CN" sz="2400" dirty="0">
                <a:latin typeface="Algerian" panose="04020705040A02060702" pitchFamily="82" charset="0"/>
              </a:rPr>
              <a:t>confirmed</a:t>
            </a:r>
            <a:endParaRPr lang="zh-CN" altLang="en-US" sz="2400" dirty="0">
              <a:latin typeface="Algerian" panose="04020705040A02060702" pitchFamily="82" charset="0"/>
            </a:endParaRPr>
          </a:p>
        </p:txBody>
      </p:sp>
      <p:sp>
        <p:nvSpPr>
          <p:cNvPr id="8" name="文本框 7"/>
          <p:cNvSpPr txBox="1"/>
          <p:nvPr/>
        </p:nvSpPr>
        <p:spPr>
          <a:xfrm>
            <a:off x="14720047" y="5127812"/>
            <a:ext cx="184731" cy="369332"/>
          </a:xfrm>
          <a:prstGeom prst="rect">
            <a:avLst/>
          </a:prstGeom>
          <a:noFill/>
        </p:spPr>
        <p:txBody>
          <a:bodyPr wrap="none" rtlCol="0">
            <a:spAutoFit/>
          </a:bodyPr>
          <a:lstStyle/>
          <a:p>
            <a:endParaRPr lang="zh-CN" altLang="en-US" dirty="0"/>
          </a:p>
        </p:txBody>
      </p:sp>
    </p:spTree>
    <p:extLst>
      <p:ext uri="{BB962C8B-B14F-4D97-AF65-F5344CB8AC3E}">
        <p14:creationId xmlns:p14="http://schemas.microsoft.com/office/powerpoint/2010/main" val="86690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fltVal val="0"/>
                                          </p:val>
                                        </p:tav>
                                        <p:tav tm="100000">
                                          <p:val>
                                            <p:strVal val="#ppt_w"/>
                                          </p:val>
                                        </p:tav>
                                      </p:tavLst>
                                    </p:anim>
                                    <p:anim calcmode="lin" valueType="num">
                                      <p:cBhvr>
                                        <p:cTn id="8" dur="1000" fill="hold"/>
                                        <p:tgtEl>
                                          <p:spTgt spid="7"/>
                                        </p:tgtEl>
                                        <p:attrNameLst>
                                          <p:attrName>ppt_h</p:attrName>
                                        </p:attrNameLst>
                                      </p:cBhvr>
                                      <p:tavLst>
                                        <p:tav tm="0">
                                          <p:val>
                                            <p:fltVal val="0"/>
                                          </p:val>
                                        </p:tav>
                                        <p:tav tm="100000">
                                          <p:val>
                                            <p:strVal val="#ppt_h"/>
                                          </p:val>
                                        </p:tav>
                                      </p:tavLst>
                                    </p:anim>
                                    <p:anim calcmode="lin" valueType="num">
                                      <p:cBhvr>
                                        <p:cTn id="9" dur="1000" fill="hold"/>
                                        <p:tgtEl>
                                          <p:spTgt spid="7"/>
                                        </p:tgtEl>
                                        <p:attrNameLst>
                                          <p:attrName>style.rotation</p:attrName>
                                        </p:attrNameLst>
                                      </p:cBhvr>
                                      <p:tavLst>
                                        <p:tav tm="0">
                                          <p:val>
                                            <p:fltVal val="90"/>
                                          </p:val>
                                        </p:tav>
                                        <p:tav tm="100000">
                                          <p:val>
                                            <p:fltVal val="0"/>
                                          </p:val>
                                        </p:tav>
                                      </p:tavLst>
                                    </p:anim>
                                    <p:animEffect transition="in" filter="fade">
                                      <p:cBhvr>
                                        <p:cTn id="1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内容占位符 5"/>
          <p:cNvPicPr>
            <a:picLocks noChangeAspect="1"/>
          </p:cNvPicPr>
          <p:nvPr/>
        </p:nvPicPr>
        <p:blipFill>
          <a:blip r:embed="rId3"/>
          <a:stretch>
            <a:fillRect/>
          </a:stretch>
        </p:blipFill>
        <p:spPr>
          <a:xfrm>
            <a:off x="456108" y="1690688"/>
            <a:ext cx="5892077" cy="4786671"/>
          </a:xfrm>
          <a:prstGeom prst="rect">
            <a:avLst/>
          </a:prstGeom>
        </p:spPr>
      </p:pic>
      <p:sp>
        <p:nvSpPr>
          <p:cNvPr id="2" name="标题 1"/>
          <p:cNvSpPr>
            <a:spLocks noGrp="1"/>
          </p:cNvSpPr>
          <p:nvPr>
            <p:ph type="title"/>
          </p:nvPr>
        </p:nvSpPr>
        <p:spPr/>
        <p:txBody>
          <a:bodyPr/>
          <a:lstStyle/>
          <a:p>
            <a:r>
              <a:rPr lang="en-US" altLang="zh-CN" dirty="0"/>
              <a:t>RAP </a:t>
            </a:r>
            <a:r>
              <a:rPr lang="en-US" altLang="zh-CN" dirty="0" smtClean="0"/>
              <a:t>Classification</a:t>
            </a:r>
            <a:endParaRPr lang="zh-CN" altLang="en-US" dirty="0"/>
          </a:p>
        </p:txBody>
      </p:sp>
      <p:graphicFrame>
        <p:nvGraphicFramePr>
          <p:cNvPr id="5" name="内容占位符 16"/>
          <p:cNvGraphicFramePr>
            <a:graphicFrameLocks/>
          </p:cNvGraphicFramePr>
          <p:nvPr>
            <p:extLst>
              <p:ext uri="{D42A27DB-BD31-4B8C-83A1-F6EECF244321}">
                <p14:modId xmlns:p14="http://schemas.microsoft.com/office/powerpoint/2010/main" val="145953258"/>
              </p:ext>
            </p:extLst>
          </p:nvPr>
        </p:nvGraphicFramePr>
        <p:xfrm>
          <a:off x="6464926" y="1840140"/>
          <a:ext cx="5581671" cy="4995862"/>
        </p:xfrm>
        <a:graphic>
          <a:graphicData uri="http://schemas.openxmlformats.org/drawingml/2006/chart">
            <c:chart xmlns:c="http://schemas.openxmlformats.org/drawingml/2006/chart" xmlns:r="http://schemas.openxmlformats.org/officeDocument/2006/relationships" r:id="rId4"/>
          </a:graphicData>
        </a:graphic>
      </p:graphicFrame>
      <p:sp>
        <p:nvSpPr>
          <p:cNvPr id="7" name="矩形 6"/>
          <p:cNvSpPr/>
          <p:nvPr/>
        </p:nvSpPr>
        <p:spPr>
          <a:xfrm>
            <a:off x="3262085" y="2095499"/>
            <a:ext cx="3086100" cy="438186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灯片编号占位符 7"/>
          <p:cNvSpPr>
            <a:spLocks noGrp="1"/>
          </p:cNvSpPr>
          <p:nvPr>
            <p:ph type="sldNum" sz="quarter" idx="12"/>
          </p:nvPr>
        </p:nvSpPr>
        <p:spPr/>
        <p:txBody>
          <a:bodyPr/>
          <a:lstStyle/>
          <a:p>
            <a:fld id="{70554D1C-D8EB-40C0-9154-E3DE29E12A57}" type="slidenum">
              <a:rPr lang="zh-CN" altLang="en-US" smtClean="0"/>
              <a:t>12</a:t>
            </a:fld>
            <a:endParaRPr lang="zh-CN" altLang="en-US"/>
          </a:p>
        </p:txBody>
      </p:sp>
    </p:spTree>
    <p:extLst>
      <p:ext uri="{BB962C8B-B14F-4D97-AF65-F5344CB8AC3E}">
        <p14:creationId xmlns:p14="http://schemas.microsoft.com/office/powerpoint/2010/main" val="149923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RAP </a:t>
            </a:r>
            <a:r>
              <a:rPr lang="en-US" altLang="zh-CN" dirty="0" smtClean="0"/>
              <a:t>Impact: </a:t>
            </a:r>
            <a:r>
              <a:rPr lang="en-US" altLang="zh-CN" dirty="0"/>
              <a:t>CS </a:t>
            </a:r>
            <a:r>
              <a:rPr lang="en-US" altLang="zh-CN" dirty="0" smtClean="0"/>
              <a:t>RAP and HT RAP</a:t>
            </a:r>
            <a:endParaRPr lang="zh-CN" altLang="en-US" dirty="0"/>
          </a:p>
        </p:txBody>
      </p:sp>
      <p:sp>
        <p:nvSpPr>
          <p:cNvPr id="5" name="内容占位符 4"/>
          <p:cNvSpPr>
            <a:spLocks noGrp="1"/>
          </p:cNvSpPr>
          <p:nvPr>
            <p:ph sz="half" idx="1"/>
          </p:nvPr>
        </p:nvSpPr>
        <p:spPr/>
        <p:txBody>
          <a:bodyPr/>
          <a:lstStyle/>
          <a:p>
            <a:pPr>
              <a:lnSpc>
                <a:spcPct val="100000"/>
              </a:lnSpc>
            </a:pPr>
            <a:r>
              <a:rPr lang="en-US" altLang="zh-CN" dirty="0" smtClean="0"/>
              <a:t>[CS RAP] </a:t>
            </a:r>
            <a:r>
              <a:rPr lang="en-US" altLang="zh-CN" dirty="0"/>
              <a:t>Carrier Sense RAP</a:t>
            </a:r>
          </a:p>
          <a:p>
            <a:pPr lvl="1">
              <a:lnSpc>
                <a:spcPct val="100000"/>
              </a:lnSpc>
            </a:pPr>
            <a:r>
              <a:rPr lang="en-US" altLang="zh-CN" sz="2800" u="sng" dirty="0" smtClean="0"/>
              <a:t>Impact: </a:t>
            </a:r>
            <a:r>
              <a:rPr lang="en-US" altLang="zh-CN" sz="2800" b="1" u="sng" dirty="0" smtClean="0">
                <a:solidFill>
                  <a:srgbClr val="FF0000"/>
                </a:solidFill>
              </a:rPr>
              <a:t>EAP </a:t>
            </a:r>
            <a:r>
              <a:rPr lang="en-US" altLang="zh-CN" sz="2800" b="1" u="sng" dirty="0">
                <a:solidFill>
                  <a:srgbClr val="FF0000"/>
                </a:solidFill>
              </a:rPr>
              <a:t>Access </a:t>
            </a:r>
            <a:r>
              <a:rPr lang="en-US" altLang="zh-CN" sz="2800" b="1" u="sng" dirty="0" smtClean="0">
                <a:solidFill>
                  <a:srgbClr val="FF0000"/>
                </a:solidFill>
              </a:rPr>
              <a:t>Delay</a:t>
            </a:r>
            <a:endParaRPr lang="en-US" altLang="zh-CN" sz="2800" b="1" u="sng" dirty="0">
              <a:solidFill>
                <a:srgbClr val="FF0000"/>
              </a:solidFill>
            </a:endParaRPr>
          </a:p>
        </p:txBody>
      </p:sp>
      <p:sp>
        <p:nvSpPr>
          <p:cNvPr id="6" name="内容占位符 5"/>
          <p:cNvSpPr>
            <a:spLocks noGrp="1"/>
          </p:cNvSpPr>
          <p:nvPr>
            <p:ph sz="half" idx="2"/>
          </p:nvPr>
        </p:nvSpPr>
        <p:spPr/>
        <p:txBody>
          <a:bodyPr/>
          <a:lstStyle/>
          <a:p>
            <a:pPr>
              <a:lnSpc>
                <a:spcPct val="100000"/>
              </a:lnSpc>
            </a:pPr>
            <a:r>
              <a:rPr lang="en-US" altLang="zh-CN" dirty="0" smtClean="0"/>
              <a:t>[HT RAP] </a:t>
            </a:r>
            <a:r>
              <a:rPr lang="en-US" altLang="zh-CN" dirty="0"/>
              <a:t>Hidden Terminal RAP</a:t>
            </a:r>
          </a:p>
          <a:p>
            <a:pPr lvl="1">
              <a:lnSpc>
                <a:spcPct val="100000"/>
              </a:lnSpc>
            </a:pPr>
            <a:r>
              <a:rPr lang="en-US" altLang="zh-CN" sz="2800" u="sng" dirty="0" smtClean="0"/>
              <a:t>Impact: </a:t>
            </a:r>
            <a:r>
              <a:rPr lang="en-US" altLang="zh-CN" sz="2800" b="1" u="sng" dirty="0" smtClean="0">
                <a:solidFill>
                  <a:srgbClr val="FF0000"/>
                </a:solidFill>
              </a:rPr>
              <a:t>EAP </a:t>
            </a:r>
            <a:r>
              <a:rPr lang="en-US" altLang="zh-CN" sz="2800" b="1" u="sng" dirty="0">
                <a:solidFill>
                  <a:srgbClr val="FF0000"/>
                </a:solidFill>
              </a:rPr>
              <a:t>Packet </a:t>
            </a:r>
            <a:r>
              <a:rPr lang="en-US" altLang="zh-CN" sz="2800" b="1" u="sng" dirty="0" smtClean="0">
                <a:solidFill>
                  <a:srgbClr val="FF0000"/>
                </a:solidFill>
              </a:rPr>
              <a:t>Loss</a:t>
            </a:r>
            <a:endParaRPr lang="en-US" altLang="zh-CN" sz="2800" b="1" u="sng" dirty="0">
              <a:solidFill>
                <a:srgbClr val="FF0000"/>
              </a:solidFill>
            </a:endParaRPr>
          </a:p>
        </p:txBody>
      </p:sp>
      <p:grpSp>
        <p:nvGrpSpPr>
          <p:cNvPr id="25" name="组合 24"/>
          <p:cNvGrpSpPr/>
          <p:nvPr/>
        </p:nvGrpSpPr>
        <p:grpSpPr>
          <a:xfrm flipH="1">
            <a:off x="6032442" y="3136578"/>
            <a:ext cx="5461116" cy="3495175"/>
            <a:chOff x="6271320" y="2379561"/>
            <a:chExt cx="5234880" cy="3350380"/>
          </a:xfrm>
        </p:grpSpPr>
        <p:sp>
          <p:nvSpPr>
            <p:cNvPr id="26" name="椭圆 25"/>
            <p:cNvSpPr/>
            <p:nvPr/>
          </p:nvSpPr>
          <p:spPr>
            <a:xfrm>
              <a:off x="7452235" y="2379561"/>
              <a:ext cx="2915101" cy="2915100"/>
            </a:xfrm>
            <a:prstGeom prst="ellipse">
              <a:avLst/>
            </a:prstGeom>
            <a:solidFill>
              <a:schemeClr val="accent6">
                <a:lumMod val="20000"/>
                <a:lumOff val="80000"/>
                <a:alpha val="50000"/>
              </a:schemeClr>
            </a:solidFill>
            <a:ln w="19050">
              <a:solidFill>
                <a:schemeClr val="accent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椭圆 26"/>
            <p:cNvSpPr/>
            <p:nvPr/>
          </p:nvSpPr>
          <p:spPr>
            <a:xfrm>
              <a:off x="8591099" y="2379561"/>
              <a:ext cx="2915101" cy="2915100"/>
            </a:xfrm>
            <a:prstGeom prst="ellipse">
              <a:avLst/>
            </a:prstGeom>
            <a:solidFill>
              <a:schemeClr val="bg2">
                <a:lumMod val="90000"/>
                <a:alpha val="50000"/>
              </a:schemeClr>
            </a:solidFill>
            <a:ln w="19050">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椭圆 27"/>
            <p:cNvSpPr/>
            <p:nvPr/>
          </p:nvSpPr>
          <p:spPr>
            <a:xfrm>
              <a:off x="6454240" y="2379561"/>
              <a:ext cx="2915101" cy="2915100"/>
            </a:xfrm>
            <a:prstGeom prst="ellipse">
              <a:avLst/>
            </a:prstGeom>
            <a:solidFill>
              <a:schemeClr val="accent2">
                <a:lumMod val="20000"/>
                <a:lumOff val="80000"/>
                <a:alpha val="50000"/>
              </a:schemeClr>
            </a:solidFill>
            <a:ln w="19050">
              <a:solidFill>
                <a:schemeClr val="accent2">
                  <a:alpha val="9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圆角矩形 28"/>
            <p:cNvSpPr/>
            <p:nvPr/>
          </p:nvSpPr>
          <p:spPr>
            <a:xfrm>
              <a:off x="7528198" y="3647498"/>
              <a:ext cx="910810" cy="26381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solidFill>
                    <a:prstClr val="white"/>
                  </a:solidFill>
                </a:rPr>
                <a:t>HT RAP</a:t>
              </a:r>
              <a:endParaRPr lang="zh-CN" altLang="en-US" dirty="0">
                <a:solidFill>
                  <a:prstClr val="white"/>
                </a:solidFill>
              </a:endParaRPr>
            </a:p>
          </p:txBody>
        </p:sp>
        <p:sp>
          <p:nvSpPr>
            <p:cNvPr id="30" name="圆角矩形 29"/>
            <p:cNvSpPr/>
            <p:nvPr/>
          </p:nvSpPr>
          <p:spPr>
            <a:xfrm>
              <a:off x="9492228" y="3647499"/>
              <a:ext cx="782552" cy="2638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solidFill>
                    <a:prstClr val="white"/>
                  </a:solidFill>
                </a:rPr>
                <a:t>EAP</a:t>
              </a:r>
              <a:endParaRPr lang="zh-CN" altLang="en-US" dirty="0">
                <a:solidFill>
                  <a:prstClr val="white"/>
                </a:solidFill>
              </a:endParaRPr>
            </a:p>
          </p:txBody>
        </p:sp>
        <p:sp>
          <p:nvSpPr>
            <p:cNvPr id="31" name="任意多边形 30"/>
            <p:cNvSpPr/>
            <p:nvPr/>
          </p:nvSpPr>
          <p:spPr>
            <a:xfrm>
              <a:off x="8591099" y="2861750"/>
              <a:ext cx="818606" cy="1950720"/>
            </a:xfrm>
            <a:custGeom>
              <a:avLst/>
              <a:gdLst>
                <a:gd name="connsiteX0" fmla="*/ 391886 w 818606"/>
                <a:gd name="connsiteY0" fmla="*/ 0 h 1950720"/>
                <a:gd name="connsiteX1" fmla="*/ 391886 w 818606"/>
                <a:gd name="connsiteY1" fmla="*/ 0 h 1950720"/>
                <a:gd name="connsiteX2" fmla="*/ 304800 w 818606"/>
                <a:gd name="connsiteY2" fmla="*/ 78377 h 1950720"/>
                <a:gd name="connsiteX3" fmla="*/ 287383 w 818606"/>
                <a:gd name="connsiteY3" fmla="*/ 104502 h 1950720"/>
                <a:gd name="connsiteX4" fmla="*/ 252549 w 818606"/>
                <a:gd name="connsiteY4" fmla="*/ 148045 h 1950720"/>
                <a:gd name="connsiteX5" fmla="*/ 235132 w 818606"/>
                <a:gd name="connsiteY5" fmla="*/ 200297 h 1950720"/>
                <a:gd name="connsiteX6" fmla="*/ 226423 w 818606"/>
                <a:gd name="connsiteY6" fmla="*/ 226422 h 1950720"/>
                <a:gd name="connsiteX7" fmla="*/ 217715 w 818606"/>
                <a:gd name="connsiteY7" fmla="*/ 252548 h 1950720"/>
                <a:gd name="connsiteX8" fmla="*/ 191589 w 818606"/>
                <a:gd name="connsiteY8" fmla="*/ 269965 h 1950720"/>
                <a:gd name="connsiteX9" fmla="*/ 156755 w 818606"/>
                <a:gd name="connsiteY9" fmla="*/ 348342 h 1950720"/>
                <a:gd name="connsiteX10" fmla="*/ 139337 w 818606"/>
                <a:gd name="connsiteY10" fmla="*/ 409302 h 1950720"/>
                <a:gd name="connsiteX11" fmla="*/ 121920 w 818606"/>
                <a:gd name="connsiteY11" fmla="*/ 435428 h 1950720"/>
                <a:gd name="connsiteX12" fmla="*/ 113212 w 818606"/>
                <a:gd name="connsiteY12" fmla="*/ 461554 h 1950720"/>
                <a:gd name="connsiteX13" fmla="*/ 87086 w 818606"/>
                <a:gd name="connsiteY13" fmla="*/ 513805 h 1950720"/>
                <a:gd name="connsiteX14" fmla="*/ 78377 w 818606"/>
                <a:gd name="connsiteY14" fmla="*/ 548640 h 1950720"/>
                <a:gd name="connsiteX15" fmla="*/ 60960 w 818606"/>
                <a:gd name="connsiteY15" fmla="*/ 600891 h 1950720"/>
                <a:gd name="connsiteX16" fmla="*/ 52252 w 818606"/>
                <a:gd name="connsiteY16" fmla="*/ 635725 h 1950720"/>
                <a:gd name="connsiteX17" fmla="*/ 34835 w 818606"/>
                <a:gd name="connsiteY17" fmla="*/ 661851 h 1950720"/>
                <a:gd name="connsiteX18" fmla="*/ 26126 w 818606"/>
                <a:gd name="connsiteY18" fmla="*/ 766354 h 1950720"/>
                <a:gd name="connsiteX19" fmla="*/ 17417 w 818606"/>
                <a:gd name="connsiteY19" fmla="*/ 836022 h 1950720"/>
                <a:gd name="connsiteX20" fmla="*/ 0 w 818606"/>
                <a:gd name="connsiteY20" fmla="*/ 1097280 h 1950720"/>
                <a:gd name="connsiteX21" fmla="*/ 8709 w 818606"/>
                <a:gd name="connsiteY21" fmla="*/ 1132114 h 1950720"/>
                <a:gd name="connsiteX22" fmla="*/ 26126 w 818606"/>
                <a:gd name="connsiteY22" fmla="*/ 1184365 h 1950720"/>
                <a:gd name="connsiteX23" fmla="*/ 52252 w 818606"/>
                <a:gd name="connsiteY23" fmla="*/ 1271451 h 1950720"/>
                <a:gd name="connsiteX24" fmla="*/ 78377 w 818606"/>
                <a:gd name="connsiteY24" fmla="*/ 1349828 h 1950720"/>
                <a:gd name="connsiteX25" fmla="*/ 87086 w 818606"/>
                <a:gd name="connsiteY25" fmla="*/ 1375954 h 1950720"/>
                <a:gd name="connsiteX26" fmla="*/ 104503 w 818606"/>
                <a:gd name="connsiteY26" fmla="*/ 1524000 h 1950720"/>
                <a:gd name="connsiteX27" fmla="*/ 113212 w 818606"/>
                <a:gd name="connsiteY27" fmla="*/ 1550125 h 1950720"/>
                <a:gd name="connsiteX28" fmla="*/ 139337 w 818606"/>
                <a:gd name="connsiteY28" fmla="*/ 1584960 h 1950720"/>
                <a:gd name="connsiteX29" fmla="*/ 148046 w 818606"/>
                <a:gd name="connsiteY29" fmla="*/ 1619794 h 1950720"/>
                <a:gd name="connsiteX30" fmla="*/ 182880 w 818606"/>
                <a:gd name="connsiteY30" fmla="*/ 1672045 h 1950720"/>
                <a:gd name="connsiteX31" fmla="*/ 200297 w 818606"/>
                <a:gd name="connsiteY31" fmla="*/ 1698171 h 1950720"/>
                <a:gd name="connsiteX32" fmla="*/ 235132 w 818606"/>
                <a:gd name="connsiteY32" fmla="*/ 1759131 h 1950720"/>
                <a:gd name="connsiteX33" fmla="*/ 269966 w 818606"/>
                <a:gd name="connsiteY33" fmla="*/ 1793965 h 1950720"/>
                <a:gd name="connsiteX34" fmla="*/ 304800 w 818606"/>
                <a:gd name="connsiteY34" fmla="*/ 1846217 h 1950720"/>
                <a:gd name="connsiteX35" fmla="*/ 322217 w 818606"/>
                <a:gd name="connsiteY35" fmla="*/ 1872342 h 1950720"/>
                <a:gd name="connsiteX36" fmla="*/ 339635 w 818606"/>
                <a:gd name="connsiteY36" fmla="*/ 1889760 h 1950720"/>
                <a:gd name="connsiteX37" fmla="*/ 357052 w 818606"/>
                <a:gd name="connsiteY37" fmla="*/ 1915885 h 1950720"/>
                <a:gd name="connsiteX38" fmla="*/ 383177 w 818606"/>
                <a:gd name="connsiteY38" fmla="*/ 1933302 h 1950720"/>
                <a:gd name="connsiteX39" fmla="*/ 400595 w 818606"/>
                <a:gd name="connsiteY39" fmla="*/ 1950720 h 1950720"/>
                <a:gd name="connsiteX40" fmla="*/ 418012 w 818606"/>
                <a:gd name="connsiteY40" fmla="*/ 1924594 h 1950720"/>
                <a:gd name="connsiteX41" fmla="*/ 461555 w 818606"/>
                <a:gd name="connsiteY41" fmla="*/ 1846217 h 1950720"/>
                <a:gd name="connsiteX42" fmla="*/ 513806 w 818606"/>
                <a:gd name="connsiteY42" fmla="*/ 1793965 h 1950720"/>
                <a:gd name="connsiteX43" fmla="*/ 531223 w 818606"/>
                <a:gd name="connsiteY43" fmla="*/ 1741714 h 1950720"/>
                <a:gd name="connsiteX44" fmla="*/ 548640 w 818606"/>
                <a:gd name="connsiteY44" fmla="*/ 1715588 h 1950720"/>
                <a:gd name="connsiteX45" fmla="*/ 557349 w 818606"/>
                <a:gd name="connsiteY45" fmla="*/ 1689462 h 1950720"/>
                <a:gd name="connsiteX46" fmla="*/ 583475 w 818606"/>
                <a:gd name="connsiteY46" fmla="*/ 1672045 h 1950720"/>
                <a:gd name="connsiteX47" fmla="*/ 592183 w 818606"/>
                <a:gd name="connsiteY47" fmla="*/ 1645920 h 1950720"/>
                <a:gd name="connsiteX48" fmla="*/ 609600 w 818606"/>
                <a:gd name="connsiteY48" fmla="*/ 1628502 h 1950720"/>
                <a:gd name="connsiteX49" fmla="*/ 644435 w 818606"/>
                <a:gd name="connsiteY49" fmla="*/ 1576251 h 1950720"/>
                <a:gd name="connsiteX50" fmla="*/ 661852 w 818606"/>
                <a:gd name="connsiteY50" fmla="*/ 1541417 h 1950720"/>
                <a:gd name="connsiteX51" fmla="*/ 679269 w 818606"/>
                <a:gd name="connsiteY51" fmla="*/ 1489165 h 1950720"/>
                <a:gd name="connsiteX52" fmla="*/ 696686 w 818606"/>
                <a:gd name="connsiteY52" fmla="*/ 1463040 h 1950720"/>
                <a:gd name="connsiteX53" fmla="*/ 722812 w 818606"/>
                <a:gd name="connsiteY53" fmla="*/ 1410788 h 1950720"/>
                <a:gd name="connsiteX54" fmla="*/ 748937 w 818606"/>
                <a:gd name="connsiteY54" fmla="*/ 1306285 h 1950720"/>
                <a:gd name="connsiteX55" fmla="*/ 783772 w 818606"/>
                <a:gd name="connsiteY55" fmla="*/ 1262742 h 1950720"/>
                <a:gd name="connsiteX56" fmla="*/ 775063 w 818606"/>
                <a:gd name="connsiteY56" fmla="*/ 1175657 h 1950720"/>
                <a:gd name="connsiteX57" fmla="*/ 766355 w 818606"/>
                <a:gd name="connsiteY57" fmla="*/ 1149531 h 1950720"/>
                <a:gd name="connsiteX58" fmla="*/ 783772 w 818606"/>
                <a:gd name="connsiteY58" fmla="*/ 1088571 h 1950720"/>
                <a:gd name="connsiteX59" fmla="*/ 792480 w 818606"/>
                <a:gd name="connsiteY59" fmla="*/ 1053737 h 1950720"/>
                <a:gd name="connsiteX60" fmla="*/ 809897 w 818606"/>
                <a:gd name="connsiteY60" fmla="*/ 1001485 h 1950720"/>
                <a:gd name="connsiteX61" fmla="*/ 818606 w 818606"/>
                <a:gd name="connsiteY61" fmla="*/ 975360 h 1950720"/>
                <a:gd name="connsiteX62" fmla="*/ 809897 w 818606"/>
                <a:gd name="connsiteY62" fmla="*/ 949234 h 1950720"/>
                <a:gd name="connsiteX63" fmla="*/ 801189 w 818606"/>
                <a:gd name="connsiteY63" fmla="*/ 896982 h 1950720"/>
                <a:gd name="connsiteX64" fmla="*/ 775063 w 818606"/>
                <a:gd name="connsiteY64" fmla="*/ 818605 h 1950720"/>
                <a:gd name="connsiteX65" fmla="*/ 757646 w 818606"/>
                <a:gd name="connsiteY65" fmla="*/ 757645 h 1950720"/>
                <a:gd name="connsiteX66" fmla="*/ 748937 w 818606"/>
                <a:gd name="connsiteY66" fmla="*/ 687977 h 1950720"/>
                <a:gd name="connsiteX67" fmla="*/ 731520 w 818606"/>
                <a:gd name="connsiteY67" fmla="*/ 627017 h 1950720"/>
                <a:gd name="connsiteX68" fmla="*/ 722812 w 818606"/>
                <a:gd name="connsiteY68" fmla="*/ 583474 h 1950720"/>
                <a:gd name="connsiteX69" fmla="*/ 714103 w 818606"/>
                <a:gd name="connsiteY69" fmla="*/ 557348 h 1950720"/>
                <a:gd name="connsiteX70" fmla="*/ 705395 w 818606"/>
                <a:gd name="connsiteY70" fmla="*/ 522514 h 1950720"/>
                <a:gd name="connsiteX71" fmla="*/ 696686 w 818606"/>
                <a:gd name="connsiteY71" fmla="*/ 496388 h 1950720"/>
                <a:gd name="connsiteX72" fmla="*/ 670560 w 818606"/>
                <a:gd name="connsiteY72" fmla="*/ 418011 h 1950720"/>
                <a:gd name="connsiteX73" fmla="*/ 653143 w 818606"/>
                <a:gd name="connsiteY73" fmla="*/ 348342 h 1950720"/>
                <a:gd name="connsiteX74" fmla="*/ 627017 w 818606"/>
                <a:gd name="connsiteY74" fmla="*/ 313508 h 1950720"/>
                <a:gd name="connsiteX75" fmla="*/ 609600 w 818606"/>
                <a:gd name="connsiteY75" fmla="*/ 278674 h 1950720"/>
                <a:gd name="connsiteX76" fmla="*/ 557349 w 818606"/>
                <a:gd name="connsiteY76" fmla="*/ 243840 h 1950720"/>
                <a:gd name="connsiteX77" fmla="*/ 522515 w 818606"/>
                <a:gd name="connsiteY77" fmla="*/ 165462 h 1950720"/>
                <a:gd name="connsiteX78" fmla="*/ 505097 w 818606"/>
                <a:gd name="connsiteY78" fmla="*/ 148045 h 1950720"/>
                <a:gd name="connsiteX79" fmla="*/ 478972 w 818606"/>
                <a:gd name="connsiteY79" fmla="*/ 130628 h 1950720"/>
                <a:gd name="connsiteX80" fmla="*/ 452846 w 818606"/>
                <a:gd name="connsiteY80" fmla="*/ 78377 h 1950720"/>
                <a:gd name="connsiteX81" fmla="*/ 391886 w 818606"/>
                <a:gd name="connsiteY81" fmla="*/ 0 h 1950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818606" h="1950720">
                  <a:moveTo>
                    <a:pt x="391886" y="0"/>
                  </a:moveTo>
                  <a:lnTo>
                    <a:pt x="391886" y="0"/>
                  </a:lnTo>
                  <a:cubicBezTo>
                    <a:pt x="378678" y="11321"/>
                    <a:pt x="323572" y="55851"/>
                    <a:pt x="304800" y="78377"/>
                  </a:cubicBezTo>
                  <a:cubicBezTo>
                    <a:pt x="298100" y="86417"/>
                    <a:pt x="293921" y="96329"/>
                    <a:pt x="287383" y="104502"/>
                  </a:cubicBezTo>
                  <a:cubicBezTo>
                    <a:pt x="269290" y="127118"/>
                    <a:pt x="265948" y="117896"/>
                    <a:pt x="252549" y="148045"/>
                  </a:cubicBezTo>
                  <a:cubicBezTo>
                    <a:pt x="245093" y="164822"/>
                    <a:pt x="240938" y="182880"/>
                    <a:pt x="235132" y="200297"/>
                  </a:cubicBezTo>
                  <a:lnTo>
                    <a:pt x="226423" y="226422"/>
                  </a:lnTo>
                  <a:cubicBezTo>
                    <a:pt x="223520" y="235131"/>
                    <a:pt x="225353" y="247456"/>
                    <a:pt x="217715" y="252548"/>
                  </a:cubicBezTo>
                  <a:lnTo>
                    <a:pt x="191589" y="269965"/>
                  </a:lnTo>
                  <a:cubicBezTo>
                    <a:pt x="170862" y="332146"/>
                    <a:pt x="184356" y="306941"/>
                    <a:pt x="156755" y="348342"/>
                  </a:cubicBezTo>
                  <a:cubicBezTo>
                    <a:pt x="153964" y="359506"/>
                    <a:pt x="145585" y="396806"/>
                    <a:pt x="139337" y="409302"/>
                  </a:cubicBezTo>
                  <a:cubicBezTo>
                    <a:pt x="134656" y="418663"/>
                    <a:pt x="127726" y="426719"/>
                    <a:pt x="121920" y="435428"/>
                  </a:cubicBezTo>
                  <a:cubicBezTo>
                    <a:pt x="119017" y="444137"/>
                    <a:pt x="117317" y="453343"/>
                    <a:pt x="113212" y="461554"/>
                  </a:cubicBezTo>
                  <a:cubicBezTo>
                    <a:pt x="87768" y="512445"/>
                    <a:pt x="101680" y="462730"/>
                    <a:pt x="87086" y="513805"/>
                  </a:cubicBezTo>
                  <a:cubicBezTo>
                    <a:pt x="83798" y="525313"/>
                    <a:pt x="81816" y="537176"/>
                    <a:pt x="78377" y="548640"/>
                  </a:cubicBezTo>
                  <a:cubicBezTo>
                    <a:pt x="73102" y="566225"/>
                    <a:pt x="65413" y="583080"/>
                    <a:pt x="60960" y="600891"/>
                  </a:cubicBezTo>
                  <a:cubicBezTo>
                    <a:pt x="58057" y="612502"/>
                    <a:pt x="56967" y="624724"/>
                    <a:pt x="52252" y="635725"/>
                  </a:cubicBezTo>
                  <a:cubicBezTo>
                    <a:pt x="48129" y="645345"/>
                    <a:pt x="40641" y="653142"/>
                    <a:pt x="34835" y="661851"/>
                  </a:cubicBezTo>
                  <a:cubicBezTo>
                    <a:pt x="31932" y="696685"/>
                    <a:pt x="29604" y="731572"/>
                    <a:pt x="26126" y="766354"/>
                  </a:cubicBezTo>
                  <a:cubicBezTo>
                    <a:pt x="23797" y="789641"/>
                    <a:pt x="18752" y="812657"/>
                    <a:pt x="17417" y="836022"/>
                  </a:cubicBezTo>
                  <a:cubicBezTo>
                    <a:pt x="2440" y="1098113"/>
                    <a:pt x="34206" y="994666"/>
                    <a:pt x="0" y="1097280"/>
                  </a:cubicBezTo>
                  <a:cubicBezTo>
                    <a:pt x="2903" y="1108891"/>
                    <a:pt x="5270" y="1120650"/>
                    <a:pt x="8709" y="1132114"/>
                  </a:cubicBezTo>
                  <a:cubicBezTo>
                    <a:pt x="13985" y="1149699"/>
                    <a:pt x="21673" y="1166554"/>
                    <a:pt x="26126" y="1184365"/>
                  </a:cubicBezTo>
                  <a:cubicBezTo>
                    <a:pt x="39289" y="1237015"/>
                    <a:pt x="31048" y="1207839"/>
                    <a:pt x="52252" y="1271451"/>
                  </a:cubicBezTo>
                  <a:lnTo>
                    <a:pt x="78377" y="1349828"/>
                  </a:lnTo>
                  <a:lnTo>
                    <a:pt x="87086" y="1375954"/>
                  </a:lnTo>
                  <a:cubicBezTo>
                    <a:pt x="91534" y="1424878"/>
                    <a:pt x="93751" y="1475617"/>
                    <a:pt x="104503" y="1524000"/>
                  </a:cubicBezTo>
                  <a:cubicBezTo>
                    <a:pt x="106494" y="1532961"/>
                    <a:pt x="108658" y="1542155"/>
                    <a:pt x="113212" y="1550125"/>
                  </a:cubicBezTo>
                  <a:cubicBezTo>
                    <a:pt x="120413" y="1562727"/>
                    <a:pt x="130629" y="1573348"/>
                    <a:pt x="139337" y="1584960"/>
                  </a:cubicBezTo>
                  <a:cubicBezTo>
                    <a:pt x="142240" y="1596571"/>
                    <a:pt x="142693" y="1609089"/>
                    <a:pt x="148046" y="1619794"/>
                  </a:cubicBezTo>
                  <a:cubicBezTo>
                    <a:pt x="157407" y="1638517"/>
                    <a:pt x="171269" y="1654628"/>
                    <a:pt x="182880" y="1672045"/>
                  </a:cubicBezTo>
                  <a:cubicBezTo>
                    <a:pt x="188686" y="1680754"/>
                    <a:pt x="195616" y="1688810"/>
                    <a:pt x="200297" y="1698171"/>
                  </a:cubicBezTo>
                  <a:cubicBezTo>
                    <a:pt x="222396" y="1742366"/>
                    <a:pt x="210514" y="1722203"/>
                    <a:pt x="235132" y="1759131"/>
                  </a:cubicBezTo>
                  <a:cubicBezTo>
                    <a:pt x="258353" y="1828800"/>
                    <a:pt x="223521" y="1747520"/>
                    <a:pt x="269966" y="1793965"/>
                  </a:cubicBezTo>
                  <a:cubicBezTo>
                    <a:pt x="284768" y="1808767"/>
                    <a:pt x="293189" y="1828800"/>
                    <a:pt x="304800" y="1846217"/>
                  </a:cubicBezTo>
                  <a:cubicBezTo>
                    <a:pt x="310606" y="1854925"/>
                    <a:pt x="314816" y="1864941"/>
                    <a:pt x="322217" y="1872342"/>
                  </a:cubicBezTo>
                  <a:cubicBezTo>
                    <a:pt x="328023" y="1878148"/>
                    <a:pt x="334506" y="1883348"/>
                    <a:pt x="339635" y="1889760"/>
                  </a:cubicBezTo>
                  <a:cubicBezTo>
                    <a:pt x="346173" y="1897933"/>
                    <a:pt x="349651" y="1908484"/>
                    <a:pt x="357052" y="1915885"/>
                  </a:cubicBezTo>
                  <a:cubicBezTo>
                    <a:pt x="364453" y="1923286"/>
                    <a:pt x="375004" y="1926764"/>
                    <a:pt x="383177" y="1933302"/>
                  </a:cubicBezTo>
                  <a:cubicBezTo>
                    <a:pt x="389589" y="1938431"/>
                    <a:pt x="394789" y="1944914"/>
                    <a:pt x="400595" y="1950720"/>
                  </a:cubicBezTo>
                  <a:cubicBezTo>
                    <a:pt x="406401" y="1942011"/>
                    <a:pt x="413331" y="1933956"/>
                    <a:pt x="418012" y="1924594"/>
                  </a:cubicBezTo>
                  <a:cubicBezTo>
                    <a:pt x="439915" y="1880787"/>
                    <a:pt x="406633" y="1901140"/>
                    <a:pt x="461555" y="1846217"/>
                  </a:cubicBezTo>
                  <a:lnTo>
                    <a:pt x="513806" y="1793965"/>
                  </a:lnTo>
                  <a:cubicBezTo>
                    <a:pt x="519612" y="1776548"/>
                    <a:pt x="521039" y="1756990"/>
                    <a:pt x="531223" y="1741714"/>
                  </a:cubicBezTo>
                  <a:cubicBezTo>
                    <a:pt x="537029" y="1733005"/>
                    <a:pt x="543959" y="1724949"/>
                    <a:pt x="548640" y="1715588"/>
                  </a:cubicBezTo>
                  <a:cubicBezTo>
                    <a:pt x="552745" y="1707377"/>
                    <a:pt x="551614" y="1696630"/>
                    <a:pt x="557349" y="1689462"/>
                  </a:cubicBezTo>
                  <a:cubicBezTo>
                    <a:pt x="563887" y="1681289"/>
                    <a:pt x="574766" y="1677851"/>
                    <a:pt x="583475" y="1672045"/>
                  </a:cubicBezTo>
                  <a:cubicBezTo>
                    <a:pt x="586378" y="1663337"/>
                    <a:pt x="587460" y="1653791"/>
                    <a:pt x="592183" y="1645920"/>
                  </a:cubicBezTo>
                  <a:cubicBezTo>
                    <a:pt x="596407" y="1638879"/>
                    <a:pt x="606366" y="1636049"/>
                    <a:pt x="609600" y="1628502"/>
                  </a:cubicBezTo>
                  <a:cubicBezTo>
                    <a:pt x="634121" y="1571288"/>
                    <a:pt x="595578" y="1592537"/>
                    <a:pt x="644435" y="1576251"/>
                  </a:cubicBezTo>
                  <a:cubicBezTo>
                    <a:pt x="650241" y="1564640"/>
                    <a:pt x="657031" y="1553470"/>
                    <a:pt x="661852" y="1541417"/>
                  </a:cubicBezTo>
                  <a:cubicBezTo>
                    <a:pt x="668670" y="1524371"/>
                    <a:pt x="669085" y="1504441"/>
                    <a:pt x="679269" y="1489165"/>
                  </a:cubicBezTo>
                  <a:cubicBezTo>
                    <a:pt x="685075" y="1480457"/>
                    <a:pt x="692005" y="1472401"/>
                    <a:pt x="696686" y="1463040"/>
                  </a:cubicBezTo>
                  <a:cubicBezTo>
                    <a:pt x="732744" y="1390925"/>
                    <a:pt x="672894" y="1485666"/>
                    <a:pt x="722812" y="1410788"/>
                  </a:cubicBezTo>
                  <a:cubicBezTo>
                    <a:pt x="727164" y="1384672"/>
                    <a:pt x="733603" y="1329284"/>
                    <a:pt x="748937" y="1306285"/>
                  </a:cubicBezTo>
                  <a:cubicBezTo>
                    <a:pt x="770910" y="1273328"/>
                    <a:pt x="758954" y="1287561"/>
                    <a:pt x="783772" y="1262742"/>
                  </a:cubicBezTo>
                  <a:cubicBezTo>
                    <a:pt x="796933" y="1210096"/>
                    <a:pt x="796265" y="1239263"/>
                    <a:pt x="775063" y="1175657"/>
                  </a:cubicBezTo>
                  <a:lnTo>
                    <a:pt x="766355" y="1149531"/>
                  </a:lnTo>
                  <a:cubicBezTo>
                    <a:pt x="793577" y="1040636"/>
                    <a:pt x="758786" y="1176024"/>
                    <a:pt x="783772" y="1088571"/>
                  </a:cubicBezTo>
                  <a:cubicBezTo>
                    <a:pt x="787060" y="1077063"/>
                    <a:pt x="789041" y="1065201"/>
                    <a:pt x="792480" y="1053737"/>
                  </a:cubicBezTo>
                  <a:cubicBezTo>
                    <a:pt x="797755" y="1036152"/>
                    <a:pt x="804091" y="1018902"/>
                    <a:pt x="809897" y="1001485"/>
                  </a:cubicBezTo>
                  <a:lnTo>
                    <a:pt x="818606" y="975360"/>
                  </a:lnTo>
                  <a:cubicBezTo>
                    <a:pt x="815703" y="966651"/>
                    <a:pt x="811888" y="958195"/>
                    <a:pt x="809897" y="949234"/>
                  </a:cubicBezTo>
                  <a:cubicBezTo>
                    <a:pt x="806067" y="931997"/>
                    <a:pt x="805739" y="914043"/>
                    <a:pt x="801189" y="896982"/>
                  </a:cubicBezTo>
                  <a:cubicBezTo>
                    <a:pt x="794093" y="870373"/>
                    <a:pt x="781742" y="845322"/>
                    <a:pt x="775063" y="818605"/>
                  </a:cubicBezTo>
                  <a:cubicBezTo>
                    <a:pt x="764129" y="774865"/>
                    <a:pt x="770140" y="795125"/>
                    <a:pt x="757646" y="757645"/>
                  </a:cubicBezTo>
                  <a:cubicBezTo>
                    <a:pt x="754743" y="734422"/>
                    <a:pt x="752784" y="711062"/>
                    <a:pt x="748937" y="687977"/>
                  </a:cubicBezTo>
                  <a:cubicBezTo>
                    <a:pt x="740788" y="639082"/>
                    <a:pt x="741878" y="668450"/>
                    <a:pt x="731520" y="627017"/>
                  </a:cubicBezTo>
                  <a:cubicBezTo>
                    <a:pt x="727930" y="612657"/>
                    <a:pt x="726402" y="597834"/>
                    <a:pt x="722812" y="583474"/>
                  </a:cubicBezTo>
                  <a:cubicBezTo>
                    <a:pt x="720586" y="574568"/>
                    <a:pt x="716625" y="566175"/>
                    <a:pt x="714103" y="557348"/>
                  </a:cubicBezTo>
                  <a:cubicBezTo>
                    <a:pt x="710815" y="545840"/>
                    <a:pt x="708683" y="534022"/>
                    <a:pt x="705395" y="522514"/>
                  </a:cubicBezTo>
                  <a:cubicBezTo>
                    <a:pt x="702873" y="513687"/>
                    <a:pt x="698677" y="505349"/>
                    <a:pt x="696686" y="496388"/>
                  </a:cubicBezTo>
                  <a:cubicBezTo>
                    <a:pt x="681041" y="425990"/>
                    <a:pt x="700863" y="463466"/>
                    <a:pt x="670560" y="418011"/>
                  </a:cubicBezTo>
                  <a:cubicBezTo>
                    <a:pt x="668354" y="406982"/>
                    <a:pt x="661384" y="362763"/>
                    <a:pt x="653143" y="348342"/>
                  </a:cubicBezTo>
                  <a:cubicBezTo>
                    <a:pt x="645942" y="335740"/>
                    <a:pt x="634710" y="325816"/>
                    <a:pt x="627017" y="313508"/>
                  </a:cubicBezTo>
                  <a:cubicBezTo>
                    <a:pt x="620137" y="302499"/>
                    <a:pt x="618780" y="287854"/>
                    <a:pt x="609600" y="278674"/>
                  </a:cubicBezTo>
                  <a:cubicBezTo>
                    <a:pt x="594798" y="263872"/>
                    <a:pt x="557349" y="243840"/>
                    <a:pt x="557349" y="243840"/>
                  </a:cubicBezTo>
                  <a:cubicBezTo>
                    <a:pt x="543540" y="202412"/>
                    <a:pt x="546172" y="195033"/>
                    <a:pt x="522515" y="165462"/>
                  </a:cubicBezTo>
                  <a:cubicBezTo>
                    <a:pt x="517386" y="159051"/>
                    <a:pt x="511508" y="153174"/>
                    <a:pt x="505097" y="148045"/>
                  </a:cubicBezTo>
                  <a:cubicBezTo>
                    <a:pt x="496924" y="141507"/>
                    <a:pt x="487680" y="136434"/>
                    <a:pt x="478972" y="130628"/>
                  </a:cubicBezTo>
                  <a:cubicBezTo>
                    <a:pt x="472760" y="111992"/>
                    <a:pt x="468735" y="92280"/>
                    <a:pt x="452846" y="78377"/>
                  </a:cubicBezTo>
                  <a:cubicBezTo>
                    <a:pt x="384517" y="18589"/>
                    <a:pt x="402046" y="13063"/>
                    <a:pt x="391886" y="0"/>
                  </a:cubicBezTo>
                  <a:close/>
                </a:path>
              </a:pathLst>
            </a:custGeom>
            <a:solidFill>
              <a:srgbClr val="C00000">
                <a:alpha val="8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圆角矩形 31"/>
            <p:cNvSpPr/>
            <p:nvPr/>
          </p:nvSpPr>
          <p:spPr>
            <a:xfrm>
              <a:off x="8596385" y="3647498"/>
              <a:ext cx="775411" cy="26381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solidFill>
                    <a:prstClr val="white"/>
                  </a:solidFill>
                </a:rPr>
                <a:t>Client </a:t>
              </a:r>
              <a:endParaRPr lang="zh-CN" altLang="en-US" dirty="0">
                <a:solidFill>
                  <a:prstClr val="white"/>
                </a:solidFill>
              </a:endParaRPr>
            </a:p>
          </p:txBody>
        </p:sp>
        <p:sp>
          <p:nvSpPr>
            <p:cNvPr id="33" name="文本框 32"/>
            <p:cNvSpPr txBox="1"/>
            <p:nvPr/>
          </p:nvSpPr>
          <p:spPr>
            <a:xfrm>
              <a:off x="6271320" y="5375909"/>
              <a:ext cx="5074989" cy="354032"/>
            </a:xfrm>
            <a:prstGeom prst="rect">
              <a:avLst/>
            </a:prstGeom>
            <a:noFill/>
          </p:spPr>
          <p:txBody>
            <a:bodyPr wrap="square" rtlCol="0">
              <a:spAutoFit/>
            </a:bodyPr>
            <a:lstStyle/>
            <a:p>
              <a:pPr algn="ctr"/>
              <a:r>
                <a:rPr lang="en-US" altLang="zh-CN" dirty="0">
                  <a:solidFill>
                    <a:srgbClr val="C00000"/>
                  </a:solidFill>
                </a:rPr>
                <a:t>Collision </a:t>
              </a:r>
              <a:r>
                <a:rPr lang="en-US" altLang="zh-CN" dirty="0" smtClean="0">
                  <a:solidFill>
                    <a:srgbClr val="C00000"/>
                  </a:solidFill>
                </a:rPr>
                <a:t>Zone</a:t>
              </a:r>
              <a:endParaRPr lang="en-US" altLang="zh-CN" dirty="0">
                <a:solidFill>
                  <a:srgbClr val="C00000"/>
                </a:solidFill>
              </a:endParaRPr>
            </a:p>
          </p:txBody>
        </p:sp>
        <p:cxnSp>
          <p:nvCxnSpPr>
            <p:cNvPr id="34" name="直接箭头连接符 33"/>
            <p:cNvCxnSpPr>
              <a:stCxn id="33" idx="0"/>
            </p:cNvCxnSpPr>
            <p:nvPr/>
          </p:nvCxnSpPr>
          <p:spPr>
            <a:xfrm flipV="1">
              <a:off x="8808815" y="4454700"/>
              <a:ext cx="150540" cy="9212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grpSp>
        <p:nvGrpSpPr>
          <p:cNvPr id="35" name="组合 34"/>
          <p:cNvGrpSpPr/>
          <p:nvPr/>
        </p:nvGrpSpPr>
        <p:grpSpPr>
          <a:xfrm flipH="1">
            <a:off x="1156220" y="3258119"/>
            <a:ext cx="4012160" cy="3041084"/>
            <a:chOff x="7064689" y="2379561"/>
            <a:chExt cx="3845952" cy="2915100"/>
          </a:xfrm>
        </p:grpSpPr>
        <p:sp>
          <p:nvSpPr>
            <p:cNvPr id="36" name="椭圆 35"/>
            <p:cNvSpPr/>
            <p:nvPr/>
          </p:nvSpPr>
          <p:spPr>
            <a:xfrm>
              <a:off x="7511791" y="2379561"/>
              <a:ext cx="2915101" cy="2915100"/>
            </a:xfrm>
            <a:prstGeom prst="ellipse">
              <a:avLst/>
            </a:prstGeom>
            <a:solidFill>
              <a:schemeClr val="accent6">
                <a:lumMod val="20000"/>
                <a:lumOff val="80000"/>
                <a:alpha val="50000"/>
              </a:schemeClr>
            </a:solidFill>
            <a:ln w="19050">
              <a:solidFill>
                <a:schemeClr val="accent6"/>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椭圆 36"/>
            <p:cNvSpPr/>
            <p:nvPr/>
          </p:nvSpPr>
          <p:spPr>
            <a:xfrm>
              <a:off x="7064689" y="2379561"/>
              <a:ext cx="2915102" cy="2915100"/>
            </a:xfrm>
            <a:prstGeom prst="ellipse">
              <a:avLst/>
            </a:prstGeom>
            <a:solidFill>
              <a:schemeClr val="accent2">
                <a:lumMod val="20000"/>
                <a:lumOff val="80000"/>
                <a:alpha val="50000"/>
              </a:schemeClr>
            </a:solidFill>
            <a:ln w="19050">
              <a:solidFill>
                <a:schemeClr val="accent2">
                  <a:alpha val="9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8" name="椭圆 37"/>
            <p:cNvSpPr/>
            <p:nvPr/>
          </p:nvSpPr>
          <p:spPr>
            <a:xfrm>
              <a:off x="7995539" y="2379561"/>
              <a:ext cx="2915102" cy="2915100"/>
            </a:xfrm>
            <a:prstGeom prst="ellipse">
              <a:avLst/>
            </a:prstGeom>
            <a:solidFill>
              <a:schemeClr val="bg2">
                <a:lumMod val="90000"/>
                <a:alpha val="50000"/>
              </a:schemeClr>
            </a:solidFill>
            <a:ln w="19050">
              <a:solidFill>
                <a:schemeClr val="tx1">
                  <a:lumMod val="50000"/>
                  <a:lumOff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9" name="圆角矩形 38"/>
            <p:cNvSpPr/>
            <p:nvPr/>
          </p:nvSpPr>
          <p:spPr>
            <a:xfrm>
              <a:off x="8096911" y="3647498"/>
              <a:ext cx="900476" cy="26381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solidFill>
                    <a:prstClr val="white"/>
                  </a:solidFill>
                </a:rPr>
                <a:t>CS RAP</a:t>
              </a:r>
              <a:endParaRPr lang="zh-CN" altLang="en-US" dirty="0">
                <a:solidFill>
                  <a:prstClr val="white"/>
                </a:solidFill>
              </a:endParaRPr>
            </a:p>
          </p:txBody>
        </p:sp>
        <p:sp>
          <p:nvSpPr>
            <p:cNvPr id="40" name="圆角矩形 39"/>
            <p:cNvSpPr/>
            <p:nvPr/>
          </p:nvSpPr>
          <p:spPr>
            <a:xfrm>
              <a:off x="9107315" y="3647499"/>
              <a:ext cx="782552" cy="2638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solidFill>
                    <a:prstClr val="white"/>
                  </a:solidFill>
                </a:rPr>
                <a:t>EAP</a:t>
              </a:r>
              <a:endParaRPr lang="zh-CN" altLang="en-US" dirty="0">
                <a:solidFill>
                  <a:prstClr val="white"/>
                </a:solidFill>
              </a:endParaRPr>
            </a:p>
          </p:txBody>
        </p:sp>
        <p:sp>
          <p:nvSpPr>
            <p:cNvPr id="41" name="圆角矩形 40"/>
            <p:cNvSpPr/>
            <p:nvPr/>
          </p:nvSpPr>
          <p:spPr>
            <a:xfrm>
              <a:off x="8596386" y="3156161"/>
              <a:ext cx="775412" cy="26381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solidFill>
                    <a:prstClr val="white"/>
                  </a:solidFill>
                </a:rPr>
                <a:t>Client </a:t>
              </a:r>
              <a:endParaRPr lang="zh-CN" altLang="en-US" dirty="0">
                <a:solidFill>
                  <a:prstClr val="white"/>
                </a:solidFill>
              </a:endParaRPr>
            </a:p>
          </p:txBody>
        </p:sp>
      </p:grpSp>
      <p:sp>
        <p:nvSpPr>
          <p:cNvPr id="42" name="灯片编号占位符 41"/>
          <p:cNvSpPr>
            <a:spLocks noGrp="1"/>
          </p:cNvSpPr>
          <p:nvPr>
            <p:ph type="sldNum" sz="quarter" idx="12"/>
          </p:nvPr>
        </p:nvSpPr>
        <p:spPr/>
        <p:txBody>
          <a:bodyPr/>
          <a:lstStyle/>
          <a:p>
            <a:fld id="{70554D1C-D8EB-40C0-9154-E3DE29E12A57}" type="slidenum">
              <a:rPr lang="zh-CN" altLang="en-US" smtClean="0"/>
              <a:t>13</a:t>
            </a:fld>
            <a:endParaRPr lang="zh-CN" altLang="en-US"/>
          </a:p>
        </p:txBody>
      </p:sp>
    </p:spTree>
    <p:extLst>
      <p:ext uri="{BB962C8B-B14F-4D97-AF65-F5344CB8AC3E}">
        <p14:creationId xmlns:p14="http://schemas.microsoft.com/office/powerpoint/2010/main" val="24440398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RAP </a:t>
            </a:r>
            <a:r>
              <a:rPr lang="en-US" altLang="zh-CN" dirty="0" smtClean="0"/>
              <a:t>Impact: </a:t>
            </a:r>
            <a:r>
              <a:rPr lang="en-US" altLang="zh-CN" dirty="0"/>
              <a:t>CS RAP and HT RAP</a:t>
            </a:r>
            <a:endParaRPr lang="zh-CN" altLang="en-US" dirty="0"/>
          </a:p>
        </p:txBody>
      </p:sp>
      <p:sp>
        <p:nvSpPr>
          <p:cNvPr id="5" name="内容占位符 4"/>
          <p:cNvSpPr>
            <a:spLocks noGrp="1"/>
          </p:cNvSpPr>
          <p:nvPr>
            <p:ph sz="half" idx="1"/>
          </p:nvPr>
        </p:nvSpPr>
        <p:spPr>
          <a:xfrm>
            <a:off x="838200" y="1825625"/>
            <a:ext cx="5181600" cy="993775"/>
          </a:xfrm>
        </p:spPr>
        <p:txBody>
          <a:bodyPr>
            <a:noAutofit/>
          </a:bodyPr>
          <a:lstStyle/>
          <a:p>
            <a:pPr>
              <a:lnSpc>
                <a:spcPct val="100000"/>
              </a:lnSpc>
            </a:pPr>
            <a:r>
              <a:rPr lang="en-US" altLang="zh-CN" dirty="0" smtClean="0"/>
              <a:t>[CS RAP] </a:t>
            </a:r>
            <a:r>
              <a:rPr lang="en-US" altLang="zh-CN" dirty="0"/>
              <a:t>Carrier Sense RAP</a:t>
            </a:r>
          </a:p>
          <a:p>
            <a:pPr lvl="1">
              <a:lnSpc>
                <a:spcPct val="100000"/>
              </a:lnSpc>
            </a:pPr>
            <a:r>
              <a:rPr lang="en-US" altLang="zh-CN" sz="2800" dirty="0" smtClean="0"/>
              <a:t>Impact: EAP </a:t>
            </a:r>
            <a:r>
              <a:rPr lang="en-US" altLang="zh-CN" sz="2800" dirty="0"/>
              <a:t>Access </a:t>
            </a:r>
            <a:r>
              <a:rPr lang="en-US" altLang="zh-CN" sz="2800" dirty="0" smtClean="0"/>
              <a:t>Delay</a:t>
            </a:r>
            <a:endParaRPr lang="zh-CN" altLang="en-US" dirty="0"/>
          </a:p>
        </p:txBody>
      </p:sp>
      <p:sp>
        <p:nvSpPr>
          <p:cNvPr id="6" name="内容占位符 5"/>
          <p:cNvSpPr>
            <a:spLocks noGrp="1"/>
          </p:cNvSpPr>
          <p:nvPr>
            <p:ph sz="half" idx="2"/>
          </p:nvPr>
        </p:nvSpPr>
        <p:spPr>
          <a:xfrm>
            <a:off x="6172200" y="1825625"/>
            <a:ext cx="5181600" cy="993775"/>
          </a:xfrm>
        </p:spPr>
        <p:txBody>
          <a:bodyPr>
            <a:noAutofit/>
          </a:bodyPr>
          <a:lstStyle/>
          <a:p>
            <a:pPr>
              <a:lnSpc>
                <a:spcPct val="100000"/>
              </a:lnSpc>
            </a:pPr>
            <a:r>
              <a:rPr lang="en-US" altLang="zh-CN" dirty="0" smtClean="0"/>
              <a:t>[HT RAP] </a:t>
            </a:r>
            <a:r>
              <a:rPr lang="en-US" altLang="zh-CN" dirty="0"/>
              <a:t>Hidden Terminal RAP</a:t>
            </a:r>
          </a:p>
          <a:p>
            <a:pPr lvl="1">
              <a:lnSpc>
                <a:spcPct val="100000"/>
              </a:lnSpc>
            </a:pPr>
            <a:r>
              <a:rPr lang="en-US" altLang="zh-CN" sz="2800" dirty="0" smtClean="0"/>
              <a:t>Impact: EAP Packet Loss</a:t>
            </a:r>
            <a:endParaRPr lang="zh-CN" altLang="en-US" dirty="0"/>
          </a:p>
        </p:txBody>
      </p:sp>
      <p:sp>
        <p:nvSpPr>
          <p:cNvPr id="24" name="矩形 23"/>
          <p:cNvSpPr/>
          <p:nvPr/>
        </p:nvSpPr>
        <p:spPr>
          <a:xfrm>
            <a:off x="141890" y="3392487"/>
            <a:ext cx="11908220" cy="523220"/>
          </a:xfrm>
          <a:prstGeom prst="rect">
            <a:avLst/>
          </a:prstGeom>
        </p:spPr>
        <p:txBody>
          <a:bodyPr wrap="square">
            <a:spAutoFit/>
          </a:bodyPr>
          <a:lstStyle/>
          <a:p>
            <a:pPr algn="ctr">
              <a:spcBef>
                <a:spcPts val="1000"/>
              </a:spcBef>
            </a:pPr>
            <a:r>
              <a:rPr lang="en-US" altLang="zh-CN" sz="2800" dirty="0" smtClean="0"/>
              <a:t>Due </a:t>
            </a:r>
            <a:r>
              <a:rPr lang="en-US" altLang="zh-CN" sz="2800" dirty="0"/>
              <a:t>to the </a:t>
            </a:r>
            <a:r>
              <a:rPr lang="en-US" altLang="zh-CN" sz="2800" u="sng" dirty="0"/>
              <a:t>totally</a:t>
            </a:r>
            <a:r>
              <a:rPr lang="en-US" altLang="zh-CN" sz="2800" u="sng" dirty="0"/>
              <a:t> different </a:t>
            </a:r>
            <a:r>
              <a:rPr lang="en-US" altLang="zh-CN" sz="2800" u="sng" dirty="0" smtClean="0"/>
              <a:t>impacts</a:t>
            </a:r>
            <a:r>
              <a:rPr lang="en-US" altLang="zh-CN" sz="2800" dirty="0" smtClean="0">
                <a:solidFill>
                  <a:srgbClr val="FF0000"/>
                </a:solidFill>
              </a:rPr>
              <a:t> </a:t>
            </a:r>
            <a:r>
              <a:rPr lang="en-US" altLang="zh-CN" sz="2800" dirty="0" smtClean="0"/>
              <a:t>on EAP</a:t>
            </a:r>
            <a:endParaRPr lang="zh-CN" altLang="en-US" sz="2800" b="1" dirty="0">
              <a:solidFill>
                <a:srgbClr val="FF0000"/>
              </a:solidFill>
            </a:endParaRPr>
          </a:p>
        </p:txBody>
      </p:sp>
      <p:sp>
        <p:nvSpPr>
          <p:cNvPr id="2" name="灯片编号占位符 1"/>
          <p:cNvSpPr>
            <a:spLocks noGrp="1"/>
          </p:cNvSpPr>
          <p:nvPr>
            <p:ph type="sldNum" sz="quarter" idx="12"/>
          </p:nvPr>
        </p:nvSpPr>
        <p:spPr/>
        <p:txBody>
          <a:bodyPr/>
          <a:lstStyle/>
          <a:p>
            <a:fld id="{70554D1C-D8EB-40C0-9154-E3DE29E12A57}" type="slidenum">
              <a:rPr lang="zh-CN" altLang="en-US" smtClean="0"/>
              <a:t>14</a:t>
            </a:fld>
            <a:endParaRPr lang="zh-CN" altLang="en-US"/>
          </a:p>
        </p:txBody>
      </p:sp>
    </p:spTree>
    <p:extLst>
      <p:ext uri="{BB962C8B-B14F-4D97-AF65-F5344CB8AC3E}">
        <p14:creationId xmlns:p14="http://schemas.microsoft.com/office/powerpoint/2010/main" val="21359129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RAP </a:t>
            </a:r>
            <a:r>
              <a:rPr lang="en-US" altLang="zh-CN" dirty="0" smtClean="0"/>
              <a:t>Impact: </a:t>
            </a:r>
            <a:r>
              <a:rPr lang="en-US" altLang="zh-CN" dirty="0"/>
              <a:t>CS RAP and HT RAP</a:t>
            </a:r>
            <a:endParaRPr lang="zh-CN" altLang="en-US" dirty="0"/>
          </a:p>
        </p:txBody>
      </p:sp>
      <p:sp>
        <p:nvSpPr>
          <p:cNvPr id="5" name="内容占位符 4"/>
          <p:cNvSpPr>
            <a:spLocks noGrp="1"/>
          </p:cNvSpPr>
          <p:nvPr>
            <p:ph sz="half" idx="1"/>
          </p:nvPr>
        </p:nvSpPr>
        <p:spPr>
          <a:xfrm>
            <a:off x="838200" y="1825625"/>
            <a:ext cx="5181600" cy="993775"/>
          </a:xfrm>
        </p:spPr>
        <p:txBody>
          <a:bodyPr>
            <a:noAutofit/>
          </a:bodyPr>
          <a:lstStyle/>
          <a:p>
            <a:pPr>
              <a:lnSpc>
                <a:spcPct val="100000"/>
              </a:lnSpc>
            </a:pPr>
            <a:r>
              <a:rPr lang="en-US" altLang="zh-CN" dirty="0" smtClean="0"/>
              <a:t>[CS RAP] </a:t>
            </a:r>
            <a:r>
              <a:rPr lang="en-US" altLang="zh-CN" dirty="0"/>
              <a:t>Carrier Sense RAP</a:t>
            </a:r>
          </a:p>
          <a:p>
            <a:pPr lvl="1">
              <a:lnSpc>
                <a:spcPct val="100000"/>
              </a:lnSpc>
            </a:pPr>
            <a:r>
              <a:rPr lang="en-US" altLang="zh-CN" sz="2800" dirty="0" smtClean="0"/>
              <a:t>Impact: EAP </a:t>
            </a:r>
            <a:r>
              <a:rPr lang="en-US" altLang="zh-CN" sz="2800" dirty="0"/>
              <a:t>Access </a:t>
            </a:r>
            <a:r>
              <a:rPr lang="en-US" altLang="zh-CN" sz="2800" dirty="0" smtClean="0"/>
              <a:t>Delay</a:t>
            </a:r>
            <a:endParaRPr lang="zh-CN" altLang="en-US" dirty="0"/>
          </a:p>
        </p:txBody>
      </p:sp>
      <p:sp>
        <p:nvSpPr>
          <p:cNvPr id="6" name="内容占位符 5"/>
          <p:cNvSpPr>
            <a:spLocks noGrp="1"/>
          </p:cNvSpPr>
          <p:nvPr>
            <p:ph sz="half" idx="2"/>
          </p:nvPr>
        </p:nvSpPr>
        <p:spPr>
          <a:xfrm>
            <a:off x="6172200" y="1825625"/>
            <a:ext cx="5181600" cy="993775"/>
          </a:xfrm>
        </p:spPr>
        <p:txBody>
          <a:bodyPr>
            <a:noAutofit/>
          </a:bodyPr>
          <a:lstStyle/>
          <a:p>
            <a:pPr>
              <a:lnSpc>
                <a:spcPct val="100000"/>
              </a:lnSpc>
            </a:pPr>
            <a:r>
              <a:rPr lang="en-US" altLang="zh-CN" dirty="0" smtClean="0"/>
              <a:t>[HT RAP] </a:t>
            </a:r>
            <a:r>
              <a:rPr lang="en-US" altLang="zh-CN" dirty="0"/>
              <a:t>Hidden Terminal RAP</a:t>
            </a:r>
          </a:p>
          <a:p>
            <a:pPr lvl="1">
              <a:lnSpc>
                <a:spcPct val="100000"/>
              </a:lnSpc>
            </a:pPr>
            <a:r>
              <a:rPr lang="en-US" altLang="zh-CN" sz="2800" dirty="0" smtClean="0"/>
              <a:t>Impact: EAP Packet Loss</a:t>
            </a:r>
            <a:endParaRPr lang="zh-CN" altLang="en-US" dirty="0"/>
          </a:p>
        </p:txBody>
      </p:sp>
      <p:sp>
        <p:nvSpPr>
          <p:cNvPr id="24" name="矩形 23"/>
          <p:cNvSpPr/>
          <p:nvPr/>
        </p:nvSpPr>
        <p:spPr>
          <a:xfrm>
            <a:off x="141890" y="3392487"/>
            <a:ext cx="11908220" cy="1641475"/>
          </a:xfrm>
          <a:prstGeom prst="rect">
            <a:avLst/>
          </a:prstGeom>
        </p:spPr>
        <p:txBody>
          <a:bodyPr wrap="square">
            <a:spAutoFit/>
          </a:bodyPr>
          <a:lstStyle/>
          <a:p>
            <a:pPr algn="ctr">
              <a:spcBef>
                <a:spcPts val="1000"/>
              </a:spcBef>
            </a:pPr>
            <a:r>
              <a:rPr lang="en-US" altLang="zh-CN" sz="2800" dirty="0" smtClean="0"/>
              <a:t>Due </a:t>
            </a:r>
            <a:r>
              <a:rPr lang="en-US" altLang="zh-CN" sz="2800" dirty="0"/>
              <a:t>to the totally</a:t>
            </a:r>
            <a:r>
              <a:rPr lang="en-US" altLang="zh-CN" sz="2800" dirty="0"/>
              <a:t> different </a:t>
            </a:r>
            <a:r>
              <a:rPr lang="en-US" altLang="zh-CN" sz="2800" dirty="0" smtClean="0"/>
              <a:t>impacts</a:t>
            </a:r>
            <a:r>
              <a:rPr lang="en-US" altLang="zh-CN" sz="2800" dirty="0" smtClean="0">
                <a:solidFill>
                  <a:srgbClr val="FF0000"/>
                </a:solidFill>
              </a:rPr>
              <a:t> </a:t>
            </a:r>
            <a:r>
              <a:rPr lang="en-US" altLang="zh-CN" sz="2800" dirty="0" smtClean="0"/>
              <a:t>on EAP</a:t>
            </a:r>
          </a:p>
          <a:p>
            <a:pPr marL="228600" indent="-228600" algn="ctr">
              <a:spcBef>
                <a:spcPts val="1000"/>
              </a:spcBef>
              <a:buFont typeface="Arial" panose="020B0604020202020204" pitchFamily="34" charset="0"/>
              <a:buChar char="•"/>
            </a:pPr>
            <a:r>
              <a:rPr lang="en-US" altLang="zh-CN" sz="2800" b="1" u="sng" dirty="0" smtClean="0">
                <a:solidFill>
                  <a:srgbClr val="FF0000"/>
                </a:solidFill>
              </a:rPr>
              <a:t>The CS </a:t>
            </a:r>
            <a:r>
              <a:rPr lang="en-US" altLang="zh-CN" sz="2800" b="1" u="sng" dirty="0">
                <a:solidFill>
                  <a:srgbClr val="FF0000"/>
                </a:solidFill>
              </a:rPr>
              <a:t>RAP and HT RAP needs to be </a:t>
            </a:r>
            <a:r>
              <a:rPr lang="en-US" altLang="zh-CN" sz="2800" b="1" u="sng" dirty="0" smtClean="0">
                <a:solidFill>
                  <a:srgbClr val="FF0000"/>
                </a:solidFill>
              </a:rPr>
              <a:t>distinguished.</a:t>
            </a:r>
          </a:p>
          <a:p>
            <a:pPr marL="228600" indent="-228600" algn="ctr">
              <a:spcBef>
                <a:spcPts val="1000"/>
              </a:spcBef>
              <a:buFont typeface="Arial" panose="020B0604020202020204" pitchFamily="34" charset="0"/>
              <a:buChar char="•"/>
            </a:pPr>
            <a:r>
              <a:rPr lang="en-US" altLang="zh-CN" sz="2800" b="1" u="sng" dirty="0" smtClean="0">
                <a:solidFill>
                  <a:srgbClr val="FF0000"/>
                </a:solidFill>
              </a:rPr>
              <a:t>The impact of </a:t>
            </a:r>
            <a:r>
              <a:rPr lang="en-US" altLang="zh-CN" sz="2800" b="1" u="sng" dirty="0">
                <a:solidFill>
                  <a:srgbClr val="FF0000"/>
                </a:solidFill>
              </a:rPr>
              <a:t>CS RAP and HT RAP </a:t>
            </a:r>
            <a:r>
              <a:rPr lang="en-US" altLang="zh-CN" sz="2800" b="1" u="sng" dirty="0" smtClean="0">
                <a:solidFill>
                  <a:srgbClr val="FF0000"/>
                </a:solidFill>
              </a:rPr>
              <a:t>needs to be measured respectively</a:t>
            </a:r>
            <a:r>
              <a:rPr lang="en-US" altLang="zh-CN" sz="2800" b="1" dirty="0" smtClean="0">
                <a:solidFill>
                  <a:srgbClr val="FF0000"/>
                </a:solidFill>
              </a:rPr>
              <a:t>.</a:t>
            </a:r>
            <a:endParaRPr lang="zh-CN" altLang="en-US" sz="2800" b="1" dirty="0">
              <a:solidFill>
                <a:srgbClr val="FF0000"/>
              </a:solidFill>
            </a:endParaRPr>
          </a:p>
        </p:txBody>
      </p:sp>
      <p:sp>
        <p:nvSpPr>
          <p:cNvPr id="2" name="灯片编号占位符 1"/>
          <p:cNvSpPr>
            <a:spLocks noGrp="1"/>
          </p:cNvSpPr>
          <p:nvPr>
            <p:ph type="sldNum" sz="quarter" idx="12"/>
          </p:nvPr>
        </p:nvSpPr>
        <p:spPr/>
        <p:txBody>
          <a:bodyPr/>
          <a:lstStyle/>
          <a:p>
            <a:fld id="{70554D1C-D8EB-40C0-9154-E3DE29E12A57}" type="slidenum">
              <a:rPr lang="zh-CN" altLang="en-US" smtClean="0"/>
              <a:t>15</a:t>
            </a:fld>
            <a:endParaRPr lang="zh-CN" altLang="en-US"/>
          </a:p>
        </p:txBody>
      </p:sp>
    </p:spTree>
    <p:extLst>
      <p:ext uri="{BB962C8B-B14F-4D97-AF65-F5344CB8AC3E}">
        <p14:creationId xmlns:p14="http://schemas.microsoft.com/office/powerpoint/2010/main" val="285955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4">
                                            <p:txEl>
                                              <p:pRg st="1" end="1"/>
                                            </p:txEl>
                                          </p:spTgt>
                                        </p:tgtEl>
                                        <p:attrNameLst>
                                          <p:attrName>style.visibility</p:attrName>
                                        </p:attrNameLst>
                                      </p:cBhvr>
                                      <p:to>
                                        <p:strVal val="visible"/>
                                      </p:to>
                                    </p:set>
                                    <p:animEffect transition="in" filter="fade">
                                      <p:cBhvr>
                                        <p:cTn id="7" dur="500"/>
                                        <p:tgtEl>
                                          <p:spTgt spid="24">
                                            <p:txEl>
                                              <p:pRg st="1" end="1"/>
                                            </p:txEl>
                                          </p:spTgt>
                                        </p:tgtEl>
                                      </p:cBhvr>
                                    </p:animEffect>
                                    <p:anim calcmode="lin" valueType="num">
                                      <p:cBhvr>
                                        <p:cTn id="8" dur="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4">
                                            <p:txEl>
                                              <p:pRg st="2" end="2"/>
                                            </p:txEl>
                                          </p:spTgt>
                                        </p:tgtEl>
                                        <p:attrNameLst>
                                          <p:attrName>style.visibility</p:attrName>
                                        </p:attrNameLst>
                                      </p:cBhvr>
                                      <p:to>
                                        <p:strVal val="visible"/>
                                      </p:to>
                                    </p:set>
                                    <p:animEffect transition="in" filter="fade">
                                      <p:cBhvr>
                                        <p:cTn id="13" dur="500"/>
                                        <p:tgtEl>
                                          <p:spTgt spid="24">
                                            <p:txEl>
                                              <p:pRg st="2" end="2"/>
                                            </p:txEl>
                                          </p:spTgt>
                                        </p:tgtEl>
                                      </p:cBhvr>
                                    </p:animEffect>
                                    <p:anim calcmode="lin" valueType="num">
                                      <p:cBhvr>
                                        <p:cTn id="14" dur="5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838200" y="365125"/>
            <a:ext cx="10947400" cy="1325563"/>
          </a:xfrm>
        </p:spPr>
        <p:txBody>
          <a:bodyPr/>
          <a:lstStyle/>
          <a:p>
            <a:r>
              <a:rPr lang="en-US" altLang="zh-CN" dirty="0" smtClean="0"/>
              <a:t>Distinguish CS RAPs and HT RAPs</a:t>
            </a:r>
            <a:endParaRPr lang="zh-CN" altLang="en-US" dirty="0"/>
          </a:p>
        </p:txBody>
      </p:sp>
      <p:sp>
        <p:nvSpPr>
          <p:cNvPr id="2" name="内容占位符 1"/>
          <p:cNvSpPr>
            <a:spLocks noGrp="1"/>
          </p:cNvSpPr>
          <p:nvPr>
            <p:ph idx="1"/>
          </p:nvPr>
        </p:nvSpPr>
        <p:spPr/>
        <p:txBody>
          <a:bodyPr>
            <a:normAutofit/>
          </a:bodyPr>
          <a:lstStyle/>
          <a:p>
            <a:pPr>
              <a:lnSpc>
                <a:spcPct val="100000"/>
              </a:lnSpc>
            </a:pPr>
            <a:r>
              <a:rPr lang="en-US" altLang="zh-CN" dirty="0" smtClean="0"/>
              <a:t>CS RAPs or HT RAPs? </a:t>
            </a:r>
            <a:endParaRPr lang="zh-CN" altLang="en-US" dirty="0"/>
          </a:p>
        </p:txBody>
      </p:sp>
      <p:pic>
        <p:nvPicPr>
          <p:cNvPr id="11" name="Picture 4" descr="http://www.cisco.com/content/dam/en/us/products/wireless/ps5678/ps11203/ap1040_large_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191" y="2709930"/>
            <a:ext cx="2199832" cy="16221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h.hiphotos.baidu.com/baike/pic/item/3bf33a87e950352ab1ebf7f05243fbf2b3118b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8" t="26145" r="12980" b="19829"/>
          <a:stretch/>
        </p:blipFill>
        <p:spPr bwMode="auto">
          <a:xfrm>
            <a:off x="4277117" y="3274417"/>
            <a:ext cx="1147326" cy="806490"/>
          </a:xfrm>
          <a:prstGeom prst="rect">
            <a:avLst/>
          </a:prstGeom>
          <a:noFill/>
          <a:ln w="6350">
            <a:noFill/>
          </a:ln>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084286" y="4135397"/>
            <a:ext cx="1532984" cy="369332"/>
          </a:xfrm>
          <a:prstGeom prst="rect">
            <a:avLst/>
          </a:prstGeom>
          <a:noFill/>
        </p:spPr>
        <p:txBody>
          <a:bodyPr wrap="none" rtlCol="0">
            <a:spAutoFit/>
          </a:bodyPr>
          <a:lstStyle/>
          <a:p>
            <a:pPr algn="ctr"/>
            <a:r>
              <a:rPr lang="en-US" altLang="zh-CN" dirty="0"/>
              <a:t>RSSI = </a:t>
            </a:r>
            <a:r>
              <a:rPr lang="en-US" altLang="zh-CN" dirty="0" smtClean="0"/>
              <a:t>-75dBm</a:t>
            </a:r>
            <a:endParaRPr lang="zh-CN" altLang="en-US" dirty="0"/>
          </a:p>
        </p:txBody>
      </p:sp>
      <p:pic>
        <p:nvPicPr>
          <p:cNvPr id="21" name="Picture 2" descr="http://h.hiphotos.baidu.com/baike/pic/item/3bf33a87e950352ab1ebf7f05243fbf2b3118b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8" t="26145" r="12980" b="19829"/>
          <a:stretch/>
        </p:blipFill>
        <p:spPr bwMode="auto">
          <a:xfrm>
            <a:off x="6171340" y="3274417"/>
            <a:ext cx="1147326" cy="806490"/>
          </a:xfrm>
          <a:prstGeom prst="rect">
            <a:avLst/>
          </a:prstGeom>
          <a:noFill/>
          <a:ln w="6350">
            <a:noFill/>
          </a:ln>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5960415" y="4135397"/>
            <a:ext cx="1532984" cy="369332"/>
          </a:xfrm>
          <a:prstGeom prst="rect">
            <a:avLst/>
          </a:prstGeom>
          <a:noFill/>
        </p:spPr>
        <p:txBody>
          <a:bodyPr wrap="none" rtlCol="0">
            <a:spAutoFit/>
          </a:bodyPr>
          <a:lstStyle/>
          <a:p>
            <a:pPr algn="ctr"/>
            <a:r>
              <a:rPr lang="en-US" altLang="zh-CN" dirty="0"/>
              <a:t>RSSI = </a:t>
            </a:r>
            <a:r>
              <a:rPr lang="en-US" altLang="zh-CN" dirty="0" smtClean="0"/>
              <a:t>-</a:t>
            </a:r>
            <a:r>
              <a:rPr lang="en-US" altLang="zh-CN" dirty="0"/>
              <a:t>8</a:t>
            </a:r>
            <a:r>
              <a:rPr lang="en-US" altLang="zh-CN" dirty="0" smtClean="0"/>
              <a:t>0dBm</a:t>
            </a:r>
            <a:endParaRPr lang="zh-CN" altLang="en-US" dirty="0"/>
          </a:p>
        </p:txBody>
      </p:sp>
      <p:pic>
        <p:nvPicPr>
          <p:cNvPr id="24" name="Picture 2" descr="http://h.hiphotos.baidu.com/baike/pic/item/3bf33a87e950352ab1ebf7f05243fbf2b3118b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8" t="26145" r="12980" b="19829"/>
          <a:stretch/>
        </p:blipFill>
        <p:spPr bwMode="auto">
          <a:xfrm>
            <a:off x="8065563" y="3274417"/>
            <a:ext cx="1147328" cy="806490"/>
          </a:xfrm>
          <a:prstGeom prst="rect">
            <a:avLst/>
          </a:prstGeom>
          <a:noFill/>
          <a:ln w="6350">
            <a:noFill/>
          </a:ln>
          <a:extLst>
            <a:ext uri="{909E8E84-426E-40DD-AFC4-6F175D3DCCD1}">
              <a14:hiddenFill xmlns:a14="http://schemas.microsoft.com/office/drawing/2010/main">
                <a:solidFill>
                  <a:srgbClr val="FFFFFF"/>
                </a:solidFill>
              </a14:hiddenFill>
            </a:ext>
          </a:extLst>
        </p:spPr>
      </p:pic>
      <p:sp>
        <p:nvSpPr>
          <p:cNvPr id="25" name="文本框 24"/>
          <p:cNvSpPr txBox="1"/>
          <p:nvPr/>
        </p:nvSpPr>
        <p:spPr>
          <a:xfrm>
            <a:off x="7838949" y="4135397"/>
            <a:ext cx="1585883" cy="369332"/>
          </a:xfrm>
          <a:prstGeom prst="rect">
            <a:avLst/>
          </a:prstGeom>
          <a:noFill/>
        </p:spPr>
        <p:txBody>
          <a:bodyPr wrap="none" rtlCol="0">
            <a:spAutoFit/>
          </a:bodyPr>
          <a:lstStyle/>
          <a:p>
            <a:pPr algn="ctr"/>
            <a:r>
              <a:rPr lang="en-US" altLang="zh-CN" dirty="0"/>
              <a:t>RSSI = - </a:t>
            </a:r>
            <a:r>
              <a:rPr lang="en-US" altLang="zh-CN" dirty="0" smtClean="0"/>
              <a:t>90dBm</a:t>
            </a:r>
            <a:endParaRPr lang="zh-CN" altLang="en-US" dirty="0"/>
          </a:p>
        </p:txBody>
      </p:sp>
      <p:pic>
        <p:nvPicPr>
          <p:cNvPr id="27" name="Picture 2" descr="http://h.hiphotos.baidu.com/baike/pic/item/3bf33a87e950352ab1ebf7f05243fbf2b3118b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8" t="26145" r="12980" b="19829"/>
          <a:stretch/>
        </p:blipFill>
        <p:spPr bwMode="auto">
          <a:xfrm>
            <a:off x="9959788" y="3274417"/>
            <a:ext cx="1147326" cy="806490"/>
          </a:xfrm>
          <a:prstGeom prst="rect">
            <a:avLst/>
          </a:prstGeom>
          <a:noFill/>
          <a:ln w="6350">
            <a:noFill/>
          </a:ln>
          <a:extLst>
            <a:ext uri="{909E8E84-426E-40DD-AFC4-6F175D3DCCD1}">
              <a14:hiddenFill xmlns:a14="http://schemas.microsoft.com/office/drawing/2010/main">
                <a:solidFill>
                  <a:srgbClr val="FFFFFF"/>
                </a:solidFill>
              </a14:hiddenFill>
            </a:ext>
          </a:extLst>
        </p:spPr>
      </p:pic>
      <p:sp>
        <p:nvSpPr>
          <p:cNvPr id="28" name="文本框 27"/>
          <p:cNvSpPr txBox="1"/>
          <p:nvPr/>
        </p:nvSpPr>
        <p:spPr>
          <a:xfrm>
            <a:off x="9770381" y="4135397"/>
            <a:ext cx="1532984" cy="369332"/>
          </a:xfrm>
          <a:prstGeom prst="rect">
            <a:avLst/>
          </a:prstGeom>
          <a:noFill/>
        </p:spPr>
        <p:txBody>
          <a:bodyPr wrap="none" rtlCol="0">
            <a:spAutoFit/>
          </a:bodyPr>
          <a:lstStyle/>
          <a:p>
            <a:pPr algn="ctr"/>
            <a:r>
              <a:rPr lang="en-US" altLang="zh-CN" dirty="0"/>
              <a:t>RSSI = -</a:t>
            </a:r>
            <a:r>
              <a:rPr lang="en-US" altLang="zh-CN" dirty="0" smtClean="0"/>
              <a:t>95dBm</a:t>
            </a:r>
            <a:endParaRPr lang="zh-CN" altLang="en-US" dirty="0"/>
          </a:p>
        </p:txBody>
      </p:sp>
      <p:sp>
        <p:nvSpPr>
          <p:cNvPr id="8" name="矩形 7"/>
          <p:cNvSpPr/>
          <p:nvPr/>
        </p:nvSpPr>
        <p:spPr>
          <a:xfrm>
            <a:off x="4824640" y="4857810"/>
            <a:ext cx="6529160" cy="707886"/>
          </a:xfrm>
          <a:prstGeom prst="rect">
            <a:avLst/>
          </a:prstGeom>
        </p:spPr>
        <p:txBody>
          <a:bodyPr wrap="none">
            <a:spAutoFit/>
          </a:bodyPr>
          <a:lstStyle/>
          <a:p>
            <a:r>
              <a:rPr lang="en-US" altLang="zh-CN" sz="2800" u="sng" dirty="0">
                <a:solidFill>
                  <a:prstClr val="black"/>
                </a:solidFill>
              </a:rPr>
              <a:t>Use the RAP </a:t>
            </a:r>
            <a:r>
              <a:rPr lang="en-US" altLang="zh-CN" sz="4000" u="sng" dirty="0">
                <a:solidFill>
                  <a:srgbClr val="FF0000"/>
                </a:solidFill>
              </a:rPr>
              <a:t>RSSI</a:t>
            </a:r>
            <a:r>
              <a:rPr lang="en-US" altLang="zh-CN" sz="2800" u="sng" dirty="0">
                <a:solidFill>
                  <a:prstClr val="black"/>
                </a:solidFill>
              </a:rPr>
              <a:t> </a:t>
            </a:r>
            <a:r>
              <a:rPr lang="en-US" altLang="zh-CN" sz="2800" u="sng" dirty="0" smtClean="0">
                <a:solidFill>
                  <a:prstClr val="black"/>
                </a:solidFill>
              </a:rPr>
              <a:t>and </a:t>
            </a:r>
            <a:r>
              <a:rPr lang="en-US" altLang="zh-CN" sz="4000" u="sng" dirty="0" smtClean="0">
                <a:solidFill>
                  <a:srgbClr val="FF0000"/>
                </a:solidFill>
              </a:rPr>
              <a:t>CST</a:t>
            </a:r>
            <a:r>
              <a:rPr lang="en-US" altLang="zh-CN" sz="2800" u="sng" dirty="0" smtClean="0">
                <a:solidFill>
                  <a:prstClr val="black"/>
                </a:solidFill>
              </a:rPr>
              <a:t> to distinguish.</a:t>
            </a:r>
            <a:endParaRPr lang="zh-CN" altLang="en-US" u="sng" dirty="0"/>
          </a:p>
        </p:txBody>
      </p:sp>
      <p:sp>
        <p:nvSpPr>
          <p:cNvPr id="23" name="矩形 22"/>
          <p:cNvSpPr/>
          <p:nvPr/>
        </p:nvSpPr>
        <p:spPr>
          <a:xfrm>
            <a:off x="838200" y="6047669"/>
            <a:ext cx="3090013" cy="523220"/>
          </a:xfrm>
          <a:prstGeom prst="rect">
            <a:avLst/>
          </a:prstGeom>
        </p:spPr>
        <p:txBody>
          <a:bodyPr wrap="none">
            <a:spAutoFit/>
          </a:bodyPr>
          <a:lstStyle/>
          <a:p>
            <a:pPr marL="228600" indent="-228600">
              <a:spcBef>
                <a:spcPts val="1000"/>
              </a:spcBef>
              <a:buFont typeface="Arial" panose="020B0604020202020204" pitchFamily="34" charset="0"/>
              <a:buChar char="•"/>
              <a:defRPr/>
            </a:pPr>
            <a:r>
              <a:rPr lang="en-US" altLang="zh-CN" sz="2800" dirty="0" smtClean="0"/>
              <a:t>RSSI </a:t>
            </a:r>
            <a:r>
              <a:rPr lang="en-US" altLang="zh-CN" sz="2800" dirty="0"/>
              <a:t>is from </a:t>
            </a:r>
            <a:r>
              <a:rPr lang="en-US" altLang="zh-CN" sz="2800" dirty="0" smtClean="0"/>
              <a:t>SNMP</a:t>
            </a:r>
            <a:endParaRPr lang="zh-CN" altLang="en-US" sz="2800" dirty="0"/>
          </a:p>
        </p:txBody>
      </p:sp>
      <p:sp>
        <p:nvSpPr>
          <p:cNvPr id="26" name="矩形 25"/>
          <p:cNvSpPr/>
          <p:nvPr/>
        </p:nvSpPr>
        <p:spPr>
          <a:xfrm>
            <a:off x="4104888" y="5904536"/>
            <a:ext cx="2634824" cy="707886"/>
          </a:xfrm>
          <a:prstGeom prst="rect">
            <a:avLst/>
          </a:prstGeom>
        </p:spPr>
        <p:txBody>
          <a:bodyPr wrap="none">
            <a:spAutoFit/>
          </a:bodyPr>
          <a:lstStyle/>
          <a:p>
            <a:pPr marL="228600" indent="-228600">
              <a:spcBef>
                <a:spcPts val="1000"/>
              </a:spcBef>
              <a:buFont typeface="Arial" panose="020B0604020202020204" pitchFamily="34" charset="0"/>
              <a:buChar char="•"/>
              <a:defRPr/>
            </a:pPr>
            <a:r>
              <a:rPr lang="en-US" altLang="zh-CN" sz="2800" dirty="0" smtClean="0"/>
              <a:t>CST = </a:t>
            </a:r>
            <a:r>
              <a:rPr lang="en-US" altLang="zh-CN" sz="4000" dirty="0"/>
              <a:t>-</a:t>
            </a:r>
            <a:r>
              <a:rPr lang="en-US" altLang="zh-CN" sz="4000" dirty="0" smtClean="0"/>
              <a:t>85</a:t>
            </a:r>
            <a:r>
              <a:rPr lang="en-US" altLang="zh-CN" sz="2800" dirty="0" smtClean="0"/>
              <a:t>dBm</a:t>
            </a:r>
            <a:endParaRPr lang="zh-CN" altLang="en-US" sz="2800" dirty="0"/>
          </a:p>
        </p:txBody>
      </p:sp>
      <p:sp>
        <p:nvSpPr>
          <p:cNvPr id="9" name="矩形 8"/>
          <p:cNvSpPr/>
          <p:nvPr/>
        </p:nvSpPr>
        <p:spPr>
          <a:xfrm>
            <a:off x="8247816" y="5459260"/>
            <a:ext cx="2778325" cy="400110"/>
          </a:xfrm>
          <a:prstGeom prst="rect">
            <a:avLst/>
          </a:prstGeom>
        </p:spPr>
        <p:txBody>
          <a:bodyPr wrap="none">
            <a:spAutoFit/>
          </a:bodyPr>
          <a:lstStyle/>
          <a:p>
            <a:r>
              <a:rPr lang="en-US" altLang="zh-CN" sz="2000" i="1" dirty="0" smtClean="0">
                <a:solidFill>
                  <a:prstClr val="black"/>
                </a:solidFill>
              </a:rPr>
              <a:t>(Carrier Sense Threshold)</a:t>
            </a:r>
            <a:endParaRPr lang="zh-CN" altLang="en-US" sz="1400" i="1" dirty="0"/>
          </a:p>
        </p:txBody>
      </p:sp>
      <p:sp>
        <p:nvSpPr>
          <p:cNvPr id="13" name="灯片编号占位符 12"/>
          <p:cNvSpPr>
            <a:spLocks noGrp="1"/>
          </p:cNvSpPr>
          <p:nvPr>
            <p:ph type="sldNum" sz="quarter" idx="12"/>
          </p:nvPr>
        </p:nvSpPr>
        <p:spPr/>
        <p:txBody>
          <a:bodyPr/>
          <a:lstStyle/>
          <a:p>
            <a:fld id="{70554D1C-D8EB-40C0-9154-E3DE29E12A57}" type="slidenum">
              <a:rPr lang="zh-CN" altLang="en-US" smtClean="0"/>
              <a:t>16</a:t>
            </a:fld>
            <a:endParaRPr lang="zh-CN" altLang="en-US"/>
          </a:p>
        </p:txBody>
      </p:sp>
    </p:spTree>
    <p:extLst>
      <p:ext uri="{BB962C8B-B14F-4D97-AF65-F5344CB8AC3E}">
        <p14:creationId xmlns:p14="http://schemas.microsoft.com/office/powerpoint/2010/main" val="2558410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anim calcmode="lin" valueType="num">
                                      <p:cBhvr>
                                        <p:cTn id="18" dur="500" fill="hold"/>
                                        <p:tgtEl>
                                          <p:spTgt spid="3"/>
                                        </p:tgtEl>
                                        <p:attrNameLst>
                                          <p:attrName>ppt_x</p:attrName>
                                        </p:attrNameLst>
                                      </p:cBhvr>
                                      <p:tavLst>
                                        <p:tav tm="0">
                                          <p:val>
                                            <p:strVal val="#ppt_x"/>
                                          </p:val>
                                        </p:tav>
                                        <p:tav tm="100000">
                                          <p:val>
                                            <p:strVal val="#ppt_x"/>
                                          </p:val>
                                        </p:tav>
                                      </p:tavLst>
                                    </p:anim>
                                    <p:anim calcmode="lin" valueType="num">
                                      <p:cBhvr>
                                        <p:cTn id="19" dur="500" fill="hold"/>
                                        <p:tgtEl>
                                          <p:spTgt spid="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anim calcmode="lin" valueType="num">
                                      <p:cBhvr>
                                        <p:cTn id="23" dur="500" fill="hold"/>
                                        <p:tgtEl>
                                          <p:spTgt spid="22"/>
                                        </p:tgtEl>
                                        <p:attrNameLst>
                                          <p:attrName>ppt_x</p:attrName>
                                        </p:attrNameLst>
                                      </p:cBhvr>
                                      <p:tavLst>
                                        <p:tav tm="0">
                                          <p:val>
                                            <p:strVal val="#ppt_x"/>
                                          </p:val>
                                        </p:tav>
                                        <p:tav tm="100000">
                                          <p:val>
                                            <p:strVal val="#ppt_x"/>
                                          </p:val>
                                        </p:tav>
                                      </p:tavLst>
                                    </p:anim>
                                    <p:anim calcmode="lin" valueType="num">
                                      <p:cBhvr>
                                        <p:cTn id="24" dur="500" fill="hold"/>
                                        <p:tgtEl>
                                          <p:spTgt spid="2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strVal val="#ppt_x"/>
                                          </p:val>
                                        </p:tav>
                                        <p:tav tm="100000">
                                          <p:val>
                                            <p:strVal val="#ppt_x"/>
                                          </p:val>
                                        </p:tav>
                                      </p:tavLst>
                                    </p:anim>
                                    <p:anim calcmode="lin" valueType="num">
                                      <p:cBhvr>
                                        <p:cTn id="29" dur="500" fill="hold"/>
                                        <p:tgtEl>
                                          <p:spTgt spid="25"/>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anim calcmode="lin" valueType="num">
                                      <p:cBhvr>
                                        <p:cTn id="33" dur="500" fill="hold"/>
                                        <p:tgtEl>
                                          <p:spTgt spid="28"/>
                                        </p:tgtEl>
                                        <p:attrNameLst>
                                          <p:attrName>ppt_x</p:attrName>
                                        </p:attrNameLst>
                                      </p:cBhvr>
                                      <p:tavLst>
                                        <p:tav tm="0">
                                          <p:val>
                                            <p:strVal val="#ppt_x"/>
                                          </p:val>
                                        </p:tav>
                                        <p:tav tm="100000">
                                          <p:val>
                                            <p:strVal val="#ppt_x"/>
                                          </p:val>
                                        </p:tav>
                                      </p:tavLst>
                                    </p:anim>
                                    <p:anim calcmode="lin" valueType="num">
                                      <p:cBhvr>
                                        <p:cTn id="34"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2" grpId="0"/>
      <p:bldP spid="25" grpId="0"/>
      <p:bldP spid="28" grpId="0"/>
      <p:bldP spid="8" grpId="0"/>
      <p:bldP spid="23" grpId="0"/>
      <p:bldP spid="26"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838200" y="365125"/>
            <a:ext cx="10947400" cy="1325563"/>
          </a:xfrm>
        </p:spPr>
        <p:txBody>
          <a:bodyPr/>
          <a:lstStyle/>
          <a:p>
            <a:r>
              <a:rPr lang="en-US" altLang="zh-CN" dirty="0" smtClean="0"/>
              <a:t>Distinguish CS RAPs and HT RAPs</a:t>
            </a:r>
            <a:endParaRPr lang="zh-CN" altLang="en-US" dirty="0"/>
          </a:p>
        </p:txBody>
      </p:sp>
      <p:sp>
        <p:nvSpPr>
          <p:cNvPr id="2" name="内容占位符 1"/>
          <p:cNvSpPr>
            <a:spLocks noGrp="1"/>
          </p:cNvSpPr>
          <p:nvPr>
            <p:ph idx="1"/>
          </p:nvPr>
        </p:nvSpPr>
        <p:spPr/>
        <p:txBody>
          <a:bodyPr>
            <a:normAutofit/>
          </a:bodyPr>
          <a:lstStyle/>
          <a:p>
            <a:pPr>
              <a:lnSpc>
                <a:spcPct val="100000"/>
              </a:lnSpc>
            </a:pPr>
            <a:r>
              <a:rPr lang="en-US" altLang="zh-CN" dirty="0" smtClean="0"/>
              <a:t>CS RAPs or HT RAPs? </a:t>
            </a:r>
            <a:endParaRPr lang="zh-CN" altLang="en-US" dirty="0"/>
          </a:p>
        </p:txBody>
      </p:sp>
      <p:pic>
        <p:nvPicPr>
          <p:cNvPr id="11" name="Picture 4" descr="http://www.cisco.com/content/dam/en/us/products/wireless/ps5678/ps11203/ap1040_large_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2191" y="2709930"/>
            <a:ext cx="2199832" cy="16221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h.hiphotos.baidu.com/baike/pic/item/3bf33a87e950352ab1ebf7f05243fbf2b3118b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8" t="26145" r="12980" b="19829"/>
          <a:stretch/>
        </p:blipFill>
        <p:spPr bwMode="auto">
          <a:xfrm>
            <a:off x="4277117" y="3274417"/>
            <a:ext cx="1147326" cy="806490"/>
          </a:xfrm>
          <a:prstGeom prst="rect">
            <a:avLst/>
          </a:prstGeom>
          <a:noFill/>
          <a:ln w="6350">
            <a:noFill/>
          </a:ln>
          <a:extLst>
            <a:ext uri="{909E8E84-426E-40DD-AFC4-6F175D3DCCD1}">
              <a14:hiddenFill xmlns:a14="http://schemas.microsoft.com/office/drawing/2010/main">
                <a:solidFill>
                  <a:srgbClr val="FFFFFF"/>
                </a:solidFill>
              </a14:hiddenFill>
            </a:ext>
          </a:extLst>
        </p:spPr>
      </p:pic>
      <p:sp>
        <p:nvSpPr>
          <p:cNvPr id="3" name="文本框 2"/>
          <p:cNvSpPr txBox="1"/>
          <p:nvPr/>
        </p:nvSpPr>
        <p:spPr>
          <a:xfrm>
            <a:off x="4084286" y="4135397"/>
            <a:ext cx="1532984" cy="369332"/>
          </a:xfrm>
          <a:prstGeom prst="rect">
            <a:avLst/>
          </a:prstGeom>
          <a:noFill/>
        </p:spPr>
        <p:txBody>
          <a:bodyPr wrap="none" rtlCol="0">
            <a:spAutoFit/>
          </a:bodyPr>
          <a:lstStyle/>
          <a:p>
            <a:pPr algn="ctr"/>
            <a:r>
              <a:rPr lang="en-US" altLang="zh-CN" dirty="0"/>
              <a:t>RSSI = </a:t>
            </a:r>
            <a:r>
              <a:rPr lang="en-US" altLang="zh-CN" dirty="0" smtClean="0"/>
              <a:t>-75dBm</a:t>
            </a:r>
            <a:endParaRPr lang="zh-CN" altLang="en-US" dirty="0"/>
          </a:p>
        </p:txBody>
      </p:sp>
      <p:pic>
        <p:nvPicPr>
          <p:cNvPr id="21" name="Picture 2" descr="http://h.hiphotos.baidu.com/baike/pic/item/3bf33a87e950352ab1ebf7f05243fbf2b3118b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8" t="26145" r="12980" b="19829"/>
          <a:stretch/>
        </p:blipFill>
        <p:spPr bwMode="auto">
          <a:xfrm>
            <a:off x="6171340" y="3274417"/>
            <a:ext cx="1147326" cy="806490"/>
          </a:xfrm>
          <a:prstGeom prst="rect">
            <a:avLst/>
          </a:prstGeom>
          <a:noFill/>
          <a:ln w="6350">
            <a:noFill/>
          </a:ln>
          <a:extLst>
            <a:ext uri="{909E8E84-426E-40DD-AFC4-6F175D3DCCD1}">
              <a14:hiddenFill xmlns:a14="http://schemas.microsoft.com/office/drawing/2010/main">
                <a:solidFill>
                  <a:srgbClr val="FFFFFF"/>
                </a:solidFill>
              </a14:hiddenFill>
            </a:ext>
          </a:extLst>
        </p:spPr>
      </p:pic>
      <p:sp>
        <p:nvSpPr>
          <p:cNvPr id="22" name="文本框 21"/>
          <p:cNvSpPr txBox="1"/>
          <p:nvPr/>
        </p:nvSpPr>
        <p:spPr>
          <a:xfrm>
            <a:off x="5960415" y="4135397"/>
            <a:ext cx="1532984" cy="369332"/>
          </a:xfrm>
          <a:prstGeom prst="rect">
            <a:avLst/>
          </a:prstGeom>
          <a:noFill/>
        </p:spPr>
        <p:txBody>
          <a:bodyPr wrap="none" rtlCol="0">
            <a:spAutoFit/>
          </a:bodyPr>
          <a:lstStyle/>
          <a:p>
            <a:pPr algn="ctr"/>
            <a:r>
              <a:rPr lang="en-US" altLang="zh-CN" dirty="0"/>
              <a:t>RSSI = </a:t>
            </a:r>
            <a:r>
              <a:rPr lang="en-US" altLang="zh-CN" dirty="0" smtClean="0"/>
              <a:t>-</a:t>
            </a:r>
            <a:r>
              <a:rPr lang="en-US" altLang="zh-CN" dirty="0"/>
              <a:t>8</a:t>
            </a:r>
            <a:r>
              <a:rPr lang="en-US" altLang="zh-CN" dirty="0" smtClean="0"/>
              <a:t>0dBm</a:t>
            </a:r>
            <a:endParaRPr lang="zh-CN" altLang="en-US" dirty="0"/>
          </a:p>
        </p:txBody>
      </p:sp>
      <p:pic>
        <p:nvPicPr>
          <p:cNvPr id="24" name="Picture 2" descr="http://h.hiphotos.baidu.com/baike/pic/item/3bf33a87e950352ab1ebf7f05243fbf2b3118b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8" t="26145" r="12980" b="19829"/>
          <a:stretch/>
        </p:blipFill>
        <p:spPr bwMode="auto">
          <a:xfrm>
            <a:off x="8065563" y="3274417"/>
            <a:ext cx="1147328" cy="806490"/>
          </a:xfrm>
          <a:prstGeom prst="rect">
            <a:avLst/>
          </a:prstGeom>
          <a:noFill/>
          <a:ln w="6350">
            <a:noFill/>
          </a:ln>
          <a:extLst>
            <a:ext uri="{909E8E84-426E-40DD-AFC4-6F175D3DCCD1}">
              <a14:hiddenFill xmlns:a14="http://schemas.microsoft.com/office/drawing/2010/main">
                <a:solidFill>
                  <a:srgbClr val="FFFFFF"/>
                </a:solidFill>
              </a14:hiddenFill>
            </a:ext>
          </a:extLst>
        </p:spPr>
      </p:pic>
      <p:sp>
        <p:nvSpPr>
          <p:cNvPr id="25" name="文本框 24"/>
          <p:cNvSpPr txBox="1"/>
          <p:nvPr/>
        </p:nvSpPr>
        <p:spPr>
          <a:xfrm>
            <a:off x="7838949" y="4135397"/>
            <a:ext cx="1585883" cy="369332"/>
          </a:xfrm>
          <a:prstGeom prst="rect">
            <a:avLst/>
          </a:prstGeom>
          <a:noFill/>
        </p:spPr>
        <p:txBody>
          <a:bodyPr wrap="none" rtlCol="0">
            <a:spAutoFit/>
          </a:bodyPr>
          <a:lstStyle/>
          <a:p>
            <a:pPr algn="ctr"/>
            <a:r>
              <a:rPr lang="en-US" altLang="zh-CN" dirty="0"/>
              <a:t>RSSI = - </a:t>
            </a:r>
            <a:r>
              <a:rPr lang="en-US" altLang="zh-CN" dirty="0" smtClean="0"/>
              <a:t>90dBm</a:t>
            </a:r>
            <a:endParaRPr lang="zh-CN" altLang="en-US" dirty="0"/>
          </a:p>
        </p:txBody>
      </p:sp>
      <p:pic>
        <p:nvPicPr>
          <p:cNvPr id="27" name="Picture 2" descr="http://h.hiphotos.baidu.com/baike/pic/item/3bf33a87e950352ab1ebf7f05243fbf2b3118b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8" t="26145" r="12980" b="19829"/>
          <a:stretch/>
        </p:blipFill>
        <p:spPr bwMode="auto">
          <a:xfrm>
            <a:off x="9959788" y="3274417"/>
            <a:ext cx="1147326" cy="806490"/>
          </a:xfrm>
          <a:prstGeom prst="rect">
            <a:avLst/>
          </a:prstGeom>
          <a:noFill/>
          <a:ln w="6350">
            <a:noFill/>
          </a:ln>
          <a:extLst>
            <a:ext uri="{909E8E84-426E-40DD-AFC4-6F175D3DCCD1}">
              <a14:hiddenFill xmlns:a14="http://schemas.microsoft.com/office/drawing/2010/main">
                <a:solidFill>
                  <a:srgbClr val="FFFFFF"/>
                </a:solidFill>
              </a14:hiddenFill>
            </a:ext>
          </a:extLst>
        </p:spPr>
      </p:pic>
      <p:sp>
        <p:nvSpPr>
          <p:cNvPr id="28" name="文本框 27"/>
          <p:cNvSpPr txBox="1"/>
          <p:nvPr/>
        </p:nvSpPr>
        <p:spPr>
          <a:xfrm>
            <a:off x="9770381" y="4135397"/>
            <a:ext cx="1532984" cy="369332"/>
          </a:xfrm>
          <a:prstGeom prst="rect">
            <a:avLst/>
          </a:prstGeom>
          <a:noFill/>
        </p:spPr>
        <p:txBody>
          <a:bodyPr wrap="none" rtlCol="0">
            <a:spAutoFit/>
          </a:bodyPr>
          <a:lstStyle/>
          <a:p>
            <a:pPr algn="ctr"/>
            <a:r>
              <a:rPr lang="en-US" altLang="zh-CN" dirty="0"/>
              <a:t>RSSI = -</a:t>
            </a:r>
            <a:r>
              <a:rPr lang="en-US" altLang="zh-CN" dirty="0" smtClean="0"/>
              <a:t>95dBm</a:t>
            </a:r>
            <a:endParaRPr lang="zh-CN" altLang="en-US" dirty="0"/>
          </a:p>
        </p:txBody>
      </p:sp>
      <p:sp>
        <p:nvSpPr>
          <p:cNvPr id="8" name="矩形 7"/>
          <p:cNvSpPr/>
          <p:nvPr/>
        </p:nvSpPr>
        <p:spPr>
          <a:xfrm>
            <a:off x="4824640" y="4857810"/>
            <a:ext cx="6529160" cy="707886"/>
          </a:xfrm>
          <a:prstGeom prst="rect">
            <a:avLst/>
          </a:prstGeom>
        </p:spPr>
        <p:txBody>
          <a:bodyPr wrap="none">
            <a:spAutoFit/>
          </a:bodyPr>
          <a:lstStyle/>
          <a:p>
            <a:r>
              <a:rPr lang="en-US" altLang="zh-CN" sz="2800" dirty="0"/>
              <a:t>Use the RAP </a:t>
            </a:r>
            <a:r>
              <a:rPr lang="en-US" altLang="zh-CN" sz="4000" dirty="0"/>
              <a:t>RSSI</a:t>
            </a:r>
            <a:r>
              <a:rPr lang="en-US" altLang="zh-CN" sz="2800" dirty="0"/>
              <a:t> </a:t>
            </a:r>
            <a:r>
              <a:rPr lang="en-US" altLang="zh-CN" sz="2800" dirty="0" smtClean="0"/>
              <a:t>and </a:t>
            </a:r>
            <a:r>
              <a:rPr lang="en-US" altLang="zh-CN" sz="4000" dirty="0" smtClean="0"/>
              <a:t>CST</a:t>
            </a:r>
            <a:r>
              <a:rPr lang="en-US" altLang="zh-CN" sz="2800" dirty="0" smtClean="0"/>
              <a:t> to distinguish.</a:t>
            </a:r>
            <a:endParaRPr lang="zh-CN" altLang="en-US" dirty="0"/>
          </a:p>
        </p:txBody>
      </p:sp>
      <p:grpSp>
        <p:nvGrpSpPr>
          <p:cNvPr id="19" name="组合 18"/>
          <p:cNvGrpSpPr/>
          <p:nvPr/>
        </p:nvGrpSpPr>
        <p:grpSpPr>
          <a:xfrm>
            <a:off x="4214751" y="2678499"/>
            <a:ext cx="3123251" cy="676365"/>
            <a:chOff x="4349454" y="2797861"/>
            <a:chExt cx="2930420" cy="676365"/>
          </a:xfrm>
        </p:grpSpPr>
        <p:sp>
          <p:nvSpPr>
            <p:cNvPr id="18" name="右中括号 17"/>
            <p:cNvSpPr/>
            <p:nvPr/>
          </p:nvSpPr>
          <p:spPr>
            <a:xfrm rot="16200000">
              <a:off x="5555930" y="1750282"/>
              <a:ext cx="517468" cy="2930420"/>
            </a:xfrm>
            <a:prstGeom prst="rightBracket">
              <a:avLst>
                <a:gd name="adj" fmla="val 86869"/>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zh-CN" altLang="en-US" sz="2400"/>
            </a:p>
          </p:txBody>
        </p:sp>
        <p:sp>
          <p:nvSpPr>
            <p:cNvPr id="30" name="矩形 29"/>
            <p:cNvSpPr/>
            <p:nvPr/>
          </p:nvSpPr>
          <p:spPr>
            <a:xfrm>
              <a:off x="4506901" y="2797861"/>
              <a:ext cx="2583015" cy="461665"/>
            </a:xfrm>
            <a:prstGeom prst="rect">
              <a:avLst/>
            </a:prstGeom>
            <a:solidFill>
              <a:schemeClr val="bg1"/>
            </a:solidFill>
          </p:spPr>
          <p:txBody>
            <a:bodyPr wrap="none">
              <a:spAutoFit/>
            </a:bodyPr>
            <a:lstStyle/>
            <a:p>
              <a:pPr algn="ctr"/>
              <a:r>
                <a:rPr lang="en-US" altLang="zh-CN" sz="2400" dirty="0" smtClean="0"/>
                <a:t>CS RAP (RSSI </a:t>
              </a:r>
              <a:r>
                <a:rPr lang="zh-CN" altLang="en-US" sz="2400" dirty="0" smtClean="0"/>
                <a:t>≥</a:t>
              </a:r>
              <a:r>
                <a:rPr lang="en-US" altLang="zh-CN" sz="2400" dirty="0" smtClean="0"/>
                <a:t> CST)</a:t>
              </a:r>
              <a:endParaRPr lang="en-US" altLang="zh-CN" sz="2400" dirty="0"/>
            </a:p>
          </p:txBody>
        </p:sp>
      </p:grpSp>
      <p:grpSp>
        <p:nvGrpSpPr>
          <p:cNvPr id="35" name="组合 34"/>
          <p:cNvGrpSpPr/>
          <p:nvPr/>
        </p:nvGrpSpPr>
        <p:grpSpPr>
          <a:xfrm>
            <a:off x="8042725" y="2678499"/>
            <a:ext cx="3124800" cy="676365"/>
            <a:chOff x="4349454" y="2797861"/>
            <a:chExt cx="2930420" cy="676365"/>
          </a:xfrm>
        </p:grpSpPr>
        <p:sp>
          <p:nvSpPr>
            <p:cNvPr id="36" name="右中括号 35"/>
            <p:cNvSpPr/>
            <p:nvPr/>
          </p:nvSpPr>
          <p:spPr>
            <a:xfrm rot="16200000">
              <a:off x="5555930" y="1750282"/>
              <a:ext cx="517468" cy="2930420"/>
            </a:xfrm>
            <a:prstGeom prst="rightBracket">
              <a:avLst>
                <a:gd name="adj" fmla="val 86869"/>
              </a:avLst>
            </a:prstGeom>
          </p:spPr>
          <p:style>
            <a:lnRef idx="1">
              <a:schemeClr val="accent3"/>
            </a:lnRef>
            <a:fillRef idx="0">
              <a:schemeClr val="accent3"/>
            </a:fillRef>
            <a:effectRef idx="0">
              <a:schemeClr val="accent3"/>
            </a:effectRef>
            <a:fontRef idx="minor">
              <a:schemeClr val="tx1"/>
            </a:fontRef>
          </p:style>
          <p:txBody>
            <a:bodyPr rtlCol="0" anchor="ctr"/>
            <a:lstStyle/>
            <a:p>
              <a:pPr algn="ctr"/>
              <a:endParaRPr lang="zh-CN" altLang="en-US" sz="2400"/>
            </a:p>
          </p:txBody>
        </p:sp>
        <p:sp>
          <p:nvSpPr>
            <p:cNvPr id="37" name="矩形 36"/>
            <p:cNvSpPr/>
            <p:nvPr/>
          </p:nvSpPr>
          <p:spPr>
            <a:xfrm>
              <a:off x="4487665" y="2797861"/>
              <a:ext cx="2621488" cy="461665"/>
            </a:xfrm>
            <a:prstGeom prst="rect">
              <a:avLst/>
            </a:prstGeom>
            <a:solidFill>
              <a:schemeClr val="bg1"/>
            </a:solidFill>
          </p:spPr>
          <p:txBody>
            <a:bodyPr wrap="none">
              <a:spAutoFit/>
            </a:bodyPr>
            <a:lstStyle/>
            <a:p>
              <a:pPr algn="ctr"/>
              <a:r>
                <a:rPr lang="en-US" altLang="zh-CN" sz="2400" dirty="0" smtClean="0"/>
                <a:t>HT RAP (RSSI &lt; CST)</a:t>
              </a:r>
              <a:endParaRPr lang="en-US" altLang="zh-CN" sz="2400" dirty="0"/>
            </a:p>
          </p:txBody>
        </p:sp>
      </p:grpSp>
      <p:sp>
        <p:nvSpPr>
          <p:cNvPr id="23" name="矩形 22"/>
          <p:cNvSpPr/>
          <p:nvPr/>
        </p:nvSpPr>
        <p:spPr>
          <a:xfrm>
            <a:off x="838200" y="6047669"/>
            <a:ext cx="3090013" cy="523220"/>
          </a:xfrm>
          <a:prstGeom prst="rect">
            <a:avLst/>
          </a:prstGeom>
        </p:spPr>
        <p:txBody>
          <a:bodyPr wrap="none">
            <a:spAutoFit/>
          </a:bodyPr>
          <a:lstStyle/>
          <a:p>
            <a:pPr marL="228600" indent="-228600">
              <a:spcBef>
                <a:spcPts val="1000"/>
              </a:spcBef>
              <a:buFont typeface="Arial" panose="020B0604020202020204" pitchFamily="34" charset="0"/>
              <a:buChar char="•"/>
              <a:defRPr/>
            </a:pPr>
            <a:r>
              <a:rPr lang="en-US" altLang="zh-CN" sz="2800" dirty="0" smtClean="0"/>
              <a:t>RSSI </a:t>
            </a:r>
            <a:r>
              <a:rPr lang="en-US" altLang="zh-CN" sz="2800" dirty="0"/>
              <a:t>is from </a:t>
            </a:r>
            <a:r>
              <a:rPr lang="en-US" altLang="zh-CN" sz="2800" dirty="0" smtClean="0"/>
              <a:t>SNMP</a:t>
            </a:r>
            <a:endParaRPr lang="zh-CN" altLang="en-US" sz="2800" dirty="0"/>
          </a:p>
        </p:txBody>
      </p:sp>
      <p:sp>
        <p:nvSpPr>
          <p:cNvPr id="26" name="矩形 25"/>
          <p:cNvSpPr/>
          <p:nvPr/>
        </p:nvSpPr>
        <p:spPr>
          <a:xfrm>
            <a:off x="4104888" y="5904536"/>
            <a:ext cx="2634824" cy="707886"/>
          </a:xfrm>
          <a:prstGeom prst="rect">
            <a:avLst/>
          </a:prstGeom>
        </p:spPr>
        <p:txBody>
          <a:bodyPr wrap="none">
            <a:spAutoFit/>
          </a:bodyPr>
          <a:lstStyle/>
          <a:p>
            <a:pPr marL="228600" indent="-228600">
              <a:spcBef>
                <a:spcPts val="1000"/>
              </a:spcBef>
              <a:buFont typeface="Arial" panose="020B0604020202020204" pitchFamily="34" charset="0"/>
              <a:buChar char="•"/>
              <a:defRPr/>
            </a:pPr>
            <a:r>
              <a:rPr lang="en-US" altLang="zh-CN" sz="2800" dirty="0" smtClean="0"/>
              <a:t>CST = </a:t>
            </a:r>
            <a:r>
              <a:rPr lang="en-US" altLang="zh-CN" sz="4000" dirty="0"/>
              <a:t>-</a:t>
            </a:r>
            <a:r>
              <a:rPr lang="en-US" altLang="zh-CN" sz="4000" dirty="0" smtClean="0"/>
              <a:t>85</a:t>
            </a:r>
            <a:r>
              <a:rPr lang="en-US" altLang="zh-CN" sz="2800" dirty="0" smtClean="0"/>
              <a:t>dBm</a:t>
            </a:r>
            <a:endParaRPr lang="zh-CN" altLang="en-US" sz="2800" dirty="0"/>
          </a:p>
        </p:txBody>
      </p:sp>
      <p:sp>
        <p:nvSpPr>
          <p:cNvPr id="9" name="矩形 8"/>
          <p:cNvSpPr/>
          <p:nvPr/>
        </p:nvSpPr>
        <p:spPr>
          <a:xfrm>
            <a:off x="8247816" y="5459260"/>
            <a:ext cx="2778325" cy="400110"/>
          </a:xfrm>
          <a:prstGeom prst="rect">
            <a:avLst/>
          </a:prstGeom>
        </p:spPr>
        <p:txBody>
          <a:bodyPr wrap="none">
            <a:spAutoFit/>
          </a:bodyPr>
          <a:lstStyle/>
          <a:p>
            <a:r>
              <a:rPr lang="en-US" altLang="zh-CN" sz="2000" i="1" dirty="0" smtClean="0">
                <a:solidFill>
                  <a:prstClr val="black"/>
                </a:solidFill>
              </a:rPr>
              <a:t>(Carrier Sense Threshold)</a:t>
            </a:r>
            <a:endParaRPr lang="zh-CN" altLang="en-US" sz="1400" i="1" dirty="0"/>
          </a:p>
        </p:txBody>
      </p:sp>
      <p:sp>
        <p:nvSpPr>
          <p:cNvPr id="13" name="灯片编号占位符 12"/>
          <p:cNvSpPr>
            <a:spLocks noGrp="1"/>
          </p:cNvSpPr>
          <p:nvPr>
            <p:ph type="sldNum" sz="quarter" idx="12"/>
          </p:nvPr>
        </p:nvSpPr>
        <p:spPr/>
        <p:txBody>
          <a:bodyPr/>
          <a:lstStyle/>
          <a:p>
            <a:fld id="{70554D1C-D8EB-40C0-9154-E3DE29E12A57}" type="slidenum">
              <a:rPr lang="zh-CN" altLang="en-US" smtClean="0"/>
              <a:t>17</a:t>
            </a:fld>
            <a:endParaRPr lang="zh-CN" altLang="en-US"/>
          </a:p>
        </p:txBody>
      </p:sp>
      <p:sp>
        <p:nvSpPr>
          <p:cNvPr id="15" name="矩形 14"/>
          <p:cNvSpPr/>
          <p:nvPr/>
        </p:nvSpPr>
        <p:spPr>
          <a:xfrm>
            <a:off x="5617270" y="1831277"/>
            <a:ext cx="4250844" cy="523220"/>
          </a:xfrm>
          <a:prstGeom prst="rect">
            <a:avLst/>
          </a:prstGeom>
        </p:spPr>
        <p:txBody>
          <a:bodyPr wrap="none">
            <a:spAutoFit/>
          </a:bodyPr>
          <a:lstStyle/>
          <a:p>
            <a:pPr lvl="0">
              <a:spcBef>
                <a:spcPts val="1000"/>
              </a:spcBef>
              <a:defRPr/>
            </a:pPr>
            <a:r>
              <a:rPr lang="en-US" altLang="zh-CN" sz="2800" b="1" u="sng" dirty="0" smtClean="0">
                <a:solidFill>
                  <a:srgbClr val="FF0000"/>
                </a:solidFill>
              </a:rPr>
              <a:t>RAP </a:t>
            </a:r>
            <a:r>
              <a:rPr lang="zh-CN" altLang="en-US" sz="2800" b="1" u="sng" dirty="0">
                <a:solidFill>
                  <a:srgbClr val="FF0000"/>
                </a:solidFill>
                <a:latin typeface="Cambria Math" panose="02040503050406030204" pitchFamily="18" charset="0"/>
              </a:rPr>
              <a:t>∈</a:t>
            </a:r>
            <a:r>
              <a:rPr lang="zh-CN" altLang="en-US" sz="2800" b="1" u="sng" dirty="0">
                <a:solidFill>
                  <a:srgbClr val="FF0000"/>
                </a:solidFill>
              </a:rPr>
              <a:t> </a:t>
            </a:r>
            <a:r>
              <a:rPr lang="en-US" altLang="zh-CN" sz="2800" b="1" u="sng" dirty="0">
                <a:solidFill>
                  <a:srgbClr val="FF0000"/>
                </a:solidFill>
              </a:rPr>
              <a:t>CS RAP </a:t>
            </a:r>
            <a:r>
              <a:rPr lang="en-US" altLang="zh-CN" sz="2800" b="1" i="1" u="sng" dirty="0">
                <a:solidFill>
                  <a:srgbClr val="FF0000"/>
                </a:solidFill>
              </a:rPr>
              <a:t>IF</a:t>
            </a:r>
            <a:r>
              <a:rPr lang="en-US" altLang="zh-CN" sz="2800" b="1" u="sng" dirty="0">
                <a:solidFill>
                  <a:srgbClr val="FF0000"/>
                </a:solidFill>
              </a:rPr>
              <a:t> RSSI ≥ CST</a:t>
            </a:r>
            <a:r>
              <a:rPr lang="en-US" altLang="zh-CN" sz="2800" u="sng" dirty="0">
                <a:solidFill>
                  <a:prstClr val="black"/>
                </a:solidFill>
              </a:rPr>
              <a:t> </a:t>
            </a:r>
            <a:endParaRPr lang="zh-CN" altLang="en-US" sz="2800" u="sng" dirty="0">
              <a:solidFill>
                <a:prstClr val="black"/>
              </a:solidFill>
            </a:endParaRPr>
          </a:p>
        </p:txBody>
      </p:sp>
    </p:spTree>
    <p:extLst>
      <p:ext uri="{BB962C8B-B14F-4D97-AF65-F5344CB8AC3E}">
        <p14:creationId xmlns:p14="http://schemas.microsoft.com/office/powerpoint/2010/main" val="126732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anim calcmode="lin" valueType="num">
                                      <p:cBhvr>
                                        <p:cTn id="8" dur="500" fill="hold"/>
                                        <p:tgtEl>
                                          <p:spTgt spid="15"/>
                                        </p:tgtEl>
                                        <p:attrNameLst>
                                          <p:attrName>ppt_x</p:attrName>
                                        </p:attrNameLst>
                                      </p:cBhvr>
                                      <p:tavLst>
                                        <p:tav tm="0">
                                          <p:val>
                                            <p:strVal val="#ppt_x"/>
                                          </p:val>
                                        </p:tav>
                                        <p:tav tm="100000">
                                          <p:val>
                                            <p:strVal val="#ppt_x"/>
                                          </p:val>
                                        </p:tav>
                                      </p:tavLst>
                                    </p:anim>
                                    <p:anim calcmode="lin" valueType="num">
                                      <p:cBhvr>
                                        <p:cTn id="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500"/>
                                        <p:tgtEl>
                                          <p:spTgt spid="19"/>
                                        </p:tgtEl>
                                      </p:cBhvr>
                                    </p:animEffect>
                                    <p:anim calcmode="lin" valueType="num">
                                      <p:cBhvr>
                                        <p:cTn id="15" dur="500" fill="hold"/>
                                        <p:tgtEl>
                                          <p:spTgt spid="19"/>
                                        </p:tgtEl>
                                        <p:attrNameLst>
                                          <p:attrName>ppt_x</p:attrName>
                                        </p:attrNameLst>
                                      </p:cBhvr>
                                      <p:tavLst>
                                        <p:tav tm="0">
                                          <p:val>
                                            <p:strVal val="#ppt_x"/>
                                          </p:val>
                                        </p:tav>
                                        <p:tav tm="100000">
                                          <p:val>
                                            <p:strVal val="#ppt_x"/>
                                          </p:val>
                                        </p:tav>
                                      </p:tavLst>
                                    </p:anim>
                                    <p:anim calcmode="lin" valueType="num">
                                      <p:cBhvr>
                                        <p:cTn id="16" dur="500" fill="hold"/>
                                        <p:tgtEl>
                                          <p:spTgt spid="19"/>
                                        </p:tgtEl>
                                        <p:attrNameLst>
                                          <p:attrName>ppt_y</p:attrName>
                                        </p:attrNameLst>
                                      </p:cBhvr>
                                      <p:tavLst>
                                        <p:tav tm="0">
                                          <p:val>
                                            <p:strVal val="#ppt_y-.1"/>
                                          </p:val>
                                        </p:tav>
                                        <p:tav tm="100000">
                                          <p:val>
                                            <p:strVal val="#ppt_y"/>
                                          </p:val>
                                        </p:tav>
                                      </p:tavLst>
                                    </p:anim>
                                  </p:childTnLst>
                                </p:cTn>
                              </p:par>
                              <p:par>
                                <p:cTn id="17" presetID="47" presetClass="entr" presetSubtype="0" fill="hold"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anim calcmode="lin" valueType="num">
                                      <p:cBhvr>
                                        <p:cTn id="20" dur="500" fill="hold"/>
                                        <p:tgtEl>
                                          <p:spTgt spid="35"/>
                                        </p:tgtEl>
                                        <p:attrNameLst>
                                          <p:attrName>ppt_x</p:attrName>
                                        </p:attrNameLst>
                                      </p:cBhvr>
                                      <p:tavLst>
                                        <p:tav tm="0">
                                          <p:val>
                                            <p:strVal val="#ppt_x"/>
                                          </p:val>
                                        </p:tav>
                                        <p:tav tm="100000">
                                          <p:val>
                                            <p:strVal val="#ppt_x"/>
                                          </p:val>
                                        </p:tav>
                                      </p:tavLst>
                                    </p:anim>
                                    <p:anim calcmode="lin" valueType="num">
                                      <p:cBhvr>
                                        <p:cTn id="21" dur="5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838200" y="365125"/>
            <a:ext cx="10985500" cy="1325563"/>
          </a:xfrm>
        </p:spPr>
        <p:txBody>
          <a:bodyPr/>
          <a:lstStyle/>
          <a:p>
            <a:r>
              <a:rPr lang="en-US" altLang="zh-CN" dirty="0" smtClean="0"/>
              <a:t>Distinguish CS RAPs and HT RAPs</a:t>
            </a:r>
            <a:endParaRPr lang="zh-CN" altLang="en-US" dirty="0"/>
          </a:p>
        </p:txBody>
      </p:sp>
      <p:sp>
        <p:nvSpPr>
          <p:cNvPr id="2" name="内容占位符 1"/>
          <p:cNvSpPr>
            <a:spLocks noGrp="1"/>
          </p:cNvSpPr>
          <p:nvPr>
            <p:ph idx="1"/>
          </p:nvPr>
        </p:nvSpPr>
        <p:spPr/>
        <p:txBody>
          <a:bodyPr/>
          <a:lstStyle/>
          <a:p>
            <a:pPr lvl="0"/>
            <a:r>
              <a:rPr lang="en-US" altLang="zh-CN" dirty="0">
                <a:solidFill>
                  <a:prstClr val="black"/>
                </a:solidFill>
              </a:rPr>
              <a:t>Why</a:t>
            </a:r>
            <a:r>
              <a:rPr lang="en-US" altLang="zh-CN" dirty="0">
                <a:solidFill>
                  <a:srgbClr val="FF0000"/>
                </a:solidFill>
              </a:rPr>
              <a:t> CST </a:t>
            </a:r>
            <a:r>
              <a:rPr lang="en-US" altLang="zh-CN" sz="2000" i="1" dirty="0">
                <a:solidFill>
                  <a:prstClr val="black"/>
                </a:solidFill>
              </a:rPr>
              <a:t>(Carrier Sense Threshold)</a:t>
            </a:r>
            <a:r>
              <a:rPr lang="zh-CN" altLang="en-US" sz="2000" i="1" dirty="0">
                <a:solidFill>
                  <a:prstClr val="black"/>
                </a:solidFill>
              </a:rPr>
              <a:t> </a:t>
            </a:r>
            <a:r>
              <a:rPr lang="en-US" altLang="zh-CN" dirty="0">
                <a:solidFill>
                  <a:prstClr val="black"/>
                </a:solidFill>
              </a:rPr>
              <a:t>= -85dBm ?</a:t>
            </a:r>
            <a:endParaRPr lang="zh-CN" altLang="en-US" dirty="0">
              <a:solidFill>
                <a:prstClr val="black"/>
              </a:solidFill>
            </a:endParaRPr>
          </a:p>
          <a:p>
            <a:pPr lvl="1"/>
            <a:r>
              <a:rPr lang="en-US" altLang="zh-CN" u="sng" dirty="0"/>
              <a:t>Empirical value</a:t>
            </a:r>
            <a:r>
              <a:rPr lang="en-US" altLang="zh-CN" dirty="0"/>
              <a:t> : </a:t>
            </a:r>
            <a:r>
              <a:rPr lang="en-US" altLang="zh-CN" sz="1600" dirty="0" err="1"/>
              <a:t>Nabeel</a:t>
            </a:r>
            <a:r>
              <a:rPr lang="en-US" altLang="zh-CN" sz="1600" dirty="0"/>
              <a:t> Ahmed. </a:t>
            </a:r>
            <a:r>
              <a:rPr lang="en-US" altLang="zh-CN" sz="1600" i="1" dirty="0"/>
              <a:t>Interference Management in Dense 802.11 Networks</a:t>
            </a:r>
            <a:r>
              <a:rPr lang="en-US" altLang="zh-CN" sz="1600" dirty="0" smtClean="0"/>
              <a:t>. PhD </a:t>
            </a:r>
            <a:r>
              <a:rPr lang="en-US" altLang="zh-CN" sz="1600" dirty="0"/>
              <a:t>thesis</a:t>
            </a:r>
            <a:r>
              <a:rPr lang="en-US" altLang="zh-CN" sz="1600" dirty="0" smtClean="0"/>
              <a:t>.</a:t>
            </a:r>
            <a:endParaRPr lang="en-US" altLang="zh-CN" sz="1600" dirty="0"/>
          </a:p>
        </p:txBody>
      </p:sp>
      <p:sp>
        <p:nvSpPr>
          <p:cNvPr id="3" name="灯片编号占位符 2"/>
          <p:cNvSpPr>
            <a:spLocks noGrp="1"/>
          </p:cNvSpPr>
          <p:nvPr>
            <p:ph type="sldNum" sz="quarter" idx="12"/>
          </p:nvPr>
        </p:nvSpPr>
        <p:spPr/>
        <p:txBody>
          <a:bodyPr/>
          <a:lstStyle/>
          <a:p>
            <a:fld id="{70554D1C-D8EB-40C0-9154-E3DE29E12A57}" type="slidenum">
              <a:rPr lang="zh-CN" altLang="en-US" smtClean="0"/>
              <a:t>18</a:t>
            </a:fld>
            <a:endParaRPr lang="zh-CN" altLang="en-US"/>
          </a:p>
        </p:txBody>
      </p:sp>
    </p:spTree>
    <p:extLst>
      <p:ext uri="{BB962C8B-B14F-4D97-AF65-F5344CB8AC3E}">
        <p14:creationId xmlns:p14="http://schemas.microsoft.com/office/powerpoint/2010/main" val="171038619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圆角矩形 46"/>
          <p:cNvSpPr/>
          <p:nvPr/>
        </p:nvSpPr>
        <p:spPr>
          <a:xfrm flipH="1">
            <a:off x="6971055" y="3880556"/>
            <a:ext cx="2158684" cy="510942"/>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smtClean="0">
                <a:solidFill>
                  <a:schemeClr val="bg1"/>
                </a:solidFill>
              </a:rPr>
              <a:t>EAP Client </a:t>
            </a:r>
            <a:endParaRPr lang="zh-CN" altLang="en-US" sz="2400" dirty="0">
              <a:solidFill>
                <a:schemeClr val="bg1"/>
              </a:solidFill>
            </a:endParaRPr>
          </a:p>
        </p:txBody>
      </p:sp>
      <p:sp>
        <p:nvSpPr>
          <p:cNvPr id="5" name="标题 4"/>
          <p:cNvSpPr>
            <a:spLocks noGrp="1"/>
          </p:cNvSpPr>
          <p:nvPr>
            <p:ph type="title"/>
          </p:nvPr>
        </p:nvSpPr>
        <p:spPr>
          <a:xfrm>
            <a:off x="838200" y="365125"/>
            <a:ext cx="10985500" cy="1325563"/>
          </a:xfrm>
        </p:spPr>
        <p:txBody>
          <a:bodyPr/>
          <a:lstStyle/>
          <a:p>
            <a:r>
              <a:rPr lang="en-US" altLang="zh-CN" dirty="0" smtClean="0"/>
              <a:t>Distinguish CS RAPs and HT RAPs</a:t>
            </a:r>
            <a:endParaRPr lang="zh-CN" altLang="en-US" dirty="0"/>
          </a:p>
        </p:txBody>
      </p:sp>
      <p:sp>
        <p:nvSpPr>
          <p:cNvPr id="2" name="内容占位符 1"/>
          <p:cNvSpPr>
            <a:spLocks noGrp="1"/>
          </p:cNvSpPr>
          <p:nvPr>
            <p:ph idx="1"/>
          </p:nvPr>
        </p:nvSpPr>
        <p:spPr/>
        <p:txBody>
          <a:bodyPr/>
          <a:lstStyle/>
          <a:p>
            <a:pPr lvl="0"/>
            <a:r>
              <a:rPr lang="en-US" altLang="zh-CN" dirty="0">
                <a:solidFill>
                  <a:prstClr val="black"/>
                </a:solidFill>
              </a:rPr>
              <a:t>Why</a:t>
            </a:r>
            <a:r>
              <a:rPr lang="en-US" altLang="zh-CN" dirty="0">
                <a:solidFill>
                  <a:srgbClr val="FF0000"/>
                </a:solidFill>
              </a:rPr>
              <a:t> CST </a:t>
            </a:r>
            <a:r>
              <a:rPr lang="en-US" altLang="zh-CN" sz="2000" i="1" dirty="0">
                <a:solidFill>
                  <a:prstClr val="black"/>
                </a:solidFill>
              </a:rPr>
              <a:t>(Carrier Sense Threshold)</a:t>
            </a:r>
            <a:r>
              <a:rPr lang="zh-CN" altLang="en-US" sz="2000" i="1" dirty="0">
                <a:solidFill>
                  <a:prstClr val="black"/>
                </a:solidFill>
              </a:rPr>
              <a:t> </a:t>
            </a:r>
            <a:r>
              <a:rPr lang="en-US" altLang="zh-CN" dirty="0">
                <a:solidFill>
                  <a:prstClr val="black"/>
                </a:solidFill>
              </a:rPr>
              <a:t>= -85dBm ?</a:t>
            </a:r>
            <a:endParaRPr lang="zh-CN" altLang="en-US" dirty="0">
              <a:solidFill>
                <a:prstClr val="black"/>
              </a:solidFill>
            </a:endParaRPr>
          </a:p>
          <a:p>
            <a:pPr lvl="1"/>
            <a:r>
              <a:rPr lang="en-US" altLang="zh-CN" dirty="0" smtClean="0"/>
              <a:t>Empirical value</a:t>
            </a:r>
          </a:p>
          <a:p>
            <a:pPr lvl="1"/>
            <a:r>
              <a:rPr lang="en-US" altLang="zh-CN" u="sng" dirty="0" smtClean="0"/>
              <a:t>Control experiment</a:t>
            </a:r>
            <a:endParaRPr lang="zh-CN" altLang="en-US" u="sng" dirty="0"/>
          </a:p>
        </p:txBody>
      </p:sp>
      <p:sp>
        <p:nvSpPr>
          <p:cNvPr id="45" name="圆角矩形 44"/>
          <p:cNvSpPr/>
          <p:nvPr/>
        </p:nvSpPr>
        <p:spPr>
          <a:xfrm flipH="1">
            <a:off x="1991587" y="3880556"/>
            <a:ext cx="1532824" cy="510942"/>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sz="2800" dirty="0">
                <a:solidFill>
                  <a:prstClr val="white"/>
                </a:solidFill>
              </a:rPr>
              <a:t>EAP</a:t>
            </a:r>
            <a:endParaRPr lang="zh-CN" altLang="en-US" sz="2800" dirty="0">
              <a:solidFill>
                <a:prstClr val="white"/>
              </a:solidFill>
            </a:endParaRPr>
          </a:p>
        </p:txBody>
      </p:sp>
      <p:grpSp>
        <p:nvGrpSpPr>
          <p:cNvPr id="52" name="组合 51"/>
          <p:cNvGrpSpPr/>
          <p:nvPr/>
        </p:nvGrpSpPr>
        <p:grpSpPr>
          <a:xfrm>
            <a:off x="2219653" y="3569246"/>
            <a:ext cx="2990976" cy="2990976"/>
            <a:chOff x="6929519" y="3361138"/>
            <a:chExt cx="3041084" cy="3041084"/>
          </a:xfrm>
        </p:grpSpPr>
        <p:sp>
          <p:nvSpPr>
            <p:cNvPr id="43" name="椭圆 42"/>
            <p:cNvSpPr/>
            <p:nvPr/>
          </p:nvSpPr>
          <p:spPr>
            <a:xfrm flipH="1">
              <a:off x="6929519" y="3361138"/>
              <a:ext cx="3041084" cy="3041084"/>
            </a:xfrm>
            <a:prstGeom prst="ellipse">
              <a:avLst/>
            </a:prstGeom>
            <a:solidFill>
              <a:schemeClr val="accent2">
                <a:lumMod val="20000"/>
                <a:lumOff val="80000"/>
                <a:alpha val="50000"/>
              </a:schemeClr>
            </a:solidFill>
            <a:ln w="19050">
              <a:solidFill>
                <a:schemeClr val="accent2">
                  <a:alpha val="9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prstClr val="white"/>
                </a:solidFill>
              </a:endParaRPr>
            </a:p>
          </p:txBody>
        </p:sp>
        <p:sp>
          <p:nvSpPr>
            <p:cNvPr id="44" name="圆角矩形 43"/>
            <p:cNvSpPr/>
            <p:nvPr/>
          </p:nvSpPr>
          <p:spPr>
            <a:xfrm flipH="1">
              <a:off x="7670809" y="4621929"/>
              <a:ext cx="1558503" cy="5195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000" dirty="0" smtClean="0">
                  <a:solidFill>
                    <a:prstClr val="white"/>
                  </a:solidFill>
                </a:rPr>
                <a:t>RAP</a:t>
              </a:r>
              <a:endParaRPr lang="zh-CN" altLang="en-US" sz="2000" dirty="0">
                <a:solidFill>
                  <a:prstClr val="white"/>
                </a:solidFill>
              </a:endParaRPr>
            </a:p>
          </p:txBody>
        </p:sp>
      </p:grpSp>
      <p:sp>
        <p:nvSpPr>
          <p:cNvPr id="3" name="灯片编号占位符 2"/>
          <p:cNvSpPr>
            <a:spLocks noGrp="1"/>
          </p:cNvSpPr>
          <p:nvPr>
            <p:ph type="sldNum" sz="quarter" idx="12"/>
          </p:nvPr>
        </p:nvSpPr>
        <p:spPr/>
        <p:txBody>
          <a:bodyPr/>
          <a:lstStyle/>
          <a:p>
            <a:fld id="{70554D1C-D8EB-40C0-9154-E3DE29E12A57}" type="slidenum">
              <a:rPr lang="zh-CN" altLang="en-US" smtClean="0"/>
              <a:t>19</a:t>
            </a:fld>
            <a:endParaRPr lang="zh-CN" altLang="en-US"/>
          </a:p>
        </p:txBody>
      </p:sp>
      <p:cxnSp>
        <p:nvCxnSpPr>
          <p:cNvPr id="14" name="直接箭头连接符 13"/>
          <p:cNvCxnSpPr/>
          <p:nvPr/>
        </p:nvCxnSpPr>
        <p:spPr>
          <a:xfrm>
            <a:off x="3981714" y="4155790"/>
            <a:ext cx="2620254" cy="0"/>
          </a:xfrm>
          <a:prstGeom prst="straightConnector1">
            <a:avLst/>
          </a:prstGeom>
          <a:ln w="76200">
            <a:prstDash val="sysDot"/>
            <a:tailEnd type="triangle"/>
          </a:ln>
        </p:spPr>
        <p:style>
          <a:lnRef idx="3">
            <a:schemeClr val="accent3"/>
          </a:lnRef>
          <a:fillRef idx="0">
            <a:schemeClr val="accent3"/>
          </a:fillRef>
          <a:effectRef idx="2">
            <a:schemeClr val="accent3"/>
          </a:effectRef>
          <a:fontRef idx="minor">
            <a:schemeClr val="tx1"/>
          </a:fontRef>
        </p:style>
      </p:cxnSp>
      <p:sp>
        <p:nvSpPr>
          <p:cNvPr id="17" name="圆角矩形 16"/>
          <p:cNvSpPr/>
          <p:nvPr/>
        </p:nvSpPr>
        <p:spPr>
          <a:xfrm flipH="1">
            <a:off x="2948729" y="4809263"/>
            <a:ext cx="1532824" cy="5109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sz="2000" dirty="0" smtClean="0">
                <a:solidFill>
                  <a:prstClr val="white"/>
                </a:solidFill>
              </a:rPr>
              <a:t>RAP</a:t>
            </a:r>
            <a:endParaRPr lang="zh-CN" altLang="en-US" sz="2000" dirty="0">
              <a:solidFill>
                <a:prstClr val="white"/>
              </a:solidFill>
            </a:endParaRPr>
          </a:p>
        </p:txBody>
      </p:sp>
    </p:spTree>
    <p:extLst>
      <p:ext uri="{BB962C8B-B14F-4D97-AF65-F5344CB8AC3E}">
        <p14:creationId xmlns:p14="http://schemas.microsoft.com/office/powerpoint/2010/main" val="114420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repeatCount="300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par>
                                <p:cTn id="12" presetID="1" presetClass="entr" presetSubtype="0" fill="hold" nodeType="withEffect">
                                  <p:stCondLst>
                                    <p:cond delay="0"/>
                                  </p:stCondLst>
                                  <p:childTnLst>
                                    <p:set>
                                      <p:cBhvr>
                                        <p:cTn id="13" dur="1" fill="hold">
                                          <p:stCondLst>
                                            <p:cond delay="0"/>
                                          </p:stCondLst>
                                        </p:cTn>
                                        <p:tgtEl>
                                          <p:spTgt spid="5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3" presetClass="path" presetSubtype="0" accel="50000" decel="50000" fill="hold" nodeType="clickEffect">
                                  <p:stCondLst>
                                    <p:cond delay="0"/>
                                  </p:stCondLst>
                                  <p:childTnLst>
                                    <p:animMotion origin="layout" path="M 2.5E-6 4.07407E-6 L 0.44088 4.07407E-6 " pathEditMode="relative" rAng="0" ptsTypes="AA">
                                      <p:cBhvr>
                                        <p:cTn id="17" dur="2000" fill="hold"/>
                                        <p:tgtEl>
                                          <p:spTgt spid="52"/>
                                        </p:tgtEl>
                                        <p:attrNameLst>
                                          <p:attrName>ppt_x</p:attrName>
                                          <p:attrName>ppt_y</p:attrName>
                                        </p:attrNameLst>
                                      </p:cBhvr>
                                      <p:rCtr x="2204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EWLAN, AC, EAP, and RAP</a:t>
            </a:r>
            <a:endParaRPr lang="zh-CN" altLang="en-US" dirty="0"/>
          </a:p>
        </p:txBody>
      </p:sp>
      <p:sp>
        <p:nvSpPr>
          <p:cNvPr id="3" name="内容占位符 2"/>
          <p:cNvSpPr>
            <a:spLocks noGrp="1"/>
          </p:cNvSpPr>
          <p:nvPr>
            <p:ph sz="half" idx="1"/>
          </p:nvPr>
        </p:nvSpPr>
        <p:spPr/>
        <p:txBody>
          <a:bodyPr/>
          <a:lstStyle/>
          <a:p>
            <a:r>
              <a:rPr lang="fr-FR" altLang="zh-CN" dirty="0" smtClean="0"/>
              <a:t>EWLAN </a:t>
            </a:r>
            <a:r>
              <a:rPr lang="fr-FR" altLang="zh-CN" sz="2000" i="1" dirty="0" smtClean="0"/>
              <a:t>(</a:t>
            </a:r>
            <a:r>
              <a:rPr lang="fr-FR" altLang="zh-CN" sz="2000" i="1" dirty="0" smtClean="0"/>
              <a:t>Enterprise WLAN)</a:t>
            </a:r>
            <a:endParaRPr lang="fr-FR" altLang="zh-CN" sz="2000" i="1" dirty="0" smtClean="0"/>
          </a:p>
          <a:p>
            <a:r>
              <a:rPr lang="fr-FR" altLang="zh-CN" dirty="0" smtClean="0"/>
              <a:t>EAP </a:t>
            </a:r>
            <a:r>
              <a:rPr lang="fr-FR" altLang="zh-CN" sz="2000" i="1" dirty="0" smtClean="0"/>
              <a:t>(Enterprise AP)</a:t>
            </a:r>
          </a:p>
          <a:p>
            <a:endParaRPr lang="fr-FR" altLang="zh-CN" dirty="0"/>
          </a:p>
          <a:p>
            <a:endParaRPr lang="fr-FR" altLang="zh-CN" dirty="0" smtClean="0"/>
          </a:p>
          <a:p>
            <a:endParaRPr lang="fr-FR" altLang="zh-CN" dirty="0" smtClean="0"/>
          </a:p>
          <a:p>
            <a:r>
              <a:rPr lang="fr-FR" altLang="zh-CN" dirty="0" smtClean="0"/>
              <a:t>AC </a:t>
            </a:r>
            <a:r>
              <a:rPr lang="fr-FR" altLang="zh-CN" sz="2000" i="1" dirty="0" smtClean="0"/>
              <a:t>(Wireless Controller)</a:t>
            </a:r>
          </a:p>
        </p:txBody>
      </p:sp>
      <p:sp>
        <p:nvSpPr>
          <p:cNvPr id="54" name="内容占位符 53"/>
          <p:cNvSpPr>
            <a:spLocks noGrp="1"/>
          </p:cNvSpPr>
          <p:nvPr>
            <p:ph sz="half" idx="2"/>
          </p:nvPr>
        </p:nvSpPr>
        <p:spPr>
          <a:xfrm>
            <a:off x="6172200" y="1825625"/>
            <a:ext cx="5715000" cy="4351338"/>
          </a:xfrm>
        </p:spPr>
        <p:txBody>
          <a:bodyPr/>
          <a:lstStyle/>
          <a:p>
            <a:pPr lvl="0">
              <a:lnSpc>
                <a:spcPct val="100000"/>
              </a:lnSpc>
            </a:pPr>
            <a:r>
              <a:rPr lang="fr-FR" altLang="zh-CN" dirty="0" smtClean="0"/>
              <a:t>RAP </a:t>
            </a:r>
            <a:r>
              <a:rPr lang="fr-FR" altLang="zh-CN" sz="2000" i="1" dirty="0" smtClean="0"/>
              <a:t>(Rogue </a:t>
            </a:r>
            <a:r>
              <a:rPr lang="fr-FR" altLang="zh-CN" sz="2000" i="1" dirty="0" smtClean="0">
                <a:solidFill>
                  <a:prstClr val="black"/>
                </a:solidFill>
              </a:rPr>
              <a:t>AP)</a:t>
            </a:r>
            <a:endParaRPr lang="fr-FR" altLang="zh-CN" i="1" dirty="0" smtClean="0">
              <a:solidFill>
                <a:prstClr val="black"/>
              </a:solidFill>
            </a:endParaRPr>
          </a:p>
          <a:p>
            <a:pPr lvl="1">
              <a:lnSpc>
                <a:spcPct val="100000"/>
              </a:lnSpc>
            </a:pPr>
            <a:r>
              <a:rPr lang="en-US" altLang="zh-CN" dirty="0"/>
              <a:t>S</a:t>
            </a:r>
            <a:r>
              <a:rPr lang="en-US" altLang="zh-CN" dirty="0" smtClean="0"/>
              <a:t>ecurity </a:t>
            </a:r>
            <a:r>
              <a:rPr lang="en-US" altLang="zh-CN" dirty="0"/>
              <a:t>threat </a:t>
            </a:r>
            <a:endParaRPr lang="en-US" altLang="zh-CN" dirty="0" smtClean="0"/>
          </a:p>
          <a:p>
            <a:pPr lvl="1">
              <a:lnSpc>
                <a:spcPct val="100000"/>
              </a:lnSpc>
            </a:pPr>
            <a:r>
              <a:rPr lang="en-US" altLang="zh-CN" b="1" u="sng" dirty="0">
                <a:solidFill>
                  <a:srgbClr val="FF0000"/>
                </a:solidFill>
              </a:rPr>
              <a:t>G</a:t>
            </a:r>
            <a:r>
              <a:rPr lang="en-US" altLang="zh-CN" b="1" u="sng" dirty="0" smtClean="0">
                <a:solidFill>
                  <a:srgbClr val="FF0000"/>
                </a:solidFill>
              </a:rPr>
              <a:t>reat </a:t>
            </a:r>
            <a:r>
              <a:rPr lang="en-US" altLang="zh-CN" b="1" u="sng" dirty="0">
                <a:solidFill>
                  <a:srgbClr val="FF0000"/>
                </a:solidFill>
              </a:rPr>
              <a:t>i</a:t>
            </a:r>
            <a:r>
              <a:rPr lang="en-US" altLang="zh-CN" b="1" u="sng" dirty="0" smtClean="0">
                <a:solidFill>
                  <a:srgbClr val="FF0000"/>
                </a:solidFill>
              </a:rPr>
              <a:t>mpact </a:t>
            </a:r>
            <a:r>
              <a:rPr lang="en-US" altLang="zh-CN" b="1" u="sng" dirty="0">
                <a:solidFill>
                  <a:srgbClr val="FF0000"/>
                </a:solidFill>
              </a:rPr>
              <a:t>on </a:t>
            </a:r>
            <a:r>
              <a:rPr lang="en-US" altLang="zh-CN" b="1" u="sng" dirty="0">
                <a:solidFill>
                  <a:srgbClr val="FF0000"/>
                </a:solidFill>
              </a:rPr>
              <a:t>E</a:t>
            </a:r>
            <a:r>
              <a:rPr lang="en-US" altLang="zh-CN" b="1" u="sng" dirty="0" smtClean="0">
                <a:solidFill>
                  <a:srgbClr val="FF0000"/>
                </a:solidFill>
              </a:rPr>
              <a:t>WLAN performance</a:t>
            </a:r>
            <a:endParaRPr lang="fr-FR" altLang="zh-CN" b="1" u="sng" dirty="0">
              <a:solidFill>
                <a:srgbClr val="FF0000"/>
              </a:solidFill>
            </a:endParaRPr>
          </a:p>
          <a:p>
            <a:pPr>
              <a:lnSpc>
                <a:spcPct val="100000"/>
              </a:lnSpc>
            </a:pPr>
            <a:endParaRPr lang="zh-CN" altLang="en-US" dirty="0"/>
          </a:p>
        </p:txBody>
      </p:sp>
      <p:sp>
        <p:nvSpPr>
          <p:cNvPr id="4" name="灯片编号占位符 3"/>
          <p:cNvSpPr>
            <a:spLocks noGrp="1"/>
          </p:cNvSpPr>
          <p:nvPr>
            <p:ph type="sldNum" sz="quarter" idx="12"/>
          </p:nvPr>
        </p:nvSpPr>
        <p:spPr/>
        <p:txBody>
          <a:bodyPr/>
          <a:lstStyle/>
          <a:p>
            <a:fld id="{70554D1C-D8EB-40C0-9154-E3DE29E12A57}" type="slidenum">
              <a:rPr lang="zh-CN" altLang="en-US" smtClean="0"/>
              <a:t>2</a:t>
            </a:fld>
            <a:endParaRPr lang="zh-CN" altLang="en-US"/>
          </a:p>
        </p:txBody>
      </p:sp>
      <p:pic>
        <p:nvPicPr>
          <p:cNvPr id="19" name="Picture 4" descr="http://img5.pcpop.com/ProductImages/Leader/5/5796/005796698.jpg"/>
          <p:cNvPicPr>
            <a:picLocks noChangeAspect="1" noChangeArrowheads="1"/>
          </p:cNvPicPr>
          <p:nvPr/>
        </p:nvPicPr>
        <p:blipFill rotWithShape="1">
          <a:blip r:embed="rId3">
            <a:extLst>
              <a:ext uri="{28A0092B-C50C-407E-A947-70E740481C1C}">
                <a14:useLocalDpi xmlns:a14="http://schemas.microsoft.com/office/drawing/2010/main" val="0"/>
              </a:ext>
            </a:extLst>
          </a:blip>
          <a:srcRect t="29596" b="32051"/>
          <a:stretch/>
        </p:blipFill>
        <p:spPr bwMode="auto">
          <a:xfrm>
            <a:off x="1254278" y="5304490"/>
            <a:ext cx="3222184" cy="908612"/>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http://www.cisco168.com/wp-content/uploads/2012/04/aironet_3600_series_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8857" y="2912449"/>
            <a:ext cx="2973028" cy="174665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组合 16"/>
          <p:cNvGrpSpPr/>
          <p:nvPr/>
        </p:nvGrpSpPr>
        <p:grpSpPr>
          <a:xfrm>
            <a:off x="7017231" y="3653281"/>
            <a:ext cx="3302099" cy="2630570"/>
            <a:chOff x="7017231" y="3870994"/>
            <a:chExt cx="3302099" cy="2630570"/>
          </a:xfrm>
        </p:grpSpPr>
        <p:pic>
          <p:nvPicPr>
            <p:cNvPr id="13" name="Picture 2" descr="http://h.hiphotos.baidu.com/baike/pic/item/3bf33a87e950352ab1ebf7f05243fbf2b3118b44.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028" t="26145" r="12980" b="19829"/>
            <a:stretch/>
          </p:blipFill>
          <p:spPr bwMode="auto">
            <a:xfrm>
              <a:off x="7017231" y="3870995"/>
              <a:ext cx="1533286" cy="1077790"/>
            </a:xfrm>
            <a:prstGeom prst="rect">
              <a:avLst/>
            </a:prstGeom>
            <a:noFill/>
            <a:ln w="6350">
              <a:noFill/>
            </a:ln>
            <a:extLst>
              <a:ext uri="{909E8E84-426E-40DD-AFC4-6F175D3DCCD1}">
                <a14:hiddenFill xmlns:a14="http://schemas.microsoft.com/office/drawing/2010/main">
                  <a:solidFill>
                    <a:srgbClr val="FFFFFF"/>
                  </a:solidFill>
                </a14:hiddenFill>
              </a:ext>
            </a:extLst>
          </p:spPr>
        </p:pic>
        <p:pic>
          <p:nvPicPr>
            <p:cNvPr id="11" name="Picture 4" descr="http://p.sootoo.com/son_media/msg/2013/06/19/52056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3518" y="5512475"/>
              <a:ext cx="1325812" cy="92806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img14.360buyimg.com/n1/jfs/t226/21/272593574/43596/cd9b8b46/53e88c6dN1b6a019c.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117530" y="3870994"/>
              <a:ext cx="1077790" cy="107779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http://www.wifi-wirelessrouters.com/photo/pl709478-wi_fi_huawei_wireless_router_e5331_3g_portable_hotspot_windows_xp_windows_vist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126290" y="5451454"/>
              <a:ext cx="1315168" cy="105011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3503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标题 66"/>
          <p:cNvSpPr>
            <a:spLocks noGrp="1"/>
          </p:cNvSpPr>
          <p:nvPr>
            <p:ph type="title"/>
          </p:nvPr>
        </p:nvSpPr>
        <p:spPr>
          <a:xfrm>
            <a:off x="838199" y="365125"/>
            <a:ext cx="10962807" cy="1325563"/>
          </a:xfrm>
        </p:spPr>
        <p:txBody>
          <a:bodyPr/>
          <a:lstStyle/>
          <a:p>
            <a:r>
              <a:rPr lang="en-US" altLang="zh-CN" dirty="0" smtClean="0"/>
              <a:t>Distinguish CS RAPs and HT RAPs</a:t>
            </a:r>
            <a:endParaRPr lang="zh-CN" altLang="en-US" dirty="0"/>
          </a:p>
        </p:txBody>
      </p:sp>
      <p:sp>
        <p:nvSpPr>
          <p:cNvPr id="68" name="内容占位符 67"/>
          <p:cNvSpPr>
            <a:spLocks noGrp="1"/>
          </p:cNvSpPr>
          <p:nvPr>
            <p:ph idx="1"/>
          </p:nvPr>
        </p:nvSpPr>
        <p:spPr/>
        <p:txBody>
          <a:bodyPr/>
          <a:lstStyle/>
          <a:p>
            <a:pPr lvl="0"/>
            <a:r>
              <a:rPr lang="en-US" altLang="zh-CN" dirty="0">
                <a:solidFill>
                  <a:prstClr val="black"/>
                </a:solidFill>
              </a:rPr>
              <a:t>Why</a:t>
            </a:r>
            <a:r>
              <a:rPr lang="en-US" altLang="zh-CN" dirty="0">
                <a:solidFill>
                  <a:srgbClr val="FF0000"/>
                </a:solidFill>
              </a:rPr>
              <a:t> CST </a:t>
            </a:r>
            <a:r>
              <a:rPr lang="en-US" altLang="zh-CN" sz="2000" i="1" dirty="0">
                <a:solidFill>
                  <a:prstClr val="black"/>
                </a:solidFill>
              </a:rPr>
              <a:t>(Carrier Sense Threshold)</a:t>
            </a:r>
            <a:r>
              <a:rPr lang="zh-CN" altLang="en-US" sz="2000" i="1" dirty="0">
                <a:solidFill>
                  <a:prstClr val="black"/>
                </a:solidFill>
              </a:rPr>
              <a:t> </a:t>
            </a:r>
            <a:r>
              <a:rPr lang="en-US" altLang="zh-CN" dirty="0">
                <a:solidFill>
                  <a:prstClr val="black"/>
                </a:solidFill>
              </a:rPr>
              <a:t>= -85dBm ?</a:t>
            </a:r>
            <a:endParaRPr lang="zh-CN" altLang="en-US" dirty="0">
              <a:solidFill>
                <a:prstClr val="black"/>
              </a:solidFill>
            </a:endParaRPr>
          </a:p>
          <a:p>
            <a:pPr>
              <a:lnSpc>
                <a:spcPct val="100000"/>
              </a:lnSpc>
            </a:pPr>
            <a:endParaRPr lang="zh-CN" altLang="en-US" dirty="0"/>
          </a:p>
          <a:p>
            <a:pPr>
              <a:lnSpc>
                <a:spcPct val="100000"/>
              </a:lnSpc>
            </a:pPr>
            <a:endParaRPr lang="zh-CN" altLang="en-US" dirty="0"/>
          </a:p>
        </p:txBody>
      </p:sp>
      <p:grpSp>
        <p:nvGrpSpPr>
          <p:cNvPr id="6" name="组合 5"/>
          <p:cNvGrpSpPr/>
          <p:nvPr/>
        </p:nvGrpSpPr>
        <p:grpSpPr>
          <a:xfrm>
            <a:off x="3762572" y="2650144"/>
            <a:ext cx="4189763" cy="3288086"/>
            <a:chOff x="3890715" y="2956213"/>
            <a:chExt cx="4189763" cy="3288086"/>
          </a:xfrm>
        </p:grpSpPr>
        <p:pic>
          <p:nvPicPr>
            <p:cNvPr id="57" name="图片 56"/>
            <p:cNvPicPr>
              <a:picLocks noChangeAspect="1"/>
            </p:cNvPicPr>
            <p:nvPr/>
          </p:nvPicPr>
          <p:blipFill rotWithShape="1">
            <a:blip r:embed="rId3"/>
            <a:srcRect r="48785"/>
            <a:stretch/>
          </p:blipFill>
          <p:spPr>
            <a:xfrm>
              <a:off x="3890715" y="2956213"/>
              <a:ext cx="4189763" cy="1069721"/>
            </a:xfrm>
            <a:prstGeom prst="rect">
              <a:avLst/>
            </a:prstGeom>
          </p:spPr>
        </p:pic>
        <p:pic>
          <p:nvPicPr>
            <p:cNvPr id="58" name="图片 57"/>
            <p:cNvPicPr>
              <a:picLocks noChangeAspect="1"/>
            </p:cNvPicPr>
            <p:nvPr/>
          </p:nvPicPr>
          <p:blipFill rotWithShape="1">
            <a:blip r:embed="rId4"/>
            <a:srcRect r="49632"/>
            <a:stretch/>
          </p:blipFill>
          <p:spPr>
            <a:xfrm>
              <a:off x="3939915" y="4044502"/>
              <a:ext cx="4120506" cy="1114263"/>
            </a:xfrm>
            <a:prstGeom prst="rect">
              <a:avLst/>
            </a:prstGeom>
          </p:spPr>
        </p:pic>
        <p:pic>
          <p:nvPicPr>
            <p:cNvPr id="60" name="图片 59"/>
            <p:cNvPicPr>
              <a:picLocks noChangeAspect="1"/>
            </p:cNvPicPr>
            <p:nvPr/>
          </p:nvPicPr>
          <p:blipFill rotWithShape="1">
            <a:blip r:embed="rId4"/>
            <a:srcRect l="49574"/>
            <a:stretch/>
          </p:blipFill>
          <p:spPr>
            <a:xfrm>
              <a:off x="3905599" y="5130036"/>
              <a:ext cx="4125195" cy="1114263"/>
            </a:xfrm>
            <a:prstGeom prst="rect">
              <a:avLst/>
            </a:prstGeom>
          </p:spPr>
        </p:pic>
      </p:grpSp>
      <p:sp>
        <p:nvSpPr>
          <p:cNvPr id="3" name="灯片编号占位符 2"/>
          <p:cNvSpPr>
            <a:spLocks noGrp="1"/>
          </p:cNvSpPr>
          <p:nvPr>
            <p:ph type="sldNum" sz="quarter" idx="12"/>
          </p:nvPr>
        </p:nvSpPr>
        <p:spPr/>
        <p:txBody>
          <a:bodyPr/>
          <a:lstStyle/>
          <a:p>
            <a:fld id="{70554D1C-D8EB-40C0-9154-E3DE29E12A57}" type="slidenum">
              <a:rPr lang="zh-CN" altLang="en-US" smtClean="0"/>
              <a:t>20</a:t>
            </a:fld>
            <a:endParaRPr lang="zh-CN" altLang="en-US"/>
          </a:p>
        </p:txBody>
      </p:sp>
      <p:grpSp>
        <p:nvGrpSpPr>
          <p:cNvPr id="4" name="组合 3"/>
          <p:cNvGrpSpPr/>
          <p:nvPr/>
        </p:nvGrpSpPr>
        <p:grpSpPr>
          <a:xfrm>
            <a:off x="611772" y="4270145"/>
            <a:ext cx="2383442" cy="1502880"/>
            <a:chOff x="3644728" y="2375306"/>
            <a:chExt cx="3342140" cy="2107388"/>
          </a:xfrm>
        </p:grpSpPr>
        <p:sp>
          <p:nvSpPr>
            <p:cNvPr id="26" name="圆角矩形 25"/>
            <p:cNvSpPr/>
            <p:nvPr/>
          </p:nvSpPr>
          <p:spPr>
            <a:xfrm flipH="1">
              <a:off x="5906868" y="2550505"/>
              <a:ext cx="1080000" cy="360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a:solidFill>
                    <a:schemeClr val="bg1"/>
                  </a:solidFill>
                </a:rPr>
                <a:t>Client </a:t>
              </a:r>
              <a:endParaRPr lang="zh-CN" altLang="en-US" dirty="0">
                <a:solidFill>
                  <a:schemeClr val="bg1"/>
                </a:solidFill>
              </a:endParaRPr>
            </a:p>
          </p:txBody>
        </p:sp>
        <p:sp>
          <p:nvSpPr>
            <p:cNvPr id="27" name="圆角矩形 26"/>
            <p:cNvSpPr/>
            <p:nvPr/>
          </p:nvSpPr>
          <p:spPr>
            <a:xfrm flipH="1">
              <a:off x="3644728" y="2550505"/>
              <a:ext cx="1080000" cy="36000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a:solidFill>
                    <a:prstClr val="white"/>
                  </a:solidFill>
                </a:rPr>
                <a:t>EAP</a:t>
              </a:r>
              <a:endParaRPr lang="zh-CN" altLang="en-US" dirty="0">
                <a:solidFill>
                  <a:prstClr val="white"/>
                </a:solidFill>
              </a:endParaRPr>
            </a:p>
          </p:txBody>
        </p:sp>
        <p:grpSp>
          <p:nvGrpSpPr>
            <p:cNvPr id="28" name="组合 27"/>
            <p:cNvGrpSpPr/>
            <p:nvPr/>
          </p:nvGrpSpPr>
          <p:grpSpPr>
            <a:xfrm>
              <a:off x="3739591" y="2375306"/>
              <a:ext cx="2107388" cy="2107388"/>
              <a:chOff x="6929519" y="3361138"/>
              <a:chExt cx="3041084" cy="3041084"/>
            </a:xfrm>
          </p:grpSpPr>
          <p:sp>
            <p:nvSpPr>
              <p:cNvPr id="32" name="椭圆 31"/>
              <p:cNvSpPr/>
              <p:nvPr/>
            </p:nvSpPr>
            <p:spPr>
              <a:xfrm flipH="1">
                <a:off x="6929519" y="3361138"/>
                <a:ext cx="3041084" cy="3041084"/>
              </a:xfrm>
              <a:prstGeom prst="ellipse">
                <a:avLst/>
              </a:prstGeom>
              <a:solidFill>
                <a:schemeClr val="accent2">
                  <a:lumMod val="20000"/>
                  <a:lumOff val="80000"/>
                  <a:alpha val="50000"/>
                </a:schemeClr>
              </a:solidFill>
              <a:ln w="19050">
                <a:solidFill>
                  <a:schemeClr val="accent2">
                    <a:alpha val="9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prstClr val="white"/>
                  </a:solidFill>
                </a:endParaRPr>
              </a:p>
            </p:txBody>
          </p:sp>
          <p:sp>
            <p:nvSpPr>
              <p:cNvPr id="33" name="圆角矩形 32"/>
              <p:cNvSpPr/>
              <p:nvPr/>
            </p:nvSpPr>
            <p:spPr>
              <a:xfrm flipH="1">
                <a:off x="7670809" y="4621929"/>
                <a:ext cx="1558503" cy="5195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dirty="0" smtClean="0">
                    <a:solidFill>
                      <a:prstClr val="white"/>
                    </a:solidFill>
                  </a:rPr>
                  <a:t>RAP</a:t>
                </a:r>
                <a:endParaRPr lang="zh-CN" altLang="en-US" dirty="0">
                  <a:solidFill>
                    <a:prstClr val="white"/>
                  </a:solidFill>
                </a:endParaRPr>
              </a:p>
            </p:txBody>
          </p:sp>
        </p:grpSp>
      </p:grpSp>
      <p:sp>
        <p:nvSpPr>
          <p:cNvPr id="7" name="文本框 6"/>
          <p:cNvSpPr txBox="1"/>
          <p:nvPr/>
        </p:nvSpPr>
        <p:spPr>
          <a:xfrm>
            <a:off x="900108" y="5936638"/>
            <a:ext cx="1061509" cy="461665"/>
          </a:xfrm>
          <a:prstGeom prst="rect">
            <a:avLst/>
          </a:prstGeom>
          <a:noFill/>
        </p:spPr>
        <p:txBody>
          <a:bodyPr wrap="none" rtlCol="0">
            <a:spAutoFit/>
          </a:bodyPr>
          <a:lstStyle/>
          <a:p>
            <a:pPr>
              <a:spcBef>
                <a:spcPts val="1000"/>
              </a:spcBef>
            </a:pPr>
            <a:r>
              <a:rPr lang="en-US" altLang="zh-CN" sz="2400" dirty="0"/>
              <a:t>CS RAP</a:t>
            </a:r>
            <a:endParaRPr lang="zh-CN" altLang="en-US" sz="2400" dirty="0"/>
          </a:p>
        </p:txBody>
      </p:sp>
      <p:grpSp>
        <p:nvGrpSpPr>
          <p:cNvPr id="5" name="组合 4"/>
          <p:cNvGrpSpPr/>
          <p:nvPr/>
        </p:nvGrpSpPr>
        <p:grpSpPr>
          <a:xfrm>
            <a:off x="8455697" y="4270145"/>
            <a:ext cx="3133630" cy="1502880"/>
            <a:chOff x="2832659" y="4166346"/>
            <a:chExt cx="4394078" cy="2107388"/>
          </a:xfrm>
        </p:grpSpPr>
        <p:sp>
          <p:nvSpPr>
            <p:cNvPr id="47" name="圆角矩形 46"/>
            <p:cNvSpPr/>
            <p:nvPr/>
          </p:nvSpPr>
          <p:spPr>
            <a:xfrm flipH="1">
              <a:off x="4586334" y="4341545"/>
              <a:ext cx="1080000" cy="360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dirty="0">
                  <a:solidFill>
                    <a:schemeClr val="bg1"/>
                  </a:solidFill>
                </a:rPr>
                <a:t>Client </a:t>
              </a:r>
              <a:endParaRPr lang="zh-CN" altLang="en-US" dirty="0">
                <a:solidFill>
                  <a:schemeClr val="bg1"/>
                </a:solidFill>
              </a:endParaRPr>
            </a:p>
          </p:txBody>
        </p:sp>
        <p:sp>
          <p:nvSpPr>
            <p:cNvPr id="45" name="圆角矩形 44"/>
            <p:cNvSpPr/>
            <p:nvPr/>
          </p:nvSpPr>
          <p:spPr>
            <a:xfrm flipH="1">
              <a:off x="2832659" y="4341545"/>
              <a:ext cx="1080000" cy="359999"/>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altLang="zh-CN" dirty="0">
                  <a:solidFill>
                    <a:prstClr val="white"/>
                  </a:solidFill>
                </a:rPr>
                <a:t>EAP</a:t>
              </a:r>
              <a:endParaRPr lang="zh-CN" altLang="en-US" dirty="0">
                <a:solidFill>
                  <a:prstClr val="white"/>
                </a:solidFill>
              </a:endParaRPr>
            </a:p>
          </p:txBody>
        </p:sp>
        <p:grpSp>
          <p:nvGrpSpPr>
            <p:cNvPr id="53" name="组合 52"/>
            <p:cNvGrpSpPr/>
            <p:nvPr/>
          </p:nvGrpSpPr>
          <p:grpSpPr>
            <a:xfrm>
              <a:off x="5119349" y="4166346"/>
              <a:ext cx="2107388" cy="2107388"/>
              <a:chOff x="6929517" y="3361138"/>
              <a:chExt cx="3041083" cy="3041084"/>
            </a:xfrm>
          </p:grpSpPr>
          <p:sp>
            <p:nvSpPr>
              <p:cNvPr id="54" name="椭圆 53"/>
              <p:cNvSpPr/>
              <p:nvPr/>
            </p:nvSpPr>
            <p:spPr>
              <a:xfrm flipH="1">
                <a:off x="6929517" y="3361138"/>
                <a:ext cx="3041083" cy="3041084"/>
              </a:xfrm>
              <a:prstGeom prst="ellipse">
                <a:avLst/>
              </a:prstGeom>
              <a:solidFill>
                <a:schemeClr val="accent2">
                  <a:lumMod val="20000"/>
                  <a:lumOff val="80000"/>
                  <a:alpha val="50000"/>
                </a:schemeClr>
              </a:solidFill>
              <a:ln w="19050">
                <a:solidFill>
                  <a:schemeClr val="accent2">
                    <a:alpha val="95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5" name="圆角矩形 54"/>
              <p:cNvSpPr/>
              <p:nvPr/>
            </p:nvSpPr>
            <p:spPr>
              <a:xfrm flipH="1">
                <a:off x="7670809" y="4621929"/>
                <a:ext cx="1558503" cy="51950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smtClean="0">
                    <a:solidFill>
                      <a:prstClr val="white"/>
                    </a:solidFill>
                  </a:rPr>
                  <a:t>RAP</a:t>
                </a:r>
                <a:endParaRPr lang="zh-CN" altLang="en-US" dirty="0">
                  <a:solidFill>
                    <a:prstClr val="white"/>
                  </a:solidFill>
                </a:endParaRPr>
              </a:p>
            </p:txBody>
          </p:sp>
        </p:grpSp>
      </p:grpSp>
      <p:sp>
        <p:nvSpPr>
          <p:cNvPr id="64" name="文本框 63"/>
          <p:cNvSpPr txBox="1"/>
          <p:nvPr/>
        </p:nvSpPr>
        <p:spPr>
          <a:xfrm>
            <a:off x="10282545" y="5936638"/>
            <a:ext cx="1099981" cy="461665"/>
          </a:xfrm>
          <a:prstGeom prst="rect">
            <a:avLst/>
          </a:prstGeom>
          <a:noFill/>
        </p:spPr>
        <p:txBody>
          <a:bodyPr wrap="none" rtlCol="0">
            <a:spAutoFit/>
          </a:bodyPr>
          <a:lstStyle/>
          <a:p>
            <a:pPr>
              <a:spcBef>
                <a:spcPts val="1000"/>
              </a:spcBef>
            </a:pPr>
            <a:r>
              <a:rPr lang="en-US" altLang="zh-CN" sz="2400" dirty="0" smtClean="0"/>
              <a:t>HT </a:t>
            </a:r>
            <a:r>
              <a:rPr lang="en-US" altLang="zh-CN" sz="2400" dirty="0"/>
              <a:t>RAP</a:t>
            </a:r>
            <a:endParaRPr lang="zh-CN" altLang="en-US" sz="2400" dirty="0"/>
          </a:p>
        </p:txBody>
      </p:sp>
      <p:cxnSp>
        <p:nvCxnSpPr>
          <p:cNvPr id="13" name="直接连接符 12"/>
          <p:cNvCxnSpPr/>
          <p:nvPr/>
        </p:nvCxnSpPr>
        <p:spPr>
          <a:xfrm>
            <a:off x="6842235" y="2475973"/>
            <a:ext cx="0" cy="3888768"/>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2610114" y="6167470"/>
            <a:ext cx="7096214" cy="0"/>
          </a:xfrm>
          <a:prstGeom prst="straightConnector1">
            <a:avLst/>
          </a:prstGeom>
          <a:ln w="76200">
            <a:prstDash val="sysDot"/>
            <a:tailEnd type="triangle"/>
          </a:ln>
        </p:spPr>
        <p:style>
          <a:lnRef idx="3">
            <a:schemeClr val="accent3"/>
          </a:lnRef>
          <a:fillRef idx="0">
            <a:schemeClr val="accent3"/>
          </a:fillRef>
          <a:effectRef idx="2">
            <a:schemeClr val="accent3"/>
          </a:effectRef>
          <a:fontRef idx="minor">
            <a:schemeClr val="tx1"/>
          </a:fontRef>
        </p:style>
      </p:cxnSp>
      <p:cxnSp>
        <p:nvCxnSpPr>
          <p:cNvPr id="18" name="直接连接符 17"/>
          <p:cNvCxnSpPr/>
          <p:nvPr/>
        </p:nvCxnSpPr>
        <p:spPr>
          <a:xfrm flipH="1">
            <a:off x="3657600" y="3326524"/>
            <a:ext cx="4601029" cy="0"/>
          </a:xfrm>
          <a:prstGeom prst="line">
            <a:avLst/>
          </a:prstGeom>
          <a:ln w="12700">
            <a:solidFill>
              <a:srgbClr val="FF000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2" name="矩形 71"/>
          <p:cNvSpPr/>
          <p:nvPr/>
        </p:nvSpPr>
        <p:spPr>
          <a:xfrm>
            <a:off x="2140966" y="2869946"/>
            <a:ext cx="1487908" cy="707886"/>
          </a:xfrm>
          <a:prstGeom prst="rect">
            <a:avLst/>
          </a:prstGeom>
        </p:spPr>
        <p:txBody>
          <a:bodyPr wrap="none">
            <a:spAutoFit/>
          </a:bodyPr>
          <a:lstStyle/>
          <a:p>
            <a:r>
              <a:rPr lang="en-US" altLang="zh-CN" sz="4000" u="sng" dirty="0">
                <a:solidFill>
                  <a:srgbClr val="FF0000"/>
                </a:solidFill>
              </a:rPr>
              <a:t>-85</a:t>
            </a:r>
            <a:r>
              <a:rPr lang="en-US" altLang="zh-CN" sz="2400" u="sng" dirty="0">
                <a:solidFill>
                  <a:srgbClr val="FF0000"/>
                </a:solidFill>
              </a:rPr>
              <a:t>dBm</a:t>
            </a:r>
            <a:r>
              <a:rPr lang="en-US" altLang="zh-CN" u="sng" dirty="0">
                <a:solidFill>
                  <a:srgbClr val="FF0000"/>
                </a:solidFill>
              </a:rPr>
              <a:t> </a:t>
            </a:r>
            <a:endParaRPr lang="zh-CN" altLang="en-US" u="sng" dirty="0">
              <a:solidFill>
                <a:srgbClr val="FF0000"/>
              </a:solidFill>
            </a:endParaRPr>
          </a:p>
        </p:txBody>
      </p:sp>
    </p:spTree>
    <p:extLst>
      <p:ext uri="{BB962C8B-B14F-4D97-AF65-F5344CB8AC3E}">
        <p14:creationId xmlns:p14="http://schemas.microsoft.com/office/powerpoint/2010/main" val="97537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nodeType="after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500"/>
                                        <p:tgtEl>
                                          <p:spTgt spid="15"/>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64"/>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4" grpId="0"/>
      <p:bldP spid="7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#CS RAP and #HT RAP - vary over time</a:t>
            </a:r>
            <a:endParaRPr lang="zh-CN" altLang="en-US" dirty="0"/>
          </a:p>
        </p:txBody>
      </p:sp>
      <p:sp>
        <p:nvSpPr>
          <p:cNvPr id="5" name="灯片编号占位符 4"/>
          <p:cNvSpPr>
            <a:spLocks noGrp="1"/>
          </p:cNvSpPr>
          <p:nvPr>
            <p:ph type="sldNum" sz="quarter" idx="12"/>
          </p:nvPr>
        </p:nvSpPr>
        <p:spPr/>
        <p:txBody>
          <a:bodyPr/>
          <a:lstStyle/>
          <a:p>
            <a:fld id="{70554D1C-D8EB-40C0-9154-E3DE29E12A57}" type="slidenum">
              <a:rPr lang="zh-CN" altLang="en-US" smtClean="0"/>
              <a:t>21</a:t>
            </a:fld>
            <a:endParaRPr lang="zh-CN" altLang="en-US"/>
          </a:p>
        </p:txBody>
      </p:sp>
      <p:pic>
        <p:nvPicPr>
          <p:cNvPr id="18" name="图片 17"/>
          <p:cNvPicPr>
            <a:picLocks noChangeAspect="1"/>
          </p:cNvPicPr>
          <p:nvPr/>
        </p:nvPicPr>
        <p:blipFill>
          <a:blip r:embed="rId3"/>
          <a:stretch>
            <a:fillRect/>
          </a:stretch>
        </p:blipFill>
        <p:spPr>
          <a:xfrm>
            <a:off x="4503769" y="4737321"/>
            <a:ext cx="7363372" cy="1845766"/>
          </a:xfrm>
          <a:prstGeom prst="rect">
            <a:avLst/>
          </a:prstGeom>
          <a:noFill/>
          <a:ln>
            <a:noFill/>
          </a:ln>
        </p:spPr>
      </p:pic>
      <p:pic>
        <p:nvPicPr>
          <p:cNvPr id="20" name="图片 19"/>
          <p:cNvPicPr>
            <a:picLocks noChangeAspect="1"/>
          </p:cNvPicPr>
          <p:nvPr/>
        </p:nvPicPr>
        <p:blipFill>
          <a:blip r:embed="rId4"/>
          <a:stretch>
            <a:fillRect/>
          </a:stretch>
        </p:blipFill>
        <p:spPr>
          <a:xfrm>
            <a:off x="7498979" y="6159316"/>
            <a:ext cx="3765176" cy="477276"/>
          </a:xfrm>
          <a:prstGeom prst="rect">
            <a:avLst/>
          </a:prstGeom>
        </p:spPr>
      </p:pic>
    </p:spTree>
    <p:extLst>
      <p:ext uri="{BB962C8B-B14F-4D97-AF65-F5344CB8AC3E}">
        <p14:creationId xmlns:p14="http://schemas.microsoft.com/office/powerpoint/2010/main" val="16844098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4503769" y="3483232"/>
            <a:ext cx="7473714" cy="3099855"/>
            <a:chOff x="3848669" y="5161908"/>
            <a:chExt cx="7473714" cy="3099855"/>
          </a:xfrm>
        </p:grpSpPr>
        <p:pic>
          <p:nvPicPr>
            <p:cNvPr id="11" name="图片 10"/>
            <p:cNvPicPr>
              <a:picLocks noChangeAspect="1"/>
            </p:cNvPicPr>
            <p:nvPr/>
          </p:nvPicPr>
          <p:blipFill>
            <a:blip r:embed="rId3"/>
            <a:stretch>
              <a:fillRect/>
            </a:stretch>
          </p:blipFill>
          <p:spPr>
            <a:xfrm>
              <a:off x="4055015" y="5161908"/>
              <a:ext cx="7267368" cy="1892544"/>
            </a:xfrm>
            <a:prstGeom prst="rect">
              <a:avLst/>
            </a:prstGeom>
            <a:noFill/>
            <a:ln>
              <a:noFill/>
            </a:ln>
          </p:spPr>
        </p:pic>
        <p:pic>
          <p:nvPicPr>
            <p:cNvPr id="12" name="图片 11"/>
            <p:cNvPicPr>
              <a:picLocks noChangeAspect="1"/>
            </p:cNvPicPr>
            <p:nvPr/>
          </p:nvPicPr>
          <p:blipFill>
            <a:blip r:embed="rId4"/>
            <a:stretch>
              <a:fillRect/>
            </a:stretch>
          </p:blipFill>
          <p:spPr>
            <a:xfrm>
              <a:off x="3848669" y="6415997"/>
              <a:ext cx="7363372" cy="1845766"/>
            </a:xfrm>
            <a:prstGeom prst="rect">
              <a:avLst/>
            </a:prstGeom>
            <a:noFill/>
            <a:ln>
              <a:noFill/>
            </a:ln>
          </p:spPr>
        </p:pic>
      </p:grpSp>
      <p:sp>
        <p:nvSpPr>
          <p:cNvPr id="2" name="标题 1"/>
          <p:cNvSpPr>
            <a:spLocks noGrp="1"/>
          </p:cNvSpPr>
          <p:nvPr>
            <p:ph type="title"/>
          </p:nvPr>
        </p:nvSpPr>
        <p:spPr/>
        <p:txBody>
          <a:bodyPr/>
          <a:lstStyle/>
          <a:p>
            <a:r>
              <a:rPr lang="en-US" altLang="zh-CN" dirty="0" smtClean="0"/>
              <a:t>#CS RAP and #HT RAP - vary over time</a:t>
            </a:r>
            <a:endParaRPr lang="zh-CN" altLang="en-US" dirty="0"/>
          </a:p>
        </p:txBody>
      </p:sp>
      <p:sp>
        <p:nvSpPr>
          <p:cNvPr id="3" name="内容占位符 2"/>
          <p:cNvSpPr>
            <a:spLocks noGrp="1"/>
          </p:cNvSpPr>
          <p:nvPr>
            <p:ph idx="1"/>
          </p:nvPr>
        </p:nvSpPr>
        <p:spPr>
          <a:xfrm>
            <a:off x="838200" y="1825625"/>
            <a:ext cx="11127828" cy="4351338"/>
          </a:xfrm>
        </p:spPr>
        <p:txBody>
          <a:bodyPr/>
          <a:lstStyle/>
          <a:p>
            <a:r>
              <a:rPr lang="en-US" altLang="zh-CN" dirty="0"/>
              <a:t>H</a:t>
            </a:r>
            <a:r>
              <a:rPr lang="en-US" altLang="zh-CN" dirty="0" smtClean="0"/>
              <a:t>uman traffic has a significant impact </a:t>
            </a:r>
            <a:r>
              <a:rPr lang="en-US" altLang="zh-CN" dirty="0"/>
              <a:t>on </a:t>
            </a:r>
            <a:r>
              <a:rPr lang="en-US" altLang="zh-CN" dirty="0" smtClean="0"/>
              <a:t>the RSSI </a:t>
            </a:r>
            <a:r>
              <a:rPr lang="en-US" altLang="zh-CN" dirty="0"/>
              <a:t>of </a:t>
            </a:r>
            <a:r>
              <a:rPr lang="en-US" altLang="zh-CN" dirty="0" err="1" smtClean="0"/>
              <a:t>WiFi</a:t>
            </a:r>
            <a:r>
              <a:rPr lang="en-US" altLang="zh-CN" dirty="0" smtClean="0"/>
              <a:t> </a:t>
            </a:r>
            <a:r>
              <a:rPr lang="en-US" altLang="zh-CN" dirty="0"/>
              <a:t>devices</a:t>
            </a:r>
            <a:endParaRPr lang="en-US" altLang="zh-CN" dirty="0" smtClean="0"/>
          </a:p>
        </p:txBody>
      </p:sp>
      <p:sp>
        <p:nvSpPr>
          <p:cNvPr id="5" name="灯片编号占位符 4"/>
          <p:cNvSpPr>
            <a:spLocks noGrp="1"/>
          </p:cNvSpPr>
          <p:nvPr>
            <p:ph type="sldNum" sz="quarter" idx="12"/>
          </p:nvPr>
        </p:nvSpPr>
        <p:spPr/>
        <p:txBody>
          <a:bodyPr/>
          <a:lstStyle/>
          <a:p>
            <a:fld id="{70554D1C-D8EB-40C0-9154-E3DE29E12A57}" type="slidenum">
              <a:rPr lang="zh-CN" altLang="en-US" smtClean="0"/>
              <a:t>22</a:t>
            </a:fld>
            <a:endParaRPr lang="zh-CN" altLang="en-US"/>
          </a:p>
        </p:txBody>
      </p:sp>
      <p:grpSp>
        <p:nvGrpSpPr>
          <p:cNvPr id="17" name="组合 16"/>
          <p:cNvGrpSpPr/>
          <p:nvPr/>
        </p:nvGrpSpPr>
        <p:grpSpPr>
          <a:xfrm>
            <a:off x="457860" y="2496844"/>
            <a:ext cx="4648201" cy="830997"/>
            <a:chOff x="4888907" y="5967432"/>
            <a:chExt cx="4648201" cy="830997"/>
          </a:xfrm>
        </p:grpSpPr>
        <p:sp>
          <p:nvSpPr>
            <p:cNvPr id="18" name="五角星 17"/>
            <p:cNvSpPr/>
            <p:nvPr/>
          </p:nvSpPr>
          <p:spPr>
            <a:xfrm>
              <a:off x="4888907" y="6126113"/>
              <a:ext cx="428625" cy="39052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000"/>
            </a:p>
          </p:txBody>
        </p:sp>
        <p:sp>
          <p:nvSpPr>
            <p:cNvPr id="19" name="文本框 18"/>
            <p:cNvSpPr txBox="1"/>
            <p:nvPr/>
          </p:nvSpPr>
          <p:spPr>
            <a:xfrm>
              <a:off x="5384208" y="5967432"/>
              <a:ext cx="4152900" cy="830997"/>
            </a:xfrm>
            <a:prstGeom prst="rect">
              <a:avLst/>
            </a:prstGeom>
            <a:noFill/>
          </p:spPr>
          <p:txBody>
            <a:bodyPr wrap="square" rtlCol="0">
              <a:spAutoFit/>
            </a:bodyPr>
            <a:lstStyle/>
            <a:p>
              <a:r>
                <a:rPr lang="en-US" altLang="zh-CN" sz="2400" i="1" dirty="0" smtClean="0">
                  <a:solidFill>
                    <a:schemeClr val="accent4">
                      <a:lumMod val="50000"/>
                    </a:schemeClr>
                  </a:solidFill>
                </a:rPr>
                <a:t>Some HT RAPs disappear </a:t>
              </a:r>
              <a:r>
                <a:rPr lang="en-US" altLang="zh-CN" sz="2400" i="1" dirty="0" smtClean="0">
                  <a:solidFill>
                    <a:schemeClr val="accent4">
                      <a:lumMod val="50000"/>
                    </a:schemeClr>
                  </a:solidFill>
                </a:rPr>
                <a:t>at </a:t>
              </a:r>
              <a:r>
                <a:rPr lang="en-US" altLang="zh-CN" sz="2400" i="1" dirty="0" smtClean="0">
                  <a:solidFill>
                    <a:schemeClr val="accent4">
                      <a:lumMod val="50000"/>
                    </a:schemeClr>
                  </a:solidFill>
                </a:rPr>
                <a:t>the</a:t>
              </a:r>
            </a:p>
            <a:p>
              <a:r>
                <a:rPr lang="en-US" altLang="zh-CN" sz="2400" i="1" dirty="0" smtClean="0">
                  <a:solidFill>
                    <a:schemeClr val="accent4">
                      <a:lumMod val="50000"/>
                    </a:schemeClr>
                  </a:solidFill>
                </a:rPr>
                <a:t>Rush </a:t>
              </a:r>
              <a:r>
                <a:rPr lang="en-US" altLang="zh-CN" sz="2400" i="1" dirty="0" smtClean="0">
                  <a:solidFill>
                    <a:schemeClr val="accent4">
                      <a:lumMod val="50000"/>
                    </a:schemeClr>
                  </a:solidFill>
                </a:rPr>
                <a:t>Hour : Multipath Fading</a:t>
              </a:r>
              <a:endParaRPr lang="zh-CN" altLang="en-US" sz="2400" i="1" dirty="0">
                <a:solidFill>
                  <a:schemeClr val="accent4">
                    <a:lumMod val="50000"/>
                  </a:schemeClr>
                </a:solidFill>
              </a:endParaRPr>
            </a:p>
          </p:txBody>
        </p:sp>
      </p:grpSp>
      <p:sp>
        <p:nvSpPr>
          <p:cNvPr id="20" name="矩形 19"/>
          <p:cNvSpPr/>
          <p:nvPr/>
        </p:nvSpPr>
        <p:spPr>
          <a:xfrm>
            <a:off x="2169798" y="3995361"/>
            <a:ext cx="2313711" cy="461665"/>
          </a:xfrm>
          <a:prstGeom prst="rect">
            <a:avLst/>
          </a:prstGeom>
        </p:spPr>
        <p:txBody>
          <a:bodyPr wrap="none">
            <a:spAutoFit/>
          </a:bodyPr>
          <a:lstStyle/>
          <a:p>
            <a:pPr algn="r"/>
            <a:r>
              <a:rPr lang="en-US" altLang="zh-CN" sz="2400" dirty="0"/>
              <a:t>Human </a:t>
            </a:r>
            <a:r>
              <a:rPr lang="en-US" altLang="zh-CN" sz="2400" dirty="0" smtClean="0"/>
              <a:t>Traffic -&gt; </a:t>
            </a:r>
            <a:endParaRPr lang="zh-CN" altLang="en-US" sz="2400" dirty="0"/>
          </a:p>
        </p:txBody>
      </p:sp>
      <p:pic>
        <p:nvPicPr>
          <p:cNvPr id="21" name="图片 20"/>
          <p:cNvPicPr>
            <a:picLocks noChangeAspect="1"/>
          </p:cNvPicPr>
          <p:nvPr/>
        </p:nvPicPr>
        <p:blipFill>
          <a:blip r:embed="rId5"/>
          <a:stretch>
            <a:fillRect/>
          </a:stretch>
        </p:blipFill>
        <p:spPr>
          <a:xfrm>
            <a:off x="7498979" y="6159316"/>
            <a:ext cx="3765176" cy="477276"/>
          </a:xfrm>
          <a:prstGeom prst="rect">
            <a:avLst/>
          </a:prstGeom>
        </p:spPr>
      </p:pic>
      <p:sp>
        <p:nvSpPr>
          <p:cNvPr id="22" name="矩形 21"/>
          <p:cNvSpPr/>
          <p:nvPr/>
        </p:nvSpPr>
        <p:spPr>
          <a:xfrm>
            <a:off x="3266743" y="5214138"/>
            <a:ext cx="1228221" cy="461665"/>
          </a:xfrm>
          <a:prstGeom prst="rect">
            <a:avLst/>
          </a:prstGeom>
        </p:spPr>
        <p:txBody>
          <a:bodyPr wrap="none">
            <a:spAutoFit/>
          </a:bodyPr>
          <a:lstStyle/>
          <a:p>
            <a:pPr algn="r"/>
            <a:r>
              <a:rPr lang="en-US" altLang="zh-CN" sz="2400" dirty="0" smtClean="0"/>
              <a:t>#RAP -&gt; </a:t>
            </a:r>
            <a:endParaRPr lang="zh-CN" altLang="en-US" sz="2400" dirty="0"/>
          </a:p>
        </p:txBody>
      </p:sp>
    </p:spTree>
    <p:extLst>
      <p:ext uri="{BB962C8B-B14F-4D97-AF65-F5344CB8AC3E}">
        <p14:creationId xmlns:p14="http://schemas.microsoft.com/office/powerpoint/2010/main" val="4019422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anim calcmode="lin" valueType="num">
                                      <p:cBhvr>
                                        <p:cTn id="8" dur="500" fill="hold"/>
                                        <p:tgtEl>
                                          <p:spTgt spid="17"/>
                                        </p:tgtEl>
                                        <p:attrNameLst>
                                          <p:attrName>ppt_x</p:attrName>
                                        </p:attrNameLst>
                                      </p:cBhvr>
                                      <p:tavLst>
                                        <p:tav tm="0">
                                          <p:val>
                                            <p:strVal val="#ppt_x"/>
                                          </p:val>
                                        </p:tav>
                                        <p:tav tm="100000">
                                          <p:val>
                                            <p:strVal val="#ppt_x"/>
                                          </p:val>
                                        </p:tav>
                                      </p:tavLst>
                                    </p:anim>
                                    <p:anim calcmode="lin" valueType="num">
                                      <p:cBhvr>
                                        <p:cTn id="9" dur="5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#CS RAP and #HT RAP - vary over time</a:t>
            </a:r>
            <a:endParaRPr lang="zh-CN" altLang="en-US" dirty="0"/>
          </a:p>
        </p:txBody>
      </p:sp>
      <p:sp>
        <p:nvSpPr>
          <p:cNvPr id="3" name="内容占位符 2"/>
          <p:cNvSpPr>
            <a:spLocks noGrp="1"/>
          </p:cNvSpPr>
          <p:nvPr>
            <p:ph idx="1"/>
          </p:nvPr>
        </p:nvSpPr>
        <p:spPr>
          <a:xfrm>
            <a:off x="838200" y="1825625"/>
            <a:ext cx="11127828" cy="4351338"/>
          </a:xfrm>
        </p:spPr>
        <p:txBody>
          <a:bodyPr/>
          <a:lstStyle/>
          <a:p>
            <a:r>
              <a:rPr lang="en-US" altLang="zh-CN" dirty="0"/>
              <a:t>H</a:t>
            </a:r>
            <a:r>
              <a:rPr lang="en-US" altLang="zh-CN" dirty="0" smtClean="0"/>
              <a:t>uman traffic has a significant impact </a:t>
            </a:r>
            <a:r>
              <a:rPr lang="en-US" altLang="zh-CN" dirty="0"/>
              <a:t>on </a:t>
            </a:r>
            <a:r>
              <a:rPr lang="en-US" altLang="zh-CN" dirty="0" smtClean="0"/>
              <a:t>the RSSI </a:t>
            </a:r>
            <a:r>
              <a:rPr lang="en-US" altLang="zh-CN" dirty="0"/>
              <a:t>of </a:t>
            </a:r>
            <a:r>
              <a:rPr lang="en-US" altLang="zh-CN" dirty="0" err="1" smtClean="0"/>
              <a:t>WiFi</a:t>
            </a:r>
            <a:r>
              <a:rPr lang="en-US" altLang="zh-CN" dirty="0" smtClean="0"/>
              <a:t> </a:t>
            </a:r>
            <a:r>
              <a:rPr lang="en-US" altLang="zh-CN" dirty="0"/>
              <a:t>devices</a:t>
            </a:r>
            <a:endParaRPr lang="en-US" altLang="zh-CN" dirty="0" smtClean="0"/>
          </a:p>
        </p:txBody>
      </p:sp>
      <p:pic>
        <p:nvPicPr>
          <p:cNvPr id="4" name="图片 3"/>
          <p:cNvPicPr>
            <a:picLocks noChangeAspect="1"/>
          </p:cNvPicPr>
          <p:nvPr/>
        </p:nvPicPr>
        <p:blipFill>
          <a:blip r:embed="rId3"/>
          <a:stretch>
            <a:fillRect/>
          </a:stretch>
        </p:blipFill>
        <p:spPr>
          <a:xfrm>
            <a:off x="5202621" y="2496844"/>
            <a:ext cx="6666847" cy="4266560"/>
          </a:xfrm>
          <a:prstGeom prst="rect">
            <a:avLst/>
          </a:prstGeom>
        </p:spPr>
      </p:pic>
      <p:grpSp>
        <p:nvGrpSpPr>
          <p:cNvPr id="7" name="组合 6"/>
          <p:cNvGrpSpPr/>
          <p:nvPr/>
        </p:nvGrpSpPr>
        <p:grpSpPr>
          <a:xfrm>
            <a:off x="457860" y="2496844"/>
            <a:ext cx="4648201" cy="830997"/>
            <a:chOff x="4888907" y="5967432"/>
            <a:chExt cx="4648201" cy="830997"/>
          </a:xfrm>
        </p:grpSpPr>
        <p:sp>
          <p:nvSpPr>
            <p:cNvPr id="9" name="五角星 8"/>
            <p:cNvSpPr/>
            <p:nvPr/>
          </p:nvSpPr>
          <p:spPr>
            <a:xfrm>
              <a:off x="4888907" y="6126113"/>
              <a:ext cx="428625" cy="39052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400"/>
            </a:p>
          </p:txBody>
        </p:sp>
        <p:sp>
          <p:nvSpPr>
            <p:cNvPr id="10" name="文本框 9"/>
            <p:cNvSpPr txBox="1"/>
            <p:nvPr/>
          </p:nvSpPr>
          <p:spPr>
            <a:xfrm>
              <a:off x="5384208" y="5967432"/>
              <a:ext cx="4152900" cy="830997"/>
            </a:xfrm>
            <a:prstGeom prst="rect">
              <a:avLst/>
            </a:prstGeom>
            <a:noFill/>
          </p:spPr>
          <p:txBody>
            <a:bodyPr wrap="square" rtlCol="0">
              <a:spAutoFit/>
            </a:bodyPr>
            <a:lstStyle/>
            <a:p>
              <a:r>
                <a:rPr lang="en-US" altLang="zh-CN" sz="2400" i="1" dirty="0" smtClean="0">
                  <a:solidFill>
                    <a:schemeClr val="accent4">
                      <a:lumMod val="50000"/>
                    </a:schemeClr>
                  </a:solidFill>
                </a:rPr>
                <a:t>Some HT RAPs disappear </a:t>
              </a:r>
              <a:r>
                <a:rPr lang="en-US" altLang="zh-CN" sz="2400" i="1" dirty="0" smtClean="0">
                  <a:solidFill>
                    <a:schemeClr val="accent4">
                      <a:lumMod val="50000"/>
                    </a:schemeClr>
                  </a:solidFill>
                </a:rPr>
                <a:t>at </a:t>
              </a:r>
              <a:r>
                <a:rPr lang="en-US" altLang="zh-CN" sz="2400" i="1" dirty="0" smtClean="0">
                  <a:solidFill>
                    <a:schemeClr val="accent4">
                      <a:lumMod val="50000"/>
                    </a:schemeClr>
                  </a:solidFill>
                </a:rPr>
                <a:t>the</a:t>
              </a:r>
            </a:p>
            <a:p>
              <a:r>
                <a:rPr lang="en-US" altLang="zh-CN" sz="2400" i="1" dirty="0" smtClean="0">
                  <a:solidFill>
                    <a:schemeClr val="accent4">
                      <a:lumMod val="50000"/>
                    </a:schemeClr>
                  </a:solidFill>
                </a:rPr>
                <a:t>Rush </a:t>
              </a:r>
              <a:r>
                <a:rPr lang="en-US" altLang="zh-CN" sz="2400" i="1" dirty="0" smtClean="0">
                  <a:solidFill>
                    <a:schemeClr val="accent4">
                      <a:lumMod val="50000"/>
                    </a:schemeClr>
                  </a:solidFill>
                </a:rPr>
                <a:t>Hour : Multipath Fading</a:t>
              </a:r>
              <a:endParaRPr lang="zh-CN" altLang="en-US" sz="2400" i="1" dirty="0">
                <a:solidFill>
                  <a:schemeClr val="accent4">
                    <a:lumMod val="50000"/>
                  </a:schemeClr>
                </a:solidFill>
              </a:endParaRPr>
            </a:p>
          </p:txBody>
        </p:sp>
      </p:grpSp>
      <p:sp>
        <p:nvSpPr>
          <p:cNvPr id="5" name="灯片编号占位符 4"/>
          <p:cNvSpPr>
            <a:spLocks noGrp="1"/>
          </p:cNvSpPr>
          <p:nvPr>
            <p:ph type="sldNum" sz="quarter" idx="12"/>
          </p:nvPr>
        </p:nvSpPr>
        <p:spPr/>
        <p:txBody>
          <a:bodyPr/>
          <a:lstStyle/>
          <a:p>
            <a:fld id="{70554D1C-D8EB-40C0-9154-E3DE29E12A57}" type="slidenum">
              <a:rPr lang="zh-CN" altLang="en-US" smtClean="0"/>
              <a:t>23</a:t>
            </a:fld>
            <a:endParaRPr lang="zh-CN" altLang="en-US"/>
          </a:p>
        </p:txBody>
      </p:sp>
    </p:spTree>
    <p:extLst>
      <p:ext uri="{BB962C8B-B14F-4D97-AF65-F5344CB8AC3E}">
        <p14:creationId xmlns:p14="http://schemas.microsoft.com/office/powerpoint/2010/main" val="24715855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#CS RAP and #HT RAP - at an EAP</a:t>
            </a:r>
            <a:endParaRPr lang="zh-CN" altLang="en-US" dirty="0"/>
          </a:p>
        </p:txBody>
      </p:sp>
      <p:sp>
        <p:nvSpPr>
          <p:cNvPr id="3" name="内容占位符 2"/>
          <p:cNvSpPr>
            <a:spLocks noGrp="1"/>
          </p:cNvSpPr>
          <p:nvPr>
            <p:ph idx="1"/>
          </p:nvPr>
        </p:nvSpPr>
        <p:spPr/>
        <p:txBody>
          <a:bodyPr/>
          <a:lstStyle/>
          <a:p>
            <a:r>
              <a:rPr lang="en-US" altLang="zh-CN" dirty="0" smtClean="0">
                <a:solidFill>
                  <a:prstClr val="black"/>
                </a:solidFill>
              </a:rPr>
              <a:t>#CS RAP </a:t>
            </a:r>
            <a:r>
              <a:rPr lang="en-US" altLang="zh-CN" i="1" dirty="0" err="1">
                <a:solidFill>
                  <a:prstClr val="black"/>
                </a:solidFill>
              </a:rPr>
              <a:t>v.s</a:t>
            </a:r>
            <a:r>
              <a:rPr lang="en-US" altLang="zh-CN" i="1" dirty="0">
                <a:solidFill>
                  <a:prstClr val="black"/>
                </a:solidFill>
              </a:rPr>
              <a:t>. </a:t>
            </a:r>
            <a:r>
              <a:rPr lang="en-US" altLang="zh-CN" dirty="0">
                <a:solidFill>
                  <a:prstClr val="black"/>
                </a:solidFill>
              </a:rPr>
              <a:t>#</a:t>
            </a:r>
            <a:r>
              <a:rPr lang="en-US" altLang="zh-CN" dirty="0" smtClean="0">
                <a:solidFill>
                  <a:prstClr val="black"/>
                </a:solidFill>
              </a:rPr>
              <a:t>EAP : </a:t>
            </a:r>
            <a:r>
              <a:rPr lang="en-US" altLang="zh-CN" sz="4000" dirty="0" smtClean="0">
                <a:solidFill>
                  <a:prstClr val="black"/>
                </a:solidFill>
              </a:rPr>
              <a:t>5 </a:t>
            </a:r>
            <a:r>
              <a:rPr lang="en-US" altLang="zh-CN" sz="4000" i="1" dirty="0" err="1" smtClean="0">
                <a:solidFill>
                  <a:prstClr val="black"/>
                </a:solidFill>
              </a:rPr>
              <a:t>v.s</a:t>
            </a:r>
            <a:r>
              <a:rPr lang="en-US" altLang="zh-CN" sz="4000" i="1" dirty="0">
                <a:solidFill>
                  <a:prstClr val="black"/>
                </a:solidFill>
              </a:rPr>
              <a:t>. </a:t>
            </a:r>
            <a:r>
              <a:rPr lang="en-US" altLang="zh-CN" sz="4000" dirty="0">
                <a:solidFill>
                  <a:prstClr val="black"/>
                </a:solidFill>
              </a:rPr>
              <a:t>1</a:t>
            </a:r>
          </a:p>
          <a:p>
            <a:r>
              <a:rPr lang="en-US" altLang="zh-CN" dirty="0" smtClean="0">
                <a:solidFill>
                  <a:prstClr val="black"/>
                </a:solidFill>
              </a:rPr>
              <a:t>#HT RAP </a:t>
            </a:r>
            <a:r>
              <a:rPr lang="en-US" altLang="zh-CN" i="1" dirty="0" err="1">
                <a:solidFill>
                  <a:prstClr val="black"/>
                </a:solidFill>
              </a:rPr>
              <a:t>v.s</a:t>
            </a:r>
            <a:r>
              <a:rPr lang="en-US" altLang="zh-CN" i="1" dirty="0">
                <a:solidFill>
                  <a:prstClr val="black"/>
                </a:solidFill>
              </a:rPr>
              <a:t>. </a:t>
            </a:r>
            <a:r>
              <a:rPr lang="en-US" altLang="zh-CN" dirty="0">
                <a:solidFill>
                  <a:prstClr val="black"/>
                </a:solidFill>
              </a:rPr>
              <a:t>#</a:t>
            </a:r>
            <a:r>
              <a:rPr lang="en-US" altLang="zh-CN" dirty="0" smtClean="0">
                <a:solidFill>
                  <a:prstClr val="black"/>
                </a:solidFill>
              </a:rPr>
              <a:t>EAP : </a:t>
            </a:r>
            <a:r>
              <a:rPr lang="en-US" altLang="zh-CN" sz="4000" dirty="0">
                <a:solidFill>
                  <a:prstClr val="black"/>
                </a:solidFill>
              </a:rPr>
              <a:t>15</a:t>
            </a:r>
            <a:r>
              <a:rPr lang="en-US" altLang="zh-CN" sz="4000" dirty="0" smtClean="0">
                <a:solidFill>
                  <a:prstClr val="black"/>
                </a:solidFill>
              </a:rPr>
              <a:t> </a:t>
            </a:r>
            <a:r>
              <a:rPr lang="en-US" altLang="zh-CN" sz="4000" i="1" dirty="0" err="1" smtClean="0">
                <a:solidFill>
                  <a:prstClr val="black"/>
                </a:solidFill>
              </a:rPr>
              <a:t>v.s</a:t>
            </a:r>
            <a:r>
              <a:rPr lang="en-US" altLang="zh-CN" sz="4000" i="1" dirty="0">
                <a:solidFill>
                  <a:prstClr val="black"/>
                </a:solidFill>
              </a:rPr>
              <a:t>. </a:t>
            </a:r>
            <a:r>
              <a:rPr lang="en-US" altLang="zh-CN" sz="4000" dirty="0" smtClean="0">
                <a:solidFill>
                  <a:prstClr val="black"/>
                </a:solidFill>
              </a:rPr>
              <a:t>1</a:t>
            </a:r>
          </a:p>
          <a:p>
            <a:pPr lvl="0"/>
            <a:r>
              <a:rPr lang="en-US" altLang="zh-CN" b="1" u="sng" dirty="0" smtClean="0">
                <a:solidFill>
                  <a:srgbClr val="FF0000"/>
                </a:solidFill>
              </a:rPr>
              <a:t>Large number of RAPs</a:t>
            </a:r>
            <a:r>
              <a:rPr lang="en-US" altLang="zh-CN" dirty="0" smtClean="0"/>
              <a:t> and </a:t>
            </a:r>
            <a:r>
              <a:rPr lang="en-US" altLang="zh-CN" b="1" u="sng" dirty="0" smtClean="0">
                <a:solidFill>
                  <a:srgbClr val="FF0000"/>
                </a:solidFill>
              </a:rPr>
              <a:t>more </a:t>
            </a:r>
            <a:r>
              <a:rPr lang="en-US" altLang="zh-CN" b="1" u="sng" dirty="0">
                <a:solidFill>
                  <a:srgbClr val="FF0000"/>
                </a:solidFill>
              </a:rPr>
              <a:t>HT RAPs than CS </a:t>
            </a:r>
            <a:r>
              <a:rPr lang="en-US" altLang="zh-CN" b="1" u="sng" dirty="0" smtClean="0">
                <a:solidFill>
                  <a:srgbClr val="FF0000"/>
                </a:solidFill>
              </a:rPr>
              <a:t>RAPs.</a:t>
            </a:r>
            <a:endParaRPr lang="en-US" altLang="zh-CN" b="1" u="sng" dirty="0">
              <a:solidFill>
                <a:srgbClr val="FF0000"/>
              </a:solidFill>
            </a:endParaRPr>
          </a:p>
          <a:p>
            <a:endParaRPr lang="en-US" altLang="zh-CN" sz="4000" dirty="0" smtClean="0">
              <a:solidFill>
                <a:prstClr val="black"/>
              </a:solidFill>
            </a:endParaRPr>
          </a:p>
          <a:p>
            <a:endParaRPr lang="en-US" altLang="zh-CN" sz="4000" dirty="0">
              <a:solidFill>
                <a:prstClr val="black"/>
              </a:solidFill>
            </a:endParaRPr>
          </a:p>
          <a:p>
            <a:endParaRPr lang="en-US" altLang="zh-CN" dirty="0"/>
          </a:p>
          <a:p>
            <a:endParaRPr lang="zh-CN" altLang="en-US" dirty="0"/>
          </a:p>
        </p:txBody>
      </p:sp>
      <p:pic>
        <p:nvPicPr>
          <p:cNvPr id="6" name="图片 5"/>
          <p:cNvPicPr>
            <a:picLocks noChangeAspect="1"/>
          </p:cNvPicPr>
          <p:nvPr/>
        </p:nvPicPr>
        <p:blipFill rotWithShape="1">
          <a:blip r:embed="rId3"/>
          <a:stretch/>
        </p:blipFill>
        <p:spPr>
          <a:xfrm>
            <a:off x="3181954" y="4001294"/>
            <a:ext cx="8171846" cy="2727551"/>
          </a:xfrm>
          <a:prstGeom prst="rect">
            <a:avLst/>
          </a:prstGeom>
          <a:noFill/>
          <a:ln>
            <a:noFill/>
          </a:ln>
        </p:spPr>
      </p:pic>
      <p:sp>
        <p:nvSpPr>
          <p:cNvPr id="12" name="灯片编号占位符 11"/>
          <p:cNvSpPr>
            <a:spLocks noGrp="1"/>
          </p:cNvSpPr>
          <p:nvPr>
            <p:ph type="sldNum" sz="quarter" idx="12"/>
          </p:nvPr>
        </p:nvSpPr>
        <p:spPr/>
        <p:txBody>
          <a:bodyPr/>
          <a:lstStyle/>
          <a:p>
            <a:fld id="{70554D1C-D8EB-40C0-9154-E3DE29E12A57}" type="slidenum">
              <a:rPr lang="zh-CN" altLang="en-US" smtClean="0"/>
              <a:t>24</a:t>
            </a:fld>
            <a:endParaRPr lang="zh-CN" altLang="en-US"/>
          </a:p>
        </p:txBody>
      </p:sp>
    </p:spTree>
    <p:extLst>
      <p:ext uri="{BB962C8B-B14F-4D97-AF65-F5344CB8AC3E}">
        <p14:creationId xmlns:p14="http://schemas.microsoft.com/office/powerpoint/2010/main" val="1345983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1063514" cy="1325563"/>
          </a:xfrm>
        </p:spPr>
        <p:txBody>
          <a:bodyPr/>
          <a:lstStyle/>
          <a:p>
            <a:r>
              <a:rPr lang="en-US" altLang="zh-CN" dirty="0" smtClean="0"/>
              <a:t>Measure </a:t>
            </a:r>
            <a:r>
              <a:rPr lang="en-US" altLang="zh-CN" dirty="0" err="1" smtClean="0"/>
              <a:t>RAPs'</a:t>
            </a:r>
            <a:r>
              <a:rPr lang="en-US" altLang="zh-CN" dirty="0" smtClean="0"/>
              <a:t> impact </a:t>
            </a:r>
            <a:r>
              <a:rPr lang="en-US" altLang="zh-CN" dirty="0"/>
              <a:t>on EWLAN performance</a:t>
            </a:r>
            <a:endParaRPr lang="zh-CN" altLang="en-US" dirty="0"/>
          </a:p>
        </p:txBody>
      </p:sp>
      <p:sp>
        <p:nvSpPr>
          <p:cNvPr id="3" name="内容占位符 2"/>
          <p:cNvSpPr>
            <a:spLocks noGrp="1"/>
          </p:cNvSpPr>
          <p:nvPr>
            <p:ph idx="1"/>
          </p:nvPr>
        </p:nvSpPr>
        <p:spPr/>
        <p:txBody>
          <a:bodyPr>
            <a:normAutofit/>
          </a:bodyPr>
          <a:lstStyle/>
          <a:p>
            <a:r>
              <a:rPr lang="en-US" altLang="zh-CN" dirty="0" smtClean="0"/>
              <a:t>CS RAP i</a:t>
            </a:r>
            <a:r>
              <a:rPr lang="en-US" altLang="zh-CN" sz="2800" dirty="0" smtClean="0"/>
              <a:t>mpact: </a:t>
            </a:r>
            <a:r>
              <a:rPr lang="en-US" altLang="zh-CN" dirty="0"/>
              <a:t>EAP access delay</a:t>
            </a:r>
            <a:endParaRPr lang="en-US" altLang="zh-CN" sz="2800" dirty="0" smtClean="0"/>
          </a:p>
          <a:p>
            <a:pPr lvl="1"/>
            <a:r>
              <a:rPr lang="en-US" altLang="zh-CN" sz="4000" dirty="0" smtClean="0">
                <a:solidFill>
                  <a:srgbClr val="FF0000"/>
                </a:solidFill>
              </a:rPr>
              <a:t>CSI</a:t>
            </a:r>
            <a:r>
              <a:rPr lang="en-US" altLang="zh-CN" sz="4000" i="1" dirty="0" smtClean="0">
                <a:solidFill>
                  <a:srgbClr val="FF0000"/>
                </a:solidFill>
              </a:rPr>
              <a:t> </a:t>
            </a:r>
            <a:r>
              <a:rPr lang="en-US" altLang="zh-CN" i="1" dirty="0"/>
              <a:t>(</a:t>
            </a:r>
            <a:r>
              <a:rPr lang="en-US" altLang="zh-CN" i="1" dirty="0"/>
              <a:t>Carrier Sense </a:t>
            </a:r>
            <a:r>
              <a:rPr lang="en-US" altLang="zh-CN" i="1" dirty="0"/>
              <a:t>Interference) </a:t>
            </a:r>
            <a:r>
              <a:rPr lang="en-US" altLang="zh-CN" sz="2800" dirty="0" smtClean="0"/>
              <a:t>when channel </a:t>
            </a:r>
            <a:r>
              <a:rPr lang="en-US" altLang="zh-CN" sz="2800" dirty="0"/>
              <a:t>utilization is </a:t>
            </a:r>
            <a:r>
              <a:rPr lang="en-US" altLang="zh-CN" sz="2800" dirty="0" smtClean="0"/>
              <a:t>high</a:t>
            </a:r>
          </a:p>
          <a:p>
            <a:pPr lvl="1">
              <a:lnSpc>
                <a:spcPct val="100000"/>
              </a:lnSpc>
            </a:pPr>
            <a:endParaRPr lang="en-US" altLang="zh-CN" sz="2800" dirty="0">
              <a:solidFill>
                <a:srgbClr val="FF0000"/>
              </a:solidFill>
            </a:endParaRPr>
          </a:p>
          <a:p>
            <a:pPr lvl="1">
              <a:lnSpc>
                <a:spcPct val="100000"/>
              </a:lnSpc>
            </a:pPr>
            <a:endParaRPr lang="en-US" altLang="zh-CN" sz="2800" dirty="0" smtClean="0">
              <a:solidFill>
                <a:srgbClr val="FF0000"/>
              </a:solidFill>
            </a:endParaRPr>
          </a:p>
          <a:p>
            <a:pPr lvl="1">
              <a:lnSpc>
                <a:spcPct val="100000"/>
              </a:lnSpc>
            </a:pPr>
            <a:endParaRPr lang="en-US" altLang="zh-CN" sz="2800" dirty="0">
              <a:solidFill>
                <a:srgbClr val="FF0000"/>
              </a:solidFill>
            </a:endParaRPr>
          </a:p>
          <a:p>
            <a:pPr lvl="1"/>
            <a:r>
              <a:rPr lang="en-US" altLang="zh-CN" sz="2800" dirty="0" smtClean="0">
                <a:solidFill>
                  <a:srgbClr val="FF0000"/>
                </a:solidFill>
              </a:rPr>
              <a:t>Not Severe </a:t>
            </a:r>
            <a:r>
              <a:rPr lang="en-US" altLang="zh-CN" sz="2800" dirty="0" smtClean="0"/>
              <a:t>(~ </a:t>
            </a:r>
            <a:r>
              <a:rPr lang="en-US" altLang="zh-CN" sz="2800" dirty="0" smtClean="0"/>
              <a:t>5%, &lt; 10% in most cases</a:t>
            </a:r>
            <a:r>
              <a:rPr lang="en-US" altLang="zh-CN" sz="2800" dirty="0" smtClean="0"/>
              <a:t>)</a:t>
            </a:r>
            <a:endParaRPr lang="en-US" altLang="zh-CN" sz="2800" dirty="0"/>
          </a:p>
        </p:txBody>
      </p:sp>
      <p:sp>
        <p:nvSpPr>
          <p:cNvPr id="5" name="矩形 4"/>
          <p:cNvSpPr/>
          <p:nvPr/>
        </p:nvSpPr>
        <p:spPr>
          <a:xfrm>
            <a:off x="144236" y="3407880"/>
            <a:ext cx="11468100" cy="400110"/>
          </a:xfrm>
          <a:prstGeom prst="rect">
            <a:avLst/>
          </a:prstGeom>
        </p:spPr>
        <p:txBody>
          <a:bodyPr wrap="square">
            <a:spAutoFit/>
          </a:bodyPr>
          <a:lstStyle/>
          <a:p>
            <a:pPr algn="ctr"/>
            <a:r>
              <a:rPr lang="en-US" altLang="zh-CN" sz="2000" i="1" u="sng" dirty="0"/>
              <a:t>CSI = Interference Utilization / ( Channel Utilization  - Interference Utilization )</a:t>
            </a:r>
            <a:endParaRPr lang="zh-CN" altLang="en-US" sz="2000" i="1" u="sng" dirty="0"/>
          </a:p>
        </p:txBody>
      </p:sp>
      <p:grpSp>
        <p:nvGrpSpPr>
          <p:cNvPr id="9" name="组合 8"/>
          <p:cNvGrpSpPr/>
          <p:nvPr/>
        </p:nvGrpSpPr>
        <p:grpSpPr>
          <a:xfrm>
            <a:off x="7581714" y="4001294"/>
            <a:ext cx="4320000" cy="2811770"/>
            <a:chOff x="7581714" y="4001294"/>
            <a:chExt cx="4320000" cy="2811770"/>
          </a:xfrm>
        </p:grpSpPr>
        <p:pic>
          <p:nvPicPr>
            <p:cNvPr id="6" name="图片 5"/>
            <p:cNvPicPr>
              <a:picLocks noChangeAspect="1"/>
            </p:cNvPicPr>
            <p:nvPr/>
          </p:nvPicPr>
          <p:blipFill rotWithShape="1">
            <a:blip r:embed="rId3"/>
            <a:stretch/>
          </p:blipFill>
          <p:spPr>
            <a:xfrm>
              <a:off x="7581714" y="4001294"/>
              <a:ext cx="4320000" cy="2811770"/>
            </a:xfrm>
            <a:prstGeom prst="rect">
              <a:avLst/>
            </a:prstGeom>
            <a:noFill/>
            <a:ln>
              <a:noFill/>
            </a:ln>
          </p:spPr>
        </p:pic>
        <p:pic>
          <p:nvPicPr>
            <p:cNvPr id="16" name="图片 15"/>
            <p:cNvPicPr>
              <a:picLocks noChangeAspect="1"/>
            </p:cNvPicPr>
            <p:nvPr/>
          </p:nvPicPr>
          <p:blipFill>
            <a:blip r:embed="rId4"/>
            <a:stretch>
              <a:fillRect/>
            </a:stretch>
          </p:blipFill>
          <p:spPr>
            <a:xfrm>
              <a:off x="9913800" y="4986851"/>
              <a:ext cx="1440000" cy="806788"/>
            </a:xfrm>
            <a:prstGeom prst="rect">
              <a:avLst/>
            </a:prstGeom>
          </p:spPr>
        </p:pic>
      </p:grpSp>
      <p:sp>
        <p:nvSpPr>
          <p:cNvPr id="8" name="灯片编号占位符 7"/>
          <p:cNvSpPr>
            <a:spLocks noGrp="1"/>
          </p:cNvSpPr>
          <p:nvPr>
            <p:ph type="sldNum" sz="quarter" idx="12"/>
          </p:nvPr>
        </p:nvSpPr>
        <p:spPr/>
        <p:txBody>
          <a:bodyPr/>
          <a:lstStyle/>
          <a:p>
            <a:fld id="{70554D1C-D8EB-40C0-9154-E3DE29E12A57}" type="slidenum">
              <a:rPr lang="zh-CN" altLang="en-US" smtClean="0"/>
              <a:t>25</a:t>
            </a:fld>
            <a:endParaRPr lang="zh-CN" altLang="en-US"/>
          </a:p>
        </p:txBody>
      </p:sp>
      <p:grpSp>
        <p:nvGrpSpPr>
          <p:cNvPr id="19" name="组合 18"/>
          <p:cNvGrpSpPr/>
          <p:nvPr/>
        </p:nvGrpSpPr>
        <p:grpSpPr>
          <a:xfrm>
            <a:off x="838200" y="5301029"/>
            <a:ext cx="5956738" cy="1200329"/>
            <a:chOff x="4888907" y="5962134"/>
            <a:chExt cx="5956738" cy="1200329"/>
          </a:xfrm>
        </p:grpSpPr>
        <p:sp>
          <p:nvSpPr>
            <p:cNvPr id="20" name="五角星 19"/>
            <p:cNvSpPr/>
            <p:nvPr/>
          </p:nvSpPr>
          <p:spPr>
            <a:xfrm>
              <a:off x="4888907" y="6367036"/>
              <a:ext cx="428625" cy="39052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400"/>
            </a:p>
          </p:txBody>
        </p:sp>
        <p:sp>
          <p:nvSpPr>
            <p:cNvPr id="22" name="文本框 21"/>
            <p:cNvSpPr txBox="1"/>
            <p:nvPr/>
          </p:nvSpPr>
          <p:spPr>
            <a:xfrm>
              <a:off x="5384207" y="5962134"/>
              <a:ext cx="5461438" cy="1200329"/>
            </a:xfrm>
            <a:prstGeom prst="rect">
              <a:avLst/>
            </a:prstGeom>
            <a:noFill/>
          </p:spPr>
          <p:txBody>
            <a:bodyPr wrap="square" rtlCol="0">
              <a:spAutoFit/>
            </a:bodyPr>
            <a:lstStyle/>
            <a:p>
              <a:r>
                <a:rPr lang="en-US" altLang="zh-CN" sz="2400" i="1" dirty="0" smtClean="0">
                  <a:solidFill>
                    <a:schemeClr val="accent4">
                      <a:lumMod val="50000"/>
                    </a:schemeClr>
                  </a:solidFill>
                </a:rPr>
                <a:t>The EAP </a:t>
              </a:r>
              <a:r>
                <a:rPr lang="en-US" altLang="zh-CN" sz="2400" i="1" dirty="0">
                  <a:solidFill>
                    <a:schemeClr val="accent4">
                      <a:lumMod val="50000"/>
                    </a:schemeClr>
                  </a:solidFill>
                </a:rPr>
                <a:t>placement, </a:t>
              </a:r>
              <a:r>
                <a:rPr lang="en-US" altLang="zh-CN" sz="2400" i="1" dirty="0" smtClean="0">
                  <a:solidFill>
                    <a:schemeClr val="accent4">
                      <a:lumMod val="50000"/>
                    </a:schemeClr>
                  </a:solidFill>
                </a:rPr>
                <a:t>channel, </a:t>
              </a:r>
              <a:r>
                <a:rPr lang="en-US" altLang="zh-CN" sz="2400" i="1" dirty="0">
                  <a:solidFill>
                    <a:schemeClr val="accent4">
                      <a:lumMod val="50000"/>
                    </a:schemeClr>
                  </a:solidFill>
                </a:rPr>
                <a:t>and </a:t>
              </a:r>
              <a:r>
                <a:rPr lang="en-US" altLang="zh-CN" sz="2400" i="1" dirty="0" smtClean="0">
                  <a:solidFill>
                    <a:schemeClr val="accent4">
                      <a:lumMod val="50000"/>
                    </a:schemeClr>
                  </a:solidFill>
                </a:rPr>
                <a:t>power are </a:t>
              </a:r>
              <a:r>
                <a:rPr lang="en-US" altLang="zh-CN" sz="2400" i="1" dirty="0">
                  <a:solidFill>
                    <a:schemeClr val="accent4">
                      <a:lumMod val="50000"/>
                    </a:schemeClr>
                  </a:solidFill>
                </a:rPr>
                <a:t>carefully designed </a:t>
              </a:r>
              <a:r>
                <a:rPr lang="en-US" altLang="zh-CN" sz="2400" i="1" dirty="0" smtClean="0">
                  <a:solidFill>
                    <a:schemeClr val="accent4">
                      <a:lumMod val="50000"/>
                    </a:schemeClr>
                  </a:solidFill>
                </a:rPr>
                <a:t>and </a:t>
              </a:r>
              <a:r>
                <a:rPr lang="en-US" altLang="zh-CN" sz="2400" i="1" dirty="0">
                  <a:solidFill>
                    <a:schemeClr val="accent4">
                      <a:lumMod val="50000"/>
                    </a:schemeClr>
                  </a:solidFill>
                </a:rPr>
                <a:t>optimized </a:t>
              </a:r>
              <a:r>
                <a:rPr lang="en-US" altLang="zh-CN" sz="2400" i="1" dirty="0" smtClean="0">
                  <a:solidFill>
                    <a:schemeClr val="accent4">
                      <a:lumMod val="50000"/>
                    </a:schemeClr>
                  </a:solidFill>
                </a:rPr>
                <a:t>by the </a:t>
              </a:r>
              <a:r>
                <a:rPr lang="en-US" altLang="zh-CN" sz="2400" i="1" dirty="0">
                  <a:solidFill>
                    <a:schemeClr val="accent4">
                      <a:lumMod val="50000"/>
                    </a:schemeClr>
                  </a:solidFill>
                </a:rPr>
                <a:t>vendor software for the </a:t>
              </a:r>
              <a:r>
                <a:rPr lang="en-US" altLang="zh-CN" sz="2400" i="1" dirty="0" smtClean="0">
                  <a:solidFill>
                    <a:schemeClr val="accent4">
                      <a:lumMod val="50000"/>
                    </a:schemeClr>
                  </a:solidFill>
                </a:rPr>
                <a:t>EWLAN.</a:t>
              </a:r>
              <a:endParaRPr lang="zh-CN" altLang="en-US" sz="2400" i="1" dirty="0">
                <a:solidFill>
                  <a:schemeClr val="accent4">
                    <a:lumMod val="50000"/>
                  </a:schemeClr>
                </a:solidFill>
              </a:endParaRPr>
            </a:p>
          </p:txBody>
        </p:sp>
      </p:grpSp>
    </p:spTree>
    <p:extLst>
      <p:ext uri="{BB962C8B-B14F-4D97-AF65-F5344CB8AC3E}">
        <p14:creationId xmlns:p14="http://schemas.microsoft.com/office/powerpoint/2010/main" val="2248811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991850" cy="1325563"/>
          </a:xfrm>
        </p:spPr>
        <p:txBody>
          <a:bodyPr/>
          <a:lstStyle/>
          <a:p>
            <a:r>
              <a:rPr lang="en-US" altLang="zh-CN" dirty="0"/>
              <a:t>Measure </a:t>
            </a:r>
            <a:r>
              <a:rPr lang="en-US" altLang="zh-CN" dirty="0" err="1" smtClean="0"/>
              <a:t>RAPs'</a:t>
            </a:r>
            <a:r>
              <a:rPr lang="en-US" altLang="zh-CN" dirty="0" smtClean="0"/>
              <a:t> impact </a:t>
            </a:r>
            <a:r>
              <a:rPr lang="en-US" altLang="zh-CN" dirty="0"/>
              <a:t>on EWLAN performance</a:t>
            </a:r>
            <a:endParaRPr lang="zh-CN" altLang="en-US" dirty="0"/>
          </a:p>
        </p:txBody>
      </p:sp>
      <p:sp>
        <p:nvSpPr>
          <p:cNvPr id="3" name="内容占位符 2"/>
          <p:cNvSpPr>
            <a:spLocks noGrp="1"/>
          </p:cNvSpPr>
          <p:nvPr>
            <p:ph idx="1"/>
          </p:nvPr>
        </p:nvSpPr>
        <p:spPr>
          <a:xfrm>
            <a:off x="838200" y="1825625"/>
            <a:ext cx="10991850" cy="4351338"/>
          </a:xfrm>
        </p:spPr>
        <p:txBody>
          <a:bodyPr>
            <a:normAutofit/>
          </a:bodyPr>
          <a:lstStyle/>
          <a:p>
            <a:pPr>
              <a:lnSpc>
                <a:spcPct val="100000"/>
              </a:lnSpc>
            </a:pPr>
            <a:r>
              <a:rPr lang="en-US" altLang="zh-CN" dirty="0" smtClean="0"/>
              <a:t>HT RAP </a:t>
            </a:r>
            <a:r>
              <a:rPr lang="en-US" altLang="zh-CN" sz="2800" dirty="0" smtClean="0"/>
              <a:t>Impact: EAP packet loss </a:t>
            </a:r>
          </a:p>
          <a:p>
            <a:pPr lvl="1">
              <a:lnSpc>
                <a:spcPct val="100000"/>
              </a:lnSpc>
            </a:pPr>
            <a:r>
              <a:rPr lang="pt-BR" altLang="zh-CN" sz="4000" dirty="0" smtClean="0">
                <a:solidFill>
                  <a:srgbClr val="FF0000"/>
                </a:solidFill>
              </a:rPr>
              <a:t>LOSSRATE</a:t>
            </a:r>
            <a:r>
              <a:rPr lang="pt-BR" altLang="zh-CN" sz="2800" dirty="0" smtClean="0">
                <a:solidFill>
                  <a:srgbClr val="FF0000"/>
                </a:solidFill>
              </a:rPr>
              <a:t> </a:t>
            </a:r>
            <a:r>
              <a:rPr lang="pt-BR" altLang="zh-CN" sz="2800" dirty="0" smtClean="0"/>
              <a:t>of packets from EAP to h</a:t>
            </a:r>
            <a:r>
              <a:rPr lang="en-US" altLang="zh-CN" sz="2800" dirty="0" err="1" smtClean="0"/>
              <a:t>igh</a:t>
            </a:r>
            <a:r>
              <a:rPr lang="en-US" altLang="zh-CN" sz="2800" dirty="0" smtClean="0"/>
              <a:t> </a:t>
            </a:r>
            <a:r>
              <a:rPr lang="en-US" altLang="zh-CN" sz="2800" dirty="0"/>
              <a:t>SNR c</a:t>
            </a:r>
            <a:r>
              <a:rPr lang="en-US" altLang="zh-CN" sz="2800" dirty="0" smtClean="0"/>
              <a:t>lients</a:t>
            </a:r>
            <a:r>
              <a:rPr lang="pt-BR" altLang="zh-CN" sz="2800" dirty="0" smtClean="0"/>
              <a:t> </a:t>
            </a:r>
          </a:p>
        </p:txBody>
      </p:sp>
      <p:sp>
        <p:nvSpPr>
          <p:cNvPr id="6" name="灯片编号占位符 5"/>
          <p:cNvSpPr>
            <a:spLocks noGrp="1"/>
          </p:cNvSpPr>
          <p:nvPr>
            <p:ph type="sldNum" sz="quarter" idx="12"/>
          </p:nvPr>
        </p:nvSpPr>
        <p:spPr/>
        <p:txBody>
          <a:bodyPr/>
          <a:lstStyle/>
          <a:p>
            <a:fld id="{70554D1C-D8EB-40C0-9154-E3DE29E12A57}" type="slidenum">
              <a:rPr lang="zh-CN" altLang="en-US" smtClean="0"/>
              <a:t>26</a:t>
            </a:fld>
            <a:endParaRPr lang="zh-CN" altLang="en-US"/>
          </a:p>
        </p:txBody>
      </p:sp>
    </p:spTree>
    <p:extLst>
      <p:ext uri="{BB962C8B-B14F-4D97-AF65-F5344CB8AC3E}">
        <p14:creationId xmlns:p14="http://schemas.microsoft.com/office/powerpoint/2010/main" val="144892710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991850" cy="1325563"/>
          </a:xfrm>
        </p:spPr>
        <p:txBody>
          <a:bodyPr/>
          <a:lstStyle/>
          <a:p>
            <a:r>
              <a:rPr lang="en-US" altLang="zh-CN" dirty="0"/>
              <a:t>Measure </a:t>
            </a:r>
            <a:r>
              <a:rPr lang="en-US" altLang="zh-CN" dirty="0" err="1" smtClean="0"/>
              <a:t>RAPs'</a:t>
            </a:r>
            <a:r>
              <a:rPr lang="en-US" altLang="zh-CN" dirty="0" smtClean="0"/>
              <a:t> impact </a:t>
            </a:r>
            <a:r>
              <a:rPr lang="en-US" altLang="zh-CN" dirty="0"/>
              <a:t>on EWLAN performance</a:t>
            </a:r>
            <a:endParaRPr lang="zh-CN" altLang="en-US" dirty="0"/>
          </a:p>
        </p:txBody>
      </p:sp>
      <p:sp>
        <p:nvSpPr>
          <p:cNvPr id="3" name="内容占位符 2"/>
          <p:cNvSpPr>
            <a:spLocks noGrp="1"/>
          </p:cNvSpPr>
          <p:nvPr>
            <p:ph idx="1"/>
          </p:nvPr>
        </p:nvSpPr>
        <p:spPr>
          <a:xfrm>
            <a:off x="838200" y="1825625"/>
            <a:ext cx="10991850" cy="4351338"/>
          </a:xfrm>
        </p:spPr>
        <p:txBody>
          <a:bodyPr>
            <a:normAutofit/>
          </a:bodyPr>
          <a:lstStyle/>
          <a:p>
            <a:r>
              <a:rPr lang="en-US" altLang="zh-CN" dirty="0" smtClean="0"/>
              <a:t>HT RAP </a:t>
            </a:r>
            <a:r>
              <a:rPr lang="en-US" altLang="zh-CN" sz="2800" dirty="0" smtClean="0"/>
              <a:t>Impact</a:t>
            </a:r>
            <a:r>
              <a:rPr lang="en-US" altLang="zh-CN" dirty="0" smtClean="0"/>
              <a:t>: </a:t>
            </a:r>
            <a:r>
              <a:rPr lang="en-US" altLang="zh-CN" dirty="0"/>
              <a:t>EAP packet loss</a:t>
            </a:r>
            <a:endParaRPr lang="en-US" altLang="zh-CN" sz="2800" dirty="0" smtClean="0"/>
          </a:p>
          <a:p>
            <a:pPr lvl="1">
              <a:lnSpc>
                <a:spcPct val="100000"/>
              </a:lnSpc>
            </a:pPr>
            <a:r>
              <a:rPr lang="pt-BR" altLang="zh-CN" sz="4000" dirty="0" smtClean="0">
                <a:solidFill>
                  <a:srgbClr val="FF0000"/>
                </a:solidFill>
              </a:rPr>
              <a:t>LOSSRATE</a:t>
            </a:r>
            <a:r>
              <a:rPr lang="pt-BR" altLang="zh-CN" sz="2800" dirty="0" smtClean="0">
                <a:solidFill>
                  <a:srgbClr val="FF0000"/>
                </a:solidFill>
              </a:rPr>
              <a:t> </a:t>
            </a:r>
            <a:r>
              <a:rPr lang="pt-BR" altLang="zh-CN" sz="2800" dirty="0" smtClean="0"/>
              <a:t>of packets from EAP to </a:t>
            </a:r>
            <a:r>
              <a:rPr lang="pt-BR" altLang="zh-CN" sz="2800" u="sng" dirty="0" smtClean="0"/>
              <a:t>h</a:t>
            </a:r>
            <a:r>
              <a:rPr lang="en-US" altLang="zh-CN" sz="2800" u="sng" dirty="0" err="1" smtClean="0"/>
              <a:t>igh</a:t>
            </a:r>
            <a:r>
              <a:rPr lang="en-US" altLang="zh-CN" sz="2800" u="sng" dirty="0" smtClean="0"/>
              <a:t> SNR</a:t>
            </a:r>
            <a:r>
              <a:rPr lang="en-US" altLang="zh-CN" sz="2800" dirty="0" smtClean="0"/>
              <a:t> </a:t>
            </a:r>
            <a:r>
              <a:rPr lang="en-US" altLang="zh-CN" sz="2800" dirty="0"/>
              <a:t>c</a:t>
            </a:r>
            <a:r>
              <a:rPr lang="en-US" altLang="zh-CN" sz="2800" dirty="0" smtClean="0"/>
              <a:t>lients</a:t>
            </a:r>
            <a:r>
              <a:rPr lang="pt-BR" altLang="zh-CN" sz="2800" dirty="0" smtClean="0"/>
              <a:t> </a:t>
            </a:r>
          </a:p>
        </p:txBody>
      </p:sp>
      <p:grpSp>
        <p:nvGrpSpPr>
          <p:cNvPr id="10" name="组合 9"/>
          <p:cNvGrpSpPr/>
          <p:nvPr/>
        </p:nvGrpSpPr>
        <p:grpSpPr>
          <a:xfrm>
            <a:off x="4829443" y="3170297"/>
            <a:ext cx="7000607" cy="830997"/>
            <a:chOff x="4888907" y="5967432"/>
            <a:chExt cx="7000607" cy="830997"/>
          </a:xfrm>
        </p:grpSpPr>
        <p:sp>
          <p:nvSpPr>
            <p:cNvPr id="12" name="五角星 11"/>
            <p:cNvSpPr/>
            <p:nvPr/>
          </p:nvSpPr>
          <p:spPr>
            <a:xfrm>
              <a:off x="4888907" y="6161790"/>
              <a:ext cx="428625" cy="39052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400"/>
            </a:p>
          </p:txBody>
        </p:sp>
        <p:sp>
          <p:nvSpPr>
            <p:cNvPr id="13" name="文本框 12"/>
            <p:cNvSpPr txBox="1"/>
            <p:nvPr/>
          </p:nvSpPr>
          <p:spPr>
            <a:xfrm>
              <a:off x="5384207" y="5967432"/>
              <a:ext cx="6505307" cy="830997"/>
            </a:xfrm>
            <a:prstGeom prst="rect">
              <a:avLst/>
            </a:prstGeom>
            <a:noFill/>
          </p:spPr>
          <p:txBody>
            <a:bodyPr wrap="none" rtlCol="0">
              <a:spAutoFit/>
            </a:bodyPr>
            <a:lstStyle/>
            <a:p>
              <a:r>
                <a:rPr lang="en-US" altLang="zh-CN" sz="2400" i="1" dirty="0" smtClean="0">
                  <a:solidFill>
                    <a:schemeClr val="accent4">
                      <a:lumMod val="50000"/>
                    </a:schemeClr>
                  </a:solidFill>
                </a:rPr>
                <a:t>Filter the Packet Loss caused by Low </a:t>
              </a:r>
              <a:r>
                <a:rPr lang="en-US" altLang="zh-CN" sz="2400" i="1" dirty="0">
                  <a:solidFill>
                    <a:schemeClr val="accent4">
                      <a:lumMod val="50000"/>
                    </a:schemeClr>
                  </a:solidFill>
                </a:rPr>
                <a:t>SNR </a:t>
              </a:r>
              <a:r>
                <a:rPr lang="en-US" altLang="zh-CN" sz="2400" i="1" dirty="0" smtClean="0">
                  <a:solidFill>
                    <a:schemeClr val="accent4">
                      <a:lumMod val="50000"/>
                    </a:schemeClr>
                  </a:solidFill>
                </a:rPr>
                <a:t>including </a:t>
              </a:r>
            </a:p>
            <a:p>
              <a:r>
                <a:rPr lang="en-US" altLang="zh-CN" sz="2400" i="1" dirty="0" smtClean="0">
                  <a:solidFill>
                    <a:schemeClr val="accent4">
                      <a:lumMod val="50000"/>
                    </a:schemeClr>
                  </a:solidFill>
                </a:rPr>
                <a:t>Non-</a:t>
              </a:r>
              <a:r>
                <a:rPr lang="en-US" altLang="zh-CN" sz="2400" i="1" dirty="0" err="1" smtClean="0">
                  <a:solidFill>
                    <a:schemeClr val="accent4">
                      <a:lumMod val="50000"/>
                    </a:schemeClr>
                  </a:solidFill>
                </a:rPr>
                <a:t>WiFi</a:t>
              </a:r>
              <a:r>
                <a:rPr lang="en-US" altLang="zh-CN" sz="2400" i="1" dirty="0" smtClean="0">
                  <a:solidFill>
                    <a:schemeClr val="accent4">
                      <a:lumMod val="50000"/>
                    </a:schemeClr>
                  </a:solidFill>
                </a:rPr>
                <a:t> Interference, Fading Channel</a:t>
              </a:r>
              <a:r>
                <a:rPr lang="en-US" altLang="zh-CN" sz="2400" i="1" dirty="0" smtClean="0">
                  <a:solidFill>
                    <a:schemeClr val="accent4">
                      <a:lumMod val="50000"/>
                    </a:schemeClr>
                  </a:solidFill>
                </a:rPr>
                <a:t>, etc</a:t>
              </a:r>
              <a:r>
                <a:rPr lang="en-US" altLang="zh-CN" sz="2400" b="1" i="1" dirty="0" smtClean="0">
                  <a:solidFill>
                    <a:schemeClr val="accent4">
                      <a:lumMod val="50000"/>
                    </a:schemeClr>
                  </a:solidFill>
                </a:rPr>
                <a:t>.</a:t>
              </a:r>
              <a:endParaRPr lang="zh-CN" altLang="en-US" sz="2400" b="1" i="1" dirty="0">
                <a:solidFill>
                  <a:schemeClr val="accent4">
                    <a:lumMod val="50000"/>
                  </a:schemeClr>
                </a:solidFill>
              </a:endParaRPr>
            </a:p>
          </p:txBody>
        </p:sp>
      </p:grpSp>
      <p:sp>
        <p:nvSpPr>
          <p:cNvPr id="6" name="灯片编号占位符 5"/>
          <p:cNvSpPr>
            <a:spLocks noGrp="1"/>
          </p:cNvSpPr>
          <p:nvPr>
            <p:ph type="sldNum" sz="quarter" idx="12"/>
          </p:nvPr>
        </p:nvSpPr>
        <p:spPr/>
        <p:txBody>
          <a:bodyPr/>
          <a:lstStyle/>
          <a:p>
            <a:fld id="{70554D1C-D8EB-40C0-9154-E3DE29E12A57}" type="slidenum">
              <a:rPr lang="zh-CN" altLang="en-US" smtClean="0"/>
              <a:t>27</a:t>
            </a:fld>
            <a:endParaRPr lang="zh-CN" altLang="en-US"/>
          </a:p>
        </p:txBody>
      </p:sp>
    </p:spTree>
    <p:extLst>
      <p:ext uri="{BB962C8B-B14F-4D97-AF65-F5344CB8AC3E}">
        <p14:creationId xmlns:p14="http://schemas.microsoft.com/office/powerpoint/2010/main" val="2477076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991850" cy="1325563"/>
          </a:xfrm>
        </p:spPr>
        <p:txBody>
          <a:bodyPr/>
          <a:lstStyle/>
          <a:p>
            <a:r>
              <a:rPr lang="en-US" altLang="zh-CN" dirty="0"/>
              <a:t>Measure </a:t>
            </a:r>
            <a:r>
              <a:rPr lang="en-US" altLang="zh-CN" dirty="0" err="1" smtClean="0"/>
              <a:t>RAPs'</a:t>
            </a:r>
            <a:r>
              <a:rPr lang="en-US" altLang="zh-CN" dirty="0" smtClean="0"/>
              <a:t> impact </a:t>
            </a:r>
            <a:r>
              <a:rPr lang="en-US" altLang="zh-CN" dirty="0"/>
              <a:t>on EWLAN performance</a:t>
            </a:r>
            <a:endParaRPr lang="zh-CN" altLang="en-US" dirty="0"/>
          </a:p>
        </p:txBody>
      </p:sp>
      <p:sp>
        <p:nvSpPr>
          <p:cNvPr id="3" name="内容占位符 2"/>
          <p:cNvSpPr>
            <a:spLocks noGrp="1"/>
          </p:cNvSpPr>
          <p:nvPr>
            <p:ph idx="1"/>
          </p:nvPr>
        </p:nvSpPr>
        <p:spPr>
          <a:xfrm>
            <a:off x="838200" y="1825625"/>
            <a:ext cx="10991850" cy="4351338"/>
          </a:xfrm>
        </p:spPr>
        <p:txBody>
          <a:bodyPr>
            <a:normAutofit/>
          </a:bodyPr>
          <a:lstStyle/>
          <a:p>
            <a:r>
              <a:rPr lang="en-US" altLang="zh-CN" dirty="0"/>
              <a:t>HT RAP </a:t>
            </a:r>
            <a:r>
              <a:rPr lang="en-US" altLang="zh-CN" dirty="0" smtClean="0"/>
              <a:t>Impact: </a:t>
            </a:r>
            <a:r>
              <a:rPr lang="en-US" altLang="zh-CN" dirty="0"/>
              <a:t>EAP packet loss</a:t>
            </a:r>
            <a:r>
              <a:rPr lang="en-US" altLang="zh-CN" dirty="0" smtClean="0"/>
              <a:t> </a:t>
            </a:r>
            <a:endParaRPr lang="en-US" altLang="zh-CN" dirty="0"/>
          </a:p>
          <a:p>
            <a:pPr lvl="1"/>
            <a:r>
              <a:rPr lang="pt-BR" altLang="zh-CN" sz="4000" dirty="0">
                <a:solidFill>
                  <a:srgbClr val="FF0000"/>
                </a:solidFill>
              </a:rPr>
              <a:t>LOSSRATE</a:t>
            </a:r>
            <a:r>
              <a:rPr lang="pt-BR" altLang="zh-CN" sz="2800" dirty="0">
                <a:solidFill>
                  <a:srgbClr val="FF0000"/>
                </a:solidFill>
              </a:rPr>
              <a:t> </a:t>
            </a:r>
            <a:r>
              <a:rPr lang="pt-BR" altLang="zh-CN" sz="2800" dirty="0"/>
              <a:t>of packets from EAP to h</a:t>
            </a:r>
            <a:r>
              <a:rPr lang="en-US" altLang="zh-CN" sz="2800" dirty="0" err="1"/>
              <a:t>igh</a:t>
            </a:r>
            <a:r>
              <a:rPr lang="en-US" altLang="zh-CN" sz="2800" dirty="0"/>
              <a:t> SNR clients</a:t>
            </a:r>
            <a:r>
              <a:rPr lang="pt-BR" altLang="zh-CN" sz="2800" dirty="0"/>
              <a:t> </a:t>
            </a:r>
          </a:p>
          <a:p>
            <a:pPr lvl="1">
              <a:lnSpc>
                <a:spcPct val="100000"/>
              </a:lnSpc>
            </a:pPr>
            <a:endParaRPr lang="en-US" altLang="zh-CN" sz="2800" dirty="0" smtClean="0">
              <a:solidFill>
                <a:srgbClr val="FF0000"/>
              </a:solidFill>
            </a:endParaRPr>
          </a:p>
          <a:p>
            <a:pPr lvl="1">
              <a:lnSpc>
                <a:spcPct val="100000"/>
              </a:lnSpc>
            </a:pPr>
            <a:endParaRPr lang="en-US" altLang="zh-CN" sz="2800" dirty="0" smtClean="0">
              <a:solidFill>
                <a:srgbClr val="FF0000"/>
              </a:solidFill>
            </a:endParaRPr>
          </a:p>
          <a:p>
            <a:pPr lvl="1">
              <a:lnSpc>
                <a:spcPct val="100000"/>
              </a:lnSpc>
            </a:pPr>
            <a:endParaRPr lang="en-US" altLang="zh-CN" sz="2800" dirty="0" smtClean="0">
              <a:solidFill>
                <a:srgbClr val="FF0000"/>
              </a:solidFill>
            </a:endParaRPr>
          </a:p>
          <a:p>
            <a:pPr lvl="1"/>
            <a:r>
              <a:rPr lang="en-US" altLang="zh-CN" sz="2800" dirty="0" smtClean="0">
                <a:solidFill>
                  <a:srgbClr val="FF0000"/>
                </a:solidFill>
              </a:rPr>
              <a:t>Severe </a:t>
            </a:r>
            <a:r>
              <a:rPr lang="en-US" altLang="zh-CN" sz="2800" dirty="0" smtClean="0"/>
              <a:t>(~ </a:t>
            </a:r>
            <a:r>
              <a:rPr lang="en-US" altLang="zh-CN" sz="2800" dirty="0"/>
              <a:t>30%, &gt; 50% in 20% cases</a:t>
            </a:r>
            <a:r>
              <a:rPr lang="en-US" altLang="zh-CN" sz="2800" dirty="0" smtClean="0"/>
              <a:t>)</a:t>
            </a:r>
            <a:endParaRPr lang="en-US" altLang="zh-CN" sz="2800" dirty="0"/>
          </a:p>
        </p:txBody>
      </p:sp>
      <p:sp>
        <p:nvSpPr>
          <p:cNvPr id="5" name="矩形 4"/>
          <p:cNvSpPr/>
          <p:nvPr/>
        </p:nvSpPr>
        <p:spPr>
          <a:xfrm>
            <a:off x="361950" y="3390989"/>
            <a:ext cx="11468100" cy="369332"/>
          </a:xfrm>
          <a:prstGeom prst="rect">
            <a:avLst/>
          </a:prstGeom>
        </p:spPr>
        <p:txBody>
          <a:bodyPr wrap="square">
            <a:spAutoFit/>
          </a:bodyPr>
          <a:lstStyle/>
          <a:p>
            <a:pPr algn="ctr"/>
            <a:r>
              <a:rPr lang="en-US" altLang="zh-CN" i="1" u="sng" dirty="0" smtClean="0"/>
              <a:t>MAC </a:t>
            </a:r>
            <a:r>
              <a:rPr lang="en-US" altLang="zh-CN" i="1" u="sng" dirty="0"/>
              <a:t>LOSSRATE = (Retry Limit * Fail Count + Retry Count)/(Retry Limit * Fail Count + Retry Count + Success </a:t>
            </a:r>
            <a:r>
              <a:rPr lang="en-US" altLang="zh-CN" i="1" u="sng" dirty="0" smtClean="0"/>
              <a:t>Count)</a:t>
            </a:r>
            <a:endParaRPr lang="en-US" altLang="zh-CN" i="1" u="sng" dirty="0"/>
          </a:p>
        </p:txBody>
      </p:sp>
      <p:grpSp>
        <p:nvGrpSpPr>
          <p:cNvPr id="19" name="组合 18"/>
          <p:cNvGrpSpPr/>
          <p:nvPr/>
        </p:nvGrpSpPr>
        <p:grpSpPr>
          <a:xfrm>
            <a:off x="838200" y="5301029"/>
            <a:ext cx="6215742" cy="1200329"/>
            <a:chOff x="4888907" y="5962134"/>
            <a:chExt cx="6215742" cy="1200329"/>
          </a:xfrm>
        </p:grpSpPr>
        <p:sp>
          <p:nvSpPr>
            <p:cNvPr id="20" name="五角星 19"/>
            <p:cNvSpPr/>
            <p:nvPr/>
          </p:nvSpPr>
          <p:spPr>
            <a:xfrm>
              <a:off x="4888907" y="6367036"/>
              <a:ext cx="428625" cy="39052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2400"/>
            </a:p>
          </p:txBody>
        </p:sp>
        <p:sp>
          <p:nvSpPr>
            <p:cNvPr id="21" name="文本框 20"/>
            <p:cNvSpPr txBox="1"/>
            <p:nvPr/>
          </p:nvSpPr>
          <p:spPr>
            <a:xfrm>
              <a:off x="5384206" y="5962134"/>
              <a:ext cx="5720443" cy="1200329"/>
            </a:xfrm>
            <a:prstGeom prst="rect">
              <a:avLst/>
            </a:prstGeom>
            <a:noFill/>
          </p:spPr>
          <p:txBody>
            <a:bodyPr wrap="square" rtlCol="0">
              <a:spAutoFit/>
            </a:bodyPr>
            <a:lstStyle/>
            <a:p>
              <a:r>
                <a:rPr lang="en-US" altLang="zh-CN" sz="2400" i="1" dirty="0" smtClean="0">
                  <a:solidFill>
                    <a:schemeClr val="accent4">
                      <a:lumMod val="50000"/>
                    </a:schemeClr>
                  </a:solidFill>
                </a:rPr>
                <a:t>Current EAP software do </a:t>
              </a:r>
              <a:r>
                <a:rPr lang="en-US" altLang="zh-CN" sz="2400" i="1" dirty="0">
                  <a:solidFill>
                    <a:schemeClr val="accent4">
                      <a:lumMod val="50000"/>
                    </a:schemeClr>
                  </a:solidFill>
                </a:rPr>
                <a:t>nothing about </a:t>
              </a:r>
              <a:r>
                <a:rPr lang="en-US" altLang="zh-CN" sz="2400" i="1" dirty="0" smtClean="0">
                  <a:solidFill>
                    <a:schemeClr val="accent4">
                      <a:lumMod val="50000"/>
                    </a:schemeClr>
                  </a:solidFill>
                </a:rPr>
                <a:t>HT RAPs. Operators </a:t>
              </a:r>
              <a:r>
                <a:rPr lang="en-US" altLang="zh-CN" sz="2400" i="1" dirty="0">
                  <a:solidFill>
                    <a:schemeClr val="accent4">
                      <a:lumMod val="50000"/>
                    </a:schemeClr>
                  </a:solidFill>
                </a:rPr>
                <a:t>should take more attention to </a:t>
              </a:r>
              <a:r>
                <a:rPr lang="en-US" altLang="zh-CN" sz="2400" i="1" dirty="0" smtClean="0">
                  <a:solidFill>
                    <a:schemeClr val="accent4">
                      <a:lumMod val="50000"/>
                    </a:schemeClr>
                  </a:solidFill>
                </a:rPr>
                <a:t>HT RAPs to alleviate the LOSSRATE.</a:t>
              </a:r>
              <a:endParaRPr lang="zh-CN" altLang="en-US" sz="2400" i="1" dirty="0">
                <a:solidFill>
                  <a:schemeClr val="accent4">
                    <a:lumMod val="50000"/>
                  </a:schemeClr>
                </a:solidFill>
              </a:endParaRPr>
            </a:p>
          </p:txBody>
        </p:sp>
      </p:grpSp>
      <p:grpSp>
        <p:nvGrpSpPr>
          <p:cNvPr id="27" name="组合 26"/>
          <p:cNvGrpSpPr/>
          <p:nvPr/>
        </p:nvGrpSpPr>
        <p:grpSpPr>
          <a:xfrm>
            <a:off x="7990467" y="4125753"/>
            <a:ext cx="3839583" cy="2700000"/>
            <a:chOff x="7990467" y="4125753"/>
            <a:chExt cx="3839583" cy="2700000"/>
          </a:xfrm>
        </p:grpSpPr>
        <p:pic>
          <p:nvPicPr>
            <p:cNvPr id="8" name="图片 7"/>
            <p:cNvPicPr>
              <a:picLocks noChangeAspect="1"/>
            </p:cNvPicPr>
            <p:nvPr/>
          </p:nvPicPr>
          <p:blipFill rotWithShape="1">
            <a:blip r:embed="rId3"/>
            <a:srcRect l="49777"/>
            <a:stretch/>
          </p:blipFill>
          <p:spPr>
            <a:xfrm>
              <a:off x="7990467" y="4125753"/>
              <a:ext cx="3839583" cy="2700000"/>
            </a:xfrm>
            <a:prstGeom prst="rect">
              <a:avLst/>
            </a:prstGeom>
          </p:spPr>
        </p:pic>
        <p:pic>
          <p:nvPicPr>
            <p:cNvPr id="23" name="图片 22"/>
            <p:cNvPicPr>
              <a:picLocks noChangeAspect="1"/>
            </p:cNvPicPr>
            <p:nvPr/>
          </p:nvPicPr>
          <p:blipFill>
            <a:blip r:embed="rId4"/>
            <a:stretch>
              <a:fillRect/>
            </a:stretch>
          </p:blipFill>
          <p:spPr>
            <a:xfrm>
              <a:off x="9913800" y="4986851"/>
              <a:ext cx="1440000" cy="806788"/>
            </a:xfrm>
            <a:prstGeom prst="rect">
              <a:avLst/>
            </a:prstGeom>
          </p:spPr>
        </p:pic>
      </p:grpSp>
      <p:sp>
        <p:nvSpPr>
          <p:cNvPr id="26" name="灯片编号占位符 25"/>
          <p:cNvSpPr>
            <a:spLocks noGrp="1"/>
          </p:cNvSpPr>
          <p:nvPr>
            <p:ph type="sldNum" sz="quarter" idx="12"/>
          </p:nvPr>
        </p:nvSpPr>
        <p:spPr/>
        <p:txBody>
          <a:bodyPr/>
          <a:lstStyle/>
          <a:p>
            <a:fld id="{70554D1C-D8EB-40C0-9154-E3DE29E12A57}" type="slidenum">
              <a:rPr lang="zh-CN" altLang="en-US" smtClean="0"/>
              <a:t>28</a:t>
            </a:fld>
            <a:endParaRPr lang="zh-CN" altLang="en-US"/>
          </a:p>
        </p:txBody>
      </p:sp>
    </p:spTree>
    <p:extLst>
      <p:ext uri="{BB962C8B-B14F-4D97-AF65-F5344CB8AC3E}">
        <p14:creationId xmlns:p14="http://schemas.microsoft.com/office/powerpoint/2010/main" val="206678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anim calcmode="lin" valueType="num">
                                      <p:cBhvr>
                                        <p:cTn id="14" dur="500" fill="hold"/>
                                        <p:tgtEl>
                                          <p:spTgt spid="19"/>
                                        </p:tgtEl>
                                        <p:attrNameLst>
                                          <p:attrName>ppt_x</p:attrName>
                                        </p:attrNameLst>
                                      </p:cBhvr>
                                      <p:tavLst>
                                        <p:tav tm="0">
                                          <p:val>
                                            <p:strVal val="#ppt_x"/>
                                          </p:val>
                                        </p:tav>
                                        <p:tav tm="100000">
                                          <p:val>
                                            <p:strVal val="#ppt_x"/>
                                          </p:val>
                                        </p:tav>
                                      </p:tavLst>
                                    </p:anim>
                                    <p:anim calcmode="lin" valueType="num">
                                      <p:cBhvr>
                                        <p:cTn id="15" dur="5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932886" cy="1325563"/>
          </a:xfrm>
        </p:spPr>
        <p:txBody>
          <a:bodyPr/>
          <a:lstStyle/>
          <a:p>
            <a:r>
              <a:rPr lang="en-US" altLang="zh-CN" dirty="0"/>
              <a:t>Measure </a:t>
            </a:r>
            <a:r>
              <a:rPr lang="en-US" altLang="zh-CN" dirty="0" err="1" smtClean="0"/>
              <a:t>RAPs'</a:t>
            </a:r>
            <a:r>
              <a:rPr lang="en-US" altLang="zh-CN" dirty="0" smtClean="0"/>
              <a:t> impact </a:t>
            </a:r>
            <a:r>
              <a:rPr lang="en-US" altLang="zh-CN" dirty="0"/>
              <a:t>on EWLAN performance</a:t>
            </a:r>
            <a:endParaRPr lang="zh-CN" altLang="en-US" dirty="0"/>
          </a:p>
        </p:txBody>
      </p:sp>
      <p:sp>
        <p:nvSpPr>
          <p:cNvPr id="3" name="内容占位符 2"/>
          <p:cNvSpPr>
            <a:spLocks noGrp="1"/>
          </p:cNvSpPr>
          <p:nvPr>
            <p:ph idx="1"/>
          </p:nvPr>
        </p:nvSpPr>
        <p:spPr/>
        <p:txBody>
          <a:bodyPr>
            <a:normAutofit/>
          </a:bodyPr>
          <a:lstStyle/>
          <a:p>
            <a:r>
              <a:rPr lang="en-US" altLang="zh-CN" dirty="0" smtClean="0"/>
              <a:t>The overall </a:t>
            </a:r>
            <a:r>
              <a:rPr lang="en-US" altLang="zh-CN" dirty="0"/>
              <a:t>i</a:t>
            </a:r>
            <a:r>
              <a:rPr lang="en-US" altLang="zh-CN" dirty="0" smtClean="0"/>
              <a:t>mpact of RAPs: </a:t>
            </a:r>
            <a:r>
              <a:rPr lang="en-US" altLang="zh-CN" dirty="0"/>
              <a:t>IP layer delay at the </a:t>
            </a:r>
            <a:r>
              <a:rPr lang="en-US" altLang="zh-CN" dirty="0" err="1"/>
              <a:t>WiFi</a:t>
            </a:r>
            <a:r>
              <a:rPr lang="en-US" altLang="zh-CN" dirty="0"/>
              <a:t> hop</a:t>
            </a:r>
          </a:p>
          <a:p>
            <a:pPr lvl="1">
              <a:lnSpc>
                <a:spcPct val="100000"/>
              </a:lnSpc>
            </a:pPr>
            <a:r>
              <a:rPr lang="en-US" altLang="zh-CN" sz="4000" dirty="0" smtClean="0">
                <a:solidFill>
                  <a:srgbClr val="FF0000"/>
                </a:solidFill>
              </a:rPr>
              <a:t>IMPACT</a:t>
            </a:r>
            <a:endParaRPr lang="en-US" altLang="zh-CN" sz="2800" dirty="0" smtClean="0"/>
          </a:p>
          <a:p>
            <a:pPr lvl="1">
              <a:lnSpc>
                <a:spcPct val="100000"/>
              </a:lnSpc>
            </a:pPr>
            <a:endParaRPr lang="en-US" altLang="zh-CN" sz="2800" dirty="0" smtClean="0">
              <a:solidFill>
                <a:srgbClr val="FF0000"/>
              </a:solidFill>
            </a:endParaRPr>
          </a:p>
          <a:p>
            <a:pPr lvl="1">
              <a:lnSpc>
                <a:spcPct val="100000"/>
              </a:lnSpc>
            </a:pPr>
            <a:endParaRPr lang="en-US" altLang="zh-CN" sz="2800" dirty="0" smtClean="0">
              <a:solidFill>
                <a:srgbClr val="FF0000"/>
              </a:solidFill>
            </a:endParaRPr>
          </a:p>
          <a:p>
            <a:pPr lvl="1">
              <a:lnSpc>
                <a:spcPct val="100000"/>
              </a:lnSpc>
            </a:pPr>
            <a:endParaRPr lang="en-US" altLang="zh-CN" sz="2800" dirty="0">
              <a:solidFill>
                <a:srgbClr val="FF0000"/>
              </a:solidFill>
            </a:endParaRPr>
          </a:p>
          <a:p>
            <a:pPr lvl="1"/>
            <a:r>
              <a:rPr lang="en-US" altLang="zh-CN" sz="2800" dirty="0" smtClean="0">
                <a:solidFill>
                  <a:srgbClr val="FF0000"/>
                </a:solidFill>
              </a:rPr>
              <a:t>Severe </a:t>
            </a:r>
            <a:r>
              <a:rPr lang="en-US" altLang="zh-CN" sz="2800" dirty="0" smtClean="0"/>
              <a:t>(~ </a:t>
            </a:r>
            <a:r>
              <a:rPr lang="en-US" altLang="zh-CN" sz="2800" dirty="0"/>
              <a:t>50%, &gt; 80% in 20% cases</a:t>
            </a:r>
            <a:r>
              <a:rPr lang="en-US" altLang="zh-CN" sz="2800" dirty="0" smtClean="0"/>
              <a:t>)</a:t>
            </a:r>
            <a:endParaRPr lang="en-US" altLang="zh-CN" sz="2800" dirty="0"/>
          </a:p>
        </p:txBody>
      </p:sp>
      <p:sp>
        <p:nvSpPr>
          <p:cNvPr id="5" name="矩形 4"/>
          <p:cNvSpPr/>
          <p:nvPr/>
        </p:nvSpPr>
        <p:spPr>
          <a:xfrm>
            <a:off x="144236" y="3407880"/>
            <a:ext cx="11468100" cy="400110"/>
          </a:xfrm>
          <a:prstGeom prst="rect">
            <a:avLst/>
          </a:prstGeom>
        </p:spPr>
        <p:txBody>
          <a:bodyPr wrap="square">
            <a:spAutoFit/>
          </a:bodyPr>
          <a:lstStyle/>
          <a:p>
            <a:pPr algn="ctr"/>
            <a:r>
              <a:rPr lang="en-US" altLang="zh-CN" sz="2000" i="1" u="sng" dirty="0"/>
              <a:t>IMPACT = ( 1 + CSI ) * ( 1 + MAC LOSSRATE ) – </a:t>
            </a:r>
            <a:r>
              <a:rPr lang="en-US" altLang="zh-CN" sz="2000" i="1" u="sng" dirty="0" smtClean="0"/>
              <a:t>1</a:t>
            </a:r>
            <a:endParaRPr lang="en-US" altLang="zh-CN" sz="2000" i="1" u="sng" dirty="0"/>
          </a:p>
        </p:txBody>
      </p:sp>
      <p:grpSp>
        <p:nvGrpSpPr>
          <p:cNvPr id="8" name="组合 7"/>
          <p:cNvGrpSpPr/>
          <p:nvPr/>
        </p:nvGrpSpPr>
        <p:grpSpPr>
          <a:xfrm>
            <a:off x="7451086" y="3971796"/>
            <a:ext cx="4320000" cy="2836898"/>
            <a:chOff x="7451086" y="3971796"/>
            <a:chExt cx="4320000" cy="2836898"/>
          </a:xfrm>
        </p:grpSpPr>
        <p:pic>
          <p:nvPicPr>
            <p:cNvPr id="11" name="内容占位符 4"/>
            <p:cNvPicPr>
              <a:picLocks noChangeAspect="1"/>
            </p:cNvPicPr>
            <p:nvPr/>
          </p:nvPicPr>
          <p:blipFill rotWithShape="1">
            <a:blip r:embed="rId3"/>
            <a:srcRect l="49853"/>
            <a:stretch/>
          </p:blipFill>
          <p:spPr>
            <a:xfrm>
              <a:off x="7451086" y="3971796"/>
              <a:ext cx="4320000" cy="2836898"/>
            </a:xfrm>
            <a:prstGeom prst="rect">
              <a:avLst/>
            </a:prstGeom>
          </p:spPr>
        </p:pic>
        <p:pic>
          <p:nvPicPr>
            <p:cNvPr id="18" name="图片 17"/>
            <p:cNvPicPr>
              <a:picLocks noChangeAspect="1"/>
            </p:cNvPicPr>
            <p:nvPr/>
          </p:nvPicPr>
          <p:blipFill>
            <a:blip r:embed="rId4"/>
            <a:stretch>
              <a:fillRect/>
            </a:stretch>
          </p:blipFill>
          <p:spPr>
            <a:xfrm>
              <a:off x="9913800" y="4986851"/>
              <a:ext cx="1440000" cy="806788"/>
            </a:xfrm>
            <a:prstGeom prst="rect">
              <a:avLst/>
            </a:prstGeom>
          </p:spPr>
        </p:pic>
      </p:grpSp>
      <p:sp>
        <p:nvSpPr>
          <p:cNvPr id="7" name="灯片编号占位符 6"/>
          <p:cNvSpPr>
            <a:spLocks noGrp="1"/>
          </p:cNvSpPr>
          <p:nvPr>
            <p:ph type="sldNum" sz="quarter" idx="12"/>
          </p:nvPr>
        </p:nvSpPr>
        <p:spPr/>
        <p:txBody>
          <a:bodyPr/>
          <a:lstStyle/>
          <a:p>
            <a:fld id="{70554D1C-D8EB-40C0-9154-E3DE29E12A57}" type="slidenum">
              <a:rPr lang="zh-CN" altLang="en-US" smtClean="0"/>
              <a:t>29</a:t>
            </a:fld>
            <a:endParaRPr lang="zh-CN" altLang="en-US"/>
          </a:p>
        </p:txBody>
      </p:sp>
    </p:spTree>
    <p:extLst>
      <p:ext uri="{BB962C8B-B14F-4D97-AF65-F5344CB8AC3E}">
        <p14:creationId xmlns:p14="http://schemas.microsoft.com/office/powerpoint/2010/main" val="2744508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Chaotic RAP </a:t>
            </a:r>
            <a:r>
              <a:rPr lang="en-US" altLang="zh-CN" dirty="0"/>
              <a:t>deployment in EWLAN</a:t>
            </a:r>
            <a:endParaRPr lang="zh-CN" altLang="en-US" dirty="0"/>
          </a:p>
        </p:txBody>
      </p:sp>
      <p:sp>
        <p:nvSpPr>
          <p:cNvPr id="9" name="内容占位符 8"/>
          <p:cNvSpPr>
            <a:spLocks noGrp="1"/>
          </p:cNvSpPr>
          <p:nvPr>
            <p:ph idx="1"/>
          </p:nvPr>
        </p:nvSpPr>
        <p:spPr/>
        <p:txBody>
          <a:bodyPr/>
          <a:lstStyle/>
          <a:p>
            <a:pPr>
              <a:lnSpc>
                <a:spcPct val="100000"/>
              </a:lnSpc>
            </a:pPr>
            <a:r>
              <a:rPr lang="en-US" altLang="zh-CN" sz="2400" dirty="0"/>
              <a:t>5GHz </a:t>
            </a:r>
            <a:r>
              <a:rPr lang="en-US" altLang="zh-CN" sz="2400" i="1" dirty="0" err="1"/>
              <a:t>v.s</a:t>
            </a:r>
            <a:r>
              <a:rPr lang="en-US" altLang="zh-CN" sz="2400" i="1" dirty="0"/>
              <a:t>.</a:t>
            </a:r>
            <a:r>
              <a:rPr lang="en-US" altLang="zh-CN" sz="2400" dirty="0"/>
              <a:t> 2.4GHz of #RAP : </a:t>
            </a:r>
            <a:r>
              <a:rPr lang="en-US" altLang="zh-CN" sz="4000" dirty="0"/>
              <a:t>292</a:t>
            </a:r>
            <a:r>
              <a:rPr lang="en-US" altLang="zh-CN" sz="4000" dirty="0"/>
              <a:t> </a:t>
            </a:r>
            <a:r>
              <a:rPr lang="en-US" altLang="zh-CN" sz="4400" i="1" dirty="0" err="1"/>
              <a:t>v.s</a:t>
            </a:r>
            <a:r>
              <a:rPr lang="en-US" altLang="zh-CN" sz="4400" i="1" dirty="0"/>
              <a:t>. </a:t>
            </a:r>
            <a:r>
              <a:rPr lang="en-US" altLang="zh-CN" sz="4000" dirty="0"/>
              <a:t>15110</a:t>
            </a:r>
          </a:p>
          <a:p>
            <a:pPr lvl="1">
              <a:lnSpc>
                <a:spcPct val="100000"/>
              </a:lnSpc>
            </a:pPr>
            <a:r>
              <a:rPr lang="en-US" altLang="zh-CN" sz="2800" u="sng" dirty="0" smtClean="0"/>
              <a:t>Focus </a:t>
            </a:r>
            <a:r>
              <a:rPr lang="en-US" altLang="zh-CN" sz="2800" u="sng" dirty="0" smtClean="0"/>
              <a:t>on </a:t>
            </a:r>
            <a:r>
              <a:rPr lang="en-US" altLang="zh-CN" sz="2800" u="sng" dirty="0" smtClean="0"/>
              <a:t>2</a:t>
            </a:r>
            <a:r>
              <a:rPr lang="en-US" altLang="zh-CN" sz="2800" u="sng" dirty="0" smtClean="0"/>
              <a:t>.</a:t>
            </a:r>
            <a:r>
              <a:rPr lang="en-US" altLang="zh-CN" sz="2800" u="sng" dirty="0" smtClean="0"/>
              <a:t>4 GHz</a:t>
            </a:r>
            <a:endParaRPr lang="en-US" altLang="zh-CN" dirty="0"/>
          </a:p>
        </p:txBody>
      </p:sp>
      <p:sp>
        <p:nvSpPr>
          <p:cNvPr id="3" name="灯片编号占位符 2"/>
          <p:cNvSpPr>
            <a:spLocks noGrp="1"/>
          </p:cNvSpPr>
          <p:nvPr>
            <p:ph type="sldNum" sz="quarter" idx="12"/>
          </p:nvPr>
        </p:nvSpPr>
        <p:spPr/>
        <p:txBody>
          <a:bodyPr/>
          <a:lstStyle/>
          <a:p>
            <a:fld id="{70554D1C-D8EB-40C0-9154-E3DE29E12A57}" type="slidenum">
              <a:rPr lang="zh-CN" altLang="en-US" smtClean="0"/>
              <a:t>3</a:t>
            </a:fld>
            <a:endParaRPr lang="zh-CN" altLang="en-US"/>
          </a:p>
        </p:txBody>
      </p:sp>
    </p:spTree>
    <p:extLst>
      <p:ext uri="{BB962C8B-B14F-4D97-AF65-F5344CB8AC3E}">
        <p14:creationId xmlns:p14="http://schemas.microsoft.com/office/powerpoint/2010/main" val="3229740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lstStyle/>
          <a:p>
            <a:r>
              <a:rPr lang="en-US" altLang="zh-CN" dirty="0" smtClean="0"/>
              <a:t>Conclusion</a:t>
            </a:r>
            <a:endParaRPr lang="zh-CN" altLang="en-US" dirty="0"/>
          </a:p>
        </p:txBody>
      </p:sp>
      <p:sp>
        <p:nvSpPr>
          <p:cNvPr id="6" name="内容占位符 5"/>
          <p:cNvSpPr>
            <a:spLocks noGrp="1"/>
          </p:cNvSpPr>
          <p:nvPr>
            <p:ph idx="1"/>
          </p:nvPr>
        </p:nvSpPr>
        <p:spPr>
          <a:xfrm>
            <a:off x="838199" y="1825625"/>
            <a:ext cx="11096297" cy="4351338"/>
          </a:xfrm>
        </p:spPr>
        <p:txBody>
          <a:bodyPr>
            <a:noAutofit/>
          </a:bodyPr>
          <a:lstStyle/>
          <a:p>
            <a:r>
              <a:rPr lang="en-US" altLang="zh-CN" sz="2400" dirty="0" smtClean="0"/>
              <a:t>The </a:t>
            </a:r>
            <a:r>
              <a:rPr lang="en-US" altLang="zh-CN" sz="2400" u="sng" dirty="0"/>
              <a:t>first large-scale</a:t>
            </a:r>
            <a:r>
              <a:rPr lang="en-US" altLang="zh-CN" sz="2400" dirty="0"/>
              <a:t> measurement </a:t>
            </a:r>
            <a:r>
              <a:rPr lang="en-US" altLang="zh-CN" sz="2400" dirty="0" smtClean="0"/>
              <a:t>study on </a:t>
            </a:r>
            <a:r>
              <a:rPr lang="en-US" altLang="zh-CN" sz="2400" dirty="0"/>
              <a:t>r</a:t>
            </a:r>
            <a:r>
              <a:rPr lang="en-US" altLang="zh-CN" sz="2400" dirty="0" smtClean="0"/>
              <a:t>ogue APs</a:t>
            </a:r>
            <a:r>
              <a:rPr lang="en-US" altLang="zh-CN" sz="2400" dirty="0"/>
              <a:t>’ impact on the </a:t>
            </a:r>
            <a:r>
              <a:rPr lang="en-US" altLang="zh-CN" sz="2400" dirty="0" smtClean="0"/>
              <a:t>EWLAN performance. </a:t>
            </a:r>
          </a:p>
          <a:p>
            <a:r>
              <a:rPr lang="en-US" altLang="zh-CN" sz="2400" dirty="0"/>
              <a:t>Propose a generic methodology to </a:t>
            </a:r>
            <a:r>
              <a:rPr lang="en-US" altLang="zh-CN" sz="2400" u="sng" dirty="0" smtClean="0"/>
              <a:t>distinguish </a:t>
            </a:r>
            <a:r>
              <a:rPr lang="en-US" altLang="zh-CN" sz="2400" u="sng" dirty="0"/>
              <a:t>CS RAPs and HT </a:t>
            </a:r>
            <a:r>
              <a:rPr lang="en-US" altLang="zh-CN" sz="2400" u="sng" dirty="0" smtClean="0"/>
              <a:t>RAPs</a:t>
            </a:r>
            <a:r>
              <a:rPr lang="en-US" altLang="zh-CN" sz="2400" dirty="0" smtClean="0"/>
              <a:t>, and roughly </a:t>
            </a:r>
            <a:r>
              <a:rPr lang="en-US" altLang="zh-CN" sz="2400" u="sng" dirty="0"/>
              <a:t>quantify </a:t>
            </a:r>
            <a:r>
              <a:rPr lang="en-US" altLang="zh-CN" sz="2400" u="sng" dirty="0" smtClean="0"/>
              <a:t>their </a:t>
            </a:r>
            <a:r>
              <a:rPr lang="en-US" altLang="zh-CN" sz="2400" u="sng" dirty="0"/>
              <a:t>impact</a:t>
            </a:r>
            <a:r>
              <a:rPr lang="en-US" altLang="zh-CN" sz="2400" dirty="0"/>
              <a:t> using only </a:t>
            </a:r>
            <a:r>
              <a:rPr lang="en-US" altLang="zh-CN" sz="2400" u="sng" dirty="0"/>
              <a:t>SNMP data</a:t>
            </a:r>
            <a:r>
              <a:rPr lang="en-US" altLang="zh-CN" sz="2400" dirty="0"/>
              <a:t>. </a:t>
            </a:r>
            <a:endParaRPr lang="en-US" altLang="zh-CN" sz="2400" dirty="0" smtClean="0"/>
          </a:p>
          <a:p>
            <a:endParaRPr lang="en-US" altLang="zh-CN" sz="2400" dirty="0"/>
          </a:p>
          <a:p>
            <a:r>
              <a:rPr lang="en-US" altLang="zh-CN" sz="2400" dirty="0"/>
              <a:t>Key findings of our studied EWALN </a:t>
            </a:r>
            <a:endParaRPr lang="en-US" altLang="zh-CN" sz="2400" dirty="0" smtClean="0"/>
          </a:p>
          <a:p>
            <a:pPr lvl="1"/>
            <a:r>
              <a:rPr lang="en-US" altLang="zh-CN" sz="2000" dirty="0" smtClean="0"/>
              <a:t>RAPs are chaotic in EWLAN. </a:t>
            </a:r>
          </a:p>
          <a:p>
            <a:pPr lvl="1"/>
            <a:r>
              <a:rPr lang="en-US" altLang="zh-CN" sz="2000" dirty="0" smtClean="0"/>
              <a:t>Carrier sense interference due to RAPs are </a:t>
            </a:r>
            <a:r>
              <a:rPr lang="en-US" altLang="zh-CN" sz="2000" dirty="0"/>
              <a:t>not </a:t>
            </a:r>
            <a:r>
              <a:rPr lang="en-US" altLang="zh-CN" sz="2000" dirty="0" smtClean="0"/>
              <a:t>severe. </a:t>
            </a:r>
          </a:p>
          <a:p>
            <a:pPr lvl="1"/>
            <a:r>
              <a:rPr lang="en-US" altLang="zh-CN" sz="2000" dirty="0" smtClean="0"/>
              <a:t>Hidden terminal </a:t>
            </a:r>
            <a:r>
              <a:rPr lang="en-US" altLang="zh-CN" sz="2000" dirty="0"/>
              <a:t>interference due to RAPs </a:t>
            </a:r>
            <a:r>
              <a:rPr lang="en-US" altLang="zh-CN" sz="2000" dirty="0" smtClean="0"/>
              <a:t>are</a:t>
            </a:r>
            <a:r>
              <a:rPr lang="en-US" altLang="zh-CN" sz="2000" dirty="0" smtClean="0"/>
              <a:t> </a:t>
            </a:r>
            <a:r>
              <a:rPr lang="en-US" altLang="zh-CN" sz="2000" dirty="0"/>
              <a:t>much more </a:t>
            </a:r>
            <a:r>
              <a:rPr lang="en-US" altLang="zh-CN" sz="2000" dirty="0" smtClean="0"/>
              <a:t>severe.</a:t>
            </a:r>
          </a:p>
          <a:p>
            <a:pPr marL="457200" lvl="1" indent="0">
              <a:buNone/>
            </a:pPr>
            <a:r>
              <a:rPr lang="en-US" altLang="zh-CN" sz="1600" dirty="0"/>
              <a:t> </a:t>
            </a:r>
            <a:r>
              <a:rPr lang="en-US" altLang="zh-CN" sz="1600" dirty="0" smtClean="0"/>
              <a:t>    </a:t>
            </a:r>
            <a:r>
              <a:rPr lang="en-US" altLang="zh-CN" sz="1600" dirty="0"/>
              <a:t>(</a:t>
            </a:r>
            <a:r>
              <a:rPr lang="en-US" altLang="zh-CN" sz="1600" dirty="0" smtClean="0"/>
              <a:t>increasing </a:t>
            </a:r>
            <a:r>
              <a:rPr lang="en-US" altLang="zh-CN" sz="1600" dirty="0" smtClean="0"/>
              <a:t>up </a:t>
            </a:r>
            <a:r>
              <a:rPr lang="en-US" altLang="zh-CN" sz="1600" dirty="0"/>
              <a:t>to 50% MAC </a:t>
            </a:r>
            <a:r>
              <a:rPr lang="en-US" altLang="zh-CN" sz="1600" dirty="0" smtClean="0"/>
              <a:t>loss rate) </a:t>
            </a:r>
          </a:p>
        </p:txBody>
      </p:sp>
      <p:sp>
        <p:nvSpPr>
          <p:cNvPr id="2" name="灯片编号占位符 1"/>
          <p:cNvSpPr>
            <a:spLocks noGrp="1"/>
          </p:cNvSpPr>
          <p:nvPr>
            <p:ph type="sldNum" sz="quarter" idx="12"/>
          </p:nvPr>
        </p:nvSpPr>
        <p:spPr/>
        <p:txBody>
          <a:bodyPr/>
          <a:lstStyle/>
          <a:p>
            <a:fld id="{70554D1C-D8EB-40C0-9154-E3DE29E12A57}" type="slidenum">
              <a:rPr lang="zh-CN" altLang="en-US" smtClean="0"/>
              <a:t>30</a:t>
            </a:fld>
            <a:endParaRPr lang="zh-CN" altLang="en-US" dirty="0"/>
          </a:p>
        </p:txBody>
      </p:sp>
    </p:spTree>
    <p:extLst>
      <p:ext uri="{BB962C8B-B14F-4D97-AF65-F5344CB8AC3E}">
        <p14:creationId xmlns:p14="http://schemas.microsoft.com/office/powerpoint/2010/main" val="90232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Thank you</a:t>
            </a:r>
            <a:r>
              <a:rPr lang="zh-CN" altLang="en-US" dirty="0"/>
              <a:t> </a:t>
            </a:r>
            <a:r>
              <a:rPr lang="en-US" altLang="zh-CN" dirty="0" smtClean="0"/>
              <a:t>!</a:t>
            </a:r>
            <a:endParaRPr lang="zh-CN" altLang="en-US" dirty="0"/>
          </a:p>
        </p:txBody>
      </p:sp>
      <p:sp>
        <p:nvSpPr>
          <p:cNvPr id="5" name="文本占位符 4"/>
          <p:cNvSpPr>
            <a:spLocks noGrp="1"/>
          </p:cNvSpPr>
          <p:nvPr>
            <p:ph type="body" idx="1"/>
          </p:nvPr>
        </p:nvSpPr>
        <p:spPr/>
        <p:txBody>
          <a:bodyPr/>
          <a:lstStyle/>
          <a:p>
            <a:endParaRPr lang="zh-CN" altLang="en-US"/>
          </a:p>
        </p:txBody>
      </p:sp>
      <p:sp>
        <p:nvSpPr>
          <p:cNvPr id="2" name="灯片编号占位符 1"/>
          <p:cNvSpPr>
            <a:spLocks noGrp="1"/>
          </p:cNvSpPr>
          <p:nvPr>
            <p:ph type="sldNum" sz="quarter" idx="12"/>
          </p:nvPr>
        </p:nvSpPr>
        <p:spPr/>
        <p:txBody>
          <a:bodyPr/>
          <a:lstStyle/>
          <a:p>
            <a:fld id="{70554D1C-D8EB-40C0-9154-E3DE29E12A57}" type="slidenum">
              <a:rPr lang="zh-CN" altLang="en-US" smtClean="0"/>
              <a:t>31</a:t>
            </a:fld>
            <a:endParaRPr lang="zh-CN" altLang="en-US"/>
          </a:p>
        </p:txBody>
      </p:sp>
      <p:pic>
        <p:nvPicPr>
          <p:cNvPr id="6" name="Picture 2" descr="http://web.cse.ohio-state.edu/~kannan/cosyne/infocom1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0432" y="191882"/>
            <a:ext cx="4352925" cy="11715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upload.wikimedia.org/wikipedia/en/thumb/e/ec/Tsinghua_University_Logo.svg/1024px-Tsinghua_University_Logo.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4463" y="191882"/>
            <a:ext cx="1197326" cy="1197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2113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Backups</a:t>
            </a:r>
            <a:endParaRPr lang="zh-CN" altLang="en-US" dirty="0"/>
          </a:p>
        </p:txBody>
      </p:sp>
      <p:sp>
        <p:nvSpPr>
          <p:cNvPr id="5" name="文本占位符 4"/>
          <p:cNvSpPr>
            <a:spLocks noGrp="1"/>
          </p:cNvSpPr>
          <p:nvPr>
            <p:ph type="body" idx="1"/>
          </p:nvPr>
        </p:nvSpPr>
        <p:spPr/>
        <p:txBody>
          <a:bodyPr/>
          <a:lstStyle/>
          <a:p>
            <a:endParaRPr lang="zh-CN" altLang="en-US"/>
          </a:p>
        </p:txBody>
      </p:sp>
      <p:sp>
        <p:nvSpPr>
          <p:cNvPr id="2" name="灯片编号占位符 1"/>
          <p:cNvSpPr>
            <a:spLocks noGrp="1"/>
          </p:cNvSpPr>
          <p:nvPr>
            <p:ph type="sldNum" sz="quarter" idx="12"/>
          </p:nvPr>
        </p:nvSpPr>
        <p:spPr/>
        <p:txBody>
          <a:bodyPr/>
          <a:lstStyle/>
          <a:p>
            <a:fld id="{70554D1C-D8EB-40C0-9154-E3DE29E12A57}" type="slidenum">
              <a:rPr lang="zh-CN" altLang="en-US" smtClean="0"/>
              <a:t>32</a:t>
            </a:fld>
            <a:endParaRPr lang="zh-CN" altLang="en-US"/>
          </a:p>
        </p:txBody>
      </p:sp>
    </p:spTree>
    <p:extLst>
      <p:ext uri="{BB962C8B-B14F-4D97-AF65-F5344CB8AC3E}">
        <p14:creationId xmlns:p14="http://schemas.microsoft.com/office/powerpoint/2010/main" val="37972986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INFORMATION ABOUT 79 BUILDINGS</a:t>
            </a:r>
            <a:endParaRPr lang="zh-CN" altLang="en-US" dirty="0"/>
          </a:p>
        </p:txBody>
      </p:sp>
      <p:sp>
        <p:nvSpPr>
          <p:cNvPr id="5" name="灯片编号占位符 4"/>
          <p:cNvSpPr>
            <a:spLocks noGrp="1"/>
          </p:cNvSpPr>
          <p:nvPr>
            <p:ph type="sldNum" sz="quarter" idx="12"/>
          </p:nvPr>
        </p:nvSpPr>
        <p:spPr/>
        <p:txBody>
          <a:bodyPr/>
          <a:lstStyle/>
          <a:p>
            <a:fld id="{70554D1C-D8EB-40C0-9154-E3DE29E12A57}" type="slidenum">
              <a:rPr lang="zh-CN" altLang="en-US" smtClean="0"/>
              <a:t>33</a:t>
            </a:fld>
            <a:endParaRPr lang="zh-CN" altLang="en-US"/>
          </a:p>
        </p:txBody>
      </p:sp>
      <p:pic>
        <p:nvPicPr>
          <p:cNvPr id="6" name="内容占位符 5"/>
          <p:cNvPicPr>
            <a:picLocks noGrp="1" noChangeAspect="1"/>
          </p:cNvPicPr>
          <p:nvPr>
            <p:ph idx="1"/>
          </p:nvPr>
        </p:nvPicPr>
        <p:blipFill>
          <a:blip r:embed="rId3"/>
          <a:stretch>
            <a:fillRect/>
          </a:stretch>
        </p:blipFill>
        <p:spPr>
          <a:xfrm>
            <a:off x="838200" y="1898174"/>
            <a:ext cx="10515600" cy="4206240"/>
          </a:xfrm>
          <a:prstGeom prst="rect">
            <a:avLst/>
          </a:prstGeom>
        </p:spPr>
      </p:pic>
    </p:spTree>
    <p:extLst>
      <p:ext uri="{BB962C8B-B14F-4D97-AF65-F5344CB8AC3E}">
        <p14:creationId xmlns:p14="http://schemas.microsoft.com/office/powerpoint/2010/main" val="3068742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838200" y="365125"/>
            <a:ext cx="10985500" cy="1325563"/>
          </a:xfrm>
        </p:spPr>
        <p:txBody>
          <a:bodyPr/>
          <a:lstStyle/>
          <a:p>
            <a:r>
              <a:rPr lang="en-US" altLang="zh-CN" dirty="0" smtClean="0"/>
              <a:t>Distinguish CS RAPs and HT RAPs</a:t>
            </a:r>
            <a:endParaRPr lang="zh-CN" altLang="en-US" dirty="0"/>
          </a:p>
        </p:txBody>
      </p:sp>
      <p:sp>
        <p:nvSpPr>
          <p:cNvPr id="2" name="内容占位符 1"/>
          <p:cNvSpPr>
            <a:spLocks noGrp="1"/>
          </p:cNvSpPr>
          <p:nvPr>
            <p:ph idx="1"/>
          </p:nvPr>
        </p:nvSpPr>
        <p:spPr>
          <a:xfrm>
            <a:off x="838199" y="1825625"/>
            <a:ext cx="11194143" cy="4351338"/>
          </a:xfrm>
        </p:spPr>
        <p:txBody>
          <a:bodyPr/>
          <a:lstStyle/>
          <a:p>
            <a:r>
              <a:rPr lang="en-US" altLang="zh-CN" dirty="0" smtClean="0"/>
              <a:t>Why</a:t>
            </a:r>
            <a:r>
              <a:rPr lang="en-US" altLang="zh-CN" dirty="0" smtClean="0">
                <a:solidFill>
                  <a:srgbClr val="FF0000"/>
                </a:solidFill>
              </a:rPr>
              <a:t> CST </a:t>
            </a:r>
            <a:r>
              <a:rPr lang="en-US" altLang="zh-CN" sz="2000" i="1" dirty="0">
                <a:solidFill>
                  <a:prstClr val="black"/>
                </a:solidFill>
              </a:rPr>
              <a:t>(Carrier Sense Threshold</a:t>
            </a:r>
            <a:r>
              <a:rPr lang="en-US" altLang="zh-CN" sz="2000" i="1" dirty="0" smtClean="0">
                <a:solidFill>
                  <a:prstClr val="black"/>
                </a:solidFill>
              </a:rPr>
              <a:t>)</a:t>
            </a:r>
            <a:r>
              <a:rPr lang="zh-CN" altLang="en-US" sz="2000" i="1" dirty="0" smtClean="0"/>
              <a:t> </a:t>
            </a:r>
            <a:r>
              <a:rPr lang="en-US" altLang="zh-CN" dirty="0" smtClean="0"/>
              <a:t>= -85dBm ?</a:t>
            </a:r>
            <a:endParaRPr lang="zh-CN" altLang="en-US" dirty="0" smtClean="0"/>
          </a:p>
          <a:p>
            <a:pPr lvl="1"/>
            <a:r>
              <a:rPr lang="en-US" altLang="zh-CN" u="sng" dirty="0" smtClean="0"/>
              <a:t>Empirical value</a:t>
            </a:r>
          </a:p>
          <a:p>
            <a:pPr lvl="2"/>
            <a:r>
              <a:rPr lang="en-US" altLang="zh-CN" dirty="0"/>
              <a:t>M</a:t>
            </a:r>
            <a:r>
              <a:rPr lang="en-US" altLang="zh-CN" dirty="0" smtClean="0"/>
              <a:t>inimum power that </a:t>
            </a:r>
            <a:r>
              <a:rPr lang="en-US" altLang="zh-CN" dirty="0"/>
              <a:t>an RF receiver must receive to detect the transmission of a wireless </a:t>
            </a:r>
            <a:r>
              <a:rPr lang="en-US" altLang="zh-CN" dirty="0" smtClean="0"/>
              <a:t>signal. </a:t>
            </a:r>
          </a:p>
          <a:p>
            <a:pPr lvl="2"/>
            <a:r>
              <a:rPr lang="en-US" altLang="zh-CN" dirty="0" smtClean="0"/>
              <a:t>Most </a:t>
            </a:r>
            <a:r>
              <a:rPr lang="en-US" altLang="zh-CN" dirty="0"/>
              <a:t>wireless card manufacturers conservatively set this threshold to a </a:t>
            </a:r>
            <a:r>
              <a:rPr lang="en-US" altLang="zh-CN" dirty="0" smtClean="0"/>
              <a:t>low </a:t>
            </a:r>
            <a:r>
              <a:rPr lang="en-US" altLang="zh-CN" dirty="0"/>
              <a:t>value -85 </a:t>
            </a:r>
            <a:r>
              <a:rPr lang="en-US" altLang="zh-CN" dirty="0" err="1" smtClean="0"/>
              <a:t>dBm</a:t>
            </a:r>
            <a:r>
              <a:rPr lang="en-US" altLang="zh-CN" dirty="0" smtClean="0"/>
              <a:t>.</a:t>
            </a:r>
          </a:p>
        </p:txBody>
      </p:sp>
      <p:sp>
        <p:nvSpPr>
          <p:cNvPr id="3" name="灯片编号占位符 2"/>
          <p:cNvSpPr>
            <a:spLocks noGrp="1"/>
          </p:cNvSpPr>
          <p:nvPr>
            <p:ph type="sldNum" sz="quarter" idx="12"/>
          </p:nvPr>
        </p:nvSpPr>
        <p:spPr/>
        <p:txBody>
          <a:bodyPr/>
          <a:lstStyle/>
          <a:p>
            <a:fld id="{70554D1C-D8EB-40C0-9154-E3DE29E12A57}" type="slidenum">
              <a:rPr lang="zh-CN" altLang="en-US" smtClean="0"/>
              <a:t>34</a:t>
            </a:fld>
            <a:endParaRPr lang="zh-CN" altLang="en-US"/>
          </a:p>
        </p:txBody>
      </p:sp>
    </p:spTree>
    <p:extLst>
      <p:ext uri="{BB962C8B-B14F-4D97-AF65-F5344CB8AC3E}">
        <p14:creationId xmlns:p14="http://schemas.microsoft.com/office/powerpoint/2010/main" val="22484371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RAP </a:t>
            </a:r>
            <a:r>
              <a:rPr lang="en-US" altLang="zh-CN" dirty="0"/>
              <a:t>Mobility</a:t>
            </a:r>
            <a:endParaRPr lang="zh-CN" altLang="en-US" dirty="0"/>
          </a:p>
        </p:txBody>
      </p:sp>
      <p:sp>
        <p:nvSpPr>
          <p:cNvPr id="3" name="内容占位符 2"/>
          <p:cNvSpPr>
            <a:spLocks noGrp="1"/>
          </p:cNvSpPr>
          <p:nvPr>
            <p:ph idx="1"/>
          </p:nvPr>
        </p:nvSpPr>
        <p:spPr/>
        <p:txBody>
          <a:bodyPr/>
          <a:lstStyle/>
          <a:p>
            <a:pPr>
              <a:lnSpc>
                <a:spcPct val="100000"/>
              </a:lnSpc>
            </a:pPr>
            <a:r>
              <a:rPr lang="en-US" altLang="zh-CN" b="1" u="sng" dirty="0">
                <a:solidFill>
                  <a:srgbClr val="FF0000"/>
                </a:solidFill>
              </a:rPr>
              <a:t>RAP has </a:t>
            </a:r>
            <a:r>
              <a:rPr lang="en-US" altLang="zh-CN" b="1" u="sng" dirty="0" smtClean="0">
                <a:solidFill>
                  <a:srgbClr val="FF0000"/>
                </a:solidFill>
              </a:rPr>
              <a:t>relatively stable channel </a:t>
            </a:r>
            <a:r>
              <a:rPr lang="en-US" altLang="zh-CN" b="1" u="sng" dirty="0">
                <a:solidFill>
                  <a:srgbClr val="FF0000"/>
                </a:solidFill>
              </a:rPr>
              <a:t>and </a:t>
            </a:r>
            <a:r>
              <a:rPr lang="en-US" altLang="zh-CN" b="1" u="sng" dirty="0" smtClean="0">
                <a:solidFill>
                  <a:srgbClr val="FF0000"/>
                </a:solidFill>
              </a:rPr>
              <a:t>location.</a:t>
            </a:r>
          </a:p>
          <a:p>
            <a:pPr>
              <a:lnSpc>
                <a:spcPct val="100000"/>
              </a:lnSpc>
            </a:pPr>
            <a:r>
              <a:rPr lang="en-US" altLang="zh-CN" dirty="0"/>
              <a:t>Only </a:t>
            </a:r>
            <a:r>
              <a:rPr lang="en-US" altLang="zh-CN" dirty="0" smtClean="0"/>
              <a:t>&lt; 8</a:t>
            </a:r>
            <a:r>
              <a:rPr lang="en-US" altLang="zh-CN" dirty="0"/>
              <a:t>% of the RAPs </a:t>
            </a:r>
            <a:r>
              <a:rPr lang="en-US" altLang="zh-CN" dirty="0" smtClean="0"/>
              <a:t>are actually </a:t>
            </a:r>
            <a:r>
              <a:rPr lang="en-US" altLang="zh-CN" dirty="0"/>
              <a:t>mobile.</a:t>
            </a:r>
            <a:endParaRPr lang="en-US" altLang="zh-CN" dirty="0"/>
          </a:p>
          <a:p>
            <a:pPr>
              <a:lnSpc>
                <a:spcPct val="100000"/>
              </a:lnSpc>
            </a:pPr>
            <a:endParaRPr lang="zh-CN" altLang="en-US" dirty="0"/>
          </a:p>
        </p:txBody>
      </p:sp>
      <p:pic>
        <p:nvPicPr>
          <p:cNvPr id="4" name="图片 3"/>
          <p:cNvPicPr>
            <a:picLocks noChangeAspect="1"/>
          </p:cNvPicPr>
          <p:nvPr/>
        </p:nvPicPr>
        <p:blipFill>
          <a:blip r:embed="rId3"/>
          <a:stretch>
            <a:fillRect/>
          </a:stretch>
        </p:blipFill>
        <p:spPr>
          <a:xfrm>
            <a:off x="6434928" y="3318521"/>
            <a:ext cx="5333490" cy="3048222"/>
          </a:xfrm>
          <a:prstGeom prst="rect">
            <a:avLst/>
          </a:prstGeom>
        </p:spPr>
      </p:pic>
      <p:pic>
        <p:nvPicPr>
          <p:cNvPr id="5" name="内容占位符 15"/>
          <p:cNvPicPr>
            <a:picLocks noChangeAspect="1"/>
          </p:cNvPicPr>
          <p:nvPr/>
        </p:nvPicPr>
        <p:blipFill rotWithShape="1">
          <a:blip r:embed="rId4"/>
          <a:stretch/>
        </p:blipFill>
        <p:spPr>
          <a:xfrm>
            <a:off x="838200" y="3318521"/>
            <a:ext cx="5364500" cy="3043356"/>
          </a:xfrm>
          <a:prstGeom prst="rect">
            <a:avLst/>
          </a:prstGeom>
          <a:noFill/>
          <a:ln>
            <a:noFill/>
          </a:ln>
        </p:spPr>
      </p:pic>
      <p:grpSp>
        <p:nvGrpSpPr>
          <p:cNvPr id="9" name="组合 8"/>
          <p:cNvGrpSpPr/>
          <p:nvPr/>
        </p:nvGrpSpPr>
        <p:grpSpPr>
          <a:xfrm>
            <a:off x="7194083" y="4795991"/>
            <a:ext cx="4002961" cy="1200329"/>
            <a:chOff x="4888907" y="5962134"/>
            <a:chExt cx="4002961" cy="1200329"/>
          </a:xfrm>
        </p:grpSpPr>
        <p:sp>
          <p:nvSpPr>
            <p:cNvPr id="10" name="五角星 9"/>
            <p:cNvSpPr/>
            <p:nvPr/>
          </p:nvSpPr>
          <p:spPr>
            <a:xfrm>
              <a:off x="4888907" y="6367036"/>
              <a:ext cx="428625" cy="390525"/>
            </a:xfrm>
            <a:prstGeom prst="star5">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zh-CN" altLang="en-US" sz="1400"/>
            </a:p>
          </p:txBody>
        </p:sp>
        <p:sp>
          <p:nvSpPr>
            <p:cNvPr id="11" name="文本框 10"/>
            <p:cNvSpPr txBox="1"/>
            <p:nvPr/>
          </p:nvSpPr>
          <p:spPr>
            <a:xfrm>
              <a:off x="5384207" y="5962134"/>
              <a:ext cx="3507661" cy="1200329"/>
            </a:xfrm>
            <a:prstGeom prst="rect">
              <a:avLst/>
            </a:prstGeom>
            <a:noFill/>
          </p:spPr>
          <p:txBody>
            <a:bodyPr wrap="square" rtlCol="0">
              <a:spAutoFit/>
            </a:bodyPr>
            <a:lstStyle/>
            <a:p>
              <a:r>
                <a:rPr lang="en-US" altLang="zh-CN" sz="2400" i="1" dirty="0" smtClean="0">
                  <a:solidFill>
                    <a:schemeClr val="accent4">
                      <a:lumMod val="50000"/>
                    </a:schemeClr>
                  </a:solidFill>
                </a:rPr>
                <a:t>Fake Move! Because some Enterprise AP use Extender to share one MAC.</a:t>
              </a:r>
              <a:endParaRPr lang="zh-CN" altLang="en-US" sz="2400" b="1" i="1" dirty="0">
                <a:solidFill>
                  <a:schemeClr val="accent4">
                    <a:lumMod val="50000"/>
                  </a:schemeClr>
                </a:solidFill>
              </a:endParaRPr>
            </a:p>
          </p:txBody>
        </p:sp>
      </p:grpSp>
      <p:sp>
        <p:nvSpPr>
          <p:cNvPr id="12" name="灯片编号占位符 11"/>
          <p:cNvSpPr>
            <a:spLocks noGrp="1"/>
          </p:cNvSpPr>
          <p:nvPr>
            <p:ph type="sldNum" sz="quarter" idx="12"/>
          </p:nvPr>
        </p:nvSpPr>
        <p:spPr/>
        <p:txBody>
          <a:bodyPr/>
          <a:lstStyle/>
          <a:p>
            <a:fld id="{70554D1C-D8EB-40C0-9154-E3DE29E12A57}" type="slidenum">
              <a:rPr lang="zh-CN" altLang="en-US" smtClean="0"/>
              <a:t>35</a:t>
            </a:fld>
            <a:endParaRPr lang="zh-CN" altLang="en-US"/>
          </a:p>
        </p:txBody>
      </p:sp>
    </p:spTree>
    <p:extLst>
      <p:ext uri="{BB962C8B-B14F-4D97-AF65-F5344CB8AC3E}">
        <p14:creationId xmlns:p14="http://schemas.microsoft.com/office/powerpoint/2010/main" val="1853514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Chaotic RAP </a:t>
            </a:r>
            <a:r>
              <a:rPr lang="en-US" altLang="zh-CN" dirty="0"/>
              <a:t>deployment in EWLAN</a:t>
            </a:r>
            <a:endParaRPr lang="zh-CN" altLang="en-US" dirty="0"/>
          </a:p>
        </p:txBody>
      </p:sp>
      <p:sp>
        <p:nvSpPr>
          <p:cNvPr id="9" name="内容占位符 8"/>
          <p:cNvSpPr>
            <a:spLocks noGrp="1"/>
          </p:cNvSpPr>
          <p:nvPr>
            <p:ph idx="1"/>
          </p:nvPr>
        </p:nvSpPr>
        <p:spPr/>
        <p:txBody>
          <a:bodyPr/>
          <a:lstStyle/>
          <a:p>
            <a:pPr>
              <a:lnSpc>
                <a:spcPct val="100000"/>
              </a:lnSpc>
            </a:pPr>
            <a:r>
              <a:rPr lang="en-US" altLang="zh-CN" sz="2400" dirty="0"/>
              <a:t>5GHz </a:t>
            </a:r>
            <a:r>
              <a:rPr lang="en-US" altLang="zh-CN" sz="2400" i="1" dirty="0" err="1"/>
              <a:t>v.s</a:t>
            </a:r>
            <a:r>
              <a:rPr lang="en-US" altLang="zh-CN" sz="2400" i="1" dirty="0"/>
              <a:t>.</a:t>
            </a:r>
            <a:r>
              <a:rPr lang="en-US" altLang="zh-CN" sz="2400" dirty="0"/>
              <a:t> 2.4GHz of #RAP : </a:t>
            </a:r>
            <a:r>
              <a:rPr lang="en-US" altLang="zh-CN" sz="4000" dirty="0"/>
              <a:t>292</a:t>
            </a:r>
            <a:r>
              <a:rPr lang="en-US" altLang="zh-CN" sz="4000" dirty="0"/>
              <a:t> </a:t>
            </a:r>
            <a:r>
              <a:rPr lang="en-US" altLang="zh-CN" sz="4400" i="1" dirty="0" err="1"/>
              <a:t>v.s</a:t>
            </a:r>
            <a:r>
              <a:rPr lang="en-US" altLang="zh-CN" sz="4400" i="1" dirty="0"/>
              <a:t>. </a:t>
            </a:r>
            <a:r>
              <a:rPr lang="en-US" altLang="zh-CN" sz="4000" dirty="0"/>
              <a:t>15110</a:t>
            </a:r>
          </a:p>
          <a:p>
            <a:pPr lvl="1">
              <a:lnSpc>
                <a:spcPct val="100000"/>
              </a:lnSpc>
            </a:pPr>
            <a:r>
              <a:rPr lang="en-US" altLang="zh-CN" sz="2800" dirty="0" smtClean="0"/>
              <a:t>Focus </a:t>
            </a:r>
            <a:r>
              <a:rPr lang="en-US" altLang="zh-CN" sz="2800" dirty="0" smtClean="0"/>
              <a:t>on </a:t>
            </a:r>
            <a:r>
              <a:rPr lang="en-US" altLang="zh-CN" sz="2800" dirty="0" smtClean="0"/>
              <a:t>2</a:t>
            </a:r>
            <a:r>
              <a:rPr lang="en-US" altLang="zh-CN" sz="2800" dirty="0" smtClean="0"/>
              <a:t>.</a:t>
            </a:r>
            <a:r>
              <a:rPr lang="en-US" altLang="zh-CN" sz="2800" dirty="0" smtClean="0"/>
              <a:t>4 GHz</a:t>
            </a:r>
            <a:endParaRPr lang="en-US" altLang="zh-CN" sz="2800" dirty="0" smtClean="0"/>
          </a:p>
          <a:p>
            <a:pPr lvl="1">
              <a:lnSpc>
                <a:spcPct val="100000"/>
              </a:lnSpc>
            </a:pPr>
            <a:endParaRPr lang="en-US" altLang="zh-CN" dirty="0"/>
          </a:p>
          <a:p>
            <a:pPr>
              <a:lnSpc>
                <a:spcPct val="100000"/>
              </a:lnSpc>
            </a:pPr>
            <a:r>
              <a:rPr lang="en-US" altLang="zh-CN" sz="2400" dirty="0" smtClean="0"/>
              <a:t>#RAP </a:t>
            </a:r>
            <a:r>
              <a:rPr lang="en-US" altLang="zh-CN" sz="2400" i="1" dirty="0" err="1"/>
              <a:t>v.s</a:t>
            </a:r>
            <a:r>
              <a:rPr lang="en-US" altLang="zh-CN" sz="2400" i="1" dirty="0"/>
              <a:t>. </a:t>
            </a:r>
            <a:r>
              <a:rPr lang="en-US" altLang="zh-CN" sz="2400" dirty="0" smtClean="0"/>
              <a:t>#EAP </a:t>
            </a:r>
            <a:r>
              <a:rPr lang="en-US" altLang="zh-CN" sz="2400" dirty="0"/>
              <a:t>in </a:t>
            </a:r>
            <a:r>
              <a:rPr lang="en-US" altLang="zh-CN" sz="2400" dirty="0" smtClean="0"/>
              <a:t>2.4GHz : </a:t>
            </a:r>
            <a:r>
              <a:rPr lang="en-US" altLang="zh-CN" sz="4000" dirty="0"/>
              <a:t>15110</a:t>
            </a:r>
            <a:r>
              <a:rPr lang="en-US" altLang="zh-CN" sz="4400" dirty="0" smtClean="0"/>
              <a:t> </a:t>
            </a:r>
            <a:r>
              <a:rPr lang="en-US" altLang="zh-CN" sz="4400" i="1" dirty="0" err="1"/>
              <a:t>v.s</a:t>
            </a:r>
            <a:r>
              <a:rPr lang="en-US" altLang="zh-CN" sz="4400" i="1" dirty="0"/>
              <a:t>. </a:t>
            </a:r>
            <a:r>
              <a:rPr lang="en-US" altLang="zh-CN" sz="4000" dirty="0"/>
              <a:t>2002</a:t>
            </a:r>
          </a:p>
          <a:p>
            <a:pPr lvl="1">
              <a:lnSpc>
                <a:spcPct val="100000"/>
              </a:lnSpc>
            </a:pPr>
            <a:r>
              <a:rPr lang="en-US" altLang="zh-CN" sz="2800" u="sng" dirty="0" smtClean="0"/>
              <a:t>The </a:t>
            </a:r>
            <a:r>
              <a:rPr lang="en-US" altLang="zh-CN" sz="2800" u="sng" dirty="0"/>
              <a:t>RAP </a:t>
            </a:r>
            <a:r>
              <a:rPr lang="en-US" altLang="zh-CN" sz="2800" u="sng" dirty="0" smtClean="0"/>
              <a:t>to </a:t>
            </a:r>
            <a:r>
              <a:rPr lang="en-US" altLang="zh-CN" sz="2800" u="sng" dirty="0"/>
              <a:t>EAP ratio </a:t>
            </a:r>
            <a:r>
              <a:rPr lang="en-US" altLang="zh-CN" sz="2800" u="sng" dirty="0" smtClean="0"/>
              <a:t>&gt; </a:t>
            </a:r>
            <a:r>
              <a:rPr lang="en-US" altLang="zh-CN" sz="4000" u="sng" dirty="0" smtClean="0"/>
              <a:t>7:1</a:t>
            </a:r>
          </a:p>
        </p:txBody>
      </p:sp>
      <p:sp>
        <p:nvSpPr>
          <p:cNvPr id="4" name="灯片编号占位符 3"/>
          <p:cNvSpPr>
            <a:spLocks noGrp="1"/>
          </p:cNvSpPr>
          <p:nvPr>
            <p:ph type="sldNum" sz="quarter" idx="12"/>
          </p:nvPr>
        </p:nvSpPr>
        <p:spPr/>
        <p:txBody>
          <a:bodyPr/>
          <a:lstStyle/>
          <a:p>
            <a:fld id="{70554D1C-D8EB-40C0-9154-E3DE29E12A57}" type="slidenum">
              <a:rPr lang="zh-CN" altLang="en-US" smtClean="0"/>
              <a:t>4</a:t>
            </a:fld>
            <a:endParaRPr lang="zh-CN" altLang="en-US"/>
          </a:p>
        </p:txBody>
      </p:sp>
    </p:spTree>
    <p:extLst>
      <p:ext uri="{BB962C8B-B14F-4D97-AF65-F5344CB8AC3E}">
        <p14:creationId xmlns:p14="http://schemas.microsoft.com/office/powerpoint/2010/main" val="629668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Chaotic RAP </a:t>
            </a:r>
            <a:r>
              <a:rPr lang="en-US" altLang="zh-CN" dirty="0"/>
              <a:t>deployment in EWLAN</a:t>
            </a:r>
            <a:endParaRPr lang="zh-CN" altLang="en-US" dirty="0"/>
          </a:p>
        </p:txBody>
      </p:sp>
      <p:sp>
        <p:nvSpPr>
          <p:cNvPr id="9" name="内容占位符 8"/>
          <p:cNvSpPr>
            <a:spLocks noGrp="1"/>
          </p:cNvSpPr>
          <p:nvPr>
            <p:ph idx="1"/>
          </p:nvPr>
        </p:nvSpPr>
        <p:spPr/>
        <p:txBody>
          <a:bodyPr/>
          <a:lstStyle/>
          <a:p>
            <a:r>
              <a:rPr lang="en-US" altLang="zh-CN" sz="2400" dirty="0">
                <a:solidFill>
                  <a:schemeClr val="bg1"/>
                </a:solidFill>
              </a:rPr>
              <a:t>5GHz </a:t>
            </a:r>
            <a:r>
              <a:rPr lang="en-US" altLang="zh-CN" sz="2400" i="1" dirty="0" err="1">
                <a:solidFill>
                  <a:schemeClr val="bg1"/>
                </a:solidFill>
              </a:rPr>
              <a:t>v.s</a:t>
            </a:r>
            <a:r>
              <a:rPr lang="en-US" altLang="zh-CN" sz="2400" i="1" dirty="0">
                <a:solidFill>
                  <a:schemeClr val="bg1"/>
                </a:solidFill>
              </a:rPr>
              <a:t>.</a:t>
            </a:r>
            <a:r>
              <a:rPr lang="en-US" altLang="zh-CN" sz="2400" dirty="0">
                <a:solidFill>
                  <a:schemeClr val="bg1"/>
                </a:solidFill>
              </a:rPr>
              <a:t> 2.4GHz of #RAP : </a:t>
            </a:r>
            <a:r>
              <a:rPr lang="en-US" altLang="zh-CN" sz="4000" dirty="0">
                <a:solidFill>
                  <a:schemeClr val="bg1"/>
                </a:solidFill>
              </a:rPr>
              <a:t>292 </a:t>
            </a:r>
            <a:r>
              <a:rPr lang="en-US" altLang="zh-CN" sz="4400" i="1" dirty="0" err="1">
                <a:solidFill>
                  <a:schemeClr val="bg1"/>
                </a:solidFill>
              </a:rPr>
              <a:t>v.s</a:t>
            </a:r>
            <a:r>
              <a:rPr lang="en-US" altLang="zh-CN" sz="4400" i="1" dirty="0">
                <a:solidFill>
                  <a:schemeClr val="bg1"/>
                </a:solidFill>
              </a:rPr>
              <a:t>. </a:t>
            </a:r>
            <a:r>
              <a:rPr lang="en-US" altLang="zh-CN" sz="4000" dirty="0">
                <a:solidFill>
                  <a:schemeClr val="bg1"/>
                </a:solidFill>
              </a:rPr>
              <a:t>15110</a:t>
            </a:r>
          </a:p>
          <a:p>
            <a:pPr lvl="1"/>
            <a:r>
              <a:rPr lang="en-US" altLang="zh-CN" sz="2800" dirty="0">
                <a:solidFill>
                  <a:schemeClr val="bg1"/>
                </a:solidFill>
              </a:rPr>
              <a:t>Focus on 2.4 GHz</a:t>
            </a:r>
          </a:p>
          <a:p>
            <a:pPr lvl="1"/>
            <a:endParaRPr lang="en-US" altLang="zh-CN" dirty="0">
              <a:solidFill>
                <a:schemeClr val="bg1"/>
              </a:solidFill>
            </a:endParaRPr>
          </a:p>
          <a:p>
            <a:r>
              <a:rPr lang="en-US" altLang="zh-CN" sz="2400" dirty="0">
                <a:solidFill>
                  <a:schemeClr val="bg1"/>
                </a:solidFill>
              </a:rPr>
              <a:t>#RAP </a:t>
            </a:r>
            <a:r>
              <a:rPr lang="en-US" altLang="zh-CN" sz="2400" i="1" dirty="0" err="1">
                <a:solidFill>
                  <a:schemeClr val="bg1"/>
                </a:solidFill>
              </a:rPr>
              <a:t>v.s</a:t>
            </a:r>
            <a:r>
              <a:rPr lang="en-US" altLang="zh-CN" sz="2400" i="1" dirty="0">
                <a:solidFill>
                  <a:schemeClr val="bg1"/>
                </a:solidFill>
              </a:rPr>
              <a:t>. </a:t>
            </a:r>
            <a:r>
              <a:rPr lang="en-US" altLang="zh-CN" sz="2400" dirty="0">
                <a:solidFill>
                  <a:schemeClr val="bg1"/>
                </a:solidFill>
              </a:rPr>
              <a:t>#EAP in 2.4GHz : </a:t>
            </a:r>
            <a:r>
              <a:rPr lang="en-US" altLang="zh-CN" sz="4000" dirty="0">
                <a:solidFill>
                  <a:schemeClr val="bg1"/>
                </a:solidFill>
              </a:rPr>
              <a:t>15110</a:t>
            </a:r>
            <a:r>
              <a:rPr lang="en-US" altLang="zh-CN" sz="4400" dirty="0">
                <a:solidFill>
                  <a:schemeClr val="bg1"/>
                </a:solidFill>
              </a:rPr>
              <a:t> </a:t>
            </a:r>
            <a:r>
              <a:rPr lang="en-US" altLang="zh-CN" sz="4400" i="1" dirty="0" err="1">
                <a:solidFill>
                  <a:schemeClr val="bg1"/>
                </a:solidFill>
              </a:rPr>
              <a:t>v.s</a:t>
            </a:r>
            <a:r>
              <a:rPr lang="en-US" altLang="zh-CN" sz="4400" i="1" dirty="0">
                <a:solidFill>
                  <a:schemeClr val="bg1"/>
                </a:solidFill>
              </a:rPr>
              <a:t>. </a:t>
            </a:r>
            <a:r>
              <a:rPr lang="en-US" altLang="zh-CN" sz="4000" dirty="0">
                <a:solidFill>
                  <a:schemeClr val="bg1"/>
                </a:solidFill>
              </a:rPr>
              <a:t>2002</a:t>
            </a:r>
          </a:p>
          <a:p>
            <a:pPr lvl="1"/>
            <a:r>
              <a:rPr lang="en-US" altLang="zh-CN" sz="2800" u="sng" dirty="0"/>
              <a:t>The RAP to EAP ratio &gt; </a:t>
            </a:r>
            <a:r>
              <a:rPr lang="en-US" altLang="zh-CN" sz="4000" u="sng" dirty="0"/>
              <a:t>7:1</a:t>
            </a:r>
          </a:p>
        </p:txBody>
      </p:sp>
      <p:pic>
        <p:nvPicPr>
          <p:cNvPr id="84" name="Picture 4" descr="http://www.cisco.com/content/dam/en/us/products/wireless/ps5678/ps11203/ap1040_large_phot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0435" y="2731795"/>
            <a:ext cx="2140463" cy="1578348"/>
          </a:xfrm>
          <a:prstGeom prst="rect">
            <a:avLst/>
          </a:prstGeom>
          <a:noFill/>
          <a:extLst>
            <a:ext uri="{909E8E84-426E-40DD-AFC4-6F175D3DCCD1}">
              <a14:hiddenFill xmlns:a14="http://schemas.microsoft.com/office/drawing/2010/main">
                <a:solidFill>
                  <a:srgbClr val="FFFFFF"/>
                </a:solidFill>
              </a14:hiddenFill>
            </a:ext>
          </a:extLst>
        </p:spPr>
      </p:pic>
      <p:grpSp>
        <p:nvGrpSpPr>
          <p:cNvPr id="85" name="组合 84"/>
          <p:cNvGrpSpPr/>
          <p:nvPr/>
        </p:nvGrpSpPr>
        <p:grpSpPr>
          <a:xfrm>
            <a:off x="5711603" y="572667"/>
            <a:ext cx="5845726" cy="5845726"/>
            <a:chOff x="1751554" y="2716956"/>
            <a:chExt cx="5007526" cy="5007526"/>
          </a:xfrm>
        </p:grpSpPr>
        <p:sp>
          <p:nvSpPr>
            <p:cNvPr id="86" name="椭圆 85"/>
            <p:cNvSpPr/>
            <p:nvPr/>
          </p:nvSpPr>
          <p:spPr>
            <a:xfrm>
              <a:off x="3134723" y="4100125"/>
              <a:ext cx="2241188" cy="224118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7" name="椭圆 86"/>
            <p:cNvSpPr/>
            <p:nvPr/>
          </p:nvSpPr>
          <p:spPr>
            <a:xfrm>
              <a:off x="2434601" y="3397302"/>
              <a:ext cx="3639648" cy="3670248"/>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88" name="椭圆 87"/>
            <p:cNvSpPr/>
            <p:nvPr/>
          </p:nvSpPr>
          <p:spPr>
            <a:xfrm>
              <a:off x="1751554" y="2716956"/>
              <a:ext cx="5007526" cy="5007526"/>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89" name="Picture 2" descr="http://h.hiphotos.baidu.com/baike/pic/item/3bf33a87e950352ab1ebf7f05243fbf2b3118b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8" t="26145" r="12980" b="19829"/>
          <a:stretch/>
        </p:blipFill>
        <p:spPr bwMode="auto">
          <a:xfrm>
            <a:off x="7404638" y="1261972"/>
            <a:ext cx="1107614" cy="778573"/>
          </a:xfrm>
          <a:prstGeom prst="rect">
            <a:avLst/>
          </a:prstGeom>
          <a:noFill/>
          <a:ln w="6350">
            <a:noFill/>
          </a:ln>
          <a:extLst>
            <a:ext uri="{909E8E84-426E-40DD-AFC4-6F175D3DCCD1}">
              <a14:hiddenFill xmlns:a14="http://schemas.microsoft.com/office/drawing/2010/main">
                <a:solidFill>
                  <a:srgbClr val="FFFFFF"/>
                </a:solidFill>
              </a14:hiddenFill>
            </a:ext>
          </a:extLst>
        </p:spPr>
      </p:pic>
      <p:grpSp>
        <p:nvGrpSpPr>
          <p:cNvPr id="90" name="组合 89"/>
          <p:cNvGrpSpPr/>
          <p:nvPr/>
        </p:nvGrpSpPr>
        <p:grpSpPr>
          <a:xfrm>
            <a:off x="6501851" y="365125"/>
            <a:ext cx="2881949" cy="2881949"/>
            <a:chOff x="1751554" y="2716956"/>
            <a:chExt cx="5007526" cy="5007526"/>
          </a:xfrm>
        </p:grpSpPr>
        <p:sp>
          <p:nvSpPr>
            <p:cNvPr id="91" name="椭圆 90"/>
            <p:cNvSpPr/>
            <p:nvPr/>
          </p:nvSpPr>
          <p:spPr>
            <a:xfrm>
              <a:off x="3134723" y="4100125"/>
              <a:ext cx="2241188" cy="22411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2434601" y="3397302"/>
              <a:ext cx="3639648" cy="36702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3" name="椭圆 92"/>
            <p:cNvSpPr/>
            <p:nvPr/>
          </p:nvSpPr>
          <p:spPr>
            <a:xfrm>
              <a:off x="1751554" y="2716956"/>
              <a:ext cx="5007526" cy="50075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94" name="Picture 2" descr="http://h.hiphotos.baidu.com/baike/pic/item/3bf33a87e950352ab1ebf7f05243fbf2b3118b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8" t="26145" r="12980" b="19829"/>
          <a:stretch/>
        </p:blipFill>
        <p:spPr bwMode="auto">
          <a:xfrm>
            <a:off x="6109660" y="2311280"/>
            <a:ext cx="1107614" cy="778573"/>
          </a:xfrm>
          <a:prstGeom prst="rect">
            <a:avLst/>
          </a:prstGeom>
          <a:noFill/>
          <a:ln w="6350">
            <a:noFill/>
          </a:ln>
          <a:extLst>
            <a:ext uri="{909E8E84-426E-40DD-AFC4-6F175D3DCCD1}">
              <a14:hiddenFill xmlns:a14="http://schemas.microsoft.com/office/drawing/2010/main">
                <a:solidFill>
                  <a:srgbClr val="FFFFFF"/>
                </a:solidFill>
              </a14:hiddenFill>
            </a:ext>
          </a:extLst>
        </p:spPr>
      </p:pic>
      <p:grpSp>
        <p:nvGrpSpPr>
          <p:cNvPr id="95" name="组合 94"/>
          <p:cNvGrpSpPr/>
          <p:nvPr/>
        </p:nvGrpSpPr>
        <p:grpSpPr>
          <a:xfrm>
            <a:off x="5206873" y="1414433"/>
            <a:ext cx="2881949" cy="2881949"/>
            <a:chOff x="1751554" y="2716956"/>
            <a:chExt cx="5007526" cy="5007526"/>
          </a:xfrm>
        </p:grpSpPr>
        <p:sp>
          <p:nvSpPr>
            <p:cNvPr id="96" name="椭圆 95"/>
            <p:cNvSpPr/>
            <p:nvPr/>
          </p:nvSpPr>
          <p:spPr>
            <a:xfrm>
              <a:off x="3134723" y="4100125"/>
              <a:ext cx="2241188" cy="22411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椭圆 96"/>
            <p:cNvSpPr/>
            <p:nvPr/>
          </p:nvSpPr>
          <p:spPr>
            <a:xfrm>
              <a:off x="2434601" y="3397302"/>
              <a:ext cx="3639648" cy="36702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8" name="椭圆 97"/>
            <p:cNvSpPr/>
            <p:nvPr/>
          </p:nvSpPr>
          <p:spPr>
            <a:xfrm>
              <a:off x="1751554" y="2716956"/>
              <a:ext cx="5007526" cy="50075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99" name="Picture 2" descr="http://h.hiphotos.baidu.com/baike/pic/item/3bf33a87e950352ab1ebf7f05243fbf2b3118b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8" t="26145" r="12980" b="19829"/>
          <a:stretch/>
        </p:blipFill>
        <p:spPr bwMode="auto">
          <a:xfrm>
            <a:off x="6274797" y="3668530"/>
            <a:ext cx="1107614" cy="778573"/>
          </a:xfrm>
          <a:prstGeom prst="rect">
            <a:avLst/>
          </a:prstGeom>
          <a:noFill/>
          <a:ln w="6350">
            <a:noFill/>
          </a:ln>
          <a:extLst>
            <a:ext uri="{909E8E84-426E-40DD-AFC4-6F175D3DCCD1}">
              <a14:hiddenFill xmlns:a14="http://schemas.microsoft.com/office/drawing/2010/main">
                <a:solidFill>
                  <a:srgbClr val="FFFFFF"/>
                </a:solidFill>
              </a14:hiddenFill>
            </a:ext>
          </a:extLst>
        </p:spPr>
      </p:pic>
      <p:grpSp>
        <p:nvGrpSpPr>
          <p:cNvPr id="100" name="组合 99"/>
          <p:cNvGrpSpPr/>
          <p:nvPr/>
        </p:nvGrpSpPr>
        <p:grpSpPr>
          <a:xfrm>
            <a:off x="5372010" y="2771683"/>
            <a:ext cx="2881949" cy="2881949"/>
            <a:chOff x="1751554" y="2716956"/>
            <a:chExt cx="5007526" cy="5007526"/>
          </a:xfrm>
        </p:grpSpPr>
        <p:sp>
          <p:nvSpPr>
            <p:cNvPr id="101" name="椭圆 100"/>
            <p:cNvSpPr/>
            <p:nvPr/>
          </p:nvSpPr>
          <p:spPr>
            <a:xfrm>
              <a:off x="3134723" y="4100125"/>
              <a:ext cx="2241188" cy="22411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a:off x="2434601" y="3397302"/>
              <a:ext cx="3639648" cy="36702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3" name="椭圆 102"/>
            <p:cNvSpPr/>
            <p:nvPr/>
          </p:nvSpPr>
          <p:spPr>
            <a:xfrm>
              <a:off x="1751554" y="2716956"/>
              <a:ext cx="5007526" cy="50075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104" name="Picture 2" descr="http://h.hiphotos.baidu.com/baike/pic/item/3bf33a87e950352ab1ebf7f05243fbf2b3118b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8" t="26145" r="12980" b="19829"/>
          <a:stretch/>
        </p:blipFill>
        <p:spPr bwMode="auto">
          <a:xfrm>
            <a:off x="7707577" y="4710914"/>
            <a:ext cx="1107614" cy="778573"/>
          </a:xfrm>
          <a:prstGeom prst="rect">
            <a:avLst/>
          </a:prstGeom>
          <a:noFill/>
          <a:ln w="6350">
            <a:noFill/>
          </a:ln>
          <a:extLst>
            <a:ext uri="{909E8E84-426E-40DD-AFC4-6F175D3DCCD1}">
              <a14:hiddenFill xmlns:a14="http://schemas.microsoft.com/office/drawing/2010/main">
                <a:solidFill>
                  <a:srgbClr val="FFFFFF"/>
                </a:solidFill>
              </a14:hiddenFill>
            </a:ext>
          </a:extLst>
        </p:spPr>
      </p:pic>
      <p:grpSp>
        <p:nvGrpSpPr>
          <p:cNvPr id="105" name="组合 104"/>
          <p:cNvGrpSpPr/>
          <p:nvPr/>
        </p:nvGrpSpPr>
        <p:grpSpPr>
          <a:xfrm>
            <a:off x="6804790" y="3814067"/>
            <a:ext cx="2881949" cy="2881949"/>
            <a:chOff x="1751554" y="2716956"/>
            <a:chExt cx="5007526" cy="5007526"/>
          </a:xfrm>
        </p:grpSpPr>
        <p:sp>
          <p:nvSpPr>
            <p:cNvPr id="106" name="椭圆 105"/>
            <p:cNvSpPr/>
            <p:nvPr/>
          </p:nvSpPr>
          <p:spPr>
            <a:xfrm>
              <a:off x="3134723" y="4100125"/>
              <a:ext cx="2241188" cy="22411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椭圆 106"/>
            <p:cNvSpPr/>
            <p:nvPr/>
          </p:nvSpPr>
          <p:spPr>
            <a:xfrm>
              <a:off x="2434601" y="3397302"/>
              <a:ext cx="3639648" cy="36702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8" name="椭圆 107"/>
            <p:cNvSpPr/>
            <p:nvPr/>
          </p:nvSpPr>
          <p:spPr>
            <a:xfrm>
              <a:off x="1751554" y="2716956"/>
              <a:ext cx="5007526" cy="50075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109" name="Picture 2" descr="http://h.hiphotos.baidu.com/baike/pic/item/3bf33a87e950352ab1ebf7f05243fbf2b3118b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8" t="26145" r="12980" b="19829"/>
          <a:stretch/>
        </p:blipFill>
        <p:spPr bwMode="auto">
          <a:xfrm>
            <a:off x="9553058" y="4403472"/>
            <a:ext cx="1107614" cy="778573"/>
          </a:xfrm>
          <a:prstGeom prst="rect">
            <a:avLst/>
          </a:prstGeom>
          <a:noFill/>
          <a:ln w="6350">
            <a:noFill/>
          </a:ln>
          <a:extLst>
            <a:ext uri="{909E8E84-426E-40DD-AFC4-6F175D3DCCD1}">
              <a14:hiddenFill xmlns:a14="http://schemas.microsoft.com/office/drawing/2010/main">
                <a:solidFill>
                  <a:srgbClr val="FFFFFF"/>
                </a:solidFill>
              </a14:hiddenFill>
            </a:ext>
          </a:extLst>
        </p:spPr>
      </p:pic>
      <p:grpSp>
        <p:nvGrpSpPr>
          <p:cNvPr id="110" name="组合 109"/>
          <p:cNvGrpSpPr/>
          <p:nvPr/>
        </p:nvGrpSpPr>
        <p:grpSpPr>
          <a:xfrm>
            <a:off x="8650271" y="3506625"/>
            <a:ext cx="2881949" cy="2881949"/>
            <a:chOff x="1751554" y="2716956"/>
            <a:chExt cx="5007526" cy="5007526"/>
          </a:xfrm>
        </p:grpSpPr>
        <p:sp>
          <p:nvSpPr>
            <p:cNvPr id="111" name="椭圆 110"/>
            <p:cNvSpPr/>
            <p:nvPr/>
          </p:nvSpPr>
          <p:spPr>
            <a:xfrm>
              <a:off x="3134723" y="4100125"/>
              <a:ext cx="2241188" cy="22411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2" name="椭圆 111"/>
            <p:cNvSpPr/>
            <p:nvPr/>
          </p:nvSpPr>
          <p:spPr>
            <a:xfrm>
              <a:off x="2434601" y="3397302"/>
              <a:ext cx="3639648" cy="36702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3" name="椭圆 112"/>
            <p:cNvSpPr/>
            <p:nvPr/>
          </p:nvSpPr>
          <p:spPr>
            <a:xfrm>
              <a:off x="1751554" y="2716956"/>
              <a:ext cx="5007526" cy="50075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114" name="Picture 2" descr="http://h.hiphotos.baidu.com/baike/pic/item/3bf33a87e950352ab1ebf7f05243fbf2b3118b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8" t="26145" r="12980" b="19829"/>
          <a:stretch/>
        </p:blipFill>
        <p:spPr bwMode="auto">
          <a:xfrm>
            <a:off x="10028869" y="2821919"/>
            <a:ext cx="1107614" cy="778573"/>
          </a:xfrm>
          <a:prstGeom prst="rect">
            <a:avLst/>
          </a:prstGeom>
          <a:noFill/>
          <a:ln w="6350">
            <a:noFill/>
          </a:ln>
          <a:extLst>
            <a:ext uri="{909E8E84-426E-40DD-AFC4-6F175D3DCCD1}">
              <a14:hiddenFill xmlns:a14="http://schemas.microsoft.com/office/drawing/2010/main">
                <a:solidFill>
                  <a:srgbClr val="FFFFFF"/>
                </a:solidFill>
              </a14:hiddenFill>
            </a:ext>
          </a:extLst>
        </p:spPr>
      </p:pic>
      <p:grpSp>
        <p:nvGrpSpPr>
          <p:cNvPr id="115" name="组合 114"/>
          <p:cNvGrpSpPr/>
          <p:nvPr/>
        </p:nvGrpSpPr>
        <p:grpSpPr>
          <a:xfrm>
            <a:off x="9126082" y="1925072"/>
            <a:ext cx="2881949" cy="2881949"/>
            <a:chOff x="1751554" y="2716956"/>
            <a:chExt cx="5007526" cy="5007526"/>
          </a:xfrm>
        </p:grpSpPr>
        <p:sp>
          <p:nvSpPr>
            <p:cNvPr id="116" name="椭圆 115"/>
            <p:cNvSpPr/>
            <p:nvPr/>
          </p:nvSpPr>
          <p:spPr>
            <a:xfrm>
              <a:off x="3134723" y="4100125"/>
              <a:ext cx="2241188" cy="22411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7" name="椭圆 116"/>
            <p:cNvSpPr/>
            <p:nvPr/>
          </p:nvSpPr>
          <p:spPr>
            <a:xfrm>
              <a:off x="2434601" y="3397302"/>
              <a:ext cx="3639648" cy="36702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18" name="椭圆 117"/>
            <p:cNvSpPr/>
            <p:nvPr/>
          </p:nvSpPr>
          <p:spPr>
            <a:xfrm>
              <a:off x="1751554" y="2716956"/>
              <a:ext cx="5007526" cy="50075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pic>
        <p:nvPicPr>
          <p:cNvPr id="119" name="Picture 2" descr="http://h.hiphotos.baidu.com/baike/pic/item/3bf33a87e950352ab1ebf7f05243fbf2b3118b44.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028" t="26145" r="12980" b="19829"/>
          <a:stretch/>
        </p:blipFill>
        <p:spPr bwMode="auto">
          <a:xfrm>
            <a:off x="9328237" y="1449388"/>
            <a:ext cx="1107614" cy="778573"/>
          </a:xfrm>
          <a:prstGeom prst="rect">
            <a:avLst/>
          </a:prstGeom>
          <a:noFill/>
          <a:ln w="6350">
            <a:noFill/>
          </a:ln>
          <a:extLst>
            <a:ext uri="{909E8E84-426E-40DD-AFC4-6F175D3DCCD1}">
              <a14:hiddenFill xmlns:a14="http://schemas.microsoft.com/office/drawing/2010/main">
                <a:solidFill>
                  <a:srgbClr val="FFFFFF"/>
                </a:solidFill>
              </a14:hiddenFill>
            </a:ext>
          </a:extLst>
        </p:spPr>
      </p:pic>
      <p:grpSp>
        <p:nvGrpSpPr>
          <p:cNvPr id="120" name="组合 119"/>
          <p:cNvGrpSpPr/>
          <p:nvPr/>
        </p:nvGrpSpPr>
        <p:grpSpPr>
          <a:xfrm>
            <a:off x="8425450" y="552541"/>
            <a:ext cx="2881949" cy="2881949"/>
            <a:chOff x="1751554" y="2716956"/>
            <a:chExt cx="5007526" cy="5007526"/>
          </a:xfrm>
        </p:grpSpPr>
        <p:sp>
          <p:nvSpPr>
            <p:cNvPr id="121" name="椭圆 120"/>
            <p:cNvSpPr/>
            <p:nvPr/>
          </p:nvSpPr>
          <p:spPr>
            <a:xfrm>
              <a:off x="3134723" y="4100125"/>
              <a:ext cx="2241188" cy="224118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2" name="椭圆 121"/>
            <p:cNvSpPr/>
            <p:nvPr/>
          </p:nvSpPr>
          <p:spPr>
            <a:xfrm>
              <a:off x="2434601" y="3397302"/>
              <a:ext cx="3639648" cy="3670248"/>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23" name="椭圆 122"/>
            <p:cNvSpPr/>
            <p:nvPr/>
          </p:nvSpPr>
          <p:spPr>
            <a:xfrm>
              <a:off x="1751554" y="2716956"/>
              <a:ext cx="5007526" cy="5007526"/>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3" name="灯片编号占位符 2"/>
          <p:cNvSpPr>
            <a:spLocks noGrp="1"/>
          </p:cNvSpPr>
          <p:nvPr>
            <p:ph type="sldNum" sz="quarter" idx="12"/>
          </p:nvPr>
        </p:nvSpPr>
        <p:spPr/>
        <p:txBody>
          <a:bodyPr/>
          <a:lstStyle/>
          <a:p>
            <a:fld id="{70554D1C-D8EB-40C0-9154-E3DE29E12A57}" type="slidenum">
              <a:rPr lang="zh-CN" altLang="en-US" smtClean="0"/>
              <a:t>5</a:t>
            </a:fld>
            <a:endParaRPr lang="zh-CN" altLang="en-US"/>
          </a:p>
        </p:txBody>
      </p:sp>
    </p:spTree>
    <p:extLst>
      <p:ext uri="{BB962C8B-B14F-4D97-AF65-F5344CB8AC3E}">
        <p14:creationId xmlns:p14="http://schemas.microsoft.com/office/powerpoint/2010/main" val="215878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repeatCount="indefinite"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circle(out)">
                                      <p:cBhvr>
                                        <p:cTn id="7" dur="1000"/>
                                        <p:tgtEl>
                                          <p:spTgt spid="8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fade">
                                      <p:cBhvr>
                                        <p:cTn id="11" dur="500"/>
                                        <p:tgtEl>
                                          <p:spTgt spid="119"/>
                                        </p:tgtEl>
                                      </p:cBhvr>
                                    </p:animEffect>
                                  </p:childTnLst>
                                </p:cTn>
                              </p:par>
                              <p:par>
                                <p:cTn id="12" presetID="10" presetClass="entr" presetSubtype="0" fill="hold" nodeType="withEffect">
                                  <p:stCondLst>
                                    <p:cond delay="0"/>
                                  </p:stCondLst>
                                  <p:childTnLst>
                                    <p:set>
                                      <p:cBhvr>
                                        <p:cTn id="13" dur="1" fill="hold">
                                          <p:stCondLst>
                                            <p:cond delay="0"/>
                                          </p:stCondLst>
                                        </p:cTn>
                                        <p:tgtEl>
                                          <p:spTgt spid="114"/>
                                        </p:tgtEl>
                                        <p:attrNameLst>
                                          <p:attrName>style.visibility</p:attrName>
                                        </p:attrNameLst>
                                      </p:cBhvr>
                                      <p:to>
                                        <p:strVal val="visible"/>
                                      </p:to>
                                    </p:set>
                                    <p:animEffect transition="in" filter="fade">
                                      <p:cBhvr>
                                        <p:cTn id="14" dur="500"/>
                                        <p:tgtEl>
                                          <p:spTgt spid="114"/>
                                        </p:tgtEl>
                                      </p:cBhvr>
                                    </p:animEffect>
                                  </p:childTnLst>
                                </p:cTn>
                              </p:par>
                              <p:par>
                                <p:cTn id="15" presetID="10"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animEffect transition="in" filter="fade">
                                      <p:cBhvr>
                                        <p:cTn id="17" dur="500"/>
                                        <p:tgtEl>
                                          <p:spTgt spid="109"/>
                                        </p:tgtEl>
                                      </p:cBhvr>
                                    </p:animEffect>
                                  </p:childTnLst>
                                </p:cTn>
                              </p:par>
                              <p:par>
                                <p:cTn id="18" presetID="10" presetClass="entr" presetSubtype="0" fill="hold" nodeType="withEffect">
                                  <p:stCondLst>
                                    <p:cond delay="0"/>
                                  </p:stCondLst>
                                  <p:childTnLst>
                                    <p:set>
                                      <p:cBhvr>
                                        <p:cTn id="19" dur="1" fill="hold">
                                          <p:stCondLst>
                                            <p:cond delay="0"/>
                                          </p:stCondLst>
                                        </p:cTn>
                                        <p:tgtEl>
                                          <p:spTgt spid="104"/>
                                        </p:tgtEl>
                                        <p:attrNameLst>
                                          <p:attrName>style.visibility</p:attrName>
                                        </p:attrNameLst>
                                      </p:cBhvr>
                                      <p:to>
                                        <p:strVal val="visible"/>
                                      </p:to>
                                    </p:set>
                                    <p:animEffect transition="in" filter="fade">
                                      <p:cBhvr>
                                        <p:cTn id="20" dur="500"/>
                                        <p:tgtEl>
                                          <p:spTgt spid="104"/>
                                        </p:tgtEl>
                                      </p:cBhvr>
                                    </p:animEffect>
                                  </p:childTnLst>
                                </p:cTn>
                              </p:par>
                              <p:par>
                                <p:cTn id="21" presetID="10" presetClass="entr" presetSubtype="0" fill="hold" nodeType="with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childTnLst>
                                </p:cTn>
                              </p:par>
                              <p:par>
                                <p:cTn id="24" presetID="10" presetClass="entr" presetSubtype="0" fill="hold" nodeType="withEffect">
                                  <p:stCondLst>
                                    <p:cond delay="0"/>
                                  </p:stCondLst>
                                  <p:childTnLst>
                                    <p:set>
                                      <p:cBhvr>
                                        <p:cTn id="25" dur="1" fill="hold">
                                          <p:stCondLst>
                                            <p:cond delay="0"/>
                                          </p:stCondLst>
                                        </p:cTn>
                                        <p:tgtEl>
                                          <p:spTgt spid="94"/>
                                        </p:tgtEl>
                                        <p:attrNameLst>
                                          <p:attrName>style.visibility</p:attrName>
                                        </p:attrNameLst>
                                      </p:cBhvr>
                                      <p:to>
                                        <p:strVal val="visible"/>
                                      </p:to>
                                    </p:set>
                                    <p:animEffect transition="in" filter="fade">
                                      <p:cBhvr>
                                        <p:cTn id="26" dur="500"/>
                                        <p:tgtEl>
                                          <p:spTgt spid="94"/>
                                        </p:tgtEl>
                                      </p:cBhvr>
                                    </p:animEffect>
                                  </p:childTnLst>
                                </p:cTn>
                              </p:par>
                              <p:par>
                                <p:cTn id="27" presetID="10" presetClass="entr" presetSubtype="0" fill="hold" nodeType="with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fade">
                                      <p:cBhvr>
                                        <p:cTn id="29" dur="500"/>
                                        <p:tgtEl>
                                          <p:spTgt spid="89"/>
                                        </p:tgtEl>
                                      </p:cBhvr>
                                    </p:animEffect>
                                  </p:childTnLst>
                                </p:cTn>
                              </p:par>
                            </p:childTnLst>
                          </p:cTn>
                        </p:par>
                        <p:par>
                          <p:cTn id="30" fill="hold">
                            <p:stCondLst>
                              <p:cond delay="1500"/>
                            </p:stCondLst>
                            <p:childTnLst>
                              <p:par>
                                <p:cTn id="31" presetID="6" presetClass="entr" presetSubtype="32" repeatCount="indefinite" fill="hold" nodeType="afterEffect">
                                  <p:stCondLst>
                                    <p:cond delay="0"/>
                                  </p:stCondLst>
                                  <p:childTnLst>
                                    <p:set>
                                      <p:cBhvr>
                                        <p:cTn id="32" dur="1" fill="hold">
                                          <p:stCondLst>
                                            <p:cond delay="0"/>
                                          </p:stCondLst>
                                        </p:cTn>
                                        <p:tgtEl>
                                          <p:spTgt spid="90"/>
                                        </p:tgtEl>
                                        <p:attrNameLst>
                                          <p:attrName>style.visibility</p:attrName>
                                        </p:attrNameLst>
                                      </p:cBhvr>
                                      <p:to>
                                        <p:strVal val="visible"/>
                                      </p:to>
                                    </p:set>
                                    <p:animEffect transition="in" filter="circle(out)">
                                      <p:cBhvr>
                                        <p:cTn id="33" dur="2000"/>
                                        <p:tgtEl>
                                          <p:spTgt spid="90"/>
                                        </p:tgtEl>
                                      </p:cBhvr>
                                    </p:animEffect>
                                  </p:childTnLst>
                                </p:cTn>
                              </p:par>
                              <p:par>
                                <p:cTn id="34" presetID="6" presetClass="entr" presetSubtype="32" repeatCount="indefinite" fill="hold" nodeType="withEffect">
                                  <p:stCondLst>
                                    <p:cond delay="0"/>
                                  </p:stCondLst>
                                  <p:childTnLst>
                                    <p:set>
                                      <p:cBhvr>
                                        <p:cTn id="35" dur="1" fill="hold">
                                          <p:stCondLst>
                                            <p:cond delay="0"/>
                                          </p:stCondLst>
                                        </p:cTn>
                                        <p:tgtEl>
                                          <p:spTgt spid="95"/>
                                        </p:tgtEl>
                                        <p:attrNameLst>
                                          <p:attrName>style.visibility</p:attrName>
                                        </p:attrNameLst>
                                      </p:cBhvr>
                                      <p:to>
                                        <p:strVal val="visible"/>
                                      </p:to>
                                    </p:set>
                                    <p:animEffect transition="in" filter="circle(out)">
                                      <p:cBhvr>
                                        <p:cTn id="36" dur="2000"/>
                                        <p:tgtEl>
                                          <p:spTgt spid="95"/>
                                        </p:tgtEl>
                                      </p:cBhvr>
                                    </p:animEffect>
                                  </p:childTnLst>
                                </p:cTn>
                              </p:par>
                              <p:par>
                                <p:cTn id="37" presetID="6" presetClass="entr" presetSubtype="32" repeatCount="indefinite" fill="hold" nodeType="withEffect">
                                  <p:stCondLst>
                                    <p:cond delay="0"/>
                                  </p:stCondLst>
                                  <p:childTnLst>
                                    <p:set>
                                      <p:cBhvr>
                                        <p:cTn id="38" dur="1" fill="hold">
                                          <p:stCondLst>
                                            <p:cond delay="0"/>
                                          </p:stCondLst>
                                        </p:cTn>
                                        <p:tgtEl>
                                          <p:spTgt spid="100"/>
                                        </p:tgtEl>
                                        <p:attrNameLst>
                                          <p:attrName>style.visibility</p:attrName>
                                        </p:attrNameLst>
                                      </p:cBhvr>
                                      <p:to>
                                        <p:strVal val="visible"/>
                                      </p:to>
                                    </p:set>
                                    <p:animEffect transition="in" filter="circle(out)">
                                      <p:cBhvr>
                                        <p:cTn id="39" dur="2000"/>
                                        <p:tgtEl>
                                          <p:spTgt spid="100"/>
                                        </p:tgtEl>
                                      </p:cBhvr>
                                    </p:animEffect>
                                  </p:childTnLst>
                                </p:cTn>
                              </p:par>
                              <p:par>
                                <p:cTn id="40" presetID="6" presetClass="entr" presetSubtype="32" repeatCount="indefinite" fill="hold" nodeType="with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circle(out)">
                                      <p:cBhvr>
                                        <p:cTn id="42" dur="2000"/>
                                        <p:tgtEl>
                                          <p:spTgt spid="105"/>
                                        </p:tgtEl>
                                      </p:cBhvr>
                                    </p:animEffect>
                                  </p:childTnLst>
                                </p:cTn>
                              </p:par>
                              <p:par>
                                <p:cTn id="43" presetID="6" presetClass="entr" presetSubtype="32" repeatCount="indefinite" fill="hold" nodeType="with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circle(out)">
                                      <p:cBhvr>
                                        <p:cTn id="45" dur="2000"/>
                                        <p:tgtEl>
                                          <p:spTgt spid="110"/>
                                        </p:tgtEl>
                                      </p:cBhvr>
                                    </p:animEffect>
                                  </p:childTnLst>
                                </p:cTn>
                              </p:par>
                              <p:par>
                                <p:cTn id="46" presetID="6" presetClass="entr" presetSubtype="32" repeatCount="indefinite" fill="hold" nodeType="withEffect">
                                  <p:stCondLst>
                                    <p:cond delay="0"/>
                                  </p:stCondLst>
                                  <p:childTnLst>
                                    <p:set>
                                      <p:cBhvr>
                                        <p:cTn id="47" dur="1" fill="hold">
                                          <p:stCondLst>
                                            <p:cond delay="0"/>
                                          </p:stCondLst>
                                        </p:cTn>
                                        <p:tgtEl>
                                          <p:spTgt spid="115"/>
                                        </p:tgtEl>
                                        <p:attrNameLst>
                                          <p:attrName>style.visibility</p:attrName>
                                        </p:attrNameLst>
                                      </p:cBhvr>
                                      <p:to>
                                        <p:strVal val="visible"/>
                                      </p:to>
                                    </p:set>
                                    <p:animEffect transition="in" filter="circle(out)">
                                      <p:cBhvr>
                                        <p:cTn id="48" dur="2000"/>
                                        <p:tgtEl>
                                          <p:spTgt spid="115"/>
                                        </p:tgtEl>
                                      </p:cBhvr>
                                    </p:animEffect>
                                  </p:childTnLst>
                                </p:cTn>
                              </p:par>
                              <p:par>
                                <p:cTn id="49" presetID="6" presetClass="entr" presetSubtype="32" repeatCount="indefinite" fill="hold" nodeType="withEffect">
                                  <p:stCondLst>
                                    <p:cond delay="0"/>
                                  </p:stCondLst>
                                  <p:childTnLst>
                                    <p:set>
                                      <p:cBhvr>
                                        <p:cTn id="50" dur="1" fill="hold">
                                          <p:stCondLst>
                                            <p:cond delay="0"/>
                                          </p:stCondLst>
                                        </p:cTn>
                                        <p:tgtEl>
                                          <p:spTgt spid="120"/>
                                        </p:tgtEl>
                                        <p:attrNameLst>
                                          <p:attrName>style.visibility</p:attrName>
                                        </p:attrNameLst>
                                      </p:cBhvr>
                                      <p:to>
                                        <p:strVal val="visible"/>
                                      </p:to>
                                    </p:set>
                                    <p:animEffect transition="in" filter="circle(out)">
                                      <p:cBhvr>
                                        <p:cTn id="51" dur="2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Chaotic RAP </a:t>
            </a:r>
            <a:r>
              <a:rPr lang="en-US" altLang="zh-CN" dirty="0"/>
              <a:t>deployment in EWLAN</a:t>
            </a:r>
            <a:endParaRPr lang="zh-CN" altLang="en-US" dirty="0"/>
          </a:p>
        </p:txBody>
      </p:sp>
      <p:sp>
        <p:nvSpPr>
          <p:cNvPr id="9" name="内容占位符 8"/>
          <p:cNvSpPr>
            <a:spLocks noGrp="1"/>
          </p:cNvSpPr>
          <p:nvPr>
            <p:ph idx="1"/>
          </p:nvPr>
        </p:nvSpPr>
        <p:spPr/>
        <p:txBody>
          <a:bodyPr>
            <a:noAutofit/>
          </a:bodyPr>
          <a:lstStyle/>
          <a:p>
            <a:r>
              <a:rPr lang="en-US" altLang="zh-CN" sz="2400" dirty="0"/>
              <a:t>5GHz </a:t>
            </a:r>
            <a:r>
              <a:rPr lang="en-US" altLang="zh-CN" sz="2400" i="1" dirty="0" err="1"/>
              <a:t>v.s</a:t>
            </a:r>
            <a:r>
              <a:rPr lang="en-US" altLang="zh-CN" sz="2400" i="1" dirty="0"/>
              <a:t>.</a:t>
            </a:r>
            <a:r>
              <a:rPr lang="en-US" altLang="zh-CN" sz="2400" dirty="0"/>
              <a:t> 2.4GHz of #RAP : </a:t>
            </a:r>
            <a:r>
              <a:rPr lang="en-US" altLang="zh-CN" sz="4000" dirty="0"/>
              <a:t>292 </a:t>
            </a:r>
            <a:r>
              <a:rPr lang="en-US" altLang="zh-CN" sz="4400" i="1" dirty="0" err="1"/>
              <a:t>v.s</a:t>
            </a:r>
            <a:r>
              <a:rPr lang="en-US" altLang="zh-CN" sz="4400" i="1" dirty="0"/>
              <a:t>. </a:t>
            </a:r>
            <a:r>
              <a:rPr lang="en-US" altLang="zh-CN" sz="4000" dirty="0"/>
              <a:t>15110</a:t>
            </a:r>
          </a:p>
          <a:p>
            <a:pPr lvl="1"/>
            <a:r>
              <a:rPr lang="en-US" altLang="zh-CN" sz="2800" dirty="0"/>
              <a:t>Focus on 2.4 GHz</a:t>
            </a:r>
          </a:p>
          <a:p>
            <a:pPr lvl="1"/>
            <a:endParaRPr lang="en-US" altLang="zh-CN" dirty="0"/>
          </a:p>
          <a:p>
            <a:r>
              <a:rPr lang="en-US" altLang="zh-CN" sz="2400" dirty="0"/>
              <a:t>#RAP </a:t>
            </a:r>
            <a:r>
              <a:rPr lang="en-US" altLang="zh-CN" sz="2400" i="1" dirty="0" err="1"/>
              <a:t>v.s</a:t>
            </a:r>
            <a:r>
              <a:rPr lang="en-US" altLang="zh-CN" sz="2400" i="1" dirty="0"/>
              <a:t>. </a:t>
            </a:r>
            <a:r>
              <a:rPr lang="en-US" altLang="zh-CN" sz="2400" dirty="0"/>
              <a:t>#EAP in 2.4GHz : </a:t>
            </a:r>
            <a:r>
              <a:rPr lang="en-US" altLang="zh-CN" sz="4000" dirty="0"/>
              <a:t>15110</a:t>
            </a:r>
            <a:r>
              <a:rPr lang="en-US" altLang="zh-CN" sz="4400" dirty="0"/>
              <a:t> </a:t>
            </a:r>
            <a:r>
              <a:rPr lang="en-US" altLang="zh-CN" sz="4400" i="1" dirty="0" err="1"/>
              <a:t>v.s</a:t>
            </a:r>
            <a:r>
              <a:rPr lang="en-US" altLang="zh-CN" sz="4400" i="1" dirty="0"/>
              <a:t>. </a:t>
            </a:r>
            <a:r>
              <a:rPr lang="en-US" altLang="zh-CN" sz="4000" dirty="0"/>
              <a:t>2002</a:t>
            </a:r>
          </a:p>
          <a:p>
            <a:pPr lvl="1"/>
            <a:r>
              <a:rPr lang="en-US" altLang="zh-CN" sz="2800" dirty="0"/>
              <a:t>The RAP to EAP ratio &gt; </a:t>
            </a:r>
            <a:r>
              <a:rPr lang="en-US" altLang="zh-CN" sz="4000" dirty="0"/>
              <a:t>7:1</a:t>
            </a:r>
          </a:p>
          <a:p>
            <a:pPr lvl="1">
              <a:lnSpc>
                <a:spcPct val="100000"/>
              </a:lnSpc>
            </a:pPr>
            <a:endParaRPr lang="en-US" altLang="zh-CN" dirty="0"/>
          </a:p>
          <a:p>
            <a:pPr>
              <a:lnSpc>
                <a:spcPct val="100000"/>
              </a:lnSpc>
            </a:pPr>
            <a:r>
              <a:rPr lang="en-US" altLang="zh-CN" dirty="0" smtClean="0"/>
              <a:t>Chaotic </a:t>
            </a:r>
            <a:r>
              <a:rPr lang="en-US" altLang="zh-CN" dirty="0"/>
              <a:t>RAPs may cause great performance degradation of EWLAN</a:t>
            </a:r>
            <a:r>
              <a:rPr lang="en-US" altLang="zh-CN" dirty="0" smtClean="0"/>
              <a:t>.</a:t>
            </a:r>
          </a:p>
          <a:p>
            <a:pPr>
              <a:lnSpc>
                <a:spcPct val="100000"/>
              </a:lnSpc>
            </a:pPr>
            <a:r>
              <a:rPr lang="en-US" altLang="zh-CN" b="1" dirty="0"/>
              <a:t>Our </a:t>
            </a:r>
            <a:r>
              <a:rPr lang="en-US" altLang="zh-CN" b="1" dirty="0" smtClean="0"/>
              <a:t>GOAL: </a:t>
            </a:r>
            <a:r>
              <a:rPr lang="en-US" altLang="zh-CN" b="1" u="sng" dirty="0" smtClean="0">
                <a:solidFill>
                  <a:srgbClr val="FF0000"/>
                </a:solidFill>
              </a:rPr>
              <a:t>Measure </a:t>
            </a:r>
            <a:r>
              <a:rPr lang="en-US" altLang="zh-CN" b="1" u="sng" dirty="0" err="1" smtClean="0">
                <a:solidFill>
                  <a:srgbClr val="FF0000"/>
                </a:solidFill>
              </a:rPr>
              <a:t>RAPs’</a:t>
            </a:r>
            <a:r>
              <a:rPr lang="en-US" altLang="zh-CN" b="1" u="sng" dirty="0" smtClean="0">
                <a:solidFill>
                  <a:srgbClr val="FF0000"/>
                </a:solidFill>
              </a:rPr>
              <a:t> impact on EWLAN performance </a:t>
            </a:r>
            <a:endParaRPr lang="en-US" altLang="zh-CN" b="1" u="sng" dirty="0">
              <a:solidFill>
                <a:srgbClr val="FF0000"/>
              </a:solidFill>
            </a:endParaRPr>
          </a:p>
          <a:p>
            <a:pPr>
              <a:lnSpc>
                <a:spcPct val="100000"/>
              </a:lnSpc>
            </a:pPr>
            <a:endParaRPr lang="en-US" altLang="zh-CN" dirty="0" smtClean="0"/>
          </a:p>
        </p:txBody>
      </p:sp>
      <p:sp>
        <p:nvSpPr>
          <p:cNvPr id="4" name="灯片编号占位符 3"/>
          <p:cNvSpPr>
            <a:spLocks noGrp="1"/>
          </p:cNvSpPr>
          <p:nvPr>
            <p:ph type="sldNum" sz="quarter" idx="12"/>
          </p:nvPr>
        </p:nvSpPr>
        <p:spPr/>
        <p:txBody>
          <a:bodyPr/>
          <a:lstStyle/>
          <a:p>
            <a:fld id="{70554D1C-D8EB-40C0-9154-E3DE29E12A57}" type="slidenum">
              <a:rPr lang="zh-CN" altLang="en-US" smtClean="0"/>
              <a:t>6</a:t>
            </a:fld>
            <a:endParaRPr lang="zh-CN" altLang="en-US"/>
          </a:p>
        </p:txBody>
      </p:sp>
    </p:spTree>
    <p:extLst>
      <p:ext uri="{BB962C8B-B14F-4D97-AF65-F5344CB8AC3E}">
        <p14:creationId xmlns:p14="http://schemas.microsoft.com/office/powerpoint/2010/main" val="2734869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1353800" cy="1325563"/>
          </a:xfrm>
        </p:spPr>
        <p:txBody>
          <a:bodyPr/>
          <a:lstStyle/>
          <a:p>
            <a:r>
              <a:rPr lang="en-US" altLang="zh-CN" dirty="0" smtClean="0"/>
              <a:t>Data </a:t>
            </a:r>
            <a:r>
              <a:rPr lang="en-US" altLang="zh-CN" dirty="0" smtClean="0"/>
              <a:t>collection</a:t>
            </a:r>
            <a:endParaRPr lang="zh-CN" altLang="en-US" u="sng" dirty="0"/>
          </a:p>
        </p:txBody>
      </p:sp>
      <p:sp>
        <p:nvSpPr>
          <p:cNvPr id="3" name="内容占位符 2"/>
          <p:cNvSpPr>
            <a:spLocks noGrp="1"/>
          </p:cNvSpPr>
          <p:nvPr>
            <p:ph idx="1"/>
          </p:nvPr>
        </p:nvSpPr>
        <p:spPr>
          <a:xfrm>
            <a:off x="838200" y="1825624"/>
            <a:ext cx="10648950" cy="4705806"/>
          </a:xfrm>
        </p:spPr>
        <p:txBody>
          <a:bodyPr>
            <a:noAutofit/>
          </a:bodyPr>
          <a:lstStyle/>
          <a:p>
            <a:pPr>
              <a:lnSpc>
                <a:spcPct val="100000"/>
              </a:lnSpc>
            </a:pPr>
            <a:r>
              <a:rPr lang="en-US" altLang="zh-CN" dirty="0" smtClean="0"/>
              <a:t>EWALN of Tsinghua campus</a:t>
            </a:r>
            <a:endParaRPr lang="en-US" altLang="zh-CN" dirty="0"/>
          </a:p>
          <a:p>
            <a:pPr>
              <a:lnSpc>
                <a:spcPct val="100000"/>
              </a:lnSpc>
            </a:pPr>
            <a:r>
              <a:rPr lang="en-US" altLang="zh-CN" sz="3600" dirty="0" smtClean="0"/>
              <a:t>4</a:t>
            </a:r>
            <a:r>
              <a:rPr lang="en-US" altLang="zh-CN" sz="2400" dirty="0" smtClean="0"/>
              <a:t> </a:t>
            </a:r>
            <a:r>
              <a:rPr lang="en-US" altLang="zh-CN" sz="2400" dirty="0"/>
              <a:t>km</a:t>
            </a:r>
            <a:r>
              <a:rPr lang="en-US" altLang="zh-CN" sz="2400" baseline="30000" dirty="0"/>
              <a:t>2</a:t>
            </a:r>
            <a:r>
              <a:rPr lang="en-US" altLang="zh-CN" sz="2400" dirty="0"/>
              <a:t>, </a:t>
            </a:r>
            <a:r>
              <a:rPr lang="en-US" altLang="zh-CN" sz="3600" dirty="0"/>
              <a:t>42000</a:t>
            </a:r>
            <a:r>
              <a:rPr lang="en-US" altLang="zh-CN" sz="2400" dirty="0" smtClean="0"/>
              <a:t> </a:t>
            </a:r>
            <a:r>
              <a:rPr lang="en-US" altLang="zh-CN" sz="2400" dirty="0"/>
              <a:t>students, </a:t>
            </a:r>
            <a:r>
              <a:rPr lang="en-US" altLang="zh-CN" sz="3600" dirty="0"/>
              <a:t>11000</a:t>
            </a:r>
            <a:r>
              <a:rPr lang="en-US" altLang="zh-CN" sz="4000" dirty="0"/>
              <a:t> </a:t>
            </a:r>
            <a:r>
              <a:rPr lang="en-US" altLang="zh-CN" sz="2400" dirty="0" smtClean="0"/>
              <a:t>faculties and staff</a:t>
            </a:r>
          </a:p>
          <a:p>
            <a:r>
              <a:rPr lang="en-US" altLang="zh-CN" sz="3600" dirty="0"/>
              <a:t>5 </a:t>
            </a:r>
            <a:r>
              <a:rPr lang="en-US" altLang="zh-CN" sz="2400" dirty="0"/>
              <a:t>Weekdays (2014/07/14-18</a:t>
            </a:r>
            <a:r>
              <a:rPr lang="en-US" altLang="zh-CN" sz="2400" dirty="0" smtClean="0"/>
              <a:t>)</a:t>
            </a:r>
          </a:p>
          <a:p>
            <a:r>
              <a:rPr lang="en-US" altLang="zh-CN" sz="3600" dirty="0"/>
              <a:t>11</a:t>
            </a:r>
            <a:r>
              <a:rPr lang="en-US" altLang="zh-CN" sz="1800" dirty="0"/>
              <a:t> </a:t>
            </a:r>
            <a:r>
              <a:rPr lang="en-US" altLang="zh-CN" sz="2400" dirty="0"/>
              <a:t>ACs (Cisco), </a:t>
            </a:r>
            <a:r>
              <a:rPr lang="en-US" altLang="zh-CN" sz="3600" dirty="0"/>
              <a:t>2002</a:t>
            </a:r>
            <a:r>
              <a:rPr lang="en-US" altLang="zh-CN" sz="1800" dirty="0"/>
              <a:t> </a:t>
            </a:r>
            <a:r>
              <a:rPr lang="en-US" altLang="zh-CN" sz="2400" dirty="0"/>
              <a:t>EAPs (Cisco</a:t>
            </a:r>
            <a:r>
              <a:rPr lang="en-US" altLang="zh-CN" sz="2400" dirty="0" smtClean="0"/>
              <a:t>),</a:t>
            </a:r>
            <a:r>
              <a:rPr lang="en-US" altLang="zh-CN" sz="3600" dirty="0"/>
              <a:t> 51269</a:t>
            </a:r>
            <a:r>
              <a:rPr lang="en-US" altLang="zh-CN" sz="1800" dirty="0"/>
              <a:t> </a:t>
            </a:r>
            <a:r>
              <a:rPr lang="en-US" altLang="zh-CN" sz="2400" dirty="0"/>
              <a:t>EAP Clients</a:t>
            </a:r>
            <a:endParaRPr lang="en-US" altLang="zh-CN" sz="2400" dirty="0" smtClean="0"/>
          </a:p>
          <a:p>
            <a:pPr>
              <a:lnSpc>
                <a:spcPct val="100000"/>
              </a:lnSpc>
            </a:pPr>
            <a:r>
              <a:rPr lang="en-US" altLang="zh-CN" sz="3600" dirty="0"/>
              <a:t>79</a:t>
            </a:r>
            <a:r>
              <a:rPr lang="en-US" altLang="zh-CN" sz="2400" dirty="0"/>
              <a:t> Buildings </a:t>
            </a:r>
            <a:r>
              <a:rPr lang="en-US" altLang="zh-CN" sz="2400" dirty="0" smtClean="0"/>
              <a:t>(</a:t>
            </a:r>
            <a:r>
              <a:rPr lang="en-US" altLang="zh-CN" sz="4000" dirty="0" smtClean="0"/>
              <a:t>5</a:t>
            </a:r>
            <a:r>
              <a:rPr lang="en-US" altLang="zh-CN" sz="2400" dirty="0" smtClean="0"/>
              <a:t> types: administrative</a:t>
            </a:r>
            <a:r>
              <a:rPr lang="en-US" altLang="zh-CN" sz="2400" dirty="0"/>
              <a:t>, </a:t>
            </a:r>
            <a:r>
              <a:rPr lang="en-US" altLang="zh-CN" sz="2400" dirty="0" smtClean="0"/>
              <a:t>classroom, </a:t>
            </a:r>
            <a:r>
              <a:rPr lang="en-US" altLang="zh-CN" sz="2400" dirty="0"/>
              <a:t>cafeteria, department, </a:t>
            </a:r>
            <a:r>
              <a:rPr lang="en-US" altLang="zh-CN" sz="2400" dirty="0" smtClean="0"/>
              <a:t>dorm</a:t>
            </a:r>
            <a:r>
              <a:rPr lang="en-US" altLang="zh-CN" sz="2400" dirty="0"/>
              <a:t>)</a:t>
            </a:r>
            <a:endParaRPr lang="en-US" altLang="zh-CN" sz="2400" dirty="0" smtClean="0"/>
          </a:p>
          <a:p>
            <a:pPr>
              <a:lnSpc>
                <a:spcPct val="100000"/>
              </a:lnSpc>
            </a:pPr>
            <a:r>
              <a:rPr lang="en-US" altLang="zh-CN" sz="3600" dirty="0" smtClean="0"/>
              <a:t>15110</a:t>
            </a:r>
            <a:r>
              <a:rPr lang="en-US" altLang="zh-CN" sz="2400" dirty="0" smtClean="0"/>
              <a:t> </a:t>
            </a:r>
            <a:r>
              <a:rPr lang="en-US" altLang="zh-CN" sz="2400" dirty="0"/>
              <a:t>RAPs </a:t>
            </a:r>
            <a:r>
              <a:rPr lang="en-US" altLang="zh-CN" sz="2400" dirty="0" smtClean="0"/>
              <a:t>, </a:t>
            </a:r>
            <a:r>
              <a:rPr lang="en-US" altLang="zh-CN" sz="3600" dirty="0"/>
              <a:t>44996</a:t>
            </a:r>
            <a:r>
              <a:rPr lang="en-US" altLang="zh-CN" sz="1800" dirty="0" smtClean="0"/>
              <a:t> </a:t>
            </a:r>
            <a:r>
              <a:rPr lang="en-US" altLang="zh-CN" sz="2400" dirty="0" smtClean="0"/>
              <a:t>RAP </a:t>
            </a:r>
            <a:r>
              <a:rPr lang="en-US" altLang="zh-CN" sz="2400" dirty="0" smtClean="0"/>
              <a:t>Clients</a:t>
            </a:r>
          </a:p>
        </p:txBody>
      </p:sp>
      <p:sp>
        <p:nvSpPr>
          <p:cNvPr id="4" name="灯片编号占位符 3"/>
          <p:cNvSpPr>
            <a:spLocks noGrp="1"/>
          </p:cNvSpPr>
          <p:nvPr>
            <p:ph type="sldNum" sz="quarter" idx="12"/>
          </p:nvPr>
        </p:nvSpPr>
        <p:spPr/>
        <p:txBody>
          <a:bodyPr/>
          <a:lstStyle/>
          <a:p>
            <a:fld id="{70554D1C-D8EB-40C0-9154-E3DE29E12A57}" type="slidenum">
              <a:rPr lang="zh-CN" altLang="en-US" smtClean="0"/>
              <a:t>7</a:t>
            </a:fld>
            <a:endParaRPr lang="zh-CN" altLang="en-US"/>
          </a:p>
        </p:txBody>
      </p:sp>
    </p:spTree>
    <p:extLst>
      <p:ext uri="{BB962C8B-B14F-4D97-AF65-F5344CB8AC3E}">
        <p14:creationId xmlns:p14="http://schemas.microsoft.com/office/powerpoint/2010/main" val="164735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1353800" cy="1325563"/>
          </a:xfrm>
        </p:spPr>
        <p:txBody>
          <a:bodyPr/>
          <a:lstStyle/>
          <a:p>
            <a:r>
              <a:rPr lang="en-US" altLang="zh-CN" dirty="0" smtClean="0"/>
              <a:t>Data </a:t>
            </a:r>
            <a:r>
              <a:rPr lang="en-US" altLang="zh-CN" dirty="0" smtClean="0"/>
              <a:t>collection</a:t>
            </a:r>
            <a:endParaRPr lang="zh-CN" altLang="en-US" u="sng" dirty="0"/>
          </a:p>
        </p:txBody>
      </p:sp>
      <p:sp>
        <p:nvSpPr>
          <p:cNvPr id="3" name="内容占位符 2"/>
          <p:cNvSpPr>
            <a:spLocks noGrp="1"/>
          </p:cNvSpPr>
          <p:nvPr>
            <p:ph idx="1"/>
          </p:nvPr>
        </p:nvSpPr>
        <p:spPr>
          <a:xfrm>
            <a:off x="838200" y="1825624"/>
            <a:ext cx="10648950" cy="4705806"/>
          </a:xfrm>
        </p:spPr>
        <p:txBody>
          <a:bodyPr>
            <a:noAutofit/>
          </a:bodyPr>
          <a:lstStyle/>
          <a:p>
            <a:pPr>
              <a:lnSpc>
                <a:spcPct val="100000"/>
              </a:lnSpc>
            </a:pPr>
            <a:r>
              <a:rPr lang="en-US" altLang="zh-CN" dirty="0" smtClean="0"/>
              <a:t>EWALN of Tsinghua campus</a:t>
            </a:r>
            <a:endParaRPr lang="en-US" altLang="zh-CN" dirty="0"/>
          </a:p>
          <a:p>
            <a:pPr>
              <a:lnSpc>
                <a:spcPct val="100000"/>
              </a:lnSpc>
            </a:pPr>
            <a:r>
              <a:rPr lang="en-US" altLang="zh-CN" sz="3600" dirty="0" smtClean="0"/>
              <a:t>4</a:t>
            </a:r>
            <a:r>
              <a:rPr lang="en-US" altLang="zh-CN" sz="2400" dirty="0" smtClean="0"/>
              <a:t> </a:t>
            </a:r>
            <a:r>
              <a:rPr lang="en-US" altLang="zh-CN" sz="2400" dirty="0"/>
              <a:t>km</a:t>
            </a:r>
            <a:r>
              <a:rPr lang="en-US" altLang="zh-CN" sz="2400" baseline="30000" dirty="0"/>
              <a:t>2</a:t>
            </a:r>
            <a:r>
              <a:rPr lang="en-US" altLang="zh-CN" sz="2400" dirty="0"/>
              <a:t>, </a:t>
            </a:r>
            <a:r>
              <a:rPr lang="en-US" altLang="zh-CN" sz="3600" dirty="0"/>
              <a:t>42000</a:t>
            </a:r>
            <a:r>
              <a:rPr lang="en-US" altLang="zh-CN" sz="2400" dirty="0" smtClean="0"/>
              <a:t> </a:t>
            </a:r>
            <a:r>
              <a:rPr lang="en-US" altLang="zh-CN" sz="2400" dirty="0"/>
              <a:t>students, </a:t>
            </a:r>
            <a:r>
              <a:rPr lang="en-US" altLang="zh-CN" sz="3600" dirty="0"/>
              <a:t>11000</a:t>
            </a:r>
            <a:r>
              <a:rPr lang="en-US" altLang="zh-CN" sz="4000" dirty="0"/>
              <a:t> </a:t>
            </a:r>
            <a:r>
              <a:rPr lang="en-US" altLang="zh-CN" sz="2400" dirty="0" smtClean="0"/>
              <a:t>faculties and staff</a:t>
            </a:r>
          </a:p>
          <a:p>
            <a:r>
              <a:rPr lang="en-US" altLang="zh-CN" sz="3600" dirty="0"/>
              <a:t>5 </a:t>
            </a:r>
            <a:r>
              <a:rPr lang="en-US" altLang="zh-CN" sz="2400" dirty="0"/>
              <a:t>Weekdays (2014/07/14-18</a:t>
            </a:r>
            <a:r>
              <a:rPr lang="en-US" altLang="zh-CN" sz="2400" dirty="0" smtClean="0"/>
              <a:t>)</a:t>
            </a:r>
          </a:p>
          <a:p>
            <a:r>
              <a:rPr lang="en-US" altLang="zh-CN" sz="3600" dirty="0"/>
              <a:t>11</a:t>
            </a:r>
            <a:r>
              <a:rPr lang="en-US" altLang="zh-CN" sz="1800" dirty="0"/>
              <a:t> </a:t>
            </a:r>
            <a:r>
              <a:rPr lang="en-US" altLang="zh-CN" sz="2400" dirty="0"/>
              <a:t>ACs (Cisco), </a:t>
            </a:r>
            <a:r>
              <a:rPr lang="en-US" altLang="zh-CN" sz="3600" dirty="0"/>
              <a:t>2002</a:t>
            </a:r>
            <a:r>
              <a:rPr lang="en-US" altLang="zh-CN" sz="1800" dirty="0"/>
              <a:t> </a:t>
            </a:r>
            <a:r>
              <a:rPr lang="en-US" altLang="zh-CN" sz="2400" dirty="0"/>
              <a:t>EAPs (Cisco</a:t>
            </a:r>
            <a:r>
              <a:rPr lang="en-US" altLang="zh-CN" sz="2400" dirty="0" smtClean="0"/>
              <a:t>),</a:t>
            </a:r>
            <a:r>
              <a:rPr lang="en-US" altLang="zh-CN" sz="3600" dirty="0"/>
              <a:t> </a:t>
            </a:r>
            <a:r>
              <a:rPr lang="en-US" altLang="zh-CN" sz="3600" b="1" u="sng" dirty="0"/>
              <a:t>51269</a:t>
            </a:r>
            <a:r>
              <a:rPr lang="en-US" altLang="zh-CN" sz="1800" b="1" u="sng" dirty="0"/>
              <a:t> </a:t>
            </a:r>
            <a:r>
              <a:rPr lang="en-US" altLang="zh-CN" sz="2400" b="1" u="sng" dirty="0"/>
              <a:t>EAP Clients</a:t>
            </a:r>
            <a:endParaRPr lang="en-US" altLang="zh-CN" sz="2400" b="1" u="sng" dirty="0" smtClean="0"/>
          </a:p>
          <a:p>
            <a:pPr>
              <a:lnSpc>
                <a:spcPct val="100000"/>
              </a:lnSpc>
            </a:pPr>
            <a:r>
              <a:rPr lang="en-US" altLang="zh-CN" sz="3600" dirty="0"/>
              <a:t>79</a:t>
            </a:r>
            <a:r>
              <a:rPr lang="en-US" altLang="zh-CN" sz="2400" dirty="0"/>
              <a:t> Buildings </a:t>
            </a:r>
            <a:r>
              <a:rPr lang="en-US" altLang="zh-CN" sz="2400" dirty="0" smtClean="0"/>
              <a:t>(</a:t>
            </a:r>
            <a:r>
              <a:rPr lang="en-US" altLang="zh-CN" sz="4000" dirty="0" smtClean="0"/>
              <a:t>5</a:t>
            </a:r>
            <a:r>
              <a:rPr lang="en-US" altLang="zh-CN" sz="2400" dirty="0" smtClean="0"/>
              <a:t> types: administrative</a:t>
            </a:r>
            <a:r>
              <a:rPr lang="en-US" altLang="zh-CN" sz="2400" dirty="0"/>
              <a:t>, </a:t>
            </a:r>
            <a:r>
              <a:rPr lang="en-US" altLang="zh-CN" sz="2400" dirty="0" smtClean="0"/>
              <a:t>classroom, </a:t>
            </a:r>
            <a:r>
              <a:rPr lang="en-US" altLang="zh-CN" sz="2400" dirty="0"/>
              <a:t>cafeteria, department, </a:t>
            </a:r>
            <a:r>
              <a:rPr lang="en-US" altLang="zh-CN" sz="2400" dirty="0" smtClean="0"/>
              <a:t>dorm</a:t>
            </a:r>
            <a:r>
              <a:rPr lang="en-US" altLang="zh-CN" sz="2400" dirty="0"/>
              <a:t>)</a:t>
            </a:r>
            <a:endParaRPr lang="en-US" altLang="zh-CN" sz="2400" dirty="0" smtClean="0"/>
          </a:p>
          <a:p>
            <a:pPr>
              <a:lnSpc>
                <a:spcPct val="100000"/>
              </a:lnSpc>
            </a:pPr>
            <a:r>
              <a:rPr lang="en-US" altLang="zh-CN" sz="3600" dirty="0" smtClean="0"/>
              <a:t>15110</a:t>
            </a:r>
            <a:r>
              <a:rPr lang="en-US" altLang="zh-CN" sz="2400" dirty="0" smtClean="0"/>
              <a:t> </a:t>
            </a:r>
            <a:r>
              <a:rPr lang="en-US" altLang="zh-CN" sz="2400" dirty="0"/>
              <a:t>RAPs </a:t>
            </a:r>
            <a:r>
              <a:rPr lang="en-US" altLang="zh-CN" sz="2400" dirty="0" smtClean="0"/>
              <a:t>, </a:t>
            </a:r>
            <a:r>
              <a:rPr lang="en-US" altLang="zh-CN" sz="3600" b="1" u="sng" dirty="0"/>
              <a:t>44996</a:t>
            </a:r>
            <a:r>
              <a:rPr lang="en-US" altLang="zh-CN" sz="1800" b="1" u="sng" dirty="0" smtClean="0"/>
              <a:t> </a:t>
            </a:r>
            <a:r>
              <a:rPr lang="en-US" altLang="zh-CN" sz="2400" b="1" u="sng" dirty="0" smtClean="0"/>
              <a:t>RAP </a:t>
            </a:r>
            <a:r>
              <a:rPr lang="en-US" altLang="zh-CN" sz="2400" b="1" u="sng" dirty="0" smtClean="0"/>
              <a:t>Clients</a:t>
            </a:r>
          </a:p>
        </p:txBody>
      </p:sp>
      <p:sp>
        <p:nvSpPr>
          <p:cNvPr id="4" name="灯片编号占位符 3"/>
          <p:cNvSpPr>
            <a:spLocks noGrp="1"/>
          </p:cNvSpPr>
          <p:nvPr>
            <p:ph type="sldNum" sz="quarter" idx="12"/>
          </p:nvPr>
        </p:nvSpPr>
        <p:spPr/>
        <p:txBody>
          <a:bodyPr/>
          <a:lstStyle/>
          <a:p>
            <a:fld id="{70554D1C-D8EB-40C0-9154-E3DE29E12A57}" type="slidenum">
              <a:rPr lang="zh-CN" altLang="en-US" smtClean="0"/>
              <a:t>8</a:t>
            </a:fld>
            <a:endParaRPr lang="zh-CN" altLang="en-US"/>
          </a:p>
        </p:txBody>
      </p:sp>
    </p:spTree>
    <p:extLst>
      <p:ext uri="{BB962C8B-B14F-4D97-AF65-F5344CB8AC3E}">
        <p14:creationId xmlns:p14="http://schemas.microsoft.com/office/powerpoint/2010/main" val="42282484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1353800" cy="1325563"/>
          </a:xfrm>
        </p:spPr>
        <p:txBody>
          <a:bodyPr/>
          <a:lstStyle/>
          <a:p>
            <a:r>
              <a:rPr lang="en-US" altLang="zh-CN" dirty="0" smtClean="0"/>
              <a:t>Data </a:t>
            </a:r>
            <a:r>
              <a:rPr lang="en-US" altLang="zh-CN" dirty="0" smtClean="0"/>
              <a:t>collection</a:t>
            </a:r>
            <a:endParaRPr lang="zh-CN" altLang="en-US" u="sng" dirty="0"/>
          </a:p>
        </p:txBody>
      </p:sp>
      <p:sp>
        <p:nvSpPr>
          <p:cNvPr id="3" name="内容占位符 2"/>
          <p:cNvSpPr>
            <a:spLocks noGrp="1"/>
          </p:cNvSpPr>
          <p:nvPr>
            <p:ph idx="1"/>
          </p:nvPr>
        </p:nvSpPr>
        <p:spPr>
          <a:xfrm>
            <a:off x="838200" y="1825624"/>
            <a:ext cx="10648950" cy="4705806"/>
          </a:xfrm>
        </p:spPr>
        <p:txBody>
          <a:bodyPr>
            <a:noAutofit/>
          </a:bodyPr>
          <a:lstStyle/>
          <a:p>
            <a:pPr>
              <a:lnSpc>
                <a:spcPct val="100000"/>
              </a:lnSpc>
            </a:pPr>
            <a:r>
              <a:rPr lang="en-US" altLang="zh-CN" dirty="0" smtClean="0"/>
              <a:t>EWALN of Tsinghua campus</a:t>
            </a:r>
            <a:endParaRPr lang="en-US" altLang="zh-CN" dirty="0"/>
          </a:p>
          <a:p>
            <a:pPr>
              <a:lnSpc>
                <a:spcPct val="100000"/>
              </a:lnSpc>
            </a:pPr>
            <a:r>
              <a:rPr lang="en-US" altLang="zh-CN" sz="3600" dirty="0" smtClean="0"/>
              <a:t>4</a:t>
            </a:r>
            <a:r>
              <a:rPr lang="en-US" altLang="zh-CN" sz="2400" dirty="0" smtClean="0"/>
              <a:t> </a:t>
            </a:r>
            <a:r>
              <a:rPr lang="en-US" altLang="zh-CN" sz="2400" dirty="0"/>
              <a:t>km</a:t>
            </a:r>
            <a:r>
              <a:rPr lang="en-US" altLang="zh-CN" sz="2400" baseline="30000" dirty="0"/>
              <a:t>2</a:t>
            </a:r>
            <a:r>
              <a:rPr lang="en-US" altLang="zh-CN" sz="2400" dirty="0"/>
              <a:t>, </a:t>
            </a:r>
            <a:r>
              <a:rPr lang="en-US" altLang="zh-CN" sz="3600" dirty="0"/>
              <a:t>42000</a:t>
            </a:r>
            <a:r>
              <a:rPr lang="en-US" altLang="zh-CN" sz="2400" dirty="0" smtClean="0"/>
              <a:t> </a:t>
            </a:r>
            <a:r>
              <a:rPr lang="en-US" altLang="zh-CN" sz="2400" dirty="0"/>
              <a:t>students, </a:t>
            </a:r>
            <a:r>
              <a:rPr lang="en-US" altLang="zh-CN" sz="3600" dirty="0"/>
              <a:t>11000</a:t>
            </a:r>
            <a:r>
              <a:rPr lang="en-US" altLang="zh-CN" sz="4000" dirty="0"/>
              <a:t> </a:t>
            </a:r>
            <a:r>
              <a:rPr lang="en-US" altLang="zh-CN" sz="2400" dirty="0" smtClean="0"/>
              <a:t>faculties and staff</a:t>
            </a:r>
          </a:p>
          <a:p>
            <a:r>
              <a:rPr lang="en-US" altLang="zh-CN" sz="3600" dirty="0"/>
              <a:t>5 </a:t>
            </a:r>
            <a:r>
              <a:rPr lang="en-US" altLang="zh-CN" sz="2400" dirty="0"/>
              <a:t>Weekdays (2014/07/14-18</a:t>
            </a:r>
            <a:r>
              <a:rPr lang="en-US" altLang="zh-CN" sz="2400" dirty="0" smtClean="0"/>
              <a:t>)</a:t>
            </a:r>
          </a:p>
          <a:p>
            <a:r>
              <a:rPr lang="en-US" altLang="zh-CN" sz="3600" dirty="0"/>
              <a:t>11</a:t>
            </a:r>
            <a:r>
              <a:rPr lang="en-US" altLang="zh-CN" sz="1800" dirty="0"/>
              <a:t> </a:t>
            </a:r>
            <a:r>
              <a:rPr lang="en-US" altLang="zh-CN" sz="2400" dirty="0"/>
              <a:t>ACs (Cisco), </a:t>
            </a:r>
            <a:r>
              <a:rPr lang="en-US" altLang="zh-CN" sz="3600" dirty="0"/>
              <a:t>2002</a:t>
            </a:r>
            <a:r>
              <a:rPr lang="en-US" altLang="zh-CN" sz="1800" dirty="0"/>
              <a:t> </a:t>
            </a:r>
            <a:r>
              <a:rPr lang="en-US" altLang="zh-CN" sz="2400" dirty="0"/>
              <a:t>EAPs (Cisco</a:t>
            </a:r>
            <a:r>
              <a:rPr lang="en-US" altLang="zh-CN" sz="2400" dirty="0" smtClean="0"/>
              <a:t>),</a:t>
            </a:r>
            <a:r>
              <a:rPr lang="en-US" altLang="zh-CN" sz="3600" dirty="0"/>
              <a:t> 51269</a:t>
            </a:r>
            <a:r>
              <a:rPr lang="en-US" altLang="zh-CN" sz="1800" dirty="0"/>
              <a:t> </a:t>
            </a:r>
            <a:r>
              <a:rPr lang="en-US" altLang="zh-CN" sz="2400" dirty="0"/>
              <a:t>EAP Clients</a:t>
            </a:r>
            <a:endParaRPr lang="en-US" altLang="zh-CN" sz="2400" dirty="0" smtClean="0"/>
          </a:p>
          <a:p>
            <a:pPr>
              <a:lnSpc>
                <a:spcPct val="100000"/>
              </a:lnSpc>
            </a:pPr>
            <a:r>
              <a:rPr lang="en-US" altLang="zh-CN" sz="3600" dirty="0"/>
              <a:t>79</a:t>
            </a:r>
            <a:r>
              <a:rPr lang="en-US" altLang="zh-CN" sz="2400" dirty="0"/>
              <a:t> Buildings </a:t>
            </a:r>
            <a:r>
              <a:rPr lang="en-US" altLang="zh-CN" sz="2400" dirty="0" smtClean="0"/>
              <a:t>(</a:t>
            </a:r>
            <a:r>
              <a:rPr lang="en-US" altLang="zh-CN" sz="4000" dirty="0" smtClean="0"/>
              <a:t>5</a:t>
            </a:r>
            <a:r>
              <a:rPr lang="en-US" altLang="zh-CN" sz="2400" dirty="0" smtClean="0"/>
              <a:t> types: administrative</a:t>
            </a:r>
            <a:r>
              <a:rPr lang="en-US" altLang="zh-CN" sz="2400" dirty="0"/>
              <a:t>, </a:t>
            </a:r>
            <a:r>
              <a:rPr lang="en-US" altLang="zh-CN" sz="2400" dirty="0" smtClean="0"/>
              <a:t>classroom, </a:t>
            </a:r>
            <a:r>
              <a:rPr lang="en-US" altLang="zh-CN" sz="2400" dirty="0"/>
              <a:t>cafeteria, department, </a:t>
            </a:r>
            <a:r>
              <a:rPr lang="en-US" altLang="zh-CN" sz="2400" dirty="0" smtClean="0"/>
              <a:t>dorm</a:t>
            </a:r>
            <a:r>
              <a:rPr lang="en-US" altLang="zh-CN" sz="2400" dirty="0"/>
              <a:t>)</a:t>
            </a:r>
            <a:endParaRPr lang="en-US" altLang="zh-CN" sz="2400" dirty="0" smtClean="0"/>
          </a:p>
          <a:p>
            <a:pPr>
              <a:lnSpc>
                <a:spcPct val="100000"/>
              </a:lnSpc>
            </a:pPr>
            <a:r>
              <a:rPr lang="en-US" altLang="zh-CN" sz="3600" dirty="0" smtClean="0"/>
              <a:t>15110</a:t>
            </a:r>
            <a:r>
              <a:rPr lang="en-US" altLang="zh-CN" sz="2400" dirty="0" smtClean="0"/>
              <a:t> </a:t>
            </a:r>
            <a:r>
              <a:rPr lang="en-US" altLang="zh-CN" sz="2400" dirty="0"/>
              <a:t>RAPs </a:t>
            </a:r>
            <a:r>
              <a:rPr lang="en-US" altLang="zh-CN" sz="2400" dirty="0" smtClean="0"/>
              <a:t>, </a:t>
            </a:r>
            <a:r>
              <a:rPr lang="en-US" altLang="zh-CN" sz="3600" dirty="0"/>
              <a:t>44996</a:t>
            </a:r>
            <a:r>
              <a:rPr lang="en-US" altLang="zh-CN" sz="1800" dirty="0" smtClean="0"/>
              <a:t> </a:t>
            </a:r>
            <a:r>
              <a:rPr lang="en-US" altLang="zh-CN" sz="2400" dirty="0" smtClean="0"/>
              <a:t>RAP </a:t>
            </a:r>
            <a:r>
              <a:rPr lang="en-US" altLang="zh-CN" sz="2400" dirty="0" smtClean="0"/>
              <a:t>Clients</a:t>
            </a:r>
          </a:p>
          <a:p>
            <a:pPr>
              <a:lnSpc>
                <a:spcPct val="100000"/>
              </a:lnSpc>
            </a:pPr>
            <a:r>
              <a:rPr lang="en-US" altLang="zh-CN" dirty="0" smtClean="0"/>
              <a:t>One of the </a:t>
            </a:r>
            <a:r>
              <a:rPr lang="en-US" altLang="zh-CN" b="1" u="sng" dirty="0" smtClean="0">
                <a:solidFill>
                  <a:srgbClr val="FF0000"/>
                </a:solidFill>
              </a:rPr>
              <a:t>largest scale </a:t>
            </a:r>
            <a:r>
              <a:rPr lang="en-US" altLang="zh-CN" b="1" u="sng" dirty="0" err="1" smtClean="0">
                <a:solidFill>
                  <a:srgbClr val="FF0000"/>
                </a:solidFill>
              </a:rPr>
              <a:t>WiFi</a:t>
            </a:r>
            <a:r>
              <a:rPr lang="en-US" altLang="zh-CN" b="1" u="sng" dirty="0" smtClean="0">
                <a:solidFill>
                  <a:srgbClr val="FF0000"/>
                </a:solidFill>
              </a:rPr>
              <a:t> measurement</a:t>
            </a:r>
            <a:endParaRPr lang="en-US" altLang="zh-CN" b="1" u="sng" dirty="0">
              <a:solidFill>
                <a:srgbClr val="FF0000"/>
              </a:solidFill>
            </a:endParaRPr>
          </a:p>
        </p:txBody>
      </p:sp>
      <p:sp>
        <p:nvSpPr>
          <p:cNvPr id="4" name="灯片编号占位符 3"/>
          <p:cNvSpPr>
            <a:spLocks noGrp="1"/>
          </p:cNvSpPr>
          <p:nvPr>
            <p:ph type="sldNum" sz="quarter" idx="12"/>
          </p:nvPr>
        </p:nvSpPr>
        <p:spPr/>
        <p:txBody>
          <a:bodyPr/>
          <a:lstStyle/>
          <a:p>
            <a:fld id="{70554D1C-D8EB-40C0-9154-E3DE29E12A57}" type="slidenum">
              <a:rPr lang="zh-CN" altLang="en-US" smtClean="0"/>
              <a:t>9</a:t>
            </a:fld>
            <a:endParaRPr lang="zh-CN" altLang="en-US"/>
          </a:p>
        </p:txBody>
      </p:sp>
    </p:spTree>
    <p:extLst>
      <p:ext uri="{BB962C8B-B14F-4D97-AF65-F5344CB8AC3E}">
        <p14:creationId xmlns:p14="http://schemas.microsoft.com/office/powerpoint/2010/main" val="304031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4026</TotalTime>
  <Words>3704</Words>
  <Application>Microsoft Office PowerPoint</Application>
  <PresentationFormat>宽屏</PresentationFormat>
  <Paragraphs>330</Paragraphs>
  <Slides>35</Slides>
  <Notes>34</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35</vt:i4>
      </vt:variant>
    </vt:vector>
  </HeadingPairs>
  <TitlesOfParts>
    <vt:vector size="42" baseType="lpstr">
      <vt:lpstr>宋体</vt:lpstr>
      <vt:lpstr>Algerian</vt:lpstr>
      <vt:lpstr>Arial</vt:lpstr>
      <vt:lpstr>Calibri</vt:lpstr>
      <vt:lpstr>Calibri Light</vt:lpstr>
      <vt:lpstr>Cambria Math</vt:lpstr>
      <vt:lpstr>Office 主题</vt:lpstr>
      <vt:lpstr>How Bad Are The Rogues’ Impact on  Enterprise 802.11 Network Performance ?</vt:lpstr>
      <vt:lpstr>EWLAN, AC, EAP, and RAP</vt:lpstr>
      <vt:lpstr>Chaotic RAP deployment in EWLAN</vt:lpstr>
      <vt:lpstr>Chaotic RAP deployment in EWLAN</vt:lpstr>
      <vt:lpstr>Chaotic RAP deployment in EWLAN</vt:lpstr>
      <vt:lpstr>Chaotic RAP deployment in EWLAN</vt:lpstr>
      <vt:lpstr>Data collection</vt:lpstr>
      <vt:lpstr>Data collection</vt:lpstr>
      <vt:lpstr>Data collection</vt:lpstr>
      <vt:lpstr>Data collection</vt:lpstr>
      <vt:lpstr>Data collection</vt:lpstr>
      <vt:lpstr>RAP Classification</vt:lpstr>
      <vt:lpstr>RAP Impact: CS RAP and HT RAP</vt:lpstr>
      <vt:lpstr>RAP Impact: CS RAP and HT RAP</vt:lpstr>
      <vt:lpstr>RAP Impact: CS RAP and HT RAP</vt:lpstr>
      <vt:lpstr>Distinguish CS RAPs and HT RAPs</vt:lpstr>
      <vt:lpstr>Distinguish CS RAPs and HT RAPs</vt:lpstr>
      <vt:lpstr>Distinguish CS RAPs and HT RAPs</vt:lpstr>
      <vt:lpstr>Distinguish CS RAPs and HT RAPs</vt:lpstr>
      <vt:lpstr>Distinguish CS RAPs and HT RAPs</vt:lpstr>
      <vt:lpstr>#CS RAP and #HT RAP - vary over time</vt:lpstr>
      <vt:lpstr>#CS RAP and #HT RAP - vary over time</vt:lpstr>
      <vt:lpstr>#CS RAP and #HT RAP - vary over time</vt:lpstr>
      <vt:lpstr>#CS RAP and #HT RAP - at an EAP</vt:lpstr>
      <vt:lpstr>Measure RAPs' impact on EWLAN performance</vt:lpstr>
      <vt:lpstr>Measure RAPs' impact on EWLAN performance</vt:lpstr>
      <vt:lpstr>Measure RAPs' impact on EWLAN performance</vt:lpstr>
      <vt:lpstr>Measure RAPs' impact on EWLAN performance</vt:lpstr>
      <vt:lpstr>Measure RAPs' impact on EWLAN performance</vt:lpstr>
      <vt:lpstr>Conclusion</vt:lpstr>
      <vt:lpstr>Thank you !</vt:lpstr>
      <vt:lpstr>Backups</vt:lpstr>
      <vt:lpstr>INFORMATION ABOUT 79 BUILDINGS</vt:lpstr>
      <vt:lpstr>Distinguish CS RAPs and HT RAPs</vt:lpstr>
      <vt:lpstr>RAP Mobility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maoly</dc:creator>
  <cp:lastModifiedBy>maoly</cp:lastModifiedBy>
  <cp:revision>948</cp:revision>
  <dcterms:created xsi:type="dcterms:W3CDTF">2015-04-23T06:55:31Z</dcterms:created>
  <dcterms:modified xsi:type="dcterms:W3CDTF">2015-04-28T02:44:59Z</dcterms:modified>
</cp:coreProperties>
</file>