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64" r:id="rId3"/>
  </p:sldMasterIdLst>
  <p:notesMasterIdLst>
    <p:notesMasterId r:id="rId36"/>
  </p:notesMasterIdLst>
  <p:handoutMasterIdLst>
    <p:handoutMasterId r:id="rId37"/>
  </p:handoutMasterIdLst>
  <p:sldIdLst>
    <p:sldId id="279" r:id="rId4"/>
    <p:sldId id="422" r:id="rId5"/>
    <p:sldId id="345" r:id="rId6"/>
    <p:sldId id="281" r:id="rId7"/>
    <p:sldId id="282" r:id="rId8"/>
    <p:sldId id="280" r:id="rId9"/>
    <p:sldId id="445" r:id="rId10"/>
    <p:sldId id="423" r:id="rId11"/>
    <p:sldId id="384" r:id="rId12"/>
    <p:sldId id="431" r:id="rId13"/>
    <p:sldId id="432" r:id="rId14"/>
    <p:sldId id="438" r:id="rId15"/>
    <p:sldId id="439" r:id="rId16"/>
    <p:sldId id="441" r:id="rId17"/>
    <p:sldId id="440" r:id="rId18"/>
    <p:sldId id="435" r:id="rId19"/>
    <p:sldId id="442" r:id="rId20"/>
    <p:sldId id="436" r:id="rId21"/>
    <p:sldId id="437" r:id="rId22"/>
    <p:sldId id="398" r:id="rId23"/>
    <p:sldId id="460" r:id="rId24"/>
    <p:sldId id="399" r:id="rId25"/>
    <p:sldId id="461" r:id="rId26"/>
    <p:sldId id="446" r:id="rId27"/>
    <p:sldId id="447" r:id="rId28"/>
    <p:sldId id="466" r:id="rId29"/>
    <p:sldId id="467" r:id="rId30"/>
    <p:sldId id="468" r:id="rId31"/>
    <p:sldId id="481" r:id="rId32"/>
    <p:sldId id="463" r:id="rId33"/>
    <p:sldId id="448" r:id="rId34"/>
    <p:sldId id="47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4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6789"/>
    <p:restoredTop sz="93692"/>
  </p:normalViewPr>
  <p:slideViewPr>
    <p:cSldViewPr snapToObjects="1">
      <p:cViewPr>
        <p:scale>
          <a:sx n="189" d="100"/>
          <a:sy n="189" d="100"/>
        </p:scale>
        <p:origin x="-3024" y="-3224"/>
      </p:cViewPr>
      <p:guideLst>
        <p:guide orient="horz" pos="3936"/>
        <p:guide pos="4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28B20F-34B3-4873-80CC-0E65D1BAE6DB}" type="doc">
      <dgm:prSet loTypeId="urn:microsoft.com/office/officeart/2005/8/layout/chart3" loCatId="cycle" qsTypeId="urn:microsoft.com/office/officeart/2005/8/quickstyle/simple4" qsCatId="simple" csTypeId="urn:microsoft.com/office/officeart/2005/8/colors/colorful5" csCatId="colorful" phldr="1"/>
      <dgm:spPr/>
    </dgm:pt>
    <dgm:pt modelId="{764764D4-878F-4A66-89EA-6CCDA821D0B5}">
      <dgm:prSet phldrT="[Text]"/>
      <dgm:spPr>
        <a:gradFill rotWithShape="0">
          <a:gsLst>
            <a:gs pos="0">
              <a:srgbClr val="6083CB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altLang="zh-CN" b="0" i="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Arts</a:t>
          </a:r>
          <a:endParaRPr lang="zh-CN" altLang="en-US" b="0" i="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8EABF6-D11A-4883-A7F7-B3B0379EFE55}" type="parTrans" cxnId="{36ACDD1B-32FC-4B3D-ADF0-B9A1EF68EF5C}">
      <dgm:prSet/>
      <dgm:spPr/>
      <dgm:t>
        <a:bodyPr/>
        <a:lstStyle/>
        <a:p>
          <a:endParaRPr lang="zh-CN" altLang="en-US"/>
        </a:p>
      </dgm:t>
    </dgm:pt>
    <dgm:pt modelId="{CF3015BC-5B8A-48CC-ABC4-D389187269CF}" type="sibTrans" cxnId="{36ACDD1B-32FC-4B3D-ADF0-B9A1EF68EF5C}">
      <dgm:prSet/>
      <dgm:spPr/>
      <dgm:t>
        <a:bodyPr/>
        <a:lstStyle/>
        <a:p>
          <a:endParaRPr lang="zh-CN" altLang="en-US"/>
        </a:p>
      </dgm:t>
    </dgm:pt>
    <dgm:pt modelId="{0E63A007-A68E-4D3A-8776-35670CA8973C}">
      <dgm:prSet phldrT="[Text]"/>
      <dgm:spPr>
        <a:gradFill rotWithShape="0">
          <a:gsLst>
            <a:gs pos="0">
              <a:srgbClr val="7ED2E6"/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Engineering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D10FA9-0191-45B4-AAD3-701B4C816A95}" type="parTrans" cxnId="{021A5882-F233-4245-97F0-4332088ADD44}">
      <dgm:prSet/>
      <dgm:spPr/>
      <dgm:t>
        <a:bodyPr/>
        <a:lstStyle/>
        <a:p>
          <a:endParaRPr lang="zh-CN" altLang="en-US"/>
        </a:p>
      </dgm:t>
    </dgm:pt>
    <dgm:pt modelId="{9FA79A3D-61FE-47F2-89C1-3470AB3DBC7A}" type="sibTrans" cxnId="{021A5882-F233-4245-97F0-4332088ADD44}">
      <dgm:prSet/>
      <dgm:spPr/>
      <dgm:t>
        <a:bodyPr/>
        <a:lstStyle/>
        <a:p>
          <a:endParaRPr lang="zh-CN" altLang="en-US"/>
        </a:p>
      </dgm:t>
    </dgm:pt>
    <dgm:pt modelId="{9FF66DF3-9846-497B-B158-65E89E45506B}">
      <dgm:prSet phldrT="[Text]"/>
      <dgm:spPr>
        <a:solidFill>
          <a:srgbClr val="6AB7E6"/>
        </a:solidFill>
      </dgm:spPr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Science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D734B4-F997-4F97-A594-1B9006063CAF}" type="parTrans" cxnId="{D30CDB6D-95FE-4F41-9956-E33BFA94203D}">
      <dgm:prSet/>
      <dgm:spPr/>
      <dgm:t>
        <a:bodyPr/>
        <a:lstStyle/>
        <a:p>
          <a:endParaRPr lang="zh-CN" altLang="en-US"/>
        </a:p>
      </dgm:t>
    </dgm:pt>
    <dgm:pt modelId="{B5657706-BBEB-4A62-B3BA-9FA5487C1158}" type="sibTrans" cxnId="{D30CDB6D-95FE-4F41-9956-E33BFA94203D}">
      <dgm:prSet/>
      <dgm:spPr/>
      <dgm:t>
        <a:bodyPr/>
        <a:lstStyle/>
        <a:p>
          <a:endParaRPr lang="zh-CN" altLang="en-US"/>
        </a:p>
      </dgm:t>
    </dgm:pt>
    <dgm:pt modelId="{B782FA07-CD96-4E5A-96EF-6FE56628B8EA}" type="pres">
      <dgm:prSet presAssocID="{B428B20F-34B3-4873-80CC-0E65D1BAE6DB}" presName="compositeShape" presStyleCnt="0">
        <dgm:presLayoutVars>
          <dgm:chMax val="7"/>
          <dgm:dir/>
          <dgm:resizeHandles val="exact"/>
        </dgm:presLayoutVars>
      </dgm:prSet>
      <dgm:spPr/>
    </dgm:pt>
    <dgm:pt modelId="{47EE9146-D4A4-4C83-91D3-8C4A2CF88385}" type="pres">
      <dgm:prSet presAssocID="{B428B20F-34B3-4873-80CC-0E65D1BAE6DB}" presName="wedge1" presStyleLbl="node1" presStyleIdx="0" presStyleCnt="3" custLinFactNeighborX="-4843" custLinFactNeighborY="3233"/>
      <dgm:spPr/>
      <dgm:t>
        <a:bodyPr/>
        <a:lstStyle/>
        <a:p>
          <a:endParaRPr lang="zh-CN" altLang="en-US"/>
        </a:p>
      </dgm:t>
    </dgm:pt>
    <dgm:pt modelId="{9E83883D-D89B-4C62-B4FB-CB351BB5BDEF}" type="pres">
      <dgm:prSet presAssocID="{B428B20F-34B3-4873-80CC-0E65D1BAE6D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9A327F7-8F25-49A2-93B7-EC0E5B62C80A}" type="pres">
      <dgm:prSet presAssocID="{B428B20F-34B3-4873-80CC-0E65D1BAE6DB}" presName="wedge2" presStyleLbl="node1" presStyleIdx="1" presStyleCnt="3" custLinFactNeighborX="638"/>
      <dgm:spPr/>
      <dgm:t>
        <a:bodyPr/>
        <a:lstStyle/>
        <a:p>
          <a:endParaRPr lang="zh-CN" altLang="en-US"/>
        </a:p>
      </dgm:t>
    </dgm:pt>
    <dgm:pt modelId="{C12FBB0C-0836-49ED-B86D-99D44CCE6387}" type="pres">
      <dgm:prSet presAssocID="{B428B20F-34B3-4873-80CC-0E65D1BAE6D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CBC1BA-B578-40B6-92B3-D46BACDE09EC}" type="pres">
      <dgm:prSet presAssocID="{B428B20F-34B3-4873-80CC-0E65D1BAE6DB}" presName="wedge3" presStyleLbl="node1" presStyleIdx="2" presStyleCnt="3" custLinFactNeighborX="638" custLinFactNeighborY="511"/>
      <dgm:spPr/>
      <dgm:t>
        <a:bodyPr/>
        <a:lstStyle/>
        <a:p>
          <a:endParaRPr lang="zh-CN" altLang="en-US"/>
        </a:p>
      </dgm:t>
    </dgm:pt>
    <dgm:pt modelId="{E9AFE4AD-AD48-4D60-84C6-44E71E4785C9}" type="pres">
      <dgm:prSet presAssocID="{B428B20F-34B3-4873-80CC-0E65D1BAE6D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E27877-2AE4-E545-9C0C-EFEF9AAF95BF}" type="presOf" srcId="{0E63A007-A68E-4D3A-8776-35670CA8973C}" destId="{C12FBB0C-0836-49ED-B86D-99D44CCE6387}" srcOrd="1" destOrd="0" presId="urn:microsoft.com/office/officeart/2005/8/layout/chart3"/>
    <dgm:cxn modelId="{ED3B945F-E0B0-CD4C-AB0A-F624B61AA83D}" type="presOf" srcId="{764764D4-878F-4A66-89EA-6CCDA821D0B5}" destId="{9E83883D-D89B-4C62-B4FB-CB351BB5BDEF}" srcOrd="1" destOrd="0" presId="urn:microsoft.com/office/officeart/2005/8/layout/chart3"/>
    <dgm:cxn modelId="{021A5882-F233-4245-97F0-4332088ADD44}" srcId="{B428B20F-34B3-4873-80CC-0E65D1BAE6DB}" destId="{0E63A007-A68E-4D3A-8776-35670CA8973C}" srcOrd="1" destOrd="0" parTransId="{70D10FA9-0191-45B4-AAD3-701B4C816A95}" sibTransId="{9FA79A3D-61FE-47F2-89C1-3470AB3DBC7A}"/>
    <dgm:cxn modelId="{D8F9636C-28E9-F047-8486-60F91BBCC812}" type="presOf" srcId="{9FF66DF3-9846-497B-B158-65E89E45506B}" destId="{E9AFE4AD-AD48-4D60-84C6-44E71E4785C9}" srcOrd="1" destOrd="0" presId="urn:microsoft.com/office/officeart/2005/8/layout/chart3"/>
    <dgm:cxn modelId="{36ACDD1B-32FC-4B3D-ADF0-B9A1EF68EF5C}" srcId="{B428B20F-34B3-4873-80CC-0E65D1BAE6DB}" destId="{764764D4-878F-4A66-89EA-6CCDA821D0B5}" srcOrd="0" destOrd="0" parTransId="{708EABF6-D11A-4883-A7F7-B3B0379EFE55}" sibTransId="{CF3015BC-5B8A-48CC-ABC4-D389187269CF}"/>
    <dgm:cxn modelId="{6B46A310-0CCE-6045-8970-2B2FB2B3E000}" type="presOf" srcId="{764764D4-878F-4A66-89EA-6CCDA821D0B5}" destId="{47EE9146-D4A4-4C83-91D3-8C4A2CF88385}" srcOrd="0" destOrd="0" presId="urn:microsoft.com/office/officeart/2005/8/layout/chart3"/>
    <dgm:cxn modelId="{74BE3D9B-CE87-CA49-BD71-28A9EEC51D7F}" type="presOf" srcId="{9FF66DF3-9846-497B-B158-65E89E45506B}" destId="{18CBC1BA-B578-40B6-92B3-D46BACDE09EC}" srcOrd="0" destOrd="0" presId="urn:microsoft.com/office/officeart/2005/8/layout/chart3"/>
    <dgm:cxn modelId="{CBADE2C0-A69B-A046-807E-FF85C2B02E2B}" type="presOf" srcId="{0E63A007-A68E-4D3A-8776-35670CA8973C}" destId="{F9A327F7-8F25-49A2-93B7-EC0E5B62C80A}" srcOrd="0" destOrd="0" presId="urn:microsoft.com/office/officeart/2005/8/layout/chart3"/>
    <dgm:cxn modelId="{D30CDB6D-95FE-4F41-9956-E33BFA94203D}" srcId="{B428B20F-34B3-4873-80CC-0E65D1BAE6DB}" destId="{9FF66DF3-9846-497B-B158-65E89E45506B}" srcOrd="2" destOrd="0" parTransId="{13D734B4-F997-4F97-A594-1B9006063CAF}" sibTransId="{B5657706-BBEB-4A62-B3BA-9FA5487C1158}"/>
    <dgm:cxn modelId="{175674E5-8180-4544-AD4A-150B9D3B0092}" type="presOf" srcId="{B428B20F-34B3-4873-80CC-0E65D1BAE6DB}" destId="{B782FA07-CD96-4E5A-96EF-6FE56628B8EA}" srcOrd="0" destOrd="0" presId="urn:microsoft.com/office/officeart/2005/8/layout/chart3"/>
    <dgm:cxn modelId="{DC84A374-FCE7-FD46-BF35-942119322985}" type="presParOf" srcId="{B782FA07-CD96-4E5A-96EF-6FE56628B8EA}" destId="{47EE9146-D4A4-4C83-91D3-8C4A2CF88385}" srcOrd="0" destOrd="0" presId="urn:microsoft.com/office/officeart/2005/8/layout/chart3"/>
    <dgm:cxn modelId="{942B9EB2-701C-B14E-B1E8-F445FA425E0A}" type="presParOf" srcId="{B782FA07-CD96-4E5A-96EF-6FE56628B8EA}" destId="{9E83883D-D89B-4C62-B4FB-CB351BB5BDEF}" srcOrd="1" destOrd="0" presId="urn:microsoft.com/office/officeart/2005/8/layout/chart3"/>
    <dgm:cxn modelId="{44F2A890-4D6A-5842-A8EE-FC761DF8854B}" type="presParOf" srcId="{B782FA07-CD96-4E5A-96EF-6FE56628B8EA}" destId="{F9A327F7-8F25-49A2-93B7-EC0E5B62C80A}" srcOrd="2" destOrd="0" presId="urn:microsoft.com/office/officeart/2005/8/layout/chart3"/>
    <dgm:cxn modelId="{3FFD5FEF-F816-0440-9FC0-F2FAC63ECB15}" type="presParOf" srcId="{B782FA07-CD96-4E5A-96EF-6FE56628B8EA}" destId="{C12FBB0C-0836-49ED-B86D-99D44CCE6387}" srcOrd="3" destOrd="0" presId="urn:microsoft.com/office/officeart/2005/8/layout/chart3"/>
    <dgm:cxn modelId="{F8D5808B-0D85-4141-AD78-251D5877B857}" type="presParOf" srcId="{B782FA07-CD96-4E5A-96EF-6FE56628B8EA}" destId="{18CBC1BA-B578-40B6-92B3-D46BACDE09EC}" srcOrd="4" destOrd="0" presId="urn:microsoft.com/office/officeart/2005/8/layout/chart3"/>
    <dgm:cxn modelId="{DB6B158B-8004-A948-8185-78A2FE181BE9}" type="presParOf" srcId="{B782FA07-CD96-4E5A-96EF-6FE56628B8EA}" destId="{E9AFE4AD-AD48-4D60-84C6-44E71E4785C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E9146-D4A4-4C83-91D3-8C4A2CF88385}">
      <dsp:nvSpPr>
        <dsp:cNvPr id="0" name=""/>
        <dsp:cNvSpPr/>
      </dsp:nvSpPr>
      <dsp:spPr>
        <a:xfrm>
          <a:off x="598009" y="438348"/>
          <a:ext cx="3889962" cy="388996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rgbClr val="6083CB"/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b="0" i="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Arts</a:t>
          </a:r>
          <a:endParaRPr lang="zh-CN" altLang="en-US" sz="2300" b="0" i="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12945" y="1156139"/>
        <a:ext cx="1319808" cy="1296654"/>
      </dsp:txXfrm>
    </dsp:sp>
    <dsp:sp modelId="{F9A327F7-8F25-49A2-93B7-EC0E5B62C80A}">
      <dsp:nvSpPr>
        <dsp:cNvPr id="0" name=""/>
        <dsp:cNvSpPr/>
      </dsp:nvSpPr>
      <dsp:spPr>
        <a:xfrm>
          <a:off x="610700" y="428358"/>
          <a:ext cx="3889962" cy="3889962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rgbClr val="7ED2E6"/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Engineering</a:t>
          </a:r>
          <a:endParaRPr lang="zh-CN" altLang="en-US" sz="2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75809" y="2882740"/>
        <a:ext cx="1759745" cy="1204036"/>
      </dsp:txXfrm>
    </dsp:sp>
    <dsp:sp modelId="{18CBC1BA-B578-40B6-92B3-D46BACDE09EC}">
      <dsp:nvSpPr>
        <dsp:cNvPr id="0" name=""/>
        <dsp:cNvSpPr/>
      </dsp:nvSpPr>
      <dsp:spPr>
        <a:xfrm>
          <a:off x="610700" y="448236"/>
          <a:ext cx="3889962" cy="3889962"/>
        </a:xfrm>
        <a:prstGeom prst="pie">
          <a:avLst>
            <a:gd name="adj1" fmla="val 9000000"/>
            <a:gd name="adj2" fmla="val 16200000"/>
          </a:avLst>
        </a:prstGeom>
        <a:solidFill>
          <a:srgbClr val="6AB7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3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Science</a:t>
          </a:r>
          <a:endParaRPr lang="zh-CN" altLang="en-US" sz="23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27482" y="1212336"/>
        <a:ext cx="1319808" cy="1296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552C-E9E1-2841-A579-43366E7E8D79}" type="datetimeFigureOut">
              <a:rPr kumimoji="1" lang="zh-CN" altLang="en-US" smtClean="0"/>
              <a:t>17/2/20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AD23-8E9D-5D4B-8257-712005CE93B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902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07A73-ECE4-3740-BA13-A6AEFDAFAA6A}" type="datetimeFigureOut">
              <a:rPr lang="en-US" smtClean="0"/>
              <a:pPr/>
              <a:t>2/20/17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8620-DF20-2843-94C7-E5BE36B840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4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Calibri" charset="0"/>
              <a:cs typeface="ヒラギノ角ゴ Pro W3" charset="0"/>
            </a:endParaRPr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F7F8DE5-42B8-7A4E-A4DF-09276C75F820}" type="slidenum">
              <a:rPr kumimoji="0" lang="en-US" altLang="zh-CN" sz="1200">
                <a:latin typeface="Calibri" charset="0"/>
              </a:rPr>
              <a:pPr/>
              <a:t>9</a:t>
            </a:fld>
            <a:endParaRPr kumimoji="0" lang="en-US" altLang="zh-CN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8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In order to apply machine learning in the service management, we need different skills.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zh-CN" baseline="0" dirty="0" smtClean="0"/>
              <a:t>First, we should have knowledge of machine learning, such as classification, clustering,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CN" baseline="0" dirty="0" smtClean="0"/>
              <a:t>  so we know how to think a problem and how to exploit the data.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zh-CN" baseline="0" dirty="0" smtClean="0"/>
              <a:t>We also need engineering experience, so we can process the data and build related systems effectively. </a:t>
            </a:r>
          </a:p>
          <a:p>
            <a:pPr marL="171450" indent="-171450">
              <a:buFont typeface="Arial" charset="0"/>
              <a:buChar char="•"/>
            </a:pPr>
            <a:r>
              <a:rPr lang="en-US" altLang="zh-CN" baseline="0" dirty="0" smtClean="0"/>
              <a:t>Last, we also need  the domain knowledge about the fields we study, for example, if we are solving a problem in a networking system, we should know how the system works, like the architectures and the protocols; and if we are faced with a Web service, we need to know how a Web page is generated and how it is delivered to users.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0063A-2F78-4BA9-B05E-CF3A8663515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64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8588-213F-3842-9E4C-91AECF349E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95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F8588-213F-3842-9E4C-91AECF349E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17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8620-DF20-2843-94C7-E5BE36B8404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31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A8620-DF20-2843-94C7-E5BE36B8404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7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16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8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76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D027492C-2CB5-E94A-9C3D-87C169DEBCA1}" type="slidenum">
              <a:rPr kumimoji="0" lang="zh-CN" altLang="en-US" sz="1200">
                <a:ea typeface="ＭＳ Ｐゴシック" charset="0"/>
                <a:cs typeface="ＭＳ Ｐゴシック" charset="0"/>
              </a:rPr>
              <a:pPr/>
              <a:t>15</a:t>
            </a:fld>
            <a:endParaRPr kumimoji="0" lang="en-US" altLang="zh-CN" sz="12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7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Baidu</a:t>
            </a:r>
            <a:r>
              <a:rPr kumimoji="1" lang="en-US" altLang="zh-CN" dirty="0" smtClean="0"/>
              <a:t>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</a:t>
            </a:r>
            <a:r>
              <a:rPr kumimoji="1" lang="en-US" altLang="zh-CN" baseline="0" dirty="0" smtClean="0"/>
              <a:t> </a:t>
            </a:r>
            <a:r>
              <a:rPr kumimoji="1" lang="en-US" altLang="en-US" baseline="0" dirty="0" smtClean="0"/>
              <a:t>万个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9D5CD-0E3C-2D41-9A35-5F53BEC67355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0492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C2BA3-F46D-534C-A75D-8AD4A4CB5EF3}" type="slidenum">
              <a:rPr lang="en-US">
                <a:latin typeface="Arial" pitchFamily="-84" charset="0"/>
                <a:ea typeface="Arial" pitchFamily="-84" charset="0"/>
                <a:cs typeface="Arial" pitchFamily="-84" charset="0"/>
              </a:rPr>
              <a:pPr/>
              <a:t>18</a:t>
            </a:fld>
            <a:endParaRPr lang="en-US">
              <a:latin typeface="Arial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So many data that it appears that you can find clues for any problems.</a:t>
            </a:r>
          </a:p>
          <a:p>
            <a:pPr eaLnBrk="1" hangingPunct="1"/>
            <a:r>
              <a:rPr lang="en-US" dirty="0" smtClean="0">
                <a:latin typeface="Arial" pitchFamily="-84" charset="0"/>
                <a:ea typeface="Arial" pitchFamily="-84" charset="0"/>
                <a:cs typeface="Arial" pitchFamily="-84" charset="0"/>
              </a:rPr>
              <a:t>Two many data to process efficiently and rapidly. </a:t>
            </a:r>
          </a:p>
        </p:txBody>
      </p:sp>
    </p:spTree>
    <p:extLst>
      <p:ext uri="{BB962C8B-B14F-4D97-AF65-F5344CB8AC3E}">
        <p14:creationId xmlns:p14="http://schemas.microsoft.com/office/powerpoint/2010/main" val="16187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B149-BD7D-424A-87D1-637DF8979A9F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91CB9-DC65-8E4C-A58E-FD0A5A01B66B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E8F8-A0C6-7A4F-9AD0-A22F45E59B33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01638" y="381000"/>
            <a:ext cx="7370762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3" y="1999721"/>
            <a:ext cx="8335133" cy="2858560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56EA-7965-DB48-A74C-3CD712FD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19050" y="-19049"/>
            <a:ext cx="9182100" cy="2143125"/>
            <a:chOff x="-12" y="-12"/>
            <a:chExt cx="5784" cy="1350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-12" y="-12"/>
              <a:ext cx="5784" cy="233"/>
            </a:xfrm>
            <a:custGeom>
              <a:avLst/>
              <a:gdLst>
                <a:gd name="T0" fmla="*/ 0 w 5784"/>
                <a:gd name="T1" fmla="*/ 2118 h 2118"/>
                <a:gd name="T2" fmla="*/ 0 w 5784"/>
                <a:gd name="T3" fmla="*/ 0 h 2118"/>
                <a:gd name="T4" fmla="*/ 5784 w 5784"/>
                <a:gd name="T5" fmla="*/ 0 h 2118"/>
                <a:gd name="T6" fmla="*/ 5784 w 5784"/>
                <a:gd name="T7" fmla="*/ 866 h 2118"/>
                <a:gd name="T8" fmla="*/ 2892 w 5784"/>
                <a:gd name="T9" fmla="*/ 1781 h 2118"/>
                <a:gd name="T10" fmla="*/ 0 w 5784"/>
                <a:gd name="T11" fmla="*/ 2118 h 21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84" h="2118">
                  <a:moveTo>
                    <a:pt x="0" y="2118"/>
                  </a:moveTo>
                  <a:cubicBezTo>
                    <a:pt x="0" y="1059"/>
                    <a:pt x="0" y="0"/>
                    <a:pt x="0" y="0"/>
                  </a:cubicBezTo>
                  <a:lnTo>
                    <a:pt x="5784" y="0"/>
                  </a:lnTo>
                  <a:cubicBezTo>
                    <a:pt x="5784" y="0"/>
                    <a:pt x="5784" y="433"/>
                    <a:pt x="5784" y="866"/>
                  </a:cubicBezTo>
                  <a:cubicBezTo>
                    <a:pt x="4656" y="1332"/>
                    <a:pt x="4182" y="1480"/>
                    <a:pt x="2892" y="1781"/>
                  </a:cubicBezTo>
                  <a:cubicBezTo>
                    <a:pt x="1602" y="2082"/>
                    <a:pt x="426" y="2106"/>
                    <a:pt x="0" y="211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" name="Picture 6" descr="titlelogo_light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5" y="512"/>
              <a:ext cx="1805" cy="8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2877" y="6356351"/>
            <a:ext cx="9001125" cy="67967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000" b="1"/>
              <a:t>AT&amp;T Proprietary (Internal Use Only)</a:t>
            </a:r>
            <a:r>
              <a:rPr lang="en-US" sz="1000"/>
              <a:t> Not for use or disclosure outside the AT&amp;T companies except under written agreement. </a:t>
            </a:r>
            <a:r>
              <a:rPr lang="en-US" altLang="zh-CN" sz="1000">
                <a:ea typeface="SimSun" charset="-128"/>
                <a:cs typeface="SimSun" charset="-128"/>
              </a:rPr>
              <a:t>Review of data is restricted to authorized personnel who have provided compliance certifications in accordance with procedures established by the AT&amp;T Privacy Organization. For questions, contact Mark Hargreaves.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100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057400" y="3505200"/>
            <a:ext cx="6756400" cy="1116013"/>
          </a:xfrm>
          <a:ln w="9525"/>
        </p:spPr>
        <p:txBody>
          <a:bodyPr lIns="91440" tIns="45720" rIns="91440" bIns="45720" anchor="ctr"/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800601"/>
            <a:ext cx="6756400" cy="1138239"/>
          </a:xfrm>
          <a:ln w="9525"/>
        </p:spPr>
        <p:txBody>
          <a:bodyPr lIns="91440" tIns="45720" rIns="91440" bIns="45720"/>
          <a:lstStyle>
            <a:lvl1pPr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171577" y="6578601"/>
            <a:ext cx="7186613" cy="422275"/>
          </a:xfrm>
        </p:spPr>
        <p:txBody>
          <a:bodyPr/>
          <a:lstStyle>
            <a:lvl1pPr algn="ctr" eaLnBrk="0" hangingPunct="0">
              <a:lnSpc>
                <a:spcPct val="90000"/>
              </a:lnSpc>
              <a:spcBef>
                <a:spcPct val="20000"/>
              </a:spcBef>
              <a:defRPr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421552-C0E7-8C40-9F97-275FD5143913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1F7B25D-90FE-4E45-83D4-E5860D3FA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A8AE4-CACD-1C4F-8F7B-664AFA8AE1E9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D7EFDC9-1417-E64A-A069-FEDE22D3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838" y="1549401"/>
            <a:ext cx="3941762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1"/>
            <a:ext cx="3943350" cy="405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21A3-1CA0-8F41-8F84-960A240232FB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420AAC1-1427-764D-860F-8C702DD9D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27B9-3926-6343-A452-15EA5720EFB1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0652539-0C07-A540-A567-4A48B4A04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A7C9-7273-0D46-A01C-6248ADBD4770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FB3DFE7-6AC5-7742-ADDF-BD5393F00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A908-7FA5-1F4B-9B5A-C5857185B0E3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006C5A3-182A-8A4D-8005-177C0E44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6999-5EFD-F34B-8843-AA9F5ABB43F1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C6AF-07F7-5F41-B951-3B24CBE5AB5C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988535A-6DAC-2C4B-AE24-4F8A740E4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D3FC8-98A7-D545-B2BC-2041E3895A2D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C1DF349-5ED3-4244-8362-F3F0068D1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377D-8916-BE40-89DE-CBED763491BB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ECB310D-551B-0943-AD79-AA4FAE40B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2400" y="457201"/>
            <a:ext cx="2012950" cy="514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377" y="457201"/>
            <a:ext cx="5889625" cy="514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01AC-106D-BD41-8CBD-9DCBB8240C19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E37DFBD-C723-664A-B2C8-DCE4FE0C0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7" y="457200"/>
            <a:ext cx="8037513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77838" y="1549401"/>
            <a:ext cx="3941762" cy="405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49401"/>
            <a:ext cx="3943350" cy="405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C853-16FC-ED4A-A00F-7D957DC5610B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BE290EB-C71D-C145-AAFB-26863E1F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9522" y="378510"/>
            <a:ext cx="8357128" cy="9426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 b="0">
                <a:solidFill>
                  <a:srgbClr val="FF72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FFF9-7D48-964B-BA74-03395BB1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825500" y="6450013"/>
            <a:ext cx="4889500" cy="92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4EC76-3E1E-314C-A191-ECF301B7795F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226C-D3EE-E242-B9BA-D3E52CD4BEDF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0DF-2A7C-9146-BD2F-EB3DC895926B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1D2E-7FF2-054F-8340-267DB1E94DFC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C221-CEA4-E44B-9DF0-452A42763D47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9589-7192-7749-ABF0-CD499AB1FB5A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077C-DDFC-864E-8166-CDB4778FCDF4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674B-462B-7F43-B245-727AD9F27F20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11FA-5C2E-BC4C-AF4F-A271641D3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1638" y="6341747"/>
            <a:ext cx="385762" cy="1524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800" b="1">
                <a:solidFill>
                  <a:schemeClr val="accent1"/>
                </a:solidFill>
                <a:latin typeface="Verdana" charset="0"/>
              </a:defRPr>
            </a:lvl1pPr>
          </a:lstStyle>
          <a:p>
            <a:pPr>
              <a:defRPr/>
            </a:pPr>
            <a:fld id="{67CDAF19-A22F-434B-8F44-069924B1E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Arial" charset="0"/>
          <a:ea typeface="ＭＳ Ｐゴシック" pitchFamily="-112" charset="-128"/>
          <a:cs typeface="ＭＳ Ｐゴシック" pitchFamily="-112" charset="-128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Arial" charset="0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Arial" charset="0"/>
          <a:ea typeface="+mn-ea"/>
          <a:cs typeface="+mn-cs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>
          <a:solidFill>
            <a:schemeClr val="tx1"/>
          </a:solidFill>
          <a:latin typeface="Arial" charset="0"/>
          <a:ea typeface="+mn-ea"/>
          <a:cs typeface="+mn-cs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Arial" charset="0"/>
          <a:ea typeface="+mn-ea"/>
          <a:cs typeface="+mn-cs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04" charset="0"/>
        <a:buChar char="–"/>
        <a:defRPr sz="1600">
          <a:solidFill>
            <a:schemeClr val="tx1"/>
          </a:solidFill>
          <a:latin typeface="Arial" charset="0"/>
          <a:ea typeface="+mn-ea"/>
          <a:cs typeface="+mn-cs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+mn-ea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+mn-ea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+mn-ea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7" y="457200"/>
            <a:ext cx="8037513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549401"/>
            <a:ext cx="8037512" cy="405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5867403"/>
            <a:ext cx="9144000" cy="831851"/>
            <a:chOff x="0" y="3696"/>
            <a:chExt cx="5760" cy="524"/>
          </a:xfrm>
        </p:grpSpPr>
        <p:sp>
          <p:nvSpPr>
            <p:cNvPr id="1031" name="Freeform 5"/>
            <p:cNvSpPr>
              <a:spLocks/>
            </p:cNvSpPr>
            <p:nvPr/>
          </p:nvSpPr>
          <p:spPr bwMode="ltGray">
            <a:xfrm>
              <a:off x="0" y="3696"/>
              <a:ext cx="5760" cy="233"/>
            </a:xfrm>
            <a:custGeom>
              <a:avLst/>
              <a:gdLst>
                <a:gd name="T0" fmla="*/ 0 w 5760"/>
                <a:gd name="T1" fmla="*/ 342 h 630"/>
                <a:gd name="T2" fmla="*/ 2989 w 5760"/>
                <a:gd name="T3" fmla="*/ 319 h 630"/>
                <a:gd name="T4" fmla="*/ 5760 w 5760"/>
                <a:gd name="T5" fmla="*/ 0 h 630"/>
                <a:gd name="T6" fmla="*/ 5760 w 5760"/>
                <a:gd name="T7" fmla="*/ 630 h 630"/>
                <a:gd name="T8" fmla="*/ 0 w 5760"/>
                <a:gd name="T9" fmla="*/ 630 h 630"/>
                <a:gd name="T10" fmla="*/ 0 w 5760"/>
                <a:gd name="T11" fmla="*/ 342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60" h="630">
                  <a:moveTo>
                    <a:pt x="0" y="342"/>
                  </a:moveTo>
                  <a:cubicBezTo>
                    <a:pt x="1014" y="359"/>
                    <a:pt x="2029" y="376"/>
                    <a:pt x="2989" y="319"/>
                  </a:cubicBezTo>
                  <a:cubicBezTo>
                    <a:pt x="3949" y="262"/>
                    <a:pt x="5013" y="171"/>
                    <a:pt x="5760" y="0"/>
                  </a:cubicBezTo>
                  <a:cubicBezTo>
                    <a:pt x="5760" y="315"/>
                    <a:pt x="5760" y="630"/>
                    <a:pt x="5760" y="630"/>
                  </a:cubicBezTo>
                  <a:lnTo>
                    <a:pt x="0" y="630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noFill/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2" name="Picture 6" descr="att_slidedark_logo30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>
              <a:off x="5114" y="3982"/>
              <a:ext cx="504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1577" y="6578600"/>
            <a:ext cx="1647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pitchFamily="-104" charset="0"/>
                <a:ea typeface="Arial" pitchFamily="-104" charset="0"/>
                <a:cs typeface="Arial" pitchFamily="-104" charset="0"/>
              </a:defRPr>
            </a:lvl1pPr>
          </a:lstStyle>
          <a:p>
            <a:pPr>
              <a:defRPr/>
            </a:pPr>
            <a:fld id="{32C76C33-1CBD-544D-9AD6-F6CD0A352293}" type="datetime1">
              <a:rPr lang="en-US" altLang="zh-CN" smtClean="0"/>
              <a:t>2/20/17</a:t>
            </a:fld>
            <a:endParaRPr lang="en-US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2" y="6580188"/>
            <a:ext cx="817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Arial" pitchFamily="-10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9D8CBD65-BC38-3849-A85F-3863A108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/>
  <p:hf hdr="0" ft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1" charset="0"/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0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34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eidan@tsinghua.edu.cn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0" Type="http://schemas.openxmlformats.org/officeDocument/2006/relationships/image" Target="../media/image29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jpeg"/><Relationship Id="rId13" Type="http://schemas.openxmlformats.org/officeDocument/2006/relationships/image" Target="../media/image40.png"/><Relationship Id="rId14" Type="http://schemas.openxmlformats.org/officeDocument/2006/relationships/image" Target="../media/image41.wmf"/><Relationship Id="rId15" Type="http://schemas.openxmlformats.org/officeDocument/2006/relationships/image" Target="../media/image42.jpeg"/><Relationship Id="rId16" Type="http://schemas.openxmlformats.org/officeDocument/2006/relationships/image" Target="../media/image43.wmf"/><Relationship Id="rId17" Type="http://schemas.openxmlformats.org/officeDocument/2006/relationships/image" Target="../media/image44.wmf"/><Relationship Id="rId18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wmf"/><Relationship Id="rId7" Type="http://schemas.openxmlformats.org/officeDocument/2006/relationships/image" Target="../media/image34.wmf"/><Relationship Id="rId8" Type="http://schemas.openxmlformats.org/officeDocument/2006/relationships/image" Target="../media/image35.jpeg"/><Relationship Id="rId9" Type="http://schemas.openxmlformats.org/officeDocument/2006/relationships/image" Target="../media/image36.png"/><Relationship Id="rId10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0.wmf"/><Relationship Id="rId13" Type="http://schemas.openxmlformats.org/officeDocument/2006/relationships/image" Target="../media/image61.wmf"/><Relationship Id="rId14" Type="http://schemas.openxmlformats.org/officeDocument/2006/relationships/image" Target="../media/image62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4.png"/><Relationship Id="rId5" Type="http://schemas.openxmlformats.org/officeDocument/2006/relationships/image" Target="../media/image55.jpeg"/><Relationship Id="rId6" Type="http://schemas.openxmlformats.org/officeDocument/2006/relationships/image" Target="../media/image56.wmf"/><Relationship Id="rId7" Type="http://schemas.openxmlformats.org/officeDocument/2006/relationships/image" Target="../media/image57.wmf"/><Relationship Id="rId8" Type="http://schemas.openxmlformats.org/officeDocument/2006/relationships/image" Target="../media/image58.jpe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5" Type="http://schemas.openxmlformats.org/officeDocument/2006/relationships/image" Target="../media/image67.jpeg"/><Relationship Id="rId6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tman.cs.tsinghua.edu.cn/~peida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tman.cs.tsinghua.edu.cn/~peidan/AN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dex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1"/>
            <a:ext cx="4008438" cy="27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650815"/>
            <a:ext cx="8982075" cy="1371600"/>
          </a:xfrm>
          <a:prstGeom prst="rect">
            <a:avLst/>
          </a:prstGeom>
          <a:gradFill rotWithShape="0">
            <a:gsLst>
              <a:gs pos="0">
                <a:srgbClr val="D23DF5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1650815"/>
            <a:ext cx="8659813" cy="14478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zh-CN" sz="2800" dirty="0" smtClean="0">
                <a:solidFill>
                  <a:srgbClr val="0C2577"/>
                </a:solidFill>
                <a:latin typeface="Arial" pitchFamily="-104" charset="0"/>
              </a:rPr>
              <a:t>Advanced Network Management</a:t>
            </a:r>
            <a:br>
              <a:rPr lang="en-US" altLang="zh-CN" sz="2800" dirty="0" smtClean="0">
                <a:solidFill>
                  <a:srgbClr val="0C2577"/>
                </a:solidFill>
                <a:latin typeface="Arial" pitchFamily="-104" charset="0"/>
              </a:rPr>
            </a:br>
            <a:r>
              <a:rPr lang="en-US" altLang="zh-CN" sz="2800" dirty="0" smtClean="0">
                <a:solidFill>
                  <a:srgbClr val="0C2577"/>
                </a:solidFill>
                <a:latin typeface="Arial" pitchFamily="-104" charset="0"/>
              </a:rPr>
              <a:t>course#: 80240663</a:t>
            </a:r>
            <a:br>
              <a:rPr lang="en-US" altLang="zh-CN" sz="2800" dirty="0" smtClean="0">
                <a:solidFill>
                  <a:srgbClr val="0C2577"/>
                </a:solidFill>
                <a:latin typeface="Arial" pitchFamily="-104" charset="0"/>
              </a:rPr>
            </a:br>
            <a:r>
              <a:rPr lang="en-US" altLang="zh-CN" sz="2800" dirty="0" smtClean="0">
                <a:solidFill>
                  <a:srgbClr val="0C2577"/>
                </a:solidFill>
                <a:latin typeface="Arial" pitchFamily="-104" charset="0"/>
              </a:rPr>
              <a:t>Spring 2017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107342" y="3754565"/>
            <a:ext cx="6288088" cy="20021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 fontScale="62500" lnSpcReduction="20000"/>
          </a:bodyPr>
          <a:lstStyle/>
          <a:p>
            <a:pPr>
              <a:buNone/>
            </a:pPr>
            <a:r>
              <a:rPr lang="en-US" altLang="zh-CN" dirty="0"/>
              <a:t>Instructor: Dan Pei </a:t>
            </a:r>
          </a:p>
          <a:p>
            <a:pPr>
              <a:buNone/>
            </a:pPr>
            <a:r>
              <a:rPr lang="en-US" altLang="zh-CN" dirty="0">
                <a:hlinkClick r:id="rId3"/>
              </a:rPr>
              <a:t>peidan@tsinghua.edu.cn</a:t>
            </a:r>
            <a:endParaRPr lang="en-US" altLang="zh-CN" dirty="0"/>
          </a:p>
          <a:p>
            <a:endParaRPr lang="en-US" altLang="zh-CN" dirty="0"/>
          </a:p>
          <a:p>
            <a:pPr>
              <a:buNone/>
            </a:pPr>
            <a:r>
              <a:rPr lang="en-US" altLang="zh-CN" dirty="0"/>
              <a:t>Teaching </a:t>
            </a:r>
            <a:r>
              <a:rPr lang="en-US" altLang="zh-CN" dirty="0" smtClean="0"/>
              <a:t>Assistants: </a:t>
            </a:r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en-US" altLang="zh-CN" dirty="0" err="1" smtClean="0"/>
              <a:t>Minghua</a:t>
            </a:r>
            <a:r>
              <a:rPr lang="en-US" altLang="zh-CN" dirty="0" smtClean="0"/>
              <a:t> Ma</a:t>
            </a:r>
            <a:r>
              <a:rPr lang="zh-CN" altLang="en-US" dirty="0"/>
              <a:t> </a:t>
            </a:r>
            <a:r>
              <a:rPr lang="fi-FI" altLang="zh-CN" dirty="0"/>
              <a:t> </a:t>
            </a:r>
            <a:r>
              <a:rPr lang="fi-FI" altLang="zh-CN" dirty="0" smtClean="0"/>
              <a:t>		</a:t>
            </a:r>
            <a:r>
              <a:rPr lang="en-US" dirty="0" smtClean="0"/>
              <a:t>mmh16</a:t>
            </a:r>
            <a:r>
              <a:rPr lang="en-US" altLang="zh-CN" dirty="0" smtClean="0"/>
              <a:t>@</a:t>
            </a:r>
            <a:r>
              <a:rPr lang="en-US" dirty="0" smtClean="0"/>
              <a:t>mails</a:t>
            </a:r>
            <a:r>
              <a:rPr lang="en-US" altLang="zh-CN" dirty="0" smtClean="0"/>
              <a:t>.</a:t>
            </a:r>
            <a:r>
              <a:rPr lang="en-US" dirty="0" smtClean="0"/>
              <a:t>tsinghua</a:t>
            </a:r>
            <a:r>
              <a:rPr lang="en-US" altLang="zh-CN" dirty="0" smtClean="0"/>
              <a:t>.</a:t>
            </a:r>
            <a:r>
              <a:rPr lang="en-US" dirty="0" smtClean="0"/>
              <a:t>edu</a:t>
            </a:r>
            <a:r>
              <a:rPr lang="en-US" altLang="zh-CN" dirty="0" smtClean="0"/>
              <a:t>.</a:t>
            </a:r>
            <a:r>
              <a:rPr lang="en-US" dirty="0" smtClean="0"/>
              <a:t>cn</a:t>
            </a:r>
          </a:p>
          <a:p>
            <a:pPr>
              <a:buNone/>
            </a:pPr>
            <a:r>
              <a:rPr lang="en-US" altLang="zh-CN" dirty="0" smtClean="0"/>
              <a:t>	Yuan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Meng</a:t>
            </a:r>
            <a:r>
              <a:rPr lang="en-US" altLang="zh-CN" dirty="0"/>
              <a:t> </a:t>
            </a:r>
            <a:r>
              <a:rPr lang="en-US" altLang="zh-CN" dirty="0" smtClean="0"/>
              <a:t>		myy0430@gmail.com</a:t>
            </a:r>
            <a:endParaRPr lang="en-US" altLang="zh-CN" dirty="0"/>
          </a:p>
        </p:txBody>
      </p:sp>
      <p:pic>
        <p:nvPicPr>
          <p:cNvPr id="8198" name="Picture 7" descr="shouye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3" y="457200"/>
            <a:ext cx="2009775" cy="72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613"/>
            <a:ext cx="2667000" cy="3545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342" y="6304205"/>
            <a:ext cx="489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Please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scan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QR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code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to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join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class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WeChat</a:t>
            </a:r>
            <a:r>
              <a:rPr lang="zh-CN" altLang="en-US" i="1" dirty="0" smtClean="0"/>
              <a:t> </a:t>
            </a:r>
            <a:r>
              <a:rPr lang="en-US" altLang="zh-CN" i="1" dirty="0" smtClean="0"/>
              <a:t>Group</a:t>
            </a:r>
            <a:endParaRPr lang="en-US" i="1" dirty="0"/>
          </a:p>
        </p:txBody>
      </p:sp>
      <p:sp>
        <p:nvSpPr>
          <p:cNvPr id="4" name="Left Arrow 3"/>
          <p:cNvSpPr/>
          <p:nvPr/>
        </p:nvSpPr>
        <p:spPr>
          <a:xfrm>
            <a:off x="2421542" y="6262990"/>
            <a:ext cx="685800" cy="43647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23"/>
            <a:ext cx="1525701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" y="1143000"/>
            <a:ext cx="1525701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01" y="3823"/>
            <a:ext cx="1525701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01" y="1143000"/>
            <a:ext cx="1525701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50" y="0"/>
            <a:ext cx="1525701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1" y="3823"/>
            <a:ext cx="1525701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1" y="3823"/>
            <a:ext cx="1525701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4" y="3823"/>
            <a:ext cx="1525701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2" y="1143000"/>
            <a:ext cx="1525701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51" y="1143000"/>
            <a:ext cx="1525701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2" y="1146823"/>
            <a:ext cx="1525701" cy="1143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301" y="1146823"/>
            <a:ext cx="1525701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2" y="2286000"/>
            <a:ext cx="1525701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429000"/>
            <a:ext cx="1525701" cy="1143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0"/>
            <a:ext cx="1525701" cy="1143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715000"/>
            <a:ext cx="1525701" cy="1143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01" y="2291281"/>
            <a:ext cx="1525701" cy="114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50" y="3434281"/>
            <a:ext cx="1525701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1" y="4577281"/>
            <a:ext cx="1525701" cy="1143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1" y="5715000"/>
            <a:ext cx="1525701" cy="1143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1" y="3434281"/>
            <a:ext cx="1525701" cy="1143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4" y="2291281"/>
            <a:ext cx="1525701" cy="1143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2" y="5715000"/>
            <a:ext cx="1525701" cy="1143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01" y="4572000"/>
            <a:ext cx="1525701" cy="1143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01" y="3429000"/>
            <a:ext cx="1525701" cy="1143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301" y="3434281"/>
            <a:ext cx="1525701" cy="1143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4" y="3434281"/>
            <a:ext cx="1525701" cy="1143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4" y="5715000"/>
            <a:ext cx="1525701" cy="1143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01" y="2289823"/>
            <a:ext cx="1525701" cy="1143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2291281"/>
            <a:ext cx="1525701" cy="1143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1" y="2291281"/>
            <a:ext cx="1525701" cy="1143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49" y="4572000"/>
            <a:ext cx="1525701" cy="1143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5720281"/>
            <a:ext cx="1525701" cy="1143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01" y="4572000"/>
            <a:ext cx="1525701" cy="1143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05" y="4572000"/>
            <a:ext cx="1525701" cy="1143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5715000"/>
            <a:ext cx="1525701" cy="11430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2301240" y="2176983"/>
            <a:ext cx="4541520" cy="7948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&gt; </a:t>
            </a:r>
            <a:r>
              <a:rPr lang="en-US" altLang="zh-CN" sz="4000" smtClean="0"/>
              <a:t>1.5</a:t>
            </a:r>
            <a:r>
              <a:rPr lang="zh-CN" altLang="en-US" sz="4000" smtClean="0"/>
              <a:t> </a:t>
            </a:r>
            <a:r>
              <a:rPr lang="en-US" sz="4000" dirty="0" smtClean="0"/>
              <a:t>Million Apps</a:t>
            </a:r>
            <a:endParaRPr lang="en-US" sz="4000" dirty="0"/>
          </a:p>
        </p:txBody>
      </p:sp>
      <p:pic>
        <p:nvPicPr>
          <p:cNvPr id="2052" name="Picture 4" descr="http://thecustomizewindows.com/wp-content/uploads/2011/11/Best-Android-Apps-List-of-50-Free-Android-Ap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44" y="60960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imobile.com/wp-content/uploads/2012/01/Apple-App-Sto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6096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p7connect.com/wp-content/uploads/2011/08/windowsphone-mango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0" y="6096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www.fordesigner.com/imguploads/Image/cjbc/zcool/png20080526/121181176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178" y="4766011"/>
            <a:ext cx="1152144" cy="115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://png-4.findicons.com/files/icons/61/dragon_soft/128/us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59" y="4766011"/>
            <a:ext cx="1152143" cy="115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2164698" y="3657601"/>
            <a:ext cx="5108471" cy="7797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&gt; 300,000</a:t>
            </a:r>
            <a:r>
              <a:rPr lang="zh-CN" altLang="en-US" sz="4000" dirty="0" smtClean="0"/>
              <a:t> </a:t>
            </a:r>
            <a:r>
              <a:rPr lang="en-US" sz="4000" dirty="0" smtClean="0"/>
              <a:t>Developers</a:t>
            </a:r>
            <a:endParaRPr lang="en-US" sz="4000" dirty="0"/>
          </a:p>
        </p:txBody>
      </p:sp>
      <p:pic>
        <p:nvPicPr>
          <p:cNvPr id="52" name="Picture 10" descr="http://www.clker.com/cliparts/1/f/9/4/11949846671265795008people_juliane_krug_08c.svg.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766011"/>
            <a:ext cx="668244" cy="115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72" y="4766011"/>
            <a:ext cx="691286" cy="1152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3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79591" y="4953000"/>
            <a:ext cx="8283411" cy="1524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34579" y="973034"/>
            <a:ext cx="345474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There’s an App </a:t>
            </a:r>
          </a:p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For That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90600" y="152400"/>
            <a:ext cx="2811166" cy="4405963"/>
            <a:chOff x="990600" y="76200"/>
            <a:chExt cx="2811166" cy="4405962"/>
          </a:xfrm>
        </p:grpSpPr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"/>
              <a:ext cx="2811166" cy="4405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2" name="Picture 12" descr="http://screenshots.en.sftcdn.net/en/scrn/84000/84373/toilet-finder-11.jpg?key=ap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685800"/>
              <a:ext cx="2226365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209800" y="5446694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Corbel" pitchFamily="34" charset="0"/>
              </a:rPr>
              <a:t>“… Too slow - killing the usefulness when you really need to go.”</a:t>
            </a:r>
            <a:endParaRPr lang="en-US" sz="2800" dirty="0">
              <a:latin typeface="Corbe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0" y="5105400"/>
            <a:ext cx="1447800" cy="228600"/>
            <a:chOff x="685800" y="4929963"/>
            <a:chExt cx="1447800" cy="228600"/>
          </a:xfrm>
        </p:grpSpPr>
        <p:sp>
          <p:nvSpPr>
            <p:cNvPr id="27" name="5-Point Star 26"/>
            <p:cNvSpPr/>
            <p:nvPr/>
          </p:nvSpPr>
          <p:spPr>
            <a:xfrm>
              <a:off x="685800" y="4929963"/>
              <a:ext cx="228600" cy="2286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9906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12954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16002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1905000" y="4929963"/>
              <a:ext cx="228600" cy="228600"/>
            </a:xfrm>
            <a:prstGeom prst="star5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70623" y="2590800"/>
            <a:ext cx="2582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+mj-lt"/>
              </a:rPr>
              <a:t>But its slow</a:t>
            </a:r>
            <a:endParaRPr lang="en-US" sz="4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30" name="Picture 6" descr="http://a5.mzstatic.com/us/r1000/090/Purple/v4/64/95/97/649597da-7050-80d4-9651-2c4d99ff14f3/mzl.xnvvzmbs.175x175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5087542"/>
            <a:ext cx="1254919" cy="1254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-1" y="6406021"/>
            <a:ext cx="497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A6A6A6"/>
                </a:solidFill>
              </a:rPr>
              <a:t>Credits:</a:t>
            </a:r>
            <a:r>
              <a:rPr kumimoji="1"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>
                <a:solidFill>
                  <a:srgbClr val="A6A6A6"/>
                </a:solidFill>
              </a:rPr>
              <a:t>Lenin </a:t>
            </a:r>
            <a:r>
              <a:rPr lang="en-US" altLang="zh-CN" dirty="0" err="1" smtClean="0">
                <a:solidFill>
                  <a:srgbClr val="A6A6A6"/>
                </a:solidFill>
              </a:rPr>
              <a:t>Ravindranath’s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OSDI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2012</a:t>
            </a:r>
            <a:r>
              <a:rPr lang="zh-CN" altLang="en-US" dirty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talk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endParaRPr kumimoji="1" lang="zh-CN" altLang="en-US" dirty="0">
              <a:solidFill>
                <a:srgbClr val="A6A6A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7032" y="1115568"/>
            <a:ext cx="4621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“Slower </a:t>
            </a:r>
            <a:r>
              <a:rPr lang="en-US" sz="4000" dirty="0"/>
              <a:t>than a snail</a:t>
            </a:r>
            <a:r>
              <a:rPr lang="en-US" sz="4000" dirty="0" smtClean="0"/>
              <a:t>.”</a:t>
            </a:r>
            <a:endParaRPr lang="en-US" sz="4000" dirty="0"/>
          </a:p>
        </p:txBody>
      </p:sp>
      <p:pic>
        <p:nvPicPr>
          <p:cNvPr id="12" name="Picture 60" descr="Netf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" y="11734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87032" y="1953768"/>
            <a:ext cx="616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“Slow </a:t>
            </a:r>
            <a:r>
              <a:rPr lang="en-US" sz="2000" dirty="0"/>
              <a:t>and </a:t>
            </a:r>
            <a:r>
              <a:rPr lang="en-US" sz="4000" dirty="0"/>
              <a:t>unresponsive like </a:t>
            </a:r>
            <a:r>
              <a:rPr lang="en-US" sz="4000" dirty="0" smtClean="0"/>
              <a:t>mud”</a:t>
            </a:r>
            <a:endParaRPr lang="en-US" sz="4000" dirty="0"/>
          </a:p>
        </p:txBody>
      </p:sp>
      <p:pic>
        <p:nvPicPr>
          <p:cNvPr id="18" name="Picture 76" descr="Amazon Mob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199644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96780" y="4468368"/>
            <a:ext cx="6990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“Consistently </a:t>
            </a:r>
            <a:r>
              <a:rPr lang="en-US" sz="4000" dirty="0"/>
              <a:t>3 seconds behind </a:t>
            </a:r>
            <a:r>
              <a:rPr lang="en-US" sz="2000" dirty="0"/>
              <a:t>where I touch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2054" name="Picture 6" descr="e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5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87032" y="363897"/>
            <a:ext cx="5289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“So slow</a:t>
            </a:r>
            <a:r>
              <a:rPr lang="en-US" sz="2000" dirty="0" smtClean="0"/>
              <a:t>. Did </a:t>
            </a:r>
            <a:r>
              <a:rPr lang="en-US" sz="2000" dirty="0"/>
              <a:t>an intern write this app</a:t>
            </a:r>
            <a:r>
              <a:rPr lang="en-US" sz="2000" dirty="0" smtClean="0"/>
              <a:t>??”</a:t>
            </a:r>
            <a:endParaRPr lang="en-US" sz="2000" dirty="0"/>
          </a:p>
        </p:txBody>
      </p:sp>
      <p:pic>
        <p:nvPicPr>
          <p:cNvPr id="23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" y="35356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76400" y="3630168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“Very </a:t>
            </a:r>
            <a:r>
              <a:rPr lang="en-US" sz="4000" dirty="0"/>
              <a:t>very slow </a:t>
            </a:r>
            <a:r>
              <a:rPr lang="en-US" sz="2000" dirty="0"/>
              <a:t>compared to even </a:t>
            </a:r>
            <a:r>
              <a:rPr lang="en-US" sz="2000" dirty="0" smtClean="0"/>
              <a:t>browsing web.”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695892" y="2791968"/>
            <a:ext cx="623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“Sluggish </a:t>
            </a:r>
            <a:r>
              <a:rPr lang="en-US" sz="2000" dirty="0"/>
              <a:t>and freezes my HTC </a:t>
            </a:r>
            <a:r>
              <a:rPr lang="en-US" sz="2000" dirty="0" smtClean="0"/>
              <a:t>phone.”</a:t>
            </a:r>
            <a:endParaRPr lang="en-US" sz="2000" dirty="0"/>
          </a:p>
        </p:txBody>
      </p:sp>
      <p:pic>
        <p:nvPicPr>
          <p:cNvPr id="27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appsrumors.com/wp-content/uploads/2012/03/kindle_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236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76400" y="5230368"/>
            <a:ext cx="4412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“Loading </a:t>
            </a:r>
            <a:r>
              <a:rPr lang="en-US" sz="2000" dirty="0"/>
              <a:t>GPS data is </a:t>
            </a:r>
            <a:r>
              <a:rPr lang="en-US" sz="4000" dirty="0"/>
              <a:t>*** </a:t>
            </a:r>
            <a:r>
              <a:rPr lang="en-US" sz="4000" dirty="0" smtClean="0"/>
              <a:t>slow”</a:t>
            </a:r>
            <a:endParaRPr lang="en-US" sz="4000" dirty="0"/>
          </a:p>
        </p:txBody>
      </p:sp>
      <p:pic>
        <p:nvPicPr>
          <p:cNvPr id="30" name="Picture 160" descr="http://a3.mzstatic.com/us/r1000/063/Purple/v4/40/61/4b/40614bb3-ec5e-6f25-6643-4c5575dd431f/mza_5600269628804470506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5288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-1" y="6406021"/>
            <a:ext cx="497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A6A6A6"/>
                </a:solidFill>
              </a:rPr>
              <a:t>Credits:</a:t>
            </a:r>
            <a:r>
              <a:rPr kumimoji="1"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>
                <a:solidFill>
                  <a:srgbClr val="A6A6A6"/>
                </a:solidFill>
              </a:rPr>
              <a:t>Lenin </a:t>
            </a:r>
            <a:r>
              <a:rPr lang="en-US" altLang="zh-CN" dirty="0" err="1" smtClean="0">
                <a:solidFill>
                  <a:srgbClr val="A6A6A6"/>
                </a:solidFill>
              </a:rPr>
              <a:t>Ravindranath’s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OSDI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2012</a:t>
            </a:r>
            <a:r>
              <a:rPr lang="zh-CN" altLang="en-US" dirty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talk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endParaRPr kumimoji="1" lang="zh-CN" altLang="en-US" dirty="0">
              <a:solidFill>
                <a:srgbClr val="A6A6A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789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7032" y="1115568"/>
            <a:ext cx="46210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“Slower </a:t>
            </a:r>
            <a:r>
              <a:rPr lang="en-US" sz="4000" dirty="0"/>
              <a:t>than a snail</a:t>
            </a:r>
            <a:r>
              <a:rPr lang="en-US" sz="4000" dirty="0" smtClean="0"/>
              <a:t>.”</a:t>
            </a:r>
            <a:endParaRPr lang="en-US" sz="4000" dirty="0"/>
          </a:p>
        </p:txBody>
      </p:sp>
      <p:pic>
        <p:nvPicPr>
          <p:cNvPr id="12" name="Picture 60" descr="Netfli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97" y="11734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87032" y="1953768"/>
            <a:ext cx="616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“Slow </a:t>
            </a:r>
            <a:r>
              <a:rPr lang="en-US" sz="2000" dirty="0"/>
              <a:t>and </a:t>
            </a:r>
            <a:r>
              <a:rPr lang="en-US" sz="4000" dirty="0"/>
              <a:t>unresponsive like </a:t>
            </a:r>
            <a:r>
              <a:rPr lang="en-US" sz="4000" dirty="0" smtClean="0"/>
              <a:t>mud”</a:t>
            </a:r>
            <a:endParaRPr lang="en-US" sz="4000" dirty="0"/>
          </a:p>
        </p:txBody>
      </p:sp>
      <p:pic>
        <p:nvPicPr>
          <p:cNvPr id="18" name="Picture 76" descr="Amazon Mobi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199644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96780" y="4468368"/>
            <a:ext cx="6990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“Consistently </a:t>
            </a:r>
            <a:r>
              <a:rPr lang="en-US" sz="4000" dirty="0"/>
              <a:t>3 seconds behind </a:t>
            </a:r>
            <a:r>
              <a:rPr lang="en-US" sz="2000" dirty="0"/>
              <a:t>where I touch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pic>
        <p:nvPicPr>
          <p:cNvPr id="2054" name="Picture 6" descr="e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653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687032" y="363897"/>
            <a:ext cx="5289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“So slow</a:t>
            </a:r>
            <a:r>
              <a:rPr lang="en-US" sz="2000" dirty="0" smtClean="0"/>
              <a:t>. Did </a:t>
            </a:r>
            <a:r>
              <a:rPr lang="en-US" sz="2000" dirty="0"/>
              <a:t>an intern write this app</a:t>
            </a:r>
            <a:r>
              <a:rPr lang="en-US" sz="2000" dirty="0" smtClean="0"/>
              <a:t>??”</a:t>
            </a:r>
            <a:endParaRPr lang="en-US" sz="2000" dirty="0"/>
          </a:p>
        </p:txBody>
      </p:sp>
      <p:pic>
        <p:nvPicPr>
          <p:cNvPr id="23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2" y="35356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76400" y="3630168"/>
            <a:ext cx="723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“Very </a:t>
            </a:r>
            <a:r>
              <a:rPr lang="en-US" sz="4000" dirty="0"/>
              <a:t>very slow </a:t>
            </a:r>
            <a:r>
              <a:rPr lang="en-US" sz="2000" dirty="0"/>
              <a:t>compared to even </a:t>
            </a:r>
            <a:r>
              <a:rPr lang="en-US" sz="2000" dirty="0" smtClean="0"/>
              <a:t>browsing web.”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1695892" y="2791968"/>
            <a:ext cx="623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“Sluggish </a:t>
            </a:r>
            <a:r>
              <a:rPr lang="en-US" sz="2000" dirty="0"/>
              <a:t>and freezes my HTC </a:t>
            </a:r>
            <a:r>
              <a:rPr lang="en-US" sz="2000" dirty="0" smtClean="0"/>
              <a:t>phone.”</a:t>
            </a:r>
            <a:endParaRPr lang="en-US" sz="2000" dirty="0"/>
          </a:p>
        </p:txBody>
      </p:sp>
      <p:pic>
        <p:nvPicPr>
          <p:cNvPr id="27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www.appsrumors.com/wp-content/uploads/2012/03/kindle_ic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4236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76400" y="5230368"/>
            <a:ext cx="4412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“Loading </a:t>
            </a:r>
            <a:r>
              <a:rPr lang="en-US" sz="2000" dirty="0"/>
              <a:t>GPS data is </a:t>
            </a:r>
            <a:r>
              <a:rPr lang="en-US" sz="4000" dirty="0"/>
              <a:t>*** </a:t>
            </a:r>
            <a:r>
              <a:rPr lang="en-US" sz="4000" dirty="0" smtClean="0"/>
              <a:t>slow”</a:t>
            </a:r>
            <a:endParaRPr lang="en-US" sz="4000" dirty="0"/>
          </a:p>
        </p:txBody>
      </p:sp>
      <p:pic>
        <p:nvPicPr>
          <p:cNvPr id="30" name="Picture 160" descr="http://a3.mzstatic.com/us/r1000/063/Purple/v4/40/61/4b/40614bb3-ec5e-6f25-6643-4c5575dd431f/mza_5600269628804470506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2" y="5288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533400" y="5600605"/>
            <a:ext cx="8293396" cy="80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Performance problems are </a:t>
            </a:r>
            <a:r>
              <a:rPr lang="en-US" sz="3000" dirty="0" smtClean="0">
                <a:solidFill>
                  <a:srgbClr val="FFFF00"/>
                </a:solidFill>
              </a:rPr>
              <a:t>inevitable in the wild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5800" y="1447800"/>
            <a:ext cx="8001000" cy="3276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59537" y="3940314"/>
            <a:ext cx="5631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Hard to emulate in the lab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200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Diverse environmental conditions</a:t>
            </a:r>
          </a:p>
          <a:p>
            <a:pPr lvl="1"/>
            <a:r>
              <a:rPr lang="en-US" dirty="0" smtClean="0"/>
              <a:t>Network connectivity, GPS signal quality, etc</a:t>
            </a:r>
          </a:p>
          <a:p>
            <a:r>
              <a:rPr lang="en-US" dirty="0" smtClean="0"/>
              <a:t>Variety of hardware and OS versions</a:t>
            </a:r>
          </a:p>
          <a:p>
            <a:r>
              <a:rPr lang="en-US" dirty="0" smtClean="0"/>
              <a:t>Wide range of user interactions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-1" y="6406021"/>
            <a:ext cx="497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A6A6A6"/>
                </a:solidFill>
              </a:rPr>
              <a:t>Credits:</a:t>
            </a:r>
            <a:r>
              <a:rPr kumimoji="1"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>
                <a:solidFill>
                  <a:srgbClr val="A6A6A6"/>
                </a:solidFill>
              </a:rPr>
              <a:t>Lenin </a:t>
            </a:r>
            <a:r>
              <a:rPr lang="en-US" altLang="zh-CN" dirty="0" err="1" smtClean="0">
                <a:solidFill>
                  <a:srgbClr val="A6A6A6"/>
                </a:solidFill>
              </a:rPr>
              <a:t>Ravindranath’s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OSDI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2012</a:t>
            </a:r>
            <a:r>
              <a:rPr lang="zh-CN" altLang="en-US" dirty="0">
                <a:solidFill>
                  <a:srgbClr val="A6A6A6"/>
                </a:solidFill>
              </a:rPr>
              <a:t> </a:t>
            </a:r>
            <a:r>
              <a:rPr lang="en-US" altLang="zh-CN" dirty="0" smtClean="0">
                <a:solidFill>
                  <a:srgbClr val="A6A6A6"/>
                </a:solidFill>
              </a:rPr>
              <a:t>talk</a:t>
            </a:r>
            <a:r>
              <a:rPr lang="zh-CN" altLang="en-US" dirty="0" smtClean="0">
                <a:solidFill>
                  <a:srgbClr val="A6A6A6"/>
                </a:solidFill>
              </a:rPr>
              <a:t> </a:t>
            </a:r>
            <a:endParaRPr kumimoji="1" lang="zh-CN" altLang="en-US" dirty="0">
              <a:solidFill>
                <a:srgbClr val="A6A6A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9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8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4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19" grpId="0"/>
      <p:bldP spid="25" grpId="0"/>
      <p:bldP spid="26" grpId="0"/>
      <p:bldP spid="21" grpId="0"/>
      <p:bldP spid="2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124200" y="6356351"/>
            <a:ext cx="2895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kumimoji="0" lang="en-US" altLang="zh-CN" sz="900">
                <a:solidFill>
                  <a:schemeClr val="bg1"/>
                </a:solidFill>
                <a:cs typeface="Arial" charset="0"/>
              </a:rPr>
              <a:t>Page </a:t>
            </a:r>
            <a:fld id="{7152A173-E40A-2945-A6FE-14CE0B9F53D2}" type="slidenum">
              <a:rPr kumimoji="0" lang="en-US" altLang="zh-CN" sz="900">
                <a:solidFill>
                  <a:schemeClr val="bg1"/>
                </a:solidFill>
                <a:cs typeface="Arial" charset="0"/>
              </a:rPr>
              <a:pPr algn="ctr"/>
              <a:t>14</a:t>
            </a:fld>
            <a:endParaRPr kumimoji="0" lang="en-US" altLang="zh-CN" sz="9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09550" y="-152400"/>
            <a:ext cx="868045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2800" dirty="0"/>
              <a:t>Complex Architecture of </a:t>
            </a:r>
            <a:r>
              <a:rPr lang="en-US" altLang="zh-CN" sz="2800" dirty="0" smtClean="0"/>
              <a:t>End-to-end Mobile </a:t>
            </a:r>
            <a:r>
              <a:rPr lang="en-US" altLang="zh-CN" sz="2800" dirty="0"/>
              <a:t>Internet</a:t>
            </a:r>
            <a:endParaRPr lang="en-US" altLang="zh-CN" sz="2800" dirty="0">
              <a:latin typeface="+mn-ea"/>
              <a:ea typeface="+mn-ea"/>
              <a:cs typeface="ＭＳ Ｐゴシック" charset="0"/>
            </a:endParaRPr>
          </a:p>
        </p:txBody>
      </p:sp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5334000" y="1712894"/>
            <a:ext cx="32367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kumimoji="0" lang="en-US" altLang="zh-CN" sz="2800" dirty="0" smtClean="0">
                <a:solidFill>
                  <a:srgbClr val="0000FF"/>
                </a:solidFill>
                <a:latin typeface="+mn-ea"/>
                <a:ea typeface="+mn-ea"/>
                <a:cs typeface="Arial" charset="0"/>
              </a:rPr>
              <a:t>Software/hardware </a:t>
            </a:r>
          </a:p>
          <a:p>
            <a:pPr>
              <a:defRPr/>
            </a:pPr>
            <a:r>
              <a:rPr kumimoji="0" lang="en-US" altLang="zh-CN" sz="2800" dirty="0">
                <a:solidFill>
                  <a:srgbClr val="0000FF"/>
                </a:solidFill>
                <a:latin typeface="+mn-ea"/>
                <a:ea typeface="+mn-ea"/>
                <a:cs typeface="Arial" charset="0"/>
              </a:rPr>
              <a:t>f</a:t>
            </a:r>
            <a:r>
              <a:rPr kumimoji="0" lang="en-US" altLang="zh-CN" sz="2800" dirty="0" smtClean="0">
                <a:solidFill>
                  <a:srgbClr val="0000FF"/>
                </a:solidFill>
                <a:latin typeface="+mn-ea"/>
                <a:ea typeface="+mn-ea"/>
                <a:cs typeface="Arial" charset="0"/>
              </a:rPr>
              <a:t>aults/bugs</a:t>
            </a:r>
          </a:p>
        </p:txBody>
      </p:sp>
      <p:pic>
        <p:nvPicPr>
          <p:cNvPr id="37892" name="Picture 5" descr="C:\Documents and Settings\jyates\Local Settings\Temporary Internet Files\Content.IE5\4ZH47E31\MCj0438027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84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6" descr="C:\Documents and Settings\jyates\Local Settings\Temporary Internet Files\Content.IE5\7QAWK7PT\MPj0409629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990600"/>
            <a:ext cx="1114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7" descr="C:\Documents and Settings\jyates\Local Settings\Temporary Internet Files\Content.IE5\NB0BFVKM\MPj0401818000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1"/>
            <a:ext cx="1143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8" descr="C:\Documents and Settings\jyates\Local Settings\Temporary Internet Files\Content.IE5\JMT7N9A4\MCBD05045_0000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181600"/>
            <a:ext cx="1119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1" descr="C:\Documents and Settings\jyates\Local Settings\Temporary Internet Files\Content.IE5\7QAWK7PT\MCj02972450000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6"/>
          <p:cNvSpPr txBox="1">
            <a:spLocks noChangeArrowheads="1"/>
          </p:cNvSpPr>
          <p:nvPr/>
        </p:nvSpPr>
        <p:spPr bwMode="auto">
          <a:xfrm>
            <a:off x="511177" y="3176588"/>
            <a:ext cx="3595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kumimoji="0" lang="en-US" altLang="zh-CN" sz="2800" dirty="0" smtClean="0">
                <a:solidFill>
                  <a:srgbClr val="0000FF"/>
                </a:solidFill>
                <a:latin typeface="+mn-ea"/>
                <a:ea typeface="+mn-ea"/>
              </a:rPr>
              <a:t>hundreds of devices</a:t>
            </a:r>
            <a:endParaRPr kumimoji="0" lang="zh-CN" altLang="en-US" sz="2800" dirty="0" smtClean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37898" name="Picture 16" descr="C:\Documents and Settings\jyates\Local Settings\Temporary Internet Files\Content.IE5\3WL7K5G9\MPj04422050000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572000"/>
            <a:ext cx="1028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Box 24"/>
          <p:cNvSpPr txBox="1">
            <a:spLocks noChangeArrowheads="1"/>
          </p:cNvSpPr>
          <p:nvPr/>
        </p:nvSpPr>
        <p:spPr bwMode="auto">
          <a:xfrm>
            <a:off x="5295900" y="2968607"/>
            <a:ext cx="3848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kumimoji="0" lang="en-US" altLang="zh-CN" sz="2800" dirty="0" smtClean="0">
                <a:solidFill>
                  <a:srgbClr val="0000FF"/>
                </a:solidFill>
                <a:latin typeface="宋体" charset="0"/>
                <a:ea typeface="宋体" charset="0"/>
                <a:cs typeface="宋体" charset="0"/>
              </a:rPr>
              <a:t>Large-scale complex</a:t>
            </a:r>
            <a:endParaRPr kumimoji="0" lang="en-US" altLang="zh-CN" sz="2800" dirty="0">
              <a:solidFill>
                <a:srgbClr val="0000FF"/>
              </a:solidFill>
              <a:latin typeface="宋体" charset="0"/>
              <a:cs typeface="Arial" charset="0"/>
            </a:endParaRPr>
          </a:p>
          <a:p>
            <a:r>
              <a:rPr kumimoji="0" lang="en-US" altLang="zh-CN" sz="2800" dirty="0" smtClean="0">
                <a:solidFill>
                  <a:srgbClr val="0000FF"/>
                </a:solidFill>
                <a:latin typeface="宋体" charset="0"/>
                <a:ea typeface="宋体" charset="0"/>
                <a:cs typeface="Arial" charset="0"/>
              </a:rPr>
              <a:t>applications</a:t>
            </a:r>
            <a:endParaRPr kumimoji="0" lang="en-US" altLang="zh-CN" sz="2800" dirty="0" smtClean="0">
              <a:solidFill>
                <a:srgbClr val="0000FF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37900" name="Picture 17" descr="C:\Documents and Settings\jyates\Local Settings\Temporary Internet Files\Content.IE5\7QAWK7PT\MCj04398360000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22" descr="C:\Documents and Settings\jyates\Local Settings\Temporary Internet Files\Content.IE5\JMT7N9A4\MPj04223060000[1]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24" descr="C:\Documents and Settings\jyates\Local Settings\Temporary Internet Files\Content.IE5\7QAWK7PT\MCj04414560000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25" descr="C:\Documents and Settings\jyates\Local Settings\Temporary Internet Files\Content.IE5\NB0BFVKM\MPj04017970000[1]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1"/>
            <a:ext cx="8842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26" descr="C:\Documents and Settings\jyates\Local Settings\Temporary Internet Files\Content.IE5\3WL7K5G9\MCj04413150000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00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5" name="TextBox 35"/>
          <p:cNvSpPr txBox="1">
            <a:spLocks noChangeArrowheads="1"/>
          </p:cNvSpPr>
          <p:nvPr/>
        </p:nvSpPr>
        <p:spPr bwMode="auto">
          <a:xfrm>
            <a:off x="381002" y="4768851"/>
            <a:ext cx="41344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kumimoji="0" lang="en-US" altLang="zh-CN" sz="2800" dirty="0" smtClean="0">
                <a:solidFill>
                  <a:srgbClr val="0000FF"/>
                </a:solidFill>
                <a:latin typeface="宋体" charset="0"/>
                <a:ea typeface="宋体" charset="0"/>
                <a:cs typeface="宋体" charset="0"/>
              </a:rPr>
              <a:t>Dozens of device types</a:t>
            </a:r>
            <a:r>
              <a:rPr kumimoji="0" lang="en-US" altLang="zh-CN" sz="2800" dirty="0">
                <a:solidFill>
                  <a:srgbClr val="0000FF"/>
                </a:solidFill>
                <a:latin typeface="宋体" charset="0"/>
                <a:cs typeface="Arial" charset="0"/>
              </a:rPr>
              <a:t/>
            </a:r>
            <a:br>
              <a:rPr kumimoji="0" lang="en-US" altLang="zh-CN" sz="2800" dirty="0">
                <a:solidFill>
                  <a:srgbClr val="0000FF"/>
                </a:solidFill>
                <a:latin typeface="宋体" charset="0"/>
                <a:cs typeface="Arial" charset="0"/>
              </a:rPr>
            </a:br>
            <a:endParaRPr kumimoji="0" lang="en-US" altLang="zh-CN" sz="2800" dirty="0">
              <a:solidFill>
                <a:srgbClr val="0000FF"/>
              </a:solidFill>
              <a:latin typeface="宋体" charset="0"/>
              <a:cs typeface="Arial" charset="0"/>
            </a:endParaRPr>
          </a:p>
        </p:txBody>
      </p:sp>
      <p:pic>
        <p:nvPicPr>
          <p:cNvPr id="37906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19802"/>
            <a:ext cx="762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7" name="Picture 15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2" y="5943601"/>
            <a:ext cx="7524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908" name="Picture 28" descr="C:\Documents and Settings\jyates\Local Settings\Temporary Internet Files\Content.IE5\JMT7N9A4\MCj04325170000[1].wm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886200"/>
            <a:ext cx="10604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9" name="Picture 30" descr="C:\Documents and Settings\jyates\Local Settings\Temporary Internet Files\Content.IE5\Y1IO9M6A\MCj03984750000[1].wm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3886200"/>
            <a:ext cx="6207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0" name="Picture 46" descr="C:\Documents and Settings\sblee\Local Settings\Temporary Internet Files\Content.IE5\K9EJKH6N\MCj04059560000[1].wm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846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0433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aamdata.proto.research.att.com:8080/mobol/mob-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0439"/>
            <a:ext cx="8001000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9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dirty="0" smtClean="0">
                <a:latin typeface="+mn-ea"/>
                <a:ea typeface="+mn-ea"/>
                <a:cs typeface="ヒラギノ角ゴ Pro W3" charset="0"/>
              </a:rPr>
              <a:t>Complex Access</a:t>
            </a:r>
            <a:r>
              <a:rPr lang="zh-CN" altLang="en-US" sz="3200" dirty="0" smtClean="0">
                <a:latin typeface="+mn-ea"/>
                <a:ea typeface="+mn-ea"/>
                <a:cs typeface="ヒラギノ角ゴ Pro W3" charset="0"/>
              </a:rPr>
              <a:t> </a:t>
            </a:r>
            <a:r>
              <a:rPr lang="en-US" altLang="zh-CN" sz="3200" dirty="0" smtClean="0">
                <a:latin typeface="+mn-ea"/>
                <a:ea typeface="+mn-ea"/>
                <a:cs typeface="ヒラギノ角ゴ Pro W3" charset="0"/>
              </a:rPr>
              <a:t>Networks</a:t>
            </a:r>
            <a:endParaRPr lang="en-US" altLang="zh-CN" sz="3200" dirty="0">
              <a:latin typeface="+mn-ea"/>
              <a:ea typeface="+mn-ea"/>
              <a:cs typeface="ヒラギノ角ゴ Pro W3" charset="0"/>
            </a:endParaRPr>
          </a:p>
        </p:txBody>
      </p:sp>
      <p:sp>
        <p:nvSpPr>
          <p:cNvPr id="7" name="任意形状 6"/>
          <p:cNvSpPr/>
          <p:nvPr/>
        </p:nvSpPr>
        <p:spPr>
          <a:xfrm>
            <a:off x="757238" y="1201739"/>
            <a:ext cx="7491412" cy="5083175"/>
          </a:xfrm>
          <a:custGeom>
            <a:avLst/>
            <a:gdLst>
              <a:gd name="connsiteX0" fmla="*/ 0 w 7492243"/>
              <a:gd name="connsiteY0" fmla="*/ 684004 h 5083900"/>
              <a:gd name="connsiteX1" fmla="*/ 769751 w 7492243"/>
              <a:gd name="connsiteY1" fmla="*/ 504417 h 5083900"/>
              <a:gd name="connsiteX2" fmla="*/ 1372722 w 7492243"/>
              <a:gd name="connsiteY2" fmla="*/ 388968 h 5083900"/>
              <a:gd name="connsiteX3" fmla="*/ 2989199 w 7492243"/>
              <a:gd name="connsiteY3" fmla="*/ 93931 h 5083900"/>
              <a:gd name="connsiteX4" fmla="*/ 3592171 w 7492243"/>
              <a:gd name="connsiteY4" fmla="*/ 16965 h 5083900"/>
              <a:gd name="connsiteX5" fmla="*/ 4118167 w 7492243"/>
              <a:gd name="connsiteY5" fmla="*/ 4137 h 5083900"/>
              <a:gd name="connsiteX6" fmla="*/ 4541530 w 7492243"/>
              <a:gd name="connsiteY6" fmla="*/ 68276 h 5083900"/>
              <a:gd name="connsiteX7" fmla="*/ 4592847 w 7492243"/>
              <a:gd name="connsiteY7" fmla="*/ 119586 h 5083900"/>
              <a:gd name="connsiteX8" fmla="*/ 4605676 w 7492243"/>
              <a:gd name="connsiteY8" fmla="*/ 158069 h 5083900"/>
              <a:gd name="connsiteX9" fmla="*/ 4708310 w 7492243"/>
              <a:gd name="connsiteY9" fmla="*/ 209380 h 5083900"/>
              <a:gd name="connsiteX10" fmla="*/ 4772456 w 7492243"/>
              <a:gd name="connsiteY10" fmla="*/ 247863 h 5083900"/>
              <a:gd name="connsiteX11" fmla="*/ 5003381 w 7492243"/>
              <a:gd name="connsiteY11" fmla="*/ 414623 h 5083900"/>
              <a:gd name="connsiteX12" fmla="*/ 5131673 w 7492243"/>
              <a:gd name="connsiteY12" fmla="*/ 504417 h 5083900"/>
              <a:gd name="connsiteX13" fmla="*/ 5234306 w 7492243"/>
              <a:gd name="connsiteY13" fmla="*/ 594211 h 5083900"/>
              <a:gd name="connsiteX14" fmla="*/ 5272794 w 7492243"/>
              <a:gd name="connsiteY14" fmla="*/ 632694 h 5083900"/>
              <a:gd name="connsiteX15" fmla="*/ 5336940 w 7492243"/>
              <a:gd name="connsiteY15" fmla="*/ 684004 h 5083900"/>
              <a:gd name="connsiteX16" fmla="*/ 5349769 w 7492243"/>
              <a:gd name="connsiteY16" fmla="*/ 722487 h 5083900"/>
              <a:gd name="connsiteX17" fmla="*/ 5349769 w 7492243"/>
              <a:gd name="connsiteY17" fmla="*/ 966213 h 5083900"/>
              <a:gd name="connsiteX18" fmla="*/ 5298452 w 7492243"/>
              <a:gd name="connsiteY18" fmla="*/ 1094490 h 5083900"/>
              <a:gd name="connsiteX19" fmla="*/ 5208648 w 7492243"/>
              <a:gd name="connsiteY19" fmla="*/ 1171456 h 5083900"/>
              <a:gd name="connsiteX20" fmla="*/ 5170160 w 7492243"/>
              <a:gd name="connsiteY20" fmla="*/ 1209939 h 5083900"/>
              <a:gd name="connsiteX21" fmla="*/ 5118844 w 7492243"/>
              <a:gd name="connsiteY21" fmla="*/ 1274078 h 5083900"/>
              <a:gd name="connsiteX22" fmla="*/ 5080356 w 7492243"/>
              <a:gd name="connsiteY22" fmla="*/ 1286905 h 5083900"/>
              <a:gd name="connsiteX23" fmla="*/ 5016210 w 7492243"/>
              <a:gd name="connsiteY23" fmla="*/ 1363872 h 5083900"/>
              <a:gd name="connsiteX24" fmla="*/ 4990552 w 7492243"/>
              <a:gd name="connsiteY24" fmla="*/ 1402355 h 5083900"/>
              <a:gd name="connsiteX25" fmla="*/ 4952064 w 7492243"/>
              <a:gd name="connsiteY25" fmla="*/ 1415182 h 5083900"/>
              <a:gd name="connsiteX26" fmla="*/ 4887918 w 7492243"/>
              <a:gd name="connsiteY26" fmla="*/ 1440838 h 5083900"/>
              <a:gd name="connsiteX27" fmla="*/ 4823772 w 7492243"/>
              <a:gd name="connsiteY27" fmla="*/ 1479321 h 5083900"/>
              <a:gd name="connsiteX28" fmla="*/ 4772456 w 7492243"/>
              <a:gd name="connsiteY28" fmla="*/ 1517804 h 5083900"/>
              <a:gd name="connsiteX29" fmla="*/ 4695481 w 7492243"/>
              <a:gd name="connsiteY29" fmla="*/ 1543459 h 5083900"/>
              <a:gd name="connsiteX30" fmla="*/ 4592847 w 7492243"/>
              <a:gd name="connsiteY30" fmla="*/ 1581942 h 5083900"/>
              <a:gd name="connsiteX31" fmla="*/ 4541530 w 7492243"/>
              <a:gd name="connsiteY31" fmla="*/ 1594770 h 5083900"/>
              <a:gd name="connsiteX32" fmla="*/ 4464555 w 7492243"/>
              <a:gd name="connsiteY32" fmla="*/ 1620425 h 5083900"/>
              <a:gd name="connsiteX33" fmla="*/ 3066174 w 7492243"/>
              <a:gd name="connsiteY33" fmla="*/ 1607598 h 5083900"/>
              <a:gd name="connsiteX34" fmla="*/ 2142473 w 7492243"/>
              <a:gd name="connsiteY34" fmla="*/ 1620425 h 5083900"/>
              <a:gd name="connsiteX35" fmla="*/ 2078327 w 7492243"/>
              <a:gd name="connsiteY35" fmla="*/ 1658908 h 5083900"/>
              <a:gd name="connsiteX36" fmla="*/ 1962865 w 7492243"/>
              <a:gd name="connsiteY36" fmla="*/ 1684564 h 5083900"/>
              <a:gd name="connsiteX37" fmla="*/ 1808915 w 7492243"/>
              <a:gd name="connsiteY37" fmla="*/ 1697391 h 5083900"/>
              <a:gd name="connsiteX38" fmla="*/ 1744769 w 7492243"/>
              <a:gd name="connsiteY38" fmla="*/ 1710219 h 5083900"/>
              <a:gd name="connsiteX39" fmla="*/ 1629306 w 7492243"/>
              <a:gd name="connsiteY39" fmla="*/ 1723047 h 5083900"/>
              <a:gd name="connsiteX40" fmla="*/ 1526673 w 7492243"/>
              <a:gd name="connsiteY40" fmla="*/ 1748702 h 5083900"/>
              <a:gd name="connsiteX41" fmla="*/ 1411210 w 7492243"/>
              <a:gd name="connsiteY41" fmla="*/ 1774357 h 5083900"/>
              <a:gd name="connsiteX42" fmla="*/ 1231601 w 7492243"/>
              <a:gd name="connsiteY42" fmla="*/ 1825668 h 5083900"/>
              <a:gd name="connsiteX43" fmla="*/ 1154626 w 7492243"/>
              <a:gd name="connsiteY43" fmla="*/ 1851324 h 5083900"/>
              <a:gd name="connsiteX44" fmla="*/ 1090480 w 7492243"/>
              <a:gd name="connsiteY44" fmla="*/ 1889807 h 5083900"/>
              <a:gd name="connsiteX45" fmla="*/ 987847 w 7492243"/>
              <a:gd name="connsiteY45" fmla="*/ 1915462 h 5083900"/>
              <a:gd name="connsiteX46" fmla="*/ 949359 w 7492243"/>
              <a:gd name="connsiteY46" fmla="*/ 1928290 h 5083900"/>
              <a:gd name="connsiteX47" fmla="*/ 744092 w 7492243"/>
              <a:gd name="connsiteY47" fmla="*/ 1941117 h 5083900"/>
              <a:gd name="connsiteX48" fmla="*/ 679946 w 7492243"/>
              <a:gd name="connsiteY48" fmla="*/ 1953945 h 5083900"/>
              <a:gd name="connsiteX49" fmla="*/ 654288 w 7492243"/>
              <a:gd name="connsiteY49" fmla="*/ 1992428 h 5083900"/>
              <a:gd name="connsiteX50" fmla="*/ 615801 w 7492243"/>
              <a:gd name="connsiteY50" fmla="*/ 2005256 h 5083900"/>
              <a:gd name="connsiteX51" fmla="*/ 564484 w 7492243"/>
              <a:gd name="connsiteY51" fmla="*/ 2133533 h 5083900"/>
              <a:gd name="connsiteX52" fmla="*/ 551655 w 7492243"/>
              <a:gd name="connsiteY52" fmla="*/ 2172016 h 5083900"/>
              <a:gd name="connsiteX53" fmla="*/ 577313 w 7492243"/>
              <a:gd name="connsiteY53" fmla="*/ 2325948 h 5083900"/>
              <a:gd name="connsiteX54" fmla="*/ 692776 w 7492243"/>
              <a:gd name="connsiteY54" fmla="*/ 2454225 h 5083900"/>
              <a:gd name="connsiteX55" fmla="*/ 756922 w 7492243"/>
              <a:gd name="connsiteY55" fmla="*/ 2505535 h 5083900"/>
              <a:gd name="connsiteX56" fmla="*/ 782580 w 7492243"/>
              <a:gd name="connsiteY56" fmla="*/ 2531191 h 5083900"/>
              <a:gd name="connsiteX57" fmla="*/ 821067 w 7492243"/>
              <a:gd name="connsiteY57" fmla="*/ 2544018 h 5083900"/>
              <a:gd name="connsiteX58" fmla="*/ 1347064 w 7492243"/>
              <a:gd name="connsiteY58" fmla="*/ 2569674 h 5083900"/>
              <a:gd name="connsiteX59" fmla="*/ 1770427 w 7492243"/>
              <a:gd name="connsiteY59" fmla="*/ 2595329 h 5083900"/>
              <a:gd name="connsiteX60" fmla="*/ 1950036 w 7492243"/>
              <a:gd name="connsiteY60" fmla="*/ 2620985 h 5083900"/>
              <a:gd name="connsiteX61" fmla="*/ 2283594 w 7492243"/>
              <a:gd name="connsiteY61" fmla="*/ 2646640 h 5083900"/>
              <a:gd name="connsiteX62" fmla="*/ 2873737 w 7492243"/>
              <a:gd name="connsiteY62" fmla="*/ 2633812 h 5083900"/>
              <a:gd name="connsiteX63" fmla="*/ 3104662 w 7492243"/>
              <a:gd name="connsiteY63" fmla="*/ 2595329 h 5083900"/>
              <a:gd name="connsiteX64" fmla="*/ 3284271 w 7492243"/>
              <a:gd name="connsiteY64" fmla="*/ 2582501 h 5083900"/>
              <a:gd name="connsiteX65" fmla="*/ 3348416 w 7492243"/>
              <a:gd name="connsiteY65" fmla="*/ 2569674 h 5083900"/>
              <a:gd name="connsiteX66" fmla="*/ 3399733 w 7492243"/>
              <a:gd name="connsiteY66" fmla="*/ 2556846 h 5083900"/>
              <a:gd name="connsiteX67" fmla="*/ 4002705 w 7492243"/>
              <a:gd name="connsiteY67" fmla="*/ 2608157 h 5083900"/>
              <a:gd name="connsiteX68" fmla="*/ 4374751 w 7492243"/>
              <a:gd name="connsiteY68" fmla="*/ 2659468 h 5083900"/>
              <a:gd name="connsiteX69" fmla="*/ 4477385 w 7492243"/>
              <a:gd name="connsiteY69" fmla="*/ 2685123 h 5083900"/>
              <a:gd name="connsiteX70" fmla="*/ 4644164 w 7492243"/>
              <a:gd name="connsiteY70" fmla="*/ 2697951 h 5083900"/>
              <a:gd name="connsiteX71" fmla="*/ 4733968 w 7492243"/>
              <a:gd name="connsiteY71" fmla="*/ 2710778 h 5083900"/>
              <a:gd name="connsiteX72" fmla="*/ 4836602 w 7492243"/>
              <a:gd name="connsiteY72" fmla="*/ 2723606 h 5083900"/>
              <a:gd name="connsiteX73" fmla="*/ 4939235 w 7492243"/>
              <a:gd name="connsiteY73" fmla="*/ 2774917 h 5083900"/>
              <a:gd name="connsiteX74" fmla="*/ 5029039 w 7492243"/>
              <a:gd name="connsiteY74" fmla="*/ 2826227 h 5083900"/>
              <a:gd name="connsiteX75" fmla="*/ 5106015 w 7492243"/>
              <a:gd name="connsiteY75" fmla="*/ 2928849 h 5083900"/>
              <a:gd name="connsiteX76" fmla="*/ 5170160 w 7492243"/>
              <a:gd name="connsiteY76" fmla="*/ 3005815 h 5083900"/>
              <a:gd name="connsiteX77" fmla="*/ 5208648 w 7492243"/>
              <a:gd name="connsiteY77" fmla="*/ 3095609 h 5083900"/>
              <a:gd name="connsiteX78" fmla="*/ 5221477 w 7492243"/>
              <a:gd name="connsiteY78" fmla="*/ 3146920 h 5083900"/>
              <a:gd name="connsiteX79" fmla="*/ 5195819 w 7492243"/>
              <a:gd name="connsiteY79" fmla="*/ 3249541 h 5083900"/>
              <a:gd name="connsiteX80" fmla="*/ 5080356 w 7492243"/>
              <a:gd name="connsiteY80" fmla="*/ 3352162 h 5083900"/>
              <a:gd name="connsiteX81" fmla="*/ 5041869 w 7492243"/>
              <a:gd name="connsiteY81" fmla="*/ 3403473 h 5083900"/>
              <a:gd name="connsiteX82" fmla="*/ 5003381 w 7492243"/>
              <a:gd name="connsiteY82" fmla="*/ 3429129 h 5083900"/>
              <a:gd name="connsiteX83" fmla="*/ 4900748 w 7492243"/>
              <a:gd name="connsiteY83" fmla="*/ 3467612 h 5083900"/>
              <a:gd name="connsiteX84" fmla="*/ 4836602 w 7492243"/>
              <a:gd name="connsiteY84" fmla="*/ 3506095 h 5083900"/>
              <a:gd name="connsiteX85" fmla="*/ 4772456 w 7492243"/>
              <a:gd name="connsiteY85" fmla="*/ 3518922 h 5083900"/>
              <a:gd name="connsiteX86" fmla="*/ 4592847 w 7492243"/>
              <a:gd name="connsiteY86" fmla="*/ 3557405 h 5083900"/>
              <a:gd name="connsiteX87" fmla="*/ 4438897 w 7492243"/>
              <a:gd name="connsiteY87" fmla="*/ 3583061 h 5083900"/>
              <a:gd name="connsiteX88" fmla="*/ 4361922 w 7492243"/>
              <a:gd name="connsiteY88" fmla="*/ 3595888 h 5083900"/>
              <a:gd name="connsiteX89" fmla="*/ 3605000 w 7492243"/>
              <a:gd name="connsiteY89" fmla="*/ 3583061 h 5083900"/>
              <a:gd name="connsiteX90" fmla="*/ 3528025 w 7492243"/>
              <a:gd name="connsiteY90" fmla="*/ 3544578 h 5083900"/>
              <a:gd name="connsiteX91" fmla="*/ 3361246 w 7492243"/>
              <a:gd name="connsiteY91" fmla="*/ 3518922 h 5083900"/>
              <a:gd name="connsiteX92" fmla="*/ 3271441 w 7492243"/>
              <a:gd name="connsiteY92" fmla="*/ 3493267 h 5083900"/>
              <a:gd name="connsiteX93" fmla="*/ 3155979 w 7492243"/>
              <a:gd name="connsiteY93" fmla="*/ 3454784 h 5083900"/>
              <a:gd name="connsiteX94" fmla="*/ 2989199 w 7492243"/>
              <a:gd name="connsiteY94" fmla="*/ 3416301 h 5083900"/>
              <a:gd name="connsiteX95" fmla="*/ 2745445 w 7492243"/>
              <a:gd name="connsiteY95" fmla="*/ 3352162 h 5083900"/>
              <a:gd name="connsiteX96" fmla="*/ 2578666 w 7492243"/>
              <a:gd name="connsiteY96" fmla="*/ 3326507 h 5083900"/>
              <a:gd name="connsiteX97" fmla="*/ 2193790 w 7492243"/>
              <a:gd name="connsiteY97" fmla="*/ 3249541 h 5083900"/>
              <a:gd name="connsiteX98" fmla="*/ 1577989 w 7492243"/>
              <a:gd name="connsiteY98" fmla="*/ 3275196 h 5083900"/>
              <a:gd name="connsiteX99" fmla="*/ 1424039 w 7492243"/>
              <a:gd name="connsiteY99" fmla="*/ 3313679 h 5083900"/>
              <a:gd name="connsiteX100" fmla="*/ 1308576 w 7492243"/>
              <a:gd name="connsiteY100" fmla="*/ 3326507 h 5083900"/>
              <a:gd name="connsiteX101" fmla="*/ 1180285 w 7492243"/>
              <a:gd name="connsiteY101" fmla="*/ 3364990 h 5083900"/>
              <a:gd name="connsiteX102" fmla="*/ 1103309 w 7492243"/>
              <a:gd name="connsiteY102" fmla="*/ 3403473 h 5083900"/>
              <a:gd name="connsiteX103" fmla="*/ 1077651 w 7492243"/>
              <a:gd name="connsiteY103" fmla="*/ 3429129 h 5083900"/>
              <a:gd name="connsiteX104" fmla="*/ 1039164 w 7492243"/>
              <a:gd name="connsiteY104" fmla="*/ 3454784 h 5083900"/>
              <a:gd name="connsiteX105" fmla="*/ 987847 w 7492243"/>
              <a:gd name="connsiteY105" fmla="*/ 3570233 h 5083900"/>
              <a:gd name="connsiteX106" fmla="*/ 962188 w 7492243"/>
              <a:gd name="connsiteY106" fmla="*/ 3595888 h 5083900"/>
              <a:gd name="connsiteX107" fmla="*/ 923701 w 7492243"/>
              <a:gd name="connsiteY107" fmla="*/ 3608716 h 5083900"/>
              <a:gd name="connsiteX108" fmla="*/ 898043 w 7492243"/>
              <a:gd name="connsiteY108" fmla="*/ 3647199 h 5083900"/>
              <a:gd name="connsiteX109" fmla="*/ 910872 w 7492243"/>
              <a:gd name="connsiteY109" fmla="*/ 3762648 h 5083900"/>
              <a:gd name="connsiteX110" fmla="*/ 1103309 w 7492243"/>
              <a:gd name="connsiteY110" fmla="*/ 3852442 h 5083900"/>
              <a:gd name="connsiteX111" fmla="*/ 1193114 w 7492243"/>
              <a:gd name="connsiteY111" fmla="*/ 3865270 h 5083900"/>
              <a:gd name="connsiteX112" fmla="*/ 1295747 w 7492243"/>
              <a:gd name="connsiteY112" fmla="*/ 3878097 h 5083900"/>
              <a:gd name="connsiteX113" fmla="*/ 1565160 w 7492243"/>
              <a:gd name="connsiteY113" fmla="*/ 3903753 h 5083900"/>
              <a:gd name="connsiteX114" fmla="*/ 1706281 w 7492243"/>
              <a:gd name="connsiteY114" fmla="*/ 3916580 h 5083900"/>
              <a:gd name="connsiteX115" fmla="*/ 1962865 w 7492243"/>
              <a:gd name="connsiteY115" fmla="*/ 3942236 h 5083900"/>
              <a:gd name="connsiteX116" fmla="*/ 2796762 w 7492243"/>
              <a:gd name="connsiteY116" fmla="*/ 3929408 h 5083900"/>
              <a:gd name="connsiteX117" fmla="*/ 2925053 w 7492243"/>
              <a:gd name="connsiteY117" fmla="*/ 3903753 h 5083900"/>
              <a:gd name="connsiteX118" fmla="*/ 3040516 w 7492243"/>
              <a:gd name="connsiteY118" fmla="*/ 3890925 h 5083900"/>
              <a:gd name="connsiteX119" fmla="*/ 3143150 w 7492243"/>
              <a:gd name="connsiteY119" fmla="*/ 3878097 h 5083900"/>
              <a:gd name="connsiteX120" fmla="*/ 4066851 w 7492243"/>
              <a:gd name="connsiteY120" fmla="*/ 3865270 h 5083900"/>
              <a:gd name="connsiteX121" fmla="*/ 4169484 w 7492243"/>
              <a:gd name="connsiteY121" fmla="*/ 3852442 h 5083900"/>
              <a:gd name="connsiteX122" fmla="*/ 4259288 w 7492243"/>
              <a:gd name="connsiteY122" fmla="*/ 3839614 h 5083900"/>
              <a:gd name="connsiteX123" fmla="*/ 4426068 w 7492243"/>
              <a:gd name="connsiteY123" fmla="*/ 3826787 h 5083900"/>
              <a:gd name="connsiteX124" fmla="*/ 4490214 w 7492243"/>
              <a:gd name="connsiteY124" fmla="*/ 3813959 h 5083900"/>
              <a:gd name="connsiteX125" fmla="*/ 4567189 w 7492243"/>
              <a:gd name="connsiteY125" fmla="*/ 3801131 h 5083900"/>
              <a:gd name="connsiteX126" fmla="*/ 4682651 w 7492243"/>
              <a:gd name="connsiteY126" fmla="*/ 3775476 h 5083900"/>
              <a:gd name="connsiteX127" fmla="*/ 4733968 w 7492243"/>
              <a:gd name="connsiteY127" fmla="*/ 3749821 h 5083900"/>
              <a:gd name="connsiteX128" fmla="*/ 4785285 w 7492243"/>
              <a:gd name="connsiteY128" fmla="*/ 3736993 h 5083900"/>
              <a:gd name="connsiteX129" fmla="*/ 4862260 w 7492243"/>
              <a:gd name="connsiteY129" fmla="*/ 3711338 h 5083900"/>
              <a:gd name="connsiteX130" fmla="*/ 4900748 w 7492243"/>
              <a:gd name="connsiteY130" fmla="*/ 3685682 h 5083900"/>
              <a:gd name="connsiteX131" fmla="*/ 5003381 w 7492243"/>
              <a:gd name="connsiteY131" fmla="*/ 3634371 h 5083900"/>
              <a:gd name="connsiteX132" fmla="*/ 5336940 w 7492243"/>
              <a:gd name="connsiteY132" fmla="*/ 3672855 h 5083900"/>
              <a:gd name="connsiteX133" fmla="*/ 5413915 w 7492243"/>
              <a:gd name="connsiteY133" fmla="*/ 3749821 h 5083900"/>
              <a:gd name="connsiteX134" fmla="*/ 5465232 w 7492243"/>
              <a:gd name="connsiteY134" fmla="*/ 3826787 h 5083900"/>
              <a:gd name="connsiteX135" fmla="*/ 5478061 w 7492243"/>
              <a:gd name="connsiteY135" fmla="*/ 3865270 h 5083900"/>
              <a:gd name="connsiteX136" fmla="*/ 5490890 w 7492243"/>
              <a:gd name="connsiteY136" fmla="*/ 4121823 h 5083900"/>
              <a:gd name="connsiteX137" fmla="*/ 5388257 w 7492243"/>
              <a:gd name="connsiteY137" fmla="*/ 4173134 h 5083900"/>
              <a:gd name="connsiteX138" fmla="*/ 5272794 w 7492243"/>
              <a:gd name="connsiteY138" fmla="*/ 4224445 h 5083900"/>
              <a:gd name="connsiteX139" fmla="*/ 5208648 w 7492243"/>
              <a:gd name="connsiteY139" fmla="*/ 4237273 h 5083900"/>
              <a:gd name="connsiteX140" fmla="*/ 5118844 w 7492243"/>
              <a:gd name="connsiteY140" fmla="*/ 4262928 h 5083900"/>
              <a:gd name="connsiteX141" fmla="*/ 4977723 w 7492243"/>
              <a:gd name="connsiteY141" fmla="*/ 4288583 h 5083900"/>
              <a:gd name="connsiteX142" fmla="*/ 4900748 w 7492243"/>
              <a:gd name="connsiteY142" fmla="*/ 4314239 h 5083900"/>
              <a:gd name="connsiteX143" fmla="*/ 4682651 w 7492243"/>
              <a:gd name="connsiteY143" fmla="*/ 4339894 h 5083900"/>
              <a:gd name="connsiteX144" fmla="*/ 4528701 w 7492243"/>
              <a:gd name="connsiteY144" fmla="*/ 4365549 h 5083900"/>
              <a:gd name="connsiteX145" fmla="*/ 4233630 w 7492243"/>
              <a:gd name="connsiteY145" fmla="*/ 4378377 h 5083900"/>
              <a:gd name="connsiteX146" fmla="*/ 3989876 w 7492243"/>
              <a:gd name="connsiteY146" fmla="*/ 4404032 h 5083900"/>
              <a:gd name="connsiteX147" fmla="*/ 3540854 w 7492243"/>
              <a:gd name="connsiteY147" fmla="*/ 4442516 h 5083900"/>
              <a:gd name="connsiteX148" fmla="*/ 2719787 w 7492243"/>
              <a:gd name="connsiteY148" fmla="*/ 4404032 h 5083900"/>
              <a:gd name="connsiteX149" fmla="*/ 2629982 w 7492243"/>
              <a:gd name="connsiteY149" fmla="*/ 4391205 h 5083900"/>
              <a:gd name="connsiteX150" fmla="*/ 2399057 w 7492243"/>
              <a:gd name="connsiteY150" fmla="*/ 4365549 h 5083900"/>
              <a:gd name="connsiteX151" fmla="*/ 1565160 w 7492243"/>
              <a:gd name="connsiteY151" fmla="*/ 4352722 h 5083900"/>
              <a:gd name="connsiteX152" fmla="*/ 885213 w 7492243"/>
              <a:gd name="connsiteY152" fmla="*/ 4365549 h 5083900"/>
              <a:gd name="connsiteX153" fmla="*/ 846726 w 7492243"/>
              <a:gd name="connsiteY153" fmla="*/ 4378377 h 5083900"/>
              <a:gd name="connsiteX154" fmla="*/ 795409 w 7492243"/>
              <a:gd name="connsiteY154" fmla="*/ 4429688 h 5083900"/>
              <a:gd name="connsiteX155" fmla="*/ 782580 w 7492243"/>
              <a:gd name="connsiteY155" fmla="*/ 4468171 h 5083900"/>
              <a:gd name="connsiteX156" fmla="*/ 769751 w 7492243"/>
              <a:gd name="connsiteY156" fmla="*/ 4532309 h 5083900"/>
              <a:gd name="connsiteX157" fmla="*/ 756922 w 7492243"/>
              <a:gd name="connsiteY157" fmla="*/ 4583620 h 5083900"/>
              <a:gd name="connsiteX158" fmla="*/ 769751 w 7492243"/>
              <a:gd name="connsiteY158" fmla="*/ 4699069 h 5083900"/>
              <a:gd name="connsiteX159" fmla="*/ 833897 w 7492243"/>
              <a:gd name="connsiteY159" fmla="*/ 4763208 h 5083900"/>
              <a:gd name="connsiteX160" fmla="*/ 872384 w 7492243"/>
              <a:gd name="connsiteY160" fmla="*/ 4814518 h 5083900"/>
              <a:gd name="connsiteX161" fmla="*/ 936530 w 7492243"/>
              <a:gd name="connsiteY161" fmla="*/ 4853001 h 5083900"/>
              <a:gd name="connsiteX162" fmla="*/ 987847 w 7492243"/>
              <a:gd name="connsiteY162" fmla="*/ 4891484 h 5083900"/>
              <a:gd name="connsiteX163" fmla="*/ 1051993 w 7492243"/>
              <a:gd name="connsiteY163" fmla="*/ 4904312 h 5083900"/>
              <a:gd name="connsiteX164" fmla="*/ 1116139 w 7492243"/>
              <a:gd name="connsiteY164" fmla="*/ 4929967 h 5083900"/>
              <a:gd name="connsiteX165" fmla="*/ 1167455 w 7492243"/>
              <a:gd name="connsiteY165" fmla="*/ 4942795 h 5083900"/>
              <a:gd name="connsiteX166" fmla="*/ 1321406 w 7492243"/>
              <a:gd name="connsiteY166" fmla="*/ 4994106 h 5083900"/>
              <a:gd name="connsiteX167" fmla="*/ 1385552 w 7492243"/>
              <a:gd name="connsiteY167" fmla="*/ 5006934 h 5083900"/>
              <a:gd name="connsiteX168" fmla="*/ 1488185 w 7492243"/>
              <a:gd name="connsiteY168" fmla="*/ 5032589 h 5083900"/>
              <a:gd name="connsiteX169" fmla="*/ 1603648 w 7492243"/>
              <a:gd name="connsiteY169" fmla="*/ 5045417 h 5083900"/>
              <a:gd name="connsiteX170" fmla="*/ 1783256 w 7492243"/>
              <a:gd name="connsiteY170" fmla="*/ 5032589 h 5083900"/>
              <a:gd name="connsiteX171" fmla="*/ 1847402 w 7492243"/>
              <a:gd name="connsiteY171" fmla="*/ 5019761 h 5083900"/>
              <a:gd name="connsiteX172" fmla="*/ 3220125 w 7492243"/>
              <a:gd name="connsiteY172" fmla="*/ 5045417 h 5083900"/>
              <a:gd name="connsiteX173" fmla="*/ 3681975 w 7492243"/>
              <a:gd name="connsiteY173" fmla="*/ 5083900 h 5083900"/>
              <a:gd name="connsiteX174" fmla="*/ 4118167 w 7492243"/>
              <a:gd name="connsiteY174" fmla="*/ 5071072 h 5083900"/>
              <a:gd name="connsiteX175" fmla="*/ 4336264 w 7492243"/>
              <a:gd name="connsiteY175" fmla="*/ 4994106 h 5083900"/>
              <a:gd name="connsiteX176" fmla="*/ 4567189 w 7492243"/>
              <a:gd name="connsiteY176" fmla="*/ 4904312 h 5083900"/>
              <a:gd name="connsiteX177" fmla="*/ 4990552 w 7492243"/>
              <a:gd name="connsiteY177" fmla="*/ 4776035 h 5083900"/>
              <a:gd name="connsiteX178" fmla="*/ 5118844 w 7492243"/>
              <a:gd name="connsiteY178" fmla="*/ 4724725 h 5083900"/>
              <a:gd name="connsiteX179" fmla="*/ 5311281 w 7492243"/>
              <a:gd name="connsiteY179" fmla="*/ 4673414 h 5083900"/>
              <a:gd name="connsiteX180" fmla="*/ 5401086 w 7492243"/>
              <a:gd name="connsiteY180" fmla="*/ 4660586 h 5083900"/>
              <a:gd name="connsiteX181" fmla="*/ 5465232 w 7492243"/>
              <a:gd name="connsiteY181" fmla="*/ 4634931 h 5083900"/>
              <a:gd name="connsiteX182" fmla="*/ 5529378 w 7492243"/>
              <a:gd name="connsiteY182" fmla="*/ 4622103 h 5083900"/>
              <a:gd name="connsiteX183" fmla="*/ 5734644 w 7492243"/>
              <a:gd name="connsiteY183" fmla="*/ 4596448 h 5083900"/>
              <a:gd name="connsiteX184" fmla="*/ 5773132 w 7492243"/>
              <a:gd name="connsiteY184" fmla="*/ 4570792 h 5083900"/>
              <a:gd name="connsiteX185" fmla="*/ 5824449 w 7492243"/>
              <a:gd name="connsiteY185" fmla="*/ 4468171 h 5083900"/>
              <a:gd name="connsiteX186" fmla="*/ 5850107 w 7492243"/>
              <a:gd name="connsiteY186" fmla="*/ 4429688 h 5083900"/>
              <a:gd name="connsiteX187" fmla="*/ 5901424 w 7492243"/>
              <a:gd name="connsiteY187" fmla="*/ 4339894 h 5083900"/>
              <a:gd name="connsiteX188" fmla="*/ 5927082 w 7492243"/>
              <a:gd name="connsiteY188" fmla="*/ 4237273 h 5083900"/>
              <a:gd name="connsiteX189" fmla="*/ 5952741 w 7492243"/>
              <a:gd name="connsiteY189" fmla="*/ 4147479 h 5083900"/>
              <a:gd name="connsiteX190" fmla="*/ 5965570 w 7492243"/>
              <a:gd name="connsiteY190" fmla="*/ 4057685 h 5083900"/>
              <a:gd name="connsiteX191" fmla="*/ 6016886 w 7492243"/>
              <a:gd name="connsiteY191" fmla="*/ 3967891 h 5083900"/>
              <a:gd name="connsiteX192" fmla="*/ 6042545 w 7492243"/>
              <a:gd name="connsiteY192" fmla="*/ 3903753 h 5083900"/>
              <a:gd name="connsiteX193" fmla="*/ 6055374 w 7492243"/>
              <a:gd name="connsiteY193" fmla="*/ 3839614 h 5083900"/>
              <a:gd name="connsiteX194" fmla="*/ 6068203 w 7492243"/>
              <a:gd name="connsiteY194" fmla="*/ 3801131 h 5083900"/>
              <a:gd name="connsiteX195" fmla="*/ 6093862 w 7492243"/>
              <a:gd name="connsiteY195" fmla="*/ 2620985 h 5083900"/>
              <a:gd name="connsiteX196" fmla="*/ 6081032 w 7492243"/>
              <a:gd name="connsiteY196" fmla="*/ 2351603 h 5083900"/>
              <a:gd name="connsiteX197" fmla="*/ 6055374 w 7492243"/>
              <a:gd name="connsiteY197" fmla="*/ 2274637 h 5083900"/>
              <a:gd name="connsiteX198" fmla="*/ 6042545 w 7492243"/>
              <a:gd name="connsiteY198" fmla="*/ 2236154 h 5083900"/>
              <a:gd name="connsiteX199" fmla="*/ 6029716 w 7492243"/>
              <a:gd name="connsiteY199" fmla="*/ 2197671 h 5083900"/>
              <a:gd name="connsiteX200" fmla="*/ 6042545 w 7492243"/>
              <a:gd name="connsiteY200" fmla="*/ 1684564 h 5083900"/>
              <a:gd name="connsiteX201" fmla="*/ 6055374 w 7492243"/>
              <a:gd name="connsiteY201" fmla="*/ 1556287 h 5083900"/>
              <a:gd name="connsiteX202" fmla="*/ 6081032 w 7492243"/>
              <a:gd name="connsiteY202" fmla="*/ 1530631 h 5083900"/>
              <a:gd name="connsiteX203" fmla="*/ 6260641 w 7492243"/>
              <a:gd name="connsiteY203" fmla="*/ 1453665 h 5083900"/>
              <a:gd name="connsiteX204" fmla="*/ 6311958 w 7492243"/>
              <a:gd name="connsiteY204" fmla="*/ 1440838 h 5083900"/>
              <a:gd name="connsiteX205" fmla="*/ 6453079 w 7492243"/>
              <a:gd name="connsiteY205" fmla="*/ 1428010 h 5083900"/>
              <a:gd name="connsiteX206" fmla="*/ 6555712 w 7492243"/>
              <a:gd name="connsiteY206" fmla="*/ 1402355 h 5083900"/>
              <a:gd name="connsiteX207" fmla="*/ 6632687 w 7492243"/>
              <a:gd name="connsiteY207" fmla="*/ 1376699 h 5083900"/>
              <a:gd name="connsiteX208" fmla="*/ 6658346 w 7492243"/>
              <a:gd name="connsiteY208" fmla="*/ 1338216 h 5083900"/>
              <a:gd name="connsiteX209" fmla="*/ 6709662 w 7492243"/>
              <a:gd name="connsiteY209" fmla="*/ 1325389 h 5083900"/>
              <a:gd name="connsiteX210" fmla="*/ 6760979 w 7492243"/>
              <a:gd name="connsiteY210" fmla="*/ 1299733 h 5083900"/>
              <a:gd name="connsiteX211" fmla="*/ 6799467 w 7492243"/>
              <a:gd name="connsiteY211" fmla="*/ 1286905 h 5083900"/>
              <a:gd name="connsiteX212" fmla="*/ 6927758 w 7492243"/>
              <a:gd name="connsiteY212" fmla="*/ 1235595 h 5083900"/>
              <a:gd name="connsiteX213" fmla="*/ 7030392 w 7492243"/>
              <a:gd name="connsiteY213" fmla="*/ 1209939 h 5083900"/>
              <a:gd name="connsiteX214" fmla="*/ 7081709 w 7492243"/>
              <a:gd name="connsiteY214" fmla="*/ 1184284 h 5083900"/>
              <a:gd name="connsiteX215" fmla="*/ 7492243 w 7492243"/>
              <a:gd name="connsiteY215" fmla="*/ 1171456 h 508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7492243" h="5083900">
                <a:moveTo>
                  <a:pt x="0" y="684004"/>
                </a:moveTo>
                <a:cubicBezTo>
                  <a:pt x="309240" y="568052"/>
                  <a:pt x="105560" y="638581"/>
                  <a:pt x="769751" y="504417"/>
                </a:cubicBezTo>
                <a:cubicBezTo>
                  <a:pt x="970341" y="463899"/>
                  <a:pt x="1171911" y="428375"/>
                  <a:pt x="1372722" y="388968"/>
                </a:cubicBezTo>
                <a:cubicBezTo>
                  <a:pt x="2151012" y="236237"/>
                  <a:pt x="2181849" y="215376"/>
                  <a:pt x="2989199" y="93931"/>
                </a:cubicBezTo>
                <a:cubicBezTo>
                  <a:pt x="3189566" y="63791"/>
                  <a:pt x="3390187" y="33030"/>
                  <a:pt x="3592171" y="16965"/>
                </a:cubicBezTo>
                <a:cubicBezTo>
                  <a:pt x="3767003" y="3059"/>
                  <a:pt x="3942835" y="8413"/>
                  <a:pt x="4118167" y="4137"/>
                </a:cubicBezTo>
                <a:cubicBezTo>
                  <a:pt x="4350063" y="13055"/>
                  <a:pt x="4397290" y="-36613"/>
                  <a:pt x="4541530" y="68276"/>
                </a:cubicBezTo>
                <a:cubicBezTo>
                  <a:pt x="4561094" y="82502"/>
                  <a:pt x="4575741" y="102483"/>
                  <a:pt x="4592847" y="119586"/>
                </a:cubicBezTo>
                <a:cubicBezTo>
                  <a:pt x="4597123" y="132414"/>
                  <a:pt x="4595002" y="149768"/>
                  <a:pt x="4605676" y="158069"/>
                </a:cubicBezTo>
                <a:cubicBezTo>
                  <a:pt x="4635869" y="181550"/>
                  <a:pt x="4674632" y="191248"/>
                  <a:pt x="4708310" y="209380"/>
                </a:cubicBezTo>
                <a:cubicBezTo>
                  <a:pt x="4730265" y="221200"/>
                  <a:pt x="4751986" y="233625"/>
                  <a:pt x="4772456" y="247863"/>
                </a:cubicBezTo>
                <a:cubicBezTo>
                  <a:pt x="4850402" y="302080"/>
                  <a:pt x="4926116" y="359440"/>
                  <a:pt x="5003381" y="414623"/>
                </a:cubicBezTo>
                <a:cubicBezTo>
                  <a:pt x="5045858" y="444960"/>
                  <a:pt x="5092388" y="470046"/>
                  <a:pt x="5131673" y="504417"/>
                </a:cubicBezTo>
                <a:cubicBezTo>
                  <a:pt x="5165884" y="534348"/>
                  <a:pt x="5200669" y="563636"/>
                  <a:pt x="5234306" y="594211"/>
                </a:cubicBezTo>
                <a:cubicBezTo>
                  <a:pt x="5247731" y="606414"/>
                  <a:pt x="5258856" y="621080"/>
                  <a:pt x="5272794" y="632694"/>
                </a:cubicBezTo>
                <a:cubicBezTo>
                  <a:pt x="5369905" y="713610"/>
                  <a:pt x="5262285" y="609360"/>
                  <a:pt x="5336940" y="684004"/>
                </a:cubicBezTo>
                <a:cubicBezTo>
                  <a:pt x="5341216" y="696832"/>
                  <a:pt x="5346489" y="709369"/>
                  <a:pt x="5349769" y="722487"/>
                </a:cubicBezTo>
                <a:cubicBezTo>
                  <a:pt x="5371702" y="810210"/>
                  <a:pt x="5371493" y="861950"/>
                  <a:pt x="5349769" y="966213"/>
                </a:cubicBezTo>
                <a:cubicBezTo>
                  <a:pt x="5340375" y="1011298"/>
                  <a:pt x="5331018" y="1061926"/>
                  <a:pt x="5298452" y="1094490"/>
                </a:cubicBezTo>
                <a:cubicBezTo>
                  <a:pt x="5233936" y="1159001"/>
                  <a:pt x="5326376" y="1068458"/>
                  <a:pt x="5208648" y="1171456"/>
                </a:cubicBezTo>
                <a:cubicBezTo>
                  <a:pt x="5194994" y="1183402"/>
                  <a:pt x="5181775" y="1196002"/>
                  <a:pt x="5170160" y="1209939"/>
                </a:cubicBezTo>
                <a:cubicBezTo>
                  <a:pt x="5152680" y="1230913"/>
                  <a:pt x="5143725" y="1259151"/>
                  <a:pt x="5118844" y="1274078"/>
                </a:cubicBezTo>
                <a:cubicBezTo>
                  <a:pt x="5107248" y="1281035"/>
                  <a:pt x="5093185" y="1282629"/>
                  <a:pt x="5080356" y="1286905"/>
                </a:cubicBezTo>
                <a:cubicBezTo>
                  <a:pt x="5043893" y="1323365"/>
                  <a:pt x="5054329" y="1310511"/>
                  <a:pt x="5016210" y="1363872"/>
                </a:cubicBezTo>
                <a:cubicBezTo>
                  <a:pt x="5007248" y="1376417"/>
                  <a:pt x="5002592" y="1392725"/>
                  <a:pt x="4990552" y="1402355"/>
                </a:cubicBezTo>
                <a:cubicBezTo>
                  <a:pt x="4979992" y="1410802"/>
                  <a:pt x="4964726" y="1410434"/>
                  <a:pt x="4952064" y="1415182"/>
                </a:cubicBezTo>
                <a:cubicBezTo>
                  <a:pt x="4930501" y="1423267"/>
                  <a:pt x="4908516" y="1430540"/>
                  <a:pt x="4887918" y="1440838"/>
                </a:cubicBezTo>
                <a:cubicBezTo>
                  <a:pt x="4865615" y="1451988"/>
                  <a:pt x="4844520" y="1465491"/>
                  <a:pt x="4823772" y="1479321"/>
                </a:cubicBezTo>
                <a:cubicBezTo>
                  <a:pt x="4805981" y="1491180"/>
                  <a:pt x="4791580" y="1508243"/>
                  <a:pt x="4772456" y="1517804"/>
                </a:cubicBezTo>
                <a:cubicBezTo>
                  <a:pt x="4748265" y="1529898"/>
                  <a:pt x="4721720" y="1536900"/>
                  <a:pt x="4695481" y="1543459"/>
                </a:cubicBezTo>
                <a:cubicBezTo>
                  <a:pt x="4563757" y="1576387"/>
                  <a:pt x="4727023" y="1531632"/>
                  <a:pt x="4592847" y="1581942"/>
                </a:cubicBezTo>
                <a:cubicBezTo>
                  <a:pt x="4576337" y="1588132"/>
                  <a:pt x="4558419" y="1589704"/>
                  <a:pt x="4541530" y="1594770"/>
                </a:cubicBezTo>
                <a:cubicBezTo>
                  <a:pt x="4515624" y="1602541"/>
                  <a:pt x="4464555" y="1620425"/>
                  <a:pt x="4464555" y="1620425"/>
                </a:cubicBezTo>
                <a:lnTo>
                  <a:pt x="3066174" y="1607598"/>
                </a:lnTo>
                <a:cubicBezTo>
                  <a:pt x="2321956" y="1597474"/>
                  <a:pt x="2840498" y="1579370"/>
                  <a:pt x="2142473" y="1620425"/>
                </a:cubicBezTo>
                <a:cubicBezTo>
                  <a:pt x="2121091" y="1633253"/>
                  <a:pt x="2100630" y="1647758"/>
                  <a:pt x="2078327" y="1658908"/>
                </a:cubicBezTo>
                <a:cubicBezTo>
                  <a:pt x="2048939" y="1673600"/>
                  <a:pt x="1988207" y="1681749"/>
                  <a:pt x="1962865" y="1684564"/>
                </a:cubicBezTo>
                <a:cubicBezTo>
                  <a:pt x="1911685" y="1690250"/>
                  <a:pt x="1860232" y="1693115"/>
                  <a:pt x="1808915" y="1697391"/>
                </a:cubicBezTo>
                <a:cubicBezTo>
                  <a:pt x="1787533" y="1701667"/>
                  <a:pt x="1766355" y="1707136"/>
                  <a:pt x="1744769" y="1710219"/>
                </a:cubicBezTo>
                <a:cubicBezTo>
                  <a:pt x="1706434" y="1715695"/>
                  <a:pt x="1667441" y="1716318"/>
                  <a:pt x="1629306" y="1723047"/>
                </a:cubicBezTo>
                <a:cubicBezTo>
                  <a:pt x="1594579" y="1729175"/>
                  <a:pt x="1560999" y="1740626"/>
                  <a:pt x="1526673" y="1748702"/>
                </a:cubicBezTo>
                <a:cubicBezTo>
                  <a:pt x="1488295" y="1757731"/>
                  <a:pt x="1449360" y="1764406"/>
                  <a:pt x="1411210" y="1774357"/>
                </a:cubicBezTo>
                <a:cubicBezTo>
                  <a:pt x="1350961" y="1790072"/>
                  <a:pt x="1290671" y="1805980"/>
                  <a:pt x="1231601" y="1825668"/>
                </a:cubicBezTo>
                <a:cubicBezTo>
                  <a:pt x="1205943" y="1834220"/>
                  <a:pt x="1179248" y="1840133"/>
                  <a:pt x="1154626" y="1851324"/>
                </a:cubicBezTo>
                <a:cubicBezTo>
                  <a:pt x="1131926" y="1861641"/>
                  <a:pt x="1112783" y="1878657"/>
                  <a:pt x="1090480" y="1889807"/>
                </a:cubicBezTo>
                <a:cubicBezTo>
                  <a:pt x="1061158" y="1904466"/>
                  <a:pt x="1017118" y="1908145"/>
                  <a:pt x="987847" y="1915462"/>
                </a:cubicBezTo>
                <a:cubicBezTo>
                  <a:pt x="974728" y="1918742"/>
                  <a:pt x="962808" y="1926875"/>
                  <a:pt x="949359" y="1928290"/>
                </a:cubicBezTo>
                <a:cubicBezTo>
                  <a:pt x="881180" y="1935466"/>
                  <a:pt x="812514" y="1936841"/>
                  <a:pt x="744092" y="1941117"/>
                </a:cubicBezTo>
                <a:cubicBezTo>
                  <a:pt x="722710" y="1945393"/>
                  <a:pt x="698879" y="1943127"/>
                  <a:pt x="679946" y="1953945"/>
                </a:cubicBezTo>
                <a:cubicBezTo>
                  <a:pt x="666560" y="1961594"/>
                  <a:pt x="666327" y="1982797"/>
                  <a:pt x="654288" y="1992428"/>
                </a:cubicBezTo>
                <a:cubicBezTo>
                  <a:pt x="643728" y="2000875"/>
                  <a:pt x="628630" y="2000980"/>
                  <a:pt x="615801" y="2005256"/>
                </a:cubicBezTo>
                <a:cubicBezTo>
                  <a:pt x="578046" y="2080754"/>
                  <a:pt x="596190" y="2038424"/>
                  <a:pt x="564484" y="2133533"/>
                </a:cubicBezTo>
                <a:lnTo>
                  <a:pt x="551655" y="2172016"/>
                </a:lnTo>
                <a:cubicBezTo>
                  <a:pt x="560208" y="2223327"/>
                  <a:pt x="561795" y="2276298"/>
                  <a:pt x="577313" y="2325948"/>
                </a:cubicBezTo>
                <a:cubicBezTo>
                  <a:pt x="586182" y="2354325"/>
                  <a:pt x="687897" y="2450322"/>
                  <a:pt x="692776" y="2454225"/>
                </a:cubicBezTo>
                <a:cubicBezTo>
                  <a:pt x="714158" y="2471328"/>
                  <a:pt x="736132" y="2487717"/>
                  <a:pt x="756922" y="2505535"/>
                </a:cubicBezTo>
                <a:cubicBezTo>
                  <a:pt x="766106" y="2513406"/>
                  <a:pt x="772208" y="2524969"/>
                  <a:pt x="782580" y="2531191"/>
                </a:cubicBezTo>
                <a:cubicBezTo>
                  <a:pt x="794176" y="2538148"/>
                  <a:pt x="807576" y="2543098"/>
                  <a:pt x="821067" y="2544018"/>
                </a:cubicBezTo>
                <a:cubicBezTo>
                  <a:pt x="996201" y="2555958"/>
                  <a:pt x="1171912" y="2557999"/>
                  <a:pt x="1347064" y="2569674"/>
                </a:cubicBezTo>
                <a:cubicBezTo>
                  <a:pt x="1616425" y="2587628"/>
                  <a:pt x="1475313" y="2578935"/>
                  <a:pt x="1770427" y="2595329"/>
                </a:cubicBezTo>
                <a:cubicBezTo>
                  <a:pt x="1830297" y="2603881"/>
                  <a:pt x="1889859" y="2614968"/>
                  <a:pt x="1950036" y="2620985"/>
                </a:cubicBezTo>
                <a:cubicBezTo>
                  <a:pt x="2060997" y="2632080"/>
                  <a:pt x="2283594" y="2646640"/>
                  <a:pt x="2283594" y="2646640"/>
                </a:cubicBezTo>
                <a:lnTo>
                  <a:pt x="2873737" y="2633812"/>
                </a:lnTo>
                <a:cubicBezTo>
                  <a:pt x="3131369" y="2624612"/>
                  <a:pt x="2882999" y="2625553"/>
                  <a:pt x="3104662" y="2595329"/>
                </a:cubicBezTo>
                <a:cubicBezTo>
                  <a:pt x="3164134" y="2587220"/>
                  <a:pt x="3224401" y="2586777"/>
                  <a:pt x="3284271" y="2582501"/>
                </a:cubicBezTo>
                <a:cubicBezTo>
                  <a:pt x="3305653" y="2578225"/>
                  <a:pt x="3327130" y="2574404"/>
                  <a:pt x="3348416" y="2569674"/>
                </a:cubicBezTo>
                <a:cubicBezTo>
                  <a:pt x="3365628" y="2565850"/>
                  <a:pt x="3382131" y="2555811"/>
                  <a:pt x="3399733" y="2556846"/>
                </a:cubicBezTo>
                <a:cubicBezTo>
                  <a:pt x="3601102" y="2568690"/>
                  <a:pt x="3801896" y="2589035"/>
                  <a:pt x="4002705" y="2608157"/>
                </a:cubicBezTo>
                <a:cubicBezTo>
                  <a:pt x="4071441" y="2614703"/>
                  <a:pt x="4296716" y="2644606"/>
                  <a:pt x="4374751" y="2659468"/>
                </a:cubicBezTo>
                <a:cubicBezTo>
                  <a:pt x="4409392" y="2666066"/>
                  <a:pt x="4442475" y="2680137"/>
                  <a:pt x="4477385" y="2685123"/>
                </a:cubicBezTo>
                <a:cubicBezTo>
                  <a:pt x="4532582" y="2693007"/>
                  <a:pt x="4588683" y="2692404"/>
                  <a:pt x="4644164" y="2697951"/>
                </a:cubicBezTo>
                <a:cubicBezTo>
                  <a:pt x="4674252" y="2700959"/>
                  <a:pt x="4703995" y="2706782"/>
                  <a:pt x="4733968" y="2710778"/>
                </a:cubicBezTo>
                <a:lnTo>
                  <a:pt x="4836602" y="2723606"/>
                </a:lnTo>
                <a:cubicBezTo>
                  <a:pt x="4962907" y="2774121"/>
                  <a:pt x="4849554" y="2723677"/>
                  <a:pt x="4939235" y="2774917"/>
                </a:cubicBezTo>
                <a:cubicBezTo>
                  <a:pt x="4985330" y="2801254"/>
                  <a:pt x="4989967" y="2794973"/>
                  <a:pt x="5029039" y="2826227"/>
                </a:cubicBezTo>
                <a:cubicBezTo>
                  <a:pt x="5085939" y="2871742"/>
                  <a:pt x="5023932" y="2846774"/>
                  <a:pt x="5106015" y="2928849"/>
                </a:cubicBezTo>
                <a:cubicBezTo>
                  <a:pt x="5155404" y="2978233"/>
                  <a:pt x="5134438" y="2952237"/>
                  <a:pt x="5170160" y="3005815"/>
                </a:cubicBezTo>
                <a:cubicBezTo>
                  <a:pt x="5206996" y="3153133"/>
                  <a:pt x="5155487" y="2971580"/>
                  <a:pt x="5208648" y="3095609"/>
                </a:cubicBezTo>
                <a:cubicBezTo>
                  <a:pt x="5215593" y="3111813"/>
                  <a:pt x="5217201" y="3129816"/>
                  <a:pt x="5221477" y="3146920"/>
                </a:cubicBezTo>
                <a:cubicBezTo>
                  <a:pt x="5212924" y="3181127"/>
                  <a:pt x="5212537" y="3218496"/>
                  <a:pt x="5195819" y="3249541"/>
                </a:cubicBezTo>
                <a:cubicBezTo>
                  <a:pt x="5164674" y="3307375"/>
                  <a:pt x="5121836" y="3310686"/>
                  <a:pt x="5080356" y="3352162"/>
                </a:cubicBezTo>
                <a:cubicBezTo>
                  <a:pt x="5065237" y="3367279"/>
                  <a:pt x="5056988" y="3388356"/>
                  <a:pt x="5041869" y="3403473"/>
                </a:cubicBezTo>
                <a:cubicBezTo>
                  <a:pt x="5030966" y="3414375"/>
                  <a:pt x="5016768" y="3421480"/>
                  <a:pt x="5003381" y="3429129"/>
                </a:cubicBezTo>
                <a:cubicBezTo>
                  <a:pt x="4951204" y="3458941"/>
                  <a:pt x="4956870" y="3453583"/>
                  <a:pt x="4900748" y="3467612"/>
                </a:cubicBezTo>
                <a:cubicBezTo>
                  <a:pt x="4879366" y="3480440"/>
                  <a:pt x="4859754" y="3496836"/>
                  <a:pt x="4836602" y="3506095"/>
                </a:cubicBezTo>
                <a:cubicBezTo>
                  <a:pt x="4816356" y="3514192"/>
                  <a:pt x="4793610" y="3513634"/>
                  <a:pt x="4772456" y="3518922"/>
                </a:cubicBezTo>
                <a:cubicBezTo>
                  <a:pt x="4587184" y="3565234"/>
                  <a:pt x="4777956" y="3528181"/>
                  <a:pt x="4592847" y="3557405"/>
                </a:cubicBezTo>
                <a:lnTo>
                  <a:pt x="4438897" y="3583061"/>
                </a:lnTo>
                <a:lnTo>
                  <a:pt x="4361922" y="3595888"/>
                </a:lnTo>
                <a:cubicBezTo>
                  <a:pt x="4109615" y="3591612"/>
                  <a:pt x="3856867" y="3598558"/>
                  <a:pt x="3605000" y="3583061"/>
                </a:cubicBezTo>
                <a:cubicBezTo>
                  <a:pt x="3576368" y="3581299"/>
                  <a:pt x="3554984" y="3554380"/>
                  <a:pt x="3528025" y="3544578"/>
                </a:cubicBezTo>
                <a:cubicBezTo>
                  <a:pt x="3497239" y="3533384"/>
                  <a:pt x="3379315" y="3521180"/>
                  <a:pt x="3361246" y="3518922"/>
                </a:cubicBezTo>
                <a:cubicBezTo>
                  <a:pt x="3331311" y="3510370"/>
                  <a:pt x="3301157" y="3502552"/>
                  <a:pt x="3271441" y="3493267"/>
                </a:cubicBezTo>
                <a:cubicBezTo>
                  <a:pt x="3232719" y="3481168"/>
                  <a:pt x="3195119" y="3465457"/>
                  <a:pt x="3155979" y="3454784"/>
                </a:cubicBezTo>
                <a:cubicBezTo>
                  <a:pt x="3100935" y="3439774"/>
                  <a:pt x="3044550" y="3430137"/>
                  <a:pt x="2989199" y="3416301"/>
                </a:cubicBezTo>
                <a:cubicBezTo>
                  <a:pt x="2907690" y="3395926"/>
                  <a:pt x="2827522" y="3370114"/>
                  <a:pt x="2745445" y="3352162"/>
                </a:cubicBezTo>
                <a:cubicBezTo>
                  <a:pt x="2690497" y="3340144"/>
                  <a:pt x="2634095" y="3336063"/>
                  <a:pt x="2578666" y="3326507"/>
                </a:cubicBezTo>
                <a:cubicBezTo>
                  <a:pt x="2408862" y="3297234"/>
                  <a:pt x="2357347" y="3284585"/>
                  <a:pt x="2193790" y="3249541"/>
                </a:cubicBezTo>
                <a:lnTo>
                  <a:pt x="1577989" y="3275196"/>
                </a:lnTo>
                <a:cubicBezTo>
                  <a:pt x="1523784" y="3278264"/>
                  <a:pt x="1476963" y="3305538"/>
                  <a:pt x="1424039" y="3313679"/>
                </a:cubicBezTo>
                <a:cubicBezTo>
                  <a:pt x="1385765" y="3319567"/>
                  <a:pt x="1347064" y="3322231"/>
                  <a:pt x="1308576" y="3326507"/>
                </a:cubicBezTo>
                <a:cubicBezTo>
                  <a:pt x="1279892" y="3333678"/>
                  <a:pt x="1199023" y="3352499"/>
                  <a:pt x="1180285" y="3364990"/>
                </a:cubicBezTo>
                <a:cubicBezTo>
                  <a:pt x="1130545" y="3398146"/>
                  <a:pt x="1156424" y="3385770"/>
                  <a:pt x="1103309" y="3403473"/>
                </a:cubicBezTo>
                <a:cubicBezTo>
                  <a:pt x="1094756" y="3412025"/>
                  <a:pt x="1087096" y="3421574"/>
                  <a:pt x="1077651" y="3429129"/>
                </a:cubicBezTo>
                <a:cubicBezTo>
                  <a:pt x="1065611" y="3438760"/>
                  <a:pt x="1047336" y="3441710"/>
                  <a:pt x="1039164" y="3454784"/>
                </a:cubicBezTo>
                <a:cubicBezTo>
                  <a:pt x="937447" y="3617512"/>
                  <a:pt x="1069088" y="3468695"/>
                  <a:pt x="987847" y="3570233"/>
                </a:cubicBezTo>
                <a:cubicBezTo>
                  <a:pt x="980291" y="3579677"/>
                  <a:pt x="972560" y="3589666"/>
                  <a:pt x="962188" y="3595888"/>
                </a:cubicBezTo>
                <a:cubicBezTo>
                  <a:pt x="950592" y="3602845"/>
                  <a:pt x="936530" y="3604440"/>
                  <a:pt x="923701" y="3608716"/>
                </a:cubicBezTo>
                <a:cubicBezTo>
                  <a:pt x="915148" y="3621544"/>
                  <a:pt x="899323" y="3631835"/>
                  <a:pt x="898043" y="3647199"/>
                </a:cubicBezTo>
                <a:cubicBezTo>
                  <a:pt x="894827" y="3685785"/>
                  <a:pt x="889392" y="3730432"/>
                  <a:pt x="910872" y="3762648"/>
                </a:cubicBezTo>
                <a:cubicBezTo>
                  <a:pt x="961026" y="3837871"/>
                  <a:pt x="1029608" y="3841104"/>
                  <a:pt x="1103309" y="3852442"/>
                </a:cubicBezTo>
                <a:cubicBezTo>
                  <a:pt x="1133196" y="3857040"/>
                  <a:pt x="1163140" y="3861274"/>
                  <a:pt x="1193114" y="3865270"/>
                </a:cubicBezTo>
                <a:cubicBezTo>
                  <a:pt x="1227289" y="3869826"/>
                  <a:pt x="1261453" y="3874550"/>
                  <a:pt x="1295747" y="3878097"/>
                </a:cubicBezTo>
                <a:lnTo>
                  <a:pt x="1565160" y="3903753"/>
                </a:lnTo>
                <a:lnTo>
                  <a:pt x="1706281" y="3916580"/>
                </a:lnTo>
                <a:lnTo>
                  <a:pt x="1962865" y="3942236"/>
                </a:lnTo>
                <a:cubicBezTo>
                  <a:pt x="2240831" y="3937960"/>
                  <a:pt x="2518986" y="3940518"/>
                  <a:pt x="2796762" y="3929408"/>
                </a:cubicBezTo>
                <a:cubicBezTo>
                  <a:pt x="2840338" y="3927665"/>
                  <a:pt x="2881976" y="3910554"/>
                  <a:pt x="2925053" y="3903753"/>
                </a:cubicBezTo>
                <a:cubicBezTo>
                  <a:pt x="2963304" y="3897714"/>
                  <a:pt x="3002057" y="3895449"/>
                  <a:pt x="3040516" y="3890925"/>
                </a:cubicBezTo>
                <a:cubicBezTo>
                  <a:pt x="3074757" y="3886897"/>
                  <a:pt x="3108683" y="3878959"/>
                  <a:pt x="3143150" y="3878097"/>
                </a:cubicBezTo>
                <a:cubicBezTo>
                  <a:pt x="3450984" y="3870402"/>
                  <a:pt x="3758951" y="3869546"/>
                  <a:pt x="4066851" y="3865270"/>
                </a:cubicBezTo>
                <a:lnTo>
                  <a:pt x="4169484" y="3852442"/>
                </a:lnTo>
                <a:cubicBezTo>
                  <a:pt x="4199457" y="3848446"/>
                  <a:pt x="4229200" y="3842622"/>
                  <a:pt x="4259288" y="3839614"/>
                </a:cubicBezTo>
                <a:cubicBezTo>
                  <a:pt x="4314769" y="3834067"/>
                  <a:pt x="4370475" y="3831063"/>
                  <a:pt x="4426068" y="3826787"/>
                </a:cubicBezTo>
                <a:lnTo>
                  <a:pt x="4490214" y="3813959"/>
                </a:lnTo>
                <a:cubicBezTo>
                  <a:pt x="4515807" y="3809306"/>
                  <a:pt x="4541682" y="3806232"/>
                  <a:pt x="4567189" y="3801131"/>
                </a:cubicBezTo>
                <a:cubicBezTo>
                  <a:pt x="4605849" y="3793400"/>
                  <a:pt x="4644164" y="3784028"/>
                  <a:pt x="4682651" y="3775476"/>
                </a:cubicBezTo>
                <a:cubicBezTo>
                  <a:pt x="4699757" y="3766924"/>
                  <a:pt x="4716061" y="3756535"/>
                  <a:pt x="4733968" y="3749821"/>
                </a:cubicBezTo>
                <a:cubicBezTo>
                  <a:pt x="4750478" y="3743631"/>
                  <a:pt x="4768396" y="3742059"/>
                  <a:pt x="4785285" y="3736993"/>
                </a:cubicBezTo>
                <a:cubicBezTo>
                  <a:pt x="4811191" y="3729222"/>
                  <a:pt x="4836602" y="3719890"/>
                  <a:pt x="4862260" y="3711338"/>
                </a:cubicBezTo>
                <a:cubicBezTo>
                  <a:pt x="4875089" y="3702786"/>
                  <a:pt x="4887212" y="3693065"/>
                  <a:pt x="4900748" y="3685682"/>
                </a:cubicBezTo>
                <a:cubicBezTo>
                  <a:pt x="4934327" y="3667368"/>
                  <a:pt x="5003381" y="3634371"/>
                  <a:pt x="5003381" y="3634371"/>
                </a:cubicBezTo>
                <a:cubicBezTo>
                  <a:pt x="5114567" y="3647199"/>
                  <a:pt x="5229195" y="3642555"/>
                  <a:pt x="5336940" y="3672855"/>
                </a:cubicBezTo>
                <a:cubicBezTo>
                  <a:pt x="5371869" y="3682678"/>
                  <a:pt x="5393786" y="3719632"/>
                  <a:pt x="5413915" y="3749821"/>
                </a:cubicBezTo>
                <a:lnTo>
                  <a:pt x="5465232" y="3826787"/>
                </a:lnTo>
                <a:cubicBezTo>
                  <a:pt x="5469508" y="3839615"/>
                  <a:pt x="5472734" y="3852842"/>
                  <a:pt x="5478061" y="3865270"/>
                </a:cubicBezTo>
                <a:cubicBezTo>
                  <a:pt x="5518426" y="3959445"/>
                  <a:pt x="5562092" y="3963614"/>
                  <a:pt x="5490890" y="4121823"/>
                </a:cubicBezTo>
                <a:cubicBezTo>
                  <a:pt x="5475193" y="4156702"/>
                  <a:pt x="5422468" y="4156030"/>
                  <a:pt x="5388257" y="4173134"/>
                </a:cubicBezTo>
                <a:cubicBezTo>
                  <a:pt x="5350346" y="4192087"/>
                  <a:pt x="5313751" y="4212160"/>
                  <a:pt x="5272794" y="4224445"/>
                </a:cubicBezTo>
                <a:cubicBezTo>
                  <a:pt x="5251908" y="4230710"/>
                  <a:pt x="5229802" y="4231985"/>
                  <a:pt x="5208648" y="4237273"/>
                </a:cubicBezTo>
                <a:cubicBezTo>
                  <a:pt x="5178445" y="4244823"/>
                  <a:pt x="5149047" y="4255378"/>
                  <a:pt x="5118844" y="4262928"/>
                </a:cubicBezTo>
                <a:cubicBezTo>
                  <a:pt x="5082972" y="4271895"/>
                  <a:pt x="5012050" y="4282863"/>
                  <a:pt x="4977723" y="4288583"/>
                </a:cubicBezTo>
                <a:cubicBezTo>
                  <a:pt x="4952065" y="4297135"/>
                  <a:pt x="4927102" y="4308158"/>
                  <a:pt x="4900748" y="4314239"/>
                </a:cubicBezTo>
                <a:cubicBezTo>
                  <a:pt x="4857383" y="4324245"/>
                  <a:pt x="4714561" y="4336703"/>
                  <a:pt x="4682651" y="4339894"/>
                </a:cubicBezTo>
                <a:cubicBezTo>
                  <a:pt x="4634746" y="4349474"/>
                  <a:pt x="4576451" y="4362366"/>
                  <a:pt x="4528701" y="4365549"/>
                </a:cubicBezTo>
                <a:cubicBezTo>
                  <a:pt x="4430469" y="4372097"/>
                  <a:pt x="4331987" y="4374101"/>
                  <a:pt x="4233630" y="4378377"/>
                </a:cubicBezTo>
                <a:cubicBezTo>
                  <a:pt x="4069912" y="4401763"/>
                  <a:pt x="4213021" y="4383115"/>
                  <a:pt x="3989876" y="4404032"/>
                </a:cubicBezTo>
                <a:cubicBezTo>
                  <a:pt x="3595315" y="4441018"/>
                  <a:pt x="3874409" y="4420281"/>
                  <a:pt x="3540854" y="4442516"/>
                </a:cubicBezTo>
                <a:lnTo>
                  <a:pt x="2719787" y="4404032"/>
                </a:lnTo>
                <a:cubicBezTo>
                  <a:pt x="2689596" y="4402331"/>
                  <a:pt x="2659956" y="4395201"/>
                  <a:pt x="2629982" y="4391205"/>
                </a:cubicBezTo>
                <a:cubicBezTo>
                  <a:pt x="2585728" y="4385305"/>
                  <a:pt x="2435724" y="4366527"/>
                  <a:pt x="2399057" y="4365549"/>
                </a:cubicBezTo>
                <a:cubicBezTo>
                  <a:pt x="2121157" y="4358139"/>
                  <a:pt x="1843126" y="4356998"/>
                  <a:pt x="1565160" y="4352722"/>
                </a:cubicBezTo>
                <a:lnTo>
                  <a:pt x="885213" y="4365549"/>
                </a:lnTo>
                <a:cubicBezTo>
                  <a:pt x="871699" y="4366032"/>
                  <a:pt x="857730" y="4370518"/>
                  <a:pt x="846726" y="4378377"/>
                </a:cubicBezTo>
                <a:cubicBezTo>
                  <a:pt x="827041" y="4392436"/>
                  <a:pt x="795409" y="4429688"/>
                  <a:pt x="795409" y="4429688"/>
                </a:cubicBezTo>
                <a:cubicBezTo>
                  <a:pt x="791133" y="4442516"/>
                  <a:pt x="785860" y="4455053"/>
                  <a:pt x="782580" y="4468171"/>
                </a:cubicBezTo>
                <a:cubicBezTo>
                  <a:pt x="777292" y="4489323"/>
                  <a:pt x="774481" y="4511025"/>
                  <a:pt x="769751" y="4532309"/>
                </a:cubicBezTo>
                <a:cubicBezTo>
                  <a:pt x="765926" y="4549519"/>
                  <a:pt x="761198" y="4566516"/>
                  <a:pt x="756922" y="4583620"/>
                </a:cubicBezTo>
                <a:cubicBezTo>
                  <a:pt x="761198" y="4622103"/>
                  <a:pt x="754497" y="4663480"/>
                  <a:pt x="769751" y="4699069"/>
                </a:cubicBezTo>
                <a:cubicBezTo>
                  <a:pt x="781663" y="4726861"/>
                  <a:pt x="815753" y="4739019"/>
                  <a:pt x="833897" y="4763208"/>
                </a:cubicBezTo>
                <a:cubicBezTo>
                  <a:pt x="846726" y="4780311"/>
                  <a:pt x="856293" y="4800440"/>
                  <a:pt x="872384" y="4814518"/>
                </a:cubicBezTo>
                <a:cubicBezTo>
                  <a:pt x="891150" y="4830936"/>
                  <a:pt x="915782" y="4839171"/>
                  <a:pt x="936530" y="4853001"/>
                </a:cubicBezTo>
                <a:cubicBezTo>
                  <a:pt x="954321" y="4864860"/>
                  <a:pt x="968308" y="4882801"/>
                  <a:pt x="987847" y="4891484"/>
                </a:cubicBezTo>
                <a:cubicBezTo>
                  <a:pt x="1007773" y="4900339"/>
                  <a:pt x="1031107" y="4898047"/>
                  <a:pt x="1051993" y="4904312"/>
                </a:cubicBezTo>
                <a:cubicBezTo>
                  <a:pt x="1074051" y="4910929"/>
                  <a:pt x="1094292" y="4922685"/>
                  <a:pt x="1116139" y="4929967"/>
                </a:cubicBezTo>
                <a:cubicBezTo>
                  <a:pt x="1132866" y="4935542"/>
                  <a:pt x="1150626" y="4937536"/>
                  <a:pt x="1167455" y="4942795"/>
                </a:cubicBezTo>
                <a:cubicBezTo>
                  <a:pt x="1219085" y="4958928"/>
                  <a:pt x="1268364" y="4983499"/>
                  <a:pt x="1321406" y="4994106"/>
                </a:cubicBezTo>
                <a:cubicBezTo>
                  <a:pt x="1342788" y="4998382"/>
                  <a:pt x="1364305" y="5002031"/>
                  <a:pt x="1385552" y="5006934"/>
                </a:cubicBezTo>
                <a:cubicBezTo>
                  <a:pt x="1419913" y="5014862"/>
                  <a:pt x="1453458" y="5026461"/>
                  <a:pt x="1488185" y="5032589"/>
                </a:cubicBezTo>
                <a:cubicBezTo>
                  <a:pt x="1526320" y="5039318"/>
                  <a:pt x="1565160" y="5041141"/>
                  <a:pt x="1603648" y="5045417"/>
                </a:cubicBezTo>
                <a:cubicBezTo>
                  <a:pt x="1663517" y="5041141"/>
                  <a:pt x="1723564" y="5038872"/>
                  <a:pt x="1783256" y="5032589"/>
                </a:cubicBezTo>
                <a:cubicBezTo>
                  <a:pt x="1804942" y="5030307"/>
                  <a:pt x="1825598" y="5019566"/>
                  <a:pt x="1847402" y="5019761"/>
                </a:cubicBezTo>
                <a:lnTo>
                  <a:pt x="3220125" y="5045417"/>
                </a:lnTo>
                <a:cubicBezTo>
                  <a:pt x="3405537" y="5068590"/>
                  <a:pt x="3486709" y="5083900"/>
                  <a:pt x="3681975" y="5083900"/>
                </a:cubicBezTo>
                <a:cubicBezTo>
                  <a:pt x="3827435" y="5083900"/>
                  <a:pt x="3972770" y="5075348"/>
                  <a:pt x="4118167" y="5071072"/>
                </a:cubicBezTo>
                <a:cubicBezTo>
                  <a:pt x="4230232" y="4987033"/>
                  <a:pt x="4108349" y="5067618"/>
                  <a:pt x="4336264" y="4994106"/>
                </a:cubicBezTo>
                <a:cubicBezTo>
                  <a:pt x="4414866" y="4968753"/>
                  <a:pt x="4488837" y="4930426"/>
                  <a:pt x="4567189" y="4904312"/>
                </a:cubicBezTo>
                <a:cubicBezTo>
                  <a:pt x="4707080" y="4857687"/>
                  <a:pt x="4853639" y="4830793"/>
                  <a:pt x="4990552" y="4776035"/>
                </a:cubicBezTo>
                <a:cubicBezTo>
                  <a:pt x="5033316" y="4758932"/>
                  <a:pt x="5075412" y="4740052"/>
                  <a:pt x="5118844" y="4724725"/>
                </a:cubicBezTo>
                <a:cubicBezTo>
                  <a:pt x="5143164" y="4716142"/>
                  <a:pt x="5291025" y="4676307"/>
                  <a:pt x="5311281" y="4673414"/>
                </a:cubicBezTo>
                <a:lnTo>
                  <a:pt x="5401086" y="4660586"/>
                </a:lnTo>
                <a:cubicBezTo>
                  <a:pt x="5422468" y="4652034"/>
                  <a:pt x="5443174" y="4641548"/>
                  <a:pt x="5465232" y="4634931"/>
                </a:cubicBezTo>
                <a:cubicBezTo>
                  <a:pt x="5486118" y="4628666"/>
                  <a:pt x="5507924" y="4626003"/>
                  <a:pt x="5529378" y="4622103"/>
                </a:cubicBezTo>
                <a:cubicBezTo>
                  <a:pt x="5626642" y="4604420"/>
                  <a:pt x="5616988" y="4608212"/>
                  <a:pt x="5734644" y="4596448"/>
                </a:cubicBezTo>
                <a:cubicBezTo>
                  <a:pt x="5747473" y="4587896"/>
                  <a:pt x="5763097" y="4582498"/>
                  <a:pt x="5773132" y="4570792"/>
                </a:cubicBezTo>
                <a:cubicBezTo>
                  <a:pt x="5837146" y="4496118"/>
                  <a:pt x="5793665" y="4529734"/>
                  <a:pt x="5824449" y="4468171"/>
                </a:cubicBezTo>
                <a:cubicBezTo>
                  <a:pt x="5831344" y="4454382"/>
                  <a:pt x="5842457" y="4443074"/>
                  <a:pt x="5850107" y="4429688"/>
                </a:cubicBezTo>
                <a:cubicBezTo>
                  <a:pt x="5915206" y="4315775"/>
                  <a:pt x="5838917" y="4433642"/>
                  <a:pt x="5901424" y="4339894"/>
                </a:cubicBezTo>
                <a:cubicBezTo>
                  <a:pt x="5927507" y="4209493"/>
                  <a:pt x="5900783" y="4329312"/>
                  <a:pt x="5927082" y="4237273"/>
                </a:cubicBezTo>
                <a:cubicBezTo>
                  <a:pt x="5959292" y="4124549"/>
                  <a:pt x="5921986" y="4239728"/>
                  <a:pt x="5952741" y="4147479"/>
                </a:cubicBezTo>
                <a:cubicBezTo>
                  <a:pt x="5957017" y="4117548"/>
                  <a:pt x="5955400" y="4086159"/>
                  <a:pt x="5965570" y="4057685"/>
                </a:cubicBezTo>
                <a:cubicBezTo>
                  <a:pt x="5977166" y="4025219"/>
                  <a:pt x="6001467" y="3998725"/>
                  <a:pt x="6016886" y="3967891"/>
                </a:cubicBezTo>
                <a:cubicBezTo>
                  <a:pt x="6027185" y="3947296"/>
                  <a:pt x="6033992" y="3925132"/>
                  <a:pt x="6042545" y="3903753"/>
                </a:cubicBezTo>
                <a:cubicBezTo>
                  <a:pt x="6046821" y="3882373"/>
                  <a:pt x="6050085" y="3860766"/>
                  <a:pt x="6055374" y="3839614"/>
                </a:cubicBezTo>
                <a:cubicBezTo>
                  <a:pt x="6058654" y="3826496"/>
                  <a:pt x="6067873" y="3814649"/>
                  <a:pt x="6068203" y="3801131"/>
                </a:cubicBezTo>
                <a:cubicBezTo>
                  <a:pt x="6100106" y="2493260"/>
                  <a:pt x="6052086" y="3163970"/>
                  <a:pt x="6093862" y="2620985"/>
                </a:cubicBezTo>
                <a:cubicBezTo>
                  <a:pt x="6089585" y="2531191"/>
                  <a:pt x="6090961" y="2440949"/>
                  <a:pt x="6081032" y="2351603"/>
                </a:cubicBezTo>
                <a:cubicBezTo>
                  <a:pt x="6078045" y="2324725"/>
                  <a:pt x="6063927" y="2300292"/>
                  <a:pt x="6055374" y="2274637"/>
                </a:cubicBezTo>
                <a:lnTo>
                  <a:pt x="6042545" y="2236154"/>
                </a:lnTo>
                <a:lnTo>
                  <a:pt x="6029716" y="2197671"/>
                </a:lnTo>
                <a:cubicBezTo>
                  <a:pt x="6033992" y="2026635"/>
                  <a:pt x="6035706" y="1855516"/>
                  <a:pt x="6042545" y="1684564"/>
                </a:cubicBezTo>
                <a:cubicBezTo>
                  <a:pt x="6044263" y="1641626"/>
                  <a:pt x="6044951" y="1597976"/>
                  <a:pt x="6055374" y="1556287"/>
                </a:cubicBezTo>
                <a:cubicBezTo>
                  <a:pt x="6058308" y="1544553"/>
                  <a:pt x="6071123" y="1537566"/>
                  <a:pt x="6081032" y="1530631"/>
                </a:cubicBezTo>
                <a:cubicBezTo>
                  <a:pt x="6199089" y="1448000"/>
                  <a:pt x="6148151" y="1476160"/>
                  <a:pt x="6260641" y="1453665"/>
                </a:cubicBezTo>
                <a:cubicBezTo>
                  <a:pt x="6277931" y="1450208"/>
                  <a:pt x="6294481" y="1443168"/>
                  <a:pt x="6311958" y="1440838"/>
                </a:cubicBezTo>
                <a:cubicBezTo>
                  <a:pt x="6358778" y="1434596"/>
                  <a:pt x="6406039" y="1432286"/>
                  <a:pt x="6453079" y="1428010"/>
                </a:cubicBezTo>
                <a:cubicBezTo>
                  <a:pt x="6487290" y="1419458"/>
                  <a:pt x="6522258" y="1413505"/>
                  <a:pt x="6555712" y="1402355"/>
                </a:cubicBezTo>
                <a:lnTo>
                  <a:pt x="6632687" y="1376699"/>
                </a:lnTo>
                <a:cubicBezTo>
                  <a:pt x="6641240" y="1363871"/>
                  <a:pt x="6645517" y="1346767"/>
                  <a:pt x="6658346" y="1338216"/>
                </a:cubicBezTo>
                <a:cubicBezTo>
                  <a:pt x="6673017" y="1328437"/>
                  <a:pt x="6693153" y="1331579"/>
                  <a:pt x="6709662" y="1325389"/>
                </a:cubicBezTo>
                <a:cubicBezTo>
                  <a:pt x="6727569" y="1318675"/>
                  <a:pt x="6743401" y="1307266"/>
                  <a:pt x="6760979" y="1299733"/>
                </a:cubicBezTo>
                <a:cubicBezTo>
                  <a:pt x="6773409" y="1294406"/>
                  <a:pt x="6786845" y="1291759"/>
                  <a:pt x="6799467" y="1286905"/>
                </a:cubicBezTo>
                <a:cubicBezTo>
                  <a:pt x="6842455" y="1270373"/>
                  <a:pt x="6883076" y="1246764"/>
                  <a:pt x="6927758" y="1235595"/>
                </a:cubicBezTo>
                <a:cubicBezTo>
                  <a:pt x="6961969" y="1227043"/>
                  <a:pt x="6998850" y="1225708"/>
                  <a:pt x="7030392" y="1209939"/>
                </a:cubicBezTo>
                <a:cubicBezTo>
                  <a:pt x="7047498" y="1201387"/>
                  <a:pt x="7062912" y="1187808"/>
                  <a:pt x="7081709" y="1184284"/>
                </a:cubicBezTo>
                <a:cubicBezTo>
                  <a:pt x="7188015" y="1164354"/>
                  <a:pt x="7404861" y="1171456"/>
                  <a:pt x="7492243" y="1171456"/>
                </a:cubicBez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solidFill>
                <a:srgbClr val="FF0000"/>
              </a:solidFill>
            </a:endParaRPr>
          </a:p>
        </p:txBody>
      </p:sp>
      <p:pic>
        <p:nvPicPr>
          <p:cNvPr id="5" name="Picture 19" descr="iphone5s-selection-hero-20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7162" y="1371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032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smtClean="0"/>
              <a:t>Complex Data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Center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60" y="1566977"/>
            <a:ext cx="3161093" cy="2344215"/>
          </a:xfrm>
          <a:prstGeom prst="rect">
            <a:avLst/>
          </a:prstGeom>
        </p:spPr>
      </p:pic>
      <p:pic>
        <p:nvPicPr>
          <p:cNvPr id="5" name="图片 4" descr="Screen Shot 2015-11-13 at 8.32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17" y="1721993"/>
            <a:ext cx="4379242" cy="2648552"/>
          </a:xfrm>
          <a:prstGeom prst="rect">
            <a:avLst/>
          </a:prstGeom>
        </p:spPr>
      </p:pic>
      <p:pic>
        <p:nvPicPr>
          <p:cNvPr id="6" name="图片 5" descr="Screen Shot 2015-11-13 at 8.29.2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15" y="4484739"/>
            <a:ext cx="4704100" cy="2202428"/>
          </a:xfrm>
          <a:prstGeom prst="rect">
            <a:avLst/>
          </a:prstGeom>
        </p:spPr>
      </p:pic>
      <p:pic>
        <p:nvPicPr>
          <p:cNvPr id="7" name="图片 6" descr="Screen Shot 2015-11-13 at 8.34.2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" y="3840823"/>
            <a:ext cx="3693822" cy="30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>
                <a:latin typeface="华文新魏"/>
                <a:ea typeface="华文新魏"/>
                <a:cs typeface="华文新魏"/>
              </a:rPr>
              <a:t>Complex</a:t>
            </a:r>
            <a:r>
              <a:rPr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lang="en-US" altLang="zh-CN" sz="3600" dirty="0" smtClean="0">
                <a:latin typeface="华文新魏"/>
                <a:ea typeface="华文新魏"/>
                <a:cs typeface="华文新魏"/>
              </a:rPr>
              <a:t>Software</a:t>
            </a:r>
            <a:r>
              <a:rPr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lang="en-US" altLang="zh-CN" sz="3600" dirty="0" smtClean="0">
                <a:latin typeface="华文新魏"/>
                <a:ea typeface="华文新魏"/>
                <a:cs typeface="华文新魏"/>
              </a:rPr>
              <a:t>Module</a:t>
            </a:r>
            <a:r>
              <a:rPr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lang="en-US" altLang="zh-CN" sz="3600" dirty="0" smtClean="0">
                <a:latin typeface="华文新魏"/>
                <a:ea typeface="华文新魏"/>
                <a:cs typeface="华文新魏"/>
              </a:rPr>
              <a:t>Dependences</a:t>
            </a:r>
            <a:endParaRPr kumimoji="1" lang="zh-CN" altLang="en-US" sz="3600" dirty="0">
              <a:latin typeface="华文新魏"/>
              <a:ea typeface="华文新魏"/>
              <a:cs typeface="华文新魏"/>
            </a:endParaRPr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54" y="1800154"/>
            <a:ext cx="3882850" cy="48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7"/>
          <p:cNvGrpSpPr/>
          <p:nvPr/>
        </p:nvGrpSpPr>
        <p:grpSpPr>
          <a:xfrm>
            <a:off x="515822" y="1363258"/>
            <a:ext cx="4306377" cy="5357404"/>
            <a:chOff x="1763688" y="-95087"/>
            <a:chExt cx="6140821" cy="6791111"/>
          </a:xfrm>
        </p:grpSpPr>
        <p:sp>
          <p:nvSpPr>
            <p:cNvPr id="6" name="矩形 5"/>
            <p:cNvSpPr/>
            <p:nvPr/>
          </p:nvSpPr>
          <p:spPr>
            <a:xfrm>
              <a:off x="3583522" y="609397"/>
              <a:ext cx="1183340" cy="349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CDN DNS</a:t>
              </a:r>
              <a:endParaRPr lang="zh-CN" altLang="en-US" sz="1200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3583522" y="1351183"/>
              <a:ext cx="1183340" cy="349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BGW</a:t>
              </a:r>
              <a:endParaRPr lang="zh-CN" altLang="en-US" sz="1200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583522" y="2071263"/>
              <a:ext cx="1183340" cy="349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BFE</a:t>
              </a:r>
              <a:endParaRPr lang="zh-CN" altLang="en-US" sz="1200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3583522" y="2791343"/>
              <a:ext cx="1183340" cy="34962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PR-</a:t>
              </a:r>
              <a:r>
                <a:rPr lang="en-US" altLang="zh-CN" sz="1200" dirty="0" err="1" smtClean="0"/>
                <a:t>Nginx</a:t>
              </a:r>
              <a:endParaRPr lang="zh-CN" altLang="en-US" sz="12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583522" y="3501008"/>
              <a:ext cx="1183340" cy="3496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UI-</a:t>
              </a:r>
              <a:r>
                <a:rPr lang="en-US" altLang="zh-CN" sz="1200" dirty="0" err="1" smtClean="0"/>
                <a:t>Nginx</a:t>
              </a:r>
              <a:endParaRPr lang="zh-CN" altLang="en-US" sz="1200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5147864" y="3501008"/>
              <a:ext cx="1183340" cy="34962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VUI</a:t>
              </a:r>
              <a:endParaRPr lang="zh-CN" altLang="en-US" sz="12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3583522" y="4205463"/>
              <a:ext cx="1183340" cy="34962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US</a:t>
              </a:r>
              <a:endParaRPr lang="zh-CN" altLang="en-US" sz="12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147864" y="4205462"/>
              <a:ext cx="1183340" cy="34962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GSS</a:t>
              </a:r>
              <a:endParaRPr lang="zh-CN" altLang="en-US" sz="1200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763688" y="3990323"/>
              <a:ext cx="1183340" cy="34962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/>
                <a:t>ECOM</a:t>
              </a:r>
              <a:endParaRPr lang="zh-CN" altLang="en-US" sz="1200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763688" y="4447527"/>
              <a:ext cx="1183340" cy="34962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RS</a:t>
              </a:r>
              <a:endParaRPr lang="zh-CN" altLang="en-US" sz="12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583522" y="5006174"/>
              <a:ext cx="1183340" cy="34962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AC</a:t>
              </a:r>
              <a:endParaRPr lang="zh-CN" altLang="en-US" sz="12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63688" y="5019641"/>
              <a:ext cx="1183340" cy="34962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DA</a:t>
              </a:r>
              <a:endParaRPr lang="zh-CN" altLang="en-US" sz="12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721169" y="4992755"/>
              <a:ext cx="1183340" cy="3496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NDI</a:t>
              </a:r>
              <a:endParaRPr lang="zh-CN" altLang="en-US" sz="12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5147864" y="4782074"/>
              <a:ext cx="1183340" cy="3496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ATTR DX</a:t>
              </a:r>
              <a:endParaRPr lang="zh-CN" altLang="en-US" sz="12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147864" y="5212372"/>
              <a:ext cx="1183340" cy="3496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DISP DX</a:t>
              </a:r>
              <a:endParaRPr lang="zh-CN" altLang="en-US" sz="1200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5147864" y="613879"/>
              <a:ext cx="1183340" cy="3496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TDO</a:t>
              </a:r>
              <a:endParaRPr lang="zh-CN" altLang="en-US" sz="1200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794627" y="5736798"/>
              <a:ext cx="1183340" cy="34962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BC</a:t>
              </a:r>
              <a:endParaRPr lang="zh-CN" altLang="en-US" sz="12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3462498" y="6346399"/>
              <a:ext cx="591670" cy="34962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BS</a:t>
              </a:r>
              <a:endParaRPr lang="zh-CN" altLang="en-US" sz="1200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2713945" y="6346399"/>
              <a:ext cx="591670" cy="34962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BS</a:t>
              </a:r>
              <a:endParaRPr lang="zh-CN" altLang="en-US" sz="1200" dirty="0"/>
            </a:p>
          </p:txBody>
        </p:sp>
        <p:cxnSp>
          <p:nvCxnSpPr>
            <p:cNvPr id="25" name="直接箭头连接符 22"/>
            <p:cNvCxnSpPr>
              <a:stCxn id="22" idx="2"/>
              <a:endCxn id="24" idx="0"/>
            </p:cNvCxnSpPr>
            <p:nvPr/>
          </p:nvCxnSpPr>
          <p:spPr>
            <a:xfrm flipH="1">
              <a:off x="3009780" y="6086423"/>
              <a:ext cx="376517" cy="259976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3"/>
            <p:cNvCxnSpPr>
              <a:stCxn id="22" idx="2"/>
              <a:endCxn id="23" idx="0"/>
            </p:cNvCxnSpPr>
            <p:nvPr/>
          </p:nvCxnSpPr>
          <p:spPr>
            <a:xfrm>
              <a:off x="3386297" y="6086423"/>
              <a:ext cx="372036" cy="259976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4426203" y="5736797"/>
              <a:ext cx="1183340" cy="34962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BC</a:t>
              </a:r>
              <a:endParaRPr lang="zh-CN" altLang="en-US" sz="1200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5094074" y="6346398"/>
              <a:ext cx="591670" cy="34962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BS</a:t>
              </a:r>
              <a:endParaRPr lang="zh-CN" altLang="en-US" sz="1200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345521" y="6346398"/>
              <a:ext cx="591670" cy="34962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 smtClean="0"/>
                <a:t>BS</a:t>
              </a:r>
              <a:endParaRPr lang="zh-CN" altLang="en-US" sz="1200" dirty="0"/>
            </a:p>
          </p:txBody>
        </p:sp>
        <p:cxnSp>
          <p:nvCxnSpPr>
            <p:cNvPr id="30" name="直接箭头连接符 27"/>
            <p:cNvCxnSpPr>
              <a:stCxn id="27" idx="2"/>
              <a:endCxn id="29" idx="0"/>
            </p:cNvCxnSpPr>
            <p:nvPr/>
          </p:nvCxnSpPr>
          <p:spPr>
            <a:xfrm flipH="1">
              <a:off x="4641356" y="6086422"/>
              <a:ext cx="376517" cy="259976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28"/>
            <p:cNvCxnSpPr>
              <a:stCxn id="27" idx="2"/>
              <a:endCxn id="28" idx="0"/>
            </p:cNvCxnSpPr>
            <p:nvPr/>
          </p:nvCxnSpPr>
          <p:spPr>
            <a:xfrm>
              <a:off x="5017873" y="6086422"/>
              <a:ext cx="372036" cy="259976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29"/>
            <p:cNvCxnSpPr>
              <a:stCxn id="16" idx="2"/>
              <a:endCxn id="22" idx="0"/>
            </p:cNvCxnSpPr>
            <p:nvPr/>
          </p:nvCxnSpPr>
          <p:spPr>
            <a:xfrm flipH="1">
              <a:off x="3386297" y="5355799"/>
              <a:ext cx="788895" cy="380999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0"/>
            <p:cNvCxnSpPr>
              <a:stCxn id="16" idx="2"/>
              <a:endCxn id="27" idx="0"/>
            </p:cNvCxnSpPr>
            <p:nvPr/>
          </p:nvCxnSpPr>
          <p:spPr>
            <a:xfrm>
              <a:off x="4175192" y="5355799"/>
              <a:ext cx="842681" cy="38099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1"/>
            <p:cNvCxnSpPr>
              <a:stCxn id="16" idx="3"/>
              <a:endCxn id="19" idx="1"/>
            </p:cNvCxnSpPr>
            <p:nvPr/>
          </p:nvCxnSpPr>
          <p:spPr>
            <a:xfrm flipV="1">
              <a:off x="4766862" y="4956887"/>
              <a:ext cx="381002" cy="22410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2"/>
            <p:cNvCxnSpPr>
              <a:stCxn id="16" idx="3"/>
              <a:endCxn id="20" idx="1"/>
            </p:cNvCxnSpPr>
            <p:nvPr/>
          </p:nvCxnSpPr>
          <p:spPr>
            <a:xfrm>
              <a:off x="4766862" y="5180987"/>
              <a:ext cx="381002" cy="206198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3"/>
            <p:cNvCxnSpPr>
              <a:stCxn id="18" idx="1"/>
              <a:endCxn id="19" idx="3"/>
            </p:cNvCxnSpPr>
            <p:nvPr/>
          </p:nvCxnSpPr>
          <p:spPr>
            <a:xfrm flipH="1" flipV="1">
              <a:off x="6331204" y="4956887"/>
              <a:ext cx="389965" cy="210681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4"/>
            <p:cNvCxnSpPr>
              <a:stCxn id="20" idx="3"/>
              <a:endCxn id="18" idx="1"/>
            </p:cNvCxnSpPr>
            <p:nvPr/>
          </p:nvCxnSpPr>
          <p:spPr>
            <a:xfrm flipV="1">
              <a:off x="6331204" y="5167568"/>
              <a:ext cx="389965" cy="219617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5"/>
            <p:cNvCxnSpPr>
              <a:stCxn id="12" idx="3"/>
              <a:endCxn id="13" idx="1"/>
            </p:cNvCxnSpPr>
            <p:nvPr/>
          </p:nvCxnSpPr>
          <p:spPr>
            <a:xfrm flipV="1">
              <a:off x="4766862" y="4380275"/>
              <a:ext cx="381002" cy="1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6"/>
            <p:cNvCxnSpPr>
              <a:stCxn id="12" idx="2"/>
              <a:endCxn id="16" idx="0"/>
            </p:cNvCxnSpPr>
            <p:nvPr/>
          </p:nvCxnSpPr>
          <p:spPr>
            <a:xfrm>
              <a:off x="4175192" y="4555088"/>
              <a:ext cx="0" cy="451086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7"/>
            <p:cNvCxnSpPr>
              <a:stCxn id="12" idx="2"/>
              <a:endCxn id="17" idx="3"/>
            </p:cNvCxnSpPr>
            <p:nvPr/>
          </p:nvCxnSpPr>
          <p:spPr>
            <a:xfrm flipH="1">
              <a:off x="2947028" y="4555088"/>
              <a:ext cx="1228164" cy="639366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38"/>
            <p:cNvCxnSpPr>
              <a:stCxn id="17" idx="3"/>
              <a:endCxn id="16" idx="1"/>
            </p:cNvCxnSpPr>
            <p:nvPr/>
          </p:nvCxnSpPr>
          <p:spPr>
            <a:xfrm flipV="1">
              <a:off x="2947028" y="5180987"/>
              <a:ext cx="636494" cy="13467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39"/>
            <p:cNvCxnSpPr>
              <a:stCxn id="12" idx="1"/>
              <a:endCxn id="14" idx="3"/>
            </p:cNvCxnSpPr>
            <p:nvPr/>
          </p:nvCxnSpPr>
          <p:spPr>
            <a:xfrm flipH="1" flipV="1">
              <a:off x="2947028" y="4165136"/>
              <a:ext cx="636494" cy="21514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0"/>
            <p:cNvCxnSpPr>
              <a:stCxn id="15" idx="3"/>
              <a:endCxn id="12" idx="1"/>
            </p:cNvCxnSpPr>
            <p:nvPr/>
          </p:nvCxnSpPr>
          <p:spPr>
            <a:xfrm flipV="1">
              <a:off x="2947028" y="4380276"/>
              <a:ext cx="636494" cy="242064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1"/>
            <p:cNvCxnSpPr>
              <a:stCxn id="6" idx="3"/>
              <a:endCxn id="21" idx="1"/>
            </p:cNvCxnSpPr>
            <p:nvPr/>
          </p:nvCxnSpPr>
          <p:spPr>
            <a:xfrm>
              <a:off x="4766862" y="784210"/>
              <a:ext cx="381002" cy="4482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2"/>
            <p:cNvCxnSpPr>
              <a:stCxn id="6" idx="2"/>
              <a:endCxn id="7" idx="0"/>
            </p:cNvCxnSpPr>
            <p:nvPr/>
          </p:nvCxnSpPr>
          <p:spPr>
            <a:xfrm>
              <a:off x="4175192" y="959022"/>
              <a:ext cx="0" cy="392161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3"/>
            <p:cNvCxnSpPr>
              <a:stCxn id="7" idx="2"/>
              <a:endCxn id="8" idx="0"/>
            </p:cNvCxnSpPr>
            <p:nvPr/>
          </p:nvCxnSpPr>
          <p:spPr>
            <a:xfrm>
              <a:off x="4175192" y="1700808"/>
              <a:ext cx="0" cy="370455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4"/>
            <p:cNvCxnSpPr>
              <a:stCxn id="8" idx="2"/>
              <a:endCxn id="9" idx="0"/>
            </p:cNvCxnSpPr>
            <p:nvPr/>
          </p:nvCxnSpPr>
          <p:spPr>
            <a:xfrm>
              <a:off x="4175192" y="2420888"/>
              <a:ext cx="0" cy="370455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5"/>
            <p:cNvCxnSpPr>
              <a:stCxn id="9" idx="2"/>
              <a:endCxn id="10" idx="0"/>
            </p:cNvCxnSpPr>
            <p:nvPr/>
          </p:nvCxnSpPr>
          <p:spPr>
            <a:xfrm>
              <a:off x="4175192" y="3140968"/>
              <a:ext cx="0" cy="36004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6"/>
            <p:cNvCxnSpPr>
              <a:stCxn id="10" idx="3"/>
              <a:endCxn id="11" idx="1"/>
            </p:cNvCxnSpPr>
            <p:nvPr/>
          </p:nvCxnSpPr>
          <p:spPr>
            <a:xfrm>
              <a:off x="4766862" y="3675821"/>
              <a:ext cx="381002" cy="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7"/>
            <p:cNvSpPr txBox="1"/>
            <p:nvPr/>
          </p:nvSpPr>
          <p:spPr>
            <a:xfrm>
              <a:off x="3370058" y="-95087"/>
              <a:ext cx="830223" cy="351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/>
                <a:t>Query</a:t>
              </a:r>
              <a:endParaRPr lang="zh-CN" altLang="en-US" sz="1200" dirty="0"/>
            </a:p>
          </p:txBody>
        </p:sp>
        <p:sp>
          <p:nvSpPr>
            <p:cNvPr id="51" name="TextBox 48"/>
            <p:cNvSpPr txBox="1"/>
            <p:nvPr/>
          </p:nvSpPr>
          <p:spPr>
            <a:xfrm>
              <a:off x="4152350" y="-95087"/>
              <a:ext cx="816651" cy="351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 smtClean="0"/>
                <a:t>Result</a:t>
              </a:r>
              <a:endParaRPr lang="zh-CN" altLang="en-US" sz="1200" dirty="0"/>
            </a:p>
          </p:txBody>
        </p:sp>
        <p:cxnSp>
          <p:nvCxnSpPr>
            <p:cNvPr id="52" name="直接箭头连接符 49"/>
            <p:cNvCxnSpPr>
              <a:stCxn id="12" idx="0"/>
              <a:endCxn id="10" idx="2"/>
            </p:cNvCxnSpPr>
            <p:nvPr/>
          </p:nvCxnSpPr>
          <p:spPr>
            <a:xfrm flipV="1">
              <a:off x="4175192" y="3850633"/>
              <a:ext cx="0" cy="35483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0"/>
            <p:cNvCxnSpPr/>
            <p:nvPr/>
          </p:nvCxnSpPr>
          <p:spPr>
            <a:xfrm>
              <a:off x="3781197" y="296525"/>
              <a:ext cx="0" cy="312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箭头连接符 51"/>
            <p:cNvCxnSpPr/>
            <p:nvPr/>
          </p:nvCxnSpPr>
          <p:spPr>
            <a:xfrm flipV="1">
              <a:off x="4560675" y="296525"/>
              <a:ext cx="0" cy="31287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51561"/>
            <a:ext cx="1905000" cy="10725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5"/>
            <a:ext cx="91440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CN" sz="2400" dirty="0" smtClean="0">
                <a:latin typeface="Arial" pitchFamily="-84" charset="0"/>
              </a:rPr>
              <a:t>Network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Management: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blessed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(by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the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value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)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and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doomed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(by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the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volume,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velocity</a:t>
            </a:r>
            <a:r>
              <a:rPr lang="zh-CN" altLang="en-US" sz="2400" dirty="0" smtClean="0">
                <a:latin typeface="Arial" pitchFamily="-84" charset="0"/>
              </a:rPr>
              <a:t>, </a:t>
            </a:r>
            <a:r>
              <a:rPr lang="en-US" altLang="zh-CN" sz="2400" dirty="0" smtClean="0">
                <a:latin typeface="Arial" pitchFamily="-84" charset="0"/>
              </a:rPr>
              <a:t>and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variety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)  of Big</a:t>
            </a:r>
            <a:r>
              <a:rPr lang="zh-CN" altLang="en-US" sz="2400" dirty="0" smtClean="0">
                <a:latin typeface="Arial" pitchFamily="-84" charset="0"/>
              </a:rPr>
              <a:t> </a:t>
            </a:r>
            <a:r>
              <a:rPr lang="en-US" altLang="zh-CN" sz="2400" dirty="0" smtClean="0">
                <a:latin typeface="Arial" pitchFamily="-84" charset="0"/>
              </a:rPr>
              <a:t>Data</a:t>
            </a:r>
            <a:endParaRPr lang="en-US" sz="2400" dirty="0">
              <a:solidFill>
                <a:schemeClr val="tx1"/>
              </a:solidFill>
              <a:latin typeface="Arial" pitchFamily="-84" charset="0"/>
            </a:endParaRPr>
          </a:p>
        </p:txBody>
      </p:sp>
      <p:pic>
        <p:nvPicPr>
          <p:cNvPr id="10245" name="Picture 4" descr="MPj0422409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895601"/>
            <a:ext cx="2438400" cy="162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MCj041593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4" y="5029200"/>
            <a:ext cx="771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MCj0431923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9" y="5105400"/>
            <a:ext cx="8429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 descr="MPj0411730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800601"/>
            <a:ext cx="1219200" cy="99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486402" y="3611880"/>
            <a:ext cx="172328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Troubleshooting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2743200" y="4495800"/>
            <a:ext cx="8382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 flipV="1">
            <a:off x="5562600" y="4572000"/>
            <a:ext cx="7620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282701" y="6019800"/>
            <a:ext cx="129988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/>
                </a:solidFill>
              </a:rPr>
              <a:t>Customers</a:t>
            </a: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6397625" y="4154813"/>
            <a:ext cx="99799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Network</a:t>
            </a:r>
            <a:r>
              <a:rPr lang="en-US" sz="1800">
                <a:solidFill>
                  <a:schemeClr val="tx1"/>
                </a:solidFill>
              </a:rPr>
              <a:t/>
            </a:r>
            <a:br>
              <a:rPr lang="en-US" sz="1800">
                <a:solidFill>
                  <a:schemeClr val="tx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alerts</a:t>
            </a:r>
          </a:p>
        </p:txBody>
      </p:sp>
      <p:sp>
        <p:nvSpPr>
          <p:cNvPr id="10254" name="Text Box 17"/>
          <p:cNvSpPr txBox="1">
            <a:spLocks noChangeArrowheads="1"/>
          </p:cNvSpPr>
          <p:nvPr/>
        </p:nvSpPr>
        <p:spPr bwMode="auto">
          <a:xfrm>
            <a:off x="1190627" y="3987173"/>
            <a:ext cx="154401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Customer 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trouble tickets</a:t>
            </a:r>
          </a:p>
        </p:txBody>
      </p:sp>
      <p:sp>
        <p:nvSpPr>
          <p:cNvPr id="10255" name="Line 24"/>
          <p:cNvSpPr>
            <a:spLocks noChangeShapeType="1"/>
          </p:cNvSpPr>
          <p:nvPr/>
        </p:nvSpPr>
        <p:spPr bwMode="auto">
          <a:xfrm>
            <a:off x="2209800" y="2209800"/>
            <a:ext cx="1066800" cy="6858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6" name="Line 25"/>
          <p:cNvSpPr>
            <a:spLocks noChangeShapeType="1"/>
          </p:cNvSpPr>
          <p:nvPr/>
        </p:nvSpPr>
        <p:spPr bwMode="auto">
          <a:xfrm>
            <a:off x="3657600" y="1981200"/>
            <a:ext cx="152400" cy="83820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7" name="Line 26"/>
          <p:cNvSpPr>
            <a:spLocks noChangeShapeType="1"/>
          </p:cNvSpPr>
          <p:nvPr/>
        </p:nvSpPr>
        <p:spPr bwMode="auto">
          <a:xfrm flipH="1">
            <a:off x="4572000" y="2133600"/>
            <a:ext cx="152400" cy="60960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8" name="Line 27"/>
          <p:cNvSpPr>
            <a:spLocks noChangeShapeType="1"/>
          </p:cNvSpPr>
          <p:nvPr/>
        </p:nvSpPr>
        <p:spPr bwMode="auto">
          <a:xfrm flipH="1">
            <a:off x="5334000" y="2057400"/>
            <a:ext cx="1295400" cy="68580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59" name="Line 28"/>
          <p:cNvSpPr>
            <a:spLocks noChangeShapeType="1"/>
          </p:cNvSpPr>
          <p:nvPr/>
        </p:nvSpPr>
        <p:spPr bwMode="auto">
          <a:xfrm flipH="1">
            <a:off x="5638800" y="2514600"/>
            <a:ext cx="2133600" cy="38100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60" name="Line 31"/>
          <p:cNvSpPr>
            <a:spLocks noChangeShapeType="1"/>
          </p:cNvSpPr>
          <p:nvPr/>
        </p:nvSpPr>
        <p:spPr bwMode="auto">
          <a:xfrm>
            <a:off x="2209800" y="2895600"/>
            <a:ext cx="1143000" cy="3048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6056" name="Cloud"/>
          <p:cNvSpPr>
            <a:spLocks noChangeAspect="1" noEditPoints="1" noChangeArrowheads="1"/>
          </p:cNvSpPr>
          <p:nvPr/>
        </p:nvSpPr>
        <p:spPr bwMode="auto">
          <a:xfrm>
            <a:off x="6019800" y="4876804"/>
            <a:ext cx="2438400" cy="1482091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500">
              <a:latin typeface="Verdana" charset="0"/>
            </a:endParaRPr>
          </a:p>
          <a:p>
            <a:pPr>
              <a:defRPr/>
            </a:pPr>
            <a:r>
              <a:rPr lang="en-US">
                <a:solidFill>
                  <a:schemeClr val="tx1"/>
                </a:solidFill>
                <a:latin typeface="Verdana" charset="0"/>
              </a:rPr>
              <a:t>Network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157913" y="1508760"/>
          <a:ext cx="1295400" cy="102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Photo Editor Photo" r:id="rId9" imgW="4847619" imgH="3828571" progId="">
                  <p:embed/>
                </p:oleObj>
              </mc:Choice>
              <mc:Fallback>
                <p:oleObj name="Photo Editor Photo" r:id="rId9" imgW="4847619" imgH="38285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913" y="1508760"/>
                        <a:ext cx="1295400" cy="102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2" name="Picture 1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1325881"/>
            <a:ext cx="1524000" cy="93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3" name="Text Box 18"/>
          <p:cNvSpPr txBox="1">
            <a:spLocks noChangeArrowheads="1"/>
          </p:cNvSpPr>
          <p:nvPr/>
        </p:nvSpPr>
        <p:spPr bwMode="auto">
          <a:xfrm>
            <a:off x="2883962" y="1600201"/>
            <a:ext cx="1195171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2060"/>
                </a:solidFill>
              </a:rPr>
              <a:t>Routing</a:t>
            </a:r>
            <a:br>
              <a:rPr lang="en-US" sz="1400">
                <a:solidFill>
                  <a:srgbClr val="002060"/>
                </a:solidFill>
              </a:rPr>
            </a:br>
            <a:r>
              <a:rPr lang="en-US" sz="1400">
                <a:solidFill>
                  <a:srgbClr val="002060"/>
                </a:solidFill>
              </a:rPr>
              <a:t>events (OSPF)</a:t>
            </a:r>
          </a:p>
        </p:txBody>
      </p:sp>
      <p:sp>
        <p:nvSpPr>
          <p:cNvPr id="10264" name="Text Box 23"/>
          <p:cNvSpPr txBox="1">
            <a:spLocks noChangeArrowheads="1"/>
          </p:cNvSpPr>
          <p:nvPr/>
        </p:nvSpPr>
        <p:spPr bwMode="auto">
          <a:xfrm>
            <a:off x="427520" y="960126"/>
            <a:ext cx="161753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2060"/>
                </a:solidFill>
              </a:rPr>
              <a:t>End to end</a:t>
            </a:r>
            <a:br>
              <a:rPr lang="en-US" sz="1400" dirty="0">
                <a:solidFill>
                  <a:srgbClr val="002060"/>
                </a:solidFill>
              </a:rPr>
            </a:br>
            <a:r>
              <a:rPr lang="en-US" sz="1400" dirty="0">
                <a:solidFill>
                  <a:srgbClr val="002060"/>
                </a:solidFill>
              </a:rPr>
              <a:t>service monitoring</a:t>
            </a:r>
            <a:r>
              <a:rPr lang="en-US" sz="1400" dirty="0" smtClean="0">
                <a:solidFill>
                  <a:srgbClr val="002060"/>
                </a:solidFill>
              </a:rPr>
              <a:t/>
            </a:r>
            <a:br>
              <a:rPr lang="en-US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(e.g., </a:t>
            </a:r>
            <a:r>
              <a:rPr lang="en-US" sz="1400" dirty="0" err="1" smtClean="0">
                <a:solidFill>
                  <a:srgbClr val="002060"/>
                </a:solidFill>
              </a:rPr>
              <a:t>GSTool</a:t>
            </a:r>
            <a:r>
              <a:rPr lang="en-US" sz="1400" dirty="0" smtClean="0">
                <a:solidFill>
                  <a:srgbClr val="002060"/>
                </a:solidFill>
              </a:rPr>
              <a:t>, RCAT, </a:t>
            </a:r>
            <a:br>
              <a:rPr lang="en-US" sz="1400" dirty="0" smtClean="0">
                <a:solidFill>
                  <a:srgbClr val="002060"/>
                </a:solidFill>
              </a:rPr>
            </a:br>
            <a:r>
              <a:rPr lang="en-US" sz="1400" dirty="0" smtClean="0">
                <a:solidFill>
                  <a:srgbClr val="002060"/>
                </a:solidFill>
              </a:rPr>
              <a:t>WIPM)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0265" name="Picture 29" descr="MCj040415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29122" y="1543051"/>
            <a:ext cx="1138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6" name="Text Box 30"/>
          <p:cNvSpPr txBox="1">
            <a:spLocks noChangeArrowheads="1"/>
          </p:cNvSpPr>
          <p:nvPr/>
        </p:nvSpPr>
        <p:spPr bwMode="auto">
          <a:xfrm>
            <a:off x="4844266" y="1356361"/>
            <a:ext cx="133464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2060"/>
                </a:solidFill>
              </a:rPr>
              <a:t>Logs (workflow, </a:t>
            </a:r>
            <a:br>
              <a:rPr lang="en-US" sz="1400">
                <a:solidFill>
                  <a:srgbClr val="002060"/>
                </a:solidFill>
              </a:rPr>
            </a:br>
            <a:r>
              <a:rPr lang="en-US" sz="1400">
                <a:solidFill>
                  <a:srgbClr val="002060"/>
                </a:solidFill>
              </a:rPr>
              <a:t>syslogs)</a:t>
            </a:r>
          </a:p>
        </p:txBody>
      </p:sp>
      <p:sp>
        <p:nvSpPr>
          <p:cNvPr id="10267" name="Text Box 32"/>
          <p:cNvSpPr txBox="1">
            <a:spLocks noChangeArrowheads="1"/>
          </p:cNvSpPr>
          <p:nvPr/>
        </p:nvSpPr>
        <p:spPr bwMode="auto">
          <a:xfrm>
            <a:off x="-40355" y="2708911"/>
            <a:ext cx="176253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2060"/>
                </a:solidFill>
              </a:rPr>
              <a:t>Customer issues</a:t>
            </a:r>
            <a:br>
              <a:rPr lang="en-US" sz="1400">
                <a:solidFill>
                  <a:srgbClr val="002060"/>
                </a:solidFill>
              </a:rPr>
            </a:br>
            <a:r>
              <a:rPr lang="en-US" sz="1400">
                <a:solidFill>
                  <a:srgbClr val="002060"/>
                </a:solidFill>
              </a:rPr>
              <a:t>(MTS, tickets, tweets)</a:t>
            </a:r>
          </a:p>
        </p:txBody>
      </p:sp>
      <p:pic>
        <p:nvPicPr>
          <p:cNvPr id="10268" name="Picture 29" descr="MCj04041590000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00922" y="2240280"/>
            <a:ext cx="11382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7" descr="C:\Users\jyates.RESEARCH\AppData\Local\Microsoft\Windows\Temporary Internet Files\Content.IE5\0SMSJHZC\MC900240321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05716" y="3394711"/>
            <a:ext cx="611187" cy="94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36" descr="phot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81200" y="2514600"/>
            <a:ext cx="4572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1" name="Text Box 21"/>
          <p:cNvSpPr txBox="1">
            <a:spLocks noChangeArrowheads="1"/>
          </p:cNvSpPr>
          <p:nvPr/>
        </p:nvSpPr>
        <p:spPr bwMode="auto">
          <a:xfrm>
            <a:off x="8069263" y="3120394"/>
            <a:ext cx="121285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2060"/>
                </a:solidFill>
              </a:rPr>
              <a:t>Alarms, tickets</a:t>
            </a:r>
            <a:br>
              <a:rPr lang="en-US" sz="1400">
                <a:solidFill>
                  <a:srgbClr val="002060"/>
                </a:solidFill>
              </a:rPr>
            </a:br>
            <a:r>
              <a:rPr lang="en-US" sz="1400">
                <a:solidFill>
                  <a:srgbClr val="002060"/>
                </a:solidFill>
              </a:rPr>
              <a:t>(e.g., Netcool, AOTS)</a:t>
            </a:r>
          </a:p>
        </p:txBody>
      </p:sp>
      <p:sp>
        <p:nvSpPr>
          <p:cNvPr id="10272" name="Text Box 30"/>
          <p:cNvSpPr txBox="1">
            <a:spLocks noChangeArrowheads="1"/>
          </p:cNvSpPr>
          <p:nvPr/>
        </p:nvSpPr>
        <p:spPr bwMode="auto">
          <a:xfrm>
            <a:off x="5745882" y="868681"/>
            <a:ext cx="1926028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2060"/>
                </a:solidFill>
              </a:rPr>
              <a:t>Performance counters</a:t>
            </a:r>
            <a:br>
              <a:rPr lang="en-US" sz="1400">
                <a:solidFill>
                  <a:srgbClr val="002060"/>
                </a:solidFill>
              </a:rPr>
            </a:br>
            <a:r>
              <a:rPr lang="en-US" sz="1400">
                <a:solidFill>
                  <a:srgbClr val="002060"/>
                </a:solidFill>
              </a:rPr>
              <a:t>(e.g., Compass, Optima)</a:t>
            </a:r>
          </a:p>
        </p:txBody>
      </p:sp>
      <p:sp>
        <p:nvSpPr>
          <p:cNvPr id="10273" name="Text Box 21"/>
          <p:cNvSpPr txBox="1">
            <a:spLocks noChangeArrowheads="1"/>
          </p:cNvSpPr>
          <p:nvPr/>
        </p:nvSpPr>
        <p:spPr bwMode="auto">
          <a:xfrm>
            <a:off x="7780763" y="1609727"/>
            <a:ext cx="1126180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2060"/>
                </a:solidFill>
              </a:rPr>
              <a:t>Lower layers</a:t>
            </a:r>
            <a:br>
              <a:rPr lang="en-US" sz="1400">
                <a:solidFill>
                  <a:srgbClr val="002060"/>
                </a:solidFill>
              </a:rPr>
            </a:br>
            <a:r>
              <a:rPr lang="en-US" sz="1400">
                <a:solidFill>
                  <a:srgbClr val="002060"/>
                </a:solidFill>
              </a:rPr>
              <a:t>(e.g., SONET, </a:t>
            </a:r>
            <a:br>
              <a:rPr lang="en-US" sz="1400">
                <a:solidFill>
                  <a:srgbClr val="002060"/>
                </a:solidFill>
              </a:rPr>
            </a:br>
            <a:r>
              <a:rPr lang="en-US" sz="1400">
                <a:solidFill>
                  <a:srgbClr val="002060"/>
                </a:solidFill>
              </a:rPr>
              <a:t>CNI)</a:t>
            </a:r>
          </a:p>
        </p:txBody>
      </p:sp>
      <p:sp>
        <p:nvSpPr>
          <p:cNvPr id="10274" name="Line 28"/>
          <p:cNvSpPr>
            <a:spLocks noChangeShapeType="1"/>
          </p:cNvSpPr>
          <p:nvPr/>
        </p:nvSpPr>
        <p:spPr bwMode="auto">
          <a:xfrm flipH="1" flipV="1">
            <a:off x="5867400" y="3337560"/>
            <a:ext cx="1828800" cy="36576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2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 54"/>
          <p:cNvGrpSpPr/>
          <p:nvPr/>
        </p:nvGrpSpPr>
        <p:grpSpPr>
          <a:xfrm>
            <a:off x="6624230" y="872701"/>
            <a:ext cx="2634974" cy="3413933"/>
            <a:chOff x="8832304" y="872701"/>
            <a:chExt cx="3513298" cy="3413933"/>
          </a:xfrm>
        </p:grpSpPr>
        <p:sp>
          <p:nvSpPr>
            <p:cNvPr id="67" name="文本框 66"/>
            <p:cNvSpPr txBox="1"/>
            <p:nvPr/>
          </p:nvSpPr>
          <p:spPr>
            <a:xfrm>
              <a:off x="9192699" y="1443548"/>
              <a:ext cx="2735949" cy="2843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500" dirty="0">
                  <a:solidFill>
                    <a:schemeClr val="accent1"/>
                  </a:solidFill>
                </a:rPr>
                <a:t>Automatic Operation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500" dirty="0">
                  <a:solidFill>
                    <a:schemeClr val="accent1"/>
                  </a:solidFill>
                </a:rPr>
                <a:t>Less Manpower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500" dirty="0">
                  <a:solidFill>
                    <a:schemeClr val="accent1"/>
                  </a:solidFill>
                </a:rPr>
                <a:t>Useful Insights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500" dirty="0">
                  <a:solidFill>
                    <a:schemeClr val="accent1"/>
                  </a:solidFill>
                </a:rPr>
                <a:t>Better Designs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500" dirty="0">
                  <a:solidFill>
                    <a:schemeClr val="accent1"/>
                  </a:solidFill>
                </a:rPr>
                <a:t>High Performance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500" dirty="0">
                  <a:solidFill>
                    <a:schemeClr val="accent1"/>
                  </a:solidFill>
                </a:rPr>
                <a:t>More Revenue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500" dirty="0">
                  <a:solidFill>
                    <a:schemeClr val="accent1"/>
                  </a:solidFill>
                </a:rPr>
                <a:t>New Opportunities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500" b="1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8832304" y="965034"/>
              <a:ext cx="1272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accent2"/>
                  </a:solidFill>
                </a:rPr>
                <a:t>Goals</a:t>
              </a:r>
              <a:r>
                <a:rPr lang="zh-CN" altLang="en-US" sz="1100" b="1" dirty="0">
                  <a:solidFill>
                    <a:schemeClr val="accent2"/>
                  </a:solidFill>
                </a:rPr>
                <a:t> </a:t>
              </a:r>
              <a:r>
                <a:rPr lang="en-US" altLang="zh-CN" b="1" dirty="0" smtClean="0">
                  <a:solidFill>
                    <a:schemeClr val="accent2"/>
                  </a:solidFill>
                </a:rPr>
                <a:t>of</a:t>
              </a:r>
              <a:endParaRPr lang="zh-CN" altLang="en-US" b="1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0064636" y="872701"/>
              <a:ext cx="22809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 smtClean="0">
                  <a:solidFill>
                    <a:schemeClr val="accent2"/>
                  </a:solidFill>
                </a:rPr>
                <a:t>Internet Service</a:t>
              </a:r>
            </a:p>
            <a:p>
              <a:r>
                <a:rPr lang="en-US" altLang="zh-CN" b="1" dirty="0" smtClean="0">
                  <a:solidFill>
                    <a:schemeClr val="accent2"/>
                  </a:solidFill>
                </a:rPr>
                <a:t>Management</a:t>
              </a:r>
              <a:r>
                <a:rPr lang="zh-CN" altLang="en-US" b="1" dirty="0" smtClean="0">
                  <a:solidFill>
                    <a:schemeClr val="accent2"/>
                  </a:solidFill>
                </a:rPr>
                <a:t> 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1" y="1916832"/>
            <a:ext cx="2448272" cy="244827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B18D1-DC7E-C04B-9D94-2D90EA032190}" type="datetime5">
              <a:rPr lang="zh-CN" altLang="en-US" smtClean="0"/>
              <a:t>2017/2/20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Dapeng Liu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2762800" y="2834825"/>
            <a:ext cx="837093" cy="554360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3191710" y="332657"/>
            <a:ext cx="2784447" cy="5265877"/>
            <a:chOff x="4007768" y="332656"/>
            <a:chExt cx="3712596" cy="5265876"/>
          </a:xfrm>
        </p:grpSpPr>
        <p:grpSp>
          <p:nvGrpSpPr>
            <p:cNvPr id="32" name="组合 26"/>
            <p:cNvGrpSpPr/>
            <p:nvPr/>
          </p:nvGrpSpPr>
          <p:grpSpPr>
            <a:xfrm>
              <a:off x="4007768" y="332656"/>
              <a:ext cx="3712596" cy="1159520"/>
              <a:chOff x="5134763" y="1196752"/>
              <a:chExt cx="3712596" cy="1159520"/>
            </a:xfrm>
          </p:grpSpPr>
          <p:grpSp>
            <p:nvGrpSpPr>
              <p:cNvPr id="33" name="组合 5"/>
              <p:cNvGrpSpPr/>
              <p:nvPr/>
            </p:nvGrpSpPr>
            <p:grpSpPr>
              <a:xfrm>
                <a:off x="6157930" y="1196752"/>
                <a:ext cx="1666262" cy="873969"/>
                <a:chOff x="5365842" y="1681433"/>
                <a:chExt cx="1666262" cy="873969"/>
              </a:xfrm>
            </p:grpSpPr>
            <p:pic>
              <p:nvPicPr>
                <p:cNvPr id="35" name="图片 3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5167" y="1681433"/>
                  <a:ext cx="926937" cy="873969"/>
                </a:xfrm>
                <a:prstGeom prst="rect">
                  <a:avLst/>
                </a:prstGeom>
              </p:spPr>
            </p:pic>
            <p:pic>
              <p:nvPicPr>
                <p:cNvPr id="36" name="图片 3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5842" y="1681433"/>
                  <a:ext cx="926937" cy="873969"/>
                </a:xfrm>
                <a:prstGeom prst="rect">
                  <a:avLst/>
                </a:prstGeom>
              </p:spPr>
            </p:pic>
          </p:grpSp>
          <p:sp>
            <p:nvSpPr>
              <p:cNvPr id="34" name="文本框 33"/>
              <p:cNvSpPr txBox="1"/>
              <p:nvPr/>
            </p:nvSpPr>
            <p:spPr>
              <a:xfrm>
                <a:off x="5134763" y="2033107"/>
                <a:ext cx="37125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>
                    <a:solidFill>
                      <a:schemeClr val="accent1"/>
                    </a:solidFill>
                  </a:rPr>
                  <a:t>Performance data</a:t>
                </a:r>
                <a:endParaRPr lang="zh-CN" altLang="en-US" sz="15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组合 27"/>
            <p:cNvGrpSpPr/>
            <p:nvPr/>
          </p:nvGrpSpPr>
          <p:grpSpPr>
            <a:xfrm>
              <a:off x="4007768" y="1604798"/>
              <a:ext cx="3712596" cy="1159520"/>
              <a:chOff x="5134763" y="1196752"/>
              <a:chExt cx="3712596" cy="1159520"/>
            </a:xfrm>
          </p:grpSpPr>
          <p:grpSp>
            <p:nvGrpSpPr>
              <p:cNvPr id="38" name="组合 28"/>
              <p:cNvGrpSpPr/>
              <p:nvPr/>
            </p:nvGrpSpPr>
            <p:grpSpPr>
              <a:xfrm>
                <a:off x="6157930" y="1196752"/>
                <a:ext cx="1666262" cy="873969"/>
                <a:chOff x="5365842" y="1681433"/>
                <a:chExt cx="1666262" cy="873969"/>
              </a:xfrm>
            </p:grpSpPr>
            <p:pic>
              <p:nvPicPr>
                <p:cNvPr id="40" name="图片 3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5167" y="1681433"/>
                  <a:ext cx="926937" cy="873969"/>
                </a:xfrm>
                <a:prstGeom prst="rect">
                  <a:avLst/>
                </a:prstGeom>
              </p:spPr>
            </p:pic>
            <p:pic>
              <p:nvPicPr>
                <p:cNvPr id="41" name="图片 4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5842" y="1681433"/>
                  <a:ext cx="926937" cy="873969"/>
                </a:xfrm>
                <a:prstGeom prst="rect">
                  <a:avLst/>
                </a:prstGeom>
              </p:spPr>
            </p:pic>
          </p:grpSp>
          <p:sp>
            <p:nvSpPr>
              <p:cNvPr id="39" name="文本框 38"/>
              <p:cNvSpPr txBox="1"/>
              <p:nvPr/>
            </p:nvSpPr>
            <p:spPr>
              <a:xfrm>
                <a:off x="5134763" y="2033107"/>
                <a:ext cx="37125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>
                    <a:solidFill>
                      <a:schemeClr val="accent1"/>
                    </a:solidFill>
                  </a:rPr>
                  <a:t>User behavior data</a:t>
                </a:r>
                <a:endParaRPr lang="zh-CN" altLang="en-US" sz="15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2" name="组合 32"/>
            <p:cNvGrpSpPr/>
            <p:nvPr/>
          </p:nvGrpSpPr>
          <p:grpSpPr>
            <a:xfrm>
              <a:off x="4007768" y="2876940"/>
              <a:ext cx="3712596" cy="1159520"/>
              <a:chOff x="5134763" y="1196752"/>
              <a:chExt cx="3712596" cy="1159520"/>
            </a:xfrm>
          </p:grpSpPr>
          <p:grpSp>
            <p:nvGrpSpPr>
              <p:cNvPr id="43" name="组合 33"/>
              <p:cNvGrpSpPr/>
              <p:nvPr/>
            </p:nvGrpSpPr>
            <p:grpSpPr>
              <a:xfrm>
                <a:off x="6157930" y="1196752"/>
                <a:ext cx="1666262" cy="873969"/>
                <a:chOff x="5365842" y="1681433"/>
                <a:chExt cx="1666262" cy="873969"/>
              </a:xfrm>
            </p:grpSpPr>
            <p:pic>
              <p:nvPicPr>
                <p:cNvPr id="45" name="图片 4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5167" y="1681433"/>
                  <a:ext cx="926937" cy="873969"/>
                </a:xfrm>
                <a:prstGeom prst="rect">
                  <a:avLst/>
                </a:prstGeom>
              </p:spPr>
            </p:pic>
            <p:pic>
              <p:nvPicPr>
                <p:cNvPr id="46" name="图片 4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5842" y="1681433"/>
                  <a:ext cx="926937" cy="873969"/>
                </a:xfrm>
                <a:prstGeom prst="rect">
                  <a:avLst/>
                </a:prstGeom>
              </p:spPr>
            </p:pic>
          </p:grpSp>
          <p:sp>
            <p:nvSpPr>
              <p:cNvPr id="44" name="文本框 43"/>
              <p:cNvSpPr txBox="1"/>
              <p:nvPr/>
            </p:nvSpPr>
            <p:spPr>
              <a:xfrm>
                <a:off x="5134763" y="2033107"/>
                <a:ext cx="37125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>
                    <a:solidFill>
                      <a:schemeClr val="accent1"/>
                    </a:solidFill>
                  </a:rPr>
                  <a:t>Social data</a:t>
                </a:r>
                <a:endParaRPr lang="zh-CN" altLang="en-US" sz="1500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组合 37"/>
            <p:cNvGrpSpPr/>
            <p:nvPr/>
          </p:nvGrpSpPr>
          <p:grpSpPr>
            <a:xfrm>
              <a:off x="4007768" y="4149081"/>
              <a:ext cx="3712596" cy="1159520"/>
              <a:chOff x="5134763" y="1196752"/>
              <a:chExt cx="3712596" cy="1159520"/>
            </a:xfrm>
          </p:grpSpPr>
          <p:grpSp>
            <p:nvGrpSpPr>
              <p:cNvPr id="48" name="组合 38"/>
              <p:cNvGrpSpPr/>
              <p:nvPr/>
            </p:nvGrpSpPr>
            <p:grpSpPr>
              <a:xfrm>
                <a:off x="6157930" y="1196752"/>
                <a:ext cx="1666262" cy="873969"/>
                <a:chOff x="5365842" y="1681433"/>
                <a:chExt cx="1666262" cy="873969"/>
              </a:xfrm>
            </p:grpSpPr>
            <p:pic>
              <p:nvPicPr>
                <p:cNvPr id="50" name="图片 4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5167" y="1681433"/>
                  <a:ext cx="926937" cy="873969"/>
                </a:xfrm>
                <a:prstGeom prst="rect">
                  <a:avLst/>
                </a:prstGeom>
              </p:spPr>
            </p:pic>
            <p:pic>
              <p:nvPicPr>
                <p:cNvPr id="51" name="图片 5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65842" y="1681433"/>
                  <a:ext cx="926937" cy="873969"/>
                </a:xfrm>
                <a:prstGeom prst="rect">
                  <a:avLst/>
                </a:prstGeom>
              </p:spPr>
            </p:pic>
          </p:grpSp>
          <p:sp>
            <p:nvSpPr>
              <p:cNvPr id="49" name="文本框 48"/>
              <p:cNvSpPr txBox="1"/>
              <p:nvPr/>
            </p:nvSpPr>
            <p:spPr>
              <a:xfrm>
                <a:off x="5134763" y="2033107"/>
                <a:ext cx="3712596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500" dirty="0">
                    <a:solidFill>
                      <a:schemeClr val="accent1"/>
                    </a:solidFill>
                  </a:rPr>
                  <a:t>Commercial data</a:t>
                </a:r>
                <a:endParaRPr lang="zh-CN" altLang="en-US" sz="15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5149589" y="5229200"/>
              <a:ext cx="14289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accent1"/>
                  </a:solidFill>
                </a:rPr>
                <a:t>…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>
            <a:off x="5679123" y="1556793"/>
            <a:ext cx="1064408" cy="1967205"/>
            <a:chOff x="7572163" y="1556792"/>
            <a:chExt cx="1419211" cy="1967204"/>
          </a:xfrm>
        </p:grpSpPr>
        <p:sp>
          <p:nvSpPr>
            <p:cNvPr id="53" name="右箭头 52"/>
            <p:cNvSpPr/>
            <p:nvPr/>
          </p:nvSpPr>
          <p:spPr>
            <a:xfrm>
              <a:off x="7572163" y="2834825"/>
              <a:ext cx="1419211" cy="554360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620666" y="1556792"/>
              <a:ext cx="951363" cy="196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8600" b="1" dirty="0">
                  <a:solidFill>
                    <a:schemeClr val="accent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?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5388" y="28454"/>
            <a:ext cx="9144000" cy="661352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1" name="组 10"/>
          <p:cNvGrpSpPr/>
          <p:nvPr/>
        </p:nvGrpSpPr>
        <p:grpSpPr>
          <a:xfrm>
            <a:off x="1447800" y="1457021"/>
            <a:ext cx="6408150" cy="5002471"/>
            <a:chOff x="2540400" y="1234841"/>
            <a:chExt cx="7634350" cy="5002471"/>
          </a:xfrm>
        </p:grpSpPr>
        <p:sp>
          <p:nvSpPr>
            <p:cNvPr id="56" name="椭圆 55"/>
            <p:cNvSpPr/>
            <p:nvPr/>
          </p:nvSpPr>
          <p:spPr>
            <a:xfrm>
              <a:off x="4265238" y="1234841"/>
              <a:ext cx="4047102" cy="345638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2540400" y="2780928"/>
              <a:ext cx="4979850" cy="3456384"/>
            </a:xfrm>
            <a:prstGeom prst="ellipse">
              <a:avLst/>
            </a:prstGeom>
            <a:solidFill>
              <a:schemeClr val="accent6">
                <a:alpha val="2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椭圆 57"/>
            <p:cNvSpPr/>
            <p:nvPr/>
          </p:nvSpPr>
          <p:spPr>
            <a:xfrm>
              <a:off x="5504028" y="2780928"/>
              <a:ext cx="4571185" cy="3456384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125796" y="1458372"/>
              <a:ext cx="27609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(Developer)</a:t>
              </a:r>
            </a:p>
            <a:p>
              <a:pPr algn="ctr"/>
              <a:r>
                <a:rPr lang="en-US" altLang="zh-CN" sz="1600" b="1" dirty="0" smtClean="0">
                  <a:solidFill>
                    <a:schemeClr val="accent1">
                      <a:lumMod val="75000"/>
                    </a:schemeClr>
                  </a:solidFill>
                </a:rPr>
                <a:t>Engineering</a:t>
              </a:r>
              <a:endParaRPr lang="en-US" altLang="zh-CN" sz="16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altLang="zh-CN" sz="1600" dirty="0" smtClean="0">
                  <a:solidFill>
                    <a:schemeClr val="accent1">
                      <a:lumMod val="75000"/>
                    </a:schemeClr>
                  </a:solidFill>
                </a:rPr>
                <a:t>Python, Java…</a:t>
              </a:r>
            </a:p>
            <a:p>
              <a:pPr algn="ctr"/>
              <a:r>
                <a:rPr lang="en-US" altLang="zh-CN" sz="1600" dirty="0" smtClean="0">
                  <a:solidFill>
                    <a:schemeClr val="accent1">
                      <a:lumMod val="75000"/>
                    </a:schemeClr>
                  </a:solidFill>
                </a:rPr>
                <a:t>Database, Visualizations</a:t>
              </a:r>
            </a:p>
            <a:p>
              <a:pPr algn="ctr"/>
              <a:r>
                <a:rPr lang="en-US" altLang="zh-CN" sz="1600" dirty="0" err="1" smtClean="0">
                  <a:solidFill>
                    <a:schemeClr val="accent1">
                      <a:lumMod val="75000"/>
                    </a:schemeClr>
                  </a:solidFill>
                </a:rPr>
                <a:t>Hadoop</a:t>
              </a:r>
              <a:r>
                <a:rPr lang="en-US" altLang="zh-CN" sz="1600" dirty="0" smtClean="0">
                  <a:solidFill>
                    <a:schemeClr val="accent1">
                      <a:lumMod val="75000"/>
                    </a:schemeClr>
                  </a:solidFill>
                </a:rPr>
                <a:t>, Spark, etc. </a:t>
              </a:r>
              <a:endParaRPr lang="zh-CN" alt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729912" y="3814061"/>
              <a:ext cx="2655203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</a:rPr>
                <a:t>(Data</a:t>
              </a: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</a:rPr>
                <a:t>Scientist)</a:t>
              </a:r>
            </a:p>
            <a:p>
              <a:pPr algn="ctr"/>
              <a:r>
                <a:rPr lang="en-US" altLang="zh-CN" b="1" dirty="0" smtClean="0">
                  <a:solidFill>
                    <a:schemeClr val="accent6">
                      <a:lumMod val="75000"/>
                    </a:schemeClr>
                  </a:solidFill>
                </a:rPr>
                <a:t>Science</a:t>
              </a:r>
              <a:endParaRPr lang="en-US" altLang="zh-CN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altLang="zh-CN" dirty="0" smtClean="0">
                  <a:solidFill>
                    <a:schemeClr val="accent6">
                      <a:lumMod val="75000"/>
                    </a:schemeClr>
                  </a:solidFill>
                </a:rPr>
                <a:t>Clustering</a:t>
              </a:r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</a:rPr>
                <a:t>, Statistics, </a:t>
              </a:r>
              <a:r>
                <a:rPr lang="en-US" altLang="zh-CN" dirty="0" smtClean="0">
                  <a:solidFill>
                    <a:schemeClr val="accent6">
                      <a:lumMod val="75000"/>
                    </a:schemeClr>
                  </a:solidFill>
                </a:rPr>
                <a:t>Classification, Association</a:t>
              </a:r>
              <a:endParaRPr lang="en-US" altLang="zh-CN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070686" y="4102658"/>
              <a:ext cx="31040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</a:rPr>
                <a:t>(Domain</a:t>
              </a:r>
              <a:r>
                <a:rPr lang="zh-CN" alt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</a:rPr>
                <a:t>Expert)</a:t>
              </a:r>
            </a:p>
            <a:p>
              <a:pPr algn="ctr"/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</a:rPr>
                <a:t>Domain</a:t>
              </a:r>
              <a:endParaRPr lang="en-US" altLang="zh-CN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</a:rPr>
                <a:t>Knowledge</a:t>
              </a:r>
            </a:p>
            <a:p>
              <a:pPr algn="ctr"/>
              <a:r>
                <a:rPr lang="en-US" altLang="zh-CN" dirty="0" smtClean="0">
                  <a:solidFill>
                    <a:schemeClr val="accent2">
                      <a:lumMod val="75000"/>
                    </a:schemeClr>
                  </a:solidFill>
                </a:rPr>
                <a:t>Networking, Web, </a:t>
              </a:r>
            </a:p>
            <a:p>
              <a:pPr algn="ctr"/>
              <a:r>
                <a:rPr lang="en-US" altLang="zh-CN" dirty="0" smtClean="0">
                  <a:solidFill>
                    <a:schemeClr val="accent2">
                      <a:lumMod val="75000"/>
                    </a:schemeClr>
                  </a:solidFill>
                </a:rPr>
                <a:t>Wireless, Video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026934" y="3501008"/>
              <a:ext cx="3013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6C6744"/>
                  </a:solidFill>
                </a:rPr>
                <a:t>Big</a:t>
              </a:r>
              <a:r>
                <a:rPr lang="zh-CN" altLang="en-US" sz="2000" b="1" dirty="0" smtClean="0">
                  <a:solidFill>
                    <a:srgbClr val="6C6744"/>
                  </a:solidFill>
                </a:rPr>
                <a:t> </a:t>
              </a:r>
              <a:r>
                <a:rPr lang="en-US" altLang="zh-CN" sz="2000" b="1" dirty="0" smtClean="0">
                  <a:solidFill>
                    <a:srgbClr val="6C6744"/>
                  </a:solidFill>
                </a:rPr>
                <a:t>Data</a:t>
              </a:r>
            </a:p>
            <a:p>
              <a:pPr algn="ctr"/>
              <a:r>
                <a:rPr lang="en-US" altLang="zh-CN" sz="2000" b="1" dirty="0" smtClean="0">
                  <a:solidFill>
                    <a:srgbClr val="6C6744"/>
                  </a:solidFill>
                </a:rPr>
                <a:t>Analytics</a:t>
              </a:r>
              <a:endParaRPr lang="zh-CN" altLang="en-US" sz="2000" b="1" dirty="0">
                <a:solidFill>
                  <a:srgbClr val="6C6744"/>
                </a:solidFill>
              </a:endParaRPr>
            </a:p>
          </p:txBody>
        </p:sp>
      </p:grpSp>
      <p:sp>
        <p:nvSpPr>
          <p:cNvPr id="63" name="标题 2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Mobile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Application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Performance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Application: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>
                <a:latin typeface="华文新魏"/>
                <a:ea typeface="华文新魏"/>
                <a:cs typeface="华文新魏"/>
              </a:rPr>
              <a:t>a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vertical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application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of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Big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Data</a:t>
            </a:r>
            <a:r>
              <a:rPr kumimoji="1" lang="zh-CN" altLang="en-US" sz="3600" dirty="0" smtClean="0">
                <a:latin typeface="华文新魏"/>
                <a:ea typeface="华文新魏"/>
                <a:cs typeface="华文新魏"/>
              </a:rPr>
              <a:t> </a:t>
            </a:r>
            <a:r>
              <a:rPr kumimoji="1" lang="en-US" altLang="zh-CN" sz="3600" dirty="0" smtClean="0">
                <a:latin typeface="华文新魏"/>
                <a:ea typeface="华文新魏"/>
                <a:cs typeface="华文新魏"/>
              </a:rPr>
              <a:t>Analytics</a:t>
            </a:r>
            <a:endParaRPr kumimoji="1" lang="zh-CN" altLang="en-US" sz="3600" dirty="0">
              <a:latin typeface="华文新魏"/>
              <a:ea typeface="华文新魏"/>
              <a:cs typeface="华文新魏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072" y="1637674"/>
            <a:ext cx="299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hard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because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needs</a:t>
            </a:r>
            <a:r>
              <a:rPr kumimoji="1" lang="zh-CN" altLang="en-US" dirty="0" smtClean="0"/>
              <a:t>：</a:t>
            </a:r>
            <a:endParaRPr kumimoji="1" lang="en-US" altLang="zh-CN" dirty="0" smtClean="0"/>
          </a:p>
          <a:p>
            <a:r>
              <a:rPr kumimoji="1" lang="zh-CN" altLang="zh-CN" dirty="0"/>
              <a:t> 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--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smtClean="0"/>
              <a:t>expertise</a:t>
            </a:r>
            <a:endParaRPr kumimoji="1" lang="en-US" altLang="zh-CN" dirty="0"/>
          </a:p>
          <a:p>
            <a:r>
              <a:rPr kumimoji="1" lang="en-US" altLang="zh-CN" dirty="0" smtClean="0"/>
              <a:t>-- collaboration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between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three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types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people</a:t>
            </a:r>
            <a:endParaRPr kumimoji="1" lang="zh-CN" altLang="en-US" dirty="0"/>
          </a:p>
        </p:txBody>
      </p:sp>
      <p:sp>
        <p:nvSpPr>
          <p:cNvPr id="64" name="矩形 63"/>
          <p:cNvSpPr/>
          <p:nvPr/>
        </p:nvSpPr>
        <p:spPr>
          <a:xfrm>
            <a:off x="5119791" y="6514857"/>
            <a:ext cx="3784269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Credits: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err="1" smtClean="0">
                <a:solidFill>
                  <a:srgbClr val="A6A6A6"/>
                </a:solidFill>
              </a:rPr>
              <a:t>Dapeng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Liu’s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talk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on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Service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Management</a:t>
            </a:r>
            <a:endParaRPr lang="zh-CN" altLang="en-US" sz="2000" i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Roadmap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i="1" dirty="0" smtClean="0"/>
              <a:t>Self-Introduction</a:t>
            </a:r>
            <a:endParaRPr kumimoji="1" lang="en-US" altLang="zh-CN" i="1" dirty="0"/>
          </a:p>
          <a:p>
            <a:endParaRPr kumimoji="1" lang="en-US" altLang="zh-CN" i="1" dirty="0"/>
          </a:p>
          <a:p>
            <a:r>
              <a:rPr kumimoji="1" lang="en-US" altLang="zh-CN" i="1" dirty="0" smtClean="0"/>
              <a:t>Course Logistics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What is Network Management?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Course Projects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Computer Network Basics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47"/>
            <a:ext cx="8959415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Collaborative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iteration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is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slow </a:t>
            </a:r>
            <a:br>
              <a:rPr lang="en-US" altLang="zh-CN" sz="3200" dirty="0" smtClean="0"/>
            </a:br>
            <a:r>
              <a:rPr lang="en-US" altLang="zh-CN" sz="3200" dirty="0"/>
              <a:t>	</a:t>
            </a:r>
            <a:r>
              <a:rPr lang="en-US" altLang="zh-CN" sz="3200" dirty="0" smtClean="0"/>
              <a:t>	--- </a:t>
            </a:r>
            <a:r>
              <a:rPr lang="en-US" altLang="zh-CN" sz="3200" dirty="0" smtClean="0">
                <a:solidFill>
                  <a:srgbClr val="0000FF"/>
                </a:solidFill>
              </a:rPr>
              <a:t>we need more automation!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3510" y="1383098"/>
            <a:ext cx="3324995" cy="507023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b" anchorCtr="0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Traditional</a:t>
            </a:r>
            <a:r>
              <a:rPr lang="zh-CN" altLang="en-US" sz="2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iteration</a:t>
            </a:r>
            <a:endParaRPr lang="en-US" sz="28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15916" y="1167655"/>
            <a:ext cx="5143500" cy="5285681"/>
          </a:xfrm>
          <a:prstGeom prst="rect">
            <a:avLst/>
          </a:prstGeom>
          <a:solidFill>
            <a:srgbClr val="6AB7E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Collaborative</a:t>
            </a:r>
            <a:r>
              <a:rPr lang="zh-CN" altLang="en-US" sz="2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iteration</a:t>
            </a:r>
            <a:endParaRPr lang="en-US" sz="28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5576" y="1080119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007957" y="1080119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55576" y="2895277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007957" y="2895277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55576" y="4676140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927469" y="1080119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5701866" y="1080119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3927469" y="4676140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476263" y="4676140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73" idx="3"/>
            <a:endCxn id="74" idx="1"/>
          </p:cNvCxnSpPr>
          <p:nvPr/>
        </p:nvCxnSpPr>
        <p:spPr>
          <a:xfrm>
            <a:off x="1627178" y="1512119"/>
            <a:ext cx="38078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4" idx="2"/>
            <a:endCxn id="76" idx="0"/>
          </p:cNvCxnSpPr>
          <p:nvPr/>
        </p:nvCxnSpPr>
        <p:spPr>
          <a:xfrm>
            <a:off x="2693757" y="1944121"/>
            <a:ext cx="0" cy="95115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76" idx="1"/>
            <a:endCxn id="75" idx="3"/>
          </p:cNvCxnSpPr>
          <p:nvPr/>
        </p:nvCxnSpPr>
        <p:spPr>
          <a:xfrm flipH="1">
            <a:off x="1627178" y="3327277"/>
            <a:ext cx="380781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75" idx="0"/>
            <a:endCxn id="73" idx="2"/>
          </p:cNvCxnSpPr>
          <p:nvPr/>
        </p:nvCxnSpPr>
        <p:spPr>
          <a:xfrm flipV="1">
            <a:off x="941376" y="1944121"/>
            <a:ext cx="0" cy="95115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75" idx="2"/>
            <a:endCxn id="77" idx="0"/>
          </p:cNvCxnSpPr>
          <p:nvPr/>
        </p:nvCxnSpPr>
        <p:spPr>
          <a:xfrm>
            <a:off x="941376" y="3759279"/>
            <a:ext cx="0" cy="9168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9" idx="3"/>
            <a:endCxn id="80" idx="1"/>
          </p:cNvCxnSpPr>
          <p:nvPr/>
        </p:nvCxnSpPr>
        <p:spPr>
          <a:xfrm>
            <a:off x="5299071" y="1512119"/>
            <a:ext cx="40279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0" idx="3"/>
          </p:cNvCxnSpPr>
          <p:nvPr/>
        </p:nvCxnSpPr>
        <p:spPr>
          <a:xfrm>
            <a:off x="7073469" y="1512119"/>
            <a:ext cx="402797" cy="2520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84" idx="0"/>
          </p:cNvCxnSpPr>
          <p:nvPr/>
        </p:nvCxnSpPr>
        <p:spPr>
          <a:xfrm>
            <a:off x="8162063" y="1994521"/>
            <a:ext cx="0" cy="90075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162063" y="3809679"/>
            <a:ext cx="0" cy="86646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7" idx="1"/>
            <a:endCxn id="85" idx="3"/>
          </p:cNvCxnSpPr>
          <p:nvPr/>
        </p:nvCxnSpPr>
        <p:spPr>
          <a:xfrm flipH="1">
            <a:off x="5299071" y="5108140"/>
            <a:ext cx="217719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5" idx="0"/>
            <a:endCxn id="79" idx="2"/>
          </p:cNvCxnSpPr>
          <p:nvPr/>
        </p:nvCxnSpPr>
        <p:spPr>
          <a:xfrm flipV="1">
            <a:off x="4613269" y="1944118"/>
            <a:ext cx="0" cy="27320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98" y="1201771"/>
            <a:ext cx="419035" cy="670437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3984829" y="1201771"/>
            <a:ext cx="395299" cy="670437"/>
            <a:chOff x="5313102" y="1174387"/>
            <a:chExt cx="527065" cy="670437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944" y="1503078"/>
              <a:ext cx="248223" cy="341746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142" y="1174387"/>
              <a:ext cx="248659" cy="328982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3102" y="1503699"/>
              <a:ext cx="260643" cy="312764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5751725" y="1173410"/>
            <a:ext cx="395299" cy="670437"/>
            <a:chOff x="5313102" y="1174387"/>
            <a:chExt cx="527065" cy="670437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944" y="1503078"/>
              <a:ext cx="248223" cy="341746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142" y="1174387"/>
              <a:ext cx="248659" cy="328982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3102" y="1503699"/>
              <a:ext cx="260643" cy="312764"/>
            </a:xfrm>
            <a:prstGeom prst="rect">
              <a:avLst/>
            </a:prstGeom>
          </p:spPr>
        </p:pic>
      </p:grpSp>
      <p:grpSp>
        <p:nvGrpSpPr>
          <p:cNvPr id="138" name="Group 137"/>
          <p:cNvGrpSpPr/>
          <p:nvPr/>
        </p:nvGrpSpPr>
        <p:grpSpPr>
          <a:xfrm>
            <a:off x="3981706" y="4798123"/>
            <a:ext cx="395299" cy="670437"/>
            <a:chOff x="5313102" y="1174387"/>
            <a:chExt cx="527065" cy="670437"/>
          </a:xfrm>
        </p:grpSpPr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944" y="1503078"/>
              <a:ext cx="248223" cy="341746"/>
            </a:xfrm>
            <a:prstGeom prst="rect">
              <a:avLst/>
            </a:prstGeom>
          </p:spPr>
        </p:pic>
        <p:pic>
          <p:nvPicPr>
            <p:cNvPr id="140" name="Picture 13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142" y="1174387"/>
              <a:ext cx="248659" cy="328982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3102" y="1503699"/>
              <a:ext cx="260643" cy="312764"/>
            </a:xfrm>
            <a:prstGeom prst="rect">
              <a:avLst/>
            </a:prstGeom>
          </p:spPr>
        </p:pic>
      </p:grpSp>
      <p:grpSp>
        <p:nvGrpSpPr>
          <p:cNvPr id="142" name="Group 141"/>
          <p:cNvGrpSpPr/>
          <p:nvPr/>
        </p:nvGrpSpPr>
        <p:grpSpPr>
          <a:xfrm>
            <a:off x="7542914" y="4826180"/>
            <a:ext cx="395299" cy="670437"/>
            <a:chOff x="5313102" y="1174387"/>
            <a:chExt cx="527065" cy="670437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944" y="1503078"/>
              <a:ext cx="248223" cy="341746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142" y="1174387"/>
              <a:ext cx="248659" cy="328982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3102" y="1503699"/>
              <a:ext cx="260643" cy="312764"/>
            </a:xfrm>
            <a:prstGeom prst="rect">
              <a:avLst/>
            </a:prstGeom>
          </p:spPr>
        </p:pic>
      </p:grp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730" y="1201771"/>
            <a:ext cx="419035" cy="670437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7730" y="3017260"/>
            <a:ext cx="419035" cy="67043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97" y="3017260"/>
            <a:ext cx="419035" cy="670437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597" y="4829048"/>
            <a:ext cx="419035" cy="670437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784248" y="1383099"/>
            <a:ext cx="79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" charset="0"/>
                <a:ea typeface="Microsoft YaHei" charset="0"/>
                <a:cs typeface="Microsoft YaHei" charset="0"/>
              </a:rPr>
              <a:t>goal</a:t>
            </a:r>
            <a:endParaRPr 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539500" y="1275378"/>
            <a:ext cx="797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" charset="0"/>
                <a:ea typeface="Microsoft YaHei" charset="0"/>
                <a:cs typeface="Microsoft YaHei" charset="0"/>
              </a:rPr>
              <a:t>Excel,</a:t>
            </a:r>
            <a:r>
              <a:rPr lang="zh-CN" altLang="en-US" sz="14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400" dirty="0" smtClean="0">
                <a:latin typeface="Microsoft YaHei" charset="0"/>
                <a:ea typeface="Microsoft YaHei" charset="0"/>
                <a:cs typeface="Microsoft YaHei" charset="0"/>
              </a:rPr>
              <a:t>SQL</a:t>
            </a:r>
            <a:endParaRPr 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512413" y="3012036"/>
            <a:ext cx="9081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" charset="0"/>
                <a:ea typeface="Microsoft YaHei" charset="0"/>
                <a:cs typeface="Microsoft YaHei" charset="0"/>
              </a:rPr>
              <a:t>Graph</a:t>
            </a:r>
            <a:r>
              <a:rPr lang="zh-CN" altLang="en-US" sz="14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400" dirty="0" smtClean="0">
                <a:latin typeface="Microsoft YaHei" charset="0"/>
                <a:ea typeface="Microsoft YaHei" charset="0"/>
                <a:cs typeface="Microsoft YaHei" charset="0"/>
              </a:rPr>
              <a:t>and</a:t>
            </a:r>
            <a:r>
              <a:rPr lang="zh-CN" altLang="en-US" sz="14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400" dirty="0" smtClean="0">
                <a:latin typeface="Microsoft YaHei" charset="0"/>
                <a:ea typeface="Microsoft YaHei" charset="0"/>
                <a:cs typeface="Microsoft YaHei" charset="0"/>
              </a:rPr>
              <a:t>Table</a:t>
            </a:r>
            <a:endParaRPr 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41632" y="3121804"/>
            <a:ext cx="885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Satisfied</a:t>
            </a:r>
            <a:r>
              <a:rPr lang="zh-CN" altLang="en-US" sz="12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?</a:t>
            </a:r>
            <a:endParaRPr lang="en-US" sz="1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84248" y="4901539"/>
            <a:ext cx="79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crosoft YaHei" charset="0"/>
                <a:ea typeface="Microsoft YaHei" charset="0"/>
                <a:cs typeface="Microsoft YaHei" charset="0"/>
              </a:rPr>
              <a:t>report</a:t>
            </a:r>
            <a:endParaRPr lang="en-US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0" name="Circular Arrow 69"/>
          <p:cNvSpPr/>
          <p:nvPr/>
        </p:nvSpPr>
        <p:spPr>
          <a:xfrm rot="14437985" flipH="1" flipV="1">
            <a:off x="1268538" y="2012760"/>
            <a:ext cx="1180517" cy="88552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8132645"/>
              <a:gd name="adj5" fmla="val 16378"/>
            </a:avLst>
          </a:prstGeom>
          <a:solidFill>
            <a:srgbClr val="FFC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Circular Arrow 70"/>
          <p:cNvSpPr/>
          <p:nvPr/>
        </p:nvSpPr>
        <p:spPr>
          <a:xfrm rot="15438133" flipH="1" flipV="1">
            <a:off x="4842927" y="2306685"/>
            <a:ext cx="3400648" cy="2540875"/>
          </a:xfrm>
          <a:prstGeom prst="circularArrow">
            <a:avLst>
              <a:gd name="adj1" fmla="val 3680"/>
              <a:gd name="adj2" fmla="val 1142322"/>
              <a:gd name="adj3" fmla="val 4537178"/>
              <a:gd name="adj4" fmla="val 7620708"/>
              <a:gd name="adj5" fmla="val 9455"/>
            </a:avLst>
          </a:prstGeom>
          <a:solidFill>
            <a:srgbClr val="FF0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Rectangle 82"/>
          <p:cNvSpPr/>
          <p:nvPr/>
        </p:nvSpPr>
        <p:spPr>
          <a:xfrm>
            <a:off x="5701866" y="2895277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>
            <a:stCxn id="84" idx="1"/>
            <a:endCxn id="83" idx="3"/>
          </p:cNvCxnSpPr>
          <p:nvPr/>
        </p:nvCxnSpPr>
        <p:spPr>
          <a:xfrm flipH="1">
            <a:off x="7073469" y="3327277"/>
            <a:ext cx="40279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3" idx="0"/>
            <a:endCxn id="80" idx="2"/>
          </p:cNvCxnSpPr>
          <p:nvPr/>
        </p:nvCxnSpPr>
        <p:spPr>
          <a:xfrm flipV="1">
            <a:off x="6387666" y="1944121"/>
            <a:ext cx="0" cy="95115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5748605" y="3017260"/>
            <a:ext cx="395299" cy="670437"/>
            <a:chOff x="5313102" y="1174387"/>
            <a:chExt cx="527065" cy="670437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944" y="1503078"/>
              <a:ext cx="248223" cy="341746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142" y="1174387"/>
              <a:ext cx="248659" cy="328982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3102" y="1503699"/>
              <a:ext cx="260643" cy="312764"/>
            </a:xfrm>
            <a:prstGeom prst="rect">
              <a:avLst/>
            </a:prstGeom>
          </p:spPr>
        </p:pic>
      </p:grpSp>
      <p:sp>
        <p:nvSpPr>
          <p:cNvPr id="69" name="Circular Arrow 68"/>
          <p:cNvSpPr/>
          <p:nvPr/>
        </p:nvSpPr>
        <p:spPr>
          <a:xfrm rot="14437985" flipH="1" flipV="1">
            <a:off x="6645713" y="2012759"/>
            <a:ext cx="1180517" cy="88552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8132645"/>
              <a:gd name="adj5" fmla="val 16378"/>
            </a:avLst>
          </a:prstGeom>
          <a:solidFill>
            <a:srgbClr val="FFC000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TextBox 71"/>
          <p:cNvSpPr txBox="1"/>
          <p:nvPr/>
        </p:nvSpPr>
        <p:spPr>
          <a:xfrm>
            <a:off x="4415865" y="1167656"/>
            <a:ext cx="1070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latin typeface="Microsoft YaHei" charset="0"/>
                <a:ea typeface="Microsoft YaHei" charset="0"/>
                <a:cs typeface="Microsoft YaHei" charset="0"/>
              </a:rPr>
              <a:t>discuss</a:t>
            </a:r>
            <a:r>
              <a:rPr lang="zh-CN" altLang="en-US" sz="11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100" dirty="0" smtClean="0">
                <a:latin typeface="Microsoft YaHei" charset="0"/>
                <a:ea typeface="Microsoft YaHei" charset="0"/>
                <a:cs typeface="Microsoft YaHei" charset="0"/>
              </a:rPr>
              <a:t>on</a:t>
            </a:r>
            <a:r>
              <a:rPr lang="zh-CN" altLang="en-US" sz="11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100" dirty="0" smtClean="0">
                <a:latin typeface="Microsoft YaHei" charset="0"/>
                <a:ea typeface="Microsoft YaHei" charset="0"/>
                <a:cs typeface="Microsoft YaHei" charset="0"/>
              </a:rPr>
              <a:t>the</a:t>
            </a:r>
            <a:r>
              <a:rPr lang="zh-CN" altLang="en-US" sz="11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100" dirty="0" smtClean="0">
                <a:latin typeface="Microsoft YaHei" charset="0"/>
                <a:ea typeface="Microsoft YaHei" charset="0"/>
                <a:cs typeface="Microsoft YaHei" charset="0"/>
              </a:rPr>
              <a:t>goals</a:t>
            </a:r>
            <a:r>
              <a:rPr lang="zh-CN" altLang="en-US" sz="11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100" dirty="0" smtClean="0">
                <a:latin typeface="Microsoft YaHei" charset="0"/>
                <a:ea typeface="Microsoft YaHei" charset="0"/>
                <a:cs typeface="Microsoft YaHei" charset="0"/>
              </a:rPr>
              <a:t>from</a:t>
            </a:r>
            <a:r>
              <a:rPr lang="zh-CN" altLang="en-US" sz="11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100" dirty="0" smtClean="0">
                <a:latin typeface="Microsoft YaHei" charset="0"/>
                <a:ea typeface="Microsoft YaHei" charset="0"/>
                <a:cs typeface="Microsoft YaHei" charset="0"/>
              </a:rPr>
              <a:t>domain</a:t>
            </a:r>
            <a:r>
              <a:rPr lang="zh-CN" altLang="en-US" sz="11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100" dirty="0" smtClean="0">
                <a:latin typeface="Microsoft YaHei" charset="0"/>
                <a:ea typeface="Microsoft YaHei" charset="0"/>
                <a:cs typeface="Microsoft YaHei" charset="0"/>
              </a:rPr>
              <a:t>experts</a:t>
            </a:r>
            <a:endParaRPr lang="zh-CN" altLang="en-US" sz="11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08122" y="1183433"/>
            <a:ext cx="1204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Microsoft YaHei" charset="0"/>
                <a:ea typeface="Microsoft YaHei" charset="0"/>
                <a:cs typeface="Microsoft YaHei" charset="0"/>
              </a:rPr>
              <a:t>d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ata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scientists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define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the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precise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goal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and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tell</a:t>
            </a:r>
            <a:r>
              <a:rPr lang="zh-CN" altLang="en-US" sz="10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00" dirty="0" smtClean="0">
                <a:latin typeface="Microsoft YaHei" charset="0"/>
                <a:ea typeface="Microsoft YaHei" charset="0"/>
                <a:cs typeface="Microsoft YaHei" charset="0"/>
              </a:rPr>
              <a:t>developers</a:t>
            </a:r>
            <a:endParaRPr lang="zh-CN" altLang="en-US" sz="10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04532" y="3020662"/>
            <a:ext cx="9674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Data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scientists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and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developers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propose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new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solution</a:t>
            </a:r>
            <a:endParaRPr lang="zh-CN" altLang="en-US" sz="9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57656" y="4104455"/>
            <a:ext cx="6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73FDD6"/>
                </a:solidFill>
                <a:latin typeface="Microsoft YaHei" charset="0"/>
                <a:ea typeface="Microsoft YaHei" charset="0"/>
                <a:cs typeface="Microsoft YaHei" charset="0"/>
              </a:rPr>
              <a:t>Yes</a:t>
            </a:r>
            <a:endParaRPr lang="en-US" sz="1400" b="1" dirty="0">
              <a:solidFill>
                <a:srgbClr val="73FDD6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57656" y="2304255"/>
            <a:ext cx="614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FF0000"/>
                </a:solidFill>
                <a:latin typeface="Microsoft YaHei" charset="0"/>
                <a:ea typeface="Microsoft YaHei" charset="0"/>
                <a:cs typeface="Microsoft YaHei" charset="0"/>
              </a:rPr>
              <a:t>No</a:t>
            </a:r>
            <a:endParaRPr lang="en-US" sz="1400" b="1" dirty="0">
              <a:solidFill>
                <a:srgbClr val="FF00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72919" y="3364631"/>
            <a:ext cx="4296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FF0000"/>
                </a:solidFill>
                <a:latin typeface="Microsoft YaHei" charset="0"/>
                <a:ea typeface="Microsoft YaHei" charset="0"/>
                <a:cs typeface="Microsoft YaHei" charset="0"/>
              </a:rPr>
              <a:t>No</a:t>
            </a:r>
            <a:endParaRPr lang="en-US" sz="1200" b="1" dirty="0">
              <a:solidFill>
                <a:srgbClr val="FF00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476263" y="2895277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7546037" y="3017260"/>
            <a:ext cx="395299" cy="670437"/>
            <a:chOff x="5313102" y="1174387"/>
            <a:chExt cx="527065" cy="67043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944" y="1503078"/>
              <a:ext cx="248223" cy="341746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142" y="1174387"/>
              <a:ext cx="248659" cy="328982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3102" y="1503699"/>
              <a:ext cx="260643" cy="312764"/>
            </a:xfrm>
            <a:prstGeom prst="rect">
              <a:avLst/>
            </a:prstGeom>
          </p:spPr>
        </p:pic>
      </p:grpSp>
      <p:sp>
        <p:nvSpPr>
          <p:cNvPr id="86" name="TextBox 85"/>
          <p:cNvSpPr txBox="1"/>
          <p:nvPr/>
        </p:nvSpPr>
        <p:spPr>
          <a:xfrm>
            <a:off x="7885970" y="3023078"/>
            <a:ext cx="1073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 smtClean="0">
                <a:latin typeface="Microsoft YaHei" charset="0"/>
                <a:ea typeface="Microsoft YaHei" charset="0"/>
                <a:cs typeface="Microsoft YaHei" charset="0"/>
              </a:rPr>
              <a:t>Data</a:t>
            </a:r>
            <a:r>
              <a:rPr lang="zh-CN" altLang="en-US" sz="105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50" dirty="0" smtClean="0">
                <a:latin typeface="Microsoft YaHei" charset="0"/>
                <a:ea typeface="Microsoft YaHei" charset="0"/>
                <a:cs typeface="Microsoft YaHei" charset="0"/>
              </a:rPr>
              <a:t>scientist</a:t>
            </a:r>
            <a:r>
              <a:rPr lang="zh-CN" altLang="en-US" sz="105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50" dirty="0" smtClean="0">
                <a:latin typeface="Microsoft YaHei" charset="0"/>
                <a:ea typeface="Microsoft YaHei" charset="0"/>
                <a:cs typeface="Microsoft YaHei" charset="0"/>
              </a:rPr>
              <a:t>satisfied</a:t>
            </a:r>
            <a:r>
              <a:rPr lang="zh-CN" altLang="en-US" sz="105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50" dirty="0" smtClean="0">
                <a:latin typeface="Microsoft YaHei" charset="0"/>
                <a:ea typeface="Microsoft YaHei" charset="0"/>
                <a:cs typeface="Microsoft YaHei" charset="0"/>
              </a:rPr>
              <a:t>with</a:t>
            </a:r>
            <a:r>
              <a:rPr lang="zh-CN" altLang="en-US" sz="105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50" dirty="0" smtClean="0">
                <a:latin typeface="Microsoft YaHei" charset="0"/>
                <a:ea typeface="Microsoft YaHei" charset="0"/>
                <a:cs typeface="Microsoft YaHei" charset="0"/>
              </a:rPr>
              <a:t>the</a:t>
            </a:r>
            <a:r>
              <a:rPr lang="zh-CN" altLang="en-US" sz="105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050" dirty="0" smtClean="0">
                <a:latin typeface="Microsoft YaHei" charset="0"/>
                <a:ea typeface="Microsoft YaHei" charset="0"/>
                <a:cs typeface="Microsoft YaHei" charset="0"/>
              </a:rPr>
              <a:t>algorithms?</a:t>
            </a:r>
            <a:r>
              <a:rPr lang="zh-CN" altLang="en-US" sz="105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162063" y="4104455"/>
            <a:ext cx="524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rgbClr val="0000FF"/>
                </a:solidFill>
                <a:latin typeface="Microsoft YaHei" charset="0"/>
                <a:ea typeface="Microsoft YaHei" charset="0"/>
                <a:cs typeface="Microsoft YaHei" charset="0"/>
              </a:rPr>
              <a:t>Yes</a:t>
            </a:r>
            <a:endParaRPr lang="en-US" sz="1400" b="1" dirty="0">
              <a:solidFill>
                <a:srgbClr val="0000FF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357279" y="4764009"/>
            <a:ext cx="82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Domain</a:t>
            </a:r>
            <a:r>
              <a:rPr lang="zh-CN" altLang="en-US" sz="12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experts</a:t>
            </a:r>
            <a:r>
              <a:rPr lang="zh-CN" altLang="en-US" sz="12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200" dirty="0" err="1" smtClean="0">
                <a:latin typeface="Microsoft YaHei" charset="0"/>
                <a:ea typeface="Microsoft YaHei" charset="0"/>
                <a:cs typeface="Microsoft YaHei" charset="0"/>
              </a:rPr>
              <a:t>satisified</a:t>
            </a:r>
            <a:r>
              <a:rPr lang="zh-CN" altLang="en-US" sz="1200" dirty="0">
                <a:latin typeface="Microsoft YaHei" charset="0"/>
                <a:ea typeface="Microsoft YaHei" charset="0"/>
                <a:cs typeface="Microsoft YaHei" charset="0"/>
              </a:rPr>
              <a:t>?</a:t>
            </a:r>
            <a:endParaRPr lang="zh-CN" altLang="en-US" sz="12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900878" y="4793818"/>
            <a:ext cx="1058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Microsoft YaHei" charset="0"/>
                <a:ea typeface="Microsoft YaHei" charset="0"/>
                <a:cs typeface="Microsoft YaHei" charset="0"/>
              </a:rPr>
              <a:t>a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lgorithm/</a:t>
            </a:r>
            <a:r>
              <a:rPr lang="en-US" altLang="zh-CN" sz="1200" dirty="0">
                <a:latin typeface="Microsoft YaHei" charset="0"/>
                <a:ea typeface="Microsoft YaHei" charset="0"/>
                <a:cs typeface="Microsoft YaHei" charset="0"/>
              </a:rPr>
              <a:t>s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ystem</a:t>
            </a:r>
            <a:r>
              <a:rPr lang="zh-CN" altLang="en-US" sz="12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200" dirty="0">
                <a:latin typeface="Microsoft YaHei" charset="0"/>
                <a:ea typeface="Microsoft YaHei" charset="0"/>
                <a:cs typeface="Microsoft YaHei" charset="0"/>
              </a:rPr>
              <a:t>i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ntegration</a:t>
            </a:r>
            <a:endParaRPr lang="zh-CN" altLang="en-US" sz="12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814700" y="3189617"/>
            <a:ext cx="111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Unsatisfied</a:t>
            </a:r>
            <a:r>
              <a:rPr lang="zh-CN" altLang="en-US" sz="12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or</a:t>
            </a:r>
            <a:r>
              <a:rPr lang="zh-CN" altLang="en-US" sz="12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new</a:t>
            </a:r>
            <a:r>
              <a:rPr lang="zh-CN" altLang="en-US" sz="12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1200" dirty="0" err="1" smtClean="0">
                <a:latin typeface="Microsoft YaHei" charset="0"/>
                <a:ea typeface="Microsoft YaHei" charset="0"/>
                <a:cs typeface="Microsoft YaHei" charset="0"/>
              </a:rPr>
              <a:t>requiremen</a:t>
            </a:r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?</a:t>
            </a:r>
            <a:endParaRPr lang="en-US" sz="12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32241" y="3297358"/>
            <a:ext cx="974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0000"/>
                </a:solidFill>
                <a:latin typeface="Microsoft YaHei" charset="0"/>
                <a:ea typeface="Microsoft YaHei" charset="0"/>
                <a:cs typeface="Microsoft YaHei" charset="0"/>
              </a:rPr>
              <a:t>Iteration</a:t>
            </a:r>
            <a:endParaRPr lang="zh-CN" altLang="en-US" sz="1200" dirty="0" smtClean="0">
              <a:solidFill>
                <a:srgbClr val="FF00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073469" y="2192287"/>
            <a:ext cx="996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latin typeface="Microsoft YaHei" charset="0"/>
                <a:ea typeface="Microsoft YaHei" charset="0"/>
                <a:cs typeface="Microsoft YaHei" charset="0"/>
              </a:rPr>
              <a:t>Micro-iteration</a:t>
            </a:r>
            <a:endParaRPr lang="zh-CN" altLang="en-US" sz="1200" dirty="0" smtClean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476263" y="1080119"/>
            <a:ext cx="1371600" cy="86400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7073469" y="1537319"/>
            <a:ext cx="40279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7546037" y="1157704"/>
            <a:ext cx="395299" cy="670437"/>
            <a:chOff x="5313102" y="1174387"/>
            <a:chExt cx="527065" cy="670437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91944" y="1503078"/>
              <a:ext cx="248223" cy="341746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8142" y="1174387"/>
              <a:ext cx="248659" cy="328982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3102" y="1503699"/>
              <a:ext cx="260643" cy="312764"/>
            </a:xfrm>
            <a:prstGeom prst="rect">
              <a:avLst/>
            </a:prstGeom>
          </p:spPr>
        </p:pic>
      </p:grpSp>
      <p:sp>
        <p:nvSpPr>
          <p:cNvPr id="113" name="TextBox 112"/>
          <p:cNvSpPr txBox="1"/>
          <p:nvPr/>
        </p:nvSpPr>
        <p:spPr>
          <a:xfrm>
            <a:off x="7952679" y="1174809"/>
            <a:ext cx="967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Developers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build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the</a:t>
            </a:r>
            <a:r>
              <a:rPr lang="zh-CN" altLang="en-US" sz="9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900" dirty="0" smtClean="0">
                <a:latin typeface="Microsoft YaHei" charset="0"/>
                <a:ea typeface="Microsoft YaHei" charset="0"/>
                <a:cs typeface="Microsoft YaHei" charset="0"/>
              </a:rPr>
              <a:t>algorithms</a:t>
            </a:r>
            <a:endParaRPr lang="zh-CN" altLang="en-US" sz="9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5119791" y="6514857"/>
            <a:ext cx="327005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Credits: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err="1" smtClean="0">
                <a:solidFill>
                  <a:srgbClr val="A6A6A6"/>
                </a:solidFill>
              </a:rPr>
              <a:t>Mingxuan</a:t>
            </a:r>
            <a:r>
              <a:rPr lang="zh-CN" altLang="zh-CN" sz="2000" b="1" i="1" baseline="30000" dirty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Ni’s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talk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on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Big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Data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3.0</a:t>
            </a:r>
            <a:endParaRPr lang="zh-CN" altLang="en-US" sz="2000" i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685800"/>
            <a:ext cx="8686800" cy="1143000"/>
          </a:xfrm>
        </p:spPr>
        <p:txBody>
          <a:bodyPr>
            <a:noAutofit/>
          </a:bodyPr>
          <a:lstStyle/>
          <a:p>
            <a:r>
              <a:rPr kumimoji="1" lang="en-US" altLang="zh-CN" sz="3200" dirty="0" smtClean="0"/>
              <a:t>Creation of Apple Products: </a:t>
            </a:r>
            <a:br>
              <a:rPr kumimoji="1" lang="en-US" altLang="zh-CN" sz="3200" dirty="0" smtClean="0"/>
            </a:br>
            <a:r>
              <a:rPr kumimoji="1" lang="en-US" altLang="zh-CN" sz="3200" dirty="0" smtClean="0"/>
              <a:t>Intersection of technology and liberal arts</a:t>
            </a:r>
            <a:br>
              <a:rPr kumimoji="1" lang="en-US" altLang="zh-CN" sz="3200" dirty="0" smtClean="0"/>
            </a:br>
            <a:r>
              <a:rPr kumimoji="1" lang="en-US" altLang="zh-CN" sz="3200" dirty="0" smtClean="0">
                <a:solidFill>
                  <a:srgbClr val="0000FF"/>
                </a:solidFill>
              </a:rPr>
              <a:t>The chase of the arts </a:t>
            </a:r>
            <a:br>
              <a:rPr kumimoji="1" lang="en-US" altLang="zh-CN" sz="3200" dirty="0" smtClean="0">
                <a:solidFill>
                  <a:srgbClr val="0000FF"/>
                </a:solidFill>
              </a:rPr>
            </a:br>
            <a:r>
              <a:rPr kumimoji="1" lang="en-US" altLang="zh-CN" sz="3200" dirty="0" smtClean="0">
                <a:solidFill>
                  <a:srgbClr val="0000FF"/>
                </a:solidFill>
              </a:rPr>
              <a:t>drives the technology to the extreme</a:t>
            </a:r>
            <a:br>
              <a:rPr kumimoji="1" lang="en-US" altLang="zh-CN" sz="3200" dirty="0" smtClean="0">
                <a:solidFill>
                  <a:srgbClr val="0000FF"/>
                </a:solidFill>
              </a:rPr>
            </a:br>
            <a:endParaRPr kumimoji="1" lang="zh-CN" altLang="en-US" sz="3200" dirty="0">
              <a:solidFill>
                <a:srgbClr val="0000FF"/>
              </a:solidFill>
            </a:endParaRPr>
          </a:p>
        </p:txBody>
      </p:sp>
      <p:pic>
        <p:nvPicPr>
          <p:cNvPr id="5" name="内容占位符 4" descr="apple-tech-liberalarts-stevejob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1066800" y="1935458"/>
            <a:ext cx="7620000" cy="4190706"/>
          </a:xfrm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Big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Data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Analytics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=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Science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Engineering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+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Arts</a:t>
            </a:r>
            <a:endParaRPr lang="en-US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0194640"/>
              </p:ext>
            </p:extLst>
          </p:nvPr>
        </p:nvGraphicFramePr>
        <p:xfrm>
          <a:off x="-213845" y="692697"/>
          <a:ext cx="5262246" cy="463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99242" y="1902774"/>
            <a:ext cx="4362926" cy="1490427"/>
          </a:xfrm>
        </p:spPr>
        <p:txBody>
          <a:bodyPr>
            <a:normAutofit fontScale="85000" lnSpcReduction="10000"/>
          </a:bodyPr>
          <a:lstStyle/>
          <a:p>
            <a:pPr marL="628650" lvl="1" indent="-171450">
              <a:buFont typeface="Arial" charset="0"/>
              <a:buChar char="•"/>
            </a:pPr>
            <a:r>
              <a:rPr lang="en-US" altLang="zh-CN" sz="1800" dirty="0" smtClean="0"/>
              <a:t>A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Data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Analytics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Product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has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no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precise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definition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parameters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startup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of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the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project.</a:t>
            </a:r>
            <a:r>
              <a:rPr lang="zh-CN" altLang="en-US" sz="1800" dirty="0" smtClean="0"/>
              <a:t>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altLang="zh-CN" sz="1800" dirty="0" smtClean="0"/>
              <a:t>Need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to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experiment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on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different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analytical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models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methods.</a:t>
            </a:r>
            <a:endParaRPr lang="zh-CN" altLang="en-US" sz="180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altLang="zh-CN" sz="1800" dirty="0" smtClean="0"/>
              <a:t>New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ideas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are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also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born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during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try-and-err.</a:t>
            </a:r>
            <a:endParaRPr lang="zh-CN" altLang="en-US" sz="2000" dirty="0" smtClean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4499243" y="3501517"/>
            <a:ext cx="4074300" cy="1658075"/>
          </a:xfrm>
          <a:prstGeom prst="rect">
            <a:avLst/>
          </a:prstGeom>
        </p:spPr>
        <p:txBody>
          <a:bodyPr vert="horz" lIns="180000" tIns="180000" rIns="180000" bIns="18000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Microsoft YaHei" charset="0"/>
                <a:ea typeface="Microsoft YaHei" charset="0"/>
                <a:cs typeface="Microsoft YaHe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zh-CN" altLang="en-US" sz="2000" dirty="0" smtClean="0"/>
          </a:p>
          <a:p>
            <a:pPr marL="628650" lvl="1" indent="-171450">
              <a:buFont typeface="Arial" charset="0"/>
              <a:buChar char="•"/>
            </a:pPr>
            <a:r>
              <a:rPr lang="en-US" altLang="zh-CN" sz="1800" dirty="0" smtClean="0"/>
              <a:t>Technology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can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gradually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solve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science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engineering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problems,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but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cannot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do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much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in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arts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altLang="zh-CN" sz="1800" dirty="0" smtClean="0"/>
              <a:t>Computer/Engineering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cannot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replace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artists,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but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could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provide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better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tools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for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artists.</a:t>
            </a:r>
            <a:endParaRPr lang="zh-CN" altLang="en-US" sz="2000" dirty="0" smtClean="0"/>
          </a:p>
          <a:p>
            <a:pPr marL="171450" indent="-171450">
              <a:buFont typeface="Arial" charset="0"/>
              <a:buChar char="•"/>
            </a:pPr>
            <a:endParaRPr lang="zh-CN" alt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893234" y="1314531"/>
            <a:ext cx="1941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Microsoft YaHei" charset="0"/>
                <a:ea typeface="Microsoft YaHei" charset="0"/>
                <a:cs typeface="Microsoft YaHei" charset="0"/>
              </a:rPr>
              <a:t>Why</a:t>
            </a:r>
            <a:r>
              <a:rPr lang="zh-CN" altLang="en-US" sz="28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800" dirty="0" smtClean="0">
                <a:latin typeface="Microsoft YaHei" charset="0"/>
                <a:ea typeface="Microsoft YaHei" charset="0"/>
                <a:cs typeface="Microsoft YaHei" charset="0"/>
              </a:rPr>
              <a:t>Arts?</a:t>
            </a:r>
            <a:endParaRPr lang="zh-CN" altLang="en-US" sz="28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01970" y="3197360"/>
            <a:ext cx="591264" cy="788352"/>
          </a:xfrm>
          <a:prstGeom prst="ellipse">
            <a:avLst/>
          </a:prstGeom>
          <a:solidFill>
            <a:srgbClr val="6083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ppleGothic" charset="-127"/>
              <a:ea typeface="AppleGothic" charset="-127"/>
              <a:cs typeface="AppleGothic" charset="-127"/>
            </a:endParaRPr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4406375" y="3361864"/>
            <a:ext cx="362898" cy="494679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01971" y="1103519"/>
            <a:ext cx="1295276" cy="1107996"/>
            <a:chOff x="5735960" y="1083642"/>
            <a:chExt cx="1727035" cy="1107996"/>
          </a:xfrm>
        </p:grpSpPr>
        <p:sp>
          <p:nvSpPr>
            <p:cNvPr id="12" name="Oval 11"/>
            <p:cNvSpPr/>
            <p:nvPr/>
          </p:nvSpPr>
          <p:spPr>
            <a:xfrm>
              <a:off x="5735960" y="1198520"/>
              <a:ext cx="788352" cy="788352"/>
            </a:xfrm>
            <a:prstGeom prst="ellipse">
              <a:avLst/>
            </a:prstGeom>
            <a:solidFill>
              <a:srgbClr val="6083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4000" dirty="0">
                <a:latin typeface="AppleGothic" charset="-127"/>
                <a:ea typeface="AppleGothic" charset="-127"/>
                <a:cs typeface="AppleGothic" charset="-127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 rot="10800000" flipH="1" flipV="1">
              <a:off x="5790469" y="1083642"/>
              <a:ext cx="1672526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6600" dirty="0" smtClean="0">
                  <a:solidFill>
                    <a:schemeClr val="bg1"/>
                  </a:solidFill>
                </a:rPr>
                <a:t>？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873679" y="3393201"/>
            <a:ext cx="4145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Microsoft YaHei" charset="0"/>
                <a:ea typeface="Microsoft YaHei" charset="0"/>
                <a:cs typeface="Microsoft YaHei" charset="0"/>
              </a:rPr>
              <a:t>Larger</a:t>
            </a:r>
            <a:r>
              <a:rPr lang="zh-CN" altLang="en-US" sz="28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800" dirty="0" smtClean="0">
                <a:latin typeface="Microsoft YaHei" charset="0"/>
                <a:ea typeface="Microsoft YaHei" charset="0"/>
                <a:cs typeface="Microsoft YaHei" charset="0"/>
              </a:rPr>
              <a:t>Weights</a:t>
            </a:r>
            <a:r>
              <a:rPr lang="zh-CN" altLang="en-US" sz="28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800" dirty="0" smtClean="0">
                <a:latin typeface="Microsoft YaHei" charset="0"/>
                <a:ea typeface="Microsoft YaHei" charset="0"/>
                <a:cs typeface="Microsoft YaHei" charset="0"/>
              </a:rPr>
              <a:t>on</a:t>
            </a:r>
            <a:r>
              <a:rPr lang="zh-CN" altLang="en-US" sz="2800" dirty="0" smtClean="0"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800" dirty="0" smtClean="0">
                <a:latin typeface="Microsoft YaHei" charset="0"/>
                <a:ea typeface="Microsoft YaHei" charset="0"/>
                <a:cs typeface="Microsoft YaHei" charset="0"/>
              </a:rPr>
              <a:t>Arts</a:t>
            </a:r>
            <a:endParaRPr lang="zh-CN" altLang="en-US" sz="28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8" name="Rectangle 9"/>
          <p:cNvSpPr/>
          <p:nvPr/>
        </p:nvSpPr>
        <p:spPr>
          <a:xfrm>
            <a:off x="251520" y="5266945"/>
            <a:ext cx="8610648" cy="1199439"/>
          </a:xfrm>
          <a:prstGeom prst="rect">
            <a:avLst/>
          </a:prstGeom>
          <a:solidFill>
            <a:srgbClr val="6AB7E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The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ultimate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goal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of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Big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Data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technology:</a:t>
            </a:r>
            <a:endParaRPr lang="zh-CN" altLang="en-US" sz="2400" dirty="0">
              <a:solidFill>
                <a:schemeClr val="bg1"/>
              </a:solidFill>
              <a:latin typeface="Microsoft YaHei" charset="0"/>
              <a:ea typeface="Microsoft YaHei" charset="0"/>
              <a:cs typeface="Microsoft YaHei" charset="0"/>
            </a:endParaRPr>
          </a:p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Automate as much as possible such that Artists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(domain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experts)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can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independently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conduct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data</a:t>
            </a:r>
            <a:r>
              <a:rPr lang="zh-CN" altLang="en-US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Microsoft YaHei" charset="0"/>
                <a:ea typeface="Microsoft YaHei" charset="0"/>
                <a:cs typeface="Microsoft YaHei" charset="0"/>
              </a:rPr>
              <a:t>analysis</a:t>
            </a:r>
            <a:endParaRPr lang="en-US" altLang="zh-CN" sz="1400" dirty="0"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19791" y="6514857"/>
            <a:ext cx="327005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Credits: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err="1" smtClean="0">
                <a:solidFill>
                  <a:srgbClr val="A6A6A6"/>
                </a:solidFill>
              </a:rPr>
              <a:t>Mingxuan</a:t>
            </a:r>
            <a:r>
              <a:rPr lang="zh-CN" altLang="zh-CN" sz="2000" b="1" i="1" baseline="30000" dirty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Ni’s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talk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on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Big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Data</a:t>
            </a:r>
            <a:r>
              <a:rPr lang="zh-CN" altLang="en-US" sz="2000" b="1" i="1" baseline="30000" dirty="0" smtClean="0">
                <a:solidFill>
                  <a:srgbClr val="A6A6A6"/>
                </a:solidFill>
              </a:rPr>
              <a:t> </a:t>
            </a:r>
            <a:r>
              <a:rPr lang="en-US" altLang="zh-CN" sz="2000" b="1" i="1" baseline="30000" dirty="0" smtClean="0">
                <a:solidFill>
                  <a:srgbClr val="A6A6A6"/>
                </a:solidFill>
              </a:rPr>
              <a:t>3.0</a:t>
            </a:r>
            <a:endParaRPr lang="zh-CN" altLang="en-US" sz="2000" i="1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33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Roadmap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CN" dirty="0" smtClean="0"/>
              <a:t>Self-Introduction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Course Overview</a:t>
            </a:r>
          </a:p>
          <a:p>
            <a:endParaRPr kumimoji="1" lang="en-US" altLang="zh-CN" dirty="0" smtClean="0"/>
          </a:p>
          <a:p>
            <a:r>
              <a:rPr kumimoji="1" lang="en-US" altLang="zh-CN" i="1" dirty="0" smtClean="0"/>
              <a:t>What is Network Management?</a:t>
            </a:r>
          </a:p>
          <a:p>
            <a:pPr lvl="1"/>
            <a:r>
              <a:rPr kumimoji="1" lang="en-US" altLang="zh-CN" dirty="0" smtClean="0"/>
              <a:t>Motivation</a:t>
            </a:r>
          </a:p>
          <a:p>
            <a:pPr lvl="1"/>
            <a:r>
              <a:rPr kumimoji="1" lang="en-US" altLang="zh-CN" i="1" dirty="0" smtClean="0"/>
              <a:t>Coverage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 smtClean="0"/>
              <a:t>(See</a:t>
            </a:r>
            <a:r>
              <a:rPr kumimoji="1" lang="zh-CN" altLang="en-US" i="1" dirty="0" smtClean="0"/>
              <a:t> </a:t>
            </a:r>
            <a:r>
              <a:rPr kumimoji="1" lang="en-US" altLang="zh-CN" i="1" dirty="0"/>
              <a:t>ANM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Website</a:t>
            </a:r>
            <a:r>
              <a:rPr kumimoji="1" lang="en-US" altLang="zh-CN" i="1" dirty="0" smtClean="0"/>
              <a:t>)</a:t>
            </a:r>
          </a:p>
          <a:p>
            <a:pPr lvl="1"/>
            <a:r>
              <a:rPr kumimoji="1" lang="en-US" altLang="zh-CN" dirty="0" smtClean="0"/>
              <a:t>Example research projects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Course Projects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Computer Network Basics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图片 7" descr="WeChat_143445637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6054"/>
            <a:ext cx="4419600" cy="623601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86400" y="6096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Scientific Experiment for a first grader </a:t>
            </a:r>
            <a:endParaRPr kumimoji="1"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2800350"/>
            <a:ext cx="3251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Experiments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Network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Management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zh-CN" sz="2800" dirty="0" smtClean="0"/>
              <a:t>Have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/>
              <a:t>h</a:t>
            </a:r>
            <a:r>
              <a:rPr kumimoji="1" lang="en-US" altLang="zh-CN" sz="2800" dirty="0" smtClean="0"/>
              <a:t>ypothesis: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increases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when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increases,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B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decreases,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C&amp;D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together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satisfy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some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conditions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Design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experiments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(process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data):</a:t>
            </a:r>
            <a:r>
              <a:rPr kumimoji="1" lang="zh-CN" altLang="en-US" sz="2800" dirty="0" smtClean="0"/>
              <a:t> </a:t>
            </a:r>
            <a:endParaRPr kumimoji="1" lang="en-US" altLang="zh-CN" sz="2800" dirty="0" smtClean="0"/>
          </a:p>
          <a:p>
            <a:pPr lvl="1"/>
            <a:r>
              <a:rPr kumimoji="1" lang="en-US" altLang="zh-CN" sz="2400" dirty="0" smtClean="0"/>
              <a:t>Exploratory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visualization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using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scatter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plot,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average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bar/line;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candle-stick,</a:t>
            </a:r>
            <a:r>
              <a:rPr kumimoji="1" lang="zh-CN" altLang="en-US" sz="2400" dirty="0" smtClean="0"/>
              <a:t>  </a:t>
            </a:r>
            <a:r>
              <a:rPr kumimoji="1" lang="en-US" altLang="zh-CN" sz="2400" dirty="0" smtClean="0"/>
              <a:t>where y-axis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Y; x-axis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is A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(sometimes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binned)</a:t>
            </a:r>
          </a:p>
          <a:p>
            <a:pPr lvl="1"/>
            <a:r>
              <a:rPr lang="en-US" altLang="zh-CN" sz="2400" dirty="0">
                <a:latin typeface="Gill Sans MT" charset="0"/>
                <a:cs typeface="Arial" charset="0"/>
              </a:rPr>
              <a:t>Pearson/Kendall/Spearman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Correlation:  see if  Y is correlated with A,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B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,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based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on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the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correlation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score</a:t>
            </a:r>
          </a:p>
          <a:p>
            <a:pPr lvl="1"/>
            <a:r>
              <a:rPr lang="en-US" altLang="zh-CN" sz="2400" dirty="0" smtClean="0">
                <a:latin typeface="Gill Sans MT" charset="0"/>
                <a:cs typeface="Arial" charset="0"/>
              </a:rPr>
              <a:t>Linear Regression: 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find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the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co-</a:t>
            </a:r>
            <a:r>
              <a:rPr lang="en-US" altLang="zh-CN" sz="2400" dirty="0" err="1" smtClean="0">
                <a:latin typeface="Gill Sans MT" charset="0"/>
                <a:cs typeface="Arial" charset="0"/>
              </a:rPr>
              <a:t>effient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Y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=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alpha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+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beta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*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A</a:t>
            </a:r>
          </a:p>
          <a:p>
            <a:pPr lvl="1"/>
            <a:r>
              <a:rPr lang="en-US" altLang="zh-CN" sz="2400" dirty="0" smtClean="0">
                <a:latin typeface="Gill Sans MT" charset="0"/>
                <a:cs typeface="Arial" charset="0"/>
              </a:rPr>
              <a:t>Information Gain</a:t>
            </a:r>
            <a:r>
              <a:rPr lang="en-US" altLang="zh-CN" sz="2400" dirty="0">
                <a:latin typeface="Gill Sans MT" charset="0"/>
                <a:cs typeface="Arial" charset="0"/>
              </a:rPr>
              <a:t>: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zh-CN" altLang="zh-CN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If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A,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B,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C,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D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has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any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influence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on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Y</a:t>
            </a:r>
          </a:p>
          <a:p>
            <a:pPr lvl="1"/>
            <a:r>
              <a:rPr lang="en-US" altLang="zh-CN" sz="2400" dirty="0" smtClean="0">
                <a:latin typeface="Gill Sans MT" charset="0"/>
                <a:cs typeface="Arial" charset="0"/>
              </a:rPr>
              <a:t>Decision Tree: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C</a:t>
            </a:r>
            <a:r>
              <a:rPr lang="zh-CN" altLang="zh-CN" sz="2400" dirty="0" smtClean="0">
                <a:latin typeface="Gill Sans MT" charset="0"/>
                <a:cs typeface="Arial" charset="0"/>
              </a:rPr>
              <a:t>&gt;2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0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&amp;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D&lt;=5</a:t>
            </a:r>
            <a:r>
              <a:rPr lang="en-US" altLang="zh-CN" sz="2400" dirty="0" smtClean="0">
                <a:latin typeface="Gill Sans MT" charset="0"/>
                <a:cs typeface="Arial" charset="0"/>
                <a:sym typeface="Wingdings"/>
              </a:rPr>
              <a:t>Y</a:t>
            </a:r>
            <a:r>
              <a:rPr lang="zh-CN" altLang="en-US" sz="2400" dirty="0" smtClean="0">
                <a:latin typeface="Gill Sans MT" charset="0"/>
                <a:cs typeface="Arial" charset="0"/>
                <a:sym typeface="Wingdings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  <a:sym typeface="Wingdings"/>
              </a:rPr>
              <a:t>is</a:t>
            </a:r>
            <a:r>
              <a:rPr lang="zh-CN" altLang="en-US" sz="2400" dirty="0" smtClean="0">
                <a:latin typeface="Gill Sans MT" charset="0"/>
                <a:cs typeface="Arial" charset="0"/>
                <a:sym typeface="Wingdings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  <a:sym typeface="Wingdings"/>
              </a:rPr>
              <a:t>bad;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 </a:t>
            </a:r>
          </a:p>
          <a:p>
            <a:pPr lvl="1"/>
            <a:r>
              <a:rPr lang="en-US" altLang="zh-CN" sz="2400" dirty="0" smtClean="0">
                <a:latin typeface="Gill Sans MT" charset="0"/>
                <a:cs typeface="Arial" charset="0"/>
              </a:rPr>
              <a:t>Regression Tree</a:t>
            </a:r>
            <a:r>
              <a:rPr lang="en-US" altLang="zh-CN" sz="2400" dirty="0">
                <a:latin typeface="Gill Sans MT" charset="0"/>
                <a:cs typeface="Arial" charset="0"/>
              </a:rPr>
              <a:t>: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Y=alpha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+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beta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*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C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+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gamma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*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D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if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A&gt;5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&amp;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D&lt;=10</a:t>
            </a:r>
          </a:p>
          <a:p>
            <a:pPr lvl="1"/>
            <a:r>
              <a:rPr lang="en-US" altLang="zh-CN" sz="2400" dirty="0" smtClean="0">
                <a:latin typeface="Gill Sans MT" charset="0"/>
                <a:cs typeface="Arial" charset="0"/>
              </a:rPr>
              <a:t>Feature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engineering,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feature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selection,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model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selection</a:t>
            </a:r>
          </a:p>
          <a:p>
            <a:pPr lvl="1"/>
            <a:r>
              <a:rPr lang="en-US" altLang="zh-CN" sz="2400" dirty="0" smtClean="0">
                <a:latin typeface="Gill Sans MT" charset="0"/>
                <a:cs typeface="Arial" charset="0"/>
              </a:rPr>
              <a:t>Machine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learning: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random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forest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etc.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endParaRPr lang="en-US" altLang="zh-CN" sz="2400" dirty="0" smtClean="0">
              <a:latin typeface="Gill Sans MT" charset="0"/>
              <a:cs typeface="Arial" charset="0"/>
            </a:endParaRPr>
          </a:p>
          <a:p>
            <a:pPr lvl="1"/>
            <a:r>
              <a:rPr lang="en-US" altLang="zh-CN" sz="2400" dirty="0" smtClean="0">
                <a:latin typeface="Gill Sans MT" charset="0"/>
                <a:cs typeface="Arial" charset="0"/>
              </a:rPr>
              <a:t>Deep</a:t>
            </a:r>
            <a:r>
              <a:rPr lang="zh-CN" altLang="en-US" sz="2400" dirty="0" smtClean="0">
                <a:latin typeface="Gill Sans MT" charset="0"/>
                <a:cs typeface="Arial" charset="0"/>
              </a:rPr>
              <a:t> </a:t>
            </a:r>
            <a:r>
              <a:rPr lang="en-US" altLang="zh-CN" sz="2400" dirty="0" smtClean="0">
                <a:latin typeface="Gill Sans MT" charset="0"/>
                <a:cs typeface="Arial" charset="0"/>
              </a:rPr>
              <a:t>learning</a:t>
            </a:r>
          </a:p>
          <a:p>
            <a:r>
              <a:rPr kumimoji="1" lang="en-US" altLang="zh-CN" sz="2400" dirty="0" smtClean="0">
                <a:latin typeface="Gill Sans MT" charset="0"/>
                <a:cs typeface="Arial" charset="0"/>
              </a:rPr>
              <a:t>Observations</a:t>
            </a:r>
          </a:p>
          <a:p>
            <a:pPr lvl="1"/>
            <a:r>
              <a:rPr kumimoji="1" lang="en-US" altLang="zh-CN" sz="2000" dirty="0" smtClean="0"/>
              <a:t>E.g. 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/>
              <a:t>increases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when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</a:t>
            </a:r>
            <a:r>
              <a:rPr kumimoji="1" lang="zh-CN" altLang="en-US" sz="2000" dirty="0"/>
              <a:t> </a:t>
            </a:r>
            <a:r>
              <a:rPr kumimoji="1" lang="en-US" altLang="zh-CN" sz="2000" dirty="0" smtClean="0"/>
              <a:t>increases;</a:t>
            </a:r>
            <a:r>
              <a:rPr kumimoji="1" lang="zh-CN" altLang="en-US" sz="2000" dirty="0" smtClean="0"/>
              <a:t>  </a:t>
            </a:r>
            <a:r>
              <a:rPr kumimoji="1" lang="en-US" altLang="zh-CN" sz="2000" dirty="0" smtClean="0"/>
              <a:t>when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C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increase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s%,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will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increase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by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t%;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explain</a:t>
            </a:r>
            <a:r>
              <a:rPr kumimoji="1" lang="zh-CN" altLang="en-US" sz="2000" dirty="0" smtClean="0"/>
              <a:t> </a:t>
            </a:r>
            <a:r>
              <a:rPr kumimoji="1" lang="en-US" altLang="zh-CN" sz="2000" dirty="0" smtClean="0"/>
              <a:t>why.</a:t>
            </a:r>
          </a:p>
          <a:p>
            <a:r>
              <a:rPr kumimoji="1" lang="en-US" altLang="zh-CN" dirty="0" smtClean="0">
                <a:latin typeface="Gill Sans MT" charset="0"/>
                <a:cs typeface="Arial" charset="0"/>
              </a:rPr>
              <a:t>Conclusions</a:t>
            </a:r>
          </a:p>
          <a:p>
            <a:pPr lvl="1"/>
            <a:endParaRPr kumimoji="1" lang="en-US" altLang="zh-CN" dirty="0" smtClean="0"/>
          </a:p>
          <a:p>
            <a:endParaRPr kumimoji="1" lang="en-US" altLang="zh-CN" sz="28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Papers and Slides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Already Posted on the course website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Lecture Coverage</a:t>
            </a:r>
          </a:p>
          <a:p>
            <a:pPr lvl="1"/>
            <a:r>
              <a:rPr kumimoji="1" lang="en-US" altLang="zh-CN" dirty="0" smtClean="0"/>
              <a:t>You were supposed to read these papers carefully</a:t>
            </a:r>
          </a:p>
          <a:p>
            <a:pPr lvl="1"/>
            <a:endParaRPr kumimoji="1" lang="en-US" altLang="zh-CN" dirty="0" smtClean="0"/>
          </a:p>
          <a:p>
            <a:r>
              <a:rPr kumimoji="1" lang="en-US" altLang="zh-CN" dirty="0" smtClean="0"/>
              <a:t>Reading List</a:t>
            </a:r>
          </a:p>
          <a:p>
            <a:pPr lvl="1"/>
            <a:r>
              <a:rPr kumimoji="1" lang="en-US" altLang="zh-CN" dirty="0" smtClean="0"/>
              <a:t>Relevant papers, read them if you have time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r>
              <a:rPr lang="en-US" altLang="zh-CN">
                <a:latin typeface="Book Antiqua" charset="0"/>
              </a:rPr>
              <a:t>Why reading papers? </a:t>
            </a:r>
            <a:endParaRPr lang="zh-CN" altLang="en-US">
              <a:latin typeface="Book Antiqua" charset="0"/>
            </a:endParaRPr>
          </a:p>
        </p:txBody>
      </p:sp>
      <p:sp>
        <p:nvSpPr>
          <p:cNvPr id="33794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>
                <a:latin typeface="Arial" charset="0"/>
                <a:cs typeface="Arial" charset="0"/>
              </a:rPr>
              <a:t>Purpose: background knowledge, algorithm, methodology, </a:t>
            </a:r>
            <a:r>
              <a:rPr lang="en-US" altLang="zh-CN" dirty="0" smtClean="0">
                <a:latin typeface="Arial" charset="0"/>
                <a:cs typeface="Arial" charset="0"/>
              </a:rPr>
              <a:t>writing, principle, solution </a:t>
            </a:r>
            <a:r>
              <a:rPr lang="en-US" altLang="zh-CN" dirty="0">
                <a:latin typeface="Arial" charset="0"/>
                <a:cs typeface="Arial" charset="0"/>
              </a:rPr>
              <a:t>inspiration</a:t>
            </a:r>
            <a:r>
              <a:rPr lang="zh-CN" altLang="en-US" dirty="0">
                <a:latin typeface="Arial" charset="0"/>
                <a:cs typeface="Arial" charset="0"/>
              </a:rPr>
              <a:t>,</a:t>
            </a:r>
            <a:r>
              <a:rPr lang="en-US" altLang="zh-CN" dirty="0">
                <a:latin typeface="Arial" charset="0"/>
                <a:cs typeface="Arial" charset="0"/>
              </a:rPr>
              <a:t> evaluation methodology for the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problem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you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are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working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on</a:t>
            </a:r>
            <a:r>
              <a:rPr lang="zh-CN" altLang="en-US" dirty="0">
                <a:latin typeface="Arial" charset="0"/>
                <a:cs typeface="Arial" charset="0"/>
              </a:rPr>
              <a:t>,</a:t>
            </a:r>
            <a:r>
              <a:rPr lang="en-US" altLang="zh-CN" dirty="0">
                <a:latin typeface="Arial" charset="0"/>
                <a:cs typeface="Arial" charset="0"/>
              </a:rPr>
              <a:t> and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(sometimes) vision.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endParaRPr lang="en-US" altLang="zh-CN" dirty="0">
              <a:latin typeface="Arial" charset="0"/>
              <a:cs typeface="Arial" charset="0"/>
            </a:endParaRPr>
          </a:p>
          <a:p>
            <a:endParaRPr lang="en-US" altLang="zh-CN" dirty="0">
              <a:latin typeface="Arial" charset="0"/>
              <a:cs typeface="Arial" charset="0"/>
            </a:endParaRPr>
          </a:p>
          <a:p>
            <a:r>
              <a:rPr lang="en-US" altLang="zh-CN" dirty="0">
                <a:latin typeface="Arial" charset="0"/>
                <a:cs typeface="Arial" charset="0"/>
              </a:rPr>
              <a:t>My strongly biased personal opinion: Papers are not for finding topics  for your next paper. </a:t>
            </a:r>
          </a:p>
        </p:txBody>
      </p:sp>
    </p:spTree>
    <p:extLst>
      <p:ext uri="{BB962C8B-B14F-4D97-AF65-F5344CB8AC3E}">
        <p14:creationId xmlns:p14="http://schemas.microsoft.com/office/powerpoint/2010/main" val="284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zh-CN" dirty="0" smtClean="0">
                <a:latin typeface="Arial" charset="0"/>
                <a:cs typeface="Arial" charset="0"/>
              </a:rPr>
              <a:t>What’s </a:t>
            </a:r>
            <a:r>
              <a:rPr lang="zh-CN" altLang="en-US" dirty="0" smtClean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a</a:t>
            </a:r>
            <a:r>
              <a:rPr lang="zh-CN" altLang="en-US" dirty="0">
                <a:latin typeface="Arial" charset="0"/>
                <a:cs typeface="Arial" charset="0"/>
              </a:rPr>
              <a:t> </a:t>
            </a:r>
            <a:r>
              <a:rPr lang="en-US" altLang="zh-CN" dirty="0">
                <a:latin typeface="Arial" charset="0"/>
                <a:cs typeface="Arial" charset="0"/>
              </a:rPr>
              <a:t>good paper</a:t>
            </a:r>
          </a:p>
        </p:txBody>
      </p:sp>
      <p:sp>
        <p:nvSpPr>
          <p:cNvPr id="34818" name="内容占位符 2"/>
          <p:cNvSpPr>
            <a:spLocks noGrp="1"/>
          </p:cNvSpPr>
          <p:nvPr>
            <p:ph idx="1"/>
          </p:nvPr>
        </p:nvSpPr>
        <p:spPr>
          <a:xfrm>
            <a:off x="533400" y="1611313"/>
            <a:ext cx="8388350" cy="4648200"/>
          </a:xfrm>
        </p:spPr>
        <p:txBody>
          <a:bodyPr/>
          <a:lstStyle/>
          <a:p>
            <a:pPr lvl="1"/>
            <a:r>
              <a:rPr lang="en-US" altLang="zh-CN" sz="2800" dirty="0">
                <a:latin typeface="Arial" charset="0"/>
                <a:cs typeface="Arial" charset="0"/>
              </a:rPr>
              <a:t>  A new and important problem, solid solution.</a:t>
            </a:r>
          </a:p>
          <a:p>
            <a:pPr lvl="1"/>
            <a:endParaRPr lang="en-US" altLang="zh-CN" sz="2800" dirty="0">
              <a:latin typeface="Arial" charset="0"/>
              <a:cs typeface="Arial" charset="0"/>
            </a:endParaRPr>
          </a:p>
          <a:p>
            <a:pPr lvl="1"/>
            <a:r>
              <a:rPr lang="en-US" altLang="zh-CN" sz="2800" dirty="0">
                <a:latin typeface="Arial" charset="0"/>
                <a:cs typeface="Arial" charset="0"/>
              </a:rPr>
              <a:t>  Old and challenging problem, a new </a:t>
            </a:r>
            <a:r>
              <a:rPr lang="en-US" altLang="zh-CN" sz="2800" i="1" dirty="0">
                <a:latin typeface="Arial" charset="0"/>
                <a:cs typeface="Arial" charset="0"/>
              </a:rPr>
              <a:t>simple but elegant </a:t>
            </a:r>
            <a:r>
              <a:rPr lang="en-US" altLang="zh-CN" sz="2800" dirty="0">
                <a:latin typeface="Arial" charset="0"/>
                <a:cs typeface="Arial" charset="0"/>
              </a:rPr>
              <a:t>solution, with straightforward insight and intuition behind it. </a:t>
            </a:r>
            <a:endParaRPr lang="zh-CN" altLang="en-US" sz="2800" dirty="0"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Google </a:t>
            </a:r>
            <a:r>
              <a:rPr lang="en-US" smtClean="0"/>
              <a:t>Scholar </a:t>
            </a:r>
            <a:br>
              <a:rPr lang="en-US" smtClean="0"/>
            </a:br>
            <a:r>
              <a:rPr lang="en-US" smtClean="0"/>
              <a:t>to </a:t>
            </a:r>
            <a:r>
              <a:rPr lang="en-US" dirty="0" smtClean="0"/>
              <a:t>find </a:t>
            </a:r>
            <a:r>
              <a:rPr lang="en-US" smtClean="0"/>
              <a:t>relevant papers (demo)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Browse latest proceedings of relevant conferences, find one relevant paper </a:t>
            </a:r>
            <a:r>
              <a:rPr lang="en-US" altLang="zh-CN" sz="2800" i="1" dirty="0"/>
              <a:t>p</a:t>
            </a:r>
            <a:r>
              <a:rPr lang="en-US" altLang="zh-CN" sz="2800" i="1" dirty="0" smtClean="0"/>
              <a:t>.</a:t>
            </a:r>
            <a:r>
              <a:rPr lang="zh-CN" altLang="en-US" sz="2800" i="1" dirty="0" smtClean="0"/>
              <a:t>  </a:t>
            </a:r>
            <a:r>
              <a:rPr lang="en-US" altLang="zh-CN" sz="2800" i="1" dirty="0" smtClean="0"/>
              <a:t>Relevant</a:t>
            </a:r>
            <a:r>
              <a:rPr lang="zh-CN" altLang="en-US" sz="2800" i="1" dirty="0" smtClean="0"/>
              <a:t> </a:t>
            </a:r>
            <a:r>
              <a:rPr lang="en-US" altLang="zh-CN" sz="2800" i="1" dirty="0" smtClean="0"/>
              <a:t>paper</a:t>
            </a:r>
            <a:r>
              <a:rPr lang="zh-CN" altLang="en-US" sz="2800" i="1" dirty="0" smtClean="0"/>
              <a:t> </a:t>
            </a:r>
            <a:r>
              <a:rPr lang="en-US" altLang="zh-CN" sz="2800" i="1" dirty="0" smtClean="0"/>
              <a:t>set</a:t>
            </a:r>
            <a:r>
              <a:rPr lang="zh-CN" altLang="en-US" sz="2800" i="1" dirty="0" smtClean="0"/>
              <a:t> </a:t>
            </a:r>
            <a:r>
              <a:rPr lang="en-US" altLang="zh-CN" sz="2800" i="1" dirty="0" smtClean="0"/>
              <a:t>S={p}</a:t>
            </a:r>
            <a:endParaRPr lang="en-US" sz="2800" i="1" dirty="0" smtClean="0"/>
          </a:p>
          <a:p>
            <a:endParaRPr lang="en-US" sz="2800" i="1" dirty="0" smtClean="0"/>
          </a:p>
          <a:p>
            <a:pPr marL="0" indent="0">
              <a:buNone/>
            </a:pP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(each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new</a:t>
            </a:r>
            <a:r>
              <a:rPr lang="zh-CN" altLang="en-US" sz="2800" dirty="0" smtClean="0"/>
              <a:t> </a:t>
            </a:r>
            <a:r>
              <a:rPr lang="en-US" altLang="zh-CN" sz="2800" i="1" dirty="0" smtClean="0"/>
              <a:t>p</a:t>
            </a:r>
            <a:r>
              <a:rPr lang="zh-CN" altLang="en-US" sz="2800" i="1" dirty="0" smtClean="0"/>
              <a:t> </a:t>
            </a:r>
            <a:r>
              <a:rPr lang="en-US" altLang="zh-CN" sz="2800" i="1" dirty="0" smtClean="0"/>
              <a:t>in</a:t>
            </a:r>
            <a:r>
              <a:rPr lang="zh-CN" altLang="en-US" sz="2800" i="1" dirty="0" smtClean="0"/>
              <a:t> </a:t>
            </a:r>
            <a:r>
              <a:rPr lang="en-US" altLang="zh-CN" sz="2800" i="1" dirty="0" smtClean="0"/>
              <a:t>S)</a:t>
            </a:r>
            <a:r>
              <a:rPr lang="zh-CN" altLang="en-US" sz="2800" i="1" dirty="0" smtClean="0"/>
              <a:t> </a:t>
            </a:r>
            <a:r>
              <a:rPr lang="en-US" altLang="zh-CN" sz="2800" i="1" dirty="0" smtClean="0"/>
              <a:t>{</a:t>
            </a:r>
          </a:p>
          <a:p>
            <a:pPr marL="457200" lvl="1" indent="0">
              <a:buNone/>
            </a:pPr>
            <a:r>
              <a:rPr lang="en-US" altLang="zh-CN" sz="2400" dirty="0" smtClean="0"/>
              <a:t>Browse</a:t>
            </a:r>
            <a:r>
              <a:rPr lang="zh-CN" altLang="en-US" sz="2400" dirty="0" smtClean="0"/>
              <a:t> </a:t>
            </a:r>
            <a:r>
              <a:rPr lang="en-US" altLang="zh-CN" sz="2400" i="1" dirty="0"/>
              <a:t>p</a:t>
            </a:r>
            <a:r>
              <a:rPr lang="en-US" sz="2400" dirty="0" smtClean="0"/>
              <a:t>’s references</a:t>
            </a:r>
            <a:r>
              <a:rPr lang="en-US" altLang="zh-CN" sz="2400" dirty="0" smtClean="0"/>
              <a:t>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put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relevant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S;</a:t>
            </a:r>
          </a:p>
          <a:p>
            <a:pPr marL="457200" lvl="1" indent="0">
              <a:buNone/>
            </a:pPr>
            <a:r>
              <a:rPr lang="en-US" altLang="zh-CN" sz="2400" dirty="0" smtClean="0"/>
              <a:t>Browse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p</a:t>
            </a:r>
            <a:r>
              <a:rPr lang="en-US" altLang="zh-CN" sz="2400" dirty="0" smtClean="0"/>
              <a:t>’s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citations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</a:t>
            </a:r>
            <a:r>
              <a:rPr lang="zh-CN" altLang="en-US" sz="2400" dirty="0" smtClean="0"/>
              <a:t> </a:t>
            </a:r>
            <a:r>
              <a:rPr lang="en-US" sz="2400" dirty="0" smtClean="0"/>
              <a:t>Google Schola</a:t>
            </a:r>
            <a:r>
              <a:rPr lang="en-US" altLang="zh-CN" sz="2400" dirty="0" smtClean="0"/>
              <a:t>r,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put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relevant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ones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into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S;</a:t>
            </a:r>
          </a:p>
          <a:p>
            <a:pPr marL="0" indent="0">
              <a:buNone/>
            </a:pPr>
            <a:r>
              <a:rPr lang="en-US" altLang="zh-CN" sz="2800" dirty="0" smtClean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How to pronounce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“Pei”?</a:t>
            </a:r>
            <a:endParaRPr lang="en-US" dirty="0"/>
          </a:p>
        </p:txBody>
      </p:sp>
      <p:pic>
        <p:nvPicPr>
          <p:cNvPr id="6" name="Picture 5" descr="louvrepyramid000000129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57600"/>
            <a:ext cx="3744468" cy="2971800"/>
          </a:xfrm>
          <a:prstGeom prst="rect">
            <a:avLst/>
          </a:prstGeom>
        </p:spPr>
      </p:pic>
      <p:pic>
        <p:nvPicPr>
          <p:cNvPr id="7" name="Picture 6" descr="pe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86200"/>
            <a:ext cx="262037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4900" y="311476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Louvre M</a:t>
            </a:r>
            <a:r>
              <a:rPr lang="en-US" altLang="zh-CN" dirty="0" smtClean="0"/>
              <a:t>u</a:t>
            </a:r>
            <a:r>
              <a:rPr lang="en-US" dirty="0" smtClean="0"/>
              <a:t>seum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837766"/>
            <a:ext cx="370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I-M</a:t>
            </a:r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0000FF"/>
                </a:solidFill>
              </a:rPr>
              <a:t>Pei</a:t>
            </a:r>
            <a:r>
              <a:rPr lang="en-US" altLang="zh-CN" dirty="0" smtClean="0"/>
              <a:t>:</a:t>
            </a:r>
            <a:r>
              <a:rPr lang="zh-CN" altLang="en-US" dirty="0" smtClean="0"/>
              <a:t> 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famous</a:t>
            </a:r>
            <a:r>
              <a:rPr lang="zh-CN" altLang="en-US" dirty="0" smtClean="0"/>
              <a:t> </a:t>
            </a:r>
            <a:r>
              <a:rPr lang="en-US" altLang="zh-CN" dirty="0"/>
              <a:t>a</a:t>
            </a:r>
            <a:r>
              <a:rPr lang="en-US" altLang="zh-CN" dirty="0" smtClean="0"/>
              <a:t>rchitect</a:t>
            </a:r>
            <a:r>
              <a:rPr lang="zh-CN" altLang="en-US" dirty="0" smtClean="0"/>
              <a:t> </a:t>
            </a:r>
            <a:r>
              <a:rPr lang="zh-CN" altLang="zh-CN" dirty="0" smtClean="0"/>
              <a:t>w</a:t>
            </a:r>
            <a:r>
              <a:rPr lang="en-US" altLang="zh-CN" dirty="0" smtClean="0"/>
              <a:t>ho</a:t>
            </a:r>
            <a:r>
              <a:rPr lang="zh-CN" altLang="en-US" dirty="0" smtClean="0"/>
              <a:t> </a:t>
            </a:r>
            <a:r>
              <a:rPr lang="en-US" altLang="zh-CN" dirty="0" smtClean="0"/>
              <a:t>designed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glass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pyramid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417639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Just</a:t>
            </a:r>
            <a:r>
              <a:rPr lang="zh-CN" altLang="en-US" sz="2800" dirty="0" smtClean="0"/>
              <a:t> </a:t>
            </a:r>
            <a:r>
              <a:rPr lang="en-US" altLang="zh-CN" sz="2800" dirty="0"/>
              <a:t>p</a:t>
            </a:r>
            <a:r>
              <a:rPr lang="en-US" altLang="zh-CN" sz="2800" dirty="0" smtClean="0"/>
              <a:t>ronounce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“Pei”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“</a:t>
            </a:r>
            <a:r>
              <a:rPr lang="en-US" altLang="zh-CN" sz="2800" dirty="0" smtClean="0">
                <a:solidFill>
                  <a:srgbClr val="0000FF"/>
                </a:solidFill>
              </a:rPr>
              <a:t>Pay</a:t>
            </a:r>
            <a:r>
              <a:rPr lang="en-US" altLang="zh-CN" sz="2800" dirty="0" smtClean="0"/>
              <a:t>”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19913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fact,</a:t>
            </a:r>
            <a:r>
              <a:rPr lang="zh-CN" altLang="en-US" sz="2800" dirty="0" smtClean="0"/>
              <a:t> </a:t>
            </a:r>
            <a:r>
              <a:rPr lang="zh-CN" altLang="zh-CN" sz="2800" dirty="0" smtClean="0"/>
              <a:t>j</a:t>
            </a:r>
            <a:r>
              <a:rPr lang="en-US" altLang="zh-CN" sz="2800" dirty="0" err="1" smtClean="0"/>
              <a:t>ust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call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me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“Dan”</a:t>
            </a:r>
            <a:endParaRPr lang="en-US" sz="2800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Roadmap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600201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zh-CN" dirty="0" smtClean="0"/>
              <a:t>Self-Introduction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Course Logistics</a:t>
            </a:r>
          </a:p>
          <a:p>
            <a:endParaRPr kumimoji="1" lang="en-US" altLang="zh-CN" dirty="0" smtClean="0"/>
          </a:p>
          <a:p>
            <a:r>
              <a:rPr kumimoji="1" lang="en-US" altLang="zh-CN" i="1" dirty="0" smtClean="0"/>
              <a:t>What is Network Management?</a:t>
            </a:r>
          </a:p>
          <a:p>
            <a:pPr lvl="1"/>
            <a:r>
              <a:rPr kumimoji="1" lang="en-US" altLang="zh-CN" dirty="0" smtClean="0"/>
              <a:t>Motivation</a:t>
            </a:r>
          </a:p>
          <a:p>
            <a:pPr lvl="1"/>
            <a:r>
              <a:rPr kumimoji="1" lang="en-US" altLang="zh-CN" dirty="0" smtClean="0"/>
              <a:t>Coverage</a:t>
            </a:r>
          </a:p>
          <a:p>
            <a:pPr lvl="1"/>
            <a:r>
              <a:rPr kumimoji="1" lang="en-US" altLang="zh-CN" dirty="0" smtClean="0"/>
              <a:t>Example research project: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Intelligent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Operations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through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Machine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Learning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Course Projects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Computer Network Basics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Roadmap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zh-CN" dirty="0" smtClean="0"/>
              <a:t>Self-Introduction.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Course Logistics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What is Network Management?</a:t>
            </a:r>
          </a:p>
          <a:p>
            <a:endParaRPr kumimoji="1" lang="en-US" altLang="zh-CN" dirty="0"/>
          </a:p>
          <a:p>
            <a:r>
              <a:rPr kumimoji="1" lang="en-US" altLang="zh-CN" i="1" dirty="0" smtClean="0"/>
              <a:t>Course Projects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Computer Network Basics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dex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1"/>
            <a:ext cx="4008438" cy="27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" y="2209800"/>
            <a:ext cx="8982075" cy="1371600"/>
          </a:xfrm>
          <a:prstGeom prst="rect">
            <a:avLst/>
          </a:prstGeom>
          <a:gradFill rotWithShape="0">
            <a:gsLst>
              <a:gs pos="0">
                <a:srgbClr val="D23DF5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304803" y="2057400"/>
            <a:ext cx="8659813" cy="160020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zh-CN" sz="3600" dirty="0" smtClean="0">
                <a:solidFill>
                  <a:srgbClr val="0C2577"/>
                </a:solidFill>
                <a:latin typeface="Arial" pitchFamily="-104" charset="0"/>
              </a:rPr>
              <a:t/>
            </a:r>
            <a:br>
              <a:rPr lang="en-US" altLang="zh-CN" sz="3600" dirty="0" smtClean="0">
                <a:solidFill>
                  <a:srgbClr val="0C2577"/>
                </a:solidFill>
                <a:latin typeface="Arial" pitchFamily="-104" charset="0"/>
              </a:rPr>
            </a:br>
            <a:r>
              <a:rPr lang="en-US" altLang="zh-CN" sz="3600" dirty="0" smtClean="0">
                <a:solidFill>
                  <a:srgbClr val="0C2577"/>
                </a:solidFill>
                <a:latin typeface="Arial" pitchFamily="-104" charset="0"/>
              </a:rPr>
              <a:t>Enjoy the course!</a:t>
            </a:r>
          </a:p>
        </p:txBody>
      </p:sp>
      <p:pic>
        <p:nvPicPr>
          <p:cNvPr id="8198" name="Picture 7" descr="shouyea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3" y="457200"/>
            <a:ext cx="2009775" cy="72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71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About the Instructor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4708525"/>
          </a:xfrm>
        </p:spPr>
        <p:txBody>
          <a:bodyPr>
            <a:noAutofit/>
          </a:bodyPr>
          <a:lstStyle/>
          <a:p>
            <a:r>
              <a:rPr lang="en-US" altLang="zh-CN" sz="2000" dirty="0" smtClean="0">
                <a:latin typeface="Calibri"/>
                <a:cs typeface="Calibri"/>
              </a:rPr>
              <a:t>Tenured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Associate Professor. UCLA Ph.D.  Joined Tsinghua CS Department in December 2012, with Government Endorsement (“ Recruitment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Program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of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Global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Talents”) </a:t>
            </a:r>
          </a:p>
          <a:p>
            <a:endParaRPr lang="en-US" altLang="zh-CN" sz="2000" dirty="0">
              <a:latin typeface="Calibri"/>
              <a:cs typeface="Calibri"/>
            </a:endParaRPr>
          </a:p>
          <a:p>
            <a:r>
              <a:rPr lang="en-US" altLang="zh-CN" sz="1800" dirty="0" smtClean="0">
                <a:latin typeface="Calibri"/>
                <a:cs typeface="Calibri"/>
              </a:rPr>
              <a:t>Homepage:</a:t>
            </a:r>
            <a:r>
              <a:rPr lang="zh-CN" altLang="en-US" sz="1400" b="1" dirty="0" smtClean="0">
                <a:latin typeface="Calibri"/>
                <a:cs typeface="Calibri"/>
              </a:rPr>
              <a:t> </a:t>
            </a:r>
            <a:r>
              <a:rPr lang="en-US" altLang="zh-CN" sz="1400" b="1" dirty="0" smtClean="0">
                <a:latin typeface="Calibri"/>
                <a:cs typeface="Calibri"/>
                <a:hlinkClick r:id="rId2"/>
              </a:rPr>
              <a:t>http://</a:t>
            </a:r>
            <a:r>
              <a:rPr lang="en-US" sz="1400" b="1" dirty="0" smtClean="0">
                <a:latin typeface="Calibri"/>
                <a:cs typeface="Calibri"/>
                <a:hlinkClick r:id="rId2"/>
              </a:rPr>
              <a:t>netman.cs.tsinghua.edu.cn/~peidan</a:t>
            </a:r>
            <a:endParaRPr lang="en-US" sz="1400" b="1" dirty="0" smtClean="0">
              <a:latin typeface="Calibri"/>
              <a:cs typeface="Calibri"/>
            </a:endParaRPr>
          </a:p>
          <a:p>
            <a:endParaRPr lang="en-US" altLang="zh-CN" sz="2000" dirty="0" smtClean="0">
              <a:latin typeface="Calibri"/>
              <a:cs typeface="Calibri"/>
            </a:endParaRPr>
          </a:p>
          <a:p>
            <a:r>
              <a:rPr lang="en-US" altLang="zh-CN" sz="2000" dirty="0" smtClean="0">
                <a:latin typeface="Calibri"/>
                <a:cs typeface="Calibri"/>
              </a:rPr>
              <a:t>Previously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a Principal Researcher at AT&amp;T Research, a </a:t>
            </a:r>
            <a:r>
              <a:rPr lang="en-US" altLang="zh-CN" sz="2000" dirty="0">
                <a:latin typeface="Calibri"/>
                <a:cs typeface="Calibri"/>
              </a:rPr>
              <a:t>c</a:t>
            </a:r>
            <a:r>
              <a:rPr lang="en-US" altLang="zh-CN" sz="2000" dirty="0" smtClean="0">
                <a:latin typeface="Calibri"/>
                <a:cs typeface="Calibri"/>
              </a:rPr>
              <a:t>o-founder and founding CEO of a mobile health company in Beijing, before joining Tsinghua. </a:t>
            </a:r>
          </a:p>
          <a:p>
            <a:endParaRPr lang="en-US" altLang="zh-CN" sz="2000" dirty="0">
              <a:latin typeface="Calibri"/>
              <a:cs typeface="Calibri"/>
            </a:endParaRPr>
          </a:p>
          <a:p>
            <a:r>
              <a:rPr lang="en-US" altLang="zh-CN" sz="2000" dirty="0" smtClean="0">
                <a:latin typeface="Calibri"/>
                <a:cs typeface="Calibri"/>
              </a:rPr>
              <a:t>Supervised interns from CMU, Cornell, Princeton, UCLA, </a:t>
            </a:r>
            <a:r>
              <a:rPr lang="en-US" altLang="zh-CN" sz="2000" dirty="0" err="1" smtClean="0">
                <a:latin typeface="Calibri"/>
                <a:cs typeface="Calibri"/>
              </a:rPr>
              <a:t>GaTech</a:t>
            </a:r>
            <a:r>
              <a:rPr lang="en-US" altLang="zh-CN" sz="2000" dirty="0" smtClean="0">
                <a:latin typeface="Calibri"/>
                <a:cs typeface="Calibri"/>
              </a:rPr>
              <a:t>, Michigan, Northwestern etc. Now @ Google, MSR, IBM, Ohio State, Northeastern, HKUST etc.   Currently supervising~20 of Ph.D. and M.S. students at Tsinghua</a:t>
            </a:r>
          </a:p>
          <a:p>
            <a:endParaRPr lang="en-US" altLang="zh-CN" sz="2000" dirty="0" smtClean="0">
              <a:latin typeface="Calibri"/>
              <a:cs typeface="Calibri"/>
            </a:endParaRPr>
          </a:p>
          <a:p>
            <a:r>
              <a:rPr lang="en-US" altLang="zh-CN" sz="2000" dirty="0">
                <a:cs typeface="Calibri"/>
              </a:rPr>
              <a:t>8</a:t>
            </a:r>
            <a:r>
              <a:rPr lang="en-US" altLang="zh-CN" sz="2000" dirty="0" smtClean="0">
                <a:cs typeface="Calibri"/>
              </a:rPr>
              <a:t>0</a:t>
            </a:r>
            <a:r>
              <a:rPr lang="en-US" altLang="zh-CN" sz="2000" dirty="0">
                <a:cs typeface="Calibri"/>
              </a:rPr>
              <a:t>+ Papers, </a:t>
            </a:r>
            <a:r>
              <a:rPr lang="en-US" altLang="zh-CN" sz="2000" dirty="0" smtClean="0">
                <a:cs typeface="Calibri"/>
              </a:rPr>
              <a:t>23 </a:t>
            </a:r>
            <a:r>
              <a:rPr lang="en-US" altLang="zh-CN" sz="2000" dirty="0">
                <a:cs typeface="Calibri"/>
              </a:rPr>
              <a:t>issued US </a:t>
            </a:r>
            <a:r>
              <a:rPr lang="en-US" altLang="zh-CN" sz="2000" dirty="0" smtClean="0">
                <a:cs typeface="Calibri"/>
              </a:rPr>
              <a:t>Patents, ACM/IEEE Senior Member</a:t>
            </a:r>
            <a:endParaRPr lang="en-US" altLang="zh-CN" sz="2000" dirty="0">
              <a:cs typeface="Calibri"/>
            </a:endParaRPr>
          </a:p>
          <a:p>
            <a:endParaRPr lang="en-US" altLang="zh-CN" sz="2000" dirty="0" smtClean="0">
              <a:latin typeface="Calibri"/>
              <a:cs typeface="Calibri"/>
            </a:endParaRPr>
          </a:p>
          <a:p>
            <a:r>
              <a:rPr lang="en-US" altLang="zh-CN" sz="2000" dirty="0" smtClean="0">
                <a:latin typeface="Calibri"/>
                <a:cs typeface="Calibri"/>
              </a:rPr>
              <a:t>Current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>
                <a:latin typeface="Calibri"/>
                <a:cs typeface="Calibri"/>
              </a:rPr>
              <a:t>r</a:t>
            </a:r>
            <a:r>
              <a:rPr lang="en-US" altLang="zh-CN" sz="2000" dirty="0" smtClean="0">
                <a:latin typeface="Calibri"/>
                <a:cs typeface="Calibri"/>
              </a:rPr>
              <a:t>esearch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focus: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Intelligent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Operations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through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Machine</a:t>
            </a:r>
            <a:r>
              <a:rPr lang="zh-CN" altLang="en-US" sz="2000" dirty="0" smtClean="0">
                <a:latin typeface="Calibri"/>
                <a:cs typeface="Calibri"/>
              </a:rPr>
              <a:t> </a:t>
            </a:r>
            <a:r>
              <a:rPr lang="en-US" altLang="zh-CN" sz="2000" dirty="0" smtClean="0">
                <a:latin typeface="Calibri"/>
                <a:cs typeface="Calibri"/>
              </a:rPr>
              <a:t>Learning</a:t>
            </a:r>
            <a:endParaRPr lang="en-US" altLang="zh-CN" sz="2000" dirty="0">
              <a:latin typeface="Calibri"/>
              <a:cs typeface="Calibri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Goal:  </a:t>
            </a:r>
            <a:r>
              <a:rPr lang="en-US" altLang="zh-CN" sz="2800" dirty="0"/>
              <a:t>H</a:t>
            </a:r>
            <a:r>
              <a:rPr lang="en-US" altLang="zh-CN" sz="2800" dirty="0" smtClean="0"/>
              <a:t>ow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to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build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intelligent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operations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system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for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Internet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http://netman.cs.tsinghua.edu.cn/~peidan/ANM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altLang="zh-CN" sz="2800" b="1" dirty="0" smtClean="0"/>
              <a:t>Prerequisites: </a:t>
            </a:r>
            <a:r>
              <a:rPr lang="en-US" altLang="zh-CN" sz="2800" dirty="0" smtClean="0"/>
              <a:t>You </a:t>
            </a:r>
            <a:r>
              <a:rPr lang="en-US" altLang="zh-CN" sz="2800" dirty="0"/>
              <a:t>are expected to be familiar with at least one programming language. 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If not,  please quickly learn one, e.g. Python.</a:t>
            </a:r>
          </a:p>
          <a:p>
            <a:endParaRPr lang="en-US" sz="2800" dirty="0"/>
          </a:p>
          <a:p>
            <a:r>
              <a:rPr lang="en-US" sz="2800" dirty="0" smtClean="0"/>
              <a:t>Encourage interaction and discussion --- stop me and ask questions at any time! 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9"/>
            <a:ext cx="8991600" cy="470852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Time:</a:t>
            </a:r>
            <a:r>
              <a:rPr lang="is-IS" dirty="0" smtClean="0"/>
              <a:t>14:20pm-16:55pm </a:t>
            </a:r>
            <a:r>
              <a:rPr lang="is-IS" dirty="0"/>
              <a:t> every Monday</a:t>
            </a:r>
          </a:p>
          <a:p>
            <a:pPr lvl="1"/>
            <a:r>
              <a:rPr lang="en-US" altLang="zh-CN" dirty="0" smtClean="0"/>
              <a:t>Session 1: Network Basics, Machine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Learning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Basics</a:t>
            </a:r>
          </a:p>
          <a:p>
            <a:pPr lvl="1"/>
            <a:r>
              <a:rPr lang="en-US" altLang="zh-CN" dirty="0" smtClean="0"/>
              <a:t>Sessions 2 &amp;3: Case Studies based on Conference Papers</a:t>
            </a:r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Office Hours: </a:t>
            </a:r>
          </a:p>
          <a:p>
            <a:pPr lvl="1"/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every</a:t>
            </a:r>
            <a:r>
              <a:rPr lang="zh-CN" altLang="en-US" dirty="0" smtClean="0"/>
              <a:t> </a:t>
            </a:r>
            <a:r>
              <a:rPr lang="en-US" altLang="zh-CN" dirty="0" smtClean="0"/>
              <a:t>class</a:t>
            </a:r>
            <a:r>
              <a:rPr lang="en-US" altLang="zh-CN" dirty="0"/>
              <a:t>.</a:t>
            </a:r>
            <a:endParaRPr lang="en-US" altLang="zh-CN" dirty="0" smtClean="0">
              <a:latin typeface="Arial" pitchFamily="-84" charset="0"/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Attendance: </a:t>
            </a:r>
            <a:r>
              <a:rPr lang="en-US" altLang="zh-CN" dirty="0" smtClean="0"/>
              <a:t>10</a:t>
            </a:r>
            <a:r>
              <a:rPr lang="en-US" dirty="0" smtClean="0"/>
              <a:t>%</a:t>
            </a:r>
          </a:p>
          <a:p>
            <a:pPr lvl="1"/>
            <a:r>
              <a:rPr lang="en-US" dirty="0" smtClean="0"/>
              <a:t>Presence </a:t>
            </a:r>
            <a:r>
              <a:rPr lang="en-US" altLang="zh-CN" dirty="0" smtClean="0"/>
              <a:t>&amp;</a:t>
            </a:r>
            <a:r>
              <a:rPr lang="zh-CN" altLang="en-US" dirty="0"/>
              <a:t> </a:t>
            </a:r>
            <a:r>
              <a:rPr lang="en-US" altLang="zh-CN" dirty="0" smtClean="0"/>
              <a:t>Discussion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during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lecture.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Project: </a:t>
            </a:r>
            <a:r>
              <a:rPr lang="en-US" altLang="zh-CN" dirty="0" smtClean="0"/>
              <a:t>90</a:t>
            </a:r>
            <a:r>
              <a:rPr lang="en-US" dirty="0" smtClean="0"/>
              <a:t>%</a:t>
            </a:r>
          </a:p>
          <a:p>
            <a:pPr lvl="1"/>
            <a:r>
              <a:rPr lang="en-US" altLang="zh-CN" dirty="0" smtClean="0"/>
              <a:t>5</a:t>
            </a:r>
            <a:r>
              <a:rPr lang="zh-CN" altLang="en-US" dirty="0" smtClean="0"/>
              <a:t> </a:t>
            </a:r>
            <a:r>
              <a:rPr lang="en-US" altLang="zh-CN" dirty="0" smtClean="0"/>
              <a:t>tasks(10%,10%,10%,15%,</a:t>
            </a:r>
            <a:r>
              <a:rPr lang="en-US" altLang="zh-CN" smtClean="0"/>
              <a:t>15%, 30</a:t>
            </a:r>
            <a:r>
              <a:rPr lang="en-US" altLang="zh-CN" dirty="0" smtClean="0"/>
              <a:t>%)</a:t>
            </a:r>
          </a:p>
          <a:p>
            <a:pPr lvl="1"/>
            <a:r>
              <a:rPr lang="en-US" altLang="zh-CN" dirty="0" smtClean="0"/>
              <a:t>Presentation:</a:t>
            </a:r>
            <a:r>
              <a:rPr lang="zh-CN" altLang="en-US" dirty="0" smtClean="0"/>
              <a:t> </a:t>
            </a:r>
            <a:r>
              <a:rPr lang="en-US" altLang="zh-CN" dirty="0" smtClean="0"/>
              <a:t>10%</a:t>
            </a:r>
          </a:p>
          <a:p>
            <a:pPr lvl="1"/>
            <a:endParaRPr lang="en-US" dirty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project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2</a:t>
            </a:r>
            <a:r>
              <a:rPr lang="zh-CN" altLang="en-US" dirty="0" smtClean="0"/>
              <a:t> </a:t>
            </a:r>
            <a:r>
              <a:rPr lang="en-US" altLang="zh-CN" dirty="0" smtClean="0"/>
              <a:t>or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students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final grade will be in letter grading scale (e.g., A,B,C,D)</a:t>
            </a:r>
          </a:p>
          <a:p>
            <a:endParaRPr 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Roadmap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zh-CN" dirty="0" smtClean="0"/>
              <a:t>Self-Introduction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Course Logistics</a:t>
            </a:r>
          </a:p>
          <a:p>
            <a:endParaRPr kumimoji="1" lang="en-US" altLang="zh-CN" dirty="0" smtClean="0"/>
          </a:p>
          <a:p>
            <a:r>
              <a:rPr kumimoji="1" lang="en-US" altLang="zh-CN" i="1" dirty="0" smtClean="0"/>
              <a:t>What is Network Management?</a:t>
            </a:r>
          </a:p>
          <a:p>
            <a:pPr lvl="1"/>
            <a:r>
              <a:rPr kumimoji="1" lang="en-US" altLang="zh-CN" i="1" dirty="0" smtClean="0"/>
              <a:t>Motivation</a:t>
            </a:r>
          </a:p>
          <a:p>
            <a:pPr lvl="1"/>
            <a:r>
              <a:rPr kumimoji="1" lang="en-US" altLang="zh-CN" dirty="0" smtClean="0"/>
              <a:t>Coverage</a:t>
            </a:r>
            <a:r>
              <a:rPr kumimoji="1" lang="zh-CN" altLang="en-US" dirty="0" smtClean="0"/>
              <a:t> </a:t>
            </a:r>
            <a:endParaRPr kumimoji="1" lang="en-US" altLang="zh-CN" dirty="0" smtClean="0"/>
          </a:p>
          <a:p>
            <a:pPr lvl="1"/>
            <a:r>
              <a:rPr kumimoji="1" lang="en-US" altLang="zh-CN" dirty="0" smtClean="0"/>
              <a:t>Example research projects</a:t>
            </a:r>
          </a:p>
          <a:p>
            <a:pPr marL="457200" lvl="1" indent="0">
              <a:buNone/>
            </a:pPr>
            <a:endParaRPr kumimoji="1" lang="en-US" altLang="zh-CN" dirty="0"/>
          </a:p>
          <a:p>
            <a:r>
              <a:rPr kumimoji="1" lang="en-US" altLang="zh-CN" dirty="0" smtClean="0"/>
              <a:t>Course Projects</a:t>
            </a:r>
          </a:p>
          <a:p>
            <a:endParaRPr kumimoji="1" lang="en-US" altLang="zh-CN" dirty="0"/>
          </a:p>
          <a:p>
            <a:r>
              <a:rPr kumimoji="1" lang="en-US" altLang="zh-CN" dirty="0" smtClean="0"/>
              <a:t>Computer Network Basics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A11FA-5C2E-BC4C-AF4F-A271641D34C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alibri" charset="0"/>
                <a:cs typeface="ヒラギノ角ゴ Pro W3" charset="0"/>
              </a:rPr>
              <a:t>Example:</a:t>
            </a:r>
            <a:r>
              <a:rPr lang="zh-CN" altLang="en-US" dirty="0" smtClean="0">
                <a:latin typeface="Calibri" charset="0"/>
                <a:cs typeface="ヒラギノ角ゴ Pro W3" charset="0"/>
              </a:rPr>
              <a:t> </a:t>
            </a:r>
            <a:r>
              <a:rPr lang="en-US" altLang="zh-CN" dirty="0">
                <a:latin typeface="Calibri" charset="0"/>
                <a:cs typeface="ヒラギノ角ゴ Pro W3" charset="0"/>
              </a:rPr>
              <a:t>M</a:t>
            </a:r>
            <a:r>
              <a:rPr lang="en-US" altLang="zh-CN" dirty="0" smtClean="0">
                <a:latin typeface="Calibri" charset="0"/>
                <a:cs typeface="ヒラギノ角ゴ Pro W3" charset="0"/>
              </a:rPr>
              <a:t>obile</a:t>
            </a:r>
            <a:r>
              <a:rPr lang="zh-CN" altLang="en-US" dirty="0" smtClean="0">
                <a:latin typeface="Calibri" charset="0"/>
                <a:cs typeface="ヒラギノ角ゴ Pro W3" charset="0"/>
              </a:rPr>
              <a:t> </a:t>
            </a:r>
            <a:r>
              <a:rPr lang="en-US" altLang="zh-CN" dirty="0">
                <a:latin typeface="Calibri" charset="0"/>
                <a:cs typeface="ヒラギノ角ゴ Pro W3" charset="0"/>
              </a:rPr>
              <a:t>A</a:t>
            </a:r>
            <a:r>
              <a:rPr lang="en-US" altLang="zh-CN" dirty="0" smtClean="0">
                <a:latin typeface="Calibri" charset="0"/>
                <a:cs typeface="ヒラギノ角ゴ Pro W3" charset="0"/>
              </a:rPr>
              <a:t>pps</a:t>
            </a:r>
            <a:endParaRPr lang="zh-CN" altLang="en-US" dirty="0">
              <a:latin typeface="Calibri" charset="0"/>
              <a:cs typeface="ヒラギノ角ゴ Pro W3" charset="0"/>
            </a:endParaRPr>
          </a:p>
        </p:txBody>
      </p:sp>
      <p:sp>
        <p:nvSpPr>
          <p:cNvPr id="440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>
                <a:latin typeface="Calibri" charset="0"/>
                <a:cs typeface="ヒラギノ角ゴ Pro W3" charset="0"/>
              </a:rPr>
              <a:t>Mobile apps are increasingly important for our daily lives</a:t>
            </a:r>
            <a:endParaRPr lang="zh-CN" altLang="en-US">
              <a:latin typeface="Calibri" charset="0"/>
              <a:cs typeface="ヒラギノ角ゴ Pro W3" charset="0"/>
            </a:endParaRPr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5F360CC-91D1-0D49-8218-684634EBA7F5}" type="slidenum">
              <a:rPr kumimoji="0" lang="en-US" altLang="zh-CN" sz="1200">
                <a:solidFill>
                  <a:srgbClr val="898989"/>
                </a:solidFill>
              </a:rPr>
              <a:pPr/>
              <a:t>9</a:t>
            </a:fld>
            <a:endParaRPr kumimoji="0" lang="en-US" altLang="zh-CN" sz="1200">
              <a:solidFill>
                <a:srgbClr val="898989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3795714"/>
            <a:ext cx="13477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00202" y="3811590"/>
            <a:ext cx="190817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kumimoji="0" lang="en-US" altLang="zh-CN" sz="3200" b="1"/>
              <a:t>Expect</a:t>
            </a:r>
            <a:endParaRPr kumimoji="0" lang="zh-CN" altLang="en-US" sz="3200" b="1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159000" y="4448175"/>
            <a:ext cx="12223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左大括号 8"/>
          <p:cNvSpPr/>
          <p:nvPr/>
        </p:nvSpPr>
        <p:spPr>
          <a:xfrm>
            <a:off x="3413125" y="2919414"/>
            <a:ext cx="641350" cy="3055937"/>
          </a:xfrm>
          <a:prstGeom prst="leftBrace">
            <a:avLst>
              <a:gd name="adj1" fmla="val 5291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9565" y="2681289"/>
            <a:ext cx="3792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kumimoji="0" lang="en-US" altLang="zh-CN" sz="3600" b="1">
                <a:solidFill>
                  <a:srgbClr val="FF0000"/>
                </a:solidFill>
              </a:rPr>
              <a:t>Faster</a:t>
            </a:r>
            <a:r>
              <a:rPr kumimoji="0" lang="en-US" altLang="zh-CN" sz="3600" b="1">
                <a:solidFill>
                  <a:srgbClr val="0070C0"/>
                </a:solidFill>
              </a:rPr>
              <a:t> response</a:t>
            </a:r>
            <a:endParaRPr kumimoji="0" lang="zh-CN" altLang="en-US" sz="3600" b="1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9565" y="4146551"/>
            <a:ext cx="3792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kumimoji="0" lang="en-US" altLang="zh-CN" sz="3600" b="1">
                <a:solidFill>
                  <a:srgbClr val="FF0000"/>
                </a:solidFill>
              </a:rPr>
              <a:t>Less</a:t>
            </a:r>
            <a:r>
              <a:rPr kumimoji="0" lang="en-US" altLang="zh-CN" sz="3600" b="1">
                <a:solidFill>
                  <a:srgbClr val="0070C0"/>
                </a:solidFill>
              </a:rPr>
              <a:t> energy</a:t>
            </a:r>
            <a:endParaRPr kumimoji="0" lang="zh-CN" altLang="en-US" sz="3600" b="1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62402" y="5652295"/>
            <a:ext cx="4186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kumimoji="0" lang="en-US" altLang="zh-CN" sz="3600" b="1" dirty="0">
                <a:solidFill>
                  <a:srgbClr val="FF0000"/>
                </a:solidFill>
              </a:rPr>
              <a:t>Less</a:t>
            </a:r>
            <a:r>
              <a:rPr kumimoji="0" lang="en-US" altLang="zh-CN" sz="3600" b="1" dirty="0">
                <a:solidFill>
                  <a:srgbClr val="0070C0"/>
                </a:solidFill>
              </a:rPr>
              <a:t> mobile data</a:t>
            </a:r>
            <a:endParaRPr kumimoji="0" lang="zh-CN" altLang="en-US" sz="3600" b="1" dirty="0">
              <a:solidFill>
                <a:srgbClr val="0070C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2" y="2324101"/>
            <a:ext cx="11922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5" y="4222749"/>
            <a:ext cx="1169987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7" y="5426075"/>
            <a:ext cx="1249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>
          <a:xfrm>
            <a:off x="3797300" y="2209800"/>
            <a:ext cx="5270500" cy="433387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 rot="1477863">
            <a:off x="4170352" y="3510577"/>
            <a:ext cx="4641465" cy="1569660"/>
          </a:xfrm>
          <a:prstGeom prst="rect">
            <a:avLst/>
          </a:prstGeom>
          <a:solidFill>
            <a:srgbClr val="FFFFFF">
              <a:alpha val="89804"/>
            </a:srgbClr>
          </a:solidFill>
          <a:ln w="3810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Quality of </a:t>
            </a:r>
          </a:p>
          <a:p>
            <a:pPr algn="ctr">
              <a:defRPr/>
            </a:pPr>
            <a:r>
              <a:rPr lang="en-US" altLang="zh-CN" sz="4800" b="1" dirty="0">
                <a:solidFill>
                  <a:srgbClr val="FF0000"/>
                </a:solidFill>
              </a:rPr>
              <a:t>Experience (</a:t>
            </a:r>
            <a:r>
              <a:rPr lang="en-US" altLang="zh-CN" sz="4800" b="1" dirty="0" err="1">
                <a:solidFill>
                  <a:srgbClr val="FF0000"/>
                </a:solidFill>
              </a:rPr>
              <a:t>QoE</a:t>
            </a:r>
            <a:r>
              <a:rPr lang="en-US" altLang="zh-CN" sz="4800" b="1" dirty="0">
                <a:solidFill>
                  <a:srgbClr val="FF0000"/>
                </a:solidFill>
              </a:rPr>
              <a:t>)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6406021"/>
            <a:ext cx="411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>
                <a:solidFill>
                  <a:schemeClr val="bg1">
                    <a:lumMod val="65000"/>
                  </a:schemeClr>
                </a:solidFill>
              </a:rPr>
              <a:t>Credits:</a:t>
            </a:r>
            <a:r>
              <a:rPr kumimoji="1" lang="zh-CN" altLang="en-US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b="1" i="1" u="sng" dirty="0">
                <a:solidFill>
                  <a:schemeClr val="bg1">
                    <a:lumMod val="65000"/>
                  </a:schemeClr>
                </a:solidFill>
              </a:rPr>
              <a:t>Qi Alfred </a:t>
            </a:r>
            <a:r>
              <a:rPr lang="en-US" altLang="zh-CN" b="1" i="1" u="sng" dirty="0" smtClean="0">
                <a:solidFill>
                  <a:schemeClr val="bg1">
                    <a:lumMod val="65000"/>
                  </a:schemeClr>
                </a:solidFill>
              </a:rPr>
              <a:t>Chen’s</a:t>
            </a:r>
            <a:r>
              <a:rPr lang="zh-CN" altLang="en-US" b="1" i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65000"/>
                  </a:schemeClr>
                </a:solidFill>
              </a:rPr>
              <a:t>IMC</a:t>
            </a:r>
            <a:r>
              <a:rPr lang="zh-CN" altLang="en-US" b="1" i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65000"/>
                  </a:schemeClr>
                </a:solidFill>
              </a:rPr>
              <a:t>2014</a:t>
            </a:r>
            <a:r>
              <a:rPr lang="zh-CN" altLang="en-US" b="1" i="1" u="sng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b="1" i="1" u="sng" dirty="0" smtClean="0">
                <a:solidFill>
                  <a:schemeClr val="bg1">
                    <a:lumMod val="65000"/>
                  </a:schemeClr>
                </a:solidFill>
              </a:rPr>
              <a:t>talk</a:t>
            </a:r>
            <a:endParaRPr kumimoji="1" lang="zh-CN" alt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34549 -1.85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/>
      <p:bldP spid="14" grpId="0"/>
      <p:bldP spid="15" grpId="0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4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att_intrnl_cnsmr_exp_2_wide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5_att_intrnl_cnsmr_exp_2_wide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tt_template">
  <a:themeElements>
    <a:clrScheme name="Blank 1">
      <a:dk1>
        <a:srgbClr val="4D4D4D"/>
      </a:dk1>
      <a:lt1>
        <a:srgbClr val="FFFFFF"/>
      </a:lt1>
      <a:dk2>
        <a:srgbClr val="000000"/>
      </a:dk2>
      <a:lt2>
        <a:srgbClr val="CCCCCC"/>
      </a:lt2>
      <a:accent1>
        <a:srgbClr val="067AB4"/>
      </a:accent1>
      <a:accent2>
        <a:srgbClr val="FF7200"/>
      </a:accent2>
      <a:accent3>
        <a:srgbClr val="FFFFFF"/>
      </a:accent3>
      <a:accent4>
        <a:srgbClr val="404040"/>
      </a:accent4>
      <a:accent5>
        <a:srgbClr val="AABED6"/>
      </a:accent5>
      <a:accent6>
        <a:srgbClr val="E76700"/>
      </a:accent6>
      <a:hlink>
        <a:srgbClr val="6EBB1F"/>
      </a:hlink>
      <a:folHlink>
        <a:srgbClr val="0C2577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CCCC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5544</TotalTime>
  <Words>1574</Words>
  <Application>Microsoft Macintosh PowerPoint</Application>
  <PresentationFormat>On-screen Show (4:3)</PresentationFormat>
  <Paragraphs>354</Paragraphs>
  <Slides>32</Slides>
  <Notes>14</Notes>
  <HiddenSlides>3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AppleGothic</vt:lpstr>
      <vt:lpstr>Book Antiqua</vt:lpstr>
      <vt:lpstr>Corbel</vt:lpstr>
      <vt:lpstr>IB Wb Regular</vt:lpstr>
      <vt:lpstr>Microsoft YaHei</vt:lpstr>
      <vt:lpstr>MS PGothic</vt:lpstr>
      <vt:lpstr>ＭＳ Ｐゴシック</vt:lpstr>
      <vt:lpstr>SimSun</vt:lpstr>
      <vt:lpstr>Verdana</vt:lpstr>
      <vt:lpstr>ヒラギノ角ゴ Pro W3</vt:lpstr>
      <vt:lpstr>华文新魏</vt:lpstr>
      <vt:lpstr>宋体</vt:lpstr>
      <vt:lpstr>微软雅黑</vt:lpstr>
      <vt:lpstr>Arial</vt:lpstr>
      <vt:lpstr>Calibri</vt:lpstr>
      <vt:lpstr>Gill Sans MT</vt:lpstr>
      <vt:lpstr>Wingdings</vt:lpstr>
      <vt:lpstr>Office Theme</vt:lpstr>
      <vt:lpstr>5_att_intrnl_cnsmr_exp_2_wide</vt:lpstr>
      <vt:lpstr>att_template</vt:lpstr>
      <vt:lpstr>Photo Editor Photo</vt:lpstr>
      <vt:lpstr>Advanced Network Management course#: 80240663 Spring 2017</vt:lpstr>
      <vt:lpstr>Roadmap</vt:lpstr>
      <vt:lpstr>How to pronounce “Pei”?</vt:lpstr>
      <vt:lpstr>About the Instructor</vt:lpstr>
      <vt:lpstr>Course Requirements</vt:lpstr>
      <vt:lpstr>Course Info</vt:lpstr>
      <vt:lpstr>Grading:</vt:lpstr>
      <vt:lpstr>Roadmap</vt:lpstr>
      <vt:lpstr>Example: Mobile Apps</vt:lpstr>
      <vt:lpstr>PowerPoint Presentation</vt:lpstr>
      <vt:lpstr>PowerPoint Presentation</vt:lpstr>
      <vt:lpstr>PowerPoint Presentation</vt:lpstr>
      <vt:lpstr>PowerPoint Presentation</vt:lpstr>
      <vt:lpstr>Complex Architecture of End-to-end Mobile Internet</vt:lpstr>
      <vt:lpstr>Complex Access Networks</vt:lpstr>
      <vt:lpstr>Complex Data Center</vt:lpstr>
      <vt:lpstr>Complex Software Module Dependences</vt:lpstr>
      <vt:lpstr>Network Management: blessed (by the value ) and doomed (by the volume, velocity, and variety )  of Big Data</vt:lpstr>
      <vt:lpstr>PowerPoint Presentation</vt:lpstr>
      <vt:lpstr>Collaborative iteration is slow    --- we need more automation!</vt:lpstr>
      <vt:lpstr>Creation of Apple Products:  Intersection of technology and liberal arts The chase of the arts  drives the technology to the extreme </vt:lpstr>
      <vt:lpstr>Big Data Analytics = Science + Engineering + Arts</vt:lpstr>
      <vt:lpstr>Roadmap</vt:lpstr>
      <vt:lpstr>PowerPoint Presentation</vt:lpstr>
      <vt:lpstr>Experiments in Network Management </vt:lpstr>
      <vt:lpstr>Papers and Slides</vt:lpstr>
      <vt:lpstr>Why reading papers? </vt:lpstr>
      <vt:lpstr>What’s  a good paper</vt:lpstr>
      <vt:lpstr>Using Google Scholar  to find relevant papers (demo)</vt:lpstr>
      <vt:lpstr>Roadmap</vt:lpstr>
      <vt:lpstr>Roadmap</vt:lpstr>
      <vt:lpstr> Enjoy the course!</vt:lpstr>
    </vt:vector>
  </TitlesOfParts>
  <Company>HOME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Network Management</dc:title>
  <dc:creator>丹 裴</dc:creator>
  <cp:lastModifiedBy>Microsoft Office User</cp:lastModifiedBy>
  <cp:revision>317</cp:revision>
  <cp:lastPrinted>2017-02-19T13:29:07Z</cp:lastPrinted>
  <dcterms:created xsi:type="dcterms:W3CDTF">2013-09-16T06:26:57Z</dcterms:created>
  <dcterms:modified xsi:type="dcterms:W3CDTF">2017-02-20T05:59:03Z</dcterms:modified>
</cp:coreProperties>
</file>