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465" r:id="rId3"/>
    <p:sldId id="468" r:id="rId4"/>
    <p:sldId id="501" r:id="rId5"/>
    <p:sldId id="554" r:id="rId6"/>
    <p:sldId id="560" r:id="rId7"/>
    <p:sldId id="562" r:id="rId8"/>
    <p:sldId id="535" r:id="rId9"/>
    <p:sldId id="566" r:id="rId10"/>
    <p:sldId id="470" r:id="rId11"/>
    <p:sldId id="581" r:id="rId12"/>
    <p:sldId id="549" r:id="rId13"/>
    <p:sldId id="571" r:id="rId14"/>
    <p:sldId id="579" r:id="rId15"/>
    <p:sldId id="483" r:id="rId16"/>
    <p:sldId id="484" r:id="rId17"/>
    <p:sldId id="485" r:id="rId18"/>
    <p:sldId id="574" r:id="rId19"/>
    <p:sldId id="487" r:id="rId20"/>
    <p:sldId id="539" r:id="rId21"/>
    <p:sldId id="532" r:id="rId22"/>
    <p:sldId id="287" r:id="rId23"/>
    <p:sldId id="299" r:id="rId24"/>
  </p:sldIdLst>
  <p:sldSz cx="12801600" cy="6858000"/>
  <p:notesSz cx="7010400" cy="9245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2" autoAdjust="0"/>
    <p:restoredTop sz="85868" autoAdjust="0"/>
  </p:normalViewPr>
  <p:slideViewPr>
    <p:cSldViewPr>
      <p:cViewPr>
        <p:scale>
          <a:sx n="192" d="100"/>
          <a:sy n="192" d="100"/>
        </p:scale>
        <p:origin x="-1384" y="-80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Severity Incidents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L2 Switches</c:v>
                </c:pt>
                <c:pt idx="1">
                  <c:v>L3 Routers</c:v>
                </c:pt>
                <c:pt idx="2">
                  <c:v>Middleboxes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20.0</c:v>
                </c:pt>
                <c:pt idx="1">
                  <c:v>36.0</c:v>
                </c:pt>
                <c:pt idx="2">
                  <c:v>43.0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Population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L2 Switches</c:v>
                </c:pt>
                <c:pt idx="1">
                  <c:v>L3 Routers</c:v>
                </c:pt>
                <c:pt idx="2">
                  <c:v>Middleboxes</c:v>
                </c:pt>
                <c:pt idx="3">
                  <c:v>Others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81.0</c:v>
                </c:pt>
                <c:pt idx="1">
                  <c:v>2.0</c:v>
                </c:pt>
                <c:pt idx="2">
                  <c:v>11.0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7542648"/>
        <c:axId val="2037121688"/>
      </c:barChart>
      <c:catAx>
        <c:axId val="-2127542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37121688"/>
        <c:crosses val="autoZero"/>
        <c:auto val="1"/>
        <c:lblAlgn val="ctr"/>
        <c:lblOffset val="100"/>
        <c:noMultiLvlLbl val="0"/>
      </c:catAx>
      <c:valAx>
        <c:axId val="2037121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7542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COV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LB-1</c:v>
                </c:pt>
                <c:pt idx="1">
                  <c:v>LB-2</c:v>
                </c:pt>
                <c:pt idx="2">
                  <c:v>LB-3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5.8</c:v>
                </c:pt>
                <c:pt idx="1">
                  <c:v>0.8</c:v>
                </c:pt>
                <c:pt idx="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2125803448"/>
        <c:axId val="-2125811336"/>
      </c:barChart>
      <c:catAx>
        <c:axId val="-212580344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25811336"/>
        <c:crosses val="autoZero"/>
        <c:auto val="1"/>
        <c:lblAlgn val="ctr"/>
        <c:lblOffset val="100"/>
        <c:noMultiLvlLbl val="0"/>
      </c:catAx>
      <c:valAx>
        <c:axId val="-212581133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COV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580344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24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Firewall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Connectivity Errors</c:v>
                </c:pt>
                <c:pt idx="1">
                  <c:v>Hardware</c:v>
                </c:pt>
                <c:pt idx="2">
                  <c:v>Misconfigurations</c:v>
                </c:pt>
                <c:pt idx="3">
                  <c:v>Overload</c:v>
                </c:pt>
                <c:pt idx="4">
                  <c:v>Software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39.0</c:v>
                </c:pt>
                <c:pt idx="1">
                  <c:v>25.0</c:v>
                </c:pt>
                <c:pt idx="2">
                  <c:v>12.0</c:v>
                </c:pt>
                <c:pt idx="3">
                  <c:v>19.0</c:v>
                </c:pt>
                <c:pt idx="4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IDPS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Connectivity Errors</c:v>
                </c:pt>
                <c:pt idx="1">
                  <c:v>Hardware</c:v>
                </c:pt>
                <c:pt idx="2">
                  <c:v>Misconfigurations</c:v>
                </c:pt>
                <c:pt idx="3">
                  <c:v>Overload</c:v>
                </c:pt>
                <c:pt idx="4">
                  <c:v>Software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55.0</c:v>
                </c:pt>
                <c:pt idx="1">
                  <c:v>28.0</c:v>
                </c:pt>
                <c:pt idx="2">
                  <c:v>4.0</c:v>
                </c:pt>
                <c:pt idx="3">
                  <c:v>7.0</c:v>
                </c:pt>
                <c:pt idx="4">
                  <c:v>4.0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Load Balancer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Connectivity Errors</c:v>
                </c:pt>
                <c:pt idx="1">
                  <c:v>Hardware</c:v>
                </c:pt>
                <c:pt idx="2">
                  <c:v>Misconfigurations</c:v>
                </c:pt>
                <c:pt idx="3">
                  <c:v>Overload</c:v>
                </c:pt>
                <c:pt idx="4">
                  <c:v>Software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57.0</c:v>
                </c:pt>
                <c:pt idx="1">
                  <c:v>19.0</c:v>
                </c:pt>
                <c:pt idx="2">
                  <c:v>13.0</c:v>
                </c:pt>
                <c:pt idx="3">
                  <c:v>4.0</c:v>
                </c:pt>
                <c:pt idx="4">
                  <c:v>7.0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VPN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Connectivity Errors</c:v>
                </c:pt>
                <c:pt idx="1">
                  <c:v>Hardware</c:v>
                </c:pt>
                <c:pt idx="2">
                  <c:v>Misconfigurations</c:v>
                </c:pt>
                <c:pt idx="3">
                  <c:v>Overload</c:v>
                </c:pt>
                <c:pt idx="4">
                  <c:v>Software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78.0</c:v>
                </c:pt>
                <c:pt idx="1">
                  <c:v>1.0</c:v>
                </c:pt>
                <c:pt idx="2">
                  <c:v>15.0</c:v>
                </c:pt>
                <c:pt idx="3">
                  <c:v>4.0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17290200"/>
        <c:axId val="-2117287032"/>
      </c:barChart>
      <c:catAx>
        <c:axId val="-2117290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zh-CN"/>
          </a:p>
        </c:txPr>
        <c:crossAx val="-2117287032"/>
        <c:crosses val="autoZero"/>
        <c:auto val="1"/>
        <c:lblAlgn val="ctr"/>
        <c:lblOffset val="100"/>
        <c:noMultiLvlLbl val="0"/>
      </c:catAx>
      <c:valAx>
        <c:axId val="-2117287032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crossAx val="-21172902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Firewall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Cable</c:v>
                </c:pt>
                <c:pt idx="1">
                  <c:v>Reboot</c:v>
                </c:pt>
                <c:pt idx="2">
                  <c:v>Device</c:v>
                </c:pt>
                <c:pt idx="3">
                  <c:v>Component</c:v>
                </c:pt>
                <c:pt idx="4">
                  <c:v>Software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24.0</c:v>
                </c:pt>
                <c:pt idx="1">
                  <c:v>20.0</c:v>
                </c:pt>
                <c:pt idx="2">
                  <c:v>0.0</c:v>
                </c:pt>
                <c:pt idx="3">
                  <c:v>56.0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IDPS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Cable</c:v>
                </c:pt>
                <c:pt idx="1">
                  <c:v>Reboot</c:v>
                </c:pt>
                <c:pt idx="2">
                  <c:v>Device</c:v>
                </c:pt>
                <c:pt idx="3">
                  <c:v>Component</c:v>
                </c:pt>
                <c:pt idx="4">
                  <c:v>Software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21.0</c:v>
                </c:pt>
                <c:pt idx="1">
                  <c:v>33.0</c:v>
                </c:pt>
                <c:pt idx="2">
                  <c:v>0.0</c:v>
                </c:pt>
                <c:pt idx="3">
                  <c:v>45.0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LB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Cable</c:v>
                </c:pt>
                <c:pt idx="1">
                  <c:v>Reboot</c:v>
                </c:pt>
                <c:pt idx="2">
                  <c:v>Device</c:v>
                </c:pt>
                <c:pt idx="3">
                  <c:v>Component</c:v>
                </c:pt>
                <c:pt idx="4">
                  <c:v>Software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27.0</c:v>
                </c:pt>
                <c:pt idx="1">
                  <c:v>26.0</c:v>
                </c:pt>
                <c:pt idx="2">
                  <c:v>11.0</c:v>
                </c:pt>
                <c:pt idx="3">
                  <c:v>36.0</c:v>
                </c:pt>
                <c:pt idx="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VPN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Cable</c:v>
                </c:pt>
                <c:pt idx="1">
                  <c:v>Reboot</c:v>
                </c:pt>
                <c:pt idx="2">
                  <c:v>Device</c:v>
                </c:pt>
                <c:pt idx="3">
                  <c:v>Component</c:v>
                </c:pt>
                <c:pt idx="4">
                  <c:v>Software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21.0</c:v>
                </c:pt>
                <c:pt idx="1">
                  <c:v>21.0</c:v>
                </c:pt>
                <c:pt idx="2">
                  <c:v>0.0</c:v>
                </c:pt>
                <c:pt idx="3">
                  <c:v>52.0</c:v>
                </c:pt>
                <c:pt idx="4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5993864"/>
        <c:axId val="-2126001288"/>
      </c:barChart>
      <c:catAx>
        <c:axId val="-2125993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26001288"/>
        <c:crosses val="autoZero"/>
        <c:auto val="1"/>
        <c:lblAlgn val="ctr"/>
        <c:lblOffset val="100"/>
        <c:noMultiLvlLbl val="0"/>
      </c:catAx>
      <c:valAx>
        <c:axId val="-2126001288"/>
        <c:scaling>
          <c:orientation val="minMax"/>
          <c:max val="10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259938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Firewall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Disk</c:v>
                </c:pt>
                <c:pt idx="1">
                  <c:v>PSU</c:v>
                </c:pt>
                <c:pt idx="2">
                  <c:v>Line Card</c:v>
                </c:pt>
                <c:pt idx="3">
                  <c:v>Fan</c:v>
                </c:pt>
                <c:pt idx="4">
                  <c:v>Chassis</c:v>
                </c:pt>
                <c:pt idx="5">
                  <c:v>Supervisor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20.0</c:v>
                </c:pt>
                <c:pt idx="1">
                  <c:v>16.0</c:v>
                </c:pt>
                <c:pt idx="2">
                  <c:v>12.0</c:v>
                </c:pt>
                <c:pt idx="3">
                  <c:v>0.0</c:v>
                </c:pt>
                <c:pt idx="4">
                  <c:v>8.0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IDPS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Disk</c:v>
                </c:pt>
                <c:pt idx="1">
                  <c:v>PSU</c:v>
                </c:pt>
                <c:pt idx="2">
                  <c:v>Line Card</c:v>
                </c:pt>
                <c:pt idx="3">
                  <c:v>Fan</c:v>
                </c:pt>
                <c:pt idx="4">
                  <c:v>Chassis</c:v>
                </c:pt>
                <c:pt idx="5">
                  <c:v>Supervisor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29.0</c:v>
                </c:pt>
                <c:pt idx="1">
                  <c:v>8.0</c:v>
                </c:pt>
                <c:pt idx="2">
                  <c:v>0.0</c:v>
                </c:pt>
                <c:pt idx="3">
                  <c:v>4.0</c:v>
                </c:pt>
                <c:pt idx="4">
                  <c:v>4.0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LB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Disk</c:v>
                </c:pt>
                <c:pt idx="1">
                  <c:v>PSU</c:v>
                </c:pt>
                <c:pt idx="2">
                  <c:v>Line Card</c:v>
                </c:pt>
                <c:pt idx="3">
                  <c:v>Fan</c:v>
                </c:pt>
                <c:pt idx="4">
                  <c:v>Chassis</c:v>
                </c:pt>
                <c:pt idx="5">
                  <c:v>Supervisor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22.0</c:v>
                </c:pt>
                <c:pt idx="1">
                  <c:v>8.0</c:v>
                </c:pt>
                <c:pt idx="2">
                  <c:v>0.0</c:v>
                </c:pt>
                <c:pt idx="3">
                  <c:v>0.0</c:v>
                </c:pt>
                <c:pt idx="4">
                  <c:v>6.0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VPN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Disk</c:v>
                </c:pt>
                <c:pt idx="1">
                  <c:v>PSU</c:v>
                </c:pt>
                <c:pt idx="2">
                  <c:v>Line Card</c:v>
                </c:pt>
                <c:pt idx="3">
                  <c:v>Fan</c:v>
                </c:pt>
                <c:pt idx="4">
                  <c:v>Chassis</c:v>
                </c:pt>
                <c:pt idx="5">
                  <c:v>Supervisor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31.0</c:v>
                </c:pt>
                <c:pt idx="1">
                  <c:v>0.0</c:v>
                </c:pt>
                <c:pt idx="2">
                  <c:v>14.0</c:v>
                </c:pt>
                <c:pt idx="3">
                  <c:v>0.0</c:v>
                </c:pt>
                <c:pt idx="4">
                  <c:v>0.0</c:v>
                </c:pt>
                <c:pt idx="5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0186408"/>
        <c:axId val="-2110465608"/>
      </c:barChart>
      <c:catAx>
        <c:axId val="-2110186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10465608"/>
        <c:crosses val="autoZero"/>
        <c:auto val="1"/>
        <c:lblAlgn val="ctr"/>
        <c:lblOffset val="100"/>
        <c:noMultiLvlLbl val="0"/>
      </c:catAx>
      <c:valAx>
        <c:axId val="-2110465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r>
                  <a:rPr lang="en-US" baseline="0" dirty="0" smtClean="0"/>
                  <a:t> tickets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10186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807256818738"/>
          <c:y val="0.0505252193110697"/>
          <c:w val="0.808170321162223"/>
          <c:h val="0.5880410799065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LB-AGG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Group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LB-AGG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09807672"/>
        <c:axId val="-2109804664"/>
      </c:barChart>
      <c:catAx>
        <c:axId val="-2109807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zh-CN"/>
          </a:p>
        </c:txPr>
        <c:crossAx val="-2109804664"/>
        <c:crosses val="autoZero"/>
        <c:auto val="1"/>
        <c:lblAlgn val="ctr"/>
        <c:lblOffset val="100"/>
        <c:noMultiLvlLbl val="0"/>
      </c:catAx>
      <c:valAx>
        <c:axId val="-2109804664"/>
        <c:scaling>
          <c:orientation val="minMax"/>
          <c:max val="1.1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09807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727470716642255"/>
          <c:y val="0.866326764415626"/>
          <c:w val="0.844473760855295"/>
          <c:h val="0.130399988247238"/>
        </c:manualLayout>
      </c:layout>
      <c:overlay val="0"/>
      <c:txPr>
        <a:bodyPr/>
        <a:lstStyle/>
        <a:p>
          <a:pPr>
            <a:defRPr sz="18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228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28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9D735738-DB9A-49A8-8BED-1A6B42A5E0BB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81716"/>
            <a:ext cx="3037840" cy="46228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81716"/>
            <a:ext cx="3037840" cy="46228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9F5172AA-5B9C-4FF9-8F3F-C11CFC86A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228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28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3B65D70-760E-49A4-8754-428131EC14FB}" type="datetimeFigureOut">
              <a:rPr lang="en-US" smtClean="0"/>
              <a:t>12/16/13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" y="693738"/>
            <a:ext cx="6470650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91661"/>
            <a:ext cx="5608320" cy="416052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81716"/>
            <a:ext cx="3037840" cy="46228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81716"/>
            <a:ext cx="3037840" cy="46228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50317560-5858-48A6-B9E4-9B43F8F2E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06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8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1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2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23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5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18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7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3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1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1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1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9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64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9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6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7560-5858-48A6-B9E4-9B43F8F2E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7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F08-FF1A-4DA0-A45D-11D87B06F2E5}" type="datetime1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EBBD-0105-483D-B034-98D1790619FE}" type="datetime1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39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39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60B4B-E615-422D-90D2-7EE88E834534}" type="datetime1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2039600" cy="114300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2"/>
            <a:ext cx="1203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1387-5903-4029-B062-D8E6428EE38E}" type="datetime1">
              <a:rPr lang="en-US" smtClean="0"/>
              <a:t>12/16/13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406902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7F50-8F13-4050-84D5-5750061679F8}" type="datetime1">
              <a:rPr lang="en-US" smtClean="0"/>
              <a:t>12/16/13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2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2"/>
            <a:ext cx="5654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0FE4-8DB9-4DBA-B155-06AB355F670D}" type="datetime1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2750-E1EC-4EE8-9BC5-DAFA85D24588}" type="datetime1">
              <a:rPr lang="en-US" smtClean="0"/>
              <a:t>12/16/13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7324-97E5-413B-90A2-A9F19B4839B1}" type="datetime1">
              <a:rPr lang="en-US" smtClean="0"/>
              <a:t>12/16/13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B255-B696-4155-BC63-B718E04B6884}" type="datetime1">
              <a:rPr lang="en-US" smtClean="0"/>
              <a:t>12/16/13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3050"/>
            <a:ext cx="42116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2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" y="1435102"/>
            <a:ext cx="42116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EECE-7969-46AC-BCFF-7BC2EB093AA3}" type="datetime1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4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4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4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A372-BC1D-429E-AB16-BFFD98804542}" type="datetime1">
              <a:rPr lang="en-US" smtClean="0"/>
              <a:t>12/16/13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2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2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9212F-17D9-49BC-B981-B66E7591891B}" type="datetime1">
              <a:rPr lang="en-US" smtClean="0"/>
              <a:t>12/16/13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2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2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6B30A-C3B9-43C4-8C70-4668D2839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hart" Target="../charts/chart1.xm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7.jpeg"/><Relationship Id="rId5" Type="http://schemas.openxmlformats.org/officeDocument/2006/relationships/image" Target="../media/image47.png"/><Relationship Id="rId6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hyperlink" Target="http://research.microsoft.com/en-us/um/projects/netwis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8.jpe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image" Target="../media/image33.emf"/><Relationship Id="rId13" Type="http://schemas.openxmlformats.org/officeDocument/2006/relationships/image" Target="../media/image34.emf"/><Relationship Id="rId1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emf"/><Relationship Id="rId10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43600"/>
            <a:ext cx="12801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09828"/>
            <a:ext cx="12047065" cy="1447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Rahul Potharaju (Purdue University)</a:t>
            </a:r>
          </a:p>
          <a:p>
            <a:r>
              <a:rPr lang="en-US" sz="2800" b="0" dirty="0" smtClean="0">
                <a:solidFill>
                  <a:srgbClr val="002060"/>
                </a:solidFill>
              </a:rPr>
              <a:t>Navendu Jain (Microsoft Research)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41544" y="6108412"/>
            <a:ext cx="1918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October 23-25, 2013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IMC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dmission.blogs.rice.edu/files/2012/04/MICROSOFT-RESEARCH-Y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31102" r="14124" b="26840"/>
          <a:stretch/>
        </p:blipFill>
        <p:spPr bwMode="auto">
          <a:xfrm>
            <a:off x="10027921" y="6019800"/>
            <a:ext cx="2552544" cy="7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af.cerias.purdue.edu/images/PUsig_gold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6" b="13389"/>
          <a:stretch/>
        </p:blipFill>
        <p:spPr bwMode="auto">
          <a:xfrm>
            <a:off x="117281" y="6061887"/>
            <a:ext cx="2549721" cy="7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21" y="6062662"/>
            <a:ext cx="2595562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0306" y="2057400"/>
            <a:ext cx="108609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Demystifying the Dark Side of the Middle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000" dirty="0" smtClean="0"/>
              <a:t>A Field Study of Middlebox Failures in Datacenters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6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">
        <p:fade/>
      </p:transition>
    </mc:Choice>
    <mc:Fallback xmlns="">
      <p:transition spd="med" advTm="20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8114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Q1: Middlebox Failure Characteristics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471370" y="3098875"/>
            <a:ext cx="8085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How </a:t>
            </a:r>
            <a:r>
              <a:rPr lang="en-US" sz="3600" dirty="0" smtClean="0"/>
              <a:t>reliable </a:t>
            </a:r>
            <a:r>
              <a:rPr lang="en-US" sz="3600" dirty="0"/>
              <a:t>are middleboxes?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How often do middleboxes fail and for how long?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286000"/>
            <a:ext cx="4634803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7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reliable are middleboxes?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11</a:t>
            </a:fld>
            <a:endParaRPr lang="en-US" dirty="0"/>
          </a:p>
        </p:txBody>
      </p:sp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0" y="1316261"/>
            <a:ext cx="7291390" cy="52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0" y="1316261"/>
            <a:ext cx="7291390" cy="52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0" y="1316261"/>
            <a:ext cx="7291390" cy="52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0" y="1316261"/>
            <a:ext cx="7291390" cy="52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5016177" y="671979"/>
            <a:ext cx="7543800" cy="2105902"/>
            <a:chOff x="3668486" y="962299"/>
            <a:chExt cx="7543800" cy="2105902"/>
          </a:xfrm>
        </p:grpSpPr>
        <p:sp>
          <p:nvSpPr>
            <p:cNvPr id="40" name="Oval 39"/>
            <p:cNvSpPr/>
            <p:nvPr/>
          </p:nvSpPr>
          <p:spPr>
            <a:xfrm>
              <a:off x="3668486" y="1701842"/>
              <a:ext cx="6858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48080" y="962299"/>
              <a:ext cx="4664206" cy="21059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VPNs and Firewalls exhibited similar 95P values of 5-7 annual failures per device</a:t>
              </a:r>
              <a:endParaRPr lang="en-US" sz="3200" dirty="0"/>
            </a:p>
          </p:txBody>
        </p:sp>
        <p:cxnSp>
          <p:nvCxnSpPr>
            <p:cNvPr id="42" name="Straight Arrow Connector 41"/>
            <p:cNvCxnSpPr>
              <a:stCxn id="40" idx="6"/>
              <a:endCxn id="41" idx="1"/>
            </p:cNvCxnSpPr>
            <p:nvPr/>
          </p:nvCxnSpPr>
          <p:spPr>
            <a:xfrm>
              <a:off x="4354286" y="2006642"/>
              <a:ext cx="2193794" cy="8608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91200" y="761798"/>
            <a:ext cx="6768777" cy="2105902"/>
            <a:chOff x="3000829" y="1223630"/>
            <a:chExt cx="6768777" cy="2105902"/>
          </a:xfrm>
        </p:grpSpPr>
        <p:sp>
          <p:nvSpPr>
            <p:cNvPr id="10" name="Oval 9"/>
            <p:cNvSpPr/>
            <p:nvPr/>
          </p:nvSpPr>
          <p:spPr>
            <a:xfrm>
              <a:off x="3000829" y="1859356"/>
              <a:ext cx="6858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5400" y="1223630"/>
              <a:ext cx="4664206" cy="21059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Exhibit the highest 95P value of 8.3 failures per device per year</a:t>
              </a:r>
              <a:endParaRPr lang="en-US" sz="3200" dirty="0"/>
            </a:p>
          </p:txBody>
        </p:sp>
        <p:cxnSp>
          <p:nvCxnSpPr>
            <p:cNvPr id="12" name="Straight Arrow Connector 11"/>
            <p:cNvCxnSpPr>
              <a:stCxn id="10" idx="6"/>
              <a:endCxn id="11" idx="1"/>
            </p:cNvCxnSpPr>
            <p:nvPr/>
          </p:nvCxnSpPr>
          <p:spPr>
            <a:xfrm>
              <a:off x="3686629" y="2164156"/>
              <a:ext cx="1418771" cy="112425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724400" y="761798"/>
            <a:ext cx="7835577" cy="2105902"/>
            <a:chOff x="3757709" y="981223"/>
            <a:chExt cx="7835577" cy="2105902"/>
          </a:xfrm>
        </p:grpSpPr>
        <p:sp>
          <p:nvSpPr>
            <p:cNvPr id="24" name="Oval 23"/>
            <p:cNvSpPr/>
            <p:nvPr/>
          </p:nvSpPr>
          <p:spPr>
            <a:xfrm>
              <a:off x="3757709" y="1667225"/>
              <a:ext cx="6858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29080" y="981223"/>
              <a:ext cx="4664206" cy="21059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Exhibit the lowest 95P value of 3 failures per device per year</a:t>
              </a:r>
              <a:endParaRPr lang="en-US" sz="3200" dirty="0"/>
            </a:p>
          </p:txBody>
        </p:sp>
        <p:cxnSp>
          <p:nvCxnSpPr>
            <p:cNvPr id="26" name="Straight Arrow Connector 25"/>
            <p:cNvCxnSpPr>
              <a:stCxn id="24" idx="6"/>
              <a:endCxn id="25" idx="1"/>
            </p:cNvCxnSpPr>
            <p:nvPr/>
          </p:nvCxnSpPr>
          <p:spPr>
            <a:xfrm>
              <a:off x="4443509" y="1972025"/>
              <a:ext cx="2485571" cy="62149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65759" y="1283574"/>
            <a:ext cx="7635241" cy="4960728"/>
            <a:chOff x="6705600" y="1361649"/>
            <a:chExt cx="7635241" cy="4960728"/>
          </a:xfrm>
        </p:grpSpPr>
        <p:grpSp>
          <p:nvGrpSpPr>
            <p:cNvPr id="32" name="Group 31"/>
            <p:cNvGrpSpPr/>
            <p:nvPr/>
          </p:nvGrpSpPr>
          <p:grpSpPr>
            <a:xfrm>
              <a:off x="6705601" y="1361649"/>
              <a:ext cx="4701540" cy="2297825"/>
              <a:chOff x="6705601" y="1361649"/>
              <a:chExt cx="4701540" cy="2297825"/>
            </a:xfrm>
          </p:grpSpPr>
          <p:graphicFrame>
            <p:nvGraphicFramePr>
              <p:cNvPr id="34" name="Chart 33"/>
              <p:cNvGraphicFramePr/>
              <p:nvPr>
                <p:extLst>
                  <p:ext uri="{D42A27DB-BD31-4B8C-83A1-F6EECF244321}">
                    <p14:modId xmlns:p14="http://schemas.microsoft.com/office/powerpoint/2010/main" val="7419971"/>
                  </p:ext>
                </p:extLst>
              </p:nvPr>
            </p:nvGraphicFramePr>
            <p:xfrm>
              <a:off x="6705601" y="1361649"/>
              <a:ext cx="3596640" cy="2297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cxnSp>
            <p:nvCxnSpPr>
              <p:cNvPr id="35" name="Straight Connector 34"/>
              <p:cNvCxnSpPr>
                <a:stCxn id="24" idx="4"/>
              </p:cNvCxnSpPr>
              <p:nvPr/>
            </p:nvCxnSpPr>
            <p:spPr>
              <a:xfrm flipH="1">
                <a:off x="10607041" y="2135475"/>
                <a:ext cx="800100" cy="14478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4" idx="0"/>
              </p:cNvCxnSpPr>
              <p:nvPr/>
            </p:nvCxnSpPr>
            <p:spPr>
              <a:xfrm flipH="1" flipV="1">
                <a:off x="10302241" y="1394336"/>
                <a:ext cx="1104900" cy="13153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6705600" y="4260274"/>
              <a:ext cx="7635241" cy="20621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LB-1 and LB-3 – “</a:t>
              </a:r>
              <a:r>
                <a:rPr lang="en-US" sz="3200" b="1" i="1" dirty="0" smtClean="0">
                  <a:solidFill>
                    <a:srgbClr val="FF0000"/>
                  </a:solidFill>
                </a:rPr>
                <a:t>few bad apples effect”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b="1" dirty="0" smtClean="0"/>
                <a:t>Faulty power supply units were replaced in isolation over two years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400" b="1" dirty="0" smtClean="0"/>
                <a:t>Memory errors masked by the quick-fix solution of reboots</a:t>
              </a:r>
              <a:endParaRPr lang="en-US" sz="2400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19600" y="1420130"/>
            <a:ext cx="5565060" cy="2419026"/>
            <a:chOff x="5627592" y="278357"/>
            <a:chExt cx="5565060" cy="2419026"/>
          </a:xfrm>
        </p:grpSpPr>
        <p:sp>
          <p:nvSpPr>
            <p:cNvPr id="47" name="Oval 46"/>
            <p:cNvSpPr/>
            <p:nvPr/>
          </p:nvSpPr>
          <p:spPr>
            <a:xfrm>
              <a:off x="10506852" y="278357"/>
              <a:ext cx="6858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27592" y="1012463"/>
              <a:ext cx="4365494" cy="16849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Firewalls exhibited a long tail of up to 24 failures per device per year</a:t>
              </a:r>
              <a:endParaRPr lang="en-US" sz="3200" dirty="0"/>
            </a:p>
          </p:txBody>
        </p:sp>
        <p:cxnSp>
          <p:nvCxnSpPr>
            <p:cNvPr id="49" name="Straight Arrow Connector 48"/>
            <p:cNvCxnSpPr>
              <a:stCxn id="47" idx="3"/>
              <a:endCxn id="48" idx="3"/>
            </p:cNvCxnSpPr>
            <p:nvPr/>
          </p:nvCxnSpPr>
          <p:spPr>
            <a:xfrm flipH="1">
              <a:off x="9993086" y="798683"/>
              <a:ext cx="614199" cy="1056240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1" name="Group 2070"/>
          <p:cNvGrpSpPr/>
          <p:nvPr/>
        </p:nvGrpSpPr>
        <p:grpSpPr>
          <a:xfrm>
            <a:off x="1600200" y="1447800"/>
            <a:ext cx="2133600" cy="2057400"/>
            <a:chOff x="1600200" y="1447800"/>
            <a:chExt cx="2133600" cy="2057400"/>
          </a:xfrm>
        </p:grpSpPr>
        <p:sp>
          <p:nvSpPr>
            <p:cNvPr id="2070" name="Rectangle 2069"/>
            <p:cNvSpPr/>
            <p:nvPr/>
          </p:nvSpPr>
          <p:spPr>
            <a:xfrm>
              <a:off x="1600200" y="1447800"/>
              <a:ext cx="609600" cy="2057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24200" y="1447800"/>
              <a:ext cx="609600" cy="205740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1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often do middleboxes fail?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12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7622972" cy="55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781049" y="1307103"/>
            <a:ext cx="6472177" cy="2462985"/>
            <a:chOff x="3669722" y="1568241"/>
            <a:chExt cx="6472177" cy="2462985"/>
          </a:xfrm>
        </p:grpSpPr>
        <p:sp>
          <p:nvSpPr>
            <p:cNvPr id="17" name="Rectangle 16"/>
            <p:cNvSpPr/>
            <p:nvPr/>
          </p:nvSpPr>
          <p:spPr>
            <a:xfrm>
              <a:off x="3669722" y="1568241"/>
              <a:ext cx="4533529" cy="225075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Failure prone devices exhibiting  numerous failures within 10s of minutes to a few hours</a:t>
              </a:r>
            </a:p>
          </p:txBody>
        </p:sp>
        <p:cxnSp>
          <p:nvCxnSpPr>
            <p:cNvPr id="18" name="Straight Arrow Connector 17"/>
            <p:cNvCxnSpPr>
              <a:stCxn id="19" idx="0"/>
              <a:endCxn id="17" idx="3"/>
            </p:cNvCxnSpPr>
            <p:nvPr/>
          </p:nvCxnSpPr>
          <p:spPr>
            <a:xfrm flipH="1" flipV="1">
              <a:off x="8203251" y="2693619"/>
              <a:ext cx="1066430" cy="913149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397463" y="3606768"/>
              <a:ext cx="1744436" cy="424458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72400" y="1447800"/>
            <a:ext cx="4800600" cy="2463278"/>
            <a:chOff x="10492963" y="2006568"/>
            <a:chExt cx="4800600" cy="2463278"/>
          </a:xfrm>
        </p:grpSpPr>
        <p:sp>
          <p:nvSpPr>
            <p:cNvPr id="21" name="Rectangle 20"/>
            <p:cNvSpPr/>
            <p:nvPr/>
          </p:nvSpPr>
          <p:spPr>
            <a:xfrm>
              <a:off x="10492963" y="2777298"/>
              <a:ext cx="4800600" cy="16925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Robust devices that fail at most once in one or two months</a:t>
              </a:r>
            </a:p>
          </p:txBody>
        </p:sp>
        <p:cxnSp>
          <p:nvCxnSpPr>
            <p:cNvPr id="22" name="Straight Arrow Connector 21"/>
            <p:cNvCxnSpPr>
              <a:stCxn id="23" idx="2"/>
              <a:endCxn id="21" idx="0"/>
            </p:cNvCxnSpPr>
            <p:nvPr/>
          </p:nvCxnSpPr>
          <p:spPr>
            <a:xfrm>
              <a:off x="11593781" y="2431026"/>
              <a:ext cx="1299482" cy="346272"/>
            </a:xfrm>
            <a:prstGeom prst="straightConnector1">
              <a:avLst/>
            </a:prstGeom>
            <a:ln w="793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1064463" y="2006568"/>
              <a:ext cx="1058636" cy="424458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505200" y="6172200"/>
            <a:ext cx="6324600" cy="50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Time between failures (seconds) – log scale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7567171" cy="55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do middleboxes fail?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6400" y="1182912"/>
            <a:ext cx="5486400" cy="2550888"/>
            <a:chOff x="4793673" y="1480338"/>
            <a:chExt cx="5486400" cy="2550888"/>
          </a:xfrm>
        </p:grpSpPr>
        <p:sp>
          <p:nvSpPr>
            <p:cNvPr id="7" name="Rectangle 6"/>
            <p:cNvSpPr/>
            <p:nvPr/>
          </p:nvSpPr>
          <p:spPr>
            <a:xfrm>
              <a:off x="4793673" y="1480338"/>
              <a:ext cx="5486400" cy="169206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Short-lived transient failures lasting a few minutes</a:t>
              </a:r>
            </a:p>
          </p:txBody>
        </p:sp>
        <p:cxnSp>
          <p:nvCxnSpPr>
            <p:cNvPr id="8" name="Straight Arrow Connector 7"/>
            <p:cNvCxnSpPr>
              <a:stCxn id="9" idx="0"/>
              <a:endCxn id="7" idx="2"/>
            </p:cNvCxnSpPr>
            <p:nvPr/>
          </p:nvCxnSpPr>
          <p:spPr>
            <a:xfrm flipH="1" flipV="1">
              <a:off x="7536873" y="3172401"/>
              <a:ext cx="2075708" cy="43436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9083263" y="3606768"/>
              <a:ext cx="1058636" cy="424458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48600" y="1447800"/>
            <a:ext cx="4724400" cy="2971800"/>
            <a:chOff x="10912063" y="2006568"/>
            <a:chExt cx="4724400" cy="2971800"/>
          </a:xfrm>
        </p:grpSpPr>
        <p:sp>
          <p:nvSpPr>
            <p:cNvPr id="11" name="Rectangle 10"/>
            <p:cNvSpPr/>
            <p:nvPr/>
          </p:nvSpPr>
          <p:spPr>
            <a:xfrm>
              <a:off x="10912063" y="2777298"/>
              <a:ext cx="4724400" cy="22010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Long-term failures lasting ≈ 1-10 days – </a:t>
              </a:r>
              <a:r>
                <a:rPr lang="en-US" sz="3200" dirty="0"/>
                <a:t>hardware </a:t>
              </a:r>
              <a:r>
                <a:rPr lang="en-US" sz="3200" dirty="0" smtClean="0"/>
                <a:t>replacements or complex software problems</a:t>
              </a:r>
            </a:p>
          </p:txBody>
        </p:sp>
        <p:cxnSp>
          <p:nvCxnSpPr>
            <p:cNvPr id="12" name="Straight Arrow Connector 11"/>
            <p:cNvCxnSpPr>
              <a:stCxn id="13" idx="2"/>
              <a:endCxn id="11" idx="0"/>
            </p:cNvCxnSpPr>
            <p:nvPr/>
          </p:nvCxnSpPr>
          <p:spPr>
            <a:xfrm>
              <a:off x="11906745" y="2431026"/>
              <a:ext cx="1367518" cy="3462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1377427" y="2006568"/>
              <a:ext cx="1058636" cy="424458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505200" y="6172200"/>
            <a:ext cx="6324600" cy="50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Time to repair (seconds) – log scale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Takeaways: Middlebox Failure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Most failures are short-lived</a:t>
            </a:r>
          </a:p>
          <a:p>
            <a:pPr lvl="1"/>
            <a:r>
              <a:rPr lang="en-US" dirty="0"/>
              <a:t>Grey failures (connectivity errors, link flaps) lasting a few minutes to a few hours</a:t>
            </a:r>
          </a:p>
          <a:p>
            <a:pPr lvl="1"/>
            <a:r>
              <a:rPr lang="en-US" dirty="0"/>
              <a:t>Long-term failures (hardware faults, software problems) lasting 1-10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Median number of annual failures is small (1-3), but there is a long tail</a:t>
            </a:r>
          </a:p>
          <a:p>
            <a:pPr lvl="1"/>
            <a:r>
              <a:rPr lang="en-US" dirty="0" smtClean="0"/>
              <a:t>IDPS </a:t>
            </a:r>
            <a:r>
              <a:rPr lang="en-US" dirty="0"/>
              <a:t>exhibit highest annual failures per device (95P value of 8.3) while LBs exhibit lowest (95P value of 3)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Presence </a:t>
            </a:r>
            <a:r>
              <a:rPr lang="en-US" b="1" dirty="0"/>
              <a:t>of the few bad apples </a:t>
            </a:r>
            <a:r>
              <a:rPr lang="en-US" b="1" dirty="0" smtClean="0"/>
              <a:t>effect</a:t>
            </a:r>
            <a:endParaRPr lang="en-US" b="1" dirty="0"/>
          </a:p>
          <a:p>
            <a:pPr lvl="1"/>
            <a:r>
              <a:rPr lang="en-US" dirty="0" smtClean="0"/>
              <a:t>COV &gt;1 </a:t>
            </a:r>
            <a:r>
              <a:rPr lang="en-US" dirty="0"/>
              <a:t>for </a:t>
            </a:r>
            <a:r>
              <a:rPr lang="en-US" dirty="0" smtClean="0"/>
              <a:t>LB-1 and LB-3</a:t>
            </a:r>
            <a:endParaRPr lang="en-US" dirty="0"/>
          </a:p>
          <a:p>
            <a:pPr lvl="1"/>
            <a:r>
              <a:rPr lang="en-US" dirty="0" smtClean="0"/>
              <a:t>Firewalls </a:t>
            </a:r>
            <a:r>
              <a:rPr lang="en-US" dirty="0"/>
              <a:t>have a relatively long tail of up to 24 annual failures per </a:t>
            </a:r>
            <a:r>
              <a:rPr lang="en-US" dirty="0" smtClean="0"/>
              <a:t>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410767"/>
            <a:ext cx="6199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Q2: Failure Root Causes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3118653"/>
            <a:ext cx="77006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What causes middlebox failures?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What are the main resolution actions?</a:t>
            </a:r>
            <a:endParaRPr lang="en-US" sz="40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22" y="2327499"/>
            <a:ext cx="4416722" cy="293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9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failures?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264" name="Chart 11263"/>
          <p:cNvGraphicFramePr/>
          <p:nvPr>
            <p:extLst>
              <p:ext uri="{D42A27DB-BD31-4B8C-83A1-F6EECF244321}">
                <p14:modId xmlns:p14="http://schemas.microsoft.com/office/powerpoint/2010/main" val="169642797"/>
              </p:ext>
            </p:extLst>
          </p:nvPr>
        </p:nvGraphicFramePr>
        <p:xfrm>
          <a:off x="568782" y="3048000"/>
          <a:ext cx="1200421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angle 35"/>
          <p:cNvSpPr/>
          <p:nvPr/>
        </p:nvSpPr>
        <p:spPr>
          <a:xfrm rot="16200000">
            <a:off x="-624272" y="4044434"/>
            <a:ext cx="225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Fraction of tickets (%)</a:t>
            </a:r>
            <a:endParaRPr lang="en-US" b="1" dirty="0"/>
          </a:p>
        </p:txBody>
      </p:sp>
      <p:grpSp>
        <p:nvGrpSpPr>
          <p:cNvPr id="11283" name="Group 11282"/>
          <p:cNvGrpSpPr/>
          <p:nvPr/>
        </p:nvGrpSpPr>
        <p:grpSpPr>
          <a:xfrm>
            <a:off x="1219200" y="1637903"/>
            <a:ext cx="3467100" cy="4229497"/>
            <a:chOff x="1219200" y="1637903"/>
            <a:chExt cx="3467100" cy="4229497"/>
          </a:xfrm>
        </p:grpSpPr>
        <p:sp>
          <p:nvSpPr>
            <p:cNvPr id="5" name="Rectangle 4"/>
            <p:cNvSpPr/>
            <p:nvPr/>
          </p:nvSpPr>
          <p:spPr>
            <a:xfrm>
              <a:off x="1219200" y="1637903"/>
              <a:ext cx="3467100" cy="12576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Device/neighbor unreachable, link flaps, ARP conflicts, address, parity errors, checksum failed </a:t>
              </a:r>
            </a:p>
          </p:txBody>
        </p:sp>
        <p:cxnSp>
          <p:nvCxnSpPr>
            <p:cNvPr id="27" name="Straight Arrow Connector 26"/>
            <p:cNvCxnSpPr>
              <a:stCxn id="6" idx="0"/>
              <a:endCxn id="5" idx="2"/>
            </p:cNvCxnSpPr>
            <p:nvPr/>
          </p:nvCxnSpPr>
          <p:spPr>
            <a:xfrm flipV="1">
              <a:off x="2294165" y="2895600"/>
              <a:ext cx="658585" cy="3048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235529" y="3200400"/>
              <a:ext cx="2117271" cy="2667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84" name="Group 11283"/>
          <p:cNvGrpSpPr/>
          <p:nvPr/>
        </p:nvGrpSpPr>
        <p:grpSpPr>
          <a:xfrm>
            <a:off x="3352800" y="1637903"/>
            <a:ext cx="2971800" cy="4229497"/>
            <a:chOff x="3352800" y="1637903"/>
            <a:chExt cx="2971800" cy="4229497"/>
          </a:xfrm>
        </p:grpSpPr>
        <p:sp>
          <p:nvSpPr>
            <p:cNvPr id="39" name="Rectangle 38"/>
            <p:cNvSpPr/>
            <p:nvPr/>
          </p:nvSpPr>
          <p:spPr>
            <a:xfrm>
              <a:off x="3505200" y="3200399"/>
              <a:ext cx="2057400" cy="266700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1637903"/>
              <a:ext cx="2971800" cy="12576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Faulty power supply units, memory errors, defective chassis/disks/line cards</a:t>
              </a:r>
              <a:endParaRPr lang="en-US" dirty="0"/>
            </a:p>
          </p:txBody>
        </p:sp>
        <p:cxnSp>
          <p:nvCxnSpPr>
            <p:cNvPr id="43" name="Straight Arrow Connector 42"/>
            <p:cNvCxnSpPr>
              <a:stCxn id="39" idx="0"/>
              <a:endCxn id="42" idx="2"/>
            </p:cNvCxnSpPr>
            <p:nvPr/>
          </p:nvCxnSpPr>
          <p:spPr>
            <a:xfrm flipV="1">
              <a:off x="4533900" y="2895600"/>
              <a:ext cx="304800" cy="30479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86" name="Group 11285"/>
          <p:cNvGrpSpPr/>
          <p:nvPr/>
        </p:nvGrpSpPr>
        <p:grpSpPr>
          <a:xfrm>
            <a:off x="5715000" y="1637903"/>
            <a:ext cx="3543300" cy="4229498"/>
            <a:chOff x="5715000" y="1637903"/>
            <a:chExt cx="3543300" cy="4229498"/>
          </a:xfrm>
        </p:grpSpPr>
        <p:cxnSp>
          <p:nvCxnSpPr>
            <p:cNvPr id="7" name="Straight Arrow Connector 6"/>
            <p:cNvCxnSpPr>
              <a:stCxn id="52" idx="0"/>
              <a:endCxn id="53" idx="2"/>
            </p:cNvCxnSpPr>
            <p:nvPr/>
          </p:nvCxnSpPr>
          <p:spPr>
            <a:xfrm flipV="1">
              <a:off x="6819900" y="2895600"/>
              <a:ext cx="819150" cy="30479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715000" y="3200399"/>
              <a:ext cx="2209800" cy="266700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19800" y="1637903"/>
              <a:ext cx="3238500" cy="12576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Bad rules, VLAN misallocation, configuration conflict, mismatched crypto keys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24800" y="1637902"/>
            <a:ext cx="4430486" cy="4229500"/>
            <a:chOff x="7924800" y="1637902"/>
            <a:chExt cx="4430486" cy="4229500"/>
          </a:xfrm>
        </p:grpSpPr>
        <p:cxnSp>
          <p:nvCxnSpPr>
            <p:cNvPr id="50" name="Straight Arrow Connector 49"/>
            <p:cNvCxnSpPr>
              <a:stCxn id="51" idx="0"/>
              <a:endCxn id="54" idx="2"/>
            </p:cNvCxnSpPr>
            <p:nvPr/>
          </p:nvCxnSpPr>
          <p:spPr>
            <a:xfrm flipV="1">
              <a:off x="9029700" y="2895599"/>
              <a:ext cx="819150" cy="30479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7924800" y="3200398"/>
              <a:ext cx="2209800" cy="266700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29600" y="1637902"/>
              <a:ext cx="3238500" cy="12576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High utilization and firmware bugs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145486" y="3200400"/>
              <a:ext cx="2209800" cy="266700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55" idx="0"/>
              <a:endCxn id="54" idx="2"/>
            </p:cNvCxnSpPr>
            <p:nvPr/>
          </p:nvCxnSpPr>
          <p:spPr>
            <a:xfrm flipH="1" flipV="1">
              <a:off x="9848850" y="2895599"/>
              <a:ext cx="1401536" cy="30480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46314" y="2266750"/>
            <a:ext cx="11908972" cy="30877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Grey </a:t>
            </a:r>
            <a:r>
              <a:rPr lang="en-US" sz="3200" dirty="0"/>
              <a:t>failures (connection </a:t>
            </a:r>
            <a:r>
              <a:rPr lang="en-US" sz="3200" dirty="0" smtClean="0"/>
              <a:t>errors/interface </a:t>
            </a:r>
            <a:r>
              <a:rPr lang="en-US" sz="3200" dirty="0"/>
              <a:t>problems) are dominant  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Hardware </a:t>
            </a:r>
            <a:r>
              <a:rPr lang="en-US" sz="3200" dirty="0"/>
              <a:t>faults, misconfigurations and overload </a:t>
            </a:r>
            <a:r>
              <a:rPr lang="en-US" sz="3200"/>
              <a:t>problems </a:t>
            </a:r>
            <a:r>
              <a:rPr lang="en-US" sz="3200" smtClean="0"/>
              <a:t>occur, </a:t>
            </a:r>
            <a:r>
              <a:rPr lang="en-US" sz="3200" dirty="0"/>
              <a:t>but </a:t>
            </a:r>
            <a:r>
              <a:rPr lang="en-US" sz="3200" dirty="0" smtClean="0"/>
              <a:t>they are not </a:t>
            </a:r>
            <a:r>
              <a:rPr lang="en-US" sz="3200" dirty="0"/>
              <a:t>in </a:t>
            </a:r>
            <a:r>
              <a:rPr lang="en-US" sz="3200" dirty="0" smtClean="0"/>
              <a:t>majority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14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264" grpId="0" uiExpand="1">
        <p:bldSub>
          <a:bldChart bld="category"/>
        </p:bldSub>
      </p:bldGraphic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788430551"/>
              </p:ext>
            </p:extLst>
          </p:nvPr>
        </p:nvGraphicFramePr>
        <p:xfrm>
          <a:off x="557811" y="3810000"/>
          <a:ext cx="1196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main resolution actions?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17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-864538" y="4792417"/>
            <a:ext cx="225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Fraction of tickets (%)</a:t>
            </a:r>
            <a:endParaRPr lang="en-US" b="1" dirty="0"/>
          </a:p>
        </p:txBody>
      </p:sp>
      <p:grpSp>
        <p:nvGrpSpPr>
          <p:cNvPr id="14339" name="Group 14338"/>
          <p:cNvGrpSpPr/>
          <p:nvPr/>
        </p:nvGrpSpPr>
        <p:grpSpPr>
          <a:xfrm>
            <a:off x="3810000" y="1420239"/>
            <a:ext cx="6237642" cy="4673961"/>
            <a:chOff x="3810000" y="1420239"/>
            <a:chExt cx="6237642" cy="4673961"/>
          </a:xfrm>
        </p:grpSpPr>
        <p:sp>
          <p:nvSpPr>
            <p:cNvPr id="6" name="Rectangle 5"/>
            <p:cNvSpPr/>
            <p:nvPr/>
          </p:nvSpPr>
          <p:spPr>
            <a:xfrm flipV="1">
              <a:off x="5755340" y="3960600"/>
              <a:ext cx="4292302" cy="2133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>
              <a:stCxn id="6" idx="2"/>
              <a:endCxn id="18" idx="2"/>
            </p:cNvCxnSpPr>
            <p:nvPr/>
          </p:nvCxnSpPr>
          <p:spPr>
            <a:xfrm flipH="1" flipV="1">
              <a:off x="5410200" y="2971207"/>
              <a:ext cx="2491291" cy="98939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810000" y="1420239"/>
              <a:ext cx="3200400" cy="15509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Component replacements was a majority fix</a:t>
              </a:r>
              <a:endParaRPr lang="en-US" sz="2000" dirty="0"/>
            </a:p>
          </p:txBody>
        </p:sp>
      </p:grpSp>
      <p:grpSp>
        <p:nvGrpSpPr>
          <p:cNvPr id="14350" name="Group 14349"/>
          <p:cNvGrpSpPr/>
          <p:nvPr/>
        </p:nvGrpSpPr>
        <p:grpSpPr>
          <a:xfrm>
            <a:off x="3276600" y="990600"/>
            <a:ext cx="8835571" cy="5103600"/>
            <a:chOff x="3280229" y="990600"/>
            <a:chExt cx="8835571" cy="5103600"/>
          </a:xfrm>
        </p:grpSpPr>
        <p:grpSp>
          <p:nvGrpSpPr>
            <p:cNvPr id="14338" name="Group 14337"/>
            <p:cNvGrpSpPr/>
            <p:nvPr/>
          </p:nvGrpSpPr>
          <p:grpSpPr>
            <a:xfrm>
              <a:off x="3280229" y="990600"/>
              <a:ext cx="8835571" cy="2978288"/>
              <a:chOff x="3813629" y="506774"/>
              <a:chExt cx="8835571" cy="2978288"/>
            </a:xfrm>
          </p:grpSpPr>
          <p:graphicFrame>
            <p:nvGraphicFramePr>
              <p:cNvPr id="15" name="Chart 14"/>
              <p:cNvGraphicFramePr/>
              <p:nvPr>
                <p:extLst>
                  <p:ext uri="{D42A27DB-BD31-4B8C-83A1-F6EECF244321}">
                    <p14:modId xmlns:p14="http://schemas.microsoft.com/office/powerpoint/2010/main" val="1961985156"/>
                  </p:ext>
                </p:extLst>
              </p:nvPr>
            </p:nvGraphicFramePr>
            <p:xfrm>
              <a:off x="3813630" y="506774"/>
              <a:ext cx="8825236" cy="23686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813629" y="2888341"/>
                <a:ext cx="4619943" cy="59672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0584671" y="2895600"/>
                <a:ext cx="2064529" cy="58946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/>
            <p:cNvSpPr/>
            <p:nvPr/>
          </p:nvSpPr>
          <p:spPr>
            <a:xfrm flipH="1" flipV="1">
              <a:off x="7900171" y="3960600"/>
              <a:ext cx="2151099" cy="2133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349" name="Group 14348"/>
          <p:cNvGrpSpPr/>
          <p:nvPr/>
        </p:nvGrpSpPr>
        <p:grpSpPr>
          <a:xfrm>
            <a:off x="445533" y="1420239"/>
            <a:ext cx="6210311" cy="1951928"/>
            <a:chOff x="445533" y="1420239"/>
            <a:chExt cx="6210311" cy="1951928"/>
          </a:xfrm>
        </p:grpSpPr>
        <p:sp>
          <p:nvSpPr>
            <p:cNvPr id="49" name="Rectangle 48"/>
            <p:cNvSpPr/>
            <p:nvPr/>
          </p:nvSpPr>
          <p:spPr>
            <a:xfrm flipV="1">
              <a:off x="4090171" y="1467141"/>
              <a:ext cx="2565673" cy="19050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5533" y="1420239"/>
              <a:ext cx="3482960" cy="15509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Disks and power supply units were among the most defective hardware components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49" idx="1"/>
              <a:endCxn id="50" idx="3"/>
            </p:cNvCxnSpPr>
            <p:nvPr/>
          </p:nvCxnSpPr>
          <p:spPr>
            <a:xfrm flipH="1" flipV="1">
              <a:off x="3928493" y="2195723"/>
              <a:ext cx="161678" cy="22393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59" name="Group 14358"/>
          <p:cNvGrpSpPr/>
          <p:nvPr/>
        </p:nvGrpSpPr>
        <p:grpSpPr>
          <a:xfrm>
            <a:off x="1009983" y="1420239"/>
            <a:ext cx="4605509" cy="4682249"/>
            <a:chOff x="1009983" y="1420239"/>
            <a:chExt cx="4605509" cy="4682249"/>
          </a:xfrm>
        </p:grpSpPr>
        <p:sp>
          <p:nvSpPr>
            <p:cNvPr id="24" name="Rectangle 23"/>
            <p:cNvSpPr/>
            <p:nvPr/>
          </p:nvSpPr>
          <p:spPr>
            <a:xfrm flipV="1">
              <a:off x="1295400" y="3968888"/>
              <a:ext cx="4320092" cy="21336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09983" y="1420239"/>
              <a:ext cx="3482960" cy="15509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Low cost solutions (cable cleaning/replacements, reboot) are typically explored first to mitigate service downtime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4" idx="2"/>
              <a:endCxn id="25" idx="2"/>
            </p:cNvCxnSpPr>
            <p:nvPr/>
          </p:nvCxnSpPr>
          <p:spPr>
            <a:xfrm flipH="1" flipV="1">
              <a:off x="2751463" y="2971207"/>
              <a:ext cx="703983" cy="99768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3" name="Group 14362"/>
          <p:cNvGrpSpPr/>
          <p:nvPr/>
        </p:nvGrpSpPr>
        <p:grpSpPr>
          <a:xfrm>
            <a:off x="8393120" y="1644170"/>
            <a:ext cx="3951280" cy="4458316"/>
            <a:chOff x="8393120" y="1644170"/>
            <a:chExt cx="3951280" cy="4458316"/>
          </a:xfrm>
        </p:grpSpPr>
        <p:sp>
          <p:nvSpPr>
            <p:cNvPr id="70" name="Rectangle 69"/>
            <p:cNvSpPr/>
            <p:nvPr/>
          </p:nvSpPr>
          <p:spPr>
            <a:xfrm flipV="1">
              <a:off x="10134600" y="3960600"/>
              <a:ext cx="2209800" cy="214188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393120" y="1644170"/>
              <a:ext cx="3482960" cy="155096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Software was relatively more stable for middleboxes</a:t>
              </a:r>
              <a:endParaRPr lang="en-US" dirty="0"/>
            </a:p>
          </p:txBody>
        </p:sp>
        <p:cxnSp>
          <p:nvCxnSpPr>
            <p:cNvPr id="72" name="Straight Arrow Connector 71"/>
            <p:cNvCxnSpPr>
              <a:stCxn id="70" idx="2"/>
              <a:endCxn id="71" idx="2"/>
            </p:cNvCxnSpPr>
            <p:nvPr/>
          </p:nvCxnSpPr>
          <p:spPr>
            <a:xfrm flipH="1" flipV="1">
              <a:off x="10134600" y="3195138"/>
              <a:ext cx="1104900" cy="76546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4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Root Cause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Grey </a:t>
            </a:r>
            <a:r>
              <a:rPr lang="en-US" b="1" dirty="0"/>
              <a:t>failures are dominant: </a:t>
            </a:r>
            <a:endParaRPr lang="en-US" b="1" dirty="0" smtClean="0"/>
          </a:p>
          <a:p>
            <a:pPr marL="857250" lvl="1" indent="-457200"/>
            <a:r>
              <a:rPr lang="en-US" b="1" dirty="0" smtClean="0"/>
              <a:t>Implication: </a:t>
            </a:r>
            <a:r>
              <a:rPr lang="en-US" dirty="0" smtClean="0"/>
              <a:t>Develop </a:t>
            </a:r>
            <a:r>
              <a:rPr lang="en-US" dirty="0"/>
              <a:t>robust network protocols (e.g., multi-path TCP) to route traffic around interfaces exhibiting intermittent connectivity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Wide variety of misconfigurations present</a:t>
            </a:r>
            <a:r>
              <a:rPr lang="en-US" b="1" dirty="0" smtClean="0"/>
              <a:t>: </a:t>
            </a:r>
          </a:p>
          <a:p>
            <a:pPr marL="857250" lvl="1" indent="-457200"/>
            <a:r>
              <a:rPr lang="en-US" b="1" dirty="0" smtClean="0"/>
              <a:t>Implication: </a:t>
            </a:r>
            <a:r>
              <a:rPr lang="en-US" dirty="0" smtClean="0"/>
              <a:t>Develop Software-defined networks (SDN) </a:t>
            </a:r>
            <a:r>
              <a:rPr lang="en-US" dirty="0"/>
              <a:t>based configuration </a:t>
            </a:r>
            <a:r>
              <a:rPr lang="en-US" dirty="0" smtClean="0"/>
              <a:t>management tools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b="1" u="sng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Hardware faults, misconfigurations and overload problems are </a:t>
            </a:r>
            <a:r>
              <a:rPr lang="en-US" b="1" dirty="0" smtClean="0"/>
              <a:t>present; </a:t>
            </a:r>
            <a:r>
              <a:rPr lang="en-US" b="1" dirty="0"/>
              <a:t>not in majority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Cable </a:t>
            </a:r>
            <a:r>
              <a:rPr lang="en-US" b="1" dirty="0"/>
              <a:t>replacement and reboots are the most popular quick-fix solutions to mitigate middlebox problems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7259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/>
              <a:t>Q3: Middlebox Redundancy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457201" y="3190964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Is middlebox redundancy 100% effective in masking failures?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51" y="1905000"/>
            <a:ext cx="53980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9858" r="3595" b="10156"/>
          <a:stretch/>
        </p:blipFill>
        <p:spPr bwMode="auto">
          <a:xfrm>
            <a:off x="457200" y="1473855"/>
            <a:ext cx="4836755" cy="173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Middlebox reliability – Where do we stand today?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2</a:t>
            </a:fld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" t="15325" r="4590" b="13944"/>
          <a:stretch/>
        </p:blipFill>
        <p:spPr bwMode="auto">
          <a:xfrm>
            <a:off x="457200" y="4914363"/>
            <a:ext cx="4836755" cy="11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57583012"/>
              </p:ext>
            </p:extLst>
          </p:nvPr>
        </p:nvGraphicFramePr>
        <p:xfrm>
          <a:off x="5867400" y="2468112"/>
          <a:ext cx="6477000" cy="350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11404" r="3564" b="10088"/>
          <a:stretch/>
        </p:blipFill>
        <p:spPr bwMode="auto">
          <a:xfrm>
            <a:off x="457200" y="3356060"/>
            <a:ext cx="4836755" cy="137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0" y="2696713"/>
            <a:ext cx="1524000" cy="3352799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715000" y="1444245"/>
            <a:ext cx="6934200" cy="5108955"/>
            <a:chOff x="5715000" y="1643132"/>
            <a:chExt cx="6934200" cy="5108955"/>
          </a:xfrm>
        </p:grpSpPr>
        <p:sp>
          <p:nvSpPr>
            <p:cNvPr id="7" name="Rectangle 6"/>
            <p:cNvSpPr/>
            <p:nvPr/>
          </p:nvSpPr>
          <p:spPr>
            <a:xfrm>
              <a:off x="7378529" y="6413533"/>
              <a:ext cx="3607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Source: High-Severity Incidents </a:t>
              </a:r>
              <a:r>
                <a:rPr lang="en-US" sz="1600" dirty="0" smtClean="0"/>
                <a:t>2008-12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1643132"/>
              <a:ext cx="69342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Contribute to 43</a:t>
              </a:r>
              <a:r>
                <a:rPr lang="en-US" sz="2800" b="1" dirty="0">
                  <a:solidFill>
                    <a:srgbClr val="FF0000"/>
                  </a:solidFill>
                </a:rPr>
                <a:t>%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of high severity incidents despite </a:t>
              </a:r>
              <a:r>
                <a:rPr lang="en-US" sz="2800" b="1" dirty="0">
                  <a:solidFill>
                    <a:srgbClr val="FF0000"/>
                  </a:solidFill>
                </a:rPr>
                <a:t>being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11</a:t>
              </a:r>
              <a:r>
                <a:rPr lang="en-US" sz="2800" b="1" dirty="0">
                  <a:solidFill>
                    <a:srgbClr val="FF0000"/>
                  </a:solidFill>
                </a:rPr>
                <a:t>% 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of the population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351250"/>
            <a:ext cx="12801600" cy="26877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AIM</a:t>
            </a:r>
            <a:r>
              <a:rPr lang="en-US" sz="5400" dirty="0" smtClean="0"/>
              <a:t>:  Understand middlebox failures to improve service reliability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602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2">
        <p:fade/>
      </p:transition>
    </mc:Choice>
    <mc:Fallback xmlns="">
      <p:transition spd="med" advTm="26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evaluate effectiveness of </a:t>
            </a:r>
            <a:r>
              <a:rPr lang="en-US" dirty="0" smtClean="0"/>
              <a:t>middlebox redundancy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1153" descr="E:\M\Temp\VirtualShare\Sigmetrics\Icons\Nexus 7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41" y="3743005"/>
            <a:ext cx="311150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53" descr="E:\M\Temp\VirtualShare\Sigmetrics\Icons\Nexus 7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4" y="3743005"/>
            <a:ext cx="311150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6" idx="0"/>
            <a:endCxn id="9" idx="2"/>
          </p:cNvCxnSpPr>
          <p:nvPr/>
        </p:nvCxnSpPr>
        <p:spPr>
          <a:xfrm flipH="1" flipV="1">
            <a:off x="2457464" y="3256913"/>
            <a:ext cx="79375" cy="486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0"/>
            <a:endCxn id="10" idx="2"/>
          </p:cNvCxnSpPr>
          <p:nvPr/>
        </p:nvCxnSpPr>
        <p:spPr>
          <a:xfrm flipV="1">
            <a:off x="3556316" y="3256912"/>
            <a:ext cx="155575" cy="486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52" descr="E:\M\Temp\VirtualShare\Sigmetrics\Icons\route switch process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51" y="2514600"/>
            <a:ext cx="555626" cy="7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52" descr="E:\M\Temp\VirtualShare\Sigmetrics\Icons\route switch process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78" y="2514599"/>
            <a:ext cx="555626" cy="7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>
            <a:stCxn id="5" idx="0"/>
            <a:endCxn id="9" idx="2"/>
          </p:cNvCxnSpPr>
          <p:nvPr/>
        </p:nvCxnSpPr>
        <p:spPr>
          <a:xfrm flipH="1" flipV="1">
            <a:off x="2457464" y="3256913"/>
            <a:ext cx="1098852" cy="486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0"/>
            <a:endCxn id="10" idx="2"/>
          </p:cNvCxnSpPr>
          <p:nvPr/>
        </p:nvCxnSpPr>
        <p:spPr>
          <a:xfrm flipV="1">
            <a:off x="2536839" y="3256912"/>
            <a:ext cx="1175052" cy="486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757678" y="1524000"/>
            <a:ext cx="4712364" cy="2963378"/>
            <a:chOff x="2374236" y="2248649"/>
            <a:chExt cx="4712364" cy="2963378"/>
          </a:xfrm>
        </p:grpSpPr>
        <p:sp>
          <p:nvSpPr>
            <p:cNvPr id="27" name="Rounded Rectangle 26"/>
            <p:cNvSpPr/>
            <p:nvPr/>
          </p:nvSpPr>
          <p:spPr>
            <a:xfrm>
              <a:off x="2374236" y="2710314"/>
              <a:ext cx="2539945" cy="2501713"/>
            </a:xfrm>
            <a:prstGeom prst="roundRect">
              <a:avLst/>
            </a:prstGeom>
            <a:noFill/>
            <a:ln w="76200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10510" y="2248649"/>
              <a:ext cx="25760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rgbClr val="FF0000"/>
                  </a:solidFill>
                </a:rPr>
                <a:t>Redundancy group</a:t>
              </a:r>
              <a:endParaRPr lang="en-CA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Curved Connector 28"/>
            <p:cNvCxnSpPr>
              <a:stCxn id="27" idx="0"/>
              <a:endCxn id="28" idx="1"/>
            </p:cNvCxnSpPr>
            <p:nvPr/>
          </p:nvCxnSpPr>
          <p:spPr>
            <a:xfrm rot="5400000" flipH="1" flipV="1">
              <a:off x="3961943" y="2161748"/>
              <a:ext cx="230832" cy="866301"/>
            </a:xfrm>
            <a:prstGeom prst="curved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15687" y="4118046"/>
            <a:ext cx="148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ACTIVE</a:t>
            </a:r>
            <a:endParaRPr lang="en-CA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36975" y="4118046"/>
            <a:ext cx="103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STANDBY</a:t>
            </a:r>
            <a:endParaRPr lang="en-CA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0359" y="2145267"/>
            <a:ext cx="85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ACTIVE</a:t>
            </a:r>
            <a:endParaRPr lang="en-CA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2550" y="2145288"/>
            <a:ext cx="103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 smtClean="0">
                <a:latin typeface="+mj-lt"/>
              </a:rPr>
              <a:t>STANDBY</a:t>
            </a:r>
            <a:endParaRPr lang="en-CA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52400" y="1863686"/>
            <a:ext cx="1391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b="1" dirty="0" smtClean="0"/>
              <a:t>Aggregation</a:t>
            </a:r>
          </a:p>
          <a:p>
            <a:pPr algn="r"/>
            <a:r>
              <a:rPr lang="en-CA" b="1" dirty="0" smtClean="0"/>
              <a:t>Switches</a:t>
            </a:r>
            <a:endParaRPr lang="en-CA" b="1" dirty="0"/>
          </a:p>
        </p:txBody>
      </p:sp>
      <p:sp>
        <p:nvSpPr>
          <p:cNvPr id="35" name="Rectangle 34"/>
          <p:cNvSpPr/>
          <p:nvPr/>
        </p:nvSpPr>
        <p:spPr>
          <a:xfrm>
            <a:off x="440236" y="3937369"/>
            <a:ext cx="1103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CA" b="1" dirty="0" smtClean="0"/>
              <a:t>Load</a:t>
            </a:r>
          </a:p>
          <a:p>
            <a:pPr algn="r"/>
            <a:r>
              <a:rPr lang="en-CA" b="1" dirty="0" smtClean="0"/>
              <a:t>Balancers</a:t>
            </a:r>
            <a:endParaRPr lang="en-CA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6858000" y="1201348"/>
            <a:ext cx="5595257" cy="3218252"/>
            <a:chOff x="6858000" y="1201348"/>
            <a:chExt cx="5595257" cy="3218252"/>
          </a:xfrm>
        </p:grpSpPr>
        <p:sp>
          <p:nvSpPr>
            <p:cNvPr id="44" name="Line Callout 1 (Border and Accent Bar) 43"/>
            <p:cNvSpPr/>
            <p:nvPr/>
          </p:nvSpPr>
          <p:spPr>
            <a:xfrm>
              <a:off x="6858000" y="3354802"/>
              <a:ext cx="5595257" cy="1064798"/>
            </a:xfrm>
            <a:prstGeom prst="accentBorderCallout1">
              <a:avLst>
                <a:gd name="adj1" fmla="val 18750"/>
                <a:gd name="adj2" fmla="val -8333"/>
                <a:gd name="adj3" fmla="val -29045"/>
                <a:gd name="adj4" fmla="val -40514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IDEA</a:t>
              </a:r>
              <a:r>
                <a:rPr lang="en-US" sz="2000" dirty="0" smtClean="0"/>
                <a:t>: Compare median traffic before and during the failure across all links in the redundancy group</a:t>
              </a:r>
              <a:endParaRPr lang="en-US" sz="2000" dirty="0"/>
            </a:p>
          </p:txBody>
        </p:sp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950" y="1201348"/>
              <a:ext cx="3371850" cy="2143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219200" y="3210580"/>
            <a:ext cx="8460886" cy="3495020"/>
            <a:chOff x="1219200" y="3210580"/>
            <a:chExt cx="8460886" cy="349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219200" y="5410200"/>
              <a:ext cx="8460886" cy="1295400"/>
              <a:chOff x="1219200" y="5410200"/>
              <a:chExt cx="8460886" cy="1295400"/>
            </a:xfrm>
          </p:grpSpPr>
          <p:sp>
            <p:nvSpPr>
              <p:cNvPr id="39" name="Right Arrow 38"/>
              <p:cNvSpPr/>
              <p:nvPr/>
            </p:nvSpPr>
            <p:spPr>
              <a:xfrm>
                <a:off x="6477000" y="6060637"/>
                <a:ext cx="799447" cy="458927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582717" y="5874603"/>
                <a:ext cx="209736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CA" sz="2400" b="1" dirty="0" smtClean="0"/>
                  <a:t>Redundancy is </a:t>
                </a:r>
              </a:p>
              <a:p>
                <a:pPr algn="ctr"/>
                <a:r>
                  <a:rPr lang="en-CA" sz="2400" b="1" dirty="0" smtClean="0"/>
                  <a:t>100% effective</a:t>
                </a:r>
                <a:endParaRPr lang="en-CA" sz="24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219200" y="5410200"/>
                    <a:ext cx="4991110" cy="9214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𝑙𝑙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𝑙𝑖𝑛𝑘𝑠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𝑚𝑒𝑑𝑖𝑎𝑛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𝑡𝑟𝑎𝑓𝑓𝑖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𝑑𝑢𝑟𝑖𝑛𝑔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𝑙𝑙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𝑙𝑖𝑛𝑘𝑠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𝑚𝑒𝑑𝑖𝑎𝑛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𝑡𝑟𝑎𝑓𝑓𝑖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𝑏𝑒𝑓𝑜𝑟𝑒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</a:rPr>
                            <m:t>≈1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6389" name="TextBox 163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9200" y="5410200"/>
                    <a:ext cx="4991110" cy="92147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Lightning Bolt 37"/>
            <p:cNvSpPr/>
            <p:nvPr/>
          </p:nvSpPr>
          <p:spPr>
            <a:xfrm>
              <a:off x="2620977" y="3210580"/>
              <a:ext cx="228600" cy="435233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55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98038"/>
              </p:ext>
            </p:extLst>
          </p:nvPr>
        </p:nvGraphicFramePr>
        <p:xfrm>
          <a:off x="6477000" y="1371602"/>
          <a:ext cx="5798128" cy="487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200"/>
                <a:gridCol w="3435928"/>
              </a:tblGrid>
              <a:tr h="8516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Other Middleboxes</a:t>
                      </a:r>
                      <a:endParaRPr lang="en-US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Middlebox Type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% cases where redundancy group experienced simultaneous failure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85169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Firewalls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33%</a:t>
                      </a:r>
                      <a:endParaRPr lang="en-US" sz="3600" dirty="0"/>
                    </a:p>
                  </a:txBody>
                  <a:tcPr anchor="ctr"/>
                </a:tc>
              </a:tr>
              <a:tr h="85169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IDPS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1%</a:t>
                      </a:r>
                      <a:endParaRPr lang="en-US" sz="3600" dirty="0"/>
                    </a:p>
                  </a:txBody>
                  <a:tcPr anchor="ctr"/>
                </a:tc>
              </a:tr>
              <a:tr h="85169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VPNs</a:t>
                      </a:r>
                      <a:endParaRPr lang="en-US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0%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effective is </a:t>
            </a:r>
            <a:r>
              <a:rPr lang="en-US" dirty="0" smtClean="0"/>
              <a:t>middlebox redundancy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6787528"/>
              </p:ext>
            </p:extLst>
          </p:nvPr>
        </p:nvGraphicFramePr>
        <p:xfrm>
          <a:off x="722411" y="2610793"/>
          <a:ext cx="5326419" cy="401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915559" y="5671964"/>
            <a:ext cx="158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Network Layer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729983" y="4101593"/>
            <a:ext cx="2743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Median Normalized traffic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533400" y="1371600"/>
            <a:ext cx="5125359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Individual failures have the most impact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14600" y="3603024"/>
            <a:ext cx="609600" cy="359376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87982" y="2850572"/>
            <a:ext cx="609600" cy="359376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19801" y="1371600"/>
            <a:ext cx="4782460" cy="571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 but redundancy nearly masks these failures</a:t>
            </a:r>
          </a:p>
          <a:p>
            <a:pPr algn="ctr"/>
            <a:r>
              <a:rPr lang="en-US" dirty="0" smtClean="0"/>
              <a:t>improving the median traffic carried by 67%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226" y="2373868"/>
            <a:ext cx="23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Y = 1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 traffic loss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38035"/>
              </p:ext>
            </p:extLst>
          </p:nvPr>
        </p:nvGraphicFramePr>
        <p:xfrm>
          <a:off x="6477000" y="1371600"/>
          <a:ext cx="5791200" cy="487680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2895600"/>
                <a:gridCol w="2895600"/>
              </a:tblGrid>
              <a:tr h="6966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What causes an unsuccessful redundancy failover?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 anchor="ctr"/>
                </a:tc>
              </a:tr>
              <a:tr h="20900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Faulty failovers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Protocol bugs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Bad cables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Software version incompatibilities</a:t>
                      </a:r>
                      <a:endParaRPr lang="en-US" sz="2400" dirty="0"/>
                    </a:p>
                  </a:txBody>
                  <a:tcPr anchor="ctr"/>
                </a:tc>
              </a:tr>
              <a:tr h="209005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Misconfigurations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Copy/paste errors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Mismatched cryptographic</a:t>
                      </a:r>
                      <a:r>
                        <a:rPr lang="en-US" sz="2400" baseline="0" dirty="0" smtClean="0"/>
                        <a:t> keys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Expired certificates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5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2"/>
            <a:ext cx="12039600" cy="48767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Goal: </a:t>
            </a:r>
            <a:r>
              <a:rPr lang="en-US" dirty="0" smtClean="0"/>
              <a:t>Data-driven approach to improve middlebox reliability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Key Findings:</a:t>
            </a:r>
            <a:endParaRPr lang="en-US" b="1" dirty="0"/>
          </a:p>
          <a:p>
            <a:pPr lvl="1"/>
            <a:r>
              <a:rPr lang="en-US" dirty="0" smtClean="0"/>
              <a:t>Grey failures (</a:t>
            </a:r>
            <a:r>
              <a:rPr lang="en-US" dirty="0"/>
              <a:t>e.g., </a:t>
            </a:r>
            <a:r>
              <a:rPr lang="en-US" dirty="0" smtClean="0"/>
              <a:t>connectivity errors, interface flaps) dominate middleboxes</a:t>
            </a:r>
          </a:p>
          <a:p>
            <a:pPr lvl="1"/>
            <a:r>
              <a:rPr lang="en-US" dirty="0" smtClean="0"/>
              <a:t>Hardware faults, misconfigurations and overload problems are present but they are not in the majority</a:t>
            </a:r>
          </a:p>
          <a:p>
            <a:pPr lvl="1"/>
            <a:r>
              <a:rPr lang="en-US" dirty="0" smtClean="0"/>
              <a:t>Variety </a:t>
            </a:r>
            <a:r>
              <a:rPr lang="en-US" dirty="0"/>
              <a:t>of misconﬁgurations such </a:t>
            </a:r>
            <a:r>
              <a:rPr lang="en-US" dirty="0" smtClean="0"/>
              <a:t>as incorrect </a:t>
            </a:r>
            <a:r>
              <a:rPr lang="en-US" dirty="0"/>
              <a:t>rules, VLAN misallocation and </a:t>
            </a:r>
            <a:r>
              <a:rPr lang="en-US" dirty="0" smtClean="0"/>
              <a:t>mismatched cryptographic keys</a:t>
            </a:r>
          </a:p>
          <a:p>
            <a:pPr lvl="1"/>
            <a:r>
              <a:rPr lang="en-US" dirty="0" smtClean="0"/>
              <a:t>Middlebox redundancy is ineffective in 33% of the cases for Firewalls and Load balancers; nearly 100% effective for IDPS and VPNs</a:t>
            </a:r>
          </a:p>
          <a:p>
            <a:pPr lvl="1"/>
            <a:r>
              <a:rPr lang="en-US" dirty="0" smtClean="0"/>
              <a:t>Some types of middleboxes exhibit the </a:t>
            </a:r>
            <a:r>
              <a:rPr lang="en-US" dirty="0"/>
              <a:t>few bad apples </a:t>
            </a:r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760">
        <p:fade/>
      </p:transition>
    </mc:Choice>
    <mc:Fallback xmlns="">
      <p:transition spd="med" advTm="5676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4510314"/>
            <a:ext cx="1203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58821" y="1389295"/>
            <a:ext cx="6994979" cy="1698397"/>
            <a:chOff x="2209800" y="1407438"/>
            <a:chExt cx="6994979" cy="169839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88"/>
            <a:stretch/>
          </p:blipFill>
          <p:spPr bwMode="auto">
            <a:xfrm>
              <a:off x="3051629" y="1717906"/>
              <a:ext cx="6153150" cy="1387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500"/>
            <a:stretch/>
          </p:blipFill>
          <p:spPr bwMode="auto">
            <a:xfrm>
              <a:off x="2209800" y="1407438"/>
              <a:ext cx="6153150" cy="918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366191" y="3087692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research.microsoft.com/projects/netwiser/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0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1" name="Group 4170"/>
          <p:cNvGrpSpPr/>
          <p:nvPr/>
        </p:nvGrpSpPr>
        <p:grpSpPr>
          <a:xfrm>
            <a:off x="4365606" y="1469667"/>
            <a:ext cx="3338561" cy="4794463"/>
            <a:chOff x="-3298444" y="1253934"/>
            <a:chExt cx="3338561" cy="4794463"/>
          </a:xfrm>
        </p:grpSpPr>
        <p:cxnSp>
          <p:nvCxnSpPr>
            <p:cNvPr id="266" name="Straight Connector 265"/>
            <p:cNvCxnSpPr>
              <a:stCxn id="275" idx="3"/>
              <a:endCxn id="276" idx="1"/>
            </p:cNvCxnSpPr>
            <p:nvPr/>
          </p:nvCxnSpPr>
          <p:spPr>
            <a:xfrm>
              <a:off x="-2037257" y="2548564"/>
              <a:ext cx="6969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7" idx="3"/>
              <a:endCxn id="278" idx="1"/>
            </p:cNvCxnSpPr>
            <p:nvPr/>
          </p:nvCxnSpPr>
          <p:spPr>
            <a:xfrm>
              <a:off x="-2037257" y="3247064"/>
              <a:ext cx="68500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73" idx="3"/>
              <a:endCxn id="274" idx="1"/>
            </p:cNvCxnSpPr>
            <p:nvPr/>
          </p:nvCxnSpPr>
          <p:spPr>
            <a:xfrm>
              <a:off x="-2070594" y="4042100"/>
              <a:ext cx="73977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75" idx="3"/>
              <a:endCxn id="278" idx="1"/>
            </p:cNvCxnSpPr>
            <p:nvPr/>
          </p:nvCxnSpPr>
          <p:spPr>
            <a:xfrm>
              <a:off x="-2037257" y="2548564"/>
              <a:ext cx="685006" cy="6985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77" idx="3"/>
              <a:endCxn id="276" idx="1"/>
            </p:cNvCxnSpPr>
            <p:nvPr/>
          </p:nvCxnSpPr>
          <p:spPr>
            <a:xfrm flipV="1">
              <a:off x="-2037257" y="2548564"/>
              <a:ext cx="696912" cy="6985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73" idx="3"/>
              <a:endCxn id="278" idx="1"/>
            </p:cNvCxnSpPr>
            <p:nvPr/>
          </p:nvCxnSpPr>
          <p:spPr>
            <a:xfrm flipV="1">
              <a:off x="-2070594" y="3247064"/>
              <a:ext cx="718343" cy="7950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77" idx="3"/>
              <a:endCxn id="274" idx="1"/>
            </p:cNvCxnSpPr>
            <p:nvPr/>
          </p:nvCxnSpPr>
          <p:spPr>
            <a:xfrm>
              <a:off x="-2037257" y="3247064"/>
              <a:ext cx="706437" cy="79503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3" name="Picture 1152" descr="E:\M\Temp\VirtualShare\Sigmetrics\Icons\route switch process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26220" y="3670943"/>
              <a:ext cx="555626" cy="74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" name="Picture 1152" descr="E:\M\Temp\VirtualShare\Sigmetrics\Icons\route switch processo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0820" y="3670943"/>
              <a:ext cx="555626" cy="74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5" name="Picture 1160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9557" y="2338328"/>
              <a:ext cx="622300" cy="42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" name="Picture 1161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0345" y="2338328"/>
              <a:ext cx="622300" cy="42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7" name="Picture 1162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9557" y="3036828"/>
              <a:ext cx="622300" cy="42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" name="Picture 116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2251" y="3036828"/>
              <a:ext cx="622300" cy="420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" name="Picture 1164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58045" y="4813944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1165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5653" y="4864167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1166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7494" y="4915052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1167" descr="E:\M\Temp\VirtualShare\Sigmetrics\Icons\layer 2 remote switc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2158" y="4775049"/>
              <a:ext cx="6223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98444" y="5410960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6807" y="5410959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5" name="Straight Connector 284"/>
            <p:cNvCxnSpPr>
              <a:stCxn id="283" idx="0"/>
            </p:cNvCxnSpPr>
            <p:nvPr/>
          </p:nvCxnSpPr>
          <p:spPr>
            <a:xfrm flipV="1">
              <a:off x="-3132634" y="4947232"/>
              <a:ext cx="110018" cy="46372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84" idx="0"/>
              <a:endCxn id="279" idx="2"/>
            </p:cNvCxnSpPr>
            <p:nvPr/>
          </p:nvCxnSpPr>
          <p:spPr>
            <a:xfrm flipH="1" flipV="1">
              <a:off x="-2946895" y="5118744"/>
              <a:ext cx="255898" cy="29221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83" idx="0"/>
            </p:cNvCxnSpPr>
            <p:nvPr/>
          </p:nvCxnSpPr>
          <p:spPr>
            <a:xfrm flipV="1">
              <a:off x="-3132634" y="5036350"/>
              <a:ext cx="686942" cy="37461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>
              <a:stCxn id="284" idx="0"/>
            </p:cNvCxnSpPr>
            <p:nvPr/>
          </p:nvCxnSpPr>
          <p:spPr>
            <a:xfrm flipV="1">
              <a:off x="-2690997" y="5036350"/>
              <a:ext cx="245305" cy="37460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V="1">
              <a:off x="-2856806" y="4413256"/>
              <a:ext cx="316312" cy="36179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>
              <a:stCxn id="280" idx="0"/>
              <a:endCxn id="273" idx="2"/>
            </p:cNvCxnSpPr>
            <p:nvPr/>
          </p:nvCxnSpPr>
          <p:spPr>
            <a:xfrm flipH="1" flipV="1">
              <a:off x="-2348407" y="4413256"/>
              <a:ext cx="3904" cy="45091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>
              <a:stCxn id="281" idx="0"/>
              <a:endCxn id="274" idx="2"/>
            </p:cNvCxnSpPr>
            <p:nvPr/>
          </p:nvCxnSpPr>
          <p:spPr>
            <a:xfrm flipV="1">
              <a:off x="-1086344" y="4413256"/>
              <a:ext cx="33337" cy="50179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stCxn id="282" idx="0"/>
            </p:cNvCxnSpPr>
            <p:nvPr/>
          </p:nvCxnSpPr>
          <p:spPr>
            <a:xfrm flipH="1" flipV="1">
              <a:off x="-860920" y="4413256"/>
              <a:ext cx="569912" cy="36179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>
              <a:stCxn id="279" idx="0"/>
            </p:cNvCxnSpPr>
            <p:nvPr/>
          </p:nvCxnSpPr>
          <p:spPr>
            <a:xfrm flipV="1">
              <a:off x="-2946895" y="4413256"/>
              <a:ext cx="1768475" cy="4006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>
              <a:stCxn id="280" idx="0"/>
              <a:endCxn id="274" idx="2"/>
            </p:cNvCxnSpPr>
            <p:nvPr/>
          </p:nvCxnSpPr>
          <p:spPr>
            <a:xfrm flipV="1">
              <a:off x="-2344503" y="4413256"/>
              <a:ext cx="1291496" cy="45091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>
              <a:stCxn id="273" idx="2"/>
              <a:endCxn id="281" idx="0"/>
            </p:cNvCxnSpPr>
            <p:nvPr/>
          </p:nvCxnSpPr>
          <p:spPr>
            <a:xfrm>
              <a:off x="-2348407" y="4413256"/>
              <a:ext cx="1262063" cy="50179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>
              <a:stCxn id="273" idx="2"/>
              <a:endCxn id="282" idx="0"/>
            </p:cNvCxnSpPr>
            <p:nvPr/>
          </p:nvCxnSpPr>
          <p:spPr>
            <a:xfrm>
              <a:off x="-2348407" y="4413256"/>
              <a:ext cx="2057399" cy="36179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>
              <a:stCxn id="277" idx="2"/>
              <a:endCxn id="273" idx="0"/>
            </p:cNvCxnSpPr>
            <p:nvPr/>
          </p:nvCxnSpPr>
          <p:spPr>
            <a:xfrm>
              <a:off x="-2348407" y="3457300"/>
              <a:ext cx="0" cy="2136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>
              <a:stCxn id="278" idx="2"/>
              <a:endCxn id="274" idx="0"/>
            </p:cNvCxnSpPr>
            <p:nvPr/>
          </p:nvCxnSpPr>
          <p:spPr>
            <a:xfrm flipH="1">
              <a:off x="-1053007" y="3457300"/>
              <a:ext cx="11906" cy="21364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>
              <a:stCxn id="275" idx="2"/>
              <a:endCxn id="277" idx="0"/>
            </p:cNvCxnSpPr>
            <p:nvPr/>
          </p:nvCxnSpPr>
          <p:spPr>
            <a:xfrm>
              <a:off x="-2348407" y="2758800"/>
              <a:ext cx="0" cy="2780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>
              <a:stCxn id="276" idx="2"/>
              <a:endCxn id="278" idx="0"/>
            </p:cNvCxnSpPr>
            <p:nvPr/>
          </p:nvCxnSpPr>
          <p:spPr>
            <a:xfrm flipH="1">
              <a:off x="-1041101" y="2758800"/>
              <a:ext cx="11906" cy="2780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>
              <a:endCxn id="275" idx="0"/>
            </p:cNvCxnSpPr>
            <p:nvPr/>
          </p:nvCxnSpPr>
          <p:spPr>
            <a:xfrm>
              <a:off x="-2348407" y="1842144"/>
              <a:ext cx="0" cy="49618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endCxn id="276" idx="0"/>
            </p:cNvCxnSpPr>
            <p:nvPr/>
          </p:nvCxnSpPr>
          <p:spPr>
            <a:xfrm>
              <a:off x="-1029195" y="1799281"/>
              <a:ext cx="0" cy="53904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Cloud Callout 302"/>
            <p:cNvSpPr/>
            <p:nvPr/>
          </p:nvSpPr>
          <p:spPr>
            <a:xfrm>
              <a:off x="-3016745" y="1253934"/>
              <a:ext cx="2423319" cy="795605"/>
            </a:xfrm>
            <a:prstGeom prst="cloudCallout">
              <a:avLst>
                <a:gd name="adj1" fmla="val -38996"/>
                <a:gd name="adj2" fmla="val 10111"/>
              </a:avLst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-2445692" y="1451607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INTERNET</a:t>
              </a:r>
              <a:endParaRPr lang="en-US" b="1" dirty="0"/>
            </a:p>
          </p:txBody>
        </p:sp>
        <p:pic>
          <p:nvPicPr>
            <p:cNvPr id="305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3411" y="5463090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1774" y="5463089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7" name="Straight Connector 306"/>
            <p:cNvCxnSpPr>
              <a:stCxn id="305" idx="0"/>
              <a:endCxn id="281" idx="2"/>
            </p:cNvCxnSpPr>
            <p:nvPr/>
          </p:nvCxnSpPr>
          <p:spPr>
            <a:xfrm flipH="1" flipV="1">
              <a:off x="-1086344" y="5219852"/>
              <a:ext cx="68743" cy="24323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305" idx="0"/>
            </p:cNvCxnSpPr>
            <p:nvPr/>
          </p:nvCxnSpPr>
          <p:spPr>
            <a:xfrm flipV="1">
              <a:off x="-1017601" y="5016566"/>
              <a:ext cx="607446" cy="44652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>
              <a:stCxn id="306" idx="0"/>
              <a:endCxn id="281" idx="2"/>
            </p:cNvCxnSpPr>
            <p:nvPr/>
          </p:nvCxnSpPr>
          <p:spPr>
            <a:xfrm flipH="1" flipV="1">
              <a:off x="-1086344" y="5219852"/>
              <a:ext cx="510380" cy="2432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306" idx="0"/>
            </p:cNvCxnSpPr>
            <p:nvPr/>
          </p:nvCxnSpPr>
          <p:spPr>
            <a:xfrm flipV="1">
              <a:off x="-575964" y="5036350"/>
              <a:ext cx="165809" cy="42673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1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2213" y="5417521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1168" descr="E:\M\Temp\VirtualShare\Sigmetrics\Icons\breakout box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502" y="5463088"/>
              <a:ext cx="331619" cy="58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3" name="Straight Connector 312"/>
            <p:cNvCxnSpPr>
              <a:stCxn id="311" idx="0"/>
            </p:cNvCxnSpPr>
            <p:nvPr/>
          </p:nvCxnSpPr>
          <p:spPr>
            <a:xfrm flipH="1" flipV="1">
              <a:off x="-2445692" y="5160210"/>
              <a:ext cx="209289" cy="25731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stCxn id="311" idx="0"/>
              <a:endCxn id="279" idx="2"/>
            </p:cNvCxnSpPr>
            <p:nvPr/>
          </p:nvCxnSpPr>
          <p:spPr>
            <a:xfrm flipH="1" flipV="1">
              <a:off x="-2946895" y="5118744"/>
              <a:ext cx="710492" cy="29877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>
              <a:stCxn id="312" idx="0"/>
              <a:endCxn id="281" idx="2"/>
            </p:cNvCxnSpPr>
            <p:nvPr/>
          </p:nvCxnSpPr>
          <p:spPr>
            <a:xfrm flipH="1" flipV="1">
              <a:off x="-1086344" y="5219852"/>
              <a:ext cx="960652" cy="243236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stCxn id="312" idx="0"/>
            </p:cNvCxnSpPr>
            <p:nvPr/>
          </p:nvCxnSpPr>
          <p:spPr>
            <a:xfrm flipH="1" flipV="1">
              <a:off x="-410155" y="5058033"/>
              <a:ext cx="284463" cy="40505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Datacenter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3</a:t>
            </a:fld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7370480" y="5985298"/>
            <a:ext cx="914459" cy="369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7670744" y="5189043"/>
            <a:ext cx="3581390" cy="646327"/>
            <a:chOff x="4724410" y="3662883"/>
            <a:chExt cx="3581390" cy="646327"/>
          </a:xfrm>
        </p:grpSpPr>
        <p:sp>
          <p:nvSpPr>
            <p:cNvPr id="102" name="TextBox 101"/>
            <p:cNvSpPr txBox="1"/>
            <p:nvPr/>
          </p:nvSpPr>
          <p:spPr>
            <a:xfrm>
              <a:off x="6477000" y="3662883"/>
              <a:ext cx="1828800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Top of Rack (ToR) switch</a:t>
              </a:r>
              <a:endParaRPr lang="en-US" dirty="0"/>
            </a:p>
          </p:txBody>
        </p:sp>
        <p:cxnSp>
          <p:nvCxnSpPr>
            <p:cNvPr id="103" name="Straight Arrow Connector 102"/>
            <p:cNvCxnSpPr>
              <a:stCxn id="102" idx="1"/>
            </p:cNvCxnSpPr>
            <p:nvPr/>
          </p:nvCxnSpPr>
          <p:spPr>
            <a:xfrm flipH="1" flipV="1">
              <a:off x="4724410" y="3714766"/>
              <a:ext cx="1752590" cy="271281"/>
            </a:xfrm>
            <a:prstGeom prst="straightConnector1">
              <a:avLst/>
            </a:prstGeom>
            <a:ln w="28575">
              <a:prstDash val="sysDash"/>
              <a:tailEnd type="arrow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724755" y="4264849"/>
            <a:ext cx="2209802" cy="839803"/>
            <a:chOff x="609600" y="3333763"/>
            <a:chExt cx="2209802" cy="839803"/>
          </a:xfrm>
        </p:grpSpPr>
        <p:sp>
          <p:nvSpPr>
            <p:cNvPr id="105" name="TextBox 104"/>
            <p:cNvSpPr txBox="1"/>
            <p:nvPr/>
          </p:nvSpPr>
          <p:spPr>
            <a:xfrm>
              <a:off x="609600" y="3527239"/>
              <a:ext cx="1447800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Aggregation switch</a:t>
              </a:r>
              <a:endParaRPr lang="en-US" dirty="0"/>
            </a:p>
          </p:txBody>
        </p:sp>
        <p:cxnSp>
          <p:nvCxnSpPr>
            <p:cNvPr id="106" name="Straight Arrow Connector 105"/>
            <p:cNvCxnSpPr>
              <a:stCxn id="105" idx="3"/>
            </p:cNvCxnSpPr>
            <p:nvPr/>
          </p:nvCxnSpPr>
          <p:spPr>
            <a:xfrm flipV="1">
              <a:off x="2057400" y="3333763"/>
              <a:ext cx="762002" cy="516640"/>
            </a:xfrm>
            <a:prstGeom prst="straightConnector1">
              <a:avLst/>
            </a:prstGeom>
            <a:ln w="28575">
              <a:prstDash val="sysDash"/>
              <a:tailEnd type="arrow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362200" y="2362200"/>
            <a:ext cx="5015537" cy="1432634"/>
            <a:chOff x="313919" y="1101386"/>
            <a:chExt cx="5015537" cy="1432634"/>
          </a:xfrm>
        </p:grpSpPr>
        <p:sp>
          <p:nvSpPr>
            <p:cNvPr id="111" name="TextBox 110"/>
            <p:cNvSpPr txBox="1"/>
            <p:nvPr/>
          </p:nvSpPr>
          <p:spPr>
            <a:xfrm>
              <a:off x="313919" y="1377369"/>
              <a:ext cx="1657859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Access routers/</a:t>
              </a:r>
            </a:p>
            <a:p>
              <a:pPr algn="ctr"/>
              <a:r>
                <a:rPr lang="en-US" dirty="0"/>
                <a:t>C</a:t>
              </a:r>
              <a:r>
                <a:rPr lang="en-US" dirty="0" smtClean="0"/>
                <a:t>ore fabric</a:t>
              </a:r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418903" y="1101386"/>
              <a:ext cx="2910553" cy="1432634"/>
            </a:xfrm>
            <a:prstGeom prst="ellipse">
              <a:avLst/>
            </a:prstGeom>
            <a:noFill/>
            <a:ln w="28575">
              <a:prstDash val="sys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893551" y="2907530"/>
            <a:ext cx="3225005" cy="1328436"/>
            <a:chOff x="3024629" y="1869487"/>
            <a:chExt cx="3225005" cy="1328436"/>
          </a:xfrm>
        </p:grpSpPr>
        <p:sp>
          <p:nvSpPr>
            <p:cNvPr id="114" name="TextBox 113"/>
            <p:cNvSpPr txBox="1"/>
            <p:nvPr/>
          </p:nvSpPr>
          <p:spPr>
            <a:xfrm>
              <a:off x="4801834" y="1869487"/>
              <a:ext cx="1447800" cy="64632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91436" tIns="45718" rIns="91436" bIns="45718" rtlCol="0">
              <a:spAutoFit/>
            </a:bodyPr>
            <a:lstStyle/>
            <a:p>
              <a:pPr algn="ctr"/>
              <a:r>
                <a:rPr lang="en-US" dirty="0" smtClean="0"/>
                <a:t>1:1  network redundancy</a:t>
              </a:r>
              <a:endParaRPr lang="en-US" dirty="0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3024629" y="2040474"/>
              <a:ext cx="1777205" cy="1157449"/>
              <a:chOff x="3024629" y="2040474"/>
              <a:chExt cx="1777205" cy="1157449"/>
            </a:xfrm>
          </p:grpSpPr>
          <p:cxnSp>
            <p:nvCxnSpPr>
              <p:cNvPr id="116" name="Straight Arrow Connector 115"/>
              <p:cNvCxnSpPr>
                <a:stCxn id="114" idx="1"/>
                <a:endCxn id="137" idx="3"/>
              </p:cNvCxnSpPr>
              <p:nvPr/>
            </p:nvCxnSpPr>
            <p:spPr>
              <a:xfrm flipH="1">
                <a:off x="3024629" y="2192651"/>
                <a:ext cx="1777205" cy="1005272"/>
              </a:xfrm>
              <a:prstGeom prst="straightConnector1">
                <a:avLst/>
              </a:prstGeom>
              <a:ln w="28575">
                <a:prstDash val="sysDash"/>
                <a:tailEnd type="arrow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114" idx="1"/>
                <a:endCxn id="112" idx="6"/>
              </p:cNvCxnSpPr>
              <p:nvPr/>
            </p:nvCxnSpPr>
            <p:spPr>
              <a:xfrm flipH="1" flipV="1">
                <a:off x="3508815" y="2040474"/>
                <a:ext cx="1293019" cy="152177"/>
              </a:xfrm>
              <a:prstGeom prst="straightConnector1">
                <a:avLst/>
              </a:prstGeom>
              <a:ln w="28575">
                <a:prstDash val="sysDash"/>
                <a:tailEnd type="arrow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258" name="Rectangle 257"/>
          <p:cNvSpPr/>
          <p:nvPr/>
        </p:nvSpPr>
        <p:spPr>
          <a:xfrm>
            <a:off x="107666" y="5835370"/>
            <a:ext cx="399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Note:</a:t>
            </a:r>
            <a:r>
              <a:rPr lang="en-US" dirty="0" smtClean="0"/>
              <a:t> Other configurations are possible e.g., firewalls at the network edge.</a:t>
            </a:r>
            <a:endParaRPr lang="en-US" dirty="0"/>
          </a:p>
        </p:txBody>
      </p:sp>
      <p:grpSp>
        <p:nvGrpSpPr>
          <p:cNvPr id="4126" name="Group 4125"/>
          <p:cNvGrpSpPr/>
          <p:nvPr/>
        </p:nvGrpSpPr>
        <p:grpSpPr>
          <a:xfrm>
            <a:off x="1574803" y="2014326"/>
            <a:ext cx="3463027" cy="3237757"/>
            <a:chOff x="1574803" y="2014326"/>
            <a:chExt cx="3463027" cy="3237757"/>
          </a:xfrm>
        </p:grpSpPr>
        <p:cxnSp>
          <p:nvCxnSpPr>
            <p:cNvPr id="118" name="Straight Connector 117"/>
            <p:cNvCxnSpPr>
              <a:stCxn id="15365" idx="3"/>
              <a:endCxn id="277" idx="1"/>
            </p:cNvCxnSpPr>
            <p:nvPr/>
          </p:nvCxnSpPr>
          <p:spPr>
            <a:xfrm>
              <a:off x="3657600" y="2934395"/>
              <a:ext cx="1346893" cy="52840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5363" idx="3"/>
              <a:endCxn id="275" idx="1"/>
            </p:cNvCxnSpPr>
            <p:nvPr/>
          </p:nvCxnSpPr>
          <p:spPr>
            <a:xfrm>
              <a:off x="3592512" y="2294520"/>
              <a:ext cx="1411981" cy="46977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5364" idx="3"/>
              <a:endCxn id="273" idx="1"/>
            </p:cNvCxnSpPr>
            <p:nvPr/>
          </p:nvCxnSpPr>
          <p:spPr>
            <a:xfrm flipV="1">
              <a:off x="3602038" y="4257833"/>
              <a:ext cx="1435792" cy="5823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5362" idx="3"/>
              <a:endCxn id="277" idx="1"/>
            </p:cNvCxnSpPr>
            <p:nvPr/>
          </p:nvCxnSpPr>
          <p:spPr>
            <a:xfrm flipV="1">
              <a:off x="3621088" y="3462797"/>
              <a:ext cx="1383405" cy="137977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169" idx="3"/>
              <a:endCxn id="273" idx="1"/>
            </p:cNvCxnSpPr>
            <p:nvPr/>
          </p:nvCxnSpPr>
          <p:spPr>
            <a:xfrm flipV="1">
              <a:off x="3602038" y="4257833"/>
              <a:ext cx="1435792" cy="71088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8" name="Group 4117"/>
            <p:cNvGrpSpPr/>
            <p:nvPr/>
          </p:nvGrpSpPr>
          <p:grpSpPr>
            <a:xfrm>
              <a:off x="1574803" y="2014326"/>
              <a:ext cx="2082797" cy="3237757"/>
              <a:chOff x="-1460497" y="1993673"/>
              <a:chExt cx="2082797" cy="3237757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-662883" y="2129134"/>
                <a:ext cx="7697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solidFill>
                      <a:srgbClr val="FF0000"/>
                    </a:solidFill>
                  </a:rPr>
                  <a:t>IDPS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-690848" y="2723608"/>
                <a:ext cx="732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solidFill>
                      <a:srgbClr val="FF0000"/>
                    </a:solidFill>
                  </a:rPr>
                  <a:t>VPN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-1334541" y="3349288"/>
                <a:ext cx="1441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FIREWALL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-1460497" y="4189750"/>
                <a:ext cx="15458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400" b="1" dirty="0" smtClean="0">
                    <a:solidFill>
                      <a:srgbClr val="FF0000"/>
                    </a:solidFill>
                  </a:rPr>
                  <a:t>LOAD</a:t>
                </a:r>
              </a:p>
              <a:p>
                <a:pPr algn="r"/>
                <a:r>
                  <a:rPr lang="en-US" sz="2400" b="1" dirty="0" smtClean="0">
                    <a:solidFill>
                      <a:srgbClr val="FF0000"/>
                    </a:solidFill>
                  </a:rPr>
                  <a:t>BALANCER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5362" name="Picture 2" descr="E:\M\Dropbox\Presentations\MSR\Network Icons\Custom\Firewall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299927"/>
                <a:ext cx="433388" cy="560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3" name="Picture 3" descr="E:\M\Dropbox\Presentations\MSR\Network Icons\Custom\IDP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993673"/>
                <a:ext cx="404812" cy="560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4" name="Picture 4" descr="E:\M\Dropbox\Presentations\MSR\Network Icons\Custom\LB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012048"/>
                <a:ext cx="414338" cy="566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65" name="Picture 5" descr="E:\M\Dropbox\Presentations\MSR\Network Icons\Custom\VP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2647042"/>
                <a:ext cx="46990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4" descr="E:\M\Dropbox\Presentations\MSR\Network Icons\Custom\LB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664692"/>
                <a:ext cx="414338" cy="566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27" name="Group 4126"/>
          <p:cNvGrpSpPr/>
          <p:nvPr/>
        </p:nvGrpSpPr>
        <p:grpSpPr>
          <a:xfrm>
            <a:off x="6888856" y="2015014"/>
            <a:ext cx="3448878" cy="3237757"/>
            <a:chOff x="6888856" y="2015014"/>
            <a:chExt cx="3448878" cy="3237757"/>
          </a:xfrm>
        </p:grpSpPr>
        <p:cxnSp>
          <p:nvCxnSpPr>
            <p:cNvPr id="83" name="Straight Connector 82"/>
            <p:cNvCxnSpPr>
              <a:stCxn id="181" idx="1"/>
              <a:endCxn id="276" idx="3"/>
            </p:cNvCxnSpPr>
            <p:nvPr/>
          </p:nvCxnSpPr>
          <p:spPr>
            <a:xfrm flipH="1">
              <a:off x="6946005" y="2295208"/>
              <a:ext cx="1293847" cy="46908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74" idx="3"/>
              <a:endCxn id="182" idx="1"/>
            </p:cNvCxnSpPr>
            <p:nvPr/>
          </p:nvCxnSpPr>
          <p:spPr>
            <a:xfrm>
              <a:off x="6888856" y="4257833"/>
              <a:ext cx="1350996" cy="5892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274" idx="3"/>
              <a:endCxn id="184" idx="1"/>
            </p:cNvCxnSpPr>
            <p:nvPr/>
          </p:nvCxnSpPr>
          <p:spPr>
            <a:xfrm>
              <a:off x="6888856" y="4257833"/>
              <a:ext cx="1350996" cy="71156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83" idx="1"/>
              <a:endCxn id="278" idx="3"/>
            </p:cNvCxnSpPr>
            <p:nvPr/>
          </p:nvCxnSpPr>
          <p:spPr>
            <a:xfrm flipH="1">
              <a:off x="6934099" y="2935083"/>
              <a:ext cx="1305753" cy="52771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80" idx="1"/>
              <a:endCxn id="278" idx="3"/>
            </p:cNvCxnSpPr>
            <p:nvPr/>
          </p:nvCxnSpPr>
          <p:spPr>
            <a:xfrm flipH="1" flipV="1">
              <a:off x="6934099" y="3462797"/>
              <a:ext cx="1305753" cy="13866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5" name="Group 4124"/>
            <p:cNvGrpSpPr/>
            <p:nvPr/>
          </p:nvGrpSpPr>
          <p:grpSpPr>
            <a:xfrm>
              <a:off x="8239852" y="2015014"/>
              <a:ext cx="2097882" cy="3237757"/>
              <a:chOff x="11846718" y="1792738"/>
              <a:chExt cx="2097882" cy="3237757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12398792" y="1928199"/>
                <a:ext cx="7697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IDPS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2398792" y="2522673"/>
                <a:ext cx="732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VPN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12398792" y="3148353"/>
                <a:ext cx="14414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FIREWALL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12398792" y="3988815"/>
                <a:ext cx="15458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LOAD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BALANCER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80" name="Picture 2" descr="E:\M\Dropbox\Presentations\MSR\Network Icons\Custom\Firewall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6718" y="3098992"/>
                <a:ext cx="433388" cy="560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3" descr="E:\M\Dropbox\Presentations\MSR\Network Icons\Custom\IDP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6718" y="1792738"/>
                <a:ext cx="404812" cy="560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4" descr="E:\M\Dropbox\Presentations\MSR\Network Icons\Custom\LB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6718" y="3811113"/>
                <a:ext cx="414338" cy="566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3" name="Picture 5" descr="E:\M\Dropbox\Presentations\MSR\Network Icons\Custom\VPN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6718" y="2446107"/>
                <a:ext cx="46990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4" name="Picture 4" descr="E:\M\Dropbox\Presentations\MSR\Network Icons\Custom\LB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6718" y="4463757"/>
                <a:ext cx="414338" cy="566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459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2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45" y="2008214"/>
            <a:ext cx="5439848" cy="360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Aim: Data driven approach to improve </a:t>
            </a:r>
            <a:r>
              <a:rPr lang="en-US" dirty="0" smtClean="0"/>
              <a:t>middlebox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4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2600" y="1524001"/>
            <a:ext cx="69342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Q1: Middlebox Failure Characteristics</a:t>
            </a:r>
            <a:endParaRPr lang="en-US" sz="2000" b="1" dirty="0" smtClean="0"/>
          </a:p>
          <a:p>
            <a:pPr algn="ctr"/>
            <a:r>
              <a:rPr lang="en-US" dirty="0" smtClean="0"/>
              <a:t>How reliable are middleboxes? </a:t>
            </a:r>
          </a:p>
          <a:p>
            <a:pPr algn="ctr"/>
            <a:r>
              <a:rPr lang="en-US" dirty="0" smtClean="0"/>
              <a:t>How often do they fail and for how long?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56956" y="3162300"/>
            <a:ext cx="69342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Q2: Failure Root Causes</a:t>
            </a:r>
            <a:endParaRPr lang="en-US" sz="2000" b="1" dirty="0" smtClean="0"/>
          </a:p>
          <a:p>
            <a:pPr algn="ctr"/>
            <a:r>
              <a:rPr lang="en-US" dirty="0"/>
              <a:t>What </a:t>
            </a:r>
            <a:r>
              <a:rPr lang="en-US" dirty="0" smtClean="0"/>
              <a:t>causes middlebox failures? </a:t>
            </a:r>
          </a:p>
          <a:p>
            <a:pPr algn="ctr"/>
            <a:r>
              <a:rPr lang="en-US" dirty="0" smtClean="0"/>
              <a:t>What are the main resolution actions?</a:t>
            </a:r>
            <a:endParaRPr lang="en-US" sz="2000" b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5562600" y="4800600"/>
            <a:ext cx="6934200" cy="1295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Q3: Middlebox Redundancy</a:t>
            </a:r>
            <a:endParaRPr lang="en-US" sz="2000" b="1" dirty="0" smtClean="0"/>
          </a:p>
          <a:p>
            <a:pPr algn="ctr"/>
            <a:r>
              <a:rPr lang="en-US" dirty="0" smtClean="0"/>
              <a:t>Is </a:t>
            </a:r>
            <a:r>
              <a:rPr lang="en-US" dirty="0"/>
              <a:t>middlebox redundancy 100% effective in masking failures?</a:t>
            </a:r>
            <a:endParaRPr lang="en-US" sz="2000" dirty="0" smtClean="0"/>
          </a:p>
        </p:txBody>
      </p:sp>
      <p:sp>
        <p:nvSpPr>
          <p:cNvPr id="35" name="Explosion 2 34"/>
          <p:cNvSpPr/>
          <p:nvPr/>
        </p:nvSpPr>
        <p:spPr>
          <a:xfrm>
            <a:off x="3657600" y="3976402"/>
            <a:ext cx="982960" cy="775160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Explosion 2 35"/>
          <p:cNvSpPr/>
          <p:nvPr/>
        </p:nvSpPr>
        <p:spPr>
          <a:xfrm>
            <a:off x="609600" y="3067296"/>
            <a:ext cx="982960" cy="775160"/>
          </a:xfrm>
          <a:prstGeom prst="irregularSeal2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86200" y="3962400"/>
            <a:ext cx="533400" cy="914400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9" name="Rounded Rectangle 38"/>
          <p:cNvSpPr/>
          <p:nvPr/>
        </p:nvSpPr>
        <p:spPr>
          <a:xfrm>
            <a:off x="764823" y="3949239"/>
            <a:ext cx="533400" cy="927561"/>
          </a:xfrm>
          <a:prstGeom prst="roundRect">
            <a:avLst/>
          </a:prstGeom>
          <a:noFill/>
          <a:ln w="762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2" name="Rounded Rectangle 41"/>
          <p:cNvSpPr/>
          <p:nvPr/>
        </p:nvSpPr>
        <p:spPr>
          <a:xfrm>
            <a:off x="796221" y="2234739"/>
            <a:ext cx="533400" cy="274683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Rounded Rectangle 42"/>
          <p:cNvSpPr/>
          <p:nvPr/>
        </p:nvSpPr>
        <p:spPr>
          <a:xfrm>
            <a:off x="3882321" y="2234739"/>
            <a:ext cx="533400" cy="274683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4" name="Rounded Rectangle 43"/>
          <p:cNvSpPr/>
          <p:nvPr/>
        </p:nvSpPr>
        <p:spPr>
          <a:xfrm flipV="1">
            <a:off x="796221" y="3454876"/>
            <a:ext cx="533400" cy="387580"/>
          </a:xfrm>
          <a:prstGeom prst="roundRect">
            <a:avLst/>
          </a:prstGeom>
          <a:noFill/>
          <a:ln w="762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8" name="Rounded Rectangle 47"/>
          <p:cNvSpPr/>
          <p:nvPr/>
        </p:nvSpPr>
        <p:spPr>
          <a:xfrm flipV="1">
            <a:off x="3882321" y="3407842"/>
            <a:ext cx="533400" cy="434614"/>
          </a:xfrm>
          <a:prstGeom prst="roundRect">
            <a:avLst/>
          </a:prstGeom>
          <a:noFill/>
          <a:ln w="7620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9" name="Rounded Rectangle 48"/>
          <p:cNvSpPr/>
          <p:nvPr/>
        </p:nvSpPr>
        <p:spPr>
          <a:xfrm flipV="1">
            <a:off x="796221" y="2920540"/>
            <a:ext cx="533400" cy="487302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0" name="Rounded Rectangle 49"/>
          <p:cNvSpPr/>
          <p:nvPr/>
        </p:nvSpPr>
        <p:spPr>
          <a:xfrm flipV="1">
            <a:off x="3882321" y="2873506"/>
            <a:ext cx="533400" cy="479294"/>
          </a:xfrm>
          <a:prstGeom prst="round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1" name="Rounded Rectangle 50"/>
          <p:cNvSpPr/>
          <p:nvPr/>
        </p:nvSpPr>
        <p:spPr>
          <a:xfrm flipV="1">
            <a:off x="752475" y="2362200"/>
            <a:ext cx="533400" cy="504235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2" name="Rounded Rectangle 51"/>
          <p:cNvSpPr/>
          <p:nvPr/>
        </p:nvSpPr>
        <p:spPr>
          <a:xfrm flipV="1">
            <a:off x="3838575" y="2354580"/>
            <a:ext cx="533400" cy="464821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350508" y="6107668"/>
            <a:ext cx="19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Redundancy Group</a:t>
            </a:r>
            <a:endParaRPr lang="en-US" dirty="0"/>
          </a:p>
        </p:txBody>
      </p:sp>
      <p:cxnSp>
        <p:nvCxnSpPr>
          <p:cNvPr id="9" name="Straight Arrow Connector 8"/>
          <p:cNvCxnSpPr>
            <a:stCxn id="3" idx="0"/>
            <a:endCxn id="38" idx="2"/>
          </p:cNvCxnSpPr>
          <p:nvPr/>
        </p:nvCxnSpPr>
        <p:spPr>
          <a:xfrm flipH="1" flipV="1">
            <a:off x="4152900" y="4876800"/>
            <a:ext cx="189354" cy="123086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8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Impactful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533400" y="3406246"/>
            <a:ext cx="4923590" cy="1200329"/>
            <a:chOff x="489750" y="3276600"/>
            <a:chExt cx="4923590" cy="1200329"/>
          </a:xfrm>
        </p:grpSpPr>
        <p:sp>
          <p:nvSpPr>
            <p:cNvPr id="65" name="TextBox 64"/>
            <p:cNvSpPr txBox="1"/>
            <p:nvPr/>
          </p:nvSpPr>
          <p:spPr>
            <a:xfrm>
              <a:off x="489750" y="327660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2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6128" y="3522821"/>
              <a:ext cx="42372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measure failure impact?</a:t>
              </a:r>
              <a:endParaRPr lang="en-US" sz="20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152471"/>
            <a:ext cx="4899094" cy="1200329"/>
            <a:chOff x="489750" y="1982450"/>
            <a:chExt cx="4899094" cy="1200329"/>
          </a:xfrm>
        </p:grpSpPr>
        <p:sp>
          <p:nvSpPr>
            <p:cNvPr id="69" name="TextBox 68"/>
            <p:cNvSpPr txBox="1"/>
            <p:nvPr/>
          </p:nvSpPr>
          <p:spPr>
            <a:xfrm>
              <a:off x="489750" y="19824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1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76128" y="2228671"/>
              <a:ext cx="42127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remove duplicate events?</a:t>
              </a:r>
              <a:endParaRPr lang="en-US" sz="2000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2895600" y="1524000"/>
            <a:ext cx="2536894" cy="58622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SYSLOG/SNMP Events 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(July 2010-2012)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33400" y="4777221"/>
            <a:ext cx="5022264" cy="1200329"/>
            <a:chOff x="489750" y="4572000"/>
            <a:chExt cx="5022264" cy="1200329"/>
          </a:xfrm>
        </p:grpSpPr>
        <p:sp>
          <p:nvSpPr>
            <p:cNvPr id="73" name="TextBox 72"/>
            <p:cNvSpPr txBox="1"/>
            <p:nvPr/>
          </p:nvSpPr>
          <p:spPr>
            <a:xfrm>
              <a:off x="489750" y="457200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3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76128" y="4818221"/>
              <a:ext cx="43358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determine problem root cause?</a:t>
              </a:r>
              <a:endParaRPr lang="en-US" sz="2000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533400" y="5987019"/>
            <a:ext cx="4923589" cy="49208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Impactful Failures + Problem Root Causes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21438" y="1595735"/>
            <a:ext cx="2113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1.96M </a:t>
            </a:r>
            <a:r>
              <a:rPr lang="en-US" b="1" dirty="0" smtClean="0">
                <a:solidFill>
                  <a:srgbClr val="FF0000"/>
                </a:solidFill>
              </a:rPr>
              <a:t>raw events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Slide Number Placeholder 3"/>
          <p:cNvSpPr txBox="1">
            <a:spLocks/>
          </p:cNvSpPr>
          <p:nvPr/>
        </p:nvSpPr>
        <p:spPr>
          <a:xfrm>
            <a:off x="9174480" y="6356352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96B30A-C3B9-43C4-8C70-4668D28390A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5715000" y="3581400"/>
            <a:ext cx="2326532" cy="1065533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715000" y="2279400"/>
            <a:ext cx="2326532" cy="1065533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15370" r="11124" b="14731"/>
          <a:stretch/>
        </p:blipFill>
        <p:spPr bwMode="auto">
          <a:xfrm>
            <a:off x="5735314" y="2429172"/>
            <a:ext cx="2265686" cy="80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1" name="Straight Arrow Connector 100"/>
          <p:cNvCxnSpPr>
            <a:stCxn id="95" idx="2"/>
            <a:endCxn id="86" idx="0"/>
          </p:cNvCxnSpPr>
          <p:nvPr/>
        </p:nvCxnSpPr>
        <p:spPr>
          <a:xfrm>
            <a:off x="6878266" y="3344933"/>
            <a:ext cx="0" cy="23646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370578" y="2110221"/>
            <a:ext cx="6071471" cy="4395165"/>
            <a:chOff x="3834529" y="0"/>
            <a:chExt cx="6071471" cy="4395165"/>
          </a:xfrm>
        </p:grpSpPr>
        <p:pic>
          <p:nvPicPr>
            <p:cNvPr id="105" name="Picture 2" descr="http://www.ohchs.sad17.k12.me.us/~guidance/FOV1-0007D57A/S06EA647D-06EA6497.0/confus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1066800"/>
              <a:ext cx="3305175" cy="3295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529" y="3480769"/>
              <a:ext cx="1353308" cy="914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Explosion 2 106"/>
            <p:cNvSpPr/>
            <p:nvPr/>
          </p:nvSpPr>
          <p:spPr>
            <a:xfrm>
              <a:off x="3962400" y="3480769"/>
              <a:ext cx="1097566" cy="865538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?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Cloud Callout 107"/>
            <p:cNvSpPr/>
            <p:nvPr/>
          </p:nvSpPr>
          <p:spPr>
            <a:xfrm>
              <a:off x="6400800" y="0"/>
              <a:ext cx="3505200" cy="1219200"/>
            </a:xfrm>
            <a:prstGeom prst="cloudCallout">
              <a:avLst>
                <a:gd name="adj1" fmla="val -53371"/>
                <a:gd name="adj2" fmla="val 595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/>
                <a:t>Errr</a:t>
              </a:r>
              <a:r>
                <a:rPr lang="en-US" sz="2000" dirty="0" smtClean="0"/>
                <a:t>… did a service get impacted?</a:t>
              </a:r>
              <a:endParaRPr lang="en-US" sz="2000" dirty="0"/>
            </a:p>
          </p:txBody>
        </p:sp>
      </p:grpSp>
      <p:grpSp>
        <p:nvGrpSpPr>
          <p:cNvPr id="31744" name="Group 31743"/>
          <p:cNvGrpSpPr/>
          <p:nvPr/>
        </p:nvGrpSpPr>
        <p:grpSpPr>
          <a:xfrm>
            <a:off x="7028700" y="2094077"/>
            <a:ext cx="5413349" cy="4362451"/>
            <a:chOff x="11149012" y="-2789530"/>
            <a:chExt cx="5413349" cy="4362451"/>
          </a:xfrm>
        </p:grpSpPr>
        <p:pic>
          <p:nvPicPr>
            <p:cNvPr id="122" name="Picture 2" descr="http://www.ohchs.sad17.k12.me.us/~guidance/FOV1-0007D57A/S06EA647D-06EA6497.0/confus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49012" y="-1722730"/>
              <a:ext cx="3305176" cy="3295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" name="Straight Connector 122"/>
            <p:cNvCxnSpPr/>
            <p:nvPr/>
          </p:nvCxnSpPr>
          <p:spPr>
            <a:xfrm>
              <a:off x="13358812" y="-620299"/>
              <a:ext cx="3846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3130212" y="-117395"/>
              <a:ext cx="622571" cy="1637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Cloud Callout 124"/>
            <p:cNvSpPr/>
            <p:nvPr/>
          </p:nvSpPr>
          <p:spPr>
            <a:xfrm>
              <a:off x="13057161" y="-2789530"/>
              <a:ext cx="3505200" cy="1219200"/>
            </a:xfrm>
            <a:prstGeom prst="cloudCallout">
              <a:avLst>
                <a:gd name="adj1" fmla="val -53371"/>
                <a:gd name="adj2" fmla="val 595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What caused the failure?</a:t>
              </a:r>
              <a:endParaRPr lang="en-US" sz="2000" dirty="0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2783" y="-686991"/>
              <a:ext cx="2157413" cy="2206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0" name="Group 129"/>
          <p:cNvGrpSpPr/>
          <p:nvPr/>
        </p:nvGrpSpPr>
        <p:grpSpPr>
          <a:xfrm>
            <a:off x="5570904" y="2604610"/>
            <a:ext cx="6504733" cy="3338990"/>
            <a:chOff x="2217107" y="1373742"/>
            <a:chExt cx="6504733" cy="3338990"/>
          </a:xfrm>
        </p:grpSpPr>
        <p:pic>
          <p:nvPicPr>
            <p:cNvPr id="131" name="Picture 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991" y="2413323"/>
              <a:ext cx="792192" cy="53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2" name="Straight Connector 131"/>
            <p:cNvCxnSpPr/>
            <p:nvPr/>
          </p:nvCxnSpPr>
          <p:spPr>
            <a:xfrm flipV="1">
              <a:off x="4350706" y="2824300"/>
              <a:ext cx="838200" cy="533401"/>
            </a:xfrm>
            <a:prstGeom prst="line">
              <a:avLst/>
            </a:prstGeom>
            <a:ln w="857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761517" y="2596852"/>
              <a:ext cx="1008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 A</a:t>
              </a: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250364" y="1995333"/>
              <a:ext cx="1008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 B</a:t>
              </a:r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754508" y="3697935"/>
              <a:ext cx="10082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 C</a:t>
              </a:r>
              <a:endParaRPr lang="en-US" dirty="0"/>
            </a:p>
          </p:txBody>
        </p:sp>
        <p:sp>
          <p:nvSpPr>
            <p:cNvPr id="136" name="Rectangular Callout 135"/>
            <p:cNvSpPr/>
            <p:nvPr/>
          </p:nvSpPr>
          <p:spPr>
            <a:xfrm>
              <a:off x="2217107" y="1373742"/>
              <a:ext cx="2133599" cy="965523"/>
            </a:xfrm>
            <a:prstGeom prst="wedgeRectCallout">
              <a:avLst>
                <a:gd name="adj1" fmla="val 28925"/>
                <a:gd name="adj2" fmla="val 8271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T1: Switch B is down</a:t>
              </a:r>
            </a:p>
            <a:p>
              <a:r>
                <a:rPr lang="en-US" dirty="0" smtClean="0"/>
                <a:t>T2: Switch B is down</a:t>
              </a:r>
            </a:p>
            <a:p>
              <a:r>
                <a:rPr lang="en-US" dirty="0" smtClean="0"/>
                <a:t>T3: ……………………….</a:t>
              </a:r>
            </a:p>
          </p:txBody>
        </p:sp>
        <p:sp>
          <p:nvSpPr>
            <p:cNvPr id="137" name="Rectangular Callout 136"/>
            <p:cNvSpPr/>
            <p:nvPr/>
          </p:nvSpPr>
          <p:spPr>
            <a:xfrm>
              <a:off x="6563952" y="2010929"/>
              <a:ext cx="2157888" cy="965523"/>
            </a:xfrm>
            <a:prstGeom prst="wedgeRectCallout">
              <a:avLst>
                <a:gd name="adj1" fmla="val -51660"/>
                <a:gd name="adj2" fmla="val 76698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T1: Switch B is down</a:t>
              </a:r>
            </a:p>
            <a:p>
              <a:r>
                <a:rPr lang="en-US" dirty="0" smtClean="0"/>
                <a:t>T2: Switch B is up</a:t>
              </a:r>
            </a:p>
            <a:p>
              <a:r>
                <a:rPr lang="en-US" dirty="0" smtClean="0"/>
                <a:t>T3: Switch B is down</a:t>
              </a:r>
              <a:endParaRPr lang="en-US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H="1" flipV="1">
              <a:off x="5663711" y="2680955"/>
              <a:ext cx="594943" cy="592487"/>
            </a:xfrm>
            <a:prstGeom prst="line">
              <a:avLst/>
            </a:prstGeom>
            <a:ln w="857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9" name="Picture 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760" y="3175282"/>
              <a:ext cx="792192" cy="53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" name="Explosion 2 139"/>
            <p:cNvSpPr/>
            <p:nvPr/>
          </p:nvSpPr>
          <p:spPr>
            <a:xfrm>
              <a:off x="5163506" y="2386270"/>
              <a:ext cx="673780" cy="531342"/>
            </a:xfrm>
            <a:prstGeom prst="irregularSeal2">
              <a:avLst/>
            </a:prstGeom>
            <a:solidFill>
              <a:srgbClr val="FF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141" name="Picture 3" descr="E:\M\Temp\VirtualShare\Sigmetrics\Icons\rout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002" y="2917612"/>
              <a:ext cx="792192" cy="535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Rectangle 141"/>
            <p:cNvSpPr/>
            <p:nvPr/>
          </p:nvSpPr>
          <p:spPr>
            <a:xfrm>
              <a:off x="3924836" y="4343400"/>
              <a:ext cx="3182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NOISY/REDUNDANT MESSAGES</a:t>
              </a:r>
              <a:endParaRPr lang="en-US" dirty="0"/>
            </a:p>
          </p:txBody>
        </p:sp>
      </p:grpSp>
      <p:sp>
        <p:nvSpPr>
          <p:cNvPr id="82" name="Rounded Rectangular Callout 81"/>
          <p:cNvSpPr/>
          <p:nvPr/>
        </p:nvSpPr>
        <p:spPr>
          <a:xfrm>
            <a:off x="277396" y="1120140"/>
            <a:ext cx="1232815" cy="337758"/>
          </a:xfrm>
          <a:prstGeom prst="wedgeRoundRectCallout">
            <a:avLst>
              <a:gd name="adj1" fmla="val 33223"/>
              <a:gd name="adj2" fmla="val 7233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Link Down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0336" y="1303712"/>
            <a:ext cx="1885704" cy="959428"/>
            <a:chOff x="360336" y="1326572"/>
            <a:chExt cx="1885704" cy="959428"/>
          </a:xfrm>
        </p:grpSpPr>
        <p:sp>
          <p:nvSpPr>
            <p:cNvPr id="78" name="Rectangle 77"/>
            <p:cNvSpPr/>
            <p:nvPr/>
          </p:nvSpPr>
          <p:spPr>
            <a:xfrm>
              <a:off x="360336" y="1916668"/>
              <a:ext cx="9350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Firewall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30111" y="1326572"/>
              <a:ext cx="8159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1994" y="1666449"/>
              <a:ext cx="1250600" cy="351549"/>
              <a:chOff x="601994" y="1666449"/>
              <a:chExt cx="1250600" cy="351549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765150" y="1817110"/>
                <a:ext cx="984734" cy="22949"/>
              </a:xfrm>
              <a:prstGeom prst="line">
                <a:avLst/>
              </a:prstGeom>
              <a:ln w="857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3" name="Picture 3" descr="E:\M\Temp\VirtualShare\Sigmetrics\Icons\router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94" y="1666449"/>
                <a:ext cx="513886" cy="347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" descr="E:\M\Temp\VirtualShare\Sigmetrics\Icons\router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708" y="1670778"/>
                <a:ext cx="513886" cy="347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1" name="Lightning Bolt 80"/>
          <p:cNvSpPr/>
          <p:nvPr/>
        </p:nvSpPr>
        <p:spPr>
          <a:xfrm>
            <a:off x="1110108" y="1599582"/>
            <a:ext cx="228600" cy="435233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9" idx="3"/>
            <a:endCxn id="71" idx="1"/>
          </p:cNvCxnSpPr>
          <p:nvPr/>
        </p:nvCxnSpPr>
        <p:spPr>
          <a:xfrm flipV="1">
            <a:off x="1852594" y="1817111"/>
            <a:ext cx="1043006" cy="44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231"/>
          <p:cNvGrpSpPr/>
          <p:nvPr/>
        </p:nvGrpSpPr>
        <p:grpSpPr>
          <a:xfrm>
            <a:off x="5768335" y="3676399"/>
            <a:ext cx="4075229" cy="2992522"/>
            <a:chOff x="3634173" y="3048001"/>
            <a:chExt cx="2463973" cy="1976925"/>
          </a:xfrm>
        </p:grpSpPr>
        <p:cxnSp>
          <p:nvCxnSpPr>
            <p:cNvPr id="233" name="Elbow Connector 232"/>
            <p:cNvCxnSpPr/>
            <p:nvPr/>
          </p:nvCxnSpPr>
          <p:spPr>
            <a:xfrm flipV="1">
              <a:off x="3886200" y="4640948"/>
              <a:ext cx="1828801" cy="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/>
            <p:cNvSpPr txBox="1"/>
            <p:nvPr/>
          </p:nvSpPr>
          <p:spPr>
            <a:xfrm>
              <a:off x="4343400" y="4717149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TIME</a:t>
              </a:r>
            </a:p>
          </p:txBody>
        </p:sp>
        <p:sp>
          <p:nvSpPr>
            <p:cNvPr id="244" name="Oval 243"/>
            <p:cNvSpPr/>
            <p:nvPr/>
          </p:nvSpPr>
          <p:spPr>
            <a:xfrm>
              <a:off x="4156225" y="3490057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4701266" y="3486882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>
              <a:stCxn id="244" idx="6"/>
              <a:endCxn id="245" idx="2"/>
            </p:cNvCxnSpPr>
            <p:nvPr/>
          </p:nvCxnSpPr>
          <p:spPr>
            <a:xfrm flipV="1">
              <a:off x="4266291" y="3541915"/>
              <a:ext cx="434975" cy="3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/>
            <p:cNvSpPr/>
            <p:nvPr/>
          </p:nvSpPr>
          <p:spPr>
            <a:xfrm>
              <a:off x="4155394" y="3688392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5082494" y="3685217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/>
            <p:cNvCxnSpPr>
              <a:stCxn id="247" idx="6"/>
              <a:endCxn id="248" idx="2"/>
            </p:cNvCxnSpPr>
            <p:nvPr/>
          </p:nvCxnSpPr>
          <p:spPr>
            <a:xfrm flipV="1">
              <a:off x="4265460" y="3740250"/>
              <a:ext cx="817034" cy="3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xtBox 249"/>
            <p:cNvSpPr txBox="1"/>
            <p:nvPr/>
          </p:nvSpPr>
          <p:spPr>
            <a:xfrm>
              <a:off x="3634174" y="3425404"/>
              <a:ext cx="473517" cy="20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Event A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634173" y="3622151"/>
              <a:ext cx="465764" cy="20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Event B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036241" y="3048001"/>
              <a:ext cx="1579654" cy="26432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Overlapping Events</a:t>
              </a: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192560" y="3352800"/>
              <a:ext cx="896713" cy="426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Pick earliest</a:t>
              </a:r>
            </a:p>
            <a:p>
              <a:r>
                <a:rPr lang="en-US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end time</a:t>
              </a:r>
              <a:endParaRPr lang="en-US" dirty="0"/>
            </a:p>
          </p:txBody>
        </p:sp>
        <p:sp>
          <p:nvSpPr>
            <p:cNvPr id="255" name="Oval 254"/>
            <p:cNvSpPr/>
            <p:nvPr/>
          </p:nvSpPr>
          <p:spPr>
            <a:xfrm>
              <a:off x="4385734" y="4166332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4710139" y="4163157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5" idx="6"/>
              <a:endCxn id="256" idx="2"/>
            </p:cNvCxnSpPr>
            <p:nvPr/>
          </p:nvCxnSpPr>
          <p:spPr>
            <a:xfrm flipV="1">
              <a:off x="4495800" y="4218190"/>
              <a:ext cx="214339" cy="3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/>
            <p:cNvSpPr/>
            <p:nvPr/>
          </p:nvSpPr>
          <p:spPr>
            <a:xfrm>
              <a:off x="4164267" y="4364667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5091367" y="4361492"/>
              <a:ext cx="110066" cy="110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0" name="Straight Connector 259"/>
            <p:cNvCxnSpPr>
              <a:stCxn id="258" idx="6"/>
              <a:endCxn id="259" idx="2"/>
            </p:cNvCxnSpPr>
            <p:nvPr/>
          </p:nvCxnSpPr>
          <p:spPr>
            <a:xfrm flipV="1">
              <a:off x="4274333" y="4416525"/>
              <a:ext cx="817034" cy="317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Box 260"/>
            <p:cNvSpPr txBox="1"/>
            <p:nvPr/>
          </p:nvSpPr>
          <p:spPr>
            <a:xfrm>
              <a:off x="3643047" y="4101679"/>
              <a:ext cx="473517" cy="20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Event A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3643046" y="4298426"/>
              <a:ext cx="465764" cy="20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Event B</a:t>
              </a: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201433" y="3971925"/>
              <a:ext cx="896713" cy="609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Pick earliest</a:t>
              </a:r>
            </a:p>
            <a:p>
              <a:r>
                <a:rPr lang="en-US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start and </a:t>
              </a:r>
            </a:p>
            <a:p>
              <a:r>
                <a:rPr lang="en-US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end time</a:t>
              </a:r>
              <a:endParaRPr lang="en-US" dirty="0"/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6859519" y="192214"/>
            <a:ext cx="5582530" cy="1331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to define a middlebox</a:t>
            </a:r>
            <a:r>
              <a:rPr lang="en-US" sz="2800" b="1" dirty="0">
                <a:solidFill>
                  <a:srgbClr val="FF0000"/>
                </a:solidFill>
              </a:rPr>
              <a:t> failure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Faulty load balancers cause throughput</a:t>
            </a:r>
            <a:r>
              <a:rPr lang="en-US" sz="2000" dirty="0">
                <a:solidFill>
                  <a:schemeClr val="tx1"/>
                </a:solidFill>
              </a:rPr>
              <a:t> loss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Misconfigured firewalls incorrectly forward traffic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480191" y="3645291"/>
            <a:ext cx="2796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Failure Impact?</a:t>
            </a:r>
            <a:endParaRPr lang="en-US" sz="3200" dirty="0"/>
          </a:p>
        </p:txBody>
      </p:sp>
      <p:sp>
        <p:nvSpPr>
          <p:cNvPr id="113" name="Left Arrow 112"/>
          <p:cNvSpPr/>
          <p:nvPr/>
        </p:nvSpPr>
        <p:spPr>
          <a:xfrm flipH="1">
            <a:off x="6781800" y="574105"/>
            <a:ext cx="377394" cy="60511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715000" y="4878067"/>
            <a:ext cx="2326532" cy="1065533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</p:txBody>
      </p:sp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00" y="5136236"/>
            <a:ext cx="1262756" cy="40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7" name="Straight Arrow Connector 116"/>
          <p:cNvCxnSpPr>
            <a:stCxn id="76" idx="2"/>
            <a:endCxn id="95" idx="0"/>
          </p:cNvCxnSpPr>
          <p:nvPr/>
        </p:nvCxnSpPr>
        <p:spPr>
          <a:xfrm>
            <a:off x="6878266" y="2057400"/>
            <a:ext cx="0" cy="22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6" idx="2"/>
            <a:endCxn id="115" idx="0"/>
          </p:cNvCxnSpPr>
          <p:nvPr/>
        </p:nvCxnSpPr>
        <p:spPr>
          <a:xfrm>
            <a:off x="6878266" y="4646933"/>
            <a:ext cx="0" cy="2311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Left Arrow 118"/>
          <p:cNvSpPr/>
          <p:nvPr/>
        </p:nvSpPr>
        <p:spPr>
          <a:xfrm flipH="1">
            <a:off x="6781800" y="918883"/>
            <a:ext cx="377394" cy="60511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/>
          <p:cNvSpPr/>
          <p:nvPr/>
        </p:nvSpPr>
        <p:spPr>
          <a:xfrm rot="5400000">
            <a:off x="2846049" y="2911357"/>
            <a:ext cx="2809522" cy="2405619"/>
          </a:xfrm>
          <a:prstGeom prst="strip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70108" y="2537638"/>
            <a:ext cx="3836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Time-based Grouping</a:t>
            </a:r>
            <a:endParaRPr lang="en-US" sz="3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8170108" y="3821778"/>
            <a:ext cx="2507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Traffic Impact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66" y="3797801"/>
            <a:ext cx="2151314" cy="77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45" y="5023153"/>
            <a:ext cx="2285735" cy="7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8170108" y="5114155"/>
            <a:ext cx="3243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Functional Impact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452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5" grpId="0" animBg="1"/>
      <p:bldP spid="76" grpId="0"/>
      <p:bldP spid="86" grpId="0" animBg="1"/>
      <p:bldP spid="95" grpId="0" animBg="1"/>
      <p:bldP spid="82" grpId="0" animBg="1"/>
      <p:bldP spid="81" grpId="0" animBg="1"/>
      <p:bldP spid="110" grpId="0" animBg="1"/>
      <p:bldP spid="112" grpId="0"/>
      <p:bldP spid="112" grpId="1"/>
      <p:bldP spid="113" grpId="0" animBg="1"/>
      <p:bldP spid="113" grpId="1" animBg="1"/>
      <p:bldP spid="115" grpId="0" animBg="1"/>
      <p:bldP spid="119" grpId="0" animBg="1"/>
      <p:bldP spid="3" grpId="0" animBg="1"/>
      <p:bldP spid="3" grpId="1" animBg="1"/>
      <p:bldP spid="6" grpId="0"/>
      <p:bldP spid="89" grpId="0"/>
      <p:bldP spid="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measure traffic impact?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5415642" y="2357826"/>
            <a:ext cx="1752600" cy="457200"/>
          </a:xfrm>
          <a:prstGeom prst="wedgeRectCallout">
            <a:avLst>
              <a:gd name="adj1" fmla="val -24145"/>
              <a:gd name="adj2" fmla="val 1291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 DOWN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365172" y="3177883"/>
            <a:ext cx="1654628" cy="232229"/>
          </a:xfrm>
          <a:custGeom>
            <a:avLst/>
            <a:gdLst>
              <a:gd name="connsiteX0" fmla="*/ 0 w 1654628"/>
              <a:gd name="connsiteY0" fmla="*/ 116114 h 232229"/>
              <a:gd name="connsiteX1" fmla="*/ 72571 w 1654628"/>
              <a:gd name="connsiteY1" fmla="*/ 43543 h 232229"/>
              <a:gd name="connsiteX2" fmla="*/ 304800 w 1654628"/>
              <a:gd name="connsiteY2" fmla="*/ 0 h 232229"/>
              <a:gd name="connsiteX3" fmla="*/ 391886 w 1654628"/>
              <a:gd name="connsiteY3" fmla="*/ 14514 h 232229"/>
              <a:gd name="connsiteX4" fmla="*/ 478971 w 1654628"/>
              <a:gd name="connsiteY4" fmla="*/ 72572 h 232229"/>
              <a:gd name="connsiteX5" fmla="*/ 522514 w 1654628"/>
              <a:gd name="connsiteY5" fmla="*/ 101600 h 232229"/>
              <a:gd name="connsiteX6" fmla="*/ 609600 w 1654628"/>
              <a:gd name="connsiteY6" fmla="*/ 130629 h 232229"/>
              <a:gd name="connsiteX7" fmla="*/ 653143 w 1654628"/>
              <a:gd name="connsiteY7" fmla="*/ 145143 h 232229"/>
              <a:gd name="connsiteX8" fmla="*/ 740228 w 1654628"/>
              <a:gd name="connsiteY8" fmla="*/ 217714 h 232229"/>
              <a:gd name="connsiteX9" fmla="*/ 812800 w 1654628"/>
              <a:gd name="connsiteY9" fmla="*/ 232229 h 232229"/>
              <a:gd name="connsiteX10" fmla="*/ 899886 w 1654628"/>
              <a:gd name="connsiteY10" fmla="*/ 217714 h 232229"/>
              <a:gd name="connsiteX11" fmla="*/ 957943 w 1654628"/>
              <a:gd name="connsiteY11" fmla="*/ 130629 h 232229"/>
              <a:gd name="connsiteX12" fmla="*/ 986971 w 1654628"/>
              <a:gd name="connsiteY12" fmla="*/ 87086 h 232229"/>
              <a:gd name="connsiteX13" fmla="*/ 1001486 w 1654628"/>
              <a:gd name="connsiteY13" fmla="*/ 14514 h 232229"/>
              <a:gd name="connsiteX14" fmla="*/ 1103086 w 1654628"/>
              <a:gd name="connsiteY14" fmla="*/ 58057 h 232229"/>
              <a:gd name="connsiteX15" fmla="*/ 1132114 w 1654628"/>
              <a:gd name="connsiteY15" fmla="*/ 101600 h 232229"/>
              <a:gd name="connsiteX16" fmla="*/ 1262743 w 1654628"/>
              <a:gd name="connsiteY16" fmla="*/ 101600 h 232229"/>
              <a:gd name="connsiteX17" fmla="*/ 1349828 w 1654628"/>
              <a:gd name="connsiteY17" fmla="*/ 58057 h 232229"/>
              <a:gd name="connsiteX18" fmla="*/ 1422400 w 1654628"/>
              <a:gd name="connsiteY18" fmla="*/ 72572 h 232229"/>
              <a:gd name="connsiteX19" fmla="*/ 1509486 w 1654628"/>
              <a:gd name="connsiteY19" fmla="*/ 14514 h 232229"/>
              <a:gd name="connsiteX20" fmla="*/ 1538514 w 1654628"/>
              <a:gd name="connsiteY20" fmla="*/ 72572 h 232229"/>
              <a:gd name="connsiteX21" fmla="*/ 1567543 w 1654628"/>
              <a:gd name="connsiteY21" fmla="*/ 116114 h 232229"/>
              <a:gd name="connsiteX22" fmla="*/ 1654628 w 1654628"/>
              <a:gd name="connsiteY22" fmla="*/ 87086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54628" h="232229">
                <a:moveTo>
                  <a:pt x="0" y="116114"/>
                </a:moveTo>
                <a:cubicBezTo>
                  <a:pt x="24190" y="91924"/>
                  <a:pt x="43709" y="61910"/>
                  <a:pt x="72571" y="43543"/>
                </a:cubicBezTo>
                <a:cubicBezTo>
                  <a:pt x="130524" y="6664"/>
                  <a:pt x="248800" y="5600"/>
                  <a:pt x="304800" y="0"/>
                </a:cubicBezTo>
                <a:cubicBezTo>
                  <a:pt x="333829" y="4838"/>
                  <a:pt x="364721" y="3195"/>
                  <a:pt x="391886" y="14514"/>
                </a:cubicBezTo>
                <a:cubicBezTo>
                  <a:pt x="424090" y="27933"/>
                  <a:pt x="449943" y="53220"/>
                  <a:pt x="478971" y="72572"/>
                </a:cubicBezTo>
                <a:cubicBezTo>
                  <a:pt x="493485" y="82248"/>
                  <a:pt x="505965" y="96084"/>
                  <a:pt x="522514" y="101600"/>
                </a:cubicBezTo>
                <a:lnTo>
                  <a:pt x="609600" y="130629"/>
                </a:lnTo>
                <a:lnTo>
                  <a:pt x="653143" y="145143"/>
                </a:lnTo>
                <a:cubicBezTo>
                  <a:pt x="675731" y="167731"/>
                  <a:pt x="707897" y="205590"/>
                  <a:pt x="740228" y="217714"/>
                </a:cubicBezTo>
                <a:cubicBezTo>
                  <a:pt x="763327" y="226376"/>
                  <a:pt x="788609" y="227391"/>
                  <a:pt x="812800" y="232229"/>
                </a:cubicBezTo>
                <a:cubicBezTo>
                  <a:pt x="841829" y="227391"/>
                  <a:pt x="875777" y="234590"/>
                  <a:pt x="899886" y="217714"/>
                </a:cubicBezTo>
                <a:cubicBezTo>
                  <a:pt x="928467" y="197707"/>
                  <a:pt x="938591" y="159657"/>
                  <a:pt x="957943" y="130629"/>
                </a:cubicBezTo>
                <a:lnTo>
                  <a:pt x="986971" y="87086"/>
                </a:lnTo>
                <a:cubicBezTo>
                  <a:pt x="991809" y="62895"/>
                  <a:pt x="982222" y="29925"/>
                  <a:pt x="1001486" y="14514"/>
                </a:cubicBezTo>
                <a:cubicBezTo>
                  <a:pt x="1022786" y="-2526"/>
                  <a:pt x="1089887" y="49258"/>
                  <a:pt x="1103086" y="58057"/>
                </a:cubicBezTo>
                <a:cubicBezTo>
                  <a:pt x="1112762" y="72571"/>
                  <a:pt x="1118493" y="90703"/>
                  <a:pt x="1132114" y="101600"/>
                </a:cubicBezTo>
                <a:cubicBezTo>
                  <a:pt x="1169076" y="131170"/>
                  <a:pt x="1226927" y="107569"/>
                  <a:pt x="1262743" y="101600"/>
                </a:cubicBezTo>
                <a:cubicBezTo>
                  <a:pt x="1373852" y="-65065"/>
                  <a:pt x="1279760" y="18017"/>
                  <a:pt x="1349828" y="58057"/>
                </a:cubicBezTo>
                <a:cubicBezTo>
                  <a:pt x="1371247" y="70297"/>
                  <a:pt x="1398209" y="67734"/>
                  <a:pt x="1422400" y="72572"/>
                </a:cubicBezTo>
                <a:cubicBezTo>
                  <a:pt x="1427443" y="67529"/>
                  <a:pt x="1483230" y="-1240"/>
                  <a:pt x="1509486" y="14514"/>
                </a:cubicBezTo>
                <a:cubicBezTo>
                  <a:pt x="1528039" y="25646"/>
                  <a:pt x="1527779" y="53786"/>
                  <a:pt x="1538514" y="72572"/>
                </a:cubicBezTo>
                <a:cubicBezTo>
                  <a:pt x="1547169" y="87718"/>
                  <a:pt x="1557867" y="101600"/>
                  <a:pt x="1567543" y="116114"/>
                </a:cubicBezTo>
                <a:lnTo>
                  <a:pt x="1654628" y="8708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48829" y="3293997"/>
            <a:ext cx="1901371" cy="1509486"/>
          </a:xfrm>
          <a:custGeom>
            <a:avLst/>
            <a:gdLst>
              <a:gd name="connsiteX0" fmla="*/ 0 w 1901371"/>
              <a:gd name="connsiteY0" fmla="*/ 0 h 1509486"/>
              <a:gd name="connsiteX1" fmla="*/ 58057 w 1901371"/>
              <a:gd name="connsiteY1" fmla="*/ 420915 h 1509486"/>
              <a:gd name="connsiteX2" fmla="*/ 72571 w 1901371"/>
              <a:gd name="connsiteY2" fmla="*/ 783772 h 1509486"/>
              <a:gd name="connsiteX3" fmla="*/ 101600 w 1901371"/>
              <a:gd name="connsiteY3" fmla="*/ 899886 h 1509486"/>
              <a:gd name="connsiteX4" fmla="*/ 116114 w 1901371"/>
              <a:gd name="connsiteY4" fmla="*/ 1059543 h 1509486"/>
              <a:gd name="connsiteX5" fmla="*/ 130629 w 1901371"/>
              <a:gd name="connsiteY5" fmla="*/ 1103086 h 1509486"/>
              <a:gd name="connsiteX6" fmla="*/ 145143 w 1901371"/>
              <a:gd name="connsiteY6" fmla="*/ 1364343 h 1509486"/>
              <a:gd name="connsiteX7" fmla="*/ 159657 w 1901371"/>
              <a:gd name="connsiteY7" fmla="*/ 1407886 h 1509486"/>
              <a:gd name="connsiteX8" fmla="*/ 217714 w 1901371"/>
              <a:gd name="connsiteY8" fmla="*/ 1422400 h 1509486"/>
              <a:gd name="connsiteX9" fmla="*/ 420914 w 1901371"/>
              <a:gd name="connsiteY9" fmla="*/ 1407886 h 1509486"/>
              <a:gd name="connsiteX10" fmla="*/ 508000 w 1901371"/>
              <a:gd name="connsiteY10" fmla="*/ 1349829 h 1509486"/>
              <a:gd name="connsiteX11" fmla="*/ 566057 w 1901371"/>
              <a:gd name="connsiteY11" fmla="*/ 1364343 h 1509486"/>
              <a:gd name="connsiteX12" fmla="*/ 624114 w 1901371"/>
              <a:gd name="connsiteY12" fmla="*/ 1393372 h 1509486"/>
              <a:gd name="connsiteX13" fmla="*/ 667657 w 1901371"/>
              <a:gd name="connsiteY13" fmla="*/ 1407886 h 1509486"/>
              <a:gd name="connsiteX14" fmla="*/ 711200 w 1901371"/>
              <a:gd name="connsiteY14" fmla="*/ 1436915 h 1509486"/>
              <a:gd name="connsiteX15" fmla="*/ 899886 w 1901371"/>
              <a:gd name="connsiteY15" fmla="*/ 1436915 h 1509486"/>
              <a:gd name="connsiteX16" fmla="*/ 1030514 w 1901371"/>
              <a:gd name="connsiteY16" fmla="*/ 1393372 h 1509486"/>
              <a:gd name="connsiteX17" fmla="*/ 1074057 w 1901371"/>
              <a:gd name="connsiteY17" fmla="*/ 1378858 h 1509486"/>
              <a:gd name="connsiteX18" fmla="*/ 1204686 w 1901371"/>
              <a:gd name="connsiteY18" fmla="*/ 1436915 h 1509486"/>
              <a:gd name="connsiteX19" fmla="*/ 1233714 w 1901371"/>
              <a:gd name="connsiteY19" fmla="*/ 1480458 h 1509486"/>
              <a:gd name="connsiteX20" fmla="*/ 1320800 w 1901371"/>
              <a:gd name="connsiteY20" fmla="*/ 1509486 h 1509486"/>
              <a:gd name="connsiteX21" fmla="*/ 1451429 w 1901371"/>
              <a:gd name="connsiteY21" fmla="*/ 1494972 h 1509486"/>
              <a:gd name="connsiteX22" fmla="*/ 1538514 w 1901371"/>
              <a:gd name="connsiteY22" fmla="*/ 1465943 h 1509486"/>
              <a:gd name="connsiteX23" fmla="*/ 1712686 w 1901371"/>
              <a:gd name="connsiteY23" fmla="*/ 1451429 h 1509486"/>
              <a:gd name="connsiteX24" fmla="*/ 1770743 w 1901371"/>
              <a:gd name="connsiteY24" fmla="*/ 1407886 h 1509486"/>
              <a:gd name="connsiteX25" fmla="*/ 1901371 w 1901371"/>
              <a:gd name="connsiteY25" fmla="*/ 1393372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01371" h="1509486">
                <a:moveTo>
                  <a:pt x="0" y="0"/>
                </a:moveTo>
                <a:cubicBezTo>
                  <a:pt x="73159" y="219478"/>
                  <a:pt x="43406" y="91252"/>
                  <a:pt x="58057" y="420915"/>
                </a:cubicBezTo>
                <a:cubicBezTo>
                  <a:pt x="63432" y="541845"/>
                  <a:pt x="61612" y="663220"/>
                  <a:pt x="72571" y="783772"/>
                </a:cubicBezTo>
                <a:cubicBezTo>
                  <a:pt x="76183" y="823504"/>
                  <a:pt x="101600" y="899886"/>
                  <a:pt x="101600" y="899886"/>
                </a:cubicBezTo>
                <a:cubicBezTo>
                  <a:pt x="106438" y="953105"/>
                  <a:pt x="108557" y="1006642"/>
                  <a:pt x="116114" y="1059543"/>
                </a:cubicBezTo>
                <a:cubicBezTo>
                  <a:pt x="118278" y="1074689"/>
                  <a:pt x="129178" y="1087855"/>
                  <a:pt x="130629" y="1103086"/>
                </a:cubicBezTo>
                <a:cubicBezTo>
                  <a:pt x="138898" y="1189913"/>
                  <a:pt x="136874" y="1277516"/>
                  <a:pt x="145143" y="1364343"/>
                </a:cubicBezTo>
                <a:cubicBezTo>
                  <a:pt x="146593" y="1379574"/>
                  <a:pt x="147710" y="1398329"/>
                  <a:pt x="159657" y="1407886"/>
                </a:cubicBezTo>
                <a:cubicBezTo>
                  <a:pt x="175234" y="1420347"/>
                  <a:pt x="198362" y="1417562"/>
                  <a:pt x="217714" y="1422400"/>
                </a:cubicBezTo>
                <a:cubicBezTo>
                  <a:pt x="285447" y="1417562"/>
                  <a:pt x="355036" y="1424355"/>
                  <a:pt x="420914" y="1407886"/>
                </a:cubicBezTo>
                <a:cubicBezTo>
                  <a:pt x="454760" y="1399424"/>
                  <a:pt x="508000" y="1349829"/>
                  <a:pt x="508000" y="1349829"/>
                </a:cubicBezTo>
                <a:cubicBezTo>
                  <a:pt x="527352" y="1354667"/>
                  <a:pt x="547379" y="1357339"/>
                  <a:pt x="566057" y="1364343"/>
                </a:cubicBezTo>
                <a:cubicBezTo>
                  <a:pt x="586316" y="1371940"/>
                  <a:pt x="604227" y="1384849"/>
                  <a:pt x="624114" y="1393372"/>
                </a:cubicBezTo>
                <a:cubicBezTo>
                  <a:pt x="638176" y="1399399"/>
                  <a:pt x="653143" y="1403048"/>
                  <a:pt x="667657" y="1407886"/>
                </a:cubicBezTo>
                <a:cubicBezTo>
                  <a:pt x="682171" y="1417562"/>
                  <a:pt x="695598" y="1429114"/>
                  <a:pt x="711200" y="1436915"/>
                </a:cubicBezTo>
                <a:cubicBezTo>
                  <a:pt x="775961" y="1469295"/>
                  <a:pt x="818684" y="1445035"/>
                  <a:pt x="899886" y="1436915"/>
                </a:cubicBezTo>
                <a:lnTo>
                  <a:pt x="1030514" y="1393372"/>
                </a:lnTo>
                <a:lnTo>
                  <a:pt x="1074057" y="1378858"/>
                </a:lnTo>
                <a:cubicBezTo>
                  <a:pt x="1117174" y="1393230"/>
                  <a:pt x="1170184" y="1402413"/>
                  <a:pt x="1204686" y="1436915"/>
                </a:cubicBezTo>
                <a:cubicBezTo>
                  <a:pt x="1217021" y="1449250"/>
                  <a:pt x="1218922" y="1471213"/>
                  <a:pt x="1233714" y="1480458"/>
                </a:cubicBezTo>
                <a:cubicBezTo>
                  <a:pt x="1259662" y="1496675"/>
                  <a:pt x="1320800" y="1509486"/>
                  <a:pt x="1320800" y="1509486"/>
                </a:cubicBezTo>
                <a:cubicBezTo>
                  <a:pt x="1364343" y="1504648"/>
                  <a:pt x="1408469" y="1503564"/>
                  <a:pt x="1451429" y="1494972"/>
                </a:cubicBezTo>
                <a:cubicBezTo>
                  <a:pt x="1481433" y="1488971"/>
                  <a:pt x="1508021" y="1468484"/>
                  <a:pt x="1538514" y="1465943"/>
                </a:cubicBezTo>
                <a:lnTo>
                  <a:pt x="1712686" y="1451429"/>
                </a:lnTo>
                <a:cubicBezTo>
                  <a:pt x="1732038" y="1436915"/>
                  <a:pt x="1749740" y="1419888"/>
                  <a:pt x="1770743" y="1407886"/>
                </a:cubicBezTo>
                <a:cubicBezTo>
                  <a:pt x="1812207" y="1384193"/>
                  <a:pt x="1855183" y="1393372"/>
                  <a:pt x="1901371" y="1393372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359729" y="3272226"/>
            <a:ext cx="3590471" cy="1447800"/>
            <a:chOff x="4029529" y="2895600"/>
            <a:chExt cx="3590471" cy="1447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029529" y="2895600"/>
              <a:ext cx="1752600" cy="0"/>
            </a:xfrm>
            <a:prstGeom prst="line">
              <a:avLst/>
            </a:prstGeom>
            <a:ln w="412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82129" y="2895600"/>
              <a:ext cx="0" cy="1447800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82129" y="4343400"/>
              <a:ext cx="1837871" cy="0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3938813" y="5101026"/>
            <a:ext cx="45720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15642" y="511706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Time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44684" y="1758406"/>
            <a:ext cx="5094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Traffic flowing on a link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267200" y="3581401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Traffic before the failure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197600" y="35814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Traffic during the failure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114801" y="2946944"/>
            <a:ext cx="4025894" cy="2006056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Rectangle 33"/>
          <p:cNvSpPr/>
          <p:nvPr/>
        </p:nvSpPr>
        <p:spPr>
          <a:xfrm>
            <a:off x="228600" y="1524000"/>
            <a:ext cx="43434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KEY CHALLENGE-1</a:t>
            </a:r>
          </a:p>
          <a:p>
            <a:pPr algn="ctr"/>
            <a:r>
              <a:rPr lang="en-US" dirty="0" smtClean="0"/>
              <a:t>How do you compare the traffic distributions before and during the failure? </a:t>
            </a:r>
          </a:p>
        </p:txBody>
      </p:sp>
      <p:cxnSp>
        <p:nvCxnSpPr>
          <p:cNvPr id="35" name="Straight Arrow Connector 34"/>
          <p:cNvCxnSpPr>
            <a:stCxn id="27" idx="1"/>
            <a:endCxn id="34" idx="2"/>
          </p:cNvCxnSpPr>
          <p:nvPr/>
        </p:nvCxnSpPr>
        <p:spPr>
          <a:xfrm flipH="1" flipV="1">
            <a:off x="2400300" y="2819400"/>
            <a:ext cx="1714501" cy="11305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24971" y="5301734"/>
            <a:ext cx="43434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KEY CHALLENGE-2</a:t>
            </a:r>
          </a:p>
          <a:p>
            <a:pPr algn="ctr"/>
            <a:r>
              <a:rPr lang="en-US" dirty="0" smtClean="0"/>
              <a:t>What time window to pick to compute the traffic distributions?</a:t>
            </a:r>
          </a:p>
        </p:txBody>
      </p:sp>
      <p:sp>
        <p:nvSpPr>
          <p:cNvPr id="48" name="Freeform 47"/>
          <p:cNvSpPr/>
          <p:nvPr/>
        </p:nvSpPr>
        <p:spPr>
          <a:xfrm>
            <a:off x="2481943" y="3206840"/>
            <a:ext cx="1901371" cy="218531"/>
          </a:xfrm>
          <a:custGeom>
            <a:avLst/>
            <a:gdLst>
              <a:gd name="connsiteX0" fmla="*/ 0 w 1901371"/>
              <a:gd name="connsiteY0" fmla="*/ 204017 h 218531"/>
              <a:gd name="connsiteX1" fmla="*/ 130628 w 1901371"/>
              <a:gd name="connsiteY1" fmla="*/ 145960 h 218531"/>
              <a:gd name="connsiteX2" fmla="*/ 217714 w 1901371"/>
              <a:gd name="connsiteY2" fmla="*/ 116931 h 218531"/>
              <a:gd name="connsiteX3" fmla="*/ 362857 w 1901371"/>
              <a:gd name="connsiteY3" fmla="*/ 131446 h 218531"/>
              <a:gd name="connsiteX4" fmla="*/ 420914 w 1901371"/>
              <a:gd name="connsiteY4" fmla="*/ 218531 h 218531"/>
              <a:gd name="connsiteX5" fmla="*/ 508000 w 1901371"/>
              <a:gd name="connsiteY5" fmla="*/ 204017 h 218531"/>
              <a:gd name="connsiteX6" fmla="*/ 566057 w 1901371"/>
              <a:gd name="connsiteY6" fmla="*/ 160474 h 218531"/>
              <a:gd name="connsiteX7" fmla="*/ 653143 w 1901371"/>
              <a:gd name="connsiteY7" fmla="*/ 58874 h 218531"/>
              <a:gd name="connsiteX8" fmla="*/ 667657 w 1901371"/>
              <a:gd name="connsiteY8" fmla="*/ 15331 h 218531"/>
              <a:gd name="connsiteX9" fmla="*/ 754743 w 1901371"/>
              <a:gd name="connsiteY9" fmla="*/ 15331 h 218531"/>
              <a:gd name="connsiteX10" fmla="*/ 812800 w 1901371"/>
              <a:gd name="connsiteY10" fmla="*/ 116931 h 218531"/>
              <a:gd name="connsiteX11" fmla="*/ 856343 w 1901371"/>
              <a:gd name="connsiteY11" fmla="*/ 160474 h 218531"/>
              <a:gd name="connsiteX12" fmla="*/ 957943 w 1901371"/>
              <a:gd name="connsiteY12" fmla="*/ 145960 h 218531"/>
              <a:gd name="connsiteX13" fmla="*/ 1001486 w 1901371"/>
              <a:gd name="connsiteY13" fmla="*/ 87903 h 218531"/>
              <a:gd name="connsiteX14" fmla="*/ 1103086 w 1901371"/>
              <a:gd name="connsiteY14" fmla="*/ 15331 h 218531"/>
              <a:gd name="connsiteX15" fmla="*/ 1190171 w 1901371"/>
              <a:gd name="connsiteY15" fmla="*/ 73389 h 218531"/>
              <a:gd name="connsiteX16" fmla="*/ 1233714 w 1901371"/>
              <a:gd name="connsiteY16" fmla="*/ 87903 h 218531"/>
              <a:gd name="connsiteX17" fmla="*/ 1683657 w 1901371"/>
              <a:gd name="connsiteY17" fmla="*/ 102417 h 218531"/>
              <a:gd name="connsiteX18" fmla="*/ 1799771 w 1901371"/>
              <a:gd name="connsiteY18" fmla="*/ 87903 h 218531"/>
              <a:gd name="connsiteX19" fmla="*/ 1843314 w 1901371"/>
              <a:gd name="connsiteY19" fmla="*/ 58874 h 218531"/>
              <a:gd name="connsiteX20" fmla="*/ 1886857 w 1901371"/>
              <a:gd name="connsiteY20" fmla="*/ 73389 h 218531"/>
              <a:gd name="connsiteX21" fmla="*/ 1901371 w 1901371"/>
              <a:gd name="connsiteY21" fmla="*/ 73389 h 21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01371" h="218531">
                <a:moveTo>
                  <a:pt x="0" y="204017"/>
                </a:moveTo>
                <a:cubicBezTo>
                  <a:pt x="43543" y="184665"/>
                  <a:pt x="86387" y="163657"/>
                  <a:pt x="130628" y="145960"/>
                </a:cubicBezTo>
                <a:cubicBezTo>
                  <a:pt x="159038" y="134596"/>
                  <a:pt x="217714" y="116931"/>
                  <a:pt x="217714" y="116931"/>
                </a:cubicBezTo>
                <a:cubicBezTo>
                  <a:pt x="266095" y="121769"/>
                  <a:pt x="319368" y="109701"/>
                  <a:pt x="362857" y="131446"/>
                </a:cubicBezTo>
                <a:cubicBezTo>
                  <a:pt x="394062" y="147048"/>
                  <a:pt x="420914" y="218531"/>
                  <a:pt x="420914" y="218531"/>
                </a:cubicBezTo>
                <a:cubicBezTo>
                  <a:pt x="449943" y="213693"/>
                  <a:pt x="480676" y="214947"/>
                  <a:pt x="508000" y="204017"/>
                </a:cubicBezTo>
                <a:cubicBezTo>
                  <a:pt x="530460" y="195033"/>
                  <a:pt x="547690" y="176217"/>
                  <a:pt x="566057" y="160474"/>
                </a:cubicBezTo>
                <a:cubicBezTo>
                  <a:pt x="608511" y="124085"/>
                  <a:pt x="618726" y="104762"/>
                  <a:pt x="653143" y="58874"/>
                </a:cubicBezTo>
                <a:cubicBezTo>
                  <a:pt x="657981" y="44360"/>
                  <a:pt x="656839" y="26149"/>
                  <a:pt x="667657" y="15331"/>
                </a:cubicBezTo>
                <a:cubicBezTo>
                  <a:pt x="696685" y="-13697"/>
                  <a:pt x="725715" y="5655"/>
                  <a:pt x="754743" y="15331"/>
                </a:cubicBezTo>
                <a:cubicBezTo>
                  <a:pt x="772491" y="50828"/>
                  <a:pt x="787152" y="86154"/>
                  <a:pt x="812800" y="116931"/>
                </a:cubicBezTo>
                <a:cubicBezTo>
                  <a:pt x="825941" y="132700"/>
                  <a:pt x="841829" y="145960"/>
                  <a:pt x="856343" y="160474"/>
                </a:cubicBezTo>
                <a:cubicBezTo>
                  <a:pt x="890210" y="155636"/>
                  <a:pt x="927344" y="161259"/>
                  <a:pt x="957943" y="145960"/>
                </a:cubicBezTo>
                <a:cubicBezTo>
                  <a:pt x="979580" y="135142"/>
                  <a:pt x="984381" y="105008"/>
                  <a:pt x="1001486" y="87903"/>
                </a:cubicBezTo>
                <a:cubicBezTo>
                  <a:pt x="1019489" y="69900"/>
                  <a:pt x="1078362" y="31814"/>
                  <a:pt x="1103086" y="15331"/>
                </a:cubicBezTo>
                <a:cubicBezTo>
                  <a:pt x="1206622" y="49846"/>
                  <a:pt x="1081444" y="905"/>
                  <a:pt x="1190171" y="73389"/>
                </a:cubicBezTo>
                <a:cubicBezTo>
                  <a:pt x="1202901" y="81876"/>
                  <a:pt x="1218441" y="87005"/>
                  <a:pt x="1233714" y="87903"/>
                </a:cubicBezTo>
                <a:cubicBezTo>
                  <a:pt x="1383514" y="96715"/>
                  <a:pt x="1533676" y="97579"/>
                  <a:pt x="1683657" y="102417"/>
                </a:cubicBezTo>
                <a:cubicBezTo>
                  <a:pt x="1722362" y="97579"/>
                  <a:pt x="1762140" y="98166"/>
                  <a:pt x="1799771" y="87903"/>
                </a:cubicBezTo>
                <a:cubicBezTo>
                  <a:pt x="1816600" y="83313"/>
                  <a:pt x="1826107" y="61742"/>
                  <a:pt x="1843314" y="58874"/>
                </a:cubicBezTo>
                <a:cubicBezTo>
                  <a:pt x="1858405" y="56359"/>
                  <a:pt x="1872014" y="69678"/>
                  <a:pt x="1886857" y="73389"/>
                </a:cubicBezTo>
                <a:cubicBezTo>
                  <a:pt x="1891551" y="74562"/>
                  <a:pt x="1896533" y="73389"/>
                  <a:pt x="1901371" y="733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eft-Right Arrow 48"/>
          <p:cNvSpPr/>
          <p:nvPr/>
        </p:nvSpPr>
        <p:spPr>
          <a:xfrm>
            <a:off x="2400300" y="4191000"/>
            <a:ext cx="3619500" cy="381000"/>
          </a:xfrm>
          <a:prstGeom prst="left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1" b="10983"/>
          <a:stretch/>
        </p:blipFill>
        <p:spPr bwMode="auto">
          <a:xfrm>
            <a:off x="11277600" y="-136132"/>
            <a:ext cx="1219200" cy="235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8686800" y="2705217"/>
            <a:ext cx="4004061" cy="25965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Option 1</a:t>
            </a:r>
            <a:r>
              <a:rPr lang="en-US" sz="2400" b="1" dirty="0" smtClean="0"/>
              <a:t>: Small time window </a:t>
            </a:r>
          </a:p>
          <a:p>
            <a:pPr algn="ctr"/>
            <a:r>
              <a:rPr lang="en-US" b="1" dirty="0" smtClean="0"/>
              <a:t>(e.g., 5 minutes, 10 minutes)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u="sng" dirty="0" smtClean="0"/>
              <a:t>Problem</a:t>
            </a:r>
            <a:r>
              <a:rPr lang="en-US" sz="2400" b="1" dirty="0" smtClean="0"/>
              <a:t>: May be susceptible to </a:t>
            </a:r>
            <a:r>
              <a:rPr lang="en-US" sz="2400" b="1" dirty="0" err="1" smtClean="0"/>
              <a:t>bursty</a:t>
            </a:r>
            <a:r>
              <a:rPr lang="en-US" sz="2400" b="1" dirty="0" smtClean="0"/>
              <a:t> traffic</a:t>
            </a:r>
            <a:endParaRPr lang="en-US" sz="2000" b="1" dirty="0" smtClean="0"/>
          </a:p>
        </p:txBody>
      </p:sp>
      <p:sp>
        <p:nvSpPr>
          <p:cNvPr id="52" name="Left-Right Arrow 51"/>
          <p:cNvSpPr/>
          <p:nvPr/>
        </p:nvSpPr>
        <p:spPr>
          <a:xfrm>
            <a:off x="4210050" y="4191000"/>
            <a:ext cx="1806121" cy="381000"/>
          </a:xfrm>
          <a:prstGeom prst="left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4114800" y="2946944"/>
            <a:ext cx="2012947" cy="2006056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54" name="Straight Arrow Connector 53"/>
          <p:cNvCxnSpPr>
            <a:stCxn id="53" idx="2"/>
            <a:endCxn id="46" idx="0"/>
          </p:cNvCxnSpPr>
          <p:nvPr/>
        </p:nvCxnSpPr>
        <p:spPr>
          <a:xfrm flipH="1">
            <a:off x="2396671" y="4953000"/>
            <a:ext cx="2724603" cy="3487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8686800" y="2684196"/>
            <a:ext cx="4004061" cy="25965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Option 2</a:t>
            </a:r>
            <a:r>
              <a:rPr lang="en-US" sz="2400" b="1" dirty="0" smtClean="0"/>
              <a:t>: Large time window </a:t>
            </a:r>
          </a:p>
          <a:p>
            <a:pPr algn="ctr"/>
            <a:r>
              <a:rPr lang="en-US" sz="2000" b="1" dirty="0" smtClean="0"/>
              <a:t>(</a:t>
            </a:r>
            <a:r>
              <a:rPr lang="en-US" sz="1600" b="1" dirty="0" smtClean="0"/>
              <a:t>e.g., time of day, daily, weekly) 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u="sng" dirty="0" smtClean="0"/>
              <a:t>Problem</a:t>
            </a:r>
            <a:r>
              <a:rPr lang="en-US" sz="2400" b="1" dirty="0" smtClean="0"/>
              <a:t>: May be susceptible to time of day effects and assumes long-term predictability of traffic</a:t>
            </a:r>
            <a:endParaRPr lang="en-US" sz="2000" b="1" dirty="0" smtClean="0"/>
          </a:p>
        </p:txBody>
      </p:sp>
      <p:sp>
        <p:nvSpPr>
          <p:cNvPr id="3" name="Right Arrow 2"/>
          <p:cNvSpPr/>
          <p:nvPr/>
        </p:nvSpPr>
        <p:spPr>
          <a:xfrm>
            <a:off x="10302766" y="974284"/>
            <a:ext cx="914400" cy="78412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05437" y="4618817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Smaller Time Window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277156" y="4618817"/>
            <a:ext cx="216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Larger Time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5" grpId="0"/>
      <p:bldP spid="26" grpId="0"/>
      <p:bldP spid="27" grpId="0" animBg="1"/>
      <p:bldP spid="27" grpId="1" animBg="1"/>
      <p:bldP spid="34" grpId="0" animBg="1"/>
      <p:bldP spid="46" grpId="0" animBg="1"/>
      <p:bldP spid="48" grpId="0" animBg="1"/>
      <p:bldP spid="49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7" grpId="0" animBg="1"/>
      <p:bldP spid="5" grpId="0"/>
      <p:bldP spid="5" grpId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Impact: Use Mann-Whitney-Wilcoxon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7</a:t>
            </a:fld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5415642" y="2357826"/>
            <a:ext cx="1752600" cy="457200"/>
          </a:xfrm>
          <a:prstGeom prst="wedgeRectCallout">
            <a:avLst>
              <a:gd name="adj1" fmla="val -24145"/>
              <a:gd name="adj2" fmla="val 1291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 DOWN</a:t>
            </a: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365172" y="3177883"/>
            <a:ext cx="1654628" cy="232229"/>
          </a:xfrm>
          <a:custGeom>
            <a:avLst/>
            <a:gdLst>
              <a:gd name="connsiteX0" fmla="*/ 0 w 1654628"/>
              <a:gd name="connsiteY0" fmla="*/ 116114 h 232229"/>
              <a:gd name="connsiteX1" fmla="*/ 72571 w 1654628"/>
              <a:gd name="connsiteY1" fmla="*/ 43543 h 232229"/>
              <a:gd name="connsiteX2" fmla="*/ 304800 w 1654628"/>
              <a:gd name="connsiteY2" fmla="*/ 0 h 232229"/>
              <a:gd name="connsiteX3" fmla="*/ 391886 w 1654628"/>
              <a:gd name="connsiteY3" fmla="*/ 14514 h 232229"/>
              <a:gd name="connsiteX4" fmla="*/ 478971 w 1654628"/>
              <a:gd name="connsiteY4" fmla="*/ 72572 h 232229"/>
              <a:gd name="connsiteX5" fmla="*/ 522514 w 1654628"/>
              <a:gd name="connsiteY5" fmla="*/ 101600 h 232229"/>
              <a:gd name="connsiteX6" fmla="*/ 609600 w 1654628"/>
              <a:gd name="connsiteY6" fmla="*/ 130629 h 232229"/>
              <a:gd name="connsiteX7" fmla="*/ 653143 w 1654628"/>
              <a:gd name="connsiteY7" fmla="*/ 145143 h 232229"/>
              <a:gd name="connsiteX8" fmla="*/ 740228 w 1654628"/>
              <a:gd name="connsiteY8" fmla="*/ 217714 h 232229"/>
              <a:gd name="connsiteX9" fmla="*/ 812800 w 1654628"/>
              <a:gd name="connsiteY9" fmla="*/ 232229 h 232229"/>
              <a:gd name="connsiteX10" fmla="*/ 899886 w 1654628"/>
              <a:gd name="connsiteY10" fmla="*/ 217714 h 232229"/>
              <a:gd name="connsiteX11" fmla="*/ 957943 w 1654628"/>
              <a:gd name="connsiteY11" fmla="*/ 130629 h 232229"/>
              <a:gd name="connsiteX12" fmla="*/ 986971 w 1654628"/>
              <a:gd name="connsiteY12" fmla="*/ 87086 h 232229"/>
              <a:gd name="connsiteX13" fmla="*/ 1001486 w 1654628"/>
              <a:gd name="connsiteY13" fmla="*/ 14514 h 232229"/>
              <a:gd name="connsiteX14" fmla="*/ 1103086 w 1654628"/>
              <a:gd name="connsiteY14" fmla="*/ 58057 h 232229"/>
              <a:gd name="connsiteX15" fmla="*/ 1132114 w 1654628"/>
              <a:gd name="connsiteY15" fmla="*/ 101600 h 232229"/>
              <a:gd name="connsiteX16" fmla="*/ 1262743 w 1654628"/>
              <a:gd name="connsiteY16" fmla="*/ 101600 h 232229"/>
              <a:gd name="connsiteX17" fmla="*/ 1349828 w 1654628"/>
              <a:gd name="connsiteY17" fmla="*/ 58057 h 232229"/>
              <a:gd name="connsiteX18" fmla="*/ 1422400 w 1654628"/>
              <a:gd name="connsiteY18" fmla="*/ 72572 h 232229"/>
              <a:gd name="connsiteX19" fmla="*/ 1509486 w 1654628"/>
              <a:gd name="connsiteY19" fmla="*/ 14514 h 232229"/>
              <a:gd name="connsiteX20" fmla="*/ 1538514 w 1654628"/>
              <a:gd name="connsiteY20" fmla="*/ 72572 h 232229"/>
              <a:gd name="connsiteX21" fmla="*/ 1567543 w 1654628"/>
              <a:gd name="connsiteY21" fmla="*/ 116114 h 232229"/>
              <a:gd name="connsiteX22" fmla="*/ 1654628 w 1654628"/>
              <a:gd name="connsiteY22" fmla="*/ 87086 h 23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54628" h="232229">
                <a:moveTo>
                  <a:pt x="0" y="116114"/>
                </a:moveTo>
                <a:cubicBezTo>
                  <a:pt x="24190" y="91924"/>
                  <a:pt x="43709" y="61910"/>
                  <a:pt x="72571" y="43543"/>
                </a:cubicBezTo>
                <a:cubicBezTo>
                  <a:pt x="130524" y="6664"/>
                  <a:pt x="248800" y="5600"/>
                  <a:pt x="304800" y="0"/>
                </a:cubicBezTo>
                <a:cubicBezTo>
                  <a:pt x="333829" y="4838"/>
                  <a:pt x="364721" y="3195"/>
                  <a:pt x="391886" y="14514"/>
                </a:cubicBezTo>
                <a:cubicBezTo>
                  <a:pt x="424090" y="27933"/>
                  <a:pt x="449943" y="53220"/>
                  <a:pt x="478971" y="72572"/>
                </a:cubicBezTo>
                <a:cubicBezTo>
                  <a:pt x="493485" y="82248"/>
                  <a:pt x="505965" y="96084"/>
                  <a:pt x="522514" y="101600"/>
                </a:cubicBezTo>
                <a:lnTo>
                  <a:pt x="609600" y="130629"/>
                </a:lnTo>
                <a:lnTo>
                  <a:pt x="653143" y="145143"/>
                </a:lnTo>
                <a:cubicBezTo>
                  <a:pt x="675731" y="167731"/>
                  <a:pt x="707897" y="205590"/>
                  <a:pt x="740228" y="217714"/>
                </a:cubicBezTo>
                <a:cubicBezTo>
                  <a:pt x="763327" y="226376"/>
                  <a:pt x="788609" y="227391"/>
                  <a:pt x="812800" y="232229"/>
                </a:cubicBezTo>
                <a:cubicBezTo>
                  <a:pt x="841829" y="227391"/>
                  <a:pt x="875777" y="234590"/>
                  <a:pt x="899886" y="217714"/>
                </a:cubicBezTo>
                <a:cubicBezTo>
                  <a:pt x="928467" y="197707"/>
                  <a:pt x="938591" y="159657"/>
                  <a:pt x="957943" y="130629"/>
                </a:cubicBezTo>
                <a:lnTo>
                  <a:pt x="986971" y="87086"/>
                </a:lnTo>
                <a:cubicBezTo>
                  <a:pt x="991809" y="62895"/>
                  <a:pt x="982222" y="29925"/>
                  <a:pt x="1001486" y="14514"/>
                </a:cubicBezTo>
                <a:cubicBezTo>
                  <a:pt x="1022786" y="-2526"/>
                  <a:pt x="1089887" y="49258"/>
                  <a:pt x="1103086" y="58057"/>
                </a:cubicBezTo>
                <a:cubicBezTo>
                  <a:pt x="1112762" y="72571"/>
                  <a:pt x="1118493" y="90703"/>
                  <a:pt x="1132114" y="101600"/>
                </a:cubicBezTo>
                <a:cubicBezTo>
                  <a:pt x="1169076" y="131170"/>
                  <a:pt x="1226927" y="107569"/>
                  <a:pt x="1262743" y="101600"/>
                </a:cubicBezTo>
                <a:cubicBezTo>
                  <a:pt x="1373852" y="-65065"/>
                  <a:pt x="1279760" y="18017"/>
                  <a:pt x="1349828" y="58057"/>
                </a:cubicBezTo>
                <a:cubicBezTo>
                  <a:pt x="1371247" y="70297"/>
                  <a:pt x="1398209" y="67734"/>
                  <a:pt x="1422400" y="72572"/>
                </a:cubicBezTo>
                <a:cubicBezTo>
                  <a:pt x="1427443" y="67529"/>
                  <a:pt x="1483230" y="-1240"/>
                  <a:pt x="1509486" y="14514"/>
                </a:cubicBezTo>
                <a:cubicBezTo>
                  <a:pt x="1528039" y="25646"/>
                  <a:pt x="1527779" y="53786"/>
                  <a:pt x="1538514" y="72572"/>
                </a:cubicBezTo>
                <a:cubicBezTo>
                  <a:pt x="1547169" y="87718"/>
                  <a:pt x="1557867" y="101600"/>
                  <a:pt x="1567543" y="116114"/>
                </a:cubicBezTo>
                <a:lnTo>
                  <a:pt x="1654628" y="8708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48829" y="3293997"/>
            <a:ext cx="1901371" cy="1509486"/>
          </a:xfrm>
          <a:custGeom>
            <a:avLst/>
            <a:gdLst>
              <a:gd name="connsiteX0" fmla="*/ 0 w 1901371"/>
              <a:gd name="connsiteY0" fmla="*/ 0 h 1509486"/>
              <a:gd name="connsiteX1" fmla="*/ 58057 w 1901371"/>
              <a:gd name="connsiteY1" fmla="*/ 420915 h 1509486"/>
              <a:gd name="connsiteX2" fmla="*/ 72571 w 1901371"/>
              <a:gd name="connsiteY2" fmla="*/ 783772 h 1509486"/>
              <a:gd name="connsiteX3" fmla="*/ 101600 w 1901371"/>
              <a:gd name="connsiteY3" fmla="*/ 899886 h 1509486"/>
              <a:gd name="connsiteX4" fmla="*/ 116114 w 1901371"/>
              <a:gd name="connsiteY4" fmla="*/ 1059543 h 1509486"/>
              <a:gd name="connsiteX5" fmla="*/ 130629 w 1901371"/>
              <a:gd name="connsiteY5" fmla="*/ 1103086 h 1509486"/>
              <a:gd name="connsiteX6" fmla="*/ 145143 w 1901371"/>
              <a:gd name="connsiteY6" fmla="*/ 1364343 h 1509486"/>
              <a:gd name="connsiteX7" fmla="*/ 159657 w 1901371"/>
              <a:gd name="connsiteY7" fmla="*/ 1407886 h 1509486"/>
              <a:gd name="connsiteX8" fmla="*/ 217714 w 1901371"/>
              <a:gd name="connsiteY8" fmla="*/ 1422400 h 1509486"/>
              <a:gd name="connsiteX9" fmla="*/ 420914 w 1901371"/>
              <a:gd name="connsiteY9" fmla="*/ 1407886 h 1509486"/>
              <a:gd name="connsiteX10" fmla="*/ 508000 w 1901371"/>
              <a:gd name="connsiteY10" fmla="*/ 1349829 h 1509486"/>
              <a:gd name="connsiteX11" fmla="*/ 566057 w 1901371"/>
              <a:gd name="connsiteY11" fmla="*/ 1364343 h 1509486"/>
              <a:gd name="connsiteX12" fmla="*/ 624114 w 1901371"/>
              <a:gd name="connsiteY12" fmla="*/ 1393372 h 1509486"/>
              <a:gd name="connsiteX13" fmla="*/ 667657 w 1901371"/>
              <a:gd name="connsiteY13" fmla="*/ 1407886 h 1509486"/>
              <a:gd name="connsiteX14" fmla="*/ 711200 w 1901371"/>
              <a:gd name="connsiteY14" fmla="*/ 1436915 h 1509486"/>
              <a:gd name="connsiteX15" fmla="*/ 899886 w 1901371"/>
              <a:gd name="connsiteY15" fmla="*/ 1436915 h 1509486"/>
              <a:gd name="connsiteX16" fmla="*/ 1030514 w 1901371"/>
              <a:gd name="connsiteY16" fmla="*/ 1393372 h 1509486"/>
              <a:gd name="connsiteX17" fmla="*/ 1074057 w 1901371"/>
              <a:gd name="connsiteY17" fmla="*/ 1378858 h 1509486"/>
              <a:gd name="connsiteX18" fmla="*/ 1204686 w 1901371"/>
              <a:gd name="connsiteY18" fmla="*/ 1436915 h 1509486"/>
              <a:gd name="connsiteX19" fmla="*/ 1233714 w 1901371"/>
              <a:gd name="connsiteY19" fmla="*/ 1480458 h 1509486"/>
              <a:gd name="connsiteX20" fmla="*/ 1320800 w 1901371"/>
              <a:gd name="connsiteY20" fmla="*/ 1509486 h 1509486"/>
              <a:gd name="connsiteX21" fmla="*/ 1451429 w 1901371"/>
              <a:gd name="connsiteY21" fmla="*/ 1494972 h 1509486"/>
              <a:gd name="connsiteX22" fmla="*/ 1538514 w 1901371"/>
              <a:gd name="connsiteY22" fmla="*/ 1465943 h 1509486"/>
              <a:gd name="connsiteX23" fmla="*/ 1712686 w 1901371"/>
              <a:gd name="connsiteY23" fmla="*/ 1451429 h 1509486"/>
              <a:gd name="connsiteX24" fmla="*/ 1770743 w 1901371"/>
              <a:gd name="connsiteY24" fmla="*/ 1407886 h 1509486"/>
              <a:gd name="connsiteX25" fmla="*/ 1901371 w 1901371"/>
              <a:gd name="connsiteY25" fmla="*/ 1393372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01371" h="1509486">
                <a:moveTo>
                  <a:pt x="0" y="0"/>
                </a:moveTo>
                <a:cubicBezTo>
                  <a:pt x="73159" y="219478"/>
                  <a:pt x="43406" y="91252"/>
                  <a:pt x="58057" y="420915"/>
                </a:cubicBezTo>
                <a:cubicBezTo>
                  <a:pt x="63432" y="541845"/>
                  <a:pt x="61612" y="663220"/>
                  <a:pt x="72571" y="783772"/>
                </a:cubicBezTo>
                <a:cubicBezTo>
                  <a:pt x="76183" y="823504"/>
                  <a:pt x="101600" y="899886"/>
                  <a:pt x="101600" y="899886"/>
                </a:cubicBezTo>
                <a:cubicBezTo>
                  <a:pt x="106438" y="953105"/>
                  <a:pt x="108557" y="1006642"/>
                  <a:pt x="116114" y="1059543"/>
                </a:cubicBezTo>
                <a:cubicBezTo>
                  <a:pt x="118278" y="1074689"/>
                  <a:pt x="129178" y="1087855"/>
                  <a:pt x="130629" y="1103086"/>
                </a:cubicBezTo>
                <a:cubicBezTo>
                  <a:pt x="138898" y="1189913"/>
                  <a:pt x="136874" y="1277516"/>
                  <a:pt x="145143" y="1364343"/>
                </a:cubicBezTo>
                <a:cubicBezTo>
                  <a:pt x="146593" y="1379574"/>
                  <a:pt x="147710" y="1398329"/>
                  <a:pt x="159657" y="1407886"/>
                </a:cubicBezTo>
                <a:cubicBezTo>
                  <a:pt x="175234" y="1420347"/>
                  <a:pt x="198362" y="1417562"/>
                  <a:pt x="217714" y="1422400"/>
                </a:cubicBezTo>
                <a:cubicBezTo>
                  <a:pt x="285447" y="1417562"/>
                  <a:pt x="355036" y="1424355"/>
                  <a:pt x="420914" y="1407886"/>
                </a:cubicBezTo>
                <a:cubicBezTo>
                  <a:pt x="454760" y="1399424"/>
                  <a:pt x="508000" y="1349829"/>
                  <a:pt x="508000" y="1349829"/>
                </a:cubicBezTo>
                <a:cubicBezTo>
                  <a:pt x="527352" y="1354667"/>
                  <a:pt x="547379" y="1357339"/>
                  <a:pt x="566057" y="1364343"/>
                </a:cubicBezTo>
                <a:cubicBezTo>
                  <a:pt x="586316" y="1371940"/>
                  <a:pt x="604227" y="1384849"/>
                  <a:pt x="624114" y="1393372"/>
                </a:cubicBezTo>
                <a:cubicBezTo>
                  <a:pt x="638176" y="1399399"/>
                  <a:pt x="653143" y="1403048"/>
                  <a:pt x="667657" y="1407886"/>
                </a:cubicBezTo>
                <a:cubicBezTo>
                  <a:pt x="682171" y="1417562"/>
                  <a:pt x="695598" y="1429114"/>
                  <a:pt x="711200" y="1436915"/>
                </a:cubicBezTo>
                <a:cubicBezTo>
                  <a:pt x="775961" y="1469295"/>
                  <a:pt x="818684" y="1445035"/>
                  <a:pt x="899886" y="1436915"/>
                </a:cubicBezTo>
                <a:lnTo>
                  <a:pt x="1030514" y="1393372"/>
                </a:lnTo>
                <a:lnTo>
                  <a:pt x="1074057" y="1378858"/>
                </a:lnTo>
                <a:cubicBezTo>
                  <a:pt x="1117174" y="1393230"/>
                  <a:pt x="1170184" y="1402413"/>
                  <a:pt x="1204686" y="1436915"/>
                </a:cubicBezTo>
                <a:cubicBezTo>
                  <a:pt x="1217021" y="1449250"/>
                  <a:pt x="1218922" y="1471213"/>
                  <a:pt x="1233714" y="1480458"/>
                </a:cubicBezTo>
                <a:cubicBezTo>
                  <a:pt x="1259662" y="1496675"/>
                  <a:pt x="1320800" y="1509486"/>
                  <a:pt x="1320800" y="1509486"/>
                </a:cubicBezTo>
                <a:cubicBezTo>
                  <a:pt x="1364343" y="1504648"/>
                  <a:pt x="1408469" y="1503564"/>
                  <a:pt x="1451429" y="1494972"/>
                </a:cubicBezTo>
                <a:cubicBezTo>
                  <a:pt x="1481433" y="1488971"/>
                  <a:pt x="1508021" y="1468484"/>
                  <a:pt x="1538514" y="1465943"/>
                </a:cubicBezTo>
                <a:lnTo>
                  <a:pt x="1712686" y="1451429"/>
                </a:lnTo>
                <a:cubicBezTo>
                  <a:pt x="1732038" y="1436915"/>
                  <a:pt x="1749740" y="1419888"/>
                  <a:pt x="1770743" y="1407886"/>
                </a:cubicBezTo>
                <a:cubicBezTo>
                  <a:pt x="1812207" y="1384193"/>
                  <a:pt x="1855183" y="1393372"/>
                  <a:pt x="1901371" y="1393372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359729" y="3272226"/>
            <a:ext cx="3590471" cy="1447800"/>
            <a:chOff x="4029529" y="2895600"/>
            <a:chExt cx="3590471" cy="14478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029529" y="2895600"/>
              <a:ext cx="1752600" cy="0"/>
            </a:xfrm>
            <a:prstGeom prst="line">
              <a:avLst/>
            </a:prstGeom>
            <a:ln w="412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82129" y="2895600"/>
              <a:ext cx="0" cy="1447800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782129" y="4343400"/>
              <a:ext cx="1837871" cy="0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3938813" y="5101026"/>
            <a:ext cx="457200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15642" y="5117068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Time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44684" y="1758406"/>
            <a:ext cx="5094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Traffic flowing on a link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4267200" y="381146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Traffic before the failure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6197600" y="381145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Traffic during the failure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28600" y="1524000"/>
            <a:ext cx="43434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KEY CHALLENGE-1</a:t>
            </a:r>
          </a:p>
          <a:p>
            <a:pPr algn="ctr"/>
            <a:r>
              <a:rPr lang="en-US" dirty="0" smtClean="0"/>
              <a:t>How do you compare the traffic distributions before and during the failure?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24971" y="5301734"/>
            <a:ext cx="4343400" cy="1295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KEY CHALLENGE-2</a:t>
            </a:r>
          </a:p>
          <a:p>
            <a:pPr algn="ctr"/>
            <a:r>
              <a:rPr lang="en-US" dirty="0" smtClean="0"/>
              <a:t>What time window to pick to compute the traffic distributions?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114800" y="2946944"/>
            <a:ext cx="4038600" cy="2006056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8610600" y="3490070"/>
                <a:ext cx="3733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/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490070"/>
                <a:ext cx="3733799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28600" y="5301734"/>
            <a:ext cx="4343400" cy="1295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KEY CHALLENGE-2</a:t>
            </a:r>
          </a:p>
          <a:p>
            <a:pPr algn="ctr"/>
            <a:r>
              <a:rPr lang="en-US" dirty="0" smtClean="0"/>
              <a:t>What time window to pick to compute the traffic distributions?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3114" y="1519626"/>
            <a:ext cx="4343400" cy="1295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KEY CHALLENGE-1</a:t>
            </a:r>
          </a:p>
          <a:p>
            <a:pPr algn="ctr"/>
            <a:r>
              <a:rPr lang="en-US" dirty="0" smtClean="0"/>
              <a:t>How do you compare the traffic distributions before and during the failure?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20200" y="5101026"/>
            <a:ext cx="3204031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Parameterize the time window size and compute the accuracy</a:t>
            </a:r>
            <a:endParaRPr lang="en-US" sz="2400" dirty="0"/>
          </a:p>
        </p:txBody>
      </p:sp>
      <p:cxnSp>
        <p:nvCxnSpPr>
          <p:cNvPr id="32" name="Straight Arrow Connector 31"/>
          <p:cNvCxnSpPr>
            <a:stCxn id="28" idx="2"/>
            <a:endCxn id="31" idx="0"/>
          </p:cNvCxnSpPr>
          <p:nvPr/>
        </p:nvCxnSpPr>
        <p:spPr>
          <a:xfrm>
            <a:off x="10477500" y="4136401"/>
            <a:ext cx="344716" cy="9646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1" b="10983"/>
          <a:stretch/>
        </p:blipFill>
        <p:spPr bwMode="auto">
          <a:xfrm>
            <a:off x="11277600" y="-136132"/>
            <a:ext cx="1219200" cy="235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ight Arrow 32"/>
          <p:cNvSpPr/>
          <p:nvPr/>
        </p:nvSpPr>
        <p:spPr>
          <a:xfrm>
            <a:off x="10302766" y="974284"/>
            <a:ext cx="914400" cy="78412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Impact: Use Mann-Whitney-Wilcoxon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9" y="1835150"/>
            <a:ext cx="5678302" cy="431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9" y="1835149"/>
            <a:ext cx="5678302" cy="43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9" y="1835149"/>
            <a:ext cx="5678302" cy="43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9" y="1835149"/>
            <a:ext cx="5678302" cy="43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9" y="1835149"/>
            <a:ext cx="5678302" cy="43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9" y="1835149"/>
            <a:ext cx="5678302" cy="431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14345"/>
              </p:ext>
            </p:extLst>
          </p:nvPr>
        </p:nvGraphicFramePr>
        <p:xfrm>
          <a:off x="16611600" y="2002973"/>
          <a:ext cx="6019800" cy="41735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64981"/>
                <a:gridCol w="3754819"/>
              </a:tblGrid>
              <a:tr h="596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Time window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% where p-value &lt; 0.05</a:t>
                      </a:r>
                      <a:endParaRPr lang="en-US" sz="2800" dirty="0"/>
                    </a:p>
                  </a:txBody>
                  <a:tcPr anchor="ctr"/>
                </a:tc>
              </a:tr>
              <a:tr h="596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 hours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82.2%</a:t>
                      </a:r>
                      <a:endParaRPr lang="en-US" sz="2800" dirty="0"/>
                    </a:p>
                  </a:txBody>
                  <a:tcPr anchor="ctr"/>
                </a:tc>
              </a:tr>
              <a:tr h="596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 hours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91.1%</a:t>
                      </a:r>
                      <a:endParaRPr lang="en-US" sz="2800" dirty="0"/>
                    </a:p>
                  </a:txBody>
                  <a:tcPr anchor="ctr"/>
                </a:tc>
              </a:tr>
              <a:tr h="596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 hours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92.2%</a:t>
                      </a:r>
                      <a:endParaRPr lang="en-US" sz="2800" dirty="0"/>
                    </a:p>
                  </a:txBody>
                  <a:tcPr anchor="ctr"/>
                </a:tc>
              </a:tr>
              <a:tr h="596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 hours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99.3%</a:t>
                      </a:r>
                      <a:endParaRPr lang="en-US" sz="2800" dirty="0"/>
                    </a:p>
                  </a:txBody>
                  <a:tcPr anchor="ctr"/>
                </a:tc>
              </a:tr>
              <a:tr h="596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1.5 hours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91.8%</a:t>
                      </a:r>
                      <a:endParaRPr lang="en-US" sz="2800" dirty="0"/>
                    </a:p>
                  </a:txBody>
                  <a:tcPr anchor="ctr"/>
                </a:tc>
              </a:tr>
              <a:tr h="5962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hour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88.7%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155" name="AutoShape 51"/>
          <p:cNvSpPr>
            <a:spLocks noChangeAspect="1" noChangeArrowheads="1" noTextEdit="1"/>
          </p:cNvSpPr>
          <p:nvPr/>
        </p:nvSpPr>
        <p:spPr bwMode="auto">
          <a:xfrm>
            <a:off x="6399209" y="1830392"/>
            <a:ext cx="6018209" cy="43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03" name="Group 5202"/>
          <p:cNvGrpSpPr/>
          <p:nvPr/>
        </p:nvGrpSpPr>
        <p:grpSpPr>
          <a:xfrm>
            <a:off x="6399209" y="1852617"/>
            <a:ext cx="6048371" cy="606425"/>
            <a:chOff x="6399209" y="1852617"/>
            <a:chExt cx="6048371" cy="606425"/>
          </a:xfrm>
        </p:grpSpPr>
        <p:sp>
          <p:nvSpPr>
            <p:cNvPr id="5169" name="Line 72"/>
            <p:cNvSpPr>
              <a:spLocks noChangeShapeType="1"/>
            </p:cNvSpPr>
            <p:nvPr/>
          </p:nvSpPr>
          <p:spPr bwMode="auto">
            <a:xfrm>
              <a:off x="6399209" y="1852617"/>
              <a:ext cx="6019796" cy="0"/>
            </a:xfrm>
            <a:prstGeom prst="lin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Rectangle 74"/>
            <p:cNvSpPr>
              <a:spLocks noChangeArrowheads="1"/>
            </p:cNvSpPr>
            <p:nvPr/>
          </p:nvSpPr>
          <p:spPr bwMode="auto">
            <a:xfrm>
              <a:off x="6530971" y="1931992"/>
              <a:ext cx="2192336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Time window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2" name="Rectangle 75"/>
            <p:cNvSpPr>
              <a:spLocks noChangeArrowheads="1"/>
            </p:cNvSpPr>
            <p:nvPr/>
          </p:nvSpPr>
          <p:spPr bwMode="auto">
            <a:xfrm>
              <a:off x="8826495" y="1931992"/>
              <a:ext cx="1744661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% where 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3" name="Rectangle 76"/>
            <p:cNvSpPr>
              <a:spLocks noChangeArrowheads="1"/>
            </p:cNvSpPr>
            <p:nvPr/>
          </p:nvSpPr>
          <p:spPr bwMode="auto">
            <a:xfrm>
              <a:off x="10375894" y="1931992"/>
              <a:ext cx="300037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5" name="Rectangle 77"/>
            <p:cNvSpPr>
              <a:spLocks noChangeArrowheads="1"/>
            </p:cNvSpPr>
            <p:nvPr/>
          </p:nvSpPr>
          <p:spPr bwMode="auto">
            <a:xfrm>
              <a:off x="10483844" y="1931992"/>
              <a:ext cx="1963736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value &lt; 0.05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96" name="Group 5195"/>
          <p:cNvGrpSpPr/>
          <p:nvPr/>
        </p:nvGrpSpPr>
        <p:grpSpPr>
          <a:xfrm>
            <a:off x="6399209" y="2447930"/>
            <a:ext cx="6019797" cy="608013"/>
            <a:chOff x="6399209" y="2447930"/>
            <a:chExt cx="6019797" cy="608013"/>
          </a:xfrm>
        </p:grpSpPr>
        <p:sp>
          <p:nvSpPr>
            <p:cNvPr id="5156" name="Rectangle 53"/>
            <p:cNvSpPr>
              <a:spLocks noChangeArrowheads="1"/>
            </p:cNvSpPr>
            <p:nvPr/>
          </p:nvSpPr>
          <p:spPr bwMode="auto">
            <a:xfrm>
              <a:off x="6399209" y="2447930"/>
              <a:ext cx="2266949" cy="5969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74" name="Picture 5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209" y="2449517"/>
              <a:ext cx="2263774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7" name="Rectangle 55"/>
            <p:cNvSpPr>
              <a:spLocks noChangeArrowheads="1"/>
            </p:cNvSpPr>
            <p:nvPr/>
          </p:nvSpPr>
          <p:spPr bwMode="auto">
            <a:xfrm>
              <a:off x="6399209" y="2447930"/>
              <a:ext cx="2266949" cy="596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Rectangle 56"/>
            <p:cNvSpPr>
              <a:spLocks noChangeArrowheads="1"/>
            </p:cNvSpPr>
            <p:nvPr/>
          </p:nvSpPr>
          <p:spPr bwMode="auto">
            <a:xfrm>
              <a:off x="8662983" y="2447930"/>
              <a:ext cx="3754435" cy="5969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77" name="Picture 5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983" y="2449517"/>
              <a:ext cx="3756023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9" name="Rectangle 58"/>
            <p:cNvSpPr>
              <a:spLocks noChangeArrowheads="1"/>
            </p:cNvSpPr>
            <p:nvPr/>
          </p:nvSpPr>
          <p:spPr bwMode="auto">
            <a:xfrm>
              <a:off x="8662983" y="2447930"/>
              <a:ext cx="3754435" cy="596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Line 71"/>
            <p:cNvSpPr>
              <a:spLocks noChangeShapeType="1"/>
            </p:cNvSpPr>
            <p:nvPr/>
          </p:nvSpPr>
          <p:spPr bwMode="auto">
            <a:xfrm>
              <a:off x="6399209" y="2449517"/>
              <a:ext cx="6019796" cy="0"/>
            </a:xfrm>
            <a:prstGeom prst="lin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Rectangle 78"/>
            <p:cNvSpPr>
              <a:spLocks noChangeArrowheads="1"/>
            </p:cNvSpPr>
            <p:nvPr/>
          </p:nvSpPr>
          <p:spPr bwMode="auto">
            <a:xfrm>
              <a:off x="6992934" y="2527305"/>
              <a:ext cx="126841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 hours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78" name="Rectangle 79"/>
            <p:cNvSpPr>
              <a:spLocks noChangeArrowheads="1"/>
            </p:cNvSpPr>
            <p:nvPr/>
          </p:nvSpPr>
          <p:spPr bwMode="auto">
            <a:xfrm>
              <a:off x="10099669" y="2527305"/>
              <a:ext cx="106521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82.2%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97" name="Group 5196"/>
          <p:cNvGrpSpPr/>
          <p:nvPr/>
        </p:nvGrpSpPr>
        <p:grpSpPr>
          <a:xfrm>
            <a:off x="6992934" y="3124205"/>
            <a:ext cx="4171947" cy="527050"/>
            <a:chOff x="6992934" y="3124205"/>
            <a:chExt cx="4171947" cy="527050"/>
          </a:xfrm>
        </p:grpSpPr>
        <p:sp>
          <p:nvSpPr>
            <p:cNvPr id="5179" name="Rectangle 80"/>
            <p:cNvSpPr>
              <a:spLocks noChangeArrowheads="1"/>
            </p:cNvSpPr>
            <p:nvPr/>
          </p:nvSpPr>
          <p:spPr bwMode="auto">
            <a:xfrm>
              <a:off x="6992934" y="3124205"/>
              <a:ext cx="1268412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 hours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1" name="Rectangle 81"/>
            <p:cNvSpPr>
              <a:spLocks noChangeArrowheads="1"/>
            </p:cNvSpPr>
            <p:nvPr/>
          </p:nvSpPr>
          <p:spPr bwMode="auto">
            <a:xfrm>
              <a:off x="10099669" y="3124205"/>
              <a:ext cx="1065212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91.1%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98" name="Group 5197"/>
          <p:cNvGrpSpPr/>
          <p:nvPr/>
        </p:nvGrpSpPr>
        <p:grpSpPr>
          <a:xfrm>
            <a:off x="6399209" y="3641730"/>
            <a:ext cx="6019797" cy="606425"/>
            <a:chOff x="6399209" y="3641730"/>
            <a:chExt cx="6019797" cy="606425"/>
          </a:xfrm>
        </p:grpSpPr>
        <p:sp>
          <p:nvSpPr>
            <p:cNvPr id="5160" name="Rectangle 59"/>
            <p:cNvSpPr>
              <a:spLocks noChangeArrowheads="1"/>
            </p:cNvSpPr>
            <p:nvPr/>
          </p:nvSpPr>
          <p:spPr bwMode="auto">
            <a:xfrm>
              <a:off x="6399209" y="3641730"/>
              <a:ext cx="2266949" cy="5969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80" name="Picture 6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209" y="3641730"/>
              <a:ext cx="2263774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1" name="Rectangle 61"/>
            <p:cNvSpPr>
              <a:spLocks noChangeArrowheads="1"/>
            </p:cNvSpPr>
            <p:nvPr/>
          </p:nvSpPr>
          <p:spPr bwMode="auto">
            <a:xfrm>
              <a:off x="6399209" y="3641730"/>
              <a:ext cx="2266949" cy="596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Rectangle 62"/>
            <p:cNvSpPr>
              <a:spLocks noChangeArrowheads="1"/>
            </p:cNvSpPr>
            <p:nvPr/>
          </p:nvSpPr>
          <p:spPr bwMode="auto">
            <a:xfrm>
              <a:off x="8662983" y="3641730"/>
              <a:ext cx="3754435" cy="59690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83" name="Picture 6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983" y="3641730"/>
              <a:ext cx="3756023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3" name="Rectangle 64"/>
            <p:cNvSpPr>
              <a:spLocks noChangeArrowheads="1"/>
            </p:cNvSpPr>
            <p:nvPr/>
          </p:nvSpPr>
          <p:spPr bwMode="auto">
            <a:xfrm>
              <a:off x="8662983" y="3641730"/>
              <a:ext cx="3754435" cy="596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Rectangle 82"/>
            <p:cNvSpPr>
              <a:spLocks noChangeArrowheads="1"/>
            </p:cNvSpPr>
            <p:nvPr/>
          </p:nvSpPr>
          <p:spPr bwMode="auto">
            <a:xfrm>
              <a:off x="6992934" y="3721105"/>
              <a:ext cx="1268412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 hours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4" name="Rectangle 83"/>
            <p:cNvSpPr>
              <a:spLocks noChangeArrowheads="1"/>
            </p:cNvSpPr>
            <p:nvPr/>
          </p:nvSpPr>
          <p:spPr bwMode="auto">
            <a:xfrm>
              <a:off x="10099669" y="3721105"/>
              <a:ext cx="1065212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92.2%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99" name="Group 5198"/>
          <p:cNvGrpSpPr/>
          <p:nvPr/>
        </p:nvGrpSpPr>
        <p:grpSpPr>
          <a:xfrm>
            <a:off x="6992934" y="4318005"/>
            <a:ext cx="4171947" cy="528638"/>
            <a:chOff x="6992934" y="4318005"/>
            <a:chExt cx="4171947" cy="528638"/>
          </a:xfrm>
        </p:grpSpPr>
        <p:sp>
          <p:nvSpPr>
            <p:cNvPr id="5185" name="Rectangle 84"/>
            <p:cNvSpPr>
              <a:spLocks noChangeArrowheads="1"/>
            </p:cNvSpPr>
            <p:nvPr/>
          </p:nvSpPr>
          <p:spPr bwMode="auto">
            <a:xfrm>
              <a:off x="6992934" y="4318005"/>
              <a:ext cx="126841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 hours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87" name="Rectangle 85"/>
            <p:cNvSpPr>
              <a:spLocks noChangeArrowheads="1"/>
            </p:cNvSpPr>
            <p:nvPr/>
          </p:nvSpPr>
          <p:spPr bwMode="auto">
            <a:xfrm>
              <a:off x="10099669" y="4318005"/>
              <a:ext cx="1065212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99.3%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00" name="Group 5199"/>
          <p:cNvGrpSpPr/>
          <p:nvPr/>
        </p:nvGrpSpPr>
        <p:grpSpPr>
          <a:xfrm>
            <a:off x="6399209" y="4832355"/>
            <a:ext cx="6019797" cy="608013"/>
            <a:chOff x="6399209" y="4832355"/>
            <a:chExt cx="6019797" cy="608013"/>
          </a:xfrm>
        </p:grpSpPr>
        <p:sp>
          <p:nvSpPr>
            <p:cNvPr id="5164" name="Rectangle 65"/>
            <p:cNvSpPr>
              <a:spLocks noChangeArrowheads="1"/>
            </p:cNvSpPr>
            <p:nvPr/>
          </p:nvSpPr>
          <p:spPr bwMode="auto">
            <a:xfrm>
              <a:off x="6399209" y="4832355"/>
              <a:ext cx="2266949" cy="59848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86" name="Picture 6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209" y="4833943"/>
              <a:ext cx="2263774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5" name="Rectangle 67"/>
            <p:cNvSpPr>
              <a:spLocks noChangeArrowheads="1"/>
            </p:cNvSpPr>
            <p:nvPr/>
          </p:nvSpPr>
          <p:spPr bwMode="auto">
            <a:xfrm>
              <a:off x="6399209" y="4833943"/>
              <a:ext cx="2266949" cy="596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Rectangle 68"/>
            <p:cNvSpPr>
              <a:spLocks noChangeArrowheads="1"/>
            </p:cNvSpPr>
            <p:nvPr/>
          </p:nvSpPr>
          <p:spPr bwMode="auto">
            <a:xfrm>
              <a:off x="8662983" y="4832355"/>
              <a:ext cx="3754435" cy="59848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89" name="Picture 6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983" y="4833943"/>
              <a:ext cx="3756023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7" name="Rectangle 70"/>
            <p:cNvSpPr>
              <a:spLocks noChangeArrowheads="1"/>
            </p:cNvSpPr>
            <p:nvPr/>
          </p:nvSpPr>
          <p:spPr bwMode="auto">
            <a:xfrm>
              <a:off x="8662983" y="4833943"/>
              <a:ext cx="3754435" cy="596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Rectangle 86"/>
            <p:cNvSpPr>
              <a:spLocks noChangeArrowheads="1"/>
            </p:cNvSpPr>
            <p:nvPr/>
          </p:nvSpPr>
          <p:spPr bwMode="auto">
            <a:xfrm>
              <a:off x="6856409" y="4913318"/>
              <a:ext cx="1535111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1.5 hours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0" name="Rectangle 87"/>
            <p:cNvSpPr>
              <a:spLocks noChangeArrowheads="1"/>
            </p:cNvSpPr>
            <p:nvPr/>
          </p:nvSpPr>
          <p:spPr bwMode="auto">
            <a:xfrm>
              <a:off x="10099669" y="4913318"/>
              <a:ext cx="1065212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91.8%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01" name="Group 5200"/>
          <p:cNvGrpSpPr/>
          <p:nvPr/>
        </p:nvGrpSpPr>
        <p:grpSpPr>
          <a:xfrm>
            <a:off x="6399209" y="5510218"/>
            <a:ext cx="6019796" cy="527050"/>
            <a:chOff x="6399209" y="5510218"/>
            <a:chExt cx="6019796" cy="527050"/>
          </a:xfrm>
        </p:grpSpPr>
        <p:sp>
          <p:nvSpPr>
            <p:cNvPr id="5170" name="Line 73"/>
            <p:cNvSpPr>
              <a:spLocks noChangeShapeType="1"/>
            </p:cNvSpPr>
            <p:nvPr/>
          </p:nvSpPr>
          <p:spPr bwMode="auto">
            <a:xfrm>
              <a:off x="6399209" y="6026155"/>
              <a:ext cx="6019796" cy="0"/>
            </a:xfrm>
            <a:prstGeom prst="line">
              <a:avLst/>
            </a:prstGeom>
            <a:noFill/>
            <a:ln w="12700" cap="flat">
              <a:solidFill>
                <a:srgbClr val="C0504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Rectangle 88"/>
            <p:cNvSpPr>
              <a:spLocks noChangeArrowheads="1"/>
            </p:cNvSpPr>
            <p:nvPr/>
          </p:nvSpPr>
          <p:spPr bwMode="auto">
            <a:xfrm>
              <a:off x="7059609" y="5510218"/>
              <a:ext cx="1130299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 hour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2" name="Rectangle 89"/>
            <p:cNvSpPr>
              <a:spLocks noChangeArrowheads="1"/>
            </p:cNvSpPr>
            <p:nvPr/>
          </p:nvSpPr>
          <p:spPr bwMode="auto">
            <a:xfrm>
              <a:off x="10099669" y="5510218"/>
              <a:ext cx="1065212" cy="52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88.7%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02" name="Rectangle 5201"/>
          <p:cNvSpPr/>
          <p:nvPr/>
        </p:nvSpPr>
        <p:spPr>
          <a:xfrm>
            <a:off x="6399209" y="4114800"/>
            <a:ext cx="6018210" cy="79851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63021" y="1240848"/>
            <a:ext cx="12115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Null Hypothesis: Traffic </a:t>
            </a:r>
            <a:r>
              <a:rPr lang="en-US" sz="2000" b="1" dirty="0"/>
              <a:t>values observed before a failure and during a failure follow the same distribution</a:t>
            </a:r>
          </a:p>
        </p:txBody>
      </p:sp>
      <p:sp>
        <p:nvSpPr>
          <p:cNvPr id="3" name="Striped Right Arrow 2"/>
          <p:cNvSpPr/>
          <p:nvPr/>
        </p:nvSpPr>
        <p:spPr>
          <a:xfrm rot="2356560" flipH="1" flipV="1">
            <a:off x="2864229" y="3268587"/>
            <a:ext cx="3644141" cy="238288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77396" y="1120140"/>
            <a:ext cx="11728827" cy="5358968"/>
            <a:chOff x="277396" y="1120140"/>
            <a:chExt cx="11728827" cy="5358968"/>
          </a:xfrm>
        </p:grpSpPr>
        <p:grpSp>
          <p:nvGrpSpPr>
            <p:cNvPr id="46" name="Group 45"/>
            <p:cNvGrpSpPr/>
            <p:nvPr/>
          </p:nvGrpSpPr>
          <p:grpSpPr>
            <a:xfrm>
              <a:off x="533400" y="3406246"/>
              <a:ext cx="4923590" cy="1200329"/>
              <a:chOff x="489750" y="3276600"/>
              <a:chExt cx="4923590" cy="1200329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489750" y="3276600"/>
                <a:ext cx="6527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smtClean="0">
                    <a:solidFill>
                      <a:srgbClr val="FF0000"/>
                    </a:solidFill>
                  </a:rPr>
                  <a:t>2</a:t>
                </a:r>
                <a:endParaRPr lang="en-US" sz="7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1176128" y="3522821"/>
                <a:ext cx="42372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prstClr val="black"/>
                    </a:solidFill>
                  </a:rPr>
                  <a:t>CHALLENGE: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How to measure failure impact?</a:t>
                </a:r>
                <a:endParaRPr lang="en-US" sz="2000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33400" y="2152471"/>
              <a:ext cx="4899094" cy="1200329"/>
              <a:chOff x="489750" y="1982450"/>
              <a:chExt cx="4899094" cy="1200329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489750" y="1982450"/>
                <a:ext cx="6527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smtClean="0">
                    <a:solidFill>
                      <a:srgbClr val="FF0000"/>
                    </a:solidFill>
                  </a:rPr>
                  <a:t>1</a:t>
                </a:r>
                <a:endParaRPr lang="en-US" sz="7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176128" y="2228671"/>
                <a:ext cx="421271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prstClr val="black"/>
                    </a:solidFill>
                  </a:rPr>
                  <a:t>CHALLENGE: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How to remove duplicate events?</a:t>
                </a:r>
                <a:endParaRPr lang="en-US" sz="2000" dirty="0"/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2895600" y="1524000"/>
              <a:ext cx="2536894" cy="5862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SYSLOG/SNMP Events </a:t>
              </a:r>
            </a:p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(July 2010-2012)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33400" y="4777221"/>
              <a:ext cx="5022264" cy="1200329"/>
              <a:chOff x="489750" y="4572000"/>
              <a:chExt cx="5022264" cy="1200329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489750" y="4572000"/>
                <a:ext cx="6527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dirty="0" smtClean="0">
                    <a:solidFill>
                      <a:srgbClr val="FF0000"/>
                    </a:solidFill>
                  </a:rPr>
                  <a:t>3</a:t>
                </a:r>
                <a:endParaRPr lang="en-US" sz="7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176128" y="4818221"/>
                <a:ext cx="433588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solidFill>
                      <a:prstClr val="black"/>
                    </a:solidFill>
                  </a:rPr>
                  <a:t>CHALLENGE: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</a:rPr>
                  <a:t>How to determine problem root cause?</a:t>
                </a:r>
                <a:endParaRPr lang="en-US" sz="2000" dirty="0"/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533400" y="5987019"/>
              <a:ext cx="4923589" cy="4920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</a:rPr>
                <a:t>Impactful Failures + Problem Root Causes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21438" y="1595735"/>
              <a:ext cx="21136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1.96M </a:t>
              </a:r>
              <a:r>
                <a:rPr lang="en-US" b="1" dirty="0" smtClean="0">
                  <a:solidFill>
                    <a:srgbClr val="FF0000"/>
                  </a:solidFill>
                </a:rPr>
                <a:t>raw events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15000" y="3581400"/>
              <a:ext cx="2326532" cy="106553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prstClr val="black"/>
                </a:solidFill>
              </a:endParaRPr>
            </a:p>
            <a:p>
              <a:pPr algn="ctr"/>
              <a:endParaRPr lang="en-US" sz="1600" b="1" dirty="0">
                <a:solidFill>
                  <a:prstClr val="black"/>
                </a:solidFill>
              </a:endParaRPr>
            </a:p>
            <a:p>
              <a:pPr algn="ctr"/>
              <a:endParaRPr lang="en-US" sz="16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15000" y="2279400"/>
              <a:ext cx="2326532" cy="106553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t="15370" r="11124" b="14731"/>
            <a:stretch/>
          </p:blipFill>
          <p:spPr bwMode="auto">
            <a:xfrm>
              <a:off x="5735314" y="2429172"/>
              <a:ext cx="2265686" cy="80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Arrow Connector 54"/>
            <p:cNvCxnSpPr>
              <a:stCxn id="53" idx="2"/>
              <a:endCxn id="52" idx="0"/>
            </p:cNvCxnSpPr>
            <p:nvPr/>
          </p:nvCxnSpPr>
          <p:spPr>
            <a:xfrm>
              <a:off x="6878266" y="3344933"/>
              <a:ext cx="0" cy="23646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ular Callout 55"/>
            <p:cNvSpPr/>
            <p:nvPr/>
          </p:nvSpPr>
          <p:spPr>
            <a:xfrm>
              <a:off x="277396" y="1120140"/>
              <a:ext cx="1232815" cy="337758"/>
            </a:xfrm>
            <a:prstGeom prst="wedgeRoundRectCallout">
              <a:avLst>
                <a:gd name="adj1" fmla="val 33223"/>
                <a:gd name="adj2" fmla="val 72331"/>
                <a:gd name="adj3" fmla="val 1666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Link Down</a:t>
              </a:r>
              <a:endParaRPr lang="en-US" b="1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60336" y="1303712"/>
              <a:ext cx="1885704" cy="959428"/>
              <a:chOff x="360336" y="1326572"/>
              <a:chExt cx="1885704" cy="959428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360336" y="1916668"/>
                <a:ext cx="9350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Firewall</a:t>
                </a:r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430111" y="1326572"/>
                <a:ext cx="8159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Switch</a:t>
                </a:r>
                <a:endParaRPr lang="en-US" dirty="0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601994" y="1666449"/>
                <a:ext cx="1250600" cy="351549"/>
                <a:chOff x="601994" y="1666449"/>
                <a:chExt cx="1250600" cy="351549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V="1">
                  <a:off x="765150" y="1817110"/>
                  <a:ext cx="984734" cy="22949"/>
                </a:xfrm>
                <a:prstGeom prst="line">
                  <a:avLst/>
                </a:prstGeom>
                <a:ln w="857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00" name="Picture 3" descr="E:\M\Temp\VirtualShare\Sigmetrics\Icons\router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94" y="1666449"/>
                  <a:ext cx="513886" cy="347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3" descr="E:\M\Temp\VirtualShare\Sigmetrics\Icons\router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8708" y="1670778"/>
                  <a:ext cx="513886" cy="3472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8" name="Lightning Bolt 57"/>
            <p:cNvSpPr/>
            <p:nvPr/>
          </p:nvSpPr>
          <p:spPr>
            <a:xfrm>
              <a:off x="1110108" y="1599582"/>
              <a:ext cx="228600" cy="435233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102" idx="3"/>
              <a:endCxn id="48" idx="1"/>
            </p:cNvCxnSpPr>
            <p:nvPr/>
          </p:nvCxnSpPr>
          <p:spPr>
            <a:xfrm flipV="1">
              <a:off x="1852594" y="1817111"/>
              <a:ext cx="1043006" cy="441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715000" y="4878067"/>
              <a:ext cx="2326532" cy="106553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80000">
                  <a:schemeClr val="bg1"/>
                </a:gs>
                <a:gs pos="100000">
                  <a:schemeClr val="bg1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prstClr val="black"/>
                </a:solidFill>
              </a:endParaRPr>
            </a:p>
            <a:p>
              <a:pPr algn="ctr"/>
              <a:endParaRPr lang="en-US" sz="1600" b="1" dirty="0">
                <a:solidFill>
                  <a:prstClr val="black"/>
                </a:solidFill>
              </a:endParaRPr>
            </a:p>
            <a:p>
              <a:pPr algn="ctr"/>
              <a:endParaRPr lang="en-US" sz="1600" b="1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600" y="5136236"/>
              <a:ext cx="1262756" cy="404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2" name="Straight Arrow Connector 61"/>
            <p:cNvCxnSpPr>
              <a:stCxn id="51" idx="2"/>
              <a:endCxn id="53" idx="0"/>
            </p:cNvCxnSpPr>
            <p:nvPr/>
          </p:nvCxnSpPr>
          <p:spPr>
            <a:xfrm>
              <a:off x="6878266" y="2057400"/>
              <a:ext cx="0" cy="222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2" idx="2"/>
              <a:endCxn id="60" idx="0"/>
            </p:cNvCxnSpPr>
            <p:nvPr/>
          </p:nvCxnSpPr>
          <p:spPr>
            <a:xfrm>
              <a:off x="6878266" y="4646933"/>
              <a:ext cx="0" cy="2311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8170108" y="2537638"/>
              <a:ext cx="38361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Time-based Grouping</a:t>
              </a:r>
              <a:endParaRPr lang="en-US" sz="32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70108" y="3821778"/>
              <a:ext cx="2507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Traffic Impact</a:t>
              </a:r>
              <a:endParaRPr lang="en-US" sz="3200" b="1" dirty="0"/>
            </a:p>
          </p:txBody>
        </p:sp>
        <p:pic>
          <p:nvPicPr>
            <p:cNvPr id="8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966" y="3797801"/>
              <a:ext cx="2151314" cy="77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745" y="5023153"/>
              <a:ext cx="2285735" cy="766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8170108" y="5114155"/>
              <a:ext cx="3243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Functional Impact</a:t>
              </a:r>
              <a:endParaRPr lang="en-US" sz="3200" b="1" dirty="0"/>
            </a:p>
          </p:txBody>
        </p:sp>
      </p:grpSp>
      <p:cxnSp>
        <p:nvCxnSpPr>
          <p:cNvPr id="92" name="Elbow Connector 91"/>
          <p:cNvCxnSpPr>
            <a:stCxn id="3" idx="2"/>
            <a:endCxn id="91" idx="3"/>
          </p:cNvCxnSpPr>
          <p:nvPr/>
        </p:nvCxnSpPr>
        <p:spPr>
          <a:xfrm rot="5400000">
            <a:off x="6401474" y="5773840"/>
            <a:ext cx="273083" cy="680502"/>
          </a:xfrm>
          <a:prstGeom prst="bentConnector2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Impactful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6B30A-C3B9-43C4-8C70-4668D28390A2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533400" y="3406246"/>
            <a:ext cx="4923590" cy="1200329"/>
            <a:chOff x="489750" y="3276600"/>
            <a:chExt cx="4923590" cy="1200329"/>
          </a:xfrm>
        </p:grpSpPr>
        <p:sp>
          <p:nvSpPr>
            <p:cNvPr id="65" name="TextBox 64"/>
            <p:cNvSpPr txBox="1"/>
            <p:nvPr/>
          </p:nvSpPr>
          <p:spPr>
            <a:xfrm>
              <a:off x="489750" y="327660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2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76128" y="3522821"/>
              <a:ext cx="42372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measure failure impact?</a:t>
              </a:r>
              <a:endParaRPr lang="en-US" sz="20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152471"/>
            <a:ext cx="4899094" cy="1200329"/>
            <a:chOff x="489750" y="1982450"/>
            <a:chExt cx="4899094" cy="1200329"/>
          </a:xfrm>
        </p:grpSpPr>
        <p:sp>
          <p:nvSpPr>
            <p:cNvPr id="69" name="TextBox 68"/>
            <p:cNvSpPr txBox="1"/>
            <p:nvPr/>
          </p:nvSpPr>
          <p:spPr>
            <a:xfrm>
              <a:off x="489750" y="198245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1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76128" y="2228671"/>
              <a:ext cx="42127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remove duplicate events?</a:t>
              </a:r>
              <a:endParaRPr lang="en-US" sz="2000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2895600" y="1524000"/>
            <a:ext cx="2536894" cy="58622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SYSLOG/SNMP Events </a:t>
            </a:r>
          </a:p>
          <a:p>
            <a:pPr algn="ctr"/>
            <a:r>
              <a:rPr lang="en-US" b="1" dirty="0" smtClean="0">
                <a:solidFill>
                  <a:prstClr val="white"/>
                </a:solidFill>
              </a:rPr>
              <a:t>(July 2010-2013)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533400" y="4777221"/>
            <a:ext cx="5022264" cy="1200329"/>
            <a:chOff x="489750" y="4572000"/>
            <a:chExt cx="5022264" cy="1200329"/>
          </a:xfrm>
        </p:grpSpPr>
        <p:sp>
          <p:nvSpPr>
            <p:cNvPr id="73" name="TextBox 72"/>
            <p:cNvSpPr txBox="1"/>
            <p:nvPr/>
          </p:nvSpPr>
          <p:spPr>
            <a:xfrm>
              <a:off x="489750" y="4572000"/>
              <a:ext cx="6527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solidFill>
                    <a:srgbClr val="FF0000"/>
                  </a:solidFill>
                </a:rPr>
                <a:t>3</a:t>
              </a:r>
              <a:endParaRPr lang="en-US" sz="7200" dirty="0">
                <a:solidFill>
                  <a:srgbClr val="FF000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76128" y="4818221"/>
              <a:ext cx="433588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prstClr val="black"/>
                  </a:solidFill>
                </a:rPr>
                <a:t>CHALLENGE:</a:t>
              </a:r>
            </a:p>
            <a:p>
              <a:r>
                <a:rPr lang="en-US" sz="2000" dirty="0" smtClean="0">
                  <a:solidFill>
                    <a:prstClr val="black"/>
                  </a:solidFill>
                </a:rPr>
                <a:t>How to determine problem root cause?</a:t>
              </a:r>
              <a:endParaRPr lang="en-US" sz="2000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533400" y="5987019"/>
            <a:ext cx="4923589" cy="49208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white"/>
                </a:solidFill>
              </a:rPr>
              <a:t>Impactful Failures + Problem Root Causes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21438" y="1595735"/>
            <a:ext cx="2113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1.96M </a:t>
            </a:r>
            <a:r>
              <a:rPr lang="en-US" b="1" dirty="0" smtClean="0">
                <a:solidFill>
                  <a:srgbClr val="FF0000"/>
                </a:solidFill>
              </a:rPr>
              <a:t>raw events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Slide Number Placeholder 3"/>
          <p:cNvSpPr txBox="1">
            <a:spLocks/>
          </p:cNvSpPr>
          <p:nvPr/>
        </p:nvSpPr>
        <p:spPr>
          <a:xfrm>
            <a:off x="9174480" y="6356352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96B30A-C3B9-43C4-8C70-4668D28390A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6878266" y="3344933"/>
            <a:ext cx="0" cy="23646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ular Callout 81"/>
          <p:cNvSpPr/>
          <p:nvPr/>
        </p:nvSpPr>
        <p:spPr>
          <a:xfrm>
            <a:off x="277396" y="1120140"/>
            <a:ext cx="1232815" cy="337758"/>
          </a:xfrm>
          <a:prstGeom prst="wedgeRoundRectCallout">
            <a:avLst>
              <a:gd name="adj1" fmla="val 33223"/>
              <a:gd name="adj2" fmla="val 7233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Link Down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60336" y="1303712"/>
            <a:ext cx="1885704" cy="959428"/>
            <a:chOff x="360336" y="1326572"/>
            <a:chExt cx="1885704" cy="959428"/>
          </a:xfrm>
        </p:grpSpPr>
        <p:sp>
          <p:nvSpPr>
            <p:cNvPr id="78" name="Rectangle 77"/>
            <p:cNvSpPr/>
            <p:nvPr/>
          </p:nvSpPr>
          <p:spPr>
            <a:xfrm>
              <a:off x="360336" y="1916668"/>
              <a:ext cx="9350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Firewall</a:t>
              </a:r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30111" y="1326572"/>
              <a:ext cx="8159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Switch</a:t>
              </a:r>
              <a:endParaRPr lang="en-US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1994" y="1666449"/>
              <a:ext cx="1250600" cy="351549"/>
              <a:chOff x="601994" y="1666449"/>
              <a:chExt cx="1250600" cy="351549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V="1">
                <a:off x="765150" y="1817110"/>
                <a:ext cx="984734" cy="22949"/>
              </a:xfrm>
              <a:prstGeom prst="line">
                <a:avLst/>
              </a:prstGeom>
              <a:ln w="857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3" name="Picture 3" descr="E:\M\Temp\VirtualShare\Sigmetrics\Icons\router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994" y="1666449"/>
                <a:ext cx="513886" cy="347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" descr="E:\M\Temp\VirtualShare\Sigmetrics\Icons\router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708" y="1670778"/>
                <a:ext cx="513886" cy="347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1" name="Lightning Bolt 80"/>
          <p:cNvSpPr/>
          <p:nvPr/>
        </p:nvSpPr>
        <p:spPr>
          <a:xfrm>
            <a:off x="1110108" y="1599582"/>
            <a:ext cx="228600" cy="435233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9" idx="3"/>
            <a:endCxn id="71" idx="1"/>
          </p:cNvCxnSpPr>
          <p:nvPr/>
        </p:nvCxnSpPr>
        <p:spPr>
          <a:xfrm flipV="1">
            <a:off x="1852594" y="1817111"/>
            <a:ext cx="1043006" cy="44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7107234" y="192214"/>
            <a:ext cx="5582530" cy="13317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to define a middlebox</a:t>
            </a:r>
            <a:r>
              <a:rPr lang="en-US" sz="2800" b="1" dirty="0">
                <a:solidFill>
                  <a:srgbClr val="FF0000"/>
                </a:solidFill>
              </a:rPr>
              <a:t> failure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Faulty load balancers cause throughput</a:t>
            </a:r>
            <a:r>
              <a:rPr lang="en-US" sz="2000" dirty="0">
                <a:solidFill>
                  <a:schemeClr val="tx1"/>
                </a:solidFill>
              </a:rPr>
              <a:t> loss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Misconfigured firewalls incorrectly forward traffic</a:t>
            </a:r>
          </a:p>
        </p:txBody>
      </p:sp>
      <p:cxnSp>
        <p:nvCxnSpPr>
          <p:cNvPr id="117" name="Straight Arrow Connector 116"/>
          <p:cNvCxnSpPr>
            <a:stCxn id="76" idx="2"/>
          </p:cNvCxnSpPr>
          <p:nvPr/>
        </p:nvCxnSpPr>
        <p:spPr>
          <a:xfrm>
            <a:off x="6878266" y="2057400"/>
            <a:ext cx="0" cy="22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878266" y="4646933"/>
            <a:ext cx="0" cy="2311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533800" y="601980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69K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90090" y="3564424"/>
            <a:ext cx="2326532" cy="109948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70108" y="2667000"/>
            <a:ext cx="4523393" cy="344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15000" y="954505"/>
            <a:ext cx="6978501" cy="5070054"/>
            <a:chOff x="5715000" y="954505"/>
            <a:chExt cx="6978501" cy="5070054"/>
          </a:xfrm>
        </p:grpSpPr>
        <p:sp>
          <p:nvSpPr>
            <p:cNvPr id="119" name="Left Arrow 118"/>
            <p:cNvSpPr/>
            <p:nvPr/>
          </p:nvSpPr>
          <p:spPr>
            <a:xfrm flipH="1">
              <a:off x="7029515" y="954505"/>
              <a:ext cx="377394" cy="533873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865" y="3529883"/>
              <a:ext cx="4736636" cy="2494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Rectangle 89"/>
            <p:cNvSpPr/>
            <p:nvPr/>
          </p:nvSpPr>
          <p:spPr>
            <a:xfrm>
              <a:off x="10162982" y="2667000"/>
              <a:ext cx="15999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</a:rPr>
                <a:t>NETSIEVE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</a:rPr>
                <a:t>(NSDI’13)</a:t>
              </a:r>
              <a:endParaRPr lang="en-US" sz="2800" b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715000" y="4878067"/>
              <a:ext cx="2326532" cy="1099483"/>
            </a:xfrm>
            <a:prstGeom prst="rect">
              <a:avLst/>
            </a:prstGeom>
            <a:noFill/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Left Arrow 110"/>
          <p:cNvSpPr/>
          <p:nvPr/>
        </p:nvSpPr>
        <p:spPr>
          <a:xfrm flipH="1">
            <a:off x="7031214" y="618349"/>
            <a:ext cx="377394" cy="605118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91" grpId="0"/>
      <p:bldP spid="44" grpId="0" animBg="1"/>
      <p:bldP spid="6" grpId="0" animBg="1"/>
      <p:bldP spid="6" grpId="1" animBg="1"/>
      <p:bldP spid="1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51858</TotalTime>
  <Words>1666</Words>
  <Application>Microsoft Macintosh PowerPoint</Application>
  <PresentationFormat>自定义</PresentationFormat>
  <Paragraphs>361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Theme</vt:lpstr>
      <vt:lpstr>PowerPoint 演示文稿</vt:lpstr>
      <vt:lpstr>Middlebox reliability – Where do we stand today?</vt:lpstr>
      <vt:lpstr>Inside a Datacenter</vt:lpstr>
      <vt:lpstr>Aim: Data driven approach to improve middlebox reliability</vt:lpstr>
      <vt:lpstr>Extracting Impactful Failures</vt:lpstr>
      <vt:lpstr>How to measure traffic impact?</vt:lpstr>
      <vt:lpstr>Traffic Impact: Use Mann-Whitney-Wilcoxon Test</vt:lpstr>
      <vt:lpstr>Traffic Impact: Use Mann-Whitney-Wilcoxon Test</vt:lpstr>
      <vt:lpstr>Extracting Impactful Failures</vt:lpstr>
      <vt:lpstr>PowerPoint 演示文稿</vt:lpstr>
      <vt:lpstr>How reliable are middleboxes?</vt:lpstr>
      <vt:lpstr>How often do middleboxes fail?</vt:lpstr>
      <vt:lpstr>How long do middleboxes fail?</vt:lpstr>
      <vt:lpstr>Takeaways: Middlebox Failure Characteristics</vt:lpstr>
      <vt:lpstr>PowerPoint 演示文稿</vt:lpstr>
      <vt:lpstr>What causes failures?</vt:lpstr>
      <vt:lpstr>What are the main resolution actions?</vt:lpstr>
      <vt:lpstr>Summary: Root Cause Analysis</vt:lpstr>
      <vt:lpstr>PowerPoint 演示文稿</vt:lpstr>
      <vt:lpstr>How to evaluate effectiveness of middlebox redundancy?</vt:lpstr>
      <vt:lpstr>How effective is middlebox redundancy?</vt:lpstr>
      <vt:lpstr>Conclusion</vt:lpstr>
      <vt:lpstr>Thank You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Juggling the Jigsaw: Towards Automated Problem Inference from Network Trouble Tickets</dc:title>
  <dc:creator>Rahul Potharaju (Collabera)</dc:creator>
  <cp:lastModifiedBy>丹 裴</cp:lastModifiedBy>
  <cp:revision>1336</cp:revision>
  <cp:lastPrinted>2013-10-21T06:05:05Z</cp:lastPrinted>
  <dcterms:created xsi:type="dcterms:W3CDTF">2013-03-11T02:04:29Z</dcterms:created>
  <dcterms:modified xsi:type="dcterms:W3CDTF">2013-12-16T05:23:31Z</dcterms:modified>
</cp:coreProperties>
</file>