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0" r:id="rId2"/>
    <p:sldMasterId id="2147483664" r:id="rId3"/>
  </p:sldMasterIdLst>
  <p:notesMasterIdLst>
    <p:notesMasterId r:id="rId25"/>
  </p:notesMasterIdLst>
  <p:handoutMasterIdLst>
    <p:handoutMasterId r:id="rId26"/>
  </p:handoutMasterIdLst>
  <p:sldIdLst>
    <p:sldId id="279" r:id="rId4"/>
    <p:sldId id="483" r:id="rId5"/>
    <p:sldId id="345" r:id="rId6"/>
    <p:sldId id="281" r:id="rId7"/>
    <p:sldId id="489" r:id="rId8"/>
    <p:sldId id="491" r:id="rId9"/>
    <p:sldId id="484" r:id="rId10"/>
    <p:sldId id="282" r:id="rId11"/>
    <p:sldId id="280" r:id="rId12"/>
    <p:sldId id="445" r:id="rId13"/>
    <p:sldId id="423" r:id="rId14"/>
    <p:sldId id="486" r:id="rId15"/>
    <p:sldId id="446" r:id="rId16"/>
    <p:sldId id="447" r:id="rId17"/>
    <p:sldId id="466" r:id="rId18"/>
    <p:sldId id="467" r:id="rId19"/>
    <p:sldId id="468" r:id="rId20"/>
    <p:sldId id="481" r:id="rId21"/>
    <p:sldId id="485" r:id="rId22"/>
    <p:sldId id="487" r:id="rId23"/>
    <p:sldId id="488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>
          <p15:clr>
            <a:srgbClr val="A4A3A4"/>
          </p15:clr>
        </p15:guide>
        <p15:guide id="2" pos="45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6789"/>
    <p:restoredTop sz="93631"/>
  </p:normalViewPr>
  <p:slideViewPr>
    <p:cSldViewPr snapToObjects="1">
      <p:cViewPr>
        <p:scale>
          <a:sx n="142" d="100"/>
          <a:sy n="142" d="100"/>
        </p:scale>
        <p:origin x="1656" y="-528"/>
      </p:cViewPr>
      <p:guideLst>
        <p:guide orient="horz" pos="3936"/>
        <p:guide pos="451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C552C-E9E1-2841-A579-43366E7E8D79}" type="datetimeFigureOut">
              <a:rPr kumimoji="1" lang="zh-CN" altLang="en-US" smtClean="0"/>
              <a:t>18/3/5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1AD23-8E9D-5D4B-8257-712005CE93B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390253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07A73-ECE4-3740-BA13-A6AEFDAFAA6A}" type="datetimeFigureOut">
              <a:rPr lang="en-US" smtClean="0"/>
              <a:pPr/>
              <a:t>3/5/18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A8620-DF20-2843-94C7-E5BE36B840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747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4A8620-DF20-2843-94C7-E5BE36B8404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931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4A8620-DF20-2843-94C7-E5BE36B8404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678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6B149-BD7D-424A-87D1-637DF8979A9F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91CB9-DC65-8E4C-A58E-FD0A5A01B66B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6E8F8-A0C6-7A4F-9AD0-A22F45E59B33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3995615" y="6252256"/>
            <a:ext cx="587768" cy="365126"/>
          </a:xfrm>
          <a:prstGeom prst="rect">
            <a:avLst/>
          </a:prstGeom>
        </p:spPr>
        <p:txBody>
          <a:bodyPr/>
          <a:lstStyle>
            <a:lvl1pPr algn="r">
              <a:defRPr kumimoji="1" lang="zh-CN" altLang="en-US" sz="900" kern="1200" baseline="0" smtClean="0">
                <a:solidFill>
                  <a:schemeClr val="bg2">
                    <a:lumMod val="50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defRPr>
            </a:lvl1pPr>
          </a:lstStyle>
          <a:p>
            <a:fld id="{8CF31753-46AE-4342-8A08-950C497D117D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349780" y="418057"/>
            <a:ext cx="7522310" cy="51877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1">
                <a:solidFill>
                  <a:schemeClr val="tx1"/>
                </a:solidFill>
                <a:latin typeface="微软雅黑"/>
                <a:ea typeface="微软雅黑"/>
                <a:cs typeface="微软雅黑"/>
              </a:defRPr>
            </a:lvl1pPr>
          </a:lstStyle>
          <a:p>
            <a:r>
              <a:rPr kumimoji="1" lang="zh-CN" altLang="en-US" dirty="0" smtClean="0"/>
              <a:t>单击此处编辑母版标题样式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1651111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049">
          <p15:clr>
            <a:srgbClr val="FBAE40"/>
          </p15:clr>
        </p15:guide>
        <p15:guide id="2" pos="302">
          <p15:clr>
            <a:srgbClr val="FBAE40"/>
          </p15:clr>
        </p15:guide>
        <p15:guide id="3" pos="7333">
          <p15:clr>
            <a:srgbClr val="FBAE40"/>
          </p15:clr>
        </p15:guide>
        <p15:guide id="4" orient="horz" pos="377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401638" y="381000"/>
            <a:ext cx="7370762" cy="8382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 bwMode="gray">
          <a:xfrm>
            <a:off x="407233" y="1999721"/>
            <a:ext cx="8335133" cy="285856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buSzPct val="100000"/>
              <a:defRPr sz="2000"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buSzPct val="100000"/>
              <a:defRPr sz="1800"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buSzPct val="100000"/>
              <a:defRPr sz="1600">
                <a:solidFill>
                  <a:schemeClr val="accent1"/>
                </a:solidFill>
              </a:defRPr>
            </a:lvl4pPr>
            <a:lvl5pPr>
              <a:buClr>
                <a:schemeClr val="accent1"/>
              </a:buClr>
              <a:buSzPct val="100000"/>
              <a:defRPr sz="1600">
                <a:solidFill>
                  <a:schemeClr val="accent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756EA-7965-DB48-A74C-3CD712FD6A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-19050" y="-19049"/>
            <a:ext cx="9182100" cy="2143125"/>
            <a:chOff x="-12" y="-12"/>
            <a:chExt cx="5784" cy="1350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-12" y="-12"/>
              <a:ext cx="5784" cy="233"/>
            </a:xfrm>
            <a:custGeom>
              <a:avLst/>
              <a:gdLst>
                <a:gd name="T0" fmla="*/ 0 w 5784"/>
                <a:gd name="T1" fmla="*/ 2118 h 2118"/>
                <a:gd name="T2" fmla="*/ 0 w 5784"/>
                <a:gd name="T3" fmla="*/ 0 h 2118"/>
                <a:gd name="T4" fmla="*/ 5784 w 5784"/>
                <a:gd name="T5" fmla="*/ 0 h 2118"/>
                <a:gd name="T6" fmla="*/ 5784 w 5784"/>
                <a:gd name="T7" fmla="*/ 866 h 2118"/>
                <a:gd name="T8" fmla="*/ 2892 w 5784"/>
                <a:gd name="T9" fmla="*/ 1781 h 2118"/>
                <a:gd name="T10" fmla="*/ 0 w 5784"/>
                <a:gd name="T11" fmla="*/ 2118 h 21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84" h="2118">
                  <a:moveTo>
                    <a:pt x="0" y="2118"/>
                  </a:moveTo>
                  <a:cubicBezTo>
                    <a:pt x="0" y="1059"/>
                    <a:pt x="0" y="0"/>
                    <a:pt x="0" y="0"/>
                  </a:cubicBezTo>
                  <a:lnTo>
                    <a:pt x="5784" y="0"/>
                  </a:lnTo>
                  <a:cubicBezTo>
                    <a:pt x="5784" y="0"/>
                    <a:pt x="5784" y="433"/>
                    <a:pt x="5784" y="866"/>
                  </a:cubicBezTo>
                  <a:cubicBezTo>
                    <a:pt x="4656" y="1332"/>
                    <a:pt x="4182" y="1480"/>
                    <a:pt x="2892" y="1781"/>
                  </a:cubicBezTo>
                  <a:cubicBezTo>
                    <a:pt x="1602" y="2082"/>
                    <a:pt x="426" y="2106"/>
                    <a:pt x="0" y="2118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>
              <a:noFill/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6" name="Picture 6" descr="titlelogo_light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15" y="512"/>
              <a:ext cx="1805" cy="8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42877" y="6356351"/>
            <a:ext cx="9001125" cy="67967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1000" b="1"/>
              <a:t>AT&amp;T Proprietary (Internal Use Only)</a:t>
            </a:r>
            <a:r>
              <a:rPr lang="en-US" sz="1000"/>
              <a:t> Not for use or disclosure outside the AT&amp;T companies except under written agreement. </a:t>
            </a:r>
            <a:r>
              <a:rPr lang="en-US" altLang="zh-CN" sz="1000">
                <a:ea typeface="SimSun" charset="-128"/>
                <a:cs typeface="SimSun" charset="-128"/>
              </a:rPr>
              <a:t>Review of data is restricted to authorized personnel who have provided compliance certifications in accordance with procedures established by the AT&amp;T Privacy Organization. For questions, contact Mark Hargreaves.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en-US" sz="100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2057400" y="3505200"/>
            <a:ext cx="6756400" cy="1116013"/>
          </a:xfrm>
          <a:ln w="9525"/>
        </p:spPr>
        <p:txBody>
          <a:bodyPr lIns="91440" tIns="45720" rIns="91440" bIns="45720" anchor="ctr"/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800601"/>
            <a:ext cx="6756400" cy="1138239"/>
          </a:xfrm>
          <a:ln w="9525"/>
        </p:spPr>
        <p:txBody>
          <a:bodyPr lIns="91440" tIns="45720" rIns="91440" bIns="45720"/>
          <a:lstStyle>
            <a:lvl1pPr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1171577" y="6578601"/>
            <a:ext cx="7186613" cy="422275"/>
          </a:xfrm>
        </p:spPr>
        <p:txBody>
          <a:bodyPr/>
          <a:lstStyle>
            <a:lvl1pPr algn="ctr" eaLnBrk="0" hangingPunct="0">
              <a:lnSpc>
                <a:spcPct val="90000"/>
              </a:lnSpc>
              <a:spcBef>
                <a:spcPct val="20000"/>
              </a:spcBef>
              <a:defRPr b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C421552-C0E7-8C40-9F97-275FD5143913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81F7B25D-90FE-4E45-83D4-E5860D3FA8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A8AE4-CACD-1C4F-8F7B-664AFA8AE1E9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AD7EFDC9-1417-E64A-A069-FEDE22D37E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7838" y="1549401"/>
            <a:ext cx="3941762" cy="4051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549401"/>
            <a:ext cx="3943350" cy="4051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521A3-1CA0-8F41-8F84-960A240232FB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2420AAC1-1427-764D-860F-8C702DD9D6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D27B9-3926-6343-A452-15EA5720EFB1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C0652539-0C07-A540-A567-4A48B4A04D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8A7C9-7273-0D46-A01C-6248ADBD4770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5FB3DFE7-6AC5-7742-ADDF-BD5393F00B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76999-5EFD-F34B-8843-AA9F5ABB43F1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7A908-7FA5-1F4B-9B5A-C5857185B0E3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A006C5A3-182A-8A4D-8005-177C0E4468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AC6AF-07F7-5F41-B951-3B24CBE5AB5C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8988535A-6DAC-2C4B-AE24-4F8A740E49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D3FC8-98A7-D545-B2BC-2041E3895A2D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2C1DF349-5ED3-4244-8362-F3F0068D1E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7377D-8916-BE40-89DE-CBED763491BB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2ECB310D-551B-0943-AD79-AA4FAE40B5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02400" y="457201"/>
            <a:ext cx="2012950" cy="5143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0377" y="457201"/>
            <a:ext cx="5889625" cy="5143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E01AC-106D-BD41-8CBD-9DCBB8240C19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7E37DFBD-C723-664A-B2C8-DCE4FE0C0E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7" y="457200"/>
            <a:ext cx="8037513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77838" y="1549401"/>
            <a:ext cx="3941762" cy="4051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549401"/>
            <a:ext cx="3943350" cy="4051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AC853-16FC-ED4A-A00F-7D957DC5610B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BBE290EB-C71D-C145-AAFB-26863E1F15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9522" y="378510"/>
            <a:ext cx="8357128" cy="9426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600" b="0">
                <a:solidFill>
                  <a:srgbClr val="FF72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EFFF9-7D48-964B-BA74-03395BB1F8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7"/>
          <p:cNvSpPr>
            <a:spLocks noGrp="1"/>
          </p:cNvSpPr>
          <p:nvPr>
            <p:ph type="ftr" sz="quarter" idx="11"/>
          </p:nvPr>
        </p:nvSpPr>
        <p:spPr bwMode="auto">
          <a:xfrm>
            <a:off x="825500" y="6450013"/>
            <a:ext cx="4889500" cy="920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EC76-3E1E-314C-A191-ECF301B7795F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B226C-D3EE-E242-B9BA-D3E52CD4BEDF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940DF-2A7C-9146-BD2F-EB3DC895926B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1D2E-7FF2-054F-8340-267DB1E94DFC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1C221-CEA4-E44B-9DF0-452A42763D47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A9589-7192-7749-ABF0-CD499AB1FB5A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B077C-DDFC-864E-8166-CDB4778FCDF4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6.xml"/><Relationship Id="rId14" Type="http://schemas.openxmlformats.org/officeDocument/2006/relationships/theme" Target="../theme/theme3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A674B-462B-7F43-B245-727AD9F27F20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A11FA-5C2E-BC4C-AF4F-A271641D34C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8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1638" y="6341747"/>
            <a:ext cx="385762" cy="1524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800" b="1">
                <a:solidFill>
                  <a:schemeClr val="accent1"/>
                </a:solidFill>
                <a:latin typeface="Verdana" charset="0"/>
              </a:defRPr>
            </a:lvl1pPr>
          </a:lstStyle>
          <a:p>
            <a:pPr>
              <a:defRPr/>
            </a:pPr>
            <a:fld id="{67CDAF19-A22F-434B-8F44-069924B1E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Arial" charset="0"/>
          <a:ea typeface="+mj-ea"/>
          <a:cs typeface="+mj-cs"/>
        </a:defRPr>
      </a:lvl1pPr>
      <a:lvl2pPr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Arial" charset="0"/>
          <a:ea typeface="ＭＳ Ｐゴシック" pitchFamily="-112" charset="-128"/>
          <a:cs typeface="ＭＳ Ｐゴシック" pitchFamily="-112" charset="-128"/>
        </a:defRPr>
      </a:lvl2pPr>
      <a:lvl3pPr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Arial" charset="0"/>
          <a:ea typeface="ＭＳ Ｐゴシック" pitchFamily="-112" charset="-128"/>
          <a:cs typeface="ＭＳ Ｐゴシック" pitchFamily="-112" charset="-128"/>
        </a:defRPr>
      </a:lvl3pPr>
      <a:lvl4pPr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Arial" charset="0"/>
          <a:ea typeface="ＭＳ Ｐゴシック" pitchFamily="-112" charset="-128"/>
          <a:cs typeface="ＭＳ Ｐゴシック" pitchFamily="-112" charset="-128"/>
        </a:defRPr>
      </a:lvl4pPr>
      <a:lvl5pPr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Arial" charset="0"/>
          <a:ea typeface="ＭＳ Ｐゴシック" pitchFamily="-112" charset="-128"/>
          <a:cs typeface="ＭＳ Ｐゴシック" pitchFamily="-112" charset="-128"/>
        </a:defRPr>
      </a:lvl5pPr>
      <a:lvl6pPr marL="457200"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-111" charset="0"/>
        </a:defRPr>
      </a:lvl6pPr>
      <a:lvl7pPr marL="914400"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-111" charset="0"/>
        </a:defRPr>
      </a:lvl7pPr>
      <a:lvl8pPr marL="1371600"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-111" charset="0"/>
        </a:defRPr>
      </a:lvl8pPr>
      <a:lvl9pPr marL="1828800"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-111" charset="0"/>
        </a:defRPr>
      </a:lvl9pPr>
    </p:titleStyle>
    <p:bodyStyle>
      <a:lvl1pPr marL="342900" indent="-342900" algn="l" defTabSz="947738" rtl="0" eaLnBrk="0" fontAlgn="base" hangingPunct="0">
        <a:spcBef>
          <a:spcPct val="20000"/>
        </a:spcBef>
        <a:spcAft>
          <a:spcPct val="20000"/>
        </a:spcAft>
        <a:buClr>
          <a:schemeClr val="tx2"/>
        </a:buClr>
        <a:buSzPct val="100000"/>
        <a:defRPr sz="2000">
          <a:solidFill>
            <a:schemeClr val="tx1"/>
          </a:solidFill>
          <a:latin typeface="Arial" charset="0"/>
          <a:ea typeface="+mn-ea"/>
          <a:cs typeface="+mn-cs"/>
        </a:defRPr>
      </a:lvl1pPr>
      <a:lvl2pPr marL="234950" indent="-233363" algn="l" defTabSz="947738" rtl="0" eaLnBrk="0" fontAlgn="base" hangingPunct="0">
        <a:spcBef>
          <a:spcPct val="10000"/>
        </a:spcBef>
        <a:spcAft>
          <a:spcPct val="30000"/>
        </a:spcAft>
        <a:buClr>
          <a:schemeClr val="tx1"/>
        </a:buClr>
        <a:buSzPct val="80000"/>
        <a:buChar char="•"/>
        <a:defRPr sz="2000">
          <a:solidFill>
            <a:schemeClr val="tx1"/>
          </a:solidFill>
          <a:latin typeface="Arial" charset="0"/>
          <a:ea typeface="+mn-ea"/>
          <a:cs typeface="+mn-cs"/>
        </a:defRPr>
      </a:lvl2pPr>
      <a:lvl3pPr marL="461963" indent="-225425" algn="l" defTabSz="947738" rtl="0" eaLnBrk="0" fontAlgn="base" hangingPunct="0">
        <a:spcBef>
          <a:spcPct val="0"/>
        </a:spcBef>
        <a:spcAft>
          <a:spcPct val="20000"/>
        </a:spcAft>
        <a:buClr>
          <a:schemeClr val="tx1"/>
        </a:buClr>
        <a:buSzPct val="80000"/>
        <a:buFont typeface="IB Wb Regular" pitchFamily="1" charset="0"/>
        <a:buChar char="–"/>
        <a:defRPr>
          <a:solidFill>
            <a:schemeClr val="tx1"/>
          </a:solidFill>
          <a:latin typeface="Arial" charset="0"/>
          <a:ea typeface="+mn-ea"/>
          <a:cs typeface="+mn-cs"/>
        </a:defRPr>
      </a:lvl3pPr>
      <a:lvl4pPr marL="692150" indent="-228600" algn="l" defTabSz="947738" rtl="0" eaLnBrk="0" fontAlgn="base" hangingPunct="0">
        <a:spcBef>
          <a:spcPct val="0"/>
        </a:spcBef>
        <a:spcAft>
          <a:spcPct val="20000"/>
        </a:spcAft>
        <a:buClr>
          <a:schemeClr val="tx1"/>
        </a:buClr>
        <a:buSzPct val="80000"/>
        <a:buChar char="•"/>
        <a:defRPr sz="1600">
          <a:solidFill>
            <a:schemeClr val="tx1"/>
          </a:solidFill>
          <a:latin typeface="Arial" charset="0"/>
          <a:ea typeface="+mn-ea"/>
          <a:cs typeface="+mn-cs"/>
        </a:defRPr>
      </a:lvl4pPr>
      <a:lvl5pPr marL="915988" indent="-222250" algn="l" defTabSz="947738" rtl="0" eaLnBrk="0" fontAlgn="base" hangingPunct="0">
        <a:spcBef>
          <a:spcPct val="0"/>
        </a:spcBef>
        <a:spcAft>
          <a:spcPct val="20000"/>
        </a:spcAft>
        <a:buClr>
          <a:schemeClr val="tx1"/>
        </a:buClr>
        <a:buSzPct val="80000"/>
        <a:buFont typeface="Verdana" pitchFamily="-104" charset="0"/>
        <a:buChar char="–"/>
        <a:defRPr sz="1600">
          <a:solidFill>
            <a:schemeClr val="tx1"/>
          </a:solidFill>
          <a:latin typeface="Arial" charset="0"/>
          <a:ea typeface="+mn-ea"/>
          <a:cs typeface="+mn-cs"/>
        </a:defRPr>
      </a:lvl5pPr>
      <a:lvl6pPr marL="1373188" indent="-222250" algn="l" defTabSz="947738" rtl="0" eaLnBrk="0" fontAlgn="base" hangingPunct="0">
        <a:spcBef>
          <a:spcPct val="0"/>
        </a:spcBef>
        <a:spcAft>
          <a:spcPct val="20000"/>
        </a:spcAft>
        <a:buClr>
          <a:schemeClr val="tx1"/>
        </a:buClr>
        <a:buSzPct val="80000"/>
        <a:buFont typeface="Verdana" pitchFamily="-111" charset="0"/>
        <a:buChar char="–"/>
        <a:defRPr sz="1600">
          <a:solidFill>
            <a:schemeClr val="tx1"/>
          </a:solidFill>
          <a:latin typeface="+mn-lt"/>
          <a:ea typeface="+mn-ea"/>
        </a:defRPr>
      </a:lvl6pPr>
      <a:lvl7pPr marL="1830388" indent="-222250" algn="l" defTabSz="947738" rtl="0" eaLnBrk="0" fontAlgn="base" hangingPunct="0">
        <a:spcBef>
          <a:spcPct val="0"/>
        </a:spcBef>
        <a:spcAft>
          <a:spcPct val="20000"/>
        </a:spcAft>
        <a:buClr>
          <a:schemeClr val="tx1"/>
        </a:buClr>
        <a:buSzPct val="80000"/>
        <a:buFont typeface="Verdana" pitchFamily="-111" charset="0"/>
        <a:buChar char="–"/>
        <a:defRPr sz="1600">
          <a:solidFill>
            <a:schemeClr val="tx1"/>
          </a:solidFill>
          <a:latin typeface="+mn-lt"/>
          <a:ea typeface="+mn-ea"/>
        </a:defRPr>
      </a:lvl7pPr>
      <a:lvl8pPr marL="2287588" indent="-222250" algn="l" defTabSz="947738" rtl="0" eaLnBrk="0" fontAlgn="base" hangingPunct="0">
        <a:spcBef>
          <a:spcPct val="0"/>
        </a:spcBef>
        <a:spcAft>
          <a:spcPct val="20000"/>
        </a:spcAft>
        <a:buClr>
          <a:schemeClr val="tx1"/>
        </a:buClr>
        <a:buSzPct val="80000"/>
        <a:buFont typeface="Verdana" pitchFamily="-111" charset="0"/>
        <a:buChar char="–"/>
        <a:defRPr sz="1600">
          <a:solidFill>
            <a:schemeClr val="tx1"/>
          </a:solidFill>
          <a:latin typeface="+mn-lt"/>
          <a:ea typeface="+mn-ea"/>
        </a:defRPr>
      </a:lvl8pPr>
      <a:lvl9pPr marL="2744788" indent="-222250" algn="l" defTabSz="947738" rtl="0" eaLnBrk="0" fontAlgn="base" hangingPunct="0">
        <a:spcBef>
          <a:spcPct val="0"/>
        </a:spcBef>
        <a:spcAft>
          <a:spcPct val="20000"/>
        </a:spcAft>
        <a:buClr>
          <a:schemeClr val="tx1"/>
        </a:buClr>
        <a:buSzPct val="80000"/>
        <a:buFont typeface="Verdana" pitchFamily="-111" charset="0"/>
        <a:buChar char="–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0377" y="457200"/>
            <a:ext cx="8037513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7838" y="1549401"/>
            <a:ext cx="8037512" cy="4051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0" y="5867403"/>
            <a:ext cx="9144000" cy="831851"/>
            <a:chOff x="0" y="3696"/>
            <a:chExt cx="5760" cy="524"/>
          </a:xfrm>
        </p:grpSpPr>
        <p:sp>
          <p:nvSpPr>
            <p:cNvPr id="1031" name="Freeform 5"/>
            <p:cNvSpPr>
              <a:spLocks/>
            </p:cNvSpPr>
            <p:nvPr/>
          </p:nvSpPr>
          <p:spPr bwMode="ltGray">
            <a:xfrm>
              <a:off x="0" y="3696"/>
              <a:ext cx="5760" cy="233"/>
            </a:xfrm>
            <a:custGeom>
              <a:avLst/>
              <a:gdLst>
                <a:gd name="T0" fmla="*/ 0 w 5760"/>
                <a:gd name="T1" fmla="*/ 342 h 630"/>
                <a:gd name="T2" fmla="*/ 2989 w 5760"/>
                <a:gd name="T3" fmla="*/ 319 h 630"/>
                <a:gd name="T4" fmla="*/ 5760 w 5760"/>
                <a:gd name="T5" fmla="*/ 0 h 630"/>
                <a:gd name="T6" fmla="*/ 5760 w 5760"/>
                <a:gd name="T7" fmla="*/ 630 h 630"/>
                <a:gd name="T8" fmla="*/ 0 w 5760"/>
                <a:gd name="T9" fmla="*/ 630 h 630"/>
                <a:gd name="T10" fmla="*/ 0 w 5760"/>
                <a:gd name="T11" fmla="*/ 342 h 6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0" h="630">
                  <a:moveTo>
                    <a:pt x="0" y="342"/>
                  </a:moveTo>
                  <a:cubicBezTo>
                    <a:pt x="1014" y="359"/>
                    <a:pt x="2029" y="376"/>
                    <a:pt x="2989" y="319"/>
                  </a:cubicBezTo>
                  <a:cubicBezTo>
                    <a:pt x="3949" y="262"/>
                    <a:pt x="5013" y="171"/>
                    <a:pt x="5760" y="0"/>
                  </a:cubicBezTo>
                  <a:cubicBezTo>
                    <a:pt x="5760" y="315"/>
                    <a:pt x="5760" y="630"/>
                    <a:pt x="5760" y="630"/>
                  </a:cubicBezTo>
                  <a:lnTo>
                    <a:pt x="0" y="630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chemeClr val="accent2"/>
            </a:solidFill>
            <a:ln w="12700" cap="flat" cmpd="sng">
              <a:noFill/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032" name="Picture 6" descr="att_slidedark_logo300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ltGray">
            <a:xfrm>
              <a:off x="5114" y="3982"/>
              <a:ext cx="504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891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1577" y="6578600"/>
            <a:ext cx="16478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900">
                <a:solidFill>
                  <a:schemeClr val="bg1"/>
                </a:solidFill>
                <a:latin typeface="Arial" pitchFamily="-104" charset="0"/>
                <a:ea typeface="Arial" pitchFamily="-104" charset="0"/>
                <a:cs typeface="Arial" pitchFamily="-104" charset="0"/>
              </a:defRPr>
            </a:lvl1pPr>
          </a:lstStyle>
          <a:p>
            <a:pPr>
              <a:defRPr/>
            </a:pPr>
            <a:fld id="{32C76C33-1CBD-544D-9AD6-F6CD0A352293}" type="datetime1">
              <a:rPr lang="en-US" altLang="zh-CN" smtClean="0"/>
              <a:t>3/5/18</a:t>
            </a:fld>
            <a:endParaRPr lang="en-US"/>
          </a:p>
        </p:txBody>
      </p:sp>
      <p:sp>
        <p:nvSpPr>
          <p:cNvPr id="3892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1002" y="6580188"/>
            <a:ext cx="8175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900">
                <a:solidFill>
                  <a:schemeClr val="bg1"/>
                </a:solidFill>
                <a:latin typeface="Arial" pitchFamily="-104" charset="0"/>
              </a:defRPr>
            </a:lvl1pPr>
          </a:lstStyle>
          <a:p>
            <a:pPr>
              <a:defRPr/>
            </a:pPr>
            <a:r>
              <a:rPr lang="en-US"/>
              <a:t>Page </a:t>
            </a:r>
            <a:fld id="{9D8CBD65-BC38-3849-A85F-3863A10808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</p:sldLayoutIdLst>
  <p:transition/>
  <p:hf hdr="0" ftr="0" dt="0"/>
  <p:txStyles>
    <p:titleStyle>
      <a:lvl1pPr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+mj-lt"/>
          <a:ea typeface="MS PGothic" pitchFamily="34" charset="-128"/>
          <a:cs typeface="MS PGothic" charset="0"/>
        </a:defRPr>
      </a:lvl1pPr>
      <a:lvl2pPr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34" charset="0"/>
          <a:ea typeface="MS PGothic" pitchFamily="34" charset="-128"/>
          <a:cs typeface="MS PGothic" charset="0"/>
        </a:defRPr>
      </a:lvl2pPr>
      <a:lvl3pPr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34" charset="0"/>
          <a:ea typeface="MS PGothic" pitchFamily="34" charset="-128"/>
          <a:cs typeface="MS PGothic" charset="0"/>
        </a:defRPr>
      </a:lvl3pPr>
      <a:lvl4pPr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34" charset="0"/>
          <a:ea typeface="MS PGothic" pitchFamily="34" charset="-128"/>
          <a:cs typeface="MS PGothic" charset="0"/>
        </a:defRPr>
      </a:lvl4pPr>
      <a:lvl5pPr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34" charset="0"/>
          <a:ea typeface="MS PGothic" pitchFamily="34" charset="-128"/>
          <a:cs typeface="MS PGothic" charset="0"/>
        </a:defRPr>
      </a:lvl5pPr>
      <a:lvl6pPr marL="457200"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34" charset="0"/>
        </a:defRPr>
      </a:lvl6pPr>
      <a:lvl7pPr marL="914400"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34" charset="0"/>
        </a:defRPr>
      </a:lvl7pPr>
      <a:lvl8pPr marL="1371600"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34" charset="0"/>
        </a:defRPr>
      </a:lvl8pPr>
      <a:lvl9pPr marL="1828800" algn="l" defTabSz="947738" rtl="0" eaLnBrk="0" fontAlgn="base" hangingPunct="0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34" charset="0"/>
        </a:defRPr>
      </a:lvl9pPr>
    </p:titleStyle>
    <p:bodyStyle>
      <a:lvl1pPr marL="342900" indent="-342900" algn="l" defTabSz="947738" rtl="0" eaLnBrk="0" fontAlgn="base" hangingPunct="0">
        <a:spcBef>
          <a:spcPct val="20000"/>
        </a:spcBef>
        <a:spcAft>
          <a:spcPct val="20000"/>
        </a:spcAft>
        <a:buClr>
          <a:schemeClr val="tx2"/>
        </a:buClr>
        <a:buSzPct val="100000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234950" indent="-233363" algn="l" defTabSz="947738" rtl="0" eaLnBrk="0" fontAlgn="base" hangingPunct="0">
        <a:spcBef>
          <a:spcPct val="10000"/>
        </a:spcBef>
        <a:spcAft>
          <a:spcPct val="30000"/>
        </a:spcAft>
        <a:buClr>
          <a:schemeClr val="tx1"/>
        </a:buClr>
        <a:buSzPct val="80000"/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461963" indent="-225425" algn="l" defTabSz="947738" rtl="0" eaLnBrk="0" fontAlgn="base" hangingPunct="0">
        <a:spcBef>
          <a:spcPct val="0"/>
        </a:spcBef>
        <a:spcAft>
          <a:spcPct val="20000"/>
        </a:spcAft>
        <a:buClr>
          <a:schemeClr val="tx1"/>
        </a:buClr>
        <a:buSzPct val="80000"/>
        <a:buFont typeface="IB Wb Regular" pitchFamily="1" charset="0"/>
        <a:buChar char="–"/>
        <a:defRPr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692150" indent="-228600" algn="l" defTabSz="947738" rtl="0" eaLnBrk="0" fontAlgn="base" hangingPunct="0">
        <a:spcBef>
          <a:spcPct val="0"/>
        </a:spcBef>
        <a:spcAft>
          <a:spcPct val="20000"/>
        </a:spcAft>
        <a:buClr>
          <a:schemeClr val="tx1"/>
        </a:buClr>
        <a:buSzPct val="80000"/>
        <a:buChar char="•"/>
        <a:defRPr sz="16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915988" indent="-222250" algn="l" defTabSz="947738" rtl="0" eaLnBrk="0" fontAlgn="base" hangingPunct="0">
        <a:spcBef>
          <a:spcPct val="0"/>
        </a:spcBef>
        <a:spcAft>
          <a:spcPct val="20000"/>
        </a:spcAft>
        <a:buClr>
          <a:schemeClr val="tx1"/>
        </a:buClr>
        <a:buSzPct val="80000"/>
        <a:buFont typeface="Verdana" pitchFamily="-104" charset="0"/>
        <a:buChar char="–"/>
        <a:defRPr sz="16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373188" indent="-222250" algn="l" defTabSz="947738" rtl="0" eaLnBrk="0" fontAlgn="base" hangingPunct="0">
        <a:spcBef>
          <a:spcPct val="0"/>
        </a:spcBef>
        <a:spcAft>
          <a:spcPct val="20000"/>
        </a:spcAft>
        <a:buClr>
          <a:schemeClr val="tx1"/>
        </a:buClr>
        <a:buSzPct val="80000"/>
        <a:buFont typeface="Verdana" pitchFamily="34" charset="0"/>
        <a:buChar char="–"/>
        <a:defRPr sz="1600">
          <a:solidFill>
            <a:schemeClr val="tx1"/>
          </a:solidFill>
          <a:latin typeface="+mn-lt"/>
        </a:defRPr>
      </a:lvl6pPr>
      <a:lvl7pPr marL="1830388" indent="-222250" algn="l" defTabSz="947738" rtl="0" eaLnBrk="0" fontAlgn="base" hangingPunct="0">
        <a:spcBef>
          <a:spcPct val="0"/>
        </a:spcBef>
        <a:spcAft>
          <a:spcPct val="20000"/>
        </a:spcAft>
        <a:buClr>
          <a:schemeClr val="tx1"/>
        </a:buClr>
        <a:buSzPct val="80000"/>
        <a:buFont typeface="Verdana" pitchFamily="34" charset="0"/>
        <a:buChar char="–"/>
        <a:defRPr sz="1600">
          <a:solidFill>
            <a:schemeClr val="tx1"/>
          </a:solidFill>
          <a:latin typeface="+mn-lt"/>
        </a:defRPr>
      </a:lvl7pPr>
      <a:lvl8pPr marL="2287588" indent="-222250" algn="l" defTabSz="947738" rtl="0" eaLnBrk="0" fontAlgn="base" hangingPunct="0">
        <a:spcBef>
          <a:spcPct val="0"/>
        </a:spcBef>
        <a:spcAft>
          <a:spcPct val="20000"/>
        </a:spcAft>
        <a:buClr>
          <a:schemeClr val="tx1"/>
        </a:buClr>
        <a:buSzPct val="80000"/>
        <a:buFont typeface="Verdana" pitchFamily="34" charset="0"/>
        <a:buChar char="–"/>
        <a:defRPr sz="1600">
          <a:solidFill>
            <a:schemeClr val="tx1"/>
          </a:solidFill>
          <a:latin typeface="+mn-lt"/>
        </a:defRPr>
      </a:lvl8pPr>
      <a:lvl9pPr marL="2744788" indent="-222250" algn="l" defTabSz="947738" rtl="0" eaLnBrk="0" fontAlgn="base" hangingPunct="0">
        <a:spcBef>
          <a:spcPct val="0"/>
        </a:spcBef>
        <a:spcAft>
          <a:spcPct val="20000"/>
        </a:spcAft>
        <a:buClr>
          <a:schemeClr val="tx1"/>
        </a:buClr>
        <a:buSzPct val="80000"/>
        <a:buFont typeface="Verdana" pitchFamily="34" charset="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eidan@tsinghua.edu.cn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4" Type="http://schemas.openxmlformats.org/officeDocument/2006/relationships/image" Target="../media/image9.tiff"/><Relationship Id="rId5" Type="http://schemas.openxmlformats.org/officeDocument/2006/relationships/image" Target="../media/image10.tiff"/><Relationship Id="rId6" Type="http://schemas.openxmlformats.org/officeDocument/2006/relationships/image" Target="../media/image11.tiff"/><Relationship Id="rId7" Type="http://schemas.openxmlformats.org/officeDocument/2006/relationships/image" Target="../media/image12.tiff"/><Relationship Id="rId8" Type="http://schemas.openxmlformats.org/officeDocument/2006/relationships/image" Target="../media/image13.tiff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netman.cs.tsinghua.edu.cn/~peidan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netman.cs.tsinghua.edu.cn/~peidan/ANM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ndexma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81401"/>
            <a:ext cx="4008438" cy="276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994864"/>
            <a:ext cx="8982075" cy="2159155"/>
          </a:xfrm>
          <a:prstGeom prst="rect">
            <a:avLst/>
          </a:prstGeom>
          <a:gradFill rotWithShape="0">
            <a:gsLst>
              <a:gs pos="0">
                <a:srgbClr val="D23DF5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76200" y="1115015"/>
            <a:ext cx="8791578" cy="1937786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en-US" altLang="zh-CN" sz="2800" dirty="0" smtClean="0">
                <a:solidFill>
                  <a:srgbClr val="0C2577"/>
                </a:solidFill>
                <a:latin typeface="Arial" pitchFamily="-104" charset="0"/>
              </a:rPr>
              <a:t>Advanced Network Management</a:t>
            </a:r>
            <a:br>
              <a:rPr lang="en-US" altLang="zh-CN" sz="2800" dirty="0" smtClean="0">
                <a:solidFill>
                  <a:srgbClr val="0C2577"/>
                </a:solidFill>
                <a:latin typeface="Arial" pitchFamily="-104" charset="0"/>
              </a:rPr>
            </a:br>
            <a:r>
              <a:rPr lang="en-US" altLang="zh-CN" sz="2800" i="1" dirty="0" smtClean="0">
                <a:solidFill>
                  <a:srgbClr val="0C2577"/>
                </a:solidFill>
                <a:latin typeface="Arial" pitchFamily="-104" charset="0"/>
              </a:rPr>
              <a:t>a.k.a.</a:t>
            </a:r>
            <a:r>
              <a:rPr lang="en-US" altLang="zh-CN" sz="2800" dirty="0" smtClean="0">
                <a:solidFill>
                  <a:srgbClr val="0C2577"/>
                </a:solidFill>
                <a:latin typeface="Arial" pitchFamily="-104" charset="0"/>
              </a:rPr>
              <a:t/>
            </a:r>
            <a:br>
              <a:rPr lang="en-US" altLang="zh-CN" sz="2800" dirty="0" smtClean="0">
                <a:solidFill>
                  <a:srgbClr val="0C2577"/>
                </a:solidFill>
                <a:latin typeface="Arial" pitchFamily="-104" charset="0"/>
              </a:rPr>
            </a:br>
            <a:r>
              <a:rPr lang="en-US" altLang="zh-CN" sz="2800" b="1" dirty="0" smtClean="0">
                <a:solidFill>
                  <a:schemeClr val="tx2"/>
                </a:solidFill>
                <a:latin typeface="Arial" pitchFamily="-104" charset="0"/>
              </a:rPr>
              <a:t>Artificial</a:t>
            </a:r>
            <a:r>
              <a:rPr lang="zh-CN" altLang="en-US" sz="2800" b="1" dirty="0" smtClean="0">
                <a:solidFill>
                  <a:schemeClr val="tx2"/>
                </a:solidFill>
                <a:latin typeface="Arial" pitchFamily="-104" charset="0"/>
              </a:rPr>
              <a:t> </a:t>
            </a:r>
            <a:r>
              <a:rPr lang="en-US" altLang="zh-CN" sz="2800" b="1" dirty="0" smtClean="0">
                <a:solidFill>
                  <a:schemeClr val="tx2"/>
                </a:solidFill>
                <a:latin typeface="Arial" pitchFamily="-104" charset="0"/>
              </a:rPr>
              <a:t>Intelligence</a:t>
            </a:r>
            <a:r>
              <a:rPr lang="zh-CN" altLang="en-US" sz="2800" b="1" dirty="0" smtClean="0">
                <a:solidFill>
                  <a:schemeClr val="tx2"/>
                </a:solidFill>
                <a:latin typeface="Arial" pitchFamily="-104" charset="0"/>
              </a:rPr>
              <a:t> </a:t>
            </a:r>
            <a:r>
              <a:rPr lang="en-US" altLang="zh-CN" sz="2800" b="1" dirty="0" smtClean="0">
                <a:solidFill>
                  <a:schemeClr val="tx2"/>
                </a:solidFill>
                <a:latin typeface="Arial" pitchFamily="-104" charset="0"/>
              </a:rPr>
              <a:t>for</a:t>
            </a:r>
            <a:r>
              <a:rPr lang="zh-CN" altLang="en-US" sz="2800" b="1" dirty="0" smtClean="0">
                <a:solidFill>
                  <a:schemeClr val="tx2"/>
                </a:solidFill>
                <a:latin typeface="Arial" pitchFamily="-104" charset="0"/>
              </a:rPr>
              <a:t> </a:t>
            </a:r>
            <a:r>
              <a:rPr lang="en-US" altLang="zh-CN" sz="2800" b="1" dirty="0" smtClean="0">
                <a:solidFill>
                  <a:schemeClr val="tx2"/>
                </a:solidFill>
                <a:latin typeface="Arial" pitchFamily="-104" charset="0"/>
              </a:rPr>
              <a:t>IT</a:t>
            </a:r>
            <a:r>
              <a:rPr lang="zh-CN" altLang="en-US" sz="2800" b="1" dirty="0" smtClean="0">
                <a:solidFill>
                  <a:schemeClr val="tx2"/>
                </a:solidFill>
                <a:latin typeface="Arial" pitchFamily="-104" charset="0"/>
              </a:rPr>
              <a:t> </a:t>
            </a:r>
            <a:r>
              <a:rPr lang="en-US" altLang="zh-CN" sz="2800" b="1" dirty="0" smtClean="0">
                <a:solidFill>
                  <a:schemeClr val="tx2"/>
                </a:solidFill>
                <a:latin typeface="Arial" pitchFamily="-104" charset="0"/>
              </a:rPr>
              <a:t>Operations</a:t>
            </a:r>
            <a:r>
              <a:rPr lang="zh-CN" altLang="en-US" sz="2800" b="1" dirty="0" smtClean="0">
                <a:solidFill>
                  <a:schemeClr val="tx2"/>
                </a:solidFill>
                <a:latin typeface="Arial" pitchFamily="-104" charset="0"/>
              </a:rPr>
              <a:t> </a:t>
            </a:r>
            <a:r>
              <a:rPr lang="en-US" altLang="zh-CN" sz="2800" b="1" dirty="0" smtClean="0">
                <a:solidFill>
                  <a:schemeClr val="tx2"/>
                </a:solidFill>
                <a:latin typeface="Arial" pitchFamily="-104" charset="0"/>
              </a:rPr>
              <a:t>(</a:t>
            </a:r>
            <a:r>
              <a:rPr lang="en-US" altLang="zh-CN" sz="2800" b="1" dirty="0" err="1" smtClean="0">
                <a:solidFill>
                  <a:schemeClr val="tx2"/>
                </a:solidFill>
                <a:latin typeface="Arial" pitchFamily="-104" charset="0"/>
              </a:rPr>
              <a:t>AIOps</a:t>
            </a:r>
            <a:r>
              <a:rPr lang="en-US" altLang="zh-CN" sz="2800" b="1" dirty="0" smtClean="0">
                <a:solidFill>
                  <a:schemeClr val="tx2"/>
                </a:solidFill>
                <a:latin typeface="Arial" pitchFamily="-104" charset="0"/>
              </a:rPr>
              <a:t>)</a:t>
            </a:r>
            <a:br>
              <a:rPr lang="en-US" altLang="zh-CN" sz="2800" b="1" dirty="0" smtClean="0">
                <a:solidFill>
                  <a:schemeClr val="tx2"/>
                </a:solidFill>
                <a:latin typeface="Arial" pitchFamily="-104" charset="0"/>
              </a:rPr>
            </a:br>
            <a:r>
              <a:rPr lang="en-US" altLang="zh-CN" sz="2800" dirty="0" smtClean="0">
                <a:solidFill>
                  <a:srgbClr val="0C2577"/>
                </a:solidFill>
                <a:latin typeface="Arial" pitchFamily="-104" charset="0"/>
              </a:rPr>
              <a:t>course#: 80240663</a:t>
            </a:r>
            <a:br>
              <a:rPr lang="en-US" altLang="zh-CN" sz="2800" dirty="0" smtClean="0">
                <a:solidFill>
                  <a:srgbClr val="0C2577"/>
                </a:solidFill>
                <a:latin typeface="Arial" pitchFamily="-104" charset="0"/>
              </a:rPr>
            </a:br>
            <a:r>
              <a:rPr lang="en-US" altLang="zh-CN" sz="2800" dirty="0" smtClean="0">
                <a:solidFill>
                  <a:srgbClr val="0C2577"/>
                </a:solidFill>
                <a:latin typeface="Arial" pitchFamily="-104" charset="0"/>
              </a:rPr>
              <a:t>Spring 2018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3107342" y="3754565"/>
            <a:ext cx="6288088" cy="200215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  <a:normAutofit fontScale="70000" lnSpcReduction="20000"/>
          </a:bodyPr>
          <a:lstStyle/>
          <a:p>
            <a:pPr>
              <a:buNone/>
            </a:pPr>
            <a:r>
              <a:rPr lang="en-US" altLang="zh-CN" dirty="0"/>
              <a:t>Instructor: Dan Pei </a:t>
            </a:r>
          </a:p>
          <a:p>
            <a:pPr>
              <a:buNone/>
            </a:pPr>
            <a:r>
              <a:rPr lang="en-US" altLang="zh-CN" dirty="0">
                <a:hlinkClick r:id="rId3"/>
              </a:rPr>
              <a:t>peidan@tsinghua.edu.cn</a:t>
            </a:r>
            <a:endParaRPr lang="en-US" altLang="zh-CN" dirty="0"/>
          </a:p>
          <a:p>
            <a:endParaRPr lang="en-US" altLang="zh-CN" dirty="0"/>
          </a:p>
          <a:p>
            <a:pPr>
              <a:buNone/>
            </a:pPr>
            <a:r>
              <a:rPr lang="en-US" altLang="zh-CN" dirty="0"/>
              <a:t>Teaching </a:t>
            </a:r>
            <a:r>
              <a:rPr lang="en-US" altLang="zh-CN" dirty="0" smtClean="0"/>
              <a:t>Assistants: </a:t>
            </a:r>
          </a:p>
          <a:p>
            <a:pPr>
              <a:buNone/>
            </a:pPr>
            <a:r>
              <a:rPr lang="en-US" altLang="zh-CN" dirty="0" smtClean="0"/>
              <a:t>	</a:t>
            </a:r>
            <a:r>
              <a:rPr lang="en-US" altLang="zh-CN" dirty="0" err="1" smtClean="0"/>
              <a:t>Nengwen</a:t>
            </a:r>
            <a:r>
              <a:rPr lang="zh-CN" altLang="en-US" dirty="0" smtClean="0"/>
              <a:t> </a:t>
            </a:r>
            <a:r>
              <a:rPr lang="en-US" altLang="zh-CN" dirty="0" smtClean="0"/>
              <a:t>Zhao</a:t>
            </a:r>
            <a:r>
              <a:rPr lang="zh-CN" altLang="en-US" dirty="0" smtClean="0"/>
              <a:t>   </a:t>
            </a:r>
            <a:r>
              <a:rPr lang="en-US" dirty="0"/>
              <a:t> </a:t>
            </a:r>
            <a:r>
              <a:rPr lang="en-US" dirty="0" smtClean="0"/>
              <a:t>znw17</a:t>
            </a:r>
            <a:r>
              <a:rPr lang="en-US" altLang="zh-CN" dirty="0" smtClean="0"/>
              <a:t>@</a:t>
            </a:r>
            <a:r>
              <a:rPr lang="en-US" dirty="0" smtClean="0"/>
              <a:t>mails</a:t>
            </a:r>
            <a:r>
              <a:rPr lang="en-US" altLang="zh-CN" dirty="0" smtClean="0"/>
              <a:t>.</a:t>
            </a:r>
            <a:r>
              <a:rPr lang="en-US" dirty="0" smtClean="0"/>
              <a:t>tsinghua</a:t>
            </a:r>
            <a:r>
              <a:rPr lang="en-US" altLang="zh-CN" dirty="0" smtClean="0"/>
              <a:t>.</a:t>
            </a:r>
            <a:r>
              <a:rPr lang="en-US" dirty="0" smtClean="0"/>
              <a:t>edu</a:t>
            </a:r>
            <a:r>
              <a:rPr lang="en-US" altLang="zh-CN" dirty="0" smtClean="0"/>
              <a:t>.</a:t>
            </a:r>
            <a:r>
              <a:rPr lang="en-US" dirty="0" smtClean="0"/>
              <a:t>cn</a:t>
            </a:r>
            <a:endParaRPr lang="en-US" altLang="zh-CN" dirty="0"/>
          </a:p>
        </p:txBody>
      </p:sp>
      <p:pic>
        <p:nvPicPr>
          <p:cNvPr id="8198" name="Picture 7" descr="shouyea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3" y="457200"/>
            <a:ext cx="2009775" cy="729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107342" y="6304205"/>
            <a:ext cx="489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 smtClean="0"/>
              <a:t>Please</a:t>
            </a:r>
            <a:r>
              <a:rPr lang="zh-CN" altLang="en-US" i="1" dirty="0" smtClean="0"/>
              <a:t> </a:t>
            </a:r>
            <a:r>
              <a:rPr lang="en-US" altLang="zh-CN" i="1" dirty="0" smtClean="0"/>
              <a:t>scan</a:t>
            </a:r>
            <a:r>
              <a:rPr lang="zh-CN" altLang="en-US" i="1" dirty="0" smtClean="0"/>
              <a:t> </a:t>
            </a:r>
            <a:r>
              <a:rPr lang="en-US" altLang="zh-CN" i="1" dirty="0" smtClean="0"/>
              <a:t>QR</a:t>
            </a:r>
            <a:r>
              <a:rPr lang="zh-CN" altLang="en-US" i="1" dirty="0" smtClean="0"/>
              <a:t> </a:t>
            </a:r>
            <a:r>
              <a:rPr lang="en-US" altLang="zh-CN" i="1" dirty="0" smtClean="0"/>
              <a:t>code</a:t>
            </a:r>
            <a:r>
              <a:rPr lang="zh-CN" altLang="en-US" i="1" dirty="0" smtClean="0"/>
              <a:t> </a:t>
            </a:r>
            <a:r>
              <a:rPr lang="en-US" altLang="zh-CN" i="1" dirty="0" smtClean="0"/>
              <a:t>to</a:t>
            </a:r>
            <a:r>
              <a:rPr lang="zh-CN" altLang="en-US" i="1" dirty="0" smtClean="0"/>
              <a:t> </a:t>
            </a:r>
            <a:r>
              <a:rPr lang="en-US" altLang="zh-CN" i="1" dirty="0" smtClean="0"/>
              <a:t>join</a:t>
            </a:r>
            <a:r>
              <a:rPr lang="zh-CN" altLang="en-US" i="1" dirty="0" smtClean="0"/>
              <a:t> </a:t>
            </a:r>
            <a:r>
              <a:rPr lang="en-US" altLang="zh-CN" i="1" dirty="0" smtClean="0"/>
              <a:t>class</a:t>
            </a:r>
            <a:r>
              <a:rPr lang="zh-CN" altLang="en-US" i="1" dirty="0" smtClean="0"/>
              <a:t> </a:t>
            </a:r>
            <a:r>
              <a:rPr lang="en-US" altLang="zh-CN" i="1" dirty="0" smtClean="0"/>
              <a:t>WeChat</a:t>
            </a:r>
            <a:r>
              <a:rPr lang="zh-CN" altLang="en-US" i="1" dirty="0" smtClean="0"/>
              <a:t> </a:t>
            </a:r>
            <a:r>
              <a:rPr lang="en-US" altLang="zh-CN" i="1" dirty="0" smtClean="0"/>
              <a:t>Group</a:t>
            </a:r>
            <a:endParaRPr lang="en-US" i="1" dirty="0"/>
          </a:p>
        </p:txBody>
      </p:sp>
      <p:sp>
        <p:nvSpPr>
          <p:cNvPr id="4" name="Left Arrow 3"/>
          <p:cNvSpPr/>
          <p:nvPr/>
        </p:nvSpPr>
        <p:spPr>
          <a:xfrm>
            <a:off x="2421542" y="6262990"/>
            <a:ext cx="685800" cy="436478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385725"/>
            <a:ext cx="2085573" cy="33137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Attendance: </a:t>
            </a:r>
            <a:r>
              <a:rPr lang="en-US" altLang="zh-CN" dirty="0" smtClean="0">
                <a:solidFill>
                  <a:srgbClr val="FF0000"/>
                </a:solidFill>
              </a:rPr>
              <a:t>10</a:t>
            </a:r>
            <a:r>
              <a:rPr lang="en-US" dirty="0" smtClean="0">
                <a:solidFill>
                  <a:srgbClr val="FF0000"/>
                </a:solidFill>
              </a:rPr>
              <a:t>%</a:t>
            </a:r>
          </a:p>
          <a:p>
            <a:pPr lvl="1"/>
            <a:r>
              <a:rPr lang="en-US" dirty="0" smtClean="0"/>
              <a:t>Presence </a:t>
            </a:r>
            <a:r>
              <a:rPr lang="en-US" altLang="zh-CN" dirty="0" smtClean="0"/>
              <a:t>&amp;</a:t>
            </a:r>
            <a:r>
              <a:rPr lang="zh-CN" altLang="en-US" dirty="0"/>
              <a:t> </a:t>
            </a:r>
            <a:r>
              <a:rPr lang="en-US" altLang="zh-CN" dirty="0" smtClean="0"/>
              <a:t>Discussion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during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lecture.</a:t>
            </a:r>
            <a:endParaRPr lang="en-US" dirty="0" smtClean="0"/>
          </a:p>
          <a:p>
            <a:endParaRPr lang="en-US" dirty="0"/>
          </a:p>
          <a:p>
            <a:r>
              <a:rPr lang="en-US" altLang="zh-CN" dirty="0" smtClean="0"/>
              <a:t>Assignments:</a:t>
            </a:r>
            <a:r>
              <a:rPr lang="zh-CN" altLang="en-US" dirty="0" smtClean="0"/>
              <a:t> </a:t>
            </a:r>
            <a:r>
              <a:rPr lang="en-US" altLang="zh-CN" dirty="0" smtClean="0">
                <a:solidFill>
                  <a:srgbClr val="FF0000"/>
                </a:solidFill>
              </a:rPr>
              <a:t>30%</a:t>
            </a:r>
            <a:r>
              <a:rPr lang="zh-CN" altLang="en-US" dirty="0" smtClean="0"/>
              <a:t> </a:t>
            </a:r>
            <a:r>
              <a:rPr lang="en-US" altLang="zh-CN" dirty="0" smtClean="0"/>
              <a:t>(each</a:t>
            </a:r>
            <a:r>
              <a:rPr lang="zh-CN" altLang="en-US" dirty="0" smtClean="0"/>
              <a:t> </a:t>
            </a:r>
            <a:r>
              <a:rPr lang="en-US" altLang="zh-CN" dirty="0" smtClean="0"/>
              <a:t>student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finish</a:t>
            </a:r>
            <a:r>
              <a:rPr lang="zh-CN" altLang="en-US" dirty="0" smtClean="0"/>
              <a:t> </a:t>
            </a:r>
            <a:r>
              <a:rPr lang="en-US" altLang="zh-CN" dirty="0" smtClean="0"/>
              <a:t>each</a:t>
            </a:r>
            <a:r>
              <a:rPr lang="zh-CN" altLang="en-US" dirty="0" smtClean="0"/>
              <a:t> </a:t>
            </a:r>
            <a:r>
              <a:rPr lang="en-US" altLang="zh-CN" dirty="0" smtClean="0"/>
              <a:t>assignment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alone)</a:t>
            </a:r>
          </a:p>
          <a:p>
            <a:pPr lvl="1"/>
            <a:r>
              <a:rPr lang="en-US" altLang="zh-CN" dirty="0" smtClean="0"/>
              <a:t>Assignment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1:</a:t>
            </a:r>
            <a:r>
              <a:rPr lang="zh-CN" altLang="en-US" dirty="0" smtClean="0"/>
              <a:t> </a:t>
            </a:r>
            <a:r>
              <a:rPr lang="en-US" altLang="zh-CN" dirty="0" smtClean="0"/>
              <a:t>15%</a:t>
            </a:r>
          </a:p>
          <a:p>
            <a:pPr lvl="1"/>
            <a:r>
              <a:rPr lang="en-US" altLang="zh-CN" dirty="0" smtClean="0"/>
              <a:t>Assignment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2:</a:t>
            </a:r>
            <a:r>
              <a:rPr lang="zh-CN" altLang="en-US" dirty="0" smtClean="0"/>
              <a:t> </a:t>
            </a:r>
            <a:r>
              <a:rPr lang="en-US" altLang="zh-CN" dirty="0" smtClean="0"/>
              <a:t>15%</a:t>
            </a:r>
          </a:p>
          <a:p>
            <a:pPr lvl="1"/>
            <a:endParaRPr lang="en-US" altLang="zh-CN" dirty="0" smtClean="0"/>
          </a:p>
          <a:p>
            <a:r>
              <a:rPr lang="en-US" altLang="zh-CN" dirty="0" smtClean="0"/>
              <a:t>Project:</a:t>
            </a:r>
            <a:r>
              <a:rPr lang="zh-CN" altLang="en-US" dirty="0" smtClean="0"/>
              <a:t> </a:t>
            </a:r>
            <a:r>
              <a:rPr lang="en-US" altLang="zh-CN" dirty="0" smtClean="0">
                <a:solidFill>
                  <a:srgbClr val="FF0000"/>
                </a:solidFill>
              </a:rPr>
              <a:t>60</a:t>
            </a:r>
            <a:r>
              <a:rPr lang="en-US" dirty="0" smtClean="0">
                <a:solidFill>
                  <a:srgbClr val="FF0000"/>
                </a:solidFill>
              </a:rPr>
              <a:t>%</a:t>
            </a:r>
            <a:r>
              <a:rPr lang="zh-CN" altLang="en-US" dirty="0" smtClean="0"/>
              <a:t> </a:t>
            </a:r>
            <a:r>
              <a:rPr lang="en-US" altLang="zh-CN" dirty="0"/>
              <a:t>(A</a:t>
            </a:r>
            <a:r>
              <a:rPr lang="zh-CN" altLang="en-US" dirty="0"/>
              <a:t> </a:t>
            </a:r>
            <a:r>
              <a:rPr lang="en-US" altLang="zh-CN" dirty="0" smtClean="0"/>
              <a:t>project</a:t>
            </a:r>
            <a:r>
              <a:rPr lang="zh-CN" altLang="en-US" dirty="0" smtClean="0"/>
              <a:t> </a:t>
            </a:r>
            <a:r>
              <a:rPr lang="en-US" altLang="zh-CN" dirty="0" smtClean="0"/>
              <a:t>team</a:t>
            </a:r>
            <a:r>
              <a:rPr lang="zh-CN" altLang="en-US" dirty="0" smtClean="0"/>
              <a:t>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smtClean="0"/>
              <a:t>2</a:t>
            </a:r>
            <a:r>
              <a:rPr lang="zh-CN" altLang="en-US" dirty="0" smtClean="0"/>
              <a:t> </a:t>
            </a:r>
            <a:r>
              <a:rPr lang="en-US" altLang="zh-CN" dirty="0"/>
              <a:t>or</a:t>
            </a:r>
            <a:r>
              <a:rPr lang="zh-CN" altLang="en-US" dirty="0"/>
              <a:t> </a:t>
            </a:r>
            <a:r>
              <a:rPr lang="en-US" altLang="zh-CN" dirty="0"/>
              <a:t>3</a:t>
            </a:r>
            <a:r>
              <a:rPr lang="zh-CN" altLang="en-US" dirty="0"/>
              <a:t> </a:t>
            </a:r>
            <a:r>
              <a:rPr lang="en-US" altLang="zh-CN" dirty="0" smtClean="0"/>
              <a:t>students</a:t>
            </a:r>
            <a:r>
              <a:rPr lang="en-US" altLang="zh-CN" dirty="0"/>
              <a:t>)</a:t>
            </a:r>
          </a:p>
          <a:p>
            <a:pPr lvl="1"/>
            <a:r>
              <a:rPr lang="en-US" altLang="zh-CN" dirty="0" smtClean="0"/>
              <a:t>Ranking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/>
              <a:t>a</a:t>
            </a:r>
            <a:r>
              <a:rPr lang="en-US" altLang="zh-CN" dirty="0" smtClean="0"/>
              <a:t>lgorithm</a:t>
            </a:r>
            <a:r>
              <a:rPr lang="zh-CN" altLang="en-US" dirty="0" smtClean="0"/>
              <a:t> </a:t>
            </a:r>
            <a:r>
              <a:rPr lang="en-US" altLang="zh-CN" dirty="0" smtClean="0"/>
              <a:t>competition &amp; report:</a:t>
            </a:r>
            <a:r>
              <a:rPr lang="zh-CN" altLang="en-US" dirty="0" smtClean="0"/>
              <a:t> </a:t>
            </a:r>
            <a:r>
              <a:rPr lang="en-US" altLang="zh-CN" dirty="0" smtClean="0"/>
              <a:t>50%</a:t>
            </a:r>
          </a:p>
          <a:p>
            <a:pPr lvl="1"/>
            <a:r>
              <a:rPr lang="en-US" altLang="zh-CN" dirty="0" smtClean="0"/>
              <a:t>Presentation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(scored</a:t>
            </a:r>
            <a:r>
              <a:rPr lang="zh-CN" altLang="en-US" dirty="0" smtClean="0"/>
              <a:t> </a:t>
            </a:r>
            <a:r>
              <a:rPr lang="en-US" altLang="zh-CN" dirty="0" smtClean="0"/>
              <a:t>by</a:t>
            </a:r>
            <a:r>
              <a:rPr lang="zh-CN" altLang="en-US" dirty="0" smtClean="0"/>
              <a:t> </a:t>
            </a:r>
            <a:r>
              <a:rPr lang="en-US" altLang="zh-CN" dirty="0" smtClean="0"/>
              <a:t>all</a:t>
            </a:r>
            <a:r>
              <a:rPr lang="zh-CN" altLang="en-US" dirty="0" smtClean="0"/>
              <a:t> </a:t>
            </a:r>
            <a:r>
              <a:rPr lang="en-US" altLang="zh-CN" dirty="0" smtClean="0"/>
              <a:t>students,</a:t>
            </a:r>
            <a:r>
              <a:rPr lang="zh-CN" altLang="en-US" dirty="0" smtClean="0"/>
              <a:t> </a:t>
            </a:r>
            <a:r>
              <a:rPr lang="en-US" altLang="zh-CN" dirty="0" smtClean="0"/>
              <a:t>TA,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instructor):</a:t>
            </a:r>
            <a:r>
              <a:rPr lang="zh-CN" altLang="en-US" dirty="0" smtClean="0"/>
              <a:t> </a:t>
            </a:r>
            <a:r>
              <a:rPr lang="en-US" altLang="zh-CN" dirty="0" smtClean="0"/>
              <a:t>10%</a:t>
            </a:r>
          </a:p>
          <a:p>
            <a:endParaRPr lang="en-US" dirty="0"/>
          </a:p>
          <a:p>
            <a:r>
              <a:rPr lang="en-US" dirty="0" smtClean="0"/>
              <a:t>The final grade will be in letter grading scale (e.g., A,B,C,D)</a:t>
            </a:r>
          </a:p>
          <a:p>
            <a:endParaRPr lang="en-US" dirty="0" smtClean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4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Roadmap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kumimoji="1" lang="en-US" altLang="zh-CN" dirty="0" smtClean="0"/>
              <a:t>Self-Introduction</a:t>
            </a:r>
          </a:p>
          <a:p>
            <a:endParaRPr kumimoji="1" lang="en-US" altLang="zh-CN" dirty="0"/>
          </a:p>
          <a:p>
            <a:r>
              <a:rPr kumimoji="1" lang="en-US" altLang="zh-CN" dirty="0" smtClean="0"/>
              <a:t>Course Logistics</a:t>
            </a:r>
          </a:p>
          <a:p>
            <a:endParaRPr kumimoji="1" lang="en-US" altLang="zh-CN" dirty="0" smtClean="0"/>
          </a:p>
          <a:p>
            <a:r>
              <a:rPr kumimoji="1" lang="en-US" altLang="zh-CN" b="1" dirty="0" smtClean="0"/>
              <a:t>What is </a:t>
            </a:r>
            <a:r>
              <a:rPr kumimoji="1" lang="en-US" altLang="zh-CN" b="1" dirty="0" err="1" smtClean="0"/>
              <a:t>AIOps</a:t>
            </a:r>
            <a:r>
              <a:rPr kumimoji="1" lang="en-US" altLang="zh-CN" b="1" dirty="0" smtClean="0"/>
              <a:t>?</a:t>
            </a:r>
          </a:p>
          <a:p>
            <a:pPr lvl="1"/>
            <a:endParaRPr kumimoji="1" lang="en-US" altLang="zh-CN" i="1" dirty="0"/>
          </a:p>
          <a:p>
            <a:r>
              <a:rPr kumimoji="1" lang="en-US" altLang="zh-CN" dirty="0" smtClean="0"/>
              <a:t>Course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Coverage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(Website)</a:t>
            </a:r>
          </a:p>
          <a:p>
            <a:pPr marL="457200" lvl="1" indent="0">
              <a:buNone/>
            </a:pPr>
            <a:endParaRPr kumimoji="1" lang="en-US" altLang="zh-CN" dirty="0"/>
          </a:p>
          <a:p>
            <a:r>
              <a:rPr kumimoji="1" lang="en-US" altLang="zh-CN" dirty="0" smtClean="0"/>
              <a:t>Assignments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Projects</a:t>
            </a:r>
          </a:p>
          <a:p>
            <a:endParaRPr kumimoji="1" lang="en-US" altLang="zh-CN" dirty="0"/>
          </a:p>
          <a:p>
            <a:r>
              <a:rPr kumimoji="1" lang="en-US" altLang="zh-CN" dirty="0" smtClean="0"/>
              <a:t>Internet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Basics</a:t>
            </a:r>
            <a:endParaRPr kumimoji="1" lang="en-US" altLang="zh-CN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42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Roadmap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kumimoji="1" lang="en-US" altLang="zh-CN" dirty="0" smtClean="0"/>
              <a:t>Self-Introduction</a:t>
            </a:r>
          </a:p>
          <a:p>
            <a:endParaRPr kumimoji="1" lang="en-US" altLang="zh-CN" dirty="0"/>
          </a:p>
          <a:p>
            <a:r>
              <a:rPr kumimoji="1" lang="en-US" altLang="zh-CN" dirty="0" smtClean="0"/>
              <a:t>Course Logistics</a:t>
            </a:r>
          </a:p>
          <a:p>
            <a:endParaRPr kumimoji="1" lang="en-US" altLang="zh-CN" dirty="0" smtClean="0"/>
          </a:p>
          <a:p>
            <a:r>
              <a:rPr kumimoji="1" lang="en-US" altLang="zh-CN" dirty="0" smtClean="0"/>
              <a:t>What is </a:t>
            </a:r>
            <a:r>
              <a:rPr kumimoji="1" lang="en-US" altLang="zh-CN" dirty="0" err="1" smtClean="0"/>
              <a:t>AIOps</a:t>
            </a:r>
            <a:r>
              <a:rPr kumimoji="1" lang="en-US" altLang="zh-CN" dirty="0" smtClean="0"/>
              <a:t>?</a:t>
            </a:r>
          </a:p>
          <a:p>
            <a:pPr lvl="1"/>
            <a:endParaRPr kumimoji="1" lang="en-US" altLang="zh-CN" i="1" dirty="0"/>
          </a:p>
          <a:p>
            <a:r>
              <a:rPr kumimoji="1" lang="en-US" altLang="zh-CN" b="1" dirty="0" smtClean="0"/>
              <a:t>Course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Coverage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(Website)</a:t>
            </a:r>
          </a:p>
          <a:p>
            <a:pPr marL="457200" lvl="1" indent="0">
              <a:buNone/>
            </a:pPr>
            <a:endParaRPr kumimoji="1" lang="en-US" altLang="zh-CN" dirty="0"/>
          </a:p>
          <a:p>
            <a:r>
              <a:rPr kumimoji="1" lang="en-US" altLang="zh-CN" dirty="0" smtClean="0"/>
              <a:t>Assignments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Projects</a:t>
            </a:r>
          </a:p>
          <a:p>
            <a:endParaRPr kumimoji="1" lang="en-US" altLang="zh-CN" dirty="0"/>
          </a:p>
          <a:p>
            <a:r>
              <a:rPr kumimoji="1" lang="en-US" altLang="zh-CN" dirty="0" smtClean="0"/>
              <a:t>Internet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Basics</a:t>
            </a:r>
            <a:endParaRPr kumimoji="1" lang="en-US" altLang="zh-CN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8" name="图片 7" descr="WeChat_143445637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6054"/>
            <a:ext cx="4419600" cy="623601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486400" y="609600"/>
            <a:ext cx="350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 smtClean="0"/>
              <a:t>Scientific Experiment for a first grader </a:t>
            </a:r>
            <a:endParaRPr kumimoji="1" lang="zh-CN" altLang="en-US" sz="32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5600" y="2800350"/>
            <a:ext cx="32512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66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dirty="0" smtClean="0"/>
              <a:t>Experiments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</a:t>
            </a:r>
            <a:r>
              <a:rPr kumimoji="1" lang="zh-CN" altLang="en-US" dirty="0" smtClean="0"/>
              <a:t> </a:t>
            </a:r>
            <a:r>
              <a:rPr kumimoji="1" lang="en-US" altLang="zh-CN" dirty="0" err="1" smtClean="0"/>
              <a:t>AIOps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1"/>
            <a:ext cx="8686800" cy="4525963"/>
          </a:xfrm>
        </p:spPr>
        <p:txBody>
          <a:bodyPr>
            <a:normAutofit fontScale="70000" lnSpcReduction="20000"/>
          </a:bodyPr>
          <a:lstStyle/>
          <a:p>
            <a:r>
              <a:rPr kumimoji="1" lang="en-US" altLang="zh-CN" sz="2800" dirty="0" smtClean="0"/>
              <a:t>Have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a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/>
              <a:t>h</a:t>
            </a:r>
            <a:r>
              <a:rPr kumimoji="1" lang="en-US" altLang="zh-CN" sz="2800" dirty="0" smtClean="0"/>
              <a:t>ypothesis: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Y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increases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when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A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increases,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B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decreases,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or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C&amp;D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together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satisfy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some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conditions</a:t>
            </a:r>
            <a:r>
              <a:rPr kumimoji="1" lang="zh-CN" altLang="en-US" sz="2800" dirty="0" smtClean="0"/>
              <a:t> </a:t>
            </a:r>
            <a:endParaRPr kumimoji="1" lang="en-US" altLang="zh-CN" sz="2800" dirty="0" smtClean="0"/>
          </a:p>
          <a:p>
            <a:r>
              <a:rPr kumimoji="1" lang="en-US" altLang="zh-CN" sz="2800" dirty="0" smtClean="0"/>
              <a:t>Design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experiments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(process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the</a:t>
            </a:r>
            <a:r>
              <a:rPr kumimoji="1" lang="zh-CN" altLang="en-US" sz="2800" dirty="0" smtClean="0"/>
              <a:t> </a:t>
            </a:r>
            <a:r>
              <a:rPr kumimoji="1" lang="en-US" altLang="zh-CN" sz="2800" dirty="0" smtClean="0"/>
              <a:t>data):</a:t>
            </a:r>
            <a:r>
              <a:rPr kumimoji="1" lang="zh-CN" altLang="en-US" sz="2800" dirty="0" smtClean="0"/>
              <a:t> </a:t>
            </a:r>
            <a:endParaRPr kumimoji="1" lang="en-US" altLang="zh-CN" sz="2800" dirty="0" smtClean="0"/>
          </a:p>
          <a:p>
            <a:pPr lvl="1"/>
            <a:r>
              <a:rPr kumimoji="1" lang="en-US" altLang="zh-CN" sz="2400" dirty="0" smtClean="0"/>
              <a:t>Exploratory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smtClean="0"/>
              <a:t>visualization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smtClean="0"/>
              <a:t>using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smtClean="0"/>
              <a:t>scatter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smtClean="0"/>
              <a:t>plot,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smtClean="0"/>
              <a:t>average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smtClean="0"/>
              <a:t>bar/line;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smtClean="0"/>
              <a:t>candle-stick,</a:t>
            </a:r>
            <a:r>
              <a:rPr kumimoji="1" lang="zh-CN" altLang="en-US" sz="2400" dirty="0" smtClean="0"/>
              <a:t>  </a:t>
            </a:r>
            <a:r>
              <a:rPr kumimoji="1" lang="en-US" altLang="zh-CN" sz="2400" dirty="0" smtClean="0"/>
              <a:t>where y-axis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smtClean="0"/>
              <a:t>is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smtClean="0"/>
              <a:t>Y; x-axis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smtClean="0"/>
              <a:t>is A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smtClean="0"/>
              <a:t>(sometimes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smtClean="0"/>
              <a:t>binned)</a:t>
            </a:r>
          </a:p>
          <a:p>
            <a:pPr lvl="1"/>
            <a:r>
              <a:rPr lang="en-US" altLang="zh-CN" sz="2400" dirty="0">
                <a:latin typeface="Gill Sans MT" charset="0"/>
                <a:cs typeface="Arial" charset="0"/>
              </a:rPr>
              <a:t>Pearson/Kendall/Spearman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Correlation:  see if  Y is correlated with A,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B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,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based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on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the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correlation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score</a:t>
            </a:r>
          </a:p>
          <a:p>
            <a:pPr lvl="1"/>
            <a:r>
              <a:rPr lang="en-US" altLang="zh-CN" sz="2400" dirty="0" smtClean="0">
                <a:latin typeface="Gill Sans MT" charset="0"/>
                <a:cs typeface="Arial" charset="0"/>
              </a:rPr>
              <a:t>Linear Regression: 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find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the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co-</a:t>
            </a:r>
            <a:r>
              <a:rPr lang="en-US" altLang="zh-CN" sz="2400" dirty="0" err="1" smtClean="0">
                <a:latin typeface="Gill Sans MT" charset="0"/>
                <a:cs typeface="Arial" charset="0"/>
              </a:rPr>
              <a:t>effient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Y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=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alpha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+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beta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*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A</a:t>
            </a:r>
          </a:p>
          <a:p>
            <a:pPr lvl="1"/>
            <a:r>
              <a:rPr lang="en-US" altLang="zh-CN" sz="2400" dirty="0" smtClean="0">
                <a:latin typeface="Gill Sans MT" charset="0"/>
                <a:cs typeface="Arial" charset="0"/>
              </a:rPr>
              <a:t>Information Gain</a:t>
            </a:r>
            <a:r>
              <a:rPr lang="en-US" altLang="zh-CN" sz="2400" dirty="0">
                <a:latin typeface="Gill Sans MT" charset="0"/>
                <a:cs typeface="Arial" charset="0"/>
              </a:rPr>
              <a:t>: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zh-CN" altLang="zh-CN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If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A,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B,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C,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D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has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any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influence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on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Y</a:t>
            </a:r>
          </a:p>
          <a:p>
            <a:pPr lvl="1"/>
            <a:r>
              <a:rPr lang="en-US" altLang="zh-CN" sz="2400" dirty="0" smtClean="0">
                <a:latin typeface="Gill Sans MT" charset="0"/>
                <a:cs typeface="Arial" charset="0"/>
              </a:rPr>
              <a:t>Decision Tree: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C</a:t>
            </a:r>
            <a:r>
              <a:rPr lang="zh-CN" altLang="zh-CN" sz="2400" dirty="0" smtClean="0">
                <a:latin typeface="Gill Sans MT" charset="0"/>
                <a:cs typeface="Arial" charset="0"/>
              </a:rPr>
              <a:t>&gt;2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0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&amp;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D&lt;=5</a:t>
            </a:r>
            <a:r>
              <a:rPr lang="en-US" altLang="zh-CN" sz="2400" dirty="0" smtClean="0">
                <a:latin typeface="Gill Sans MT" charset="0"/>
                <a:cs typeface="Arial" charset="0"/>
                <a:sym typeface="Wingdings"/>
              </a:rPr>
              <a:t>Y</a:t>
            </a:r>
            <a:r>
              <a:rPr lang="zh-CN" altLang="en-US" sz="2400" dirty="0" smtClean="0">
                <a:latin typeface="Gill Sans MT" charset="0"/>
                <a:cs typeface="Arial" charset="0"/>
                <a:sym typeface="Wingdings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  <a:sym typeface="Wingdings"/>
              </a:rPr>
              <a:t>is</a:t>
            </a:r>
            <a:r>
              <a:rPr lang="zh-CN" altLang="en-US" sz="2400" dirty="0" smtClean="0">
                <a:latin typeface="Gill Sans MT" charset="0"/>
                <a:cs typeface="Arial" charset="0"/>
                <a:sym typeface="Wingdings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  <a:sym typeface="Wingdings"/>
              </a:rPr>
              <a:t>bad;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 </a:t>
            </a:r>
          </a:p>
          <a:p>
            <a:pPr lvl="1"/>
            <a:r>
              <a:rPr lang="en-US" altLang="zh-CN" sz="2400" dirty="0" smtClean="0">
                <a:latin typeface="Gill Sans MT" charset="0"/>
                <a:cs typeface="Arial" charset="0"/>
              </a:rPr>
              <a:t>Regression Tree</a:t>
            </a:r>
            <a:r>
              <a:rPr lang="en-US" altLang="zh-CN" sz="2400" dirty="0">
                <a:latin typeface="Gill Sans MT" charset="0"/>
                <a:cs typeface="Arial" charset="0"/>
              </a:rPr>
              <a:t>: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Y=alpha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+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beta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*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C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+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gamma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*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D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if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A&gt;5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&amp;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D&lt;=10</a:t>
            </a:r>
          </a:p>
          <a:p>
            <a:pPr lvl="1"/>
            <a:r>
              <a:rPr lang="en-US" altLang="zh-CN" sz="2400" dirty="0" smtClean="0">
                <a:latin typeface="Gill Sans MT" charset="0"/>
                <a:cs typeface="Arial" charset="0"/>
              </a:rPr>
              <a:t>Feature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engineering,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feature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selection,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model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selection</a:t>
            </a:r>
          </a:p>
          <a:p>
            <a:pPr lvl="1"/>
            <a:r>
              <a:rPr lang="en-US" altLang="zh-CN" sz="2400" dirty="0" smtClean="0">
                <a:latin typeface="Gill Sans MT" charset="0"/>
                <a:cs typeface="Arial" charset="0"/>
              </a:rPr>
              <a:t>Machine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learning: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random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forest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etc.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endParaRPr lang="en-US" altLang="zh-CN" sz="2400" dirty="0" smtClean="0">
              <a:latin typeface="Gill Sans MT" charset="0"/>
              <a:cs typeface="Arial" charset="0"/>
            </a:endParaRPr>
          </a:p>
          <a:p>
            <a:pPr lvl="1"/>
            <a:r>
              <a:rPr lang="en-US" altLang="zh-CN" sz="2400" dirty="0" smtClean="0">
                <a:latin typeface="Gill Sans MT" charset="0"/>
                <a:cs typeface="Arial" charset="0"/>
              </a:rPr>
              <a:t>Deep</a:t>
            </a:r>
            <a:r>
              <a:rPr lang="zh-CN" altLang="en-US" sz="2400" dirty="0" smtClean="0">
                <a:latin typeface="Gill Sans MT" charset="0"/>
                <a:cs typeface="Arial" charset="0"/>
              </a:rPr>
              <a:t> </a:t>
            </a:r>
            <a:r>
              <a:rPr lang="en-US" altLang="zh-CN" sz="2400" dirty="0" smtClean="0">
                <a:latin typeface="Gill Sans MT" charset="0"/>
                <a:cs typeface="Arial" charset="0"/>
              </a:rPr>
              <a:t>learning</a:t>
            </a:r>
          </a:p>
          <a:p>
            <a:r>
              <a:rPr kumimoji="1" lang="en-US" altLang="zh-CN" sz="2400" dirty="0" smtClean="0">
                <a:latin typeface="Gill Sans MT" charset="0"/>
                <a:cs typeface="Arial" charset="0"/>
              </a:rPr>
              <a:t>Observations</a:t>
            </a:r>
          </a:p>
          <a:p>
            <a:pPr lvl="1"/>
            <a:r>
              <a:rPr kumimoji="1" lang="en-US" altLang="zh-CN" sz="2000" dirty="0" smtClean="0"/>
              <a:t>E.g. Y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/>
              <a:t>increases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when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A</a:t>
            </a:r>
            <a:r>
              <a:rPr kumimoji="1" lang="zh-CN" altLang="en-US" sz="2000" dirty="0"/>
              <a:t> </a:t>
            </a:r>
            <a:r>
              <a:rPr kumimoji="1" lang="en-US" altLang="zh-CN" sz="2000" dirty="0" smtClean="0"/>
              <a:t>increases;</a:t>
            </a:r>
            <a:r>
              <a:rPr kumimoji="1" lang="zh-CN" altLang="en-US" sz="2000" dirty="0" smtClean="0"/>
              <a:t>  </a:t>
            </a:r>
            <a:r>
              <a:rPr kumimoji="1" lang="en-US" altLang="zh-CN" sz="2000" dirty="0" smtClean="0"/>
              <a:t>when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 smtClean="0"/>
              <a:t>C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 smtClean="0"/>
              <a:t>increase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 smtClean="0"/>
              <a:t>by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 smtClean="0"/>
              <a:t>s%,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 smtClean="0"/>
              <a:t>Y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 smtClean="0"/>
              <a:t>will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 smtClean="0"/>
              <a:t>increase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 smtClean="0"/>
              <a:t>by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 smtClean="0"/>
              <a:t>t%;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 smtClean="0"/>
              <a:t>explain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 smtClean="0"/>
              <a:t>why.</a:t>
            </a:r>
          </a:p>
          <a:p>
            <a:r>
              <a:rPr kumimoji="1" lang="en-US" altLang="zh-CN" dirty="0" smtClean="0">
                <a:latin typeface="Gill Sans MT" charset="0"/>
                <a:cs typeface="Arial" charset="0"/>
              </a:rPr>
              <a:t>Conclusions</a:t>
            </a:r>
          </a:p>
          <a:p>
            <a:pPr lvl="1"/>
            <a:endParaRPr kumimoji="1" lang="en-US" altLang="zh-CN" dirty="0" smtClean="0"/>
          </a:p>
          <a:p>
            <a:endParaRPr kumimoji="1" lang="en-US" altLang="zh-CN" sz="2800" dirty="0" smtClean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64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Papers and Slides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Already Posted on the course website</a:t>
            </a:r>
          </a:p>
          <a:p>
            <a:endParaRPr kumimoji="1" lang="en-US" altLang="zh-CN" dirty="0" smtClean="0"/>
          </a:p>
          <a:p>
            <a:r>
              <a:rPr kumimoji="1" lang="en-US" altLang="zh-CN" dirty="0" smtClean="0"/>
              <a:t>Lecture Coverage</a:t>
            </a:r>
          </a:p>
          <a:p>
            <a:pPr lvl="1"/>
            <a:r>
              <a:rPr kumimoji="1" lang="en-US" altLang="zh-CN" dirty="0" smtClean="0"/>
              <a:t>You were supposed to read these papers carefully</a:t>
            </a:r>
          </a:p>
          <a:p>
            <a:pPr lvl="1"/>
            <a:endParaRPr kumimoji="1" lang="en-US" altLang="zh-CN" dirty="0" smtClean="0"/>
          </a:p>
          <a:p>
            <a:r>
              <a:rPr kumimoji="1" lang="en-US" altLang="zh-CN" dirty="0" smtClean="0"/>
              <a:t>Reading List</a:t>
            </a:r>
          </a:p>
          <a:p>
            <a:pPr lvl="1"/>
            <a:r>
              <a:rPr kumimoji="1" lang="en-US" altLang="zh-CN" dirty="0" smtClean="0"/>
              <a:t>Relevant papers, read them if you have time</a:t>
            </a: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13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38" cy="939800"/>
          </a:xfrm>
        </p:spPr>
        <p:txBody>
          <a:bodyPr/>
          <a:lstStyle/>
          <a:p>
            <a:r>
              <a:rPr lang="en-US" altLang="zh-CN">
                <a:latin typeface="Book Antiqua" charset="0"/>
              </a:rPr>
              <a:t>Why reading papers? </a:t>
            </a:r>
            <a:endParaRPr lang="zh-CN" altLang="en-US">
              <a:latin typeface="Book Antiqua" charset="0"/>
            </a:endParaRPr>
          </a:p>
        </p:txBody>
      </p:sp>
      <p:sp>
        <p:nvSpPr>
          <p:cNvPr id="33794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>
                <a:latin typeface="Arial" charset="0"/>
                <a:cs typeface="Arial" charset="0"/>
              </a:rPr>
              <a:t>Purpose: background knowledge, algorithm, methodology, </a:t>
            </a:r>
            <a:r>
              <a:rPr lang="en-US" altLang="zh-CN" dirty="0" smtClean="0">
                <a:latin typeface="Arial" charset="0"/>
                <a:cs typeface="Arial" charset="0"/>
              </a:rPr>
              <a:t>writing, principle, solution </a:t>
            </a:r>
            <a:r>
              <a:rPr lang="en-US" altLang="zh-CN" dirty="0">
                <a:latin typeface="Arial" charset="0"/>
                <a:cs typeface="Arial" charset="0"/>
              </a:rPr>
              <a:t>inspiration</a:t>
            </a:r>
            <a:r>
              <a:rPr lang="zh-CN" altLang="en-US" dirty="0">
                <a:latin typeface="Arial" charset="0"/>
                <a:cs typeface="Arial" charset="0"/>
              </a:rPr>
              <a:t>,</a:t>
            </a:r>
            <a:r>
              <a:rPr lang="en-US" altLang="zh-CN" dirty="0">
                <a:latin typeface="Arial" charset="0"/>
                <a:cs typeface="Arial" charset="0"/>
              </a:rPr>
              <a:t> evaluation methodology for the</a:t>
            </a:r>
            <a:r>
              <a:rPr lang="zh-CN" altLang="en-US" dirty="0">
                <a:latin typeface="Arial" charset="0"/>
                <a:cs typeface="Arial" charset="0"/>
              </a:rPr>
              <a:t> </a:t>
            </a:r>
            <a:r>
              <a:rPr lang="en-US" altLang="zh-CN" dirty="0">
                <a:latin typeface="Arial" charset="0"/>
                <a:cs typeface="Arial" charset="0"/>
              </a:rPr>
              <a:t>problem</a:t>
            </a:r>
            <a:r>
              <a:rPr lang="zh-CN" altLang="en-US" dirty="0">
                <a:latin typeface="Arial" charset="0"/>
                <a:cs typeface="Arial" charset="0"/>
              </a:rPr>
              <a:t> </a:t>
            </a:r>
            <a:r>
              <a:rPr lang="en-US" altLang="zh-CN" dirty="0">
                <a:latin typeface="Arial" charset="0"/>
                <a:cs typeface="Arial" charset="0"/>
              </a:rPr>
              <a:t>you</a:t>
            </a:r>
            <a:r>
              <a:rPr lang="zh-CN" altLang="en-US" dirty="0">
                <a:latin typeface="Arial" charset="0"/>
                <a:cs typeface="Arial" charset="0"/>
              </a:rPr>
              <a:t> </a:t>
            </a:r>
            <a:r>
              <a:rPr lang="en-US" altLang="zh-CN" dirty="0">
                <a:latin typeface="Arial" charset="0"/>
                <a:cs typeface="Arial" charset="0"/>
              </a:rPr>
              <a:t>are</a:t>
            </a:r>
            <a:r>
              <a:rPr lang="zh-CN" altLang="en-US" dirty="0">
                <a:latin typeface="Arial" charset="0"/>
                <a:cs typeface="Arial" charset="0"/>
              </a:rPr>
              <a:t> </a:t>
            </a:r>
            <a:r>
              <a:rPr lang="en-US" altLang="zh-CN" dirty="0">
                <a:latin typeface="Arial" charset="0"/>
                <a:cs typeface="Arial" charset="0"/>
              </a:rPr>
              <a:t>working</a:t>
            </a:r>
            <a:r>
              <a:rPr lang="zh-CN" altLang="en-US" dirty="0">
                <a:latin typeface="Arial" charset="0"/>
                <a:cs typeface="Arial" charset="0"/>
              </a:rPr>
              <a:t> </a:t>
            </a:r>
            <a:r>
              <a:rPr lang="en-US" altLang="zh-CN" dirty="0">
                <a:latin typeface="Arial" charset="0"/>
                <a:cs typeface="Arial" charset="0"/>
              </a:rPr>
              <a:t>on</a:t>
            </a:r>
            <a:r>
              <a:rPr lang="zh-CN" altLang="en-US" dirty="0">
                <a:latin typeface="Arial" charset="0"/>
                <a:cs typeface="Arial" charset="0"/>
              </a:rPr>
              <a:t>,</a:t>
            </a:r>
            <a:r>
              <a:rPr lang="en-US" altLang="zh-CN" dirty="0">
                <a:latin typeface="Arial" charset="0"/>
                <a:cs typeface="Arial" charset="0"/>
              </a:rPr>
              <a:t> and</a:t>
            </a:r>
            <a:r>
              <a:rPr lang="zh-CN" altLang="en-US" dirty="0">
                <a:latin typeface="Arial" charset="0"/>
                <a:cs typeface="Arial" charset="0"/>
              </a:rPr>
              <a:t> </a:t>
            </a:r>
            <a:r>
              <a:rPr lang="en-US" altLang="zh-CN" dirty="0">
                <a:latin typeface="Arial" charset="0"/>
                <a:cs typeface="Arial" charset="0"/>
              </a:rPr>
              <a:t>(sometimes) vision.</a:t>
            </a:r>
            <a:r>
              <a:rPr lang="zh-CN" altLang="en-US" dirty="0">
                <a:latin typeface="Arial" charset="0"/>
                <a:cs typeface="Arial" charset="0"/>
              </a:rPr>
              <a:t> </a:t>
            </a:r>
            <a:endParaRPr lang="en-US" altLang="zh-CN" dirty="0">
              <a:latin typeface="Arial" charset="0"/>
              <a:cs typeface="Arial" charset="0"/>
            </a:endParaRPr>
          </a:p>
          <a:p>
            <a:endParaRPr lang="en-US" altLang="zh-CN" dirty="0">
              <a:latin typeface="Arial" charset="0"/>
              <a:cs typeface="Arial" charset="0"/>
            </a:endParaRPr>
          </a:p>
          <a:p>
            <a:r>
              <a:rPr lang="en-US" altLang="zh-CN" dirty="0">
                <a:latin typeface="Arial" charset="0"/>
                <a:cs typeface="Arial" charset="0"/>
              </a:rPr>
              <a:t>My strongly biased personal opinion: Papers are not for finding topics  for your next paper. </a:t>
            </a:r>
          </a:p>
        </p:txBody>
      </p:sp>
    </p:spTree>
    <p:extLst>
      <p:ext uri="{BB962C8B-B14F-4D97-AF65-F5344CB8AC3E}">
        <p14:creationId xmlns:p14="http://schemas.microsoft.com/office/powerpoint/2010/main" val="2845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标题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altLang="zh-CN" dirty="0" smtClean="0">
                <a:latin typeface="Arial" charset="0"/>
                <a:cs typeface="Arial" charset="0"/>
              </a:rPr>
              <a:t>What’s </a:t>
            </a:r>
            <a:r>
              <a:rPr lang="zh-CN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zh-CN" dirty="0">
                <a:latin typeface="Arial" charset="0"/>
                <a:cs typeface="Arial" charset="0"/>
              </a:rPr>
              <a:t>a</a:t>
            </a:r>
            <a:r>
              <a:rPr lang="zh-CN" altLang="en-US" dirty="0">
                <a:latin typeface="Arial" charset="0"/>
                <a:cs typeface="Arial" charset="0"/>
              </a:rPr>
              <a:t> </a:t>
            </a:r>
            <a:r>
              <a:rPr lang="en-US" altLang="zh-CN" dirty="0">
                <a:latin typeface="Arial" charset="0"/>
                <a:cs typeface="Arial" charset="0"/>
              </a:rPr>
              <a:t>good paper</a:t>
            </a:r>
          </a:p>
        </p:txBody>
      </p:sp>
      <p:sp>
        <p:nvSpPr>
          <p:cNvPr id="34818" name="内容占位符 2"/>
          <p:cNvSpPr>
            <a:spLocks noGrp="1"/>
          </p:cNvSpPr>
          <p:nvPr>
            <p:ph idx="1"/>
          </p:nvPr>
        </p:nvSpPr>
        <p:spPr>
          <a:xfrm>
            <a:off x="533400" y="1611313"/>
            <a:ext cx="8388350" cy="4648200"/>
          </a:xfrm>
        </p:spPr>
        <p:txBody>
          <a:bodyPr/>
          <a:lstStyle/>
          <a:p>
            <a:pPr lvl="1"/>
            <a:r>
              <a:rPr lang="en-US" altLang="zh-CN" sz="2800" dirty="0">
                <a:latin typeface="Arial" charset="0"/>
                <a:cs typeface="Arial" charset="0"/>
              </a:rPr>
              <a:t>  A new and important problem, solid solution.</a:t>
            </a:r>
          </a:p>
          <a:p>
            <a:pPr lvl="1"/>
            <a:endParaRPr lang="en-US" altLang="zh-CN" sz="2800" dirty="0">
              <a:latin typeface="Arial" charset="0"/>
              <a:cs typeface="Arial" charset="0"/>
            </a:endParaRPr>
          </a:p>
          <a:p>
            <a:pPr lvl="1"/>
            <a:r>
              <a:rPr lang="en-US" altLang="zh-CN" sz="2800" dirty="0">
                <a:latin typeface="Arial" charset="0"/>
                <a:cs typeface="Arial" charset="0"/>
              </a:rPr>
              <a:t>  Old and challenging problem, a new </a:t>
            </a:r>
            <a:r>
              <a:rPr lang="en-US" altLang="zh-CN" sz="2800" i="1" dirty="0">
                <a:latin typeface="Arial" charset="0"/>
                <a:cs typeface="Arial" charset="0"/>
              </a:rPr>
              <a:t>simple but elegant </a:t>
            </a:r>
            <a:r>
              <a:rPr lang="en-US" altLang="zh-CN" sz="2800" dirty="0">
                <a:latin typeface="Arial" charset="0"/>
                <a:cs typeface="Arial" charset="0"/>
              </a:rPr>
              <a:t>solution, with straightforward insight and intuition behind it. </a:t>
            </a:r>
            <a:endParaRPr lang="zh-CN" altLang="en-US" sz="2800" dirty="0"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28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Using Google </a:t>
            </a:r>
            <a:r>
              <a:rPr lang="en-US" smtClean="0"/>
              <a:t>Scholar </a:t>
            </a:r>
            <a:br>
              <a:rPr lang="en-US" smtClean="0"/>
            </a:br>
            <a:r>
              <a:rPr lang="en-US" smtClean="0"/>
              <a:t>to </a:t>
            </a:r>
            <a:r>
              <a:rPr lang="en-US" dirty="0" smtClean="0"/>
              <a:t>find </a:t>
            </a:r>
            <a:r>
              <a:rPr lang="en-US" smtClean="0"/>
              <a:t>relevant papers (demo)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Browse latest proceedings of relevant conferences, find one relevant paper </a:t>
            </a:r>
            <a:r>
              <a:rPr lang="en-US" altLang="zh-CN" sz="2800" i="1" dirty="0"/>
              <a:t>p</a:t>
            </a:r>
            <a:r>
              <a:rPr lang="en-US" altLang="zh-CN" sz="2800" i="1" dirty="0" smtClean="0"/>
              <a:t>.</a:t>
            </a:r>
            <a:r>
              <a:rPr lang="zh-CN" altLang="en-US" sz="2800" i="1" dirty="0" smtClean="0"/>
              <a:t>  </a:t>
            </a:r>
            <a:r>
              <a:rPr lang="en-US" altLang="zh-CN" sz="2800" i="1" dirty="0" smtClean="0"/>
              <a:t>Relevant</a:t>
            </a:r>
            <a:r>
              <a:rPr lang="zh-CN" altLang="en-US" sz="2800" i="1" dirty="0" smtClean="0"/>
              <a:t> </a:t>
            </a:r>
            <a:r>
              <a:rPr lang="en-US" altLang="zh-CN" sz="2800" i="1" dirty="0" smtClean="0"/>
              <a:t>paper</a:t>
            </a:r>
            <a:r>
              <a:rPr lang="zh-CN" altLang="en-US" sz="2800" i="1" dirty="0" smtClean="0"/>
              <a:t> </a:t>
            </a:r>
            <a:r>
              <a:rPr lang="en-US" altLang="zh-CN" sz="2800" i="1" dirty="0" smtClean="0"/>
              <a:t>set</a:t>
            </a:r>
            <a:r>
              <a:rPr lang="zh-CN" altLang="en-US" sz="2800" i="1" dirty="0" smtClean="0"/>
              <a:t> </a:t>
            </a:r>
            <a:r>
              <a:rPr lang="en-US" altLang="zh-CN" sz="2800" i="1" dirty="0" smtClean="0"/>
              <a:t>S={p}</a:t>
            </a:r>
            <a:endParaRPr lang="en-US" sz="2800" i="1" dirty="0" smtClean="0"/>
          </a:p>
          <a:p>
            <a:endParaRPr lang="en-US" sz="2800" i="1" dirty="0" smtClean="0"/>
          </a:p>
          <a:p>
            <a:pPr marL="0" indent="0">
              <a:buNone/>
            </a:pPr>
            <a:r>
              <a:rPr lang="en-US" altLang="zh-CN" sz="2800" dirty="0" smtClean="0"/>
              <a:t>for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(each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new</a:t>
            </a:r>
            <a:r>
              <a:rPr lang="zh-CN" altLang="en-US" sz="2800" dirty="0" smtClean="0"/>
              <a:t> </a:t>
            </a:r>
            <a:r>
              <a:rPr lang="en-US" altLang="zh-CN" sz="2800" i="1" dirty="0" smtClean="0"/>
              <a:t>p</a:t>
            </a:r>
            <a:r>
              <a:rPr lang="zh-CN" altLang="en-US" sz="2800" i="1" dirty="0" smtClean="0"/>
              <a:t> </a:t>
            </a:r>
            <a:r>
              <a:rPr lang="en-US" altLang="zh-CN" sz="2800" dirty="0" smtClean="0"/>
              <a:t>in</a:t>
            </a:r>
            <a:r>
              <a:rPr lang="zh-CN" altLang="en-US" sz="2800" i="1" dirty="0" smtClean="0"/>
              <a:t> </a:t>
            </a:r>
            <a:r>
              <a:rPr lang="en-US" altLang="zh-CN" sz="2800" i="1" dirty="0" smtClean="0"/>
              <a:t>S)</a:t>
            </a:r>
            <a:r>
              <a:rPr lang="zh-CN" altLang="en-US" sz="2800" i="1" dirty="0" smtClean="0"/>
              <a:t> </a:t>
            </a:r>
            <a:r>
              <a:rPr lang="en-US" altLang="zh-CN" sz="2800" i="1" dirty="0" smtClean="0"/>
              <a:t>{</a:t>
            </a:r>
          </a:p>
          <a:p>
            <a:pPr marL="457200" lvl="1" indent="0">
              <a:buNone/>
            </a:pPr>
            <a:r>
              <a:rPr lang="en-US" altLang="zh-CN" sz="2400" dirty="0" smtClean="0"/>
              <a:t>Browse</a:t>
            </a:r>
            <a:r>
              <a:rPr lang="zh-CN" altLang="en-US" sz="2400" dirty="0" smtClean="0"/>
              <a:t> </a:t>
            </a:r>
            <a:r>
              <a:rPr lang="en-US" altLang="zh-CN" sz="2400" i="1" dirty="0"/>
              <a:t>p</a:t>
            </a:r>
            <a:r>
              <a:rPr lang="en-US" sz="2400" dirty="0" smtClean="0"/>
              <a:t>’s references</a:t>
            </a:r>
            <a:r>
              <a:rPr lang="en-US" altLang="zh-CN" sz="2400" dirty="0" smtClean="0"/>
              <a:t>,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and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put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relevant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ones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into</a:t>
            </a:r>
            <a:r>
              <a:rPr lang="zh-CN" altLang="en-US" sz="2400" dirty="0" smtClean="0"/>
              <a:t> </a:t>
            </a:r>
            <a:r>
              <a:rPr lang="en-US" altLang="zh-CN" sz="2400" i="1" dirty="0" smtClean="0"/>
              <a:t>S</a:t>
            </a:r>
            <a:r>
              <a:rPr lang="en-US" altLang="zh-CN" sz="2400" dirty="0" smtClean="0"/>
              <a:t>;</a:t>
            </a:r>
          </a:p>
          <a:p>
            <a:pPr marL="457200" lvl="1" indent="0">
              <a:buNone/>
            </a:pPr>
            <a:r>
              <a:rPr lang="en-US" altLang="zh-CN" sz="2400" dirty="0" smtClean="0"/>
              <a:t>Browse</a:t>
            </a:r>
            <a:r>
              <a:rPr lang="zh-CN" altLang="en-US" sz="2400" dirty="0" smtClean="0"/>
              <a:t> </a:t>
            </a:r>
            <a:r>
              <a:rPr lang="en-US" altLang="zh-CN" sz="2400" i="1" dirty="0"/>
              <a:t>p</a:t>
            </a:r>
            <a:r>
              <a:rPr lang="en-US" altLang="zh-CN" sz="2400" dirty="0" smtClean="0"/>
              <a:t>’s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citations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in</a:t>
            </a:r>
            <a:r>
              <a:rPr lang="zh-CN" altLang="en-US" sz="2400" dirty="0" smtClean="0"/>
              <a:t> </a:t>
            </a:r>
            <a:r>
              <a:rPr lang="en-US" sz="2400" dirty="0" smtClean="0"/>
              <a:t>Google Schola</a:t>
            </a:r>
            <a:r>
              <a:rPr lang="en-US" altLang="zh-CN" sz="2400" dirty="0" smtClean="0"/>
              <a:t>r,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and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put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relevant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ones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into</a:t>
            </a:r>
            <a:r>
              <a:rPr lang="zh-CN" altLang="en-US" sz="2400" dirty="0" smtClean="0"/>
              <a:t> </a:t>
            </a:r>
            <a:r>
              <a:rPr lang="en-US" altLang="zh-CN" sz="2400" i="1" dirty="0" smtClean="0"/>
              <a:t>S</a:t>
            </a:r>
            <a:r>
              <a:rPr lang="en-US" altLang="zh-CN" sz="2400" dirty="0" smtClean="0"/>
              <a:t>;</a:t>
            </a:r>
          </a:p>
          <a:p>
            <a:pPr marL="0" indent="0">
              <a:buNone/>
            </a:pPr>
            <a:r>
              <a:rPr lang="en-US" altLang="zh-CN" sz="2800" dirty="0" smtClean="0"/>
              <a:t>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0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Roadmap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kumimoji="1" lang="en-US" altLang="zh-CN" dirty="0" smtClean="0"/>
              <a:t>Self-Introduction</a:t>
            </a:r>
          </a:p>
          <a:p>
            <a:endParaRPr kumimoji="1" lang="en-US" altLang="zh-CN" dirty="0"/>
          </a:p>
          <a:p>
            <a:r>
              <a:rPr kumimoji="1" lang="en-US" altLang="zh-CN" dirty="0" smtClean="0"/>
              <a:t>Course Logistics</a:t>
            </a:r>
          </a:p>
          <a:p>
            <a:endParaRPr kumimoji="1" lang="en-US" altLang="zh-CN" dirty="0" smtClean="0"/>
          </a:p>
          <a:p>
            <a:r>
              <a:rPr kumimoji="1" lang="en-US" altLang="zh-CN" dirty="0" smtClean="0"/>
              <a:t>What is </a:t>
            </a:r>
            <a:r>
              <a:rPr kumimoji="1" lang="en-US" altLang="zh-CN" dirty="0" err="1" smtClean="0"/>
              <a:t>AIOps</a:t>
            </a:r>
            <a:r>
              <a:rPr kumimoji="1" lang="en-US" altLang="zh-CN" dirty="0" smtClean="0"/>
              <a:t>?</a:t>
            </a:r>
          </a:p>
          <a:p>
            <a:pPr lvl="1"/>
            <a:endParaRPr kumimoji="1" lang="en-US" altLang="zh-CN" i="1" dirty="0"/>
          </a:p>
          <a:p>
            <a:r>
              <a:rPr kumimoji="1" lang="en-US" altLang="zh-CN" dirty="0" smtClean="0"/>
              <a:t>Course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Coverage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(Website)</a:t>
            </a:r>
          </a:p>
          <a:p>
            <a:pPr marL="457200" lvl="1" indent="0">
              <a:buNone/>
            </a:pPr>
            <a:endParaRPr kumimoji="1" lang="en-US" altLang="zh-CN" dirty="0"/>
          </a:p>
          <a:p>
            <a:r>
              <a:rPr kumimoji="1" lang="en-US" altLang="zh-CN" b="1" dirty="0" smtClean="0"/>
              <a:t>Assignments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and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Projects</a:t>
            </a:r>
          </a:p>
          <a:p>
            <a:endParaRPr kumimoji="1" lang="en-US" altLang="zh-CN" dirty="0"/>
          </a:p>
          <a:p>
            <a:r>
              <a:rPr kumimoji="1" lang="en-US" altLang="zh-CN" dirty="0" smtClean="0"/>
              <a:t>Internet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Basics</a:t>
            </a:r>
            <a:endParaRPr kumimoji="1" lang="en-US" altLang="zh-CN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07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Roadmap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kumimoji="1" lang="en-US" altLang="zh-CN" b="1" dirty="0" smtClean="0"/>
              <a:t>Self-Introduction</a:t>
            </a:r>
          </a:p>
          <a:p>
            <a:endParaRPr kumimoji="1" lang="en-US" altLang="zh-CN" dirty="0"/>
          </a:p>
          <a:p>
            <a:r>
              <a:rPr kumimoji="1" lang="en-US" altLang="zh-CN" dirty="0" smtClean="0"/>
              <a:t>Course Logistics</a:t>
            </a:r>
          </a:p>
          <a:p>
            <a:endParaRPr kumimoji="1" lang="en-US" altLang="zh-CN" dirty="0" smtClean="0"/>
          </a:p>
          <a:p>
            <a:r>
              <a:rPr kumimoji="1" lang="en-US" altLang="zh-CN" dirty="0" smtClean="0"/>
              <a:t>What is </a:t>
            </a:r>
            <a:r>
              <a:rPr kumimoji="1" lang="en-US" altLang="zh-CN" dirty="0" err="1" smtClean="0"/>
              <a:t>AIOps</a:t>
            </a:r>
            <a:r>
              <a:rPr kumimoji="1" lang="en-US" altLang="zh-CN" dirty="0" smtClean="0"/>
              <a:t>?</a:t>
            </a:r>
          </a:p>
          <a:p>
            <a:pPr lvl="1"/>
            <a:endParaRPr kumimoji="1" lang="en-US" altLang="zh-CN" i="1" dirty="0"/>
          </a:p>
          <a:p>
            <a:r>
              <a:rPr kumimoji="1" lang="en-US" altLang="zh-CN" dirty="0" smtClean="0"/>
              <a:t>Course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Coverage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(Website)</a:t>
            </a:r>
          </a:p>
          <a:p>
            <a:pPr marL="457200" lvl="1" indent="0">
              <a:buNone/>
            </a:pPr>
            <a:endParaRPr kumimoji="1" lang="en-US" altLang="zh-CN" dirty="0"/>
          </a:p>
          <a:p>
            <a:r>
              <a:rPr kumimoji="1" lang="en-US" altLang="zh-CN" dirty="0"/>
              <a:t>Assignments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Projects</a:t>
            </a:r>
          </a:p>
          <a:p>
            <a:endParaRPr kumimoji="1" lang="en-US" altLang="zh-CN" dirty="0"/>
          </a:p>
          <a:p>
            <a:r>
              <a:rPr kumimoji="1" lang="en-US" altLang="zh-CN" dirty="0" smtClean="0"/>
              <a:t>Internet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Basics</a:t>
            </a:r>
            <a:endParaRPr kumimoji="1" lang="en-US" altLang="zh-CN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38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Roadmap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kumimoji="1" lang="en-US" altLang="zh-CN" dirty="0" smtClean="0"/>
              <a:t>Self-Introduction</a:t>
            </a:r>
          </a:p>
          <a:p>
            <a:endParaRPr kumimoji="1" lang="en-US" altLang="zh-CN" dirty="0"/>
          </a:p>
          <a:p>
            <a:r>
              <a:rPr kumimoji="1" lang="en-US" altLang="zh-CN" dirty="0" smtClean="0"/>
              <a:t>Course Logistics</a:t>
            </a:r>
          </a:p>
          <a:p>
            <a:endParaRPr kumimoji="1" lang="en-US" altLang="zh-CN" dirty="0" smtClean="0"/>
          </a:p>
          <a:p>
            <a:r>
              <a:rPr kumimoji="1" lang="en-US" altLang="zh-CN" dirty="0" smtClean="0"/>
              <a:t>What is </a:t>
            </a:r>
            <a:r>
              <a:rPr kumimoji="1" lang="en-US" altLang="zh-CN" dirty="0" err="1" smtClean="0"/>
              <a:t>AIOps</a:t>
            </a:r>
            <a:r>
              <a:rPr kumimoji="1" lang="en-US" altLang="zh-CN" dirty="0" smtClean="0"/>
              <a:t>?</a:t>
            </a:r>
          </a:p>
          <a:p>
            <a:pPr lvl="1"/>
            <a:endParaRPr kumimoji="1" lang="en-US" altLang="zh-CN" i="1" dirty="0"/>
          </a:p>
          <a:p>
            <a:r>
              <a:rPr kumimoji="1" lang="en-US" altLang="zh-CN" dirty="0" smtClean="0"/>
              <a:t>Course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Coverage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(Website)</a:t>
            </a:r>
          </a:p>
          <a:p>
            <a:pPr marL="457200" lvl="1" indent="0">
              <a:buNone/>
            </a:pPr>
            <a:endParaRPr kumimoji="1" lang="en-US" altLang="zh-CN" b="1" dirty="0"/>
          </a:p>
          <a:p>
            <a:r>
              <a:rPr kumimoji="1" lang="en-US" altLang="zh-CN" dirty="0" smtClean="0"/>
              <a:t>Assignments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Projects</a:t>
            </a:r>
          </a:p>
          <a:p>
            <a:endParaRPr kumimoji="1" lang="en-US" altLang="zh-CN" dirty="0"/>
          </a:p>
          <a:p>
            <a:r>
              <a:rPr kumimoji="1" lang="en-US" altLang="zh-CN" b="1" dirty="0" smtClean="0"/>
              <a:t>Internet</a:t>
            </a:r>
            <a:r>
              <a:rPr kumimoji="1" lang="zh-CN" altLang="en-US" b="1" dirty="0" smtClean="0"/>
              <a:t> </a:t>
            </a:r>
            <a:r>
              <a:rPr kumimoji="1" lang="en-US" altLang="zh-CN" b="1" dirty="0" smtClean="0"/>
              <a:t>Basics</a:t>
            </a:r>
            <a:endParaRPr kumimoji="1" lang="en-US" altLang="zh-CN" b="1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16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1753-46AE-4342-8A08-950C497D117D}" type="slidenum">
              <a:rPr lang="uk-UA" smtClean="0"/>
              <a:pPr/>
              <a:t>21</a:t>
            </a:fld>
            <a:endParaRPr lang="uk-UA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480502"/>
            <a:ext cx="6288640" cy="418194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52600" y="381000"/>
            <a:ext cx="5257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400" dirty="0">
                <a:solidFill>
                  <a:srgbClr val="0C2577"/>
                </a:solidFill>
                <a:latin typeface="Arial" pitchFamily="-104" charset="0"/>
              </a:rPr>
              <a:t>Enjoy the course!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371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How to pronounce</a:t>
            </a:r>
            <a:r>
              <a:rPr lang="zh-CN" altLang="en-US" dirty="0" smtClean="0"/>
              <a:t> </a:t>
            </a:r>
            <a:r>
              <a:rPr lang="en-US" altLang="zh-CN" dirty="0" smtClean="0"/>
              <a:t>“Pei”?</a:t>
            </a:r>
            <a:endParaRPr lang="en-US" dirty="0"/>
          </a:p>
        </p:txBody>
      </p:sp>
      <p:pic>
        <p:nvPicPr>
          <p:cNvPr id="6" name="Picture 5" descr="louvrepyramid0000001292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657600"/>
            <a:ext cx="3744468" cy="2971800"/>
          </a:xfrm>
          <a:prstGeom prst="rect">
            <a:avLst/>
          </a:prstGeom>
        </p:spPr>
      </p:pic>
      <p:pic>
        <p:nvPicPr>
          <p:cNvPr id="7" name="Picture 6" descr="pe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3886200"/>
            <a:ext cx="2620370" cy="2743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04900" y="3114764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Louvre M</a:t>
            </a:r>
            <a:r>
              <a:rPr lang="en-US" altLang="zh-CN" dirty="0" smtClean="0"/>
              <a:t>u</a:t>
            </a:r>
            <a:r>
              <a:rPr lang="en-US" dirty="0" smtClean="0"/>
              <a:t>seum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257800" y="2837766"/>
            <a:ext cx="3704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I-M</a:t>
            </a:r>
            <a:r>
              <a:rPr lang="zh-CN" altLang="en-US" dirty="0" smtClean="0"/>
              <a:t> </a:t>
            </a:r>
            <a:r>
              <a:rPr lang="en-US" altLang="zh-CN" dirty="0" smtClean="0">
                <a:solidFill>
                  <a:srgbClr val="0000FF"/>
                </a:solidFill>
              </a:rPr>
              <a:t>Pei</a:t>
            </a:r>
            <a:r>
              <a:rPr lang="en-US" altLang="zh-CN" dirty="0" smtClean="0"/>
              <a:t>:</a:t>
            </a:r>
            <a:r>
              <a:rPr lang="zh-CN" altLang="en-US" dirty="0" smtClean="0"/>
              <a:t> 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famous</a:t>
            </a:r>
            <a:r>
              <a:rPr lang="zh-CN" altLang="en-US" dirty="0" smtClean="0"/>
              <a:t> </a:t>
            </a:r>
            <a:r>
              <a:rPr lang="en-US" altLang="zh-CN" dirty="0"/>
              <a:t>a</a:t>
            </a:r>
            <a:r>
              <a:rPr lang="en-US" altLang="zh-CN" dirty="0" smtClean="0"/>
              <a:t>rchitect</a:t>
            </a:r>
            <a:r>
              <a:rPr lang="zh-CN" altLang="en-US" dirty="0" smtClean="0"/>
              <a:t> </a:t>
            </a:r>
            <a:r>
              <a:rPr lang="zh-CN" altLang="zh-CN" dirty="0" smtClean="0"/>
              <a:t>w</a:t>
            </a:r>
            <a:r>
              <a:rPr lang="en-US" altLang="zh-CN" dirty="0" smtClean="0"/>
              <a:t>ho</a:t>
            </a:r>
            <a:r>
              <a:rPr lang="zh-CN" altLang="en-US" dirty="0" smtClean="0"/>
              <a:t> </a:t>
            </a:r>
            <a:r>
              <a:rPr lang="en-US" altLang="zh-CN" dirty="0" smtClean="0"/>
              <a:t>designed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glass</a:t>
            </a:r>
            <a:r>
              <a:rPr lang="zh-CN" altLang="en-US" dirty="0" smtClean="0"/>
              <a:t> </a:t>
            </a:r>
            <a:r>
              <a:rPr lang="en-US" altLang="zh-CN" dirty="0" smtClean="0"/>
              <a:t>pyramid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33600" y="1417639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Just</a:t>
            </a:r>
            <a:r>
              <a:rPr lang="zh-CN" altLang="en-US" sz="2800" dirty="0" smtClean="0"/>
              <a:t> </a:t>
            </a:r>
            <a:r>
              <a:rPr lang="en-US" altLang="zh-CN" sz="2800" dirty="0"/>
              <a:t>p</a:t>
            </a:r>
            <a:r>
              <a:rPr lang="en-US" altLang="zh-CN" sz="2800" dirty="0" smtClean="0"/>
              <a:t>ronounce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“Pei”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as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“</a:t>
            </a:r>
            <a:r>
              <a:rPr lang="en-US" altLang="zh-CN" sz="2800" dirty="0" smtClean="0">
                <a:solidFill>
                  <a:srgbClr val="0000FF"/>
                </a:solidFill>
              </a:rPr>
              <a:t>Pay</a:t>
            </a:r>
            <a:r>
              <a:rPr lang="en-US" altLang="zh-CN" sz="2800" dirty="0" smtClean="0"/>
              <a:t>”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2286000" y="1991380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In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fact,</a:t>
            </a:r>
            <a:r>
              <a:rPr lang="zh-CN" altLang="en-US" sz="2800" dirty="0" smtClean="0"/>
              <a:t> </a:t>
            </a:r>
            <a:r>
              <a:rPr lang="zh-CN" altLang="zh-CN" sz="2800" dirty="0" smtClean="0"/>
              <a:t>j</a:t>
            </a:r>
            <a:r>
              <a:rPr lang="en-US" altLang="zh-CN" sz="2800" dirty="0" err="1" smtClean="0"/>
              <a:t>ust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call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me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“Dan”</a:t>
            </a:r>
            <a:endParaRPr lang="en-US" sz="2800" dirty="0"/>
          </a:p>
        </p:txBody>
      </p:sp>
      <p:sp>
        <p:nvSpPr>
          <p:cNvPr id="3" name="幻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About the Instructor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4708525"/>
          </a:xfrm>
        </p:spPr>
        <p:txBody>
          <a:bodyPr>
            <a:noAutofit/>
          </a:bodyPr>
          <a:lstStyle/>
          <a:p>
            <a:r>
              <a:rPr lang="en-US" altLang="zh-CN" sz="2000" dirty="0" smtClean="0">
                <a:latin typeface="Calibri"/>
                <a:cs typeface="Calibri"/>
              </a:rPr>
              <a:t>Tenured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Associate Professor. UCLA Ph.D.  Joined Tsinghua CS Department in December 2012, with Government Endorsement (“ Recruitment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Program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of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Global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Talents”) </a:t>
            </a:r>
            <a:endParaRPr lang="en-US" altLang="zh-CN" sz="2000" dirty="0">
              <a:latin typeface="Calibri"/>
              <a:cs typeface="Calibri"/>
            </a:endParaRPr>
          </a:p>
          <a:p>
            <a:r>
              <a:rPr lang="en-US" altLang="zh-CN" sz="1800" dirty="0" smtClean="0">
                <a:latin typeface="Calibri"/>
                <a:cs typeface="Calibri"/>
              </a:rPr>
              <a:t>Homepage:</a:t>
            </a:r>
            <a:r>
              <a:rPr lang="zh-CN" altLang="en-US" sz="1400" b="1" dirty="0" smtClean="0">
                <a:latin typeface="Calibri"/>
                <a:cs typeface="Calibri"/>
              </a:rPr>
              <a:t> </a:t>
            </a:r>
            <a:r>
              <a:rPr lang="en-US" altLang="zh-CN" sz="1400" b="1" dirty="0" smtClean="0">
                <a:latin typeface="Calibri"/>
                <a:cs typeface="Calibri"/>
                <a:hlinkClick r:id="rId2"/>
              </a:rPr>
              <a:t>http://</a:t>
            </a:r>
            <a:r>
              <a:rPr lang="en-US" sz="1400" b="1" dirty="0" smtClean="0">
                <a:latin typeface="Calibri"/>
                <a:cs typeface="Calibri"/>
                <a:hlinkClick r:id="rId2"/>
              </a:rPr>
              <a:t>netman.cs.tsinghua.edu.cn/~peidan</a:t>
            </a:r>
            <a:r>
              <a:rPr lang="zh-CN" altLang="en-US" sz="1400" b="1" dirty="0" smtClean="0">
                <a:latin typeface="Calibri"/>
                <a:cs typeface="Calibri"/>
              </a:rPr>
              <a:t>  </a:t>
            </a:r>
            <a:r>
              <a:rPr lang="en-US" altLang="zh-CN" sz="1400" dirty="0" smtClean="0">
                <a:latin typeface="Calibri"/>
                <a:cs typeface="Calibri"/>
              </a:rPr>
              <a:t>(on</a:t>
            </a:r>
            <a:r>
              <a:rPr lang="zh-CN" altLang="en-US" sz="1400" dirty="0" smtClean="0">
                <a:latin typeface="Calibri"/>
                <a:cs typeface="Calibri"/>
              </a:rPr>
              <a:t> </a:t>
            </a:r>
            <a:r>
              <a:rPr lang="en-US" altLang="zh-CN" sz="1400" dirty="0" smtClean="0">
                <a:latin typeface="Calibri"/>
                <a:cs typeface="Calibri"/>
              </a:rPr>
              <a:t>campus</a:t>
            </a:r>
            <a:r>
              <a:rPr lang="zh-CN" altLang="en-US" sz="1400" dirty="0" smtClean="0">
                <a:latin typeface="Calibri"/>
                <a:cs typeface="Calibri"/>
              </a:rPr>
              <a:t> </a:t>
            </a:r>
            <a:r>
              <a:rPr lang="en-US" altLang="zh-CN" sz="1400" dirty="0" smtClean="0">
                <a:latin typeface="Calibri"/>
                <a:cs typeface="Calibri"/>
              </a:rPr>
              <a:t>access</a:t>
            </a:r>
            <a:r>
              <a:rPr lang="zh-CN" altLang="en-US" sz="1400" dirty="0" smtClean="0">
                <a:latin typeface="Calibri"/>
                <a:cs typeface="Calibri"/>
              </a:rPr>
              <a:t> </a:t>
            </a:r>
            <a:r>
              <a:rPr lang="en-US" altLang="zh-CN" sz="1400" dirty="0" smtClean="0">
                <a:latin typeface="Calibri"/>
                <a:cs typeface="Calibri"/>
              </a:rPr>
              <a:t>only)</a:t>
            </a:r>
            <a:endParaRPr lang="en-US" altLang="zh-CN" sz="2000" dirty="0" smtClean="0">
              <a:latin typeface="Calibri"/>
              <a:cs typeface="Calibri"/>
            </a:endParaRPr>
          </a:p>
          <a:p>
            <a:r>
              <a:rPr lang="en-US" altLang="zh-CN" sz="2000" dirty="0" smtClean="0">
                <a:latin typeface="Calibri"/>
                <a:cs typeface="Calibri"/>
              </a:rPr>
              <a:t>Previously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a Principal Researcher at AT&amp;T Research, a </a:t>
            </a:r>
            <a:r>
              <a:rPr lang="en-US" altLang="zh-CN" sz="2000" dirty="0">
                <a:latin typeface="Calibri"/>
                <a:cs typeface="Calibri"/>
              </a:rPr>
              <a:t>c</a:t>
            </a:r>
            <a:r>
              <a:rPr lang="en-US" altLang="zh-CN" sz="2000" dirty="0" smtClean="0">
                <a:latin typeface="Calibri"/>
                <a:cs typeface="Calibri"/>
              </a:rPr>
              <a:t>o-founder and founding CEO of a mobile health company in Beijing, before joining Tsinghua. </a:t>
            </a:r>
            <a:endParaRPr lang="en-US" altLang="zh-CN" sz="2000" dirty="0">
              <a:latin typeface="Calibri"/>
              <a:cs typeface="Calibri"/>
            </a:endParaRPr>
          </a:p>
          <a:p>
            <a:r>
              <a:rPr lang="en-US" altLang="zh-CN" sz="2000" dirty="0" smtClean="0">
                <a:latin typeface="Calibri"/>
                <a:cs typeface="Calibri"/>
              </a:rPr>
              <a:t>Supervised interns from CMU, Cornell, Princeton, UCLA, </a:t>
            </a:r>
            <a:r>
              <a:rPr lang="en-US" altLang="zh-CN" sz="2000" dirty="0" err="1" smtClean="0">
                <a:latin typeface="Calibri"/>
                <a:cs typeface="Calibri"/>
              </a:rPr>
              <a:t>GaTech</a:t>
            </a:r>
            <a:r>
              <a:rPr lang="en-US" altLang="zh-CN" sz="2000" dirty="0" smtClean="0">
                <a:latin typeface="Calibri"/>
                <a:cs typeface="Calibri"/>
              </a:rPr>
              <a:t>, Michigan, Northwestern etc. Now @ Google, MSR, IBM, Purdue, Northeastern, HKUST</a:t>
            </a:r>
            <a:endParaRPr lang="en-US" altLang="zh-CN" sz="2000" dirty="0">
              <a:latin typeface="Calibri"/>
              <a:cs typeface="Calibri"/>
            </a:endParaRPr>
          </a:p>
          <a:p>
            <a:r>
              <a:rPr lang="en-US" altLang="zh-CN" sz="2000" dirty="0" smtClean="0">
                <a:latin typeface="Calibri"/>
                <a:cs typeface="Calibri"/>
              </a:rPr>
              <a:t>Currently advising~15 of Ph.D. and M.S. students at Tsinghua.</a:t>
            </a:r>
            <a:r>
              <a:rPr lang="zh-CN" altLang="en-US" sz="2000" dirty="0" smtClean="0">
                <a:latin typeface="Calibri"/>
                <a:cs typeface="Calibri"/>
              </a:rPr>
              <a:t>  </a:t>
            </a:r>
            <a:r>
              <a:rPr lang="en-US" altLang="zh-CN" sz="2000" dirty="0" smtClean="0">
                <a:latin typeface="Calibri"/>
                <a:cs typeface="Calibri"/>
              </a:rPr>
              <a:t>Graduated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9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PhD</a:t>
            </a:r>
            <a:r>
              <a:rPr lang="en-US" altLang="zh-CN" sz="2000" dirty="0">
                <a:latin typeface="Calibri"/>
                <a:cs typeface="Calibri"/>
              </a:rPr>
              <a:t>s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(3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went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to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MSRA,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one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went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to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err="1" smtClean="0">
                <a:latin typeface="Calibri"/>
                <a:cs typeface="Calibri"/>
              </a:rPr>
              <a:t>Nankai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University)</a:t>
            </a:r>
            <a:r>
              <a:rPr lang="zh-CN" altLang="en-US" sz="2000" dirty="0">
                <a:latin typeface="Calibri"/>
                <a:cs typeface="Calibri"/>
              </a:rPr>
              <a:t> </a:t>
            </a:r>
            <a:endParaRPr lang="en-US" altLang="zh-CN" sz="2000" dirty="0">
              <a:latin typeface="Calibri"/>
              <a:cs typeface="Calibri"/>
            </a:endParaRPr>
          </a:p>
          <a:p>
            <a:r>
              <a:rPr lang="en-US" altLang="zh-CN" sz="2000" dirty="0" smtClean="0">
                <a:cs typeface="Calibri"/>
              </a:rPr>
              <a:t>100</a:t>
            </a:r>
            <a:r>
              <a:rPr lang="en-US" altLang="zh-CN" sz="2000" dirty="0">
                <a:cs typeface="Calibri"/>
              </a:rPr>
              <a:t>+ Papers, </a:t>
            </a:r>
            <a:r>
              <a:rPr lang="en-US" altLang="zh-CN" sz="2000" dirty="0" smtClean="0">
                <a:cs typeface="Calibri"/>
              </a:rPr>
              <a:t>23 </a:t>
            </a:r>
            <a:r>
              <a:rPr lang="en-US" altLang="zh-CN" sz="2000" dirty="0">
                <a:cs typeface="Calibri"/>
              </a:rPr>
              <a:t>issued US </a:t>
            </a:r>
            <a:r>
              <a:rPr lang="en-US" altLang="zh-CN" sz="2000" dirty="0" smtClean="0">
                <a:cs typeface="Calibri"/>
              </a:rPr>
              <a:t>Patents, ACM/IEEE Senior Member</a:t>
            </a:r>
            <a:endParaRPr lang="en-US" altLang="zh-CN" sz="2000" dirty="0" smtClean="0">
              <a:latin typeface="Calibri"/>
              <a:cs typeface="Calibri"/>
            </a:endParaRPr>
          </a:p>
          <a:p>
            <a:r>
              <a:rPr lang="en-US" altLang="zh-CN" sz="2000" dirty="0" smtClean="0">
                <a:latin typeface="Calibri"/>
                <a:cs typeface="Calibri"/>
              </a:rPr>
              <a:t>Current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>
                <a:latin typeface="Calibri"/>
                <a:cs typeface="Calibri"/>
              </a:rPr>
              <a:t>r</a:t>
            </a:r>
            <a:r>
              <a:rPr lang="en-US" altLang="zh-CN" sz="2000" dirty="0" smtClean="0">
                <a:latin typeface="Calibri"/>
                <a:cs typeface="Calibri"/>
              </a:rPr>
              <a:t>esearch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focus: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Artificial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Intelligence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for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IT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Operations.</a:t>
            </a:r>
          </a:p>
          <a:p>
            <a:r>
              <a:rPr lang="en-US" altLang="zh-CN" sz="2000" dirty="0" smtClean="0">
                <a:latin typeface="Calibri"/>
                <a:cs typeface="Calibri"/>
              </a:rPr>
              <a:t>Research results reported by MIT Technology Review, Hacker’s News, etc.</a:t>
            </a:r>
          </a:p>
          <a:p>
            <a:r>
              <a:rPr lang="en-US" altLang="zh-CN" sz="2000" dirty="0" smtClean="0">
                <a:latin typeface="Calibri"/>
                <a:cs typeface="Calibri"/>
              </a:rPr>
              <a:t>Joint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research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r>
              <a:rPr lang="en-US" altLang="zh-CN" sz="2000" dirty="0" smtClean="0">
                <a:latin typeface="Calibri"/>
                <a:cs typeface="Calibri"/>
              </a:rPr>
              <a:t>with</a:t>
            </a:r>
            <a:r>
              <a:rPr lang="zh-CN" altLang="en-US" sz="2000" dirty="0" smtClean="0">
                <a:latin typeface="Calibri"/>
                <a:cs typeface="Calibri"/>
              </a:rPr>
              <a:t> </a:t>
            </a:r>
            <a:endParaRPr lang="en-US" altLang="zh-CN" sz="2000" dirty="0">
              <a:latin typeface="Calibri"/>
              <a:cs typeface="Calibri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图片 25">
            <a:extLst>
              <a:ext uri="{FF2B5EF4-FFF2-40B4-BE49-F238E27FC236}">
                <a16:creationId xmlns:a16="http://schemas.microsoft.com/office/drawing/2014/main" xmlns="" id="{8C61A622-7967-B440-A4C4-65BFF3A214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0381" y="5405315"/>
            <a:ext cx="1647079" cy="405547"/>
          </a:xfrm>
          <a:prstGeom prst="rect">
            <a:avLst/>
          </a:prstGeom>
        </p:spPr>
      </p:pic>
      <p:pic>
        <p:nvPicPr>
          <p:cNvPr id="6" name="图片 26">
            <a:extLst>
              <a:ext uri="{FF2B5EF4-FFF2-40B4-BE49-F238E27FC236}">
                <a16:creationId xmlns:a16="http://schemas.microsoft.com/office/drawing/2014/main" xmlns="" id="{6C92288F-E3E8-D345-AF97-FD1377B916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5847" y="5418586"/>
            <a:ext cx="1112680" cy="379006"/>
          </a:xfrm>
          <a:prstGeom prst="rect">
            <a:avLst/>
          </a:prstGeom>
        </p:spPr>
      </p:pic>
      <p:pic>
        <p:nvPicPr>
          <p:cNvPr id="7" name="图片 27">
            <a:extLst>
              <a:ext uri="{FF2B5EF4-FFF2-40B4-BE49-F238E27FC236}">
                <a16:creationId xmlns:a16="http://schemas.microsoft.com/office/drawing/2014/main" xmlns="" id="{898FFBCE-C054-4744-B6AB-467E5AA757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1800" y="5488989"/>
            <a:ext cx="1592589" cy="420271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xmlns="" id="{FD755C28-8B96-1949-ACE9-A9375B704C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5484" y="6092135"/>
            <a:ext cx="1388027" cy="522404"/>
          </a:xfrm>
          <a:prstGeom prst="rect">
            <a:avLst/>
          </a:prstGeom>
        </p:spPr>
      </p:pic>
      <p:pic>
        <p:nvPicPr>
          <p:cNvPr id="9" name="图片 29">
            <a:extLst>
              <a:ext uri="{FF2B5EF4-FFF2-40B4-BE49-F238E27FC236}">
                <a16:creationId xmlns:a16="http://schemas.microsoft.com/office/drawing/2014/main" xmlns="" id="{F7BC2FCC-A450-AA43-AB2A-8C059CE6D6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534" y="6146099"/>
            <a:ext cx="1270322" cy="382089"/>
          </a:xfrm>
          <a:prstGeom prst="rect">
            <a:avLst/>
          </a:prstGeom>
        </p:spPr>
      </p:pic>
      <p:pic>
        <p:nvPicPr>
          <p:cNvPr id="11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2744" y="6118414"/>
            <a:ext cx="749594" cy="3546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52600"/>
            <a:ext cx="712847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35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My</a:t>
            </a:r>
            <a:r>
              <a:rPr lang="zh-CN" altLang="en-US" dirty="0" smtClean="0"/>
              <a:t> </a:t>
            </a:r>
            <a:r>
              <a:rPr lang="en-US" altLang="zh-CN" dirty="0" smtClean="0"/>
              <a:t>Research</a:t>
            </a:r>
            <a:r>
              <a:rPr lang="zh-CN" altLang="en-US" dirty="0" smtClean="0"/>
              <a:t> </a:t>
            </a:r>
            <a:r>
              <a:rPr lang="en-US" altLang="zh-CN" dirty="0" smtClean="0"/>
              <a:t>Group: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NetMan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541186"/>
            <a:ext cx="5946085" cy="445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1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Roadmap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kumimoji="1" lang="en-US" altLang="zh-CN" dirty="0" smtClean="0"/>
              <a:t>Self-Introduction</a:t>
            </a:r>
          </a:p>
          <a:p>
            <a:endParaRPr kumimoji="1" lang="en-US" altLang="zh-CN" dirty="0"/>
          </a:p>
          <a:p>
            <a:r>
              <a:rPr kumimoji="1" lang="en-US" altLang="zh-CN" b="1" dirty="0" smtClean="0"/>
              <a:t>Course Logistics</a:t>
            </a:r>
          </a:p>
          <a:p>
            <a:endParaRPr kumimoji="1" lang="en-US" altLang="zh-CN" dirty="0" smtClean="0"/>
          </a:p>
          <a:p>
            <a:r>
              <a:rPr kumimoji="1" lang="en-US" altLang="zh-CN" dirty="0" smtClean="0"/>
              <a:t>What is </a:t>
            </a:r>
            <a:r>
              <a:rPr kumimoji="1" lang="en-US" altLang="zh-CN" dirty="0" err="1" smtClean="0"/>
              <a:t>AIOps</a:t>
            </a:r>
            <a:r>
              <a:rPr kumimoji="1" lang="en-US" altLang="zh-CN" dirty="0" smtClean="0"/>
              <a:t>?</a:t>
            </a:r>
          </a:p>
          <a:p>
            <a:pPr lvl="1"/>
            <a:endParaRPr kumimoji="1" lang="en-US" altLang="zh-CN" i="1" dirty="0"/>
          </a:p>
          <a:p>
            <a:r>
              <a:rPr kumimoji="1" lang="en-US" altLang="zh-CN" dirty="0" smtClean="0"/>
              <a:t>Course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Coverage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(Website)</a:t>
            </a:r>
          </a:p>
          <a:p>
            <a:pPr marL="457200" lvl="1" indent="0">
              <a:buNone/>
            </a:pPr>
            <a:endParaRPr kumimoji="1" lang="en-US" altLang="zh-CN" dirty="0"/>
          </a:p>
          <a:p>
            <a:r>
              <a:rPr kumimoji="1" lang="en-US" altLang="zh-CN" dirty="0"/>
              <a:t>Assignments</a:t>
            </a:r>
            <a:r>
              <a:rPr kumimoji="1" lang="zh-CN" altLang="en-US" dirty="0"/>
              <a:t>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</a:t>
            </a:r>
            <a:r>
              <a:rPr kumimoji="1" lang="en-US" altLang="zh-CN" dirty="0"/>
              <a:t>Projects</a:t>
            </a:r>
          </a:p>
          <a:p>
            <a:endParaRPr kumimoji="1" lang="en-US" altLang="zh-CN" dirty="0"/>
          </a:p>
          <a:p>
            <a:r>
              <a:rPr kumimoji="1" lang="en-US" altLang="zh-CN" dirty="0" smtClean="0"/>
              <a:t>Internet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Basics</a:t>
            </a:r>
            <a:endParaRPr kumimoji="1" lang="en-US" altLang="zh-CN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7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9"/>
            <a:ext cx="8229600" cy="4525963"/>
          </a:xfrm>
        </p:spPr>
        <p:txBody>
          <a:bodyPr>
            <a:noAutofit/>
          </a:bodyPr>
          <a:lstStyle/>
          <a:p>
            <a:r>
              <a:rPr lang="en-US" altLang="zh-CN" sz="2800" dirty="0" smtClean="0"/>
              <a:t>Course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website</a:t>
            </a:r>
            <a:r>
              <a:rPr lang="zh-CN" altLang="en-US" sz="2800" dirty="0"/>
              <a:t> </a:t>
            </a:r>
            <a:r>
              <a:rPr lang="en-US" altLang="zh-CN" sz="2800" dirty="0" smtClean="0"/>
              <a:t>(on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campus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access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only):</a:t>
            </a:r>
            <a:r>
              <a:rPr lang="en-US" sz="2800" dirty="0" smtClean="0"/>
              <a:t> </a:t>
            </a:r>
            <a:r>
              <a:rPr lang="en-US" sz="2800" dirty="0" smtClean="0">
                <a:hlinkClick r:id="rId2"/>
              </a:rPr>
              <a:t>http://netman.cs.tsinghua.edu.cn/~peidan/ANM</a:t>
            </a: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altLang="zh-CN" sz="2800" b="1" dirty="0" smtClean="0"/>
              <a:t>Prerequisites: </a:t>
            </a:r>
            <a:r>
              <a:rPr lang="en-US" altLang="zh-CN" sz="2800" dirty="0" smtClean="0"/>
              <a:t>You </a:t>
            </a:r>
            <a:r>
              <a:rPr lang="en-US" altLang="zh-CN" sz="2800" dirty="0"/>
              <a:t>are expected to be familiar with at least one programming </a:t>
            </a:r>
            <a:r>
              <a:rPr lang="en-US" altLang="zh-CN" sz="2800" dirty="0" smtClean="0"/>
              <a:t>language,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preferably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Python. </a:t>
            </a:r>
          </a:p>
          <a:p>
            <a:pPr lvl="1"/>
            <a:r>
              <a:rPr lang="en-US" altLang="zh-CN" sz="2400" dirty="0" smtClean="0"/>
              <a:t>If not,  please quickly learn one.</a:t>
            </a:r>
          </a:p>
          <a:p>
            <a:endParaRPr lang="en-US" sz="2800" dirty="0"/>
          </a:p>
          <a:p>
            <a:r>
              <a:rPr lang="en-US" sz="2800" dirty="0" smtClean="0"/>
              <a:t>Encourage interaction and discussion --- stop me and ask questions at any time! </a:t>
            </a:r>
          </a:p>
          <a:p>
            <a:pPr marL="457200" lvl="1" indent="0">
              <a:buNone/>
            </a:pPr>
            <a:endParaRPr lang="en-US" sz="2400" dirty="0" smtClean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Info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17639"/>
            <a:ext cx="8991600" cy="4708525"/>
          </a:xfrm>
        </p:spPr>
        <p:txBody>
          <a:bodyPr>
            <a:noAutofit/>
          </a:bodyPr>
          <a:lstStyle/>
          <a:p>
            <a:r>
              <a:rPr lang="en-US" altLang="zh-CN" sz="2800" dirty="0" smtClean="0"/>
              <a:t>Time: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Wednesday</a:t>
            </a:r>
            <a:r>
              <a:rPr lang="zh-CN" altLang="en-US" sz="2800" dirty="0" smtClean="0"/>
              <a:t> </a:t>
            </a:r>
            <a:r>
              <a:rPr lang="is-IS" sz="2800" b="1" dirty="0" smtClean="0">
                <a:solidFill>
                  <a:srgbClr val="FF0000"/>
                </a:solidFill>
              </a:rPr>
              <a:t>1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3</a:t>
            </a:r>
            <a:r>
              <a:rPr lang="is-IS" sz="2800" b="1" dirty="0" smtClean="0">
                <a:solidFill>
                  <a:srgbClr val="FF0000"/>
                </a:solidFill>
              </a:rPr>
              <a:t>: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3</a:t>
            </a:r>
            <a:r>
              <a:rPr lang="is-IS" sz="2800" b="1" dirty="0" smtClean="0">
                <a:solidFill>
                  <a:srgbClr val="FF0000"/>
                </a:solidFill>
              </a:rPr>
              <a:t>0pm-16:55pm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(Weeks 1,3-9,11-13)</a:t>
            </a:r>
            <a:r>
              <a:rPr lang="zh-CN" altLang="en-US" sz="2800" dirty="0" smtClean="0"/>
              <a:t> </a:t>
            </a:r>
            <a:endParaRPr lang="en-US" altLang="zh-CN" sz="2800" dirty="0" smtClean="0"/>
          </a:p>
          <a:p>
            <a:pPr lvl="1"/>
            <a:r>
              <a:rPr lang="en-US" altLang="zh-CN" sz="2400" dirty="0" smtClean="0"/>
              <a:t>11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classes,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each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has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four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45-minute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sessions.</a:t>
            </a:r>
            <a:endParaRPr lang="en-US" sz="2400" dirty="0" smtClean="0"/>
          </a:p>
          <a:p>
            <a:endParaRPr lang="en-US" sz="2800" dirty="0" smtClean="0"/>
          </a:p>
          <a:p>
            <a:r>
              <a:rPr lang="en-US" altLang="zh-CN" sz="2800" dirty="0" smtClean="0"/>
              <a:t>Session 1,2: Machine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Learning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Basics</a:t>
            </a:r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Sessions 3,4: </a:t>
            </a:r>
            <a:r>
              <a:rPr lang="en-US" altLang="zh-CN" sz="2800" dirty="0" err="1" smtClean="0"/>
              <a:t>AIOps</a:t>
            </a:r>
            <a:r>
              <a:rPr lang="zh-CN" altLang="en-US" sz="2800" dirty="0" smtClean="0"/>
              <a:t> </a:t>
            </a:r>
            <a:r>
              <a:rPr lang="en-US" altLang="zh-CN" sz="2800" dirty="0"/>
              <a:t>c</a:t>
            </a:r>
            <a:r>
              <a:rPr lang="en-US" altLang="zh-CN" sz="2800" dirty="0" smtClean="0"/>
              <a:t>ase </a:t>
            </a:r>
            <a:r>
              <a:rPr lang="en-US" altLang="zh-CN" sz="2800" dirty="0"/>
              <a:t>s</a:t>
            </a:r>
            <a:r>
              <a:rPr lang="en-US" altLang="zh-CN" sz="2800" dirty="0" smtClean="0"/>
              <a:t>tudies based on papers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from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top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conferences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(tutorials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or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conference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presentations)</a:t>
            </a:r>
          </a:p>
          <a:p>
            <a:pPr lvl="1"/>
            <a:endParaRPr lang="en-US" altLang="zh-CN" sz="2400" dirty="0" smtClean="0"/>
          </a:p>
          <a:p>
            <a:r>
              <a:rPr lang="en-US" altLang="zh-CN" sz="2800" dirty="0" smtClean="0"/>
              <a:t>Office Hours: </a:t>
            </a:r>
          </a:p>
          <a:p>
            <a:pPr lvl="1"/>
            <a:r>
              <a:rPr lang="en-US" altLang="zh-CN" sz="2400" dirty="0" smtClean="0"/>
              <a:t>After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every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class</a:t>
            </a:r>
            <a:r>
              <a:rPr lang="en-US" altLang="zh-CN" sz="2400" dirty="0"/>
              <a:t>.</a:t>
            </a:r>
            <a:endParaRPr lang="en-US" altLang="zh-CN" sz="2400" dirty="0" smtClean="0">
              <a:latin typeface="Arial" pitchFamily="-84" charset="0"/>
            </a:endParaRP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A11FA-5C2E-BC4C-AF4F-A271641D34C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5_att_intrnl_cnsmr_exp_2_wide">
  <a:themeElements>
    <a:clrScheme name="AT&amp;T Color Palette">
      <a:dk1>
        <a:srgbClr val="FF7200"/>
      </a:dk1>
      <a:lt1>
        <a:srgbClr val="FFFFFF"/>
      </a:lt1>
      <a:dk2>
        <a:srgbClr val="067AB4"/>
      </a:dk2>
      <a:lt2>
        <a:srgbClr val="FFFFFF"/>
      </a:lt2>
      <a:accent1>
        <a:srgbClr val="808080"/>
      </a:accent1>
      <a:accent2>
        <a:srgbClr val="C4D82D"/>
      </a:accent2>
      <a:accent3>
        <a:srgbClr val="6EBB1F"/>
      </a:accent3>
      <a:accent4>
        <a:srgbClr val="7CC6FF"/>
      </a:accent4>
      <a:accent5>
        <a:srgbClr val="FCB314"/>
      </a:accent5>
      <a:accent6>
        <a:srgbClr val="B30A3C"/>
      </a:accent6>
      <a:hlink>
        <a:srgbClr val="0C2577"/>
      </a:hlink>
      <a:folHlink>
        <a:srgbClr val="81017E"/>
      </a:folHlink>
    </a:clrScheme>
    <a:fontScheme name="5_att_intrnl_cnsmr_exp_2_wide">
      <a:majorFont>
        <a:latin typeface=""/>
        <a:ea typeface="ＭＳ Ｐゴシック"/>
        <a:cs typeface="ＭＳ Ｐゴシック"/>
      </a:majorFont>
      <a:minorFont>
        <a:latin typeface="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CCCCCC"/>
            </a:solidFill>
            <a:effectLst/>
            <a:latin typeface="Verdana" pitchFamily="-111" charset="0"/>
            <a:ea typeface="Arial" pitchFamily="-111" charset="-52"/>
            <a:cs typeface="Arial" pitchFamily="-111" charset="-5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CCCCCC"/>
            </a:solidFill>
            <a:effectLst/>
            <a:latin typeface="Verdana" pitchFamily="-111" charset="0"/>
            <a:ea typeface="Arial" pitchFamily="-111" charset="-52"/>
            <a:cs typeface="Arial" pitchFamily="-111" charset="-52"/>
          </a:defRPr>
        </a:defPPr>
      </a:lstStyle>
    </a:lnDef>
  </a:objectDefaults>
  <a:extraClrSchemeLst>
    <a:extraClrScheme>
      <a:clrScheme name="att_opt2_orng_073107 1">
        <a:dk1>
          <a:srgbClr val="4D4D4D"/>
        </a:dk1>
        <a:lt1>
          <a:srgbClr val="FFFFFF"/>
        </a:lt1>
        <a:dk2>
          <a:srgbClr val="000000"/>
        </a:dk2>
        <a:lt2>
          <a:srgbClr val="CCCCCC"/>
        </a:lt2>
        <a:accent1>
          <a:srgbClr val="067AB4"/>
        </a:accent1>
        <a:accent2>
          <a:srgbClr val="FF7200"/>
        </a:accent2>
        <a:accent3>
          <a:srgbClr val="FFFFFF"/>
        </a:accent3>
        <a:accent4>
          <a:srgbClr val="404040"/>
        </a:accent4>
        <a:accent5>
          <a:srgbClr val="AABED6"/>
        </a:accent5>
        <a:accent6>
          <a:srgbClr val="E76700"/>
        </a:accent6>
        <a:hlink>
          <a:srgbClr val="6EBB1F"/>
        </a:hlink>
        <a:folHlink>
          <a:srgbClr val="0C25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att_template">
  <a:themeElements>
    <a:clrScheme name="Blank 1">
      <a:dk1>
        <a:srgbClr val="4D4D4D"/>
      </a:dk1>
      <a:lt1>
        <a:srgbClr val="FFFFFF"/>
      </a:lt1>
      <a:dk2>
        <a:srgbClr val="000000"/>
      </a:dk2>
      <a:lt2>
        <a:srgbClr val="CCCCCC"/>
      </a:lt2>
      <a:accent1>
        <a:srgbClr val="067AB4"/>
      </a:accent1>
      <a:accent2>
        <a:srgbClr val="FF7200"/>
      </a:accent2>
      <a:accent3>
        <a:srgbClr val="FFFFFF"/>
      </a:accent3>
      <a:accent4>
        <a:srgbClr val="404040"/>
      </a:accent4>
      <a:accent5>
        <a:srgbClr val="AABED6"/>
      </a:accent5>
      <a:accent6>
        <a:srgbClr val="E76700"/>
      </a:accent6>
      <a:hlink>
        <a:srgbClr val="6EBB1F"/>
      </a:hlink>
      <a:folHlink>
        <a:srgbClr val="0C2577"/>
      </a:folHlink>
    </a:clrScheme>
    <a:fontScheme name="Blank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CCCCCC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CCCCCC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Blank 1">
        <a:dk1>
          <a:srgbClr val="4D4D4D"/>
        </a:dk1>
        <a:lt1>
          <a:srgbClr val="FFFFFF"/>
        </a:lt1>
        <a:dk2>
          <a:srgbClr val="000000"/>
        </a:dk2>
        <a:lt2>
          <a:srgbClr val="CCCCCC"/>
        </a:lt2>
        <a:accent1>
          <a:srgbClr val="067AB4"/>
        </a:accent1>
        <a:accent2>
          <a:srgbClr val="FF7200"/>
        </a:accent2>
        <a:accent3>
          <a:srgbClr val="FFFFFF"/>
        </a:accent3>
        <a:accent4>
          <a:srgbClr val="404040"/>
        </a:accent4>
        <a:accent5>
          <a:srgbClr val="AABED6"/>
        </a:accent5>
        <a:accent6>
          <a:srgbClr val="E76700"/>
        </a:accent6>
        <a:hlink>
          <a:srgbClr val="6EBB1F"/>
        </a:hlink>
        <a:folHlink>
          <a:srgbClr val="0C25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6469</TotalTime>
  <Words>869</Words>
  <Application>Microsoft Macintosh PowerPoint</Application>
  <PresentationFormat>On-screen Show (4:3)</PresentationFormat>
  <Paragraphs>184</Paragraphs>
  <Slides>21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7" baseType="lpstr">
      <vt:lpstr>Book Antiqua</vt:lpstr>
      <vt:lpstr>Calibri</vt:lpstr>
      <vt:lpstr>Gill Sans MT</vt:lpstr>
      <vt:lpstr>IB Wb Regular</vt:lpstr>
      <vt:lpstr>Microsoft YaHei</vt:lpstr>
      <vt:lpstr>MS PGothic</vt:lpstr>
      <vt:lpstr>ＭＳ Ｐゴシック</vt:lpstr>
      <vt:lpstr>SimSun</vt:lpstr>
      <vt:lpstr>Verdana</vt:lpstr>
      <vt:lpstr>Wingdings</vt:lpstr>
      <vt:lpstr>宋体</vt:lpstr>
      <vt:lpstr>微软雅黑</vt:lpstr>
      <vt:lpstr>Arial</vt:lpstr>
      <vt:lpstr>Office Theme</vt:lpstr>
      <vt:lpstr>5_att_intrnl_cnsmr_exp_2_wide</vt:lpstr>
      <vt:lpstr>att_template</vt:lpstr>
      <vt:lpstr>Advanced Network Management a.k.a. Artificial Intelligence for IT Operations (AIOps) course#: 80240663 Spring 2018</vt:lpstr>
      <vt:lpstr>Roadmap</vt:lpstr>
      <vt:lpstr>How to pronounce “Pei”?</vt:lpstr>
      <vt:lpstr>About the Instructor</vt:lpstr>
      <vt:lpstr>PowerPoint Presentation</vt:lpstr>
      <vt:lpstr>My Research Group: NetMan</vt:lpstr>
      <vt:lpstr>Roadmap</vt:lpstr>
      <vt:lpstr>Course Requirements</vt:lpstr>
      <vt:lpstr>Course Info</vt:lpstr>
      <vt:lpstr>Grading:</vt:lpstr>
      <vt:lpstr>Roadmap</vt:lpstr>
      <vt:lpstr>Roadmap</vt:lpstr>
      <vt:lpstr>PowerPoint Presentation</vt:lpstr>
      <vt:lpstr>Experiments in AIOps</vt:lpstr>
      <vt:lpstr>Papers and Slides</vt:lpstr>
      <vt:lpstr>Why reading papers? </vt:lpstr>
      <vt:lpstr>What’s  a good paper</vt:lpstr>
      <vt:lpstr>Using Google Scholar  to find relevant papers (demo)</vt:lpstr>
      <vt:lpstr>Roadmap</vt:lpstr>
      <vt:lpstr>Roadmap</vt:lpstr>
      <vt:lpstr>PowerPoint Presentation</vt:lpstr>
    </vt:vector>
  </TitlesOfParts>
  <Company>HOME</Company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Network Management</dc:title>
  <dc:creator>丹 裴</dc:creator>
  <cp:lastModifiedBy>Microsoft Office User</cp:lastModifiedBy>
  <cp:revision>348</cp:revision>
  <cp:lastPrinted>2017-02-19T13:29:07Z</cp:lastPrinted>
  <dcterms:created xsi:type="dcterms:W3CDTF">2013-09-16T06:26:57Z</dcterms:created>
  <dcterms:modified xsi:type="dcterms:W3CDTF">2018-03-05T06:24:59Z</dcterms:modified>
</cp:coreProperties>
</file>