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5" r:id="rId3"/>
    <p:sldId id="466" r:id="rId4"/>
    <p:sldId id="468" r:id="rId5"/>
    <p:sldId id="501" r:id="rId6"/>
    <p:sldId id="523" r:id="rId7"/>
    <p:sldId id="470" r:id="rId8"/>
    <p:sldId id="508" r:id="rId9"/>
    <p:sldId id="511" r:id="rId10"/>
    <p:sldId id="506" r:id="rId11"/>
    <p:sldId id="483" r:id="rId12"/>
    <p:sldId id="484" r:id="rId13"/>
    <p:sldId id="485" r:id="rId14"/>
    <p:sldId id="487" r:id="rId15"/>
    <p:sldId id="489" r:id="rId16"/>
    <p:sldId id="490" r:id="rId17"/>
    <p:sldId id="518" r:id="rId18"/>
    <p:sldId id="528" r:id="rId19"/>
    <p:sldId id="287" r:id="rId20"/>
    <p:sldId id="299" r:id="rId21"/>
  </p:sldIdLst>
  <p:sldSz cx="128016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69739" autoAdjust="0"/>
  </p:normalViewPr>
  <p:slideViewPr>
    <p:cSldViewPr>
      <p:cViewPr>
        <p:scale>
          <a:sx n="70" d="100"/>
          <a:sy n="70" d="100"/>
        </p:scale>
        <p:origin x="-680" y="-16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7656812851445"/>
          <c:y val="0.0394315009220836"/>
          <c:w val="0.935758053717464"/>
          <c:h val="0.635707277701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Inter-DC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SLA Violation</c:v>
                </c:pt>
                <c:pt idx="1">
                  <c:v>Service Errors</c:v>
                </c:pt>
                <c:pt idx="2">
                  <c:v>Security Issues</c:v>
                </c:pt>
                <c:pt idx="3">
                  <c:v>High latency/Packets Drops</c:v>
                </c:pt>
                <c:pt idx="4">
                  <c:v>Connectivity Loss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12.0</c:v>
                </c:pt>
                <c:pt idx="1">
                  <c:v>43.0</c:v>
                </c:pt>
                <c:pt idx="2">
                  <c:v>2.0</c:v>
                </c:pt>
                <c:pt idx="3">
                  <c:v>15.0</c:v>
                </c:pt>
                <c:pt idx="4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Intra-DC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SLA Violation</c:v>
                </c:pt>
                <c:pt idx="1">
                  <c:v>Service Errors</c:v>
                </c:pt>
                <c:pt idx="2">
                  <c:v>Security Issues</c:v>
                </c:pt>
                <c:pt idx="3">
                  <c:v>High latency/Packets Drops</c:v>
                </c:pt>
                <c:pt idx="4">
                  <c:v>Connectivity Loss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6.0</c:v>
                </c:pt>
                <c:pt idx="1">
                  <c:v>16.0</c:v>
                </c:pt>
                <c:pt idx="2">
                  <c:v>2.0</c:v>
                </c:pt>
                <c:pt idx="3">
                  <c:v>7.0</c:v>
                </c:pt>
                <c:pt idx="4">
                  <c:v>70.0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3748904"/>
        <c:axId val="2123726984"/>
      </c:barChart>
      <c:catAx>
        <c:axId val="2123748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3726984"/>
        <c:crosses val="autoZero"/>
        <c:auto val="1"/>
        <c:lblAlgn val="ctr"/>
        <c:lblOffset val="100"/>
        <c:noMultiLvlLbl val="0"/>
      </c:catAx>
      <c:valAx>
        <c:axId val="2123726984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crossAx val="2123748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3426129836015"/>
          <c:y val="0.88201214633396"/>
          <c:w val="0.352809402885963"/>
          <c:h val="0.0982566639374444"/>
        </c:manualLayout>
      </c:layout>
      <c:overlay val="0"/>
      <c:txPr>
        <a:bodyPr/>
        <a:lstStyle/>
        <a:p>
          <a:pPr>
            <a:defRPr sz="28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AGG-ToR</c:v>
                </c:pt>
                <c:pt idx="1">
                  <c:v>ACCR-AGG</c:v>
                </c:pt>
                <c:pt idx="2">
                  <c:v>CORE-ACCR</c:v>
                </c:pt>
                <c:pt idx="3">
                  <c:v>CORE-CORE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0.73</c:v>
                </c:pt>
                <c:pt idx="1">
                  <c:v>0.82</c:v>
                </c:pt>
                <c:pt idx="2">
                  <c:v>0.79</c:v>
                </c:pt>
                <c:pt idx="3">
                  <c:v>0.89</c:v>
                </c:pt>
                <c:pt idx="4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AGG-ToR</c:v>
                </c:pt>
                <c:pt idx="1">
                  <c:v>ACCR-AGG</c:v>
                </c:pt>
                <c:pt idx="2">
                  <c:v>CORE-ACCR</c:v>
                </c:pt>
                <c:pt idx="3">
                  <c:v>CORE-CORE</c:v>
                </c:pt>
                <c:pt idx="4">
                  <c:v>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0.94</c:v>
                </c:pt>
                <c:pt idx="1">
                  <c:v>0.87</c:v>
                </c:pt>
                <c:pt idx="2">
                  <c:v>0.98</c:v>
                </c:pt>
                <c:pt idx="3">
                  <c:v>1.0</c:v>
                </c:pt>
                <c:pt idx="4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5393352"/>
        <c:axId val="-2125381864"/>
      </c:barChart>
      <c:catAx>
        <c:axId val="-2125393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zh-CN"/>
          </a:p>
        </c:txPr>
        <c:crossAx val="-2125381864"/>
        <c:crosses val="autoZero"/>
        <c:auto val="1"/>
        <c:lblAlgn val="ctr"/>
        <c:lblOffset val="100"/>
        <c:noMultiLvlLbl val="0"/>
      </c:catAx>
      <c:valAx>
        <c:axId val="-2125381864"/>
        <c:scaling>
          <c:orientation val="minMax"/>
          <c:max val="1.1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25393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76221393393"/>
          <c:y val="0.866326764415626"/>
          <c:w val="0.4910778665156"/>
          <c:h val="0.130399988247238"/>
        </c:manualLayout>
      </c:layout>
      <c:overlay val="0"/>
      <c:txPr>
        <a:bodyPr/>
        <a:lstStyle/>
        <a:p>
          <a:pPr>
            <a:defRPr sz="28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7420935930223"/>
          <c:y val="0.39407701434581"/>
          <c:w val="0.936377473617943"/>
          <c:h val="0.486438787617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1588312"/>
        <c:axId val="-2121585304"/>
      </c:barChart>
      <c:catAx>
        <c:axId val="-2121588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zh-CN"/>
          </a:p>
        </c:txPr>
        <c:crossAx val="-2121585304"/>
        <c:crosses val="autoZero"/>
        <c:auto val="1"/>
        <c:lblAlgn val="ctr"/>
        <c:lblOffset val="100"/>
        <c:noMultiLvlLbl val="0"/>
      </c:catAx>
      <c:valAx>
        <c:axId val="-2121585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5883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 router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Interface Errors</c:v>
                </c:pt>
                <c:pt idx="1">
                  <c:v>Device Failures</c:v>
                </c:pt>
                <c:pt idx="2">
                  <c:v>Network Card Failures</c:v>
                </c:pt>
                <c:pt idx="3">
                  <c:v>Memory Errors</c:v>
                </c:pt>
                <c:pt idx="4">
                  <c:v>OS bugs</c:v>
                </c:pt>
                <c:pt idx="5">
                  <c:v>Unexpected reloads</c:v>
                </c:pt>
                <c:pt idx="6">
                  <c:v>Misconfigurations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76.4</c:v>
                </c:pt>
                <c:pt idx="1">
                  <c:v>55.5</c:v>
                </c:pt>
                <c:pt idx="2">
                  <c:v>17.4</c:v>
                </c:pt>
                <c:pt idx="3">
                  <c:v>14.5</c:v>
                </c:pt>
                <c:pt idx="4">
                  <c:v>0.3</c:v>
                </c:pt>
                <c:pt idx="5">
                  <c:v>7.2</c:v>
                </c:pt>
                <c:pt idx="6">
                  <c:v>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Aggregation switch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Interface Errors</c:v>
                </c:pt>
                <c:pt idx="1">
                  <c:v>Device Failures</c:v>
                </c:pt>
                <c:pt idx="2">
                  <c:v>Network Card Failures</c:v>
                </c:pt>
                <c:pt idx="3">
                  <c:v>Memory Errors</c:v>
                </c:pt>
                <c:pt idx="4">
                  <c:v>OS bugs</c:v>
                </c:pt>
                <c:pt idx="5">
                  <c:v>Unexpected reloads</c:v>
                </c:pt>
                <c:pt idx="6">
                  <c:v>Misconfigurations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78.2</c:v>
                </c:pt>
                <c:pt idx="1">
                  <c:v>14.3</c:v>
                </c:pt>
                <c:pt idx="2">
                  <c:v>26.2</c:v>
                </c:pt>
                <c:pt idx="3">
                  <c:v>8.5</c:v>
                </c:pt>
                <c:pt idx="4">
                  <c:v>0.2</c:v>
                </c:pt>
                <c:pt idx="5">
                  <c:v>24.0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Top-of-Rack switch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Interface Errors</c:v>
                </c:pt>
                <c:pt idx="1">
                  <c:v>Device Failures</c:v>
                </c:pt>
                <c:pt idx="2">
                  <c:v>Network Card Failures</c:v>
                </c:pt>
                <c:pt idx="3">
                  <c:v>Memory Errors</c:v>
                </c:pt>
                <c:pt idx="4">
                  <c:v>OS bugs</c:v>
                </c:pt>
                <c:pt idx="5">
                  <c:v>Unexpected reloads</c:v>
                </c:pt>
                <c:pt idx="6">
                  <c:v>Misconfigurations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64.3</c:v>
                </c:pt>
                <c:pt idx="1">
                  <c:v>8.4</c:v>
                </c:pt>
                <c:pt idx="2">
                  <c:v>12.6</c:v>
                </c:pt>
                <c:pt idx="3">
                  <c:v>7.2</c:v>
                </c:pt>
                <c:pt idx="4">
                  <c:v>7.2</c:v>
                </c:pt>
                <c:pt idx="5">
                  <c:v>22.1</c:v>
                </c:pt>
                <c:pt idx="6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1403816"/>
        <c:axId val="-2121400728"/>
      </c:barChart>
      <c:catAx>
        <c:axId val="-2121403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21400728"/>
        <c:crosses val="autoZero"/>
        <c:auto val="1"/>
        <c:lblAlgn val="ctr"/>
        <c:lblOffset val="100"/>
        <c:noMultiLvlLbl val="0"/>
      </c:catAx>
      <c:valAx>
        <c:axId val="-2121400728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crossAx val="-2121403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Link Flapping</c:v>
                </c:pt>
                <c:pt idx="1">
                  <c:v>High Link Utilization</c:v>
                </c:pt>
                <c:pt idx="2">
                  <c:v>Unplanned Change</c:v>
                </c:pt>
                <c:pt idx="3">
                  <c:v>Line Card Failures</c:v>
                </c:pt>
                <c:pt idx="4">
                  <c:v>Fiber Cuts</c:v>
                </c:pt>
                <c:pt idx="5">
                  <c:v>Misconfigurations</c:v>
                </c:pt>
                <c:pt idx="6">
                  <c:v>Software Errors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36.12</c:v>
                </c:pt>
                <c:pt idx="1">
                  <c:v>29.9</c:v>
                </c:pt>
                <c:pt idx="2">
                  <c:v>6.2</c:v>
                </c:pt>
                <c:pt idx="3">
                  <c:v>5.9</c:v>
                </c:pt>
                <c:pt idx="4">
                  <c:v>5.8</c:v>
                </c:pt>
                <c:pt idx="5">
                  <c:v>3.1</c:v>
                </c:pt>
                <c:pt idx="6">
                  <c:v>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320520"/>
        <c:axId val="-2121317512"/>
      </c:barChart>
      <c:catAx>
        <c:axId val="-2121320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21317512"/>
        <c:crosses val="autoZero"/>
        <c:auto val="1"/>
        <c:lblAlgn val="ctr"/>
        <c:lblOffset val="100"/>
        <c:noMultiLvlLbl val="0"/>
      </c:catAx>
      <c:valAx>
        <c:axId val="-2121317512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crossAx val="-2121320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P[1st Failure]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Access router</c:v>
                </c:pt>
                <c:pt idx="1">
                  <c:v>Aggregation switch</c:v>
                </c:pt>
                <c:pt idx="2">
                  <c:v>Top-of-Rack switch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0.25</c:v>
                </c:pt>
                <c:pt idx="1">
                  <c:v>0.175438596491228</c:v>
                </c:pt>
                <c:pt idx="2">
                  <c:v>0.0584795321637427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P[2nd | 1st]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Access router</c:v>
                </c:pt>
                <c:pt idx="1">
                  <c:v>Aggregation switch</c:v>
                </c:pt>
                <c:pt idx="2">
                  <c:v>Top-of-Rack switch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0.192307692307692</c:v>
                </c:pt>
                <c:pt idx="1">
                  <c:v>0.163934426229508</c:v>
                </c:pt>
                <c:pt idx="2">
                  <c:v>0.12987012987013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P[3rd | 2nd]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Access router</c:v>
                </c:pt>
                <c:pt idx="1">
                  <c:v>Aggregation switch</c:v>
                </c:pt>
                <c:pt idx="2">
                  <c:v>Top-of-Rack switch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0.172413793103448</c:v>
                </c:pt>
                <c:pt idx="1">
                  <c:v>0.116279069767442</c:v>
                </c:pt>
                <c:pt idx="2">
                  <c:v>0.185185185185185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2040056"/>
        <c:axId val="-2122043160"/>
      </c:barChart>
      <c:catAx>
        <c:axId val="-2122040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zh-CN"/>
          </a:p>
        </c:txPr>
        <c:crossAx val="-2122043160"/>
        <c:crosses val="autoZero"/>
        <c:auto val="1"/>
        <c:lblAlgn val="ctr"/>
        <c:lblOffset val="100"/>
        <c:noMultiLvlLbl val="0"/>
      </c:catAx>
      <c:valAx>
        <c:axId val="-21220431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122040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D735738-DB9A-49A8-8BED-1A6B42A5E0BB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9F5172AA-5B9C-4FF9-8F3F-C11CFC8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3B65D70-760E-49A4-8754-428131EC14FB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96913"/>
            <a:ext cx="6505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0317560-5858-48A6-B9E4-9B43F8F2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5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0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6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8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7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F08-FF1A-4DA0-A45D-11D87B06F2E5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EBBD-0105-483D-B034-98D1790619FE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0B4B-E615-422D-90D2-7EE88E834534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20396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1203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1387-5903-4029-B062-D8E6428EE38E}" type="datetime1">
              <a:rPr lang="en-US" smtClean="0"/>
              <a:t>12/16/13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406902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7F50-8F13-4050-84D5-5750061679F8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2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2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FE4-8DB9-4DBA-B155-06AB355F670D}" type="datetime1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750-E1EC-4EE8-9BC5-DAFA85D24588}" type="datetime1">
              <a:rPr lang="en-US" smtClean="0"/>
              <a:t>12/16/13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7324-97E5-413B-90A2-A9F19B4839B1}" type="datetime1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B255-B696-4155-BC63-B718E04B6884}" type="datetime1">
              <a:rPr lang="en-US" smtClean="0"/>
              <a:t>12/16/13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3050"/>
            <a:ext cx="4211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2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1435102"/>
            <a:ext cx="42116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EECE-7969-46AC-BCFF-7BC2EB093AA3}" type="datetime1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A372-BC1D-429E-AB16-BFFD98804542}" type="datetime1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2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212F-17D9-49BC-B981-B66E7591891B}" type="datetime1">
              <a:rPr lang="en-US" smtClean="0"/>
              <a:t>12/16/13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2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33.gif"/><Relationship Id="rId5" Type="http://schemas.openxmlformats.org/officeDocument/2006/relationships/image" Target="../media/image35.pn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15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://research.microsoft.com/en-us/um/projects/netwis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16.jpe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436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3886200"/>
            <a:ext cx="12047065" cy="144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Rahul Potharaju (Purdue University)</a:t>
            </a:r>
          </a:p>
          <a:p>
            <a:r>
              <a:rPr lang="en-US" sz="2800" b="0" dirty="0" smtClean="0">
                <a:solidFill>
                  <a:srgbClr val="002060"/>
                </a:solidFill>
              </a:rPr>
              <a:t>Navendu Jain (Microsoft Research)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5739" y="6108412"/>
            <a:ext cx="1710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October 1-3, 2013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SoCC</a:t>
            </a:r>
            <a:r>
              <a:rPr lang="en-US" sz="1600" b="1" dirty="0" smtClean="0">
                <a:solidFill>
                  <a:schemeClr val="bg1"/>
                </a:solidFill>
              </a:rPr>
              <a:t>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dmission.blogs.rice.edu/files/2012/04/MICROSOFT-RESEARCH-Y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31102" r="14124" b="26840"/>
          <a:stretch/>
        </p:blipFill>
        <p:spPr bwMode="auto">
          <a:xfrm>
            <a:off x="10027921" y="6019800"/>
            <a:ext cx="2552544" cy="7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af.cerias.purdue.edu/images/PUsig_gol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 b="13389"/>
          <a:stretch/>
        </p:blipFill>
        <p:spPr bwMode="auto">
          <a:xfrm>
            <a:off x="117281" y="6061887"/>
            <a:ext cx="2549721" cy="7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21" y="6062662"/>
            <a:ext cx="2595562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56" y="1786233"/>
            <a:ext cx="91886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socc2013.org/_/rsrc/1330119078868/config/customLogo.gif?revision=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33" y="0"/>
            <a:ext cx="45719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785">
        <p:fade/>
      </p:transition>
    </mc:Choice>
    <mc:Fallback xmlns="">
      <p:transition spd="med" advTm="1978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many independent network domains to meet uptime SLA?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10</a:t>
            </a:fld>
            <a:endParaRPr lang="en-US" dirty="0"/>
          </a:p>
        </p:txBody>
      </p:sp>
      <p:sp>
        <p:nvSpPr>
          <p:cNvPr id="301" name="Rectangle 300"/>
          <p:cNvSpPr/>
          <p:nvPr/>
        </p:nvSpPr>
        <p:spPr>
          <a:xfrm>
            <a:off x="5443740" y="3389245"/>
            <a:ext cx="62955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N</a:t>
            </a:r>
            <a:r>
              <a:rPr lang="en-US" sz="3200" b="1" dirty="0" smtClean="0"/>
              <a:t>umber of domains for SLA = 99.9%</a:t>
            </a:r>
            <a:endParaRPr lang="en-US" sz="1600" b="1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/>
              <a:t>maximum 8.76 hours of downtime per year)</a:t>
            </a:r>
          </a:p>
        </p:txBody>
      </p:sp>
      <p:graphicFrame>
        <p:nvGraphicFramePr>
          <p:cNvPr id="308" name="Chart 307"/>
          <p:cNvGraphicFramePr/>
          <p:nvPr>
            <p:extLst>
              <p:ext uri="{D42A27DB-BD31-4B8C-83A1-F6EECF244321}">
                <p14:modId xmlns:p14="http://schemas.microsoft.com/office/powerpoint/2010/main" val="1819535834"/>
              </p:ext>
            </p:extLst>
          </p:nvPr>
        </p:nvGraphicFramePr>
        <p:xfrm>
          <a:off x="826533" y="1524001"/>
          <a:ext cx="3593067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9" name="Rectangle 308"/>
          <p:cNvSpPr/>
          <p:nvPr/>
        </p:nvSpPr>
        <p:spPr>
          <a:xfrm rot="16200000">
            <a:off x="-337316" y="4101593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Median Normalized traffic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/>
              <p:cNvSpPr txBox="1"/>
              <p:nvPr/>
            </p:nvSpPr>
            <p:spPr>
              <a:xfrm>
                <a:off x="6447685" y="2167110"/>
                <a:ext cx="4829079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</a:rPr>
                        <m:t>𝑆𝐿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𝑎𝑣𝑎𝑖𝑙𝑎𝑏𝑖𝑙𝑖𝑡𝑦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1" name="TextBox 3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5" y="2167110"/>
                <a:ext cx="4829079" cy="557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" name="Oval 312"/>
          <p:cNvSpPr/>
          <p:nvPr/>
        </p:nvSpPr>
        <p:spPr>
          <a:xfrm>
            <a:off x="2881086" y="3150119"/>
            <a:ext cx="609600" cy="359376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Arrow Connector 327"/>
          <p:cNvCxnSpPr>
            <a:stCxn id="313" idx="7"/>
          </p:cNvCxnSpPr>
          <p:nvPr/>
        </p:nvCxnSpPr>
        <p:spPr>
          <a:xfrm flipV="1">
            <a:off x="3401412" y="2590800"/>
            <a:ext cx="4523388" cy="6119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Rectangle 330"/>
          <p:cNvSpPr/>
          <p:nvPr/>
        </p:nvSpPr>
        <p:spPr>
          <a:xfrm>
            <a:off x="6083131" y="1534180"/>
            <a:ext cx="5002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Solve for the minimum integer 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Rectangle 332"/>
              <p:cNvSpPr/>
              <p:nvPr/>
            </p:nvSpPr>
            <p:spPr>
              <a:xfrm>
                <a:off x="5715000" y="4355068"/>
                <a:ext cx="5828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𝒊𝒏𝒅𝒆𝒑𝒆𝒏𝒅𝒆𝒏𝒕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𝒏𝒆𝒕𝒘𝒐𝒓𝒌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𝒅𝒐𝒎𝒂𝒊𝒏𝒔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3" name="Rectangle 3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55068"/>
                <a:ext cx="582826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7" name="Group 336"/>
          <p:cNvGrpSpPr/>
          <p:nvPr/>
        </p:nvGrpSpPr>
        <p:grpSpPr>
          <a:xfrm>
            <a:off x="5339542" y="4865078"/>
            <a:ext cx="6503896" cy="1399455"/>
            <a:chOff x="5339542" y="4865078"/>
            <a:chExt cx="6503896" cy="1399455"/>
          </a:xfrm>
        </p:grpSpPr>
        <p:sp>
          <p:nvSpPr>
            <p:cNvPr id="302" name="Rectangle 301"/>
            <p:cNvSpPr/>
            <p:nvPr/>
          </p:nvSpPr>
          <p:spPr>
            <a:xfrm>
              <a:off x="5339542" y="4865078"/>
              <a:ext cx="65038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Number of </a:t>
              </a:r>
              <a:r>
                <a:rPr lang="en-US" sz="3200" b="1" dirty="0" smtClean="0"/>
                <a:t>domains for SLA = 99.99%</a:t>
              </a:r>
              <a:endParaRPr lang="en-US" sz="1600" b="1" dirty="0" smtClean="0"/>
            </a:p>
            <a:p>
              <a:pPr algn="ctr"/>
              <a:r>
                <a:rPr lang="en-US" sz="2400" dirty="0" smtClean="0"/>
                <a:t>(</a:t>
              </a:r>
              <a:r>
                <a:rPr lang="en-US" sz="2400" dirty="0"/>
                <a:t>maximum </a:t>
              </a:r>
              <a:r>
                <a:rPr lang="en-US" sz="2400" dirty="0" smtClean="0"/>
                <a:t>52 minutes of </a:t>
              </a:r>
              <a:r>
                <a:rPr lang="en-US" sz="2400" dirty="0"/>
                <a:t>downtime per year)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Rectangle 333"/>
                <p:cNvSpPr/>
                <p:nvPr/>
              </p:nvSpPr>
              <p:spPr>
                <a:xfrm>
                  <a:off x="5715000" y="5802868"/>
                  <a:ext cx="58282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𝒊𝒏𝒅𝒆𝒑𝒆𝒏𝒅𝒆𝒏𝒕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𝒏𝒆𝒕𝒘𝒐𝒓𝒌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𝒅𝒐𝒎𝒂𝒊𝒏𝒔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4" name="Rectangle 3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5802868"/>
                  <a:ext cx="582826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/>
          <p:cNvSpPr/>
          <p:nvPr/>
        </p:nvSpPr>
        <p:spPr>
          <a:xfrm>
            <a:off x="8229600" y="2167110"/>
            <a:ext cx="354632" cy="423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>
            <a:stCxn id="3" idx="7"/>
            <a:endCxn id="333" idx="3"/>
          </p:cNvCxnSpPr>
          <p:nvPr/>
        </p:nvCxnSpPr>
        <p:spPr>
          <a:xfrm rot="16200000" flipH="1">
            <a:off x="8859407" y="1902047"/>
            <a:ext cx="2356743" cy="3010965"/>
          </a:xfrm>
          <a:prstGeom prst="curvedConnector4">
            <a:avLst>
              <a:gd name="adj1" fmla="val -12333"/>
              <a:gd name="adj2" fmla="val 121643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3" idx="7"/>
            <a:endCxn id="334" idx="3"/>
          </p:cNvCxnSpPr>
          <p:nvPr/>
        </p:nvCxnSpPr>
        <p:spPr>
          <a:xfrm rot="16200000" flipH="1">
            <a:off x="8135507" y="2625947"/>
            <a:ext cx="3804543" cy="3010965"/>
          </a:xfrm>
          <a:prstGeom prst="curvedConnector4">
            <a:avLst>
              <a:gd name="adj1" fmla="val -7639"/>
              <a:gd name="adj2" fmla="val 13161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11" grpId="0"/>
      <p:bldP spid="313" grpId="0" animBg="1"/>
      <p:bldP spid="331" grpId="0"/>
      <p:bldP spid="33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600201"/>
            <a:ext cx="2998195" cy="43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2410767"/>
            <a:ext cx="6199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Q2: Failure Root Causes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3241764"/>
            <a:ext cx="47062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Are hardware faults dominant?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frequent are software bugs?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Are humans making mistakes?</a:t>
            </a:r>
            <a:endParaRPr lang="en-US" sz="2400" dirty="0"/>
          </a:p>
        </p:txBody>
      </p:sp>
      <p:sp>
        <p:nvSpPr>
          <p:cNvPr id="92" name="Explosion 2 91"/>
          <p:cNvSpPr/>
          <p:nvPr/>
        </p:nvSpPr>
        <p:spPr>
          <a:xfrm>
            <a:off x="10820400" y="3090468"/>
            <a:ext cx="673780" cy="531342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3" name="Explosion 2 92"/>
          <p:cNvSpPr/>
          <p:nvPr/>
        </p:nvSpPr>
        <p:spPr>
          <a:xfrm>
            <a:off x="9507531" y="3680547"/>
            <a:ext cx="982960" cy="775160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intra-DC network failures?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1264" name="Chart 11263"/>
          <p:cNvGraphicFramePr/>
          <p:nvPr>
            <p:extLst>
              <p:ext uri="{D42A27DB-BD31-4B8C-83A1-F6EECF244321}">
                <p14:modId xmlns:p14="http://schemas.microsoft.com/office/powerpoint/2010/main" val="1026282225"/>
              </p:ext>
            </p:extLst>
          </p:nvPr>
        </p:nvGraphicFramePr>
        <p:xfrm>
          <a:off x="568782" y="2133600"/>
          <a:ext cx="1200421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/>
          <p:cNvSpPr/>
          <p:nvPr/>
        </p:nvSpPr>
        <p:spPr>
          <a:xfrm rot="16200000">
            <a:off x="-624271" y="3403558"/>
            <a:ext cx="225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Fraction of tickets (%)</a:t>
            </a:r>
            <a:endParaRPr lang="en-US" b="1" dirty="0"/>
          </a:p>
        </p:txBody>
      </p:sp>
      <p:grpSp>
        <p:nvGrpSpPr>
          <p:cNvPr id="11283" name="Group 11282"/>
          <p:cNvGrpSpPr/>
          <p:nvPr/>
        </p:nvGrpSpPr>
        <p:grpSpPr>
          <a:xfrm>
            <a:off x="1235529" y="1333103"/>
            <a:ext cx="4441371" cy="4534297"/>
            <a:chOff x="1235529" y="1333103"/>
            <a:chExt cx="4441371" cy="4534297"/>
          </a:xfrm>
        </p:grpSpPr>
        <p:sp>
          <p:nvSpPr>
            <p:cNvPr id="5" name="Rectangle 4"/>
            <p:cNvSpPr/>
            <p:nvPr/>
          </p:nvSpPr>
          <p:spPr>
            <a:xfrm>
              <a:off x="2705100" y="1333103"/>
              <a:ext cx="2971800" cy="12576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Faulty cables/optical transceivers, protocol convergence delays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>
              <a:stCxn id="6" idx="0"/>
              <a:endCxn id="5" idx="1"/>
            </p:cNvCxnSpPr>
            <p:nvPr/>
          </p:nvCxnSpPr>
          <p:spPr>
            <a:xfrm flipV="1">
              <a:off x="1970315" y="1961952"/>
              <a:ext cx="734785" cy="6288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235529" y="2590798"/>
              <a:ext cx="1469571" cy="32766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84" name="Group 11283"/>
          <p:cNvGrpSpPr/>
          <p:nvPr/>
        </p:nvGrpSpPr>
        <p:grpSpPr>
          <a:xfrm>
            <a:off x="2789464" y="1333101"/>
            <a:ext cx="8407701" cy="4534300"/>
            <a:chOff x="2789464" y="1333101"/>
            <a:chExt cx="8407701" cy="4534300"/>
          </a:xfrm>
        </p:grpSpPr>
        <p:sp>
          <p:nvSpPr>
            <p:cNvPr id="39" name="Rectangle 38"/>
            <p:cNvSpPr/>
            <p:nvPr/>
          </p:nvSpPr>
          <p:spPr>
            <a:xfrm>
              <a:off x="2789464" y="2590799"/>
              <a:ext cx="4830536" cy="32766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25365" y="1333101"/>
              <a:ext cx="2971800" cy="12576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Hardware failures are significant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>
              <a:stCxn id="39" idx="0"/>
              <a:endCxn id="42" idx="1"/>
            </p:cNvCxnSpPr>
            <p:nvPr/>
          </p:nvCxnSpPr>
          <p:spPr>
            <a:xfrm flipV="1">
              <a:off x="5204732" y="1961950"/>
              <a:ext cx="3020633" cy="62884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86" name="Group 11285"/>
          <p:cNvGrpSpPr/>
          <p:nvPr/>
        </p:nvGrpSpPr>
        <p:grpSpPr>
          <a:xfrm>
            <a:off x="6134100" y="2590799"/>
            <a:ext cx="6286500" cy="3276602"/>
            <a:chOff x="6134100" y="2590799"/>
            <a:chExt cx="6286500" cy="3276602"/>
          </a:xfrm>
        </p:grpSpPr>
        <p:cxnSp>
          <p:nvCxnSpPr>
            <p:cNvPr id="7" name="Straight Arrow Connector 6"/>
            <p:cNvCxnSpPr>
              <a:stCxn id="52" idx="1"/>
              <a:endCxn id="53" idx="3"/>
            </p:cNvCxnSpPr>
            <p:nvPr/>
          </p:nvCxnSpPr>
          <p:spPr>
            <a:xfrm flipH="1" flipV="1">
              <a:off x="9105900" y="3479921"/>
              <a:ext cx="1714500" cy="7491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0820400" y="2590799"/>
              <a:ext cx="1600200" cy="32766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34100" y="2851072"/>
              <a:ext cx="2971800" cy="12576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Incorrect routes, connecting the wrong neighbor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14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9090934"/>
              </p:ext>
            </p:extLst>
          </p:nvPr>
        </p:nvGraphicFramePr>
        <p:xfrm>
          <a:off x="582440" y="3352800"/>
          <a:ext cx="1196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inter-DC failures?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57928" y="139005"/>
            <a:ext cx="58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Recent efforts </a:t>
            </a:r>
            <a:r>
              <a:rPr lang="en-US" sz="2400" b="1" dirty="0"/>
              <a:t>to increase WAN utilization: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Software-driven WANs: </a:t>
            </a:r>
            <a:r>
              <a:rPr lang="en-US" sz="2000" dirty="0"/>
              <a:t>Hong et </a:t>
            </a:r>
            <a:r>
              <a:rPr lang="en-US" sz="2000" dirty="0" smtClean="0"/>
              <a:t>al. (</a:t>
            </a:r>
            <a:r>
              <a:rPr lang="en-US" sz="2000" dirty="0" err="1" smtClean="0"/>
              <a:t>Sigcomm</a:t>
            </a:r>
            <a:r>
              <a:rPr lang="en-US" sz="2000" dirty="0" smtClean="0"/>
              <a:t>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B4: Jain et al. (</a:t>
            </a:r>
            <a:r>
              <a:rPr lang="en-US" sz="2000" dirty="0" err="1" smtClean="0"/>
              <a:t>Sigcomm</a:t>
            </a:r>
            <a:r>
              <a:rPr lang="en-US" sz="2000" dirty="0" smtClean="0"/>
              <a:t>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NetStitcher</a:t>
            </a:r>
            <a:r>
              <a:rPr lang="en-US" sz="2000" dirty="0" smtClean="0"/>
              <a:t>: </a:t>
            </a:r>
            <a:r>
              <a:rPr lang="en-US" sz="2000" dirty="0" err="1" smtClean="0"/>
              <a:t>Laoutaris</a:t>
            </a:r>
            <a:r>
              <a:rPr lang="en-US" sz="2000" dirty="0" smtClean="0"/>
              <a:t> et al. (</a:t>
            </a:r>
            <a:r>
              <a:rPr lang="en-US" sz="2000" dirty="0" err="1" smtClean="0"/>
              <a:t>Sigcomm</a:t>
            </a:r>
            <a:r>
              <a:rPr lang="en-US" sz="2000" dirty="0" smtClean="0"/>
              <a:t> 2011)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-839909" y="4335217"/>
            <a:ext cx="225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Fraction of tickets (%)</a:t>
            </a:r>
            <a:endParaRPr lang="en-US" b="1" dirty="0"/>
          </a:p>
        </p:txBody>
      </p:sp>
      <p:grpSp>
        <p:nvGrpSpPr>
          <p:cNvPr id="14345" name="Group 14344"/>
          <p:cNvGrpSpPr/>
          <p:nvPr/>
        </p:nvGrpSpPr>
        <p:grpSpPr>
          <a:xfrm>
            <a:off x="2856593" y="1639036"/>
            <a:ext cx="4201335" cy="4609364"/>
            <a:chOff x="2856593" y="1639036"/>
            <a:chExt cx="4201335" cy="4609364"/>
          </a:xfrm>
        </p:grpSpPr>
        <p:sp>
          <p:nvSpPr>
            <p:cNvPr id="24" name="Rectangle 23"/>
            <p:cNvSpPr/>
            <p:nvPr/>
          </p:nvSpPr>
          <p:spPr>
            <a:xfrm flipV="1">
              <a:off x="2856593" y="4114800"/>
              <a:ext cx="1371600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74968" y="1639036"/>
              <a:ext cx="3482960" cy="15509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High number of packet errors or discards. Route re-convergence takes 2x-3x longer than expected</a:t>
              </a:r>
              <a:endParaRPr lang="en-US" sz="2400" dirty="0"/>
            </a:p>
          </p:txBody>
        </p:sp>
        <p:cxnSp>
          <p:nvCxnSpPr>
            <p:cNvPr id="26" name="Straight Arrow Connector 25"/>
            <p:cNvCxnSpPr>
              <a:stCxn id="24" idx="3"/>
              <a:endCxn id="25" idx="2"/>
            </p:cNvCxnSpPr>
            <p:nvPr/>
          </p:nvCxnSpPr>
          <p:spPr>
            <a:xfrm flipV="1">
              <a:off x="4228193" y="3190004"/>
              <a:ext cx="1088255" cy="19915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 flipV="1">
            <a:off x="7696200" y="4114800"/>
            <a:ext cx="1371600" cy="2133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0" y="2121388"/>
            <a:ext cx="1447800" cy="1993412"/>
            <a:chOff x="7620000" y="2121388"/>
            <a:chExt cx="1447800" cy="1993412"/>
          </a:xfrm>
        </p:grpSpPr>
        <p:pic>
          <p:nvPicPr>
            <p:cNvPr id="17412" name="Picture 4" descr="http://cclub.slc.engr.wisc.edu/images/Under-Construction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121388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/>
            <p:cNvCxnSpPr>
              <a:stCxn id="30" idx="2"/>
              <a:endCxn id="17412" idx="2"/>
            </p:cNvCxnSpPr>
            <p:nvPr/>
          </p:nvCxnSpPr>
          <p:spPr>
            <a:xfrm flipH="1" flipV="1">
              <a:off x="8343900" y="3569188"/>
              <a:ext cx="38100" cy="5456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7" name="Group 14346"/>
          <p:cNvGrpSpPr/>
          <p:nvPr/>
        </p:nvGrpSpPr>
        <p:grpSpPr>
          <a:xfrm>
            <a:off x="8382000" y="1615284"/>
            <a:ext cx="2232336" cy="2499516"/>
            <a:chOff x="8039100" y="1615284"/>
            <a:chExt cx="2232336" cy="2499516"/>
          </a:xfrm>
        </p:grpSpPr>
        <p:pic>
          <p:nvPicPr>
            <p:cNvPr id="17414" name="Picture 6" descr="http://ap.lanexdev.com/user_images/Discovery/image/magazine/2011/September/Hunter-Clipart-2050978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39100" y="1615284"/>
              <a:ext cx="2232336" cy="172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Arrow Connector 36"/>
            <p:cNvCxnSpPr>
              <a:stCxn id="30" idx="2"/>
              <a:endCxn id="17414" idx="2"/>
            </p:cNvCxnSpPr>
            <p:nvPr/>
          </p:nvCxnSpPr>
          <p:spPr>
            <a:xfrm flipV="1">
              <a:off x="8039100" y="3340270"/>
              <a:ext cx="1116168" cy="7745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8" name="Group 14347"/>
          <p:cNvGrpSpPr/>
          <p:nvPr/>
        </p:nvGrpSpPr>
        <p:grpSpPr>
          <a:xfrm>
            <a:off x="8382000" y="1382177"/>
            <a:ext cx="4434444" cy="2732623"/>
            <a:chOff x="8382000" y="1382177"/>
            <a:chExt cx="4434444" cy="2732623"/>
          </a:xfrm>
        </p:grpSpPr>
        <p:pic>
          <p:nvPicPr>
            <p:cNvPr id="17410" name="Picture 2" descr="http://clipartstockphoto.com/images/shark-clipart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5" b="18061"/>
            <a:stretch/>
          </p:blipFill>
          <p:spPr bwMode="auto">
            <a:xfrm>
              <a:off x="10006386" y="1382177"/>
              <a:ext cx="2810058" cy="180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Straight Arrow Connector 39"/>
            <p:cNvCxnSpPr>
              <a:stCxn id="30" idx="2"/>
              <a:endCxn id="17410" idx="2"/>
            </p:cNvCxnSpPr>
            <p:nvPr/>
          </p:nvCxnSpPr>
          <p:spPr>
            <a:xfrm flipV="1">
              <a:off x="8382000" y="3190003"/>
              <a:ext cx="3029415" cy="92479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4" name="Group 14343"/>
          <p:cNvGrpSpPr/>
          <p:nvPr/>
        </p:nvGrpSpPr>
        <p:grpSpPr>
          <a:xfrm>
            <a:off x="318152" y="1639035"/>
            <a:ext cx="3200400" cy="4609365"/>
            <a:chOff x="318152" y="1639035"/>
            <a:chExt cx="3200400" cy="4609365"/>
          </a:xfrm>
        </p:grpSpPr>
        <p:sp>
          <p:nvSpPr>
            <p:cNvPr id="6" name="Rectangle 5"/>
            <p:cNvSpPr/>
            <p:nvPr/>
          </p:nvSpPr>
          <p:spPr>
            <a:xfrm flipV="1">
              <a:off x="1295400" y="4114800"/>
              <a:ext cx="1371600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6" idx="2"/>
              <a:endCxn id="18" idx="2"/>
            </p:cNvCxnSpPr>
            <p:nvPr/>
          </p:nvCxnSpPr>
          <p:spPr>
            <a:xfrm flipH="1" flipV="1">
              <a:off x="1918352" y="3190003"/>
              <a:ext cx="62848" cy="92479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18152" y="1639035"/>
              <a:ext cx="3200400" cy="15509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Physical layer problem (e.g., fiber cuts) triggers an optical re-route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1600200"/>
            <a:ext cx="2998195" cy="43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5110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Q3: Failure analysis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602387" y="3190964"/>
            <a:ext cx="6779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effective are repairs in fixing failures? </a:t>
            </a:r>
            <a:endParaRPr lang="en-US" sz="2800" dirty="0" smtClean="0"/>
          </a:p>
        </p:txBody>
      </p:sp>
      <p:sp>
        <p:nvSpPr>
          <p:cNvPr id="22" name="Explosion 2 21"/>
          <p:cNvSpPr/>
          <p:nvPr/>
        </p:nvSpPr>
        <p:spPr>
          <a:xfrm>
            <a:off x="10820400" y="3090468"/>
            <a:ext cx="673780" cy="531342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9507531" y="3680547"/>
            <a:ext cx="982960" cy="775160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repairs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46715328"/>
              </p:ext>
            </p:extLst>
          </p:nvPr>
        </p:nvGraphicFramePr>
        <p:xfrm>
          <a:off x="1295400" y="3141560"/>
          <a:ext cx="11049000" cy="313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-185915" y="4166921"/>
            <a:ext cx="2543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Probability of failure</a:t>
            </a:r>
            <a:endParaRPr lang="en-US" sz="2000" dirty="0"/>
          </a:p>
        </p:txBody>
      </p:sp>
      <p:grpSp>
        <p:nvGrpSpPr>
          <p:cNvPr id="9222" name="Group 9221"/>
          <p:cNvGrpSpPr/>
          <p:nvPr/>
        </p:nvGrpSpPr>
        <p:grpSpPr>
          <a:xfrm>
            <a:off x="1981199" y="1298685"/>
            <a:ext cx="6596270" cy="4510620"/>
            <a:chOff x="1981199" y="1298685"/>
            <a:chExt cx="6596270" cy="4510620"/>
          </a:xfrm>
        </p:grpSpPr>
        <p:pic>
          <p:nvPicPr>
            <p:cNvPr id="9218" name="Picture 2" descr="http://www.sddigitizing.com/images/smiley-face-clip-ar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298685"/>
              <a:ext cx="1211091" cy="121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 flipV="1">
              <a:off x="1981199" y="2895598"/>
              <a:ext cx="3124201" cy="291370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6448" y="1327151"/>
              <a:ext cx="3675952" cy="10350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Exhibit a decreasing trend to fail after each repair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6" idx="2"/>
              <a:endCxn id="8" idx="2"/>
            </p:cNvCxnSpPr>
            <p:nvPr/>
          </p:nvCxnSpPr>
          <p:spPr>
            <a:xfrm flipV="1">
              <a:off x="3543300" y="2362201"/>
              <a:ext cx="2391124" cy="53339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flipV="1">
              <a:off x="5421140" y="2895597"/>
              <a:ext cx="3156329" cy="291370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1" idx="2"/>
              <a:endCxn id="8" idx="2"/>
            </p:cNvCxnSpPr>
            <p:nvPr/>
          </p:nvCxnSpPr>
          <p:spPr>
            <a:xfrm flipH="1" flipV="1">
              <a:off x="5934424" y="2362201"/>
              <a:ext cx="1064881" cy="5333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0" name="Picture 4" descr="http://doblelol.com/thumbs/happy-face-gif-board-funny_4709492809007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33847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801100" y="674370"/>
            <a:ext cx="3352800" cy="11154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Increasing trend – Repairs are not quite effective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 flipV="1">
            <a:off x="8839200" y="2590800"/>
            <a:ext cx="3276600" cy="32185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2"/>
            <a:endCxn id="23" idx="2"/>
          </p:cNvCxnSpPr>
          <p:nvPr/>
        </p:nvCxnSpPr>
        <p:spPr>
          <a:xfrm flipV="1">
            <a:off x="10477500" y="1789827"/>
            <a:ext cx="0" cy="80097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23226" y="1396197"/>
            <a:ext cx="5685009" cy="185507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Likely reasons</a:t>
            </a:r>
            <a:endParaRPr lang="en-US" sz="2800" b="1" dirty="0" smtClean="0"/>
          </a:p>
          <a:p>
            <a:pPr algn="ctr"/>
            <a:r>
              <a:rPr lang="en-US" sz="2800" dirty="0" err="1" smtClean="0"/>
              <a:t>ToRs</a:t>
            </a:r>
            <a:r>
              <a:rPr lang="en-US" sz="2800" dirty="0" smtClean="0"/>
              <a:t> are low-priority devices; quick-fix solutions (e.g., reboot) risks delaying finding the true root cause</a:t>
            </a:r>
            <a:endParaRPr lang="en-US" sz="2400" dirty="0"/>
          </a:p>
        </p:txBody>
      </p:sp>
      <p:sp>
        <p:nvSpPr>
          <p:cNvPr id="9240" name="Rectangle 9239"/>
          <p:cNvSpPr/>
          <p:nvPr/>
        </p:nvSpPr>
        <p:spPr>
          <a:xfrm>
            <a:off x="4310895" y="1387476"/>
            <a:ext cx="537681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Probability(1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failure)</a:t>
            </a:r>
            <a:endParaRPr lang="en-US" sz="2800" b="1" dirty="0"/>
          </a:p>
        </p:txBody>
      </p:sp>
      <p:sp>
        <p:nvSpPr>
          <p:cNvPr id="63" name="Rectangle 62"/>
          <p:cNvSpPr/>
          <p:nvPr/>
        </p:nvSpPr>
        <p:spPr>
          <a:xfrm>
            <a:off x="4300759" y="1387476"/>
            <a:ext cx="537681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Probability(2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failure |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Failure)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4300759" y="1387476"/>
            <a:ext cx="5376818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Probability(3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failure |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failure)</a:t>
            </a:r>
            <a:endParaRPr lang="en-US" sz="2800" b="1" dirty="0"/>
          </a:p>
        </p:txBody>
      </p:sp>
      <p:cxnSp>
        <p:nvCxnSpPr>
          <p:cNvPr id="31" name="Straight Arrow Connector 30"/>
          <p:cNvCxnSpPr>
            <a:endCxn id="39" idx="3"/>
          </p:cNvCxnSpPr>
          <p:nvPr/>
        </p:nvCxnSpPr>
        <p:spPr>
          <a:xfrm flipH="1" flipV="1">
            <a:off x="7908235" y="2323734"/>
            <a:ext cx="892865" cy="3051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769358" y="3200400"/>
            <a:ext cx="8705973" cy="1248250"/>
            <a:chOff x="2769358" y="3200400"/>
            <a:chExt cx="8705973" cy="124825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769358" y="3200400"/>
              <a:ext cx="1995662" cy="685800"/>
            </a:xfrm>
            <a:prstGeom prst="line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01474" y="3695699"/>
              <a:ext cx="2228126" cy="524349"/>
            </a:xfrm>
            <a:prstGeom prst="line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9479669" y="3505200"/>
              <a:ext cx="1995662" cy="943450"/>
            </a:xfrm>
            <a:prstGeom prst="line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6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23" grpId="0" animBg="1"/>
      <p:bldP spid="24" grpId="0" animBg="1"/>
      <p:bldP spid="39" grpId="0" animBg="1"/>
      <p:bldP spid="9240" grpId="0" animBg="1"/>
      <p:bldP spid="9240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773497"/>
            <a:ext cx="2998195" cy="43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7224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Q4: Capacity vs. Availability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573393" y="3183559"/>
            <a:ext cx="7265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reliable are expensive scale-up switches vs. commodity scale-out ones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9026603" y="3855270"/>
            <a:ext cx="3349651" cy="1524859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4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cisco.com/web/JP/product/hs/switches/cat6500/chassis/images/6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7685" y="3291114"/>
            <a:ext cx="269557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Scale-up vs. Scale-out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5573"/>
              </p:ext>
            </p:extLst>
          </p:nvPr>
        </p:nvGraphicFramePr>
        <p:xfrm>
          <a:off x="457200" y="1676400"/>
          <a:ext cx="11734800" cy="454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0"/>
                <a:gridCol w="1955800"/>
                <a:gridCol w="1955800"/>
                <a:gridCol w="1955800"/>
                <a:gridCol w="1955800"/>
                <a:gridCol w="1955800"/>
              </a:tblGrid>
              <a:tr h="8991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bg1"/>
                          </a:solidFill>
                        </a:rPr>
                        <a:t>Switch-A (Scale-up)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Switch-B (Scale-out)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899160"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Capacity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Capacity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899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Cost ($/port)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Cost ($/port)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9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Management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Easy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Hard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Management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Reliability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Reliability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558" name="Picture 6" descr="http://www.juniper.net/shared/img/products/ex-series/ex9214/lbox-ex9214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45938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84204" y="1755398"/>
            <a:ext cx="7183596" cy="4340602"/>
            <a:chOff x="1884204" y="1755398"/>
            <a:chExt cx="7183596" cy="434060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276" y="1755398"/>
              <a:ext cx="5343524" cy="434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Elbow Connector 21"/>
            <p:cNvCxnSpPr>
              <a:stCxn id="69" idx="0"/>
              <a:endCxn id="12290" idx="0"/>
            </p:cNvCxnSpPr>
            <p:nvPr/>
          </p:nvCxnSpPr>
          <p:spPr>
            <a:xfrm rot="5400000" flipH="1" flipV="1">
              <a:off x="3673369" y="-33766"/>
              <a:ext cx="933504" cy="4511833"/>
            </a:xfrm>
            <a:prstGeom prst="bentConnector3">
              <a:avLst>
                <a:gd name="adj1" fmla="val 124488"/>
              </a:avLst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86" y="2057400"/>
            <a:ext cx="4648200" cy="358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ToR</a:t>
            </a:r>
            <a:r>
              <a:rPr lang="en-US" dirty="0" smtClean="0"/>
              <a:t> counts across AGGs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4593848"/>
            <a:ext cx="4343400" cy="74041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Category 1 (Low TOR Count)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857248"/>
            <a:ext cx="4343400" cy="73659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Category 2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133348"/>
            <a:ext cx="4343400" cy="723900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Category 3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2403098"/>
            <a:ext cx="4343400" cy="73025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Category 4 (High TOR Count)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201" name="Group 8200"/>
          <p:cNvGrpSpPr/>
          <p:nvPr/>
        </p:nvGrpSpPr>
        <p:grpSpPr>
          <a:xfrm>
            <a:off x="9393379" y="3243329"/>
            <a:ext cx="3007497" cy="1446550"/>
            <a:chOff x="9393379" y="3201650"/>
            <a:chExt cx="3007497" cy="1446550"/>
          </a:xfrm>
        </p:grpSpPr>
        <p:sp>
          <p:nvSpPr>
            <p:cNvPr id="14" name="TextBox 13"/>
            <p:cNvSpPr txBox="1"/>
            <p:nvPr/>
          </p:nvSpPr>
          <p:spPr>
            <a:xfrm>
              <a:off x="9393379" y="3201650"/>
              <a:ext cx="7569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rgbClr val="FF0000"/>
                  </a:solidFill>
                </a:rPr>
                <a:t>2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38676" y="3579190"/>
              <a:ext cx="236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Categorize the AGGs based on </a:t>
              </a:r>
              <a:r>
                <a:rPr lang="en-US" b="1" dirty="0" err="1" smtClean="0">
                  <a:solidFill>
                    <a:prstClr val="black"/>
                  </a:solidFill>
                </a:rPr>
                <a:t>quantiles</a:t>
              </a:r>
              <a:endParaRPr lang="en-US" dirty="0"/>
            </a:p>
          </p:txBody>
        </p:sp>
      </p:grpSp>
      <p:grpSp>
        <p:nvGrpSpPr>
          <p:cNvPr id="8200" name="Group 8199"/>
          <p:cNvGrpSpPr/>
          <p:nvPr/>
        </p:nvGrpSpPr>
        <p:grpSpPr>
          <a:xfrm>
            <a:off x="9393379" y="4954250"/>
            <a:ext cx="3255820" cy="1446550"/>
            <a:chOff x="9393379" y="4954250"/>
            <a:chExt cx="3255820" cy="1446550"/>
          </a:xfrm>
        </p:grpSpPr>
        <p:sp>
          <p:nvSpPr>
            <p:cNvPr id="16" name="TextBox 15"/>
            <p:cNvSpPr txBox="1"/>
            <p:nvPr/>
          </p:nvSpPr>
          <p:spPr>
            <a:xfrm>
              <a:off x="9393379" y="4954250"/>
              <a:ext cx="7569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rgbClr val="FF0000"/>
                  </a:solidFill>
                </a:rPr>
                <a:t>3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016904" y="5325070"/>
              <a:ext cx="26322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Compute AGG availability based on the number of logged failures</a:t>
              </a:r>
              <a:endParaRPr lang="en-US" dirty="0"/>
            </a:p>
          </p:txBody>
        </p:sp>
      </p:grpSp>
      <p:grpSp>
        <p:nvGrpSpPr>
          <p:cNvPr id="8199" name="Group 8198"/>
          <p:cNvGrpSpPr/>
          <p:nvPr/>
        </p:nvGrpSpPr>
        <p:grpSpPr>
          <a:xfrm>
            <a:off x="409893" y="2175530"/>
            <a:ext cx="2948623" cy="3756402"/>
            <a:chOff x="409893" y="2175530"/>
            <a:chExt cx="2948623" cy="3756402"/>
          </a:xfrm>
        </p:grpSpPr>
        <p:cxnSp>
          <p:nvCxnSpPr>
            <p:cNvPr id="21" name="Straight Connector 20"/>
            <p:cNvCxnSpPr>
              <a:stCxn id="26" idx="3"/>
              <a:endCxn id="27" idx="1"/>
            </p:cNvCxnSpPr>
            <p:nvPr/>
          </p:nvCxnSpPr>
          <p:spPr>
            <a:xfrm>
              <a:off x="1492103" y="3173301"/>
              <a:ext cx="73977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1152" descr="E:\M\Temp\VirtualShare\Sigmetrics\Icons\route switch processo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77" y="2802144"/>
              <a:ext cx="555626" cy="74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152" descr="E:\M\Temp\VirtualShare\Sigmetrics\Icons\route switch processo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877" y="2802144"/>
              <a:ext cx="555626" cy="74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64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946113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165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792" y="4996336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166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292" y="5047221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167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628" y="4907218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2" idx="0"/>
              <a:endCxn id="26" idx="2"/>
            </p:cNvCxnSpPr>
            <p:nvPr/>
          </p:nvCxnSpPr>
          <p:spPr>
            <a:xfrm flipV="1">
              <a:off x="844550" y="3544457"/>
              <a:ext cx="369740" cy="140165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3" idx="0"/>
              <a:endCxn id="26" idx="2"/>
            </p:cNvCxnSpPr>
            <p:nvPr/>
          </p:nvCxnSpPr>
          <p:spPr>
            <a:xfrm flipH="1" flipV="1">
              <a:off x="1214290" y="3544457"/>
              <a:ext cx="232652" cy="145187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4" idx="0"/>
              <a:endCxn id="27" idx="2"/>
            </p:cNvCxnSpPr>
            <p:nvPr/>
          </p:nvCxnSpPr>
          <p:spPr>
            <a:xfrm flipV="1">
              <a:off x="2145442" y="3544457"/>
              <a:ext cx="364248" cy="150276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5" idx="0"/>
              <a:endCxn id="27" idx="2"/>
            </p:cNvCxnSpPr>
            <p:nvPr/>
          </p:nvCxnSpPr>
          <p:spPr>
            <a:xfrm flipH="1" flipV="1">
              <a:off x="2509690" y="3544457"/>
              <a:ext cx="431088" cy="136276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0"/>
              <a:endCxn id="27" idx="2"/>
            </p:cNvCxnSpPr>
            <p:nvPr/>
          </p:nvCxnSpPr>
          <p:spPr>
            <a:xfrm flipV="1">
              <a:off x="844550" y="3544457"/>
              <a:ext cx="1665140" cy="140165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3" idx="0"/>
              <a:endCxn id="27" idx="2"/>
            </p:cNvCxnSpPr>
            <p:nvPr/>
          </p:nvCxnSpPr>
          <p:spPr>
            <a:xfrm flipV="1">
              <a:off x="1446942" y="3544457"/>
              <a:ext cx="1062748" cy="145187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2"/>
              <a:endCxn id="34" idx="0"/>
            </p:cNvCxnSpPr>
            <p:nvPr/>
          </p:nvCxnSpPr>
          <p:spPr>
            <a:xfrm>
              <a:off x="1214290" y="3544457"/>
              <a:ext cx="931152" cy="150276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5" idx="0"/>
            </p:cNvCxnSpPr>
            <p:nvPr/>
          </p:nvCxnSpPr>
          <p:spPr>
            <a:xfrm>
              <a:off x="1214290" y="3544457"/>
              <a:ext cx="1726488" cy="136276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26" idx="0"/>
            </p:cNvCxnSpPr>
            <p:nvPr/>
          </p:nvCxnSpPr>
          <p:spPr>
            <a:xfrm>
              <a:off x="1214290" y="2588501"/>
              <a:ext cx="0" cy="2136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27" idx="0"/>
            </p:cNvCxnSpPr>
            <p:nvPr/>
          </p:nvCxnSpPr>
          <p:spPr>
            <a:xfrm flipH="1">
              <a:off x="2509690" y="2588501"/>
              <a:ext cx="11906" cy="2136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409893" y="2688902"/>
              <a:ext cx="2948623" cy="2797498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4621" y="2175530"/>
              <a:ext cx="20059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 smtClean="0"/>
                <a:t>Aggregation switch</a:t>
              </a:r>
              <a:endParaRPr lang="en-CA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6841" y="5562600"/>
              <a:ext cx="1981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 smtClean="0"/>
                <a:t>Top-of-Rack switch</a:t>
              </a:r>
              <a:endParaRPr lang="en-CA" b="1" dirty="0"/>
            </a:p>
          </p:txBody>
        </p:sp>
      </p:grpSp>
      <p:grpSp>
        <p:nvGrpSpPr>
          <p:cNvPr id="8202" name="Group 8201"/>
          <p:cNvGrpSpPr/>
          <p:nvPr/>
        </p:nvGrpSpPr>
        <p:grpSpPr>
          <a:xfrm>
            <a:off x="9393379" y="1517019"/>
            <a:ext cx="2985726" cy="1446550"/>
            <a:chOff x="9393379" y="1517019"/>
            <a:chExt cx="2985726" cy="1446550"/>
          </a:xfrm>
        </p:grpSpPr>
        <p:sp>
          <p:nvSpPr>
            <p:cNvPr id="76" name="TextBox 75"/>
            <p:cNvSpPr txBox="1"/>
            <p:nvPr/>
          </p:nvSpPr>
          <p:spPr>
            <a:xfrm>
              <a:off x="9393379" y="1517019"/>
              <a:ext cx="7569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rgbClr val="FF0000"/>
                  </a:solidFill>
                </a:rPr>
                <a:t>1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016905" y="1752600"/>
              <a:ext cx="2362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Compute the distribution of #</a:t>
              </a:r>
              <a:r>
                <a:rPr lang="en-US" b="1" dirty="0" err="1" smtClean="0">
                  <a:solidFill>
                    <a:prstClr val="black"/>
                  </a:solidFill>
                </a:rPr>
                <a:t>ToRs</a:t>
              </a:r>
              <a:r>
                <a:rPr lang="en-US" b="1" dirty="0" smtClean="0">
                  <a:solidFill>
                    <a:prstClr val="black"/>
                  </a:solidFill>
                </a:rPr>
                <a:t> connected to AGGs</a:t>
              </a:r>
              <a:endParaRPr lang="en-US" dirty="0"/>
            </a:p>
          </p:txBody>
        </p:sp>
      </p:grpSp>
      <p:sp>
        <p:nvSpPr>
          <p:cNvPr id="83" name="Slide Number Placeholder 3"/>
          <p:cNvSpPr txBox="1">
            <a:spLocks/>
          </p:cNvSpPr>
          <p:nvPr/>
        </p:nvSpPr>
        <p:spPr>
          <a:xfrm>
            <a:off x="91744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96B30A-C3B9-43C4-8C70-4668D28390A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3986" y="2156832"/>
            <a:ext cx="6562158" cy="3481968"/>
            <a:chOff x="313986" y="2156832"/>
            <a:chExt cx="6562158" cy="3481968"/>
          </a:xfrm>
        </p:grpSpPr>
        <p:grpSp>
          <p:nvGrpSpPr>
            <p:cNvPr id="85" name="Group 84"/>
            <p:cNvGrpSpPr/>
            <p:nvPr/>
          </p:nvGrpSpPr>
          <p:grpSpPr>
            <a:xfrm>
              <a:off x="313986" y="2156832"/>
              <a:ext cx="6562158" cy="2262768"/>
              <a:chOff x="208758" y="2156832"/>
              <a:chExt cx="6562158" cy="2262768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08758" y="2957662"/>
                <a:ext cx="3962931" cy="146193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Port count utilization &lt; 50%</a:t>
                </a:r>
                <a:endParaRPr lang="en-US" sz="2800" b="1" dirty="0" smtClean="0"/>
              </a:p>
              <a:p>
                <a:pPr algn="ctr"/>
                <a:r>
                  <a:rPr lang="en-US" sz="2000" dirty="0" smtClean="0"/>
                  <a:t>High median availability (~ 99.99%)</a:t>
                </a:r>
                <a:endParaRPr lang="en-US" sz="20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4410008" y="2156832"/>
                <a:ext cx="2360908" cy="17293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>
                <a:stCxn id="87" idx="1"/>
                <a:endCxn id="86" idx="3"/>
              </p:cNvCxnSpPr>
              <p:nvPr/>
            </p:nvCxnSpPr>
            <p:spPr>
              <a:xfrm flipH="1">
                <a:off x="4171689" y="3021516"/>
                <a:ext cx="238319" cy="66711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4276917" y="3688631"/>
              <a:ext cx="1848091" cy="1950169"/>
              <a:chOff x="4142661" y="3688631"/>
              <a:chExt cx="1848091" cy="1950169"/>
            </a:xfrm>
          </p:grpSpPr>
          <p:sp>
            <p:nvSpPr>
              <p:cNvPr id="90" name="Rectangle 89"/>
              <p:cNvSpPr/>
              <p:nvPr/>
            </p:nvSpPr>
            <p:spPr>
              <a:xfrm flipV="1">
                <a:off x="4410007" y="4120164"/>
                <a:ext cx="1580745" cy="15186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/>
              <p:cNvCxnSpPr>
                <a:stCxn id="90" idx="1"/>
                <a:endCxn id="86" idx="3"/>
              </p:cNvCxnSpPr>
              <p:nvPr/>
            </p:nvCxnSpPr>
            <p:spPr>
              <a:xfrm flipH="1" flipV="1">
                <a:off x="4142661" y="3688631"/>
                <a:ext cx="267346" cy="119085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Rectangle 94"/>
          <p:cNvSpPr/>
          <p:nvPr/>
        </p:nvSpPr>
        <p:spPr>
          <a:xfrm flipV="1">
            <a:off x="6876144" y="2115564"/>
            <a:ext cx="847792" cy="352323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137" y="5715000"/>
            <a:ext cx="12801600" cy="990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Scale-out switches deliver relatively higher availability</a:t>
            </a:r>
            <a:endParaRPr lang="en-US" sz="40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7723936" y="1556165"/>
            <a:ext cx="4468377" cy="2321017"/>
            <a:chOff x="7676470" y="1556165"/>
            <a:chExt cx="4337881" cy="2321017"/>
          </a:xfrm>
        </p:grpSpPr>
        <p:sp>
          <p:nvSpPr>
            <p:cNvPr id="97" name="Rectangle 96"/>
            <p:cNvSpPr/>
            <p:nvPr/>
          </p:nvSpPr>
          <p:spPr>
            <a:xfrm>
              <a:off x="8322160" y="1556165"/>
              <a:ext cx="3692191" cy="14619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Port count utilization &gt; 50%</a:t>
              </a:r>
            </a:p>
            <a:p>
              <a:pPr algn="ctr"/>
              <a:r>
                <a:rPr lang="en-US" sz="2000" dirty="0" smtClean="0"/>
                <a:t>Low median availability (~ 99.9%)</a:t>
              </a:r>
              <a:endParaRPr lang="en-US" sz="2000" dirty="0"/>
            </a:p>
          </p:txBody>
        </p:sp>
        <p:cxnSp>
          <p:nvCxnSpPr>
            <p:cNvPr id="98" name="Straight Arrow Connector 97"/>
            <p:cNvCxnSpPr>
              <a:stCxn id="95" idx="3"/>
              <a:endCxn id="97" idx="1"/>
            </p:cNvCxnSpPr>
            <p:nvPr/>
          </p:nvCxnSpPr>
          <p:spPr>
            <a:xfrm flipV="1">
              <a:off x="7676470" y="2287135"/>
              <a:ext cx="645690" cy="1590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9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95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12039600" cy="48767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Goal: </a:t>
            </a:r>
            <a:r>
              <a:rPr lang="en-US" sz="5100" dirty="0" smtClean="0"/>
              <a:t>Data-driven approach to improve service reliability</a:t>
            </a:r>
          </a:p>
          <a:p>
            <a:endParaRPr lang="en-US" b="1" dirty="0"/>
          </a:p>
          <a:p>
            <a:r>
              <a:rPr lang="en-US" b="1" dirty="0" smtClean="0"/>
              <a:t>[</a:t>
            </a:r>
            <a:r>
              <a:rPr lang="en-US" b="1" dirty="0"/>
              <a:t>Q1]: How many independent network </a:t>
            </a:r>
            <a:r>
              <a:rPr lang="en-US" b="1" dirty="0" smtClean="0"/>
              <a:t>domains </a:t>
            </a:r>
            <a:r>
              <a:rPr lang="en-US" b="1" dirty="0"/>
              <a:t>do we need to </a:t>
            </a:r>
            <a:r>
              <a:rPr lang="en-US" b="1" dirty="0" smtClean="0"/>
              <a:t>meet an uptime SLA?</a:t>
            </a:r>
            <a:endParaRPr lang="en-US" sz="3600" b="1" dirty="0"/>
          </a:p>
          <a:p>
            <a:pPr lvl="1"/>
            <a:r>
              <a:rPr lang="en-US" dirty="0" smtClean="0"/>
              <a:t>Build multiple small network domains: 3 for 99.9% availability; 4 for 99.99% availability</a:t>
            </a:r>
          </a:p>
          <a:p>
            <a:pPr lvl="1"/>
            <a:endParaRPr lang="en-US" dirty="0"/>
          </a:p>
          <a:p>
            <a:r>
              <a:rPr lang="en-US" b="1" dirty="0" smtClean="0"/>
              <a:t>[Q2]: What causes network failures?</a:t>
            </a:r>
          </a:p>
          <a:p>
            <a:pPr lvl="1"/>
            <a:r>
              <a:rPr lang="en-US" dirty="0" smtClean="0"/>
              <a:t>Intra-DC problem causes: </a:t>
            </a:r>
            <a:r>
              <a:rPr lang="en-US" dirty="0"/>
              <a:t>Interface </a:t>
            </a:r>
            <a:r>
              <a:rPr lang="en-US" dirty="0" smtClean="0"/>
              <a:t>errors, </a:t>
            </a:r>
            <a:r>
              <a:rPr lang="en-US" dirty="0"/>
              <a:t>hardware </a:t>
            </a:r>
            <a:r>
              <a:rPr lang="en-US" dirty="0" smtClean="0"/>
              <a:t>failures, </a:t>
            </a:r>
            <a:r>
              <a:rPr lang="en-US" dirty="0"/>
              <a:t>and unexpected </a:t>
            </a:r>
            <a:r>
              <a:rPr lang="en-US" dirty="0" smtClean="0"/>
              <a:t>reboots</a:t>
            </a:r>
          </a:p>
          <a:p>
            <a:pPr lvl="1"/>
            <a:r>
              <a:rPr lang="en-US" dirty="0" smtClean="0"/>
              <a:t>Inter-DC problem causes: </a:t>
            </a:r>
            <a:r>
              <a:rPr lang="en-US" dirty="0"/>
              <a:t>Link </a:t>
            </a:r>
            <a:r>
              <a:rPr lang="en-US" dirty="0" smtClean="0"/>
              <a:t>flapping, </a:t>
            </a:r>
            <a:r>
              <a:rPr lang="en-US" dirty="0"/>
              <a:t>high link </a:t>
            </a:r>
            <a:r>
              <a:rPr lang="en-US" dirty="0" smtClean="0"/>
              <a:t>utilization, </a:t>
            </a:r>
            <a:r>
              <a:rPr lang="en-US" dirty="0"/>
              <a:t>and unplanned </a:t>
            </a:r>
            <a:r>
              <a:rPr lang="en-US" dirty="0" smtClean="0"/>
              <a:t>changes</a:t>
            </a:r>
          </a:p>
          <a:p>
            <a:pPr lvl="1"/>
            <a:endParaRPr lang="en-US" dirty="0"/>
          </a:p>
          <a:p>
            <a:r>
              <a:rPr lang="en-US" b="1" dirty="0" smtClean="0"/>
              <a:t>[Q3]: Are repairs effective in fixing device failures? </a:t>
            </a:r>
          </a:p>
          <a:p>
            <a:pPr lvl="1"/>
            <a:r>
              <a:rPr lang="en-US" dirty="0" smtClean="0"/>
              <a:t>Repairs </a:t>
            </a:r>
            <a:r>
              <a:rPr lang="en-US" dirty="0"/>
              <a:t>a</a:t>
            </a:r>
            <a:r>
              <a:rPr lang="en-US" dirty="0" smtClean="0"/>
              <a:t>re relatively more effective for ARs and AGGs; not for </a:t>
            </a:r>
            <a:r>
              <a:rPr lang="en-US" dirty="0" err="1" smtClean="0"/>
              <a:t>ToRs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[Q4]: How reliable are expensive scale-up switches vs. commodity scale-out ones?</a:t>
            </a:r>
          </a:p>
          <a:p>
            <a:pPr lvl="1"/>
            <a:r>
              <a:rPr lang="en-US" dirty="0" smtClean="0"/>
              <a:t>Scale-out switches deliver relatively higher availability</a:t>
            </a:r>
          </a:p>
          <a:p>
            <a:pPr lvl="1"/>
            <a:endParaRPr lang="en-US" dirty="0"/>
          </a:p>
          <a:p>
            <a:r>
              <a:rPr lang="en-US" b="1" dirty="0" smtClean="0"/>
              <a:t>Future Work</a:t>
            </a:r>
            <a:r>
              <a:rPr lang="en-US" dirty="0" smtClean="0"/>
              <a:t>: Study the overall impact of redundancy mechanisms at storage, compute, and network layers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760">
        <p:fade/>
      </p:transition>
    </mc:Choice>
    <mc:Fallback xmlns="">
      <p:transition spd="med" advTm="5676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a-rapoth\Documents\Tem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7224"/>
            <a:ext cx="947896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12310" r="4615" b="10137"/>
          <a:stretch/>
        </p:blipFill>
        <p:spPr bwMode="auto">
          <a:xfrm>
            <a:off x="2438400" y="3086278"/>
            <a:ext cx="9224011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Reliability – Where do we stand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</a:t>
            </a:fld>
            <a:endParaRPr lang="en-US" dirty="0"/>
          </a:p>
        </p:txBody>
      </p:sp>
      <p:pic>
        <p:nvPicPr>
          <p:cNvPr id="3089" name="Picture 17" descr="C:\Users\a-rapoth\Documents\Temp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35" y="1231199"/>
            <a:ext cx="5367953" cy="2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:\Users\a-rapoth\Documents\Temp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" y="1125537"/>
            <a:ext cx="108140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-rapoth\Documents\Temp\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0998"/>
            <a:ext cx="9580562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-rapoth\Documents\Temp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58565"/>
            <a:ext cx="9802812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-rapoth\Documents\Tem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9926638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4510314"/>
            <a:ext cx="1203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58821" y="1389295"/>
            <a:ext cx="6994979" cy="1698397"/>
            <a:chOff x="2209800" y="1407438"/>
            <a:chExt cx="6994979" cy="169839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88"/>
            <a:stretch/>
          </p:blipFill>
          <p:spPr bwMode="auto">
            <a:xfrm>
              <a:off x="3051629" y="1717906"/>
              <a:ext cx="6153150" cy="138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500"/>
            <a:stretch/>
          </p:blipFill>
          <p:spPr bwMode="auto">
            <a:xfrm>
              <a:off x="2209800" y="1407438"/>
              <a:ext cx="6153150" cy="91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366191" y="3087692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research.microsoft.com/projects/netwiser/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network failures impact services?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041280258"/>
              </p:ext>
            </p:extLst>
          </p:nvPr>
        </p:nvGraphicFramePr>
        <p:xfrm>
          <a:off x="1066800" y="1632592"/>
          <a:ext cx="10890784" cy="514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56" name="Group 2055"/>
          <p:cNvGrpSpPr/>
          <p:nvPr/>
        </p:nvGrpSpPr>
        <p:grpSpPr>
          <a:xfrm>
            <a:off x="2057400" y="1866324"/>
            <a:ext cx="3134754" cy="2522010"/>
            <a:chOff x="2057400" y="1866324"/>
            <a:chExt cx="3134754" cy="2522010"/>
          </a:xfrm>
        </p:grpSpPr>
        <p:sp>
          <p:nvSpPr>
            <p:cNvPr id="24" name="Rectangle 23"/>
            <p:cNvSpPr/>
            <p:nvPr/>
          </p:nvSpPr>
          <p:spPr>
            <a:xfrm>
              <a:off x="2057400" y="1866324"/>
              <a:ext cx="313475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Latency, content rendering and timeouts for CDN services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endCxn id="24" idx="2"/>
            </p:cNvCxnSpPr>
            <p:nvPr/>
          </p:nvCxnSpPr>
          <p:spPr>
            <a:xfrm flipV="1">
              <a:off x="2667000" y="2512655"/>
              <a:ext cx="957777" cy="18756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1" name="Group 2060"/>
          <p:cNvGrpSpPr/>
          <p:nvPr/>
        </p:nvGrpSpPr>
        <p:grpSpPr>
          <a:xfrm>
            <a:off x="5880100" y="3405936"/>
            <a:ext cx="1905000" cy="1318464"/>
            <a:chOff x="5880100" y="3405936"/>
            <a:chExt cx="1905000" cy="1318464"/>
          </a:xfrm>
        </p:grpSpPr>
        <p:sp>
          <p:nvSpPr>
            <p:cNvPr id="29" name="Rectangle 28"/>
            <p:cNvSpPr/>
            <p:nvPr/>
          </p:nvSpPr>
          <p:spPr>
            <a:xfrm>
              <a:off x="5880100" y="3405936"/>
              <a:ext cx="1905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Authentication issues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endCxn id="29" idx="2"/>
            </p:cNvCxnSpPr>
            <p:nvPr/>
          </p:nvCxnSpPr>
          <p:spPr>
            <a:xfrm flipV="1">
              <a:off x="6705600" y="4052267"/>
              <a:ext cx="127000" cy="6721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2" name="Group 2061"/>
          <p:cNvGrpSpPr/>
          <p:nvPr/>
        </p:nvGrpSpPr>
        <p:grpSpPr>
          <a:xfrm>
            <a:off x="8077200" y="1659545"/>
            <a:ext cx="3505200" cy="2695165"/>
            <a:chOff x="8077200" y="1659545"/>
            <a:chExt cx="3505200" cy="2695165"/>
          </a:xfrm>
        </p:grpSpPr>
        <p:sp>
          <p:nvSpPr>
            <p:cNvPr id="30" name="Rectangle 29"/>
            <p:cNvSpPr/>
            <p:nvPr/>
          </p:nvSpPr>
          <p:spPr>
            <a:xfrm>
              <a:off x="8077200" y="1659545"/>
              <a:ext cx="35052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High latency </a:t>
              </a:r>
              <a:r>
                <a:rPr lang="en-US" dirty="0" smtClean="0"/>
                <a:t> from web to </a:t>
              </a:r>
              <a:r>
                <a:rPr lang="en-US" dirty="0" err="1" smtClean="0"/>
                <a:t>db</a:t>
              </a:r>
              <a:r>
                <a:rPr lang="en-US" dirty="0" smtClean="0"/>
                <a:t> tiers; parity errors on switches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endCxn id="30" idx="2"/>
            </p:cNvCxnSpPr>
            <p:nvPr/>
          </p:nvCxnSpPr>
          <p:spPr>
            <a:xfrm flipV="1">
              <a:off x="8915400" y="2305876"/>
              <a:ext cx="914400" cy="20488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5" name="Rectangle 2054"/>
          <p:cNvSpPr/>
          <p:nvPr/>
        </p:nvSpPr>
        <p:spPr>
          <a:xfrm rot="16200000">
            <a:off x="-1010422" y="3284124"/>
            <a:ext cx="348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Failures causing service impact (%)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5486400" y="5758934"/>
            <a:ext cx="234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Type of Service Impact</a:t>
            </a:r>
            <a:endParaRPr lang="en-US" b="1" dirty="0"/>
          </a:p>
        </p:txBody>
      </p:sp>
      <p:grpSp>
        <p:nvGrpSpPr>
          <p:cNvPr id="2069" name="Group 2068"/>
          <p:cNvGrpSpPr/>
          <p:nvPr/>
        </p:nvGrpSpPr>
        <p:grpSpPr>
          <a:xfrm>
            <a:off x="3810000" y="1512289"/>
            <a:ext cx="3467100" cy="4050311"/>
            <a:chOff x="3810000" y="1512289"/>
            <a:chExt cx="3467100" cy="4050311"/>
          </a:xfrm>
        </p:grpSpPr>
        <p:sp>
          <p:nvSpPr>
            <p:cNvPr id="28" name="Rectangle 27"/>
            <p:cNvSpPr/>
            <p:nvPr/>
          </p:nvSpPr>
          <p:spPr>
            <a:xfrm>
              <a:off x="4457700" y="1512289"/>
              <a:ext cx="2819400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Replication problems due to stale data; timeouts when uploading files</a:t>
              </a:r>
              <a:endParaRPr lang="en-US" dirty="0"/>
            </a:p>
          </p:txBody>
        </p:sp>
        <p:cxnSp>
          <p:nvCxnSpPr>
            <p:cNvPr id="46" name="Straight Arrow Connector 45"/>
            <p:cNvCxnSpPr>
              <a:stCxn id="7" idx="2"/>
              <a:endCxn id="28" idx="2"/>
            </p:cNvCxnSpPr>
            <p:nvPr/>
          </p:nvCxnSpPr>
          <p:spPr>
            <a:xfrm flipV="1">
              <a:off x="4724400" y="2435619"/>
              <a:ext cx="1143000" cy="7439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flipV="1">
              <a:off x="3810000" y="3179520"/>
              <a:ext cx="1828800" cy="238308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0" name="Group 2069"/>
          <p:cNvGrpSpPr/>
          <p:nvPr/>
        </p:nvGrpSpPr>
        <p:grpSpPr>
          <a:xfrm>
            <a:off x="6228123" y="2362200"/>
            <a:ext cx="5582877" cy="3229205"/>
            <a:chOff x="6228123" y="2362200"/>
            <a:chExt cx="5582877" cy="3229205"/>
          </a:xfrm>
        </p:grpSpPr>
        <p:sp>
          <p:nvSpPr>
            <p:cNvPr id="33" name="Rectangle 32"/>
            <p:cNvSpPr/>
            <p:nvPr/>
          </p:nvSpPr>
          <p:spPr>
            <a:xfrm flipV="1">
              <a:off x="9753600" y="2362200"/>
              <a:ext cx="2057400" cy="322920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28123" y="2805771"/>
              <a:ext cx="32004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Dropped connections; loss of application packets</a:t>
              </a:r>
              <a:endParaRPr lang="en-US" dirty="0"/>
            </a:p>
          </p:txBody>
        </p:sp>
        <p:cxnSp>
          <p:nvCxnSpPr>
            <p:cNvPr id="53" name="Straight Arrow Connector 52"/>
            <p:cNvCxnSpPr>
              <a:stCxn id="33" idx="1"/>
              <a:endCxn id="31" idx="3"/>
            </p:cNvCxnSpPr>
            <p:nvPr/>
          </p:nvCxnSpPr>
          <p:spPr>
            <a:xfrm flipH="1" flipV="1">
              <a:off x="9428523" y="3128937"/>
              <a:ext cx="325077" cy="84786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445534" y="6287532"/>
            <a:ext cx="474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 Data source: High-severity incidents (2008-13)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8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2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67" y="696496"/>
            <a:ext cx="1570734" cy="22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1" name="Group 4170"/>
          <p:cNvGrpSpPr/>
          <p:nvPr/>
        </p:nvGrpSpPr>
        <p:grpSpPr>
          <a:xfrm>
            <a:off x="4365606" y="1469667"/>
            <a:ext cx="3338561" cy="4794463"/>
            <a:chOff x="-3298444" y="1253934"/>
            <a:chExt cx="3338561" cy="4794463"/>
          </a:xfrm>
        </p:grpSpPr>
        <p:cxnSp>
          <p:nvCxnSpPr>
            <p:cNvPr id="266" name="Straight Connector 265"/>
            <p:cNvCxnSpPr>
              <a:stCxn id="275" idx="3"/>
              <a:endCxn id="276" idx="1"/>
            </p:cNvCxnSpPr>
            <p:nvPr/>
          </p:nvCxnSpPr>
          <p:spPr>
            <a:xfrm>
              <a:off x="-2037257" y="2548564"/>
              <a:ext cx="6969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7" idx="3"/>
              <a:endCxn id="278" idx="1"/>
            </p:cNvCxnSpPr>
            <p:nvPr/>
          </p:nvCxnSpPr>
          <p:spPr>
            <a:xfrm>
              <a:off x="-2037257" y="3247064"/>
              <a:ext cx="6850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73" idx="3"/>
              <a:endCxn id="274" idx="1"/>
            </p:cNvCxnSpPr>
            <p:nvPr/>
          </p:nvCxnSpPr>
          <p:spPr>
            <a:xfrm>
              <a:off x="-2070594" y="4042100"/>
              <a:ext cx="73977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75" idx="3"/>
              <a:endCxn id="278" idx="1"/>
            </p:cNvCxnSpPr>
            <p:nvPr/>
          </p:nvCxnSpPr>
          <p:spPr>
            <a:xfrm>
              <a:off x="-2037257" y="2548564"/>
              <a:ext cx="685006" cy="6985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77" idx="3"/>
              <a:endCxn id="276" idx="1"/>
            </p:cNvCxnSpPr>
            <p:nvPr/>
          </p:nvCxnSpPr>
          <p:spPr>
            <a:xfrm flipV="1">
              <a:off x="-2037257" y="2548564"/>
              <a:ext cx="696912" cy="6985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73" idx="3"/>
              <a:endCxn id="278" idx="1"/>
            </p:cNvCxnSpPr>
            <p:nvPr/>
          </p:nvCxnSpPr>
          <p:spPr>
            <a:xfrm flipV="1">
              <a:off x="-2070594" y="3247064"/>
              <a:ext cx="718343" cy="7950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77" idx="3"/>
              <a:endCxn id="274" idx="1"/>
            </p:cNvCxnSpPr>
            <p:nvPr/>
          </p:nvCxnSpPr>
          <p:spPr>
            <a:xfrm>
              <a:off x="-2037257" y="3247064"/>
              <a:ext cx="706437" cy="7950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3" name="Picture 1152" descr="E:\M\Temp\VirtualShare\Sigmetrics\Icons\route switch process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26220" y="3670943"/>
              <a:ext cx="555626" cy="74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1152" descr="E:\M\Temp\VirtualShare\Sigmetrics\Icons\route switch process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0820" y="3670943"/>
              <a:ext cx="555626" cy="74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1160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9557" y="23383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1161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0345" y="23383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1162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9557" y="30368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116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251" y="30368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1164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58045" y="4813944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1165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653" y="4864167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1166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7494" y="4915052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1167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158" y="4775049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8444" y="5410960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6807" y="5410959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5" name="Straight Connector 284"/>
            <p:cNvCxnSpPr>
              <a:stCxn id="283" idx="0"/>
            </p:cNvCxnSpPr>
            <p:nvPr/>
          </p:nvCxnSpPr>
          <p:spPr>
            <a:xfrm flipV="1">
              <a:off x="-3132634" y="4947232"/>
              <a:ext cx="110018" cy="46372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4" idx="0"/>
              <a:endCxn id="279" idx="2"/>
            </p:cNvCxnSpPr>
            <p:nvPr/>
          </p:nvCxnSpPr>
          <p:spPr>
            <a:xfrm flipH="1" flipV="1">
              <a:off x="-2946895" y="5118744"/>
              <a:ext cx="255898" cy="29221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83" idx="0"/>
            </p:cNvCxnSpPr>
            <p:nvPr/>
          </p:nvCxnSpPr>
          <p:spPr>
            <a:xfrm flipV="1">
              <a:off x="-3132634" y="5036350"/>
              <a:ext cx="686942" cy="37461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84" idx="0"/>
            </p:cNvCxnSpPr>
            <p:nvPr/>
          </p:nvCxnSpPr>
          <p:spPr>
            <a:xfrm flipV="1">
              <a:off x="-2690997" y="5036350"/>
              <a:ext cx="245305" cy="37460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-2856806" y="4413256"/>
              <a:ext cx="316312" cy="36179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stCxn id="280" idx="0"/>
              <a:endCxn id="273" idx="2"/>
            </p:cNvCxnSpPr>
            <p:nvPr/>
          </p:nvCxnSpPr>
          <p:spPr>
            <a:xfrm flipH="1" flipV="1">
              <a:off x="-2348407" y="4413256"/>
              <a:ext cx="3904" cy="45091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1" idx="0"/>
              <a:endCxn id="274" idx="2"/>
            </p:cNvCxnSpPr>
            <p:nvPr/>
          </p:nvCxnSpPr>
          <p:spPr>
            <a:xfrm flipV="1">
              <a:off x="-1086344" y="4413256"/>
              <a:ext cx="33337" cy="50179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82" idx="0"/>
            </p:cNvCxnSpPr>
            <p:nvPr/>
          </p:nvCxnSpPr>
          <p:spPr>
            <a:xfrm flipH="1" flipV="1">
              <a:off x="-860920" y="4413256"/>
              <a:ext cx="569912" cy="36179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stCxn id="279" idx="0"/>
            </p:cNvCxnSpPr>
            <p:nvPr/>
          </p:nvCxnSpPr>
          <p:spPr>
            <a:xfrm flipV="1">
              <a:off x="-2946895" y="4413256"/>
              <a:ext cx="1768475" cy="4006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80" idx="0"/>
              <a:endCxn id="274" idx="2"/>
            </p:cNvCxnSpPr>
            <p:nvPr/>
          </p:nvCxnSpPr>
          <p:spPr>
            <a:xfrm flipV="1">
              <a:off x="-2344503" y="4413256"/>
              <a:ext cx="1291496" cy="45091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73" idx="2"/>
              <a:endCxn id="281" idx="0"/>
            </p:cNvCxnSpPr>
            <p:nvPr/>
          </p:nvCxnSpPr>
          <p:spPr>
            <a:xfrm>
              <a:off x="-2348407" y="4413256"/>
              <a:ext cx="1262063" cy="50179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73" idx="2"/>
              <a:endCxn id="282" idx="0"/>
            </p:cNvCxnSpPr>
            <p:nvPr/>
          </p:nvCxnSpPr>
          <p:spPr>
            <a:xfrm>
              <a:off x="-2348407" y="4413256"/>
              <a:ext cx="2057399" cy="36179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77" idx="2"/>
              <a:endCxn id="273" idx="0"/>
            </p:cNvCxnSpPr>
            <p:nvPr/>
          </p:nvCxnSpPr>
          <p:spPr>
            <a:xfrm>
              <a:off x="-2348407" y="3457300"/>
              <a:ext cx="0" cy="2136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78" idx="2"/>
              <a:endCxn id="274" idx="0"/>
            </p:cNvCxnSpPr>
            <p:nvPr/>
          </p:nvCxnSpPr>
          <p:spPr>
            <a:xfrm flipH="1">
              <a:off x="-1053007" y="3457300"/>
              <a:ext cx="11906" cy="2136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75" idx="2"/>
              <a:endCxn id="277" idx="0"/>
            </p:cNvCxnSpPr>
            <p:nvPr/>
          </p:nvCxnSpPr>
          <p:spPr>
            <a:xfrm>
              <a:off x="-2348407" y="2758800"/>
              <a:ext cx="0" cy="278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76" idx="2"/>
              <a:endCxn id="278" idx="0"/>
            </p:cNvCxnSpPr>
            <p:nvPr/>
          </p:nvCxnSpPr>
          <p:spPr>
            <a:xfrm flipH="1">
              <a:off x="-1041101" y="2758800"/>
              <a:ext cx="11906" cy="278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endCxn id="275" idx="0"/>
            </p:cNvCxnSpPr>
            <p:nvPr/>
          </p:nvCxnSpPr>
          <p:spPr>
            <a:xfrm>
              <a:off x="-2348407" y="1842144"/>
              <a:ext cx="0" cy="49618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endCxn id="276" idx="0"/>
            </p:cNvCxnSpPr>
            <p:nvPr/>
          </p:nvCxnSpPr>
          <p:spPr>
            <a:xfrm>
              <a:off x="-1029195" y="1799281"/>
              <a:ext cx="0" cy="53904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Cloud Callout 302"/>
            <p:cNvSpPr/>
            <p:nvPr/>
          </p:nvSpPr>
          <p:spPr>
            <a:xfrm>
              <a:off x="-3016745" y="1253934"/>
              <a:ext cx="2423319" cy="795605"/>
            </a:xfrm>
            <a:prstGeom prst="cloudCallout">
              <a:avLst>
                <a:gd name="adj1" fmla="val -38996"/>
                <a:gd name="adj2" fmla="val 10111"/>
              </a:avLst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-2445692" y="1451607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INTERNET</a:t>
              </a:r>
              <a:endParaRPr lang="en-US" b="1" dirty="0"/>
            </a:p>
          </p:txBody>
        </p:sp>
        <p:pic>
          <p:nvPicPr>
            <p:cNvPr id="305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3411" y="5463090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1774" y="5463089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7" name="Straight Connector 306"/>
            <p:cNvCxnSpPr>
              <a:stCxn id="305" idx="0"/>
              <a:endCxn id="281" idx="2"/>
            </p:cNvCxnSpPr>
            <p:nvPr/>
          </p:nvCxnSpPr>
          <p:spPr>
            <a:xfrm flipH="1" flipV="1">
              <a:off x="-1086344" y="5219852"/>
              <a:ext cx="68743" cy="24323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305" idx="0"/>
            </p:cNvCxnSpPr>
            <p:nvPr/>
          </p:nvCxnSpPr>
          <p:spPr>
            <a:xfrm flipV="1">
              <a:off x="-1017601" y="5016566"/>
              <a:ext cx="607446" cy="4465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306" idx="0"/>
              <a:endCxn id="281" idx="2"/>
            </p:cNvCxnSpPr>
            <p:nvPr/>
          </p:nvCxnSpPr>
          <p:spPr>
            <a:xfrm flipH="1" flipV="1">
              <a:off x="-1086344" y="5219852"/>
              <a:ext cx="510380" cy="2432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306" idx="0"/>
            </p:cNvCxnSpPr>
            <p:nvPr/>
          </p:nvCxnSpPr>
          <p:spPr>
            <a:xfrm flipV="1">
              <a:off x="-575964" y="5036350"/>
              <a:ext cx="165809" cy="42673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1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2213" y="5417521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502" y="5463088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3" name="Straight Connector 312"/>
            <p:cNvCxnSpPr>
              <a:stCxn id="311" idx="0"/>
            </p:cNvCxnSpPr>
            <p:nvPr/>
          </p:nvCxnSpPr>
          <p:spPr>
            <a:xfrm flipH="1" flipV="1">
              <a:off x="-2445692" y="5160210"/>
              <a:ext cx="209289" cy="25731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11" idx="0"/>
              <a:endCxn id="279" idx="2"/>
            </p:cNvCxnSpPr>
            <p:nvPr/>
          </p:nvCxnSpPr>
          <p:spPr>
            <a:xfrm flipH="1" flipV="1">
              <a:off x="-2946895" y="5118744"/>
              <a:ext cx="710492" cy="29877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12" idx="0"/>
              <a:endCxn id="281" idx="2"/>
            </p:cNvCxnSpPr>
            <p:nvPr/>
          </p:nvCxnSpPr>
          <p:spPr>
            <a:xfrm flipH="1" flipV="1">
              <a:off x="-1086344" y="5219852"/>
              <a:ext cx="960652" cy="24323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12" idx="0"/>
            </p:cNvCxnSpPr>
            <p:nvPr/>
          </p:nvCxnSpPr>
          <p:spPr>
            <a:xfrm flipH="1" flipV="1">
              <a:off x="-410155" y="5058033"/>
              <a:ext cx="284463" cy="40505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Datacenter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4</a:t>
            </a:fld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370480" y="5985298"/>
            <a:ext cx="914459" cy="369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7670744" y="5189043"/>
            <a:ext cx="3581390" cy="646327"/>
            <a:chOff x="4724410" y="3662883"/>
            <a:chExt cx="3581390" cy="646327"/>
          </a:xfrm>
        </p:grpSpPr>
        <p:sp>
          <p:nvSpPr>
            <p:cNvPr id="102" name="TextBox 101"/>
            <p:cNvSpPr txBox="1"/>
            <p:nvPr/>
          </p:nvSpPr>
          <p:spPr>
            <a:xfrm>
              <a:off x="6477000" y="3662883"/>
              <a:ext cx="1828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Top of Rack (ToR) switch</a:t>
              </a:r>
              <a:endParaRPr lang="en-US" dirty="0"/>
            </a:p>
          </p:txBody>
        </p:sp>
        <p:cxnSp>
          <p:nvCxnSpPr>
            <p:cNvPr id="103" name="Straight Arrow Connector 102"/>
            <p:cNvCxnSpPr>
              <a:stCxn id="102" idx="1"/>
            </p:cNvCxnSpPr>
            <p:nvPr/>
          </p:nvCxnSpPr>
          <p:spPr>
            <a:xfrm flipH="1" flipV="1">
              <a:off x="4724410" y="3714766"/>
              <a:ext cx="1752590" cy="271281"/>
            </a:xfrm>
            <a:prstGeom prst="straightConnector1">
              <a:avLst/>
            </a:prstGeom>
            <a:ln w="28575">
              <a:prstDash val="sysDash"/>
              <a:tailEnd type="arrow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724755" y="4264849"/>
            <a:ext cx="2209802" cy="839803"/>
            <a:chOff x="609600" y="3333763"/>
            <a:chExt cx="2209802" cy="839803"/>
          </a:xfrm>
        </p:grpSpPr>
        <p:sp>
          <p:nvSpPr>
            <p:cNvPr id="105" name="TextBox 104"/>
            <p:cNvSpPr txBox="1"/>
            <p:nvPr/>
          </p:nvSpPr>
          <p:spPr>
            <a:xfrm>
              <a:off x="609600" y="3527239"/>
              <a:ext cx="1447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Aggregation switch</a:t>
              </a:r>
              <a:endParaRPr lang="en-US" dirty="0"/>
            </a:p>
          </p:txBody>
        </p:sp>
        <p:cxnSp>
          <p:nvCxnSpPr>
            <p:cNvPr id="106" name="Straight Arrow Connector 105"/>
            <p:cNvCxnSpPr>
              <a:stCxn id="105" idx="3"/>
            </p:cNvCxnSpPr>
            <p:nvPr/>
          </p:nvCxnSpPr>
          <p:spPr>
            <a:xfrm flipV="1">
              <a:off x="2057400" y="3333763"/>
              <a:ext cx="762002" cy="516640"/>
            </a:xfrm>
            <a:prstGeom prst="straightConnector1">
              <a:avLst/>
            </a:prstGeom>
            <a:ln w="28575">
              <a:prstDash val="sysDash"/>
              <a:tailEnd type="arrow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362200" y="2362200"/>
            <a:ext cx="5015537" cy="1432634"/>
            <a:chOff x="313919" y="1101386"/>
            <a:chExt cx="5015537" cy="1432634"/>
          </a:xfrm>
        </p:grpSpPr>
        <p:sp>
          <p:nvSpPr>
            <p:cNvPr id="111" name="TextBox 110"/>
            <p:cNvSpPr txBox="1"/>
            <p:nvPr/>
          </p:nvSpPr>
          <p:spPr>
            <a:xfrm>
              <a:off x="313919" y="1377369"/>
              <a:ext cx="1657859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Access routers/</a:t>
              </a:r>
            </a:p>
            <a:p>
              <a:pPr algn="ctr"/>
              <a:r>
                <a:rPr lang="en-US" dirty="0"/>
                <a:t>C</a:t>
              </a:r>
              <a:r>
                <a:rPr lang="en-US" dirty="0" smtClean="0"/>
                <a:t>ore fabric</a:t>
              </a:r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418903" y="1101386"/>
              <a:ext cx="2910553" cy="1432634"/>
            </a:xfrm>
            <a:prstGeom prst="ellipse">
              <a:avLst/>
            </a:prstGeom>
            <a:noFill/>
            <a:ln w="28575"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93551" y="2907530"/>
            <a:ext cx="3225005" cy="1328436"/>
            <a:chOff x="3024629" y="1869487"/>
            <a:chExt cx="3225005" cy="1328436"/>
          </a:xfrm>
        </p:grpSpPr>
        <p:sp>
          <p:nvSpPr>
            <p:cNvPr id="114" name="TextBox 113"/>
            <p:cNvSpPr txBox="1"/>
            <p:nvPr/>
          </p:nvSpPr>
          <p:spPr>
            <a:xfrm>
              <a:off x="4801834" y="1869487"/>
              <a:ext cx="1447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1:1  network redundancy</a:t>
              </a:r>
              <a:endParaRPr lang="en-US" dirty="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024629" y="2040474"/>
              <a:ext cx="1777205" cy="1157449"/>
              <a:chOff x="3024629" y="2040474"/>
              <a:chExt cx="1777205" cy="1157449"/>
            </a:xfrm>
          </p:grpSpPr>
          <p:cxnSp>
            <p:nvCxnSpPr>
              <p:cNvPr id="116" name="Straight Arrow Connector 115"/>
              <p:cNvCxnSpPr>
                <a:stCxn id="114" idx="1"/>
                <a:endCxn id="137" idx="3"/>
              </p:cNvCxnSpPr>
              <p:nvPr/>
            </p:nvCxnSpPr>
            <p:spPr>
              <a:xfrm flipH="1">
                <a:off x="3024629" y="2192651"/>
                <a:ext cx="1777205" cy="1005272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14" idx="1"/>
                <a:endCxn id="112" idx="6"/>
              </p:cNvCxnSpPr>
              <p:nvPr/>
            </p:nvCxnSpPr>
            <p:spPr>
              <a:xfrm flipH="1" flipV="1">
                <a:off x="3508815" y="2040474"/>
                <a:ext cx="1293019" cy="152177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790" y="867138"/>
            <a:ext cx="1245588" cy="130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>
            <a:stCxn id="139" idx="3"/>
          </p:cNvCxnSpPr>
          <p:nvPr/>
        </p:nvCxnSpPr>
        <p:spPr>
          <a:xfrm flipV="1">
            <a:off x="6950700" y="1295400"/>
            <a:ext cx="3793500" cy="144703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6980267" y="459307"/>
            <a:ext cx="2301087" cy="1058571"/>
            <a:chOff x="609600" y="3527239"/>
            <a:chExt cx="2301087" cy="1058571"/>
          </a:xfrm>
        </p:grpSpPr>
        <p:sp>
          <p:nvSpPr>
            <p:cNvPr id="127" name="TextBox 126"/>
            <p:cNvSpPr txBox="1"/>
            <p:nvPr/>
          </p:nvSpPr>
          <p:spPr>
            <a:xfrm>
              <a:off x="609600" y="3527239"/>
              <a:ext cx="1447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Long-haul fiber links</a:t>
              </a:r>
              <a:endParaRPr lang="en-US" dirty="0"/>
            </a:p>
          </p:txBody>
        </p:sp>
        <p:cxnSp>
          <p:nvCxnSpPr>
            <p:cNvPr id="128" name="Straight Arrow Connector 127"/>
            <p:cNvCxnSpPr>
              <a:stCxn id="127" idx="3"/>
            </p:cNvCxnSpPr>
            <p:nvPr/>
          </p:nvCxnSpPr>
          <p:spPr>
            <a:xfrm>
              <a:off x="2057400" y="3850403"/>
              <a:ext cx="853287" cy="735407"/>
            </a:xfrm>
            <a:prstGeom prst="straightConnector1">
              <a:avLst/>
            </a:prstGeom>
            <a:ln w="28575">
              <a:prstDash val="sysDash"/>
              <a:tailEnd type="arrow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59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58" y="1828798"/>
            <a:ext cx="3012623" cy="43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Aim: Data driven approach to improve service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40746" y="3282791"/>
            <a:ext cx="3349652" cy="2252612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8077200" y="1828799"/>
            <a:ext cx="4166740" cy="1981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Q1: Network domain availability</a:t>
            </a:r>
            <a:endParaRPr lang="en-US" sz="2000" b="1" dirty="0" smtClean="0"/>
          </a:p>
          <a:p>
            <a:pPr algn="ctr"/>
            <a:r>
              <a:rPr lang="en-US" dirty="0"/>
              <a:t>How many independent network </a:t>
            </a:r>
            <a:r>
              <a:rPr lang="en-US" dirty="0" smtClean="0"/>
              <a:t>domains do </a:t>
            </a:r>
            <a:r>
              <a:rPr lang="en-US" dirty="0"/>
              <a:t>we need to </a:t>
            </a:r>
            <a:r>
              <a:rPr lang="en-US" dirty="0" smtClean="0"/>
              <a:t>deliver 99.99% availability?</a:t>
            </a:r>
            <a:endParaRPr lang="en-US" sz="2000" b="1" dirty="0" smtClean="0"/>
          </a:p>
        </p:txBody>
      </p:sp>
      <p:sp>
        <p:nvSpPr>
          <p:cNvPr id="24" name="Explosion 2 23"/>
          <p:cNvSpPr/>
          <p:nvPr/>
        </p:nvSpPr>
        <p:spPr>
          <a:xfrm>
            <a:off x="6538452" y="3479202"/>
            <a:ext cx="673780" cy="531342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Explosion 2 24"/>
          <p:cNvSpPr/>
          <p:nvPr/>
        </p:nvSpPr>
        <p:spPr>
          <a:xfrm>
            <a:off x="5024208" y="4010544"/>
            <a:ext cx="982960" cy="775160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1836868"/>
            <a:ext cx="3962400" cy="19731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Q2: Network failures</a:t>
            </a:r>
            <a:endParaRPr lang="en-US" sz="2000" b="1" dirty="0" smtClean="0"/>
          </a:p>
          <a:p>
            <a:pPr algn="ctr"/>
            <a:r>
              <a:rPr lang="en-US" dirty="0" smtClean="0"/>
              <a:t>What are their root causes?</a:t>
            </a:r>
            <a:endParaRPr lang="en-US" sz="2000" b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8103740" y="4398124"/>
            <a:ext cx="4140200" cy="1981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Q3: Failure Analysis</a:t>
            </a:r>
            <a:endParaRPr lang="en-US" sz="2000" b="1" dirty="0" smtClean="0"/>
          </a:p>
          <a:p>
            <a:pPr algn="ctr"/>
            <a:r>
              <a:rPr lang="en-US" dirty="0" smtClean="0"/>
              <a:t>How effective are repairs in fixing failures? </a:t>
            </a:r>
            <a:endParaRPr lang="en-US" sz="20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81000" y="4398124"/>
            <a:ext cx="3962400" cy="1981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Q4: Capacity vs. Availability</a:t>
            </a:r>
            <a:endParaRPr lang="en-US" sz="2000" b="1" dirty="0" smtClean="0"/>
          </a:p>
          <a:p>
            <a:pPr algn="ctr"/>
            <a:r>
              <a:rPr lang="en-US" dirty="0"/>
              <a:t>How reliable are expensive scale-up switches vs. commodity scale-out ones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540746" y="3931342"/>
            <a:ext cx="3349651" cy="1524859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47" name="Group 46"/>
          <p:cNvGrpSpPr/>
          <p:nvPr/>
        </p:nvGrpSpPr>
        <p:grpSpPr>
          <a:xfrm>
            <a:off x="1205542" y="3726515"/>
            <a:ext cx="3335205" cy="682583"/>
            <a:chOff x="1316144" y="3726515"/>
            <a:chExt cx="3335205" cy="682583"/>
          </a:xfrm>
        </p:grpSpPr>
        <p:cxnSp>
          <p:nvCxnSpPr>
            <p:cNvPr id="45" name="Curved Connector 44"/>
            <p:cNvCxnSpPr>
              <a:stCxn id="22" idx="1"/>
              <a:endCxn id="46" idx="3"/>
            </p:cNvCxnSpPr>
            <p:nvPr/>
          </p:nvCxnSpPr>
          <p:spPr>
            <a:xfrm rot="10800000">
              <a:off x="3618442" y="3926571"/>
              <a:ext cx="1032907" cy="482527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316144" y="3726515"/>
              <a:ext cx="23022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NETWORK DOMAIN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2998" y="3060437"/>
            <a:ext cx="3200402" cy="597164"/>
            <a:chOff x="2133600" y="3060437"/>
            <a:chExt cx="3200402" cy="597164"/>
          </a:xfrm>
        </p:grpSpPr>
        <p:sp>
          <p:nvSpPr>
            <p:cNvPr id="16" name="Rectangle 15"/>
            <p:cNvSpPr/>
            <p:nvPr/>
          </p:nvSpPr>
          <p:spPr>
            <a:xfrm>
              <a:off x="2133600" y="3060437"/>
              <a:ext cx="17173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Access routers</a:t>
              </a:r>
              <a:endParaRPr lang="en-US" sz="2000" dirty="0"/>
            </a:p>
          </p:txBody>
        </p:sp>
        <p:cxnSp>
          <p:nvCxnSpPr>
            <p:cNvPr id="17" name="Curved Connector 16"/>
            <p:cNvCxnSpPr/>
            <p:nvPr/>
          </p:nvCxnSpPr>
          <p:spPr>
            <a:xfrm rot="10800000">
              <a:off x="3733800" y="3282792"/>
              <a:ext cx="1600202" cy="374809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052198" y="3926570"/>
            <a:ext cx="4061184" cy="471555"/>
            <a:chOff x="519561" y="3060437"/>
            <a:chExt cx="4061184" cy="471555"/>
          </a:xfrm>
        </p:grpSpPr>
        <p:sp>
          <p:nvSpPr>
            <p:cNvPr id="30" name="Rectangle 29"/>
            <p:cNvSpPr/>
            <p:nvPr/>
          </p:nvSpPr>
          <p:spPr>
            <a:xfrm>
              <a:off x="2133600" y="3060437"/>
              <a:ext cx="24471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Aggregation switches</a:t>
              </a:r>
              <a:endParaRPr lang="en-US" sz="2000" dirty="0"/>
            </a:p>
          </p:txBody>
        </p:sp>
        <p:cxnSp>
          <p:nvCxnSpPr>
            <p:cNvPr id="31" name="Curved Connector 30"/>
            <p:cNvCxnSpPr/>
            <p:nvPr/>
          </p:nvCxnSpPr>
          <p:spPr>
            <a:xfrm flipV="1">
              <a:off x="519561" y="3260492"/>
              <a:ext cx="1614039" cy="2715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713681" y="4645248"/>
            <a:ext cx="3487719" cy="536352"/>
            <a:chOff x="1063915" y="3060437"/>
            <a:chExt cx="3487719" cy="536352"/>
          </a:xfrm>
        </p:grpSpPr>
        <p:sp>
          <p:nvSpPr>
            <p:cNvPr id="33" name="Rectangle 32"/>
            <p:cNvSpPr/>
            <p:nvPr/>
          </p:nvSpPr>
          <p:spPr>
            <a:xfrm>
              <a:off x="2133600" y="3060437"/>
              <a:ext cx="24180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Top-of-Rack switches</a:t>
              </a:r>
              <a:endParaRPr lang="en-US" sz="2000" dirty="0"/>
            </a:p>
          </p:txBody>
        </p:sp>
        <p:cxnSp>
          <p:nvCxnSpPr>
            <p:cNvPr id="34" name="Curved Connector 33"/>
            <p:cNvCxnSpPr>
              <a:endCxn id="33" idx="1"/>
            </p:cNvCxnSpPr>
            <p:nvPr/>
          </p:nvCxnSpPr>
          <p:spPr>
            <a:xfrm flipV="1">
              <a:off x="1063915" y="3260492"/>
              <a:ext cx="1069685" cy="336297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8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2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Impactful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33400" y="3406246"/>
            <a:ext cx="4923590" cy="1200329"/>
            <a:chOff x="489750" y="3276600"/>
            <a:chExt cx="4923590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489750" y="327660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2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6128" y="3522821"/>
              <a:ext cx="42372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measure failure impact?</a:t>
              </a:r>
              <a:endParaRPr lang="en-US" sz="2000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5533800" y="59391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59.8K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33400" y="2035271"/>
            <a:ext cx="4899094" cy="1200329"/>
            <a:chOff x="489750" y="1982450"/>
            <a:chExt cx="4899094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489750" y="19824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1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76128" y="2228671"/>
              <a:ext cx="42127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remove duplicate events?</a:t>
              </a:r>
              <a:endParaRPr lang="en-US" sz="2000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2895600" y="1524000"/>
            <a:ext cx="2536894" cy="5862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SYSLOG/SNMP Events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(July 2010-2013)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33400" y="4777221"/>
            <a:ext cx="5022264" cy="1200329"/>
            <a:chOff x="489750" y="4572000"/>
            <a:chExt cx="5022264" cy="1200329"/>
          </a:xfrm>
        </p:grpSpPr>
        <p:sp>
          <p:nvSpPr>
            <p:cNvPr id="73" name="TextBox 72"/>
            <p:cNvSpPr txBox="1"/>
            <p:nvPr/>
          </p:nvSpPr>
          <p:spPr>
            <a:xfrm>
              <a:off x="489750" y="457200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3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6128" y="4818221"/>
              <a:ext cx="4335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determine problem root cause?</a:t>
              </a:r>
              <a:endParaRPr lang="en-US" sz="2000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33400" y="5849605"/>
            <a:ext cx="4923589" cy="629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Impactful Failures + Problem Root Causes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02892" y="1595735"/>
            <a:ext cx="187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23M </a:t>
            </a:r>
            <a:r>
              <a:rPr lang="en-US" b="1" dirty="0" smtClean="0">
                <a:solidFill>
                  <a:srgbClr val="FF0000"/>
                </a:solidFill>
              </a:rPr>
              <a:t>raw events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Slide Number Placeholder 3"/>
          <p:cNvSpPr txBox="1">
            <a:spLocks/>
          </p:cNvSpPr>
          <p:nvPr/>
        </p:nvSpPr>
        <p:spPr>
          <a:xfrm>
            <a:off x="91744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96B30A-C3B9-43C4-8C70-4668D28390A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6703854" y="3520778"/>
            <a:ext cx="2326532" cy="1065533"/>
            <a:chOff x="6615678" y="3488221"/>
            <a:chExt cx="2326532" cy="106553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Rectangle 85"/>
            <p:cNvSpPr/>
            <p:nvPr/>
          </p:nvSpPr>
          <p:spPr>
            <a:xfrm>
              <a:off x="6615678" y="3488221"/>
              <a:ext cx="2326532" cy="10655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Traffic Level Impact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438" y="3590803"/>
              <a:ext cx="883809" cy="62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57" y="3653494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10940250" y="3683244"/>
            <a:ext cx="1277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Network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Traffic Data</a:t>
            </a:r>
            <a:endParaRPr lang="en-US" b="1" dirty="0"/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57" y="5049505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10771168" y="5082530"/>
            <a:ext cx="161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Network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Trouble Tickets</a:t>
            </a:r>
            <a:endParaRPr lang="en-US" b="1" dirty="0"/>
          </a:p>
        </p:txBody>
      </p:sp>
      <p:cxnSp>
        <p:nvCxnSpPr>
          <p:cNvPr id="92" name="Straight Arrow Connector 91"/>
          <p:cNvCxnSpPr>
            <a:stCxn id="88" idx="1"/>
            <a:endCxn id="86" idx="3"/>
          </p:cNvCxnSpPr>
          <p:nvPr/>
        </p:nvCxnSpPr>
        <p:spPr>
          <a:xfrm flipH="1">
            <a:off x="9030386" y="4053544"/>
            <a:ext cx="811071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1"/>
            <a:endCxn id="99" idx="3"/>
          </p:cNvCxnSpPr>
          <p:nvPr/>
        </p:nvCxnSpPr>
        <p:spPr>
          <a:xfrm flipH="1">
            <a:off x="9030386" y="5449555"/>
            <a:ext cx="811071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6703854" y="2124768"/>
            <a:ext cx="2326532" cy="1065533"/>
            <a:chOff x="6628378" y="2071947"/>
            <a:chExt cx="2326532" cy="106553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5" name="Rectangle 94"/>
            <p:cNvSpPr/>
            <p:nvPr/>
          </p:nvSpPr>
          <p:spPr>
            <a:xfrm>
              <a:off x="6628378" y="2071947"/>
              <a:ext cx="2326532" cy="10655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Time-based Grouping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126" y="2156348"/>
              <a:ext cx="1415036" cy="72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161850" y="4898780"/>
                <a:ext cx="3012299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𝒎𝒆𝒅𝒊𝒂𝒏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𝒕𝒓𝒂𝒇𝒇𝒊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𝒅𝒖𝒓𝒊𝒏𝒈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𝒎𝒆𝒅𝒊𝒂𝒏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𝒕𝒓𝒂𝒇𝒇𝒊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𝒃𝒆𝒇𝒐𝒓𝒆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850" y="4898780"/>
                <a:ext cx="3012299" cy="712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6703854" y="4916789"/>
            <a:ext cx="2326532" cy="1065533"/>
            <a:chOff x="6584004" y="4863968"/>
            <a:chExt cx="2326532" cy="106553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9" name="Rectangle 98"/>
            <p:cNvSpPr/>
            <p:nvPr/>
          </p:nvSpPr>
          <p:spPr>
            <a:xfrm>
              <a:off x="6584004" y="4863968"/>
              <a:ext cx="2326532" cy="10655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Service Level Impact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604" y="5122137"/>
              <a:ext cx="1262756" cy="40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1" name="Straight Arrow Connector 100"/>
          <p:cNvCxnSpPr>
            <a:stCxn id="95" idx="2"/>
            <a:endCxn id="86" idx="0"/>
          </p:cNvCxnSpPr>
          <p:nvPr/>
        </p:nvCxnSpPr>
        <p:spPr>
          <a:xfrm>
            <a:off x="7867120" y="3190301"/>
            <a:ext cx="0" cy="33047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6" idx="2"/>
            <a:endCxn id="99" idx="0"/>
          </p:cNvCxnSpPr>
          <p:nvPr/>
        </p:nvCxnSpPr>
        <p:spPr>
          <a:xfrm>
            <a:off x="7867120" y="4586311"/>
            <a:ext cx="0" cy="33047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9" idx="2"/>
          </p:cNvCxnSpPr>
          <p:nvPr/>
        </p:nvCxnSpPr>
        <p:spPr>
          <a:xfrm rot="5400000">
            <a:off x="7095342" y="5398190"/>
            <a:ext cx="187646" cy="1355911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190382" y="1826568"/>
            <a:ext cx="6071471" cy="4395165"/>
            <a:chOff x="3834529" y="0"/>
            <a:chExt cx="6071471" cy="4395165"/>
          </a:xfrm>
        </p:grpSpPr>
        <p:pic>
          <p:nvPicPr>
            <p:cNvPr id="105" name="Picture 2" descr="http://www.ohchs.sad17.k12.me.us/~guidance/FOV1-0007D57A/S06EA647D-06EA6497.0/confusion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066800"/>
              <a:ext cx="3305175" cy="3295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529" y="3480769"/>
              <a:ext cx="1353308" cy="9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Explosion 2 106"/>
            <p:cNvSpPr/>
            <p:nvPr/>
          </p:nvSpPr>
          <p:spPr>
            <a:xfrm>
              <a:off x="3962400" y="3480769"/>
              <a:ext cx="1097566" cy="865538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?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Cloud Callout 107"/>
            <p:cNvSpPr/>
            <p:nvPr/>
          </p:nvSpPr>
          <p:spPr>
            <a:xfrm>
              <a:off x="6400800" y="0"/>
              <a:ext cx="3505200" cy="1219200"/>
            </a:xfrm>
            <a:prstGeom prst="cloudCallout">
              <a:avLst>
                <a:gd name="adj1" fmla="val -53371"/>
                <a:gd name="adj2" fmla="val 595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Errr</a:t>
              </a:r>
              <a:r>
                <a:rPr lang="en-US" sz="2000" dirty="0" smtClean="0"/>
                <a:t>… did a service get impacted?</a:t>
              </a:r>
              <a:endParaRPr lang="en-US" sz="2000" dirty="0"/>
            </a:p>
          </p:txBody>
        </p:sp>
      </p:grpSp>
      <p:grpSp>
        <p:nvGrpSpPr>
          <p:cNvPr id="31744" name="Group 31743"/>
          <p:cNvGrpSpPr/>
          <p:nvPr/>
        </p:nvGrpSpPr>
        <p:grpSpPr>
          <a:xfrm>
            <a:off x="6773555" y="1825183"/>
            <a:ext cx="5413349" cy="4362451"/>
            <a:chOff x="11149012" y="-2789530"/>
            <a:chExt cx="5413349" cy="4362451"/>
          </a:xfrm>
        </p:grpSpPr>
        <p:pic>
          <p:nvPicPr>
            <p:cNvPr id="122" name="Picture 2" descr="http://www.ohchs.sad17.k12.me.us/~guidance/FOV1-0007D57A/S06EA647D-06EA6497.0/confusion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49012" y="-1722730"/>
              <a:ext cx="3305176" cy="3295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Straight Connector 122"/>
            <p:cNvCxnSpPr/>
            <p:nvPr/>
          </p:nvCxnSpPr>
          <p:spPr>
            <a:xfrm>
              <a:off x="13358812" y="-620299"/>
              <a:ext cx="3846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130212" y="-117395"/>
              <a:ext cx="622571" cy="1637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Cloud Callout 124"/>
            <p:cNvSpPr/>
            <p:nvPr/>
          </p:nvSpPr>
          <p:spPr>
            <a:xfrm>
              <a:off x="13057161" y="-2789530"/>
              <a:ext cx="3505200" cy="1219200"/>
            </a:xfrm>
            <a:prstGeom prst="cloudCallout">
              <a:avLst>
                <a:gd name="adj1" fmla="val -53371"/>
                <a:gd name="adj2" fmla="val 595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What caused the failure?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783" y="-686991"/>
              <a:ext cx="2157413" cy="220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5942829" y="2521062"/>
            <a:ext cx="6504733" cy="3338990"/>
            <a:chOff x="2217107" y="1373742"/>
            <a:chExt cx="6504733" cy="3338990"/>
          </a:xfrm>
        </p:grpSpPr>
        <p:pic>
          <p:nvPicPr>
            <p:cNvPr id="131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991" y="2413323"/>
              <a:ext cx="792192" cy="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2" name="Straight Connector 131"/>
            <p:cNvCxnSpPr/>
            <p:nvPr/>
          </p:nvCxnSpPr>
          <p:spPr>
            <a:xfrm flipV="1">
              <a:off x="4350706" y="2824300"/>
              <a:ext cx="838200" cy="533401"/>
            </a:xfrm>
            <a:prstGeom prst="line">
              <a:avLst/>
            </a:prstGeom>
            <a:ln w="857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761517" y="2596852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A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250364" y="1995333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B</a:t>
              </a:r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754508" y="3697935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C</a:t>
              </a:r>
              <a:endParaRPr lang="en-US" dirty="0"/>
            </a:p>
          </p:txBody>
        </p:sp>
        <p:sp>
          <p:nvSpPr>
            <p:cNvPr id="136" name="Rectangular Callout 135"/>
            <p:cNvSpPr/>
            <p:nvPr/>
          </p:nvSpPr>
          <p:spPr>
            <a:xfrm>
              <a:off x="2217107" y="1373742"/>
              <a:ext cx="2133599" cy="965523"/>
            </a:xfrm>
            <a:prstGeom prst="wedgeRectCallout">
              <a:avLst>
                <a:gd name="adj1" fmla="val 28925"/>
                <a:gd name="adj2" fmla="val 8271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T1: Switch B is down</a:t>
              </a:r>
            </a:p>
            <a:p>
              <a:r>
                <a:rPr lang="en-US" dirty="0" smtClean="0"/>
                <a:t>T2: Switch B is down</a:t>
              </a:r>
            </a:p>
            <a:p>
              <a:r>
                <a:rPr lang="en-US" dirty="0" smtClean="0"/>
                <a:t>T3: ……………………….</a:t>
              </a:r>
            </a:p>
          </p:txBody>
        </p:sp>
        <p:sp>
          <p:nvSpPr>
            <p:cNvPr id="137" name="Rectangular Callout 136"/>
            <p:cNvSpPr/>
            <p:nvPr/>
          </p:nvSpPr>
          <p:spPr>
            <a:xfrm>
              <a:off x="6563952" y="2010929"/>
              <a:ext cx="2157888" cy="965523"/>
            </a:xfrm>
            <a:prstGeom prst="wedgeRectCallout">
              <a:avLst>
                <a:gd name="adj1" fmla="val -51660"/>
                <a:gd name="adj2" fmla="val 7669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T1: Switch B is down</a:t>
              </a:r>
            </a:p>
            <a:p>
              <a:r>
                <a:rPr lang="en-US" dirty="0" smtClean="0"/>
                <a:t>T2: Switch B is up</a:t>
              </a:r>
            </a:p>
            <a:p>
              <a:r>
                <a:rPr lang="en-US" dirty="0" smtClean="0"/>
                <a:t>T3: Switch B is down</a:t>
              </a:r>
              <a:endParaRPr lang="en-US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5663711" y="2680955"/>
              <a:ext cx="594943" cy="592487"/>
            </a:xfrm>
            <a:prstGeom prst="line">
              <a:avLst/>
            </a:prstGeom>
            <a:ln w="857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760" y="3175282"/>
              <a:ext cx="792192" cy="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Explosion 2 139"/>
            <p:cNvSpPr/>
            <p:nvPr/>
          </p:nvSpPr>
          <p:spPr>
            <a:xfrm>
              <a:off x="5163506" y="2386270"/>
              <a:ext cx="673780" cy="531342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41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002" y="2917612"/>
              <a:ext cx="792192" cy="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>
              <a:off x="3924836" y="4343400"/>
              <a:ext cx="3182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NOISY/REDUNDANT MESSAGES</a:t>
              </a:r>
              <a:endParaRPr lang="en-US" dirty="0"/>
            </a:p>
          </p:txBody>
        </p:sp>
      </p:grpSp>
      <p:cxnSp>
        <p:nvCxnSpPr>
          <p:cNvPr id="143" name="Elbow Connector 142"/>
          <p:cNvCxnSpPr>
            <a:stCxn id="76" idx="3"/>
            <a:endCxn id="95" idx="0"/>
          </p:cNvCxnSpPr>
          <p:nvPr/>
        </p:nvCxnSpPr>
        <p:spPr>
          <a:xfrm>
            <a:off x="7379303" y="1826568"/>
            <a:ext cx="487817" cy="298200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ular Callout 81"/>
          <p:cNvSpPr/>
          <p:nvPr/>
        </p:nvSpPr>
        <p:spPr>
          <a:xfrm>
            <a:off x="277396" y="1120140"/>
            <a:ext cx="1232815" cy="337758"/>
          </a:xfrm>
          <a:prstGeom prst="wedgeRoundRectCallout">
            <a:avLst>
              <a:gd name="adj1" fmla="val 33223"/>
              <a:gd name="adj2" fmla="val 7233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Link Down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87111" y="1303712"/>
            <a:ext cx="2151289" cy="959428"/>
            <a:chOff x="287111" y="1326572"/>
            <a:chExt cx="2151289" cy="959428"/>
          </a:xfrm>
        </p:grpSpPr>
        <p:sp>
          <p:nvSpPr>
            <p:cNvPr id="78" name="Rectangle 77"/>
            <p:cNvSpPr/>
            <p:nvPr/>
          </p:nvSpPr>
          <p:spPr>
            <a:xfrm>
              <a:off x="287111" y="1916668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A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0111" y="1326572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B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1994" y="1666449"/>
              <a:ext cx="1250600" cy="351549"/>
              <a:chOff x="601994" y="1666449"/>
              <a:chExt cx="1250600" cy="351549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765150" y="1817110"/>
                <a:ext cx="984734" cy="22949"/>
              </a:xfrm>
              <a:prstGeom prst="line">
                <a:avLst/>
              </a:prstGeom>
              <a:ln w="857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3" descr="E:\M\Temp\VirtualShare\Sigmetrics\Icons\router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94" y="1666449"/>
                <a:ext cx="513886" cy="34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" descr="E:\M\Temp\VirtualShare\Sigmetrics\Icons\router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708" y="1670778"/>
                <a:ext cx="513886" cy="34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1" name="Lightning Bolt 80"/>
          <p:cNvSpPr/>
          <p:nvPr/>
        </p:nvSpPr>
        <p:spPr>
          <a:xfrm>
            <a:off x="1110108" y="1599582"/>
            <a:ext cx="228600" cy="435233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9" idx="3"/>
            <a:endCxn id="71" idx="1"/>
          </p:cNvCxnSpPr>
          <p:nvPr/>
        </p:nvCxnSpPr>
        <p:spPr>
          <a:xfrm flipV="1">
            <a:off x="1852594" y="1817111"/>
            <a:ext cx="1043006" cy="44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231"/>
          <p:cNvGrpSpPr/>
          <p:nvPr/>
        </p:nvGrpSpPr>
        <p:grpSpPr>
          <a:xfrm>
            <a:off x="10056682" y="3634741"/>
            <a:ext cx="2363918" cy="1976926"/>
            <a:chOff x="3886200" y="3048000"/>
            <a:chExt cx="2363918" cy="1976926"/>
          </a:xfrm>
        </p:grpSpPr>
        <p:cxnSp>
          <p:nvCxnSpPr>
            <p:cNvPr id="233" name="Elbow Connector 232"/>
            <p:cNvCxnSpPr/>
            <p:nvPr/>
          </p:nvCxnSpPr>
          <p:spPr>
            <a:xfrm flipV="1">
              <a:off x="3886200" y="4640948"/>
              <a:ext cx="1828801" cy="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4343400" y="4717149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TIME</a:t>
              </a:r>
            </a:p>
          </p:txBody>
        </p:sp>
        <p:sp>
          <p:nvSpPr>
            <p:cNvPr id="244" name="Oval 243"/>
            <p:cNvSpPr/>
            <p:nvPr/>
          </p:nvSpPr>
          <p:spPr>
            <a:xfrm>
              <a:off x="4156225" y="349005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4701266" y="348688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>
              <a:stCxn id="244" idx="6"/>
              <a:endCxn id="245" idx="2"/>
            </p:cNvCxnSpPr>
            <p:nvPr/>
          </p:nvCxnSpPr>
          <p:spPr>
            <a:xfrm flipV="1">
              <a:off x="4266291" y="3541915"/>
              <a:ext cx="434975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4155394" y="368839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082494" y="368521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7" idx="6"/>
              <a:endCxn id="248" idx="2"/>
            </p:cNvCxnSpPr>
            <p:nvPr/>
          </p:nvCxnSpPr>
          <p:spPr>
            <a:xfrm flipV="1">
              <a:off x="4265460" y="3740250"/>
              <a:ext cx="817034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/>
            <p:cNvSpPr txBox="1"/>
            <p:nvPr/>
          </p:nvSpPr>
          <p:spPr>
            <a:xfrm>
              <a:off x="3886200" y="3391201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886200" y="3587948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036241" y="3048000"/>
              <a:ext cx="1579654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Overlapping Events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192560" y="3352800"/>
              <a:ext cx="10486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Pick earliest</a:t>
              </a:r>
            </a:p>
            <a:p>
              <a:r>
                <a:rPr lang="en-US" sz="12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end time</a:t>
              </a:r>
              <a:endParaRPr lang="en-US" sz="1200" dirty="0"/>
            </a:p>
          </p:txBody>
        </p:sp>
        <p:sp>
          <p:nvSpPr>
            <p:cNvPr id="255" name="Oval 254"/>
            <p:cNvSpPr/>
            <p:nvPr/>
          </p:nvSpPr>
          <p:spPr>
            <a:xfrm>
              <a:off x="4385734" y="416633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4710139" y="416315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5" idx="6"/>
              <a:endCxn id="256" idx="2"/>
            </p:cNvCxnSpPr>
            <p:nvPr/>
          </p:nvCxnSpPr>
          <p:spPr>
            <a:xfrm flipV="1">
              <a:off x="4495800" y="4218190"/>
              <a:ext cx="214339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/>
            <p:cNvSpPr/>
            <p:nvPr/>
          </p:nvSpPr>
          <p:spPr>
            <a:xfrm>
              <a:off x="4164267" y="436466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091367" y="436149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0" name="Straight Connector 259"/>
            <p:cNvCxnSpPr>
              <a:stCxn id="258" idx="6"/>
              <a:endCxn id="259" idx="2"/>
            </p:cNvCxnSpPr>
            <p:nvPr/>
          </p:nvCxnSpPr>
          <p:spPr>
            <a:xfrm flipV="1">
              <a:off x="4274333" y="4416525"/>
              <a:ext cx="817034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Box 260"/>
            <p:cNvSpPr txBox="1"/>
            <p:nvPr/>
          </p:nvSpPr>
          <p:spPr>
            <a:xfrm>
              <a:off x="3895073" y="4067476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3895073" y="4264223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201433" y="3971925"/>
              <a:ext cx="10486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Pick earliest</a:t>
              </a:r>
            </a:p>
            <a:p>
              <a:r>
                <a:rPr lang="en-US" sz="12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start and </a:t>
              </a:r>
            </a:p>
            <a:p>
              <a:r>
                <a:rPr lang="en-US" sz="12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end time</a:t>
              </a:r>
              <a:endParaRPr lang="en-US" sz="1200" dirty="0"/>
            </a:p>
          </p:txBody>
        </p:sp>
      </p:grpSp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05000"/>
            <a:ext cx="2814638" cy="17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 animBg="1"/>
      <p:bldP spid="75" grpId="0" animBg="1"/>
      <p:bldP spid="76" grpId="0"/>
      <p:bldP spid="89" grpId="0"/>
      <p:bldP spid="91" grpId="0"/>
      <p:bldP spid="97" grpId="0"/>
      <p:bldP spid="97" grpId="1"/>
      <p:bldP spid="82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574801"/>
            <a:ext cx="3015841" cy="434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8451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Q1: Network domain availability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3187878"/>
            <a:ext cx="8085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effective is network redundancy?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many independent network </a:t>
            </a:r>
            <a:r>
              <a:rPr lang="en-US" sz="2400" dirty="0" smtClean="0"/>
              <a:t>domains </a:t>
            </a:r>
            <a:r>
              <a:rPr lang="en-US" sz="2400" dirty="0"/>
              <a:t>are needed to </a:t>
            </a:r>
            <a:r>
              <a:rPr lang="en-US" sz="2400" dirty="0" smtClean="0"/>
              <a:t>deliver an uptime SLA of 99.99%?</a:t>
            </a:r>
            <a:endParaRPr lang="en-US" sz="2400" dirty="0"/>
          </a:p>
        </p:txBody>
      </p:sp>
      <p:sp>
        <p:nvSpPr>
          <p:cNvPr id="100" name="Rounded Rectangle 99"/>
          <p:cNvSpPr/>
          <p:nvPr/>
        </p:nvSpPr>
        <p:spPr>
          <a:xfrm>
            <a:off x="8874203" y="3033423"/>
            <a:ext cx="3349652" cy="2252612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2" name="Rectangle 101"/>
          <p:cNvSpPr/>
          <p:nvPr/>
        </p:nvSpPr>
        <p:spPr>
          <a:xfrm>
            <a:off x="6631595" y="5086290"/>
            <a:ext cx="2360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NETWORK DOMAIN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effectiveness of network redundancy?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229"/>
          <p:cNvGrpSpPr>
            <a:grpSpLocks/>
          </p:cNvGrpSpPr>
          <p:nvPr/>
        </p:nvGrpSpPr>
        <p:grpSpPr bwMode="auto">
          <a:xfrm>
            <a:off x="4179981" y="2102032"/>
            <a:ext cx="562706" cy="426797"/>
            <a:chOff x="4115" y="3158"/>
            <a:chExt cx="1215" cy="633"/>
          </a:xfrm>
        </p:grpSpPr>
        <p:sp>
          <p:nvSpPr>
            <p:cNvPr id="8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1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0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1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2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3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4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5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6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7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8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0" name="Straight Connector 29"/>
          <p:cNvCxnSpPr>
            <a:stCxn id="62" idx="5"/>
            <a:endCxn id="56" idx="0"/>
          </p:cNvCxnSpPr>
          <p:nvPr/>
        </p:nvCxnSpPr>
        <p:spPr>
          <a:xfrm>
            <a:off x="3061042" y="2465502"/>
            <a:ext cx="1176616" cy="1062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4"/>
            <a:endCxn id="44" idx="5"/>
          </p:cNvCxnSpPr>
          <p:nvPr/>
        </p:nvCxnSpPr>
        <p:spPr>
          <a:xfrm>
            <a:off x="4461103" y="2528829"/>
            <a:ext cx="9974" cy="98081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91919" y="3466569"/>
            <a:ext cx="14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ACTIVE</a:t>
            </a:r>
            <a:endParaRPr lang="en-CA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1510" y="3405886"/>
            <a:ext cx="103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STANDBY</a:t>
            </a:r>
            <a:endParaRPr lang="en-CA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4309" y="2145288"/>
            <a:ext cx="85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ACTIVE</a:t>
            </a:r>
            <a:endParaRPr lang="en-CA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1510" y="2145288"/>
            <a:ext cx="103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STANDBY</a:t>
            </a:r>
            <a:endParaRPr lang="en-CA" dirty="0">
              <a:latin typeface="+mj-lt"/>
            </a:endParaRPr>
          </a:p>
        </p:txBody>
      </p:sp>
      <p:cxnSp>
        <p:nvCxnSpPr>
          <p:cNvPr id="36" name="Straight Connector 35"/>
          <p:cNvCxnSpPr>
            <a:stCxn id="62" idx="4"/>
            <a:endCxn id="88" idx="0"/>
          </p:cNvCxnSpPr>
          <p:nvPr/>
        </p:nvCxnSpPr>
        <p:spPr>
          <a:xfrm>
            <a:off x="2863569" y="2501542"/>
            <a:ext cx="0" cy="965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3"/>
            <a:endCxn id="88" idx="6"/>
          </p:cNvCxnSpPr>
          <p:nvPr/>
        </p:nvCxnSpPr>
        <p:spPr>
          <a:xfrm flipH="1">
            <a:off x="3142838" y="2492789"/>
            <a:ext cx="1120792" cy="10974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29"/>
          <p:cNvGrpSpPr>
            <a:grpSpLocks/>
          </p:cNvGrpSpPr>
          <p:nvPr/>
        </p:nvGrpSpPr>
        <p:grpSpPr bwMode="auto">
          <a:xfrm>
            <a:off x="4138548" y="3475931"/>
            <a:ext cx="562706" cy="426797"/>
            <a:chOff x="4115" y="3158"/>
            <a:chExt cx="1215" cy="633"/>
          </a:xfrm>
        </p:grpSpPr>
        <p:sp>
          <p:nvSpPr>
            <p:cNvPr id="39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0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1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2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3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4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5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6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7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8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49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0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1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2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3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4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5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6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7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8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9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" name="Group 229"/>
          <p:cNvGrpSpPr>
            <a:grpSpLocks/>
          </p:cNvGrpSpPr>
          <p:nvPr/>
        </p:nvGrpSpPr>
        <p:grpSpPr bwMode="auto">
          <a:xfrm>
            <a:off x="2582447" y="2074745"/>
            <a:ext cx="562706" cy="426797"/>
            <a:chOff x="4115" y="3158"/>
            <a:chExt cx="1215" cy="633"/>
          </a:xfrm>
        </p:grpSpPr>
        <p:sp>
          <p:nvSpPr>
            <p:cNvPr id="6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6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7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4" name="Group 229"/>
          <p:cNvGrpSpPr>
            <a:grpSpLocks/>
          </p:cNvGrpSpPr>
          <p:nvPr/>
        </p:nvGrpSpPr>
        <p:grpSpPr bwMode="auto">
          <a:xfrm>
            <a:off x="2582447" y="3466830"/>
            <a:ext cx="562706" cy="426797"/>
            <a:chOff x="4115" y="3158"/>
            <a:chExt cx="1215" cy="633"/>
          </a:xfrm>
        </p:grpSpPr>
        <p:sp>
          <p:nvSpPr>
            <p:cNvPr id="8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8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9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0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12" name="Picture 3" descr="E:\M\Temp\VirtualShare\Sigmetrics\Icons\ro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56" y="3383603"/>
            <a:ext cx="792192" cy="5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E:\M\Temp\VirtualShare\Sigmetrics\Icons\ro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97" y="3383603"/>
            <a:ext cx="792192" cy="5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5" y="1991157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18" y="196387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" name="Rectangle 16383"/>
          <p:cNvSpPr/>
          <p:nvPr/>
        </p:nvSpPr>
        <p:spPr>
          <a:xfrm>
            <a:off x="825673" y="1687054"/>
            <a:ext cx="155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/>
              <a:t>Access </a:t>
            </a:r>
            <a:r>
              <a:rPr lang="en-CA" b="1" dirty="0" smtClean="0"/>
              <a:t>routers</a:t>
            </a:r>
            <a:endParaRPr lang="en-CA" b="1" dirty="0"/>
          </a:p>
        </p:txBody>
      </p:sp>
      <p:sp>
        <p:nvSpPr>
          <p:cNvPr id="119" name="Rectangle 118"/>
          <p:cNvSpPr/>
          <p:nvPr/>
        </p:nvSpPr>
        <p:spPr>
          <a:xfrm>
            <a:off x="307220" y="3893627"/>
            <a:ext cx="221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 smtClean="0"/>
              <a:t>Aggregation switches</a:t>
            </a:r>
            <a:endParaRPr lang="en-CA" b="1" dirty="0"/>
          </a:p>
        </p:txBody>
      </p:sp>
      <p:grpSp>
        <p:nvGrpSpPr>
          <p:cNvPr id="16404" name="Group 16403"/>
          <p:cNvGrpSpPr/>
          <p:nvPr/>
        </p:nvGrpSpPr>
        <p:grpSpPr>
          <a:xfrm>
            <a:off x="2374236" y="1456222"/>
            <a:ext cx="4712364" cy="2963378"/>
            <a:chOff x="2374236" y="2248649"/>
            <a:chExt cx="4712364" cy="2963378"/>
          </a:xfrm>
        </p:grpSpPr>
        <p:sp>
          <p:nvSpPr>
            <p:cNvPr id="6" name="Rounded Rectangle 5"/>
            <p:cNvSpPr/>
            <p:nvPr/>
          </p:nvSpPr>
          <p:spPr>
            <a:xfrm>
              <a:off x="2374236" y="2710314"/>
              <a:ext cx="2539945" cy="2501713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510510" y="2248649"/>
              <a:ext cx="25760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FF0000"/>
                  </a:solidFill>
                </a:rPr>
                <a:t>Redundancy group</a:t>
              </a:r>
              <a:endParaRPr lang="en-CA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387" name="Curved Connector 16386"/>
            <p:cNvCxnSpPr>
              <a:stCxn id="6" idx="0"/>
              <a:endCxn id="109" idx="1"/>
            </p:cNvCxnSpPr>
            <p:nvPr/>
          </p:nvCxnSpPr>
          <p:spPr>
            <a:xfrm rot="5400000" flipH="1" flipV="1">
              <a:off x="3961943" y="2161748"/>
              <a:ext cx="230832" cy="866301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09" name="Group 16408"/>
          <p:cNvGrpSpPr/>
          <p:nvPr/>
        </p:nvGrpSpPr>
        <p:grpSpPr>
          <a:xfrm>
            <a:off x="1219200" y="2545327"/>
            <a:ext cx="8460886" cy="4084073"/>
            <a:chOff x="1219200" y="2545327"/>
            <a:chExt cx="8460886" cy="4084073"/>
          </a:xfrm>
        </p:grpSpPr>
        <p:sp>
          <p:nvSpPr>
            <p:cNvPr id="107" name="TextBox 106"/>
            <p:cNvSpPr txBox="1"/>
            <p:nvPr/>
          </p:nvSpPr>
          <p:spPr>
            <a:xfrm>
              <a:off x="2623224" y="2545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/>
                <a:t>X</a:t>
              </a:r>
              <a:endParaRPr lang="en-CA" sz="4000" b="1" dirty="0"/>
            </a:p>
          </p:txBody>
        </p:sp>
        <p:sp>
          <p:nvSpPr>
            <p:cNvPr id="110" name="Right Arrow 109"/>
            <p:cNvSpPr/>
            <p:nvPr/>
          </p:nvSpPr>
          <p:spPr>
            <a:xfrm>
              <a:off x="6477000" y="5984437"/>
              <a:ext cx="799447" cy="45892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582717" y="5798403"/>
              <a:ext cx="20973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400" b="1" dirty="0" smtClean="0"/>
                <a:t>Redundancy is </a:t>
              </a:r>
            </a:p>
            <a:p>
              <a:pPr algn="ctr"/>
              <a:r>
                <a:rPr lang="en-CA" sz="2400" b="1" dirty="0" smtClean="0"/>
                <a:t>100% effective</a:t>
              </a:r>
              <a:endParaRPr lang="en-CA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89" name="TextBox 16388"/>
                <p:cNvSpPr txBox="1"/>
                <p:nvPr/>
              </p:nvSpPr>
              <p:spPr>
                <a:xfrm>
                  <a:off x="1219200" y="5410200"/>
                  <a:ext cx="4991110" cy="9214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𝑙𝑙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𝑙𝑖𝑛𝑘𝑠</m:t>
                                </m:r>
                              </m:sub>
                              <m:sup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𝑚𝑒𝑑𝑖𝑎𝑛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𝑡𝑟𝑎𝑓𝑓𝑖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𝑑𝑢𝑟𝑖𝑛𝑔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𝑙𝑙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𝑙𝑖𝑛𝑘𝑠</m:t>
                                </m:r>
                              </m:sub>
                              <m:sup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𝑚𝑒𝑑𝑖𝑎𝑛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𝑡𝑟𝑎𝑓𝑓𝑖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𝑏𝑒𝑓𝑜𝑟𝑒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nary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≈1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389" name="TextBox 163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5410200"/>
                  <a:ext cx="4991110" cy="9214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Straight Connector 125"/>
          <p:cNvCxnSpPr/>
          <p:nvPr/>
        </p:nvCxnSpPr>
        <p:spPr>
          <a:xfrm>
            <a:off x="2840091" y="3992110"/>
            <a:ext cx="9974" cy="98081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840091" y="3992110"/>
            <a:ext cx="346664" cy="98081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3" idx="2"/>
          </p:cNvCxnSpPr>
          <p:nvPr/>
        </p:nvCxnSpPr>
        <p:spPr>
          <a:xfrm>
            <a:off x="4395693" y="3918867"/>
            <a:ext cx="0" cy="105405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3" idx="2"/>
          </p:cNvCxnSpPr>
          <p:nvPr/>
        </p:nvCxnSpPr>
        <p:spPr>
          <a:xfrm flipH="1">
            <a:off x="4179981" y="3918867"/>
            <a:ext cx="215712" cy="105405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858352" y="3992110"/>
            <a:ext cx="636497" cy="10096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13" idx="2"/>
          </p:cNvCxnSpPr>
          <p:nvPr/>
        </p:nvCxnSpPr>
        <p:spPr>
          <a:xfrm flipH="1">
            <a:off x="3867424" y="3918867"/>
            <a:ext cx="528269" cy="105405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858000" y="1201348"/>
            <a:ext cx="5595257" cy="3218252"/>
            <a:chOff x="6858000" y="1201348"/>
            <a:chExt cx="5595257" cy="3218252"/>
          </a:xfrm>
        </p:grpSpPr>
        <p:sp>
          <p:nvSpPr>
            <p:cNvPr id="16406" name="Line Callout 1 (Border and Accent Bar) 16405"/>
            <p:cNvSpPr/>
            <p:nvPr/>
          </p:nvSpPr>
          <p:spPr>
            <a:xfrm>
              <a:off x="6858000" y="3354802"/>
              <a:ext cx="5595257" cy="1064798"/>
            </a:xfrm>
            <a:prstGeom prst="accentBorderCallout1">
              <a:avLst>
                <a:gd name="adj1" fmla="val 18750"/>
                <a:gd name="adj2" fmla="val -8333"/>
                <a:gd name="adj3" fmla="val -33924"/>
                <a:gd name="adj4" fmla="val -3178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IDEA</a:t>
              </a:r>
              <a:r>
                <a:rPr lang="en-US" sz="2000" dirty="0" smtClean="0"/>
                <a:t>: Compare median traffic before and during the failure across all links in the redundancy group</a:t>
              </a:r>
              <a:endParaRPr lang="en-US" sz="2000" dirty="0"/>
            </a:p>
          </p:txBody>
        </p:sp>
        <p:pic>
          <p:nvPicPr>
            <p:cNvPr id="1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50" y="1201348"/>
              <a:ext cx="3371850" cy="214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0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1899276"/>
            <a:ext cx="1150234" cy="165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117271"/>
            <a:ext cx="2401510" cy="34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urved Connector 31"/>
          <p:cNvCxnSpPr/>
          <p:nvPr/>
        </p:nvCxnSpPr>
        <p:spPr>
          <a:xfrm flipV="1">
            <a:off x="10668000" y="2298086"/>
            <a:ext cx="914400" cy="750244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 is network redundancy?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80233487"/>
              </p:ext>
            </p:extLst>
          </p:nvPr>
        </p:nvGraphicFramePr>
        <p:xfrm>
          <a:off x="493812" y="2610793"/>
          <a:ext cx="7583388" cy="387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5791200"/>
            <a:ext cx="158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Network Layer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958583" y="4101593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Median Normalized traffic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 flipV="1">
            <a:off x="1143000" y="2514603"/>
            <a:ext cx="1219200" cy="332858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9969" y="1371600"/>
            <a:ext cx="5125359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AGG-</a:t>
            </a:r>
            <a:r>
              <a:rPr lang="en-US" dirty="0" err="1" smtClean="0"/>
              <a:t>ToR</a:t>
            </a:r>
            <a:r>
              <a:rPr lang="en-US" dirty="0" smtClean="0"/>
              <a:t> link failures have the most impact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170296" y="3298224"/>
            <a:ext cx="609600" cy="359376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52600" y="2819400"/>
            <a:ext cx="609600" cy="359376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643457" y="3838132"/>
            <a:ext cx="2712963" cy="1186093"/>
          </a:xfrm>
          <a:prstGeom prst="roundRect">
            <a:avLst/>
          </a:prstGeom>
          <a:noFill/>
          <a:ln w="476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1" name="Rounded Rectangle 40"/>
          <p:cNvSpPr/>
          <p:nvPr/>
        </p:nvSpPr>
        <p:spPr>
          <a:xfrm>
            <a:off x="8684179" y="3356576"/>
            <a:ext cx="2672242" cy="1224523"/>
          </a:xfrm>
          <a:prstGeom prst="roundRect">
            <a:avLst/>
          </a:prstGeom>
          <a:noFill/>
          <a:ln w="476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Rounded Rectangle 42"/>
          <p:cNvSpPr/>
          <p:nvPr/>
        </p:nvSpPr>
        <p:spPr>
          <a:xfrm>
            <a:off x="10667999" y="2044699"/>
            <a:ext cx="1037671" cy="1132189"/>
          </a:xfrm>
          <a:prstGeom prst="roundRect">
            <a:avLst/>
          </a:prstGeom>
          <a:noFill/>
          <a:ln w="476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4" name="Rounded Rectangle 43"/>
          <p:cNvSpPr/>
          <p:nvPr/>
        </p:nvSpPr>
        <p:spPr>
          <a:xfrm>
            <a:off x="8458200" y="1600200"/>
            <a:ext cx="4191000" cy="4267200"/>
          </a:xfrm>
          <a:prstGeom prst="roundRect">
            <a:avLst>
              <a:gd name="adj" fmla="val 10303"/>
            </a:avLst>
          </a:prstGeom>
          <a:noFill/>
          <a:ln w="476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6" name="Rectangle 45"/>
          <p:cNvSpPr/>
          <p:nvPr/>
        </p:nvSpPr>
        <p:spPr>
          <a:xfrm>
            <a:off x="3111843" y="1371600"/>
            <a:ext cx="2895600" cy="571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Inter-datacenter link failures are completely masked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flipV="1">
            <a:off x="2502242" y="2514602"/>
            <a:ext cx="1295057" cy="332858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819400" y="1371600"/>
            <a:ext cx="4658914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Redundancy least effective at the AR–AGG layer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 flipV="1">
            <a:off x="5258143" y="2514600"/>
            <a:ext cx="1295057" cy="332858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V="1">
            <a:off x="6683091" y="2514600"/>
            <a:ext cx="1295057" cy="332858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-12357" y="381000"/>
            <a:ext cx="128016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Network redundancy reduces traffic loss by 21%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2866570" y="1378955"/>
            <a:ext cx="4782460" cy="571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but redundancy nearly masks these failures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626" y="2133600"/>
            <a:ext cx="23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 = 1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traffic loss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3" animBg="1"/>
      <p:bldP spid="25" grpId="4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6" grpId="0" animBg="1"/>
      <p:bldP spid="46" grpId="1" animBg="1"/>
      <p:bldP spid="50" grpId="0" animBg="1"/>
      <p:bldP spid="50" grpId="1" animBg="1"/>
      <p:bldP spid="45" grpId="0" animBg="1"/>
      <p:bldP spid="45" grpId="1" animBg="1"/>
      <p:bldP spid="51" grpId="0" animBg="1"/>
      <p:bldP spid="51" grpId="1" animBg="1"/>
      <p:bldP spid="52" grpId="0" animBg="1"/>
      <p:bldP spid="53" grpId="0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44690</TotalTime>
  <Words>1205</Words>
  <Application>Microsoft Macintosh PowerPoint</Application>
  <PresentationFormat>自定义</PresentationFormat>
  <Paragraphs>265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Theme</vt:lpstr>
      <vt:lpstr>PowerPoint 演示文稿</vt:lpstr>
      <vt:lpstr>Service Reliability – Where do we stand today?</vt:lpstr>
      <vt:lpstr>How do network failures impact services?</vt:lpstr>
      <vt:lpstr>Inside a Datacenter</vt:lpstr>
      <vt:lpstr>Aim: Data driven approach to improve service reliability</vt:lpstr>
      <vt:lpstr>Extracting Impactful Failures</vt:lpstr>
      <vt:lpstr>PowerPoint 演示文稿</vt:lpstr>
      <vt:lpstr>How to evaluate effectiveness of network redundancy?</vt:lpstr>
      <vt:lpstr>How effective is network redundancy?</vt:lpstr>
      <vt:lpstr>How many independent network domains to meet uptime SLA?</vt:lpstr>
      <vt:lpstr>PowerPoint 演示文稿</vt:lpstr>
      <vt:lpstr>What causes intra-DC network failures?</vt:lpstr>
      <vt:lpstr>What causes inter-DC failures?</vt:lpstr>
      <vt:lpstr>PowerPoint 演示文稿</vt:lpstr>
      <vt:lpstr>Are repairs effective?</vt:lpstr>
      <vt:lpstr>PowerPoint 演示文稿</vt:lpstr>
      <vt:lpstr>Scale-up vs. Scale-out</vt:lpstr>
      <vt:lpstr>Distribution of ToR counts across AGGs</vt:lpstr>
      <vt:lpstr>Conclusion</vt:lpstr>
      <vt:lpstr>Thank You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Juggling the Jigsaw: Towards Automated Problem Inference from Network Trouble Tickets</dc:title>
  <dc:creator>Rahul Potharaju (Collabera)</dc:creator>
  <cp:lastModifiedBy>丹 裴</cp:lastModifiedBy>
  <cp:revision>995</cp:revision>
  <cp:lastPrinted>2013-09-30T21:28:27Z</cp:lastPrinted>
  <dcterms:created xsi:type="dcterms:W3CDTF">2013-03-11T02:04:29Z</dcterms:created>
  <dcterms:modified xsi:type="dcterms:W3CDTF">2013-12-16T04:43:52Z</dcterms:modified>
</cp:coreProperties>
</file>