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76" r:id="rId4"/>
    <p:sldId id="267" r:id="rId5"/>
    <p:sldId id="280" r:id="rId6"/>
    <p:sldId id="274" r:id="rId7"/>
    <p:sldId id="294" r:id="rId8"/>
    <p:sldId id="283" r:id="rId9"/>
    <p:sldId id="287" r:id="rId10"/>
    <p:sldId id="269" r:id="rId11"/>
    <p:sldId id="289" r:id="rId12"/>
    <p:sldId id="288" r:id="rId13"/>
    <p:sldId id="290" r:id="rId14"/>
    <p:sldId id="291" r:id="rId15"/>
    <p:sldId id="286" r:id="rId16"/>
    <p:sldId id="258" r:id="rId17"/>
    <p:sldId id="292" r:id="rId18"/>
    <p:sldId id="278" r:id="rId19"/>
    <p:sldId id="263" r:id="rId20"/>
    <p:sldId id="264" r:id="rId21"/>
    <p:sldId id="282"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E34"/>
    <a:srgbClr val="FFC101"/>
    <a:srgbClr val="FF3E2F"/>
    <a:srgbClr val="155DF0"/>
    <a:srgbClr val="0432FF"/>
    <a:srgbClr val="221E1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11"/>
    <p:restoredTop sz="75427" autoAdjust="0"/>
  </p:normalViewPr>
  <p:slideViewPr>
    <p:cSldViewPr snapToGrid="0" snapToObjects="1">
      <p:cViewPr>
        <p:scale>
          <a:sx n="150" d="100"/>
          <a:sy n="150" d="100"/>
        </p:scale>
        <p:origin x="-400" y="-2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4D5D9-654F-D446-B375-031F77021F46}" type="datetimeFigureOut">
              <a:rPr lang="en-US" smtClean="0"/>
              <a:t>12/7/16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BAFC9-EC10-6547-9C34-5A9E5DD21D97}" type="slidenum">
              <a:rPr lang="en-US" smtClean="0"/>
              <a:t>‹#›</a:t>
            </a:fld>
            <a:endParaRPr lang="en-US"/>
          </a:p>
        </p:txBody>
      </p:sp>
    </p:spTree>
    <p:extLst>
      <p:ext uri="{BB962C8B-B14F-4D97-AF65-F5344CB8AC3E}">
        <p14:creationId xmlns:p14="http://schemas.microsoft.com/office/powerpoint/2010/main" val="20492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going to talk about resource management with deep reinforcement learning. This is a joint work with </a:t>
            </a:r>
            <a:r>
              <a:rPr lang="en-US" baseline="0" dirty="0" err="1" smtClean="0"/>
              <a:t>mohammad</a:t>
            </a:r>
            <a:r>
              <a:rPr lang="en-US" baseline="0" dirty="0" smtClean="0"/>
              <a:t>, </a:t>
            </a:r>
            <a:r>
              <a:rPr lang="en-US" baseline="0" dirty="0" err="1" smtClean="0"/>
              <a:t>ishai</a:t>
            </a:r>
            <a:r>
              <a:rPr lang="en-US" baseline="0" dirty="0" smtClean="0"/>
              <a:t> and </a:t>
            </a:r>
            <a:r>
              <a:rPr lang="en-US" baseline="0" dirty="0" err="1" smtClean="0"/>
              <a:t>srikanth</a:t>
            </a:r>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a:t>
            </a:fld>
            <a:endParaRPr lang="en-US"/>
          </a:p>
        </p:txBody>
      </p:sp>
    </p:spTree>
    <p:extLst>
      <p:ext uri="{BB962C8B-B14F-4D97-AF65-F5344CB8AC3E}">
        <p14:creationId xmlns:p14="http://schemas.microsoft.com/office/powerpoint/2010/main" val="159799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map this problem to a Reinforcement Learning problem we need to define 3 aspects: what is the state in the environment, what sets of action to take, and what is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take a look of them one by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10</a:t>
            </a:fld>
            <a:endParaRPr lang="en-US"/>
          </a:p>
        </p:txBody>
      </p:sp>
    </p:spTree>
    <p:extLst>
      <p:ext uri="{BB962C8B-B14F-4D97-AF65-F5344CB8AC3E}">
        <p14:creationId xmlns:p14="http://schemas.microsoft.com/office/powerpoint/2010/main" val="136524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state is simple. It is exactly the image I just described. The cluster space contains different colors for jobs currently running. And there is a pending job queue. These are the inputs to the scheduler agent.</a:t>
            </a:r>
          </a:p>
        </p:txBody>
      </p:sp>
      <p:sp>
        <p:nvSpPr>
          <p:cNvPr id="4" name="Slide Number Placeholder 3"/>
          <p:cNvSpPr>
            <a:spLocks noGrp="1"/>
          </p:cNvSpPr>
          <p:nvPr>
            <p:ph type="sldNum" sz="quarter" idx="10"/>
          </p:nvPr>
        </p:nvSpPr>
        <p:spPr/>
        <p:txBody>
          <a:bodyPr/>
          <a:lstStyle/>
          <a:p>
            <a:fld id="{C41BAFC9-EC10-6547-9C34-5A9E5DD21D97}" type="slidenum">
              <a:rPr lang="en-US" smtClean="0"/>
              <a:t>11</a:t>
            </a:fld>
            <a:endParaRPr lang="en-US"/>
          </a:p>
        </p:txBody>
      </p:sp>
    </p:spTree>
    <p:extLst>
      <p:ext uri="{BB962C8B-B14F-4D97-AF65-F5344CB8AC3E}">
        <p14:creationId xmlns:p14="http://schemas.microsoft.com/office/powerpoint/2010/main" val="105215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what are the 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every time step, the scheduler can pick any subset of the pending jobs to schedule.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naive way of representing the action, is to pick any subset of the jobs to allocate. For example, the agent decides to allocate both the blue job and the yellow job. The challenge with this is that, when there are many jobs, picking any subset means a huge action space, which will make it harder to learn the best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use a trick to keep the action space small.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12</a:t>
            </a:fld>
            <a:endParaRPr lang="en-US"/>
          </a:p>
        </p:txBody>
      </p:sp>
    </p:spTree>
    <p:extLst>
      <p:ext uri="{BB962C8B-B14F-4D97-AF65-F5344CB8AC3E}">
        <p14:creationId xmlns:p14="http://schemas.microsoft.com/office/powerpoint/2010/main" val="145947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break down the allocation decision at each time into a sequence of steps. And we introduce a special action called the move on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each step, the agent picks a single job to run in the cluster and it will be allocated to the first available slot. [click]. Similar for this another yellow job.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After the agent picks all the jobs it wants to, it will choose the move on action to signal that it is done. The cluster now proceeds to work on the allocated jobs; in our simulated environment, the jobs in the cluster move up by 1 unit, simulating time passing by 1 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13</a:t>
            </a:fld>
            <a:endParaRPr lang="en-US"/>
          </a:p>
        </p:txBody>
      </p:sp>
    </p:spTree>
    <p:extLst>
      <p:ext uri="{BB962C8B-B14F-4D97-AF65-F5344CB8AC3E}">
        <p14:creationId xmlns:p14="http://schemas.microsoft.com/office/powerpoint/2010/main" val="66105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14</a:t>
            </a:fld>
            <a:endParaRPr lang="en-US"/>
          </a:p>
        </p:txBody>
      </p:sp>
    </p:spTree>
    <p:extLst>
      <p:ext uri="{BB962C8B-B14F-4D97-AF65-F5344CB8AC3E}">
        <p14:creationId xmlns:p14="http://schemas.microsoft.com/office/powerpoint/2010/main" val="25842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Now we get to choose what reward signal to use.</a:t>
            </a:r>
          </a:p>
          <a:p>
            <a:r>
              <a:rPr lang="en-US" baseline="0" dirty="0" smtClean="0"/>
              <a:t>Remember our objective is average slowdown, the normalized job completion time.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Accordingly we give a penalty of -1/job length at each time step. Recall that the goal of RL is to maximize the total reward, when you sum over all the penalty over all time, it becomes exactly job duration. This reward signal is designed to exactly match the objective.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all 3 components defined, let’s take a closer look at the learning agent, which really makes the scheduling decisions. </a:t>
            </a:r>
          </a:p>
        </p:txBody>
      </p:sp>
      <p:sp>
        <p:nvSpPr>
          <p:cNvPr id="4" name="Slide Number Placeholder 3"/>
          <p:cNvSpPr>
            <a:spLocks noGrp="1"/>
          </p:cNvSpPr>
          <p:nvPr>
            <p:ph type="sldNum" sz="quarter" idx="10"/>
          </p:nvPr>
        </p:nvSpPr>
        <p:spPr/>
        <p:txBody>
          <a:bodyPr/>
          <a:lstStyle/>
          <a:p>
            <a:fld id="{C41BAFC9-EC10-6547-9C34-5A9E5DD21D97}" type="slidenum">
              <a:rPr lang="en-US" smtClean="0"/>
              <a:t>15</a:t>
            </a:fld>
            <a:endParaRPr lang="en-US"/>
          </a:p>
        </p:txBody>
      </p:sp>
    </p:spTree>
    <p:extLst>
      <p:ext uri="{BB962C8B-B14F-4D97-AF65-F5344CB8AC3E}">
        <p14:creationId xmlns:p14="http://schemas.microsoft.com/office/powerpoint/2010/main" val="121387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open it up.</a:t>
            </a:r>
            <a:endParaRPr lang="en-US" dirty="0" smtClean="0"/>
          </a:p>
          <a:p>
            <a:endParaRPr lang="en-US" dirty="0" smtClean="0"/>
          </a:p>
          <a:p>
            <a:r>
              <a:rPr lang="en-US" dirty="0" smtClean="0"/>
              <a:t>The agent takes</a:t>
            </a:r>
            <a:r>
              <a:rPr lang="en-US" baseline="0" dirty="0" smtClean="0"/>
              <a:t> the observed state as input, the images that I just described. It passes this through a deep neural network. The output of the neural net is a probability distribution over a set of actions. The neural net essentially encodes a scheduling policy.</a:t>
            </a:r>
          </a:p>
          <a:p>
            <a:endParaRPr lang="en-US" baseline="0" dirty="0" smtClean="0"/>
          </a:p>
          <a:p>
            <a:r>
              <a:rPr lang="en-US" baseline="0" dirty="0" smtClean="0"/>
              <a:t>Now how do we train this agent, how do we improve its scheduling policy?</a:t>
            </a:r>
          </a:p>
          <a:p>
            <a:endParaRPr lang="en-US" baseline="0" dirty="0" smtClean="0"/>
          </a:p>
          <a:p>
            <a:r>
              <a:rPr lang="en-US" baseline="0" dirty="0" smtClean="0"/>
              <a:t>Well we actually do standard gradient descent. Remember, the goal is to maximize total reward, we can take the gradient of the total reward and move the neural net parameter in the direction of the gradient. </a:t>
            </a:r>
          </a:p>
          <a:p>
            <a:endParaRPr lang="en-US" baseline="0" dirty="0" smtClean="0"/>
          </a:p>
          <a:p>
            <a:r>
              <a:rPr lang="en-US" baseline="0" dirty="0" smtClean="0"/>
              <a:t>[click] In practice, the gradient of total reward can be estimated from samples of experience, in this </a:t>
            </a:r>
            <a:r>
              <a:rPr lang="en-US" baseline="0" dirty="0" err="1" smtClean="0"/>
              <a:t>vt</a:t>
            </a:r>
            <a:r>
              <a:rPr lang="en-US" baseline="0" dirty="0" smtClean="0"/>
              <a:t> term.  [shouldn’t there be a sum over t in the formula?]</a:t>
            </a:r>
          </a:p>
          <a:p>
            <a:endParaRPr lang="en-US" baseline="0" dirty="0" smtClean="0"/>
          </a:p>
          <a:p>
            <a:r>
              <a:rPr lang="en-US" baseline="0" dirty="0" smtClean="0"/>
              <a:t>[click] The idea is you run the system, observe a trajectory of reward for different actions, and move the parameters in the direction that can increase the reward – basically, you increase the probability of actions that lead empirically to high rewards, and decrease the probability of actions that have low rewards. </a:t>
            </a:r>
          </a:p>
          <a:p>
            <a:endParaRPr lang="en-US" baseline="0" dirty="0" smtClean="0"/>
          </a:p>
          <a:p>
            <a:r>
              <a:rPr lang="en-US" baseline="0" dirty="0" smtClean="0"/>
              <a:t>The details are in the paper. Let me show you an example of how the agent learns.</a:t>
            </a:r>
          </a:p>
        </p:txBody>
      </p:sp>
      <p:sp>
        <p:nvSpPr>
          <p:cNvPr id="4" name="Slide Number Placeholder 3"/>
          <p:cNvSpPr>
            <a:spLocks noGrp="1"/>
          </p:cNvSpPr>
          <p:nvPr>
            <p:ph type="sldNum" sz="quarter" idx="10"/>
          </p:nvPr>
        </p:nvSpPr>
        <p:spPr/>
        <p:txBody>
          <a:bodyPr/>
          <a:lstStyle/>
          <a:p>
            <a:fld id="{C41BAFC9-EC10-6547-9C34-5A9E5DD21D97}" type="slidenum">
              <a:rPr lang="en-US" smtClean="0"/>
              <a:t>16</a:t>
            </a:fld>
            <a:endParaRPr lang="en-US"/>
          </a:p>
        </p:txBody>
      </p:sp>
    </p:spTree>
    <p:extLst>
      <p:ext uri="{BB962C8B-B14F-4D97-AF65-F5344CB8AC3E}">
        <p14:creationId xmlns:p14="http://schemas.microsoft.com/office/powerpoint/2010/main" val="123024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graph showing the learning behavior. X axis is the training iteration, y axis is our objective slowdown of jobs, the smaller the better. This is the learning curve of </a:t>
            </a:r>
            <a:r>
              <a:rPr lang="en-US" baseline="0" dirty="0" err="1" smtClean="0"/>
              <a:t>DeepRM</a:t>
            </a:r>
            <a:r>
              <a:rPr lang="en-US" baseline="0" dirty="0" smtClean="0"/>
              <a:t>. As we expected, it improves its performance as the training iteration increases. </a:t>
            </a:r>
          </a:p>
          <a:p>
            <a:endParaRPr lang="en-US" baseline="0" dirty="0" smtClean="0"/>
          </a:p>
          <a:p>
            <a:r>
              <a:rPr lang="en-US" baseline="0" dirty="0" smtClean="0"/>
              <a:t>For reference, we also plot a few other schemes as comparison. SJF is shortest job first. Packer is a heuristic that tries to pack as many jobs as possible in a scheduling run. Tetris* is a simplified variant of state-of-the-art Tetris scheduler from </a:t>
            </a:r>
            <a:r>
              <a:rPr lang="en-US" baseline="0" dirty="0" err="1" smtClean="0"/>
              <a:t>sigcomm</a:t>
            </a:r>
            <a:r>
              <a:rPr lang="en-US" baseline="0" dirty="0" smtClean="0"/>
              <a:t> 2014.</a:t>
            </a:r>
            <a:endParaRPr lang="en-US"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17</a:t>
            </a:fld>
            <a:endParaRPr lang="en-US"/>
          </a:p>
        </p:txBody>
      </p:sp>
    </p:spTree>
    <p:extLst>
      <p:ext uri="{BB962C8B-B14F-4D97-AF65-F5344CB8AC3E}">
        <p14:creationId xmlns:p14="http://schemas.microsoft.com/office/powerpoint/2010/main" val="45918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zoom in on each training region and see what it does. This is a visualization of cluster state and pending jobs in our experiment. </a:t>
            </a:r>
          </a:p>
          <a:p>
            <a:endParaRPr lang="en-US" dirty="0" smtClean="0"/>
          </a:p>
          <a:p>
            <a:r>
              <a:rPr lang="en-US" dirty="0" smtClean="0"/>
              <a:t>Initially</a:t>
            </a:r>
            <a:r>
              <a:rPr lang="en-US" baseline="0" dirty="0" smtClean="0"/>
              <a:t> the parameters in the neural net is all random and therefore the policy is just random policy. As you can see, the agent just makes some completely random decision and the pending job queue quickly grows. </a:t>
            </a:r>
          </a:p>
          <a:p>
            <a:endParaRPr lang="en-US" baseline="0" dirty="0" smtClean="0"/>
          </a:p>
          <a:p>
            <a:r>
              <a:rPr lang="en-US" dirty="0" smtClean="0"/>
              <a:t>After</a:t>
            </a:r>
            <a:r>
              <a:rPr lang="en-US" baseline="0" dirty="0" smtClean="0"/>
              <a:t> a few iterations, something interesting happened. The agent figures out, oh this is a scheduling task. We’d better allocate a job when there is available resource. This is a non trivial step, keep in mind that we didn't tell anything to the agent about those blocks, what it means by allocating, what it means by available resource. It just figures itself out through experience. </a:t>
            </a:r>
          </a:p>
          <a:p>
            <a:endParaRPr lang="en-US" baseline="0" dirty="0" smtClean="0"/>
          </a:p>
          <a:p>
            <a:r>
              <a:rPr lang="en-US" baseline="0" dirty="0" smtClean="0"/>
              <a:t>After more training, it </a:t>
            </a:r>
            <a:r>
              <a:rPr lang="en-US" baseline="0" dirty="0" err="1" smtClean="0"/>
              <a:t>becomes"clever</a:t>
            </a:r>
            <a:r>
              <a:rPr lang="en-US" baseline="0" dirty="0" smtClean="0"/>
              <a:t>” enough to realize the objective has something to do with the size of the job, and it learns to favor small jobs over big jobs. </a:t>
            </a:r>
          </a:p>
          <a:p>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18</a:t>
            </a:fld>
            <a:endParaRPr lang="en-US"/>
          </a:p>
        </p:txBody>
      </p:sp>
    </p:spTree>
    <p:extLst>
      <p:ext uri="{BB962C8B-B14F-4D97-AF65-F5344CB8AC3E}">
        <p14:creationId xmlns:p14="http://schemas.microsoft.com/office/powerpoint/2010/main" val="211181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because of the time constraints,</a:t>
            </a:r>
            <a:r>
              <a:rPr lang="en-US" baseline="0" dirty="0" smtClean="0"/>
              <a:t> I just briefly go over c</a:t>
            </a:r>
            <a:r>
              <a:rPr lang="en-US" dirty="0" smtClean="0"/>
              <a:t>ouple of highlights</a:t>
            </a:r>
            <a:r>
              <a:rPr lang="en-US" baseline="0" dirty="0" smtClean="0"/>
              <a:t> from our preliminary evaluation, there are more results in the paper.</a:t>
            </a:r>
          </a:p>
          <a:p>
            <a:endParaRPr lang="en-US" baseline="0" dirty="0" smtClean="0"/>
          </a:p>
          <a:p>
            <a:r>
              <a:rPr lang="en-US" baseline="0" dirty="0" smtClean="0"/>
              <a:t>Here we conduct a simulation on synthetic workloads. Finite bursts of jobs arrive at different levels of cluster loads. </a:t>
            </a:r>
          </a:p>
          <a:p>
            <a:endParaRPr lang="en-US" baseline="0" dirty="0" smtClean="0"/>
          </a:p>
          <a:p>
            <a:r>
              <a:rPr lang="en-US" baseline="0" dirty="0" smtClean="0"/>
              <a:t>We train </a:t>
            </a:r>
            <a:r>
              <a:rPr lang="en-US" baseline="0" dirty="0" err="1" smtClean="0"/>
              <a:t>DeepRM</a:t>
            </a:r>
            <a:r>
              <a:rPr lang="en-US" baseline="0" dirty="0" smtClean="0"/>
              <a:t> using a set of training workloads and let it converge to a scheduling policy. Then we compare it against with existing heuristics on a testing dataset, which consists of workload it hasn’t seen before, but drawn from the same distribution.</a:t>
            </a:r>
          </a:p>
          <a:p>
            <a:endParaRPr lang="en-US" baseline="0" dirty="0" smtClean="0"/>
          </a:p>
          <a:p>
            <a:r>
              <a:rPr lang="en-US" baseline="0" dirty="0" smtClean="0"/>
              <a:t>The graph here is slowdown on different cluster load. </a:t>
            </a:r>
          </a:p>
          <a:p>
            <a:endParaRPr lang="en-US" baseline="0" dirty="0" smtClean="0"/>
          </a:p>
          <a:p>
            <a:r>
              <a:rPr lang="en-US" baseline="0" dirty="0" smtClean="0"/>
              <a:t>It turns out </a:t>
            </a:r>
            <a:r>
              <a:rPr lang="en-US" baseline="0" dirty="0" err="1" smtClean="0"/>
              <a:t>DeepRM</a:t>
            </a:r>
            <a:r>
              <a:rPr lang="en-US" baseline="0" dirty="0" smtClean="0"/>
              <a:t> is able to perform similarly with other heuristics at low load, and performs notably better in higher load. </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19</a:t>
            </a:fld>
            <a:endParaRPr lang="en-US"/>
          </a:p>
        </p:txBody>
      </p:sp>
    </p:spTree>
    <p:extLst>
      <p:ext uri="{BB962C8B-B14F-4D97-AF65-F5344CB8AC3E}">
        <p14:creationId xmlns:p14="http://schemas.microsoft.com/office/powerpoint/2010/main" val="141809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 management is </a:t>
            </a:r>
            <a:r>
              <a:rPr lang="en-US" baseline="0" dirty="0" smtClean="0"/>
              <a:t>everywhere in computer systems. </a:t>
            </a:r>
          </a:p>
          <a:p>
            <a:endParaRPr lang="en-US" baseline="0" dirty="0" smtClean="0"/>
          </a:p>
          <a:p>
            <a:r>
              <a:rPr lang="en-US" baseline="0" dirty="0" smtClean="0"/>
              <a:t>Examples include: </a:t>
            </a:r>
          </a:p>
          <a:p>
            <a:endParaRPr lang="en-US" baseline="0" dirty="0" smtClean="0"/>
          </a:p>
          <a:p>
            <a:r>
              <a:rPr lang="en-US" baseline="0" dirty="0" smtClean="0"/>
              <a:t>--- Cluster scheduling, where we need to manage the resources of a large number of machines in a cluster and schedule jobs on them.</a:t>
            </a:r>
          </a:p>
          <a:p>
            <a:r>
              <a:rPr lang="en-US" baseline="0" dirty="0" smtClean="0"/>
              <a:t>--- Video streaming on mobile devices, where we need to carefully adapt the bit rate to make use of the limited network resource. </a:t>
            </a:r>
          </a:p>
          <a:p>
            <a:r>
              <a:rPr lang="en-US" baseline="0" dirty="0" smtClean="0"/>
              <a:t>--- And many other examples, like </a:t>
            </a:r>
            <a:r>
              <a:rPr lang="en-US" baseline="0" dirty="0" err="1" smtClean="0"/>
              <a:t>vm</a:t>
            </a:r>
            <a:r>
              <a:rPr lang="en-US" baseline="0" dirty="0" smtClean="0"/>
              <a:t> placement in the cloud, congestion control.. </a:t>
            </a:r>
          </a:p>
          <a:p>
            <a:endParaRPr lang="en-US" baseline="0" dirty="0" smtClean="0"/>
          </a:p>
          <a:p>
            <a:r>
              <a:rPr lang="en-US" baseline="0" dirty="0" smtClean="0"/>
              <a:t>Such problems have been around for a long time, both in theory and practice, and yet resource management remains a significant challenge in computer systems. </a:t>
            </a:r>
          </a:p>
        </p:txBody>
      </p:sp>
      <p:sp>
        <p:nvSpPr>
          <p:cNvPr id="4" name="Slide Number Placeholder 3"/>
          <p:cNvSpPr>
            <a:spLocks noGrp="1"/>
          </p:cNvSpPr>
          <p:nvPr>
            <p:ph type="sldNum" sz="quarter" idx="10"/>
          </p:nvPr>
        </p:nvSpPr>
        <p:spPr/>
        <p:txBody>
          <a:bodyPr/>
          <a:lstStyle/>
          <a:p>
            <a:fld id="{C41BAFC9-EC10-6547-9C34-5A9E5DD21D97}" type="slidenum">
              <a:rPr lang="en-US" smtClean="0"/>
              <a:t>2</a:t>
            </a:fld>
            <a:endParaRPr lang="en-US"/>
          </a:p>
        </p:txBody>
      </p:sp>
    </p:spTree>
    <p:extLst>
      <p:ext uri="{BB962C8B-B14F-4D97-AF65-F5344CB8AC3E}">
        <p14:creationId xmlns:p14="http://schemas.microsoft.com/office/powerpoint/2010/main" val="831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makes</a:t>
            </a:r>
            <a:r>
              <a:rPr lang="en-US" baseline="0" dirty="0" smtClean="0"/>
              <a:t> us curious, where is the gain from? </a:t>
            </a:r>
          </a:p>
          <a:p>
            <a:endParaRPr lang="en-US" baseline="0" dirty="0" smtClean="0"/>
          </a:p>
          <a:p>
            <a:r>
              <a:rPr lang="en-US" baseline="0" dirty="0" smtClean="0"/>
              <a:t>Well, it turns out, besides favor small job over big job and do the packing, </a:t>
            </a:r>
            <a:r>
              <a:rPr lang="en-US" baseline="0" dirty="0" err="1" smtClean="0"/>
              <a:t>DeepRM</a:t>
            </a:r>
            <a:r>
              <a:rPr lang="en-US" baseline="0" dirty="0" smtClean="0"/>
              <a:t> is making non work-conserving decisions. This means it can hold a job even there is enough resource to </a:t>
            </a:r>
            <a:r>
              <a:rPr lang="en-US" baseline="0" dirty="0" err="1" smtClean="0"/>
              <a:t>alloocate</a:t>
            </a:r>
            <a:r>
              <a:rPr lang="en-US" baseline="0" dirty="0" smtClean="0"/>
              <a:t> it. </a:t>
            </a:r>
          </a:p>
          <a:p>
            <a:endParaRPr lang="en-US" baseline="0" dirty="0" smtClean="0"/>
          </a:p>
          <a:p>
            <a:r>
              <a:rPr lang="en-US" baseline="0" dirty="0" smtClean="0"/>
              <a:t>Why is that helping? Remember the allocation is non-preemptive </a:t>
            </a:r>
          </a:p>
          <a:p>
            <a:endParaRPr lang="en-US" baseline="0" dirty="0" smtClean="0"/>
          </a:p>
          <a:p>
            <a:r>
              <a:rPr lang="en-US" baseline="0" dirty="0" smtClean="0"/>
              <a:t>if you schedule a big job and the load is high, the future arriving small job may not have a chance to schedule. So it makes sense to hold some resource.</a:t>
            </a:r>
          </a:p>
          <a:p>
            <a:endParaRPr lang="en-US" baseline="0" dirty="0" smtClean="0"/>
          </a:p>
          <a:p>
            <a:r>
              <a:rPr lang="en-US" baseline="0" dirty="0" err="1" smtClean="0"/>
              <a:t>DeepRM</a:t>
            </a:r>
            <a:r>
              <a:rPr lang="en-US" baseline="0" dirty="0" smtClean="0"/>
              <a:t> knows sometimes the better strategy is to hold a big job to make room for incoming future small jobs. </a:t>
            </a:r>
          </a:p>
          <a:p>
            <a:endParaRPr lang="en-US" baseline="0" dirty="0" smtClean="0"/>
          </a:p>
          <a:p>
            <a:r>
              <a:rPr lang="en-US" baseline="0" dirty="0" smtClean="0"/>
              <a:t>It picks up both this trick and the characteristics of workload that it has a mixture big and small job in the workload. </a:t>
            </a:r>
            <a:r>
              <a:rPr lang="en-US" baseline="0" dirty="0" err="1" smtClean="0"/>
              <a:t>DeepRM</a:t>
            </a:r>
            <a:r>
              <a:rPr lang="en-US" baseline="0" dirty="0" smtClean="0"/>
              <a:t> does this purely from experience. We did not inject our willing in any way here.</a:t>
            </a:r>
          </a:p>
        </p:txBody>
      </p:sp>
      <p:sp>
        <p:nvSpPr>
          <p:cNvPr id="4" name="Slide Number Placeholder 3"/>
          <p:cNvSpPr>
            <a:spLocks noGrp="1"/>
          </p:cNvSpPr>
          <p:nvPr>
            <p:ph type="sldNum" sz="quarter" idx="10"/>
          </p:nvPr>
        </p:nvSpPr>
        <p:spPr/>
        <p:txBody>
          <a:bodyPr/>
          <a:lstStyle/>
          <a:p>
            <a:fld id="{C41BAFC9-EC10-6547-9C34-5A9E5DD21D97}" type="slidenum">
              <a:rPr lang="en-US" smtClean="0"/>
              <a:t>20</a:t>
            </a:fld>
            <a:endParaRPr lang="en-US"/>
          </a:p>
        </p:txBody>
      </p:sp>
    </p:spTree>
    <p:extLst>
      <p:ext uri="{BB962C8B-B14F-4D97-AF65-F5344CB8AC3E}">
        <p14:creationId xmlns:p14="http://schemas.microsoft.com/office/powerpoint/2010/main" val="27825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we’ve built a preliminary learning system for cluster scheduling, that improves its scheduling decisions through experience.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reinforcement learning algorithms behind </a:t>
            </a:r>
            <a:r>
              <a:rPr lang="en-US" baseline="0" dirty="0" err="1" smtClean="0"/>
              <a:t>DeepRM</a:t>
            </a:r>
            <a:r>
              <a:rPr lang="en-US" baseline="0" dirty="0" smtClean="0"/>
              <a:t> is general, and it can be applied to other resource management problem in computer systems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There are also challenges with such approaches. For example, how can human interpret the policy the learning agent learns? The heuristics are easier to understand but the machine generated policy can be much harder to understand. Remember, the policy is generated by a bunch of neural network, how can we understand why the agent makes some action?</a:t>
            </a:r>
          </a:p>
          <a:p>
            <a:endParaRPr lang="en-US" baseline="0" dirty="0" smtClean="0"/>
          </a:p>
          <a:p>
            <a:r>
              <a:rPr lang="en-US" baseline="0" dirty="0" smtClean="0"/>
              <a:t>Also, how responsive is the learning agent? Our evaluation is for a stationary workload. How quickly would it adapt in a non-stationary environment?</a:t>
            </a:r>
          </a:p>
          <a:p>
            <a:endParaRPr lang="en-US" baseline="0" dirty="0" smtClean="0"/>
          </a:p>
          <a:p>
            <a:r>
              <a:rPr lang="en-US" baseline="0" dirty="0" smtClean="0"/>
              <a:t>And as common concerns with AI, how do we cope with safety issues here? If the agent starts behaving strangely, how do we ensure there is a safety net or fallback? How can we control the risks?</a:t>
            </a:r>
          </a:p>
          <a:p>
            <a:endParaRPr lang="en-US" baseline="0" dirty="0" smtClean="0"/>
          </a:p>
          <a:p>
            <a:r>
              <a:rPr lang="en-US" baseline="0" dirty="0" smtClean="0"/>
              <a:t>Because this approach is new, we have lots of unknowns here. But we believe systems like </a:t>
            </a:r>
            <a:r>
              <a:rPr lang="en-US" baseline="0" dirty="0" err="1" smtClean="0"/>
              <a:t>DeepRM</a:t>
            </a:r>
            <a:r>
              <a:rPr lang="en-US" baseline="0" dirty="0" smtClean="0"/>
              <a:t> that learn to </a:t>
            </a:r>
            <a:r>
              <a:rPr lang="en-US" baseline="0" smtClean="0"/>
              <a:t>manage resources </a:t>
            </a:r>
            <a:r>
              <a:rPr lang="en-US" baseline="0" dirty="0" smtClean="0"/>
              <a:t>on their own have a lot of potential. </a:t>
            </a:r>
          </a:p>
          <a:p>
            <a:endParaRPr lang="en-US" baseline="0" dirty="0" smtClean="0"/>
          </a:p>
          <a:p>
            <a:r>
              <a:rPr lang="en-US" baseline="0" dirty="0" smtClean="0"/>
              <a:t>With that, I am happy to take questions.</a:t>
            </a:r>
          </a:p>
        </p:txBody>
      </p:sp>
      <p:sp>
        <p:nvSpPr>
          <p:cNvPr id="4" name="Slide Number Placeholder 3"/>
          <p:cNvSpPr>
            <a:spLocks noGrp="1"/>
          </p:cNvSpPr>
          <p:nvPr>
            <p:ph type="sldNum" sz="quarter" idx="10"/>
          </p:nvPr>
        </p:nvSpPr>
        <p:spPr/>
        <p:txBody>
          <a:bodyPr/>
          <a:lstStyle/>
          <a:p>
            <a:fld id="{C41BAFC9-EC10-6547-9C34-5A9E5DD21D97}" type="slidenum">
              <a:rPr lang="en-US" smtClean="0"/>
              <a:t>21</a:t>
            </a:fld>
            <a:endParaRPr lang="en-US"/>
          </a:p>
        </p:txBody>
      </p:sp>
    </p:spTree>
    <p:extLst>
      <p:ext uri="{BB962C8B-B14F-4D97-AF65-F5344CB8AC3E}">
        <p14:creationId xmlns:p14="http://schemas.microsoft.com/office/powerpoint/2010/main" val="117836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talk, I am going to focus on cluster scheduling in datacenters, as a concrete example of resource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Cluster scheduling is an online multi-resource allocation problem. In a computer cluster, each machine provides multiple type of resources, such as CPU and memory. Users continuously submit their jobs, and a scheduler must pick which jobs to run at each time, in order to optimize some objective, like minimizing job completion time or maximizing cluster utilization.</a:t>
            </a:r>
          </a:p>
          <a:p>
            <a:endParaRPr lang="en-US" baseline="0" dirty="0" smtClean="0"/>
          </a:p>
          <a:p>
            <a:r>
              <a:rPr lang="en-US" baseline="0" dirty="0" smtClean="0"/>
              <a:t>What is so difficult about this problem? Well, there can be competing factors to consider. For example to minimize completion time, you want to favor small jobs over big job. At the same time, you also want to consider the complementarity of resource requests to pack as many job as possible. These two factors can conflict with each other and it is hard to draw a balance. In fact, this problem is in general NP-hard. </a:t>
            </a:r>
          </a:p>
          <a:p>
            <a:endParaRPr lang="en-US" baseline="0" dirty="0" smtClean="0"/>
          </a:p>
          <a:p>
            <a:r>
              <a:rPr lang="en-US" baseline="0" dirty="0" smtClean="0"/>
              <a:t>Now, in practice imagine doing this online, where your observations of the cluster are noisy (OK to get rid of this if you want) and optimal decisions depend on the nature of the workload.</a:t>
            </a:r>
          </a:p>
          <a:p>
            <a:endParaRPr lang="en-US" baseline="0" dirty="0" smtClean="0"/>
          </a:p>
        </p:txBody>
      </p:sp>
      <p:sp>
        <p:nvSpPr>
          <p:cNvPr id="4" name="Slide Number Placeholder 3"/>
          <p:cNvSpPr>
            <a:spLocks noGrp="1"/>
          </p:cNvSpPr>
          <p:nvPr>
            <p:ph type="sldNum" sz="quarter" idx="10"/>
          </p:nvPr>
        </p:nvSpPr>
        <p:spPr/>
        <p:txBody>
          <a:bodyPr/>
          <a:lstStyle/>
          <a:p>
            <a:fld id="{C41BAFC9-EC10-6547-9C34-5A9E5DD21D97}" type="slidenum">
              <a:rPr lang="en-US" smtClean="0"/>
              <a:t>3</a:t>
            </a:fld>
            <a:endParaRPr lang="en-US"/>
          </a:p>
        </p:txBody>
      </p:sp>
    </p:spTree>
    <p:extLst>
      <p:ext uri="{BB962C8B-B14F-4D97-AF65-F5344CB8AC3E}">
        <p14:creationId xmlns:p14="http://schemas.microsoft.com/office/powerpoint/2010/main" val="32036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how do we solve such problems today?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basically these 3 steps.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we simplify the problem to something manageable.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Then we come up with some clever heuristics to solve the simplified problem, like SJF or various packing heuristics.  And we hope the solution will carry over to the real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the reality is, we usually have to do a lot of tweaking, and testing and tuning of parameters, to get things to work as expected.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whole process just repeats and repeats if we face a new problem or the workload changes.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guess everyone who builds real system knows this pain.</a:t>
            </a:r>
          </a:p>
          <a:p>
            <a:endParaRPr lang="en-US" baseline="0" dirty="0" smtClean="0"/>
          </a:p>
          <a:p>
            <a:r>
              <a:rPr lang="en-US" baseline="0" dirty="0" smtClean="0"/>
              <a:t>Here we want to pause and ask, is there a way out of this loop? Is there a way around these human-generated heuristics?</a:t>
            </a:r>
          </a:p>
        </p:txBody>
      </p:sp>
      <p:sp>
        <p:nvSpPr>
          <p:cNvPr id="4" name="Slide Number Placeholder 3"/>
          <p:cNvSpPr>
            <a:spLocks noGrp="1"/>
          </p:cNvSpPr>
          <p:nvPr>
            <p:ph type="sldNum" sz="quarter" idx="10"/>
          </p:nvPr>
        </p:nvSpPr>
        <p:spPr/>
        <p:txBody>
          <a:bodyPr/>
          <a:lstStyle/>
          <a:p>
            <a:fld id="{C41BAFC9-EC10-6547-9C34-5A9E5DD21D97}" type="slidenum">
              <a:rPr lang="en-US" smtClean="0"/>
              <a:t>4</a:t>
            </a:fld>
            <a:endParaRPr lang="en-US"/>
          </a:p>
        </p:txBody>
      </p:sp>
    </p:spTree>
    <p:extLst>
      <p:ext uri="{BB962C8B-B14F-4D97-AF65-F5344CB8AC3E}">
        <p14:creationId xmlns:p14="http://schemas.microsoft.com/office/powerpoint/2010/main" val="147326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a:t>
            </a:r>
            <a:r>
              <a:rPr lang="en-US" baseline="0" dirty="0" smtClean="0"/>
              <a:t> can systems learn to manage resources on their own?</a:t>
            </a:r>
          </a:p>
        </p:txBody>
      </p:sp>
      <p:sp>
        <p:nvSpPr>
          <p:cNvPr id="4" name="Slide Number Placeholder 3"/>
          <p:cNvSpPr>
            <a:spLocks noGrp="1"/>
          </p:cNvSpPr>
          <p:nvPr>
            <p:ph type="sldNum" sz="quarter" idx="10"/>
          </p:nvPr>
        </p:nvSpPr>
        <p:spPr/>
        <p:txBody>
          <a:bodyPr/>
          <a:lstStyle/>
          <a:p>
            <a:fld id="{C41BAFC9-EC10-6547-9C34-5A9E5DD21D97}" type="slidenum">
              <a:rPr lang="en-US" smtClean="0"/>
              <a:t>5</a:t>
            </a:fld>
            <a:endParaRPr lang="en-US"/>
          </a:p>
        </p:txBody>
      </p:sp>
    </p:spTree>
    <p:extLst>
      <p:ext uri="{BB962C8B-B14F-4D97-AF65-F5344CB8AC3E}">
        <p14:creationId xmlns:p14="http://schemas.microsoft.com/office/powerpoint/2010/main" val="75041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may sound like science fiction --- a system that learns</a:t>
            </a:r>
            <a:r>
              <a:rPr lang="en-US" baseline="0" dirty="0" smtClean="0"/>
              <a:t> to manage itself</a:t>
            </a:r>
            <a:r>
              <a:rPr lang="en-US" dirty="0" smtClean="0"/>
              <a:t>. But actually</a:t>
            </a:r>
            <a:r>
              <a:rPr lang="en-US" baseline="0" dirty="0" smtClean="0"/>
              <a:t> this vision</a:t>
            </a:r>
            <a:r>
              <a:rPr lang="en-US" dirty="0" smtClean="0"/>
              <a:t> </a:t>
            </a:r>
            <a:r>
              <a:rPr lang="en-US" baseline="0" dirty="0" smtClean="0"/>
              <a:t>is not that far fetched. In other fields, there are successes recently of learning for decision making in large and complex systems.</a:t>
            </a:r>
            <a:endParaRPr lang="en-US" dirty="0" smtClean="0"/>
          </a:p>
          <a:p>
            <a:endParaRPr lang="en-US" dirty="0" smtClean="0"/>
          </a:p>
          <a:p>
            <a:r>
              <a:rPr lang="en-US" dirty="0" smtClean="0"/>
              <a:t>In</a:t>
            </a:r>
            <a:r>
              <a:rPr lang="en-US" baseline="0" dirty="0" smtClean="0"/>
              <a:t> r</a:t>
            </a:r>
            <a:r>
              <a:rPr lang="en-US" dirty="0" smtClean="0"/>
              <a:t>obotics control, </a:t>
            </a:r>
            <a:r>
              <a:rPr lang="en-US" baseline="0" dirty="0" smtClean="0"/>
              <a:t>the complicated dynamics can be controlled so well that the robot behaves like a real animal. </a:t>
            </a:r>
          </a:p>
          <a:p>
            <a:endParaRPr lang="en-US" baseline="0" dirty="0" smtClean="0"/>
          </a:p>
          <a:p>
            <a:r>
              <a:rPr lang="en-US" baseline="0" dirty="0" smtClean="0"/>
              <a:t>For board games as complex as the game of Go, AI has defeated the best human champion in the history.</a:t>
            </a:r>
          </a:p>
          <a:p>
            <a:endParaRPr lang="en-US" baseline="0" dirty="0" smtClean="0"/>
          </a:p>
          <a:p>
            <a:r>
              <a:rPr lang="en-US" baseline="0" dirty="0" smtClean="0"/>
              <a:t>Just recently Google reported using learning to improve efficiency of their datacenter cooling systems significantly.</a:t>
            </a:r>
          </a:p>
          <a:p>
            <a:endParaRPr lang="en-US" baseline="0" dirty="0" smtClean="0"/>
          </a:p>
          <a:p>
            <a:r>
              <a:rPr lang="en-US" baseline="0" dirty="0" smtClean="0"/>
              <a:t>In fact, there is a whole area in Machine Learning that designs algorithms that learn to make better decisions by interacting with an environment. This is called Reinforcement Learning.</a:t>
            </a:r>
          </a:p>
        </p:txBody>
      </p:sp>
      <p:sp>
        <p:nvSpPr>
          <p:cNvPr id="4" name="Slide Number Placeholder 3"/>
          <p:cNvSpPr>
            <a:spLocks noGrp="1"/>
          </p:cNvSpPr>
          <p:nvPr>
            <p:ph type="sldNum" sz="quarter" idx="10"/>
          </p:nvPr>
        </p:nvSpPr>
        <p:spPr/>
        <p:txBody>
          <a:bodyPr/>
          <a:lstStyle/>
          <a:p>
            <a:fld id="{C41BAFC9-EC10-6547-9C34-5A9E5DD21D97}" type="slidenum">
              <a:rPr lang="en-US" smtClean="0"/>
              <a:t>6</a:t>
            </a:fld>
            <a:endParaRPr lang="en-US"/>
          </a:p>
        </p:txBody>
      </p:sp>
    </p:spTree>
    <p:extLst>
      <p:ext uri="{BB962C8B-B14F-4D97-AF65-F5344CB8AC3E}">
        <p14:creationId xmlns:p14="http://schemas.microsoft.com/office/powerpoint/2010/main" val="16162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work, we built a cluster scheduling system called </a:t>
            </a:r>
            <a:r>
              <a:rPr lang="en-US" baseline="0" dirty="0" err="1" smtClean="0"/>
              <a:t>DeepRM</a:t>
            </a:r>
            <a:r>
              <a:rPr lang="en-US" baseline="0" dirty="0" smtClean="0"/>
              <a:t>, that learns to make scheduling decisions directly from experience </a:t>
            </a:r>
          </a:p>
          <a:p>
            <a:endParaRPr lang="en-US" baseline="0" dirty="0" smtClean="0"/>
          </a:p>
          <a:p>
            <a:r>
              <a:rPr lang="en-US" baseline="0" dirty="0" smtClean="0"/>
              <a:t>It can optimize for a variety of objectives, like minimizing job slowdown, maximizing cluster utilization, etc. end-to-end; meaning, without forcing the designer to specify any intermediate goals, like favoring short jobs over long jobs.</a:t>
            </a:r>
          </a:p>
          <a:p>
            <a:endParaRPr lang="en-US" baseline="0" dirty="0" smtClean="0"/>
          </a:p>
          <a:p>
            <a:r>
              <a:rPr lang="en-US" baseline="0" dirty="0" smtClean="0"/>
              <a:t>At its core, it uses Reinforcement Learning.</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7</a:t>
            </a:fld>
            <a:endParaRPr lang="en-US"/>
          </a:p>
        </p:txBody>
      </p:sp>
    </p:spTree>
    <p:extLst>
      <p:ext uri="{BB962C8B-B14F-4D97-AF65-F5344CB8AC3E}">
        <p14:creationId xmlns:p14="http://schemas.microsoft.com/office/powerpoint/2010/main" val="132388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a:t>
            </a:r>
            <a:r>
              <a:rPr lang="en-US" baseline="0" dirty="0" smtClean="0"/>
              <a:t>me give you a quick </a:t>
            </a:r>
            <a:r>
              <a:rPr lang="en-US" dirty="0" smtClean="0"/>
              <a:t>1 slide overview of Reinforcement Learning. </a:t>
            </a:r>
          </a:p>
          <a:p>
            <a:endParaRPr lang="en-US" dirty="0" smtClean="0"/>
          </a:p>
          <a:p>
            <a:r>
              <a:rPr lang="en-US" baseline="0" dirty="0" smtClean="0"/>
              <a:t>It is basically this few components. There is an environment and there is an agent. At each time step t, the agent observes the current state from the environment takes an action. Through this interaction, the environment gives the agent a reward signal that tells it how well it is doing. The goal of the agent is to maximize the total reward over time.</a:t>
            </a:r>
          </a:p>
        </p:txBody>
      </p:sp>
      <p:sp>
        <p:nvSpPr>
          <p:cNvPr id="4" name="Slide Number Placeholder 3"/>
          <p:cNvSpPr>
            <a:spLocks noGrp="1"/>
          </p:cNvSpPr>
          <p:nvPr>
            <p:ph type="sldNum" sz="quarter" idx="10"/>
          </p:nvPr>
        </p:nvSpPr>
        <p:spPr/>
        <p:txBody>
          <a:bodyPr/>
          <a:lstStyle/>
          <a:p>
            <a:fld id="{C41BAFC9-EC10-6547-9C34-5A9E5DD21D97}" type="slidenum">
              <a:rPr lang="en-US" smtClean="0"/>
              <a:t>8</a:t>
            </a:fld>
            <a:endParaRPr lang="en-US"/>
          </a:p>
        </p:txBody>
      </p:sp>
    </p:spTree>
    <p:extLst>
      <p:ext uri="{BB962C8B-B14F-4D97-AF65-F5344CB8AC3E}">
        <p14:creationId xmlns:p14="http://schemas.microsoft.com/office/powerpoint/2010/main" val="199510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let me show you how we apply Reinforcement Learning to cluster scheduling.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way we think of cluster is that it has multiple type of resources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Like here, we have </a:t>
            </a:r>
            <a:r>
              <a:rPr lang="en-US" baseline="0" dirty="0" err="1" smtClean="0"/>
              <a:t>cpu</a:t>
            </a:r>
            <a:r>
              <a:rPr lang="en-US" baseline="0" dirty="0" smtClean="0"/>
              <a:t> and memory. In each of these two images, the horizontal dimension is for resource slots and we allocate job over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the scheduler sees a list of pending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Now jobs come with known resource requests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this red job takes 2 unit of CPU, 1 unit of memory and will take 3 units of time to complete. This purple job takes 1 unit of CPU, 2 unit of memory and 1 unit of time to finish.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scheduler decides which job to schedule to the cluster, [click] say it allocates this red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is common in practice, we assume the scheduling decisions are non-preemptive. Once the job is allocated, it holds the resource until it is completed.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As a concrete objective that I will focus on in this talk, I am </a:t>
            </a:r>
            <a:r>
              <a:rPr lang="en-US" baseline="0" dirty="0" err="1" smtClean="0"/>
              <a:t>gonna</a:t>
            </a:r>
            <a:r>
              <a:rPr lang="en-US" baseline="0" dirty="0" smtClean="0"/>
              <a:t> assume the goal is to minimize average slowdown. The slowdown is defined to be actual duration of a job, divided by its intrinsic length. This is like a normalized completion time of the job.</a:t>
            </a:r>
          </a:p>
        </p:txBody>
      </p:sp>
      <p:sp>
        <p:nvSpPr>
          <p:cNvPr id="4" name="Slide Number Placeholder 3"/>
          <p:cNvSpPr>
            <a:spLocks noGrp="1"/>
          </p:cNvSpPr>
          <p:nvPr>
            <p:ph type="sldNum" sz="quarter" idx="10"/>
          </p:nvPr>
        </p:nvSpPr>
        <p:spPr/>
        <p:txBody>
          <a:bodyPr/>
          <a:lstStyle/>
          <a:p>
            <a:fld id="{C41BAFC9-EC10-6547-9C34-5A9E5DD21D97}" type="slidenum">
              <a:rPr lang="en-US" smtClean="0"/>
              <a:t>9</a:t>
            </a:fld>
            <a:endParaRPr lang="en-US"/>
          </a:p>
        </p:txBody>
      </p:sp>
    </p:spTree>
    <p:extLst>
      <p:ext uri="{BB962C8B-B14F-4D97-AF65-F5344CB8AC3E}">
        <p14:creationId xmlns:p14="http://schemas.microsoft.com/office/powerpoint/2010/main" val="99389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275B0A-FD97-A145-B397-30138C7D80D7}"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64298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F9601F-321F-1948-BD55-000155C2C278}"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954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81142-9A27-7744-B22B-22AE2156CB3A}"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53463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700290-8893-2943-92D6-CDA794E2E090}"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385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A0E-1A97-4643-BDEE-8187C88C05B4}" type="datetime1">
              <a:rPr lang="en-US" smtClean="0"/>
              <a:t>12/7/16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314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A8E9F3-E88A-664F-9A53-5B97DF37BC90}" type="datetime1">
              <a:rPr lang="en-US" smtClean="0"/>
              <a:t>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73783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48EB98-352F-5B46-9639-15711A33D3E7}" type="datetime1">
              <a:rPr lang="en-US" smtClean="0"/>
              <a:t>12/7/16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23130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D70DA4-2C66-2E48-A54E-B78A38EE5A03}" type="datetime1">
              <a:rPr lang="en-US" smtClean="0"/>
              <a:t>12/7/16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46446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E59A-0159-0E40-92BD-B61489488EFD}" type="datetime1">
              <a:rPr lang="en-US" smtClean="0"/>
              <a:t>12/7/16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89643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BCC62-EFAF-4146-BD2F-38CD52ACA6E8}" type="datetime1">
              <a:rPr lang="en-US" smtClean="0"/>
              <a:t>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80712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ABB2AC-373D-D54B-A3B3-BA9FD9DBBCB7}" type="datetime1">
              <a:rPr lang="en-US" smtClean="0"/>
              <a:t>12/7/16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56644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9834D-D38C-0045-A0EF-2F389717CD7F}" type="datetime1">
              <a:rPr lang="en-US" smtClean="0"/>
              <a:t>12/7/16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BB12F-08D1-5143-8348-1CE77D46ED74}" type="slidenum">
              <a:rPr lang="en-US" smtClean="0"/>
              <a:t>‹#›</a:t>
            </a:fld>
            <a:endParaRPr lang="en-US"/>
          </a:p>
        </p:txBody>
      </p:sp>
    </p:spTree>
    <p:extLst>
      <p:ext uri="{BB962C8B-B14F-4D97-AF65-F5344CB8AC3E}">
        <p14:creationId xmlns:p14="http://schemas.microsoft.com/office/powerpoint/2010/main" val="48838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4.gi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 Type="http://schemas.microsoft.com/office/2007/relationships/media" Target="../media/media1.mp4"/><Relationship Id="rId2" Type="http://schemas.openxmlformats.org/officeDocument/2006/relationships/video" Target="../media/media1.mp4"/><Relationship Id="rId3" Type="http://schemas.microsoft.com/office/2007/relationships/media" Target="../media/media2.mp4"/><Relationship Id="rId4" Type="http://schemas.openxmlformats.org/officeDocument/2006/relationships/video" Target="../media/media2.mp4"/><Relationship Id="rId5" Type="http://schemas.microsoft.com/office/2007/relationships/media" Target="../media/media3.mp4"/><Relationship Id="rId6" Type="http://schemas.openxmlformats.org/officeDocument/2006/relationships/video" Target="../media/media3.mp4"/><Relationship Id="rId7" Type="http://schemas.openxmlformats.org/officeDocument/2006/relationships/slideLayout" Target="../slideLayouts/slideLayout2.xml"/><Relationship Id="rId8" Type="http://schemas.openxmlformats.org/officeDocument/2006/relationships/notesSlide" Target="../notesSlides/notesSlide18.xml"/><Relationship Id="rId9" Type="http://schemas.openxmlformats.org/officeDocument/2006/relationships/image" Target="../media/image34.emf"/><Relationship Id="rId10"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gi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0070C0"/>
                </a:solidFill>
              </a:rPr>
              <a:t>Resource Management with Deep Reinforcement Learning</a:t>
            </a:r>
            <a:br>
              <a:rPr lang="en-US" b="1" dirty="0" smtClean="0">
                <a:solidFill>
                  <a:srgbClr val="0070C0"/>
                </a:solidFill>
              </a:rPr>
            </a:br>
            <a:endParaRPr lang="en-US" dirty="0">
              <a:solidFill>
                <a:srgbClr val="0070C0"/>
              </a:solidFill>
            </a:endParaRPr>
          </a:p>
        </p:txBody>
      </p:sp>
      <p:sp>
        <p:nvSpPr>
          <p:cNvPr id="3" name="Subtitle 2"/>
          <p:cNvSpPr>
            <a:spLocks noGrp="1"/>
          </p:cNvSpPr>
          <p:nvPr>
            <p:ph type="subTitle" idx="1"/>
          </p:nvPr>
        </p:nvSpPr>
        <p:spPr/>
        <p:txBody>
          <a:bodyPr>
            <a:noAutofit/>
          </a:bodyPr>
          <a:lstStyle/>
          <a:p>
            <a:endParaRPr lang="en-US" sz="2800" b="1" dirty="0" smtClean="0">
              <a:solidFill>
                <a:schemeClr val="tx1">
                  <a:lumMod val="65000"/>
                  <a:lumOff val="35000"/>
                </a:schemeClr>
              </a:solidFill>
            </a:endParaRPr>
          </a:p>
          <a:p>
            <a:r>
              <a:rPr lang="en-US" sz="2800" b="1" dirty="0" smtClean="0">
                <a:solidFill>
                  <a:srgbClr val="221E1F"/>
                </a:solidFill>
              </a:rPr>
              <a:t>Hongzi Mao</a:t>
            </a:r>
          </a:p>
          <a:p>
            <a:r>
              <a:rPr lang="en-US" sz="2800" b="1" dirty="0" smtClean="0">
                <a:solidFill>
                  <a:srgbClr val="666666"/>
                </a:solidFill>
              </a:rPr>
              <a:t>Mohammad </a:t>
            </a:r>
            <a:r>
              <a:rPr lang="en-US" sz="2800" b="1" dirty="0" err="1" smtClean="0">
                <a:solidFill>
                  <a:srgbClr val="666666"/>
                </a:solidFill>
              </a:rPr>
              <a:t>Alizadeh</a:t>
            </a:r>
            <a:r>
              <a:rPr lang="en-US" sz="2800" b="1" dirty="0" smtClean="0">
                <a:solidFill>
                  <a:srgbClr val="666666"/>
                </a:solidFill>
              </a:rPr>
              <a:t>, </a:t>
            </a:r>
            <a:r>
              <a:rPr lang="en-US" sz="2800" b="1" dirty="0" err="1" smtClean="0">
                <a:solidFill>
                  <a:srgbClr val="666666"/>
                </a:solidFill>
              </a:rPr>
              <a:t>Ishai</a:t>
            </a:r>
            <a:r>
              <a:rPr lang="en-US" sz="2800" b="1" dirty="0" smtClean="0">
                <a:solidFill>
                  <a:srgbClr val="666666"/>
                </a:solidFill>
              </a:rPr>
              <a:t> </a:t>
            </a:r>
            <a:r>
              <a:rPr lang="en-US" sz="2800" b="1" dirty="0" err="1" smtClean="0">
                <a:solidFill>
                  <a:srgbClr val="666666"/>
                </a:solidFill>
              </a:rPr>
              <a:t>Menache</a:t>
            </a:r>
            <a:r>
              <a:rPr lang="en-US" sz="2800" b="1" dirty="0" smtClean="0">
                <a:solidFill>
                  <a:srgbClr val="666666"/>
                </a:solidFill>
              </a:rPr>
              <a:t>, </a:t>
            </a:r>
            <a:r>
              <a:rPr lang="en-US" sz="2800" b="1" dirty="0" err="1" smtClean="0">
                <a:solidFill>
                  <a:srgbClr val="666666"/>
                </a:solidFill>
              </a:rPr>
              <a:t>Srikanth</a:t>
            </a:r>
            <a:r>
              <a:rPr lang="en-US" sz="2800" b="1" dirty="0" smtClean="0">
                <a:solidFill>
                  <a:srgbClr val="666666"/>
                </a:solidFill>
              </a:rPr>
              <a:t> </a:t>
            </a:r>
            <a:r>
              <a:rPr lang="en-US" sz="2800" b="1" dirty="0" err="1" smtClean="0">
                <a:solidFill>
                  <a:srgbClr val="666666"/>
                </a:solidFill>
              </a:rPr>
              <a:t>Kandula</a:t>
            </a:r>
            <a:r>
              <a:rPr lang="en-US" sz="2800" b="1" dirty="0" smtClean="0">
                <a:solidFill>
                  <a:srgbClr val="666666"/>
                </a:solidFill>
              </a:rPr>
              <a:t> </a:t>
            </a:r>
          </a:p>
        </p:txBody>
      </p:sp>
      <p:pic>
        <p:nvPicPr>
          <p:cNvPr id="5" name="Picture 4"/>
          <p:cNvPicPr>
            <a:picLocks noChangeAspect="1"/>
          </p:cNvPicPr>
          <p:nvPr/>
        </p:nvPicPr>
        <p:blipFill>
          <a:blip r:embed="rId3"/>
          <a:stretch>
            <a:fillRect/>
          </a:stretch>
        </p:blipFill>
        <p:spPr>
          <a:xfrm>
            <a:off x="448409" y="5892801"/>
            <a:ext cx="1287837" cy="6659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656" y="6037468"/>
            <a:ext cx="1917627" cy="534996"/>
          </a:xfrm>
          <a:prstGeom prst="rect">
            <a:avLst/>
          </a:prstGeom>
        </p:spPr>
      </p:pic>
    </p:spTree>
    <p:extLst>
      <p:ext uri="{BB962C8B-B14F-4D97-AF65-F5344CB8AC3E}">
        <p14:creationId xmlns:p14="http://schemas.microsoft.com/office/powerpoint/2010/main" val="5401249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857" y="3703220"/>
            <a:ext cx="1112127" cy="492443"/>
          </a:xfrm>
          <a:prstGeom prst="rect">
            <a:avLst/>
          </a:prstGeom>
          <a:noFill/>
        </p:spPr>
        <p:txBody>
          <a:bodyPr wrap="square" rtlCol="0">
            <a:spAutoFit/>
          </a:bodyPr>
          <a:lstStyle/>
          <a:p>
            <a:r>
              <a:rPr lang="en-US" sz="2600" dirty="0" smtClean="0"/>
              <a:t>Agent</a:t>
            </a:r>
            <a:endParaRPr lang="en-US" sz="2600" dirty="0"/>
          </a:p>
        </p:txBody>
      </p:sp>
      <p:cxnSp>
        <p:nvCxnSpPr>
          <p:cNvPr id="77" name="Straight Arrow Connector 76"/>
          <p:cNvCxnSpPr/>
          <p:nvPr/>
        </p:nvCxnSpPr>
        <p:spPr>
          <a:xfrm>
            <a:off x="1353275" y="4058351"/>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80139"/>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80" name="Straight Arrow Connector 79"/>
          <p:cNvCxnSpPr>
            <a:stCxn id="163" idx="0"/>
          </p:cNvCxnSpPr>
          <p:nvPr/>
        </p:nvCxnSpPr>
        <p:spPr>
          <a:xfrm flipV="1">
            <a:off x="4465300" y="2822605"/>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2725"/>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82" name="Straight Arrow Connector 81"/>
          <p:cNvCxnSpPr/>
          <p:nvPr/>
        </p:nvCxnSpPr>
        <p:spPr>
          <a:xfrm flipH="1">
            <a:off x="694519" y="2836679"/>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32155"/>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3370"/>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20862"/>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31157"/>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3588"/>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88" name="TextBox 87"/>
          <p:cNvSpPr txBox="1"/>
          <p:nvPr/>
        </p:nvSpPr>
        <p:spPr>
          <a:xfrm>
            <a:off x="1801664" y="2249992"/>
            <a:ext cx="1206805" cy="492443"/>
          </a:xfrm>
          <a:prstGeom prst="rect">
            <a:avLst/>
          </a:prstGeom>
          <a:noFill/>
        </p:spPr>
        <p:txBody>
          <a:bodyPr wrap="none" rtlCol="0">
            <a:spAutoFit/>
          </a:bodyPr>
          <a:lstStyle/>
          <a:p>
            <a:r>
              <a:rPr lang="en-US" sz="2600" dirty="0" smtClean="0"/>
              <a:t>Reward</a:t>
            </a:r>
            <a:endParaRPr lang="en-US" sz="2600" i="1" dirty="0"/>
          </a:p>
        </p:txBody>
      </p:sp>
      <p:sp>
        <p:nvSpPr>
          <p:cNvPr id="491" name="Rectangle 490"/>
          <p:cNvSpPr/>
          <p:nvPr/>
        </p:nvSpPr>
        <p:spPr>
          <a:xfrm>
            <a:off x="129681" y="3408798"/>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3" name="Rectangle 162"/>
          <p:cNvSpPr/>
          <p:nvPr/>
        </p:nvSpPr>
        <p:spPr>
          <a:xfrm>
            <a:off x="3456860" y="3403153"/>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3" name="Slide Number Placeholder 2"/>
          <p:cNvSpPr>
            <a:spLocks noGrp="1"/>
          </p:cNvSpPr>
          <p:nvPr>
            <p:ph type="sldNum" sz="quarter" idx="12"/>
          </p:nvPr>
        </p:nvSpPr>
        <p:spPr/>
        <p:txBody>
          <a:bodyPr/>
          <a:lstStyle/>
          <a:p>
            <a:fld id="{E0EBB12F-08D1-5143-8348-1CE77D46ED74}" type="slidenum">
              <a:rPr lang="en-US" smtClean="0"/>
              <a:t>10</a:t>
            </a:fld>
            <a:endParaRPr lang="en-US"/>
          </a:p>
        </p:txBody>
      </p:sp>
      <p:sp>
        <p:nvSpPr>
          <p:cNvPr id="116" name="Title 1"/>
          <p:cNvSpPr txBox="1">
            <a:spLocks/>
          </p:cNvSpPr>
          <p:nvPr/>
        </p:nvSpPr>
        <p:spPr>
          <a:xfrm>
            <a:off x="596900" y="15664"/>
            <a:ext cx="110697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70C0"/>
                </a:solidFill>
              </a:rPr>
              <a:t>Map to Reinforcement Learning</a:t>
            </a:r>
            <a:endParaRPr lang="en-US" b="1" dirty="0">
              <a:solidFill>
                <a:srgbClr val="0070C0"/>
              </a:solidFill>
            </a:endParaRPr>
          </a:p>
        </p:txBody>
      </p:sp>
    </p:spTree>
    <p:extLst>
      <p:ext uri="{BB962C8B-B14F-4D97-AF65-F5344CB8AC3E}">
        <p14:creationId xmlns:p14="http://schemas.microsoft.com/office/powerpoint/2010/main" val="14820810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0"/>
            <a:ext cx="11069712" cy="1325563"/>
          </a:xfrm>
        </p:spPr>
        <p:txBody>
          <a:bodyPr/>
          <a:lstStyle/>
          <a:p>
            <a:pPr algn="ctr"/>
            <a:r>
              <a:rPr lang="en-US" b="1" dirty="0" smtClean="0">
                <a:solidFill>
                  <a:srgbClr val="0070C0"/>
                </a:solidFill>
              </a:rPr>
              <a:t>Map to RL: (1) state space</a:t>
            </a:r>
            <a:endParaRPr lang="en-US" b="1" dirty="0">
              <a:solidFill>
                <a:srgbClr val="0070C0"/>
              </a:solidFill>
            </a:endParaRPr>
          </a:p>
        </p:txBody>
      </p:sp>
      <p:sp>
        <p:nvSpPr>
          <p:cNvPr id="6" name="TextBox 5"/>
          <p:cNvSpPr txBox="1"/>
          <p:nvPr/>
        </p:nvSpPr>
        <p:spPr>
          <a:xfrm>
            <a:off x="207857" y="3700708"/>
            <a:ext cx="1112127" cy="492443"/>
          </a:xfrm>
          <a:prstGeom prst="rect">
            <a:avLst/>
          </a:prstGeom>
          <a:noFill/>
        </p:spPr>
        <p:txBody>
          <a:bodyPr wrap="square" rtlCol="0">
            <a:spAutoFit/>
          </a:bodyPr>
          <a:lstStyle/>
          <a:p>
            <a:r>
              <a:rPr lang="en-US" sz="2600" dirty="0" smtClean="0"/>
              <a:t>Agent</a:t>
            </a:r>
            <a:endParaRPr lang="en-US" sz="2600" dirty="0"/>
          </a:p>
        </p:txBody>
      </p:sp>
      <p:cxnSp>
        <p:nvCxnSpPr>
          <p:cNvPr id="77" name="Straight Arrow Connector 76"/>
          <p:cNvCxnSpPr/>
          <p:nvPr/>
        </p:nvCxnSpPr>
        <p:spPr>
          <a:xfrm>
            <a:off x="1353275" y="405583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77627"/>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80" name="Straight Arrow Connector 79"/>
          <p:cNvCxnSpPr>
            <a:stCxn id="163" idx="0"/>
          </p:cNvCxnSpPr>
          <p:nvPr/>
        </p:nvCxnSpPr>
        <p:spPr>
          <a:xfrm flipV="1">
            <a:off x="4465300" y="282009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0213"/>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82" name="Straight Arrow Connector 81"/>
          <p:cNvCxnSpPr/>
          <p:nvPr/>
        </p:nvCxnSpPr>
        <p:spPr>
          <a:xfrm flipH="1">
            <a:off x="694519" y="283416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2964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085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1835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2864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1076"/>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88" name="TextBox 87"/>
          <p:cNvSpPr txBox="1"/>
          <p:nvPr/>
        </p:nvSpPr>
        <p:spPr>
          <a:xfrm>
            <a:off x="1801664" y="2247480"/>
            <a:ext cx="1206805" cy="492443"/>
          </a:xfrm>
          <a:prstGeom prst="rect">
            <a:avLst/>
          </a:prstGeom>
          <a:noFill/>
        </p:spPr>
        <p:txBody>
          <a:bodyPr wrap="none" rtlCol="0">
            <a:spAutoFit/>
          </a:bodyPr>
          <a:lstStyle/>
          <a:p>
            <a:r>
              <a:rPr lang="en-US" sz="2600" dirty="0" smtClean="0"/>
              <a:t>Reward</a:t>
            </a:r>
            <a:endParaRPr lang="en-US" sz="2600" i="1" dirty="0"/>
          </a:p>
        </p:txBody>
      </p:sp>
      <p:sp>
        <p:nvSpPr>
          <p:cNvPr id="491" name="Rectangle 490"/>
          <p:cNvSpPr/>
          <p:nvPr/>
        </p:nvSpPr>
        <p:spPr>
          <a:xfrm>
            <a:off x="129681" y="340628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598" name="TextBox 597"/>
          <p:cNvSpPr txBox="1"/>
          <p:nvPr/>
        </p:nvSpPr>
        <p:spPr>
          <a:xfrm>
            <a:off x="6421036" y="1095551"/>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5796"/>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18475"/>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6612"/>
            <a:ext cx="1162229" cy="400110"/>
          </a:xfrm>
          <a:prstGeom prst="rect">
            <a:avLst/>
          </a:prstGeom>
          <a:noFill/>
        </p:spPr>
        <p:txBody>
          <a:bodyPr wrap="square" rtlCol="0">
            <a:spAutoFit/>
          </a:bodyPr>
          <a:lstStyle/>
          <a:p>
            <a:r>
              <a:rPr lang="en-US" sz="2000" dirty="0" smtClean="0"/>
              <a:t>Memory</a:t>
            </a:r>
            <a:endParaRPr lang="en-US" sz="2000" dirty="0"/>
          </a:p>
        </p:txBody>
      </p:sp>
      <p:sp>
        <p:nvSpPr>
          <p:cNvPr id="163" name="Rectangle 162"/>
          <p:cNvSpPr/>
          <p:nvPr/>
        </p:nvSpPr>
        <p:spPr>
          <a:xfrm>
            <a:off x="3456860" y="340064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 name="Rectangle 15"/>
          <p:cNvSpPr/>
          <p:nvPr/>
        </p:nvSpPr>
        <p:spPr>
          <a:xfrm>
            <a:off x="6423899"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9902" y="2483540"/>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30595"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30824"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5082"/>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151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137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289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34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599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08" y="44382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595" y="443820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7467"/>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695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519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505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657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71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296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2950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114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2459"/>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231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383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44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69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6773"/>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647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633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2785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2841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094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0788"/>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147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132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285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341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59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385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37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52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57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1833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1817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19808"/>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19294"/>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11</a:t>
            </a:fld>
            <a:endParaRPr lang="en-US"/>
          </a:p>
        </p:txBody>
      </p:sp>
      <p:cxnSp>
        <p:nvCxnSpPr>
          <p:cNvPr id="151" name="Straight Arrow Connector 150"/>
          <p:cNvCxnSpPr/>
          <p:nvPr/>
        </p:nvCxnSpPr>
        <p:spPr>
          <a:xfrm flipH="1" flipV="1">
            <a:off x="7479494" y="1159143"/>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5960"/>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00" y="4142419"/>
            <a:ext cx="3279289" cy="1581941"/>
          </a:xfrm>
          <a:prstGeom prst="rect">
            <a:avLst/>
          </a:prstGeom>
        </p:spPr>
      </p:pic>
    </p:spTree>
    <p:extLst>
      <p:ext uri="{BB962C8B-B14F-4D97-AF65-F5344CB8AC3E}">
        <p14:creationId xmlns:p14="http://schemas.microsoft.com/office/powerpoint/2010/main" val="1296321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9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0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0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0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1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1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1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1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1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1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1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2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2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2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2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2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4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5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5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5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5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5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5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5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5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5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5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6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6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6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6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68"/>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69"/>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370"/>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71"/>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72"/>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37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374"/>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75"/>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7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80"/>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8" grpId="0"/>
      <p:bldP spid="603" grpId="0"/>
      <p:bldP spid="604" grpId="0"/>
      <p:bldP spid="605" grpId="0"/>
      <p:bldP spid="16" grpId="0" animBg="1"/>
      <p:bldP spid="209" grpId="0" animBg="1"/>
      <p:bldP spid="210" grpId="0" animBg="1"/>
      <p:bldP spid="212" grpId="0" animBg="1"/>
      <p:bldP spid="213" grpId="0" animBg="1"/>
      <p:bldP spid="214" grpId="0" animBg="1"/>
      <p:bldP spid="215" grpId="0" animBg="1"/>
      <p:bldP spid="217" grpId="0" animBg="1"/>
      <p:bldP spid="218" grpId="0" animBg="1"/>
      <p:bldP spid="219" grpId="0" animBg="1"/>
      <p:bldP spid="223" grpId="0" animBg="1"/>
      <p:bldP spid="224" grpId="0" animBg="1"/>
      <p:bldP spid="225" grpId="0" animBg="1"/>
      <p:bldP spid="229" grpId="0" animBg="1"/>
      <p:bldP spid="230"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7" grpId="0" animBg="1"/>
      <p:bldP spid="268" grpId="0" animBg="1"/>
      <p:bldP spid="269" grpId="0" animBg="1"/>
      <p:bldP spid="270"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7" grpId="0" animBg="1"/>
      <p:bldP spid="288" grpId="0" animBg="1"/>
      <p:bldP spid="297" grpId="0" animBg="1"/>
      <p:bldP spid="298" grpId="0" animBg="1"/>
      <p:bldP spid="299" grpId="0" animBg="1"/>
      <p:bldP spid="300" grpId="0" animBg="1"/>
      <p:bldP spid="301" grpId="0" animBg="1"/>
      <p:bldP spid="302" grpId="0" animBg="1"/>
      <p:bldP spid="303" grpId="0" animBg="1"/>
      <p:bldP spid="304" grpId="0" animBg="1"/>
      <p:bldP spid="306" grpId="0" animBg="1"/>
      <p:bldP spid="308" grpId="0" animBg="1"/>
      <p:bldP spid="309" grpId="0" animBg="1"/>
      <p:bldP spid="310" grpId="0" animBg="1"/>
      <p:bldP spid="311" grpId="0" animBg="1"/>
      <p:bldP spid="312" grpId="0" animBg="1"/>
      <p:bldP spid="313" grpId="0" animBg="1"/>
      <p:bldP spid="314" grpId="0" animBg="1"/>
      <p:bldP spid="315" grpId="0" animBg="1"/>
      <p:bldP spid="319" grpId="0" animBg="1"/>
      <p:bldP spid="320" grpId="0" animBg="1"/>
      <p:bldP spid="321" grpId="0" animBg="1"/>
      <p:bldP spid="322" grpId="0" animBg="1"/>
      <p:bldP spid="323" grpId="0" animBg="1"/>
      <p:bldP spid="324" grpId="0" animBg="1"/>
      <p:bldP spid="325" grpId="0" animBg="1"/>
      <p:bldP spid="326"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8" grpId="0" animBg="1"/>
      <p:bldP spid="369" grpId="0" animBg="1"/>
      <p:bldP spid="370" grpId="0" animBg="1"/>
      <p:bldP spid="371" grpId="0" animBg="1"/>
      <p:bldP spid="372" grpId="0" animBg="1"/>
      <p:bldP spid="373" grpId="0" animBg="1"/>
      <p:bldP spid="374" grpId="0" animBg="1"/>
      <p:bldP spid="375" grpId="0" animBg="1"/>
      <p:bldP spid="377" grpId="0" animBg="1"/>
      <p:bldP spid="380" grpId="0" animBg="1"/>
      <p:bldP spid="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smtClean="0">
                <a:solidFill>
                  <a:srgbClr val="0070C0"/>
                </a:solidFill>
              </a:rPr>
              <a:t>Map to RL: (2) action space</a:t>
            </a:r>
            <a:endParaRPr lang="en-US" b="1" dirty="0">
              <a:solidFill>
                <a:srgbClr val="0070C0"/>
              </a:solidFill>
            </a:endParaRP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smtClean="0"/>
              <a:t>Memory</a:t>
            </a:r>
            <a:endParaRPr lang="en-US" sz="2000" dirty="0"/>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12</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smtClean="0"/>
          </a:p>
          <a:p>
            <a:pPr algn="ctr"/>
            <a:r>
              <a:rPr lang="en-US" sz="2800" dirty="0" smtClean="0"/>
              <a:t>Challenge: explosion of the action space</a:t>
            </a:r>
          </a:p>
          <a:p>
            <a:pPr algn="ctr"/>
            <a:endParaRPr lang="en-US" sz="1200" dirty="0" smtClean="0"/>
          </a:p>
        </p:txBody>
      </p:sp>
    </p:spTree>
    <p:extLst>
      <p:ext uri="{BB962C8B-B14F-4D97-AF65-F5344CB8AC3E}">
        <p14:creationId xmlns:p14="http://schemas.microsoft.com/office/powerpoint/2010/main" val="535839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300"/>
                                        <p:tgtEl>
                                          <p:spTgt spid="7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wipe(down)">
                                      <p:cBhvr>
                                        <p:cTn id="18" dur="300"/>
                                        <p:tgtEl>
                                          <p:spTgt spid="41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52 -0.00093 L -0.09857 0.13171 " pathEditMode="relative" rAng="0" ptsTypes="AA">
                                      <p:cBhvr>
                                        <p:cTn id="22" dur="500" fill="hold"/>
                                        <p:tgtEl>
                                          <p:spTgt spid="284"/>
                                        </p:tgtEl>
                                        <p:attrNameLst>
                                          <p:attrName>ppt_x</p:attrName>
                                          <p:attrName>ppt_y</p:attrName>
                                        </p:attrNameLst>
                                      </p:cBhvr>
                                      <p:rCtr x="-4961" y="6620"/>
                                    </p:animMotion>
                                  </p:childTnLst>
                                </p:cTn>
                              </p:par>
                              <p:par>
                                <p:cTn id="23" presetID="0" presetClass="path" presetSubtype="0" accel="50000" decel="50000" fill="hold" grpId="0" nodeType="withEffect">
                                  <p:stCondLst>
                                    <p:cond delay="0"/>
                                  </p:stCondLst>
                                  <p:childTnLst>
                                    <p:animMotion origin="layout" path="M 0.00052 -0.00093 L -0.09857 0.13171 " pathEditMode="relative" rAng="0" ptsTypes="AA">
                                      <p:cBhvr>
                                        <p:cTn id="24" dur="500" fill="hold"/>
                                        <p:tgtEl>
                                          <p:spTgt spid="285"/>
                                        </p:tgtEl>
                                        <p:attrNameLst>
                                          <p:attrName>ppt_x</p:attrName>
                                          <p:attrName>ppt_y</p:attrName>
                                        </p:attrNameLst>
                                      </p:cBhvr>
                                      <p:rCtr x="-4961" y="6620"/>
                                    </p:animMotion>
                                  </p:childTnLst>
                                </p:cTn>
                              </p:par>
                              <p:par>
                                <p:cTn id="25" presetID="0" presetClass="path" presetSubtype="0" accel="50000" decel="50000" fill="hold" grpId="0" nodeType="withEffect">
                                  <p:stCondLst>
                                    <p:cond delay="0"/>
                                  </p:stCondLst>
                                  <p:childTnLst>
                                    <p:animMotion origin="layout" path="M 0.00052 -0.00093 L -0.09857 0.13171 " pathEditMode="relative" rAng="0" ptsTypes="AA">
                                      <p:cBhvr>
                                        <p:cTn id="26" dur="500" fill="hold"/>
                                        <p:tgtEl>
                                          <p:spTgt spid="288"/>
                                        </p:tgtEl>
                                        <p:attrNameLst>
                                          <p:attrName>ppt_x</p:attrName>
                                          <p:attrName>ppt_y</p:attrName>
                                        </p:attrNameLst>
                                      </p:cBhvr>
                                      <p:rCtr x="-4961" y="6620"/>
                                    </p:animMotion>
                                  </p:childTnLst>
                                </p:cTn>
                              </p:par>
                              <p:par>
                                <p:cTn id="27" presetID="0" presetClass="path" presetSubtype="0" accel="50000" decel="50000" fill="hold" grpId="0" nodeType="withEffect">
                                  <p:stCondLst>
                                    <p:cond delay="0"/>
                                  </p:stCondLst>
                                  <p:childTnLst>
                                    <p:animMotion origin="layout" path="M 0.00052 -0.00093 L -0.09857 0.13171 " pathEditMode="relative" rAng="0" ptsTypes="AA">
                                      <p:cBhvr>
                                        <p:cTn id="28" dur="500" fill="hold"/>
                                        <p:tgtEl>
                                          <p:spTgt spid="287"/>
                                        </p:tgtEl>
                                        <p:attrNameLst>
                                          <p:attrName>ppt_x</p:attrName>
                                          <p:attrName>ppt_y</p:attrName>
                                        </p:attrNameLst>
                                      </p:cBhvr>
                                      <p:rCtr x="-4961" y="6620"/>
                                    </p:animMotion>
                                  </p:childTnLst>
                                </p:cTn>
                              </p:par>
                              <p:par>
                                <p:cTn id="29" presetID="0" presetClass="path" presetSubtype="0" accel="50000" decel="50000" fill="hold" grpId="0" nodeType="withEffect">
                                  <p:stCondLst>
                                    <p:cond delay="0"/>
                                  </p:stCondLst>
                                  <p:childTnLst>
                                    <p:animMotion origin="layout" path="M 0.00052 -0.00046 L -0.09857 0.13218 " pathEditMode="relative" rAng="0" ptsTypes="AA">
                                      <p:cBhvr>
                                        <p:cTn id="30" dur="500" fill="hold"/>
                                        <p:tgtEl>
                                          <p:spTgt spid="304"/>
                                        </p:tgtEl>
                                        <p:attrNameLst>
                                          <p:attrName>ppt_x</p:attrName>
                                          <p:attrName>ppt_y</p:attrName>
                                        </p:attrNameLst>
                                      </p:cBhvr>
                                      <p:rCtr x="-4961" y="6620"/>
                                    </p:animMotion>
                                  </p:childTnLst>
                                </p:cTn>
                              </p:par>
                              <p:par>
                                <p:cTn id="31" presetID="0" presetClass="path" presetSubtype="0" accel="50000" decel="50000" fill="hold" grpId="0" nodeType="withEffect">
                                  <p:stCondLst>
                                    <p:cond delay="0"/>
                                  </p:stCondLst>
                                  <p:childTnLst>
                                    <p:animMotion origin="layout" path="M 0.00052 -4.07407E-6 L -0.09857 0.13264 " pathEditMode="relative" rAng="0" ptsTypes="AA">
                                      <p:cBhvr>
                                        <p:cTn id="32" dur="500" fill="hold"/>
                                        <p:tgtEl>
                                          <p:spTgt spid="306"/>
                                        </p:tgtEl>
                                        <p:attrNameLst>
                                          <p:attrName>ppt_x</p:attrName>
                                          <p:attrName>ppt_y</p:attrName>
                                        </p:attrNameLst>
                                      </p:cBhvr>
                                      <p:rCtr x="-4961" y="6620"/>
                                    </p:animMotion>
                                  </p:childTnLst>
                                </p:cTn>
                              </p:par>
                              <p:par>
                                <p:cTn id="33" presetID="0" presetClass="path" presetSubtype="0" accel="50000" decel="50000" fill="hold" grpId="0" nodeType="withEffect">
                                  <p:stCondLst>
                                    <p:cond delay="0"/>
                                  </p:stCondLst>
                                  <p:childTnLst>
                                    <p:animMotion origin="layout" path="M 3.125E-6 -3.7037E-7 L -0.14076 0.08912 " pathEditMode="relative" rAng="0" ptsTypes="AA">
                                      <p:cBhvr>
                                        <p:cTn id="34" dur="500" fill="hold"/>
                                        <p:tgtEl>
                                          <p:spTgt spid="315"/>
                                        </p:tgtEl>
                                        <p:attrNameLst>
                                          <p:attrName>ppt_x</p:attrName>
                                          <p:attrName>ppt_y</p:attrName>
                                        </p:attrNameLst>
                                      </p:cBhvr>
                                      <p:rCtr x="-7044" y="4444"/>
                                    </p:animMotion>
                                  </p:childTnLst>
                                </p:cTn>
                              </p:par>
                              <p:par>
                                <p:cTn id="35" presetID="0" presetClass="path" presetSubtype="0" accel="50000" decel="50000" fill="hold" grpId="0" nodeType="withEffect">
                                  <p:stCondLst>
                                    <p:cond delay="0"/>
                                  </p:stCondLst>
                                  <p:childTnLst>
                                    <p:animMotion origin="layout" path="M 3.125E-6 -4.07407E-6 L -0.16524 0.08889 " pathEditMode="relative" rAng="0" ptsTypes="AA">
                                      <p:cBhvr>
                                        <p:cTn id="36" dur="500" fill="hold"/>
                                        <p:tgtEl>
                                          <p:spTgt spid="326"/>
                                        </p:tgtEl>
                                        <p:attrNameLst>
                                          <p:attrName>ppt_x</p:attrName>
                                          <p:attrName>ppt_y</p:attrName>
                                        </p:attrNameLst>
                                      </p:cBhvr>
                                      <p:rCtr x="-8268" y="4444"/>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1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4" grpId="0" animBg="1"/>
      <p:bldP spid="285" grpId="0" animBg="1"/>
      <p:bldP spid="287" grpId="0" animBg="1"/>
      <p:bldP spid="288" grpId="0" animBg="1"/>
      <p:bldP spid="304" grpId="0" animBg="1"/>
      <p:bldP spid="306" grpId="0" animBg="1"/>
      <p:bldP spid="315" grpId="0" animBg="1"/>
      <p:bldP spid="326" grpId="0" animBg="1"/>
      <p:bldP spid="75" grpId="0" animBg="1"/>
      <p:bldP spid="410" grpId="0" animBg="1"/>
      <p:bldP spid="1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smtClean="0">
                <a:solidFill>
                  <a:srgbClr val="0070C0"/>
                </a:solidFill>
              </a:rPr>
              <a:t>Map to RL: (2) action space</a:t>
            </a:r>
            <a:endParaRPr lang="en-US" b="1" dirty="0">
              <a:solidFill>
                <a:srgbClr val="0070C0"/>
              </a:solidFill>
            </a:endParaRP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smtClean="0"/>
              <a:t>Memory</a:t>
            </a:r>
            <a:endParaRPr lang="en-US" sz="2000" dirty="0"/>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13</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954107"/>
          </a:xfrm>
          <a:prstGeom prst="rect">
            <a:avLst/>
          </a:prstGeom>
          <a:noFill/>
        </p:spPr>
        <p:txBody>
          <a:bodyPr wrap="square" rtlCol="0">
            <a:spAutoFit/>
          </a:bodyPr>
          <a:lstStyle/>
          <a:p>
            <a:pPr algn="ctr"/>
            <a:endParaRPr lang="en-US" sz="1200" b="1" dirty="0" smtClean="0"/>
          </a:p>
          <a:p>
            <a:pPr algn="ctr"/>
            <a:r>
              <a:rPr lang="en-US" sz="3200" b="1" dirty="0" smtClean="0"/>
              <a:t>Solution: sequential allocation + “move on” action</a:t>
            </a:r>
          </a:p>
          <a:p>
            <a:pPr algn="ctr"/>
            <a:endParaRPr lang="en-US" sz="1200" b="1" dirty="0" smtClean="0"/>
          </a:p>
        </p:txBody>
      </p:sp>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smtClean="0"/>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192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400"/>
                                        <p:tgtEl>
                                          <p:spTgt spid="16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400"/>
                                        <p:tgtEl>
                                          <p:spTgt spid="30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04"/>
                                        </p:tgtEl>
                                        <p:attrNameLst>
                                          <p:attrName>style.visibility</p:attrName>
                                        </p:attrNameLst>
                                      </p:cBhvr>
                                      <p:to>
                                        <p:strVal val="visible"/>
                                      </p:to>
                                    </p:set>
                                    <p:animEffect transition="in" filter="fade">
                                      <p:cBhvr>
                                        <p:cTn id="13" dur="400"/>
                                        <p:tgtEl>
                                          <p:spTgt spid="30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26"/>
                                        </p:tgtEl>
                                        <p:attrNameLst>
                                          <p:attrName>style.visibility</p:attrName>
                                        </p:attrNameLst>
                                      </p:cBhvr>
                                      <p:to>
                                        <p:strVal val="visible"/>
                                      </p:to>
                                    </p:set>
                                    <p:animEffect transition="in" filter="fade">
                                      <p:cBhvr>
                                        <p:cTn id="16" dur="400"/>
                                        <p:tgtEl>
                                          <p:spTgt spid="32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400"/>
                                        <p:tgtEl>
                                          <p:spTgt spid="28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fade">
                                      <p:cBhvr>
                                        <p:cTn id="22" dur="400"/>
                                        <p:tgtEl>
                                          <p:spTgt spid="28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400"/>
                                        <p:tgtEl>
                                          <p:spTgt spid="31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84"/>
                                        </p:tgtEl>
                                        <p:attrNameLst>
                                          <p:attrName>style.visibility</p:attrName>
                                        </p:attrNameLst>
                                      </p:cBhvr>
                                      <p:to>
                                        <p:strVal val="visible"/>
                                      </p:to>
                                    </p:set>
                                    <p:animEffect transition="in" filter="fade">
                                      <p:cBhvr>
                                        <p:cTn id="28" dur="400"/>
                                        <p:tgtEl>
                                          <p:spTgt spid="28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87"/>
                                        </p:tgtEl>
                                        <p:attrNameLst>
                                          <p:attrName>style.visibility</p:attrName>
                                        </p:attrNameLst>
                                      </p:cBhvr>
                                      <p:to>
                                        <p:strVal val="visible"/>
                                      </p:to>
                                    </p:set>
                                    <p:animEffect transition="in" filter="fade">
                                      <p:cBhvr>
                                        <p:cTn id="31" dur="400"/>
                                        <p:tgtEl>
                                          <p:spTgt spid="28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par>
                                <p:cTn id="35" presetID="10"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300"/>
                                        <p:tgtEl>
                                          <p:spTgt spid="1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fade">
                                      <p:cBhvr>
                                        <p:cTn id="40" dur="300"/>
                                        <p:tgtEl>
                                          <p:spTgt spid="1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down)">
                                      <p:cBhvr>
                                        <p:cTn id="45" dur="3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0052 -0.00093 L -0.09857 0.13171 " pathEditMode="relative" rAng="0" ptsTypes="AA">
                                      <p:cBhvr>
                                        <p:cTn id="49" dur="500" fill="hold"/>
                                        <p:tgtEl>
                                          <p:spTgt spid="284"/>
                                        </p:tgtEl>
                                        <p:attrNameLst>
                                          <p:attrName>ppt_x</p:attrName>
                                          <p:attrName>ppt_y</p:attrName>
                                        </p:attrNameLst>
                                      </p:cBhvr>
                                      <p:rCtr x="-4961" y="6620"/>
                                    </p:animMotion>
                                  </p:childTnLst>
                                </p:cTn>
                              </p:par>
                              <p:par>
                                <p:cTn id="50" presetID="0" presetClass="path" presetSubtype="0" accel="50000" decel="50000" fill="hold" grpId="0" nodeType="withEffect">
                                  <p:stCondLst>
                                    <p:cond delay="0"/>
                                  </p:stCondLst>
                                  <p:childTnLst>
                                    <p:animMotion origin="layout" path="M 0.00052 -0.00093 L -0.09857 0.13171 " pathEditMode="relative" rAng="0" ptsTypes="AA">
                                      <p:cBhvr>
                                        <p:cTn id="51" dur="500" fill="hold"/>
                                        <p:tgtEl>
                                          <p:spTgt spid="285"/>
                                        </p:tgtEl>
                                        <p:attrNameLst>
                                          <p:attrName>ppt_x</p:attrName>
                                          <p:attrName>ppt_y</p:attrName>
                                        </p:attrNameLst>
                                      </p:cBhvr>
                                      <p:rCtr x="-4961" y="6620"/>
                                    </p:animMotion>
                                  </p:childTnLst>
                                </p:cTn>
                              </p:par>
                              <p:par>
                                <p:cTn id="52" presetID="0" presetClass="path" presetSubtype="0" accel="50000" decel="50000" fill="hold" grpId="0" nodeType="withEffect">
                                  <p:stCondLst>
                                    <p:cond delay="0"/>
                                  </p:stCondLst>
                                  <p:childTnLst>
                                    <p:animMotion origin="layout" path="M 0.00052 -0.00093 L -0.09857 0.13171 " pathEditMode="relative" rAng="0" ptsTypes="AA">
                                      <p:cBhvr>
                                        <p:cTn id="53" dur="500" fill="hold"/>
                                        <p:tgtEl>
                                          <p:spTgt spid="288"/>
                                        </p:tgtEl>
                                        <p:attrNameLst>
                                          <p:attrName>ppt_x</p:attrName>
                                          <p:attrName>ppt_y</p:attrName>
                                        </p:attrNameLst>
                                      </p:cBhvr>
                                      <p:rCtr x="-4961" y="6620"/>
                                    </p:animMotion>
                                  </p:childTnLst>
                                </p:cTn>
                              </p:par>
                              <p:par>
                                <p:cTn id="54" presetID="0" presetClass="path" presetSubtype="0" accel="50000" decel="50000" fill="hold" grpId="0" nodeType="withEffect">
                                  <p:stCondLst>
                                    <p:cond delay="0"/>
                                  </p:stCondLst>
                                  <p:childTnLst>
                                    <p:animMotion origin="layout" path="M 0.00052 -0.00093 L -0.09857 0.13171 " pathEditMode="relative" rAng="0" ptsTypes="AA">
                                      <p:cBhvr>
                                        <p:cTn id="55" dur="500" fill="hold"/>
                                        <p:tgtEl>
                                          <p:spTgt spid="287"/>
                                        </p:tgtEl>
                                        <p:attrNameLst>
                                          <p:attrName>ppt_x</p:attrName>
                                          <p:attrName>ppt_y</p:attrName>
                                        </p:attrNameLst>
                                      </p:cBhvr>
                                      <p:rCtr x="-4961" y="6620"/>
                                    </p:animMotion>
                                  </p:childTnLst>
                                </p:cTn>
                              </p:par>
                              <p:par>
                                <p:cTn id="56" presetID="0" presetClass="path" presetSubtype="0" accel="50000" decel="50000" fill="hold" grpId="0" nodeType="withEffect">
                                  <p:stCondLst>
                                    <p:cond delay="0"/>
                                  </p:stCondLst>
                                  <p:childTnLst>
                                    <p:animMotion origin="layout" path="M 0.00052 -2.59259E-6 L -0.09857 0.13264 " pathEditMode="relative" rAng="0" ptsTypes="AA">
                                      <p:cBhvr>
                                        <p:cTn id="57" dur="500" fill="hold"/>
                                        <p:tgtEl>
                                          <p:spTgt spid="304"/>
                                        </p:tgtEl>
                                        <p:attrNameLst>
                                          <p:attrName>ppt_x</p:attrName>
                                          <p:attrName>ppt_y</p:attrName>
                                        </p:attrNameLst>
                                      </p:cBhvr>
                                      <p:rCtr x="-4961" y="6620"/>
                                    </p:animMotion>
                                  </p:childTnLst>
                                </p:cTn>
                              </p:par>
                              <p:par>
                                <p:cTn id="58" presetID="0" presetClass="path" presetSubtype="0" accel="50000" decel="50000" fill="hold" grpId="0" nodeType="withEffect">
                                  <p:stCondLst>
                                    <p:cond delay="0"/>
                                  </p:stCondLst>
                                  <p:childTnLst>
                                    <p:animMotion origin="layout" path="M 0.00052 -4.07407E-6 L -0.09857 0.13264 " pathEditMode="relative" rAng="0" ptsTypes="AA">
                                      <p:cBhvr>
                                        <p:cTn id="59" dur="500" fill="hold"/>
                                        <p:tgtEl>
                                          <p:spTgt spid="306"/>
                                        </p:tgtEl>
                                        <p:attrNameLst>
                                          <p:attrName>ppt_x</p:attrName>
                                          <p:attrName>ppt_y</p:attrName>
                                        </p:attrNameLst>
                                      </p:cBhvr>
                                      <p:rCtr x="-4961" y="662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10"/>
                                        </p:tgtEl>
                                        <p:attrNameLst>
                                          <p:attrName>style.visibility</p:attrName>
                                        </p:attrNameLst>
                                      </p:cBhvr>
                                      <p:to>
                                        <p:strVal val="visible"/>
                                      </p:to>
                                    </p:set>
                                    <p:animEffect transition="in" filter="wipe(down)">
                                      <p:cBhvr>
                                        <p:cTn id="64" dur="300"/>
                                        <p:tgtEl>
                                          <p:spTgt spid="410"/>
                                        </p:tgtEl>
                                      </p:cBhvr>
                                    </p:animEffect>
                                  </p:childTnLst>
                                </p:cTn>
                              </p:par>
                              <p:par>
                                <p:cTn id="65" presetID="10" presetClass="exit" presetSubtype="0" fill="hold" grpId="1" nodeType="withEffect">
                                  <p:stCondLst>
                                    <p:cond delay="0"/>
                                  </p:stCondLst>
                                  <p:childTnLst>
                                    <p:animEffect transition="out" filter="fade">
                                      <p:cBhvr>
                                        <p:cTn id="66" dur="100"/>
                                        <p:tgtEl>
                                          <p:spTgt spid="75"/>
                                        </p:tgtEl>
                                      </p:cBhvr>
                                    </p:animEffect>
                                    <p:set>
                                      <p:cBhvr>
                                        <p:cTn id="67" dur="1" fill="hold">
                                          <p:stCondLst>
                                            <p:cond delay="99"/>
                                          </p:stCondLst>
                                        </p:cTn>
                                        <p:tgtEl>
                                          <p:spTgt spid="7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3.125E-6 -3.7037E-7 L -0.14076 0.08912 " pathEditMode="relative" rAng="0" ptsTypes="AA">
                                      <p:cBhvr>
                                        <p:cTn id="71" dur="500" fill="hold"/>
                                        <p:tgtEl>
                                          <p:spTgt spid="315"/>
                                        </p:tgtEl>
                                        <p:attrNameLst>
                                          <p:attrName>ppt_x</p:attrName>
                                          <p:attrName>ppt_y</p:attrName>
                                        </p:attrNameLst>
                                      </p:cBhvr>
                                      <p:rCtr x="-7044" y="4444"/>
                                    </p:animMotion>
                                  </p:childTnLst>
                                </p:cTn>
                              </p:par>
                              <p:par>
                                <p:cTn id="72" presetID="0" presetClass="path" presetSubtype="0" accel="50000" decel="50000" fill="hold" grpId="0" nodeType="withEffect">
                                  <p:stCondLst>
                                    <p:cond delay="0"/>
                                  </p:stCondLst>
                                  <p:childTnLst>
                                    <p:animMotion origin="layout" path="M 3.125E-6 -4.07407E-6 L -0.16524 0.08889 " pathEditMode="relative" rAng="0" ptsTypes="AA">
                                      <p:cBhvr>
                                        <p:cTn id="73" dur="500" fill="hold"/>
                                        <p:tgtEl>
                                          <p:spTgt spid="326"/>
                                        </p:tgtEl>
                                        <p:attrNameLst>
                                          <p:attrName>ppt_x</p:attrName>
                                          <p:attrName>ppt_y</p:attrName>
                                        </p:attrNameLst>
                                      </p:cBhvr>
                                      <p:rCtr x="-8268" y="4444"/>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wipe(down)">
                                      <p:cBhvr>
                                        <p:cTn id="78" dur="300"/>
                                        <p:tgtEl>
                                          <p:spTgt spid="120"/>
                                        </p:tgtEl>
                                      </p:cBhvr>
                                    </p:animEffect>
                                  </p:childTnLst>
                                </p:cTn>
                              </p:par>
                              <p:par>
                                <p:cTn id="79" presetID="10" presetClass="exit" presetSubtype="0" fill="hold" grpId="1" nodeType="withEffect">
                                  <p:stCondLst>
                                    <p:cond delay="0"/>
                                  </p:stCondLst>
                                  <p:childTnLst>
                                    <p:animEffect transition="out" filter="fade">
                                      <p:cBhvr>
                                        <p:cTn id="80" dur="100"/>
                                        <p:tgtEl>
                                          <p:spTgt spid="410"/>
                                        </p:tgtEl>
                                      </p:cBhvr>
                                    </p:animEffect>
                                    <p:set>
                                      <p:cBhvr>
                                        <p:cTn id="81" dur="1" fill="hold">
                                          <p:stCondLst>
                                            <p:cond delay="99"/>
                                          </p:stCondLst>
                                        </p:cTn>
                                        <p:tgtEl>
                                          <p:spTgt spid="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4" grpId="1" animBg="1"/>
      <p:bldP spid="285" grpId="0" animBg="1"/>
      <p:bldP spid="285" grpId="1" animBg="1"/>
      <p:bldP spid="287" grpId="0" animBg="1"/>
      <p:bldP spid="287" grpId="1" animBg="1"/>
      <p:bldP spid="288" grpId="0" animBg="1"/>
      <p:bldP spid="288" grpId="1" animBg="1"/>
      <p:bldP spid="304" grpId="0" animBg="1"/>
      <p:bldP spid="304" grpId="1" animBg="1"/>
      <p:bldP spid="306" grpId="0" animBg="1"/>
      <p:bldP spid="306" grpId="1" animBg="1"/>
      <p:bldP spid="315" grpId="0" animBg="1"/>
      <p:bldP spid="315" grpId="1" animBg="1"/>
      <p:bldP spid="326" grpId="0" animBg="1"/>
      <p:bldP spid="326" grpId="1" animBg="1"/>
      <p:bldP spid="75" grpId="0" animBg="1"/>
      <p:bldP spid="75" grpId="1" animBg="1"/>
      <p:bldP spid="410" grpId="0" animBg="1"/>
      <p:bldP spid="410" grpId="1" animBg="1"/>
      <p:bldP spid="168" grpId="0"/>
      <p:bldP spid="168" grpId="1"/>
      <p:bldP spid="119" grpId="0"/>
      <p:bldP spid="1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smtClean="0">
                <a:solidFill>
                  <a:srgbClr val="0070C0"/>
                </a:solidFill>
              </a:rPr>
              <a:t>Map to RL: (2) action space</a:t>
            </a:r>
            <a:endParaRPr lang="en-US" b="1" dirty="0">
              <a:solidFill>
                <a:srgbClr val="0070C0"/>
              </a:solidFill>
            </a:endParaRP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smtClean="0"/>
              <a:t>Cluster</a:t>
            </a:r>
            <a:endParaRPr lang="en-US" sz="2400" dirty="0"/>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smtClean="0"/>
              <a:t>CPU</a:t>
            </a:r>
            <a:endParaRPr lang="en-US" sz="2000" dirty="0"/>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smtClean="0"/>
              <a:t>Memory</a:t>
            </a:r>
            <a:endParaRPr lang="en-US" sz="2000" dirty="0"/>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491755"/>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44414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474362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6430001"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6730652"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6430001"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6730652"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6430001" y="5040717"/>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6430001" y="534235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7034534" y="2793544"/>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6729749" y="473877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14</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smtClean="0"/>
              <a:t>Job </a:t>
            </a:r>
            <a:r>
              <a:rPr lang="en-US" sz="2400" dirty="0" smtClean="0"/>
              <a:t>Slots</a:t>
            </a:r>
            <a:endParaRPr lang="en-US" sz="2400" dirty="0"/>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smtClean="0"/>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0" y="5965448"/>
            <a:ext cx="12192000" cy="954107"/>
          </a:xfrm>
          <a:prstGeom prst="rect">
            <a:avLst/>
          </a:prstGeom>
          <a:noFill/>
        </p:spPr>
        <p:txBody>
          <a:bodyPr wrap="square" rtlCol="0">
            <a:spAutoFit/>
          </a:bodyPr>
          <a:lstStyle/>
          <a:p>
            <a:pPr algn="ctr"/>
            <a:endParaRPr lang="en-US" sz="1200" b="1" dirty="0" smtClean="0"/>
          </a:p>
          <a:p>
            <a:pPr algn="ctr"/>
            <a:r>
              <a:rPr lang="en-US" sz="3200" b="1" dirty="0" smtClean="0"/>
              <a:t>Solution: sequential allocation + “move on” action</a:t>
            </a:r>
          </a:p>
          <a:p>
            <a:pPr algn="ctr"/>
            <a:endParaRPr lang="en-US" sz="1200" b="1" dirty="0" smtClean="0"/>
          </a:p>
        </p:txBody>
      </p:sp>
    </p:spTree>
    <p:extLst>
      <p:ext uri="{BB962C8B-B14F-4D97-AF65-F5344CB8AC3E}">
        <p14:creationId xmlns:p14="http://schemas.microsoft.com/office/powerpoint/2010/main" val="15532260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2226"/>
            <a:ext cx="11069712" cy="1325563"/>
          </a:xfrm>
        </p:spPr>
        <p:txBody>
          <a:bodyPr/>
          <a:lstStyle/>
          <a:p>
            <a:pPr algn="ctr"/>
            <a:r>
              <a:rPr lang="en-US" b="1" dirty="0">
                <a:solidFill>
                  <a:srgbClr val="0070C0"/>
                </a:solidFill>
              </a:rPr>
              <a:t>Map to RL: </a:t>
            </a:r>
            <a:r>
              <a:rPr lang="en-US" b="1" dirty="0" smtClean="0">
                <a:solidFill>
                  <a:srgbClr val="0070C0"/>
                </a:solidFill>
              </a:rPr>
              <a:t>(3) reward signal</a:t>
            </a:r>
            <a:endParaRPr lang="en-US" b="1" dirty="0">
              <a:solidFill>
                <a:srgbClr val="0070C0"/>
              </a:solidFill>
            </a:endParaRPr>
          </a:p>
        </p:txBody>
      </p:sp>
      <p:sp>
        <p:nvSpPr>
          <p:cNvPr id="3" name="Slide Number Placeholder 2"/>
          <p:cNvSpPr>
            <a:spLocks noGrp="1"/>
          </p:cNvSpPr>
          <p:nvPr>
            <p:ph type="sldNum" sz="quarter" idx="12"/>
          </p:nvPr>
        </p:nvSpPr>
        <p:spPr/>
        <p:txBody>
          <a:bodyPr/>
          <a:lstStyle/>
          <a:p>
            <a:fld id="{E0EBB12F-08D1-5143-8348-1CE77D46ED74}" type="slidenum">
              <a:rPr lang="en-US" smtClean="0"/>
              <a:t>15</a:t>
            </a:fld>
            <a:endParaRPr lang="en-US"/>
          </a:p>
        </p:txBody>
      </p:sp>
      <p:sp>
        <p:nvSpPr>
          <p:cNvPr id="149" name="TextBox 148"/>
          <p:cNvSpPr txBox="1"/>
          <p:nvPr/>
        </p:nvSpPr>
        <p:spPr>
          <a:xfrm>
            <a:off x="207857" y="3707168"/>
            <a:ext cx="1112127" cy="492443"/>
          </a:xfrm>
          <a:prstGeom prst="rect">
            <a:avLst/>
          </a:prstGeom>
          <a:noFill/>
        </p:spPr>
        <p:txBody>
          <a:bodyPr wrap="square" rtlCol="0">
            <a:spAutoFit/>
          </a:bodyPr>
          <a:lstStyle/>
          <a:p>
            <a:r>
              <a:rPr lang="en-US" sz="2600" dirty="0" smtClean="0"/>
              <a:t>Agent</a:t>
            </a:r>
            <a:endParaRPr lang="en-US" sz="2600" dirty="0"/>
          </a:p>
        </p:txBody>
      </p:sp>
      <p:cxnSp>
        <p:nvCxnSpPr>
          <p:cNvPr id="150" name="Straight Arrow Connector 149"/>
          <p:cNvCxnSpPr/>
          <p:nvPr/>
        </p:nvCxnSpPr>
        <p:spPr>
          <a:xfrm>
            <a:off x="1353275" y="406229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4087"/>
            <a:ext cx="1923091" cy="492443"/>
          </a:xfrm>
          <a:prstGeom prst="rect">
            <a:avLst/>
          </a:prstGeom>
          <a:noFill/>
        </p:spPr>
        <p:txBody>
          <a:bodyPr wrap="none" rtlCol="0">
            <a:spAutoFit/>
          </a:bodyPr>
          <a:lstStyle/>
          <a:p>
            <a:r>
              <a:rPr lang="en-US" sz="2600" dirty="0" smtClean="0"/>
              <a:t>Environment</a:t>
            </a:r>
            <a:endParaRPr lang="en-US" sz="2600" dirty="0"/>
          </a:p>
        </p:txBody>
      </p:sp>
      <p:cxnSp>
        <p:nvCxnSpPr>
          <p:cNvPr id="153" name="Straight Arrow Connector 152"/>
          <p:cNvCxnSpPr/>
          <p:nvPr/>
        </p:nvCxnSpPr>
        <p:spPr>
          <a:xfrm flipV="1">
            <a:off x="4465300" y="282655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6673"/>
            <a:ext cx="1704506" cy="492443"/>
          </a:xfrm>
          <a:prstGeom prst="rect">
            <a:avLst/>
          </a:prstGeom>
          <a:noFill/>
        </p:spPr>
        <p:txBody>
          <a:bodyPr wrap="none" rtlCol="0">
            <a:spAutoFit/>
          </a:bodyPr>
          <a:lstStyle/>
          <a:p>
            <a:r>
              <a:rPr lang="en-US" sz="2600" dirty="0" smtClean="0"/>
              <a:t>Take action</a:t>
            </a:r>
            <a:endParaRPr lang="en-US" sz="2600" i="1" dirty="0"/>
          </a:p>
        </p:txBody>
      </p:sp>
      <p:cxnSp>
        <p:nvCxnSpPr>
          <p:cNvPr id="155" name="Straight Arrow Connector 154"/>
          <p:cNvCxnSpPr/>
          <p:nvPr/>
        </p:nvCxnSpPr>
        <p:spPr>
          <a:xfrm flipH="1">
            <a:off x="694519" y="284062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610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731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481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510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7536"/>
            <a:ext cx="2048061" cy="492443"/>
          </a:xfrm>
          <a:prstGeom prst="rect">
            <a:avLst/>
          </a:prstGeom>
          <a:noFill/>
        </p:spPr>
        <p:txBody>
          <a:bodyPr wrap="none" rtlCol="0">
            <a:spAutoFit/>
          </a:bodyPr>
          <a:lstStyle/>
          <a:p>
            <a:r>
              <a:rPr lang="en-US" sz="2600" dirty="0" smtClean="0"/>
              <a:t>Observe state</a:t>
            </a:r>
            <a:endParaRPr lang="en-US" sz="2600" i="1" dirty="0"/>
          </a:p>
        </p:txBody>
      </p:sp>
      <p:sp>
        <p:nvSpPr>
          <p:cNvPr id="162" name="TextBox 161"/>
          <p:cNvSpPr txBox="1"/>
          <p:nvPr/>
        </p:nvSpPr>
        <p:spPr>
          <a:xfrm>
            <a:off x="1801664" y="2253940"/>
            <a:ext cx="1206805" cy="492443"/>
          </a:xfrm>
          <a:prstGeom prst="rect">
            <a:avLst/>
          </a:prstGeom>
          <a:noFill/>
        </p:spPr>
        <p:txBody>
          <a:bodyPr wrap="none" rtlCol="0">
            <a:spAutoFit/>
          </a:bodyPr>
          <a:lstStyle/>
          <a:p>
            <a:r>
              <a:rPr lang="en-US" sz="2600" dirty="0" smtClean="0"/>
              <a:t>Reward</a:t>
            </a:r>
            <a:endParaRPr lang="en-US" sz="2600" i="1" dirty="0"/>
          </a:p>
        </p:txBody>
      </p:sp>
      <p:sp>
        <p:nvSpPr>
          <p:cNvPr id="164" name="Rectangle 163"/>
          <p:cNvSpPr/>
          <p:nvPr/>
        </p:nvSpPr>
        <p:spPr>
          <a:xfrm>
            <a:off x="129681" y="341274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710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16" y="1717070"/>
            <a:ext cx="3279289" cy="1581941"/>
          </a:xfrm>
          <a:prstGeom prst="rect">
            <a:avLst/>
          </a:prstGeom>
        </p:spPr>
      </p:pic>
      <p:sp>
        <p:nvSpPr>
          <p:cNvPr id="163" name="TextBox 162"/>
          <p:cNvSpPr txBox="1"/>
          <p:nvPr/>
        </p:nvSpPr>
        <p:spPr>
          <a:xfrm>
            <a:off x="5946518" y="1756199"/>
            <a:ext cx="5720094" cy="1569660"/>
          </a:xfrm>
          <a:prstGeom prst="rect">
            <a:avLst/>
          </a:prstGeom>
          <a:solidFill>
            <a:schemeClr val="bg1"/>
          </a:solidFill>
        </p:spPr>
        <p:txBody>
          <a:bodyPr wrap="square" rtlCol="0">
            <a:spAutoFit/>
          </a:bodyPr>
          <a:lstStyle/>
          <a:p>
            <a:r>
              <a:rPr lang="en-US" sz="3200" u="sng" dirty="0" smtClean="0"/>
              <a:t>Objective</a:t>
            </a:r>
            <a:r>
              <a:rPr lang="en-US" sz="3200" dirty="0" smtClean="0"/>
              <a:t>: </a:t>
            </a:r>
          </a:p>
          <a:p>
            <a:r>
              <a:rPr lang="en-US" sz="3200" dirty="0" smtClean="0"/>
              <a:t>minimize average </a:t>
            </a:r>
            <a:r>
              <a:rPr lang="en-US" sz="3200" i="1" dirty="0" smtClean="0"/>
              <a:t>job slow down </a:t>
            </a:r>
            <a:r>
              <a:rPr lang="en-US" sz="3200" dirty="0" smtClean="0"/>
              <a:t>= </a:t>
            </a:r>
            <a:r>
              <a:rPr lang="en-US" sz="3200" dirty="0" err="1" smtClean="0"/>
              <a:t>job_duration</a:t>
            </a:r>
            <a:r>
              <a:rPr lang="en-US" sz="3200" dirty="0" smtClean="0"/>
              <a:t> </a:t>
            </a:r>
            <a:r>
              <a:rPr lang="en-US" sz="3200" i="1" dirty="0" smtClean="0"/>
              <a:t>/ </a:t>
            </a:r>
            <a:r>
              <a:rPr lang="en-US" sz="3200" i="1" dirty="0" err="1" smtClean="0"/>
              <a:t>job_len</a:t>
            </a:r>
            <a:endParaRPr lang="en-US" sz="3200" i="1" dirty="0"/>
          </a:p>
        </p:txBody>
      </p:sp>
      <p:sp>
        <p:nvSpPr>
          <p:cNvPr id="167" name="TextBox 166"/>
          <p:cNvSpPr txBox="1"/>
          <p:nvPr/>
        </p:nvSpPr>
        <p:spPr>
          <a:xfrm>
            <a:off x="5946518" y="3820425"/>
            <a:ext cx="5720094" cy="1569660"/>
          </a:xfrm>
          <a:prstGeom prst="rect">
            <a:avLst/>
          </a:prstGeom>
          <a:solidFill>
            <a:schemeClr val="bg1"/>
          </a:solidFill>
        </p:spPr>
        <p:txBody>
          <a:bodyPr wrap="square" rtlCol="0">
            <a:spAutoFit/>
          </a:bodyPr>
          <a:lstStyle/>
          <a:p>
            <a:r>
              <a:rPr lang="en-US" sz="3200" u="sng" dirty="0" smtClean="0"/>
              <a:t>Reward</a:t>
            </a:r>
            <a:r>
              <a:rPr lang="en-US" sz="3200" dirty="0" smtClean="0"/>
              <a:t>: </a:t>
            </a:r>
          </a:p>
          <a:p>
            <a:r>
              <a:rPr lang="en-US" sz="3200" dirty="0" smtClean="0"/>
              <a:t>A penalty of </a:t>
            </a:r>
            <a:r>
              <a:rPr lang="en-US" sz="3200" i="1" dirty="0" smtClean="0"/>
              <a:t>-1 / </a:t>
            </a:r>
            <a:r>
              <a:rPr lang="en-US" sz="3200" i="1" dirty="0" err="1" smtClean="0"/>
              <a:t>job_len</a:t>
            </a:r>
            <a:r>
              <a:rPr lang="en-US" sz="3200" i="1" dirty="0" smtClean="0"/>
              <a:t> </a:t>
            </a:r>
            <a:r>
              <a:rPr lang="en-US" sz="3200" dirty="0" smtClean="0"/>
              <a:t>for every unfinished job</a:t>
            </a:r>
            <a:endParaRPr lang="en-US" sz="3200" dirty="0"/>
          </a:p>
        </p:txBody>
      </p:sp>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smtClean="0"/>
          </a:p>
          <a:p>
            <a:pPr algn="ctr"/>
            <a:r>
              <a:rPr lang="en-US" sz="2800" dirty="0" smtClean="0"/>
              <a:t>The reward can be chosen to exactly match with the objective </a:t>
            </a:r>
          </a:p>
          <a:p>
            <a:pPr algn="ctr"/>
            <a:endParaRPr lang="en-US" sz="1200" dirty="0" smtClean="0"/>
          </a:p>
        </p:txBody>
      </p:sp>
      <p:sp>
        <p:nvSpPr>
          <p:cNvPr id="4" name="Notched Right Arrow 3"/>
          <p:cNvSpPr/>
          <p:nvPr/>
        </p:nvSpPr>
        <p:spPr>
          <a:xfrm rot="14698539">
            <a:off x="7985991" y="3499720"/>
            <a:ext cx="1109546" cy="684664"/>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55440" y="3544312"/>
            <a:ext cx="389850" cy="584775"/>
          </a:xfrm>
          <a:prstGeom prst="rect">
            <a:avLst/>
          </a:prstGeom>
          <a:noFill/>
        </p:spPr>
        <p:txBody>
          <a:bodyPr wrap="none" rtlCol="0">
            <a:spAutoFit/>
          </a:bodyPr>
          <a:lstStyle/>
          <a:p>
            <a:r>
              <a:rPr lang="en-US" sz="3200" dirty="0" smtClean="0"/>
              <a:t>=</a:t>
            </a:r>
            <a:endParaRPr lang="en-US" sz="3200" dirty="0"/>
          </a:p>
        </p:txBody>
      </p:sp>
      <p:sp>
        <p:nvSpPr>
          <p:cNvPr id="7" name="TextBox 6"/>
          <p:cNvSpPr txBox="1"/>
          <p:nvPr/>
        </p:nvSpPr>
        <p:spPr>
          <a:xfrm>
            <a:off x="8745290" y="3589562"/>
            <a:ext cx="2326663" cy="461665"/>
          </a:xfrm>
          <a:prstGeom prst="rect">
            <a:avLst/>
          </a:prstGeom>
          <a:noFill/>
        </p:spPr>
        <p:txBody>
          <a:bodyPr wrap="none" rtlCol="0">
            <a:spAutoFit/>
          </a:bodyPr>
          <a:lstStyle/>
          <a:p>
            <a:r>
              <a:rPr lang="en-US" sz="2400" i="1" dirty="0"/>
              <a:t>s</a:t>
            </a:r>
            <a:r>
              <a:rPr lang="en-US" sz="2400" i="1" dirty="0" smtClean="0"/>
              <a:t>um over all time</a:t>
            </a:r>
            <a:endParaRPr lang="en-US" sz="2400" i="1" dirty="0"/>
          </a:p>
        </p:txBody>
      </p:sp>
    </p:spTree>
    <p:extLst>
      <p:ext uri="{BB962C8B-B14F-4D97-AF65-F5344CB8AC3E}">
        <p14:creationId xmlns:p14="http://schemas.microsoft.com/office/powerpoint/2010/main" val="1637868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3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3" grpId="0" animBg="1"/>
      <p:bldP spid="167" grpId="0" animBg="1"/>
      <p:bldP spid="168" grpId="1" animBg="1"/>
      <p:bldP spid="4" grpId="0" animBg="1"/>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388" y="5205001"/>
            <a:ext cx="2610757" cy="782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851" y="4304308"/>
            <a:ext cx="3341625" cy="966253"/>
          </a:xfrm>
          <a:prstGeom prst="rect">
            <a:avLst/>
          </a:prstGeom>
        </p:spPr>
      </p:pic>
      <p:sp>
        <p:nvSpPr>
          <p:cNvPr id="238" name="TextBox 237"/>
          <p:cNvSpPr txBox="1"/>
          <p:nvPr/>
        </p:nvSpPr>
        <p:spPr>
          <a:xfrm>
            <a:off x="2635715" y="4464224"/>
            <a:ext cx="2646145" cy="523220"/>
          </a:xfrm>
          <a:prstGeom prst="rect">
            <a:avLst/>
          </a:prstGeom>
          <a:noFill/>
        </p:spPr>
        <p:txBody>
          <a:bodyPr wrap="square" rtlCol="0">
            <a:spAutoFit/>
          </a:bodyPr>
          <a:lstStyle/>
          <a:p>
            <a:r>
              <a:rPr lang="en-US" sz="2800" dirty="0" smtClean="0"/>
              <a:t>Policy gradient:</a:t>
            </a:r>
            <a:endParaRPr lang="en-US" sz="2800" dirty="0"/>
          </a:p>
        </p:txBody>
      </p:sp>
      <p:sp>
        <p:nvSpPr>
          <p:cNvPr id="4" name="Slide Number Placeholder 3"/>
          <p:cNvSpPr>
            <a:spLocks noGrp="1"/>
          </p:cNvSpPr>
          <p:nvPr>
            <p:ph type="sldNum" sz="quarter" idx="12"/>
          </p:nvPr>
        </p:nvSpPr>
        <p:spPr/>
        <p:txBody>
          <a:bodyPr/>
          <a:lstStyle/>
          <a:p>
            <a:fld id="{E0EBB12F-08D1-5143-8348-1CE77D46ED74}" type="slidenum">
              <a:rPr lang="en-US" smtClean="0"/>
              <a:t>16</a:t>
            </a:fld>
            <a:endParaRPr lang="en-US"/>
          </a:p>
        </p:txBody>
      </p:sp>
      <p:cxnSp>
        <p:nvCxnSpPr>
          <p:cNvPr id="162" name="Straight Arrow Connector 161"/>
          <p:cNvCxnSpPr/>
          <p:nvPr/>
        </p:nvCxnSpPr>
        <p:spPr>
          <a:xfrm>
            <a:off x="7040590" y="4415645"/>
            <a:ext cx="1680996" cy="854916"/>
          </a:xfrm>
          <a:prstGeom prst="straightConnector1">
            <a:avLst/>
          </a:prstGeom>
          <a:ln w="25400" cmpd="sng">
            <a:solidFill>
              <a:srgbClr val="FF3E2F"/>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0638" y="5079478"/>
            <a:ext cx="643707" cy="849544"/>
          </a:xfrm>
          <a:prstGeom prst="rect">
            <a:avLst/>
          </a:prstGeom>
        </p:spPr>
      </p:pic>
      <p:sp>
        <p:nvSpPr>
          <p:cNvPr id="15" name="TextBox 14"/>
          <p:cNvSpPr txBox="1"/>
          <p:nvPr/>
        </p:nvSpPr>
        <p:spPr>
          <a:xfrm>
            <a:off x="8830996" y="5718998"/>
            <a:ext cx="2525948" cy="769441"/>
          </a:xfrm>
          <a:prstGeom prst="rect">
            <a:avLst/>
          </a:prstGeom>
          <a:noFill/>
        </p:spPr>
        <p:txBody>
          <a:bodyPr wrap="none" rtlCol="0">
            <a:spAutoFit/>
          </a:bodyPr>
          <a:lstStyle/>
          <a:p>
            <a:r>
              <a:rPr lang="en-US" sz="2200" dirty="0">
                <a:solidFill>
                  <a:srgbClr val="FF0000"/>
                </a:solidFill>
              </a:rPr>
              <a:t>e</a:t>
            </a:r>
            <a:r>
              <a:rPr lang="en-US" sz="2200" dirty="0" smtClean="0">
                <a:solidFill>
                  <a:srgbClr val="FF0000"/>
                </a:solidFill>
              </a:rPr>
              <a:t>stimate the returns</a:t>
            </a:r>
          </a:p>
          <a:p>
            <a:r>
              <a:rPr lang="en-US" sz="2200" dirty="0">
                <a:solidFill>
                  <a:srgbClr val="FF0000"/>
                </a:solidFill>
              </a:rPr>
              <a:t>f</a:t>
            </a:r>
            <a:r>
              <a:rPr lang="en-US" sz="2200" dirty="0" smtClean="0">
                <a:solidFill>
                  <a:srgbClr val="FF0000"/>
                </a:solidFill>
              </a:rPr>
              <a:t>rom experience</a:t>
            </a:r>
            <a:endParaRPr lang="en-US" sz="2200" dirty="0">
              <a:solidFill>
                <a:srgbClr val="FF0000"/>
              </a:solidFill>
            </a:endParaRPr>
          </a:p>
        </p:txBody>
      </p:sp>
      <p:sp>
        <p:nvSpPr>
          <p:cNvPr id="2" name="Title 1"/>
          <p:cNvSpPr>
            <a:spLocks noGrp="1"/>
          </p:cNvSpPr>
          <p:nvPr>
            <p:ph type="title"/>
          </p:nvPr>
        </p:nvSpPr>
        <p:spPr>
          <a:xfrm>
            <a:off x="838200" y="5365"/>
            <a:ext cx="10515600" cy="1325563"/>
          </a:xfrm>
        </p:spPr>
        <p:txBody>
          <a:bodyPr/>
          <a:lstStyle/>
          <a:p>
            <a:pPr algn="ctr"/>
            <a:r>
              <a:rPr lang="en-US" b="1" dirty="0" smtClean="0">
                <a:solidFill>
                  <a:srgbClr val="0070C0"/>
                </a:solidFill>
              </a:rPr>
              <a:t>Reinforcement Learning agent</a:t>
            </a:r>
            <a:endParaRPr lang="en-US" b="1" dirty="0">
              <a:solidFill>
                <a:srgbClr val="0070C0"/>
              </a:solidFill>
            </a:endParaRPr>
          </a:p>
        </p:txBody>
      </p:sp>
      <p:sp>
        <p:nvSpPr>
          <p:cNvPr id="88" name="Rectangle 87"/>
          <p:cNvSpPr/>
          <p:nvPr/>
        </p:nvSpPr>
        <p:spPr>
          <a:xfrm>
            <a:off x="3916318" y="1363406"/>
            <a:ext cx="5442627" cy="2728912"/>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TextBox 88"/>
          <p:cNvSpPr txBox="1"/>
          <p:nvPr/>
        </p:nvSpPr>
        <p:spPr>
          <a:xfrm>
            <a:off x="3922660" y="1372595"/>
            <a:ext cx="3057440" cy="369332"/>
          </a:xfrm>
          <a:prstGeom prst="rect">
            <a:avLst/>
          </a:prstGeom>
          <a:noFill/>
        </p:spPr>
        <p:txBody>
          <a:bodyPr wrap="none" rtlCol="0">
            <a:spAutoFit/>
          </a:bodyPr>
          <a:lstStyle/>
          <a:p>
            <a:r>
              <a:rPr lang="en-US" b="1" dirty="0" smtClean="0"/>
              <a:t>Reinforcement Learning agent</a:t>
            </a:r>
            <a:endParaRPr lang="en-US" b="1" dirty="0"/>
          </a:p>
        </p:txBody>
      </p:sp>
      <p:sp>
        <p:nvSpPr>
          <p:cNvPr id="90" name="TextBox 89"/>
          <p:cNvSpPr txBox="1"/>
          <p:nvPr/>
        </p:nvSpPr>
        <p:spPr>
          <a:xfrm>
            <a:off x="4171569" y="2333277"/>
            <a:ext cx="1108975" cy="1015663"/>
          </a:xfrm>
          <a:prstGeom prst="rect">
            <a:avLst/>
          </a:prstGeom>
          <a:noFill/>
          <a:ln w="19050" cmpd="sng">
            <a:solidFill>
              <a:schemeClr val="tx1"/>
            </a:solidFill>
          </a:ln>
        </p:spPr>
        <p:txBody>
          <a:bodyPr wrap="square" rtlCol="0">
            <a:spAutoFit/>
          </a:bodyPr>
          <a:lstStyle/>
          <a:p>
            <a:pPr algn="ctr"/>
            <a:endParaRPr lang="en-US" sz="2000" dirty="0"/>
          </a:p>
          <a:p>
            <a:pPr algn="ctr"/>
            <a:r>
              <a:rPr lang="en-US" sz="2000" dirty="0" smtClean="0"/>
              <a:t>State</a:t>
            </a:r>
            <a:r>
              <a:rPr lang="en-US" sz="2000" i="1" dirty="0"/>
              <a:t> </a:t>
            </a:r>
            <a:r>
              <a:rPr lang="en-US" sz="2000" i="1" dirty="0" smtClean="0"/>
              <a:t>s</a:t>
            </a:r>
          </a:p>
          <a:p>
            <a:pPr algn="ctr"/>
            <a:endParaRPr lang="en-US" sz="2000" dirty="0" smtClean="0"/>
          </a:p>
        </p:txBody>
      </p:sp>
      <p:sp>
        <p:nvSpPr>
          <p:cNvPr id="91" name="Oval 90"/>
          <p:cNvSpPr/>
          <p:nvPr/>
        </p:nvSpPr>
        <p:spPr>
          <a:xfrm>
            <a:off x="5936766"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5936766"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5936766"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6559417"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6559417"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559417"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41210"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563861"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248887" y="237227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48887" y="266148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248887" y="295609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a:endCxn id="91" idx="2"/>
          </p:cNvCxnSpPr>
          <p:nvPr/>
        </p:nvCxnSpPr>
        <p:spPr>
          <a:xfrm flipV="1">
            <a:off x="5282766" y="2550215"/>
            <a:ext cx="654000" cy="7397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2"/>
          </p:cNvCxnSpPr>
          <p:nvPr/>
        </p:nvCxnSpPr>
        <p:spPr>
          <a:xfrm>
            <a:off x="5282766" y="3008766"/>
            <a:ext cx="654000" cy="1300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0" idx="3"/>
            <a:endCxn id="92" idx="2"/>
          </p:cNvCxnSpPr>
          <p:nvPr/>
        </p:nvCxnSpPr>
        <p:spPr>
          <a:xfrm>
            <a:off x="5280544" y="2841109"/>
            <a:ext cx="656222"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endCxn id="97" idx="2"/>
          </p:cNvCxnSpPr>
          <p:nvPr/>
        </p:nvCxnSpPr>
        <p:spPr>
          <a:xfrm>
            <a:off x="5275730" y="3207811"/>
            <a:ext cx="665480" cy="2276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4" idx="6"/>
            <a:endCxn id="98" idx="2"/>
          </p:cNvCxnSpPr>
          <p:nvPr/>
        </p:nvCxnSpPr>
        <p:spPr>
          <a:xfrm>
            <a:off x="6084722" y="255021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5" idx="6"/>
            <a:endCxn id="99" idx="2"/>
          </p:cNvCxnSpPr>
          <p:nvPr/>
        </p:nvCxnSpPr>
        <p:spPr>
          <a:xfrm>
            <a:off x="6084722" y="284110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96" idx="6"/>
            <a:endCxn id="100" idx="2"/>
          </p:cNvCxnSpPr>
          <p:nvPr/>
        </p:nvCxnSpPr>
        <p:spPr>
          <a:xfrm>
            <a:off x="6084722" y="313885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101" idx="6"/>
          </p:cNvCxnSpPr>
          <p:nvPr/>
        </p:nvCxnSpPr>
        <p:spPr>
          <a:xfrm>
            <a:off x="6089166" y="343550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95" idx="6"/>
            <a:endCxn id="98" idx="2"/>
          </p:cNvCxnSpPr>
          <p:nvPr/>
        </p:nvCxnSpPr>
        <p:spPr>
          <a:xfrm flipV="1">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94" idx="6"/>
            <a:endCxn id="99" idx="2"/>
          </p:cNvCxnSpPr>
          <p:nvPr/>
        </p:nvCxnSpPr>
        <p:spPr>
          <a:xfrm>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4" idx="6"/>
            <a:endCxn id="100" idx="2"/>
          </p:cNvCxnSpPr>
          <p:nvPr/>
        </p:nvCxnSpPr>
        <p:spPr>
          <a:xfrm>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95" idx="6"/>
          </p:cNvCxnSpPr>
          <p:nvPr/>
        </p:nvCxnSpPr>
        <p:spPr>
          <a:xfrm>
            <a:off x="6084722" y="2841109"/>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94" idx="6"/>
          </p:cNvCxnSpPr>
          <p:nvPr/>
        </p:nvCxnSpPr>
        <p:spPr>
          <a:xfrm>
            <a:off x="6084722" y="2550215"/>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 idx="6"/>
            <a:endCxn id="100" idx="2"/>
          </p:cNvCxnSpPr>
          <p:nvPr/>
        </p:nvCxnSpPr>
        <p:spPr>
          <a:xfrm>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 idx="6"/>
            <a:endCxn id="98" idx="2"/>
          </p:cNvCxnSpPr>
          <p:nvPr/>
        </p:nvCxnSpPr>
        <p:spPr>
          <a:xfrm flipV="1">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96" idx="6"/>
          </p:cNvCxnSpPr>
          <p:nvPr/>
        </p:nvCxnSpPr>
        <p:spPr>
          <a:xfrm>
            <a:off x="6084722" y="3138859"/>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96" idx="6"/>
            <a:endCxn id="99" idx="2"/>
          </p:cNvCxnSpPr>
          <p:nvPr/>
        </p:nvCxnSpPr>
        <p:spPr>
          <a:xfrm flipV="1">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01" idx="6"/>
            <a:endCxn id="99" idx="2"/>
          </p:cNvCxnSpPr>
          <p:nvPr/>
        </p:nvCxnSpPr>
        <p:spPr>
          <a:xfrm flipV="1">
            <a:off x="6089166" y="2841109"/>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01" idx="6"/>
            <a:endCxn id="100" idx="2"/>
          </p:cNvCxnSpPr>
          <p:nvPr/>
        </p:nvCxnSpPr>
        <p:spPr>
          <a:xfrm flipV="1">
            <a:off x="6089166" y="3138859"/>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101" idx="6"/>
            <a:endCxn id="98" idx="2"/>
          </p:cNvCxnSpPr>
          <p:nvPr/>
        </p:nvCxnSpPr>
        <p:spPr>
          <a:xfrm flipV="1">
            <a:off x="6089166" y="2550215"/>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5282766" y="1738041"/>
            <a:ext cx="2220673" cy="369332"/>
          </a:xfrm>
          <a:prstGeom prst="rect">
            <a:avLst/>
          </a:prstGeom>
          <a:noFill/>
        </p:spPr>
        <p:txBody>
          <a:bodyPr wrap="none" rtlCol="0">
            <a:spAutoFit/>
          </a:bodyPr>
          <a:lstStyle/>
          <a:p>
            <a:r>
              <a:rPr lang="en-US" smtClean="0"/>
              <a:t>Deep Neural </a:t>
            </a:r>
            <a:r>
              <a:rPr lang="en-US" dirty="0" smtClean="0"/>
              <a:t>Network</a:t>
            </a:r>
            <a:endParaRPr lang="en-US" dirty="0"/>
          </a:p>
        </p:txBody>
      </p:sp>
      <p:sp>
        <p:nvSpPr>
          <p:cNvPr id="123" name="TextBox 122"/>
          <p:cNvSpPr txBox="1"/>
          <p:nvPr/>
        </p:nvSpPr>
        <p:spPr>
          <a:xfrm>
            <a:off x="5894505" y="3572499"/>
            <a:ext cx="1354382" cy="369332"/>
          </a:xfrm>
          <a:prstGeom prst="rect">
            <a:avLst/>
          </a:prstGeom>
          <a:noFill/>
        </p:spPr>
        <p:txBody>
          <a:bodyPr wrap="none" rtlCol="0">
            <a:spAutoFit/>
          </a:bodyPr>
          <a:lstStyle/>
          <a:p>
            <a:r>
              <a:rPr lang="en-US" dirty="0" smtClean="0"/>
              <a:t>parameter </a:t>
            </a:r>
            <a:r>
              <a:rPr lang="en-US" dirty="0" err="1" smtClean="0"/>
              <a:t>θ</a:t>
            </a:r>
            <a:endParaRPr lang="en-US" dirty="0"/>
          </a:p>
        </p:txBody>
      </p:sp>
      <p:sp>
        <p:nvSpPr>
          <p:cNvPr id="124" name="TextBox 123"/>
          <p:cNvSpPr txBox="1"/>
          <p:nvPr/>
        </p:nvSpPr>
        <p:spPr>
          <a:xfrm>
            <a:off x="7415799" y="1636091"/>
            <a:ext cx="1283402" cy="646331"/>
          </a:xfrm>
          <a:prstGeom prst="rect">
            <a:avLst/>
          </a:prstGeom>
          <a:noFill/>
        </p:spPr>
        <p:txBody>
          <a:bodyPr wrap="square" rtlCol="0">
            <a:spAutoFit/>
          </a:bodyPr>
          <a:lstStyle/>
          <a:p>
            <a:r>
              <a:rPr lang="en-US" dirty="0" smtClean="0"/>
              <a:t> policy </a:t>
            </a:r>
          </a:p>
          <a:p>
            <a:r>
              <a:rPr lang="en-US" dirty="0" smtClean="0"/>
              <a:t>π</a:t>
            </a:r>
            <a:r>
              <a:rPr lang="en-US" baseline="-25000" dirty="0" err="1" smtClean="0"/>
              <a:t>θ</a:t>
            </a:r>
            <a:r>
              <a:rPr lang="en-US" dirty="0" smtClean="0"/>
              <a:t>(</a:t>
            </a:r>
            <a:r>
              <a:rPr lang="en-US" i="1" dirty="0" smtClean="0"/>
              <a:t>s, a</a:t>
            </a:r>
            <a:r>
              <a:rPr lang="en-US" dirty="0" smtClean="0"/>
              <a:t>)</a:t>
            </a:r>
            <a:endParaRPr lang="en-US" dirty="0"/>
          </a:p>
        </p:txBody>
      </p:sp>
      <p:sp>
        <p:nvSpPr>
          <p:cNvPr id="125" name="Oval 124"/>
          <p:cNvSpPr/>
          <p:nvPr/>
        </p:nvSpPr>
        <p:spPr>
          <a:xfrm>
            <a:off x="5936766"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6559417"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6084722" y="2249847"/>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98" idx="2"/>
          </p:cNvCxnSpPr>
          <p:nvPr/>
        </p:nvCxnSpPr>
        <p:spPr>
          <a:xfrm>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endCxn id="99" idx="2"/>
          </p:cNvCxnSpPr>
          <p:nvPr/>
        </p:nvCxnSpPr>
        <p:spPr>
          <a:xfrm>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100" idx="2"/>
          </p:cNvCxnSpPr>
          <p:nvPr/>
        </p:nvCxnSpPr>
        <p:spPr>
          <a:xfrm>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084722" y="2249847"/>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94" idx="6"/>
          </p:cNvCxnSpPr>
          <p:nvPr/>
        </p:nvCxnSpPr>
        <p:spPr>
          <a:xfrm flipV="1">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95" idx="6"/>
          </p:cNvCxnSpPr>
          <p:nvPr/>
        </p:nvCxnSpPr>
        <p:spPr>
          <a:xfrm flipV="1">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96" idx="6"/>
          </p:cNvCxnSpPr>
          <p:nvPr/>
        </p:nvCxnSpPr>
        <p:spPr>
          <a:xfrm flipV="1">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stCxn id="101" idx="6"/>
          </p:cNvCxnSpPr>
          <p:nvPr/>
        </p:nvCxnSpPr>
        <p:spPr>
          <a:xfrm flipV="1">
            <a:off x="6089166" y="2249847"/>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endCxn id="125" idx="2"/>
          </p:cNvCxnSpPr>
          <p:nvPr/>
        </p:nvCxnSpPr>
        <p:spPr>
          <a:xfrm flipV="1">
            <a:off x="5275730" y="2249847"/>
            <a:ext cx="661036" cy="2104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6707373" y="2249847"/>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98" idx="6"/>
          </p:cNvCxnSpPr>
          <p:nvPr/>
        </p:nvCxnSpPr>
        <p:spPr>
          <a:xfrm flipV="1">
            <a:off x="6707373" y="2446253"/>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99" idx="6"/>
          </p:cNvCxnSpPr>
          <p:nvPr/>
        </p:nvCxnSpPr>
        <p:spPr>
          <a:xfrm flipV="1">
            <a:off x="6707373" y="2446253"/>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248887" y="325372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00" idx="6"/>
          </p:cNvCxnSpPr>
          <p:nvPr/>
        </p:nvCxnSpPr>
        <p:spPr>
          <a:xfrm flipV="1">
            <a:off x="6707373" y="2446253"/>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6711817" y="2446253"/>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106" idx="2"/>
          </p:cNvCxnSpPr>
          <p:nvPr/>
        </p:nvCxnSpPr>
        <p:spPr>
          <a:xfrm>
            <a:off x="6707373" y="2249847"/>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98" idx="6"/>
            <a:endCxn id="106" idx="2"/>
          </p:cNvCxnSpPr>
          <p:nvPr/>
        </p:nvCxnSpPr>
        <p:spPr>
          <a:xfrm>
            <a:off x="6707373" y="2550215"/>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99" idx="6"/>
            <a:endCxn id="106" idx="2"/>
          </p:cNvCxnSpPr>
          <p:nvPr/>
        </p:nvCxnSpPr>
        <p:spPr>
          <a:xfrm flipV="1">
            <a:off x="6707373" y="2735467"/>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00" idx="6"/>
            <a:endCxn id="106" idx="2"/>
          </p:cNvCxnSpPr>
          <p:nvPr/>
        </p:nvCxnSpPr>
        <p:spPr>
          <a:xfrm flipV="1">
            <a:off x="6707373" y="2735467"/>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endCxn id="106" idx="2"/>
          </p:cNvCxnSpPr>
          <p:nvPr/>
        </p:nvCxnSpPr>
        <p:spPr>
          <a:xfrm flipV="1">
            <a:off x="6711817" y="2735467"/>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endCxn id="107" idx="2"/>
          </p:cNvCxnSpPr>
          <p:nvPr/>
        </p:nvCxnSpPr>
        <p:spPr>
          <a:xfrm>
            <a:off x="6707373" y="2249847"/>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98" idx="6"/>
            <a:endCxn id="107" idx="2"/>
          </p:cNvCxnSpPr>
          <p:nvPr/>
        </p:nvCxnSpPr>
        <p:spPr>
          <a:xfrm>
            <a:off x="6707373" y="2550215"/>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99" idx="6"/>
            <a:endCxn id="107" idx="2"/>
          </p:cNvCxnSpPr>
          <p:nvPr/>
        </p:nvCxnSpPr>
        <p:spPr>
          <a:xfrm>
            <a:off x="6707373" y="2841109"/>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00" idx="6"/>
            <a:endCxn id="107" idx="2"/>
          </p:cNvCxnSpPr>
          <p:nvPr/>
        </p:nvCxnSpPr>
        <p:spPr>
          <a:xfrm flipV="1">
            <a:off x="6707373" y="3030075"/>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a:endCxn id="107" idx="2"/>
          </p:cNvCxnSpPr>
          <p:nvPr/>
        </p:nvCxnSpPr>
        <p:spPr>
          <a:xfrm flipV="1">
            <a:off x="6711817" y="3030075"/>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6707373" y="2249847"/>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98" idx="6"/>
          </p:cNvCxnSpPr>
          <p:nvPr/>
        </p:nvCxnSpPr>
        <p:spPr>
          <a:xfrm>
            <a:off x="6707373" y="2550215"/>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99" idx="6"/>
          </p:cNvCxnSpPr>
          <p:nvPr/>
        </p:nvCxnSpPr>
        <p:spPr>
          <a:xfrm>
            <a:off x="6707373" y="2841109"/>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100" idx="6"/>
          </p:cNvCxnSpPr>
          <p:nvPr/>
        </p:nvCxnSpPr>
        <p:spPr>
          <a:xfrm>
            <a:off x="6707373" y="3138859"/>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6711817" y="3327704"/>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58" name="Picture 157" descr="Screen Shot 2016-07-15 at 8.47.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5799" y="2235560"/>
            <a:ext cx="408220" cy="1410318"/>
          </a:xfrm>
          <a:prstGeom prst="rect">
            <a:avLst/>
          </a:prstGeom>
        </p:spPr>
      </p:pic>
      <p:sp>
        <p:nvSpPr>
          <p:cNvPr id="159" name="Oval 158"/>
          <p:cNvSpPr/>
          <p:nvPr/>
        </p:nvSpPr>
        <p:spPr>
          <a:xfrm>
            <a:off x="7859860" y="3000768"/>
            <a:ext cx="103286" cy="103286"/>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p:nvPr/>
        </p:nvCxnSpPr>
        <p:spPr>
          <a:xfrm>
            <a:off x="7933913" y="3052189"/>
            <a:ext cx="1882676" cy="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a:off x="7984589" y="2682857"/>
            <a:ext cx="1473994" cy="369332"/>
          </a:xfrm>
          <a:prstGeom prst="rect">
            <a:avLst/>
          </a:prstGeom>
          <a:noFill/>
        </p:spPr>
        <p:txBody>
          <a:bodyPr wrap="none" rtlCol="0">
            <a:spAutoFit/>
          </a:bodyPr>
          <a:lstStyle/>
          <a:p>
            <a:r>
              <a:rPr lang="en-US" dirty="0" smtClean="0"/>
              <a:t>Take action </a:t>
            </a:r>
            <a:r>
              <a:rPr lang="en-US" i="1" dirty="0" smtClean="0"/>
              <a:t>a</a:t>
            </a:r>
            <a:endParaRPr lang="en-US" i="1" dirty="0"/>
          </a:p>
        </p:txBody>
      </p:sp>
      <p:cxnSp>
        <p:nvCxnSpPr>
          <p:cNvPr id="168" name="Straight Arrow Connector 167"/>
          <p:cNvCxnSpPr>
            <a:endCxn id="90" idx="1"/>
          </p:cNvCxnSpPr>
          <p:nvPr/>
        </p:nvCxnSpPr>
        <p:spPr>
          <a:xfrm>
            <a:off x="3253697" y="2840096"/>
            <a:ext cx="917872" cy="10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75" name="Picture 1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9118" y="24309764"/>
            <a:ext cx="8503496" cy="1398251"/>
          </a:xfrm>
          <a:prstGeom prst="rect">
            <a:avLst/>
          </a:prstGeom>
        </p:spPr>
      </p:pic>
      <p:pic>
        <p:nvPicPr>
          <p:cNvPr id="176" name="Picture 1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518" y="24462164"/>
            <a:ext cx="8503496" cy="1398251"/>
          </a:xfrm>
          <a:prstGeom prst="rect">
            <a:avLst/>
          </a:prstGeom>
        </p:spPr>
      </p:pic>
      <p:pic>
        <p:nvPicPr>
          <p:cNvPr id="177" name="Picture 1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3918" y="24614564"/>
            <a:ext cx="8503496" cy="1398251"/>
          </a:xfrm>
          <a:prstGeom prst="rect">
            <a:avLst/>
          </a:prstGeom>
        </p:spPr>
      </p:pic>
      <p:pic>
        <p:nvPicPr>
          <p:cNvPr id="178" name="Picture 1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6318" y="24766964"/>
            <a:ext cx="8503496" cy="13982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156" y="2235560"/>
            <a:ext cx="1550496" cy="1237342"/>
          </a:xfrm>
          <a:prstGeom prst="rect">
            <a:avLst/>
          </a:prstGeom>
        </p:spPr>
      </p:pic>
    </p:spTree>
    <p:extLst>
      <p:ext uri="{BB962C8B-B14F-4D97-AF65-F5344CB8AC3E}">
        <p14:creationId xmlns:p14="http://schemas.microsoft.com/office/powerpoint/2010/main" val="1262277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5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5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5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5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6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60"/>
                                        </p:tgtEl>
                                        <p:attrNameLst>
                                          <p:attrName>style.visibility</p:attrName>
                                        </p:attrNameLst>
                                      </p:cBhvr>
                                      <p:to>
                                        <p:strVal val="visible"/>
                                      </p:to>
                                    </p:set>
                                  </p:childTnLst>
                                </p:cTn>
                              </p:par>
                              <p:par>
                                <p:cTn id="165" presetID="10" presetClass="entr" presetSubtype="0" fill="hold" grpId="0" nodeType="withEffect">
                                  <p:stCondLst>
                                    <p:cond delay="0"/>
                                  </p:stCondLst>
                                  <p:childTnLst>
                                    <p:set>
                                      <p:cBhvr>
                                        <p:cTn id="166" dur="1" fill="hold">
                                          <p:stCondLst>
                                            <p:cond delay="0"/>
                                          </p:stCondLst>
                                        </p:cTn>
                                        <p:tgtEl>
                                          <p:spTgt spid="238"/>
                                        </p:tgtEl>
                                        <p:attrNameLst>
                                          <p:attrName>style.visibility</p:attrName>
                                        </p:attrNameLst>
                                      </p:cBhvr>
                                      <p:to>
                                        <p:strVal val="visible"/>
                                      </p:to>
                                    </p:set>
                                    <p:animEffect transition="in" filter="fade">
                                      <p:cBhvr>
                                        <p:cTn id="167" dur="300"/>
                                        <p:tgtEl>
                                          <p:spTgt spid="238"/>
                                        </p:tgtEl>
                                      </p:cBhvr>
                                    </p:animEffect>
                                  </p:childTnLst>
                                </p:cTn>
                              </p:par>
                              <p:par>
                                <p:cTn id="168" presetID="10"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fade">
                                      <p:cBhvr>
                                        <p:cTn id="170" dur="50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6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62"/>
                                        </p:tgtEl>
                                        <p:attrNameLst>
                                          <p:attrName>style.visibility</p:attrName>
                                        </p:attrNameLst>
                                      </p:cBhvr>
                                      <p:to>
                                        <p:strVal val="visible"/>
                                      </p:to>
                                    </p:set>
                                  </p:childTnLst>
                                </p:cTn>
                              </p:par>
                            </p:childTnLst>
                          </p:cTn>
                        </p:par>
                        <p:par>
                          <p:cTn id="177" fill="hold">
                            <p:stCondLst>
                              <p:cond delay="0"/>
                            </p:stCondLst>
                            <p:childTnLst>
                              <p:par>
                                <p:cTn id="178" presetID="1" presetClass="entr" presetSubtype="0" fill="hold" nodeType="afterEffect">
                                  <p:stCondLst>
                                    <p:cond delay="0"/>
                                  </p:stCondLst>
                                  <p:childTnLst>
                                    <p:set>
                                      <p:cBhvr>
                                        <p:cTn id="179" dur="1" fill="hold">
                                          <p:stCondLst>
                                            <p:cond delay="0"/>
                                          </p:stCondLst>
                                        </p:cTn>
                                        <p:tgtEl>
                                          <p:spTgt spid="10"/>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14"/>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15" grpId="0"/>
      <p:bldP spid="88" grpId="0" animBg="1"/>
      <p:bldP spid="89" grpId="0"/>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22" grpId="0"/>
      <p:bldP spid="123" grpId="0"/>
      <p:bldP spid="124" grpId="0"/>
      <p:bldP spid="125" grpId="0" animBg="1"/>
      <p:bldP spid="126" grpId="0" animBg="1"/>
      <p:bldP spid="140" grpId="0" animBg="1"/>
      <p:bldP spid="159" grpId="0" animBg="1"/>
      <p:bldP spid="1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solidFill>
                  <a:srgbClr val="0070C0"/>
                </a:solidFill>
              </a:rPr>
              <a:t>DeepRM</a:t>
            </a:r>
            <a:r>
              <a:rPr lang="en-US" b="1" dirty="0" smtClean="0">
                <a:solidFill>
                  <a:srgbClr val="0070C0"/>
                </a:solidFill>
              </a:rPr>
              <a:t> Demo</a:t>
            </a:r>
            <a:endParaRPr lang="en-US" dirty="0"/>
          </a:p>
        </p:txBody>
      </p:sp>
      <p:sp>
        <p:nvSpPr>
          <p:cNvPr id="3" name="Slide Number Placeholder 2"/>
          <p:cNvSpPr>
            <a:spLocks noGrp="1"/>
          </p:cNvSpPr>
          <p:nvPr>
            <p:ph type="sldNum" sz="quarter" idx="12"/>
          </p:nvPr>
        </p:nvSpPr>
        <p:spPr/>
        <p:txBody>
          <a:bodyPr/>
          <a:lstStyle/>
          <a:p>
            <a:fld id="{E0EBB12F-08D1-5143-8348-1CE77D46ED74}" type="slidenum">
              <a:rPr lang="en-US" smtClean="0"/>
              <a:t>17</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0" y="1462778"/>
            <a:ext cx="7914087" cy="48935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299" y="1462778"/>
            <a:ext cx="7914087" cy="489357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297" y="1462778"/>
            <a:ext cx="7914087" cy="4893572"/>
          </a:xfrm>
          <a:prstGeom prst="rect">
            <a:avLst/>
          </a:prstGeom>
        </p:spPr>
      </p:pic>
    </p:spTree>
    <p:extLst>
      <p:ext uri="{BB962C8B-B14F-4D97-AF65-F5344CB8AC3E}">
        <p14:creationId xmlns:p14="http://schemas.microsoft.com/office/powerpoint/2010/main" val="756572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solidFill>
                  <a:srgbClr val="0070C0"/>
                </a:solidFill>
              </a:rPr>
              <a:t>DeepRM</a:t>
            </a:r>
            <a:r>
              <a:rPr lang="en-US" b="1" dirty="0" smtClean="0">
                <a:solidFill>
                  <a:srgbClr val="0070C0"/>
                </a:solidFill>
              </a:rPr>
              <a:t> Demo</a:t>
            </a:r>
            <a:endParaRPr lang="en-US" dirty="0"/>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2454" y="2773387"/>
            <a:ext cx="3819546" cy="2361767"/>
          </a:xfrm>
          <a:prstGeom prst="rect">
            <a:avLst/>
          </a:prstGeom>
        </p:spPr>
      </p:pic>
      <p:sp>
        <p:nvSpPr>
          <p:cNvPr id="5" name="Oval 4"/>
          <p:cNvSpPr/>
          <p:nvPr/>
        </p:nvSpPr>
        <p:spPr>
          <a:xfrm>
            <a:off x="8734566" y="2954200"/>
            <a:ext cx="424753" cy="42475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020743" y="3802051"/>
            <a:ext cx="429591" cy="4295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982200" y="4204346"/>
            <a:ext cx="424196" cy="42419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rand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1109" y="1800683"/>
            <a:ext cx="8078734" cy="4544288"/>
          </a:xfrm>
          <a:prstGeom prst="rect">
            <a:avLst/>
          </a:prstGeom>
        </p:spPr>
      </p:pic>
      <p:pic>
        <p:nvPicPr>
          <p:cNvPr id="28" name="allo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74007" y="1869757"/>
            <a:ext cx="7860663" cy="4421623"/>
          </a:xfrm>
          <a:prstGeom prst="rect">
            <a:avLst/>
          </a:prstGeom>
        </p:spPr>
      </p:pic>
      <p:pic>
        <p:nvPicPr>
          <p:cNvPr id="29" name="train">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34313" y="1860245"/>
            <a:ext cx="7894482" cy="4440646"/>
          </a:xfrm>
          <a:prstGeom prst="rect">
            <a:avLst/>
          </a:prstGeom>
        </p:spPr>
      </p:pic>
      <p:sp>
        <p:nvSpPr>
          <p:cNvPr id="7" name="Rectangle 6"/>
          <p:cNvSpPr/>
          <p:nvPr/>
        </p:nvSpPr>
        <p:spPr>
          <a:xfrm>
            <a:off x="0" y="1628378"/>
            <a:ext cx="8372454" cy="1094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87" y="5450042"/>
            <a:ext cx="8447473" cy="97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935627" y="2144437"/>
            <a:ext cx="0" cy="3342523"/>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81677" y="2225864"/>
            <a:ext cx="2266489" cy="461665"/>
          </a:xfrm>
          <a:prstGeom prst="rect">
            <a:avLst/>
          </a:prstGeom>
          <a:noFill/>
        </p:spPr>
        <p:txBody>
          <a:bodyPr wrap="square" rtlCol="0">
            <a:spAutoFit/>
          </a:bodyPr>
          <a:lstStyle/>
          <a:p>
            <a:r>
              <a:rPr lang="en-US" sz="2400" dirty="0" smtClean="0"/>
              <a:t>Job </a:t>
            </a:r>
            <a:r>
              <a:rPr lang="en-US" sz="2400" dirty="0"/>
              <a:t>s</a:t>
            </a:r>
            <a:r>
              <a:rPr lang="en-US" sz="2400" dirty="0" smtClean="0"/>
              <a:t>lots</a:t>
            </a:r>
            <a:r>
              <a:rPr lang="is-IS" sz="2400" dirty="0" smtClean="0"/>
              <a:t>…</a:t>
            </a:r>
            <a:endParaRPr lang="en-US" sz="2400" dirty="0"/>
          </a:p>
        </p:txBody>
      </p:sp>
      <p:sp>
        <p:nvSpPr>
          <p:cNvPr id="13" name="TextBox 12"/>
          <p:cNvSpPr txBox="1"/>
          <p:nvPr/>
        </p:nvSpPr>
        <p:spPr>
          <a:xfrm>
            <a:off x="-68239" y="2233946"/>
            <a:ext cx="1058458" cy="461665"/>
          </a:xfrm>
          <a:prstGeom prst="rect">
            <a:avLst/>
          </a:prstGeom>
          <a:noFill/>
        </p:spPr>
        <p:txBody>
          <a:bodyPr wrap="square" rtlCol="0">
            <a:spAutoFit/>
          </a:bodyPr>
          <a:lstStyle/>
          <a:p>
            <a:r>
              <a:rPr lang="en-US" sz="2400" dirty="0" smtClean="0"/>
              <a:t>Cluster</a:t>
            </a:r>
            <a:endParaRPr lang="en-US" sz="2400" dirty="0"/>
          </a:p>
        </p:txBody>
      </p:sp>
      <p:sp>
        <p:nvSpPr>
          <p:cNvPr id="3" name="Slide Number Placeholder 2"/>
          <p:cNvSpPr>
            <a:spLocks noGrp="1"/>
          </p:cNvSpPr>
          <p:nvPr>
            <p:ph type="sldNum" sz="quarter" idx="12"/>
          </p:nvPr>
        </p:nvSpPr>
        <p:spPr/>
        <p:txBody>
          <a:bodyPr/>
          <a:lstStyle/>
          <a:p>
            <a:fld id="{E0EBB12F-08D1-5143-8348-1CE77D46ED74}" type="slidenum">
              <a:rPr lang="en-US" smtClean="0"/>
              <a:t>18</a:t>
            </a:fld>
            <a:endParaRPr lang="en-US"/>
          </a:p>
        </p:txBody>
      </p:sp>
      <p:sp>
        <p:nvSpPr>
          <p:cNvPr id="16" name="TextBox 15"/>
          <p:cNvSpPr txBox="1"/>
          <p:nvPr/>
        </p:nvSpPr>
        <p:spPr>
          <a:xfrm>
            <a:off x="289800" y="2636618"/>
            <a:ext cx="746468" cy="369332"/>
          </a:xfrm>
          <a:prstGeom prst="rect">
            <a:avLst/>
          </a:prstGeom>
          <a:noFill/>
        </p:spPr>
        <p:txBody>
          <a:bodyPr wrap="square" rtlCol="0">
            <a:spAutoFit/>
          </a:bodyPr>
          <a:lstStyle/>
          <a:p>
            <a:r>
              <a:rPr lang="en-US" dirty="0" smtClean="0"/>
              <a:t>CPU</a:t>
            </a:r>
            <a:endParaRPr lang="en-US" dirty="0"/>
          </a:p>
        </p:txBody>
      </p:sp>
      <p:sp>
        <p:nvSpPr>
          <p:cNvPr id="18" name="TextBox 17"/>
          <p:cNvSpPr txBox="1"/>
          <p:nvPr/>
        </p:nvSpPr>
        <p:spPr>
          <a:xfrm>
            <a:off x="22032" y="3938710"/>
            <a:ext cx="1079565" cy="369332"/>
          </a:xfrm>
          <a:prstGeom prst="rect">
            <a:avLst/>
          </a:prstGeom>
          <a:noFill/>
        </p:spPr>
        <p:txBody>
          <a:bodyPr wrap="square" rtlCol="0">
            <a:spAutoFit/>
          </a:bodyPr>
          <a:lstStyle/>
          <a:p>
            <a:r>
              <a:rPr lang="en-US" smtClean="0"/>
              <a:t>Memory</a:t>
            </a:r>
            <a:endParaRPr lang="en-US" dirty="0"/>
          </a:p>
        </p:txBody>
      </p:sp>
      <p:sp>
        <p:nvSpPr>
          <p:cNvPr id="19" name="TextBox 18"/>
          <p:cNvSpPr txBox="1"/>
          <p:nvPr/>
        </p:nvSpPr>
        <p:spPr>
          <a:xfrm rot="16200000">
            <a:off x="-826264" y="3917526"/>
            <a:ext cx="2065924" cy="369332"/>
          </a:xfrm>
          <a:prstGeom prst="rect">
            <a:avLst/>
          </a:prstGeom>
          <a:noFill/>
        </p:spPr>
        <p:txBody>
          <a:bodyPr wrap="square" rtlCol="0">
            <a:spAutoFit/>
          </a:bodyPr>
          <a:lstStyle/>
          <a:p>
            <a:r>
              <a:rPr lang="en-US" dirty="0" smtClean="0"/>
              <a:t>Time               Time</a:t>
            </a:r>
            <a:endParaRPr lang="en-US" dirty="0"/>
          </a:p>
        </p:txBody>
      </p:sp>
    </p:spTree>
    <p:extLst>
      <p:ext uri="{BB962C8B-B14F-4D97-AF65-F5344CB8AC3E}">
        <p14:creationId xmlns:p14="http://schemas.microsoft.com/office/powerpoint/2010/main" val="1714191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4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md type="call" cmd="stop">
                                      <p:cBhvr>
                                        <p:cTn id="38" dur="1">
                                          <p:stCondLst>
                                            <p:cond delay="0"/>
                                          </p:stCondLst>
                                        </p:cTn>
                                        <p:tgtEl>
                                          <p:spTgt spid="6"/>
                                        </p:tgtEl>
                                      </p:cBhvr>
                                    </p:cmd>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md type="call" cmd="stop">
                                      <p:cBhvr>
                                        <p:cTn id="49" dur="1">
                                          <p:stCondLst>
                                            <p:cond delay="0"/>
                                          </p:stCondLst>
                                        </p:cTn>
                                        <p:tgtEl>
                                          <p:spTgt spid="6"/>
                                        </p:tgtEl>
                                      </p:cBhvr>
                                    </p:cmd>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6"/>
                                        </p:tgtEl>
                                      </p:cBhvr>
                                    </p:cmd>
                                  </p:childTnLst>
                                </p:cTn>
                              </p:par>
                            </p:childTnLst>
                          </p:cTn>
                        </p:par>
                      </p:childTnLst>
                    </p:cTn>
                  </p:par>
                </p:childTnLst>
              </p:cTn>
              <p:nextCondLst>
                <p:cond evt="onClick" delay="0">
                  <p:tgtEl>
                    <p:spTgt spid="6"/>
                  </p:tgtEl>
                </p:cond>
              </p:nextCondLst>
            </p:seq>
            <p:video>
              <p:cMediaNode vol="80000">
                <p:cTn id="57" fill="hold" display="0">
                  <p:stCondLst>
                    <p:cond delay="indefinite"/>
                  </p:stCondLst>
                </p:cTn>
                <p:tgtEl>
                  <p:spTgt spid="6"/>
                </p:tgtEl>
              </p:cMediaNode>
            </p:video>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8"/>
                                        </p:tgtEl>
                                      </p:cBhvr>
                                    </p:cmd>
                                  </p:childTnLst>
                                </p:cTn>
                              </p:par>
                            </p:childTnLst>
                          </p:cTn>
                        </p:par>
                      </p:childTnLst>
                    </p:cTn>
                  </p:par>
                </p:childTnLst>
              </p:cTn>
              <p:nextCondLst>
                <p:cond evt="onClick" delay="0">
                  <p:tgtEl>
                    <p:spTgt spid="28"/>
                  </p:tgtEl>
                </p:cond>
              </p:nextCondLst>
            </p:seq>
            <p:video>
              <p:cMediaNode vol="80000">
                <p:cTn id="63" fill="hold" display="0">
                  <p:stCondLst>
                    <p:cond delay="indefinite"/>
                  </p:stCondLst>
                </p:cTn>
                <p:tgtEl>
                  <p:spTgt spid="28"/>
                </p:tgtEl>
              </p:cMediaNode>
            </p:video>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9"/>
                                        </p:tgtEl>
                                      </p:cBhvr>
                                    </p:cmd>
                                  </p:childTnLst>
                                </p:cTn>
                              </p:par>
                            </p:childTnLst>
                          </p:cTn>
                        </p:par>
                      </p:childTnLst>
                    </p:cTn>
                  </p:par>
                </p:childTnLst>
              </p:cTn>
              <p:nextCondLst>
                <p:cond evt="onClick" delay="0">
                  <p:tgtEl>
                    <p:spTgt spid="29"/>
                  </p:tgtEl>
                </p:cond>
              </p:nextCondLst>
            </p:seq>
            <p:video>
              <p:cMediaNode vol="80000">
                <p:cTn id="69" fill="hold" display="0">
                  <p:stCondLst>
                    <p:cond delay="indefinite"/>
                  </p:stCondLst>
                </p:cTn>
                <p:tgtEl>
                  <p:spTgt spid="29"/>
                </p:tgtEl>
              </p:cMediaNode>
            </p:video>
          </p:childTnLst>
        </p:cTn>
      </p:par>
    </p:tnLst>
    <p:bldLst>
      <p:bldP spid="5" grpId="0" animBg="1"/>
      <p:bldP spid="5" grpId="1" animBg="1"/>
      <p:bldP spid="10" grpId="0" animBg="1"/>
      <p:bldP spid="10" grpId="1" animBg="1"/>
      <p:bldP spid="12" grpId="0" animBg="1"/>
      <p:bldP spid="7" grpId="0" animBg="1"/>
      <p:bldP spid="17" grpId="0" animBg="1"/>
      <p:bldP spid="15" grpId="0"/>
      <p:bldP spid="13" grpId="0"/>
      <p:bldP spid="16"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Evaluation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4488" y="1765695"/>
            <a:ext cx="9863023" cy="4063228"/>
          </a:xfrm>
        </p:spPr>
      </p:pic>
      <p:sp>
        <p:nvSpPr>
          <p:cNvPr id="3" name="Slide Number Placeholder 2"/>
          <p:cNvSpPr>
            <a:spLocks noGrp="1"/>
          </p:cNvSpPr>
          <p:nvPr>
            <p:ph type="sldNum" sz="quarter" idx="12"/>
          </p:nvPr>
        </p:nvSpPr>
        <p:spPr/>
        <p:txBody>
          <a:bodyPr/>
          <a:lstStyle/>
          <a:p>
            <a:fld id="{E0EBB12F-08D1-5143-8348-1CE77D46ED74}" type="slidenum">
              <a:rPr lang="en-US" smtClean="0"/>
              <a:t>19</a:t>
            </a:fld>
            <a:endParaRPr lang="en-US"/>
          </a:p>
        </p:txBody>
      </p:sp>
    </p:spTree>
    <p:extLst>
      <p:ext uri="{BB962C8B-B14F-4D97-AF65-F5344CB8AC3E}">
        <p14:creationId xmlns:p14="http://schemas.microsoft.com/office/powerpoint/2010/main" val="7883078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252"/>
            <a:ext cx="10515600" cy="1325563"/>
          </a:xfrm>
        </p:spPr>
        <p:txBody>
          <a:bodyPr/>
          <a:lstStyle/>
          <a:p>
            <a:pPr algn="ctr"/>
            <a:r>
              <a:rPr lang="en-US" b="1" dirty="0" smtClean="0">
                <a:solidFill>
                  <a:srgbClr val="0070C0"/>
                </a:solidFill>
              </a:rPr>
              <a:t>Resource management is ubiquitous </a:t>
            </a:r>
            <a:endParaRPr lang="en-US" b="1" dirty="0">
              <a:solidFill>
                <a:srgbClr val="0070C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4" y="1648436"/>
            <a:ext cx="3076977" cy="1698748"/>
          </a:xfrm>
          <a:prstGeom prst="rect">
            <a:avLst/>
          </a:prstGeom>
        </p:spPr>
      </p:pic>
      <p:sp>
        <p:nvSpPr>
          <p:cNvPr id="9" name="TextBox 8"/>
          <p:cNvSpPr txBox="1"/>
          <p:nvPr/>
        </p:nvSpPr>
        <p:spPr>
          <a:xfrm>
            <a:off x="808985" y="3327123"/>
            <a:ext cx="3017260" cy="461665"/>
          </a:xfrm>
          <a:prstGeom prst="rect">
            <a:avLst/>
          </a:prstGeom>
          <a:noFill/>
        </p:spPr>
        <p:txBody>
          <a:bodyPr wrap="square" rtlCol="0">
            <a:spAutoFit/>
          </a:bodyPr>
          <a:lstStyle/>
          <a:p>
            <a:r>
              <a:rPr lang="en-US" sz="2400" dirty="0" smtClean="0"/>
              <a:t>Cluster scheduling</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922" y="1648437"/>
            <a:ext cx="2456020" cy="1698747"/>
          </a:xfrm>
          <a:prstGeom prst="rect">
            <a:avLst/>
          </a:prstGeom>
        </p:spPr>
      </p:pic>
      <p:sp>
        <p:nvSpPr>
          <p:cNvPr id="11" name="TextBox 10"/>
          <p:cNvSpPr txBox="1"/>
          <p:nvPr/>
        </p:nvSpPr>
        <p:spPr>
          <a:xfrm>
            <a:off x="5024431" y="3344639"/>
            <a:ext cx="2295511" cy="461665"/>
          </a:xfrm>
          <a:prstGeom prst="rect">
            <a:avLst/>
          </a:prstGeom>
          <a:noFill/>
        </p:spPr>
        <p:txBody>
          <a:bodyPr wrap="square" rtlCol="0">
            <a:spAutoFit/>
          </a:bodyPr>
          <a:lstStyle/>
          <a:p>
            <a:r>
              <a:rPr lang="en-US" sz="2400" dirty="0" smtClean="0"/>
              <a:t>Video streaming</a:t>
            </a:r>
            <a:endParaRPr lang="en-US" sz="2400"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429" y="4129297"/>
            <a:ext cx="1775621" cy="78127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791" y="5006174"/>
            <a:ext cx="2721913" cy="10324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920" y="4224899"/>
            <a:ext cx="1393568" cy="1393568"/>
          </a:xfrm>
          <a:prstGeom prst="rect">
            <a:avLst/>
          </a:prstGeom>
        </p:spPr>
      </p:pic>
      <p:sp>
        <p:nvSpPr>
          <p:cNvPr id="16" name="TextBox 15"/>
          <p:cNvSpPr txBox="1"/>
          <p:nvPr/>
        </p:nvSpPr>
        <p:spPr>
          <a:xfrm>
            <a:off x="4729856" y="6036079"/>
            <a:ext cx="2700535" cy="461665"/>
          </a:xfrm>
          <a:prstGeom prst="rect">
            <a:avLst/>
          </a:prstGeom>
          <a:noFill/>
        </p:spPr>
        <p:txBody>
          <a:bodyPr wrap="square" rtlCol="0">
            <a:spAutoFit/>
          </a:bodyPr>
          <a:lstStyle/>
          <a:p>
            <a:r>
              <a:rPr lang="en-US" sz="2400" dirty="0" smtClean="0"/>
              <a:t>Internet telephony</a:t>
            </a:r>
            <a:endParaRPr lang="en-US" sz="2400" dirty="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2036" y="1479121"/>
            <a:ext cx="2531797" cy="759539"/>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2036" y="2194374"/>
            <a:ext cx="1947721" cy="120338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0524" y="2072648"/>
            <a:ext cx="1693862" cy="1270396"/>
          </a:xfrm>
          <a:prstGeom prst="rect">
            <a:avLst/>
          </a:prstGeom>
        </p:spPr>
      </p:pic>
      <p:sp>
        <p:nvSpPr>
          <p:cNvPr id="20" name="TextBox 19"/>
          <p:cNvSpPr txBox="1"/>
          <p:nvPr/>
        </p:nvSpPr>
        <p:spPr>
          <a:xfrm>
            <a:off x="8196651" y="3326324"/>
            <a:ext cx="3588429" cy="461665"/>
          </a:xfrm>
          <a:prstGeom prst="rect">
            <a:avLst/>
          </a:prstGeom>
          <a:noFill/>
        </p:spPr>
        <p:txBody>
          <a:bodyPr wrap="square" rtlCol="0">
            <a:spAutoFit/>
          </a:bodyPr>
          <a:lstStyle/>
          <a:p>
            <a:r>
              <a:rPr lang="en-US" sz="2400" dirty="0" smtClean="0"/>
              <a:t>Virtual machine placement</a:t>
            </a:r>
            <a:endParaRPr lang="en-US" sz="2400" dirty="0"/>
          </a:p>
        </p:txBody>
      </p:sp>
      <p:sp>
        <p:nvSpPr>
          <p:cNvPr id="22" name="TextBox 21"/>
          <p:cNvSpPr txBox="1"/>
          <p:nvPr/>
        </p:nvSpPr>
        <p:spPr>
          <a:xfrm>
            <a:off x="486794" y="6049929"/>
            <a:ext cx="3247007" cy="461665"/>
          </a:xfrm>
          <a:prstGeom prst="rect">
            <a:avLst/>
          </a:prstGeom>
          <a:noFill/>
        </p:spPr>
        <p:txBody>
          <a:bodyPr wrap="square" rtlCol="0">
            <a:spAutoFit/>
          </a:bodyPr>
          <a:lstStyle/>
          <a:p>
            <a:pPr algn="ctr"/>
            <a:r>
              <a:rPr lang="en-US" sz="2400" dirty="0" smtClean="0"/>
              <a:t>Congestion Control</a:t>
            </a:r>
            <a:endParaRPr lang="en-US" sz="2400" dirty="0"/>
          </a:p>
        </p:txBody>
      </p:sp>
      <p:sp>
        <p:nvSpPr>
          <p:cNvPr id="23" name="TextBox 22"/>
          <p:cNvSpPr txBox="1"/>
          <p:nvPr/>
        </p:nvSpPr>
        <p:spPr>
          <a:xfrm>
            <a:off x="8754478" y="4787325"/>
            <a:ext cx="2129355" cy="1323439"/>
          </a:xfrm>
          <a:prstGeom prst="rect">
            <a:avLst/>
          </a:prstGeom>
          <a:noFill/>
        </p:spPr>
        <p:txBody>
          <a:bodyPr wrap="square" rtlCol="0">
            <a:spAutoFit/>
          </a:bodyPr>
          <a:lstStyle/>
          <a:p>
            <a:pPr algn="ctr"/>
            <a:r>
              <a:rPr lang="is-IS" sz="8000" dirty="0" smtClean="0"/>
              <a:t>…</a:t>
            </a:r>
            <a:r>
              <a:rPr lang="is-IS" dirty="0" smtClean="0"/>
              <a:t> </a:t>
            </a:r>
            <a:r>
              <a:rPr lang="is-IS" sz="8000" dirty="0" smtClean="0"/>
              <a:t>...</a:t>
            </a:r>
            <a:endParaRPr lang="en-US" sz="8000" dirty="0"/>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88" y="4208127"/>
            <a:ext cx="2456020" cy="1842015"/>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2</a:t>
            </a:fld>
            <a:endParaRPr lang="en-US"/>
          </a:p>
        </p:txBody>
      </p:sp>
    </p:spTree>
    <p:extLst>
      <p:ext uri="{BB962C8B-B14F-4D97-AF65-F5344CB8AC3E}">
        <p14:creationId xmlns:p14="http://schemas.microsoft.com/office/powerpoint/2010/main" val="13941785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Where is the gain from</a:t>
            </a:r>
            <a:endParaRPr lang="en-US" dirty="0"/>
          </a:p>
        </p:txBody>
      </p:sp>
      <p:sp>
        <p:nvSpPr>
          <p:cNvPr id="3" name="Content Placeholder 2"/>
          <p:cNvSpPr>
            <a:spLocks noGrp="1"/>
          </p:cNvSpPr>
          <p:nvPr>
            <p:ph idx="1"/>
          </p:nvPr>
        </p:nvSpPr>
        <p:spPr>
          <a:xfrm>
            <a:off x="838200" y="1825625"/>
            <a:ext cx="10515600" cy="3939071"/>
          </a:xfrm>
        </p:spPr>
        <p:txBody>
          <a:bodyPr>
            <a:normAutofit/>
          </a:bodyPr>
          <a:lstStyle/>
          <a:p>
            <a:r>
              <a:rPr lang="en-US" sz="3200" dirty="0" err="1" smtClean="0"/>
              <a:t>DeepRM</a:t>
            </a:r>
            <a:r>
              <a:rPr lang="en-US" sz="3200" dirty="0" smtClean="0"/>
              <a:t> </a:t>
            </a:r>
            <a:r>
              <a:rPr lang="en-US" sz="3200" dirty="0" smtClean="0"/>
              <a:t>is actually </a:t>
            </a:r>
            <a:r>
              <a:rPr lang="en-US" sz="3200" i="1" dirty="0" smtClean="0"/>
              <a:t>non work-conserving </a:t>
            </a:r>
          </a:p>
          <a:p>
            <a:endParaRPr lang="en-US" sz="3200" i="1" dirty="0" smtClean="0"/>
          </a:p>
          <a:p>
            <a:r>
              <a:rPr lang="en-US" sz="3200" dirty="0" smtClean="0"/>
              <a:t>Recall that scheduling is non-preemptive. </a:t>
            </a:r>
          </a:p>
          <a:p>
            <a:endParaRPr lang="en-US" sz="3200" dirty="0"/>
          </a:p>
          <a:p>
            <a:r>
              <a:rPr lang="en-US" sz="3200" dirty="0" err="1" smtClean="0"/>
              <a:t>DeepRM</a:t>
            </a:r>
            <a:r>
              <a:rPr lang="en-US" sz="3200" dirty="0" smtClean="0"/>
              <a:t> Hold big jobs to make room for future small jobs</a:t>
            </a:r>
            <a:endParaRPr lang="en-US" dirty="0"/>
          </a:p>
          <a:p>
            <a:endParaRPr lang="en-US" dirty="0" smtClean="0"/>
          </a:p>
          <a:p>
            <a:endParaRPr lang="en-US" dirty="0"/>
          </a:p>
          <a:p>
            <a:endParaRPr lang="en-US" dirty="0" smtClean="0"/>
          </a:p>
          <a:p>
            <a:endParaRPr lang="en-US" dirty="0" smtClean="0"/>
          </a:p>
          <a:p>
            <a:endParaRPr lang="en-US" dirty="0" smtClean="0"/>
          </a:p>
        </p:txBody>
      </p:sp>
      <p:sp>
        <p:nvSpPr>
          <p:cNvPr id="7" name="Slide Number Placeholder 6"/>
          <p:cNvSpPr>
            <a:spLocks noGrp="1"/>
          </p:cNvSpPr>
          <p:nvPr>
            <p:ph type="sldNum" sz="quarter" idx="12"/>
          </p:nvPr>
        </p:nvSpPr>
        <p:spPr/>
        <p:txBody>
          <a:bodyPr/>
          <a:lstStyle/>
          <a:p>
            <a:fld id="{E0EBB12F-08D1-5143-8348-1CE77D46ED74}" type="slidenum">
              <a:rPr lang="en-US" smtClean="0"/>
              <a:t>20</a:t>
            </a:fld>
            <a:endParaRPr lang="en-US"/>
          </a:p>
        </p:txBody>
      </p:sp>
      <p:sp>
        <p:nvSpPr>
          <p:cNvPr id="5" name="TextBox 4"/>
          <p:cNvSpPr txBox="1"/>
          <p:nvPr/>
        </p:nvSpPr>
        <p:spPr>
          <a:xfrm>
            <a:off x="0" y="5534561"/>
            <a:ext cx="12192000" cy="1323439"/>
          </a:xfrm>
          <a:prstGeom prst="rect">
            <a:avLst/>
          </a:prstGeom>
          <a:solidFill>
            <a:srgbClr val="FFC101"/>
          </a:solidFill>
        </p:spPr>
        <p:txBody>
          <a:bodyPr wrap="square" rtlCol="0">
            <a:spAutoFit/>
          </a:bodyPr>
          <a:lstStyle/>
          <a:p>
            <a:pPr algn="ctr"/>
            <a:endParaRPr lang="en-US" sz="1200" dirty="0" smtClean="0"/>
          </a:p>
          <a:p>
            <a:pPr algn="ctr"/>
            <a:endParaRPr lang="en-US" sz="1200" dirty="0" smtClean="0"/>
          </a:p>
          <a:p>
            <a:pPr algn="ctr"/>
            <a:r>
              <a:rPr lang="en-US" sz="3200" dirty="0" err="1"/>
              <a:t>DeepRM</a:t>
            </a:r>
            <a:r>
              <a:rPr lang="en-US" sz="3200" dirty="0"/>
              <a:t> learns this strategy purely from experience</a:t>
            </a:r>
          </a:p>
          <a:p>
            <a:pPr algn="ctr"/>
            <a:endParaRPr lang="en-US" sz="1200" dirty="0" smtClean="0"/>
          </a:p>
          <a:p>
            <a:pPr algn="ctr"/>
            <a:endParaRPr lang="en-US" sz="1200" dirty="0" smtClean="0"/>
          </a:p>
        </p:txBody>
      </p:sp>
    </p:spTree>
    <p:extLst>
      <p:ext uri="{BB962C8B-B14F-4D97-AF65-F5344CB8AC3E}">
        <p14:creationId xmlns:p14="http://schemas.microsoft.com/office/powerpoint/2010/main" val="82666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0070C0"/>
                </a:solidFill>
              </a:rPr>
              <a:t>Conclusions</a:t>
            </a:r>
            <a:endParaRPr lang="en-US" dirty="0"/>
          </a:p>
        </p:txBody>
      </p:sp>
      <p:sp>
        <p:nvSpPr>
          <p:cNvPr id="3" name="Content Placeholder 2"/>
          <p:cNvSpPr>
            <a:spLocks noGrp="1"/>
          </p:cNvSpPr>
          <p:nvPr>
            <p:ph idx="1"/>
          </p:nvPr>
        </p:nvSpPr>
        <p:spPr>
          <a:xfrm>
            <a:off x="838199" y="1325563"/>
            <a:ext cx="11081657" cy="5030787"/>
          </a:xfrm>
        </p:spPr>
        <p:txBody>
          <a:bodyPr>
            <a:normAutofit lnSpcReduction="10000"/>
          </a:bodyPr>
          <a:lstStyle/>
          <a:p>
            <a:pPr marL="0" indent="0">
              <a:buNone/>
            </a:pPr>
            <a:endParaRPr lang="en-US" dirty="0" smtClean="0"/>
          </a:p>
          <a:p>
            <a:r>
              <a:rPr lang="en-US" sz="3200" dirty="0" smtClean="0"/>
              <a:t>Learning system for cluster scheduling</a:t>
            </a:r>
          </a:p>
          <a:p>
            <a:pPr marL="0" indent="0">
              <a:buNone/>
            </a:pPr>
            <a:r>
              <a:rPr lang="en-US" sz="3200" dirty="0" smtClean="0"/>
              <a:t> </a:t>
            </a:r>
          </a:p>
          <a:p>
            <a:r>
              <a:rPr lang="en-US" sz="3200" dirty="0" err="1" smtClean="0"/>
              <a:t>DeepRM’s</a:t>
            </a:r>
            <a:r>
              <a:rPr lang="en-US" sz="3200" dirty="0" smtClean="0"/>
              <a:t> algorithms are applicable to other problems</a:t>
            </a:r>
            <a:endParaRPr lang="en-US" sz="3200" dirty="0"/>
          </a:p>
          <a:p>
            <a:pPr marL="457200" lvl="1" indent="0">
              <a:buNone/>
            </a:pPr>
            <a:endParaRPr lang="en-US" sz="1600" dirty="0" smtClean="0"/>
          </a:p>
          <a:p>
            <a:pPr marL="457200" lvl="1" indent="0">
              <a:buNone/>
            </a:pPr>
            <a:endParaRPr lang="en-US" sz="1600" dirty="0"/>
          </a:p>
          <a:p>
            <a:r>
              <a:rPr lang="en-US" sz="3200" dirty="0" smtClean="0"/>
              <a:t>Challenges:</a:t>
            </a:r>
          </a:p>
          <a:p>
            <a:pPr lvl="1"/>
            <a:r>
              <a:rPr lang="en-US" sz="2800" dirty="0" smtClean="0"/>
              <a:t>How do humans interpret the policy?</a:t>
            </a:r>
          </a:p>
          <a:p>
            <a:pPr lvl="1"/>
            <a:r>
              <a:rPr lang="en-US" sz="2800" dirty="0" smtClean="0"/>
              <a:t>Work with non-stationary scenarios?</a:t>
            </a:r>
          </a:p>
          <a:p>
            <a:pPr lvl="1"/>
            <a:r>
              <a:rPr lang="en-US" sz="2800" dirty="0" smtClean="0"/>
              <a:t>Safety issues, what if it goes wrong?</a:t>
            </a:r>
          </a:p>
          <a:p>
            <a:pPr marL="457200" lvl="1" indent="0">
              <a:buNone/>
            </a:pPr>
            <a:r>
              <a:rPr lang="is-IS" sz="2800" dirty="0" smtClean="0"/>
              <a:t>....</a:t>
            </a:r>
            <a:endParaRPr lang="en-US" sz="2800" dirty="0" smtClean="0"/>
          </a:p>
          <a:p>
            <a:endParaRPr lang="en-US" dirty="0" smtClean="0"/>
          </a:p>
        </p:txBody>
      </p:sp>
      <p:sp>
        <p:nvSpPr>
          <p:cNvPr id="4" name="Slide Number Placeholder 3"/>
          <p:cNvSpPr>
            <a:spLocks noGrp="1"/>
          </p:cNvSpPr>
          <p:nvPr>
            <p:ph type="sldNum" sz="quarter" idx="12"/>
          </p:nvPr>
        </p:nvSpPr>
        <p:spPr/>
        <p:txBody>
          <a:bodyPr/>
          <a:lstStyle/>
          <a:p>
            <a:fld id="{E0EBB12F-08D1-5143-8348-1CE77D46ED74}" type="slidenum">
              <a:rPr lang="en-US" smtClean="0"/>
              <a:t>21</a:t>
            </a:fld>
            <a:endParaRPr lang="en-US"/>
          </a:p>
        </p:txBody>
      </p:sp>
    </p:spTree>
    <p:extLst>
      <p:ext uri="{BB962C8B-B14F-4D97-AF65-F5344CB8AC3E}">
        <p14:creationId xmlns:p14="http://schemas.microsoft.com/office/powerpoint/2010/main" val="18314429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Tailor for different objectives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098" y="1825625"/>
            <a:ext cx="8185804" cy="4351338"/>
          </a:xfrm>
        </p:spPr>
      </p:pic>
      <p:sp>
        <p:nvSpPr>
          <p:cNvPr id="3" name="Slide Number Placeholder 2"/>
          <p:cNvSpPr>
            <a:spLocks noGrp="1"/>
          </p:cNvSpPr>
          <p:nvPr>
            <p:ph type="sldNum" sz="quarter" idx="12"/>
          </p:nvPr>
        </p:nvSpPr>
        <p:spPr/>
        <p:txBody>
          <a:bodyPr/>
          <a:lstStyle/>
          <a:p>
            <a:fld id="{E0EBB12F-08D1-5143-8348-1CE77D46ED74}" type="slidenum">
              <a:rPr lang="en-US" smtClean="0"/>
              <a:t>22</a:t>
            </a:fld>
            <a:endParaRPr lang="en-US"/>
          </a:p>
        </p:txBody>
      </p:sp>
    </p:spTree>
    <p:extLst>
      <p:ext uri="{BB962C8B-B14F-4D97-AF65-F5344CB8AC3E}">
        <p14:creationId xmlns:p14="http://schemas.microsoft.com/office/powerpoint/2010/main" val="1726095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514" y="1825625"/>
            <a:ext cx="11393715" cy="4895850"/>
          </a:xfrm>
        </p:spPr>
        <p:txBody>
          <a:bodyPr>
            <a:normAutofit lnSpcReduction="10000"/>
          </a:bodyPr>
          <a:lstStyle/>
          <a:p>
            <a:r>
              <a:rPr lang="en-US" dirty="0" smtClean="0"/>
              <a:t>An online multi-resource allocation problem, </a:t>
            </a:r>
            <a:r>
              <a:rPr lang="en-US" dirty="0"/>
              <a:t>e.g. CPU, memory</a:t>
            </a:r>
            <a:endParaRPr lang="en-US" dirty="0" smtClean="0"/>
          </a:p>
          <a:p>
            <a:endParaRPr lang="en-US" dirty="0"/>
          </a:p>
          <a:p>
            <a:endParaRPr lang="en-US" dirty="0" smtClean="0"/>
          </a:p>
          <a:p>
            <a:endParaRPr lang="en-US" dirty="0" smtClean="0"/>
          </a:p>
          <a:p>
            <a:endParaRPr lang="en-US" dirty="0" smtClean="0"/>
          </a:p>
          <a:p>
            <a:pPr lvl="1"/>
            <a:endParaRPr lang="en-US" sz="2800" dirty="0" smtClean="0"/>
          </a:p>
          <a:p>
            <a:pPr>
              <a:lnSpc>
                <a:spcPct val="150000"/>
              </a:lnSpc>
            </a:pPr>
            <a:endParaRPr lang="en-US" sz="2600" dirty="0" smtClean="0"/>
          </a:p>
          <a:p>
            <a:pPr>
              <a:lnSpc>
                <a:spcPct val="150000"/>
              </a:lnSpc>
            </a:pPr>
            <a:r>
              <a:rPr lang="en-US" sz="2600" smtClean="0"/>
              <a:t>Competing factors </a:t>
            </a:r>
            <a:r>
              <a:rPr lang="en-US" sz="2600" dirty="0" smtClean="0"/>
              <a:t>to consider; NP-hard</a:t>
            </a:r>
          </a:p>
          <a:p>
            <a:pPr>
              <a:lnSpc>
                <a:spcPct val="150000"/>
              </a:lnSpc>
            </a:pPr>
            <a:r>
              <a:rPr lang="en-US" sz="2600" dirty="0"/>
              <a:t>O</a:t>
            </a:r>
            <a:r>
              <a:rPr lang="en-US" sz="2600" dirty="0" smtClean="0"/>
              <a:t>nline decision depends on workload characteristics</a:t>
            </a:r>
          </a:p>
        </p:txBody>
      </p:sp>
      <p:sp>
        <p:nvSpPr>
          <p:cNvPr id="6" name="Title 1"/>
          <p:cNvSpPr>
            <a:spLocks noGrp="1"/>
          </p:cNvSpPr>
          <p:nvPr>
            <p:ph type="title"/>
          </p:nvPr>
        </p:nvSpPr>
        <p:spPr/>
        <p:txBody>
          <a:bodyPr/>
          <a:lstStyle/>
          <a:p>
            <a:pPr algn="ctr"/>
            <a:r>
              <a:rPr lang="en-US" b="1" dirty="0" smtClean="0">
                <a:solidFill>
                  <a:srgbClr val="0070C0"/>
                </a:solidFill>
              </a:rPr>
              <a:t>An example: cluster </a:t>
            </a:r>
            <a:r>
              <a:rPr lang="en-US" b="1" dirty="0">
                <a:solidFill>
                  <a:srgbClr val="0070C0"/>
                </a:solidFill>
              </a:rPr>
              <a:t>s</a:t>
            </a:r>
            <a:r>
              <a:rPr lang="en-US" b="1" dirty="0" smtClean="0">
                <a:solidFill>
                  <a:srgbClr val="0070C0"/>
                </a:solidFill>
              </a:rPr>
              <a:t>cheduling</a:t>
            </a:r>
            <a:endParaRPr lang="en-US" b="1" dirty="0">
              <a:solidFill>
                <a:srgbClr val="0070C0"/>
              </a:solidFill>
            </a:endParaRPr>
          </a:p>
        </p:txBody>
      </p:sp>
      <p:sp>
        <p:nvSpPr>
          <p:cNvPr id="4" name="TextBox 3"/>
          <p:cNvSpPr txBox="1"/>
          <p:nvPr/>
        </p:nvSpPr>
        <p:spPr>
          <a:xfrm>
            <a:off x="4778321" y="4244294"/>
            <a:ext cx="1581931" cy="461665"/>
          </a:xfrm>
          <a:prstGeom prst="rect">
            <a:avLst/>
          </a:prstGeom>
          <a:noFill/>
          <a:ln w="19050" cmpd="sng">
            <a:solidFill>
              <a:schemeClr val="tx1"/>
            </a:solidFill>
          </a:ln>
        </p:spPr>
        <p:txBody>
          <a:bodyPr wrap="square" rtlCol="0">
            <a:spAutoFit/>
          </a:bodyPr>
          <a:lstStyle/>
          <a:p>
            <a:pPr algn="ctr"/>
            <a:r>
              <a:rPr lang="en-US" sz="2400" smtClean="0"/>
              <a:t>Scheduler</a:t>
            </a:r>
            <a:endParaRPr lang="en-US" sz="2400" dirty="0" smtClean="0"/>
          </a:p>
        </p:txBody>
      </p:sp>
      <p:sp>
        <p:nvSpPr>
          <p:cNvPr id="7" name="TextBox 6"/>
          <p:cNvSpPr txBox="1"/>
          <p:nvPr/>
        </p:nvSpPr>
        <p:spPr>
          <a:xfrm>
            <a:off x="7702232" y="4059681"/>
            <a:ext cx="1563308" cy="830997"/>
          </a:xfrm>
          <a:prstGeom prst="rect">
            <a:avLst/>
          </a:prstGeom>
          <a:noFill/>
          <a:ln w="19050" cmpd="sng">
            <a:solidFill>
              <a:schemeClr val="tx1"/>
            </a:solidFill>
          </a:ln>
        </p:spPr>
        <p:txBody>
          <a:bodyPr wrap="square" rtlCol="0">
            <a:spAutoFit/>
          </a:bodyPr>
          <a:lstStyle/>
          <a:p>
            <a:pPr algn="ctr"/>
            <a:r>
              <a:rPr lang="en-US" sz="2400" dirty="0" smtClean="0"/>
              <a:t>Pending jobs queue</a:t>
            </a:r>
          </a:p>
        </p:txBody>
      </p:sp>
      <p:cxnSp>
        <p:nvCxnSpPr>
          <p:cNvPr id="8" name="Straight Arrow Connector 7"/>
          <p:cNvCxnSpPr/>
          <p:nvPr/>
        </p:nvCxnSpPr>
        <p:spPr>
          <a:xfrm>
            <a:off x="3701914" y="3791274"/>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0EBB12F-08D1-5143-8348-1CE77D46ED74}" type="slidenum">
              <a:rPr lang="en-US" smtClean="0"/>
              <a:t>3</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68" y="2676666"/>
            <a:ext cx="1719659" cy="143269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4" y="2432227"/>
            <a:ext cx="1550096" cy="16274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197" y="2811176"/>
            <a:ext cx="1298181" cy="1298181"/>
          </a:xfrm>
          <a:prstGeom prst="rect">
            <a:avLst/>
          </a:prstGeom>
        </p:spPr>
      </p:pic>
      <p:sp>
        <p:nvSpPr>
          <p:cNvPr id="13" name="TextBox 12"/>
          <p:cNvSpPr txBox="1"/>
          <p:nvPr/>
        </p:nvSpPr>
        <p:spPr>
          <a:xfrm>
            <a:off x="2039207" y="4059681"/>
            <a:ext cx="1500386" cy="830997"/>
          </a:xfrm>
          <a:prstGeom prst="rect">
            <a:avLst/>
          </a:prstGeom>
          <a:noFill/>
          <a:ln w="19050" cmpd="sng">
            <a:solidFill>
              <a:schemeClr val="tx1"/>
            </a:solidFill>
          </a:ln>
        </p:spPr>
        <p:txBody>
          <a:bodyPr wrap="square" rtlCol="0">
            <a:spAutoFit/>
          </a:bodyPr>
          <a:lstStyle/>
          <a:p>
            <a:pPr algn="ctr"/>
            <a:r>
              <a:rPr lang="en-US" sz="2400" dirty="0" smtClean="0"/>
              <a:t>Compute Resources</a:t>
            </a:r>
          </a:p>
        </p:txBody>
      </p:sp>
      <p:cxnSp>
        <p:nvCxnSpPr>
          <p:cNvPr id="16" name="Straight Arrow Connector 15"/>
          <p:cNvCxnSpPr/>
          <p:nvPr/>
        </p:nvCxnSpPr>
        <p:spPr>
          <a:xfrm>
            <a:off x="6447647" y="3788881"/>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804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What people do today</a:t>
            </a:r>
            <a:endParaRPr lang="en-US" b="1" dirty="0">
              <a:solidFill>
                <a:srgbClr val="0070C0"/>
              </a:solidFill>
            </a:endParaRPr>
          </a:p>
        </p:txBody>
      </p:sp>
      <p:sp>
        <p:nvSpPr>
          <p:cNvPr id="3" name="Content Placeholder 2"/>
          <p:cNvSpPr>
            <a:spLocks noGrp="1"/>
          </p:cNvSpPr>
          <p:nvPr>
            <p:ph idx="1"/>
          </p:nvPr>
        </p:nvSpPr>
        <p:spPr>
          <a:xfrm>
            <a:off x="838200" y="2110946"/>
            <a:ext cx="10515600" cy="4351338"/>
          </a:xfrm>
        </p:spPr>
        <p:txBody>
          <a:bodyPr>
            <a:normAutofit/>
          </a:bodyPr>
          <a:lstStyle/>
          <a:p>
            <a:endParaRPr lang="en-US" sz="3200" dirty="0" smtClean="0"/>
          </a:p>
          <a:p>
            <a:pPr marL="514350" indent="-514350">
              <a:buFont typeface="+mj-lt"/>
              <a:buAutoNum type="arabicPeriod"/>
            </a:pPr>
            <a:r>
              <a:rPr lang="en-US" sz="3200" dirty="0" smtClean="0"/>
              <a:t>Assume a simple model for the system</a:t>
            </a:r>
          </a:p>
          <a:p>
            <a:pPr marL="514350" indent="-514350">
              <a:buFont typeface="+mj-lt"/>
              <a:buAutoNum type="arabicPeriod"/>
            </a:pPr>
            <a:endParaRPr lang="en-US" sz="3200" dirty="0" smtClean="0"/>
          </a:p>
          <a:p>
            <a:pPr marL="514350" indent="-514350">
              <a:buFont typeface="+mj-lt"/>
              <a:buAutoNum type="arabicPeriod"/>
            </a:pPr>
            <a:r>
              <a:rPr lang="en-US" sz="3200" dirty="0" smtClean="0"/>
              <a:t>Come up with some clever heuristics</a:t>
            </a:r>
          </a:p>
          <a:p>
            <a:pPr marL="514350" indent="-514350">
              <a:buFont typeface="+mj-lt"/>
              <a:buAutoNum type="arabicPeriod"/>
            </a:pPr>
            <a:endParaRPr lang="en-US" sz="3200" dirty="0" smtClean="0"/>
          </a:p>
          <a:p>
            <a:pPr marL="514350" indent="-514350">
              <a:buFont typeface="+mj-lt"/>
              <a:buAutoNum type="arabicPeriod"/>
            </a:pPr>
            <a:r>
              <a:rPr lang="en-US" sz="3200" dirty="0" smtClean="0"/>
              <a:t>Painstakingly test and tune the heuristics in practice</a:t>
            </a:r>
            <a:endParaRPr lang="en-US" sz="3200" dirty="0"/>
          </a:p>
        </p:txBody>
      </p:sp>
      <p:sp>
        <p:nvSpPr>
          <p:cNvPr id="4" name="Slide Number Placeholder 3"/>
          <p:cNvSpPr>
            <a:spLocks noGrp="1"/>
          </p:cNvSpPr>
          <p:nvPr>
            <p:ph type="sldNum" sz="quarter" idx="12"/>
          </p:nvPr>
        </p:nvSpPr>
        <p:spPr/>
        <p:txBody>
          <a:bodyPr/>
          <a:lstStyle/>
          <a:p>
            <a:fld id="{E0EBB12F-08D1-5143-8348-1CE77D46ED74}" type="slidenum">
              <a:rPr lang="en-US" smtClean="0"/>
              <a:t>4</a:t>
            </a:fld>
            <a:endParaRPr lang="en-US"/>
          </a:p>
        </p:txBody>
      </p:sp>
      <p:pic>
        <p:nvPicPr>
          <p:cNvPr id="9" name="Picture 8"/>
          <p:cNvPicPr>
            <a:picLocks noChangeAspect="1"/>
          </p:cNvPicPr>
          <p:nvPr/>
        </p:nvPicPr>
        <p:blipFill>
          <a:blip r:embed="rId3">
            <a:alphaModFix amt="91000"/>
            <a:extLst>
              <a:ext uri="{28A0092B-C50C-407E-A947-70E740481C1C}">
                <a14:useLocalDpi xmlns:a14="http://schemas.microsoft.com/office/drawing/2010/main" val="0"/>
              </a:ext>
            </a:extLst>
          </a:blip>
          <a:stretch>
            <a:fillRect/>
          </a:stretch>
        </p:blipFill>
        <p:spPr>
          <a:xfrm rot="20350567">
            <a:off x="3760355" y="667125"/>
            <a:ext cx="3750370" cy="721562"/>
          </a:xfrm>
          <a:prstGeom prst="rect">
            <a:avLst/>
          </a:prstGeom>
          <a:effectLst/>
        </p:spPr>
      </p:pic>
      <p:sp>
        <p:nvSpPr>
          <p:cNvPr id="10" name="TextBox 9"/>
          <p:cNvSpPr txBox="1"/>
          <p:nvPr/>
        </p:nvSpPr>
        <p:spPr>
          <a:xfrm>
            <a:off x="3142247" y="1487994"/>
            <a:ext cx="8911157" cy="584775"/>
          </a:xfrm>
          <a:prstGeom prst="rect">
            <a:avLst/>
          </a:prstGeom>
          <a:noFill/>
        </p:spPr>
        <p:txBody>
          <a:bodyPr wrap="none" rtlCol="0">
            <a:spAutoFit/>
          </a:bodyPr>
          <a:lstStyle/>
          <a:p>
            <a:r>
              <a:rPr lang="en-US" sz="3200" b="1" dirty="0" smtClean="0">
                <a:solidFill>
                  <a:srgbClr val="FF3E2F"/>
                </a:solidFill>
              </a:rPr>
              <a:t>Is there a way around human-generated heuristics?</a:t>
            </a:r>
            <a:endParaRPr lang="en-US" sz="3200" b="1" dirty="0">
              <a:solidFill>
                <a:srgbClr val="FF3E2F"/>
              </a:solidFill>
            </a:endParaRPr>
          </a:p>
        </p:txBody>
      </p:sp>
    </p:spTree>
    <p:extLst>
      <p:ext uri="{BB962C8B-B14F-4D97-AF65-F5344CB8AC3E}">
        <p14:creationId xmlns:p14="http://schemas.microsoft.com/office/powerpoint/2010/main" val="2124941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636" y="3080962"/>
            <a:ext cx="11741548" cy="707886"/>
          </a:xfrm>
          <a:prstGeom prst="rect">
            <a:avLst/>
          </a:prstGeom>
        </p:spPr>
        <p:txBody>
          <a:bodyPr wrap="none">
            <a:spAutoFit/>
          </a:bodyPr>
          <a:lstStyle/>
          <a:p>
            <a:r>
              <a:rPr lang="en-US" sz="4000" b="1" dirty="0"/>
              <a:t>Can systems learn to manage resources on their own? </a:t>
            </a:r>
          </a:p>
        </p:txBody>
      </p:sp>
      <p:sp>
        <p:nvSpPr>
          <p:cNvPr id="2" name="Slide Number Placeholder 1"/>
          <p:cNvSpPr>
            <a:spLocks noGrp="1"/>
          </p:cNvSpPr>
          <p:nvPr>
            <p:ph type="sldNum" sz="quarter" idx="12"/>
          </p:nvPr>
        </p:nvSpPr>
        <p:spPr/>
        <p:txBody>
          <a:bodyPr/>
          <a:lstStyle/>
          <a:p>
            <a:fld id="{E0EBB12F-08D1-5143-8348-1CE77D46ED74}" type="slidenum">
              <a:rPr lang="en-US" smtClean="0"/>
              <a:t>5</a:t>
            </a:fld>
            <a:endParaRPr lang="en-US"/>
          </a:p>
        </p:txBody>
      </p:sp>
    </p:spTree>
    <p:extLst>
      <p:ext uri="{BB962C8B-B14F-4D97-AF65-F5344CB8AC3E}">
        <p14:creationId xmlns:p14="http://schemas.microsoft.com/office/powerpoint/2010/main" val="5476786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Successes of learning in decision making</a:t>
            </a:r>
            <a:endParaRPr lang="en-US" b="1" dirty="0">
              <a:solidFill>
                <a:srgbClr val="0070C0"/>
              </a:solidFill>
            </a:endParaRPr>
          </a:p>
        </p:txBody>
      </p:sp>
      <p:sp>
        <p:nvSpPr>
          <p:cNvPr id="8" name="TextBox 7"/>
          <p:cNvSpPr txBox="1"/>
          <p:nvPr/>
        </p:nvSpPr>
        <p:spPr>
          <a:xfrm>
            <a:off x="1038347" y="4981234"/>
            <a:ext cx="2209003" cy="461665"/>
          </a:xfrm>
          <a:prstGeom prst="rect">
            <a:avLst/>
          </a:prstGeom>
          <a:noFill/>
        </p:spPr>
        <p:txBody>
          <a:bodyPr wrap="none" rtlCol="0">
            <a:spAutoFit/>
          </a:bodyPr>
          <a:lstStyle/>
          <a:p>
            <a:r>
              <a:rPr lang="en-US" sz="2400" smtClean="0"/>
              <a:t>Robotics control</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703" y="2291500"/>
            <a:ext cx="4278086" cy="2139044"/>
          </a:xfrm>
          <a:prstGeom prst="rect">
            <a:avLst/>
          </a:prstGeom>
        </p:spPr>
      </p:pic>
      <p:sp>
        <p:nvSpPr>
          <p:cNvPr id="11" name="Rectangle 10"/>
          <p:cNvSpPr/>
          <p:nvPr/>
        </p:nvSpPr>
        <p:spPr>
          <a:xfrm>
            <a:off x="5656792" y="4981234"/>
            <a:ext cx="2228571" cy="461665"/>
          </a:xfrm>
          <a:prstGeom prst="rect">
            <a:avLst/>
          </a:prstGeom>
        </p:spPr>
        <p:txBody>
          <a:bodyPr wrap="square">
            <a:spAutoFit/>
          </a:bodyPr>
          <a:lstStyle/>
          <a:p>
            <a:r>
              <a:rPr lang="en-US" sz="2400" dirty="0" smtClean="0"/>
              <a:t>Game of Go</a:t>
            </a:r>
            <a:endParaRPr lang="en-US" sz="24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272" y="2291500"/>
            <a:ext cx="3123603" cy="2139044"/>
          </a:xfrm>
          <a:prstGeom prst="rect">
            <a:avLst/>
          </a:prstGeom>
        </p:spPr>
      </p:pic>
      <p:sp>
        <p:nvSpPr>
          <p:cNvPr id="14" name="Rectangle 13"/>
          <p:cNvSpPr/>
          <p:nvPr/>
        </p:nvSpPr>
        <p:spPr>
          <a:xfrm>
            <a:off x="8554644" y="4981235"/>
            <a:ext cx="3593432" cy="461665"/>
          </a:xfrm>
          <a:prstGeom prst="rect">
            <a:avLst/>
          </a:prstGeom>
        </p:spPr>
        <p:txBody>
          <a:bodyPr wrap="square">
            <a:spAutoFit/>
          </a:bodyPr>
          <a:lstStyle/>
          <a:p>
            <a:pPr algn="ctr"/>
            <a:r>
              <a:rPr lang="en-US" sz="2400" dirty="0" smtClean="0"/>
              <a:t>Datacenter cooling</a:t>
            </a:r>
            <a:endParaRPr lang="en-US" sz="2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77" y="2291500"/>
            <a:ext cx="3802744" cy="213904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77" y="2291500"/>
            <a:ext cx="3802743" cy="2145834"/>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6</a:t>
            </a:fld>
            <a:endParaRPr lang="en-US"/>
          </a:p>
        </p:txBody>
      </p:sp>
      <p:sp>
        <p:nvSpPr>
          <p:cNvPr id="12" name="TextBox 11"/>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smtClean="0"/>
          </a:p>
          <a:p>
            <a:pPr algn="ctr"/>
            <a:r>
              <a:rPr lang="en-US" sz="2800" dirty="0" smtClean="0"/>
              <a:t>Learning via interacting with the environment: Reinforcement Learning</a:t>
            </a:r>
          </a:p>
          <a:p>
            <a:pPr algn="ctr"/>
            <a:endParaRPr lang="en-US" sz="1200" dirty="0" smtClean="0"/>
          </a:p>
        </p:txBody>
      </p:sp>
    </p:spTree>
    <p:extLst>
      <p:ext uri="{BB962C8B-B14F-4D97-AF65-F5344CB8AC3E}">
        <p14:creationId xmlns:p14="http://schemas.microsoft.com/office/powerpoint/2010/main" val="198313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1" grpId="0"/>
      <p:bldP spid="14"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54657" cy="4351338"/>
          </a:xfrm>
        </p:spPr>
        <p:txBody>
          <a:bodyPr/>
          <a:lstStyle/>
          <a:p>
            <a:r>
              <a:rPr lang="en-US" sz="3600" dirty="0" smtClean="0"/>
              <a:t>A cluster </a:t>
            </a:r>
            <a:r>
              <a:rPr lang="en-US" sz="3600" dirty="0"/>
              <a:t>scheduling </a:t>
            </a:r>
            <a:r>
              <a:rPr lang="en-US" sz="3600" dirty="0" smtClean="0"/>
              <a:t>system that learns to make decisions </a:t>
            </a:r>
            <a:r>
              <a:rPr lang="en-US" sz="3600" b="1" i="1" dirty="0" smtClean="0">
                <a:solidFill>
                  <a:srgbClr val="A31E34"/>
                </a:solidFill>
              </a:rPr>
              <a:t>directly from experience</a:t>
            </a:r>
          </a:p>
          <a:p>
            <a:endParaRPr lang="en-US" sz="3600" dirty="0" smtClean="0"/>
          </a:p>
          <a:p>
            <a:r>
              <a:rPr lang="en-US" sz="3600" dirty="0" smtClean="0"/>
              <a:t>Optimizes a variety of objectives </a:t>
            </a:r>
            <a:r>
              <a:rPr lang="en-US" sz="3600" b="1" i="1" dirty="0" smtClean="0">
                <a:solidFill>
                  <a:srgbClr val="A31E34"/>
                </a:solidFill>
              </a:rPr>
              <a:t>end-to-end</a:t>
            </a:r>
            <a:endParaRPr lang="en-US" sz="3600" i="1" dirty="0" smtClean="0">
              <a:solidFill>
                <a:srgbClr val="A31E34"/>
              </a:solidFill>
            </a:endParaRPr>
          </a:p>
          <a:p>
            <a:endParaRPr lang="en-US" sz="3600" dirty="0" smtClean="0"/>
          </a:p>
          <a:p>
            <a:r>
              <a:rPr lang="en-US" sz="3600" dirty="0" smtClean="0"/>
              <a:t>Using Reinforcement Learning</a:t>
            </a:r>
            <a:endParaRPr lang="en-US" sz="3600" dirty="0"/>
          </a:p>
          <a:p>
            <a:endParaRPr lang="en-US" dirty="0"/>
          </a:p>
        </p:txBody>
      </p:sp>
      <p:sp>
        <p:nvSpPr>
          <p:cNvPr id="4" name="Slide Number Placeholder 3"/>
          <p:cNvSpPr>
            <a:spLocks noGrp="1"/>
          </p:cNvSpPr>
          <p:nvPr>
            <p:ph type="sldNum" sz="quarter" idx="12"/>
          </p:nvPr>
        </p:nvSpPr>
        <p:spPr/>
        <p:txBody>
          <a:bodyPr/>
          <a:lstStyle/>
          <a:p>
            <a:fld id="{E0EBB12F-08D1-5143-8348-1CE77D46ED74}" type="slidenum">
              <a:rPr lang="en-US" smtClean="0"/>
              <a:t>7</a:t>
            </a:fld>
            <a:endParaRPr lang="en-US"/>
          </a:p>
        </p:txBody>
      </p:sp>
      <p:sp>
        <p:nvSpPr>
          <p:cNvPr id="5" name="Title 1"/>
          <p:cNvSpPr>
            <a:spLocks noGrp="1"/>
          </p:cNvSpPr>
          <p:nvPr>
            <p:ph type="title"/>
          </p:nvPr>
        </p:nvSpPr>
        <p:spPr>
          <a:xfrm>
            <a:off x="838200" y="245205"/>
            <a:ext cx="10515600" cy="1325563"/>
          </a:xfrm>
        </p:spPr>
        <p:txBody>
          <a:bodyPr>
            <a:normAutofit/>
          </a:bodyPr>
          <a:lstStyle/>
          <a:p>
            <a:pPr algn="ctr"/>
            <a:r>
              <a:rPr lang="en-US" sz="4800" b="1" dirty="0" err="1" smtClean="0">
                <a:solidFill>
                  <a:srgbClr val="0070C0"/>
                </a:solidFill>
              </a:rPr>
              <a:t>DeepRM</a:t>
            </a:r>
            <a:endParaRPr lang="en-US" sz="4800" b="1" dirty="0">
              <a:solidFill>
                <a:srgbClr val="0070C0"/>
              </a:solidFill>
            </a:endParaRPr>
          </a:p>
        </p:txBody>
      </p:sp>
    </p:spTree>
    <p:extLst>
      <p:ext uri="{BB962C8B-B14F-4D97-AF65-F5344CB8AC3E}">
        <p14:creationId xmlns:p14="http://schemas.microsoft.com/office/powerpoint/2010/main" val="4019064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8</a:t>
            </a:fld>
            <a:endParaRPr lang="en-US"/>
          </a:p>
        </p:txBody>
      </p:sp>
      <p:sp>
        <p:nvSpPr>
          <p:cNvPr id="5" name="Title 1"/>
          <p:cNvSpPr>
            <a:spLocks noGrp="1"/>
          </p:cNvSpPr>
          <p:nvPr>
            <p:ph type="title"/>
          </p:nvPr>
        </p:nvSpPr>
        <p:spPr/>
        <p:txBody>
          <a:bodyPr/>
          <a:lstStyle/>
          <a:p>
            <a:pPr algn="ctr"/>
            <a:r>
              <a:rPr lang="en-US" b="1" dirty="0" smtClean="0">
                <a:solidFill>
                  <a:srgbClr val="0070C0"/>
                </a:solidFill>
              </a:rPr>
              <a:t>Reinforcement Learning</a:t>
            </a:r>
            <a:endParaRPr lang="en-US" b="1" dirty="0">
              <a:solidFill>
                <a:srgbClr val="0070C0"/>
              </a:solidFill>
            </a:endParaRPr>
          </a:p>
        </p:txBody>
      </p:sp>
      <p:sp>
        <p:nvSpPr>
          <p:cNvPr id="34" name="TextBox 33"/>
          <p:cNvSpPr txBox="1"/>
          <p:nvPr/>
        </p:nvSpPr>
        <p:spPr>
          <a:xfrm>
            <a:off x="3014283" y="3491605"/>
            <a:ext cx="1112127" cy="523220"/>
          </a:xfrm>
          <a:prstGeom prst="rect">
            <a:avLst/>
          </a:prstGeom>
          <a:noFill/>
        </p:spPr>
        <p:txBody>
          <a:bodyPr wrap="square" rtlCol="0">
            <a:spAutoFit/>
          </a:bodyPr>
          <a:lstStyle/>
          <a:p>
            <a:r>
              <a:rPr lang="en-US" sz="2800" dirty="0" smtClean="0"/>
              <a:t>Agent</a:t>
            </a:r>
            <a:endParaRPr lang="en-US" sz="2800" dirty="0"/>
          </a:p>
        </p:txBody>
      </p:sp>
      <p:cxnSp>
        <p:nvCxnSpPr>
          <p:cNvPr id="35" name="Straight Arrow Connector 34"/>
          <p:cNvCxnSpPr/>
          <p:nvPr/>
        </p:nvCxnSpPr>
        <p:spPr>
          <a:xfrm flipV="1">
            <a:off x="4230806" y="3832780"/>
            <a:ext cx="2774962" cy="282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98628" y="3491605"/>
            <a:ext cx="2055050" cy="523220"/>
          </a:xfrm>
          <a:prstGeom prst="rect">
            <a:avLst/>
          </a:prstGeom>
          <a:noFill/>
        </p:spPr>
        <p:txBody>
          <a:bodyPr wrap="none" rtlCol="0">
            <a:spAutoFit/>
          </a:bodyPr>
          <a:lstStyle/>
          <a:p>
            <a:r>
              <a:rPr lang="en-US" sz="2800" dirty="0" smtClean="0"/>
              <a:t>Environment</a:t>
            </a:r>
            <a:endParaRPr lang="en-US" sz="2800" dirty="0"/>
          </a:p>
        </p:txBody>
      </p:sp>
      <p:sp>
        <p:nvSpPr>
          <p:cNvPr id="38" name="TextBox 37"/>
          <p:cNvSpPr txBox="1"/>
          <p:nvPr/>
        </p:nvSpPr>
        <p:spPr>
          <a:xfrm>
            <a:off x="4440303" y="3284302"/>
            <a:ext cx="1818703" cy="523220"/>
          </a:xfrm>
          <a:prstGeom prst="rect">
            <a:avLst/>
          </a:prstGeom>
          <a:noFill/>
        </p:spPr>
        <p:txBody>
          <a:bodyPr wrap="none" rtlCol="0">
            <a:spAutoFit/>
          </a:bodyPr>
          <a:lstStyle/>
          <a:p>
            <a:r>
              <a:rPr lang="en-US" sz="2800" dirty="0" smtClean="0"/>
              <a:t>Take action</a:t>
            </a:r>
            <a:endParaRPr lang="en-US" sz="2800" i="1" dirty="0">
              <a:latin typeface="Cambria Math" charset="0"/>
              <a:ea typeface="Cambria Math" charset="0"/>
              <a:cs typeface="Cambria Math" charset="0"/>
            </a:endParaRPr>
          </a:p>
        </p:txBody>
      </p:sp>
      <p:cxnSp>
        <p:nvCxnSpPr>
          <p:cNvPr id="39" name="Straight Arrow Connector 38"/>
          <p:cNvCxnSpPr/>
          <p:nvPr/>
        </p:nvCxnSpPr>
        <p:spPr>
          <a:xfrm flipH="1">
            <a:off x="3511401" y="2252018"/>
            <a:ext cx="1052" cy="785251"/>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8226153" y="4470584"/>
            <a:ext cx="3018" cy="98544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3512453" y="4470584"/>
            <a:ext cx="0" cy="985442"/>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3512453" y="5456268"/>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409006" y="4923182"/>
            <a:ext cx="2272930" cy="523220"/>
          </a:xfrm>
          <a:prstGeom prst="rect">
            <a:avLst/>
          </a:prstGeom>
          <a:noFill/>
        </p:spPr>
        <p:txBody>
          <a:bodyPr wrap="none" rtlCol="0">
            <a:spAutoFit/>
          </a:bodyPr>
          <a:lstStyle/>
          <a:p>
            <a:r>
              <a:rPr lang="en-US" sz="2800" dirty="0" smtClean="0"/>
              <a:t>Observe state </a:t>
            </a:r>
            <a:endParaRPr lang="en-US" sz="2800" i="1" dirty="0">
              <a:latin typeface="Cambria Math" charset="0"/>
              <a:ea typeface="Cambria Math" charset="0"/>
              <a:cs typeface="Cambria Math" charset="0"/>
            </a:endParaRPr>
          </a:p>
        </p:txBody>
      </p:sp>
      <p:sp>
        <p:nvSpPr>
          <p:cNvPr id="45" name="TextBox 44"/>
          <p:cNvSpPr txBox="1"/>
          <p:nvPr/>
        </p:nvSpPr>
        <p:spPr>
          <a:xfrm>
            <a:off x="5022869" y="1749391"/>
            <a:ext cx="1284198" cy="523220"/>
          </a:xfrm>
          <a:prstGeom prst="rect">
            <a:avLst/>
          </a:prstGeom>
          <a:noFill/>
        </p:spPr>
        <p:txBody>
          <a:bodyPr wrap="none" rtlCol="0">
            <a:spAutoFit/>
          </a:bodyPr>
          <a:lstStyle/>
          <a:p>
            <a:r>
              <a:rPr lang="en-US" sz="2800" dirty="0" smtClean="0"/>
              <a:t>Reward</a:t>
            </a:r>
            <a:endParaRPr lang="en-US" sz="2800" i="1" dirty="0">
              <a:latin typeface="Cambria Math" charset="0"/>
              <a:ea typeface="Cambria Math" charset="0"/>
              <a:cs typeface="Cambria Math" charset="0"/>
            </a:endParaRPr>
          </a:p>
        </p:txBody>
      </p:sp>
      <p:sp>
        <p:nvSpPr>
          <p:cNvPr id="46" name="Rectangle 45"/>
          <p:cNvSpPr/>
          <p:nvPr/>
        </p:nvSpPr>
        <p:spPr>
          <a:xfrm>
            <a:off x="2794101" y="3035846"/>
            <a:ext cx="1436705" cy="1440383"/>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47" name="Rectangle 46"/>
          <p:cNvSpPr/>
          <p:nvPr/>
        </p:nvSpPr>
        <p:spPr>
          <a:xfrm>
            <a:off x="7005768" y="3030201"/>
            <a:ext cx="2356597" cy="1446029"/>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cxnSp>
        <p:nvCxnSpPr>
          <p:cNvPr id="65" name="Straight Arrow Connector 64"/>
          <p:cNvCxnSpPr/>
          <p:nvPr/>
        </p:nvCxnSpPr>
        <p:spPr>
          <a:xfrm flipH="1" flipV="1">
            <a:off x="3509435" y="2250607"/>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8226153" y="2250607"/>
            <a:ext cx="3018" cy="77935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283894" y="5954438"/>
            <a:ext cx="6259086" cy="553998"/>
          </a:xfrm>
          <a:prstGeom prst="rect">
            <a:avLst/>
          </a:prstGeom>
          <a:noFill/>
        </p:spPr>
        <p:txBody>
          <a:bodyPr wrap="none" rtlCol="0">
            <a:spAutoFit/>
          </a:bodyPr>
          <a:lstStyle/>
          <a:p>
            <a:r>
              <a:rPr lang="en-US" sz="3000" dirty="0" smtClean="0"/>
              <a:t>Goal: maximize the cumulative reward </a:t>
            </a:r>
            <a:endParaRPr lang="en-US" sz="3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000" y="5076006"/>
            <a:ext cx="344723" cy="3096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439" y="3423862"/>
            <a:ext cx="394973" cy="3125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067" y="1889429"/>
            <a:ext cx="379860" cy="3354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264" y="5853376"/>
            <a:ext cx="1136212" cy="1004624"/>
          </a:xfrm>
          <a:prstGeom prst="rect">
            <a:avLst/>
          </a:prstGeom>
        </p:spPr>
      </p:pic>
    </p:spTree>
    <p:extLst>
      <p:ext uri="{BB962C8B-B14F-4D97-AF65-F5344CB8AC3E}">
        <p14:creationId xmlns:p14="http://schemas.microsoft.com/office/powerpoint/2010/main" val="1665147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4" grpId="0"/>
      <p:bldP spid="45" grpId="0"/>
      <p:bldP spid="46" grpId="0" animBg="1"/>
      <p:bldP spid="47" grpId="0" animBg="1"/>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9</a:t>
            </a:fld>
            <a:endParaRPr lang="en-US"/>
          </a:p>
        </p:txBody>
      </p:sp>
      <p:sp>
        <p:nvSpPr>
          <p:cNvPr id="5" name="Title 1"/>
          <p:cNvSpPr>
            <a:spLocks noGrp="1"/>
          </p:cNvSpPr>
          <p:nvPr>
            <p:ph type="title"/>
          </p:nvPr>
        </p:nvSpPr>
        <p:spPr>
          <a:xfrm>
            <a:off x="859400" y="55523"/>
            <a:ext cx="10515600" cy="1325563"/>
          </a:xfrm>
        </p:spPr>
        <p:txBody>
          <a:bodyPr/>
          <a:lstStyle/>
          <a:p>
            <a:pPr algn="ctr"/>
            <a:r>
              <a:rPr lang="en-US" b="1" dirty="0" smtClean="0">
                <a:solidFill>
                  <a:srgbClr val="0070C0"/>
                </a:solidFill>
              </a:rPr>
              <a:t>Cluster scheduling problem setting</a:t>
            </a:r>
            <a:endParaRPr lang="en-US" b="1" dirty="0">
              <a:solidFill>
                <a:srgbClr val="0070C0"/>
              </a:solidFill>
            </a:endParaRPr>
          </a:p>
        </p:txBody>
      </p:sp>
      <p:sp>
        <p:nvSpPr>
          <p:cNvPr id="2" name="Content Placeholder 1"/>
          <p:cNvSpPr>
            <a:spLocks noGrp="1"/>
          </p:cNvSpPr>
          <p:nvPr>
            <p:ph idx="1"/>
          </p:nvPr>
        </p:nvSpPr>
        <p:spPr>
          <a:xfrm>
            <a:off x="376518" y="1825625"/>
            <a:ext cx="10977282" cy="4351338"/>
          </a:xfrm>
        </p:spPr>
        <p:txBody>
          <a:bodyPr/>
          <a:lstStyle/>
          <a:p>
            <a:r>
              <a:rPr lang="en-US" dirty="0" smtClean="0"/>
              <a:t>Multi-resource allocation</a:t>
            </a:r>
          </a:p>
          <a:p>
            <a:endParaRPr lang="en-US" dirty="0" smtClean="0"/>
          </a:p>
          <a:p>
            <a:r>
              <a:rPr lang="en-US" dirty="0" smtClean="0"/>
              <a:t>Known resource requests</a:t>
            </a:r>
          </a:p>
          <a:p>
            <a:endParaRPr lang="en-US" dirty="0" smtClean="0"/>
          </a:p>
          <a:p>
            <a:r>
              <a:rPr lang="en-US" dirty="0" smtClean="0"/>
              <a:t>Non-preemptive</a:t>
            </a:r>
          </a:p>
          <a:p>
            <a:endParaRPr lang="en-US" dirty="0" smtClean="0"/>
          </a:p>
          <a:p>
            <a:r>
              <a:rPr lang="en-US" dirty="0" smtClean="0"/>
              <a:t>Goal: Minimize average </a:t>
            </a:r>
          </a:p>
          <a:p>
            <a:pPr marL="0" indent="0">
              <a:buNone/>
            </a:pPr>
            <a:r>
              <a:rPr lang="en-US" dirty="0" err="1"/>
              <a:t>j</a:t>
            </a:r>
            <a:r>
              <a:rPr lang="en-US" dirty="0" err="1" smtClean="0"/>
              <a:t>ob_slowdown</a:t>
            </a:r>
            <a:r>
              <a:rPr lang="en-US" dirty="0" smtClean="0"/>
              <a:t> = </a:t>
            </a:r>
            <a:r>
              <a:rPr lang="en-US" dirty="0" err="1" smtClean="0"/>
              <a:t>job_duration</a:t>
            </a:r>
            <a:r>
              <a:rPr lang="en-US" dirty="0" smtClean="0"/>
              <a:t> / </a:t>
            </a:r>
            <a:r>
              <a:rPr lang="en-US" dirty="0" err="1" smtClean="0"/>
              <a:t>job_length</a:t>
            </a:r>
            <a:endParaRPr lang="en-US" dirty="0" smtClean="0"/>
          </a:p>
        </p:txBody>
      </p:sp>
      <p:sp>
        <p:nvSpPr>
          <p:cNvPr id="6" name="TextBox 5"/>
          <p:cNvSpPr txBox="1"/>
          <p:nvPr/>
        </p:nvSpPr>
        <p:spPr>
          <a:xfrm>
            <a:off x="7157052" y="1464319"/>
            <a:ext cx="1267979" cy="523220"/>
          </a:xfrm>
          <a:prstGeom prst="rect">
            <a:avLst/>
          </a:prstGeom>
          <a:noFill/>
        </p:spPr>
        <p:txBody>
          <a:bodyPr wrap="square" rtlCol="0">
            <a:spAutoFit/>
          </a:bodyPr>
          <a:lstStyle/>
          <a:p>
            <a:r>
              <a:rPr lang="en-US" sz="2800" dirty="0" smtClean="0"/>
              <a:t>Cluster</a:t>
            </a:r>
            <a:endParaRPr lang="en-US" sz="2800" dirty="0"/>
          </a:p>
        </p:txBody>
      </p:sp>
      <p:sp>
        <p:nvSpPr>
          <p:cNvPr id="7" name="TextBox 6"/>
          <p:cNvSpPr txBox="1"/>
          <p:nvPr/>
        </p:nvSpPr>
        <p:spPr>
          <a:xfrm rot="16200000">
            <a:off x="5787589" y="3883167"/>
            <a:ext cx="2767076" cy="400110"/>
          </a:xfrm>
          <a:prstGeom prst="rect">
            <a:avLst/>
          </a:prstGeom>
          <a:noFill/>
        </p:spPr>
        <p:txBody>
          <a:bodyPr wrap="square" rtlCol="0">
            <a:spAutoFit/>
          </a:bodyPr>
          <a:lstStyle/>
          <a:p>
            <a:r>
              <a:rPr lang="en-US" sz="2000" dirty="0" smtClean="0"/>
              <a:t>Time</a:t>
            </a:r>
            <a:r>
              <a:rPr lang="en-US" sz="2000" dirty="0"/>
              <a:t> </a:t>
            </a:r>
            <a:r>
              <a:rPr lang="en-US" sz="2000" dirty="0" smtClean="0"/>
              <a:t>                       Time   </a:t>
            </a:r>
            <a:endParaRPr lang="en-US" sz="2000" dirty="0"/>
          </a:p>
        </p:txBody>
      </p:sp>
      <p:sp>
        <p:nvSpPr>
          <p:cNvPr id="8" name="TextBox 7"/>
          <p:cNvSpPr txBox="1"/>
          <p:nvPr/>
        </p:nvSpPr>
        <p:spPr>
          <a:xfrm>
            <a:off x="7467385" y="2115846"/>
            <a:ext cx="886873" cy="400110"/>
          </a:xfrm>
          <a:prstGeom prst="rect">
            <a:avLst/>
          </a:prstGeom>
          <a:noFill/>
        </p:spPr>
        <p:txBody>
          <a:bodyPr wrap="square" rtlCol="0">
            <a:spAutoFit/>
          </a:bodyPr>
          <a:lstStyle/>
          <a:p>
            <a:r>
              <a:rPr lang="en-US" sz="2000" dirty="0" smtClean="0"/>
              <a:t>CPU</a:t>
            </a:r>
            <a:endParaRPr lang="en-US" sz="2000" dirty="0"/>
          </a:p>
        </p:txBody>
      </p:sp>
      <p:sp>
        <p:nvSpPr>
          <p:cNvPr id="9" name="TextBox 8"/>
          <p:cNvSpPr txBox="1"/>
          <p:nvPr/>
        </p:nvSpPr>
        <p:spPr>
          <a:xfrm>
            <a:off x="7267158" y="4073983"/>
            <a:ext cx="1162229" cy="400110"/>
          </a:xfrm>
          <a:prstGeom prst="rect">
            <a:avLst/>
          </a:prstGeom>
          <a:noFill/>
        </p:spPr>
        <p:txBody>
          <a:bodyPr wrap="square" rtlCol="0">
            <a:spAutoFit/>
          </a:bodyPr>
          <a:lstStyle/>
          <a:p>
            <a:r>
              <a:rPr lang="en-US" sz="2000" dirty="0" smtClean="0"/>
              <a:t>Memory</a:t>
            </a:r>
            <a:endParaRPr lang="en-US" sz="2000" dirty="0"/>
          </a:p>
        </p:txBody>
      </p:sp>
      <p:sp>
        <p:nvSpPr>
          <p:cNvPr id="10" name="Rectangle 9"/>
          <p:cNvSpPr/>
          <p:nvPr/>
        </p:nvSpPr>
        <p:spPr>
          <a:xfrm>
            <a:off x="7336657"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3771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37298"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37716"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33794"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333794"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37716"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1151"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851380"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549276"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9927"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548495"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849146"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37240" y="442888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38299"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37881"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338299" y="442874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34377" y="473026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34377" y="503082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38299" y="5333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551151" y="443556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49859" y="473483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549078" y="503431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539095"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40154"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13973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540154"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536232"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536232"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540154"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539095" y="442256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40154"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139736"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540154" y="442242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536232" y="472394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536232" y="50245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540154" y="532704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653134" y="24698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654193"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253775"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4193" y="24696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650271" y="27712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650271" y="30717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654193" y="3374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653134" y="442384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654193"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253775"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654193" y="44237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650271" y="472522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650271" y="502578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9654193" y="53283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0774359" y="245884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775418"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1375000"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775418" y="24586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0771496" y="27602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0771496" y="306078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0775418" y="33633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774942" y="441122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0776001"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1375583"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776001" y="441108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0772079" y="47126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772079" y="50131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0776001" y="53157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flipH="1" flipV="1">
            <a:off x="8395042" y="1192439"/>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8437754" y="1465950"/>
            <a:ext cx="1836076" cy="523220"/>
          </a:xfrm>
          <a:prstGeom prst="rect">
            <a:avLst/>
          </a:prstGeom>
          <a:noFill/>
        </p:spPr>
        <p:txBody>
          <a:bodyPr wrap="square" rtlCol="0">
            <a:spAutoFit/>
          </a:bodyPr>
          <a:lstStyle/>
          <a:p>
            <a:r>
              <a:rPr lang="en-US" sz="2800" dirty="0" smtClean="0"/>
              <a:t>Job Slots</a:t>
            </a:r>
            <a:endParaRPr lang="en-US" sz="2800" dirty="0"/>
          </a:p>
        </p:txBody>
      </p:sp>
      <p:sp>
        <p:nvSpPr>
          <p:cNvPr id="81" name="Rectangle 80"/>
          <p:cNvSpPr/>
          <p:nvPr/>
        </p:nvSpPr>
        <p:spPr>
          <a:xfrm>
            <a:off x="9661948" y="247465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9659517"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9960610"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265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2" end="2"/>
                                            </p:txEl>
                                          </p:spTgt>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2">
                                            <p:txEl>
                                              <p:pRg st="4" end="4"/>
                                            </p:txEl>
                                          </p:spTgt>
                                        </p:tgtEl>
                                        <p:attrNameLst>
                                          <p:attrName>style.visibility</p:attrName>
                                        </p:attrNameLst>
                                      </p:cBhvr>
                                      <p:to>
                                        <p:strVal val="visible"/>
                                      </p:to>
                                    </p:set>
                                  </p:childTnLst>
                                </p:cTn>
                              </p:par>
                              <p:par>
                                <p:cTn id="165" presetID="0" presetClass="path" presetSubtype="0" accel="50000" decel="50000" fill="hold" grpId="1" nodeType="withEffect">
                                  <p:stCondLst>
                                    <p:cond delay="0"/>
                                  </p:stCondLst>
                                  <p:childTnLst>
                                    <p:animMotion origin="layout" path="M -0.00026 -0.00046 L -0.09909 0.00046 " pathEditMode="relative" rAng="0" ptsTypes="AA">
                                      <p:cBhvr>
                                        <p:cTn id="166" dur="500" fill="hold"/>
                                        <p:tgtEl>
                                          <p:spTgt spid="19"/>
                                        </p:tgtEl>
                                        <p:attrNameLst>
                                          <p:attrName>ppt_x</p:attrName>
                                          <p:attrName>ppt_y</p:attrName>
                                        </p:attrNameLst>
                                      </p:cBhvr>
                                      <p:rCtr x="-4948" y="46"/>
                                    </p:animMotion>
                                  </p:childTnLst>
                                </p:cTn>
                              </p:par>
                              <p:par>
                                <p:cTn id="167" presetID="0" presetClass="path" presetSubtype="0" accel="50000" decel="50000" fill="hold" grpId="1" nodeType="withEffect">
                                  <p:stCondLst>
                                    <p:cond delay="0"/>
                                  </p:stCondLst>
                                  <p:childTnLst>
                                    <p:animMotion origin="layout" path="M -1.45833E-6 -0.00046 L -0.09883 0.00046 " pathEditMode="relative" rAng="0" ptsTypes="AA">
                                      <p:cBhvr>
                                        <p:cTn id="168" dur="500" fill="hold"/>
                                        <p:tgtEl>
                                          <p:spTgt spid="18"/>
                                        </p:tgtEl>
                                        <p:attrNameLst>
                                          <p:attrName>ppt_x</p:attrName>
                                          <p:attrName>ppt_y</p:attrName>
                                        </p:attrNameLst>
                                      </p:cBhvr>
                                      <p:rCtr x="-4948" y="46"/>
                                    </p:animMotion>
                                  </p:childTnLst>
                                </p:cTn>
                              </p:par>
                              <p:par>
                                <p:cTn id="169" presetID="0" presetClass="path" presetSubtype="0" accel="50000" decel="50000" fill="hold" grpId="1" nodeType="withEffect">
                                  <p:stCondLst>
                                    <p:cond delay="0"/>
                                  </p:stCondLst>
                                  <p:childTnLst>
                                    <p:animMotion origin="layout" path="M -1.04167E-6 -0.00092 L -0.09883 -3.33333E-6 " pathEditMode="relative" rAng="0" ptsTypes="AA">
                                      <p:cBhvr>
                                        <p:cTn id="170" dur="500" fill="hold"/>
                                        <p:tgtEl>
                                          <p:spTgt spid="20"/>
                                        </p:tgtEl>
                                        <p:attrNameLst>
                                          <p:attrName>ppt_x</p:attrName>
                                          <p:attrName>ppt_y</p:attrName>
                                        </p:attrNameLst>
                                      </p:cBhvr>
                                      <p:rCtr x="-4948" y="46"/>
                                    </p:animMotion>
                                  </p:childTnLst>
                                </p:cTn>
                              </p:par>
                              <p:par>
                                <p:cTn id="171" presetID="0" presetClass="path" presetSubtype="0" accel="50000" decel="50000" fill="hold" grpId="1" nodeType="withEffect">
                                  <p:stCondLst>
                                    <p:cond delay="0"/>
                                  </p:stCondLst>
                                  <p:childTnLst>
                                    <p:animMotion origin="layout" path="M -6.25E-7 -0.00092 L -0.09883 -3.33333E-6 " pathEditMode="relative" rAng="0" ptsTypes="AA">
                                      <p:cBhvr>
                                        <p:cTn id="172" dur="500" fill="hold"/>
                                        <p:tgtEl>
                                          <p:spTgt spid="21"/>
                                        </p:tgtEl>
                                        <p:attrNameLst>
                                          <p:attrName>ppt_x</p:attrName>
                                          <p:attrName>ppt_y</p:attrName>
                                        </p:attrNameLst>
                                      </p:cBhvr>
                                      <p:rCtr x="-4948" y="46"/>
                                    </p:animMotion>
                                  </p:childTnLst>
                                </p:cTn>
                              </p:par>
                              <p:par>
                                <p:cTn id="173" presetID="0" presetClass="path" presetSubtype="0" accel="50000" decel="50000" fill="hold" grpId="1" nodeType="withEffect">
                                  <p:stCondLst>
                                    <p:cond delay="0"/>
                                  </p:stCondLst>
                                  <p:childTnLst>
                                    <p:animMotion origin="layout" path="M -0.00026 -0.00046 L -0.09909 0.00046 " pathEditMode="relative" rAng="0" ptsTypes="AA">
                                      <p:cBhvr>
                                        <p:cTn id="174" dur="500" fill="hold"/>
                                        <p:tgtEl>
                                          <p:spTgt spid="24"/>
                                        </p:tgtEl>
                                        <p:attrNameLst>
                                          <p:attrName>ppt_x</p:attrName>
                                          <p:attrName>ppt_y</p:attrName>
                                        </p:attrNameLst>
                                      </p:cBhvr>
                                      <p:rCtr x="-4948" y="46"/>
                                    </p:animMotion>
                                  </p:childTnLst>
                                </p:cTn>
                              </p:par>
                              <p:par>
                                <p:cTn id="175" presetID="0" presetClass="path" presetSubtype="0" accel="50000" decel="50000" fill="hold" grpId="1" nodeType="withEffect">
                                  <p:stCondLst>
                                    <p:cond delay="0"/>
                                  </p:stCondLst>
                                  <p:childTnLst>
                                    <p:animMotion origin="layout" path="M -1.04167E-6 -0.00046 L -0.09883 0.00046 " pathEditMode="relative" rAng="0" ptsTypes="AA">
                                      <p:cBhvr>
                                        <p:cTn id="176" dur="500" fill="hold"/>
                                        <p:tgtEl>
                                          <p:spTgt spid="23"/>
                                        </p:tgtEl>
                                        <p:attrNameLst>
                                          <p:attrName>ppt_x</p:attrName>
                                          <p:attrName>ppt_y</p:attrName>
                                        </p:attrNameLst>
                                      </p:cBhvr>
                                      <p:rCtr x="-4948" y="46"/>
                                    </p:animMotion>
                                  </p:childTnLst>
                                </p:cTn>
                              </p:par>
                              <p:par>
                                <p:cTn id="177" presetID="0" presetClass="path" presetSubtype="0" accel="50000" decel="50000" fill="hold" grpId="1" nodeType="withEffect">
                                  <p:stCondLst>
                                    <p:cond delay="0"/>
                                  </p:stCondLst>
                                  <p:childTnLst>
                                    <p:animMotion origin="layout" path="M -1.875E-6 3.7037E-7 L -0.09883 0.00093 " pathEditMode="relative" rAng="0" ptsTypes="AA">
                                      <p:cBhvr>
                                        <p:cTn id="178" dur="500" fill="hold"/>
                                        <p:tgtEl>
                                          <p:spTgt spid="37"/>
                                        </p:tgtEl>
                                        <p:attrNameLst>
                                          <p:attrName>ppt_x</p:attrName>
                                          <p:attrName>ppt_y</p:attrName>
                                        </p:attrNameLst>
                                      </p:cBhvr>
                                      <p:rCtr x="-4974" y="69"/>
                                    </p:animMotion>
                                  </p:childTnLst>
                                </p:cTn>
                              </p:par>
                              <p:par>
                                <p:cTn id="179" presetID="0" presetClass="path" presetSubtype="0" accel="50000" decel="50000" fill="hold" grpId="1" nodeType="withEffect">
                                  <p:stCondLst>
                                    <p:cond delay="0"/>
                                  </p:stCondLst>
                                  <p:childTnLst>
                                    <p:animMotion origin="layout" path="M -0.00026 -0.00047 L -0.09909 0.00046 " pathEditMode="relative" rAng="0" ptsTypes="AA">
                                      <p:cBhvr>
                                        <p:cTn id="180" dur="500" fill="hold"/>
                                        <p:tgtEl>
                                          <p:spTgt spid="34"/>
                                        </p:tgtEl>
                                        <p:attrNameLst>
                                          <p:attrName>ppt_x</p:attrName>
                                          <p:attrName>ppt_y</p:attrName>
                                        </p:attrNameLst>
                                      </p:cBhvr>
                                      <p:rCtr x="-4948" y="46"/>
                                    </p:animMotion>
                                  </p:childTnLst>
                                </p:cTn>
                              </p:par>
                              <p:par>
                                <p:cTn id="181" presetID="0" presetClass="path" presetSubtype="0" accel="50000" decel="50000" fill="hold" grpId="1" nodeType="withEffect">
                                  <p:stCondLst>
                                    <p:cond delay="0"/>
                                  </p:stCondLst>
                                  <p:childTnLst>
                                    <p:animMotion origin="layout" path="M -0.00026 -0.00047 L -0.09909 0.00046 " pathEditMode="relative" rAng="0" ptsTypes="AA">
                                      <p:cBhvr>
                                        <p:cTn id="182" dur="500" fill="hold"/>
                                        <p:tgtEl>
                                          <p:spTgt spid="33"/>
                                        </p:tgtEl>
                                        <p:attrNameLst>
                                          <p:attrName>ppt_x</p:attrName>
                                          <p:attrName>ppt_y</p:attrName>
                                        </p:attrNameLst>
                                      </p:cBhvr>
                                      <p:rCtr x="-4948" y="46"/>
                                    </p:animMotion>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
                                            <p:txEl>
                                              <p:pRg st="6" end="6"/>
                                            </p:txEl>
                                          </p:spTgt>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6" grpId="0" animBg="1"/>
      <p:bldP spid="27" grpId="0" animBg="1"/>
      <p:bldP spid="28" grpId="0" animBg="1"/>
      <p:bldP spid="29" grpId="0" animBg="1"/>
      <p:bldP spid="30" grpId="0" animBg="1"/>
      <p:bldP spid="31" grpId="0" animBg="1"/>
      <p:bldP spid="33" grpId="0" animBg="1"/>
      <p:bldP spid="33" grpId="1" animBg="1"/>
      <p:bldP spid="34" grpId="0" animBg="1"/>
      <p:bldP spid="34" grpId="1" animBg="1"/>
      <p:bldP spid="37" grpId="0" animBg="1"/>
      <p:bldP spid="37" grpId="1" animBg="1"/>
      <p:bldP spid="38" grpId="0" animBg="1"/>
      <p:bldP spid="39" grpId="0" animBg="1"/>
      <p:bldP spid="40" grpId="0" animBg="1"/>
      <p:bldP spid="41" grpId="0" animBg="1"/>
      <p:bldP spid="42" grpId="0" animBg="1"/>
      <p:bldP spid="43" grpId="0" animBg="1"/>
      <p:bldP spid="44" grpId="0" animBg="1"/>
      <p:bldP spid="49" grpId="0" animBg="1"/>
      <p:bldP spid="50" grpId="0" animBg="1"/>
      <p:bldP spid="51" grpId="0" animBg="1"/>
      <p:bldP spid="52" grpId="0" animBg="1"/>
      <p:bldP spid="53" grpId="0" animBg="1"/>
      <p:bldP spid="54" grpId="0" animBg="1"/>
      <p:bldP spid="55"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0" grpId="0" animBg="1"/>
      <p:bldP spid="90" grpId="0" animBg="1"/>
      <p:bldP spid="91" grpId="0" animBg="1"/>
      <p:bldP spid="92" grpId="0" animBg="1"/>
      <p:bldP spid="93" grpId="0" animBg="1"/>
      <p:bldP spid="94" grpId="0" animBg="1"/>
      <p:bldP spid="95" grpId="0" animBg="1"/>
      <p:bldP spid="96" grpId="0" animBg="1"/>
      <p:bldP spid="101" grpId="0"/>
      <p:bldP spid="81" grpId="0" animBg="1"/>
      <p:bldP spid="82" grpId="0" animBg="1"/>
      <p:bldP spid="8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14633</TotalTime>
  <Words>3114</Words>
  <Application>Microsoft Macintosh PowerPoint</Application>
  <PresentationFormat>Custom</PresentationFormat>
  <Paragraphs>375</Paragraphs>
  <Slides>22</Slides>
  <Notes>21</Notes>
  <HiddenSlides>1</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Resource Management with Deep Reinforcement Learning </vt:lpstr>
      <vt:lpstr>Resource management is ubiquitous </vt:lpstr>
      <vt:lpstr>An example: cluster scheduling</vt:lpstr>
      <vt:lpstr>What people do today</vt:lpstr>
      <vt:lpstr>PowerPoint Presentation</vt:lpstr>
      <vt:lpstr>Successes of learning in decision making</vt:lpstr>
      <vt:lpstr>DeepRM</vt:lpstr>
      <vt:lpstr>Reinforcement Learning</vt:lpstr>
      <vt:lpstr>Cluster scheduling problem setting</vt:lpstr>
      <vt:lpstr>PowerPoint Presentation</vt:lpstr>
      <vt:lpstr>Map to RL: (1) state space</vt:lpstr>
      <vt:lpstr>Map to RL: (2) action space</vt:lpstr>
      <vt:lpstr>Map to RL: (2) action space</vt:lpstr>
      <vt:lpstr>Map to RL: (2) action space</vt:lpstr>
      <vt:lpstr>Map to RL: (3) reward signal</vt:lpstr>
      <vt:lpstr>Reinforcement Learning agent</vt:lpstr>
      <vt:lpstr>DeepRM Demo</vt:lpstr>
      <vt:lpstr>DeepRM Demo</vt:lpstr>
      <vt:lpstr>Evaluation</vt:lpstr>
      <vt:lpstr>Where is the gain from</vt:lpstr>
      <vt:lpstr>Conclusions</vt:lpstr>
      <vt:lpstr>Tailor for different objectives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Management with Deep Reinforcement Learning </dc:title>
  <dc:creator>Hongzi Mao</dc:creator>
  <cp:lastModifiedBy>Mohammad Alizadeh</cp:lastModifiedBy>
  <cp:revision>1624</cp:revision>
  <dcterms:created xsi:type="dcterms:W3CDTF">2016-10-19T03:15:39Z</dcterms:created>
  <dcterms:modified xsi:type="dcterms:W3CDTF">2016-12-07T20:04:03Z</dcterms:modified>
</cp:coreProperties>
</file>