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57" r:id="rId5"/>
    <p:sldId id="258" r:id="rId6"/>
    <p:sldId id="285" r:id="rId7"/>
    <p:sldId id="269" r:id="rId8"/>
    <p:sldId id="259" r:id="rId9"/>
    <p:sldId id="279" r:id="rId10"/>
    <p:sldId id="286" r:id="rId11"/>
    <p:sldId id="260" r:id="rId12"/>
    <p:sldId id="261" r:id="rId13"/>
    <p:sldId id="287" r:id="rId14"/>
    <p:sldId id="262" r:id="rId15"/>
    <p:sldId id="263" r:id="rId16"/>
    <p:sldId id="264" r:id="rId17"/>
    <p:sldId id="289" r:id="rId18"/>
    <p:sldId id="281" r:id="rId19"/>
    <p:sldId id="282" r:id="rId20"/>
    <p:sldId id="283" r:id="rId21"/>
    <p:sldId id="280" r:id="rId22"/>
    <p:sldId id="267" r:id="rId23"/>
    <p:sldId id="274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BE"/>
    <a:srgbClr val="FF8A8C"/>
    <a:srgbClr val="FFC5C2"/>
    <a:srgbClr val="FF40FF"/>
    <a:srgbClr val="007600"/>
    <a:srgbClr val="FF7E79"/>
    <a:srgbClr val="7F1B7F"/>
    <a:srgbClr val="FAFAFA"/>
    <a:srgbClr val="F5F5F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4"/>
    <p:restoredTop sz="77568"/>
  </p:normalViewPr>
  <p:slideViewPr>
    <p:cSldViewPr snapToGrid="0" snapToObjects="1">
      <p:cViewPr>
        <p:scale>
          <a:sx n="110" d="100"/>
          <a:sy n="110" d="100"/>
        </p:scale>
        <p:origin x="2744" y="5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2EC9-8275-D54F-9863-D55D5C263D4D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6BA8C-F2A3-8C42-BEE9-18B010EC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1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704A-C58D-1048-AB71-DE25969AD953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3667-C49F-B148-80B4-E3DBAE13E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9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3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8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67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5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2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68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16E1-9EE1-0248-B2EF-E6E90DA762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6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6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2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4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3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2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3667-C49F-B148-80B4-E3DBAE13E7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3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013B-B6B3-5D43-9623-0848967CCB53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C585-10C1-4C4A-8FA2-659E7C10D2B2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70AF-1348-0445-85B9-A9A391F9E75A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53AF-AB8D-B648-82D3-902CBE7356C0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08A3-FB32-2241-ABD3-44E0A0E8BCB9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8E30-3562-0E42-99E4-72FD582E6184}" type="datetime1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275F-884C-ED46-8B0A-ED35341D14A0}" type="datetime1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32DA-3165-DA43-AB2B-371F3DB95C51}" type="datetime1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8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E023-2508-0B46-99C6-84581E22A848}" type="datetime1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D79B-49E6-1242-9E9A-6DCB0E91BC33}" type="datetime1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6BB6-D22C-5C40-BEE0-D8D42A409947}" type="datetime1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83029"/>
            <a:ext cx="11887200" cy="79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772D-E290-DD47-B736-8941F1439CC6}" type="datetime1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362C-1164-7D46-8745-C64826505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0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9.emf"/><Relationship Id="rId5" Type="http://schemas.openxmlformats.org/officeDocument/2006/relationships/image" Target="../media/image1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9.emf"/><Relationship Id="rId5" Type="http://schemas.openxmlformats.org/officeDocument/2006/relationships/image" Target="../media/image6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9.emf"/><Relationship Id="rId5" Type="http://schemas.openxmlformats.org/officeDocument/2006/relationships/image" Target="../media/image6.emf"/><Relationship Id="rId6" Type="http://schemas.openxmlformats.org/officeDocument/2006/relationships/image" Target="../media/image8.tif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tiff"/><Relationship Id="rId12" Type="http://schemas.openxmlformats.org/officeDocument/2006/relationships/image" Target="../media/image20.tif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Relationship Id="rId8" Type="http://schemas.openxmlformats.org/officeDocument/2006/relationships/image" Target="../media/image18.tiff"/><Relationship Id="rId9" Type="http://schemas.openxmlformats.org/officeDocument/2006/relationships/image" Target="../media/image8.tiff"/><Relationship Id="rId10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emf"/><Relationship Id="rId5" Type="http://schemas.openxmlformats.org/officeDocument/2006/relationships/image" Target="../media/image2.tiff"/><Relationship Id="rId6" Type="http://schemas.openxmlformats.org/officeDocument/2006/relationships/image" Target="../media/image3.gif"/><Relationship Id="rId7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tiff"/><Relationship Id="rId5" Type="http://schemas.openxmlformats.org/officeDocument/2006/relationships/image" Target="../media/image6.emf"/><Relationship Id="rId6" Type="http://schemas.openxmlformats.org/officeDocument/2006/relationships/image" Target="../media/image1.emf"/><Relationship Id="rId7" Type="http://schemas.openxmlformats.org/officeDocument/2006/relationships/image" Target="../media/image7.emf"/><Relationship Id="rId8" Type="http://schemas.openxmlformats.org/officeDocument/2006/relationships/image" Target="../media/image8.tif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emf"/><Relationship Id="rId5" Type="http://schemas.openxmlformats.org/officeDocument/2006/relationships/image" Target="../media/image8.tiff"/><Relationship Id="rId6" Type="http://schemas.openxmlformats.org/officeDocument/2006/relationships/image" Target="../media/image6.emf"/><Relationship Id="rId7" Type="http://schemas.openxmlformats.org/officeDocument/2006/relationships/image" Target="../media/image10.tif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9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21" y="1090006"/>
            <a:ext cx="11871158" cy="158108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Pytheas</a:t>
            </a:r>
            <a:r>
              <a:rPr lang="en-US" sz="3600" dirty="0" smtClean="0"/>
              <a:t>: Enabling Data-Driven Quality of Experience Optimization Using Group-Based Exploration-Exploitation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552" y="3320716"/>
            <a:ext cx="7168896" cy="2277979"/>
          </a:xfrm>
        </p:spPr>
        <p:txBody>
          <a:bodyPr>
            <a:normAutofit/>
          </a:bodyPr>
          <a:lstStyle/>
          <a:p>
            <a:r>
              <a:rPr lang="en-US" sz="2800" b="1" u="sng" dirty="0" err="1" smtClean="0"/>
              <a:t>Junchen</a:t>
            </a:r>
            <a:r>
              <a:rPr lang="en-US" sz="2800" b="1" u="sng" dirty="0" smtClean="0"/>
              <a:t> Jiang</a:t>
            </a:r>
            <a:r>
              <a:rPr lang="en-US" sz="2800" dirty="0"/>
              <a:t> </a:t>
            </a:r>
            <a:r>
              <a:rPr lang="en-US" sz="2800" dirty="0" smtClean="0"/>
              <a:t>(CMU) </a:t>
            </a:r>
          </a:p>
          <a:p>
            <a:r>
              <a:rPr lang="en-US" sz="2800" dirty="0" err="1" smtClean="0"/>
              <a:t>Shijie</a:t>
            </a:r>
            <a:r>
              <a:rPr lang="en-US" sz="2800" dirty="0" smtClean="0"/>
              <a:t> Sun</a:t>
            </a:r>
            <a:r>
              <a:rPr lang="en-US" sz="2800" dirty="0"/>
              <a:t> </a:t>
            </a:r>
            <a:r>
              <a:rPr lang="en-US" sz="2800" dirty="0" smtClean="0"/>
              <a:t>(Tsinghua Univ.)</a:t>
            </a:r>
          </a:p>
          <a:p>
            <a:r>
              <a:rPr lang="en-US" sz="2800" dirty="0" smtClean="0"/>
              <a:t>Vyas </a:t>
            </a:r>
            <a:r>
              <a:rPr lang="en-US" sz="2800" dirty="0" err="1" smtClean="0"/>
              <a:t>Sekar</a:t>
            </a:r>
            <a:r>
              <a:rPr lang="en-US" sz="2800" dirty="0" smtClean="0"/>
              <a:t> (CMU)</a:t>
            </a:r>
          </a:p>
          <a:p>
            <a:r>
              <a:rPr lang="en-US" sz="2800" dirty="0" smtClean="0"/>
              <a:t>Hui Zhang (CMU, </a:t>
            </a:r>
            <a:r>
              <a:rPr lang="en-US" sz="2800" dirty="0" err="1" smtClean="0"/>
              <a:t>Conviva</a:t>
            </a:r>
            <a:r>
              <a:rPr lang="en-US" sz="2800" dirty="0" smtClean="0"/>
              <a:t>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3"/>
    </mc:Choice>
    <mc:Fallback xmlns="">
      <p:transition spd="slow" advTm="337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What’s the right abstraction?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 Real-time E2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Why it’s challenging?</a:t>
            </a:r>
            <a:endParaRPr lang="en-US" sz="3600" b="1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How to implement it in network contexts?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Evaluation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9"/>
    </mc:Choice>
    <mc:Fallback xmlns="">
      <p:transition spd="slow" advTm="73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#1: </a:t>
            </a:r>
            <a:br>
              <a:rPr lang="en-US" dirty="0" smtClean="0"/>
            </a:br>
            <a:r>
              <a:rPr lang="en-US" b="1" dirty="0" smtClean="0"/>
              <a:t>Application sessions are different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49" y="4148377"/>
            <a:ext cx="915165" cy="71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35" y="4148377"/>
            <a:ext cx="915165" cy="710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8414" y="4826645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smtClean="0"/>
              <a:t>iOS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5899" y="4826644"/>
            <a:ext cx="1249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smtClean="0"/>
              <a:t>iOS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71" y="4148377"/>
            <a:ext cx="915165" cy="7100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5364" y="4826644"/>
            <a:ext cx="849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Flash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7" y="4148376"/>
            <a:ext cx="915165" cy="7100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5000" y="4826644"/>
            <a:ext cx="84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AT&amp;T</a:t>
            </a:r>
          </a:p>
          <a:p>
            <a:pPr algn="ctr"/>
            <a:r>
              <a:rPr lang="en-US" sz="2400" dirty="0" smtClean="0"/>
              <a:t>Flash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17" y="4153663"/>
            <a:ext cx="915165" cy="7100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03" y="4153663"/>
            <a:ext cx="915165" cy="7100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10882" y="4831931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smtClean="0"/>
              <a:t>iOS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68367" y="4831930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smtClean="0"/>
              <a:t>iOS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39" y="4153663"/>
            <a:ext cx="915165" cy="71004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562918" y="483193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 smtClean="0"/>
              <a:t>AT&amp;T</a:t>
            </a:r>
            <a:endParaRPr lang="en-US" sz="2400" dirty="0"/>
          </a:p>
          <a:p>
            <a:pPr algn="ctr"/>
            <a:r>
              <a:rPr lang="en-US" sz="2400" dirty="0" smtClean="0"/>
              <a:t>Flash</a:t>
            </a:r>
            <a:endParaRPr lang="en-US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75" y="4153662"/>
            <a:ext cx="915165" cy="7100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12554" y="483193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Flash</a:t>
            </a:r>
            <a:endParaRPr lang="en-US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575" y="1920400"/>
            <a:ext cx="643824" cy="9949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5254905" y="1643007"/>
            <a:ext cx="1033647" cy="103364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977753" y="1697169"/>
            <a:ext cx="3122769" cy="757095"/>
          </a:xfrm>
          <a:prstGeom prst="wedgeRectCallout">
            <a:avLst>
              <a:gd name="adj1" fmla="val -38929"/>
              <a:gd name="adj2" fmla="val 174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smtClean="0"/>
              <a:t>Real-time E2 logic</a:t>
            </a:r>
            <a:endParaRPr lang="en-US" sz="2800" b="1" dirty="0"/>
          </a:p>
        </p:txBody>
      </p:sp>
      <p:cxnSp>
        <p:nvCxnSpPr>
          <p:cNvPr id="37" name="Straight Arrow Connector 36"/>
          <p:cNvCxnSpPr>
            <a:endCxn id="5" idx="0"/>
          </p:cNvCxnSpPr>
          <p:nvPr/>
        </p:nvCxnSpPr>
        <p:spPr>
          <a:xfrm flipH="1">
            <a:off x="1653232" y="2549408"/>
            <a:ext cx="3570402" cy="1598969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6" idx="0"/>
          </p:cNvCxnSpPr>
          <p:nvPr/>
        </p:nvCxnSpPr>
        <p:spPr>
          <a:xfrm flipH="1">
            <a:off x="2910718" y="2744650"/>
            <a:ext cx="2399250" cy="1403727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2" idx="0"/>
          </p:cNvCxnSpPr>
          <p:nvPr/>
        </p:nvCxnSpPr>
        <p:spPr>
          <a:xfrm flipH="1">
            <a:off x="4160354" y="2871896"/>
            <a:ext cx="1257486" cy="1276481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4" idx="0"/>
          </p:cNvCxnSpPr>
          <p:nvPr/>
        </p:nvCxnSpPr>
        <p:spPr>
          <a:xfrm flipH="1">
            <a:off x="5409990" y="2988968"/>
            <a:ext cx="318395" cy="1159408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6" idx="0"/>
          </p:cNvCxnSpPr>
          <p:nvPr/>
        </p:nvCxnSpPr>
        <p:spPr>
          <a:xfrm>
            <a:off x="6201929" y="2980750"/>
            <a:ext cx="433771" cy="1172913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7" idx="0"/>
          </p:cNvCxnSpPr>
          <p:nvPr/>
        </p:nvCxnSpPr>
        <p:spPr>
          <a:xfrm>
            <a:off x="6429929" y="2871896"/>
            <a:ext cx="1463257" cy="1281767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0" idx="0"/>
          </p:cNvCxnSpPr>
          <p:nvPr/>
        </p:nvCxnSpPr>
        <p:spPr>
          <a:xfrm>
            <a:off x="6536739" y="2698174"/>
            <a:ext cx="2606083" cy="1455489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32" idx="0"/>
          </p:cNvCxnSpPr>
          <p:nvPr/>
        </p:nvCxnSpPr>
        <p:spPr>
          <a:xfrm>
            <a:off x="6659512" y="2566197"/>
            <a:ext cx="3732946" cy="1587465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21408" y="3912243"/>
            <a:ext cx="4899643" cy="230336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6057058" y="3912323"/>
            <a:ext cx="4834277" cy="22917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780571" y="1402263"/>
            <a:ext cx="5207903" cy="15867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Running E2 per geolocation?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Doesn’t capture complex factors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0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89"/>
    </mc:Choice>
    <mc:Fallback xmlns="">
      <p:transition spd="slow" advTm="35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#2: </a:t>
            </a:r>
            <a:br>
              <a:rPr lang="en-US" dirty="0" smtClean="0"/>
            </a:br>
            <a:r>
              <a:rPr lang="en-US" b="1" dirty="0" smtClean="0"/>
              <a:t>E2 with fresh data of </a:t>
            </a:r>
            <a:r>
              <a:rPr lang="en-US" b="1" dirty="0" err="1" smtClean="0"/>
              <a:t>geodistributed</a:t>
            </a:r>
            <a:r>
              <a:rPr lang="en-US" b="1" dirty="0" smtClean="0"/>
              <a:t> sessions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074" y="5363719"/>
            <a:ext cx="915165" cy="71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60" y="5363719"/>
            <a:ext cx="915165" cy="710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196" y="5363719"/>
            <a:ext cx="915165" cy="710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832" y="5363718"/>
            <a:ext cx="915165" cy="710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542" y="5369005"/>
            <a:ext cx="915165" cy="710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028" y="5369005"/>
            <a:ext cx="915165" cy="710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664" y="5369005"/>
            <a:ext cx="915165" cy="710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300" y="5369004"/>
            <a:ext cx="915165" cy="7100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810" y="1646036"/>
            <a:ext cx="643824" cy="994962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H="1">
            <a:off x="1641657" y="4457473"/>
            <a:ext cx="1380464" cy="906246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899143" y="4499198"/>
            <a:ext cx="295470" cy="864521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356725" y="4499198"/>
            <a:ext cx="792054" cy="864521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53428" y="4457473"/>
            <a:ext cx="1844988" cy="906245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624125" y="4457473"/>
            <a:ext cx="1421445" cy="911532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881611" y="4499198"/>
            <a:ext cx="347989" cy="869807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610600" y="4499198"/>
            <a:ext cx="520647" cy="869807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89394" y="4375230"/>
            <a:ext cx="1691489" cy="993774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21" y="3462511"/>
            <a:ext cx="643824" cy="9949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70" y="3504236"/>
            <a:ext cx="643824" cy="994962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V="1">
            <a:off x="3691196" y="2640998"/>
            <a:ext cx="2164801" cy="863238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166542" y="2640998"/>
            <a:ext cx="2063059" cy="863238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17359" y="3744113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A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748480" y="3729159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B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433491" y="1653855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Backend</a:t>
            </a:r>
            <a:endParaRPr lang="en-US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469617" y="3586218"/>
            <a:ext cx="264610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Frontend</a:t>
            </a:r>
          </a:p>
          <a:p>
            <a:pPr algn="ctr"/>
            <a:r>
              <a:rPr lang="en-US" sz="2400" dirty="0"/>
              <a:t>Fresh but </a:t>
            </a:r>
            <a:r>
              <a:rPr lang="en-US" sz="2400" b="1" dirty="0">
                <a:solidFill>
                  <a:srgbClr val="C00000"/>
                </a:solidFill>
              </a:rPr>
              <a:t>local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data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38722" y="1496542"/>
            <a:ext cx="278492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Backend</a:t>
            </a:r>
          </a:p>
          <a:p>
            <a:pPr algn="ctr"/>
            <a:r>
              <a:rPr lang="en-US" sz="2400" dirty="0"/>
              <a:t>Global but </a:t>
            </a:r>
            <a:r>
              <a:rPr lang="en-US" sz="2400" b="1" dirty="0">
                <a:solidFill>
                  <a:srgbClr val="C00000"/>
                </a:solidFill>
              </a:rPr>
              <a:t>stale</a:t>
            </a:r>
            <a:r>
              <a:rPr lang="en-US" sz="2400" dirty="0"/>
              <a:t>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74" name="Rounded Rectangular Callout 73"/>
          <p:cNvSpPr/>
          <p:nvPr/>
        </p:nvSpPr>
        <p:spPr>
          <a:xfrm>
            <a:off x="8663452" y="2562364"/>
            <a:ext cx="3434861" cy="900147"/>
          </a:xfrm>
          <a:prstGeom prst="wedgeRoundRectCallout">
            <a:avLst>
              <a:gd name="adj1" fmla="val -44822"/>
              <a:gd name="adj2" fmla="val 87130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Running </a:t>
            </a:r>
            <a:r>
              <a:rPr lang="en-US" sz="2400" dirty="0">
                <a:solidFill>
                  <a:schemeClr val="tx1"/>
                </a:solidFill>
              </a:rPr>
              <a:t>E2 </a:t>
            </a:r>
            <a:r>
              <a:rPr lang="en-US" sz="2400">
                <a:solidFill>
                  <a:schemeClr val="tx1"/>
                </a:solidFill>
              </a:rPr>
              <a:t>in </a:t>
            </a:r>
            <a:r>
              <a:rPr lang="en-US" sz="2400" smtClean="0">
                <a:solidFill>
                  <a:schemeClr val="tx1"/>
                </a:solidFill>
              </a:rPr>
              <a:t>Frontend?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Doesn’t have </a:t>
            </a:r>
            <a:r>
              <a:rPr lang="en-US" sz="2400" b="1" dirty="0" smtClean="0">
                <a:solidFill>
                  <a:schemeClr val="tx1"/>
                </a:solidFill>
              </a:rPr>
              <a:t>global data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5005505" y="1642922"/>
            <a:ext cx="1033647" cy="1033647"/>
          </a:xfrm>
          <a:prstGeom prst="rect">
            <a:avLst/>
          </a:prstGeom>
        </p:spPr>
      </p:pic>
      <p:sp>
        <p:nvSpPr>
          <p:cNvPr id="76" name="Rounded Rectangular Callout 75"/>
          <p:cNvSpPr/>
          <p:nvPr/>
        </p:nvSpPr>
        <p:spPr>
          <a:xfrm>
            <a:off x="1136223" y="1857543"/>
            <a:ext cx="3455040" cy="1023854"/>
          </a:xfrm>
          <a:prstGeom prst="wedgeRoundRectCallout">
            <a:avLst>
              <a:gd name="adj1" fmla="val 64259"/>
              <a:gd name="adj2" fmla="val -22288"/>
              <a:gd name="adj3" fmla="val 16667"/>
            </a:avLst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Running E2 in Backend?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Doesn’t have fresh data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3258237" y="3504236"/>
            <a:ext cx="874502" cy="87450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117711" y="3540875"/>
            <a:ext cx="874502" cy="874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3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68"/>
    </mc:Choice>
    <mc:Fallback xmlns="">
      <p:transition spd="slow" advTm="73568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69" grpId="0"/>
          <p:bldP spid="70" grpId="0"/>
          <p:bldP spid="71" grpId="0" animBg="1"/>
          <p:bldP spid="72" grpId="0" animBg="1"/>
          <p:bldP spid="74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/>
          <p:bldP spid="69" grpId="0"/>
          <p:bldP spid="70" grpId="0"/>
          <p:bldP spid="71" grpId="0" animBg="1"/>
          <p:bldP spid="72" grpId="0" animBg="1"/>
          <p:bldP spid="74" grpId="0" animBg="1"/>
          <p:bldP spid="7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What’s the right abstraction? 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Real-time E2</a:t>
            </a:r>
            <a:endParaRPr lang="en-US" sz="36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Why it’s challenging? 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Applying E2 in networking contexts</a:t>
            </a:r>
            <a:endParaRPr lang="en-US" sz="3600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How to implement it in network contexts?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Evaluation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4"/>
    </mc:Choice>
    <mc:Fallback xmlns="">
      <p:transition spd="slow" advTm="100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Pytheas</a:t>
            </a:r>
            <a:r>
              <a:rPr lang="en-US" dirty="0" smtClean="0"/>
              <a:t>: Group-based E2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49" y="4912307"/>
            <a:ext cx="915165" cy="71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35" y="4912307"/>
            <a:ext cx="915165" cy="710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71" y="4912307"/>
            <a:ext cx="915165" cy="710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7" y="4912306"/>
            <a:ext cx="915165" cy="710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17" y="4917593"/>
            <a:ext cx="915165" cy="710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03" y="4917593"/>
            <a:ext cx="915165" cy="710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39" y="4917593"/>
            <a:ext cx="915165" cy="710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75" y="4917592"/>
            <a:ext cx="915165" cy="71004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21409" y="4780345"/>
            <a:ext cx="2501805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057059" y="4780344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37980" y="4780345"/>
            <a:ext cx="2250583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575869" y="4780343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366" y="1034275"/>
            <a:ext cx="643824" cy="994962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1619213" y="3922107"/>
            <a:ext cx="867954" cy="82985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9" idx="2"/>
          </p:cNvCxnSpPr>
          <p:nvPr/>
        </p:nvCxnSpPr>
        <p:spPr>
          <a:xfrm>
            <a:off x="2760718" y="3977674"/>
            <a:ext cx="115981" cy="77428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5" idx="2"/>
          </p:cNvCxnSpPr>
          <p:nvPr/>
        </p:nvCxnSpPr>
        <p:spPr>
          <a:xfrm>
            <a:off x="3846544" y="3984817"/>
            <a:ext cx="279791" cy="76714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61153" y="3874144"/>
            <a:ext cx="1314819" cy="877813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01682" y="3874144"/>
            <a:ext cx="974001" cy="88310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5" idx="2"/>
          </p:cNvCxnSpPr>
          <p:nvPr/>
        </p:nvCxnSpPr>
        <p:spPr>
          <a:xfrm>
            <a:off x="7776685" y="3939959"/>
            <a:ext cx="82483" cy="817285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4" idx="2"/>
          </p:cNvCxnSpPr>
          <p:nvPr/>
        </p:nvCxnSpPr>
        <p:spPr>
          <a:xfrm>
            <a:off x="8862511" y="3947102"/>
            <a:ext cx="246292" cy="810142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087244" y="3845712"/>
            <a:ext cx="1271195" cy="91153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77" y="2850750"/>
            <a:ext cx="643824" cy="9949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26" y="2892475"/>
            <a:ext cx="643824" cy="994962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3668752" y="2029237"/>
            <a:ext cx="2164801" cy="863238"/>
          </a:xfrm>
          <a:prstGeom prst="straightConnector1">
            <a:avLst/>
          </a:prstGeom>
          <a:ln w="57150">
            <a:solidFill>
              <a:schemeClr val="accent5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4098" y="2029237"/>
            <a:ext cx="2063059" cy="863238"/>
          </a:xfrm>
          <a:prstGeom prst="straightConnector1">
            <a:avLst/>
          </a:prstGeom>
          <a:ln w="57150">
            <a:solidFill>
              <a:schemeClr val="accent5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6059" y="3183110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A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108803" y="3242622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B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38190" y="1196672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Backend</a:t>
            </a:r>
            <a:endParaRPr lang="en-US" sz="24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4632" y="3140994"/>
            <a:ext cx="843823" cy="8438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806" y="3133851"/>
            <a:ext cx="843823" cy="8438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0599" y="3103279"/>
            <a:ext cx="843823" cy="8438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773" y="3096136"/>
            <a:ext cx="843823" cy="84382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910567" y="1557653"/>
            <a:ext cx="8292984" cy="891762"/>
          </a:xfrm>
          <a:prstGeom prst="wedgeRectCallout">
            <a:avLst>
              <a:gd name="adj1" fmla="val -38929"/>
              <a:gd name="adj2" fmla="val 17446"/>
            </a:avLst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 smtClean="0"/>
              <a:t>Running real-time E2 at a </a:t>
            </a:r>
            <a:r>
              <a:rPr lang="en-US" sz="3200" b="1" smtClean="0"/>
              <a:t>per-group granularity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028414" y="5590575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2285899" y="5590574"/>
            <a:ext cx="1249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735364" y="5590574"/>
            <a:ext cx="849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985000" y="5590574"/>
            <a:ext cx="84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6010882" y="5595861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68367" y="5595860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8562918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 smtClean="0"/>
              <a:t>AT&amp;T</a:t>
            </a:r>
            <a:endParaRPr lang="en-US" sz="2400" dirty="0"/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9812554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6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6"/>
    </mc:Choice>
    <mc:Fallback xmlns="">
      <p:transition spd="slow" advTm="23836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6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 #1: Grouping sessions by Critical Features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49" y="4912307"/>
            <a:ext cx="915165" cy="71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35" y="4912307"/>
            <a:ext cx="915165" cy="710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71" y="4912307"/>
            <a:ext cx="915165" cy="710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7" y="4912306"/>
            <a:ext cx="915165" cy="710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17" y="4917593"/>
            <a:ext cx="915165" cy="710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03" y="4917593"/>
            <a:ext cx="915165" cy="710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39" y="4917593"/>
            <a:ext cx="915165" cy="710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75" y="4917592"/>
            <a:ext cx="915165" cy="71004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21409" y="4780345"/>
            <a:ext cx="2501805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057059" y="4780344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37980" y="4780345"/>
            <a:ext cx="2250583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575869" y="4780343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92955" y="1757664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F(                              )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482125" y="2324043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F(                              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32492" y="2263946"/>
                <a:ext cx="54341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92" y="2263946"/>
                <a:ext cx="543417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018347" y="5590575"/>
            <a:ext cx="1269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NYC</a:t>
            </a:r>
          </a:p>
          <a:p>
            <a:pPr algn="ctr"/>
            <a:r>
              <a:rPr lang="en-US" sz="2400" b="1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275832" y="5590574"/>
            <a:ext cx="1269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NYC</a:t>
            </a:r>
          </a:p>
          <a:p>
            <a:pPr algn="ctr"/>
            <a:r>
              <a:rPr lang="en-US" sz="2400" b="1" dirty="0"/>
              <a:t>Comcast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735364" y="5590574"/>
            <a:ext cx="849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985000" y="5590574"/>
            <a:ext cx="84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010882" y="5595861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268367" y="5595860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562918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 smtClean="0"/>
              <a:t>AT&amp;T</a:t>
            </a:r>
            <a:endParaRPr lang="en-US" sz="2400" dirty="0"/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9812554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3578108" y="4317357"/>
            <a:ext cx="7811381" cy="25406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97348"/>
              </p:ext>
            </p:extLst>
          </p:nvPr>
        </p:nvGraphicFramePr>
        <p:xfrm>
          <a:off x="4950707" y="1448344"/>
          <a:ext cx="304203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924"/>
                <a:gridCol w="1214374"/>
                <a:gridCol w="1169734"/>
              </a:tblGrid>
              <a:tr h="3258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City</a:t>
                      </a:r>
                      <a:endParaRPr lang="en-US" sz="2400" b="1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ISP</a:t>
                      </a:r>
                      <a:endParaRPr lang="en-US" sz="2400" b="1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Content</a:t>
                      </a:r>
                      <a:endParaRPr lang="en-US" sz="2400" b="1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</a:tr>
              <a:tr h="325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NYC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Comcast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VoD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22751"/>
              </p:ext>
            </p:extLst>
          </p:nvPr>
        </p:nvGraphicFramePr>
        <p:xfrm>
          <a:off x="4950706" y="2451065"/>
          <a:ext cx="301819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924"/>
                <a:gridCol w="1214374"/>
                <a:gridCol w="1145894"/>
              </a:tblGrid>
              <a:tr h="325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NYC</a:t>
                      </a:r>
                      <a:endParaRPr lang="en-US" sz="2400" dirty="0"/>
                    </a:p>
                  </a:txBody>
                  <a:tcPr marL="45720" marR="45720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Comcast</a:t>
                      </a:r>
                      <a:endParaRPr lang="en-US" sz="2400" dirty="0"/>
                    </a:p>
                  </a:txBody>
                  <a:tcPr marL="45720" marR="45720">
                    <a:solidFill>
                      <a:srgbClr val="FFBE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Rectangular Callout 46"/>
          <p:cNvSpPr/>
          <p:nvPr/>
        </p:nvSpPr>
        <p:spPr>
          <a:xfrm>
            <a:off x="5244549" y="3274739"/>
            <a:ext cx="6662639" cy="1097846"/>
          </a:xfrm>
          <a:prstGeom prst="wedgeRectCallout">
            <a:avLst>
              <a:gd name="adj1" fmla="val -34264"/>
              <a:gd name="adj2" fmla="val -90847"/>
            </a:avLst>
          </a:prstGeom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Critical Features </a:t>
            </a:r>
            <a:r>
              <a:rPr lang="en-US" sz="2400" b="1" dirty="0" smtClean="0"/>
              <a:t>[NSDI’2016]</a:t>
            </a:r>
            <a:r>
              <a:rPr lang="en-US" sz="2800" dirty="0" smtClean="0"/>
              <a:t>: Subset of features ultimately determines video quality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399" y="3274739"/>
            <a:ext cx="4234405" cy="1101457"/>
          </a:xfrm>
          <a:prstGeom prst="wedgeRoundRectCallout">
            <a:avLst>
              <a:gd name="adj1" fmla="val 13440"/>
              <a:gd name="adj2" fmla="val 90327"/>
              <a:gd name="adj3" fmla="val 16667"/>
            </a:avLst>
          </a:prstGeom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US" b="0" smtClean="0"/>
              <a:t>Sessions in </a:t>
            </a:r>
            <a:r>
              <a:rPr lang="en-US" b="0" dirty="0" smtClean="0"/>
              <a:t>the same group share the best decision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8"/>
    </mc:Choice>
    <mc:Fallback xmlns="">
      <p:transition spd="slow" advTm="5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#1: Grouping sessions by Critical Features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49" y="4912307"/>
            <a:ext cx="915165" cy="71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35" y="4912307"/>
            <a:ext cx="915165" cy="71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71" y="4912307"/>
            <a:ext cx="915165" cy="710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7" y="4912306"/>
            <a:ext cx="915165" cy="710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17" y="4917593"/>
            <a:ext cx="915165" cy="710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03" y="4917593"/>
            <a:ext cx="915165" cy="710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39" y="4917593"/>
            <a:ext cx="915165" cy="710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75" y="4917592"/>
            <a:ext cx="915165" cy="71004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21409" y="4780345"/>
            <a:ext cx="2501805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57059" y="4780344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37980" y="4780345"/>
            <a:ext cx="2250583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575869" y="4780343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8414" y="5590575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285899" y="5590574"/>
            <a:ext cx="1249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735364" y="5590574"/>
            <a:ext cx="849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85000" y="5590574"/>
            <a:ext cx="84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0882" y="5595861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268367" y="5595860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8562918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 smtClean="0"/>
              <a:t>AT&amp;T</a:t>
            </a:r>
            <a:endParaRPr lang="en-US" sz="2400" dirty="0"/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9812554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16</a:t>
            </a:fld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6384" y="3148044"/>
            <a:ext cx="843823" cy="84382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4348" y="3147352"/>
            <a:ext cx="843823" cy="843823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>
            <a:off x="4895587" y="3939959"/>
            <a:ext cx="480385" cy="808383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135233" y="3947102"/>
            <a:ext cx="466030" cy="829627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421290" y="3947102"/>
            <a:ext cx="414153" cy="80847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653232" y="3939959"/>
            <a:ext cx="457582" cy="81561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0116" y="3147352"/>
            <a:ext cx="843823" cy="843823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 flipH="1">
            <a:off x="6634506" y="3947102"/>
            <a:ext cx="454176" cy="760755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47043" y="3919279"/>
            <a:ext cx="534687" cy="84990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49372" y="3144249"/>
            <a:ext cx="843823" cy="843823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H="1">
            <a:off x="9087245" y="3926527"/>
            <a:ext cx="373880" cy="821425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852801" y="3926527"/>
            <a:ext cx="478444" cy="817096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1736205" y="1231951"/>
            <a:ext cx="8607991" cy="3544778"/>
            <a:chOff x="1736205" y="1231951"/>
            <a:chExt cx="8607991" cy="3544778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79612" y="1231951"/>
              <a:ext cx="1154894" cy="1154890"/>
            </a:xfrm>
            <a:prstGeom prst="rect">
              <a:avLst/>
            </a:prstGeom>
          </p:spPr>
        </p:pic>
        <p:cxnSp>
          <p:nvCxnSpPr>
            <p:cNvPr id="80" name="Straight Arrow Connector 79"/>
            <p:cNvCxnSpPr/>
            <p:nvPr/>
          </p:nvCxnSpPr>
          <p:spPr>
            <a:xfrm flipH="1">
              <a:off x="1736205" y="2103419"/>
              <a:ext cx="3738620" cy="2640204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2835444" y="2225680"/>
              <a:ext cx="2731979" cy="2482177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4185358" y="2386841"/>
              <a:ext cx="1529847" cy="2356782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H="1">
              <a:off x="5369289" y="2488557"/>
              <a:ext cx="498283" cy="2258682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057059" y="2488557"/>
              <a:ext cx="564497" cy="2258682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346567" y="2386841"/>
              <a:ext cx="1548114" cy="23898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6481823" y="2225680"/>
              <a:ext cx="2605422" cy="2542779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6634506" y="2103419"/>
              <a:ext cx="3709690" cy="2671637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127167" y="2250264"/>
            <a:ext cx="5310704" cy="891762"/>
          </a:xfrm>
          <a:prstGeom prst="wedgeRectCallout">
            <a:avLst>
              <a:gd name="adj1" fmla="val -9548"/>
              <a:gd name="adj2" fmla="val 88833"/>
            </a:avLst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Per-group E2 logic</a:t>
            </a:r>
          </a:p>
          <a:p>
            <a:pPr algn="ctr"/>
            <a:r>
              <a:rPr lang="en-US" sz="2800" dirty="0" smtClean="0"/>
              <a:t>Upper Confidence Bound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9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2"/>
    </mc:Choice>
    <mc:Fallback xmlns="">
      <p:transition spd="slow" advTm="39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#2: Per-group sessions share network locality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49" y="4912307"/>
            <a:ext cx="915165" cy="71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35" y="4912307"/>
            <a:ext cx="915165" cy="710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71" y="4912307"/>
            <a:ext cx="915165" cy="710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7" y="4912306"/>
            <a:ext cx="915165" cy="710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17" y="4917593"/>
            <a:ext cx="915165" cy="710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03" y="4917593"/>
            <a:ext cx="915165" cy="710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39" y="4917593"/>
            <a:ext cx="915165" cy="710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75" y="4917592"/>
            <a:ext cx="915165" cy="71004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21409" y="4780345"/>
            <a:ext cx="2501805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57059" y="4780344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37980" y="4780345"/>
            <a:ext cx="2250583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575869" y="4780343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8414" y="5590575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285899" y="5590574"/>
            <a:ext cx="1249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735364" y="5590574"/>
            <a:ext cx="849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85000" y="5590574"/>
            <a:ext cx="84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0882" y="5595861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268367" y="5595860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8562918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 smtClean="0"/>
              <a:t>AT&amp;T</a:t>
            </a:r>
            <a:endParaRPr lang="en-US" sz="2400" dirty="0"/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9812554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53232" y="3144249"/>
            <a:ext cx="8678013" cy="1632480"/>
            <a:chOff x="1653232" y="3144249"/>
            <a:chExt cx="8678013" cy="163248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6384" y="3148044"/>
              <a:ext cx="843823" cy="84382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14348" y="3147352"/>
              <a:ext cx="843823" cy="843823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4895587" y="3939959"/>
              <a:ext cx="480385" cy="808383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4135233" y="3947102"/>
              <a:ext cx="466030" cy="829627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421290" y="3947102"/>
              <a:ext cx="414153" cy="80847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1653232" y="3939959"/>
              <a:ext cx="457582" cy="815614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00116" y="3147352"/>
              <a:ext cx="843823" cy="843823"/>
            </a:xfrm>
            <a:prstGeom prst="rect">
              <a:avLst/>
            </a:prstGeom>
          </p:spPr>
        </p:pic>
        <p:cxnSp>
          <p:nvCxnSpPr>
            <p:cNvPr id="67" name="Straight Arrow Connector 66"/>
            <p:cNvCxnSpPr/>
            <p:nvPr/>
          </p:nvCxnSpPr>
          <p:spPr>
            <a:xfrm flipH="1">
              <a:off x="6634506" y="3947102"/>
              <a:ext cx="454176" cy="760755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347043" y="3919279"/>
              <a:ext cx="534687" cy="849904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49372" y="3144249"/>
              <a:ext cx="843823" cy="843823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/>
            <p:nvPr/>
          </p:nvCxnSpPr>
          <p:spPr>
            <a:xfrm flipH="1">
              <a:off x="9087245" y="3926527"/>
              <a:ext cx="373880" cy="821425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9852801" y="3926527"/>
              <a:ext cx="478444" cy="817096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ular Callout 47"/>
          <p:cNvSpPr/>
          <p:nvPr/>
        </p:nvSpPr>
        <p:spPr>
          <a:xfrm>
            <a:off x="1321291" y="1403575"/>
            <a:ext cx="9274304" cy="732796"/>
          </a:xfrm>
          <a:prstGeom prst="wedgeRectCallout">
            <a:avLst>
              <a:gd name="adj1" fmla="val -21061"/>
              <a:gd name="adj2" fmla="val -18100"/>
            </a:avLst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90+% of groups</a:t>
            </a:r>
            <a:r>
              <a:rPr lang="en-US" sz="2800" smtClean="0"/>
              <a:t>, the sessions are from the same ISP and city.</a:t>
            </a:r>
            <a:endParaRPr lang="en-US" sz="2800" dirty="0" smtClean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77" y="2850750"/>
            <a:ext cx="643824" cy="9949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26" y="2892475"/>
            <a:ext cx="643824" cy="99496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753299" y="2425661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A</a:t>
            </a:r>
            <a:endParaRPr lang="en-US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8355433" y="2467349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B</a:t>
            </a:r>
            <a:endParaRPr lang="en-US" sz="2400" b="1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1619213" y="3922107"/>
            <a:ext cx="867954" cy="82985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60718" y="3977674"/>
            <a:ext cx="115981" cy="77428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846544" y="3984817"/>
            <a:ext cx="279791" cy="76714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061153" y="3874144"/>
            <a:ext cx="1314819" cy="877813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6601682" y="3874144"/>
            <a:ext cx="974001" cy="88310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776685" y="3939959"/>
            <a:ext cx="82483" cy="817285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862511" y="3947102"/>
            <a:ext cx="246292" cy="810142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9087244" y="3845712"/>
            <a:ext cx="1271195" cy="91153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4632" y="3140994"/>
            <a:ext cx="843823" cy="8438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806" y="3133851"/>
            <a:ext cx="843823" cy="8438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0599" y="3103279"/>
            <a:ext cx="843823" cy="8438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773" y="3096136"/>
            <a:ext cx="843823" cy="843823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473950" y="2656493"/>
            <a:ext cx="2968987" cy="891762"/>
          </a:xfrm>
          <a:prstGeom prst="wedgeRectCallout">
            <a:avLst>
              <a:gd name="adj1" fmla="val -64269"/>
              <a:gd name="adj2" fmla="val 34319"/>
            </a:avLst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Per-group E2 logic</a:t>
            </a:r>
          </a:p>
          <a:p>
            <a:pPr algn="ctr"/>
            <a:r>
              <a:rPr lang="en-US" sz="2400" dirty="0" smtClean="0"/>
              <a:t>(update w. fresh data)</a:t>
            </a:r>
            <a:endParaRPr lang="en-US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127167" y="2250264"/>
            <a:ext cx="5310704" cy="891762"/>
          </a:xfrm>
          <a:prstGeom prst="wedgeRectCallout">
            <a:avLst>
              <a:gd name="adj1" fmla="val -9548"/>
              <a:gd name="adj2" fmla="val 88833"/>
            </a:avLst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Per-group E2 logic</a:t>
            </a:r>
          </a:p>
          <a:p>
            <a:pPr algn="ctr"/>
            <a:r>
              <a:rPr lang="en-US" sz="2800" dirty="0" smtClean="0"/>
              <a:t>Upper Confidence Bound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0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42"/>
    </mc:Choice>
    <mc:Fallback xmlns="">
      <p:transition spd="slow" advTm="39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82" grpId="0"/>
      <p:bldP spid="83" grpId="0"/>
      <p:bldP spid="101" grpId="0" animBg="1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#3: Session grouping is persistent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49" y="4912307"/>
            <a:ext cx="915165" cy="7100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135" y="4912307"/>
            <a:ext cx="915165" cy="71004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71" y="4912307"/>
            <a:ext cx="915165" cy="7100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07" y="4912306"/>
            <a:ext cx="915165" cy="7100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117" y="4917593"/>
            <a:ext cx="915165" cy="71004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603" y="4917593"/>
            <a:ext cx="915165" cy="71004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239" y="4917593"/>
            <a:ext cx="915165" cy="71004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875" y="4917592"/>
            <a:ext cx="915165" cy="710042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021409" y="4780345"/>
            <a:ext cx="2501805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057059" y="4780344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637980" y="4780345"/>
            <a:ext cx="2250583" cy="2010558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575869" y="4780343"/>
            <a:ext cx="2383540" cy="2010559"/>
          </a:xfrm>
          <a:prstGeom prst="round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366" y="1034275"/>
            <a:ext cx="643824" cy="994962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>
            <a:off x="1619213" y="3922107"/>
            <a:ext cx="867954" cy="82985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760718" y="3977674"/>
            <a:ext cx="115981" cy="77428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846544" y="3984817"/>
            <a:ext cx="279791" cy="76714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061153" y="3874144"/>
            <a:ext cx="1314819" cy="877813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601682" y="3874144"/>
            <a:ext cx="974001" cy="88310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776685" y="3939959"/>
            <a:ext cx="82483" cy="817285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862511" y="3947102"/>
            <a:ext cx="246292" cy="810142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087244" y="3845712"/>
            <a:ext cx="1271195" cy="911531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77" y="2850750"/>
            <a:ext cx="643824" cy="9949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126" y="2892475"/>
            <a:ext cx="643824" cy="994962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V="1">
            <a:off x="3668752" y="2029237"/>
            <a:ext cx="2164801" cy="863238"/>
          </a:xfrm>
          <a:prstGeom prst="straightConnector1">
            <a:avLst/>
          </a:prstGeom>
          <a:ln w="57150">
            <a:solidFill>
              <a:schemeClr val="accent5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6144098" y="2029237"/>
            <a:ext cx="2063059" cy="863238"/>
          </a:xfrm>
          <a:prstGeom prst="straightConnector1">
            <a:avLst/>
          </a:prstGeom>
          <a:ln w="57150">
            <a:solidFill>
              <a:schemeClr val="accent5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753299" y="2425661"/>
            <a:ext cx="160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A</a:t>
            </a:r>
            <a:endParaRPr 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8355433" y="2467349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 B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338190" y="1196672"/>
            <a:ext cx="12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Backend</a:t>
            </a:r>
            <a:endParaRPr lang="en-US" sz="2400" b="1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4632" y="3140994"/>
            <a:ext cx="843823" cy="84382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38806" y="3133851"/>
            <a:ext cx="843823" cy="84382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0599" y="3103279"/>
            <a:ext cx="843823" cy="84382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773" y="3096136"/>
            <a:ext cx="843823" cy="843823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028414" y="5590575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2285899" y="5590574"/>
            <a:ext cx="1249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3735364" y="5590574"/>
            <a:ext cx="849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NYC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4985000" y="5590574"/>
            <a:ext cx="84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NYC</a:t>
            </a:r>
          </a:p>
          <a:p>
            <a:pPr algn="ctr"/>
            <a:r>
              <a:rPr lang="en-US" sz="2400" dirty="0"/>
              <a:t>AT&amp;T</a:t>
            </a:r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010882" y="5595861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7268367" y="5595860"/>
            <a:ext cx="124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/>
              <a:t>Comcast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8562918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Chicago</a:t>
            </a:r>
          </a:p>
          <a:p>
            <a:pPr algn="ctr"/>
            <a:r>
              <a:rPr lang="en-US" sz="2400" dirty="0" smtClean="0"/>
              <a:t>AT&amp;T</a:t>
            </a:r>
            <a:endParaRPr lang="en-US" sz="2400" dirty="0"/>
          </a:p>
          <a:p>
            <a:pPr algn="ctr"/>
            <a:r>
              <a:rPr lang="en-US" sz="2400" dirty="0" smtClean="0"/>
              <a:t>Live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9812554" y="5595860"/>
            <a:ext cx="11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Chicago</a:t>
            </a:r>
          </a:p>
          <a:p>
            <a:pPr algn="ctr"/>
            <a:r>
              <a:rPr lang="en-US" sz="2400" dirty="0" smtClean="0"/>
              <a:t>AT&amp;T</a:t>
            </a:r>
          </a:p>
          <a:p>
            <a:pPr algn="ctr"/>
            <a:r>
              <a:rPr lang="en-US" sz="2400" dirty="0" err="1" smtClean="0"/>
              <a:t>VoD</a:t>
            </a:r>
            <a:endParaRPr lang="en-US" sz="2400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4981" y="1199608"/>
            <a:ext cx="843823" cy="843823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139358" y="1175638"/>
            <a:ext cx="3474305" cy="891762"/>
          </a:xfrm>
          <a:prstGeom prst="wedgeRectCallout">
            <a:avLst>
              <a:gd name="adj1" fmla="val 63682"/>
              <a:gd name="adj2" fmla="val -15003"/>
            </a:avLst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Session-grouping logic </a:t>
            </a:r>
          </a:p>
          <a:p>
            <a:pPr algn="ctr"/>
            <a:r>
              <a:rPr lang="en-US" sz="2400" dirty="0" smtClean="0"/>
              <a:t>(updated per 10s min)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18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473950" y="2656493"/>
            <a:ext cx="2968987" cy="891762"/>
          </a:xfrm>
          <a:prstGeom prst="wedgeRectCallout">
            <a:avLst>
              <a:gd name="adj1" fmla="val -64269"/>
              <a:gd name="adj2" fmla="val 34319"/>
            </a:avLst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Per-group E2 logic</a:t>
            </a:r>
          </a:p>
          <a:p>
            <a:pPr algn="ctr"/>
            <a:r>
              <a:rPr lang="en-US" sz="2400" dirty="0" smtClean="0"/>
              <a:t>(update w. fresh data)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8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0"/>
    </mc:Choice>
    <mc:Fallback xmlns="">
      <p:transition spd="slow" advTm="54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ight Arrow 117"/>
          <p:cNvSpPr/>
          <p:nvPr/>
        </p:nvSpPr>
        <p:spPr>
          <a:xfrm rot="736655" flipH="1">
            <a:off x="6179264" y="1818091"/>
            <a:ext cx="2376829" cy="60153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flipH="1">
            <a:off x="5437857" y="3955815"/>
            <a:ext cx="2376829" cy="60153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 rot="21272789" flipH="1">
            <a:off x="4650712" y="5489952"/>
            <a:ext cx="1868156" cy="60153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Pytheas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8094" y="3085846"/>
            <a:ext cx="4550146" cy="18435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69777" y="4358908"/>
            <a:ext cx="2995332" cy="43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Client-facing </a:t>
            </a:r>
            <a:r>
              <a:rPr lang="en-US" b="1" dirty="0" smtClean="0"/>
              <a:t>servers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094" y="3750109"/>
            <a:ext cx="10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Frontend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10" idx="0"/>
            <a:endCxn id="6" idx="2"/>
          </p:cNvCxnSpPr>
          <p:nvPr/>
        </p:nvCxnSpPr>
        <p:spPr>
          <a:xfrm flipV="1">
            <a:off x="3263914" y="4794783"/>
            <a:ext cx="3529" cy="925654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57139" y="5720437"/>
            <a:ext cx="2013550" cy="56066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Client</a:t>
            </a:r>
            <a:r>
              <a:rPr lang="en-US"/>
              <a:t> </a:t>
            </a:r>
            <a:endParaRPr lang="en-US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e.g., video player)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1560" y="5110332"/>
            <a:ext cx="13195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HTTP </a:t>
            </a:r>
            <a:r>
              <a:rPr lang="en-US" i="1" dirty="0"/>
              <a:t>POST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7812" y="3216954"/>
            <a:ext cx="2987298" cy="4295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Per-group </a:t>
            </a:r>
            <a:r>
              <a:rPr lang="en-US" b="1" dirty="0" smtClean="0"/>
              <a:t>logic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69778" y="3809477"/>
            <a:ext cx="2995330" cy="377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Publish/subscribe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995" y="1424165"/>
            <a:ext cx="5381446" cy="109293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6727" y="2112304"/>
            <a:ext cx="9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Backend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7441" y="1479551"/>
            <a:ext cx="2394487" cy="518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Session-grouping </a:t>
            </a:r>
            <a:r>
              <a:rPr lang="en-US" b="1" dirty="0" smtClean="0"/>
              <a:t>logic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0292" y="1480624"/>
            <a:ext cx="1796173" cy="518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History </a:t>
            </a:r>
            <a:r>
              <a:rPr lang="en-US" b="1" dirty="0" smtClean="0"/>
              <a:t>storage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96440" y="2069425"/>
            <a:ext cx="4125976" cy="377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Publish/subscribe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3263239" y="3107805"/>
            <a:ext cx="1350" cy="2503369"/>
          </a:xfrm>
          <a:prstGeom prst="bentConnector3">
            <a:avLst>
              <a:gd name="adj1" fmla="val -59781333"/>
            </a:avLst>
          </a:prstGeom>
          <a:ln w="50800">
            <a:solidFill>
              <a:schemeClr val="accent2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800438" y="4358813"/>
            <a:ext cx="423583" cy="33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4303807" y="4360163"/>
            <a:ext cx="423583" cy="33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Elbow Connector 36"/>
          <p:cNvCxnSpPr>
            <a:stCxn id="6" idx="1"/>
            <a:endCxn id="6" idx="3"/>
          </p:cNvCxnSpPr>
          <p:nvPr/>
        </p:nvCxnSpPr>
        <p:spPr>
          <a:xfrm rot="10800000" flipH="1">
            <a:off x="1769777" y="4576846"/>
            <a:ext cx="2995332" cy="12700"/>
          </a:xfrm>
          <a:prstGeom prst="bentConnector5">
            <a:avLst>
              <a:gd name="adj1" fmla="val -11771"/>
              <a:gd name="adj2" fmla="val 21210953"/>
              <a:gd name="adj3" fmla="val 111254"/>
            </a:avLst>
          </a:prstGeom>
          <a:ln w="50800">
            <a:solidFill>
              <a:schemeClr val="accent5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127" y="4171917"/>
            <a:ext cx="1365381" cy="131054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79" y="4825556"/>
            <a:ext cx="1168374" cy="4308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8" y="1025464"/>
            <a:ext cx="1186875" cy="6313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320" y="2070068"/>
            <a:ext cx="1384136" cy="72755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48" y="1119232"/>
            <a:ext cx="2224021" cy="57602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706" y="2007604"/>
            <a:ext cx="667766" cy="103196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0530" y="5367092"/>
            <a:ext cx="915165" cy="71004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4367" y="5367092"/>
            <a:ext cx="915165" cy="71004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8344" y="5367092"/>
            <a:ext cx="915165" cy="71004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1237" y="5367092"/>
            <a:ext cx="915165" cy="710042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266" y="4036078"/>
            <a:ext cx="348671" cy="53883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579" y="4001957"/>
            <a:ext cx="348671" cy="538834"/>
          </a:xfrm>
          <a:prstGeom prst="rect">
            <a:avLst/>
          </a:prstGeom>
        </p:spPr>
      </p:pic>
      <p:cxnSp>
        <p:nvCxnSpPr>
          <p:cNvPr id="143" name="Straight Arrow Connector 142"/>
          <p:cNvCxnSpPr/>
          <p:nvPr/>
        </p:nvCxnSpPr>
        <p:spPr>
          <a:xfrm flipV="1">
            <a:off x="7098820" y="4540791"/>
            <a:ext cx="945095" cy="82630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 flipV="1">
            <a:off x="8043915" y="4540791"/>
            <a:ext cx="322012" cy="82630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10141950" y="4574912"/>
            <a:ext cx="332652" cy="7921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10474602" y="4574912"/>
            <a:ext cx="773511" cy="79218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41" idx="2"/>
          </p:cNvCxnSpPr>
          <p:nvPr/>
        </p:nvCxnSpPr>
        <p:spPr>
          <a:xfrm flipH="1">
            <a:off x="8043915" y="3039567"/>
            <a:ext cx="1073674" cy="96239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41" idx="2"/>
          </p:cNvCxnSpPr>
          <p:nvPr/>
        </p:nvCxnSpPr>
        <p:spPr>
          <a:xfrm>
            <a:off x="9117589" y="3039567"/>
            <a:ext cx="1357013" cy="9965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2232" y="2430239"/>
            <a:ext cx="1600447" cy="109030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44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68"/>
    </mc:Choice>
    <mc:Fallback xmlns="">
      <p:transition spd="slow" advTm="38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5" grpId="0" animBg="1"/>
      <p:bldP spid="6" grpId="0" animBg="1"/>
      <p:bldP spid="7" grpId="0"/>
      <p:bldP spid="10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in one minute…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2</a:t>
            </a:fld>
            <a:endParaRPr lang="en-US"/>
          </a:p>
        </p:txBody>
      </p:sp>
      <p:sp>
        <p:nvSpPr>
          <p:cNvPr id="6" name="Shape"/>
          <p:cNvSpPr/>
          <p:nvPr/>
        </p:nvSpPr>
        <p:spPr>
          <a:xfrm>
            <a:off x="484966" y="2271970"/>
            <a:ext cx="11273898" cy="737870"/>
          </a:xfrm>
          <a:prstGeom prst="rect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Data-driven optimization should use </a:t>
            </a:r>
            <a:r>
              <a:rPr lang="en-US" sz="2800" b="1" dirty="0" smtClean="0">
                <a:solidFill>
                  <a:srgbClr val="FF0000"/>
                </a:solidFill>
              </a:rPr>
              <a:t>real-time </a:t>
            </a:r>
            <a:r>
              <a:rPr lang="en-US" sz="2800" b="1" dirty="0">
                <a:solidFill>
                  <a:srgbClr val="FF0000"/>
                </a:solidFill>
              </a:rPr>
              <a:t>exploration-exploitation</a:t>
            </a:r>
          </a:p>
        </p:txBody>
      </p:sp>
      <p:sp>
        <p:nvSpPr>
          <p:cNvPr id="7" name="Shape"/>
          <p:cNvSpPr/>
          <p:nvPr/>
        </p:nvSpPr>
        <p:spPr>
          <a:xfrm>
            <a:off x="484966" y="3714129"/>
            <a:ext cx="11273898" cy="737870"/>
          </a:xfrm>
          <a:prstGeom prst="rect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 smtClean="0"/>
              <a:t>How to make decisions with </a:t>
            </a:r>
            <a:r>
              <a:rPr lang="en-US" sz="2800" b="1" dirty="0" smtClean="0">
                <a:solidFill>
                  <a:srgbClr val="FF0000"/>
                </a:solidFill>
              </a:rPr>
              <a:t>fresh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data of </a:t>
            </a:r>
            <a:r>
              <a:rPr lang="en-US" sz="2800" b="1" dirty="0" smtClean="0">
                <a:solidFill>
                  <a:srgbClr val="FF0000"/>
                </a:solidFill>
              </a:rPr>
              <a:t>geo-distributed</a:t>
            </a:r>
            <a:r>
              <a:rPr lang="en-US" sz="2800" dirty="0" smtClean="0"/>
              <a:t> sessions at scale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Shape"/>
          <p:cNvSpPr/>
          <p:nvPr/>
        </p:nvSpPr>
        <p:spPr>
          <a:xfrm>
            <a:off x="5402141" y="3178469"/>
            <a:ext cx="1439545" cy="367030"/>
          </a:xfrm>
          <a:custGeom>
            <a:avLst/>
            <a:gdLst>
              <a:gd name="Guide0" fmla="*/ w 10800 1438836"/>
              <a:gd name="Guide1" fmla="*/ h 0 366293"/>
              <a:gd name="Guide2" fmla="*/ w 0 1438836"/>
              <a:gd name="Guide3" fmla="*/ h 10800 366293"/>
              <a:gd name="Guide4" fmla="*/ w 10800 1438836"/>
              <a:gd name="Guide5" fmla="*/ h 21600 366293"/>
              <a:gd name="Guide6" fmla="*/ w 21600 1438836"/>
              <a:gd name="Guide7" fmla="*/ h 10800 366293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384744" t="16239" r="1104517" b="291513"/>
            <a:pathLst>
              <a:path w="1438836" h="366293">
                <a:moveTo>
                  <a:pt x="0" y="183146"/>
                </a:moveTo>
                <a:lnTo>
                  <a:pt x="359709" y="183146"/>
                </a:lnTo>
                <a:lnTo>
                  <a:pt x="359709" y="0"/>
                </a:lnTo>
                <a:lnTo>
                  <a:pt x="1079127" y="0"/>
                </a:lnTo>
                <a:lnTo>
                  <a:pt x="1079127" y="183146"/>
                </a:lnTo>
                <a:lnTo>
                  <a:pt x="1438836" y="183146"/>
                </a:lnTo>
                <a:lnTo>
                  <a:pt x="719418" y="36629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/>
          </a:p>
        </p:txBody>
      </p:sp>
      <p:sp>
        <p:nvSpPr>
          <p:cNvPr id="9" name="Shape"/>
          <p:cNvSpPr/>
          <p:nvPr/>
        </p:nvSpPr>
        <p:spPr>
          <a:xfrm>
            <a:off x="5402141" y="4640799"/>
            <a:ext cx="1439545" cy="367030"/>
          </a:xfrm>
          <a:custGeom>
            <a:avLst/>
            <a:gdLst>
              <a:gd name="Guide0" fmla="*/ w 10800 1438836"/>
              <a:gd name="Guide1" fmla="*/ h 0 366293"/>
              <a:gd name="Guide2" fmla="*/ w 0 1438836"/>
              <a:gd name="Guide3" fmla="*/ h 10800 366293"/>
              <a:gd name="Guide4" fmla="*/ w 10800 1438836"/>
              <a:gd name="Guide5" fmla="*/ h 21600 366293"/>
              <a:gd name="Guide6" fmla="*/ w 21600 1438836"/>
              <a:gd name="Guide7" fmla="*/ h 10800 366293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</a:cxnLst>
            <a:rect l="384744" t="22299" r="1104517" b="297572"/>
            <a:pathLst>
              <a:path w="1438836" h="366293">
                <a:moveTo>
                  <a:pt x="0" y="183146"/>
                </a:moveTo>
                <a:lnTo>
                  <a:pt x="359709" y="183146"/>
                </a:lnTo>
                <a:lnTo>
                  <a:pt x="359709" y="0"/>
                </a:lnTo>
                <a:lnTo>
                  <a:pt x="1079127" y="0"/>
                </a:lnTo>
                <a:lnTo>
                  <a:pt x="1079127" y="183146"/>
                </a:lnTo>
                <a:lnTo>
                  <a:pt x="1438836" y="183146"/>
                </a:lnTo>
                <a:lnTo>
                  <a:pt x="719418" y="36629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mtClean="0"/>
          </a:p>
        </p:txBody>
      </p:sp>
      <p:sp>
        <p:nvSpPr>
          <p:cNvPr id="10" name="Shape"/>
          <p:cNvSpPr/>
          <p:nvPr/>
        </p:nvSpPr>
        <p:spPr>
          <a:xfrm>
            <a:off x="484966" y="5196629"/>
            <a:ext cx="11273898" cy="741680"/>
          </a:xfrm>
          <a:prstGeom prst="rect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Pytheas</a:t>
            </a:r>
            <a:r>
              <a:rPr lang="en-US" sz="2800" dirty="0">
                <a:solidFill>
                  <a:schemeClr val="tx1"/>
                </a:solidFill>
              </a:rPr>
              <a:t>: design &amp; implementation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</a:rPr>
              <a:t>group-based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exploration-exploitation</a:t>
            </a:r>
          </a:p>
        </p:txBody>
      </p:sp>
      <p:sp>
        <p:nvSpPr>
          <p:cNvPr id="11" name="Shape"/>
          <p:cNvSpPr/>
          <p:nvPr/>
        </p:nvSpPr>
        <p:spPr>
          <a:xfrm>
            <a:off x="900243" y="1246315"/>
            <a:ext cx="10443340" cy="581220"/>
          </a:xfrm>
          <a:prstGeom prst="rect">
            <a:avLst/>
          </a:prstGeom>
          <a:noFill/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Data-driven </a:t>
            </a:r>
            <a:r>
              <a:rPr lang="en-US" sz="2800" dirty="0" err="1" smtClean="0">
                <a:solidFill>
                  <a:schemeClr val="tx1"/>
                </a:solidFill>
              </a:rPr>
              <a:t>QoE</a:t>
            </a:r>
            <a:r>
              <a:rPr lang="en-US" sz="2800" dirty="0" smtClean="0">
                <a:solidFill>
                  <a:schemeClr val="tx1"/>
                </a:solidFill>
              </a:rPr>
              <a:t> optimization shows promising quality improvement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8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57"/>
    </mc:Choice>
    <mc:Fallback xmlns="">
      <p:transition spd="slow" advTm="90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03" y="1758002"/>
            <a:ext cx="7676738" cy="4683792"/>
          </a:xfrm>
        </p:spPr>
        <p:txBody>
          <a:bodyPr/>
          <a:lstStyle/>
          <a:p>
            <a:r>
              <a:rPr lang="en-US" dirty="0"/>
              <a:t>Cross-frontend E2</a:t>
            </a:r>
          </a:p>
          <a:p>
            <a:endParaRPr lang="en-US" dirty="0"/>
          </a:p>
          <a:p>
            <a:r>
              <a:rPr lang="en-US" dirty="0" smtClean="0"/>
              <a:t>Fault tolerance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Pytheas</a:t>
            </a:r>
            <a:r>
              <a:rPr lang="en-US" dirty="0" smtClean="0"/>
              <a:t> API</a:t>
            </a:r>
          </a:p>
          <a:p>
            <a:endParaRPr lang="en-US" dirty="0"/>
          </a:p>
          <a:p>
            <a:r>
              <a:rPr lang="en-US" dirty="0" smtClean="0"/>
              <a:t>Throughput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5E83-CEB4-A644-BC42-EFDD15621B81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72" y="1758002"/>
            <a:ext cx="5798097" cy="3820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160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0"/>
    </mc:Choice>
    <mc:Fallback xmlns="">
      <p:transition spd="slow" advTm="2747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What’s the right abstraction? 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Real-time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E2</a:t>
            </a:r>
            <a:endParaRPr lang="en-US" sz="3600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Why it’s challenging? 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Applying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E2 in networking contexts</a:t>
            </a:r>
            <a:endParaRPr lang="en-US" sz="3600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How to implement it in network contexts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  <a:p>
            <a:pPr marL="0" indent="0">
              <a:buNone/>
            </a:pPr>
            <a:r>
              <a:rPr lang="en-US" sz="3600" u="sng" dirty="0" err="1" smtClean="0">
                <a:solidFill>
                  <a:schemeClr val="bg1">
                    <a:lumMod val="50000"/>
                  </a:schemeClr>
                </a:solidFill>
              </a:rPr>
              <a:t>Pytheas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 (Group-based E2)</a:t>
            </a:r>
            <a:endParaRPr lang="en-US" sz="3600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5"/>
    </mc:Choice>
    <mc:Fallback xmlns="">
      <p:transition spd="slow" advTm="232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QoE</a:t>
            </a:r>
            <a:r>
              <a:rPr lang="en-US" dirty="0" smtClean="0"/>
              <a:t> improvement over a prediction-based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9422" y="1149616"/>
            <a:ext cx="41174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Real-world trace:</a:t>
            </a:r>
          </a:p>
          <a:p>
            <a:r>
              <a:rPr lang="en-US" sz="2400" dirty="0" smtClean="0"/>
              <a:t>8.5 </a:t>
            </a:r>
            <a:r>
              <a:rPr lang="en-US" sz="2400" dirty="0"/>
              <a:t>million video </a:t>
            </a:r>
            <a:r>
              <a:rPr lang="en-US" sz="2400" dirty="0" smtClean="0"/>
              <a:t>sessions</a:t>
            </a:r>
          </a:p>
          <a:p>
            <a:r>
              <a:rPr lang="en-US" sz="2400" dirty="0" smtClean="0"/>
              <a:t>Major content provider x 24hrs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20" y="2877644"/>
            <a:ext cx="4454448" cy="3053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077" y="2850693"/>
            <a:ext cx="4577750" cy="3109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966" y="5894685"/>
            <a:ext cx="465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Reduction on join time over CFA (%)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7967" y="4017421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CDF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6155269" y="5894685"/>
            <a:ext cx="5339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Reduction </a:t>
            </a:r>
            <a:r>
              <a:rPr lang="en-US" sz="2400"/>
              <a:t>on </a:t>
            </a:r>
            <a:r>
              <a:rPr lang="en-US" sz="2400" smtClean="0"/>
              <a:t>buffering ratio </a:t>
            </a:r>
            <a:r>
              <a:rPr lang="en-US" sz="2400" dirty="0"/>
              <a:t>over CFA 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8753" y="4019861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CDF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447370" y="2389629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Join time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0995" y="2389629"/>
            <a:ext cx="2276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Buffering ratio</a:t>
            </a:r>
            <a:endParaRPr lang="en-US" sz="2800" dirty="0"/>
          </a:p>
        </p:txBody>
      </p:sp>
      <p:sp>
        <p:nvSpPr>
          <p:cNvPr id="14" name="Notched Right Arrow 13"/>
          <p:cNvSpPr/>
          <p:nvPr/>
        </p:nvSpPr>
        <p:spPr>
          <a:xfrm>
            <a:off x="3745192" y="4917172"/>
            <a:ext cx="849083" cy="417094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2922" y="4185108"/>
            <a:ext cx="22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Pytheas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better than CFA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9447707" y="4917172"/>
            <a:ext cx="849083" cy="417094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5437" y="4185108"/>
            <a:ext cx="229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Pytheas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better than CFA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20471" y="3006978"/>
            <a:ext cx="0" cy="24688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98816" y="3020425"/>
            <a:ext cx="0" cy="24688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58468" y="1149696"/>
            <a:ext cx="53953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Prediction-based </a:t>
            </a:r>
            <a:r>
              <a:rPr lang="en-US" sz="2400" b="1" smtClean="0"/>
              <a:t>baseline:</a:t>
            </a:r>
            <a:r>
              <a:rPr lang="en-US" sz="2400" b="1" dirty="0"/>
              <a:t> </a:t>
            </a:r>
            <a:r>
              <a:rPr lang="en-US" sz="2400" b="1" smtClean="0"/>
              <a:t>CFA </a:t>
            </a:r>
            <a:r>
              <a:rPr lang="en-US" sz="2000" b="1" dirty="0" smtClean="0"/>
              <a:t>[NSDI 2016]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0" y="949124"/>
            <a:ext cx="12192000" cy="540722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7458" y="3652737"/>
            <a:ext cx="9342206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Better </a:t>
            </a:r>
            <a:r>
              <a:rPr lang="en-US" sz="2800" b="1" dirty="0" err="1" smtClean="0"/>
              <a:t>QoE</a:t>
            </a:r>
            <a:r>
              <a:rPr lang="en-US" sz="2800" b="1" dirty="0" smtClean="0"/>
              <a:t>:</a:t>
            </a:r>
          </a:p>
          <a:p>
            <a:r>
              <a:rPr lang="en-US" sz="2400" dirty="0" smtClean="0"/>
              <a:t>Improve over CFA </a:t>
            </a:r>
            <a:r>
              <a:rPr lang="en-US" sz="2400" dirty="0"/>
              <a:t>by </a:t>
            </a:r>
            <a:r>
              <a:rPr lang="en-US" sz="3200" b="1" dirty="0" smtClean="0">
                <a:solidFill>
                  <a:srgbClr val="C00000"/>
                </a:solidFill>
              </a:rPr>
              <a:t>6-30%</a:t>
            </a:r>
            <a:r>
              <a:rPr lang="en-US" sz="2400" dirty="0" smtClean="0"/>
              <a:t> </a:t>
            </a:r>
            <a:r>
              <a:rPr lang="en-US" sz="2400" dirty="0"/>
              <a:t>on mean, and up to </a:t>
            </a:r>
            <a:r>
              <a:rPr lang="en-US" sz="3200" b="1" dirty="0" smtClean="0">
                <a:solidFill>
                  <a:srgbClr val="C00000"/>
                </a:solidFill>
              </a:rPr>
              <a:t>24-78</a:t>
            </a:r>
            <a:r>
              <a:rPr lang="en-US" sz="3200" b="1" dirty="0">
                <a:solidFill>
                  <a:srgbClr val="C00000"/>
                </a:solidFill>
              </a:rPr>
              <a:t>%</a:t>
            </a:r>
            <a:r>
              <a:rPr lang="en-US" sz="2400" dirty="0"/>
              <a:t> on 90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%</a:t>
            </a:r>
            <a:r>
              <a:rPr lang="en-US" sz="2400" dirty="0" err="1" smtClean="0"/>
              <a:t>ile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16"/>
    </mc:Choice>
    <mc:Fallback xmlns="">
      <p:transition spd="slow" advTm="66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Microbenchmarks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015" y="3048641"/>
            <a:ext cx="3952698" cy="3052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868" y="3048640"/>
            <a:ext cx="3947530" cy="3052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5036" y="3950888"/>
            <a:ext cx="183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# </a:t>
            </a:r>
            <a:r>
              <a:rPr lang="en-US" sz="2400" b="1" smtClean="0"/>
              <a:t>of sessions per </a:t>
            </a:r>
            <a:r>
              <a:rPr lang="en-US" sz="2400" b="1" dirty="0" smtClean="0"/>
              <a:t>sec (K)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8947" y="6100724"/>
            <a:ext cx="192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 of instances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56563" y="6100724"/>
            <a:ext cx="192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# of instances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3542" y="3950888"/>
            <a:ext cx="181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# </a:t>
            </a:r>
            <a:r>
              <a:rPr lang="en-US" sz="2400" b="1" smtClean="0"/>
              <a:t>of sessions </a:t>
            </a:r>
            <a:r>
              <a:rPr lang="en-US" sz="2400" b="1" dirty="0" smtClean="0"/>
              <a:t>per sec (K)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43468" y="1540365"/>
            <a:ext cx="63050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CloudLab</a:t>
            </a:r>
            <a:r>
              <a:rPr lang="en-US" sz="2400" b="1" dirty="0" smtClean="0"/>
              <a:t> instance: </a:t>
            </a:r>
            <a:r>
              <a:rPr lang="en-US" sz="2400" dirty="0"/>
              <a:t>8 cores (</a:t>
            </a:r>
            <a:r>
              <a:rPr lang="en-US" sz="2400" dirty="0" smtClean="0"/>
              <a:t>2.4 GHz), 64GB RAM</a:t>
            </a:r>
          </a:p>
          <a:p>
            <a:r>
              <a:rPr lang="en-US" sz="2400" b="1" dirty="0" smtClean="0"/>
              <a:t>Message per client</a:t>
            </a:r>
            <a:r>
              <a:rPr lang="en-US" sz="2400" dirty="0" smtClean="0"/>
              <a:t>: 400B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68314" y="2586976"/>
            <a:ext cx="15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Frontend</a:t>
            </a:r>
            <a:endParaRPr lang="en-US" sz="2800" b="1"/>
          </a:p>
        </p:txBody>
      </p:sp>
      <p:sp>
        <p:nvSpPr>
          <p:cNvPr id="19" name="TextBox 18"/>
          <p:cNvSpPr txBox="1"/>
          <p:nvPr/>
        </p:nvSpPr>
        <p:spPr>
          <a:xfrm>
            <a:off x="8965930" y="2582344"/>
            <a:ext cx="1444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Backend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1180617"/>
            <a:ext cx="12192000" cy="56773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8545" y="3832618"/>
            <a:ext cx="7276939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Real scale: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30</a:t>
            </a:r>
            <a:r>
              <a:rPr lang="en-US" sz="2400" dirty="0" smtClean="0"/>
              <a:t> </a:t>
            </a:r>
            <a:r>
              <a:rPr lang="en-US" sz="2400" dirty="0" err="1"/>
              <a:t>CloudLab</a:t>
            </a:r>
            <a:r>
              <a:rPr lang="en-US" sz="2400" dirty="0"/>
              <a:t> </a:t>
            </a:r>
            <a:r>
              <a:rPr lang="en-US" sz="2400" dirty="0" smtClean="0"/>
              <a:t>nodes can handle YouTube workload (</a:t>
            </a:r>
            <a:r>
              <a:rPr lang="en-US" sz="3200" b="1" dirty="0" smtClean="0">
                <a:solidFill>
                  <a:srgbClr val="C00000"/>
                </a:solidFill>
              </a:rPr>
              <a:t>5B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sessions/day) with sub-second feedback delay.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368545" y="2041079"/>
            <a:ext cx="727693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Scalability:</a:t>
            </a:r>
          </a:p>
          <a:p>
            <a:r>
              <a:rPr lang="en-US" sz="2400" dirty="0" err="1" smtClean="0"/>
              <a:t>Pytheas</a:t>
            </a:r>
            <a:r>
              <a:rPr lang="en-US" sz="2400" dirty="0" smtClean="0"/>
              <a:t> throughput is almost </a:t>
            </a:r>
            <a:r>
              <a:rPr lang="en-US" sz="2800" b="1" dirty="0" smtClean="0">
                <a:solidFill>
                  <a:srgbClr val="C00000"/>
                </a:solidFill>
              </a:rPr>
              <a:t>horizontally scalable</a:t>
            </a:r>
            <a:r>
              <a:rPr lang="en-US" sz="2000" dirty="0" smtClean="0"/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5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63"/>
    </mc:Choice>
    <mc:Fallback xmlns="">
      <p:transition spd="slow" advTm="5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68" y="1446792"/>
            <a:ext cx="11401064" cy="4780388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Motivation</a:t>
            </a:r>
            <a:r>
              <a:rPr lang="en-US" sz="2400" dirty="0" smtClean="0"/>
              <a:t>: </a:t>
            </a:r>
            <a:r>
              <a:rPr lang="en-US" sz="2400" b="1" dirty="0" smtClean="0"/>
              <a:t>Data-driven approach </a:t>
            </a:r>
            <a:r>
              <a:rPr lang="en-US" sz="2400" dirty="0" smtClean="0"/>
              <a:t>shows promising </a:t>
            </a:r>
            <a:r>
              <a:rPr lang="en-US" sz="2400" dirty="0" err="1" smtClean="0"/>
              <a:t>QoE</a:t>
            </a:r>
            <a:r>
              <a:rPr lang="en-US" sz="2400" dirty="0" smtClean="0"/>
              <a:t> improvement. </a:t>
            </a:r>
          </a:p>
          <a:p>
            <a:pPr marL="0" indent="0">
              <a:buNone/>
            </a:pPr>
            <a:r>
              <a:rPr lang="en-US" sz="2400" dirty="0" smtClean="0"/>
              <a:t>   But prior prediction-based systems have fundamental limitations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b="1" dirty="0" smtClean="0"/>
              <a:t>This talk:</a:t>
            </a:r>
          </a:p>
          <a:p>
            <a:r>
              <a:rPr lang="en-US" sz="2400" u="sng" dirty="0" smtClean="0"/>
              <a:t>Right abstraction</a:t>
            </a:r>
            <a:r>
              <a:rPr lang="en-US" sz="2400" dirty="0" smtClean="0"/>
              <a:t>: </a:t>
            </a:r>
            <a:r>
              <a:rPr lang="en-US" sz="2400" b="1" dirty="0" smtClean="0">
                <a:sym typeface="Wingdings"/>
              </a:rPr>
              <a:t>Real-time E2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(</a:t>
            </a:r>
            <a:r>
              <a:rPr lang="en-US" sz="2400" dirty="0">
                <a:sym typeface="Wingdings"/>
              </a:rPr>
              <a:t>Real-time exploration </a:t>
            </a:r>
            <a:r>
              <a:rPr lang="en-US" sz="2400" dirty="0" smtClean="0">
                <a:sym typeface="Wingdings"/>
              </a:rPr>
              <a:t>exploitation)</a:t>
            </a:r>
          </a:p>
          <a:p>
            <a:r>
              <a:rPr lang="en-US" sz="2400" u="sng" dirty="0" smtClean="0">
                <a:sym typeface="Wingdings"/>
              </a:rPr>
              <a:t>Challenge</a:t>
            </a:r>
            <a:r>
              <a:rPr lang="en-US" sz="2400" dirty="0" smtClean="0">
                <a:sym typeface="Wingdings"/>
              </a:rPr>
              <a:t>: Respond to </a:t>
            </a:r>
            <a:r>
              <a:rPr lang="en-US" sz="2400" b="1" dirty="0" smtClean="0">
                <a:sym typeface="Wingdings"/>
              </a:rPr>
              <a:t>geo-distributed</a:t>
            </a:r>
            <a:r>
              <a:rPr lang="en-US" sz="2400" dirty="0" smtClean="0">
                <a:sym typeface="Wingdings"/>
              </a:rPr>
              <a:t> clients with </a:t>
            </a:r>
            <a:r>
              <a:rPr lang="en-US" sz="2400" b="1" dirty="0" smtClean="0">
                <a:sym typeface="Wingdings"/>
              </a:rPr>
              <a:t>fresh data</a:t>
            </a:r>
            <a:r>
              <a:rPr lang="en-US" sz="2400" dirty="0" smtClean="0">
                <a:sym typeface="Wingdings"/>
              </a:rPr>
              <a:t> at scale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u="sng" dirty="0" smtClean="0"/>
              <a:t>Solution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Pytheas</a:t>
            </a:r>
            <a:r>
              <a:rPr lang="en-US" sz="2400" dirty="0" smtClean="0"/>
              <a:t> realizes Real-time E2 in </a:t>
            </a:r>
            <a:r>
              <a:rPr lang="en-US" sz="2400" b="1" dirty="0" smtClean="0"/>
              <a:t>networking contexts </a:t>
            </a:r>
            <a:r>
              <a:rPr lang="en-US" sz="2400" dirty="0" smtClean="0"/>
              <a:t>with</a:t>
            </a:r>
            <a:r>
              <a:rPr lang="en-US" sz="2400" b="1" dirty="0" smtClean="0"/>
              <a:t> Group-based E2</a:t>
            </a:r>
          </a:p>
          <a:p>
            <a:pPr marL="0" indent="0">
              <a:buNone/>
            </a:pPr>
            <a:r>
              <a:rPr lang="en-US" sz="2400" dirty="0" smtClean="0"/>
              <a:t>   Improve video </a:t>
            </a:r>
            <a:r>
              <a:rPr lang="en-US" sz="2400" dirty="0" err="1" smtClean="0"/>
              <a:t>QoE</a:t>
            </a:r>
            <a:r>
              <a:rPr lang="en-US" sz="2400" dirty="0" smtClean="0"/>
              <a:t> over a prediction-based baseline by 30% (mean) and 78% (90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%ile)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24</a:t>
            </a:fld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395467" y="3212209"/>
            <a:ext cx="10958333" cy="592197"/>
          </a:xfrm>
          <a:prstGeom prst="wedgeRectCallout">
            <a:avLst>
              <a:gd name="adj1" fmla="val 25214"/>
              <a:gd name="adj2" fmla="val 14461"/>
            </a:avLst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95467" y="4606638"/>
            <a:ext cx="10958333" cy="592197"/>
          </a:xfrm>
          <a:prstGeom prst="wedgeRectCallout">
            <a:avLst>
              <a:gd name="adj1" fmla="val 25214"/>
              <a:gd name="adj2" fmla="val 14461"/>
            </a:avLst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3"/>
    </mc:Choice>
    <mc:Fallback xmlns="">
      <p:transition spd="slow" advTm="81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Experience (</a:t>
            </a:r>
            <a:r>
              <a:rPr lang="en-US" dirty="0" err="1" smtClean="0"/>
              <a:t>QoE</a:t>
            </a:r>
            <a:r>
              <a:rPr lang="en-US" dirty="0" smtClean="0"/>
              <a:t>) today is not ideal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232" y="1638139"/>
            <a:ext cx="1013491" cy="1000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476" y="1748913"/>
            <a:ext cx="7034763" cy="3838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763" y="3474656"/>
            <a:ext cx="1114190" cy="1114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476" y="1730325"/>
            <a:ext cx="7034763" cy="383851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7606" y="3199572"/>
            <a:ext cx="9193465" cy="2677656"/>
            <a:chOff x="336824" y="4597099"/>
            <a:chExt cx="6192209" cy="17476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24" y="4597099"/>
              <a:ext cx="6192209" cy="174765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18850" y="6006203"/>
              <a:ext cx="162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[Source: </a:t>
              </a:r>
              <a:r>
                <a:rPr lang="en-US" sz="1600" dirty="0" err="1" smtClean="0">
                  <a:solidFill>
                    <a:schemeClr val="bg1">
                      <a:lumMod val="50000"/>
                    </a:schemeClr>
                  </a:solidFill>
                </a:rPr>
                <a:t>Conviva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]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55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4"/>
    </mc:Choice>
    <mc:Fallback xmlns="">
      <p:transition spd="slow" advTm="22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Data-driven approach </a:t>
            </a:r>
            <a:r>
              <a:rPr lang="en-US" dirty="0" smtClean="0"/>
              <a:t>is promising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973" y="3499361"/>
            <a:ext cx="778956" cy="77895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4" idx="2"/>
            <a:endCxn id="6" idx="3"/>
          </p:cNvCxnSpPr>
          <p:nvPr/>
        </p:nvCxnSpPr>
        <p:spPr>
          <a:xfrm flipH="1">
            <a:off x="2144929" y="3888839"/>
            <a:ext cx="396362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585761" y="2804662"/>
            <a:ext cx="735837" cy="735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77" y="3511345"/>
            <a:ext cx="534065" cy="52747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6104476" y="1297057"/>
            <a:ext cx="0" cy="539604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555278" y="3355001"/>
            <a:ext cx="4640097" cy="2350908"/>
            <a:chOff x="6775197" y="3355001"/>
            <a:chExt cx="4640097" cy="23509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5197" y="4233725"/>
              <a:ext cx="640080" cy="640080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flipH="1">
              <a:off x="7424421" y="4568497"/>
              <a:ext cx="819595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0657" y="5065829"/>
              <a:ext cx="640080" cy="64008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0657" y="3355001"/>
              <a:ext cx="640080" cy="64008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H="1" flipV="1">
              <a:off x="7882845" y="3917281"/>
              <a:ext cx="769996" cy="361036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829881" y="4837911"/>
              <a:ext cx="822960" cy="39655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loud 26"/>
            <p:cNvSpPr/>
            <p:nvPr/>
          </p:nvSpPr>
          <p:spPr>
            <a:xfrm>
              <a:off x="8235340" y="3663633"/>
              <a:ext cx="3179954" cy="1724162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Internet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7495342" y="2804662"/>
            <a:ext cx="824420" cy="536518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04502" y="2933071"/>
            <a:ext cx="1228420" cy="1427305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455123" y="2988291"/>
            <a:ext cx="1099574" cy="2101052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547" y="3296416"/>
            <a:ext cx="530352" cy="524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600" y="4993810"/>
            <a:ext cx="530352" cy="5243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526" y="2128678"/>
            <a:ext cx="548034" cy="8469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656571" y="2069686"/>
            <a:ext cx="986439" cy="9864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459" y="4163683"/>
            <a:ext cx="530352" cy="5243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507404" y="5878736"/>
            <a:ext cx="3364897" cy="58477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Classic approaches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7089466" y="5878736"/>
            <a:ext cx="3879524" cy="58477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Data-driven approach</a:t>
            </a:r>
            <a:endParaRPr lang="en-US" sz="3200" b="1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1650976" y="2480465"/>
            <a:ext cx="545984" cy="25777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>
            <a:off x="8915924" y="1629769"/>
            <a:ext cx="480013" cy="6331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987000" y="1185591"/>
            <a:ext cx="433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</a:rPr>
              <a:t>Global</a:t>
            </a:r>
            <a:r>
              <a:rPr lang="en-US" sz="2800" dirty="0" smtClean="0"/>
              <a:t> data of </a:t>
            </a:r>
            <a:r>
              <a:rPr lang="en-US" sz="2800" dirty="0" smtClean="0">
                <a:solidFill>
                  <a:srgbClr val="C00000"/>
                </a:solidFill>
              </a:rPr>
              <a:t>many </a:t>
            </a:r>
            <a:r>
              <a:rPr lang="en-US" sz="2800" dirty="0" smtClean="0"/>
              <a:t>devices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33998" y="1377559"/>
            <a:ext cx="2593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Local</a:t>
            </a:r>
            <a:r>
              <a:rPr lang="en-US" sz="2800" dirty="0" smtClean="0"/>
              <a:t> data of </a:t>
            </a:r>
            <a:r>
              <a:rPr lang="en-US" sz="2800" dirty="0" smtClean="0">
                <a:solidFill>
                  <a:srgbClr val="C00000"/>
                </a:solidFill>
              </a:rPr>
              <a:t>single</a:t>
            </a:r>
            <a:r>
              <a:rPr lang="en-US" sz="2800" dirty="0" smtClean="0"/>
              <a:t> device</a:t>
            </a:r>
            <a:endParaRPr lang="en-US" sz="2800" dirty="0"/>
          </a:p>
        </p:txBody>
      </p:sp>
      <p:sp>
        <p:nvSpPr>
          <p:cNvPr id="44" name="Cloud 43"/>
          <p:cNvSpPr/>
          <p:nvPr/>
        </p:nvSpPr>
        <p:spPr>
          <a:xfrm>
            <a:off x="2531427" y="3026758"/>
            <a:ext cx="3179954" cy="1724162"/>
          </a:xfrm>
          <a:prstGeom prst="cloud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Internet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790" y="3154904"/>
            <a:ext cx="2783673" cy="2442270"/>
          </a:xfrm>
          <a:prstGeom prst="roundRect">
            <a:avLst>
              <a:gd name="adj" fmla="val 98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CFA</a:t>
            </a:r>
            <a:r>
              <a:rPr lang="en-US" sz="2400" dirty="0" smtClean="0"/>
              <a:t> </a:t>
            </a:r>
            <a:r>
              <a:rPr lang="en-US" sz="2000" dirty="0" smtClean="0"/>
              <a:t>[NSDI’16]</a:t>
            </a:r>
          </a:p>
          <a:p>
            <a:r>
              <a:rPr lang="en-US" sz="2400" b="1" dirty="0" smtClean="0"/>
              <a:t>Footprint</a:t>
            </a:r>
            <a:r>
              <a:rPr lang="en-US" sz="2400" dirty="0" smtClean="0"/>
              <a:t> </a:t>
            </a:r>
            <a:r>
              <a:rPr lang="en-US" sz="2000" dirty="0" smtClean="0"/>
              <a:t>[NSDI’16]</a:t>
            </a:r>
            <a:endParaRPr lang="en-US" sz="2400" dirty="0" smtClean="0"/>
          </a:p>
          <a:p>
            <a:r>
              <a:rPr lang="en-US" sz="2400" b="1" dirty="0" smtClean="0"/>
              <a:t>VIA</a:t>
            </a:r>
            <a:r>
              <a:rPr lang="en-US" sz="2400" dirty="0" smtClean="0"/>
              <a:t> </a:t>
            </a:r>
            <a:r>
              <a:rPr lang="en-US" sz="2000" dirty="0" smtClean="0"/>
              <a:t>[SIGCOMM’16]</a:t>
            </a:r>
            <a:endParaRPr lang="en-US" sz="2400" dirty="0" smtClean="0"/>
          </a:p>
          <a:p>
            <a:r>
              <a:rPr lang="en-US" sz="2400" b="1" dirty="0" smtClean="0"/>
              <a:t>CS2P</a:t>
            </a:r>
            <a:r>
              <a:rPr lang="en-US" sz="2400" dirty="0" smtClean="0"/>
              <a:t> </a:t>
            </a:r>
            <a:r>
              <a:rPr lang="en-US" sz="2000" dirty="0" smtClean="0"/>
              <a:t>[SIGCOMM’16]</a:t>
            </a:r>
            <a:endParaRPr lang="en-US" sz="2400" dirty="0" smtClean="0"/>
          </a:p>
          <a:p>
            <a:r>
              <a:rPr lang="en-US" sz="2400" b="1" dirty="0" smtClean="0"/>
              <a:t>C3</a:t>
            </a:r>
            <a:r>
              <a:rPr lang="en-US" sz="2400" dirty="0" smtClean="0"/>
              <a:t> </a:t>
            </a:r>
            <a:r>
              <a:rPr lang="en-US" sz="2000" dirty="0" smtClean="0"/>
              <a:t>[NSDI’15]</a:t>
            </a:r>
            <a:endParaRPr lang="en-US" sz="2400" dirty="0" smtClean="0"/>
          </a:p>
          <a:p>
            <a:r>
              <a:rPr lang="en-US" sz="2400" b="1" dirty="0" smtClean="0"/>
              <a:t>SPAND</a:t>
            </a:r>
            <a:r>
              <a:rPr lang="en-US" sz="2400" dirty="0" smtClean="0"/>
              <a:t> </a:t>
            </a:r>
            <a:r>
              <a:rPr lang="en-US" sz="2000" dirty="0" smtClean="0"/>
              <a:t>[INFOCOM’00]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62"/>
    </mc:Choice>
    <mc:Fallback xmlns="">
      <p:transition spd="slow" advTm="65462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42" grpId="0"/>
          <p:bldP spid="43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42" grpId="0"/>
          <p:bldP spid="43" grpId="0"/>
          <p:bldP spid="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quo: </a:t>
            </a:r>
            <a:r>
              <a:rPr lang="en-US" b="1" dirty="0" smtClean="0"/>
              <a:t>Prediction-based workflow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16728" y="4758324"/>
            <a:ext cx="2451870" cy="1963151"/>
            <a:chOff x="2516728" y="4758324"/>
            <a:chExt cx="2451870" cy="1963151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3188332" y="5148662"/>
              <a:ext cx="1405470" cy="32987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503652" y="5425269"/>
              <a:ext cx="1182912" cy="372014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131520" y="5590392"/>
              <a:ext cx="837078" cy="794182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6728" y="4758324"/>
              <a:ext cx="915165" cy="71004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9667" y="5479740"/>
              <a:ext cx="915165" cy="71004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8663" y="6011433"/>
              <a:ext cx="915165" cy="71004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2400" y="3834063"/>
            <a:ext cx="7299695" cy="2243138"/>
            <a:chOff x="152400" y="3834063"/>
            <a:chExt cx="7299695" cy="2243138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3218343" y="4385368"/>
              <a:ext cx="1319970" cy="347241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oli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Cloud 50"/>
            <p:cNvSpPr>
              <a:spLocks noChangeAspect="1"/>
            </p:cNvSpPr>
            <p:nvPr/>
          </p:nvSpPr>
          <p:spPr>
            <a:xfrm>
              <a:off x="4081082" y="4248401"/>
              <a:ext cx="3371013" cy="1828800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Internet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6770" y="4020291"/>
              <a:ext cx="915165" cy="710042"/>
            </a:xfrm>
            <a:prstGeom prst="rect">
              <a:avLst/>
            </a:prstGeom>
          </p:spPr>
        </p:pic>
        <p:sp>
          <p:nvSpPr>
            <p:cNvPr id="3" name="Rectangular Callout 2"/>
            <p:cNvSpPr/>
            <p:nvPr/>
          </p:nvSpPr>
          <p:spPr>
            <a:xfrm>
              <a:off x="152400" y="3834063"/>
              <a:ext cx="1844842" cy="896270"/>
            </a:xfrm>
            <a:prstGeom prst="wedgeRectCallout">
              <a:avLst>
                <a:gd name="adj1" fmla="val 78415"/>
                <a:gd name="adj2" fmla="val 1460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Which CDN and bitrate?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994" y="1921687"/>
            <a:ext cx="643824" cy="994962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 flipV="1">
            <a:off x="4301944" y="3037446"/>
            <a:ext cx="1826604" cy="2973987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701530" y="2977465"/>
            <a:ext cx="2324211" cy="2612931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392983" y="2929755"/>
            <a:ext cx="2484507" cy="1985956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336421" y="2973229"/>
            <a:ext cx="533538" cy="1221158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3554680" y="1843116"/>
            <a:ext cx="1033647" cy="1033647"/>
          </a:xfrm>
          <a:prstGeom prst="rect">
            <a:avLst/>
          </a:prstGeom>
        </p:spPr>
      </p:pic>
      <p:sp>
        <p:nvSpPr>
          <p:cNvPr id="95" name="Right Arrow 94"/>
          <p:cNvSpPr/>
          <p:nvPr/>
        </p:nvSpPr>
        <p:spPr>
          <a:xfrm flipH="1">
            <a:off x="4591930" y="2099763"/>
            <a:ext cx="1172249" cy="6983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3443421" y="2849735"/>
            <a:ext cx="2320759" cy="1366716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3330111" y="3037446"/>
            <a:ext cx="634579" cy="1813125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3559813" y="3037446"/>
            <a:ext cx="526263" cy="2534541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128070" y="3037446"/>
            <a:ext cx="71067" cy="3074548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420146" y="996574"/>
            <a:ext cx="169552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Data Collection</a:t>
            </a:r>
            <a:endParaRPr lang="en-US" sz="2800" b="1"/>
          </a:p>
        </p:txBody>
      </p:sp>
      <p:sp>
        <p:nvSpPr>
          <p:cNvPr id="118" name="TextBox 117"/>
          <p:cNvSpPr txBox="1"/>
          <p:nvPr/>
        </p:nvSpPr>
        <p:spPr>
          <a:xfrm>
            <a:off x="2516728" y="1277670"/>
            <a:ext cx="255855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QoE</a:t>
            </a:r>
            <a:r>
              <a:rPr lang="en-US" sz="2800" b="1" dirty="0" smtClean="0"/>
              <a:t> Predictor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2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37"/>
    </mc:Choice>
    <mc:Fallback xmlns="">
      <p:transition spd="slow" advTm="52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117" grpId="0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Limitations</a:t>
            </a:r>
            <a:r>
              <a:rPr lang="en-US" dirty="0" smtClean="0"/>
              <a:t> of prediction-based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6</a:t>
            </a:fld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218343" y="4385368"/>
            <a:ext cx="1319970" cy="34724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188332" y="5148662"/>
            <a:ext cx="1405470" cy="3298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503652" y="5425269"/>
            <a:ext cx="1182912" cy="37201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131520" y="5590392"/>
            <a:ext cx="837078" cy="79418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loud 50"/>
          <p:cNvSpPr>
            <a:spLocks noChangeAspect="1"/>
          </p:cNvSpPr>
          <p:nvPr/>
        </p:nvSpPr>
        <p:spPr>
          <a:xfrm>
            <a:off x="4081082" y="4248401"/>
            <a:ext cx="3371013" cy="1828800"/>
          </a:xfrm>
          <a:prstGeom prst="cloud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Internet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70" y="4020291"/>
            <a:ext cx="915165" cy="71004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728" y="4758324"/>
            <a:ext cx="915165" cy="71004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67" y="5479740"/>
            <a:ext cx="915165" cy="71004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63" y="6011433"/>
            <a:ext cx="915165" cy="71004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52400" y="3834063"/>
            <a:ext cx="1844842" cy="896270"/>
          </a:xfrm>
          <a:prstGeom prst="wedgeRectCallout">
            <a:avLst>
              <a:gd name="adj1" fmla="val 78415"/>
              <a:gd name="adj2" fmla="val 146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Which CDN and bitrate?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994" y="1921687"/>
            <a:ext cx="643824" cy="994962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 flipV="1">
            <a:off x="4301944" y="3037446"/>
            <a:ext cx="1826604" cy="2973987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701530" y="2977465"/>
            <a:ext cx="2324211" cy="2612931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392983" y="2929755"/>
            <a:ext cx="2484507" cy="1985956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336421" y="2973229"/>
            <a:ext cx="533538" cy="1221158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3554680" y="1843116"/>
            <a:ext cx="1033647" cy="1033647"/>
          </a:xfrm>
          <a:prstGeom prst="rect">
            <a:avLst/>
          </a:prstGeom>
        </p:spPr>
      </p:pic>
      <p:sp>
        <p:nvSpPr>
          <p:cNvPr id="95" name="Right Arrow 94"/>
          <p:cNvSpPr/>
          <p:nvPr/>
        </p:nvSpPr>
        <p:spPr>
          <a:xfrm flipH="1">
            <a:off x="4591930" y="2099763"/>
            <a:ext cx="1172249" cy="6983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3443421" y="2849735"/>
            <a:ext cx="2320759" cy="1366716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3330111" y="3037446"/>
            <a:ext cx="634579" cy="1813125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3559813" y="3037446"/>
            <a:ext cx="526263" cy="2534541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128070" y="3037446"/>
            <a:ext cx="71067" cy="3074548"/>
          </a:xfrm>
          <a:prstGeom prst="straightConnector1">
            <a:avLst/>
          </a:prstGeom>
          <a:ln w="571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516728" y="1277670"/>
            <a:ext cx="255855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QoE</a:t>
            </a:r>
            <a:r>
              <a:rPr lang="en-US" sz="2800" b="1" dirty="0" smtClean="0"/>
              <a:t> Predictor</a:t>
            </a:r>
            <a:endParaRPr lang="en-US" sz="2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851215" y="1138213"/>
            <a:ext cx="3130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= F(Prior Decisions)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410726" y="3236091"/>
            <a:ext cx="5566979" cy="12284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Limitation #1: </a:t>
            </a:r>
            <a:r>
              <a:rPr lang="en-US" sz="2800" b="1" dirty="0" smtClean="0">
                <a:solidFill>
                  <a:schemeClr val="tx1"/>
                </a:solidFill>
              </a:rPr>
              <a:t>Prediction bias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Less data on historically worse decisions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05293" y="5089355"/>
            <a:ext cx="5566979" cy="11220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Limitation #</a:t>
            </a:r>
            <a:r>
              <a:rPr lang="en-US" sz="2800" dirty="0" smtClean="0">
                <a:solidFill>
                  <a:schemeClr val="tx1"/>
                </a:solidFill>
              </a:rPr>
              <a:t>2: </a:t>
            </a:r>
            <a:r>
              <a:rPr lang="en-US" sz="2800" b="1" dirty="0" smtClean="0">
                <a:solidFill>
                  <a:schemeClr val="tx1"/>
                </a:solidFill>
              </a:rPr>
              <a:t>Slow reaction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Predictions updated on coarse timescales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0146" y="996574"/>
            <a:ext cx="169552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Data Collection</a:t>
            </a:r>
            <a:endParaRPr lang="en-US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9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9"/>
    </mc:Choice>
    <mc:Fallback xmlns="">
      <p:transition spd="slow" advTm="58369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1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  <p:bldP spid="121" grpId="0" animBg="1"/>
          <p:bldP spid="2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What’s the right abstraction?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Why it’s challenging?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How to implement it in network contexts?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Evaluation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8"/>
    </mc:Choice>
    <mc:Fallback xmlns="">
      <p:transition spd="slow" advTm="392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 flipV="1">
            <a:off x="3218343" y="4385368"/>
            <a:ext cx="1319970" cy="34724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88332" y="5148662"/>
            <a:ext cx="1405470" cy="3298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03652" y="5425269"/>
            <a:ext cx="1182912" cy="37201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31520" y="5590392"/>
            <a:ext cx="837078" cy="79418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loud 51"/>
          <p:cNvSpPr>
            <a:spLocks noChangeAspect="1"/>
          </p:cNvSpPr>
          <p:nvPr/>
        </p:nvSpPr>
        <p:spPr>
          <a:xfrm>
            <a:off x="4081082" y="4248401"/>
            <a:ext cx="3371013" cy="1828800"/>
          </a:xfrm>
          <a:prstGeom prst="cloud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Internet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abstraction:</a:t>
            </a:r>
            <a:br>
              <a:rPr lang="en-US" dirty="0" smtClean="0"/>
            </a:br>
            <a:r>
              <a:rPr lang="en-US" b="1" dirty="0" smtClean="0"/>
              <a:t>Real-time exploration-exploitation (Real time E2)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8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70" y="4020291"/>
            <a:ext cx="915165" cy="710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728" y="4758324"/>
            <a:ext cx="915165" cy="7100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67" y="5479740"/>
            <a:ext cx="915165" cy="710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63" y="6011433"/>
            <a:ext cx="915165" cy="7100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98" y="1936213"/>
            <a:ext cx="643824" cy="9949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4514928" y="1658820"/>
            <a:ext cx="1033647" cy="103364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336425" y="2761488"/>
            <a:ext cx="1178503" cy="1432899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330112" y="2931175"/>
            <a:ext cx="1356452" cy="1919396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59814" y="2999232"/>
            <a:ext cx="1313938" cy="2572755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28072" y="3081528"/>
            <a:ext cx="946848" cy="3030466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0496">
            <a:off x="8542170" y="2786633"/>
            <a:ext cx="2026290" cy="256600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830609" y="1836146"/>
            <a:ext cx="3122769" cy="757095"/>
          </a:xfrm>
          <a:prstGeom prst="wedgeRectCallout">
            <a:avLst>
              <a:gd name="adj1" fmla="val -38929"/>
              <a:gd name="adj2" fmla="val 174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 smtClean="0"/>
              <a:t>Real-time E2 logic</a:t>
            </a:r>
            <a:endParaRPr lang="en-US" sz="2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994" y="1921687"/>
            <a:ext cx="643824" cy="9949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3554680" y="1843116"/>
            <a:ext cx="1033647" cy="103364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59561" y="1916704"/>
            <a:ext cx="169552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Data Collection</a:t>
            </a:r>
            <a:endParaRPr lang="en-US" sz="2800" b="1"/>
          </a:p>
        </p:txBody>
      </p:sp>
      <p:sp>
        <p:nvSpPr>
          <p:cNvPr id="32" name="TextBox 31"/>
          <p:cNvSpPr txBox="1"/>
          <p:nvPr/>
        </p:nvSpPr>
        <p:spPr>
          <a:xfrm>
            <a:off x="2076971" y="1921554"/>
            <a:ext cx="169552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Decision making</a:t>
            </a:r>
            <a:endParaRPr lang="en-US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1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48"/>
    </mc:Choice>
    <mc:Fallback xmlns="">
      <p:transition spd="slow" advTm="39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8021 -0.001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7969 -0.030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Drawing a parallel from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62C-1164-7D46-8745-C6482650573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5913" y="3204988"/>
            <a:ext cx="793046" cy="78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2196" y="3188724"/>
            <a:ext cx="793046" cy="783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393" y="4529931"/>
            <a:ext cx="345070" cy="7414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64071" y="4101204"/>
            <a:ext cx="644435" cy="607532"/>
          </a:xfrm>
          <a:prstGeom prst="straightConnector1">
            <a:avLst/>
          </a:prstGeom>
          <a:ln w="381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90115" y="3979671"/>
            <a:ext cx="644435" cy="607532"/>
          </a:xfrm>
          <a:prstGeom prst="straightConnector1">
            <a:avLst/>
          </a:prstGeom>
          <a:ln w="381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67412" y="4040436"/>
            <a:ext cx="612378" cy="65044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24009" y="3936264"/>
            <a:ext cx="612378" cy="65044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3240" y="4183682"/>
            <a:ext cx="112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Reward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9700" y="4252858"/>
            <a:ext cx="112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Reward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6256" y="1823230"/>
            <a:ext cx="416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Goal: Maximize mean rewards given a limited amount of pulls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2613" y="2755204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Slot machines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7412" y="4779809"/>
            <a:ext cx="184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Pulls by a gambler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12333" y="3227939"/>
            <a:ext cx="1027978" cy="632136"/>
            <a:chOff x="2112150" y="1549430"/>
            <a:chExt cx="1370637" cy="84284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112150" y="2392277"/>
              <a:ext cx="1370637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12150" y="1549430"/>
              <a:ext cx="0" cy="842848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191953" y="1716554"/>
              <a:ext cx="737548" cy="583614"/>
            </a:xfrm>
            <a:custGeom>
              <a:avLst/>
              <a:gdLst>
                <a:gd name="connsiteX0" fmla="*/ 0 w 1290918"/>
                <a:gd name="connsiteY0" fmla="*/ 497768 h 511215"/>
                <a:gd name="connsiteX1" fmla="*/ 457200 w 1290918"/>
                <a:gd name="connsiteY1" fmla="*/ 390191 h 511215"/>
                <a:gd name="connsiteX2" fmla="*/ 685800 w 1290918"/>
                <a:gd name="connsiteY2" fmla="*/ 226 h 511215"/>
                <a:gd name="connsiteX3" fmla="*/ 833718 w 1290918"/>
                <a:gd name="connsiteY3" fmla="*/ 336403 h 511215"/>
                <a:gd name="connsiteX4" fmla="*/ 1290918 w 1290918"/>
                <a:gd name="connsiteY4" fmla="*/ 511215 h 5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18" h="511215">
                  <a:moveTo>
                    <a:pt x="0" y="497768"/>
                  </a:moveTo>
                  <a:cubicBezTo>
                    <a:pt x="171450" y="485441"/>
                    <a:pt x="342900" y="473115"/>
                    <a:pt x="457200" y="390191"/>
                  </a:cubicBezTo>
                  <a:cubicBezTo>
                    <a:pt x="571500" y="307267"/>
                    <a:pt x="623047" y="9191"/>
                    <a:pt x="685800" y="226"/>
                  </a:cubicBezTo>
                  <a:cubicBezTo>
                    <a:pt x="748553" y="-8739"/>
                    <a:pt x="732865" y="251238"/>
                    <a:pt x="833718" y="336403"/>
                  </a:cubicBezTo>
                  <a:cubicBezTo>
                    <a:pt x="934571" y="421568"/>
                    <a:pt x="1290918" y="511215"/>
                    <a:pt x="1290918" y="511215"/>
                  </a:cubicBezTo>
                </a:path>
              </a:pathLst>
            </a:cu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95939" y="1704887"/>
              <a:ext cx="806098" cy="583614"/>
            </a:xfrm>
            <a:custGeom>
              <a:avLst/>
              <a:gdLst>
                <a:gd name="connsiteX0" fmla="*/ 0 w 1290918"/>
                <a:gd name="connsiteY0" fmla="*/ 497768 h 511215"/>
                <a:gd name="connsiteX1" fmla="*/ 457200 w 1290918"/>
                <a:gd name="connsiteY1" fmla="*/ 390191 h 511215"/>
                <a:gd name="connsiteX2" fmla="*/ 685800 w 1290918"/>
                <a:gd name="connsiteY2" fmla="*/ 226 h 511215"/>
                <a:gd name="connsiteX3" fmla="*/ 833718 w 1290918"/>
                <a:gd name="connsiteY3" fmla="*/ 336403 h 511215"/>
                <a:gd name="connsiteX4" fmla="*/ 1290918 w 1290918"/>
                <a:gd name="connsiteY4" fmla="*/ 511215 h 5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18" h="511215">
                  <a:moveTo>
                    <a:pt x="0" y="497768"/>
                  </a:moveTo>
                  <a:cubicBezTo>
                    <a:pt x="171450" y="485441"/>
                    <a:pt x="342900" y="473115"/>
                    <a:pt x="457200" y="390191"/>
                  </a:cubicBezTo>
                  <a:cubicBezTo>
                    <a:pt x="571500" y="307267"/>
                    <a:pt x="623047" y="9191"/>
                    <a:pt x="685800" y="226"/>
                  </a:cubicBezTo>
                  <a:cubicBezTo>
                    <a:pt x="748553" y="-8739"/>
                    <a:pt x="732865" y="251238"/>
                    <a:pt x="833718" y="336403"/>
                  </a:cubicBezTo>
                  <a:cubicBezTo>
                    <a:pt x="934571" y="421568"/>
                    <a:pt x="1290918" y="511215"/>
                    <a:pt x="1290918" y="511215"/>
                  </a:cubicBez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4647" y="3186285"/>
            <a:ext cx="681842" cy="6818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4363" y="3216203"/>
            <a:ext cx="681842" cy="6818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0498" y="1823230"/>
            <a:ext cx="41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Goal: Optimize mean </a:t>
            </a:r>
            <a:r>
              <a:rPr lang="en-US" sz="2400" i="1" dirty="0" err="1" smtClean="0"/>
              <a:t>QoE</a:t>
            </a:r>
            <a:r>
              <a:rPr lang="en-US" sz="2400" i="1" dirty="0" smtClean="0"/>
              <a:t> for </a:t>
            </a:r>
            <a:r>
              <a:rPr lang="en-US" sz="2400" i="1" dirty="0"/>
              <a:t>a limited amount of s</a:t>
            </a:r>
            <a:r>
              <a:rPr lang="en-US" sz="2400" i="1" dirty="0" smtClean="0"/>
              <a:t>essions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45642" y="2759100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Decision space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2219" y="4741535"/>
            <a:ext cx="12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Sessions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196917" y="3212926"/>
            <a:ext cx="1027978" cy="632136"/>
            <a:chOff x="2112150" y="1549430"/>
            <a:chExt cx="1370637" cy="842848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112150" y="2392277"/>
              <a:ext cx="1370637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112150" y="1549430"/>
              <a:ext cx="0" cy="842848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2191953" y="1716554"/>
              <a:ext cx="737548" cy="583614"/>
            </a:xfrm>
            <a:custGeom>
              <a:avLst/>
              <a:gdLst>
                <a:gd name="connsiteX0" fmla="*/ 0 w 1290918"/>
                <a:gd name="connsiteY0" fmla="*/ 497768 h 511215"/>
                <a:gd name="connsiteX1" fmla="*/ 457200 w 1290918"/>
                <a:gd name="connsiteY1" fmla="*/ 390191 h 511215"/>
                <a:gd name="connsiteX2" fmla="*/ 685800 w 1290918"/>
                <a:gd name="connsiteY2" fmla="*/ 226 h 511215"/>
                <a:gd name="connsiteX3" fmla="*/ 833718 w 1290918"/>
                <a:gd name="connsiteY3" fmla="*/ 336403 h 511215"/>
                <a:gd name="connsiteX4" fmla="*/ 1290918 w 1290918"/>
                <a:gd name="connsiteY4" fmla="*/ 511215 h 5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18" h="511215">
                  <a:moveTo>
                    <a:pt x="0" y="497768"/>
                  </a:moveTo>
                  <a:cubicBezTo>
                    <a:pt x="171450" y="485441"/>
                    <a:pt x="342900" y="473115"/>
                    <a:pt x="457200" y="390191"/>
                  </a:cubicBezTo>
                  <a:cubicBezTo>
                    <a:pt x="571500" y="307267"/>
                    <a:pt x="623047" y="9191"/>
                    <a:pt x="685800" y="226"/>
                  </a:cubicBezTo>
                  <a:cubicBezTo>
                    <a:pt x="748553" y="-8739"/>
                    <a:pt x="732865" y="251238"/>
                    <a:pt x="833718" y="336403"/>
                  </a:cubicBezTo>
                  <a:cubicBezTo>
                    <a:pt x="934571" y="421568"/>
                    <a:pt x="1290918" y="511215"/>
                    <a:pt x="1290918" y="511215"/>
                  </a:cubicBezTo>
                </a:path>
              </a:pathLst>
            </a:cu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95939" y="1704887"/>
              <a:ext cx="806098" cy="583614"/>
            </a:xfrm>
            <a:custGeom>
              <a:avLst/>
              <a:gdLst>
                <a:gd name="connsiteX0" fmla="*/ 0 w 1290918"/>
                <a:gd name="connsiteY0" fmla="*/ 497768 h 511215"/>
                <a:gd name="connsiteX1" fmla="*/ 457200 w 1290918"/>
                <a:gd name="connsiteY1" fmla="*/ 390191 h 511215"/>
                <a:gd name="connsiteX2" fmla="*/ 685800 w 1290918"/>
                <a:gd name="connsiteY2" fmla="*/ 226 h 511215"/>
                <a:gd name="connsiteX3" fmla="*/ 833718 w 1290918"/>
                <a:gd name="connsiteY3" fmla="*/ 336403 h 511215"/>
                <a:gd name="connsiteX4" fmla="*/ 1290918 w 1290918"/>
                <a:gd name="connsiteY4" fmla="*/ 511215 h 51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0918" h="511215">
                  <a:moveTo>
                    <a:pt x="0" y="497768"/>
                  </a:moveTo>
                  <a:cubicBezTo>
                    <a:pt x="171450" y="485441"/>
                    <a:pt x="342900" y="473115"/>
                    <a:pt x="457200" y="390191"/>
                  </a:cubicBezTo>
                  <a:cubicBezTo>
                    <a:pt x="571500" y="307267"/>
                    <a:pt x="623047" y="9191"/>
                    <a:pt x="685800" y="226"/>
                  </a:cubicBezTo>
                  <a:cubicBezTo>
                    <a:pt x="748553" y="-8739"/>
                    <a:pt x="732865" y="251238"/>
                    <a:pt x="833718" y="336403"/>
                  </a:cubicBezTo>
                  <a:cubicBezTo>
                    <a:pt x="934571" y="421568"/>
                    <a:pt x="1290918" y="511215"/>
                    <a:pt x="1290918" y="511215"/>
                  </a:cubicBezTo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521299" y="469087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742047" y="4076811"/>
            <a:ext cx="644435" cy="607532"/>
          </a:xfrm>
          <a:prstGeom prst="straightConnector1">
            <a:avLst/>
          </a:prstGeom>
          <a:ln w="381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768091" y="3955277"/>
            <a:ext cx="644435" cy="607532"/>
          </a:xfrm>
          <a:prstGeom prst="straightConnector1">
            <a:avLst/>
          </a:prstGeom>
          <a:ln w="381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745388" y="4016042"/>
            <a:ext cx="612378" cy="65044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701984" y="3911870"/>
            <a:ext cx="612378" cy="65044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303264" y="4144603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QoE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170764" y="4151715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QoE</a:t>
            </a:r>
            <a:endParaRPr lang="en-US" sz="2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5983" y="4655573"/>
            <a:ext cx="915165" cy="71004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181" y="4647545"/>
            <a:ext cx="915165" cy="71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48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"/>
    </mc:Choice>
    <mc:Fallback xmlns="">
      <p:transition spd="slow" advTm="4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5" grpId="0"/>
      <p:bldP spid="26" grpId="0"/>
      <p:bldP spid="27" grpId="0"/>
      <p:bldP spid="34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21|8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7|0.4|11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1|9.4|11.9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1.7|6.7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9.8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15.9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95930</TotalTime>
  <Words>994</Words>
  <Application>Microsoft Macintosh PowerPoint</Application>
  <PresentationFormat>Widescreen</PresentationFormat>
  <Paragraphs>395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Wingdings</vt:lpstr>
      <vt:lpstr>Arial</vt:lpstr>
      <vt:lpstr>Office Theme</vt:lpstr>
      <vt:lpstr>Pytheas: Enabling Data-Driven Quality of Experience Optimization Using Group-Based Exploration-Exploitation</vt:lpstr>
      <vt:lpstr>Key points in one minute…</vt:lpstr>
      <vt:lpstr>Quality of Experience (QoE) today is not ideal</vt:lpstr>
      <vt:lpstr>Data-driven approach is promising</vt:lpstr>
      <vt:lpstr>Status quo: Prediction-based workflow</vt:lpstr>
      <vt:lpstr>Limitations of prediction-based workflow</vt:lpstr>
      <vt:lpstr>Outline</vt:lpstr>
      <vt:lpstr>Ideal abstraction: Real-time exploration-exploitation (Real time E2)</vt:lpstr>
      <vt:lpstr>Drawing a parallel from ML</vt:lpstr>
      <vt:lpstr>Outline</vt:lpstr>
      <vt:lpstr>Challenge #1:  Application sessions are different</vt:lpstr>
      <vt:lpstr>Challenge #2:  E2 with fresh data of geodistributed sessions</vt:lpstr>
      <vt:lpstr>Outline</vt:lpstr>
      <vt:lpstr>Pytheas: Group-based E2</vt:lpstr>
      <vt:lpstr>Idea #1: Grouping sessions by Critical Features</vt:lpstr>
      <vt:lpstr>Idea #1: Grouping sessions by Critical Features</vt:lpstr>
      <vt:lpstr>Idea #2: Per-group sessions share network locality</vt:lpstr>
      <vt:lpstr>Idea #3: Session grouping is persistent</vt:lpstr>
      <vt:lpstr>Pytheas implementation</vt:lpstr>
      <vt:lpstr>More in our paper</vt:lpstr>
      <vt:lpstr>Outline</vt:lpstr>
      <vt:lpstr>QoE improvement over a prediction-based baseline</vt:lpstr>
      <vt:lpstr>Microbenchmarks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Approaches to Internet QoE Optimization</dc:title>
  <dc:creator>Junchen Jiang (Populus Group)</dc:creator>
  <cp:lastModifiedBy>Microsoft Office User</cp:lastModifiedBy>
  <cp:revision>8038</cp:revision>
  <cp:lastPrinted>2017-01-23T18:33:37Z</cp:lastPrinted>
  <dcterms:created xsi:type="dcterms:W3CDTF">2016-12-12T08:09:19Z</dcterms:created>
  <dcterms:modified xsi:type="dcterms:W3CDTF">2017-10-23T22:20:29Z</dcterms:modified>
</cp:coreProperties>
</file>