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295" r:id="rId4"/>
    <p:sldId id="296" r:id="rId5"/>
    <p:sldId id="298" r:id="rId6"/>
    <p:sldId id="354" r:id="rId7"/>
    <p:sldId id="352" r:id="rId8"/>
    <p:sldId id="351" r:id="rId9"/>
    <p:sldId id="356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5" r:id="rId26"/>
    <p:sldId id="3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6789"/>
    <p:restoredTop sz="93662"/>
  </p:normalViewPr>
  <p:slideViewPr>
    <p:cSldViewPr snapToGrid="0">
      <p:cViewPr varScale="1">
        <p:scale>
          <a:sx n="214" d="100"/>
          <a:sy n="214" d="100"/>
        </p:scale>
        <p:origin x="2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4B91-C9B9-354E-B012-22BF7F6EC414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8157E-FF95-2245-A8AF-4E27BDC50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82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9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78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65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9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3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29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9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54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6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B8B0-AEE9-4655-B7B3-2C9473B3802D}" type="datetimeFigureOut">
              <a:rPr lang="zh-CN" altLang="en-US" smtClean="0"/>
              <a:t>18/2/28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7661-3A24-4A71-9B21-CD87306A60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06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565772"/>
            <a:ext cx="9615055" cy="2387600"/>
          </a:xfrm>
        </p:spPr>
        <p:txBody>
          <a:bodyPr/>
          <a:lstStyle/>
          <a:p>
            <a:r>
              <a:rPr lang="en-US" altLang="zh-CN" dirty="0" smtClean="0"/>
              <a:t>Exploratory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Experiment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altLang="zh-CN" smtClean="0"/>
              <a:t>Dan</a:t>
            </a:r>
            <a:r>
              <a:rPr lang="zh-CN" altLang="en-US" smtClean="0"/>
              <a:t> </a:t>
            </a:r>
            <a:r>
              <a:rPr lang="en-US" altLang="zh-CN" dirty="0" smtClean="0"/>
              <a:t>Pei</a:t>
            </a:r>
            <a:endParaRPr lang="en-US" dirty="0"/>
          </a:p>
          <a:p>
            <a:r>
              <a:rPr lang="en-US" altLang="zh-CN" dirty="0" smtClean="0"/>
              <a:t>Advanced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Management,</a:t>
            </a:r>
            <a:r>
              <a:rPr lang="zh-CN" altLang="en-US" dirty="0" smtClean="0"/>
              <a:t> </a:t>
            </a:r>
            <a:r>
              <a:rPr lang="en-US" altLang="zh-CN" dirty="0" smtClean="0"/>
              <a:t>Tsinghua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000" dirty="0" smtClean="0"/>
              <a:t/>
            </a:r>
            <a:br>
              <a:rPr lang="en-US" altLang="zh-CN" sz="2000" dirty="0" smtClean="0"/>
            </a:br>
            <a:r>
              <a:rPr lang="en-US" altLang="zh-CN" sz="3100" dirty="0"/>
              <a:t>Sup</a:t>
            </a:r>
            <a:r>
              <a:rPr lang="en-US" altLang="zh-CN" sz="3100" dirty="0" smtClean="0"/>
              <a:t>pose you manage an IT team and want to show the volume of incoming tickets exceeds your team’s resources</a:t>
            </a: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25" y="2306577"/>
            <a:ext cx="4905375" cy="3038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075" y="2037650"/>
            <a:ext cx="4276725" cy="32480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392387" y="3373685"/>
            <a:ext cx="1407226" cy="421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De-cluttering</a:t>
            </a:r>
            <a:r>
              <a:rPr lang="en-US" altLang="zh-CN" dirty="0"/>
              <a:t>: step‐by‐step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593" y="1914355"/>
            <a:ext cx="6560813" cy="41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De-cluttering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(1): </a:t>
            </a:r>
            <a:r>
              <a:rPr lang="en-US" altLang="zh-CN" dirty="0"/>
              <a:t>Remove chart border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353" y="2001497"/>
            <a:ext cx="6803294" cy="399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(2): </a:t>
            </a:r>
            <a:r>
              <a:rPr lang="en-US" altLang="zh-CN" dirty="0"/>
              <a:t>Remove gridlines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876" y="2019234"/>
            <a:ext cx="6870248" cy="396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(3): </a:t>
            </a:r>
            <a:r>
              <a:rPr lang="en-US" altLang="zh-CN" dirty="0"/>
              <a:t>Remove data markers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269" y="1981519"/>
            <a:ext cx="6897461" cy="403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(4): </a:t>
            </a:r>
            <a:r>
              <a:rPr lang="en-US" altLang="zh-CN" dirty="0"/>
              <a:t>Clean up axis labels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6" y="2138630"/>
            <a:ext cx="7474404" cy="37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(5): </a:t>
            </a:r>
            <a:r>
              <a:rPr lang="en-US" altLang="zh-CN" dirty="0"/>
              <a:t>Label data directly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410" y="2162288"/>
            <a:ext cx="7751180" cy="367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De-cluttering</a:t>
            </a:r>
            <a:r>
              <a:rPr lang="zh-CN" altLang="en-US" dirty="0"/>
              <a:t> </a:t>
            </a:r>
            <a:r>
              <a:rPr lang="en-US" altLang="zh-CN" dirty="0" smtClean="0"/>
              <a:t>(6): </a:t>
            </a:r>
            <a:r>
              <a:rPr lang="en-US" altLang="zh-CN" dirty="0"/>
              <a:t>Leverage consistent color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239" y="2100716"/>
            <a:ext cx="7819521" cy="38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yet?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203" y="2284999"/>
            <a:ext cx="10167683" cy="3895726"/>
          </a:xfrm>
          <a:prstGeom prst="rect">
            <a:avLst/>
          </a:prstGeom>
        </p:spPr>
      </p:pic>
      <p:sp>
        <p:nvSpPr>
          <p:cNvPr id="5" name="Curved Down Arrow 4"/>
          <p:cNvSpPr/>
          <p:nvPr/>
        </p:nvSpPr>
        <p:spPr>
          <a:xfrm>
            <a:off x="5551714" y="1864427"/>
            <a:ext cx="765958" cy="5047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(1):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Push everything to the background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789" y="1927565"/>
            <a:ext cx="6804422" cy="4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Motivating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Example: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Storytelling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Introduction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altLang="zh-CN" dirty="0" smtClean="0"/>
              <a:t>Microsoft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PowerBI</a:t>
            </a:r>
            <a:r>
              <a:rPr lang="zh-CN" altLang="en-US" dirty="0" smtClean="0"/>
              <a:t> </a:t>
            </a:r>
            <a:r>
              <a:rPr lang="en-US" altLang="zh-CN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83" y="1937317"/>
            <a:ext cx="7137633" cy="412795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(2):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Make the data stand out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34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887" y="1991178"/>
            <a:ext cx="6770226" cy="4020231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</a:t>
            </a:r>
            <a:r>
              <a:rPr lang="en-US" altLang="zh-CN" dirty="0">
                <a:sym typeface="Wingdings"/>
              </a:rPr>
              <a:t>3</a:t>
            </a:r>
            <a:r>
              <a:rPr lang="en-US" altLang="zh-CN" dirty="0" smtClean="0">
                <a:sym typeface="Wingdings"/>
              </a:rPr>
              <a:t>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Too many data labels feels cluttered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89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845" y="2007507"/>
            <a:ext cx="6624309" cy="3987574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36184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Focusing audience’s attention</a:t>
            </a:r>
            <a:r>
              <a:rPr lang="en-US" altLang="zh-CN" dirty="0" smtClean="0">
                <a:sym typeface="Wingdings"/>
              </a:rPr>
              <a:t> (4):</a:t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r>
              <a:rPr lang="en-US" altLang="zh-CN" dirty="0" smtClean="0">
                <a:sym typeface="Wingdings"/>
              </a:rPr>
              <a:t>Data Labels used sparingly help draw attention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95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710" y="1967935"/>
            <a:ext cx="6058580" cy="4066718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sym typeface="Wingdings"/>
              </a:rPr>
              <a:t>Use words to make the graph accessible</a:t>
            </a:r>
            <a:r>
              <a:rPr lang="en-US" altLang="zh-CN" dirty="0" smtClean="0">
                <a:sym typeface="Wingdings"/>
              </a:rPr>
              <a:t/>
            </a:r>
            <a:br>
              <a:rPr lang="en-US" altLang="zh-CN" dirty="0" smtClean="0">
                <a:sym typeface="Wingdings"/>
              </a:rPr>
            </a:br>
            <a:r>
              <a:rPr lang="en-US" altLang="zh-CN" dirty="0">
                <a:sym typeface="Wingdings"/>
              </a:rPr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7265" y="9793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ym typeface="Wingdings"/>
              </a:rPr>
              <a:t>Add action title and annotation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521" y="1500450"/>
            <a:ext cx="6474958" cy="5001688"/>
          </a:xfrm>
          <a:prstGeom prst="rect">
            <a:avLst/>
          </a:prstGeom>
        </p:spPr>
      </p:pic>
      <p:pic>
        <p:nvPicPr>
          <p:cNvPr id="6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7268"/>
            <a:ext cx="2679584" cy="1659781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583873" y="5119646"/>
            <a:ext cx="592776" cy="372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Motivating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Example: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Storytelling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Introduction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altLang="zh-CN" dirty="0" smtClean="0"/>
              <a:t>Microsoft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PowerBI</a:t>
            </a:r>
            <a:r>
              <a:rPr lang="zh-CN" altLang="en-US" dirty="0" smtClean="0"/>
              <a:t> </a:t>
            </a:r>
            <a:r>
              <a:rPr lang="en-US" altLang="zh-CN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Power</a:t>
            </a:r>
            <a:r>
              <a:rPr lang="zh-CN" altLang="en-US" dirty="0" smtClean="0"/>
              <a:t> </a:t>
            </a:r>
            <a:r>
              <a:rPr lang="en-US" altLang="zh-CN" dirty="0" smtClean="0"/>
              <a:t>BI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Gartner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magic</a:t>
            </a:r>
            <a:r>
              <a:rPr lang="zh-CN" altLang="en-US" dirty="0" smtClean="0"/>
              <a:t> </a:t>
            </a:r>
            <a:r>
              <a:rPr lang="en-US" altLang="zh-CN" smtClean="0"/>
              <a:t>quadrant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64" y="1493115"/>
            <a:ext cx="5073079" cy="5009666"/>
          </a:xfrm>
        </p:spPr>
      </p:pic>
    </p:spTree>
    <p:extLst>
      <p:ext uri="{BB962C8B-B14F-4D97-AF65-F5344CB8AC3E}">
        <p14:creationId xmlns:p14="http://schemas.microsoft.com/office/powerpoint/2010/main" val="14828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ability to take data—to be able to </a:t>
            </a:r>
            <a:r>
              <a:rPr lang="en-US" b="1" dirty="0"/>
              <a:t>understand </a:t>
            </a:r>
            <a:r>
              <a:rPr lang="en-US" dirty="0"/>
              <a:t>it, to </a:t>
            </a:r>
            <a:r>
              <a:rPr lang="en-US" b="1" dirty="0"/>
              <a:t>process </a:t>
            </a:r>
            <a:r>
              <a:rPr lang="en-US" dirty="0"/>
              <a:t>it, to </a:t>
            </a:r>
            <a:r>
              <a:rPr lang="en-US" b="1" dirty="0"/>
              <a:t>extract value </a:t>
            </a:r>
            <a:r>
              <a:rPr lang="en-US" dirty="0"/>
              <a:t>from it, to </a:t>
            </a:r>
            <a:r>
              <a:rPr lang="en-US" b="1" dirty="0"/>
              <a:t>visualize </a:t>
            </a:r>
            <a:r>
              <a:rPr lang="en-US" dirty="0"/>
              <a:t>it, to </a:t>
            </a:r>
            <a:r>
              <a:rPr lang="en-US" b="1" dirty="0"/>
              <a:t>communicate </a:t>
            </a:r>
            <a:r>
              <a:rPr lang="en-US" dirty="0"/>
              <a:t>it—that’s going to be a hugely important skill in the next decades, ... because now we really do have </a:t>
            </a:r>
            <a:r>
              <a:rPr lang="en-US" b="1" dirty="0"/>
              <a:t>essentially free and ubiquitous data</a:t>
            </a:r>
            <a:r>
              <a:rPr lang="en-US" dirty="0"/>
              <a:t>. So the complimentary scarce factor is the ability to understand that data and extract value from it.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dirty="0"/>
              <a:t>Hal Varian, Google’s Chief Economist </a:t>
            </a:r>
          </a:p>
          <a:p>
            <a:pPr marL="3657600" lvl="8" indent="0">
              <a:buNone/>
            </a:pPr>
            <a:r>
              <a:rPr lang="en-US" i="1" dirty="0"/>
              <a:t>The McKinsey Quarterly</a:t>
            </a:r>
            <a:r>
              <a:rPr lang="en-US" dirty="0"/>
              <a:t>, Jan 2009 </a:t>
            </a:r>
          </a:p>
          <a:p>
            <a:pPr marL="3657600" lvl="8" indent="0">
              <a:buNone/>
            </a:pPr>
            <a:endParaRPr lang="en-US" altLang="zh-CN" dirty="0" smtClean="0"/>
          </a:p>
          <a:p>
            <a:pPr marL="914400" lvl="2" indent="0">
              <a:buNone/>
            </a:pPr>
            <a:endParaRPr lang="en-US" altLang="zh-CN" dirty="0" smtClean="0"/>
          </a:p>
          <a:p>
            <a:pPr marL="3657600" lvl="8" indent="0">
              <a:buNone/>
            </a:pPr>
            <a:endParaRPr lang="en-US" altLang="zh-CN" sz="1000" i="1" dirty="0" smtClean="0"/>
          </a:p>
          <a:p>
            <a:pPr marL="3657600" lvl="8" indent="0">
              <a:buNone/>
            </a:pPr>
            <a:r>
              <a:rPr lang="en-US" altLang="zh-CN" sz="1000" i="1" dirty="0" smtClean="0"/>
              <a:t>Slides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a</a:t>
            </a:r>
            <a:r>
              <a:rPr lang="en-US" altLang="zh-CN" sz="1000" i="1" dirty="0" smtClean="0"/>
              <a:t>dopted</a:t>
            </a:r>
            <a:r>
              <a:rPr lang="zh-CN" altLang="en-US" sz="1000" i="1" dirty="0" smtClean="0"/>
              <a:t> </a:t>
            </a:r>
            <a:r>
              <a:rPr lang="en-US" altLang="zh-CN" sz="1000" i="1" dirty="0" smtClean="0"/>
              <a:t>from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CSE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512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–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Data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Visualization,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University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of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Washington,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by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Jeffrey</a:t>
            </a:r>
            <a:r>
              <a:rPr lang="zh-CN" altLang="en-US" sz="1000" i="1" dirty="0"/>
              <a:t> </a:t>
            </a:r>
            <a:r>
              <a:rPr lang="en-US" altLang="zh-CN" sz="1000" i="1" dirty="0" err="1"/>
              <a:t>Heer</a:t>
            </a:r>
            <a:endParaRPr lang="en-US" altLang="zh-CN" sz="1000" i="1" dirty="0"/>
          </a:p>
          <a:p>
            <a:pPr marL="3657600" lvl="8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644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Visualization?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Transformation of the symbolic into the geometric” [McCormick et al. </a:t>
            </a:r>
            <a:r>
              <a:rPr lang="en-US" dirty="0" smtClean="0"/>
              <a:t>1987</a:t>
            </a:r>
            <a:r>
              <a:rPr lang="en-US" dirty="0"/>
              <a:t>]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“... finding the artificial memory that best supports our natural means of perception.” [</a:t>
            </a:r>
            <a:r>
              <a:rPr lang="en-US" dirty="0" err="1"/>
              <a:t>Bertin</a:t>
            </a:r>
            <a:r>
              <a:rPr lang="en-US" dirty="0"/>
              <a:t> 1967] 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use of computer-generated, interactive, visual representations of data to amplify cognition.” </a:t>
            </a:r>
            <a:r>
              <a:rPr lang="en-US" dirty="0" smtClean="0"/>
              <a:t>[</a:t>
            </a:r>
            <a:r>
              <a:rPr lang="en-US" dirty="0"/>
              <a:t>Card, </a:t>
            </a:r>
            <a:r>
              <a:rPr lang="en-US" dirty="0" err="1"/>
              <a:t>Mackinlay</a:t>
            </a:r>
            <a:r>
              <a:rPr lang="en-US" dirty="0"/>
              <a:t>, &amp; </a:t>
            </a:r>
            <a:r>
              <a:rPr lang="en-US" dirty="0" err="1"/>
              <a:t>Shneiderman</a:t>
            </a:r>
            <a:r>
              <a:rPr lang="en-US" dirty="0"/>
              <a:t> 1999] </a:t>
            </a:r>
            <a:endParaRPr lang="en-US" dirty="0" smtClean="0"/>
          </a:p>
          <a:p>
            <a:pPr marL="457200" lvl="8" indent="-457200">
              <a:spcBef>
                <a:spcPts val="1000"/>
              </a:spcBef>
              <a:buNone/>
            </a:pPr>
            <a:r>
              <a:rPr lang="en-US" altLang="zh-CN" sz="1000" i="1" dirty="0" smtClean="0"/>
              <a:t>								</a:t>
            </a:r>
          </a:p>
          <a:p>
            <a:pPr marL="457200" lvl="8" indent="-457200">
              <a:spcBef>
                <a:spcPts val="1000"/>
              </a:spcBef>
              <a:buNone/>
            </a:pPr>
            <a:r>
              <a:rPr lang="en-US" altLang="zh-CN" sz="1000" i="1" dirty="0"/>
              <a:t>	</a:t>
            </a:r>
            <a:r>
              <a:rPr lang="en-US" altLang="zh-CN" sz="1000" i="1" dirty="0" smtClean="0"/>
              <a:t>						Slides</a:t>
            </a:r>
            <a:r>
              <a:rPr lang="zh-CN" altLang="en-US" sz="1000" i="1" dirty="0" smtClean="0"/>
              <a:t> </a:t>
            </a:r>
            <a:r>
              <a:rPr lang="en-US" altLang="zh-CN" sz="1000" i="1" dirty="0"/>
              <a:t>adopted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from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CSE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512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–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Data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Visualization,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University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of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Washington,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by</a:t>
            </a:r>
            <a:r>
              <a:rPr lang="zh-CN" altLang="en-US" sz="1000" i="1" dirty="0"/>
              <a:t> </a:t>
            </a:r>
            <a:r>
              <a:rPr lang="en-US" altLang="zh-CN" sz="1000" i="1" dirty="0"/>
              <a:t>Jeffrey</a:t>
            </a:r>
            <a:r>
              <a:rPr lang="zh-CN" altLang="en-US" sz="1000" i="1" dirty="0"/>
              <a:t> </a:t>
            </a:r>
            <a:r>
              <a:rPr lang="en-US" altLang="zh-CN" sz="1000" i="1" dirty="0" err="1"/>
              <a:t>Heer</a:t>
            </a:r>
            <a:endParaRPr lang="en-US" altLang="zh-CN" sz="1000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520042" y="7600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Create Visualizations?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Answer </a:t>
            </a:r>
            <a:r>
              <a:rPr lang="en-US" b="1" dirty="0"/>
              <a:t>questions (or discover them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Make decisions</a:t>
            </a:r>
          </a:p>
          <a:p>
            <a:r>
              <a:rPr lang="en-US" dirty="0" smtClean="0"/>
              <a:t>See </a:t>
            </a:r>
            <a:r>
              <a:rPr lang="en-US" dirty="0"/>
              <a:t>data in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Expand </a:t>
            </a:r>
            <a:r>
              <a:rPr lang="en-US" dirty="0"/>
              <a:t>memory </a:t>
            </a:r>
          </a:p>
          <a:p>
            <a:r>
              <a:rPr lang="en-US" dirty="0"/>
              <a:t>Support graphical </a:t>
            </a:r>
            <a:r>
              <a:rPr lang="en-US" dirty="0" smtClean="0"/>
              <a:t>calculation</a:t>
            </a:r>
          </a:p>
          <a:p>
            <a:r>
              <a:rPr lang="en-US" b="1" dirty="0" smtClean="0"/>
              <a:t>Find patterns</a:t>
            </a:r>
          </a:p>
          <a:p>
            <a:r>
              <a:rPr lang="en-US" dirty="0" smtClean="0"/>
              <a:t>Present </a:t>
            </a:r>
            <a:r>
              <a:rPr lang="en-US" dirty="0"/>
              <a:t>argument or tell a story </a:t>
            </a:r>
            <a:endParaRPr lang="en-US" dirty="0" smtClean="0"/>
          </a:p>
          <a:p>
            <a:r>
              <a:rPr lang="en-US" dirty="0" smtClean="0"/>
              <a:t>Inspire</a:t>
            </a:r>
          </a:p>
          <a:p>
            <a:pPr marL="0" indent="0">
              <a:buNone/>
            </a:pPr>
            <a:endParaRPr lang="en-US" dirty="0" smtClean="0"/>
          </a:p>
          <a:p>
            <a:pPr marL="3200400" lvl="7" indent="0">
              <a:buNone/>
            </a:pPr>
            <a:r>
              <a:rPr lang="en-US" altLang="zh-CN" sz="1300" i="1" dirty="0"/>
              <a:t>Slides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adopted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from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CSE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512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–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Data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Visualization,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University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of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Washington,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by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Jeffrey</a:t>
            </a:r>
            <a:r>
              <a:rPr lang="zh-CN" altLang="en-US" sz="1300" i="1" dirty="0"/>
              <a:t> </a:t>
            </a:r>
            <a:r>
              <a:rPr lang="en-US" altLang="zh-CN" sz="1300" i="1" dirty="0" err="1"/>
              <a:t>Heer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6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Experiments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Management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81200" y="1600202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hypothesis:</a:t>
            </a:r>
            <a:r>
              <a:rPr kumimoji="1" lang="zh-CN" altLang="en-US" dirty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Y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increases</a:t>
            </a:r>
            <a:r>
              <a:rPr kumimoji="1" lang="zh-CN" altLang="en-US" dirty="0"/>
              <a:t> </a:t>
            </a:r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increases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B</a:t>
            </a:r>
            <a:r>
              <a:rPr kumimoji="1" lang="zh-CN" altLang="en-US" dirty="0"/>
              <a:t> </a:t>
            </a:r>
            <a:r>
              <a:rPr kumimoji="1" lang="en-US" altLang="zh-CN" dirty="0"/>
              <a:t>decreases,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C&amp;D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together</a:t>
            </a:r>
            <a:r>
              <a:rPr kumimoji="1" lang="zh-CN" altLang="en-US" dirty="0"/>
              <a:t> </a:t>
            </a:r>
            <a:r>
              <a:rPr kumimoji="1" lang="en-US" altLang="zh-CN" dirty="0"/>
              <a:t>satisfy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conditions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/>
              <a:t>Design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experiments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(process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data):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b="1" dirty="0" smtClean="0"/>
              <a:t>Exploratory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visualization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using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scatter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plot,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average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bar/line;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candle-stick,</a:t>
            </a:r>
            <a:r>
              <a:rPr kumimoji="1" lang="zh-CN" altLang="en-US" b="1" dirty="0" smtClean="0"/>
              <a:t>  </a:t>
            </a:r>
            <a:r>
              <a:rPr kumimoji="1" lang="en-US" altLang="zh-CN" b="1" dirty="0" smtClean="0"/>
              <a:t>where y-axis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Y; x-axis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is A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(sometimes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binned)</a:t>
            </a:r>
          </a:p>
          <a:p>
            <a:pPr lvl="1"/>
            <a:r>
              <a:rPr lang="en-US" altLang="zh-CN" dirty="0" smtClean="0">
                <a:latin typeface="Gill Sans MT" charset="0"/>
                <a:cs typeface="Arial" charset="0"/>
              </a:rPr>
              <a:t>Pearson/Kendall/Spearman Correlation;  see if  Y is correlated with A,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B</a:t>
            </a:r>
            <a:r>
              <a:rPr lang="zh-CN" altLang="en-US" dirty="0" smtClean="0">
                <a:latin typeface="Gill Sans MT" charset="0"/>
                <a:cs typeface="Arial" charset="0"/>
              </a:rPr>
              <a:t>, </a:t>
            </a:r>
            <a:r>
              <a:rPr lang="en-US" altLang="zh-CN" dirty="0" smtClean="0">
                <a:latin typeface="Gill Sans MT" charset="0"/>
                <a:cs typeface="Arial" charset="0"/>
              </a:rPr>
              <a:t>based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on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the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correlation</a:t>
            </a:r>
            <a:r>
              <a:rPr lang="zh-CN" altLang="en-US" dirty="0" smtClean="0">
                <a:latin typeface="Gill Sans MT" charset="0"/>
                <a:cs typeface="Arial" charset="0"/>
              </a:rPr>
              <a:t> </a:t>
            </a:r>
            <a:r>
              <a:rPr lang="en-US" altLang="zh-CN" dirty="0" smtClean="0">
                <a:latin typeface="Gill Sans MT" charset="0"/>
                <a:cs typeface="Arial" charset="0"/>
              </a:rPr>
              <a:t>score</a:t>
            </a:r>
          </a:p>
          <a:p>
            <a:pPr lvl="1"/>
            <a:r>
              <a:rPr lang="en-US" altLang="zh-CN" dirty="0" smtClean="0">
                <a:latin typeface="Gill Sans MT" charset="0"/>
                <a:cs typeface="Arial" charset="0"/>
              </a:rPr>
              <a:t>Linear </a:t>
            </a:r>
            <a:r>
              <a:rPr lang="en-US" altLang="zh-CN" dirty="0">
                <a:latin typeface="Gill Sans MT" charset="0"/>
                <a:cs typeface="Arial" charset="0"/>
              </a:rPr>
              <a:t>Regression; 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find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the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 err="1">
                <a:latin typeface="Gill Sans MT" charset="0"/>
                <a:cs typeface="Arial" charset="0"/>
              </a:rPr>
              <a:t>coeffient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</a:t>
            </a:r>
            <a:r>
              <a:rPr lang="zh-CN" altLang="en-US" dirty="0">
                <a:latin typeface="Gill Sans MT" charset="0"/>
                <a:cs typeface="Arial" charset="0"/>
              </a:rPr>
              <a:t>=</a:t>
            </a:r>
            <a:r>
              <a:rPr lang="en-US" altLang="zh-CN" dirty="0">
                <a:latin typeface="Gill Sans MT" charset="0"/>
                <a:cs typeface="Arial" charset="0"/>
              </a:rPr>
              <a:t>alpha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beta</a:t>
            </a:r>
            <a:r>
              <a:rPr lang="zh-CN" altLang="en-US" dirty="0">
                <a:latin typeface="Gill Sans MT" charset="0"/>
                <a:cs typeface="Arial" charset="0"/>
              </a:rPr>
              <a:t> * </a:t>
            </a:r>
            <a:r>
              <a:rPr lang="en-US" altLang="zh-CN" dirty="0">
                <a:latin typeface="Gill Sans MT" charset="0"/>
                <a:cs typeface="Arial" charset="0"/>
              </a:rPr>
              <a:t>A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Information Gain; 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zh-CN" altLang="zh-CN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If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C,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has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any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influence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on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Decision Tree</a:t>
            </a:r>
            <a:r>
              <a:rPr lang="zh-CN" altLang="en-US" dirty="0">
                <a:latin typeface="Gill Sans MT" charset="0"/>
                <a:cs typeface="Arial" charset="0"/>
              </a:rPr>
              <a:t>,</a:t>
            </a:r>
            <a:r>
              <a:rPr lang="en-US" altLang="zh-CN" dirty="0">
                <a:latin typeface="Gill Sans MT" charset="0"/>
                <a:cs typeface="Arial" charset="0"/>
              </a:rPr>
              <a:t>C</a:t>
            </a:r>
            <a:r>
              <a:rPr lang="zh-CN" altLang="zh-CN" dirty="0">
                <a:latin typeface="Gill Sans MT" charset="0"/>
                <a:cs typeface="Arial" charset="0"/>
              </a:rPr>
              <a:t>&gt;2</a:t>
            </a:r>
            <a:r>
              <a:rPr lang="en-US" altLang="zh-CN" dirty="0">
                <a:latin typeface="Gill Sans MT" charset="0"/>
                <a:cs typeface="Arial" charset="0"/>
              </a:rPr>
              <a:t>0</a:t>
            </a:r>
            <a:r>
              <a:rPr lang="zh-CN" altLang="en-US" dirty="0">
                <a:latin typeface="Gill Sans MT" charset="0"/>
                <a:cs typeface="Arial" charset="0"/>
              </a:rPr>
              <a:t>&amp; </a:t>
            </a:r>
            <a:r>
              <a:rPr lang="en-US" altLang="zh-CN" dirty="0">
                <a:latin typeface="Gill Sans MT" charset="0"/>
                <a:cs typeface="Arial" charset="0"/>
              </a:rPr>
              <a:t>D&lt;=5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Y</a:t>
            </a:r>
            <a:r>
              <a:rPr lang="zh-CN" altLang="en-US" dirty="0">
                <a:latin typeface="Gill Sans MT" charset="0"/>
                <a:cs typeface="Arial" charset="0"/>
                <a:sym typeface="Wingdings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is</a:t>
            </a:r>
            <a:r>
              <a:rPr lang="zh-CN" altLang="en-US" dirty="0">
                <a:latin typeface="Gill Sans MT" charset="0"/>
                <a:cs typeface="Arial" charset="0"/>
                <a:sym typeface="Wingdings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  <a:sym typeface="Wingdings"/>
              </a:rPr>
              <a:t>bad;</a:t>
            </a:r>
            <a:r>
              <a:rPr lang="en-US" altLang="zh-CN" dirty="0">
                <a:latin typeface="Gill Sans MT" charset="0"/>
                <a:cs typeface="Arial" charset="0"/>
              </a:rPr>
              <a:t> 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Regression Trees</a:t>
            </a:r>
            <a:r>
              <a:rPr lang="zh-CN" altLang="zh-CN" dirty="0">
                <a:latin typeface="Gill Sans MT" charset="0"/>
                <a:cs typeface="Arial" charset="0"/>
              </a:rPr>
              <a:t>.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Y=alpha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beta</a:t>
            </a:r>
            <a:r>
              <a:rPr lang="zh-CN" altLang="en-US" dirty="0">
                <a:latin typeface="Gill Sans MT" charset="0"/>
                <a:cs typeface="Arial" charset="0"/>
              </a:rPr>
              <a:t> *</a:t>
            </a:r>
            <a:r>
              <a:rPr lang="en-US" altLang="zh-CN" dirty="0">
                <a:latin typeface="Gill Sans MT" charset="0"/>
                <a:cs typeface="Arial" charset="0"/>
              </a:rPr>
              <a:t>C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+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gamma</a:t>
            </a:r>
            <a:r>
              <a:rPr lang="zh-CN" altLang="en-US" dirty="0">
                <a:latin typeface="Gill Sans MT" charset="0"/>
                <a:cs typeface="Arial" charset="0"/>
              </a:rPr>
              <a:t>*</a:t>
            </a:r>
            <a:r>
              <a:rPr lang="en-US" altLang="zh-CN" dirty="0">
                <a:latin typeface="Gill Sans MT" charset="0"/>
                <a:cs typeface="Arial" charset="0"/>
              </a:rPr>
              <a:t>D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if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A&gt;5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&amp;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D&lt;=10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Feature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engineering,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feature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selection,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model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selection</a:t>
            </a: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Machine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learning: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random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forest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etc.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endParaRPr lang="en-US" altLang="zh-CN" dirty="0">
              <a:latin typeface="Gill Sans MT" charset="0"/>
              <a:cs typeface="Arial" charset="0"/>
            </a:endParaRPr>
          </a:p>
          <a:p>
            <a:pPr lvl="1"/>
            <a:r>
              <a:rPr lang="en-US" altLang="zh-CN" dirty="0">
                <a:latin typeface="Gill Sans MT" charset="0"/>
                <a:cs typeface="Arial" charset="0"/>
              </a:rPr>
              <a:t>Deep</a:t>
            </a:r>
            <a:r>
              <a:rPr lang="zh-CN" altLang="en-US" dirty="0">
                <a:latin typeface="Gill Sans MT" charset="0"/>
                <a:cs typeface="Arial" charset="0"/>
              </a:rPr>
              <a:t> </a:t>
            </a:r>
            <a:r>
              <a:rPr lang="en-US" altLang="zh-CN" dirty="0">
                <a:latin typeface="Gill Sans MT" charset="0"/>
                <a:cs typeface="Arial" charset="0"/>
              </a:rPr>
              <a:t>learning:</a:t>
            </a:r>
          </a:p>
          <a:p>
            <a:r>
              <a:rPr kumimoji="1" lang="en-US" altLang="zh-CN" sz="2400" dirty="0" smtClean="0">
                <a:latin typeface="Gill Sans MT" charset="0"/>
                <a:cs typeface="Arial" charset="0"/>
              </a:rPr>
              <a:t>Observations</a:t>
            </a:r>
            <a:r>
              <a:rPr kumimoji="1" lang="zh-CN" altLang="en-US" sz="2400" dirty="0" smtClean="0">
                <a:latin typeface="Gill Sans MT" charset="0"/>
                <a:cs typeface="Arial" charset="0"/>
              </a:rPr>
              <a:t>，</a:t>
            </a:r>
            <a:r>
              <a:rPr kumimoji="1" lang="en-US" altLang="zh-CN" sz="2400" dirty="0" smtClean="0">
                <a:latin typeface="Gill Sans MT" charset="0"/>
                <a:cs typeface="Arial" charset="0"/>
              </a:rPr>
              <a:t>e.g.:</a:t>
            </a:r>
            <a:endParaRPr kumimoji="1" lang="en-US" altLang="zh-CN" sz="2400" dirty="0">
              <a:latin typeface="Gill Sans MT" charset="0"/>
              <a:cs typeface="Arial" charset="0"/>
            </a:endParaRPr>
          </a:p>
          <a:p>
            <a:pPr lvl="1"/>
            <a:r>
              <a:rPr kumimoji="1" lang="en-US" altLang="zh-CN" sz="2000" dirty="0" smtClean="0"/>
              <a:t>Y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increases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when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increases;</a:t>
            </a:r>
            <a:r>
              <a:rPr kumimoji="1" lang="zh-CN" altLang="en-US" sz="2000" dirty="0"/>
              <a:t>  </a:t>
            </a:r>
            <a:endParaRPr kumimoji="1" lang="en-US" altLang="zh-CN" sz="2000" dirty="0" smtClean="0"/>
          </a:p>
          <a:p>
            <a:pPr lvl="1"/>
            <a:r>
              <a:rPr kumimoji="1" lang="en-US" altLang="zh-CN" sz="2000" dirty="0" smtClean="0"/>
              <a:t>when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/>
              <a:t>C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by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s%,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will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increase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by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t%;</a:t>
            </a:r>
            <a:r>
              <a:rPr kumimoji="1" lang="zh-CN" altLang="en-US" sz="2000" dirty="0"/>
              <a:t> </a:t>
            </a:r>
            <a:endParaRPr kumimoji="1" lang="en-US" altLang="zh-CN" sz="2000" dirty="0" smtClean="0"/>
          </a:p>
          <a:p>
            <a:r>
              <a:rPr kumimoji="1" lang="en-US" altLang="zh-CN" dirty="0" smtClean="0">
                <a:latin typeface="Gill Sans MT" charset="0"/>
                <a:cs typeface="Arial" charset="0"/>
              </a:rPr>
              <a:t>Conclusions</a:t>
            </a:r>
          </a:p>
          <a:p>
            <a:pPr lvl="1"/>
            <a:endParaRPr kumimoji="1" lang="en-US" altLang="zh-CN" dirty="0" smtClean="0"/>
          </a:p>
          <a:p>
            <a:endParaRPr kumimoji="1"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A11FA-5C2E-BC4C-AF4F-A271641D34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Create Visualizations?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</a:t>
            </a:r>
            <a:r>
              <a:rPr lang="en-US" dirty="0"/>
              <a:t>questions (or discover them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Make decisions</a:t>
            </a:r>
          </a:p>
          <a:p>
            <a:r>
              <a:rPr lang="en-US" dirty="0" smtClean="0"/>
              <a:t>See </a:t>
            </a:r>
            <a:r>
              <a:rPr lang="en-US" dirty="0"/>
              <a:t>data in </a:t>
            </a:r>
            <a:r>
              <a:rPr lang="en-US" dirty="0" smtClean="0"/>
              <a:t>context</a:t>
            </a:r>
          </a:p>
          <a:p>
            <a:r>
              <a:rPr lang="en-US" dirty="0" smtClean="0"/>
              <a:t>Expand </a:t>
            </a:r>
            <a:r>
              <a:rPr lang="en-US" dirty="0"/>
              <a:t>memory </a:t>
            </a:r>
          </a:p>
          <a:p>
            <a:r>
              <a:rPr lang="en-US" dirty="0"/>
              <a:t>Support graphical </a:t>
            </a:r>
            <a:r>
              <a:rPr lang="en-US" dirty="0" smtClean="0"/>
              <a:t>calculation</a:t>
            </a:r>
          </a:p>
          <a:p>
            <a:r>
              <a:rPr lang="en-US" dirty="0" smtClean="0"/>
              <a:t>Find patterns</a:t>
            </a:r>
          </a:p>
          <a:p>
            <a:r>
              <a:rPr lang="en-US" b="1" dirty="0" smtClean="0"/>
              <a:t>Present </a:t>
            </a:r>
            <a:r>
              <a:rPr lang="en-US" b="1" dirty="0"/>
              <a:t>argument or tell a story </a:t>
            </a:r>
            <a:endParaRPr lang="en-US" b="1" dirty="0" smtClean="0"/>
          </a:p>
          <a:p>
            <a:r>
              <a:rPr lang="en-US" dirty="0" smtClean="0"/>
              <a:t>Inspire</a:t>
            </a:r>
          </a:p>
          <a:p>
            <a:pPr marL="0" indent="0">
              <a:buNone/>
            </a:pPr>
            <a:endParaRPr lang="en-US" dirty="0" smtClean="0"/>
          </a:p>
          <a:p>
            <a:pPr marL="3200400" lvl="7" indent="0">
              <a:buNone/>
            </a:pPr>
            <a:r>
              <a:rPr lang="en-US" altLang="zh-CN" sz="1300" i="1" dirty="0"/>
              <a:t>Slides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adopted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from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CSE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512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–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Data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Visualization,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University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of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Washington,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by</a:t>
            </a:r>
            <a:r>
              <a:rPr lang="zh-CN" altLang="en-US" sz="1300" i="1" dirty="0"/>
              <a:t> </a:t>
            </a:r>
            <a:r>
              <a:rPr lang="en-US" altLang="zh-CN" sz="1300" i="1" dirty="0"/>
              <a:t>Jeffrey</a:t>
            </a:r>
            <a:r>
              <a:rPr lang="zh-CN" altLang="en-US" sz="1300" i="1" dirty="0"/>
              <a:t> </a:t>
            </a:r>
            <a:r>
              <a:rPr lang="en-US" altLang="zh-CN" sz="1300" i="1" dirty="0" err="1"/>
              <a:t>Heer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5772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Telling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Figures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copied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book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“</a:t>
            </a:r>
            <a:r>
              <a:rPr lang="en-US" altLang="zh-CN" dirty="0" smtClean="0"/>
              <a:t>Story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Teling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visualization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guide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business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professionals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Cole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Nussbaumer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Knaflic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Information: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“Ticket”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maintenance</a:t>
            </a:r>
            <a:br>
              <a:rPr lang="en-US" altLang="zh-CN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708" y="1219569"/>
            <a:ext cx="6347045" cy="5615560"/>
          </a:xfrm>
        </p:spPr>
      </p:pic>
    </p:spTree>
    <p:extLst>
      <p:ext uri="{BB962C8B-B14F-4D97-AF65-F5344CB8AC3E}">
        <p14:creationId xmlns:p14="http://schemas.microsoft.com/office/powerpoint/2010/main" val="16399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612</Words>
  <Application>Microsoft Macintosh PowerPoint</Application>
  <PresentationFormat>Widescreen</PresentationFormat>
  <Paragraphs>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 Light</vt:lpstr>
      <vt:lpstr>宋体</vt:lpstr>
      <vt:lpstr>Arial</vt:lpstr>
      <vt:lpstr>Calibri</vt:lpstr>
      <vt:lpstr>Gill Sans MT</vt:lpstr>
      <vt:lpstr>Wingdings</vt:lpstr>
      <vt:lpstr>Office 主题</vt:lpstr>
      <vt:lpstr>Exploratory Experiment through Visualization</vt:lpstr>
      <vt:lpstr>Roadmap</vt:lpstr>
      <vt:lpstr>The value of data visualization</vt:lpstr>
      <vt:lpstr>What is Visualization?  </vt:lpstr>
      <vt:lpstr>Why Create Visualizations? </vt:lpstr>
      <vt:lpstr>Experiments in Network Management </vt:lpstr>
      <vt:lpstr>Why Create Visualizations? </vt:lpstr>
      <vt:lpstr>Story Telling with Data</vt:lpstr>
      <vt:lpstr>Background Information: “Ticket” in IT maintenance </vt:lpstr>
      <vt:lpstr>Story   Suppose you manage an IT team and want to show the volume of incoming tickets exceeds your team’s resources</vt:lpstr>
      <vt:lpstr>De-cluttering: step‐by‐step</vt:lpstr>
      <vt:lpstr>De-cluttering (1): Remove chart border</vt:lpstr>
      <vt:lpstr>De-cluttering (2): Remove gridlines</vt:lpstr>
      <vt:lpstr>De-cluttering (3): Remove data markers</vt:lpstr>
      <vt:lpstr>De-cluttering (4): Clean up axis labels</vt:lpstr>
      <vt:lpstr>De-cluttering (5): Label data directly</vt:lpstr>
      <vt:lpstr>De-cluttering (6): Leverage consistent color</vt:lpstr>
      <vt:lpstr>Are we done yet? </vt:lpstr>
      <vt:lpstr>Focusing audience’s attention (1):  Push everything to the background</vt:lpstr>
      <vt:lpstr>Focusing audience’s attention (2):  Make the data stand out</vt:lpstr>
      <vt:lpstr>Focusing audience’s attention (3):  Too many data labels feels cluttered</vt:lpstr>
      <vt:lpstr>Focusing audience’s attention (4):  Data Labels used sparingly help draw attention</vt:lpstr>
      <vt:lpstr>Use words to make the graph accessible  </vt:lpstr>
      <vt:lpstr>Add action title and annotation</vt:lpstr>
      <vt:lpstr>Roadmap</vt:lpstr>
      <vt:lpstr>Where Power BI is in the Gartner magic quadrant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MaMingHua(技术工程部)</dc:creator>
  <cp:lastModifiedBy>Microsoft Office User</cp:lastModifiedBy>
  <cp:revision>33</cp:revision>
  <dcterms:created xsi:type="dcterms:W3CDTF">2017-02-06T03:04:58Z</dcterms:created>
  <dcterms:modified xsi:type="dcterms:W3CDTF">2018-02-28T01:33:09Z</dcterms:modified>
</cp:coreProperties>
</file>