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6" r:id="rId2"/>
    <p:sldId id="257" r:id="rId3"/>
    <p:sldId id="276" r:id="rId4"/>
    <p:sldId id="267" r:id="rId5"/>
    <p:sldId id="280" r:id="rId6"/>
    <p:sldId id="274" r:id="rId7"/>
    <p:sldId id="294" r:id="rId8"/>
    <p:sldId id="283" r:id="rId9"/>
    <p:sldId id="359" r:id="rId10"/>
    <p:sldId id="287" r:id="rId11"/>
    <p:sldId id="269" r:id="rId12"/>
    <p:sldId id="289" r:id="rId13"/>
    <p:sldId id="288" r:id="rId14"/>
    <p:sldId id="290" r:id="rId15"/>
    <p:sldId id="291" r:id="rId16"/>
    <p:sldId id="286" r:id="rId17"/>
    <p:sldId id="258" r:id="rId18"/>
    <p:sldId id="292" r:id="rId19"/>
    <p:sldId id="278" r:id="rId20"/>
    <p:sldId id="263" r:id="rId21"/>
    <p:sldId id="264" r:id="rId22"/>
    <p:sldId id="282" r:id="rId23"/>
    <p:sldId id="27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31E34"/>
    <a:srgbClr val="FFC101"/>
    <a:srgbClr val="FF3E2F"/>
    <a:srgbClr val="155DF0"/>
    <a:srgbClr val="0432FF"/>
    <a:srgbClr val="221E1F"/>
    <a:srgbClr val="66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860"/>
    <p:restoredTop sz="75484" autoAdjust="0"/>
  </p:normalViewPr>
  <p:slideViewPr>
    <p:cSldViewPr snapToGrid="0" snapToObjects="1">
      <p:cViewPr varScale="1">
        <p:scale>
          <a:sx n="271" d="100"/>
          <a:sy n="271" d="100"/>
        </p:scale>
        <p:origin x="4512" y="18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34D5D9-654F-D446-B375-031F77021F46}" type="datetimeFigureOut">
              <a:rPr lang="en-US" smtClean="0"/>
              <a:t>12/11/19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1BAFC9-EC10-6547-9C34-5A9E5DD21D97}" type="slidenum">
              <a:rPr lang="en-US" smtClean="0"/>
              <a:t>‹#›</a:t>
            </a:fld>
            <a:endParaRPr lang="en-US"/>
          </a:p>
        </p:txBody>
      </p:sp>
    </p:spTree>
    <p:extLst>
      <p:ext uri="{BB962C8B-B14F-4D97-AF65-F5344CB8AC3E}">
        <p14:creationId xmlns:p14="http://schemas.microsoft.com/office/powerpoint/2010/main" val="2049214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a:t>
            </a:r>
            <a:r>
              <a:rPr lang="en-US" baseline="0" dirty="0"/>
              <a:t> am going to talk about resource management with deep reinforcement learning. This is a joint work with </a:t>
            </a:r>
            <a:r>
              <a:rPr lang="en-US" baseline="0" dirty="0" err="1"/>
              <a:t>mohammad</a:t>
            </a:r>
            <a:r>
              <a:rPr lang="en-US" baseline="0" dirty="0"/>
              <a:t>, </a:t>
            </a:r>
            <a:r>
              <a:rPr lang="en-US" baseline="0" dirty="0" err="1"/>
              <a:t>ishai</a:t>
            </a:r>
            <a:r>
              <a:rPr lang="en-US" baseline="0" dirty="0"/>
              <a:t> and </a:t>
            </a:r>
            <a:r>
              <a:rPr lang="en-US" baseline="0" dirty="0" err="1"/>
              <a:t>srikanth</a:t>
            </a:r>
            <a:r>
              <a:rPr lang="en-US" baseline="0" dirty="0"/>
              <a:t>. </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C41BAFC9-EC10-6547-9C34-5A9E5DD21D97}" type="slidenum">
              <a:rPr lang="en-US" smtClean="0"/>
              <a:t>1</a:t>
            </a:fld>
            <a:endParaRPr lang="en-US"/>
          </a:p>
        </p:txBody>
      </p:sp>
    </p:spTree>
    <p:extLst>
      <p:ext uri="{BB962C8B-B14F-4D97-AF65-F5344CB8AC3E}">
        <p14:creationId xmlns:p14="http://schemas.microsoft.com/office/powerpoint/2010/main" val="15979950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To map this problem to a Reinforcement Learning problem we need to define 3 aspects: what is the state in the environment, what sets of action to take, and what is the reward signal.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Let’s take a look of them one by one.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C41BAFC9-EC10-6547-9C34-5A9E5DD21D97}" type="slidenum">
              <a:rPr lang="en-US" smtClean="0"/>
              <a:t>11</a:t>
            </a:fld>
            <a:endParaRPr lang="en-US"/>
          </a:p>
        </p:txBody>
      </p:sp>
    </p:spTree>
    <p:extLst>
      <p:ext uri="{BB962C8B-B14F-4D97-AF65-F5344CB8AC3E}">
        <p14:creationId xmlns:p14="http://schemas.microsoft.com/office/powerpoint/2010/main" val="13652482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state is simple. It is exactly the image I just described. The cluster space contains different colors for jobs currently running. And there is a pending job queue. These are the inputs to the scheduler agent.</a:t>
            </a:r>
          </a:p>
        </p:txBody>
      </p:sp>
      <p:sp>
        <p:nvSpPr>
          <p:cNvPr id="4" name="Slide Number Placeholder 3"/>
          <p:cNvSpPr>
            <a:spLocks noGrp="1"/>
          </p:cNvSpPr>
          <p:nvPr>
            <p:ph type="sldNum" sz="quarter" idx="10"/>
          </p:nvPr>
        </p:nvSpPr>
        <p:spPr/>
        <p:txBody>
          <a:bodyPr/>
          <a:lstStyle/>
          <a:p>
            <a:fld id="{C41BAFC9-EC10-6547-9C34-5A9E5DD21D97}" type="slidenum">
              <a:rPr lang="en-US" smtClean="0"/>
              <a:t>12</a:t>
            </a:fld>
            <a:endParaRPr lang="en-US"/>
          </a:p>
        </p:txBody>
      </p:sp>
    </p:spTree>
    <p:extLst>
      <p:ext uri="{BB962C8B-B14F-4D97-AF65-F5344CB8AC3E}">
        <p14:creationId xmlns:p14="http://schemas.microsoft.com/office/powerpoint/2010/main" val="10521541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Now, what are the actions?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At every time step, the scheduler can pick any subset of the pending jobs to schedule.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 naive way of representing the action, is to pick any subset of the jobs to allocate. For example, the agent decides to allocate both the blue job and the yellow job. The challenge with this is that, when there are many jobs, picking any subset means a huge action space, which will make it harder to learn the best action.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We use a trick to keep the action space small.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C41BAFC9-EC10-6547-9C34-5A9E5DD21D97}" type="slidenum">
              <a:rPr lang="en-US" smtClean="0"/>
              <a:t>13</a:t>
            </a:fld>
            <a:endParaRPr lang="en-US"/>
          </a:p>
        </p:txBody>
      </p:sp>
    </p:spTree>
    <p:extLst>
      <p:ext uri="{BB962C8B-B14F-4D97-AF65-F5344CB8AC3E}">
        <p14:creationId xmlns:p14="http://schemas.microsoft.com/office/powerpoint/2010/main" val="14594774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We break down the allocation decision at each time into a sequence of steps. And we introduce a special action called the move on action.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In each step, the agent picks a single job to run in the cluster and it will be allocated to the first available slot. [click]. Similar for this another yellow job.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After the agent picks all the jobs it wants to, it will choose the move on action to signal that it is done. The cluster now proceeds to work on the allocated jobs; in our simulated environment, the jobs in the cluster move up by 1 unit, simulating time passing by 1 unit.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sequential allocation allows the agent to select any subset of pending job but the action space is only linear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C41BAFC9-EC10-6547-9C34-5A9E5DD21D97}" type="slidenum">
              <a:rPr lang="en-US" smtClean="0"/>
              <a:t>14</a:t>
            </a:fld>
            <a:endParaRPr lang="en-US"/>
          </a:p>
        </p:txBody>
      </p:sp>
    </p:spTree>
    <p:extLst>
      <p:ext uri="{BB962C8B-B14F-4D97-AF65-F5344CB8AC3E}">
        <p14:creationId xmlns:p14="http://schemas.microsoft.com/office/powerpoint/2010/main" val="6610570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sequential allocation allows the agent to select any subset of pending job but the action space is only linear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C41BAFC9-EC10-6547-9C34-5A9E5DD21D97}" type="slidenum">
              <a:rPr lang="en-US" smtClean="0"/>
              <a:t>15</a:t>
            </a:fld>
            <a:endParaRPr lang="en-US"/>
          </a:p>
        </p:txBody>
      </p:sp>
    </p:spTree>
    <p:extLst>
      <p:ext uri="{BB962C8B-B14F-4D97-AF65-F5344CB8AC3E}">
        <p14:creationId xmlns:p14="http://schemas.microsoft.com/office/powerpoint/2010/main" val="2584211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aseline="0" dirty="0"/>
              <a:t>Now we get to choose what reward signal to use.</a:t>
            </a:r>
          </a:p>
          <a:p>
            <a:r>
              <a:rPr lang="en-US" baseline="0" dirty="0"/>
              <a:t>Remember our objective is average slowdown, the normalized job completion time.</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Accordingly we give a penalty of -1/job length at each time step. Recall that the goal of RL is to maximize the total reward, when you sum over all the penalty over all time, it becomes exactly job duration. This reward signal is designed to exactly match the objective.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With all 3 components defined, let’s take a closer look at the learning agent, which really makes the scheduling decisions. </a:t>
            </a:r>
          </a:p>
        </p:txBody>
      </p:sp>
      <p:sp>
        <p:nvSpPr>
          <p:cNvPr id="4" name="Slide Number Placeholder 3"/>
          <p:cNvSpPr>
            <a:spLocks noGrp="1"/>
          </p:cNvSpPr>
          <p:nvPr>
            <p:ph type="sldNum" sz="quarter" idx="10"/>
          </p:nvPr>
        </p:nvSpPr>
        <p:spPr/>
        <p:txBody>
          <a:bodyPr/>
          <a:lstStyle/>
          <a:p>
            <a:fld id="{C41BAFC9-EC10-6547-9C34-5A9E5DD21D97}" type="slidenum">
              <a:rPr lang="en-US" smtClean="0"/>
              <a:t>16</a:t>
            </a:fld>
            <a:endParaRPr lang="en-US"/>
          </a:p>
        </p:txBody>
      </p:sp>
    </p:spTree>
    <p:extLst>
      <p:ext uri="{BB962C8B-B14F-4D97-AF65-F5344CB8AC3E}">
        <p14:creationId xmlns:p14="http://schemas.microsoft.com/office/powerpoint/2010/main" val="12138704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Let’s open it up.</a:t>
            </a:r>
            <a:endParaRPr lang="en-US" dirty="0"/>
          </a:p>
          <a:p>
            <a:endParaRPr lang="en-US" dirty="0"/>
          </a:p>
          <a:p>
            <a:r>
              <a:rPr lang="en-US" dirty="0"/>
              <a:t>The agent takes</a:t>
            </a:r>
            <a:r>
              <a:rPr lang="en-US" baseline="0" dirty="0"/>
              <a:t> the observed state as input, the images that I just described. It passes this through a deep neural network. The output of the neural net is a probability distribution over a set of actions. The neural net essentially encodes a scheduling policy.</a:t>
            </a:r>
          </a:p>
          <a:p>
            <a:endParaRPr lang="en-US" baseline="0" dirty="0"/>
          </a:p>
          <a:p>
            <a:r>
              <a:rPr lang="en-US" baseline="0" dirty="0"/>
              <a:t>Now how do we train this agent, how do we improve its scheduling policy?</a:t>
            </a:r>
          </a:p>
          <a:p>
            <a:endParaRPr lang="en-US" baseline="0" dirty="0"/>
          </a:p>
          <a:p>
            <a:r>
              <a:rPr lang="en-US" baseline="0" dirty="0"/>
              <a:t>Well we actually do standard gradient descent. Remember, the goal is to maximize total reward, we can take the gradient of the total reward and move the neural net parameter in the direction of the gradient. </a:t>
            </a:r>
          </a:p>
          <a:p>
            <a:endParaRPr lang="en-US" baseline="0" dirty="0"/>
          </a:p>
          <a:p>
            <a:r>
              <a:rPr lang="en-US" baseline="0" dirty="0"/>
              <a:t>[click] In practice, the gradient of total reward can be estimated from samples of experience, in this </a:t>
            </a:r>
            <a:r>
              <a:rPr lang="en-US" baseline="0" dirty="0" err="1"/>
              <a:t>v_t</a:t>
            </a:r>
            <a:r>
              <a:rPr lang="en-US" baseline="0" dirty="0"/>
              <a:t> term.  [shouldn’t there be a sum over t in the formula?]</a:t>
            </a:r>
          </a:p>
          <a:p>
            <a:endParaRPr lang="en-US" baseline="0" dirty="0"/>
          </a:p>
          <a:p>
            <a:r>
              <a:rPr lang="en-US" baseline="0" dirty="0"/>
              <a:t>[click] The idea is you run the system, observe a trajectory of reward for different actions, and move the parameters in the direction that can increase the reward – basically, you increase the probability of actions that lead empirically to high rewards, and decrease the probability of actions that have low rewards. </a:t>
            </a:r>
          </a:p>
          <a:p>
            <a:endParaRPr lang="en-US" baseline="0" dirty="0"/>
          </a:p>
          <a:p>
            <a:r>
              <a:rPr lang="en-US" baseline="0" dirty="0"/>
              <a:t>The details are in the paper. Let me show you an example of how the agent learns.</a:t>
            </a:r>
          </a:p>
        </p:txBody>
      </p:sp>
      <p:sp>
        <p:nvSpPr>
          <p:cNvPr id="4" name="Slide Number Placeholder 3"/>
          <p:cNvSpPr>
            <a:spLocks noGrp="1"/>
          </p:cNvSpPr>
          <p:nvPr>
            <p:ph type="sldNum" sz="quarter" idx="10"/>
          </p:nvPr>
        </p:nvSpPr>
        <p:spPr/>
        <p:txBody>
          <a:bodyPr/>
          <a:lstStyle/>
          <a:p>
            <a:fld id="{C41BAFC9-EC10-6547-9C34-5A9E5DD21D97}" type="slidenum">
              <a:rPr lang="en-US" smtClean="0"/>
              <a:t>17</a:t>
            </a:fld>
            <a:endParaRPr lang="en-US"/>
          </a:p>
        </p:txBody>
      </p:sp>
    </p:spTree>
    <p:extLst>
      <p:ext uri="{BB962C8B-B14F-4D97-AF65-F5344CB8AC3E}">
        <p14:creationId xmlns:p14="http://schemas.microsoft.com/office/powerpoint/2010/main" val="12302418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is a graph showing the learning behavior. X axis is the training iteration, y axis is our objective slowdown of jobs, the smaller the better. This is the learning curve of </a:t>
            </a:r>
            <a:r>
              <a:rPr lang="en-US" baseline="0" dirty="0" err="1"/>
              <a:t>DeepRM</a:t>
            </a:r>
            <a:r>
              <a:rPr lang="en-US" baseline="0" dirty="0"/>
              <a:t>. As we expected, it improves its performance as the training iteration increases. </a:t>
            </a:r>
          </a:p>
          <a:p>
            <a:endParaRPr lang="en-US" baseline="0" dirty="0"/>
          </a:p>
          <a:p>
            <a:r>
              <a:rPr lang="en-US" baseline="0" dirty="0"/>
              <a:t>For reference, we also plot a few other schemes as comparison. SJF is shortest job first. Packer is a heuristic that tries to pack as many jobs as possible in a scheduling run. Tetris* is a simplified variant of state-of-the-art Tetris scheduler from </a:t>
            </a:r>
            <a:r>
              <a:rPr lang="en-US" baseline="0" dirty="0" err="1"/>
              <a:t>sigcomm</a:t>
            </a:r>
            <a:r>
              <a:rPr lang="en-US" baseline="0" dirty="0"/>
              <a:t> 2014.</a:t>
            </a:r>
            <a:endParaRPr lang="en-US" dirty="0"/>
          </a:p>
        </p:txBody>
      </p:sp>
      <p:sp>
        <p:nvSpPr>
          <p:cNvPr id="4" name="Slide Number Placeholder 3"/>
          <p:cNvSpPr>
            <a:spLocks noGrp="1"/>
          </p:cNvSpPr>
          <p:nvPr>
            <p:ph type="sldNum" sz="quarter" idx="10"/>
          </p:nvPr>
        </p:nvSpPr>
        <p:spPr/>
        <p:txBody>
          <a:bodyPr/>
          <a:lstStyle/>
          <a:p>
            <a:fld id="{C41BAFC9-EC10-6547-9C34-5A9E5DD21D97}" type="slidenum">
              <a:rPr lang="en-US" smtClean="0"/>
              <a:t>18</a:t>
            </a:fld>
            <a:endParaRPr lang="en-US"/>
          </a:p>
        </p:txBody>
      </p:sp>
    </p:spTree>
    <p:extLst>
      <p:ext uri="{BB962C8B-B14F-4D97-AF65-F5344CB8AC3E}">
        <p14:creationId xmlns:p14="http://schemas.microsoft.com/office/powerpoint/2010/main" val="4591822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Now we zoom in on each training region and see what it does. This is a visualization of cluster state and pending jobs in our experiment. </a:t>
            </a:r>
          </a:p>
          <a:p>
            <a:endParaRPr lang="en-US" dirty="0"/>
          </a:p>
          <a:p>
            <a:r>
              <a:rPr lang="en-US" dirty="0"/>
              <a:t>Initially</a:t>
            </a:r>
            <a:r>
              <a:rPr lang="en-US" baseline="0" dirty="0"/>
              <a:t> the parameters in the neural net is all random and therefore the policy is just random policy. As you can see, the agent just makes some completely random decision and the pending job queue quickly grows. </a:t>
            </a:r>
          </a:p>
          <a:p>
            <a:endParaRPr lang="en-US" baseline="0" dirty="0"/>
          </a:p>
          <a:p>
            <a:r>
              <a:rPr lang="en-US" baseline="0" dirty="0"/>
              <a:t>[click]</a:t>
            </a:r>
          </a:p>
          <a:p>
            <a:r>
              <a:rPr lang="en-US" dirty="0"/>
              <a:t>After</a:t>
            </a:r>
            <a:r>
              <a:rPr lang="en-US" baseline="0" dirty="0"/>
              <a:t> a few iterations, something interesting happened. The agent figures out, oh this is a scheduling task. We’d better allocate a job when there is available resource. This is a non trivial step, keep in mind that we didn't tell anything to the agent about those blocks, what it means by allocating, what it means by available resource. It just figures itself out through experience. </a:t>
            </a:r>
          </a:p>
          <a:p>
            <a:endParaRPr lang="en-US" baseline="0" dirty="0"/>
          </a:p>
          <a:p>
            <a:r>
              <a:rPr lang="en-US" baseline="0" dirty="0"/>
              <a:t>[click]</a:t>
            </a:r>
          </a:p>
          <a:p>
            <a:r>
              <a:rPr lang="en-US" baseline="0" dirty="0"/>
              <a:t>After more training, it </a:t>
            </a:r>
            <a:r>
              <a:rPr lang="en-US" baseline="0" dirty="0" err="1"/>
              <a:t>becomes"clever</a:t>
            </a:r>
            <a:r>
              <a:rPr lang="en-US" baseline="0" dirty="0"/>
              <a:t>” enough to realize the objective has something to do with the size of the job, and it learns to favor small jobs over big jobs. </a:t>
            </a:r>
          </a:p>
          <a:p>
            <a:endParaRPr lang="en-US" baseline="0" dirty="0"/>
          </a:p>
        </p:txBody>
      </p:sp>
      <p:sp>
        <p:nvSpPr>
          <p:cNvPr id="4" name="Slide Number Placeholder 3"/>
          <p:cNvSpPr>
            <a:spLocks noGrp="1"/>
          </p:cNvSpPr>
          <p:nvPr>
            <p:ph type="sldNum" sz="quarter" idx="10"/>
          </p:nvPr>
        </p:nvSpPr>
        <p:spPr/>
        <p:txBody>
          <a:bodyPr/>
          <a:lstStyle/>
          <a:p>
            <a:fld id="{C41BAFC9-EC10-6547-9C34-5A9E5DD21D97}" type="slidenum">
              <a:rPr lang="en-US" smtClean="0"/>
              <a:t>19</a:t>
            </a:fld>
            <a:endParaRPr lang="en-US"/>
          </a:p>
        </p:txBody>
      </p:sp>
    </p:spTree>
    <p:extLst>
      <p:ext uri="{BB962C8B-B14F-4D97-AF65-F5344CB8AC3E}">
        <p14:creationId xmlns:p14="http://schemas.microsoft.com/office/powerpoint/2010/main" val="21118131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because of the time constraints,</a:t>
            </a:r>
            <a:r>
              <a:rPr lang="en-US" baseline="0" dirty="0"/>
              <a:t> I just briefly go over c</a:t>
            </a:r>
            <a:r>
              <a:rPr lang="en-US" dirty="0"/>
              <a:t>ouple of highlights</a:t>
            </a:r>
            <a:r>
              <a:rPr lang="en-US" baseline="0" dirty="0"/>
              <a:t> from our preliminary evaluation, there are more results in the paper.</a:t>
            </a:r>
          </a:p>
          <a:p>
            <a:endParaRPr lang="en-US" baseline="0" dirty="0"/>
          </a:p>
          <a:p>
            <a:r>
              <a:rPr lang="en-US" baseline="0" dirty="0"/>
              <a:t>Here we conduct a simulation on synthetic workloads. Finite bursts of jobs arrive at different levels of cluster loads. </a:t>
            </a:r>
          </a:p>
          <a:p>
            <a:endParaRPr lang="en-US" baseline="0" dirty="0"/>
          </a:p>
          <a:p>
            <a:r>
              <a:rPr lang="en-US" baseline="0" dirty="0"/>
              <a:t>We train </a:t>
            </a:r>
            <a:r>
              <a:rPr lang="en-US" baseline="0" dirty="0" err="1"/>
              <a:t>DeepRM</a:t>
            </a:r>
            <a:r>
              <a:rPr lang="en-US" baseline="0" dirty="0"/>
              <a:t> using a set of training workloads and let it converge to a scheduling policy. Then we compare it against with existing heuristics on a testing dataset, which consists of workload it hasn’t seen before, but drawn from the same distribution.</a:t>
            </a:r>
          </a:p>
          <a:p>
            <a:endParaRPr lang="en-US" baseline="0" dirty="0"/>
          </a:p>
          <a:p>
            <a:r>
              <a:rPr lang="en-US" baseline="0" dirty="0"/>
              <a:t>The graph here is slowdown on different cluster load. </a:t>
            </a:r>
          </a:p>
          <a:p>
            <a:endParaRPr lang="en-US" baseline="0" dirty="0"/>
          </a:p>
          <a:p>
            <a:r>
              <a:rPr lang="en-US" baseline="0" dirty="0"/>
              <a:t>It turns out </a:t>
            </a:r>
            <a:r>
              <a:rPr lang="en-US" baseline="0" dirty="0" err="1"/>
              <a:t>DeepRM</a:t>
            </a:r>
            <a:r>
              <a:rPr lang="en-US" baseline="0" dirty="0"/>
              <a:t> is able to perform similarly with other heuristics at low load, and performs notably better in higher load. </a:t>
            </a:r>
            <a:endParaRPr lang="en-US" dirty="0"/>
          </a:p>
        </p:txBody>
      </p:sp>
      <p:sp>
        <p:nvSpPr>
          <p:cNvPr id="4" name="Slide Number Placeholder 3"/>
          <p:cNvSpPr>
            <a:spLocks noGrp="1"/>
          </p:cNvSpPr>
          <p:nvPr>
            <p:ph type="sldNum" sz="quarter" idx="10"/>
          </p:nvPr>
        </p:nvSpPr>
        <p:spPr/>
        <p:txBody>
          <a:bodyPr/>
          <a:lstStyle/>
          <a:p>
            <a:fld id="{C41BAFC9-EC10-6547-9C34-5A9E5DD21D97}" type="slidenum">
              <a:rPr lang="en-US" smtClean="0"/>
              <a:t>20</a:t>
            </a:fld>
            <a:endParaRPr lang="en-US"/>
          </a:p>
        </p:txBody>
      </p:sp>
    </p:spTree>
    <p:extLst>
      <p:ext uri="{BB962C8B-B14F-4D97-AF65-F5344CB8AC3E}">
        <p14:creationId xmlns:p14="http://schemas.microsoft.com/office/powerpoint/2010/main" val="1418095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Resource management is </a:t>
            </a:r>
            <a:r>
              <a:rPr lang="en-US" baseline="0" dirty="0"/>
              <a:t>everywhere in computer systems. </a:t>
            </a:r>
          </a:p>
          <a:p>
            <a:endParaRPr lang="en-US" baseline="0" dirty="0"/>
          </a:p>
          <a:p>
            <a:r>
              <a:rPr lang="en-US" baseline="0" dirty="0"/>
              <a:t>Examples include: </a:t>
            </a:r>
          </a:p>
          <a:p>
            <a:endParaRPr lang="en-US" baseline="0" dirty="0"/>
          </a:p>
          <a:p>
            <a:r>
              <a:rPr lang="en-US" baseline="0" dirty="0"/>
              <a:t>--- Cluster scheduling, where we need to manage the resources of a large number of machines in a cluster and schedule jobs on them.</a:t>
            </a:r>
          </a:p>
          <a:p>
            <a:r>
              <a:rPr lang="en-US" baseline="0" dirty="0"/>
              <a:t>--- Video streaming on mobile devices, where we need to carefully adapt the bit rate to make use of the limited network resource. </a:t>
            </a:r>
          </a:p>
          <a:p>
            <a:r>
              <a:rPr lang="en-US" baseline="0" dirty="0"/>
              <a:t>--- And many other examples, like </a:t>
            </a:r>
            <a:r>
              <a:rPr lang="en-US" baseline="0" dirty="0" err="1"/>
              <a:t>vm</a:t>
            </a:r>
            <a:r>
              <a:rPr lang="en-US" baseline="0" dirty="0"/>
              <a:t> placement in the cloud, congestion control.. </a:t>
            </a:r>
          </a:p>
          <a:p>
            <a:endParaRPr lang="en-US" baseline="0" dirty="0"/>
          </a:p>
          <a:p>
            <a:r>
              <a:rPr lang="en-US" baseline="0" dirty="0"/>
              <a:t>Such problems have been around for a long time, both in theory and practice, and yet resource management remains a significant challenge in computer systems. </a:t>
            </a:r>
          </a:p>
        </p:txBody>
      </p:sp>
      <p:sp>
        <p:nvSpPr>
          <p:cNvPr id="4" name="Slide Number Placeholder 3"/>
          <p:cNvSpPr>
            <a:spLocks noGrp="1"/>
          </p:cNvSpPr>
          <p:nvPr>
            <p:ph type="sldNum" sz="quarter" idx="10"/>
          </p:nvPr>
        </p:nvSpPr>
        <p:spPr/>
        <p:txBody>
          <a:bodyPr/>
          <a:lstStyle/>
          <a:p>
            <a:fld id="{C41BAFC9-EC10-6547-9C34-5A9E5DD21D97}" type="slidenum">
              <a:rPr lang="en-US" smtClean="0"/>
              <a:t>2</a:t>
            </a:fld>
            <a:endParaRPr lang="en-US"/>
          </a:p>
        </p:txBody>
      </p:sp>
    </p:spTree>
    <p:extLst>
      <p:ext uri="{BB962C8B-B14F-4D97-AF65-F5344CB8AC3E}">
        <p14:creationId xmlns:p14="http://schemas.microsoft.com/office/powerpoint/2010/main" val="83115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makes</a:t>
            </a:r>
            <a:r>
              <a:rPr lang="en-US" baseline="0" dirty="0"/>
              <a:t> us curious, where is the gain from? </a:t>
            </a:r>
          </a:p>
          <a:p>
            <a:endParaRPr lang="en-US" baseline="0" dirty="0"/>
          </a:p>
          <a:p>
            <a:r>
              <a:rPr lang="en-US" baseline="0" dirty="0"/>
              <a:t>Well, it turns out, besides favor small job over big job and do the packing, </a:t>
            </a:r>
            <a:r>
              <a:rPr lang="en-US" baseline="0" dirty="0" err="1"/>
              <a:t>DeepRM</a:t>
            </a:r>
            <a:r>
              <a:rPr lang="en-US" baseline="0" dirty="0"/>
              <a:t> is making non work-conserving decisions. This means it can hold a job even there is enough resource to </a:t>
            </a:r>
            <a:r>
              <a:rPr lang="en-US" baseline="0" dirty="0" err="1"/>
              <a:t>alloocate</a:t>
            </a:r>
            <a:r>
              <a:rPr lang="en-US" baseline="0" dirty="0"/>
              <a:t> it. </a:t>
            </a:r>
          </a:p>
          <a:p>
            <a:endParaRPr lang="en-US" baseline="0" dirty="0"/>
          </a:p>
          <a:p>
            <a:r>
              <a:rPr lang="en-US" baseline="0" dirty="0"/>
              <a:t>Why is that helping? Remember the allocation is non-preemptive </a:t>
            </a:r>
          </a:p>
          <a:p>
            <a:endParaRPr lang="en-US" baseline="0" dirty="0"/>
          </a:p>
          <a:p>
            <a:r>
              <a:rPr lang="en-US" baseline="0" dirty="0"/>
              <a:t>if you schedule a big job and the load is high, the future arriving small job may not have a chance to schedule. So it makes sense to hold some resource.</a:t>
            </a:r>
          </a:p>
          <a:p>
            <a:endParaRPr lang="en-US" baseline="0" dirty="0"/>
          </a:p>
          <a:p>
            <a:r>
              <a:rPr lang="en-US" baseline="0" dirty="0" err="1"/>
              <a:t>DeepRM</a:t>
            </a:r>
            <a:r>
              <a:rPr lang="en-US" baseline="0" dirty="0"/>
              <a:t> knows sometimes the better strategy is to hold a big job to make room for incoming future small jobs. </a:t>
            </a:r>
          </a:p>
          <a:p>
            <a:endParaRPr lang="en-US" baseline="0" dirty="0"/>
          </a:p>
          <a:p>
            <a:r>
              <a:rPr lang="en-US" baseline="0" dirty="0"/>
              <a:t>It picks up both this trick and the characteristics of workload that it has a mixture big and small job in the workload. </a:t>
            </a:r>
            <a:r>
              <a:rPr lang="en-US" baseline="0" dirty="0" err="1"/>
              <a:t>DeepRM</a:t>
            </a:r>
            <a:r>
              <a:rPr lang="en-US" baseline="0" dirty="0"/>
              <a:t> does this purely from experience. We did not inject our willing in any way here.</a:t>
            </a:r>
          </a:p>
        </p:txBody>
      </p:sp>
      <p:sp>
        <p:nvSpPr>
          <p:cNvPr id="4" name="Slide Number Placeholder 3"/>
          <p:cNvSpPr>
            <a:spLocks noGrp="1"/>
          </p:cNvSpPr>
          <p:nvPr>
            <p:ph type="sldNum" sz="quarter" idx="10"/>
          </p:nvPr>
        </p:nvSpPr>
        <p:spPr/>
        <p:txBody>
          <a:bodyPr/>
          <a:lstStyle/>
          <a:p>
            <a:fld id="{C41BAFC9-EC10-6547-9C34-5A9E5DD21D97}" type="slidenum">
              <a:rPr lang="en-US" smtClean="0"/>
              <a:t>21</a:t>
            </a:fld>
            <a:endParaRPr lang="en-US"/>
          </a:p>
        </p:txBody>
      </p:sp>
    </p:spTree>
    <p:extLst>
      <p:ext uri="{BB962C8B-B14F-4D97-AF65-F5344CB8AC3E}">
        <p14:creationId xmlns:p14="http://schemas.microsoft.com/office/powerpoint/2010/main" val="2782553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we’ve built a preliminary learning system for cluster scheduling, that improves its scheduling decisions through experience. </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reinforcement learning algorithms behind </a:t>
            </a:r>
            <a:r>
              <a:rPr lang="en-US" baseline="0" dirty="0" err="1"/>
              <a:t>DeepRM</a:t>
            </a:r>
            <a:r>
              <a:rPr lang="en-US" baseline="0" dirty="0"/>
              <a:t> is general, and it can be applied to other resource management problem in computer systems as well.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US" baseline="0" dirty="0"/>
              <a:t>There are also challenges with such approaches. For example, how can human interpret the policy the learning agent learns? The heuristics are easier to understand but the machine generated policy can be much harder to understand. Remember, the policy is generated by a bunch of neural network, how can we understand why the agent makes some action?</a:t>
            </a:r>
          </a:p>
          <a:p>
            <a:endParaRPr lang="en-US" baseline="0" dirty="0"/>
          </a:p>
          <a:p>
            <a:r>
              <a:rPr lang="en-US" baseline="0" dirty="0"/>
              <a:t>Also, how responsive is the learning agent? Our evaluation is for a stationary workload. How quickly would it adapt in a non-stationary environment?</a:t>
            </a:r>
          </a:p>
          <a:p>
            <a:endParaRPr lang="en-US" baseline="0" dirty="0"/>
          </a:p>
          <a:p>
            <a:r>
              <a:rPr lang="en-US" baseline="0" dirty="0"/>
              <a:t>And as common concerns with AI, how do we cope with safety issues here? If the agent starts behaving strangely, how do we ensure there is a safety net or fallback? How can we control the risks?</a:t>
            </a:r>
          </a:p>
          <a:p>
            <a:endParaRPr lang="en-US" baseline="0" dirty="0"/>
          </a:p>
          <a:p>
            <a:r>
              <a:rPr lang="en-US" baseline="0" dirty="0"/>
              <a:t>Because this approach is new, we have lots of unknowns here. But we believe systems like </a:t>
            </a:r>
            <a:r>
              <a:rPr lang="en-US" baseline="0" dirty="0" err="1"/>
              <a:t>DeepRM</a:t>
            </a:r>
            <a:r>
              <a:rPr lang="en-US" baseline="0" dirty="0"/>
              <a:t> that learn to manage resources on their own have a lot of potential. </a:t>
            </a:r>
          </a:p>
          <a:p>
            <a:endParaRPr lang="en-US" baseline="0" dirty="0"/>
          </a:p>
          <a:p>
            <a:r>
              <a:rPr lang="en-US" baseline="0" dirty="0"/>
              <a:t>With that, I am happy to take questions.</a:t>
            </a:r>
          </a:p>
        </p:txBody>
      </p:sp>
      <p:sp>
        <p:nvSpPr>
          <p:cNvPr id="4" name="Slide Number Placeholder 3"/>
          <p:cNvSpPr>
            <a:spLocks noGrp="1"/>
          </p:cNvSpPr>
          <p:nvPr>
            <p:ph type="sldNum" sz="quarter" idx="10"/>
          </p:nvPr>
        </p:nvSpPr>
        <p:spPr/>
        <p:txBody>
          <a:bodyPr/>
          <a:lstStyle/>
          <a:p>
            <a:fld id="{C41BAFC9-EC10-6547-9C34-5A9E5DD21D97}" type="slidenum">
              <a:rPr lang="en-US" smtClean="0"/>
              <a:t>22</a:t>
            </a:fld>
            <a:endParaRPr lang="en-US"/>
          </a:p>
        </p:txBody>
      </p:sp>
    </p:spTree>
    <p:extLst>
      <p:ext uri="{BB962C8B-B14F-4D97-AF65-F5344CB8AC3E}">
        <p14:creationId xmlns:p14="http://schemas.microsoft.com/office/powerpoint/2010/main" val="1178363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In this talk, I am going to focus on cluster scheduling in datacenters, as a concrete example of resource management.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aseline="0" dirty="0"/>
              <a:t>Cluster scheduling is an online multi-resource allocation problem. In a computer cluster, each machine provides multiple type of resources, such as CPU and memory. Users continuously submit their jobs, and a scheduler must pick which jobs to run at each time, in order to optimize some objective, like minimizing job completion time or maximizing cluster utilization.</a:t>
            </a:r>
          </a:p>
          <a:p>
            <a:endParaRPr lang="en-US" baseline="0" dirty="0"/>
          </a:p>
          <a:p>
            <a:r>
              <a:rPr lang="en-US" baseline="0" dirty="0"/>
              <a:t>What is so difficult about this problem? Well, there can be competing factors to consider. For example to minimize completion time, you want to favor small jobs over big job. At the same time, you also want to consider the complementarity of resource requests to pack as many job as possible. These two factors can conflict with each other and it is hard to draw a balance. In fact, this problem is in general NP-hard. </a:t>
            </a:r>
          </a:p>
          <a:p>
            <a:endParaRPr lang="en-US" baseline="0" dirty="0"/>
          </a:p>
          <a:p>
            <a:r>
              <a:rPr lang="en-US" baseline="0" dirty="0"/>
              <a:t>Now, in practice imagine doing this online, where your observations of the cluster are noisy (OK to get rid of this if you want) and optimal decisions depend on the nature of the workload.</a:t>
            </a:r>
          </a:p>
          <a:p>
            <a:endParaRPr lang="en-US" baseline="0" dirty="0"/>
          </a:p>
        </p:txBody>
      </p:sp>
      <p:sp>
        <p:nvSpPr>
          <p:cNvPr id="4" name="Slide Number Placeholder 3"/>
          <p:cNvSpPr>
            <a:spLocks noGrp="1"/>
          </p:cNvSpPr>
          <p:nvPr>
            <p:ph type="sldNum" sz="quarter" idx="10"/>
          </p:nvPr>
        </p:nvSpPr>
        <p:spPr/>
        <p:txBody>
          <a:bodyPr/>
          <a:lstStyle/>
          <a:p>
            <a:fld id="{C41BAFC9-EC10-6547-9C34-5A9E5DD21D97}" type="slidenum">
              <a:rPr lang="en-US" smtClean="0"/>
              <a:t>3</a:t>
            </a:fld>
            <a:endParaRPr lang="en-US"/>
          </a:p>
        </p:txBody>
      </p:sp>
    </p:spTree>
    <p:extLst>
      <p:ext uri="{BB962C8B-B14F-4D97-AF65-F5344CB8AC3E}">
        <p14:creationId xmlns:p14="http://schemas.microsoft.com/office/powerpoint/2010/main" val="320368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So, how do we solve such problems today?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It’s basically these 3 steps.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First we simplify the problem to something manageable.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Then we come up with some clever heuristics to solve the simplified problem, like SJF or various packing heuristics.  And we hope the solution will carry over to the real system.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But the reality is, we usually have to do a lot of tweaking, and testing and tuning of parameters, to get things to work as expected.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And the whole process just repeats and repeats if we face a new problem or the workload changes.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 guess everyone who builds real system knows this pain.</a:t>
            </a:r>
          </a:p>
          <a:p>
            <a:endParaRPr lang="en-US" baseline="0" dirty="0"/>
          </a:p>
          <a:p>
            <a:r>
              <a:rPr lang="en-US" baseline="0" dirty="0"/>
              <a:t>Here we want to pause and ask, is there a way out of this loop? Is there a way around these human-generated heuristics?</a:t>
            </a:r>
          </a:p>
        </p:txBody>
      </p:sp>
      <p:sp>
        <p:nvSpPr>
          <p:cNvPr id="4" name="Slide Number Placeholder 3"/>
          <p:cNvSpPr>
            <a:spLocks noGrp="1"/>
          </p:cNvSpPr>
          <p:nvPr>
            <p:ph type="sldNum" sz="quarter" idx="10"/>
          </p:nvPr>
        </p:nvSpPr>
        <p:spPr/>
        <p:txBody>
          <a:bodyPr/>
          <a:lstStyle/>
          <a:p>
            <a:fld id="{C41BAFC9-EC10-6547-9C34-5A9E5DD21D97}" type="slidenum">
              <a:rPr lang="en-US" smtClean="0"/>
              <a:t>4</a:t>
            </a:fld>
            <a:endParaRPr lang="en-US"/>
          </a:p>
        </p:txBody>
      </p:sp>
    </p:spTree>
    <p:extLst>
      <p:ext uri="{BB962C8B-B14F-4D97-AF65-F5344CB8AC3E}">
        <p14:creationId xmlns:p14="http://schemas.microsoft.com/office/powerpoint/2010/main" val="1473261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other words,</a:t>
            </a:r>
            <a:r>
              <a:rPr lang="en-US" baseline="0" dirty="0"/>
              <a:t> can systems learn to manage resources on their own?</a:t>
            </a:r>
          </a:p>
        </p:txBody>
      </p:sp>
      <p:sp>
        <p:nvSpPr>
          <p:cNvPr id="4" name="Slide Number Placeholder 3"/>
          <p:cNvSpPr>
            <a:spLocks noGrp="1"/>
          </p:cNvSpPr>
          <p:nvPr>
            <p:ph type="sldNum" sz="quarter" idx="10"/>
          </p:nvPr>
        </p:nvSpPr>
        <p:spPr/>
        <p:txBody>
          <a:bodyPr/>
          <a:lstStyle/>
          <a:p>
            <a:fld id="{C41BAFC9-EC10-6547-9C34-5A9E5DD21D97}" type="slidenum">
              <a:rPr lang="en-US" smtClean="0"/>
              <a:t>5</a:t>
            </a:fld>
            <a:endParaRPr lang="en-US"/>
          </a:p>
        </p:txBody>
      </p:sp>
    </p:spTree>
    <p:extLst>
      <p:ext uri="{BB962C8B-B14F-4D97-AF65-F5344CB8AC3E}">
        <p14:creationId xmlns:p14="http://schemas.microsoft.com/office/powerpoint/2010/main" val="750414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may sound like science fiction --- a system that learns</a:t>
            </a:r>
            <a:r>
              <a:rPr lang="en-US" baseline="0" dirty="0"/>
              <a:t> to manage itself</a:t>
            </a:r>
            <a:r>
              <a:rPr lang="en-US" dirty="0"/>
              <a:t>. But actually</a:t>
            </a:r>
            <a:r>
              <a:rPr lang="en-US" baseline="0" dirty="0"/>
              <a:t> this vision</a:t>
            </a:r>
            <a:r>
              <a:rPr lang="en-US" dirty="0"/>
              <a:t> </a:t>
            </a:r>
            <a:r>
              <a:rPr lang="en-US" baseline="0" dirty="0"/>
              <a:t>is not that far fetched. In other fields, there are successes recently of learning for decision making in large and complex systems.</a:t>
            </a:r>
            <a:endParaRPr lang="en-US" dirty="0"/>
          </a:p>
          <a:p>
            <a:endParaRPr lang="en-US" dirty="0"/>
          </a:p>
          <a:p>
            <a:r>
              <a:rPr lang="en-US" dirty="0"/>
              <a:t>In</a:t>
            </a:r>
            <a:r>
              <a:rPr lang="en-US" baseline="0" dirty="0"/>
              <a:t> r</a:t>
            </a:r>
            <a:r>
              <a:rPr lang="en-US" dirty="0"/>
              <a:t>obotics control, </a:t>
            </a:r>
            <a:r>
              <a:rPr lang="en-US" baseline="0" dirty="0"/>
              <a:t>the complicated dynamics can be controlled so well that the robot behaves like a real animal. </a:t>
            </a:r>
          </a:p>
          <a:p>
            <a:endParaRPr lang="en-US" baseline="0" dirty="0"/>
          </a:p>
          <a:p>
            <a:r>
              <a:rPr lang="en-US" baseline="0" dirty="0"/>
              <a:t>For board games as complex as the game of Go, AI has defeated the best human champion in the history.</a:t>
            </a:r>
          </a:p>
          <a:p>
            <a:endParaRPr lang="en-US" baseline="0" dirty="0"/>
          </a:p>
          <a:p>
            <a:r>
              <a:rPr lang="en-US" baseline="0" dirty="0"/>
              <a:t>Just recently Google reported using learning to improve efficiency of their datacenter cooling systems significantly.</a:t>
            </a:r>
          </a:p>
          <a:p>
            <a:endParaRPr lang="en-US" baseline="0" dirty="0"/>
          </a:p>
          <a:p>
            <a:r>
              <a:rPr lang="en-US" baseline="0" dirty="0"/>
              <a:t>In fact, there is a whole area in Machine Learning that designs algorithms that learn to make better decisions by interacting with an environment. This is called Reinforcement Learning.</a:t>
            </a:r>
          </a:p>
        </p:txBody>
      </p:sp>
      <p:sp>
        <p:nvSpPr>
          <p:cNvPr id="4" name="Slide Number Placeholder 3"/>
          <p:cNvSpPr>
            <a:spLocks noGrp="1"/>
          </p:cNvSpPr>
          <p:nvPr>
            <p:ph type="sldNum" sz="quarter" idx="10"/>
          </p:nvPr>
        </p:nvSpPr>
        <p:spPr/>
        <p:txBody>
          <a:bodyPr/>
          <a:lstStyle/>
          <a:p>
            <a:fld id="{C41BAFC9-EC10-6547-9C34-5A9E5DD21D97}" type="slidenum">
              <a:rPr lang="en-US" smtClean="0"/>
              <a:t>6</a:t>
            </a:fld>
            <a:endParaRPr lang="en-US"/>
          </a:p>
        </p:txBody>
      </p:sp>
    </p:spTree>
    <p:extLst>
      <p:ext uri="{BB962C8B-B14F-4D97-AF65-F5344CB8AC3E}">
        <p14:creationId xmlns:p14="http://schemas.microsoft.com/office/powerpoint/2010/main" val="1616282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this work, we built a cluster scheduling system called </a:t>
            </a:r>
            <a:r>
              <a:rPr lang="en-US" baseline="0" dirty="0" err="1"/>
              <a:t>DeepRM</a:t>
            </a:r>
            <a:r>
              <a:rPr lang="en-US" baseline="0" dirty="0"/>
              <a:t>, that learns to make scheduling decisions directly from experience </a:t>
            </a:r>
          </a:p>
          <a:p>
            <a:endParaRPr lang="en-US" baseline="0" dirty="0"/>
          </a:p>
          <a:p>
            <a:r>
              <a:rPr lang="en-US" baseline="0" dirty="0"/>
              <a:t>It can optimize for a variety of objectives, like minimizing job slowdown, maximizing cluster utilization, etc. end-to-end; meaning, without forcing the designer to specify any intermediate goals, like favoring short jobs over long jobs.</a:t>
            </a:r>
          </a:p>
          <a:p>
            <a:endParaRPr lang="en-US" baseline="0" dirty="0"/>
          </a:p>
          <a:p>
            <a:r>
              <a:rPr lang="en-US" baseline="0" dirty="0"/>
              <a:t>At its core, it uses Reinforcement Learning.</a:t>
            </a:r>
            <a:endParaRPr lang="en-US" dirty="0"/>
          </a:p>
        </p:txBody>
      </p:sp>
      <p:sp>
        <p:nvSpPr>
          <p:cNvPr id="4" name="Slide Number Placeholder 3"/>
          <p:cNvSpPr>
            <a:spLocks noGrp="1"/>
          </p:cNvSpPr>
          <p:nvPr>
            <p:ph type="sldNum" sz="quarter" idx="10"/>
          </p:nvPr>
        </p:nvSpPr>
        <p:spPr/>
        <p:txBody>
          <a:bodyPr/>
          <a:lstStyle/>
          <a:p>
            <a:fld id="{C41BAFC9-EC10-6547-9C34-5A9E5DD21D97}" type="slidenum">
              <a:rPr lang="en-US" smtClean="0"/>
              <a:t>7</a:t>
            </a:fld>
            <a:endParaRPr lang="en-US"/>
          </a:p>
        </p:txBody>
      </p:sp>
    </p:spTree>
    <p:extLst>
      <p:ext uri="{BB962C8B-B14F-4D97-AF65-F5344CB8AC3E}">
        <p14:creationId xmlns:p14="http://schemas.microsoft.com/office/powerpoint/2010/main" val="13238827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a:t>
            </a:r>
            <a:r>
              <a:rPr lang="en-US" baseline="0" dirty="0"/>
              <a:t>me give you a quick </a:t>
            </a:r>
            <a:r>
              <a:rPr lang="en-US" dirty="0"/>
              <a:t>1 slide overview of Reinforcement Learning. </a:t>
            </a:r>
          </a:p>
          <a:p>
            <a:endParaRPr lang="en-US" dirty="0"/>
          </a:p>
          <a:p>
            <a:r>
              <a:rPr lang="en-US" baseline="0" dirty="0"/>
              <a:t>It is basically this few components. There is an environment and there is an agent. At each time step t, the agent observes the current state from the environment takes an action. Through this interaction, the environment gives the agent a reward signal that tells it how well it is doing. The goal of the agent is to maximize the total reward over time.</a:t>
            </a:r>
          </a:p>
        </p:txBody>
      </p:sp>
      <p:sp>
        <p:nvSpPr>
          <p:cNvPr id="4" name="Slide Number Placeholder 3"/>
          <p:cNvSpPr>
            <a:spLocks noGrp="1"/>
          </p:cNvSpPr>
          <p:nvPr>
            <p:ph type="sldNum" sz="quarter" idx="10"/>
          </p:nvPr>
        </p:nvSpPr>
        <p:spPr/>
        <p:txBody>
          <a:bodyPr/>
          <a:lstStyle/>
          <a:p>
            <a:fld id="{C41BAFC9-EC10-6547-9C34-5A9E5DD21D97}" type="slidenum">
              <a:rPr lang="en-US" smtClean="0"/>
              <a:t>8</a:t>
            </a:fld>
            <a:endParaRPr lang="en-US"/>
          </a:p>
        </p:txBody>
      </p:sp>
    </p:spTree>
    <p:extLst>
      <p:ext uri="{BB962C8B-B14F-4D97-AF65-F5344CB8AC3E}">
        <p14:creationId xmlns:p14="http://schemas.microsoft.com/office/powerpoint/2010/main" val="19951097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Now let me show you how we apply Reinforcement Learning to cluster scheduling.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way we think of cluster is that it has multiple type of resources [click]</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Like here, we have </a:t>
            </a:r>
            <a:r>
              <a:rPr lang="en-US" baseline="0" dirty="0" err="1"/>
              <a:t>cpu</a:t>
            </a:r>
            <a:r>
              <a:rPr lang="en-US" baseline="0" dirty="0"/>
              <a:t> and memory. In each of these two images, the horizontal dimension is for resource slots and we allocate job over time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Also, the scheduler sees a list of pending jobs.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[click] Now jobs come with known resource requests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For example, this red job takes 2 unit of CPU, 1 unit of memory and will take 3 units of time to complete. This purple job takes 1 unit of CPU, 2 unit of memory and 1 unit of time to finish.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 scheduler decides which job to schedule to the cluster, [click] say it allocates this red job.</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As is common in practice, we assume the scheduling decisions are non-preemptive. Once the job is allocated, it holds the resource until it is completed.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[click] As a concrete objective that I will focus on in this talk, I am </a:t>
            </a:r>
            <a:r>
              <a:rPr lang="en-US" baseline="0" dirty="0" err="1"/>
              <a:t>gonna</a:t>
            </a:r>
            <a:r>
              <a:rPr lang="en-US" baseline="0" dirty="0"/>
              <a:t> assume the goal is to minimize average slowdown. The slowdown is defined to be actual duration of a job, divided by its intrinsic length. This is like a normalized completion time of the job.</a:t>
            </a:r>
          </a:p>
        </p:txBody>
      </p:sp>
      <p:sp>
        <p:nvSpPr>
          <p:cNvPr id="4" name="Slide Number Placeholder 3"/>
          <p:cNvSpPr>
            <a:spLocks noGrp="1"/>
          </p:cNvSpPr>
          <p:nvPr>
            <p:ph type="sldNum" sz="quarter" idx="10"/>
          </p:nvPr>
        </p:nvSpPr>
        <p:spPr/>
        <p:txBody>
          <a:bodyPr/>
          <a:lstStyle/>
          <a:p>
            <a:fld id="{C41BAFC9-EC10-6547-9C34-5A9E5DD21D97}" type="slidenum">
              <a:rPr lang="en-US" smtClean="0"/>
              <a:t>10</a:t>
            </a:fld>
            <a:endParaRPr lang="en-US"/>
          </a:p>
        </p:txBody>
      </p:sp>
    </p:spTree>
    <p:extLst>
      <p:ext uri="{BB962C8B-B14F-4D97-AF65-F5344CB8AC3E}">
        <p14:creationId xmlns:p14="http://schemas.microsoft.com/office/powerpoint/2010/main" val="993894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F275B0A-FD97-A145-B397-30138C7D80D7}" type="datetime1">
              <a:rPr lang="en-US" smtClean="0"/>
              <a:t>12/11/19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BB12F-08D1-5143-8348-1CE77D46ED74}" type="slidenum">
              <a:rPr lang="en-US" smtClean="0"/>
              <a:t>‹#›</a:t>
            </a:fld>
            <a:endParaRPr lang="en-US"/>
          </a:p>
        </p:txBody>
      </p:sp>
    </p:spTree>
    <p:extLst>
      <p:ext uri="{BB962C8B-B14F-4D97-AF65-F5344CB8AC3E}">
        <p14:creationId xmlns:p14="http://schemas.microsoft.com/office/powerpoint/2010/main" val="6429867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F9601F-321F-1948-BD55-000155C2C278}" type="datetime1">
              <a:rPr lang="en-US" smtClean="0"/>
              <a:t>12/11/19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BB12F-08D1-5143-8348-1CE77D46ED74}" type="slidenum">
              <a:rPr lang="en-US" smtClean="0"/>
              <a:t>‹#›</a:t>
            </a:fld>
            <a:endParaRPr lang="en-US"/>
          </a:p>
        </p:txBody>
      </p:sp>
    </p:spTree>
    <p:extLst>
      <p:ext uri="{BB962C8B-B14F-4D97-AF65-F5344CB8AC3E}">
        <p14:creationId xmlns:p14="http://schemas.microsoft.com/office/powerpoint/2010/main" val="95410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E81142-9A27-7744-B22B-22AE2156CB3A}" type="datetime1">
              <a:rPr lang="en-US" smtClean="0"/>
              <a:t>12/11/19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BB12F-08D1-5143-8348-1CE77D46ED74}" type="slidenum">
              <a:rPr lang="en-US" smtClean="0"/>
              <a:t>‹#›</a:t>
            </a:fld>
            <a:endParaRPr lang="en-US"/>
          </a:p>
        </p:txBody>
      </p:sp>
    </p:spTree>
    <p:extLst>
      <p:ext uri="{BB962C8B-B14F-4D97-AF65-F5344CB8AC3E}">
        <p14:creationId xmlns:p14="http://schemas.microsoft.com/office/powerpoint/2010/main" val="1534632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700290-8893-2943-92D6-CDA794E2E090}" type="datetime1">
              <a:rPr lang="en-US" smtClean="0"/>
              <a:t>12/11/19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BB12F-08D1-5143-8348-1CE77D46ED74}" type="slidenum">
              <a:rPr lang="en-US" smtClean="0"/>
              <a:t>‹#›</a:t>
            </a:fld>
            <a:endParaRPr lang="en-US"/>
          </a:p>
        </p:txBody>
      </p:sp>
    </p:spTree>
    <p:extLst>
      <p:ext uri="{BB962C8B-B14F-4D97-AF65-F5344CB8AC3E}">
        <p14:creationId xmlns:p14="http://schemas.microsoft.com/office/powerpoint/2010/main" val="523853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A5CA0E-1A97-4643-BDEE-8187C88C05B4}" type="datetime1">
              <a:rPr lang="en-US" smtClean="0"/>
              <a:t>12/11/19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BB12F-08D1-5143-8348-1CE77D46ED74}" type="slidenum">
              <a:rPr lang="en-US" smtClean="0"/>
              <a:t>‹#›</a:t>
            </a:fld>
            <a:endParaRPr lang="en-US"/>
          </a:p>
        </p:txBody>
      </p:sp>
    </p:spTree>
    <p:extLst>
      <p:ext uri="{BB962C8B-B14F-4D97-AF65-F5344CB8AC3E}">
        <p14:creationId xmlns:p14="http://schemas.microsoft.com/office/powerpoint/2010/main" val="31476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3A8E9F3-E88A-664F-9A53-5B97DF37BC90}" type="datetime1">
              <a:rPr lang="en-US" smtClean="0"/>
              <a:t>12/11/19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EBB12F-08D1-5143-8348-1CE77D46ED74}" type="slidenum">
              <a:rPr lang="en-US" smtClean="0"/>
              <a:t>‹#›</a:t>
            </a:fld>
            <a:endParaRPr lang="en-US"/>
          </a:p>
        </p:txBody>
      </p:sp>
    </p:spTree>
    <p:extLst>
      <p:ext uri="{BB962C8B-B14F-4D97-AF65-F5344CB8AC3E}">
        <p14:creationId xmlns:p14="http://schemas.microsoft.com/office/powerpoint/2010/main" val="7378355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248EB98-352F-5B46-9639-15711A33D3E7}" type="datetime1">
              <a:rPr lang="en-US" smtClean="0"/>
              <a:t>12/11/19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EBB12F-08D1-5143-8348-1CE77D46ED74}" type="slidenum">
              <a:rPr lang="en-US" smtClean="0"/>
              <a:t>‹#›</a:t>
            </a:fld>
            <a:endParaRPr lang="en-US"/>
          </a:p>
        </p:txBody>
      </p:sp>
    </p:spTree>
    <p:extLst>
      <p:ext uri="{BB962C8B-B14F-4D97-AF65-F5344CB8AC3E}">
        <p14:creationId xmlns:p14="http://schemas.microsoft.com/office/powerpoint/2010/main" val="12313093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FD70DA4-2C66-2E48-A54E-B78A38EE5A03}" type="datetime1">
              <a:rPr lang="en-US" smtClean="0"/>
              <a:t>12/11/19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EBB12F-08D1-5143-8348-1CE77D46ED74}" type="slidenum">
              <a:rPr lang="en-US" smtClean="0"/>
              <a:t>‹#›</a:t>
            </a:fld>
            <a:endParaRPr lang="en-US"/>
          </a:p>
        </p:txBody>
      </p:sp>
    </p:spTree>
    <p:extLst>
      <p:ext uri="{BB962C8B-B14F-4D97-AF65-F5344CB8AC3E}">
        <p14:creationId xmlns:p14="http://schemas.microsoft.com/office/powerpoint/2010/main" val="1464461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C7E59A-0159-0E40-92BD-B61489488EFD}" type="datetime1">
              <a:rPr lang="en-US" smtClean="0"/>
              <a:t>12/11/19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EBB12F-08D1-5143-8348-1CE77D46ED74}" type="slidenum">
              <a:rPr lang="en-US" smtClean="0"/>
              <a:t>‹#›</a:t>
            </a:fld>
            <a:endParaRPr lang="en-US"/>
          </a:p>
        </p:txBody>
      </p:sp>
    </p:spTree>
    <p:extLst>
      <p:ext uri="{BB962C8B-B14F-4D97-AF65-F5344CB8AC3E}">
        <p14:creationId xmlns:p14="http://schemas.microsoft.com/office/powerpoint/2010/main" val="8964363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76BCC62-EFAF-4146-BD2F-38CD52ACA6E8}" type="datetime1">
              <a:rPr lang="en-US" smtClean="0"/>
              <a:t>12/11/19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EBB12F-08D1-5143-8348-1CE77D46ED74}" type="slidenum">
              <a:rPr lang="en-US" smtClean="0"/>
              <a:t>‹#›</a:t>
            </a:fld>
            <a:endParaRPr lang="en-US"/>
          </a:p>
        </p:txBody>
      </p:sp>
    </p:spTree>
    <p:extLst>
      <p:ext uri="{BB962C8B-B14F-4D97-AF65-F5344CB8AC3E}">
        <p14:creationId xmlns:p14="http://schemas.microsoft.com/office/powerpoint/2010/main" val="1807127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0ABB2AC-373D-D54B-A3B3-BA9FD9DBBCB7}" type="datetime1">
              <a:rPr lang="en-US" smtClean="0"/>
              <a:t>12/11/19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EBB12F-08D1-5143-8348-1CE77D46ED74}" type="slidenum">
              <a:rPr lang="en-US" smtClean="0"/>
              <a:t>‹#›</a:t>
            </a:fld>
            <a:endParaRPr lang="en-US"/>
          </a:p>
        </p:txBody>
      </p:sp>
    </p:spTree>
    <p:extLst>
      <p:ext uri="{BB962C8B-B14F-4D97-AF65-F5344CB8AC3E}">
        <p14:creationId xmlns:p14="http://schemas.microsoft.com/office/powerpoint/2010/main" val="5256644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D9834D-D38C-0045-A0EF-2F389717CD7F}" type="datetime1">
              <a:rPr lang="en-US" smtClean="0"/>
              <a:t>12/11/19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EBB12F-08D1-5143-8348-1CE77D46ED74}" type="slidenum">
              <a:rPr lang="en-US" smtClean="0"/>
              <a:t>‹#›</a:t>
            </a:fld>
            <a:endParaRPr lang="en-US"/>
          </a:p>
        </p:txBody>
      </p:sp>
    </p:spTree>
    <p:extLst>
      <p:ext uri="{BB962C8B-B14F-4D97-AF65-F5344CB8AC3E}">
        <p14:creationId xmlns:p14="http://schemas.microsoft.com/office/powerpoint/2010/main" val="4883873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15.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16.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5.gif"/><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4.emf"/><Relationship Id="rId4" Type="http://schemas.openxmlformats.org/officeDocument/2006/relationships/image" Target="../media/image33.emf"/></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microsoft.com/office/2007/relationships/media" Target="../media/media2.mp4"/><Relationship Id="rId7" Type="http://schemas.openxmlformats.org/officeDocument/2006/relationships/slideLayout" Target="../slideLayouts/slideLayout2.xml"/><Relationship Id="rId12" Type="http://schemas.openxmlformats.org/officeDocument/2006/relationships/image" Target="../media/image3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37.png"/><Relationship Id="rId5" Type="http://schemas.microsoft.com/office/2007/relationships/media" Target="../media/media3.mp4"/><Relationship Id="rId10" Type="http://schemas.openxmlformats.org/officeDocument/2006/relationships/image" Target="../media/image36.png"/><Relationship Id="rId4" Type="http://schemas.openxmlformats.org/officeDocument/2006/relationships/video" Target="../media/media2.mp4"/><Relationship Id="rId9" Type="http://schemas.openxmlformats.org/officeDocument/2006/relationships/image" Target="../media/image35.emf"/></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jp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jp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gif"/><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b="1" dirty="0">
                <a:solidFill>
                  <a:srgbClr val="0070C0"/>
                </a:solidFill>
              </a:rPr>
              <a:t>Resource Management with Deep Reinforcement Learning</a:t>
            </a:r>
            <a:br>
              <a:rPr lang="en-US" b="1" dirty="0">
                <a:solidFill>
                  <a:srgbClr val="0070C0"/>
                </a:solidFill>
              </a:rPr>
            </a:br>
            <a:endParaRPr lang="en-US" dirty="0">
              <a:solidFill>
                <a:srgbClr val="0070C0"/>
              </a:solidFill>
            </a:endParaRPr>
          </a:p>
        </p:txBody>
      </p:sp>
      <p:sp>
        <p:nvSpPr>
          <p:cNvPr id="3" name="Subtitle 2"/>
          <p:cNvSpPr>
            <a:spLocks noGrp="1"/>
          </p:cNvSpPr>
          <p:nvPr>
            <p:ph type="subTitle" idx="1"/>
          </p:nvPr>
        </p:nvSpPr>
        <p:spPr/>
        <p:txBody>
          <a:bodyPr>
            <a:noAutofit/>
          </a:bodyPr>
          <a:lstStyle/>
          <a:p>
            <a:endParaRPr lang="en-US" sz="2800" b="1" dirty="0">
              <a:solidFill>
                <a:schemeClr val="tx1">
                  <a:lumMod val="65000"/>
                  <a:lumOff val="35000"/>
                </a:schemeClr>
              </a:solidFill>
            </a:endParaRPr>
          </a:p>
          <a:p>
            <a:r>
              <a:rPr lang="en-US" sz="2800" b="1" dirty="0">
                <a:solidFill>
                  <a:srgbClr val="221E1F"/>
                </a:solidFill>
              </a:rPr>
              <a:t>Hongzi Mao</a:t>
            </a:r>
          </a:p>
          <a:p>
            <a:r>
              <a:rPr lang="en-US" sz="2800" b="1" dirty="0">
                <a:solidFill>
                  <a:srgbClr val="666666"/>
                </a:solidFill>
              </a:rPr>
              <a:t>Mohammad </a:t>
            </a:r>
            <a:r>
              <a:rPr lang="en-US" sz="2800" b="1" dirty="0" err="1">
                <a:solidFill>
                  <a:srgbClr val="666666"/>
                </a:solidFill>
              </a:rPr>
              <a:t>Alizadeh</a:t>
            </a:r>
            <a:r>
              <a:rPr lang="en-US" sz="2800" b="1" dirty="0">
                <a:solidFill>
                  <a:srgbClr val="666666"/>
                </a:solidFill>
              </a:rPr>
              <a:t>, </a:t>
            </a:r>
            <a:r>
              <a:rPr lang="en-US" sz="2800" b="1" dirty="0" err="1">
                <a:solidFill>
                  <a:srgbClr val="666666"/>
                </a:solidFill>
              </a:rPr>
              <a:t>Ishai</a:t>
            </a:r>
            <a:r>
              <a:rPr lang="en-US" sz="2800" b="1" dirty="0">
                <a:solidFill>
                  <a:srgbClr val="666666"/>
                </a:solidFill>
              </a:rPr>
              <a:t> </a:t>
            </a:r>
            <a:r>
              <a:rPr lang="en-US" sz="2800" b="1" dirty="0" err="1">
                <a:solidFill>
                  <a:srgbClr val="666666"/>
                </a:solidFill>
              </a:rPr>
              <a:t>Menache</a:t>
            </a:r>
            <a:r>
              <a:rPr lang="en-US" sz="2800" b="1" dirty="0">
                <a:solidFill>
                  <a:srgbClr val="666666"/>
                </a:solidFill>
              </a:rPr>
              <a:t>, </a:t>
            </a:r>
            <a:r>
              <a:rPr lang="en-US" sz="2800" b="1" dirty="0" err="1">
                <a:solidFill>
                  <a:srgbClr val="666666"/>
                </a:solidFill>
              </a:rPr>
              <a:t>Srikanth</a:t>
            </a:r>
            <a:r>
              <a:rPr lang="en-US" sz="2800" b="1" dirty="0">
                <a:solidFill>
                  <a:srgbClr val="666666"/>
                </a:solidFill>
              </a:rPr>
              <a:t> </a:t>
            </a:r>
            <a:r>
              <a:rPr lang="en-US" sz="2800" b="1" dirty="0" err="1">
                <a:solidFill>
                  <a:srgbClr val="666666"/>
                </a:solidFill>
              </a:rPr>
              <a:t>Kandula</a:t>
            </a:r>
            <a:r>
              <a:rPr lang="en-US" sz="2800" b="1" dirty="0">
                <a:solidFill>
                  <a:srgbClr val="666666"/>
                </a:solidFill>
              </a:rPr>
              <a:t> </a:t>
            </a:r>
          </a:p>
        </p:txBody>
      </p:sp>
      <p:pic>
        <p:nvPicPr>
          <p:cNvPr id="5" name="Picture 4"/>
          <p:cNvPicPr>
            <a:picLocks noChangeAspect="1"/>
          </p:cNvPicPr>
          <p:nvPr/>
        </p:nvPicPr>
        <p:blipFill>
          <a:blip r:embed="rId3"/>
          <a:stretch>
            <a:fillRect/>
          </a:stretch>
        </p:blipFill>
        <p:spPr>
          <a:xfrm>
            <a:off x="448409" y="5892801"/>
            <a:ext cx="1287837" cy="66598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11656" y="6037468"/>
            <a:ext cx="1917627" cy="534996"/>
          </a:xfrm>
          <a:prstGeom prst="rect">
            <a:avLst/>
          </a:prstGeom>
        </p:spPr>
      </p:pic>
    </p:spTree>
    <p:extLst>
      <p:ext uri="{BB962C8B-B14F-4D97-AF65-F5344CB8AC3E}">
        <p14:creationId xmlns:p14="http://schemas.microsoft.com/office/powerpoint/2010/main" val="5401249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0EBB12F-08D1-5143-8348-1CE77D46ED74}" type="slidenum">
              <a:rPr lang="en-US" smtClean="0"/>
              <a:t>10</a:t>
            </a:fld>
            <a:endParaRPr lang="en-US"/>
          </a:p>
        </p:txBody>
      </p:sp>
      <p:sp>
        <p:nvSpPr>
          <p:cNvPr id="5" name="Title 1"/>
          <p:cNvSpPr>
            <a:spLocks noGrp="1"/>
          </p:cNvSpPr>
          <p:nvPr>
            <p:ph type="title"/>
          </p:nvPr>
        </p:nvSpPr>
        <p:spPr>
          <a:xfrm>
            <a:off x="859400" y="55523"/>
            <a:ext cx="10515600" cy="1325563"/>
          </a:xfrm>
        </p:spPr>
        <p:txBody>
          <a:bodyPr/>
          <a:lstStyle/>
          <a:p>
            <a:pPr algn="ctr"/>
            <a:r>
              <a:rPr lang="en-US" b="1" dirty="0">
                <a:solidFill>
                  <a:srgbClr val="0070C0"/>
                </a:solidFill>
              </a:rPr>
              <a:t>Cluster scheduling problem setting</a:t>
            </a:r>
          </a:p>
        </p:txBody>
      </p:sp>
      <p:sp>
        <p:nvSpPr>
          <p:cNvPr id="2" name="Content Placeholder 1"/>
          <p:cNvSpPr>
            <a:spLocks noGrp="1"/>
          </p:cNvSpPr>
          <p:nvPr>
            <p:ph idx="1"/>
          </p:nvPr>
        </p:nvSpPr>
        <p:spPr>
          <a:xfrm>
            <a:off x="376518" y="1825625"/>
            <a:ext cx="10977282" cy="4351338"/>
          </a:xfrm>
        </p:spPr>
        <p:txBody>
          <a:bodyPr/>
          <a:lstStyle/>
          <a:p>
            <a:r>
              <a:rPr lang="en-US" dirty="0"/>
              <a:t>Multi-resource allocation</a:t>
            </a:r>
          </a:p>
          <a:p>
            <a:endParaRPr lang="en-US" dirty="0"/>
          </a:p>
          <a:p>
            <a:r>
              <a:rPr lang="en-US" dirty="0"/>
              <a:t>Known resource requests</a:t>
            </a:r>
          </a:p>
          <a:p>
            <a:endParaRPr lang="en-US" dirty="0"/>
          </a:p>
          <a:p>
            <a:r>
              <a:rPr lang="en-US" dirty="0"/>
              <a:t>Non-preemptive</a:t>
            </a:r>
          </a:p>
          <a:p>
            <a:endParaRPr lang="en-US" dirty="0"/>
          </a:p>
          <a:p>
            <a:r>
              <a:rPr lang="en-US" dirty="0"/>
              <a:t>Goal: Minimize average </a:t>
            </a:r>
          </a:p>
          <a:p>
            <a:pPr marL="0" indent="0">
              <a:buNone/>
            </a:pPr>
            <a:r>
              <a:rPr lang="en-US" dirty="0" err="1"/>
              <a:t>job_slowdown</a:t>
            </a:r>
            <a:r>
              <a:rPr lang="en-US" dirty="0"/>
              <a:t> = </a:t>
            </a:r>
            <a:r>
              <a:rPr lang="en-US" dirty="0" err="1"/>
              <a:t>job_duration</a:t>
            </a:r>
            <a:r>
              <a:rPr lang="en-US" dirty="0"/>
              <a:t> / </a:t>
            </a:r>
            <a:r>
              <a:rPr lang="en-US" dirty="0" err="1"/>
              <a:t>job_length</a:t>
            </a:r>
            <a:endParaRPr lang="en-US" dirty="0"/>
          </a:p>
        </p:txBody>
      </p:sp>
      <p:sp>
        <p:nvSpPr>
          <p:cNvPr id="6" name="TextBox 5"/>
          <p:cNvSpPr txBox="1"/>
          <p:nvPr/>
        </p:nvSpPr>
        <p:spPr>
          <a:xfrm>
            <a:off x="7157052" y="1464319"/>
            <a:ext cx="1267979" cy="523220"/>
          </a:xfrm>
          <a:prstGeom prst="rect">
            <a:avLst/>
          </a:prstGeom>
          <a:noFill/>
        </p:spPr>
        <p:txBody>
          <a:bodyPr wrap="square" rtlCol="0">
            <a:spAutoFit/>
          </a:bodyPr>
          <a:lstStyle/>
          <a:p>
            <a:r>
              <a:rPr lang="en-US" sz="2800" dirty="0"/>
              <a:t>Cluster</a:t>
            </a:r>
          </a:p>
        </p:txBody>
      </p:sp>
      <p:sp>
        <p:nvSpPr>
          <p:cNvPr id="7" name="TextBox 6"/>
          <p:cNvSpPr txBox="1"/>
          <p:nvPr/>
        </p:nvSpPr>
        <p:spPr>
          <a:xfrm rot="16200000">
            <a:off x="5787589" y="3883167"/>
            <a:ext cx="2767076" cy="400110"/>
          </a:xfrm>
          <a:prstGeom prst="rect">
            <a:avLst/>
          </a:prstGeom>
          <a:noFill/>
        </p:spPr>
        <p:txBody>
          <a:bodyPr wrap="square" rtlCol="0">
            <a:spAutoFit/>
          </a:bodyPr>
          <a:lstStyle/>
          <a:p>
            <a:r>
              <a:rPr lang="en-US" sz="2000" dirty="0"/>
              <a:t>Time                        Time   </a:t>
            </a:r>
          </a:p>
        </p:txBody>
      </p:sp>
      <p:sp>
        <p:nvSpPr>
          <p:cNvPr id="8" name="TextBox 7"/>
          <p:cNvSpPr txBox="1"/>
          <p:nvPr/>
        </p:nvSpPr>
        <p:spPr>
          <a:xfrm>
            <a:off x="7467385" y="2115846"/>
            <a:ext cx="886873" cy="400110"/>
          </a:xfrm>
          <a:prstGeom prst="rect">
            <a:avLst/>
          </a:prstGeom>
          <a:noFill/>
        </p:spPr>
        <p:txBody>
          <a:bodyPr wrap="square" rtlCol="0">
            <a:spAutoFit/>
          </a:bodyPr>
          <a:lstStyle/>
          <a:p>
            <a:r>
              <a:rPr lang="en-US" sz="2000" dirty="0"/>
              <a:t>CPU</a:t>
            </a:r>
          </a:p>
        </p:txBody>
      </p:sp>
      <p:sp>
        <p:nvSpPr>
          <p:cNvPr id="9" name="TextBox 8"/>
          <p:cNvSpPr txBox="1"/>
          <p:nvPr/>
        </p:nvSpPr>
        <p:spPr>
          <a:xfrm>
            <a:off x="7267158" y="4073983"/>
            <a:ext cx="1162229" cy="400110"/>
          </a:xfrm>
          <a:prstGeom prst="rect">
            <a:avLst/>
          </a:prstGeom>
          <a:noFill/>
        </p:spPr>
        <p:txBody>
          <a:bodyPr wrap="square" rtlCol="0">
            <a:spAutoFit/>
          </a:bodyPr>
          <a:lstStyle/>
          <a:p>
            <a:r>
              <a:rPr lang="en-US" sz="2000" dirty="0"/>
              <a:t>Memory</a:t>
            </a:r>
          </a:p>
        </p:txBody>
      </p:sp>
      <p:sp>
        <p:nvSpPr>
          <p:cNvPr id="10" name="Rectangle 9"/>
          <p:cNvSpPr/>
          <p:nvPr/>
        </p:nvSpPr>
        <p:spPr>
          <a:xfrm>
            <a:off x="7336657" y="2476501"/>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337716" y="2476501"/>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937298" y="2476501"/>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337716" y="2476357"/>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333794" y="2777881"/>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333794" y="3078443"/>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337716" y="3380976"/>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8551151" y="2480923"/>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8851380" y="2480923"/>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8549276" y="2782445"/>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8849927" y="2782445"/>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8548495" y="3081931"/>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8849146" y="3081931"/>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7337240" y="4428886"/>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7338299" y="4428886"/>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7937881" y="4428886"/>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7338299" y="4428742"/>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7334377" y="4730266"/>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7334377" y="5030828"/>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7338299" y="5333361"/>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8551151" y="4435569"/>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8549859" y="4734830"/>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8549078" y="5034316"/>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8539095" y="2476501"/>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8540154" y="2476501"/>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9139736" y="2476501"/>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8540154" y="2476357"/>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8536232" y="2777881"/>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8536232" y="3078443"/>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8540154" y="3380976"/>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8539095" y="4422565"/>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8540154" y="4422565"/>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9139736" y="4422565"/>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8540154" y="4422421"/>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8536232" y="4723945"/>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8536232" y="5024507"/>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8540154" y="5327040"/>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9653134" y="2469830"/>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9654193" y="2469830"/>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10253775" y="2469830"/>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9654193" y="2469686"/>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9650271" y="2771210"/>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9650271" y="3071772"/>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9654193" y="3374305"/>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9653134" y="4423845"/>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9654193" y="4423845"/>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10253775" y="4423845"/>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9654193" y="4423701"/>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9650271" y="4725225"/>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9650271" y="5025787"/>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9654193" y="5328320"/>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10774359" y="2458842"/>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10775418" y="2458842"/>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11375000" y="2458842"/>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10775418" y="2458698"/>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10771496" y="2760222"/>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10771496" y="3060784"/>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10775418" y="3363317"/>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p:cNvSpPr/>
          <p:nvPr/>
        </p:nvSpPr>
        <p:spPr>
          <a:xfrm>
            <a:off x="10774942" y="4411227"/>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a:off x="10776001" y="4411227"/>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p:nvPr/>
        </p:nvSpPr>
        <p:spPr>
          <a:xfrm>
            <a:off x="11375583" y="4411227"/>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p:cNvSpPr/>
          <p:nvPr/>
        </p:nvSpPr>
        <p:spPr>
          <a:xfrm>
            <a:off x="10776001" y="4411083"/>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p:cNvSpPr/>
          <p:nvPr/>
        </p:nvSpPr>
        <p:spPr>
          <a:xfrm>
            <a:off x="10772079" y="4712607"/>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p:cNvSpPr/>
          <p:nvPr/>
        </p:nvSpPr>
        <p:spPr>
          <a:xfrm>
            <a:off x="10772079" y="5013169"/>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p:cNvSpPr/>
          <p:nvPr/>
        </p:nvSpPr>
        <p:spPr>
          <a:xfrm>
            <a:off x="10776001" y="5315702"/>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0" name="Straight Arrow Connector 99"/>
          <p:cNvCxnSpPr/>
          <p:nvPr/>
        </p:nvCxnSpPr>
        <p:spPr>
          <a:xfrm flipH="1" flipV="1">
            <a:off x="8395042" y="1192439"/>
            <a:ext cx="1" cy="4918130"/>
          </a:xfrm>
          <a:prstGeom prst="straightConnector1">
            <a:avLst/>
          </a:prstGeom>
          <a:ln w="22860" cmpd="sng">
            <a:solidFill>
              <a:srgbClr val="000000"/>
            </a:solidFill>
            <a:prstDash val="lgDash"/>
            <a:headEnd type="none"/>
            <a:tailEnd type="none" w="med" len="lg"/>
          </a:ln>
          <a:effectLst/>
        </p:spPr>
        <p:style>
          <a:lnRef idx="2">
            <a:schemeClr val="accent1"/>
          </a:lnRef>
          <a:fillRef idx="0">
            <a:schemeClr val="accent1"/>
          </a:fillRef>
          <a:effectRef idx="1">
            <a:schemeClr val="accent1"/>
          </a:effectRef>
          <a:fontRef idx="minor">
            <a:schemeClr val="tx1"/>
          </a:fontRef>
        </p:style>
      </p:cxnSp>
      <p:sp>
        <p:nvSpPr>
          <p:cNvPr id="101" name="TextBox 100"/>
          <p:cNvSpPr txBox="1"/>
          <p:nvPr/>
        </p:nvSpPr>
        <p:spPr>
          <a:xfrm>
            <a:off x="8437754" y="1465950"/>
            <a:ext cx="1836076" cy="523220"/>
          </a:xfrm>
          <a:prstGeom prst="rect">
            <a:avLst/>
          </a:prstGeom>
          <a:noFill/>
        </p:spPr>
        <p:txBody>
          <a:bodyPr wrap="square" rtlCol="0">
            <a:spAutoFit/>
          </a:bodyPr>
          <a:lstStyle/>
          <a:p>
            <a:r>
              <a:rPr lang="en-US" sz="2800" dirty="0"/>
              <a:t>Job Slots</a:t>
            </a:r>
          </a:p>
        </p:txBody>
      </p:sp>
      <p:sp>
        <p:nvSpPr>
          <p:cNvPr id="81" name="Rectangle 80"/>
          <p:cNvSpPr/>
          <p:nvPr/>
        </p:nvSpPr>
        <p:spPr>
          <a:xfrm>
            <a:off x="9661948" y="2474659"/>
            <a:ext cx="292608" cy="292608"/>
          </a:xfrm>
          <a:prstGeom prst="rect">
            <a:avLst/>
          </a:prstGeom>
          <a:solidFill>
            <a:srgbClr val="7030A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9659517" y="4428674"/>
            <a:ext cx="292608" cy="292608"/>
          </a:xfrm>
          <a:prstGeom prst="rect">
            <a:avLst/>
          </a:prstGeom>
          <a:solidFill>
            <a:srgbClr val="7030A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9960610" y="4428674"/>
            <a:ext cx="292608" cy="292608"/>
          </a:xfrm>
          <a:prstGeom prst="rect">
            <a:avLst/>
          </a:prstGeom>
          <a:solidFill>
            <a:srgbClr val="7030A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5265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4"/>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5"/>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8"/>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9"/>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6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61"/>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62"/>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63"/>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64"/>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66"/>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67"/>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68"/>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69"/>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70"/>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71"/>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72"/>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74"/>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75"/>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76"/>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77"/>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78"/>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79"/>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80"/>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90"/>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91"/>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92"/>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93"/>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94"/>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95"/>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96"/>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101"/>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nodeType="clickEffect">
                                  <p:stCondLst>
                                    <p:cond delay="0"/>
                                  </p:stCondLst>
                                  <p:childTnLst>
                                    <p:set>
                                      <p:cBhvr>
                                        <p:cTn id="136" dur="1" fill="hold">
                                          <p:stCondLst>
                                            <p:cond delay="0"/>
                                          </p:stCondLst>
                                        </p:cTn>
                                        <p:tgtEl>
                                          <p:spTgt spid="2">
                                            <p:txEl>
                                              <p:pRg st="2" end="2"/>
                                            </p:txEl>
                                          </p:spTgt>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18"/>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19"/>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20"/>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21"/>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23"/>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33"/>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34"/>
                                        </p:tgtEl>
                                        <p:attrNameLst>
                                          <p:attrName>style.visibility</p:attrName>
                                        </p:attrNameLst>
                                      </p:cBhvr>
                                      <p:to>
                                        <p:strVal val="visible"/>
                                      </p:to>
                                    </p:set>
                                  </p:childTnLst>
                                </p:cTn>
                              </p:par>
                              <p:par>
                                <p:cTn id="153" presetID="1" presetClass="entr" presetSubtype="0" fill="hold" grpId="0" nodeType="withEffect">
                                  <p:stCondLst>
                                    <p:cond delay="0"/>
                                  </p:stCondLst>
                                  <p:childTnLst>
                                    <p:set>
                                      <p:cBhvr>
                                        <p:cTn id="154" dur="1" fill="hold">
                                          <p:stCondLst>
                                            <p:cond delay="0"/>
                                          </p:stCondLst>
                                        </p:cTn>
                                        <p:tgtEl>
                                          <p:spTgt spid="37"/>
                                        </p:tgtEl>
                                        <p:attrNameLst>
                                          <p:attrName>style.visibility</p:attrName>
                                        </p:attrNameLst>
                                      </p:cBhvr>
                                      <p:to>
                                        <p:strVal val="visible"/>
                                      </p:to>
                                    </p:set>
                                  </p:childTnLst>
                                </p:cTn>
                              </p:par>
                              <p:par>
                                <p:cTn id="155" presetID="1" presetClass="entr" presetSubtype="0" fill="hold" grpId="0" nodeType="withEffect">
                                  <p:stCondLst>
                                    <p:cond delay="0"/>
                                  </p:stCondLst>
                                  <p:childTnLst>
                                    <p:set>
                                      <p:cBhvr>
                                        <p:cTn id="156" dur="1" fill="hold">
                                          <p:stCondLst>
                                            <p:cond delay="0"/>
                                          </p:stCondLst>
                                        </p:cTn>
                                        <p:tgtEl>
                                          <p:spTgt spid="81"/>
                                        </p:tgtEl>
                                        <p:attrNameLst>
                                          <p:attrName>style.visibility</p:attrName>
                                        </p:attrNameLst>
                                      </p:cBhvr>
                                      <p:to>
                                        <p:strVal val="visible"/>
                                      </p:to>
                                    </p:set>
                                  </p:childTnLst>
                                </p:cTn>
                              </p:par>
                              <p:par>
                                <p:cTn id="157" presetID="1" presetClass="entr" presetSubtype="0" fill="hold" grpId="0" nodeType="withEffect">
                                  <p:stCondLst>
                                    <p:cond delay="0"/>
                                  </p:stCondLst>
                                  <p:childTnLst>
                                    <p:set>
                                      <p:cBhvr>
                                        <p:cTn id="158" dur="1" fill="hold">
                                          <p:stCondLst>
                                            <p:cond delay="0"/>
                                          </p:stCondLst>
                                        </p:cTn>
                                        <p:tgtEl>
                                          <p:spTgt spid="82"/>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83"/>
                                        </p:tgtEl>
                                        <p:attrNameLst>
                                          <p:attrName>style.visibility</p:attrName>
                                        </p:attrNameLst>
                                      </p:cBhvr>
                                      <p:to>
                                        <p:strVal val="visible"/>
                                      </p:to>
                                    </p:set>
                                  </p:childTnLst>
                                </p:cTn>
                              </p:par>
                            </p:childTnLst>
                          </p:cTn>
                        </p:par>
                      </p:childTnLst>
                    </p:cTn>
                  </p:par>
                  <p:par>
                    <p:cTn id="161" fill="hold">
                      <p:stCondLst>
                        <p:cond delay="indefinite"/>
                      </p:stCondLst>
                      <p:childTnLst>
                        <p:par>
                          <p:cTn id="162" fill="hold">
                            <p:stCondLst>
                              <p:cond delay="0"/>
                            </p:stCondLst>
                            <p:childTnLst>
                              <p:par>
                                <p:cTn id="163" presetID="1" presetClass="entr" presetSubtype="0" fill="hold" nodeType="clickEffect">
                                  <p:stCondLst>
                                    <p:cond delay="0"/>
                                  </p:stCondLst>
                                  <p:childTnLst>
                                    <p:set>
                                      <p:cBhvr>
                                        <p:cTn id="164" dur="1" fill="hold">
                                          <p:stCondLst>
                                            <p:cond delay="0"/>
                                          </p:stCondLst>
                                        </p:cTn>
                                        <p:tgtEl>
                                          <p:spTgt spid="2">
                                            <p:txEl>
                                              <p:pRg st="4" end="4"/>
                                            </p:txEl>
                                          </p:spTgt>
                                        </p:tgtEl>
                                        <p:attrNameLst>
                                          <p:attrName>style.visibility</p:attrName>
                                        </p:attrNameLst>
                                      </p:cBhvr>
                                      <p:to>
                                        <p:strVal val="visible"/>
                                      </p:to>
                                    </p:set>
                                  </p:childTnLst>
                                </p:cTn>
                              </p:par>
                              <p:par>
                                <p:cTn id="165" presetID="0" presetClass="path" presetSubtype="0" accel="50000" decel="50000" fill="hold" grpId="1" nodeType="withEffect">
                                  <p:stCondLst>
                                    <p:cond delay="0"/>
                                  </p:stCondLst>
                                  <p:childTnLst>
                                    <p:animMotion origin="layout" path="M -0.00026 -0.00046 L -0.09909 0.00046 " pathEditMode="relative" rAng="0" ptsTypes="AA">
                                      <p:cBhvr>
                                        <p:cTn id="166" dur="500" fill="hold"/>
                                        <p:tgtEl>
                                          <p:spTgt spid="19"/>
                                        </p:tgtEl>
                                        <p:attrNameLst>
                                          <p:attrName>ppt_x</p:attrName>
                                          <p:attrName>ppt_y</p:attrName>
                                        </p:attrNameLst>
                                      </p:cBhvr>
                                      <p:rCtr x="-4948" y="46"/>
                                    </p:animMotion>
                                  </p:childTnLst>
                                </p:cTn>
                              </p:par>
                              <p:par>
                                <p:cTn id="167" presetID="0" presetClass="path" presetSubtype="0" accel="50000" decel="50000" fill="hold" grpId="1" nodeType="withEffect">
                                  <p:stCondLst>
                                    <p:cond delay="0"/>
                                  </p:stCondLst>
                                  <p:childTnLst>
                                    <p:animMotion origin="layout" path="M -1.45833E-6 -0.00046 L -0.09883 0.00046 " pathEditMode="relative" rAng="0" ptsTypes="AA">
                                      <p:cBhvr>
                                        <p:cTn id="168" dur="500" fill="hold"/>
                                        <p:tgtEl>
                                          <p:spTgt spid="18"/>
                                        </p:tgtEl>
                                        <p:attrNameLst>
                                          <p:attrName>ppt_x</p:attrName>
                                          <p:attrName>ppt_y</p:attrName>
                                        </p:attrNameLst>
                                      </p:cBhvr>
                                      <p:rCtr x="-4948" y="46"/>
                                    </p:animMotion>
                                  </p:childTnLst>
                                </p:cTn>
                              </p:par>
                              <p:par>
                                <p:cTn id="169" presetID="0" presetClass="path" presetSubtype="0" accel="50000" decel="50000" fill="hold" grpId="1" nodeType="withEffect">
                                  <p:stCondLst>
                                    <p:cond delay="0"/>
                                  </p:stCondLst>
                                  <p:childTnLst>
                                    <p:animMotion origin="layout" path="M -1.04167E-6 -0.00092 L -0.09883 -3.33333E-6 " pathEditMode="relative" rAng="0" ptsTypes="AA">
                                      <p:cBhvr>
                                        <p:cTn id="170" dur="500" fill="hold"/>
                                        <p:tgtEl>
                                          <p:spTgt spid="20"/>
                                        </p:tgtEl>
                                        <p:attrNameLst>
                                          <p:attrName>ppt_x</p:attrName>
                                          <p:attrName>ppt_y</p:attrName>
                                        </p:attrNameLst>
                                      </p:cBhvr>
                                      <p:rCtr x="-4948" y="46"/>
                                    </p:animMotion>
                                  </p:childTnLst>
                                </p:cTn>
                              </p:par>
                              <p:par>
                                <p:cTn id="171" presetID="0" presetClass="path" presetSubtype="0" accel="50000" decel="50000" fill="hold" grpId="1" nodeType="withEffect">
                                  <p:stCondLst>
                                    <p:cond delay="0"/>
                                  </p:stCondLst>
                                  <p:childTnLst>
                                    <p:animMotion origin="layout" path="M -6.25E-7 -0.00092 L -0.09883 -3.33333E-6 " pathEditMode="relative" rAng="0" ptsTypes="AA">
                                      <p:cBhvr>
                                        <p:cTn id="172" dur="500" fill="hold"/>
                                        <p:tgtEl>
                                          <p:spTgt spid="21"/>
                                        </p:tgtEl>
                                        <p:attrNameLst>
                                          <p:attrName>ppt_x</p:attrName>
                                          <p:attrName>ppt_y</p:attrName>
                                        </p:attrNameLst>
                                      </p:cBhvr>
                                      <p:rCtr x="-4948" y="46"/>
                                    </p:animMotion>
                                  </p:childTnLst>
                                </p:cTn>
                              </p:par>
                              <p:par>
                                <p:cTn id="173" presetID="0" presetClass="path" presetSubtype="0" accel="50000" decel="50000" fill="hold" grpId="1" nodeType="withEffect">
                                  <p:stCondLst>
                                    <p:cond delay="0"/>
                                  </p:stCondLst>
                                  <p:childTnLst>
                                    <p:animMotion origin="layout" path="M -0.00026 -0.00046 L -0.09909 0.00046 " pathEditMode="relative" rAng="0" ptsTypes="AA">
                                      <p:cBhvr>
                                        <p:cTn id="174" dur="500" fill="hold"/>
                                        <p:tgtEl>
                                          <p:spTgt spid="24"/>
                                        </p:tgtEl>
                                        <p:attrNameLst>
                                          <p:attrName>ppt_x</p:attrName>
                                          <p:attrName>ppt_y</p:attrName>
                                        </p:attrNameLst>
                                      </p:cBhvr>
                                      <p:rCtr x="-4948" y="46"/>
                                    </p:animMotion>
                                  </p:childTnLst>
                                </p:cTn>
                              </p:par>
                              <p:par>
                                <p:cTn id="175" presetID="0" presetClass="path" presetSubtype="0" accel="50000" decel="50000" fill="hold" grpId="1" nodeType="withEffect">
                                  <p:stCondLst>
                                    <p:cond delay="0"/>
                                  </p:stCondLst>
                                  <p:childTnLst>
                                    <p:animMotion origin="layout" path="M -1.04167E-6 -0.00046 L -0.09883 0.00046 " pathEditMode="relative" rAng="0" ptsTypes="AA">
                                      <p:cBhvr>
                                        <p:cTn id="176" dur="500" fill="hold"/>
                                        <p:tgtEl>
                                          <p:spTgt spid="23"/>
                                        </p:tgtEl>
                                        <p:attrNameLst>
                                          <p:attrName>ppt_x</p:attrName>
                                          <p:attrName>ppt_y</p:attrName>
                                        </p:attrNameLst>
                                      </p:cBhvr>
                                      <p:rCtr x="-4948" y="46"/>
                                    </p:animMotion>
                                  </p:childTnLst>
                                </p:cTn>
                              </p:par>
                              <p:par>
                                <p:cTn id="177" presetID="0" presetClass="path" presetSubtype="0" accel="50000" decel="50000" fill="hold" grpId="1" nodeType="withEffect">
                                  <p:stCondLst>
                                    <p:cond delay="0"/>
                                  </p:stCondLst>
                                  <p:childTnLst>
                                    <p:animMotion origin="layout" path="M -1.875E-6 3.7037E-7 L -0.09883 0.00093 " pathEditMode="relative" rAng="0" ptsTypes="AA">
                                      <p:cBhvr>
                                        <p:cTn id="178" dur="500" fill="hold"/>
                                        <p:tgtEl>
                                          <p:spTgt spid="37"/>
                                        </p:tgtEl>
                                        <p:attrNameLst>
                                          <p:attrName>ppt_x</p:attrName>
                                          <p:attrName>ppt_y</p:attrName>
                                        </p:attrNameLst>
                                      </p:cBhvr>
                                      <p:rCtr x="-4974" y="69"/>
                                    </p:animMotion>
                                  </p:childTnLst>
                                </p:cTn>
                              </p:par>
                              <p:par>
                                <p:cTn id="179" presetID="0" presetClass="path" presetSubtype="0" accel="50000" decel="50000" fill="hold" grpId="1" nodeType="withEffect">
                                  <p:stCondLst>
                                    <p:cond delay="0"/>
                                  </p:stCondLst>
                                  <p:childTnLst>
                                    <p:animMotion origin="layout" path="M -0.00026 -0.00047 L -0.09909 0.00046 " pathEditMode="relative" rAng="0" ptsTypes="AA">
                                      <p:cBhvr>
                                        <p:cTn id="180" dur="500" fill="hold"/>
                                        <p:tgtEl>
                                          <p:spTgt spid="34"/>
                                        </p:tgtEl>
                                        <p:attrNameLst>
                                          <p:attrName>ppt_x</p:attrName>
                                          <p:attrName>ppt_y</p:attrName>
                                        </p:attrNameLst>
                                      </p:cBhvr>
                                      <p:rCtr x="-4948" y="46"/>
                                    </p:animMotion>
                                  </p:childTnLst>
                                </p:cTn>
                              </p:par>
                              <p:par>
                                <p:cTn id="181" presetID="0" presetClass="path" presetSubtype="0" accel="50000" decel="50000" fill="hold" grpId="1" nodeType="withEffect">
                                  <p:stCondLst>
                                    <p:cond delay="0"/>
                                  </p:stCondLst>
                                  <p:childTnLst>
                                    <p:animMotion origin="layout" path="M -0.00026 -0.00047 L -0.09909 0.00046 " pathEditMode="relative" rAng="0" ptsTypes="AA">
                                      <p:cBhvr>
                                        <p:cTn id="182" dur="500" fill="hold"/>
                                        <p:tgtEl>
                                          <p:spTgt spid="33"/>
                                        </p:tgtEl>
                                        <p:attrNameLst>
                                          <p:attrName>ppt_x</p:attrName>
                                          <p:attrName>ppt_y</p:attrName>
                                        </p:attrNameLst>
                                      </p:cBhvr>
                                      <p:rCtr x="-4948" y="46"/>
                                    </p:animMotion>
                                  </p:childTnLst>
                                </p:cTn>
                              </p:par>
                            </p:childTnLst>
                          </p:cTn>
                        </p:par>
                      </p:childTnLst>
                    </p:cTn>
                  </p:par>
                  <p:par>
                    <p:cTn id="183" fill="hold">
                      <p:stCondLst>
                        <p:cond delay="indefinite"/>
                      </p:stCondLst>
                      <p:childTnLst>
                        <p:par>
                          <p:cTn id="184" fill="hold">
                            <p:stCondLst>
                              <p:cond delay="0"/>
                            </p:stCondLst>
                            <p:childTnLst>
                              <p:par>
                                <p:cTn id="185" presetID="1" presetClass="entr" presetSubtype="0" fill="hold" nodeType="clickEffect">
                                  <p:stCondLst>
                                    <p:cond delay="0"/>
                                  </p:stCondLst>
                                  <p:childTnLst>
                                    <p:set>
                                      <p:cBhvr>
                                        <p:cTn id="186" dur="1" fill="hold">
                                          <p:stCondLst>
                                            <p:cond delay="0"/>
                                          </p:stCondLst>
                                        </p:cTn>
                                        <p:tgtEl>
                                          <p:spTgt spid="2">
                                            <p:txEl>
                                              <p:pRg st="6" end="6"/>
                                            </p:txEl>
                                          </p:spTgt>
                                        </p:tgtEl>
                                        <p:attrNameLst>
                                          <p:attrName>style.visibility</p:attrName>
                                        </p:attrNameLst>
                                      </p:cBhvr>
                                      <p:to>
                                        <p:strVal val="visible"/>
                                      </p:to>
                                    </p:set>
                                  </p:childTnLst>
                                </p:cTn>
                              </p:par>
                              <p:par>
                                <p:cTn id="187" presetID="1" presetClass="entr" presetSubtype="0" fill="hold" nodeType="withEffect">
                                  <p:stCondLst>
                                    <p:cond delay="0"/>
                                  </p:stCondLst>
                                  <p:childTnLst>
                                    <p:set>
                                      <p:cBhvr>
                                        <p:cTn id="18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animBg="1"/>
      <p:bldP spid="11" grpId="0" animBg="1"/>
      <p:bldP spid="12" grpId="0" animBg="1"/>
      <p:bldP spid="13" grpId="0" animBg="1"/>
      <p:bldP spid="14" grpId="0" animBg="1"/>
      <p:bldP spid="15" grpId="0" animBg="1"/>
      <p:bldP spid="16" grpId="0" animBg="1"/>
      <p:bldP spid="18" grpId="0" animBg="1"/>
      <p:bldP spid="18" grpId="1" animBg="1"/>
      <p:bldP spid="19" grpId="0" animBg="1"/>
      <p:bldP spid="19" grpId="1" animBg="1"/>
      <p:bldP spid="20" grpId="0" animBg="1"/>
      <p:bldP spid="20" grpId="1" animBg="1"/>
      <p:bldP spid="21" grpId="0" animBg="1"/>
      <p:bldP spid="21" grpId="1" animBg="1"/>
      <p:bldP spid="23" grpId="0" animBg="1"/>
      <p:bldP spid="23" grpId="1" animBg="1"/>
      <p:bldP spid="24" grpId="0" animBg="1"/>
      <p:bldP spid="24" grpId="1" animBg="1"/>
      <p:bldP spid="25" grpId="0" animBg="1"/>
      <p:bldP spid="26" grpId="0" animBg="1"/>
      <p:bldP spid="27" grpId="0" animBg="1"/>
      <p:bldP spid="28" grpId="0" animBg="1"/>
      <p:bldP spid="29" grpId="0" animBg="1"/>
      <p:bldP spid="30" grpId="0" animBg="1"/>
      <p:bldP spid="31" grpId="0" animBg="1"/>
      <p:bldP spid="33" grpId="0" animBg="1"/>
      <p:bldP spid="33" grpId="1" animBg="1"/>
      <p:bldP spid="34" grpId="0" animBg="1"/>
      <p:bldP spid="34" grpId="1" animBg="1"/>
      <p:bldP spid="37" grpId="0" animBg="1"/>
      <p:bldP spid="37" grpId="1" animBg="1"/>
      <p:bldP spid="38" grpId="0" animBg="1"/>
      <p:bldP spid="39" grpId="0" animBg="1"/>
      <p:bldP spid="40" grpId="0" animBg="1"/>
      <p:bldP spid="41" grpId="0" animBg="1"/>
      <p:bldP spid="42" grpId="0" animBg="1"/>
      <p:bldP spid="43" grpId="0" animBg="1"/>
      <p:bldP spid="44" grpId="0" animBg="1"/>
      <p:bldP spid="49" grpId="0" animBg="1"/>
      <p:bldP spid="50" grpId="0" animBg="1"/>
      <p:bldP spid="51" grpId="0" animBg="1"/>
      <p:bldP spid="52" grpId="0" animBg="1"/>
      <p:bldP spid="53" grpId="0" animBg="1"/>
      <p:bldP spid="54" grpId="0" animBg="1"/>
      <p:bldP spid="55" grpId="0" animBg="1"/>
      <p:bldP spid="58" grpId="0" animBg="1"/>
      <p:bldP spid="59" grpId="0" animBg="1"/>
      <p:bldP spid="60" grpId="0" animBg="1"/>
      <p:bldP spid="61" grpId="0" animBg="1"/>
      <p:bldP spid="62" grpId="0" animBg="1"/>
      <p:bldP spid="63" grpId="0" animBg="1"/>
      <p:bldP spid="64" grpId="0" animBg="1"/>
      <p:bldP spid="66" grpId="0" animBg="1"/>
      <p:bldP spid="67" grpId="0" animBg="1"/>
      <p:bldP spid="68" grpId="0" animBg="1"/>
      <p:bldP spid="69" grpId="0" animBg="1"/>
      <p:bldP spid="70" grpId="0" animBg="1"/>
      <p:bldP spid="71" grpId="0" animBg="1"/>
      <p:bldP spid="72" grpId="0" animBg="1"/>
      <p:bldP spid="74" grpId="0" animBg="1"/>
      <p:bldP spid="75" grpId="0" animBg="1"/>
      <p:bldP spid="76" grpId="0" animBg="1"/>
      <p:bldP spid="77" grpId="0" animBg="1"/>
      <p:bldP spid="78" grpId="0" animBg="1"/>
      <p:bldP spid="79" grpId="0" animBg="1"/>
      <p:bldP spid="80" grpId="0" animBg="1"/>
      <p:bldP spid="90" grpId="0" animBg="1"/>
      <p:bldP spid="91" grpId="0" animBg="1"/>
      <p:bldP spid="92" grpId="0" animBg="1"/>
      <p:bldP spid="93" grpId="0" animBg="1"/>
      <p:bldP spid="94" grpId="0" animBg="1"/>
      <p:bldP spid="95" grpId="0" animBg="1"/>
      <p:bldP spid="96" grpId="0" animBg="1"/>
      <p:bldP spid="101" grpId="0"/>
      <p:bldP spid="81" grpId="0" animBg="1"/>
      <p:bldP spid="82" grpId="0" animBg="1"/>
      <p:bldP spid="8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07857" y="3703220"/>
            <a:ext cx="1112127" cy="492443"/>
          </a:xfrm>
          <a:prstGeom prst="rect">
            <a:avLst/>
          </a:prstGeom>
          <a:noFill/>
        </p:spPr>
        <p:txBody>
          <a:bodyPr wrap="square" rtlCol="0">
            <a:spAutoFit/>
          </a:bodyPr>
          <a:lstStyle/>
          <a:p>
            <a:r>
              <a:rPr lang="en-US" sz="2600" dirty="0"/>
              <a:t>Agent</a:t>
            </a:r>
          </a:p>
        </p:txBody>
      </p:sp>
      <p:cxnSp>
        <p:nvCxnSpPr>
          <p:cNvPr id="77" name="Straight Arrow Connector 76"/>
          <p:cNvCxnSpPr/>
          <p:nvPr/>
        </p:nvCxnSpPr>
        <p:spPr>
          <a:xfrm>
            <a:off x="1353275" y="4058351"/>
            <a:ext cx="2103585" cy="119"/>
          </a:xfrm>
          <a:prstGeom prst="straightConnector1">
            <a:avLst/>
          </a:prstGeom>
          <a:ln w="22860" cmpd="sng">
            <a:solidFill>
              <a:schemeClr val="tx1"/>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sp>
        <p:nvSpPr>
          <p:cNvPr id="79" name="TextBox 78"/>
          <p:cNvSpPr txBox="1"/>
          <p:nvPr/>
        </p:nvSpPr>
        <p:spPr>
          <a:xfrm>
            <a:off x="3505649" y="3780139"/>
            <a:ext cx="1923091" cy="492443"/>
          </a:xfrm>
          <a:prstGeom prst="rect">
            <a:avLst/>
          </a:prstGeom>
          <a:noFill/>
        </p:spPr>
        <p:txBody>
          <a:bodyPr wrap="none" rtlCol="0">
            <a:spAutoFit/>
          </a:bodyPr>
          <a:lstStyle/>
          <a:p>
            <a:r>
              <a:rPr lang="en-US" sz="2600" dirty="0"/>
              <a:t>Environment</a:t>
            </a:r>
          </a:p>
        </p:txBody>
      </p:sp>
      <p:cxnSp>
        <p:nvCxnSpPr>
          <p:cNvPr id="80" name="Straight Arrow Connector 79"/>
          <p:cNvCxnSpPr>
            <a:stCxn id="163" idx="0"/>
          </p:cNvCxnSpPr>
          <p:nvPr/>
        </p:nvCxnSpPr>
        <p:spPr>
          <a:xfrm flipV="1">
            <a:off x="4465300" y="2822605"/>
            <a:ext cx="2323" cy="580548"/>
          </a:xfrm>
          <a:prstGeom prst="straightConnector1">
            <a:avLst/>
          </a:prstGeom>
          <a:ln w="22860" cmpd="sng">
            <a:solidFill>
              <a:schemeClr val="tx1"/>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sp>
        <p:nvSpPr>
          <p:cNvPr id="81" name="TextBox 80"/>
          <p:cNvSpPr txBox="1"/>
          <p:nvPr/>
        </p:nvSpPr>
        <p:spPr>
          <a:xfrm>
            <a:off x="1468491" y="3502725"/>
            <a:ext cx="1704506" cy="492443"/>
          </a:xfrm>
          <a:prstGeom prst="rect">
            <a:avLst/>
          </a:prstGeom>
          <a:noFill/>
        </p:spPr>
        <p:txBody>
          <a:bodyPr wrap="none" rtlCol="0">
            <a:spAutoFit/>
          </a:bodyPr>
          <a:lstStyle/>
          <a:p>
            <a:r>
              <a:rPr lang="en-US" sz="2600" dirty="0"/>
              <a:t>Take action</a:t>
            </a:r>
            <a:endParaRPr lang="en-US" sz="2600" i="1" dirty="0"/>
          </a:p>
        </p:txBody>
      </p:sp>
      <p:cxnSp>
        <p:nvCxnSpPr>
          <p:cNvPr id="82" name="Straight Arrow Connector 81"/>
          <p:cNvCxnSpPr/>
          <p:nvPr/>
        </p:nvCxnSpPr>
        <p:spPr>
          <a:xfrm flipH="1">
            <a:off x="694519" y="2836679"/>
            <a:ext cx="1052" cy="587617"/>
          </a:xfrm>
          <a:prstGeom prst="straightConnector1">
            <a:avLst/>
          </a:prstGeom>
          <a:ln w="22860" cmpd="sng">
            <a:solidFill>
              <a:schemeClr val="tx1"/>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83" name="Straight Arrow Connector 82"/>
          <p:cNvCxnSpPr/>
          <p:nvPr/>
        </p:nvCxnSpPr>
        <p:spPr>
          <a:xfrm flipH="1">
            <a:off x="696255" y="2832155"/>
            <a:ext cx="3776831" cy="3585"/>
          </a:xfrm>
          <a:prstGeom prst="straightConnector1">
            <a:avLst/>
          </a:prstGeom>
          <a:ln w="22860" cmpd="sng">
            <a:solidFill>
              <a:schemeClr val="tx1"/>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cxnSp>
        <p:nvCxnSpPr>
          <p:cNvPr id="84" name="Straight Arrow Connector 83"/>
          <p:cNvCxnSpPr/>
          <p:nvPr/>
        </p:nvCxnSpPr>
        <p:spPr>
          <a:xfrm flipH="1" flipV="1">
            <a:off x="4462281" y="4653370"/>
            <a:ext cx="3019" cy="577787"/>
          </a:xfrm>
          <a:prstGeom prst="straightConnector1">
            <a:avLst/>
          </a:prstGeom>
          <a:ln w="22860" cmpd="sng">
            <a:solidFill>
              <a:schemeClr val="tx1"/>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flipV="1">
            <a:off x="710017" y="4520862"/>
            <a:ext cx="1052" cy="710295"/>
          </a:xfrm>
          <a:prstGeom prst="straightConnector1">
            <a:avLst/>
          </a:prstGeom>
          <a:ln w="22860" cmpd="sng">
            <a:solidFill>
              <a:schemeClr val="tx1"/>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86" name="Straight Arrow Connector 85"/>
          <p:cNvCxnSpPr/>
          <p:nvPr/>
        </p:nvCxnSpPr>
        <p:spPr>
          <a:xfrm flipH="1">
            <a:off x="710543" y="5231157"/>
            <a:ext cx="3759840" cy="1194"/>
          </a:xfrm>
          <a:prstGeom prst="straightConnector1">
            <a:avLst/>
          </a:prstGeom>
          <a:ln w="22860" cmpd="sng">
            <a:solidFill>
              <a:schemeClr val="tx1"/>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sp>
        <p:nvSpPr>
          <p:cNvPr id="87" name="TextBox 86"/>
          <p:cNvSpPr txBox="1"/>
          <p:nvPr/>
        </p:nvSpPr>
        <p:spPr>
          <a:xfrm>
            <a:off x="1350319" y="4683588"/>
            <a:ext cx="2048061" cy="492443"/>
          </a:xfrm>
          <a:prstGeom prst="rect">
            <a:avLst/>
          </a:prstGeom>
          <a:noFill/>
        </p:spPr>
        <p:txBody>
          <a:bodyPr wrap="none" rtlCol="0">
            <a:spAutoFit/>
          </a:bodyPr>
          <a:lstStyle/>
          <a:p>
            <a:r>
              <a:rPr lang="en-US" sz="2600" dirty="0"/>
              <a:t>Observe state</a:t>
            </a:r>
            <a:endParaRPr lang="en-US" sz="2600" i="1" dirty="0"/>
          </a:p>
        </p:txBody>
      </p:sp>
      <p:sp>
        <p:nvSpPr>
          <p:cNvPr id="88" name="TextBox 87"/>
          <p:cNvSpPr txBox="1"/>
          <p:nvPr/>
        </p:nvSpPr>
        <p:spPr>
          <a:xfrm>
            <a:off x="1801664" y="2249992"/>
            <a:ext cx="1206805" cy="492443"/>
          </a:xfrm>
          <a:prstGeom prst="rect">
            <a:avLst/>
          </a:prstGeom>
          <a:noFill/>
        </p:spPr>
        <p:txBody>
          <a:bodyPr wrap="none" rtlCol="0">
            <a:spAutoFit/>
          </a:bodyPr>
          <a:lstStyle/>
          <a:p>
            <a:r>
              <a:rPr lang="en-US" sz="2600" dirty="0"/>
              <a:t>Reward</a:t>
            </a:r>
            <a:endParaRPr lang="en-US" sz="2600" i="1" dirty="0"/>
          </a:p>
        </p:txBody>
      </p:sp>
      <p:sp>
        <p:nvSpPr>
          <p:cNvPr id="491" name="Rectangle 490"/>
          <p:cNvSpPr/>
          <p:nvPr/>
        </p:nvSpPr>
        <p:spPr>
          <a:xfrm>
            <a:off x="129681" y="3408798"/>
            <a:ext cx="1223594" cy="1112065"/>
          </a:xfrm>
          <a:prstGeom prst="rect">
            <a:avLst/>
          </a:prstGeom>
          <a:noFill/>
          <a:ln w="2286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p>
        </p:txBody>
      </p:sp>
      <p:sp>
        <p:nvSpPr>
          <p:cNvPr id="163" name="Rectangle 162"/>
          <p:cNvSpPr/>
          <p:nvPr/>
        </p:nvSpPr>
        <p:spPr>
          <a:xfrm>
            <a:off x="3456860" y="3403153"/>
            <a:ext cx="2016879" cy="1250217"/>
          </a:xfrm>
          <a:prstGeom prst="rect">
            <a:avLst/>
          </a:prstGeom>
          <a:noFill/>
          <a:ln w="2286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p>
        </p:txBody>
      </p:sp>
      <p:sp>
        <p:nvSpPr>
          <p:cNvPr id="3" name="Slide Number Placeholder 2"/>
          <p:cNvSpPr>
            <a:spLocks noGrp="1"/>
          </p:cNvSpPr>
          <p:nvPr>
            <p:ph type="sldNum" sz="quarter" idx="12"/>
          </p:nvPr>
        </p:nvSpPr>
        <p:spPr/>
        <p:txBody>
          <a:bodyPr/>
          <a:lstStyle/>
          <a:p>
            <a:fld id="{E0EBB12F-08D1-5143-8348-1CE77D46ED74}" type="slidenum">
              <a:rPr lang="en-US" smtClean="0"/>
              <a:t>11</a:t>
            </a:fld>
            <a:endParaRPr lang="en-US"/>
          </a:p>
        </p:txBody>
      </p:sp>
      <p:sp>
        <p:nvSpPr>
          <p:cNvPr id="116" name="Title 1"/>
          <p:cNvSpPr txBox="1">
            <a:spLocks/>
          </p:cNvSpPr>
          <p:nvPr/>
        </p:nvSpPr>
        <p:spPr>
          <a:xfrm>
            <a:off x="596900" y="15664"/>
            <a:ext cx="1106971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0070C0"/>
                </a:solidFill>
              </a:rPr>
              <a:t>Map to Reinforcement Learning</a:t>
            </a:r>
          </a:p>
        </p:txBody>
      </p:sp>
    </p:spTree>
    <p:extLst>
      <p:ext uri="{BB962C8B-B14F-4D97-AF65-F5344CB8AC3E}">
        <p14:creationId xmlns:p14="http://schemas.microsoft.com/office/powerpoint/2010/main" val="14820810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900" y="0"/>
            <a:ext cx="11069712" cy="1325563"/>
          </a:xfrm>
        </p:spPr>
        <p:txBody>
          <a:bodyPr/>
          <a:lstStyle/>
          <a:p>
            <a:pPr algn="ctr"/>
            <a:r>
              <a:rPr lang="en-US" b="1" dirty="0">
                <a:solidFill>
                  <a:srgbClr val="0070C0"/>
                </a:solidFill>
              </a:rPr>
              <a:t>Map to RL: (1) state space</a:t>
            </a:r>
          </a:p>
        </p:txBody>
      </p:sp>
      <p:sp>
        <p:nvSpPr>
          <p:cNvPr id="6" name="TextBox 5"/>
          <p:cNvSpPr txBox="1"/>
          <p:nvPr/>
        </p:nvSpPr>
        <p:spPr>
          <a:xfrm>
            <a:off x="207857" y="3700708"/>
            <a:ext cx="1112127" cy="492443"/>
          </a:xfrm>
          <a:prstGeom prst="rect">
            <a:avLst/>
          </a:prstGeom>
          <a:noFill/>
        </p:spPr>
        <p:txBody>
          <a:bodyPr wrap="square" rtlCol="0">
            <a:spAutoFit/>
          </a:bodyPr>
          <a:lstStyle/>
          <a:p>
            <a:r>
              <a:rPr lang="en-US" sz="2600" dirty="0"/>
              <a:t>Agent</a:t>
            </a:r>
          </a:p>
        </p:txBody>
      </p:sp>
      <p:cxnSp>
        <p:nvCxnSpPr>
          <p:cNvPr id="77" name="Straight Arrow Connector 76"/>
          <p:cNvCxnSpPr/>
          <p:nvPr/>
        </p:nvCxnSpPr>
        <p:spPr>
          <a:xfrm>
            <a:off x="1353275" y="4055839"/>
            <a:ext cx="2103585" cy="119"/>
          </a:xfrm>
          <a:prstGeom prst="straightConnector1">
            <a:avLst/>
          </a:prstGeom>
          <a:ln w="22860" cmpd="sng">
            <a:solidFill>
              <a:schemeClr val="tx1"/>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sp>
        <p:nvSpPr>
          <p:cNvPr id="79" name="TextBox 78"/>
          <p:cNvSpPr txBox="1"/>
          <p:nvPr/>
        </p:nvSpPr>
        <p:spPr>
          <a:xfrm>
            <a:off x="3505649" y="3777627"/>
            <a:ext cx="1923091" cy="492443"/>
          </a:xfrm>
          <a:prstGeom prst="rect">
            <a:avLst/>
          </a:prstGeom>
          <a:noFill/>
        </p:spPr>
        <p:txBody>
          <a:bodyPr wrap="none" rtlCol="0">
            <a:spAutoFit/>
          </a:bodyPr>
          <a:lstStyle/>
          <a:p>
            <a:r>
              <a:rPr lang="en-US" sz="2600" dirty="0"/>
              <a:t>Environment</a:t>
            </a:r>
          </a:p>
        </p:txBody>
      </p:sp>
      <p:cxnSp>
        <p:nvCxnSpPr>
          <p:cNvPr id="80" name="Straight Arrow Connector 79"/>
          <p:cNvCxnSpPr>
            <a:stCxn id="163" idx="0"/>
          </p:cNvCxnSpPr>
          <p:nvPr/>
        </p:nvCxnSpPr>
        <p:spPr>
          <a:xfrm flipV="1">
            <a:off x="4465300" y="2820093"/>
            <a:ext cx="2323" cy="580548"/>
          </a:xfrm>
          <a:prstGeom prst="straightConnector1">
            <a:avLst/>
          </a:prstGeom>
          <a:ln w="22860" cmpd="sng">
            <a:solidFill>
              <a:schemeClr val="tx1"/>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sp>
        <p:nvSpPr>
          <p:cNvPr id="81" name="TextBox 80"/>
          <p:cNvSpPr txBox="1"/>
          <p:nvPr/>
        </p:nvSpPr>
        <p:spPr>
          <a:xfrm>
            <a:off x="1468491" y="3500213"/>
            <a:ext cx="1704506" cy="492443"/>
          </a:xfrm>
          <a:prstGeom prst="rect">
            <a:avLst/>
          </a:prstGeom>
          <a:noFill/>
        </p:spPr>
        <p:txBody>
          <a:bodyPr wrap="none" rtlCol="0">
            <a:spAutoFit/>
          </a:bodyPr>
          <a:lstStyle/>
          <a:p>
            <a:r>
              <a:rPr lang="en-US" sz="2600" dirty="0"/>
              <a:t>Take action</a:t>
            </a:r>
            <a:endParaRPr lang="en-US" sz="2600" i="1" dirty="0"/>
          </a:p>
        </p:txBody>
      </p:sp>
      <p:cxnSp>
        <p:nvCxnSpPr>
          <p:cNvPr id="82" name="Straight Arrow Connector 81"/>
          <p:cNvCxnSpPr/>
          <p:nvPr/>
        </p:nvCxnSpPr>
        <p:spPr>
          <a:xfrm flipH="1">
            <a:off x="694519" y="2834167"/>
            <a:ext cx="1052" cy="587617"/>
          </a:xfrm>
          <a:prstGeom prst="straightConnector1">
            <a:avLst/>
          </a:prstGeom>
          <a:ln w="22860" cmpd="sng">
            <a:solidFill>
              <a:schemeClr val="tx1"/>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83" name="Straight Arrow Connector 82"/>
          <p:cNvCxnSpPr/>
          <p:nvPr/>
        </p:nvCxnSpPr>
        <p:spPr>
          <a:xfrm flipH="1">
            <a:off x="696255" y="2829643"/>
            <a:ext cx="3776831" cy="3585"/>
          </a:xfrm>
          <a:prstGeom prst="straightConnector1">
            <a:avLst/>
          </a:prstGeom>
          <a:ln w="22860" cmpd="sng">
            <a:solidFill>
              <a:schemeClr val="tx1"/>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cxnSp>
        <p:nvCxnSpPr>
          <p:cNvPr id="84" name="Straight Arrow Connector 83"/>
          <p:cNvCxnSpPr/>
          <p:nvPr/>
        </p:nvCxnSpPr>
        <p:spPr>
          <a:xfrm flipH="1" flipV="1">
            <a:off x="4462281" y="4650858"/>
            <a:ext cx="3019" cy="577787"/>
          </a:xfrm>
          <a:prstGeom prst="straightConnector1">
            <a:avLst/>
          </a:prstGeom>
          <a:ln w="22860" cmpd="sng">
            <a:solidFill>
              <a:schemeClr val="tx1"/>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flipV="1">
            <a:off x="710017" y="4518350"/>
            <a:ext cx="1052" cy="710295"/>
          </a:xfrm>
          <a:prstGeom prst="straightConnector1">
            <a:avLst/>
          </a:prstGeom>
          <a:ln w="22860" cmpd="sng">
            <a:solidFill>
              <a:schemeClr val="tx1"/>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86" name="Straight Arrow Connector 85"/>
          <p:cNvCxnSpPr/>
          <p:nvPr/>
        </p:nvCxnSpPr>
        <p:spPr>
          <a:xfrm flipH="1">
            <a:off x="710543" y="5228645"/>
            <a:ext cx="3759840" cy="1194"/>
          </a:xfrm>
          <a:prstGeom prst="straightConnector1">
            <a:avLst/>
          </a:prstGeom>
          <a:ln w="22860" cmpd="sng">
            <a:solidFill>
              <a:schemeClr val="tx1"/>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sp>
        <p:nvSpPr>
          <p:cNvPr id="87" name="TextBox 86"/>
          <p:cNvSpPr txBox="1"/>
          <p:nvPr/>
        </p:nvSpPr>
        <p:spPr>
          <a:xfrm>
            <a:off x="1350319" y="4681076"/>
            <a:ext cx="2048061" cy="492443"/>
          </a:xfrm>
          <a:prstGeom prst="rect">
            <a:avLst/>
          </a:prstGeom>
          <a:noFill/>
        </p:spPr>
        <p:txBody>
          <a:bodyPr wrap="none" rtlCol="0">
            <a:spAutoFit/>
          </a:bodyPr>
          <a:lstStyle/>
          <a:p>
            <a:r>
              <a:rPr lang="en-US" sz="2600" dirty="0"/>
              <a:t>Observe state</a:t>
            </a:r>
            <a:endParaRPr lang="en-US" sz="2600" i="1" dirty="0"/>
          </a:p>
        </p:txBody>
      </p:sp>
      <p:sp>
        <p:nvSpPr>
          <p:cNvPr id="88" name="TextBox 87"/>
          <p:cNvSpPr txBox="1"/>
          <p:nvPr/>
        </p:nvSpPr>
        <p:spPr>
          <a:xfrm>
            <a:off x="1801664" y="2247480"/>
            <a:ext cx="1206805" cy="492443"/>
          </a:xfrm>
          <a:prstGeom prst="rect">
            <a:avLst/>
          </a:prstGeom>
          <a:noFill/>
        </p:spPr>
        <p:txBody>
          <a:bodyPr wrap="none" rtlCol="0">
            <a:spAutoFit/>
          </a:bodyPr>
          <a:lstStyle/>
          <a:p>
            <a:r>
              <a:rPr lang="en-US" sz="2600" dirty="0"/>
              <a:t>Reward</a:t>
            </a:r>
            <a:endParaRPr lang="en-US" sz="2600" i="1" dirty="0"/>
          </a:p>
        </p:txBody>
      </p:sp>
      <p:sp>
        <p:nvSpPr>
          <p:cNvPr id="491" name="Rectangle 490"/>
          <p:cNvSpPr/>
          <p:nvPr/>
        </p:nvSpPr>
        <p:spPr>
          <a:xfrm>
            <a:off x="129681" y="3406286"/>
            <a:ext cx="1223594" cy="1112065"/>
          </a:xfrm>
          <a:prstGeom prst="rect">
            <a:avLst/>
          </a:prstGeom>
          <a:noFill/>
          <a:ln w="2286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p>
        </p:txBody>
      </p:sp>
      <p:sp>
        <p:nvSpPr>
          <p:cNvPr id="598" name="TextBox 597"/>
          <p:cNvSpPr txBox="1"/>
          <p:nvPr/>
        </p:nvSpPr>
        <p:spPr>
          <a:xfrm>
            <a:off x="6421036" y="1095551"/>
            <a:ext cx="1058458" cy="461665"/>
          </a:xfrm>
          <a:prstGeom prst="rect">
            <a:avLst/>
          </a:prstGeom>
          <a:noFill/>
        </p:spPr>
        <p:txBody>
          <a:bodyPr wrap="square" rtlCol="0">
            <a:spAutoFit/>
          </a:bodyPr>
          <a:lstStyle/>
          <a:p>
            <a:r>
              <a:rPr lang="en-US" sz="2400" dirty="0"/>
              <a:t>Cluster</a:t>
            </a:r>
          </a:p>
        </p:txBody>
      </p:sp>
      <p:sp>
        <p:nvSpPr>
          <p:cNvPr id="603" name="TextBox 602"/>
          <p:cNvSpPr txBox="1"/>
          <p:nvPr/>
        </p:nvSpPr>
        <p:spPr>
          <a:xfrm rot="16200000">
            <a:off x="4874831" y="3885796"/>
            <a:ext cx="2767076" cy="400110"/>
          </a:xfrm>
          <a:prstGeom prst="rect">
            <a:avLst/>
          </a:prstGeom>
          <a:noFill/>
        </p:spPr>
        <p:txBody>
          <a:bodyPr wrap="square" rtlCol="0">
            <a:spAutoFit/>
          </a:bodyPr>
          <a:lstStyle/>
          <a:p>
            <a:r>
              <a:rPr lang="en-US" sz="2000" dirty="0"/>
              <a:t>Time                        Time   </a:t>
            </a:r>
          </a:p>
        </p:txBody>
      </p:sp>
      <p:sp>
        <p:nvSpPr>
          <p:cNvPr id="604" name="TextBox 603"/>
          <p:cNvSpPr txBox="1"/>
          <p:nvPr/>
        </p:nvSpPr>
        <p:spPr>
          <a:xfrm>
            <a:off x="6554627" y="2118475"/>
            <a:ext cx="886873" cy="400110"/>
          </a:xfrm>
          <a:prstGeom prst="rect">
            <a:avLst/>
          </a:prstGeom>
          <a:noFill/>
        </p:spPr>
        <p:txBody>
          <a:bodyPr wrap="square" rtlCol="0">
            <a:spAutoFit/>
          </a:bodyPr>
          <a:lstStyle/>
          <a:p>
            <a:r>
              <a:rPr lang="en-US" sz="2000" dirty="0"/>
              <a:t>CPU</a:t>
            </a:r>
          </a:p>
        </p:txBody>
      </p:sp>
      <p:sp>
        <p:nvSpPr>
          <p:cNvPr id="605" name="TextBox 604"/>
          <p:cNvSpPr txBox="1"/>
          <p:nvPr/>
        </p:nvSpPr>
        <p:spPr>
          <a:xfrm>
            <a:off x="6354400" y="4076612"/>
            <a:ext cx="1162229" cy="400110"/>
          </a:xfrm>
          <a:prstGeom prst="rect">
            <a:avLst/>
          </a:prstGeom>
          <a:noFill/>
        </p:spPr>
        <p:txBody>
          <a:bodyPr wrap="square" rtlCol="0">
            <a:spAutoFit/>
          </a:bodyPr>
          <a:lstStyle/>
          <a:p>
            <a:r>
              <a:rPr lang="en-US" sz="2000" dirty="0"/>
              <a:t>Memory</a:t>
            </a:r>
          </a:p>
        </p:txBody>
      </p:sp>
      <p:sp>
        <p:nvSpPr>
          <p:cNvPr id="163" name="Rectangle 162"/>
          <p:cNvSpPr/>
          <p:nvPr/>
        </p:nvSpPr>
        <p:spPr>
          <a:xfrm>
            <a:off x="3456860" y="3400641"/>
            <a:ext cx="2016879" cy="1250217"/>
          </a:xfrm>
          <a:prstGeom prst="rect">
            <a:avLst/>
          </a:prstGeom>
          <a:noFill/>
          <a:ln w="2286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p>
        </p:txBody>
      </p:sp>
      <p:sp>
        <p:nvSpPr>
          <p:cNvPr id="16" name="Rectangle 15"/>
          <p:cNvSpPr/>
          <p:nvPr/>
        </p:nvSpPr>
        <p:spPr>
          <a:xfrm>
            <a:off x="6423899" y="2479130"/>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208"/>
          <p:cNvSpPr/>
          <p:nvPr/>
        </p:nvSpPr>
        <p:spPr>
          <a:xfrm>
            <a:off x="6424958" y="2479130"/>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p:cNvSpPr/>
          <p:nvPr/>
        </p:nvSpPr>
        <p:spPr>
          <a:xfrm>
            <a:off x="7024540" y="2479130"/>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211"/>
          <p:cNvSpPr/>
          <p:nvPr/>
        </p:nvSpPr>
        <p:spPr>
          <a:xfrm>
            <a:off x="6424958" y="2478986"/>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212"/>
          <p:cNvSpPr/>
          <p:nvPr/>
        </p:nvSpPr>
        <p:spPr>
          <a:xfrm>
            <a:off x="6421036" y="2780510"/>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Rectangle 213"/>
          <p:cNvSpPr/>
          <p:nvPr/>
        </p:nvSpPr>
        <p:spPr>
          <a:xfrm>
            <a:off x="6421036" y="3081072"/>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214"/>
          <p:cNvSpPr/>
          <p:nvPr/>
        </p:nvSpPr>
        <p:spPr>
          <a:xfrm>
            <a:off x="6424958" y="3383605"/>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ectangle 216"/>
          <p:cNvSpPr/>
          <p:nvPr/>
        </p:nvSpPr>
        <p:spPr>
          <a:xfrm>
            <a:off x="7029902" y="2483540"/>
            <a:ext cx="292608" cy="292608"/>
          </a:xfrm>
          <a:prstGeom prst="rect">
            <a:avLst/>
          </a:prstGeom>
          <a:solidFill>
            <a:srgbClr val="00B05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ectangle 217"/>
          <p:cNvSpPr/>
          <p:nvPr/>
        </p:nvSpPr>
        <p:spPr>
          <a:xfrm>
            <a:off x="6430595" y="2483560"/>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ectangle 218"/>
          <p:cNvSpPr/>
          <p:nvPr/>
        </p:nvSpPr>
        <p:spPr>
          <a:xfrm>
            <a:off x="6730824" y="2483560"/>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ectangle 222"/>
          <p:cNvSpPr/>
          <p:nvPr/>
        </p:nvSpPr>
        <p:spPr>
          <a:xfrm>
            <a:off x="6428720" y="2785082"/>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223"/>
          <p:cNvSpPr/>
          <p:nvPr/>
        </p:nvSpPr>
        <p:spPr>
          <a:xfrm>
            <a:off x="6729371" y="2785082"/>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ectangle 224"/>
          <p:cNvSpPr/>
          <p:nvPr/>
        </p:nvSpPr>
        <p:spPr>
          <a:xfrm>
            <a:off x="7030464" y="2785082"/>
            <a:ext cx="292608" cy="292608"/>
          </a:xfrm>
          <a:prstGeom prst="rect">
            <a:avLst/>
          </a:prstGeom>
          <a:solidFill>
            <a:srgbClr val="7030A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ectangle 228"/>
          <p:cNvSpPr/>
          <p:nvPr/>
        </p:nvSpPr>
        <p:spPr>
          <a:xfrm>
            <a:off x="6427939" y="3084568"/>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ectangle 229"/>
          <p:cNvSpPr/>
          <p:nvPr/>
        </p:nvSpPr>
        <p:spPr>
          <a:xfrm>
            <a:off x="6728590" y="3084568"/>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Rectangle 256"/>
          <p:cNvSpPr/>
          <p:nvPr/>
        </p:nvSpPr>
        <p:spPr>
          <a:xfrm>
            <a:off x="6424482" y="4431515"/>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Rectangle 257"/>
          <p:cNvSpPr/>
          <p:nvPr/>
        </p:nvSpPr>
        <p:spPr>
          <a:xfrm>
            <a:off x="6425541" y="4431515"/>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Rectangle 258"/>
          <p:cNvSpPr/>
          <p:nvPr/>
        </p:nvSpPr>
        <p:spPr>
          <a:xfrm>
            <a:off x="7025123" y="4431515"/>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Rectangle 259"/>
          <p:cNvSpPr/>
          <p:nvPr/>
        </p:nvSpPr>
        <p:spPr>
          <a:xfrm>
            <a:off x="6425541" y="4431371"/>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Rectangle 260"/>
          <p:cNvSpPr/>
          <p:nvPr/>
        </p:nvSpPr>
        <p:spPr>
          <a:xfrm>
            <a:off x="6421619" y="4732895"/>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Rectangle 261"/>
          <p:cNvSpPr/>
          <p:nvPr/>
        </p:nvSpPr>
        <p:spPr>
          <a:xfrm>
            <a:off x="6421619" y="5033457"/>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Rectangle 262"/>
          <p:cNvSpPr/>
          <p:nvPr/>
        </p:nvSpPr>
        <p:spPr>
          <a:xfrm>
            <a:off x="6425541" y="5335990"/>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Rectangle 263"/>
          <p:cNvSpPr/>
          <p:nvPr/>
        </p:nvSpPr>
        <p:spPr>
          <a:xfrm>
            <a:off x="6733608" y="4438206"/>
            <a:ext cx="292608" cy="292608"/>
          </a:xfrm>
          <a:prstGeom prst="rect">
            <a:avLst/>
          </a:prstGeom>
          <a:solidFill>
            <a:srgbClr val="00B05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Rectangle 264"/>
          <p:cNvSpPr/>
          <p:nvPr/>
        </p:nvSpPr>
        <p:spPr>
          <a:xfrm>
            <a:off x="6430595" y="4438206"/>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Rectangle 266"/>
          <p:cNvSpPr/>
          <p:nvPr/>
        </p:nvSpPr>
        <p:spPr>
          <a:xfrm>
            <a:off x="6429303" y="4737467"/>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Rectangle 267"/>
          <p:cNvSpPr/>
          <p:nvPr/>
        </p:nvSpPr>
        <p:spPr>
          <a:xfrm>
            <a:off x="6729954" y="4737467"/>
            <a:ext cx="292608" cy="292608"/>
          </a:xfrm>
          <a:prstGeom prst="rect">
            <a:avLst/>
          </a:prstGeom>
          <a:solidFill>
            <a:srgbClr val="7030A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Rectangle 268"/>
          <p:cNvSpPr/>
          <p:nvPr/>
        </p:nvSpPr>
        <p:spPr>
          <a:xfrm>
            <a:off x="7031047" y="4737467"/>
            <a:ext cx="292608" cy="292608"/>
          </a:xfrm>
          <a:prstGeom prst="rect">
            <a:avLst/>
          </a:prstGeom>
          <a:solidFill>
            <a:srgbClr val="7030A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Rectangle 269"/>
          <p:cNvSpPr/>
          <p:nvPr/>
        </p:nvSpPr>
        <p:spPr>
          <a:xfrm>
            <a:off x="6428522" y="5036953"/>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Rectangle 276"/>
          <p:cNvSpPr/>
          <p:nvPr/>
        </p:nvSpPr>
        <p:spPr>
          <a:xfrm>
            <a:off x="7626337" y="2479130"/>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Rectangle 277"/>
          <p:cNvSpPr/>
          <p:nvPr/>
        </p:nvSpPr>
        <p:spPr>
          <a:xfrm>
            <a:off x="7627396" y="2479130"/>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Rectangle 278"/>
          <p:cNvSpPr/>
          <p:nvPr/>
        </p:nvSpPr>
        <p:spPr>
          <a:xfrm>
            <a:off x="8226978" y="2479130"/>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Rectangle 279"/>
          <p:cNvSpPr/>
          <p:nvPr/>
        </p:nvSpPr>
        <p:spPr>
          <a:xfrm>
            <a:off x="7627396" y="2478986"/>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Rectangle 280"/>
          <p:cNvSpPr/>
          <p:nvPr/>
        </p:nvSpPr>
        <p:spPr>
          <a:xfrm>
            <a:off x="7623474" y="2780510"/>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Rectangle 281"/>
          <p:cNvSpPr/>
          <p:nvPr/>
        </p:nvSpPr>
        <p:spPr>
          <a:xfrm>
            <a:off x="7623474" y="3081072"/>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Rectangle 282"/>
          <p:cNvSpPr/>
          <p:nvPr/>
        </p:nvSpPr>
        <p:spPr>
          <a:xfrm>
            <a:off x="7627396" y="3383605"/>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Rectangle 283"/>
          <p:cNvSpPr/>
          <p:nvPr/>
        </p:nvSpPr>
        <p:spPr>
          <a:xfrm>
            <a:off x="7631158" y="2483444"/>
            <a:ext cx="292608" cy="292608"/>
          </a:xfrm>
          <a:prstGeom prst="rect">
            <a:avLst/>
          </a:prstGeom>
          <a:solidFill>
            <a:srgbClr val="155D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Rectangle 284"/>
          <p:cNvSpPr/>
          <p:nvPr/>
        </p:nvSpPr>
        <p:spPr>
          <a:xfrm>
            <a:off x="7931809" y="2483444"/>
            <a:ext cx="292608" cy="292608"/>
          </a:xfrm>
          <a:prstGeom prst="rect">
            <a:avLst/>
          </a:prstGeom>
          <a:solidFill>
            <a:srgbClr val="155D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Rectangle 286"/>
          <p:cNvSpPr/>
          <p:nvPr/>
        </p:nvSpPr>
        <p:spPr>
          <a:xfrm>
            <a:off x="7631158" y="2785082"/>
            <a:ext cx="292608" cy="292608"/>
          </a:xfrm>
          <a:prstGeom prst="rect">
            <a:avLst/>
          </a:prstGeom>
          <a:solidFill>
            <a:srgbClr val="155D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Rectangle 287"/>
          <p:cNvSpPr/>
          <p:nvPr/>
        </p:nvSpPr>
        <p:spPr>
          <a:xfrm>
            <a:off x="7931809" y="2785082"/>
            <a:ext cx="292608" cy="292608"/>
          </a:xfrm>
          <a:prstGeom prst="rect">
            <a:avLst/>
          </a:prstGeom>
          <a:solidFill>
            <a:srgbClr val="155D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Rectangle 296"/>
          <p:cNvSpPr/>
          <p:nvPr/>
        </p:nvSpPr>
        <p:spPr>
          <a:xfrm>
            <a:off x="7626337" y="4425194"/>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Rectangle 297"/>
          <p:cNvSpPr/>
          <p:nvPr/>
        </p:nvSpPr>
        <p:spPr>
          <a:xfrm>
            <a:off x="7627396" y="4425194"/>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Rectangle 298"/>
          <p:cNvSpPr/>
          <p:nvPr/>
        </p:nvSpPr>
        <p:spPr>
          <a:xfrm>
            <a:off x="8226978" y="4425194"/>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Rectangle 299"/>
          <p:cNvSpPr/>
          <p:nvPr/>
        </p:nvSpPr>
        <p:spPr>
          <a:xfrm>
            <a:off x="7627396" y="4425050"/>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Rectangle 300"/>
          <p:cNvSpPr/>
          <p:nvPr/>
        </p:nvSpPr>
        <p:spPr>
          <a:xfrm>
            <a:off x="7623474" y="4726574"/>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Rectangle 301"/>
          <p:cNvSpPr/>
          <p:nvPr/>
        </p:nvSpPr>
        <p:spPr>
          <a:xfrm>
            <a:off x="7623474" y="5027136"/>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Rectangle 302"/>
          <p:cNvSpPr/>
          <p:nvPr/>
        </p:nvSpPr>
        <p:spPr>
          <a:xfrm>
            <a:off x="7627396" y="5329669"/>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Rectangle 303"/>
          <p:cNvSpPr/>
          <p:nvPr/>
        </p:nvSpPr>
        <p:spPr>
          <a:xfrm>
            <a:off x="7631158" y="4429508"/>
            <a:ext cx="292608" cy="292608"/>
          </a:xfrm>
          <a:prstGeom prst="rect">
            <a:avLst/>
          </a:prstGeom>
          <a:solidFill>
            <a:srgbClr val="155D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Rectangle 305"/>
          <p:cNvSpPr/>
          <p:nvPr/>
        </p:nvSpPr>
        <p:spPr>
          <a:xfrm>
            <a:off x="7631158" y="4731146"/>
            <a:ext cx="292608" cy="292608"/>
          </a:xfrm>
          <a:prstGeom prst="rect">
            <a:avLst/>
          </a:prstGeom>
          <a:solidFill>
            <a:srgbClr val="155D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Rectangle 307"/>
          <p:cNvSpPr/>
          <p:nvPr/>
        </p:nvSpPr>
        <p:spPr>
          <a:xfrm>
            <a:off x="8740376" y="2472459"/>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Rectangle 308"/>
          <p:cNvSpPr/>
          <p:nvPr/>
        </p:nvSpPr>
        <p:spPr>
          <a:xfrm>
            <a:off x="8741435" y="2472459"/>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Rectangle 309"/>
          <p:cNvSpPr/>
          <p:nvPr/>
        </p:nvSpPr>
        <p:spPr>
          <a:xfrm>
            <a:off x="9341017" y="2472459"/>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Rectangle 310"/>
          <p:cNvSpPr/>
          <p:nvPr/>
        </p:nvSpPr>
        <p:spPr>
          <a:xfrm>
            <a:off x="8741435" y="2472315"/>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Rectangle 311"/>
          <p:cNvSpPr/>
          <p:nvPr/>
        </p:nvSpPr>
        <p:spPr>
          <a:xfrm>
            <a:off x="8737513" y="2773839"/>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Rectangle 312"/>
          <p:cNvSpPr/>
          <p:nvPr/>
        </p:nvSpPr>
        <p:spPr>
          <a:xfrm>
            <a:off x="8737513" y="3074401"/>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Rectangle 313"/>
          <p:cNvSpPr/>
          <p:nvPr/>
        </p:nvSpPr>
        <p:spPr>
          <a:xfrm>
            <a:off x="8741435" y="3376934"/>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Rectangle 314"/>
          <p:cNvSpPr/>
          <p:nvPr/>
        </p:nvSpPr>
        <p:spPr>
          <a:xfrm>
            <a:off x="8745197" y="2476773"/>
            <a:ext cx="292608" cy="292608"/>
          </a:xfrm>
          <a:prstGeom prst="rect">
            <a:avLst/>
          </a:prstGeom>
          <a:solidFill>
            <a:srgbClr val="FFFF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Rectangle 318"/>
          <p:cNvSpPr/>
          <p:nvPr/>
        </p:nvSpPr>
        <p:spPr>
          <a:xfrm>
            <a:off x="8740376" y="4426474"/>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Rectangle 319"/>
          <p:cNvSpPr/>
          <p:nvPr/>
        </p:nvSpPr>
        <p:spPr>
          <a:xfrm>
            <a:off x="8741435" y="4426474"/>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Rectangle 320"/>
          <p:cNvSpPr/>
          <p:nvPr/>
        </p:nvSpPr>
        <p:spPr>
          <a:xfrm>
            <a:off x="9341017" y="4426474"/>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Rectangle 321"/>
          <p:cNvSpPr/>
          <p:nvPr/>
        </p:nvSpPr>
        <p:spPr>
          <a:xfrm>
            <a:off x="8741435" y="4426330"/>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Rectangle 322"/>
          <p:cNvSpPr/>
          <p:nvPr/>
        </p:nvSpPr>
        <p:spPr>
          <a:xfrm>
            <a:off x="8737513" y="4727854"/>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Rectangle 323"/>
          <p:cNvSpPr/>
          <p:nvPr/>
        </p:nvSpPr>
        <p:spPr>
          <a:xfrm>
            <a:off x="8737513" y="5028416"/>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Rectangle 324"/>
          <p:cNvSpPr/>
          <p:nvPr/>
        </p:nvSpPr>
        <p:spPr>
          <a:xfrm>
            <a:off x="8741435" y="5330949"/>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Rectangle 325"/>
          <p:cNvSpPr/>
          <p:nvPr/>
        </p:nvSpPr>
        <p:spPr>
          <a:xfrm>
            <a:off x="8745197" y="4430788"/>
            <a:ext cx="292608" cy="292608"/>
          </a:xfrm>
          <a:prstGeom prst="rect">
            <a:avLst/>
          </a:prstGeom>
          <a:solidFill>
            <a:srgbClr val="FFFF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Rectangle 347"/>
          <p:cNvSpPr/>
          <p:nvPr/>
        </p:nvSpPr>
        <p:spPr>
          <a:xfrm>
            <a:off x="9861601" y="2461471"/>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Rectangle 348"/>
          <p:cNvSpPr/>
          <p:nvPr/>
        </p:nvSpPr>
        <p:spPr>
          <a:xfrm>
            <a:off x="9862660" y="2461471"/>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Rectangle 349"/>
          <p:cNvSpPr/>
          <p:nvPr/>
        </p:nvSpPr>
        <p:spPr>
          <a:xfrm>
            <a:off x="10462242" y="2461471"/>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Rectangle 350"/>
          <p:cNvSpPr/>
          <p:nvPr/>
        </p:nvSpPr>
        <p:spPr>
          <a:xfrm>
            <a:off x="9862660" y="2461327"/>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Rectangle 351"/>
          <p:cNvSpPr/>
          <p:nvPr/>
        </p:nvSpPr>
        <p:spPr>
          <a:xfrm>
            <a:off x="9858738" y="2762851"/>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Rectangle 352"/>
          <p:cNvSpPr/>
          <p:nvPr/>
        </p:nvSpPr>
        <p:spPr>
          <a:xfrm>
            <a:off x="9858738" y="3063413"/>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Rectangle 353"/>
          <p:cNvSpPr/>
          <p:nvPr/>
        </p:nvSpPr>
        <p:spPr>
          <a:xfrm>
            <a:off x="9862660" y="3365946"/>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Rectangle 354"/>
          <p:cNvSpPr/>
          <p:nvPr/>
        </p:nvSpPr>
        <p:spPr>
          <a:xfrm>
            <a:off x="9866422" y="2465785"/>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Rectangle 355"/>
          <p:cNvSpPr/>
          <p:nvPr/>
        </p:nvSpPr>
        <p:spPr>
          <a:xfrm>
            <a:off x="10167073" y="2465785"/>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Rectangle 356"/>
          <p:cNvSpPr/>
          <p:nvPr/>
        </p:nvSpPr>
        <p:spPr>
          <a:xfrm>
            <a:off x="10467302" y="2465785"/>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Rectangle 357"/>
          <p:cNvSpPr/>
          <p:nvPr/>
        </p:nvSpPr>
        <p:spPr>
          <a:xfrm>
            <a:off x="9866422" y="2767423"/>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Rectangle 358"/>
          <p:cNvSpPr/>
          <p:nvPr/>
        </p:nvSpPr>
        <p:spPr>
          <a:xfrm>
            <a:off x="10167073" y="2767423"/>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Rectangle 359"/>
          <p:cNvSpPr/>
          <p:nvPr/>
        </p:nvSpPr>
        <p:spPr>
          <a:xfrm>
            <a:off x="10468166" y="2767423"/>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Rectangle 360"/>
          <p:cNvSpPr/>
          <p:nvPr/>
        </p:nvSpPr>
        <p:spPr>
          <a:xfrm>
            <a:off x="9865641" y="3066909"/>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Rectangle 361"/>
          <p:cNvSpPr/>
          <p:nvPr/>
        </p:nvSpPr>
        <p:spPr>
          <a:xfrm>
            <a:off x="10166292" y="3066909"/>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Rectangle 362"/>
          <p:cNvSpPr/>
          <p:nvPr/>
        </p:nvSpPr>
        <p:spPr>
          <a:xfrm>
            <a:off x="10466521" y="3066909"/>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Rectangle 367"/>
          <p:cNvSpPr/>
          <p:nvPr/>
        </p:nvSpPr>
        <p:spPr>
          <a:xfrm>
            <a:off x="9862184" y="4413856"/>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Rectangle 368"/>
          <p:cNvSpPr/>
          <p:nvPr/>
        </p:nvSpPr>
        <p:spPr>
          <a:xfrm>
            <a:off x="9863243" y="4413856"/>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Rectangle 369"/>
          <p:cNvSpPr/>
          <p:nvPr/>
        </p:nvSpPr>
        <p:spPr>
          <a:xfrm>
            <a:off x="10462825" y="4413856"/>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Rectangle 370"/>
          <p:cNvSpPr/>
          <p:nvPr/>
        </p:nvSpPr>
        <p:spPr>
          <a:xfrm>
            <a:off x="9863243" y="4413712"/>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Rectangle 371"/>
          <p:cNvSpPr/>
          <p:nvPr/>
        </p:nvSpPr>
        <p:spPr>
          <a:xfrm>
            <a:off x="9859321" y="4715236"/>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Rectangle 372"/>
          <p:cNvSpPr/>
          <p:nvPr/>
        </p:nvSpPr>
        <p:spPr>
          <a:xfrm>
            <a:off x="9859321" y="5015798"/>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Rectangle 373"/>
          <p:cNvSpPr/>
          <p:nvPr/>
        </p:nvSpPr>
        <p:spPr>
          <a:xfrm>
            <a:off x="9863243" y="5318331"/>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Rectangle 374"/>
          <p:cNvSpPr/>
          <p:nvPr/>
        </p:nvSpPr>
        <p:spPr>
          <a:xfrm>
            <a:off x="9867005" y="4418170"/>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Rectangle 376"/>
          <p:cNvSpPr/>
          <p:nvPr/>
        </p:nvSpPr>
        <p:spPr>
          <a:xfrm>
            <a:off x="9867005" y="4719808"/>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Rectangle 379"/>
          <p:cNvSpPr/>
          <p:nvPr/>
        </p:nvSpPr>
        <p:spPr>
          <a:xfrm>
            <a:off x="9866224" y="5019294"/>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E0EBB12F-08D1-5143-8348-1CE77D46ED74}" type="slidenum">
              <a:rPr lang="en-US" smtClean="0"/>
              <a:t>12</a:t>
            </a:fld>
            <a:endParaRPr lang="en-US"/>
          </a:p>
        </p:txBody>
      </p:sp>
      <p:cxnSp>
        <p:nvCxnSpPr>
          <p:cNvPr id="151" name="Straight Arrow Connector 150"/>
          <p:cNvCxnSpPr/>
          <p:nvPr/>
        </p:nvCxnSpPr>
        <p:spPr>
          <a:xfrm flipH="1" flipV="1">
            <a:off x="7479494" y="1159143"/>
            <a:ext cx="1" cy="4918130"/>
          </a:xfrm>
          <a:prstGeom prst="straightConnector1">
            <a:avLst/>
          </a:prstGeom>
          <a:ln w="22860" cmpd="sng">
            <a:solidFill>
              <a:srgbClr val="000000"/>
            </a:solidFill>
            <a:prstDash val="lgDash"/>
            <a:headEnd type="none"/>
            <a:tailEnd type="none" w="med" len="lg"/>
          </a:ln>
          <a:effectLst/>
        </p:spPr>
        <p:style>
          <a:lnRef idx="2">
            <a:schemeClr val="accent1"/>
          </a:lnRef>
          <a:fillRef idx="0">
            <a:schemeClr val="accent1"/>
          </a:fillRef>
          <a:effectRef idx="1">
            <a:schemeClr val="accent1"/>
          </a:effectRef>
          <a:fontRef idx="minor">
            <a:schemeClr val="tx1"/>
          </a:fontRef>
        </p:style>
      </p:cxnSp>
      <p:sp>
        <p:nvSpPr>
          <p:cNvPr id="158" name="TextBox 157"/>
          <p:cNvSpPr txBox="1"/>
          <p:nvPr/>
        </p:nvSpPr>
        <p:spPr>
          <a:xfrm>
            <a:off x="7504941" y="1095960"/>
            <a:ext cx="1384850" cy="461665"/>
          </a:xfrm>
          <a:prstGeom prst="rect">
            <a:avLst/>
          </a:prstGeom>
          <a:noFill/>
        </p:spPr>
        <p:txBody>
          <a:bodyPr wrap="square" rtlCol="0">
            <a:spAutoFit/>
          </a:bodyPr>
          <a:lstStyle/>
          <a:p>
            <a:r>
              <a:rPr lang="en-US" sz="2400"/>
              <a:t>Job </a:t>
            </a:r>
            <a:r>
              <a:rPr lang="en-US" sz="2400" dirty="0"/>
              <a:t>Slots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700" y="4142419"/>
            <a:ext cx="3279289" cy="1581941"/>
          </a:xfrm>
          <a:prstGeom prst="rect">
            <a:avLst/>
          </a:prstGeom>
        </p:spPr>
      </p:pic>
    </p:spTree>
    <p:extLst>
      <p:ext uri="{BB962C8B-B14F-4D97-AF65-F5344CB8AC3E}">
        <p14:creationId xmlns:p14="http://schemas.microsoft.com/office/powerpoint/2010/main" val="1296321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0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0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0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2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2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2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2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3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5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5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5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6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6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6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6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6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6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67"/>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68"/>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69"/>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70"/>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51"/>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7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278"/>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279"/>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280"/>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281"/>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282"/>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283"/>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284"/>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285"/>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287"/>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288"/>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297"/>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298"/>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299"/>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300"/>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301"/>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302"/>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303"/>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304"/>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306"/>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308"/>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309"/>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310"/>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311"/>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312"/>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313"/>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314"/>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315"/>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319"/>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320"/>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321"/>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322"/>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323"/>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324"/>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325"/>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326"/>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348"/>
                                        </p:tgtEl>
                                        <p:attrNameLst>
                                          <p:attrName>style.visibility</p:attrName>
                                        </p:attrNameLst>
                                      </p:cBhvr>
                                      <p:to>
                                        <p:strVal val="visible"/>
                                      </p:to>
                                    </p:set>
                                  </p:childTnLst>
                                </p:cTn>
                              </p:par>
                              <p:par>
                                <p:cTn id="153" presetID="1" presetClass="entr" presetSubtype="0" fill="hold" grpId="0" nodeType="withEffect">
                                  <p:stCondLst>
                                    <p:cond delay="0"/>
                                  </p:stCondLst>
                                  <p:childTnLst>
                                    <p:set>
                                      <p:cBhvr>
                                        <p:cTn id="154" dur="1" fill="hold">
                                          <p:stCondLst>
                                            <p:cond delay="0"/>
                                          </p:stCondLst>
                                        </p:cTn>
                                        <p:tgtEl>
                                          <p:spTgt spid="349"/>
                                        </p:tgtEl>
                                        <p:attrNameLst>
                                          <p:attrName>style.visibility</p:attrName>
                                        </p:attrNameLst>
                                      </p:cBhvr>
                                      <p:to>
                                        <p:strVal val="visible"/>
                                      </p:to>
                                    </p:set>
                                  </p:childTnLst>
                                </p:cTn>
                              </p:par>
                              <p:par>
                                <p:cTn id="155" presetID="1" presetClass="entr" presetSubtype="0" fill="hold" grpId="0" nodeType="withEffect">
                                  <p:stCondLst>
                                    <p:cond delay="0"/>
                                  </p:stCondLst>
                                  <p:childTnLst>
                                    <p:set>
                                      <p:cBhvr>
                                        <p:cTn id="156" dur="1" fill="hold">
                                          <p:stCondLst>
                                            <p:cond delay="0"/>
                                          </p:stCondLst>
                                        </p:cTn>
                                        <p:tgtEl>
                                          <p:spTgt spid="350"/>
                                        </p:tgtEl>
                                        <p:attrNameLst>
                                          <p:attrName>style.visibility</p:attrName>
                                        </p:attrNameLst>
                                      </p:cBhvr>
                                      <p:to>
                                        <p:strVal val="visible"/>
                                      </p:to>
                                    </p:set>
                                  </p:childTnLst>
                                </p:cTn>
                              </p:par>
                              <p:par>
                                <p:cTn id="157" presetID="1" presetClass="entr" presetSubtype="0" fill="hold" grpId="0" nodeType="withEffect">
                                  <p:stCondLst>
                                    <p:cond delay="0"/>
                                  </p:stCondLst>
                                  <p:childTnLst>
                                    <p:set>
                                      <p:cBhvr>
                                        <p:cTn id="158" dur="1" fill="hold">
                                          <p:stCondLst>
                                            <p:cond delay="0"/>
                                          </p:stCondLst>
                                        </p:cTn>
                                        <p:tgtEl>
                                          <p:spTgt spid="351"/>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352"/>
                                        </p:tgtEl>
                                        <p:attrNameLst>
                                          <p:attrName>style.visibility</p:attrName>
                                        </p:attrNameLst>
                                      </p:cBhvr>
                                      <p:to>
                                        <p:strVal val="visible"/>
                                      </p:to>
                                    </p:set>
                                  </p:childTnLst>
                                </p:cTn>
                              </p:par>
                              <p:par>
                                <p:cTn id="161" presetID="1" presetClass="entr" presetSubtype="0" fill="hold" grpId="0" nodeType="withEffect">
                                  <p:stCondLst>
                                    <p:cond delay="0"/>
                                  </p:stCondLst>
                                  <p:childTnLst>
                                    <p:set>
                                      <p:cBhvr>
                                        <p:cTn id="162" dur="1" fill="hold">
                                          <p:stCondLst>
                                            <p:cond delay="0"/>
                                          </p:stCondLst>
                                        </p:cTn>
                                        <p:tgtEl>
                                          <p:spTgt spid="353"/>
                                        </p:tgtEl>
                                        <p:attrNameLst>
                                          <p:attrName>style.visibility</p:attrName>
                                        </p:attrNameLst>
                                      </p:cBhvr>
                                      <p:to>
                                        <p:strVal val="visible"/>
                                      </p:to>
                                    </p:set>
                                  </p:childTnLst>
                                </p:cTn>
                              </p:par>
                              <p:par>
                                <p:cTn id="163" presetID="1" presetClass="entr" presetSubtype="0" fill="hold" grpId="0" nodeType="withEffect">
                                  <p:stCondLst>
                                    <p:cond delay="0"/>
                                  </p:stCondLst>
                                  <p:childTnLst>
                                    <p:set>
                                      <p:cBhvr>
                                        <p:cTn id="164" dur="1" fill="hold">
                                          <p:stCondLst>
                                            <p:cond delay="0"/>
                                          </p:stCondLst>
                                        </p:cTn>
                                        <p:tgtEl>
                                          <p:spTgt spid="354"/>
                                        </p:tgtEl>
                                        <p:attrNameLst>
                                          <p:attrName>style.visibility</p:attrName>
                                        </p:attrNameLst>
                                      </p:cBhvr>
                                      <p:to>
                                        <p:strVal val="visible"/>
                                      </p:to>
                                    </p:set>
                                  </p:childTnLst>
                                </p:cTn>
                              </p:par>
                              <p:par>
                                <p:cTn id="165" presetID="1" presetClass="entr" presetSubtype="0" fill="hold" grpId="0" nodeType="withEffect">
                                  <p:stCondLst>
                                    <p:cond delay="0"/>
                                  </p:stCondLst>
                                  <p:childTnLst>
                                    <p:set>
                                      <p:cBhvr>
                                        <p:cTn id="166" dur="1" fill="hold">
                                          <p:stCondLst>
                                            <p:cond delay="0"/>
                                          </p:stCondLst>
                                        </p:cTn>
                                        <p:tgtEl>
                                          <p:spTgt spid="355"/>
                                        </p:tgtEl>
                                        <p:attrNameLst>
                                          <p:attrName>style.visibility</p:attrName>
                                        </p:attrNameLst>
                                      </p:cBhvr>
                                      <p:to>
                                        <p:strVal val="visible"/>
                                      </p:to>
                                    </p:set>
                                  </p:childTnLst>
                                </p:cTn>
                              </p:par>
                              <p:par>
                                <p:cTn id="167" presetID="1" presetClass="entr" presetSubtype="0" fill="hold" grpId="0" nodeType="withEffect">
                                  <p:stCondLst>
                                    <p:cond delay="0"/>
                                  </p:stCondLst>
                                  <p:childTnLst>
                                    <p:set>
                                      <p:cBhvr>
                                        <p:cTn id="168" dur="1" fill="hold">
                                          <p:stCondLst>
                                            <p:cond delay="0"/>
                                          </p:stCondLst>
                                        </p:cTn>
                                        <p:tgtEl>
                                          <p:spTgt spid="356"/>
                                        </p:tgtEl>
                                        <p:attrNameLst>
                                          <p:attrName>style.visibility</p:attrName>
                                        </p:attrNameLst>
                                      </p:cBhvr>
                                      <p:to>
                                        <p:strVal val="visible"/>
                                      </p:to>
                                    </p:set>
                                  </p:childTnLst>
                                </p:cTn>
                              </p:par>
                              <p:par>
                                <p:cTn id="169" presetID="1" presetClass="entr" presetSubtype="0" fill="hold" grpId="0" nodeType="withEffect">
                                  <p:stCondLst>
                                    <p:cond delay="0"/>
                                  </p:stCondLst>
                                  <p:childTnLst>
                                    <p:set>
                                      <p:cBhvr>
                                        <p:cTn id="170" dur="1" fill="hold">
                                          <p:stCondLst>
                                            <p:cond delay="0"/>
                                          </p:stCondLst>
                                        </p:cTn>
                                        <p:tgtEl>
                                          <p:spTgt spid="357"/>
                                        </p:tgtEl>
                                        <p:attrNameLst>
                                          <p:attrName>style.visibility</p:attrName>
                                        </p:attrNameLst>
                                      </p:cBhvr>
                                      <p:to>
                                        <p:strVal val="visible"/>
                                      </p:to>
                                    </p:set>
                                  </p:childTnLst>
                                </p:cTn>
                              </p:par>
                              <p:par>
                                <p:cTn id="171" presetID="1" presetClass="entr" presetSubtype="0" fill="hold" grpId="0" nodeType="withEffect">
                                  <p:stCondLst>
                                    <p:cond delay="0"/>
                                  </p:stCondLst>
                                  <p:childTnLst>
                                    <p:set>
                                      <p:cBhvr>
                                        <p:cTn id="172" dur="1" fill="hold">
                                          <p:stCondLst>
                                            <p:cond delay="0"/>
                                          </p:stCondLst>
                                        </p:cTn>
                                        <p:tgtEl>
                                          <p:spTgt spid="358"/>
                                        </p:tgtEl>
                                        <p:attrNameLst>
                                          <p:attrName>style.visibility</p:attrName>
                                        </p:attrNameLst>
                                      </p:cBhvr>
                                      <p:to>
                                        <p:strVal val="visible"/>
                                      </p:to>
                                    </p:set>
                                  </p:childTnLst>
                                </p:cTn>
                              </p:par>
                              <p:par>
                                <p:cTn id="173" presetID="1" presetClass="entr" presetSubtype="0" fill="hold" grpId="0" nodeType="withEffect">
                                  <p:stCondLst>
                                    <p:cond delay="0"/>
                                  </p:stCondLst>
                                  <p:childTnLst>
                                    <p:set>
                                      <p:cBhvr>
                                        <p:cTn id="174" dur="1" fill="hold">
                                          <p:stCondLst>
                                            <p:cond delay="0"/>
                                          </p:stCondLst>
                                        </p:cTn>
                                        <p:tgtEl>
                                          <p:spTgt spid="359"/>
                                        </p:tgtEl>
                                        <p:attrNameLst>
                                          <p:attrName>style.visibility</p:attrName>
                                        </p:attrNameLst>
                                      </p:cBhvr>
                                      <p:to>
                                        <p:strVal val="visible"/>
                                      </p:to>
                                    </p:set>
                                  </p:childTnLst>
                                </p:cTn>
                              </p:par>
                              <p:par>
                                <p:cTn id="175" presetID="1" presetClass="entr" presetSubtype="0" fill="hold" grpId="0" nodeType="withEffect">
                                  <p:stCondLst>
                                    <p:cond delay="0"/>
                                  </p:stCondLst>
                                  <p:childTnLst>
                                    <p:set>
                                      <p:cBhvr>
                                        <p:cTn id="176" dur="1" fill="hold">
                                          <p:stCondLst>
                                            <p:cond delay="0"/>
                                          </p:stCondLst>
                                        </p:cTn>
                                        <p:tgtEl>
                                          <p:spTgt spid="360"/>
                                        </p:tgtEl>
                                        <p:attrNameLst>
                                          <p:attrName>style.visibility</p:attrName>
                                        </p:attrNameLst>
                                      </p:cBhvr>
                                      <p:to>
                                        <p:strVal val="visible"/>
                                      </p:to>
                                    </p:set>
                                  </p:childTnLst>
                                </p:cTn>
                              </p:par>
                              <p:par>
                                <p:cTn id="177" presetID="1" presetClass="entr" presetSubtype="0" fill="hold" grpId="0" nodeType="withEffect">
                                  <p:stCondLst>
                                    <p:cond delay="0"/>
                                  </p:stCondLst>
                                  <p:childTnLst>
                                    <p:set>
                                      <p:cBhvr>
                                        <p:cTn id="178" dur="1" fill="hold">
                                          <p:stCondLst>
                                            <p:cond delay="0"/>
                                          </p:stCondLst>
                                        </p:cTn>
                                        <p:tgtEl>
                                          <p:spTgt spid="361"/>
                                        </p:tgtEl>
                                        <p:attrNameLst>
                                          <p:attrName>style.visibility</p:attrName>
                                        </p:attrNameLst>
                                      </p:cBhvr>
                                      <p:to>
                                        <p:strVal val="visible"/>
                                      </p:to>
                                    </p:set>
                                  </p:childTnLst>
                                </p:cTn>
                              </p:par>
                              <p:par>
                                <p:cTn id="179" presetID="1" presetClass="entr" presetSubtype="0" fill="hold" grpId="0" nodeType="withEffect">
                                  <p:stCondLst>
                                    <p:cond delay="0"/>
                                  </p:stCondLst>
                                  <p:childTnLst>
                                    <p:set>
                                      <p:cBhvr>
                                        <p:cTn id="180" dur="1" fill="hold">
                                          <p:stCondLst>
                                            <p:cond delay="0"/>
                                          </p:stCondLst>
                                        </p:cTn>
                                        <p:tgtEl>
                                          <p:spTgt spid="362"/>
                                        </p:tgtEl>
                                        <p:attrNameLst>
                                          <p:attrName>style.visibility</p:attrName>
                                        </p:attrNameLst>
                                      </p:cBhvr>
                                      <p:to>
                                        <p:strVal val="visible"/>
                                      </p:to>
                                    </p:set>
                                  </p:childTnLst>
                                </p:cTn>
                              </p:par>
                              <p:par>
                                <p:cTn id="181" presetID="1" presetClass="entr" presetSubtype="0" fill="hold" grpId="0" nodeType="withEffect">
                                  <p:stCondLst>
                                    <p:cond delay="0"/>
                                  </p:stCondLst>
                                  <p:childTnLst>
                                    <p:set>
                                      <p:cBhvr>
                                        <p:cTn id="182" dur="1" fill="hold">
                                          <p:stCondLst>
                                            <p:cond delay="0"/>
                                          </p:stCondLst>
                                        </p:cTn>
                                        <p:tgtEl>
                                          <p:spTgt spid="363"/>
                                        </p:tgtEl>
                                        <p:attrNameLst>
                                          <p:attrName>style.visibility</p:attrName>
                                        </p:attrNameLst>
                                      </p:cBhvr>
                                      <p:to>
                                        <p:strVal val="visible"/>
                                      </p:to>
                                    </p:set>
                                  </p:childTnLst>
                                </p:cTn>
                              </p:par>
                              <p:par>
                                <p:cTn id="183" presetID="1" presetClass="entr" presetSubtype="0" fill="hold" grpId="0" nodeType="withEffect">
                                  <p:stCondLst>
                                    <p:cond delay="0"/>
                                  </p:stCondLst>
                                  <p:childTnLst>
                                    <p:set>
                                      <p:cBhvr>
                                        <p:cTn id="184" dur="1" fill="hold">
                                          <p:stCondLst>
                                            <p:cond delay="0"/>
                                          </p:stCondLst>
                                        </p:cTn>
                                        <p:tgtEl>
                                          <p:spTgt spid="368"/>
                                        </p:tgtEl>
                                        <p:attrNameLst>
                                          <p:attrName>style.visibility</p:attrName>
                                        </p:attrNameLst>
                                      </p:cBhvr>
                                      <p:to>
                                        <p:strVal val="visible"/>
                                      </p:to>
                                    </p:set>
                                  </p:childTnLst>
                                </p:cTn>
                              </p:par>
                              <p:par>
                                <p:cTn id="185" presetID="1" presetClass="entr" presetSubtype="0" fill="hold" grpId="0" nodeType="withEffect">
                                  <p:stCondLst>
                                    <p:cond delay="0"/>
                                  </p:stCondLst>
                                  <p:childTnLst>
                                    <p:set>
                                      <p:cBhvr>
                                        <p:cTn id="186" dur="1" fill="hold">
                                          <p:stCondLst>
                                            <p:cond delay="0"/>
                                          </p:stCondLst>
                                        </p:cTn>
                                        <p:tgtEl>
                                          <p:spTgt spid="369"/>
                                        </p:tgtEl>
                                        <p:attrNameLst>
                                          <p:attrName>style.visibility</p:attrName>
                                        </p:attrNameLst>
                                      </p:cBhvr>
                                      <p:to>
                                        <p:strVal val="visible"/>
                                      </p:to>
                                    </p:set>
                                  </p:childTnLst>
                                </p:cTn>
                              </p:par>
                              <p:par>
                                <p:cTn id="187" presetID="1" presetClass="entr" presetSubtype="0" fill="hold" grpId="0" nodeType="withEffect">
                                  <p:stCondLst>
                                    <p:cond delay="0"/>
                                  </p:stCondLst>
                                  <p:childTnLst>
                                    <p:set>
                                      <p:cBhvr>
                                        <p:cTn id="188" dur="1" fill="hold">
                                          <p:stCondLst>
                                            <p:cond delay="0"/>
                                          </p:stCondLst>
                                        </p:cTn>
                                        <p:tgtEl>
                                          <p:spTgt spid="370"/>
                                        </p:tgtEl>
                                        <p:attrNameLst>
                                          <p:attrName>style.visibility</p:attrName>
                                        </p:attrNameLst>
                                      </p:cBhvr>
                                      <p:to>
                                        <p:strVal val="visible"/>
                                      </p:to>
                                    </p:set>
                                  </p:childTnLst>
                                </p:cTn>
                              </p:par>
                              <p:par>
                                <p:cTn id="189" presetID="1" presetClass="entr" presetSubtype="0" fill="hold" grpId="0" nodeType="withEffect">
                                  <p:stCondLst>
                                    <p:cond delay="0"/>
                                  </p:stCondLst>
                                  <p:childTnLst>
                                    <p:set>
                                      <p:cBhvr>
                                        <p:cTn id="190" dur="1" fill="hold">
                                          <p:stCondLst>
                                            <p:cond delay="0"/>
                                          </p:stCondLst>
                                        </p:cTn>
                                        <p:tgtEl>
                                          <p:spTgt spid="371"/>
                                        </p:tgtEl>
                                        <p:attrNameLst>
                                          <p:attrName>style.visibility</p:attrName>
                                        </p:attrNameLst>
                                      </p:cBhvr>
                                      <p:to>
                                        <p:strVal val="visible"/>
                                      </p:to>
                                    </p:set>
                                  </p:childTnLst>
                                </p:cTn>
                              </p:par>
                              <p:par>
                                <p:cTn id="191" presetID="1" presetClass="entr" presetSubtype="0" fill="hold" grpId="0" nodeType="withEffect">
                                  <p:stCondLst>
                                    <p:cond delay="0"/>
                                  </p:stCondLst>
                                  <p:childTnLst>
                                    <p:set>
                                      <p:cBhvr>
                                        <p:cTn id="192" dur="1" fill="hold">
                                          <p:stCondLst>
                                            <p:cond delay="0"/>
                                          </p:stCondLst>
                                        </p:cTn>
                                        <p:tgtEl>
                                          <p:spTgt spid="372"/>
                                        </p:tgtEl>
                                        <p:attrNameLst>
                                          <p:attrName>style.visibility</p:attrName>
                                        </p:attrNameLst>
                                      </p:cBhvr>
                                      <p:to>
                                        <p:strVal val="visible"/>
                                      </p:to>
                                    </p:set>
                                  </p:childTnLst>
                                </p:cTn>
                              </p:par>
                              <p:par>
                                <p:cTn id="193" presetID="1" presetClass="entr" presetSubtype="0" fill="hold" grpId="0" nodeType="withEffect">
                                  <p:stCondLst>
                                    <p:cond delay="0"/>
                                  </p:stCondLst>
                                  <p:childTnLst>
                                    <p:set>
                                      <p:cBhvr>
                                        <p:cTn id="194" dur="1" fill="hold">
                                          <p:stCondLst>
                                            <p:cond delay="0"/>
                                          </p:stCondLst>
                                        </p:cTn>
                                        <p:tgtEl>
                                          <p:spTgt spid="373"/>
                                        </p:tgtEl>
                                        <p:attrNameLst>
                                          <p:attrName>style.visibility</p:attrName>
                                        </p:attrNameLst>
                                      </p:cBhvr>
                                      <p:to>
                                        <p:strVal val="visible"/>
                                      </p:to>
                                    </p:set>
                                  </p:childTnLst>
                                </p:cTn>
                              </p:par>
                              <p:par>
                                <p:cTn id="195" presetID="1" presetClass="entr" presetSubtype="0" fill="hold" grpId="0" nodeType="withEffect">
                                  <p:stCondLst>
                                    <p:cond delay="0"/>
                                  </p:stCondLst>
                                  <p:childTnLst>
                                    <p:set>
                                      <p:cBhvr>
                                        <p:cTn id="196" dur="1" fill="hold">
                                          <p:stCondLst>
                                            <p:cond delay="0"/>
                                          </p:stCondLst>
                                        </p:cTn>
                                        <p:tgtEl>
                                          <p:spTgt spid="374"/>
                                        </p:tgtEl>
                                        <p:attrNameLst>
                                          <p:attrName>style.visibility</p:attrName>
                                        </p:attrNameLst>
                                      </p:cBhvr>
                                      <p:to>
                                        <p:strVal val="visible"/>
                                      </p:to>
                                    </p:set>
                                  </p:childTnLst>
                                </p:cTn>
                              </p:par>
                              <p:par>
                                <p:cTn id="197" presetID="1" presetClass="entr" presetSubtype="0" fill="hold" grpId="0" nodeType="withEffect">
                                  <p:stCondLst>
                                    <p:cond delay="0"/>
                                  </p:stCondLst>
                                  <p:childTnLst>
                                    <p:set>
                                      <p:cBhvr>
                                        <p:cTn id="198" dur="1" fill="hold">
                                          <p:stCondLst>
                                            <p:cond delay="0"/>
                                          </p:stCondLst>
                                        </p:cTn>
                                        <p:tgtEl>
                                          <p:spTgt spid="375"/>
                                        </p:tgtEl>
                                        <p:attrNameLst>
                                          <p:attrName>style.visibility</p:attrName>
                                        </p:attrNameLst>
                                      </p:cBhvr>
                                      <p:to>
                                        <p:strVal val="visible"/>
                                      </p:to>
                                    </p:set>
                                  </p:childTnLst>
                                </p:cTn>
                              </p:par>
                              <p:par>
                                <p:cTn id="199" presetID="1" presetClass="entr" presetSubtype="0" fill="hold" grpId="0" nodeType="withEffect">
                                  <p:stCondLst>
                                    <p:cond delay="0"/>
                                  </p:stCondLst>
                                  <p:childTnLst>
                                    <p:set>
                                      <p:cBhvr>
                                        <p:cTn id="200" dur="1" fill="hold">
                                          <p:stCondLst>
                                            <p:cond delay="0"/>
                                          </p:stCondLst>
                                        </p:cTn>
                                        <p:tgtEl>
                                          <p:spTgt spid="377"/>
                                        </p:tgtEl>
                                        <p:attrNameLst>
                                          <p:attrName>style.visibility</p:attrName>
                                        </p:attrNameLst>
                                      </p:cBhvr>
                                      <p:to>
                                        <p:strVal val="visible"/>
                                      </p:to>
                                    </p:set>
                                  </p:childTnLst>
                                </p:cTn>
                              </p:par>
                              <p:par>
                                <p:cTn id="201" presetID="1" presetClass="entr" presetSubtype="0" fill="hold" grpId="0" nodeType="withEffect">
                                  <p:stCondLst>
                                    <p:cond delay="0"/>
                                  </p:stCondLst>
                                  <p:childTnLst>
                                    <p:set>
                                      <p:cBhvr>
                                        <p:cTn id="202" dur="1" fill="hold">
                                          <p:stCondLst>
                                            <p:cond delay="0"/>
                                          </p:stCondLst>
                                        </p:cTn>
                                        <p:tgtEl>
                                          <p:spTgt spid="380"/>
                                        </p:tgtEl>
                                        <p:attrNameLst>
                                          <p:attrName>style.visibility</p:attrName>
                                        </p:attrNameLst>
                                      </p:cBhvr>
                                      <p:to>
                                        <p:strVal val="visible"/>
                                      </p:to>
                                    </p:set>
                                  </p:childTnLst>
                                </p:cTn>
                              </p:par>
                              <p:par>
                                <p:cTn id="203" presetID="1" presetClass="entr" presetSubtype="0" fill="hold" grpId="0" nodeType="withEffect">
                                  <p:stCondLst>
                                    <p:cond delay="0"/>
                                  </p:stCondLst>
                                  <p:childTnLst>
                                    <p:set>
                                      <p:cBhvr>
                                        <p:cTn id="204" dur="1" fill="hold">
                                          <p:stCondLst>
                                            <p:cond delay="0"/>
                                          </p:stCondLst>
                                        </p:cTn>
                                        <p:tgtEl>
                                          <p:spTgt spid="1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98" grpId="0"/>
      <p:bldP spid="603" grpId="0"/>
      <p:bldP spid="604" grpId="0"/>
      <p:bldP spid="605" grpId="0"/>
      <p:bldP spid="16" grpId="0" animBg="1"/>
      <p:bldP spid="209" grpId="0" animBg="1"/>
      <p:bldP spid="210" grpId="0" animBg="1"/>
      <p:bldP spid="212" grpId="0" animBg="1"/>
      <p:bldP spid="213" grpId="0" animBg="1"/>
      <p:bldP spid="214" grpId="0" animBg="1"/>
      <p:bldP spid="215" grpId="0" animBg="1"/>
      <p:bldP spid="217" grpId="0" animBg="1"/>
      <p:bldP spid="218" grpId="0" animBg="1"/>
      <p:bldP spid="219" grpId="0" animBg="1"/>
      <p:bldP spid="223" grpId="0" animBg="1"/>
      <p:bldP spid="224" grpId="0" animBg="1"/>
      <p:bldP spid="225" grpId="0" animBg="1"/>
      <p:bldP spid="229" grpId="0" animBg="1"/>
      <p:bldP spid="230" grpId="0" animBg="1"/>
      <p:bldP spid="257" grpId="0" animBg="1"/>
      <p:bldP spid="258" grpId="0" animBg="1"/>
      <p:bldP spid="259" grpId="0" animBg="1"/>
      <p:bldP spid="260" grpId="0" animBg="1"/>
      <p:bldP spid="261" grpId="0" animBg="1"/>
      <p:bldP spid="262" grpId="0" animBg="1"/>
      <p:bldP spid="263" grpId="0" animBg="1"/>
      <p:bldP spid="264" grpId="0" animBg="1"/>
      <p:bldP spid="265" grpId="0" animBg="1"/>
      <p:bldP spid="267" grpId="0" animBg="1"/>
      <p:bldP spid="268" grpId="0" animBg="1"/>
      <p:bldP spid="269" grpId="0" animBg="1"/>
      <p:bldP spid="270" grpId="0" animBg="1"/>
      <p:bldP spid="277" grpId="0" animBg="1"/>
      <p:bldP spid="278" grpId="0" animBg="1"/>
      <p:bldP spid="279" grpId="0" animBg="1"/>
      <p:bldP spid="280" grpId="0" animBg="1"/>
      <p:bldP spid="281" grpId="0" animBg="1"/>
      <p:bldP spid="282" grpId="0" animBg="1"/>
      <p:bldP spid="283" grpId="0" animBg="1"/>
      <p:bldP spid="284" grpId="0" animBg="1"/>
      <p:bldP spid="285" grpId="0" animBg="1"/>
      <p:bldP spid="287" grpId="0" animBg="1"/>
      <p:bldP spid="288" grpId="0" animBg="1"/>
      <p:bldP spid="297" grpId="0" animBg="1"/>
      <p:bldP spid="298" grpId="0" animBg="1"/>
      <p:bldP spid="299" grpId="0" animBg="1"/>
      <p:bldP spid="300" grpId="0" animBg="1"/>
      <p:bldP spid="301" grpId="0" animBg="1"/>
      <p:bldP spid="302" grpId="0" animBg="1"/>
      <p:bldP spid="303" grpId="0" animBg="1"/>
      <p:bldP spid="304" grpId="0" animBg="1"/>
      <p:bldP spid="306" grpId="0" animBg="1"/>
      <p:bldP spid="308" grpId="0" animBg="1"/>
      <p:bldP spid="309" grpId="0" animBg="1"/>
      <p:bldP spid="310" grpId="0" animBg="1"/>
      <p:bldP spid="311" grpId="0" animBg="1"/>
      <p:bldP spid="312" grpId="0" animBg="1"/>
      <p:bldP spid="313" grpId="0" animBg="1"/>
      <p:bldP spid="314" grpId="0" animBg="1"/>
      <p:bldP spid="315" grpId="0" animBg="1"/>
      <p:bldP spid="319" grpId="0" animBg="1"/>
      <p:bldP spid="320" grpId="0" animBg="1"/>
      <p:bldP spid="321" grpId="0" animBg="1"/>
      <p:bldP spid="322" grpId="0" animBg="1"/>
      <p:bldP spid="323" grpId="0" animBg="1"/>
      <p:bldP spid="324" grpId="0" animBg="1"/>
      <p:bldP spid="325" grpId="0" animBg="1"/>
      <p:bldP spid="326" grpId="0" animBg="1"/>
      <p:bldP spid="348" grpId="0" animBg="1"/>
      <p:bldP spid="349" grpId="0" animBg="1"/>
      <p:bldP spid="350" grpId="0" animBg="1"/>
      <p:bldP spid="351" grpId="0" animBg="1"/>
      <p:bldP spid="352" grpId="0" animBg="1"/>
      <p:bldP spid="353" grpId="0" animBg="1"/>
      <p:bldP spid="354" grpId="0" animBg="1"/>
      <p:bldP spid="355" grpId="0" animBg="1"/>
      <p:bldP spid="356" grpId="0" animBg="1"/>
      <p:bldP spid="357" grpId="0" animBg="1"/>
      <p:bldP spid="358" grpId="0" animBg="1"/>
      <p:bldP spid="359" grpId="0" animBg="1"/>
      <p:bldP spid="360" grpId="0" animBg="1"/>
      <p:bldP spid="361" grpId="0" animBg="1"/>
      <p:bldP spid="362" grpId="0" animBg="1"/>
      <p:bldP spid="363" grpId="0" animBg="1"/>
      <p:bldP spid="368" grpId="0" animBg="1"/>
      <p:bldP spid="369" grpId="0" animBg="1"/>
      <p:bldP spid="370" grpId="0" animBg="1"/>
      <p:bldP spid="371" grpId="0" animBg="1"/>
      <p:bldP spid="372" grpId="0" animBg="1"/>
      <p:bldP spid="373" grpId="0" animBg="1"/>
      <p:bldP spid="374" grpId="0" animBg="1"/>
      <p:bldP spid="375" grpId="0" animBg="1"/>
      <p:bldP spid="377" grpId="0" animBg="1"/>
      <p:bldP spid="380" grpId="0" animBg="1"/>
      <p:bldP spid="15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900" y="18273"/>
            <a:ext cx="11069712" cy="1325563"/>
          </a:xfrm>
        </p:spPr>
        <p:txBody>
          <a:bodyPr/>
          <a:lstStyle/>
          <a:p>
            <a:pPr algn="ctr"/>
            <a:r>
              <a:rPr lang="en-US" b="1" dirty="0">
                <a:solidFill>
                  <a:srgbClr val="0070C0"/>
                </a:solidFill>
              </a:rPr>
              <a:t>Map to RL: (2) action space</a:t>
            </a:r>
          </a:p>
        </p:txBody>
      </p:sp>
      <p:sp>
        <p:nvSpPr>
          <p:cNvPr id="598" name="TextBox 597"/>
          <p:cNvSpPr txBox="1"/>
          <p:nvPr/>
        </p:nvSpPr>
        <p:spPr>
          <a:xfrm>
            <a:off x="6421036" y="1098058"/>
            <a:ext cx="1058458" cy="461665"/>
          </a:xfrm>
          <a:prstGeom prst="rect">
            <a:avLst/>
          </a:prstGeom>
          <a:noFill/>
        </p:spPr>
        <p:txBody>
          <a:bodyPr wrap="square" rtlCol="0">
            <a:spAutoFit/>
          </a:bodyPr>
          <a:lstStyle/>
          <a:p>
            <a:r>
              <a:rPr lang="en-US" sz="2400" dirty="0"/>
              <a:t>Cluster</a:t>
            </a:r>
          </a:p>
        </p:txBody>
      </p:sp>
      <p:sp>
        <p:nvSpPr>
          <p:cNvPr id="603" name="TextBox 602"/>
          <p:cNvSpPr txBox="1"/>
          <p:nvPr/>
        </p:nvSpPr>
        <p:spPr>
          <a:xfrm rot="16200000">
            <a:off x="4874831" y="3888303"/>
            <a:ext cx="2767076" cy="400110"/>
          </a:xfrm>
          <a:prstGeom prst="rect">
            <a:avLst/>
          </a:prstGeom>
          <a:noFill/>
        </p:spPr>
        <p:txBody>
          <a:bodyPr wrap="square" rtlCol="0">
            <a:spAutoFit/>
          </a:bodyPr>
          <a:lstStyle/>
          <a:p>
            <a:r>
              <a:rPr lang="en-US" sz="2000" dirty="0"/>
              <a:t>Time                        Time   </a:t>
            </a:r>
          </a:p>
        </p:txBody>
      </p:sp>
      <p:sp>
        <p:nvSpPr>
          <p:cNvPr id="604" name="TextBox 603"/>
          <p:cNvSpPr txBox="1"/>
          <p:nvPr/>
        </p:nvSpPr>
        <p:spPr>
          <a:xfrm>
            <a:off x="6554627" y="2120982"/>
            <a:ext cx="886873" cy="400110"/>
          </a:xfrm>
          <a:prstGeom prst="rect">
            <a:avLst/>
          </a:prstGeom>
          <a:noFill/>
        </p:spPr>
        <p:txBody>
          <a:bodyPr wrap="square" rtlCol="0">
            <a:spAutoFit/>
          </a:bodyPr>
          <a:lstStyle/>
          <a:p>
            <a:r>
              <a:rPr lang="en-US" sz="2000" dirty="0"/>
              <a:t>CPU</a:t>
            </a:r>
          </a:p>
        </p:txBody>
      </p:sp>
      <p:sp>
        <p:nvSpPr>
          <p:cNvPr id="605" name="TextBox 604"/>
          <p:cNvSpPr txBox="1"/>
          <p:nvPr/>
        </p:nvSpPr>
        <p:spPr>
          <a:xfrm>
            <a:off x="6354400" y="4079119"/>
            <a:ext cx="1162229" cy="400110"/>
          </a:xfrm>
          <a:prstGeom prst="rect">
            <a:avLst/>
          </a:prstGeom>
          <a:noFill/>
        </p:spPr>
        <p:txBody>
          <a:bodyPr wrap="square" rtlCol="0">
            <a:spAutoFit/>
          </a:bodyPr>
          <a:lstStyle/>
          <a:p>
            <a:r>
              <a:rPr lang="en-US" sz="2000" dirty="0"/>
              <a:t>Memory</a:t>
            </a:r>
          </a:p>
        </p:txBody>
      </p:sp>
      <p:sp>
        <p:nvSpPr>
          <p:cNvPr id="16" name="Rectangle 15"/>
          <p:cNvSpPr/>
          <p:nvPr/>
        </p:nvSpPr>
        <p:spPr>
          <a:xfrm>
            <a:off x="6423899" y="2481637"/>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208"/>
          <p:cNvSpPr/>
          <p:nvPr/>
        </p:nvSpPr>
        <p:spPr>
          <a:xfrm>
            <a:off x="6424958" y="2481637"/>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p:cNvSpPr/>
          <p:nvPr/>
        </p:nvSpPr>
        <p:spPr>
          <a:xfrm>
            <a:off x="7024540" y="2481637"/>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211"/>
          <p:cNvSpPr/>
          <p:nvPr/>
        </p:nvSpPr>
        <p:spPr>
          <a:xfrm>
            <a:off x="6424958" y="2481493"/>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212"/>
          <p:cNvSpPr/>
          <p:nvPr/>
        </p:nvSpPr>
        <p:spPr>
          <a:xfrm>
            <a:off x="6421036" y="2783017"/>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Rectangle 213"/>
          <p:cNvSpPr/>
          <p:nvPr/>
        </p:nvSpPr>
        <p:spPr>
          <a:xfrm>
            <a:off x="6421036" y="3083579"/>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214"/>
          <p:cNvSpPr/>
          <p:nvPr/>
        </p:nvSpPr>
        <p:spPr>
          <a:xfrm>
            <a:off x="6424958" y="3386112"/>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ectangle 216"/>
          <p:cNvSpPr/>
          <p:nvPr/>
        </p:nvSpPr>
        <p:spPr>
          <a:xfrm>
            <a:off x="7028819" y="2484706"/>
            <a:ext cx="292608" cy="292608"/>
          </a:xfrm>
          <a:prstGeom prst="rect">
            <a:avLst/>
          </a:prstGeom>
          <a:solidFill>
            <a:srgbClr val="00B05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ectangle 217"/>
          <p:cNvSpPr/>
          <p:nvPr/>
        </p:nvSpPr>
        <p:spPr>
          <a:xfrm>
            <a:off x="6428722" y="2485951"/>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ectangle 218"/>
          <p:cNvSpPr/>
          <p:nvPr/>
        </p:nvSpPr>
        <p:spPr>
          <a:xfrm>
            <a:off x="6729173" y="2487146"/>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ectangle 222"/>
          <p:cNvSpPr/>
          <p:nvPr/>
        </p:nvSpPr>
        <p:spPr>
          <a:xfrm>
            <a:off x="6428720" y="2787589"/>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223"/>
          <p:cNvSpPr/>
          <p:nvPr/>
        </p:nvSpPr>
        <p:spPr>
          <a:xfrm>
            <a:off x="6729371" y="2787589"/>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ectangle 224"/>
          <p:cNvSpPr/>
          <p:nvPr/>
        </p:nvSpPr>
        <p:spPr>
          <a:xfrm>
            <a:off x="7030464" y="2787589"/>
            <a:ext cx="292608" cy="292608"/>
          </a:xfrm>
          <a:prstGeom prst="rect">
            <a:avLst/>
          </a:prstGeom>
          <a:solidFill>
            <a:srgbClr val="7030A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ectangle 228"/>
          <p:cNvSpPr/>
          <p:nvPr/>
        </p:nvSpPr>
        <p:spPr>
          <a:xfrm>
            <a:off x="6427939" y="3087075"/>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ectangle 229"/>
          <p:cNvSpPr/>
          <p:nvPr/>
        </p:nvSpPr>
        <p:spPr>
          <a:xfrm>
            <a:off x="6728590" y="3087075"/>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Rectangle 256"/>
          <p:cNvSpPr/>
          <p:nvPr/>
        </p:nvSpPr>
        <p:spPr>
          <a:xfrm>
            <a:off x="6424482" y="4434022"/>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Rectangle 257"/>
          <p:cNvSpPr/>
          <p:nvPr/>
        </p:nvSpPr>
        <p:spPr>
          <a:xfrm>
            <a:off x="6425541" y="4434022"/>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Rectangle 258"/>
          <p:cNvSpPr/>
          <p:nvPr/>
        </p:nvSpPr>
        <p:spPr>
          <a:xfrm>
            <a:off x="7025123" y="4434022"/>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Rectangle 259"/>
          <p:cNvSpPr/>
          <p:nvPr/>
        </p:nvSpPr>
        <p:spPr>
          <a:xfrm>
            <a:off x="6425541" y="4433878"/>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Rectangle 260"/>
          <p:cNvSpPr/>
          <p:nvPr/>
        </p:nvSpPr>
        <p:spPr>
          <a:xfrm>
            <a:off x="6421619" y="4735402"/>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Rectangle 261"/>
          <p:cNvSpPr/>
          <p:nvPr/>
        </p:nvSpPr>
        <p:spPr>
          <a:xfrm>
            <a:off x="6421619" y="5035964"/>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Rectangle 262"/>
          <p:cNvSpPr/>
          <p:nvPr/>
        </p:nvSpPr>
        <p:spPr>
          <a:xfrm>
            <a:off x="6425541" y="5338497"/>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Rectangle 263"/>
          <p:cNvSpPr/>
          <p:nvPr/>
        </p:nvSpPr>
        <p:spPr>
          <a:xfrm>
            <a:off x="6733635" y="4437519"/>
            <a:ext cx="292608" cy="292608"/>
          </a:xfrm>
          <a:prstGeom prst="rect">
            <a:avLst/>
          </a:prstGeom>
          <a:solidFill>
            <a:srgbClr val="00B05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Rectangle 264"/>
          <p:cNvSpPr/>
          <p:nvPr/>
        </p:nvSpPr>
        <p:spPr>
          <a:xfrm>
            <a:off x="6430620" y="4438450"/>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Rectangle 266"/>
          <p:cNvSpPr/>
          <p:nvPr/>
        </p:nvSpPr>
        <p:spPr>
          <a:xfrm>
            <a:off x="6429303" y="4739974"/>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Rectangle 267"/>
          <p:cNvSpPr/>
          <p:nvPr/>
        </p:nvSpPr>
        <p:spPr>
          <a:xfrm>
            <a:off x="6729954" y="4739974"/>
            <a:ext cx="292608" cy="292608"/>
          </a:xfrm>
          <a:prstGeom prst="rect">
            <a:avLst/>
          </a:prstGeom>
          <a:solidFill>
            <a:srgbClr val="7030A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Rectangle 268"/>
          <p:cNvSpPr/>
          <p:nvPr/>
        </p:nvSpPr>
        <p:spPr>
          <a:xfrm>
            <a:off x="7031047" y="4739974"/>
            <a:ext cx="292608" cy="292608"/>
          </a:xfrm>
          <a:prstGeom prst="rect">
            <a:avLst/>
          </a:prstGeom>
          <a:solidFill>
            <a:srgbClr val="7030A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Rectangle 269"/>
          <p:cNvSpPr/>
          <p:nvPr/>
        </p:nvSpPr>
        <p:spPr>
          <a:xfrm>
            <a:off x="6428522" y="5039460"/>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Rectangle 276"/>
          <p:cNvSpPr/>
          <p:nvPr/>
        </p:nvSpPr>
        <p:spPr>
          <a:xfrm>
            <a:off x="7626337" y="2481637"/>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Rectangle 277"/>
          <p:cNvSpPr/>
          <p:nvPr/>
        </p:nvSpPr>
        <p:spPr>
          <a:xfrm>
            <a:off x="7627396" y="2481637"/>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Rectangle 278"/>
          <p:cNvSpPr/>
          <p:nvPr/>
        </p:nvSpPr>
        <p:spPr>
          <a:xfrm>
            <a:off x="8226978" y="2481637"/>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Rectangle 279"/>
          <p:cNvSpPr/>
          <p:nvPr/>
        </p:nvSpPr>
        <p:spPr>
          <a:xfrm>
            <a:off x="7627396" y="2481493"/>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Rectangle 280"/>
          <p:cNvSpPr/>
          <p:nvPr/>
        </p:nvSpPr>
        <p:spPr>
          <a:xfrm>
            <a:off x="7623474" y="2783017"/>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Rectangle 281"/>
          <p:cNvSpPr/>
          <p:nvPr/>
        </p:nvSpPr>
        <p:spPr>
          <a:xfrm>
            <a:off x="7623474" y="3083579"/>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Rectangle 282"/>
          <p:cNvSpPr/>
          <p:nvPr/>
        </p:nvSpPr>
        <p:spPr>
          <a:xfrm>
            <a:off x="7627396" y="3386112"/>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Rectangle 283"/>
          <p:cNvSpPr/>
          <p:nvPr/>
        </p:nvSpPr>
        <p:spPr>
          <a:xfrm>
            <a:off x="7631158" y="2485951"/>
            <a:ext cx="292608" cy="292608"/>
          </a:xfrm>
          <a:prstGeom prst="rect">
            <a:avLst/>
          </a:prstGeom>
          <a:solidFill>
            <a:srgbClr val="155D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Rectangle 284"/>
          <p:cNvSpPr/>
          <p:nvPr/>
        </p:nvSpPr>
        <p:spPr>
          <a:xfrm>
            <a:off x="7931809" y="2485951"/>
            <a:ext cx="292608" cy="292608"/>
          </a:xfrm>
          <a:prstGeom prst="rect">
            <a:avLst/>
          </a:prstGeom>
          <a:solidFill>
            <a:srgbClr val="155D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Rectangle 286"/>
          <p:cNvSpPr/>
          <p:nvPr/>
        </p:nvSpPr>
        <p:spPr>
          <a:xfrm>
            <a:off x="7631158" y="2787589"/>
            <a:ext cx="292608" cy="292608"/>
          </a:xfrm>
          <a:prstGeom prst="rect">
            <a:avLst/>
          </a:prstGeom>
          <a:solidFill>
            <a:srgbClr val="155D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Rectangle 287"/>
          <p:cNvSpPr/>
          <p:nvPr/>
        </p:nvSpPr>
        <p:spPr>
          <a:xfrm>
            <a:off x="7931809" y="2787589"/>
            <a:ext cx="292608" cy="292608"/>
          </a:xfrm>
          <a:prstGeom prst="rect">
            <a:avLst/>
          </a:prstGeom>
          <a:solidFill>
            <a:srgbClr val="155D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Rectangle 296"/>
          <p:cNvSpPr/>
          <p:nvPr/>
        </p:nvSpPr>
        <p:spPr>
          <a:xfrm>
            <a:off x="7626337" y="4427701"/>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Rectangle 297"/>
          <p:cNvSpPr/>
          <p:nvPr/>
        </p:nvSpPr>
        <p:spPr>
          <a:xfrm>
            <a:off x="7627396" y="4427701"/>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Rectangle 298"/>
          <p:cNvSpPr/>
          <p:nvPr/>
        </p:nvSpPr>
        <p:spPr>
          <a:xfrm>
            <a:off x="8226978" y="4427701"/>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Rectangle 299"/>
          <p:cNvSpPr/>
          <p:nvPr/>
        </p:nvSpPr>
        <p:spPr>
          <a:xfrm>
            <a:off x="7627396" y="4427557"/>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Rectangle 300"/>
          <p:cNvSpPr/>
          <p:nvPr/>
        </p:nvSpPr>
        <p:spPr>
          <a:xfrm>
            <a:off x="7623474" y="4729081"/>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Rectangle 301"/>
          <p:cNvSpPr/>
          <p:nvPr/>
        </p:nvSpPr>
        <p:spPr>
          <a:xfrm>
            <a:off x="7623474" y="5029643"/>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Rectangle 302"/>
          <p:cNvSpPr/>
          <p:nvPr/>
        </p:nvSpPr>
        <p:spPr>
          <a:xfrm>
            <a:off x="7627396" y="5332176"/>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Rectangle 303"/>
          <p:cNvSpPr/>
          <p:nvPr/>
        </p:nvSpPr>
        <p:spPr>
          <a:xfrm>
            <a:off x="7631158" y="4432015"/>
            <a:ext cx="292608" cy="292608"/>
          </a:xfrm>
          <a:prstGeom prst="rect">
            <a:avLst/>
          </a:prstGeom>
          <a:solidFill>
            <a:srgbClr val="155D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Rectangle 305"/>
          <p:cNvSpPr/>
          <p:nvPr/>
        </p:nvSpPr>
        <p:spPr>
          <a:xfrm>
            <a:off x="7631158" y="4733653"/>
            <a:ext cx="292608" cy="292608"/>
          </a:xfrm>
          <a:prstGeom prst="rect">
            <a:avLst/>
          </a:prstGeom>
          <a:solidFill>
            <a:srgbClr val="155D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Rectangle 307"/>
          <p:cNvSpPr/>
          <p:nvPr/>
        </p:nvSpPr>
        <p:spPr>
          <a:xfrm>
            <a:off x="8740376" y="2474966"/>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Rectangle 308"/>
          <p:cNvSpPr/>
          <p:nvPr/>
        </p:nvSpPr>
        <p:spPr>
          <a:xfrm>
            <a:off x="8741435" y="2474966"/>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Rectangle 309"/>
          <p:cNvSpPr/>
          <p:nvPr/>
        </p:nvSpPr>
        <p:spPr>
          <a:xfrm>
            <a:off x="9341017" y="2474966"/>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Rectangle 310"/>
          <p:cNvSpPr/>
          <p:nvPr/>
        </p:nvSpPr>
        <p:spPr>
          <a:xfrm>
            <a:off x="8741435" y="2474822"/>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Rectangle 311"/>
          <p:cNvSpPr/>
          <p:nvPr/>
        </p:nvSpPr>
        <p:spPr>
          <a:xfrm>
            <a:off x="8737513" y="2776346"/>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Rectangle 312"/>
          <p:cNvSpPr/>
          <p:nvPr/>
        </p:nvSpPr>
        <p:spPr>
          <a:xfrm>
            <a:off x="8737513" y="3076908"/>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Rectangle 313"/>
          <p:cNvSpPr/>
          <p:nvPr/>
        </p:nvSpPr>
        <p:spPr>
          <a:xfrm>
            <a:off x="8741435" y="3379441"/>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Rectangle 314"/>
          <p:cNvSpPr/>
          <p:nvPr/>
        </p:nvSpPr>
        <p:spPr>
          <a:xfrm>
            <a:off x="8745197" y="2479280"/>
            <a:ext cx="292608" cy="292608"/>
          </a:xfrm>
          <a:prstGeom prst="rect">
            <a:avLst/>
          </a:prstGeom>
          <a:solidFill>
            <a:srgbClr val="FFFF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Rectangle 318"/>
          <p:cNvSpPr/>
          <p:nvPr/>
        </p:nvSpPr>
        <p:spPr>
          <a:xfrm>
            <a:off x="8740376" y="4428981"/>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Rectangle 319"/>
          <p:cNvSpPr/>
          <p:nvPr/>
        </p:nvSpPr>
        <p:spPr>
          <a:xfrm>
            <a:off x="8741435" y="4428981"/>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Rectangle 320"/>
          <p:cNvSpPr/>
          <p:nvPr/>
        </p:nvSpPr>
        <p:spPr>
          <a:xfrm>
            <a:off x="9341017" y="4428981"/>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Rectangle 321"/>
          <p:cNvSpPr/>
          <p:nvPr/>
        </p:nvSpPr>
        <p:spPr>
          <a:xfrm>
            <a:off x="8741435" y="4428837"/>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Rectangle 322"/>
          <p:cNvSpPr/>
          <p:nvPr/>
        </p:nvSpPr>
        <p:spPr>
          <a:xfrm>
            <a:off x="8737513" y="4730361"/>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Rectangle 323"/>
          <p:cNvSpPr/>
          <p:nvPr/>
        </p:nvSpPr>
        <p:spPr>
          <a:xfrm>
            <a:off x="8737513" y="5030923"/>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Rectangle 324"/>
          <p:cNvSpPr/>
          <p:nvPr/>
        </p:nvSpPr>
        <p:spPr>
          <a:xfrm>
            <a:off x="8741435" y="5333456"/>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Rectangle 325"/>
          <p:cNvSpPr/>
          <p:nvPr/>
        </p:nvSpPr>
        <p:spPr>
          <a:xfrm>
            <a:off x="8745197" y="4433295"/>
            <a:ext cx="292608" cy="292608"/>
          </a:xfrm>
          <a:prstGeom prst="rect">
            <a:avLst/>
          </a:prstGeom>
          <a:solidFill>
            <a:srgbClr val="FFFF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Rectangle 347"/>
          <p:cNvSpPr/>
          <p:nvPr/>
        </p:nvSpPr>
        <p:spPr>
          <a:xfrm>
            <a:off x="9861601" y="2463978"/>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Rectangle 348"/>
          <p:cNvSpPr/>
          <p:nvPr/>
        </p:nvSpPr>
        <p:spPr>
          <a:xfrm>
            <a:off x="9862660" y="2463978"/>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Rectangle 349"/>
          <p:cNvSpPr/>
          <p:nvPr/>
        </p:nvSpPr>
        <p:spPr>
          <a:xfrm>
            <a:off x="10462242" y="2463978"/>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Rectangle 350"/>
          <p:cNvSpPr/>
          <p:nvPr/>
        </p:nvSpPr>
        <p:spPr>
          <a:xfrm>
            <a:off x="9862660" y="2463834"/>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Rectangle 351"/>
          <p:cNvSpPr/>
          <p:nvPr/>
        </p:nvSpPr>
        <p:spPr>
          <a:xfrm>
            <a:off x="9858738" y="2765358"/>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Rectangle 352"/>
          <p:cNvSpPr/>
          <p:nvPr/>
        </p:nvSpPr>
        <p:spPr>
          <a:xfrm>
            <a:off x="9858738" y="3065920"/>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Rectangle 353"/>
          <p:cNvSpPr/>
          <p:nvPr/>
        </p:nvSpPr>
        <p:spPr>
          <a:xfrm>
            <a:off x="9862660" y="3368453"/>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Rectangle 354"/>
          <p:cNvSpPr/>
          <p:nvPr/>
        </p:nvSpPr>
        <p:spPr>
          <a:xfrm>
            <a:off x="9866422" y="2468292"/>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Rectangle 355"/>
          <p:cNvSpPr/>
          <p:nvPr/>
        </p:nvSpPr>
        <p:spPr>
          <a:xfrm>
            <a:off x="10167073" y="2468292"/>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Rectangle 356"/>
          <p:cNvSpPr/>
          <p:nvPr/>
        </p:nvSpPr>
        <p:spPr>
          <a:xfrm>
            <a:off x="10467302" y="2468292"/>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Rectangle 357"/>
          <p:cNvSpPr/>
          <p:nvPr/>
        </p:nvSpPr>
        <p:spPr>
          <a:xfrm>
            <a:off x="9866422" y="2769930"/>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Rectangle 358"/>
          <p:cNvSpPr/>
          <p:nvPr/>
        </p:nvSpPr>
        <p:spPr>
          <a:xfrm>
            <a:off x="10167073" y="2769930"/>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Rectangle 359"/>
          <p:cNvSpPr/>
          <p:nvPr/>
        </p:nvSpPr>
        <p:spPr>
          <a:xfrm>
            <a:off x="10468166" y="2769930"/>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Rectangle 360"/>
          <p:cNvSpPr/>
          <p:nvPr/>
        </p:nvSpPr>
        <p:spPr>
          <a:xfrm>
            <a:off x="9865641" y="3069416"/>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Rectangle 361"/>
          <p:cNvSpPr/>
          <p:nvPr/>
        </p:nvSpPr>
        <p:spPr>
          <a:xfrm>
            <a:off x="10166292" y="3069416"/>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Rectangle 362"/>
          <p:cNvSpPr/>
          <p:nvPr/>
        </p:nvSpPr>
        <p:spPr>
          <a:xfrm>
            <a:off x="10466521" y="3069416"/>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Rectangle 367"/>
          <p:cNvSpPr/>
          <p:nvPr/>
        </p:nvSpPr>
        <p:spPr>
          <a:xfrm>
            <a:off x="9862184" y="4416363"/>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Rectangle 368"/>
          <p:cNvSpPr/>
          <p:nvPr/>
        </p:nvSpPr>
        <p:spPr>
          <a:xfrm>
            <a:off x="9863243" y="4416363"/>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Rectangle 369"/>
          <p:cNvSpPr/>
          <p:nvPr/>
        </p:nvSpPr>
        <p:spPr>
          <a:xfrm>
            <a:off x="10462825" y="4416363"/>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Rectangle 370"/>
          <p:cNvSpPr/>
          <p:nvPr/>
        </p:nvSpPr>
        <p:spPr>
          <a:xfrm>
            <a:off x="9863243" y="4416219"/>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Rectangle 371"/>
          <p:cNvSpPr/>
          <p:nvPr/>
        </p:nvSpPr>
        <p:spPr>
          <a:xfrm>
            <a:off x="9859321" y="4717743"/>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Rectangle 372"/>
          <p:cNvSpPr/>
          <p:nvPr/>
        </p:nvSpPr>
        <p:spPr>
          <a:xfrm>
            <a:off x="9859321" y="5018305"/>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Rectangle 373"/>
          <p:cNvSpPr/>
          <p:nvPr/>
        </p:nvSpPr>
        <p:spPr>
          <a:xfrm>
            <a:off x="9863243" y="5320838"/>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Rectangle 374"/>
          <p:cNvSpPr/>
          <p:nvPr/>
        </p:nvSpPr>
        <p:spPr>
          <a:xfrm>
            <a:off x="9867005" y="4420677"/>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Rectangle 376"/>
          <p:cNvSpPr/>
          <p:nvPr/>
        </p:nvSpPr>
        <p:spPr>
          <a:xfrm>
            <a:off x="9867005" y="4722315"/>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Rectangle 379"/>
          <p:cNvSpPr/>
          <p:nvPr/>
        </p:nvSpPr>
        <p:spPr>
          <a:xfrm>
            <a:off x="9866224" y="5021801"/>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Down Arrow 74"/>
          <p:cNvSpPr/>
          <p:nvPr/>
        </p:nvSpPr>
        <p:spPr>
          <a:xfrm>
            <a:off x="7788038" y="1681117"/>
            <a:ext cx="555096" cy="658771"/>
          </a:xfrm>
          <a:prstGeom prst="downArrow">
            <a:avLst>
              <a:gd name="adj1" fmla="val 51396"/>
              <a:gd name="adj2" fmla="val 66860"/>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Down Arrow 409"/>
          <p:cNvSpPr/>
          <p:nvPr/>
        </p:nvSpPr>
        <p:spPr>
          <a:xfrm>
            <a:off x="8931600" y="1677987"/>
            <a:ext cx="555096" cy="658771"/>
          </a:xfrm>
          <a:prstGeom prst="downArrow">
            <a:avLst>
              <a:gd name="adj1" fmla="val 51396"/>
              <a:gd name="adj2" fmla="val 66860"/>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E0EBB12F-08D1-5143-8348-1CE77D46ED74}" type="slidenum">
              <a:rPr lang="en-US" smtClean="0"/>
              <a:t>13</a:t>
            </a:fld>
            <a:endParaRPr lang="en-US"/>
          </a:p>
        </p:txBody>
      </p:sp>
      <p:cxnSp>
        <p:nvCxnSpPr>
          <p:cNvPr id="151" name="Straight Arrow Connector 150"/>
          <p:cNvCxnSpPr/>
          <p:nvPr/>
        </p:nvCxnSpPr>
        <p:spPr>
          <a:xfrm flipH="1" flipV="1">
            <a:off x="7479494" y="1161650"/>
            <a:ext cx="1" cy="4918130"/>
          </a:xfrm>
          <a:prstGeom prst="straightConnector1">
            <a:avLst/>
          </a:prstGeom>
          <a:ln w="22860" cmpd="sng">
            <a:solidFill>
              <a:srgbClr val="000000"/>
            </a:solidFill>
            <a:prstDash val="lgDash"/>
            <a:headEnd type="none"/>
            <a:tailEnd type="none" w="med" len="lg"/>
          </a:ln>
          <a:effectLst/>
        </p:spPr>
        <p:style>
          <a:lnRef idx="2">
            <a:schemeClr val="accent1"/>
          </a:lnRef>
          <a:fillRef idx="0">
            <a:schemeClr val="accent1"/>
          </a:fillRef>
          <a:effectRef idx="1">
            <a:schemeClr val="accent1"/>
          </a:effectRef>
          <a:fontRef idx="minor">
            <a:schemeClr val="tx1"/>
          </a:fontRef>
        </p:style>
      </p:cxnSp>
      <p:sp>
        <p:nvSpPr>
          <p:cNvPr id="158" name="TextBox 157"/>
          <p:cNvSpPr txBox="1"/>
          <p:nvPr/>
        </p:nvSpPr>
        <p:spPr>
          <a:xfrm>
            <a:off x="7504941" y="1098467"/>
            <a:ext cx="1384850" cy="461665"/>
          </a:xfrm>
          <a:prstGeom prst="rect">
            <a:avLst/>
          </a:prstGeom>
          <a:noFill/>
        </p:spPr>
        <p:txBody>
          <a:bodyPr wrap="square" rtlCol="0">
            <a:spAutoFit/>
          </a:bodyPr>
          <a:lstStyle/>
          <a:p>
            <a:r>
              <a:rPr lang="en-US" sz="2400"/>
              <a:t>Job </a:t>
            </a:r>
            <a:r>
              <a:rPr lang="en-US" sz="2400" dirty="0"/>
              <a:t>Slots</a:t>
            </a:r>
          </a:p>
        </p:txBody>
      </p:sp>
      <p:sp>
        <p:nvSpPr>
          <p:cNvPr id="149" name="TextBox 148"/>
          <p:cNvSpPr txBox="1"/>
          <p:nvPr/>
        </p:nvSpPr>
        <p:spPr>
          <a:xfrm>
            <a:off x="207857" y="3703215"/>
            <a:ext cx="1112127" cy="492443"/>
          </a:xfrm>
          <a:prstGeom prst="rect">
            <a:avLst/>
          </a:prstGeom>
          <a:noFill/>
        </p:spPr>
        <p:txBody>
          <a:bodyPr wrap="square" rtlCol="0">
            <a:spAutoFit/>
          </a:bodyPr>
          <a:lstStyle/>
          <a:p>
            <a:r>
              <a:rPr lang="en-US" sz="2600" dirty="0"/>
              <a:t>Agent</a:t>
            </a:r>
          </a:p>
        </p:txBody>
      </p:sp>
      <p:cxnSp>
        <p:nvCxnSpPr>
          <p:cNvPr id="150" name="Straight Arrow Connector 149"/>
          <p:cNvCxnSpPr/>
          <p:nvPr/>
        </p:nvCxnSpPr>
        <p:spPr>
          <a:xfrm>
            <a:off x="1353275" y="4058346"/>
            <a:ext cx="2103585" cy="119"/>
          </a:xfrm>
          <a:prstGeom prst="straightConnector1">
            <a:avLst/>
          </a:prstGeom>
          <a:ln w="22860" cmpd="sng">
            <a:solidFill>
              <a:schemeClr val="tx1"/>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sp>
        <p:nvSpPr>
          <p:cNvPr id="152" name="TextBox 151"/>
          <p:cNvSpPr txBox="1"/>
          <p:nvPr/>
        </p:nvSpPr>
        <p:spPr>
          <a:xfrm>
            <a:off x="3505649" y="3780134"/>
            <a:ext cx="1923091" cy="492443"/>
          </a:xfrm>
          <a:prstGeom prst="rect">
            <a:avLst/>
          </a:prstGeom>
          <a:noFill/>
        </p:spPr>
        <p:txBody>
          <a:bodyPr wrap="none" rtlCol="0">
            <a:spAutoFit/>
          </a:bodyPr>
          <a:lstStyle/>
          <a:p>
            <a:r>
              <a:rPr lang="en-US" sz="2600" dirty="0"/>
              <a:t>Environment</a:t>
            </a:r>
          </a:p>
        </p:txBody>
      </p:sp>
      <p:cxnSp>
        <p:nvCxnSpPr>
          <p:cNvPr id="153" name="Straight Arrow Connector 152"/>
          <p:cNvCxnSpPr/>
          <p:nvPr/>
        </p:nvCxnSpPr>
        <p:spPr>
          <a:xfrm flipV="1">
            <a:off x="4465300" y="2822600"/>
            <a:ext cx="2323" cy="580548"/>
          </a:xfrm>
          <a:prstGeom prst="straightConnector1">
            <a:avLst/>
          </a:prstGeom>
          <a:ln w="22860" cmpd="sng">
            <a:solidFill>
              <a:schemeClr val="tx1"/>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sp>
        <p:nvSpPr>
          <p:cNvPr id="154" name="TextBox 153"/>
          <p:cNvSpPr txBox="1"/>
          <p:nvPr/>
        </p:nvSpPr>
        <p:spPr>
          <a:xfrm>
            <a:off x="1468491" y="3502720"/>
            <a:ext cx="1704506" cy="492443"/>
          </a:xfrm>
          <a:prstGeom prst="rect">
            <a:avLst/>
          </a:prstGeom>
          <a:noFill/>
        </p:spPr>
        <p:txBody>
          <a:bodyPr wrap="none" rtlCol="0">
            <a:spAutoFit/>
          </a:bodyPr>
          <a:lstStyle/>
          <a:p>
            <a:r>
              <a:rPr lang="en-US" sz="2600" dirty="0"/>
              <a:t>Take action</a:t>
            </a:r>
            <a:endParaRPr lang="en-US" sz="2600" i="1" dirty="0"/>
          </a:p>
        </p:txBody>
      </p:sp>
      <p:cxnSp>
        <p:nvCxnSpPr>
          <p:cNvPr id="155" name="Straight Arrow Connector 154"/>
          <p:cNvCxnSpPr/>
          <p:nvPr/>
        </p:nvCxnSpPr>
        <p:spPr>
          <a:xfrm flipH="1">
            <a:off x="694519" y="2836674"/>
            <a:ext cx="1052" cy="587617"/>
          </a:xfrm>
          <a:prstGeom prst="straightConnector1">
            <a:avLst/>
          </a:prstGeom>
          <a:ln w="22860" cmpd="sng">
            <a:solidFill>
              <a:schemeClr val="tx1"/>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156" name="Straight Arrow Connector 155"/>
          <p:cNvCxnSpPr/>
          <p:nvPr/>
        </p:nvCxnSpPr>
        <p:spPr>
          <a:xfrm flipH="1">
            <a:off x="696255" y="2832150"/>
            <a:ext cx="3776831" cy="3585"/>
          </a:xfrm>
          <a:prstGeom prst="straightConnector1">
            <a:avLst/>
          </a:prstGeom>
          <a:ln w="22860" cmpd="sng">
            <a:solidFill>
              <a:schemeClr val="tx1"/>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cxnSp>
        <p:nvCxnSpPr>
          <p:cNvPr id="157" name="Straight Arrow Connector 156"/>
          <p:cNvCxnSpPr/>
          <p:nvPr/>
        </p:nvCxnSpPr>
        <p:spPr>
          <a:xfrm flipH="1" flipV="1">
            <a:off x="4462281" y="4653365"/>
            <a:ext cx="3019" cy="577787"/>
          </a:xfrm>
          <a:prstGeom prst="straightConnector1">
            <a:avLst/>
          </a:prstGeom>
          <a:ln w="22860" cmpd="sng">
            <a:solidFill>
              <a:schemeClr val="tx1"/>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cxnSp>
        <p:nvCxnSpPr>
          <p:cNvPr id="159" name="Straight Arrow Connector 158"/>
          <p:cNvCxnSpPr/>
          <p:nvPr/>
        </p:nvCxnSpPr>
        <p:spPr>
          <a:xfrm flipV="1">
            <a:off x="710017" y="4520857"/>
            <a:ext cx="1052" cy="710295"/>
          </a:xfrm>
          <a:prstGeom prst="straightConnector1">
            <a:avLst/>
          </a:prstGeom>
          <a:ln w="22860" cmpd="sng">
            <a:solidFill>
              <a:schemeClr val="tx1"/>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160" name="Straight Arrow Connector 159"/>
          <p:cNvCxnSpPr/>
          <p:nvPr/>
        </p:nvCxnSpPr>
        <p:spPr>
          <a:xfrm flipH="1">
            <a:off x="710543" y="5231152"/>
            <a:ext cx="3759840" cy="1194"/>
          </a:xfrm>
          <a:prstGeom prst="straightConnector1">
            <a:avLst/>
          </a:prstGeom>
          <a:ln w="22860" cmpd="sng">
            <a:solidFill>
              <a:schemeClr val="tx1"/>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sp>
        <p:nvSpPr>
          <p:cNvPr id="161" name="TextBox 160"/>
          <p:cNvSpPr txBox="1"/>
          <p:nvPr/>
        </p:nvSpPr>
        <p:spPr>
          <a:xfrm>
            <a:off x="1350319" y="4683583"/>
            <a:ext cx="2048061" cy="492443"/>
          </a:xfrm>
          <a:prstGeom prst="rect">
            <a:avLst/>
          </a:prstGeom>
          <a:noFill/>
        </p:spPr>
        <p:txBody>
          <a:bodyPr wrap="none" rtlCol="0">
            <a:spAutoFit/>
          </a:bodyPr>
          <a:lstStyle/>
          <a:p>
            <a:r>
              <a:rPr lang="en-US" sz="2600" dirty="0"/>
              <a:t>Observe state</a:t>
            </a:r>
            <a:endParaRPr lang="en-US" sz="2600" i="1" dirty="0"/>
          </a:p>
        </p:txBody>
      </p:sp>
      <p:sp>
        <p:nvSpPr>
          <p:cNvPr id="162" name="TextBox 161"/>
          <p:cNvSpPr txBox="1"/>
          <p:nvPr/>
        </p:nvSpPr>
        <p:spPr>
          <a:xfrm>
            <a:off x="1801664" y="2249987"/>
            <a:ext cx="1206805" cy="492443"/>
          </a:xfrm>
          <a:prstGeom prst="rect">
            <a:avLst/>
          </a:prstGeom>
          <a:noFill/>
        </p:spPr>
        <p:txBody>
          <a:bodyPr wrap="none" rtlCol="0">
            <a:spAutoFit/>
          </a:bodyPr>
          <a:lstStyle/>
          <a:p>
            <a:r>
              <a:rPr lang="en-US" sz="2600" dirty="0"/>
              <a:t>Reward</a:t>
            </a:r>
            <a:endParaRPr lang="en-US" sz="2600" i="1" dirty="0"/>
          </a:p>
        </p:txBody>
      </p:sp>
      <p:sp>
        <p:nvSpPr>
          <p:cNvPr id="164" name="Rectangle 163"/>
          <p:cNvSpPr/>
          <p:nvPr/>
        </p:nvSpPr>
        <p:spPr>
          <a:xfrm>
            <a:off x="129681" y="3408793"/>
            <a:ext cx="1223594" cy="1112065"/>
          </a:xfrm>
          <a:prstGeom prst="rect">
            <a:avLst/>
          </a:prstGeom>
          <a:noFill/>
          <a:ln w="2286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p>
        </p:txBody>
      </p:sp>
      <p:sp>
        <p:nvSpPr>
          <p:cNvPr id="165" name="Rectangle 164"/>
          <p:cNvSpPr/>
          <p:nvPr/>
        </p:nvSpPr>
        <p:spPr>
          <a:xfrm>
            <a:off x="3456860" y="3403148"/>
            <a:ext cx="2016879" cy="1250217"/>
          </a:xfrm>
          <a:prstGeom prst="rect">
            <a:avLst/>
          </a:prstGeom>
          <a:noFill/>
          <a:ln w="2286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p>
        </p:txBody>
      </p:sp>
      <p:pic>
        <p:nvPicPr>
          <p:cNvPr id="166" name="Picture 16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721" y="2952251"/>
            <a:ext cx="3279289" cy="1581941"/>
          </a:xfrm>
          <a:prstGeom prst="rect">
            <a:avLst/>
          </a:prstGeom>
        </p:spPr>
      </p:pic>
      <p:sp>
        <p:nvSpPr>
          <p:cNvPr id="168" name="TextBox 167"/>
          <p:cNvSpPr txBox="1"/>
          <p:nvPr/>
        </p:nvSpPr>
        <p:spPr>
          <a:xfrm>
            <a:off x="0" y="5965448"/>
            <a:ext cx="12192000" cy="892552"/>
          </a:xfrm>
          <a:prstGeom prst="rect">
            <a:avLst/>
          </a:prstGeom>
          <a:solidFill>
            <a:srgbClr val="FFC101"/>
          </a:solidFill>
        </p:spPr>
        <p:txBody>
          <a:bodyPr wrap="square" rtlCol="0">
            <a:spAutoFit/>
          </a:bodyPr>
          <a:lstStyle/>
          <a:p>
            <a:pPr algn="ctr"/>
            <a:endParaRPr lang="en-US" sz="1200" dirty="0"/>
          </a:p>
          <a:p>
            <a:pPr algn="ctr"/>
            <a:r>
              <a:rPr lang="en-US" sz="2800" dirty="0"/>
              <a:t>Challenge: explosion of the action space</a:t>
            </a:r>
          </a:p>
          <a:p>
            <a:pPr algn="ctr"/>
            <a:endParaRPr lang="en-US" sz="1200" dirty="0"/>
          </a:p>
        </p:txBody>
      </p:sp>
    </p:spTree>
    <p:extLst>
      <p:ext uri="{BB962C8B-B14F-4D97-AF65-F5344CB8AC3E}">
        <p14:creationId xmlns:p14="http://schemas.microsoft.com/office/powerpoint/2010/main" val="535839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6"/>
                                        </p:tgtEl>
                                        <p:attrNameLst>
                                          <p:attrName>style.visibility</p:attrName>
                                        </p:attrNameLst>
                                      </p:cBhvr>
                                      <p:to>
                                        <p:strVal val="visible"/>
                                      </p:to>
                                    </p:set>
                                    <p:animEffect transition="in" filter="fade">
                                      <p:cBhvr>
                                        <p:cTn id="7" dur="100"/>
                                        <p:tgtEl>
                                          <p:spTgt spid="16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5"/>
                                        </p:tgtEl>
                                        <p:attrNameLst>
                                          <p:attrName>style.visibility</p:attrName>
                                        </p:attrNameLst>
                                      </p:cBhvr>
                                      <p:to>
                                        <p:strVal val="visible"/>
                                      </p:to>
                                    </p:set>
                                    <p:animEffect transition="in" filter="wipe(down)">
                                      <p:cBhvr>
                                        <p:cTn id="15" dur="300"/>
                                        <p:tgtEl>
                                          <p:spTgt spid="7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10"/>
                                        </p:tgtEl>
                                        <p:attrNameLst>
                                          <p:attrName>style.visibility</p:attrName>
                                        </p:attrNameLst>
                                      </p:cBhvr>
                                      <p:to>
                                        <p:strVal val="visible"/>
                                      </p:to>
                                    </p:set>
                                    <p:animEffect transition="in" filter="wipe(down)">
                                      <p:cBhvr>
                                        <p:cTn id="18" dur="300"/>
                                        <p:tgtEl>
                                          <p:spTgt spid="410"/>
                                        </p:tgtEl>
                                      </p:cBhvr>
                                    </p:animEffect>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grpId="0" nodeType="clickEffect">
                                  <p:stCondLst>
                                    <p:cond delay="0"/>
                                  </p:stCondLst>
                                  <p:childTnLst>
                                    <p:animMotion origin="layout" path="M 0.00052 -0.00093 L -0.09857 0.13171 " pathEditMode="relative" rAng="0" ptsTypes="AA">
                                      <p:cBhvr>
                                        <p:cTn id="22" dur="500" fill="hold"/>
                                        <p:tgtEl>
                                          <p:spTgt spid="284"/>
                                        </p:tgtEl>
                                        <p:attrNameLst>
                                          <p:attrName>ppt_x</p:attrName>
                                          <p:attrName>ppt_y</p:attrName>
                                        </p:attrNameLst>
                                      </p:cBhvr>
                                      <p:rCtr x="-4961" y="6620"/>
                                    </p:animMotion>
                                  </p:childTnLst>
                                </p:cTn>
                              </p:par>
                              <p:par>
                                <p:cTn id="23" presetID="0" presetClass="path" presetSubtype="0" accel="50000" decel="50000" fill="hold" grpId="0" nodeType="withEffect">
                                  <p:stCondLst>
                                    <p:cond delay="0"/>
                                  </p:stCondLst>
                                  <p:childTnLst>
                                    <p:animMotion origin="layout" path="M 0.00052 -0.00093 L -0.09857 0.13171 " pathEditMode="relative" rAng="0" ptsTypes="AA">
                                      <p:cBhvr>
                                        <p:cTn id="24" dur="500" fill="hold"/>
                                        <p:tgtEl>
                                          <p:spTgt spid="285"/>
                                        </p:tgtEl>
                                        <p:attrNameLst>
                                          <p:attrName>ppt_x</p:attrName>
                                          <p:attrName>ppt_y</p:attrName>
                                        </p:attrNameLst>
                                      </p:cBhvr>
                                      <p:rCtr x="-4961" y="6620"/>
                                    </p:animMotion>
                                  </p:childTnLst>
                                </p:cTn>
                              </p:par>
                              <p:par>
                                <p:cTn id="25" presetID="0" presetClass="path" presetSubtype="0" accel="50000" decel="50000" fill="hold" grpId="0" nodeType="withEffect">
                                  <p:stCondLst>
                                    <p:cond delay="0"/>
                                  </p:stCondLst>
                                  <p:childTnLst>
                                    <p:animMotion origin="layout" path="M 0.00052 -0.00093 L -0.09857 0.13171 " pathEditMode="relative" rAng="0" ptsTypes="AA">
                                      <p:cBhvr>
                                        <p:cTn id="26" dur="500" fill="hold"/>
                                        <p:tgtEl>
                                          <p:spTgt spid="288"/>
                                        </p:tgtEl>
                                        <p:attrNameLst>
                                          <p:attrName>ppt_x</p:attrName>
                                          <p:attrName>ppt_y</p:attrName>
                                        </p:attrNameLst>
                                      </p:cBhvr>
                                      <p:rCtr x="-4961" y="6620"/>
                                    </p:animMotion>
                                  </p:childTnLst>
                                </p:cTn>
                              </p:par>
                              <p:par>
                                <p:cTn id="27" presetID="0" presetClass="path" presetSubtype="0" accel="50000" decel="50000" fill="hold" grpId="0" nodeType="withEffect">
                                  <p:stCondLst>
                                    <p:cond delay="0"/>
                                  </p:stCondLst>
                                  <p:childTnLst>
                                    <p:animMotion origin="layout" path="M 0.00052 -0.00093 L -0.09857 0.13171 " pathEditMode="relative" rAng="0" ptsTypes="AA">
                                      <p:cBhvr>
                                        <p:cTn id="28" dur="500" fill="hold"/>
                                        <p:tgtEl>
                                          <p:spTgt spid="287"/>
                                        </p:tgtEl>
                                        <p:attrNameLst>
                                          <p:attrName>ppt_x</p:attrName>
                                          <p:attrName>ppt_y</p:attrName>
                                        </p:attrNameLst>
                                      </p:cBhvr>
                                      <p:rCtr x="-4961" y="6620"/>
                                    </p:animMotion>
                                  </p:childTnLst>
                                </p:cTn>
                              </p:par>
                              <p:par>
                                <p:cTn id="29" presetID="0" presetClass="path" presetSubtype="0" accel="50000" decel="50000" fill="hold" grpId="0" nodeType="withEffect">
                                  <p:stCondLst>
                                    <p:cond delay="0"/>
                                  </p:stCondLst>
                                  <p:childTnLst>
                                    <p:animMotion origin="layout" path="M 0.00052 -0.00046 L -0.09857 0.13218 " pathEditMode="relative" rAng="0" ptsTypes="AA">
                                      <p:cBhvr>
                                        <p:cTn id="30" dur="500" fill="hold"/>
                                        <p:tgtEl>
                                          <p:spTgt spid="304"/>
                                        </p:tgtEl>
                                        <p:attrNameLst>
                                          <p:attrName>ppt_x</p:attrName>
                                          <p:attrName>ppt_y</p:attrName>
                                        </p:attrNameLst>
                                      </p:cBhvr>
                                      <p:rCtr x="-4961" y="6620"/>
                                    </p:animMotion>
                                  </p:childTnLst>
                                </p:cTn>
                              </p:par>
                              <p:par>
                                <p:cTn id="31" presetID="0" presetClass="path" presetSubtype="0" accel="50000" decel="50000" fill="hold" grpId="0" nodeType="withEffect">
                                  <p:stCondLst>
                                    <p:cond delay="0"/>
                                  </p:stCondLst>
                                  <p:childTnLst>
                                    <p:animMotion origin="layout" path="M 0.00052 -4.07407E-6 L -0.09857 0.13264 " pathEditMode="relative" rAng="0" ptsTypes="AA">
                                      <p:cBhvr>
                                        <p:cTn id="32" dur="500" fill="hold"/>
                                        <p:tgtEl>
                                          <p:spTgt spid="306"/>
                                        </p:tgtEl>
                                        <p:attrNameLst>
                                          <p:attrName>ppt_x</p:attrName>
                                          <p:attrName>ppt_y</p:attrName>
                                        </p:attrNameLst>
                                      </p:cBhvr>
                                      <p:rCtr x="-4961" y="6620"/>
                                    </p:animMotion>
                                  </p:childTnLst>
                                </p:cTn>
                              </p:par>
                              <p:par>
                                <p:cTn id="33" presetID="0" presetClass="path" presetSubtype="0" accel="50000" decel="50000" fill="hold" grpId="0" nodeType="withEffect">
                                  <p:stCondLst>
                                    <p:cond delay="0"/>
                                  </p:stCondLst>
                                  <p:childTnLst>
                                    <p:animMotion origin="layout" path="M 3.125E-6 -3.7037E-7 L -0.14076 0.08912 " pathEditMode="relative" rAng="0" ptsTypes="AA">
                                      <p:cBhvr>
                                        <p:cTn id="34" dur="500" fill="hold"/>
                                        <p:tgtEl>
                                          <p:spTgt spid="315"/>
                                        </p:tgtEl>
                                        <p:attrNameLst>
                                          <p:attrName>ppt_x</p:attrName>
                                          <p:attrName>ppt_y</p:attrName>
                                        </p:attrNameLst>
                                      </p:cBhvr>
                                      <p:rCtr x="-7044" y="4444"/>
                                    </p:animMotion>
                                  </p:childTnLst>
                                </p:cTn>
                              </p:par>
                              <p:par>
                                <p:cTn id="35" presetID="0" presetClass="path" presetSubtype="0" accel="50000" decel="50000" fill="hold" grpId="0" nodeType="withEffect">
                                  <p:stCondLst>
                                    <p:cond delay="0"/>
                                  </p:stCondLst>
                                  <p:childTnLst>
                                    <p:animMotion origin="layout" path="M 3.125E-6 -4.07407E-6 L -0.16524 0.08889 " pathEditMode="relative" rAng="0" ptsTypes="AA">
                                      <p:cBhvr>
                                        <p:cTn id="36" dur="500" fill="hold"/>
                                        <p:tgtEl>
                                          <p:spTgt spid="326"/>
                                        </p:tgtEl>
                                        <p:attrNameLst>
                                          <p:attrName>ppt_x</p:attrName>
                                          <p:attrName>ppt_y</p:attrName>
                                        </p:attrNameLst>
                                      </p:cBhvr>
                                      <p:rCtr x="-8268" y="4444"/>
                                    </p:animMotion>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68"/>
                                        </p:tgtEl>
                                        <p:attrNameLst>
                                          <p:attrName>style.visibility</p:attrName>
                                        </p:attrNameLst>
                                      </p:cBhvr>
                                      <p:to>
                                        <p:strVal val="visible"/>
                                      </p:to>
                                    </p:set>
                                    <p:animEffect transition="in" filter="fade">
                                      <p:cBhvr>
                                        <p:cTn id="41" dur="100"/>
                                        <p:tgtEl>
                                          <p:spTgt spid="1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4" grpId="0" animBg="1"/>
      <p:bldP spid="285" grpId="0" animBg="1"/>
      <p:bldP spid="287" grpId="0" animBg="1"/>
      <p:bldP spid="288" grpId="0" animBg="1"/>
      <p:bldP spid="304" grpId="0" animBg="1"/>
      <p:bldP spid="306" grpId="0" animBg="1"/>
      <p:bldP spid="315" grpId="0" animBg="1"/>
      <p:bldP spid="326" grpId="0" animBg="1"/>
      <p:bldP spid="75" grpId="0" animBg="1"/>
      <p:bldP spid="410" grpId="0" animBg="1"/>
      <p:bldP spid="16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900" y="18273"/>
            <a:ext cx="11069712" cy="1325563"/>
          </a:xfrm>
        </p:spPr>
        <p:txBody>
          <a:bodyPr/>
          <a:lstStyle/>
          <a:p>
            <a:pPr algn="ctr"/>
            <a:r>
              <a:rPr lang="en-US" b="1" dirty="0">
                <a:solidFill>
                  <a:srgbClr val="0070C0"/>
                </a:solidFill>
              </a:rPr>
              <a:t>Map to RL: (2) action space</a:t>
            </a:r>
          </a:p>
        </p:txBody>
      </p:sp>
      <p:sp>
        <p:nvSpPr>
          <p:cNvPr id="598" name="TextBox 597"/>
          <p:cNvSpPr txBox="1"/>
          <p:nvPr/>
        </p:nvSpPr>
        <p:spPr>
          <a:xfrm>
            <a:off x="6421036" y="1098058"/>
            <a:ext cx="1058458" cy="461665"/>
          </a:xfrm>
          <a:prstGeom prst="rect">
            <a:avLst/>
          </a:prstGeom>
          <a:noFill/>
        </p:spPr>
        <p:txBody>
          <a:bodyPr wrap="square" rtlCol="0">
            <a:spAutoFit/>
          </a:bodyPr>
          <a:lstStyle/>
          <a:p>
            <a:r>
              <a:rPr lang="en-US" sz="2400" dirty="0"/>
              <a:t>Cluster</a:t>
            </a:r>
          </a:p>
        </p:txBody>
      </p:sp>
      <p:sp>
        <p:nvSpPr>
          <p:cNvPr id="603" name="TextBox 602"/>
          <p:cNvSpPr txBox="1"/>
          <p:nvPr/>
        </p:nvSpPr>
        <p:spPr>
          <a:xfrm rot="16200000">
            <a:off x="4874831" y="3888303"/>
            <a:ext cx="2767076" cy="400110"/>
          </a:xfrm>
          <a:prstGeom prst="rect">
            <a:avLst/>
          </a:prstGeom>
          <a:noFill/>
        </p:spPr>
        <p:txBody>
          <a:bodyPr wrap="square" rtlCol="0">
            <a:spAutoFit/>
          </a:bodyPr>
          <a:lstStyle/>
          <a:p>
            <a:r>
              <a:rPr lang="en-US" sz="2000" dirty="0"/>
              <a:t>Time                        Time   </a:t>
            </a:r>
          </a:p>
        </p:txBody>
      </p:sp>
      <p:sp>
        <p:nvSpPr>
          <p:cNvPr id="604" name="TextBox 603"/>
          <p:cNvSpPr txBox="1"/>
          <p:nvPr/>
        </p:nvSpPr>
        <p:spPr>
          <a:xfrm>
            <a:off x="6554627" y="2120982"/>
            <a:ext cx="886873" cy="400110"/>
          </a:xfrm>
          <a:prstGeom prst="rect">
            <a:avLst/>
          </a:prstGeom>
          <a:noFill/>
        </p:spPr>
        <p:txBody>
          <a:bodyPr wrap="square" rtlCol="0">
            <a:spAutoFit/>
          </a:bodyPr>
          <a:lstStyle/>
          <a:p>
            <a:r>
              <a:rPr lang="en-US" sz="2000" dirty="0"/>
              <a:t>CPU</a:t>
            </a:r>
          </a:p>
        </p:txBody>
      </p:sp>
      <p:sp>
        <p:nvSpPr>
          <p:cNvPr id="605" name="TextBox 604"/>
          <p:cNvSpPr txBox="1"/>
          <p:nvPr/>
        </p:nvSpPr>
        <p:spPr>
          <a:xfrm>
            <a:off x="6354400" y="4079119"/>
            <a:ext cx="1162229" cy="400110"/>
          </a:xfrm>
          <a:prstGeom prst="rect">
            <a:avLst/>
          </a:prstGeom>
          <a:noFill/>
        </p:spPr>
        <p:txBody>
          <a:bodyPr wrap="square" rtlCol="0">
            <a:spAutoFit/>
          </a:bodyPr>
          <a:lstStyle/>
          <a:p>
            <a:r>
              <a:rPr lang="en-US" sz="2000" dirty="0"/>
              <a:t>Memory</a:t>
            </a:r>
          </a:p>
        </p:txBody>
      </p:sp>
      <p:sp>
        <p:nvSpPr>
          <p:cNvPr id="16" name="Rectangle 15"/>
          <p:cNvSpPr/>
          <p:nvPr/>
        </p:nvSpPr>
        <p:spPr>
          <a:xfrm>
            <a:off x="6423899" y="2481637"/>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208"/>
          <p:cNvSpPr/>
          <p:nvPr/>
        </p:nvSpPr>
        <p:spPr>
          <a:xfrm>
            <a:off x="6424958" y="2481637"/>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p:cNvSpPr/>
          <p:nvPr/>
        </p:nvSpPr>
        <p:spPr>
          <a:xfrm>
            <a:off x="7024540" y="2481637"/>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211"/>
          <p:cNvSpPr/>
          <p:nvPr/>
        </p:nvSpPr>
        <p:spPr>
          <a:xfrm>
            <a:off x="6424958" y="2481493"/>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212"/>
          <p:cNvSpPr/>
          <p:nvPr/>
        </p:nvSpPr>
        <p:spPr>
          <a:xfrm>
            <a:off x="6421036" y="2783017"/>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Rectangle 213"/>
          <p:cNvSpPr/>
          <p:nvPr/>
        </p:nvSpPr>
        <p:spPr>
          <a:xfrm>
            <a:off x="6421036" y="3083579"/>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214"/>
          <p:cNvSpPr/>
          <p:nvPr/>
        </p:nvSpPr>
        <p:spPr>
          <a:xfrm>
            <a:off x="6424958" y="3386112"/>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ectangle 216"/>
          <p:cNvSpPr/>
          <p:nvPr/>
        </p:nvSpPr>
        <p:spPr>
          <a:xfrm>
            <a:off x="7028819" y="2484706"/>
            <a:ext cx="292608" cy="292608"/>
          </a:xfrm>
          <a:prstGeom prst="rect">
            <a:avLst/>
          </a:prstGeom>
          <a:solidFill>
            <a:srgbClr val="00B05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ectangle 217"/>
          <p:cNvSpPr/>
          <p:nvPr/>
        </p:nvSpPr>
        <p:spPr>
          <a:xfrm>
            <a:off x="6428722" y="2485951"/>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ectangle 218"/>
          <p:cNvSpPr/>
          <p:nvPr/>
        </p:nvSpPr>
        <p:spPr>
          <a:xfrm>
            <a:off x="6729173" y="2487146"/>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ectangle 222"/>
          <p:cNvSpPr/>
          <p:nvPr/>
        </p:nvSpPr>
        <p:spPr>
          <a:xfrm>
            <a:off x="6428720" y="2787589"/>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223"/>
          <p:cNvSpPr/>
          <p:nvPr/>
        </p:nvSpPr>
        <p:spPr>
          <a:xfrm>
            <a:off x="6729371" y="2787589"/>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ectangle 224"/>
          <p:cNvSpPr/>
          <p:nvPr/>
        </p:nvSpPr>
        <p:spPr>
          <a:xfrm>
            <a:off x="7030464" y="2787589"/>
            <a:ext cx="292608" cy="292608"/>
          </a:xfrm>
          <a:prstGeom prst="rect">
            <a:avLst/>
          </a:prstGeom>
          <a:solidFill>
            <a:srgbClr val="7030A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ectangle 228"/>
          <p:cNvSpPr/>
          <p:nvPr/>
        </p:nvSpPr>
        <p:spPr>
          <a:xfrm>
            <a:off x="6427939" y="3087075"/>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ectangle 229"/>
          <p:cNvSpPr/>
          <p:nvPr/>
        </p:nvSpPr>
        <p:spPr>
          <a:xfrm>
            <a:off x="6728590" y="3087075"/>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Rectangle 256"/>
          <p:cNvSpPr/>
          <p:nvPr/>
        </p:nvSpPr>
        <p:spPr>
          <a:xfrm>
            <a:off x="6424482" y="4434022"/>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Rectangle 257"/>
          <p:cNvSpPr/>
          <p:nvPr/>
        </p:nvSpPr>
        <p:spPr>
          <a:xfrm>
            <a:off x="6425541" y="4434022"/>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Rectangle 258"/>
          <p:cNvSpPr/>
          <p:nvPr/>
        </p:nvSpPr>
        <p:spPr>
          <a:xfrm>
            <a:off x="7025123" y="4434022"/>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Rectangle 259"/>
          <p:cNvSpPr/>
          <p:nvPr/>
        </p:nvSpPr>
        <p:spPr>
          <a:xfrm>
            <a:off x="6425541" y="4433878"/>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Rectangle 260"/>
          <p:cNvSpPr/>
          <p:nvPr/>
        </p:nvSpPr>
        <p:spPr>
          <a:xfrm>
            <a:off x="6421619" y="4735402"/>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Rectangle 261"/>
          <p:cNvSpPr/>
          <p:nvPr/>
        </p:nvSpPr>
        <p:spPr>
          <a:xfrm>
            <a:off x="6421619" y="5035964"/>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Rectangle 262"/>
          <p:cNvSpPr/>
          <p:nvPr/>
        </p:nvSpPr>
        <p:spPr>
          <a:xfrm>
            <a:off x="6425541" y="5338497"/>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Rectangle 263"/>
          <p:cNvSpPr/>
          <p:nvPr/>
        </p:nvSpPr>
        <p:spPr>
          <a:xfrm>
            <a:off x="6733635" y="4437519"/>
            <a:ext cx="292608" cy="292608"/>
          </a:xfrm>
          <a:prstGeom prst="rect">
            <a:avLst/>
          </a:prstGeom>
          <a:solidFill>
            <a:srgbClr val="00B05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Rectangle 264"/>
          <p:cNvSpPr/>
          <p:nvPr/>
        </p:nvSpPr>
        <p:spPr>
          <a:xfrm>
            <a:off x="6430620" y="4438450"/>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Rectangle 266"/>
          <p:cNvSpPr/>
          <p:nvPr/>
        </p:nvSpPr>
        <p:spPr>
          <a:xfrm>
            <a:off x="6429303" y="4739974"/>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Rectangle 267"/>
          <p:cNvSpPr/>
          <p:nvPr/>
        </p:nvSpPr>
        <p:spPr>
          <a:xfrm>
            <a:off x="6729954" y="4739974"/>
            <a:ext cx="292608" cy="292608"/>
          </a:xfrm>
          <a:prstGeom prst="rect">
            <a:avLst/>
          </a:prstGeom>
          <a:solidFill>
            <a:srgbClr val="7030A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Rectangle 268"/>
          <p:cNvSpPr/>
          <p:nvPr/>
        </p:nvSpPr>
        <p:spPr>
          <a:xfrm>
            <a:off x="7031047" y="4739974"/>
            <a:ext cx="292608" cy="292608"/>
          </a:xfrm>
          <a:prstGeom prst="rect">
            <a:avLst/>
          </a:prstGeom>
          <a:solidFill>
            <a:srgbClr val="7030A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Rectangle 269"/>
          <p:cNvSpPr/>
          <p:nvPr/>
        </p:nvSpPr>
        <p:spPr>
          <a:xfrm>
            <a:off x="6428522" y="5039460"/>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Rectangle 276"/>
          <p:cNvSpPr/>
          <p:nvPr/>
        </p:nvSpPr>
        <p:spPr>
          <a:xfrm>
            <a:off x="7626337" y="2481637"/>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Rectangle 277"/>
          <p:cNvSpPr/>
          <p:nvPr/>
        </p:nvSpPr>
        <p:spPr>
          <a:xfrm>
            <a:off x="7627396" y="2481637"/>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Rectangle 278"/>
          <p:cNvSpPr/>
          <p:nvPr/>
        </p:nvSpPr>
        <p:spPr>
          <a:xfrm>
            <a:off x="8226978" y="2481637"/>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Rectangle 279"/>
          <p:cNvSpPr/>
          <p:nvPr/>
        </p:nvSpPr>
        <p:spPr>
          <a:xfrm>
            <a:off x="7627396" y="2481493"/>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Rectangle 280"/>
          <p:cNvSpPr/>
          <p:nvPr/>
        </p:nvSpPr>
        <p:spPr>
          <a:xfrm>
            <a:off x="7623474" y="2783017"/>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Rectangle 281"/>
          <p:cNvSpPr/>
          <p:nvPr/>
        </p:nvSpPr>
        <p:spPr>
          <a:xfrm>
            <a:off x="7623474" y="3083579"/>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Rectangle 282"/>
          <p:cNvSpPr/>
          <p:nvPr/>
        </p:nvSpPr>
        <p:spPr>
          <a:xfrm>
            <a:off x="7627396" y="3386112"/>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Rectangle 283"/>
          <p:cNvSpPr/>
          <p:nvPr/>
        </p:nvSpPr>
        <p:spPr>
          <a:xfrm>
            <a:off x="7631158" y="2485951"/>
            <a:ext cx="292608" cy="292608"/>
          </a:xfrm>
          <a:prstGeom prst="rect">
            <a:avLst/>
          </a:prstGeom>
          <a:solidFill>
            <a:srgbClr val="155D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Rectangle 284"/>
          <p:cNvSpPr/>
          <p:nvPr/>
        </p:nvSpPr>
        <p:spPr>
          <a:xfrm>
            <a:off x="7931809" y="2485951"/>
            <a:ext cx="292608" cy="292608"/>
          </a:xfrm>
          <a:prstGeom prst="rect">
            <a:avLst/>
          </a:prstGeom>
          <a:solidFill>
            <a:srgbClr val="155D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Rectangle 286"/>
          <p:cNvSpPr/>
          <p:nvPr/>
        </p:nvSpPr>
        <p:spPr>
          <a:xfrm>
            <a:off x="7631158" y="2787589"/>
            <a:ext cx="292608" cy="292608"/>
          </a:xfrm>
          <a:prstGeom prst="rect">
            <a:avLst/>
          </a:prstGeom>
          <a:solidFill>
            <a:srgbClr val="155D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Rectangle 287"/>
          <p:cNvSpPr/>
          <p:nvPr/>
        </p:nvSpPr>
        <p:spPr>
          <a:xfrm>
            <a:off x="7931809" y="2787589"/>
            <a:ext cx="292608" cy="292608"/>
          </a:xfrm>
          <a:prstGeom prst="rect">
            <a:avLst/>
          </a:prstGeom>
          <a:solidFill>
            <a:srgbClr val="155D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Rectangle 296"/>
          <p:cNvSpPr/>
          <p:nvPr/>
        </p:nvSpPr>
        <p:spPr>
          <a:xfrm>
            <a:off x="7626337" y="4427701"/>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Rectangle 297"/>
          <p:cNvSpPr/>
          <p:nvPr/>
        </p:nvSpPr>
        <p:spPr>
          <a:xfrm>
            <a:off x="7627396" y="4427701"/>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Rectangle 298"/>
          <p:cNvSpPr/>
          <p:nvPr/>
        </p:nvSpPr>
        <p:spPr>
          <a:xfrm>
            <a:off x="8226978" y="4427701"/>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Rectangle 299"/>
          <p:cNvSpPr/>
          <p:nvPr/>
        </p:nvSpPr>
        <p:spPr>
          <a:xfrm>
            <a:off x="7627396" y="4427557"/>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Rectangle 300"/>
          <p:cNvSpPr/>
          <p:nvPr/>
        </p:nvSpPr>
        <p:spPr>
          <a:xfrm>
            <a:off x="7623474" y="4729081"/>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Rectangle 301"/>
          <p:cNvSpPr/>
          <p:nvPr/>
        </p:nvSpPr>
        <p:spPr>
          <a:xfrm>
            <a:off x="7623474" y="5029643"/>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Rectangle 302"/>
          <p:cNvSpPr/>
          <p:nvPr/>
        </p:nvSpPr>
        <p:spPr>
          <a:xfrm>
            <a:off x="7627396" y="5332176"/>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Rectangle 303"/>
          <p:cNvSpPr/>
          <p:nvPr/>
        </p:nvSpPr>
        <p:spPr>
          <a:xfrm>
            <a:off x="7631158" y="4432015"/>
            <a:ext cx="292608" cy="292608"/>
          </a:xfrm>
          <a:prstGeom prst="rect">
            <a:avLst/>
          </a:prstGeom>
          <a:solidFill>
            <a:srgbClr val="155D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Rectangle 305"/>
          <p:cNvSpPr/>
          <p:nvPr/>
        </p:nvSpPr>
        <p:spPr>
          <a:xfrm>
            <a:off x="7631158" y="4733653"/>
            <a:ext cx="292608" cy="292608"/>
          </a:xfrm>
          <a:prstGeom prst="rect">
            <a:avLst/>
          </a:prstGeom>
          <a:solidFill>
            <a:srgbClr val="155D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Rectangle 307"/>
          <p:cNvSpPr/>
          <p:nvPr/>
        </p:nvSpPr>
        <p:spPr>
          <a:xfrm>
            <a:off x="8740376" y="2474966"/>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Rectangle 308"/>
          <p:cNvSpPr/>
          <p:nvPr/>
        </p:nvSpPr>
        <p:spPr>
          <a:xfrm>
            <a:off x="8741435" y="2474966"/>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Rectangle 309"/>
          <p:cNvSpPr/>
          <p:nvPr/>
        </p:nvSpPr>
        <p:spPr>
          <a:xfrm>
            <a:off x="9341017" y="2474966"/>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Rectangle 310"/>
          <p:cNvSpPr/>
          <p:nvPr/>
        </p:nvSpPr>
        <p:spPr>
          <a:xfrm>
            <a:off x="8741435" y="2474822"/>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Rectangle 311"/>
          <p:cNvSpPr/>
          <p:nvPr/>
        </p:nvSpPr>
        <p:spPr>
          <a:xfrm>
            <a:off x="8737513" y="2776346"/>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Rectangle 312"/>
          <p:cNvSpPr/>
          <p:nvPr/>
        </p:nvSpPr>
        <p:spPr>
          <a:xfrm>
            <a:off x="8737513" y="3076908"/>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Rectangle 313"/>
          <p:cNvSpPr/>
          <p:nvPr/>
        </p:nvSpPr>
        <p:spPr>
          <a:xfrm>
            <a:off x="8741435" y="3379441"/>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Rectangle 314"/>
          <p:cNvSpPr/>
          <p:nvPr/>
        </p:nvSpPr>
        <p:spPr>
          <a:xfrm>
            <a:off x="8745197" y="2479280"/>
            <a:ext cx="292608" cy="292608"/>
          </a:xfrm>
          <a:prstGeom prst="rect">
            <a:avLst/>
          </a:prstGeom>
          <a:solidFill>
            <a:srgbClr val="FFFF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Rectangle 318"/>
          <p:cNvSpPr/>
          <p:nvPr/>
        </p:nvSpPr>
        <p:spPr>
          <a:xfrm>
            <a:off x="8740376" y="4428981"/>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Rectangle 319"/>
          <p:cNvSpPr/>
          <p:nvPr/>
        </p:nvSpPr>
        <p:spPr>
          <a:xfrm>
            <a:off x="8741435" y="4428981"/>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Rectangle 320"/>
          <p:cNvSpPr/>
          <p:nvPr/>
        </p:nvSpPr>
        <p:spPr>
          <a:xfrm>
            <a:off x="9341017" y="4428981"/>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Rectangle 321"/>
          <p:cNvSpPr/>
          <p:nvPr/>
        </p:nvSpPr>
        <p:spPr>
          <a:xfrm>
            <a:off x="8741435" y="4428837"/>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Rectangle 322"/>
          <p:cNvSpPr/>
          <p:nvPr/>
        </p:nvSpPr>
        <p:spPr>
          <a:xfrm>
            <a:off x="8737513" y="4730361"/>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Rectangle 323"/>
          <p:cNvSpPr/>
          <p:nvPr/>
        </p:nvSpPr>
        <p:spPr>
          <a:xfrm>
            <a:off x="8737513" y="5030923"/>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Rectangle 324"/>
          <p:cNvSpPr/>
          <p:nvPr/>
        </p:nvSpPr>
        <p:spPr>
          <a:xfrm>
            <a:off x="8741435" y="5333456"/>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Rectangle 325"/>
          <p:cNvSpPr/>
          <p:nvPr/>
        </p:nvSpPr>
        <p:spPr>
          <a:xfrm>
            <a:off x="8745197" y="4433295"/>
            <a:ext cx="292608" cy="292608"/>
          </a:xfrm>
          <a:prstGeom prst="rect">
            <a:avLst/>
          </a:prstGeom>
          <a:solidFill>
            <a:srgbClr val="FFFF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Rectangle 347"/>
          <p:cNvSpPr/>
          <p:nvPr/>
        </p:nvSpPr>
        <p:spPr>
          <a:xfrm>
            <a:off x="9861601" y="2463978"/>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Rectangle 348"/>
          <p:cNvSpPr/>
          <p:nvPr/>
        </p:nvSpPr>
        <p:spPr>
          <a:xfrm>
            <a:off x="9862660" y="2463978"/>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Rectangle 349"/>
          <p:cNvSpPr/>
          <p:nvPr/>
        </p:nvSpPr>
        <p:spPr>
          <a:xfrm>
            <a:off x="10462242" y="2463978"/>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Rectangle 350"/>
          <p:cNvSpPr/>
          <p:nvPr/>
        </p:nvSpPr>
        <p:spPr>
          <a:xfrm>
            <a:off x="9862660" y="2463834"/>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Rectangle 351"/>
          <p:cNvSpPr/>
          <p:nvPr/>
        </p:nvSpPr>
        <p:spPr>
          <a:xfrm>
            <a:off x="9858738" y="2765358"/>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Rectangle 352"/>
          <p:cNvSpPr/>
          <p:nvPr/>
        </p:nvSpPr>
        <p:spPr>
          <a:xfrm>
            <a:off x="9858738" y="3065920"/>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Rectangle 353"/>
          <p:cNvSpPr/>
          <p:nvPr/>
        </p:nvSpPr>
        <p:spPr>
          <a:xfrm>
            <a:off x="9862660" y="3368453"/>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Rectangle 354"/>
          <p:cNvSpPr/>
          <p:nvPr/>
        </p:nvSpPr>
        <p:spPr>
          <a:xfrm>
            <a:off x="9866422" y="2468292"/>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Rectangle 355"/>
          <p:cNvSpPr/>
          <p:nvPr/>
        </p:nvSpPr>
        <p:spPr>
          <a:xfrm>
            <a:off x="10167073" y="2468292"/>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Rectangle 356"/>
          <p:cNvSpPr/>
          <p:nvPr/>
        </p:nvSpPr>
        <p:spPr>
          <a:xfrm>
            <a:off x="10467302" y="2468292"/>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Rectangle 357"/>
          <p:cNvSpPr/>
          <p:nvPr/>
        </p:nvSpPr>
        <p:spPr>
          <a:xfrm>
            <a:off x="9866422" y="2769930"/>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Rectangle 358"/>
          <p:cNvSpPr/>
          <p:nvPr/>
        </p:nvSpPr>
        <p:spPr>
          <a:xfrm>
            <a:off x="10167073" y="2769930"/>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Rectangle 359"/>
          <p:cNvSpPr/>
          <p:nvPr/>
        </p:nvSpPr>
        <p:spPr>
          <a:xfrm>
            <a:off x="10468166" y="2769930"/>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Rectangle 360"/>
          <p:cNvSpPr/>
          <p:nvPr/>
        </p:nvSpPr>
        <p:spPr>
          <a:xfrm>
            <a:off x="9865641" y="3069416"/>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Rectangle 361"/>
          <p:cNvSpPr/>
          <p:nvPr/>
        </p:nvSpPr>
        <p:spPr>
          <a:xfrm>
            <a:off x="10166292" y="3069416"/>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Rectangle 362"/>
          <p:cNvSpPr/>
          <p:nvPr/>
        </p:nvSpPr>
        <p:spPr>
          <a:xfrm>
            <a:off x="10466521" y="3069416"/>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Rectangle 367"/>
          <p:cNvSpPr/>
          <p:nvPr/>
        </p:nvSpPr>
        <p:spPr>
          <a:xfrm>
            <a:off x="9862184" y="4416363"/>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Rectangle 368"/>
          <p:cNvSpPr/>
          <p:nvPr/>
        </p:nvSpPr>
        <p:spPr>
          <a:xfrm>
            <a:off x="9863243" y="4416363"/>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Rectangle 369"/>
          <p:cNvSpPr/>
          <p:nvPr/>
        </p:nvSpPr>
        <p:spPr>
          <a:xfrm>
            <a:off x="10462825" y="4416363"/>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Rectangle 370"/>
          <p:cNvSpPr/>
          <p:nvPr/>
        </p:nvSpPr>
        <p:spPr>
          <a:xfrm>
            <a:off x="9863243" y="4416219"/>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Rectangle 371"/>
          <p:cNvSpPr/>
          <p:nvPr/>
        </p:nvSpPr>
        <p:spPr>
          <a:xfrm>
            <a:off x="9859321" y="4717743"/>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Rectangle 372"/>
          <p:cNvSpPr/>
          <p:nvPr/>
        </p:nvSpPr>
        <p:spPr>
          <a:xfrm>
            <a:off x="9859321" y="5018305"/>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Rectangle 373"/>
          <p:cNvSpPr/>
          <p:nvPr/>
        </p:nvSpPr>
        <p:spPr>
          <a:xfrm>
            <a:off x="9863243" y="5320838"/>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Rectangle 374"/>
          <p:cNvSpPr/>
          <p:nvPr/>
        </p:nvSpPr>
        <p:spPr>
          <a:xfrm>
            <a:off x="9867005" y="4420677"/>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Rectangle 376"/>
          <p:cNvSpPr/>
          <p:nvPr/>
        </p:nvSpPr>
        <p:spPr>
          <a:xfrm>
            <a:off x="9867005" y="4722315"/>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Rectangle 379"/>
          <p:cNvSpPr/>
          <p:nvPr/>
        </p:nvSpPr>
        <p:spPr>
          <a:xfrm>
            <a:off x="9866224" y="5021801"/>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Down Arrow 74"/>
          <p:cNvSpPr/>
          <p:nvPr/>
        </p:nvSpPr>
        <p:spPr>
          <a:xfrm>
            <a:off x="7788038" y="1681117"/>
            <a:ext cx="555096" cy="658771"/>
          </a:xfrm>
          <a:prstGeom prst="downArrow">
            <a:avLst>
              <a:gd name="adj1" fmla="val 51396"/>
              <a:gd name="adj2" fmla="val 66860"/>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Down Arrow 409"/>
          <p:cNvSpPr/>
          <p:nvPr/>
        </p:nvSpPr>
        <p:spPr>
          <a:xfrm>
            <a:off x="8931600" y="1677987"/>
            <a:ext cx="555096" cy="658771"/>
          </a:xfrm>
          <a:prstGeom prst="downArrow">
            <a:avLst>
              <a:gd name="adj1" fmla="val 51396"/>
              <a:gd name="adj2" fmla="val 66860"/>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E0EBB12F-08D1-5143-8348-1CE77D46ED74}" type="slidenum">
              <a:rPr lang="en-US" smtClean="0"/>
              <a:t>14</a:t>
            </a:fld>
            <a:endParaRPr lang="en-US"/>
          </a:p>
        </p:txBody>
      </p:sp>
      <p:cxnSp>
        <p:nvCxnSpPr>
          <p:cNvPr id="151" name="Straight Arrow Connector 150"/>
          <p:cNvCxnSpPr/>
          <p:nvPr/>
        </p:nvCxnSpPr>
        <p:spPr>
          <a:xfrm flipH="1" flipV="1">
            <a:off x="7479494" y="1161650"/>
            <a:ext cx="1" cy="4918130"/>
          </a:xfrm>
          <a:prstGeom prst="straightConnector1">
            <a:avLst/>
          </a:prstGeom>
          <a:ln w="22860" cmpd="sng">
            <a:solidFill>
              <a:srgbClr val="000000"/>
            </a:solidFill>
            <a:prstDash val="lgDash"/>
            <a:headEnd type="none"/>
            <a:tailEnd type="none" w="med" len="lg"/>
          </a:ln>
          <a:effectLst/>
        </p:spPr>
        <p:style>
          <a:lnRef idx="2">
            <a:schemeClr val="accent1"/>
          </a:lnRef>
          <a:fillRef idx="0">
            <a:schemeClr val="accent1"/>
          </a:fillRef>
          <a:effectRef idx="1">
            <a:schemeClr val="accent1"/>
          </a:effectRef>
          <a:fontRef idx="minor">
            <a:schemeClr val="tx1"/>
          </a:fontRef>
        </p:style>
      </p:cxnSp>
      <p:sp>
        <p:nvSpPr>
          <p:cNvPr id="158" name="TextBox 157"/>
          <p:cNvSpPr txBox="1"/>
          <p:nvPr/>
        </p:nvSpPr>
        <p:spPr>
          <a:xfrm>
            <a:off x="7504941" y="1098467"/>
            <a:ext cx="1384850" cy="461665"/>
          </a:xfrm>
          <a:prstGeom prst="rect">
            <a:avLst/>
          </a:prstGeom>
          <a:noFill/>
        </p:spPr>
        <p:txBody>
          <a:bodyPr wrap="square" rtlCol="0">
            <a:spAutoFit/>
          </a:bodyPr>
          <a:lstStyle/>
          <a:p>
            <a:r>
              <a:rPr lang="en-US" sz="2400"/>
              <a:t>Job </a:t>
            </a:r>
            <a:r>
              <a:rPr lang="en-US" sz="2400" dirty="0"/>
              <a:t>Slots</a:t>
            </a:r>
          </a:p>
        </p:txBody>
      </p:sp>
      <p:sp>
        <p:nvSpPr>
          <p:cNvPr id="149" name="TextBox 148"/>
          <p:cNvSpPr txBox="1"/>
          <p:nvPr/>
        </p:nvSpPr>
        <p:spPr>
          <a:xfrm>
            <a:off x="207857" y="3703215"/>
            <a:ext cx="1112127" cy="492443"/>
          </a:xfrm>
          <a:prstGeom prst="rect">
            <a:avLst/>
          </a:prstGeom>
          <a:noFill/>
        </p:spPr>
        <p:txBody>
          <a:bodyPr wrap="square" rtlCol="0">
            <a:spAutoFit/>
          </a:bodyPr>
          <a:lstStyle/>
          <a:p>
            <a:r>
              <a:rPr lang="en-US" sz="2600" dirty="0"/>
              <a:t>Agent</a:t>
            </a:r>
          </a:p>
        </p:txBody>
      </p:sp>
      <p:cxnSp>
        <p:nvCxnSpPr>
          <p:cNvPr id="150" name="Straight Arrow Connector 149"/>
          <p:cNvCxnSpPr/>
          <p:nvPr/>
        </p:nvCxnSpPr>
        <p:spPr>
          <a:xfrm>
            <a:off x="1353275" y="4058346"/>
            <a:ext cx="2103585" cy="119"/>
          </a:xfrm>
          <a:prstGeom prst="straightConnector1">
            <a:avLst/>
          </a:prstGeom>
          <a:ln w="22860" cmpd="sng">
            <a:solidFill>
              <a:schemeClr val="tx1"/>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sp>
        <p:nvSpPr>
          <p:cNvPr id="152" name="TextBox 151"/>
          <p:cNvSpPr txBox="1"/>
          <p:nvPr/>
        </p:nvSpPr>
        <p:spPr>
          <a:xfrm>
            <a:off x="3505649" y="3780134"/>
            <a:ext cx="1923091" cy="492443"/>
          </a:xfrm>
          <a:prstGeom prst="rect">
            <a:avLst/>
          </a:prstGeom>
          <a:noFill/>
        </p:spPr>
        <p:txBody>
          <a:bodyPr wrap="none" rtlCol="0">
            <a:spAutoFit/>
          </a:bodyPr>
          <a:lstStyle/>
          <a:p>
            <a:r>
              <a:rPr lang="en-US" sz="2600" dirty="0"/>
              <a:t>Environment</a:t>
            </a:r>
          </a:p>
        </p:txBody>
      </p:sp>
      <p:cxnSp>
        <p:nvCxnSpPr>
          <p:cNvPr id="153" name="Straight Arrow Connector 152"/>
          <p:cNvCxnSpPr/>
          <p:nvPr/>
        </p:nvCxnSpPr>
        <p:spPr>
          <a:xfrm flipV="1">
            <a:off x="4465300" y="2822600"/>
            <a:ext cx="2323" cy="580548"/>
          </a:xfrm>
          <a:prstGeom prst="straightConnector1">
            <a:avLst/>
          </a:prstGeom>
          <a:ln w="22860" cmpd="sng">
            <a:solidFill>
              <a:schemeClr val="tx1"/>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sp>
        <p:nvSpPr>
          <p:cNvPr id="154" name="TextBox 153"/>
          <p:cNvSpPr txBox="1"/>
          <p:nvPr/>
        </p:nvSpPr>
        <p:spPr>
          <a:xfrm>
            <a:off x="1468491" y="3502720"/>
            <a:ext cx="1704506" cy="492443"/>
          </a:xfrm>
          <a:prstGeom prst="rect">
            <a:avLst/>
          </a:prstGeom>
          <a:noFill/>
        </p:spPr>
        <p:txBody>
          <a:bodyPr wrap="none" rtlCol="0">
            <a:spAutoFit/>
          </a:bodyPr>
          <a:lstStyle/>
          <a:p>
            <a:r>
              <a:rPr lang="en-US" sz="2600" dirty="0"/>
              <a:t>Take action</a:t>
            </a:r>
            <a:endParaRPr lang="en-US" sz="2600" i="1" dirty="0"/>
          </a:p>
        </p:txBody>
      </p:sp>
      <p:cxnSp>
        <p:nvCxnSpPr>
          <p:cNvPr id="155" name="Straight Arrow Connector 154"/>
          <p:cNvCxnSpPr/>
          <p:nvPr/>
        </p:nvCxnSpPr>
        <p:spPr>
          <a:xfrm flipH="1">
            <a:off x="694519" y="2836674"/>
            <a:ext cx="1052" cy="587617"/>
          </a:xfrm>
          <a:prstGeom prst="straightConnector1">
            <a:avLst/>
          </a:prstGeom>
          <a:ln w="22860" cmpd="sng">
            <a:solidFill>
              <a:schemeClr val="tx1"/>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156" name="Straight Arrow Connector 155"/>
          <p:cNvCxnSpPr/>
          <p:nvPr/>
        </p:nvCxnSpPr>
        <p:spPr>
          <a:xfrm flipH="1">
            <a:off x="696255" y="2832150"/>
            <a:ext cx="3776831" cy="3585"/>
          </a:xfrm>
          <a:prstGeom prst="straightConnector1">
            <a:avLst/>
          </a:prstGeom>
          <a:ln w="22860" cmpd="sng">
            <a:solidFill>
              <a:schemeClr val="tx1"/>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cxnSp>
        <p:nvCxnSpPr>
          <p:cNvPr id="157" name="Straight Arrow Connector 156"/>
          <p:cNvCxnSpPr/>
          <p:nvPr/>
        </p:nvCxnSpPr>
        <p:spPr>
          <a:xfrm flipH="1" flipV="1">
            <a:off x="4462281" y="4653365"/>
            <a:ext cx="3019" cy="577787"/>
          </a:xfrm>
          <a:prstGeom prst="straightConnector1">
            <a:avLst/>
          </a:prstGeom>
          <a:ln w="22860" cmpd="sng">
            <a:solidFill>
              <a:schemeClr val="tx1"/>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cxnSp>
        <p:nvCxnSpPr>
          <p:cNvPr id="159" name="Straight Arrow Connector 158"/>
          <p:cNvCxnSpPr/>
          <p:nvPr/>
        </p:nvCxnSpPr>
        <p:spPr>
          <a:xfrm flipV="1">
            <a:off x="710017" y="4520857"/>
            <a:ext cx="1052" cy="710295"/>
          </a:xfrm>
          <a:prstGeom prst="straightConnector1">
            <a:avLst/>
          </a:prstGeom>
          <a:ln w="22860" cmpd="sng">
            <a:solidFill>
              <a:schemeClr val="tx1"/>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160" name="Straight Arrow Connector 159"/>
          <p:cNvCxnSpPr/>
          <p:nvPr/>
        </p:nvCxnSpPr>
        <p:spPr>
          <a:xfrm flipH="1">
            <a:off x="710543" y="5231152"/>
            <a:ext cx="3759840" cy="1194"/>
          </a:xfrm>
          <a:prstGeom prst="straightConnector1">
            <a:avLst/>
          </a:prstGeom>
          <a:ln w="22860" cmpd="sng">
            <a:solidFill>
              <a:schemeClr val="tx1"/>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sp>
        <p:nvSpPr>
          <p:cNvPr id="161" name="TextBox 160"/>
          <p:cNvSpPr txBox="1"/>
          <p:nvPr/>
        </p:nvSpPr>
        <p:spPr>
          <a:xfrm>
            <a:off x="1350319" y="4683583"/>
            <a:ext cx="2048061" cy="492443"/>
          </a:xfrm>
          <a:prstGeom prst="rect">
            <a:avLst/>
          </a:prstGeom>
          <a:noFill/>
        </p:spPr>
        <p:txBody>
          <a:bodyPr wrap="none" rtlCol="0">
            <a:spAutoFit/>
          </a:bodyPr>
          <a:lstStyle/>
          <a:p>
            <a:r>
              <a:rPr lang="en-US" sz="2600" dirty="0"/>
              <a:t>Observe state</a:t>
            </a:r>
            <a:endParaRPr lang="en-US" sz="2600" i="1" dirty="0"/>
          </a:p>
        </p:txBody>
      </p:sp>
      <p:sp>
        <p:nvSpPr>
          <p:cNvPr id="162" name="TextBox 161"/>
          <p:cNvSpPr txBox="1"/>
          <p:nvPr/>
        </p:nvSpPr>
        <p:spPr>
          <a:xfrm>
            <a:off x="1801664" y="2249987"/>
            <a:ext cx="1206805" cy="492443"/>
          </a:xfrm>
          <a:prstGeom prst="rect">
            <a:avLst/>
          </a:prstGeom>
          <a:noFill/>
        </p:spPr>
        <p:txBody>
          <a:bodyPr wrap="none" rtlCol="0">
            <a:spAutoFit/>
          </a:bodyPr>
          <a:lstStyle/>
          <a:p>
            <a:r>
              <a:rPr lang="en-US" sz="2600" dirty="0"/>
              <a:t>Reward</a:t>
            </a:r>
            <a:endParaRPr lang="en-US" sz="2600" i="1" dirty="0"/>
          </a:p>
        </p:txBody>
      </p:sp>
      <p:sp>
        <p:nvSpPr>
          <p:cNvPr id="164" name="Rectangle 163"/>
          <p:cNvSpPr/>
          <p:nvPr/>
        </p:nvSpPr>
        <p:spPr>
          <a:xfrm>
            <a:off x="129681" y="3408793"/>
            <a:ext cx="1223594" cy="1112065"/>
          </a:xfrm>
          <a:prstGeom prst="rect">
            <a:avLst/>
          </a:prstGeom>
          <a:noFill/>
          <a:ln w="2286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p>
        </p:txBody>
      </p:sp>
      <p:sp>
        <p:nvSpPr>
          <p:cNvPr id="165" name="Rectangle 164"/>
          <p:cNvSpPr/>
          <p:nvPr/>
        </p:nvSpPr>
        <p:spPr>
          <a:xfrm>
            <a:off x="3456860" y="3403148"/>
            <a:ext cx="2016879" cy="1250217"/>
          </a:xfrm>
          <a:prstGeom prst="rect">
            <a:avLst/>
          </a:prstGeom>
          <a:noFill/>
          <a:ln w="2286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p>
        </p:txBody>
      </p:sp>
      <p:pic>
        <p:nvPicPr>
          <p:cNvPr id="166" name="Picture 16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721" y="2952251"/>
            <a:ext cx="3279289" cy="1581941"/>
          </a:xfrm>
          <a:prstGeom prst="rect">
            <a:avLst/>
          </a:prstGeom>
        </p:spPr>
      </p:pic>
      <p:sp>
        <p:nvSpPr>
          <p:cNvPr id="168" name="TextBox 167"/>
          <p:cNvSpPr txBox="1"/>
          <p:nvPr/>
        </p:nvSpPr>
        <p:spPr>
          <a:xfrm>
            <a:off x="0" y="5965448"/>
            <a:ext cx="12192000" cy="954107"/>
          </a:xfrm>
          <a:prstGeom prst="rect">
            <a:avLst/>
          </a:prstGeom>
          <a:noFill/>
        </p:spPr>
        <p:txBody>
          <a:bodyPr wrap="square" rtlCol="0">
            <a:spAutoFit/>
          </a:bodyPr>
          <a:lstStyle/>
          <a:p>
            <a:pPr algn="ctr"/>
            <a:endParaRPr lang="en-US" sz="1200" b="1" dirty="0"/>
          </a:p>
          <a:p>
            <a:pPr algn="ctr"/>
            <a:r>
              <a:rPr lang="en-US" sz="3200" b="1" dirty="0"/>
              <a:t>Solution: sequential allocation + “move on” action</a:t>
            </a:r>
          </a:p>
          <a:p>
            <a:pPr algn="ctr"/>
            <a:endParaRPr lang="en-US" sz="1200" b="1" dirty="0"/>
          </a:p>
        </p:txBody>
      </p:sp>
      <p:pic>
        <p:nvPicPr>
          <p:cNvPr id="118" name="Picture 1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3986" y="2431574"/>
            <a:ext cx="793575" cy="793575"/>
          </a:xfrm>
          <a:prstGeom prst="rect">
            <a:avLst/>
          </a:prstGeom>
        </p:spPr>
      </p:pic>
      <p:sp>
        <p:nvSpPr>
          <p:cNvPr id="119" name="TextBox 118"/>
          <p:cNvSpPr txBox="1"/>
          <p:nvPr/>
        </p:nvSpPr>
        <p:spPr>
          <a:xfrm>
            <a:off x="10913700" y="3174768"/>
            <a:ext cx="1040328" cy="369332"/>
          </a:xfrm>
          <a:prstGeom prst="rect">
            <a:avLst/>
          </a:prstGeom>
          <a:noFill/>
        </p:spPr>
        <p:txBody>
          <a:bodyPr wrap="square" rtlCol="0">
            <a:spAutoFit/>
          </a:bodyPr>
          <a:lstStyle/>
          <a:p>
            <a:r>
              <a:rPr lang="en-US"/>
              <a:t>Move on</a:t>
            </a:r>
            <a:endParaRPr lang="en-US" dirty="0"/>
          </a:p>
        </p:txBody>
      </p:sp>
      <p:sp>
        <p:nvSpPr>
          <p:cNvPr id="120" name="Down Arrow 119"/>
          <p:cNvSpPr/>
          <p:nvPr/>
        </p:nvSpPr>
        <p:spPr>
          <a:xfrm>
            <a:off x="11123225" y="1677987"/>
            <a:ext cx="555096" cy="658771"/>
          </a:xfrm>
          <a:prstGeom prst="downArrow">
            <a:avLst>
              <a:gd name="adj1" fmla="val 51396"/>
              <a:gd name="adj2" fmla="val 66860"/>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8192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168"/>
                                        </p:tgtEl>
                                        <p:attrNameLst>
                                          <p:attrName>style.visibility</p:attrName>
                                        </p:attrNameLst>
                                      </p:cBhvr>
                                      <p:to>
                                        <p:strVal val="visible"/>
                                      </p:to>
                                    </p:set>
                                    <p:animEffect transition="in" filter="fade">
                                      <p:cBhvr>
                                        <p:cTn id="7" dur="400"/>
                                        <p:tgtEl>
                                          <p:spTgt spid="168"/>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306"/>
                                        </p:tgtEl>
                                        <p:attrNameLst>
                                          <p:attrName>style.visibility</p:attrName>
                                        </p:attrNameLst>
                                      </p:cBhvr>
                                      <p:to>
                                        <p:strVal val="visible"/>
                                      </p:to>
                                    </p:set>
                                    <p:animEffect transition="in" filter="fade">
                                      <p:cBhvr>
                                        <p:cTn id="10" dur="400"/>
                                        <p:tgtEl>
                                          <p:spTgt spid="306"/>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304"/>
                                        </p:tgtEl>
                                        <p:attrNameLst>
                                          <p:attrName>style.visibility</p:attrName>
                                        </p:attrNameLst>
                                      </p:cBhvr>
                                      <p:to>
                                        <p:strVal val="visible"/>
                                      </p:to>
                                    </p:set>
                                    <p:animEffect transition="in" filter="fade">
                                      <p:cBhvr>
                                        <p:cTn id="13" dur="400"/>
                                        <p:tgtEl>
                                          <p:spTgt spid="304"/>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326"/>
                                        </p:tgtEl>
                                        <p:attrNameLst>
                                          <p:attrName>style.visibility</p:attrName>
                                        </p:attrNameLst>
                                      </p:cBhvr>
                                      <p:to>
                                        <p:strVal val="visible"/>
                                      </p:to>
                                    </p:set>
                                    <p:animEffect transition="in" filter="fade">
                                      <p:cBhvr>
                                        <p:cTn id="16" dur="400"/>
                                        <p:tgtEl>
                                          <p:spTgt spid="326"/>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288"/>
                                        </p:tgtEl>
                                        <p:attrNameLst>
                                          <p:attrName>style.visibility</p:attrName>
                                        </p:attrNameLst>
                                      </p:cBhvr>
                                      <p:to>
                                        <p:strVal val="visible"/>
                                      </p:to>
                                    </p:set>
                                    <p:animEffect transition="in" filter="fade">
                                      <p:cBhvr>
                                        <p:cTn id="19" dur="400"/>
                                        <p:tgtEl>
                                          <p:spTgt spid="288"/>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285"/>
                                        </p:tgtEl>
                                        <p:attrNameLst>
                                          <p:attrName>style.visibility</p:attrName>
                                        </p:attrNameLst>
                                      </p:cBhvr>
                                      <p:to>
                                        <p:strVal val="visible"/>
                                      </p:to>
                                    </p:set>
                                    <p:animEffect transition="in" filter="fade">
                                      <p:cBhvr>
                                        <p:cTn id="22" dur="400"/>
                                        <p:tgtEl>
                                          <p:spTgt spid="285"/>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315"/>
                                        </p:tgtEl>
                                        <p:attrNameLst>
                                          <p:attrName>style.visibility</p:attrName>
                                        </p:attrNameLst>
                                      </p:cBhvr>
                                      <p:to>
                                        <p:strVal val="visible"/>
                                      </p:to>
                                    </p:set>
                                    <p:animEffect transition="in" filter="fade">
                                      <p:cBhvr>
                                        <p:cTn id="25" dur="400"/>
                                        <p:tgtEl>
                                          <p:spTgt spid="315"/>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284"/>
                                        </p:tgtEl>
                                        <p:attrNameLst>
                                          <p:attrName>style.visibility</p:attrName>
                                        </p:attrNameLst>
                                      </p:cBhvr>
                                      <p:to>
                                        <p:strVal val="visible"/>
                                      </p:to>
                                    </p:set>
                                    <p:animEffect transition="in" filter="fade">
                                      <p:cBhvr>
                                        <p:cTn id="28" dur="400"/>
                                        <p:tgtEl>
                                          <p:spTgt spid="284"/>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287"/>
                                        </p:tgtEl>
                                        <p:attrNameLst>
                                          <p:attrName>style.visibility</p:attrName>
                                        </p:attrNameLst>
                                      </p:cBhvr>
                                      <p:to>
                                        <p:strVal val="visible"/>
                                      </p:to>
                                    </p:set>
                                    <p:animEffect transition="in" filter="fade">
                                      <p:cBhvr>
                                        <p:cTn id="31" dur="400"/>
                                        <p:tgtEl>
                                          <p:spTgt spid="28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68"/>
                                        </p:tgtEl>
                                        <p:attrNameLst>
                                          <p:attrName>style.visibility</p:attrName>
                                        </p:attrNameLst>
                                      </p:cBhvr>
                                      <p:to>
                                        <p:strVal val="visible"/>
                                      </p:to>
                                    </p:set>
                                    <p:animEffect transition="in" filter="fade">
                                      <p:cBhvr>
                                        <p:cTn id="34" dur="300"/>
                                        <p:tgtEl>
                                          <p:spTgt spid="168"/>
                                        </p:tgtEl>
                                      </p:cBhvr>
                                    </p:animEffect>
                                  </p:childTnLst>
                                </p:cTn>
                              </p:par>
                              <p:par>
                                <p:cTn id="35" presetID="10" presetClass="entr" presetSubtype="0" fill="hold" nodeType="withEffect">
                                  <p:stCondLst>
                                    <p:cond delay="0"/>
                                  </p:stCondLst>
                                  <p:childTnLst>
                                    <p:set>
                                      <p:cBhvr>
                                        <p:cTn id="36" dur="1" fill="hold">
                                          <p:stCondLst>
                                            <p:cond delay="0"/>
                                          </p:stCondLst>
                                        </p:cTn>
                                        <p:tgtEl>
                                          <p:spTgt spid="118"/>
                                        </p:tgtEl>
                                        <p:attrNameLst>
                                          <p:attrName>style.visibility</p:attrName>
                                        </p:attrNameLst>
                                      </p:cBhvr>
                                      <p:to>
                                        <p:strVal val="visible"/>
                                      </p:to>
                                    </p:set>
                                    <p:animEffect transition="in" filter="fade">
                                      <p:cBhvr>
                                        <p:cTn id="37" dur="300"/>
                                        <p:tgtEl>
                                          <p:spTgt spid="11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9"/>
                                        </p:tgtEl>
                                        <p:attrNameLst>
                                          <p:attrName>style.visibility</p:attrName>
                                        </p:attrNameLst>
                                      </p:cBhvr>
                                      <p:to>
                                        <p:strVal val="visible"/>
                                      </p:to>
                                    </p:set>
                                    <p:animEffect transition="in" filter="fade">
                                      <p:cBhvr>
                                        <p:cTn id="40" dur="300"/>
                                        <p:tgtEl>
                                          <p:spTgt spid="11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75"/>
                                        </p:tgtEl>
                                        <p:attrNameLst>
                                          <p:attrName>style.visibility</p:attrName>
                                        </p:attrNameLst>
                                      </p:cBhvr>
                                      <p:to>
                                        <p:strVal val="visible"/>
                                      </p:to>
                                    </p:set>
                                    <p:animEffect transition="in" filter="wipe(down)">
                                      <p:cBhvr>
                                        <p:cTn id="45" dur="300"/>
                                        <p:tgtEl>
                                          <p:spTgt spid="75"/>
                                        </p:tgtEl>
                                      </p:cBhvr>
                                    </p:animEffect>
                                  </p:childTnLst>
                                </p:cTn>
                              </p:par>
                            </p:childTnLst>
                          </p:cTn>
                        </p:par>
                      </p:childTnLst>
                    </p:cTn>
                  </p:par>
                  <p:par>
                    <p:cTn id="46" fill="hold">
                      <p:stCondLst>
                        <p:cond delay="indefinite"/>
                      </p:stCondLst>
                      <p:childTnLst>
                        <p:par>
                          <p:cTn id="47" fill="hold">
                            <p:stCondLst>
                              <p:cond delay="0"/>
                            </p:stCondLst>
                            <p:childTnLst>
                              <p:par>
                                <p:cTn id="48" presetID="0" presetClass="path" presetSubtype="0" accel="50000" decel="50000" fill="hold" grpId="0" nodeType="clickEffect">
                                  <p:stCondLst>
                                    <p:cond delay="0"/>
                                  </p:stCondLst>
                                  <p:childTnLst>
                                    <p:animMotion origin="layout" path="M 0.00052 -0.00093 L -0.09857 0.13171 " pathEditMode="relative" rAng="0" ptsTypes="AA">
                                      <p:cBhvr>
                                        <p:cTn id="49" dur="500" fill="hold"/>
                                        <p:tgtEl>
                                          <p:spTgt spid="284"/>
                                        </p:tgtEl>
                                        <p:attrNameLst>
                                          <p:attrName>ppt_x</p:attrName>
                                          <p:attrName>ppt_y</p:attrName>
                                        </p:attrNameLst>
                                      </p:cBhvr>
                                      <p:rCtr x="-4961" y="6620"/>
                                    </p:animMotion>
                                  </p:childTnLst>
                                </p:cTn>
                              </p:par>
                              <p:par>
                                <p:cTn id="50" presetID="0" presetClass="path" presetSubtype="0" accel="50000" decel="50000" fill="hold" grpId="0" nodeType="withEffect">
                                  <p:stCondLst>
                                    <p:cond delay="0"/>
                                  </p:stCondLst>
                                  <p:childTnLst>
                                    <p:animMotion origin="layout" path="M 0.00052 -0.00093 L -0.09857 0.13171 " pathEditMode="relative" rAng="0" ptsTypes="AA">
                                      <p:cBhvr>
                                        <p:cTn id="51" dur="500" fill="hold"/>
                                        <p:tgtEl>
                                          <p:spTgt spid="285"/>
                                        </p:tgtEl>
                                        <p:attrNameLst>
                                          <p:attrName>ppt_x</p:attrName>
                                          <p:attrName>ppt_y</p:attrName>
                                        </p:attrNameLst>
                                      </p:cBhvr>
                                      <p:rCtr x="-4961" y="6620"/>
                                    </p:animMotion>
                                  </p:childTnLst>
                                </p:cTn>
                              </p:par>
                              <p:par>
                                <p:cTn id="52" presetID="0" presetClass="path" presetSubtype="0" accel="50000" decel="50000" fill="hold" grpId="0" nodeType="withEffect">
                                  <p:stCondLst>
                                    <p:cond delay="0"/>
                                  </p:stCondLst>
                                  <p:childTnLst>
                                    <p:animMotion origin="layout" path="M 0.00052 -0.00093 L -0.09857 0.13171 " pathEditMode="relative" rAng="0" ptsTypes="AA">
                                      <p:cBhvr>
                                        <p:cTn id="53" dur="500" fill="hold"/>
                                        <p:tgtEl>
                                          <p:spTgt spid="288"/>
                                        </p:tgtEl>
                                        <p:attrNameLst>
                                          <p:attrName>ppt_x</p:attrName>
                                          <p:attrName>ppt_y</p:attrName>
                                        </p:attrNameLst>
                                      </p:cBhvr>
                                      <p:rCtr x="-4961" y="6620"/>
                                    </p:animMotion>
                                  </p:childTnLst>
                                </p:cTn>
                              </p:par>
                              <p:par>
                                <p:cTn id="54" presetID="0" presetClass="path" presetSubtype="0" accel="50000" decel="50000" fill="hold" grpId="0" nodeType="withEffect">
                                  <p:stCondLst>
                                    <p:cond delay="0"/>
                                  </p:stCondLst>
                                  <p:childTnLst>
                                    <p:animMotion origin="layout" path="M 0.00052 -0.00093 L -0.09857 0.13171 " pathEditMode="relative" rAng="0" ptsTypes="AA">
                                      <p:cBhvr>
                                        <p:cTn id="55" dur="500" fill="hold"/>
                                        <p:tgtEl>
                                          <p:spTgt spid="287"/>
                                        </p:tgtEl>
                                        <p:attrNameLst>
                                          <p:attrName>ppt_x</p:attrName>
                                          <p:attrName>ppt_y</p:attrName>
                                        </p:attrNameLst>
                                      </p:cBhvr>
                                      <p:rCtr x="-4961" y="6620"/>
                                    </p:animMotion>
                                  </p:childTnLst>
                                </p:cTn>
                              </p:par>
                              <p:par>
                                <p:cTn id="56" presetID="0" presetClass="path" presetSubtype="0" accel="50000" decel="50000" fill="hold" grpId="0" nodeType="withEffect">
                                  <p:stCondLst>
                                    <p:cond delay="0"/>
                                  </p:stCondLst>
                                  <p:childTnLst>
                                    <p:animMotion origin="layout" path="M 0.00052 -2.59259E-6 L -0.09857 0.13264 " pathEditMode="relative" rAng="0" ptsTypes="AA">
                                      <p:cBhvr>
                                        <p:cTn id="57" dur="500" fill="hold"/>
                                        <p:tgtEl>
                                          <p:spTgt spid="304"/>
                                        </p:tgtEl>
                                        <p:attrNameLst>
                                          <p:attrName>ppt_x</p:attrName>
                                          <p:attrName>ppt_y</p:attrName>
                                        </p:attrNameLst>
                                      </p:cBhvr>
                                      <p:rCtr x="-4961" y="6620"/>
                                    </p:animMotion>
                                  </p:childTnLst>
                                </p:cTn>
                              </p:par>
                              <p:par>
                                <p:cTn id="58" presetID="0" presetClass="path" presetSubtype="0" accel="50000" decel="50000" fill="hold" grpId="0" nodeType="withEffect">
                                  <p:stCondLst>
                                    <p:cond delay="0"/>
                                  </p:stCondLst>
                                  <p:childTnLst>
                                    <p:animMotion origin="layout" path="M 0.00052 -4.07407E-6 L -0.09857 0.13264 " pathEditMode="relative" rAng="0" ptsTypes="AA">
                                      <p:cBhvr>
                                        <p:cTn id="59" dur="500" fill="hold"/>
                                        <p:tgtEl>
                                          <p:spTgt spid="306"/>
                                        </p:tgtEl>
                                        <p:attrNameLst>
                                          <p:attrName>ppt_x</p:attrName>
                                          <p:attrName>ppt_y</p:attrName>
                                        </p:attrNameLst>
                                      </p:cBhvr>
                                      <p:rCtr x="-4961" y="6620"/>
                                    </p:animMotion>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410"/>
                                        </p:tgtEl>
                                        <p:attrNameLst>
                                          <p:attrName>style.visibility</p:attrName>
                                        </p:attrNameLst>
                                      </p:cBhvr>
                                      <p:to>
                                        <p:strVal val="visible"/>
                                      </p:to>
                                    </p:set>
                                    <p:animEffect transition="in" filter="wipe(down)">
                                      <p:cBhvr>
                                        <p:cTn id="64" dur="300"/>
                                        <p:tgtEl>
                                          <p:spTgt spid="410"/>
                                        </p:tgtEl>
                                      </p:cBhvr>
                                    </p:animEffect>
                                  </p:childTnLst>
                                </p:cTn>
                              </p:par>
                              <p:par>
                                <p:cTn id="65" presetID="10" presetClass="exit" presetSubtype="0" fill="hold" grpId="1" nodeType="withEffect">
                                  <p:stCondLst>
                                    <p:cond delay="0"/>
                                  </p:stCondLst>
                                  <p:childTnLst>
                                    <p:animEffect transition="out" filter="fade">
                                      <p:cBhvr>
                                        <p:cTn id="66" dur="100"/>
                                        <p:tgtEl>
                                          <p:spTgt spid="75"/>
                                        </p:tgtEl>
                                      </p:cBhvr>
                                    </p:animEffect>
                                    <p:set>
                                      <p:cBhvr>
                                        <p:cTn id="67" dur="1" fill="hold">
                                          <p:stCondLst>
                                            <p:cond delay="99"/>
                                          </p:stCondLst>
                                        </p:cTn>
                                        <p:tgtEl>
                                          <p:spTgt spid="75"/>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0" presetClass="path" presetSubtype="0" accel="50000" decel="50000" fill="hold" grpId="0" nodeType="clickEffect">
                                  <p:stCondLst>
                                    <p:cond delay="0"/>
                                  </p:stCondLst>
                                  <p:childTnLst>
                                    <p:animMotion origin="layout" path="M 3.125E-6 -3.7037E-7 L -0.14076 0.08912 " pathEditMode="relative" rAng="0" ptsTypes="AA">
                                      <p:cBhvr>
                                        <p:cTn id="71" dur="500" fill="hold"/>
                                        <p:tgtEl>
                                          <p:spTgt spid="315"/>
                                        </p:tgtEl>
                                        <p:attrNameLst>
                                          <p:attrName>ppt_x</p:attrName>
                                          <p:attrName>ppt_y</p:attrName>
                                        </p:attrNameLst>
                                      </p:cBhvr>
                                      <p:rCtr x="-7044" y="4444"/>
                                    </p:animMotion>
                                  </p:childTnLst>
                                </p:cTn>
                              </p:par>
                              <p:par>
                                <p:cTn id="72" presetID="0" presetClass="path" presetSubtype="0" accel="50000" decel="50000" fill="hold" grpId="0" nodeType="withEffect">
                                  <p:stCondLst>
                                    <p:cond delay="0"/>
                                  </p:stCondLst>
                                  <p:childTnLst>
                                    <p:animMotion origin="layout" path="M 3.125E-6 -4.07407E-6 L -0.16524 0.08889 " pathEditMode="relative" rAng="0" ptsTypes="AA">
                                      <p:cBhvr>
                                        <p:cTn id="73" dur="500" fill="hold"/>
                                        <p:tgtEl>
                                          <p:spTgt spid="326"/>
                                        </p:tgtEl>
                                        <p:attrNameLst>
                                          <p:attrName>ppt_x</p:attrName>
                                          <p:attrName>ppt_y</p:attrName>
                                        </p:attrNameLst>
                                      </p:cBhvr>
                                      <p:rCtr x="-8268" y="4444"/>
                                    </p:animMotion>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120"/>
                                        </p:tgtEl>
                                        <p:attrNameLst>
                                          <p:attrName>style.visibility</p:attrName>
                                        </p:attrNameLst>
                                      </p:cBhvr>
                                      <p:to>
                                        <p:strVal val="visible"/>
                                      </p:to>
                                    </p:set>
                                    <p:animEffect transition="in" filter="wipe(down)">
                                      <p:cBhvr>
                                        <p:cTn id="78" dur="300"/>
                                        <p:tgtEl>
                                          <p:spTgt spid="120"/>
                                        </p:tgtEl>
                                      </p:cBhvr>
                                    </p:animEffect>
                                  </p:childTnLst>
                                </p:cTn>
                              </p:par>
                              <p:par>
                                <p:cTn id="79" presetID="10" presetClass="exit" presetSubtype="0" fill="hold" grpId="1" nodeType="withEffect">
                                  <p:stCondLst>
                                    <p:cond delay="0"/>
                                  </p:stCondLst>
                                  <p:childTnLst>
                                    <p:animEffect transition="out" filter="fade">
                                      <p:cBhvr>
                                        <p:cTn id="80" dur="100"/>
                                        <p:tgtEl>
                                          <p:spTgt spid="410"/>
                                        </p:tgtEl>
                                      </p:cBhvr>
                                    </p:animEffect>
                                    <p:set>
                                      <p:cBhvr>
                                        <p:cTn id="81" dur="1" fill="hold">
                                          <p:stCondLst>
                                            <p:cond delay="99"/>
                                          </p:stCondLst>
                                        </p:cTn>
                                        <p:tgtEl>
                                          <p:spTgt spid="4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 grpId="0" animBg="1"/>
      <p:bldP spid="284" grpId="1" animBg="1"/>
      <p:bldP spid="285" grpId="0" animBg="1"/>
      <p:bldP spid="285" grpId="1" animBg="1"/>
      <p:bldP spid="287" grpId="0" animBg="1"/>
      <p:bldP spid="287" grpId="1" animBg="1"/>
      <p:bldP spid="288" grpId="0" animBg="1"/>
      <p:bldP spid="288" grpId="1" animBg="1"/>
      <p:bldP spid="304" grpId="0" animBg="1"/>
      <p:bldP spid="304" grpId="1" animBg="1"/>
      <p:bldP spid="306" grpId="0" animBg="1"/>
      <p:bldP spid="306" grpId="1" animBg="1"/>
      <p:bldP spid="315" grpId="0" animBg="1"/>
      <p:bldP spid="315" grpId="1" animBg="1"/>
      <p:bldP spid="326" grpId="0" animBg="1"/>
      <p:bldP spid="326" grpId="1" animBg="1"/>
      <p:bldP spid="75" grpId="0" animBg="1"/>
      <p:bldP spid="75" grpId="1" animBg="1"/>
      <p:bldP spid="410" grpId="0" animBg="1"/>
      <p:bldP spid="410" grpId="1" animBg="1"/>
      <p:bldP spid="168" grpId="0"/>
      <p:bldP spid="168" grpId="1"/>
      <p:bldP spid="119" grpId="0"/>
      <p:bldP spid="1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900" y="18273"/>
            <a:ext cx="11069712" cy="1325563"/>
          </a:xfrm>
        </p:spPr>
        <p:txBody>
          <a:bodyPr/>
          <a:lstStyle/>
          <a:p>
            <a:pPr algn="ctr"/>
            <a:r>
              <a:rPr lang="en-US" b="1" dirty="0">
                <a:solidFill>
                  <a:srgbClr val="0070C0"/>
                </a:solidFill>
              </a:rPr>
              <a:t>Map to RL: (2) action space</a:t>
            </a:r>
          </a:p>
        </p:txBody>
      </p:sp>
      <p:sp>
        <p:nvSpPr>
          <p:cNvPr id="598" name="TextBox 597"/>
          <p:cNvSpPr txBox="1"/>
          <p:nvPr/>
        </p:nvSpPr>
        <p:spPr>
          <a:xfrm>
            <a:off x="6421036" y="1098058"/>
            <a:ext cx="1058458" cy="461665"/>
          </a:xfrm>
          <a:prstGeom prst="rect">
            <a:avLst/>
          </a:prstGeom>
          <a:noFill/>
        </p:spPr>
        <p:txBody>
          <a:bodyPr wrap="square" rtlCol="0">
            <a:spAutoFit/>
          </a:bodyPr>
          <a:lstStyle/>
          <a:p>
            <a:r>
              <a:rPr lang="en-US" sz="2400" dirty="0"/>
              <a:t>Cluster</a:t>
            </a:r>
          </a:p>
        </p:txBody>
      </p:sp>
      <p:sp>
        <p:nvSpPr>
          <p:cNvPr id="603" name="TextBox 602"/>
          <p:cNvSpPr txBox="1"/>
          <p:nvPr/>
        </p:nvSpPr>
        <p:spPr>
          <a:xfrm rot="16200000">
            <a:off x="4874831" y="3888303"/>
            <a:ext cx="2767076" cy="400110"/>
          </a:xfrm>
          <a:prstGeom prst="rect">
            <a:avLst/>
          </a:prstGeom>
          <a:noFill/>
        </p:spPr>
        <p:txBody>
          <a:bodyPr wrap="square" rtlCol="0">
            <a:spAutoFit/>
          </a:bodyPr>
          <a:lstStyle/>
          <a:p>
            <a:r>
              <a:rPr lang="en-US" sz="2000" dirty="0"/>
              <a:t>Time                        Time   </a:t>
            </a:r>
          </a:p>
        </p:txBody>
      </p:sp>
      <p:sp>
        <p:nvSpPr>
          <p:cNvPr id="604" name="TextBox 603"/>
          <p:cNvSpPr txBox="1"/>
          <p:nvPr/>
        </p:nvSpPr>
        <p:spPr>
          <a:xfrm>
            <a:off x="6554627" y="2120982"/>
            <a:ext cx="886873" cy="400110"/>
          </a:xfrm>
          <a:prstGeom prst="rect">
            <a:avLst/>
          </a:prstGeom>
          <a:noFill/>
        </p:spPr>
        <p:txBody>
          <a:bodyPr wrap="square" rtlCol="0">
            <a:spAutoFit/>
          </a:bodyPr>
          <a:lstStyle/>
          <a:p>
            <a:r>
              <a:rPr lang="en-US" sz="2000" dirty="0"/>
              <a:t>CPU</a:t>
            </a:r>
          </a:p>
        </p:txBody>
      </p:sp>
      <p:sp>
        <p:nvSpPr>
          <p:cNvPr id="605" name="TextBox 604"/>
          <p:cNvSpPr txBox="1"/>
          <p:nvPr/>
        </p:nvSpPr>
        <p:spPr>
          <a:xfrm>
            <a:off x="6354400" y="4079119"/>
            <a:ext cx="1162229" cy="400110"/>
          </a:xfrm>
          <a:prstGeom prst="rect">
            <a:avLst/>
          </a:prstGeom>
          <a:noFill/>
        </p:spPr>
        <p:txBody>
          <a:bodyPr wrap="square" rtlCol="0">
            <a:spAutoFit/>
          </a:bodyPr>
          <a:lstStyle/>
          <a:p>
            <a:r>
              <a:rPr lang="en-US" sz="2000" dirty="0"/>
              <a:t>Memory</a:t>
            </a:r>
          </a:p>
        </p:txBody>
      </p:sp>
      <p:sp>
        <p:nvSpPr>
          <p:cNvPr id="16" name="Rectangle 15"/>
          <p:cNvSpPr/>
          <p:nvPr/>
        </p:nvSpPr>
        <p:spPr>
          <a:xfrm>
            <a:off x="6423899" y="2481637"/>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208"/>
          <p:cNvSpPr/>
          <p:nvPr/>
        </p:nvSpPr>
        <p:spPr>
          <a:xfrm>
            <a:off x="6424958" y="2481637"/>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p:cNvSpPr/>
          <p:nvPr/>
        </p:nvSpPr>
        <p:spPr>
          <a:xfrm>
            <a:off x="7024540" y="2481637"/>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211"/>
          <p:cNvSpPr/>
          <p:nvPr/>
        </p:nvSpPr>
        <p:spPr>
          <a:xfrm>
            <a:off x="6424958" y="2481493"/>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212"/>
          <p:cNvSpPr/>
          <p:nvPr/>
        </p:nvSpPr>
        <p:spPr>
          <a:xfrm>
            <a:off x="6421036" y="2783017"/>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Rectangle 213"/>
          <p:cNvSpPr/>
          <p:nvPr/>
        </p:nvSpPr>
        <p:spPr>
          <a:xfrm>
            <a:off x="6421036" y="3083579"/>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214"/>
          <p:cNvSpPr/>
          <p:nvPr/>
        </p:nvSpPr>
        <p:spPr>
          <a:xfrm>
            <a:off x="6424958" y="3386112"/>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ectangle 222"/>
          <p:cNvSpPr/>
          <p:nvPr/>
        </p:nvSpPr>
        <p:spPr>
          <a:xfrm>
            <a:off x="6428720" y="2491755"/>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223"/>
          <p:cNvSpPr/>
          <p:nvPr/>
        </p:nvSpPr>
        <p:spPr>
          <a:xfrm>
            <a:off x="6729371" y="2491755"/>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ectangle 224"/>
          <p:cNvSpPr/>
          <p:nvPr/>
        </p:nvSpPr>
        <p:spPr>
          <a:xfrm>
            <a:off x="7030464" y="2491755"/>
            <a:ext cx="292608" cy="292608"/>
          </a:xfrm>
          <a:prstGeom prst="rect">
            <a:avLst/>
          </a:prstGeom>
          <a:solidFill>
            <a:srgbClr val="7030A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ectangle 228"/>
          <p:cNvSpPr/>
          <p:nvPr/>
        </p:nvSpPr>
        <p:spPr>
          <a:xfrm>
            <a:off x="6427939" y="2791241"/>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ectangle 229"/>
          <p:cNvSpPr/>
          <p:nvPr/>
        </p:nvSpPr>
        <p:spPr>
          <a:xfrm>
            <a:off x="6728590" y="2791241"/>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Rectangle 256"/>
          <p:cNvSpPr/>
          <p:nvPr/>
        </p:nvSpPr>
        <p:spPr>
          <a:xfrm>
            <a:off x="6424482" y="4434022"/>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Rectangle 257"/>
          <p:cNvSpPr/>
          <p:nvPr/>
        </p:nvSpPr>
        <p:spPr>
          <a:xfrm>
            <a:off x="6425541" y="4434022"/>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Rectangle 258"/>
          <p:cNvSpPr/>
          <p:nvPr/>
        </p:nvSpPr>
        <p:spPr>
          <a:xfrm>
            <a:off x="7025123" y="4434022"/>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Rectangle 259"/>
          <p:cNvSpPr/>
          <p:nvPr/>
        </p:nvSpPr>
        <p:spPr>
          <a:xfrm>
            <a:off x="6425541" y="4433878"/>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Rectangle 260"/>
          <p:cNvSpPr/>
          <p:nvPr/>
        </p:nvSpPr>
        <p:spPr>
          <a:xfrm>
            <a:off x="6421619" y="4735402"/>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Rectangle 261"/>
          <p:cNvSpPr/>
          <p:nvPr/>
        </p:nvSpPr>
        <p:spPr>
          <a:xfrm>
            <a:off x="6421619" y="5035964"/>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Rectangle 262"/>
          <p:cNvSpPr/>
          <p:nvPr/>
        </p:nvSpPr>
        <p:spPr>
          <a:xfrm>
            <a:off x="6425541" y="5338497"/>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Rectangle 266"/>
          <p:cNvSpPr/>
          <p:nvPr/>
        </p:nvSpPr>
        <p:spPr>
          <a:xfrm>
            <a:off x="6429303" y="4444140"/>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Rectangle 267"/>
          <p:cNvSpPr/>
          <p:nvPr/>
        </p:nvSpPr>
        <p:spPr>
          <a:xfrm>
            <a:off x="6729954" y="4444140"/>
            <a:ext cx="292608" cy="292608"/>
          </a:xfrm>
          <a:prstGeom prst="rect">
            <a:avLst/>
          </a:prstGeom>
          <a:solidFill>
            <a:srgbClr val="7030A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Rectangle 268"/>
          <p:cNvSpPr/>
          <p:nvPr/>
        </p:nvSpPr>
        <p:spPr>
          <a:xfrm>
            <a:off x="7031047" y="4444140"/>
            <a:ext cx="292608" cy="292608"/>
          </a:xfrm>
          <a:prstGeom prst="rect">
            <a:avLst/>
          </a:prstGeom>
          <a:solidFill>
            <a:srgbClr val="7030A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Rectangle 269"/>
          <p:cNvSpPr/>
          <p:nvPr/>
        </p:nvSpPr>
        <p:spPr>
          <a:xfrm>
            <a:off x="6428522" y="4743626"/>
            <a:ext cx="292608" cy="292608"/>
          </a:xfrm>
          <a:prstGeom prst="rect">
            <a:avLst/>
          </a:prstGeom>
          <a:solidFill>
            <a:srgbClr val="FF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Rectangle 276"/>
          <p:cNvSpPr/>
          <p:nvPr/>
        </p:nvSpPr>
        <p:spPr>
          <a:xfrm>
            <a:off x="7626337" y="2481637"/>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Rectangle 277"/>
          <p:cNvSpPr/>
          <p:nvPr/>
        </p:nvSpPr>
        <p:spPr>
          <a:xfrm>
            <a:off x="7627396" y="2481637"/>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Rectangle 278"/>
          <p:cNvSpPr/>
          <p:nvPr/>
        </p:nvSpPr>
        <p:spPr>
          <a:xfrm>
            <a:off x="8226978" y="2481637"/>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Rectangle 279"/>
          <p:cNvSpPr/>
          <p:nvPr/>
        </p:nvSpPr>
        <p:spPr>
          <a:xfrm>
            <a:off x="7627396" y="2481493"/>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Rectangle 280"/>
          <p:cNvSpPr/>
          <p:nvPr/>
        </p:nvSpPr>
        <p:spPr>
          <a:xfrm>
            <a:off x="7623474" y="2783017"/>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Rectangle 281"/>
          <p:cNvSpPr/>
          <p:nvPr/>
        </p:nvSpPr>
        <p:spPr>
          <a:xfrm>
            <a:off x="7623474" y="3083579"/>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Rectangle 282"/>
          <p:cNvSpPr/>
          <p:nvPr/>
        </p:nvSpPr>
        <p:spPr>
          <a:xfrm>
            <a:off x="7627396" y="3386112"/>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Rectangle 283"/>
          <p:cNvSpPr/>
          <p:nvPr/>
        </p:nvSpPr>
        <p:spPr>
          <a:xfrm>
            <a:off x="6430001" y="3091478"/>
            <a:ext cx="292608" cy="292608"/>
          </a:xfrm>
          <a:prstGeom prst="rect">
            <a:avLst/>
          </a:prstGeom>
          <a:solidFill>
            <a:srgbClr val="155D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Rectangle 284"/>
          <p:cNvSpPr/>
          <p:nvPr/>
        </p:nvSpPr>
        <p:spPr>
          <a:xfrm>
            <a:off x="6730652" y="3091478"/>
            <a:ext cx="292608" cy="292608"/>
          </a:xfrm>
          <a:prstGeom prst="rect">
            <a:avLst/>
          </a:prstGeom>
          <a:solidFill>
            <a:srgbClr val="155D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Rectangle 286"/>
          <p:cNvSpPr/>
          <p:nvPr/>
        </p:nvSpPr>
        <p:spPr>
          <a:xfrm>
            <a:off x="6430001" y="3393116"/>
            <a:ext cx="292608" cy="292608"/>
          </a:xfrm>
          <a:prstGeom prst="rect">
            <a:avLst/>
          </a:prstGeom>
          <a:solidFill>
            <a:srgbClr val="155D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Rectangle 287"/>
          <p:cNvSpPr/>
          <p:nvPr/>
        </p:nvSpPr>
        <p:spPr>
          <a:xfrm>
            <a:off x="6730652" y="3393116"/>
            <a:ext cx="292608" cy="292608"/>
          </a:xfrm>
          <a:prstGeom prst="rect">
            <a:avLst/>
          </a:prstGeom>
          <a:solidFill>
            <a:srgbClr val="155D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Rectangle 296"/>
          <p:cNvSpPr/>
          <p:nvPr/>
        </p:nvSpPr>
        <p:spPr>
          <a:xfrm>
            <a:off x="7626337" y="4427701"/>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Rectangle 297"/>
          <p:cNvSpPr/>
          <p:nvPr/>
        </p:nvSpPr>
        <p:spPr>
          <a:xfrm>
            <a:off x="7627396" y="4427701"/>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Rectangle 298"/>
          <p:cNvSpPr/>
          <p:nvPr/>
        </p:nvSpPr>
        <p:spPr>
          <a:xfrm>
            <a:off x="8226978" y="4427701"/>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Rectangle 299"/>
          <p:cNvSpPr/>
          <p:nvPr/>
        </p:nvSpPr>
        <p:spPr>
          <a:xfrm>
            <a:off x="7627396" y="4427557"/>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Rectangle 300"/>
          <p:cNvSpPr/>
          <p:nvPr/>
        </p:nvSpPr>
        <p:spPr>
          <a:xfrm>
            <a:off x="7623474" y="4729081"/>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Rectangle 301"/>
          <p:cNvSpPr/>
          <p:nvPr/>
        </p:nvSpPr>
        <p:spPr>
          <a:xfrm>
            <a:off x="7623474" y="5029643"/>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Rectangle 302"/>
          <p:cNvSpPr/>
          <p:nvPr/>
        </p:nvSpPr>
        <p:spPr>
          <a:xfrm>
            <a:off x="7627396" y="5332176"/>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Rectangle 303"/>
          <p:cNvSpPr/>
          <p:nvPr/>
        </p:nvSpPr>
        <p:spPr>
          <a:xfrm>
            <a:off x="6430001" y="5040717"/>
            <a:ext cx="292608" cy="292608"/>
          </a:xfrm>
          <a:prstGeom prst="rect">
            <a:avLst/>
          </a:prstGeom>
          <a:solidFill>
            <a:srgbClr val="155D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Rectangle 305"/>
          <p:cNvSpPr/>
          <p:nvPr/>
        </p:nvSpPr>
        <p:spPr>
          <a:xfrm>
            <a:off x="6430001" y="5342355"/>
            <a:ext cx="292608" cy="292608"/>
          </a:xfrm>
          <a:prstGeom prst="rect">
            <a:avLst/>
          </a:prstGeom>
          <a:solidFill>
            <a:srgbClr val="155D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Rectangle 307"/>
          <p:cNvSpPr/>
          <p:nvPr/>
        </p:nvSpPr>
        <p:spPr>
          <a:xfrm>
            <a:off x="8740376" y="2474966"/>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Rectangle 308"/>
          <p:cNvSpPr/>
          <p:nvPr/>
        </p:nvSpPr>
        <p:spPr>
          <a:xfrm>
            <a:off x="8741435" y="2474966"/>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Rectangle 309"/>
          <p:cNvSpPr/>
          <p:nvPr/>
        </p:nvSpPr>
        <p:spPr>
          <a:xfrm>
            <a:off x="9341017" y="2474966"/>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Rectangle 310"/>
          <p:cNvSpPr/>
          <p:nvPr/>
        </p:nvSpPr>
        <p:spPr>
          <a:xfrm>
            <a:off x="8741435" y="2474822"/>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Rectangle 311"/>
          <p:cNvSpPr/>
          <p:nvPr/>
        </p:nvSpPr>
        <p:spPr>
          <a:xfrm>
            <a:off x="8737513" y="2776346"/>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Rectangle 312"/>
          <p:cNvSpPr/>
          <p:nvPr/>
        </p:nvSpPr>
        <p:spPr>
          <a:xfrm>
            <a:off x="8737513" y="3076908"/>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Rectangle 313"/>
          <p:cNvSpPr/>
          <p:nvPr/>
        </p:nvSpPr>
        <p:spPr>
          <a:xfrm>
            <a:off x="8741435" y="3379441"/>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Rectangle 314"/>
          <p:cNvSpPr/>
          <p:nvPr/>
        </p:nvSpPr>
        <p:spPr>
          <a:xfrm>
            <a:off x="7034534" y="2793544"/>
            <a:ext cx="292608" cy="292608"/>
          </a:xfrm>
          <a:prstGeom prst="rect">
            <a:avLst/>
          </a:prstGeom>
          <a:solidFill>
            <a:srgbClr val="FFFF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Rectangle 318"/>
          <p:cNvSpPr/>
          <p:nvPr/>
        </p:nvSpPr>
        <p:spPr>
          <a:xfrm>
            <a:off x="8740376" y="4428981"/>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Rectangle 319"/>
          <p:cNvSpPr/>
          <p:nvPr/>
        </p:nvSpPr>
        <p:spPr>
          <a:xfrm>
            <a:off x="8741435" y="4428981"/>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Rectangle 320"/>
          <p:cNvSpPr/>
          <p:nvPr/>
        </p:nvSpPr>
        <p:spPr>
          <a:xfrm>
            <a:off x="9341017" y="4428981"/>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Rectangle 321"/>
          <p:cNvSpPr/>
          <p:nvPr/>
        </p:nvSpPr>
        <p:spPr>
          <a:xfrm>
            <a:off x="8741435" y="4428837"/>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Rectangle 322"/>
          <p:cNvSpPr/>
          <p:nvPr/>
        </p:nvSpPr>
        <p:spPr>
          <a:xfrm>
            <a:off x="8737513" y="4730361"/>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Rectangle 323"/>
          <p:cNvSpPr/>
          <p:nvPr/>
        </p:nvSpPr>
        <p:spPr>
          <a:xfrm>
            <a:off x="8737513" y="5030923"/>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Rectangle 324"/>
          <p:cNvSpPr/>
          <p:nvPr/>
        </p:nvSpPr>
        <p:spPr>
          <a:xfrm>
            <a:off x="8741435" y="5333456"/>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Rectangle 325"/>
          <p:cNvSpPr/>
          <p:nvPr/>
        </p:nvSpPr>
        <p:spPr>
          <a:xfrm>
            <a:off x="6729749" y="4738775"/>
            <a:ext cx="292608" cy="292608"/>
          </a:xfrm>
          <a:prstGeom prst="rect">
            <a:avLst/>
          </a:prstGeom>
          <a:solidFill>
            <a:srgbClr val="FFFF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Rectangle 347"/>
          <p:cNvSpPr/>
          <p:nvPr/>
        </p:nvSpPr>
        <p:spPr>
          <a:xfrm>
            <a:off x="9861601" y="2463978"/>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Rectangle 348"/>
          <p:cNvSpPr/>
          <p:nvPr/>
        </p:nvSpPr>
        <p:spPr>
          <a:xfrm>
            <a:off x="9862660" y="2463978"/>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Rectangle 349"/>
          <p:cNvSpPr/>
          <p:nvPr/>
        </p:nvSpPr>
        <p:spPr>
          <a:xfrm>
            <a:off x="10462242" y="2463978"/>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Rectangle 350"/>
          <p:cNvSpPr/>
          <p:nvPr/>
        </p:nvSpPr>
        <p:spPr>
          <a:xfrm>
            <a:off x="9862660" y="2463834"/>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Rectangle 351"/>
          <p:cNvSpPr/>
          <p:nvPr/>
        </p:nvSpPr>
        <p:spPr>
          <a:xfrm>
            <a:off x="9858738" y="2765358"/>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Rectangle 352"/>
          <p:cNvSpPr/>
          <p:nvPr/>
        </p:nvSpPr>
        <p:spPr>
          <a:xfrm>
            <a:off x="9858738" y="3065920"/>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Rectangle 353"/>
          <p:cNvSpPr/>
          <p:nvPr/>
        </p:nvSpPr>
        <p:spPr>
          <a:xfrm>
            <a:off x="9862660" y="3368453"/>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Rectangle 354"/>
          <p:cNvSpPr/>
          <p:nvPr/>
        </p:nvSpPr>
        <p:spPr>
          <a:xfrm>
            <a:off x="9866422" y="2468292"/>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Rectangle 355"/>
          <p:cNvSpPr/>
          <p:nvPr/>
        </p:nvSpPr>
        <p:spPr>
          <a:xfrm>
            <a:off x="10167073" y="2468292"/>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Rectangle 356"/>
          <p:cNvSpPr/>
          <p:nvPr/>
        </p:nvSpPr>
        <p:spPr>
          <a:xfrm>
            <a:off x="10467302" y="2468292"/>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Rectangle 357"/>
          <p:cNvSpPr/>
          <p:nvPr/>
        </p:nvSpPr>
        <p:spPr>
          <a:xfrm>
            <a:off x="9866422" y="2769930"/>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Rectangle 358"/>
          <p:cNvSpPr/>
          <p:nvPr/>
        </p:nvSpPr>
        <p:spPr>
          <a:xfrm>
            <a:off x="10167073" y="2769930"/>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Rectangle 359"/>
          <p:cNvSpPr/>
          <p:nvPr/>
        </p:nvSpPr>
        <p:spPr>
          <a:xfrm>
            <a:off x="10468166" y="2769930"/>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Rectangle 360"/>
          <p:cNvSpPr/>
          <p:nvPr/>
        </p:nvSpPr>
        <p:spPr>
          <a:xfrm>
            <a:off x="9865641" y="3069416"/>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Rectangle 361"/>
          <p:cNvSpPr/>
          <p:nvPr/>
        </p:nvSpPr>
        <p:spPr>
          <a:xfrm>
            <a:off x="10166292" y="3069416"/>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Rectangle 362"/>
          <p:cNvSpPr/>
          <p:nvPr/>
        </p:nvSpPr>
        <p:spPr>
          <a:xfrm>
            <a:off x="10466521" y="3069416"/>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Rectangle 367"/>
          <p:cNvSpPr/>
          <p:nvPr/>
        </p:nvSpPr>
        <p:spPr>
          <a:xfrm>
            <a:off x="9862184" y="4416363"/>
            <a:ext cx="905256" cy="1508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Rectangle 368"/>
          <p:cNvSpPr/>
          <p:nvPr/>
        </p:nvSpPr>
        <p:spPr>
          <a:xfrm>
            <a:off x="9863243" y="4416363"/>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Rectangle 369"/>
          <p:cNvSpPr/>
          <p:nvPr/>
        </p:nvSpPr>
        <p:spPr>
          <a:xfrm>
            <a:off x="10462825" y="4416363"/>
            <a:ext cx="301752" cy="150876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Rectangle 370"/>
          <p:cNvSpPr/>
          <p:nvPr/>
        </p:nvSpPr>
        <p:spPr>
          <a:xfrm>
            <a:off x="9863243" y="4416219"/>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Rectangle 371"/>
          <p:cNvSpPr/>
          <p:nvPr/>
        </p:nvSpPr>
        <p:spPr>
          <a:xfrm>
            <a:off x="9859321" y="4717743"/>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Rectangle 372"/>
          <p:cNvSpPr/>
          <p:nvPr/>
        </p:nvSpPr>
        <p:spPr>
          <a:xfrm>
            <a:off x="9859321" y="5018305"/>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Rectangle 373"/>
          <p:cNvSpPr/>
          <p:nvPr/>
        </p:nvSpPr>
        <p:spPr>
          <a:xfrm>
            <a:off x="9863243" y="5320838"/>
            <a:ext cx="905256" cy="30175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Rectangle 374"/>
          <p:cNvSpPr/>
          <p:nvPr/>
        </p:nvSpPr>
        <p:spPr>
          <a:xfrm>
            <a:off x="9867005" y="4420677"/>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Rectangle 376"/>
          <p:cNvSpPr/>
          <p:nvPr/>
        </p:nvSpPr>
        <p:spPr>
          <a:xfrm>
            <a:off x="9867005" y="4722315"/>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Rectangle 379"/>
          <p:cNvSpPr/>
          <p:nvPr/>
        </p:nvSpPr>
        <p:spPr>
          <a:xfrm>
            <a:off x="9866224" y="5021801"/>
            <a:ext cx="292608" cy="292608"/>
          </a:xfrm>
          <a:prstGeom prst="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E0EBB12F-08D1-5143-8348-1CE77D46ED74}" type="slidenum">
              <a:rPr lang="en-US" smtClean="0"/>
              <a:t>15</a:t>
            </a:fld>
            <a:endParaRPr lang="en-US"/>
          </a:p>
        </p:txBody>
      </p:sp>
      <p:cxnSp>
        <p:nvCxnSpPr>
          <p:cNvPr id="151" name="Straight Arrow Connector 150"/>
          <p:cNvCxnSpPr/>
          <p:nvPr/>
        </p:nvCxnSpPr>
        <p:spPr>
          <a:xfrm flipH="1" flipV="1">
            <a:off x="7479494" y="1161650"/>
            <a:ext cx="1" cy="4918130"/>
          </a:xfrm>
          <a:prstGeom prst="straightConnector1">
            <a:avLst/>
          </a:prstGeom>
          <a:ln w="22860" cmpd="sng">
            <a:solidFill>
              <a:srgbClr val="000000"/>
            </a:solidFill>
            <a:prstDash val="lgDash"/>
            <a:headEnd type="none"/>
            <a:tailEnd type="none" w="med" len="lg"/>
          </a:ln>
          <a:effectLst/>
        </p:spPr>
        <p:style>
          <a:lnRef idx="2">
            <a:schemeClr val="accent1"/>
          </a:lnRef>
          <a:fillRef idx="0">
            <a:schemeClr val="accent1"/>
          </a:fillRef>
          <a:effectRef idx="1">
            <a:schemeClr val="accent1"/>
          </a:effectRef>
          <a:fontRef idx="minor">
            <a:schemeClr val="tx1"/>
          </a:fontRef>
        </p:style>
      </p:cxnSp>
      <p:sp>
        <p:nvSpPr>
          <p:cNvPr id="158" name="TextBox 157"/>
          <p:cNvSpPr txBox="1"/>
          <p:nvPr/>
        </p:nvSpPr>
        <p:spPr>
          <a:xfrm>
            <a:off x="7504941" y="1098467"/>
            <a:ext cx="1384850" cy="461665"/>
          </a:xfrm>
          <a:prstGeom prst="rect">
            <a:avLst/>
          </a:prstGeom>
          <a:noFill/>
        </p:spPr>
        <p:txBody>
          <a:bodyPr wrap="square" rtlCol="0">
            <a:spAutoFit/>
          </a:bodyPr>
          <a:lstStyle/>
          <a:p>
            <a:r>
              <a:rPr lang="en-US" sz="2400"/>
              <a:t>Job </a:t>
            </a:r>
            <a:r>
              <a:rPr lang="en-US" sz="2400" dirty="0"/>
              <a:t>Slots</a:t>
            </a:r>
          </a:p>
        </p:txBody>
      </p:sp>
      <p:sp>
        <p:nvSpPr>
          <p:cNvPr id="149" name="TextBox 148"/>
          <p:cNvSpPr txBox="1"/>
          <p:nvPr/>
        </p:nvSpPr>
        <p:spPr>
          <a:xfrm>
            <a:off x="207857" y="3703215"/>
            <a:ext cx="1112127" cy="492443"/>
          </a:xfrm>
          <a:prstGeom prst="rect">
            <a:avLst/>
          </a:prstGeom>
          <a:noFill/>
        </p:spPr>
        <p:txBody>
          <a:bodyPr wrap="square" rtlCol="0">
            <a:spAutoFit/>
          </a:bodyPr>
          <a:lstStyle/>
          <a:p>
            <a:r>
              <a:rPr lang="en-US" sz="2600" dirty="0"/>
              <a:t>Agent</a:t>
            </a:r>
          </a:p>
        </p:txBody>
      </p:sp>
      <p:cxnSp>
        <p:nvCxnSpPr>
          <p:cNvPr id="150" name="Straight Arrow Connector 149"/>
          <p:cNvCxnSpPr/>
          <p:nvPr/>
        </p:nvCxnSpPr>
        <p:spPr>
          <a:xfrm>
            <a:off x="1353275" y="4058346"/>
            <a:ext cx="2103585" cy="119"/>
          </a:xfrm>
          <a:prstGeom prst="straightConnector1">
            <a:avLst/>
          </a:prstGeom>
          <a:ln w="22860" cmpd="sng">
            <a:solidFill>
              <a:schemeClr val="tx1"/>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sp>
        <p:nvSpPr>
          <p:cNvPr id="152" name="TextBox 151"/>
          <p:cNvSpPr txBox="1"/>
          <p:nvPr/>
        </p:nvSpPr>
        <p:spPr>
          <a:xfrm>
            <a:off x="3505649" y="3780134"/>
            <a:ext cx="1923091" cy="492443"/>
          </a:xfrm>
          <a:prstGeom prst="rect">
            <a:avLst/>
          </a:prstGeom>
          <a:noFill/>
        </p:spPr>
        <p:txBody>
          <a:bodyPr wrap="none" rtlCol="0">
            <a:spAutoFit/>
          </a:bodyPr>
          <a:lstStyle/>
          <a:p>
            <a:r>
              <a:rPr lang="en-US" sz="2600" dirty="0"/>
              <a:t>Environment</a:t>
            </a:r>
          </a:p>
        </p:txBody>
      </p:sp>
      <p:cxnSp>
        <p:nvCxnSpPr>
          <p:cNvPr id="153" name="Straight Arrow Connector 152"/>
          <p:cNvCxnSpPr/>
          <p:nvPr/>
        </p:nvCxnSpPr>
        <p:spPr>
          <a:xfrm flipV="1">
            <a:off x="4465300" y="2822600"/>
            <a:ext cx="2323" cy="580548"/>
          </a:xfrm>
          <a:prstGeom prst="straightConnector1">
            <a:avLst/>
          </a:prstGeom>
          <a:ln w="22860" cmpd="sng">
            <a:solidFill>
              <a:schemeClr val="tx1"/>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sp>
        <p:nvSpPr>
          <p:cNvPr id="154" name="TextBox 153"/>
          <p:cNvSpPr txBox="1"/>
          <p:nvPr/>
        </p:nvSpPr>
        <p:spPr>
          <a:xfrm>
            <a:off x="1468491" y="3502720"/>
            <a:ext cx="1704506" cy="492443"/>
          </a:xfrm>
          <a:prstGeom prst="rect">
            <a:avLst/>
          </a:prstGeom>
          <a:noFill/>
        </p:spPr>
        <p:txBody>
          <a:bodyPr wrap="none" rtlCol="0">
            <a:spAutoFit/>
          </a:bodyPr>
          <a:lstStyle/>
          <a:p>
            <a:r>
              <a:rPr lang="en-US" sz="2600" dirty="0"/>
              <a:t>Take action</a:t>
            </a:r>
            <a:endParaRPr lang="en-US" sz="2600" i="1" dirty="0"/>
          </a:p>
        </p:txBody>
      </p:sp>
      <p:cxnSp>
        <p:nvCxnSpPr>
          <p:cNvPr id="155" name="Straight Arrow Connector 154"/>
          <p:cNvCxnSpPr/>
          <p:nvPr/>
        </p:nvCxnSpPr>
        <p:spPr>
          <a:xfrm flipH="1">
            <a:off x="694519" y="2836674"/>
            <a:ext cx="1052" cy="587617"/>
          </a:xfrm>
          <a:prstGeom prst="straightConnector1">
            <a:avLst/>
          </a:prstGeom>
          <a:ln w="22860" cmpd="sng">
            <a:solidFill>
              <a:schemeClr val="tx1"/>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156" name="Straight Arrow Connector 155"/>
          <p:cNvCxnSpPr/>
          <p:nvPr/>
        </p:nvCxnSpPr>
        <p:spPr>
          <a:xfrm flipH="1">
            <a:off x="696255" y="2832150"/>
            <a:ext cx="3776831" cy="3585"/>
          </a:xfrm>
          <a:prstGeom prst="straightConnector1">
            <a:avLst/>
          </a:prstGeom>
          <a:ln w="22860" cmpd="sng">
            <a:solidFill>
              <a:schemeClr val="tx1"/>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cxnSp>
        <p:nvCxnSpPr>
          <p:cNvPr id="157" name="Straight Arrow Connector 156"/>
          <p:cNvCxnSpPr/>
          <p:nvPr/>
        </p:nvCxnSpPr>
        <p:spPr>
          <a:xfrm flipH="1" flipV="1">
            <a:off x="4462281" y="4653365"/>
            <a:ext cx="3019" cy="577787"/>
          </a:xfrm>
          <a:prstGeom prst="straightConnector1">
            <a:avLst/>
          </a:prstGeom>
          <a:ln w="22860" cmpd="sng">
            <a:solidFill>
              <a:schemeClr val="tx1"/>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cxnSp>
        <p:nvCxnSpPr>
          <p:cNvPr id="159" name="Straight Arrow Connector 158"/>
          <p:cNvCxnSpPr/>
          <p:nvPr/>
        </p:nvCxnSpPr>
        <p:spPr>
          <a:xfrm flipV="1">
            <a:off x="710017" y="4520857"/>
            <a:ext cx="1052" cy="710295"/>
          </a:xfrm>
          <a:prstGeom prst="straightConnector1">
            <a:avLst/>
          </a:prstGeom>
          <a:ln w="22860" cmpd="sng">
            <a:solidFill>
              <a:schemeClr val="tx1"/>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160" name="Straight Arrow Connector 159"/>
          <p:cNvCxnSpPr/>
          <p:nvPr/>
        </p:nvCxnSpPr>
        <p:spPr>
          <a:xfrm flipH="1">
            <a:off x="710543" y="5231152"/>
            <a:ext cx="3759840" cy="1194"/>
          </a:xfrm>
          <a:prstGeom prst="straightConnector1">
            <a:avLst/>
          </a:prstGeom>
          <a:ln w="22860" cmpd="sng">
            <a:solidFill>
              <a:schemeClr val="tx1"/>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sp>
        <p:nvSpPr>
          <p:cNvPr id="161" name="TextBox 160"/>
          <p:cNvSpPr txBox="1"/>
          <p:nvPr/>
        </p:nvSpPr>
        <p:spPr>
          <a:xfrm>
            <a:off x="1350319" y="4683583"/>
            <a:ext cx="2048061" cy="492443"/>
          </a:xfrm>
          <a:prstGeom prst="rect">
            <a:avLst/>
          </a:prstGeom>
          <a:noFill/>
        </p:spPr>
        <p:txBody>
          <a:bodyPr wrap="none" rtlCol="0">
            <a:spAutoFit/>
          </a:bodyPr>
          <a:lstStyle/>
          <a:p>
            <a:r>
              <a:rPr lang="en-US" sz="2600" dirty="0"/>
              <a:t>Observe state</a:t>
            </a:r>
            <a:endParaRPr lang="en-US" sz="2600" i="1" dirty="0"/>
          </a:p>
        </p:txBody>
      </p:sp>
      <p:sp>
        <p:nvSpPr>
          <p:cNvPr id="162" name="TextBox 161"/>
          <p:cNvSpPr txBox="1"/>
          <p:nvPr/>
        </p:nvSpPr>
        <p:spPr>
          <a:xfrm>
            <a:off x="1801664" y="2249987"/>
            <a:ext cx="1206805" cy="492443"/>
          </a:xfrm>
          <a:prstGeom prst="rect">
            <a:avLst/>
          </a:prstGeom>
          <a:noFill/>
        </p:spPr>
        <p:txBody>
          <a:bodyPr wrap="none" rtlCol="0">
            <a:spAutoFit/>
          </a:bodyPr>
          <a:lstStyle/>
          <a:p>
            <a:r>
              <a:rPr lang="en-US" sz="2600" dirty="0"/>
              <a:t>Reward</a:t>
            </a:r>
            <a:endParaRPr lang="en-US" sz="2600" i="1" dirty="0"/>
          </a:p>
        </p:txBody>
      </p:sp>
      <p:sp>
        <p:nvSpPr>
          <p:cNvPr id="164" name="Rectangle 163"/>
          <p:cNvSpPr/>
          <p:nvPr/>
        </p:nvSpPr>
        <p:spPr>
          <a:xfrm>
            <a:off x="129681" y="3408793"/>
            <a:ext cx="1223594" cy="1112065"/>
          </a:xfrm>
          <a:prstGeom prst="rect">
            <a:avLst/>
          </a:prstGeom>
          <a:noFill/>
          <a:ln w="2286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p>
        </p:txBody>
      </p:sp>
      <p:sp>
        <p:nvSpPr>
          <p:cNvPr id="165" name="Rectangle 164"/>
          <p:cNvSpPr/>
          <p:nvPr/>
        </p:nvSpPr>
        <p:spPr>
          <a:xfrm>
            <a:off x="3456860" y="3403148"/>
            <a:ext cx="2016879" cy="1250217"/>
          </a:xfrm>
          <a:prstGeom prst="rect">
            <a:avLst/>
          </a:prstGeom>
          <a:noFill/>
          <a:ln w="2286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p>
        </p:txBody>
      </p:sp>
      <p:pic>
        <p:nvPicPr>
          <p:cNvPr id="166" name="Picture 16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721" y="2952251"/>
            <a:ext cx="3279289" cy="1581941"/>
          </a:xfrm>
          <a:prstGeom prst="rect">
            <a:avLst/>
          </a:prstGeom>
        </p:spPr>
      </p:pic>
      <p:pic>
        <p:nvPicPr>
          <p:cNvPr id="118" name="Picture 1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3986" y="2431574"/>
            <a:ext cx="793575" cy="793575"/>
          </a:xfrm>
          <a:prstGeom prst="rect">
            <a:avLst/>
          </a:prstGeom>
        </p:spPr>
      </p:pic>
      <p:sp>
        <p:nvSpPr>
          <p:cNvPr id="119" name="TextBox 118"/>
          <p:cNvSpPr txBox="1"/>
          <p:nvPr/>
        </p:nvSpPr>
        <p:spPr>
          <a:xfrm>
            <a:off x="10913700" y="3174768"/>
            <a:ext cx="1040328" cy="369332"/>
          </a:xfrm>
          <a:prstGeom prst="rect">
            <a:avLst/>
          </a:prstGeom>
          <a:noFill/>
        </p:spPr>
        <p:txBody>
          <a:bodyPr wrap="square" rtlCol="0">
            <a:spAutoFit/>
          </a:bodyPr>
          <a:lstStyle/>
          <a:p>
            <a:r>
              <a:rPr lang="en-US"/>
              <a:t>Move on</a:t>
            </a:r>
            <a:endParaRPr lang="en-US" dirty="0"/>
          </a:p>
        </p:txBody>
      </p:sp>
      <p:sp>
        <p:nvSpPr>
          <p:cNvPr id="120" name="Down Arrow 119"/>
          <p:cNvSpPr/>
          <p:nvPr/>
        </p:nvSpPr>
        <p:spPr>
          <a:xfrm>
            <a:off x="11123225" y="1677987"/>
            <a:ext cx="555096" cy="658771"/>
          </a:xfrm>
          <a:prstGeom prst="downArrow">
            <a:avLst>
              <a:gd name="adj1" fmla="val 51396"/>
              <a:gd name="adj2" fmla="val 66860"/>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TextBox 113"/>
          <p:cNvSpPr txBox="1"/>
          <p:nvPr/>
        </p:nvSpPr>
        <p:spPr>
          <a:xfrm>
            <a:off x="0" y="5965448"/>
            <a:ext cx="12192000" cy="954107"/>
          </a:xfrm>
          <a:prstGeom prst="rect">
            <a:avLst/>
          </a:prstGeom>
          <a:noFill/>
        </p:spPr>
        <p:txBody>
          <a:bodyPr wrap="square" rtlCol="0">
            <a:spAutoFit/>
          </a:bodyPr>
          <a:lstStyle/>
          <a:p>
            <a:pPr algn="ctr"/>
            <a:endParaRPr lang="en-US" sz="1200" b="1" dirty="0"/>
          </a:p>
          <a:p>
            <a:pPr algn="ctr"/>
            <a:r>
              <a:rPr lang="en-US" sz="3200" b="1" dirty="0"/>
              <a:t>Solution: sequential allocation + “move on” action</a:t>
            </a:r>
          </a:p>
          <a:p>
            <a:pPr algn="ctr"/>
            <a:endParaRPr lang="en-US" sz="1200" b="1" dirty="0"/>
          </a:p>
        </p:txBody>
      </p:sp>
    </p:spTree>
    <p:extLst>
      <p:ext uri="{BB962C8B-B14F-4D97-AF65-F5344CB8AC3E}">
        <p14:creationId xmlns:p14="http://schemas.microsoft.com/office/powerpoint/2010/main" val="15532260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900" y="22226"/>
            <a:ext cx="11069712" cy="1325563"/>
          </a:xfrm>
        </p:spPr>
        <p:txBody>
          <a:bodyPr/>
          <a:lstStyle/>
          <a:p>
            <a:pPr algn="ctr"/>
            <a:r>
              <a:rPr lang="en-US" b="1" dirty="0">
                <a:solidFill>
                  <a:srgbClr val="0070C0"/>
                </a:solidFill>
              </a:rPr>
              <a:t>Map to RL: (3) reward signal</a:t>
            </a:r>
          </a:p>
        </p:txBody>
      </p:sp>
      <p:sp>
        <p:nvSpPr>
          <p:cNvPr id="3" name="Slide Number Placeholder 2"/>
          <p:cNvSpPr>
            <a:spLocks noGrp="1"/>
          </p:cNvSpPr>
          <p:nvPr>
            <p:ph type="sldNum" sz="quarter" idx="12"/>
          </p:nvPr>
        </p:nvSpPr>
        <p:spPr/>
        <p:txBody>
          <a:bodyPr/>
          <a:lstStyle/>
          <a:p>
            <a:fld id="{E0EBB12F-08D1-5143-8348-1CE77D46ED74}" type="slidenum">
              <a:rPr lang="en-US" smtClean="0"/>
              <a:t>16</a:t>
            </a:fld>
            <a:endParaRPr lang="en-US"/>
          </a:p>
        </p:txBody>
      </p:sp>
      <p:sp>
        <p:nvSpPr>
          <p:cNvPr id="149" name="TextBox 148"/>
          <p:cNvSpPr txBox="1"/>
          <p:nvPr/>
        </p:nvSpPr>
        <p:spPr>
          <a:xfrm>
            <a:off x="207857" y="3707168"/>
            <a:ext cx="1112127" cy="492443"/>
          </a:xfrm>
          <a:prstGeom prst="rect">
            <a:avLst/>
          </a:prstGeom>
          <a:noFill/>
        </p:spPr>
        <p:txBody>
          <a:bodyPr wrap="square" rtlCol="0">
            <a:spAutoFit/>
          </a:bodyPr>
          <a:lstStyle/>
          <a:p>
            <a:r>
              <a:rPr lang="en-US" sz="2600" dirty="0"/>
              <a:t>Agent</a:t>
            </a:r>
          </a:p>
        </p:txBody>
      </p:sp>
      <p:cxnSp>
        <p:nvCxnSpPr>
          <p:cNvPr id="150" name="Straight Arrow Connector 149"/>
          <p:cNvCxnSpPr/>
          <p:nvPr/>
        </p:nvCxnSpPr>
        <p:spPr>
          <a:xfrm>
            <a:off x="1353275" y="4062299"/>
            <a:ext cx="2103585" cy="119"/>
          </a:xfrm>
          <a:prstGeom prst="straightConnector1">
            <a:avLst/>
          </a:prstGeom>
          <a:ln w="22860" cmpd="sng">
            <a:solidFill>
              <a:schemeClr val="tx1"/>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sp>
        <p:nvSpPr>
          <p:cNvPr id="152" name="TextBox 151"/>
          <p:cNvSpPr txBox="1"/>
          <p:nvPr/>
        </p:nvSpPr>
        <p:spPr>
          <a:xfrm>
            <a:off x="3505649" y="3784087"/>
            <a:ext cx="1923091" cy="492443"/>
          </a:xfrm>
          <a:prstGeom prst="rect">
            <a:avLst/>
          </a:prstGeom>
          <a:noFill/>
        </p:spPr>
        <p:txBody>
          <a:bodyPr wrap="none" rtlCol="0">
            <a:spAutoFit/>
          </a:bodyPr>
          <a:lstStyle/>
          <a:p>
            <a:r>
              <a:rPr lang="en-US" sz="2600" dirty="0"/>
              <a:t>Environment</a:t>
            </a:r>
          </a:p>
        </p:txBody>
      </p:sp>
      <p:cxnSp>
        <p:nvCxnSpPr>
          <p:cNvPr id="153" name="Straight Arrow Connector 152"/>
          <p:cNvCxnSpPr/>
          <p:nvPr/>
        </p:nvCxnSpPr>
        <p:spPr>
          <a:xfrm flipV="1">
            <a:off x="4465300" y="2826553"/>
            <a:ext cx="2323" cy="580548"/>
          </a:xfrm>
          <a:prstGeom prst="straightConnector1">
            <a:avLst/>
          </a:prstGeom>
          <a:ln w="22860" cmpd="sng">
            <a:solidFill>
              <a:schemeClr val="tx1"/>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sp>
        <p:nvSpPr>
          <p:cNvPr id="154" name="TextBox 153"/>
          <p:cNvSpPr txBox="1"/>
          <p:nvPr/>
        </p:nvSpPr>
        <p:spPr>
          <a:xfrm>
            <a:off x="1468491" y="3506673"/>
            <a:ext cx="1704506" cy="492443"/>
          </a:xfrm>
          <a:prstGeom prst="rect">
            <a:avLst/>
          </a:prstGeom>
          <a:noFill/>
        </p:spPr>
        <p:txBody>
          <a:bodyPr wrap="none" rtlCol="0">
            <a:spAutoFit/>
          </a:bodyPr>
          <a:lstStyle/>
          <a:p>
            <a:r>
              <a:rPr lang="en-US" sz="2600" dirty="0"/>
              <a:t>Take action</a:t>
            </a:r>
            <a:endParaRPr lang="en-US" sz="2600" i="1" dirty="0"/>
          </a:p>
        </p:txBody>
      </p:sp>
      <p:cxnSp>
        <p:nvCxnSpPr>
          <p:cNvPr id="155" name="Straight Arrow Connector 154"/>
          <p:cNvCxnSpPr/>
          <p:nvPr/>
        </p:nvCxnSpPr>
        <p:spPr>
          <a:xfrm flipH="1">
            <a:off x="694519" y="2840627"/>
            <a:ext cx="1052" cy="587617"/>
          </a:xfrm>
          <a:prstGeom prst="straightConnector1">
            <a:avLst/>
          </a:prstGeom>
          <a:ln w="22860" cmpd="sng">
            <a:solidFill>
              <a:schemeClr val="tx1"/>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156" name="Straight Arrow Connector 155"/>
          <p:cNvCxnSpPr/>
          <p:nvPr/>
        </p:nvCxnSpPr>
        <p:spPr>
          <a:xfrm flipH="1">
            <a:off x="696255" y="2836103"/>
            <a:ext cx="3776831" cy="3585"/>
          </a:xfrm>
          <a:prstGeom prst="straightConnector1">
            <a:avLst/>
          </a:prstGeom>
          <a:ln w="22860" cmpd="sng">
            <a:solidFill>
              <a:schemeClr val="tx1"/>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cxnSp>
        <p:nvCxnSpPr>
          <p:cNvPr id="157" name="Straight Arrow Connector 156"/>
          <p:cNvCxnSpPr/>
          <p:nvPr/>
        </p:nvCxnSpPr>
        <p:spPr>
          <a:xfrm flipH="1" flipV="1">
            <a:off x="4462281" y="4657318"/>
            <a:ext cx="3019" cy="577787"/>
          </a:xfrm>
          <a:prstGeom prst="straightConnector1">
            <a:avLst/>
          </a:prstGeom>
          <a:ln w="22860" cmpd="sng">
            <a:solidFill>
              <a:schemeClr val="tx1"/>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cxnSp>
        <p:nvCxnSpPr>
          <p:cNvPr id="159" name="Straight Arrow Connector 158"/>
          <p:cNvCxnSpPr/>
          <p:nvPr/>
        </p:nvCxnSpPr>
        <p:spPr>
          <a:xfrm flipV="1">
            <a:off x="710017" y="4524810"/>
            <a:ext cx="1052" cy="710295"/>
          </a:xfrm>
          <a:prstGeom prst="straightConnector1">
            <a:avLst/>
          </a:prstGeom>
          <a:ln w="22860" cmpd="sng">
            <a:solidFill>
              <a:schemeClr val="tx1"/>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160" name="Straight Arrow Connector 159"/>
          <p:cNvCxnSpPr/>
          <p:nvPr/>
        </p:nvCxnSpPr>
        <p:spPr>
          <a:xfrm flipH="1">
            <a:off x="710543" y="5235105"/>
            <a:ext cx="3759840" cy="1194"/>
          </a:xfrm>
          <a:prstGeom prst="straightConnector1">
            <a:avLst/>
          </a:prstGeom>
          <a:ln w="22860" cmpd="sng">
            <a:solidFill>
              <a:schemeClr val="tx1"/>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sp>
        <p:nvSpPr>
          <p:cNvPr id="161" name="TextBox 160"/>
          <p:cNvSpPr txBox="1"/>
          <p:nvPr/>
        </p:nvSpPr>
        <p:spPr>
          <a:xfrm>
            <a:off x="1350319" y="4687536"/>
            <a:ext cx="2048061" cy="492443"/>
          </a:xfrm>
          <a:prstGeom prst="rect">
            <a:avLst/>
          </a:prstGeom>
          <a:noFill/>
        </p:spPr>
        <p:txBody>
          <a:bodyPr wrap="none" rtlCol="0">
            <a:spAutoFit/>
          </a:bodyPr>
          <a:lstStyle/>
          <a:p>
            <a:r>
              <a:rPr lang="en-US" sz="2600" dirty="0"/>
              <a:t>Observe state</a:t>
            </a:r>
            <a:endParaRPr lang="en-US" sz="2600" i="1" dirty="0"/>
          </a:p>
        </p:txBody>
      </p:sp>
      <p:sp>
        <p:nvSpPr>
          <p:cNvPr id="162" name="TextBox 161"/>
          <p:cNvSpPr txBox="1"/>
          <p:nvPr/>
        </p:nvSpPr>
        <p:spPr>
          <a:xfrm>
            <a:off x="1801664" y="2253940"/>
            <a:ext cx="1206805" cy="492443"/>
          </a:xfrm>
          <a:prstGeom prst="rect">
            <a:avLst/>
          </a:prstGeom>
          <a:noFill/>
        </p:spPr>
        <p:txBody>
          <a:bodyPr wrap="none" rtlCol="0">
            <a:spAutoFit/>
          </a:bodyPr>
          <a:lstStyle/>
          <a:p>
            <a:r>
              <a:rPr lang="en-US" sz="2600" dirty="0"/>
              <a:t>Reward</a:t>
            </a:r>
            <a:endParaRPr lang="en-US" sz="2600" i="1" dirty="0"/>
          </a:p>
        </p:txBody>
      </p:sp>
      <p:sp>
        <p:nvSpPr>
          <p:cNvPr id="164" name="Rectangle 163"/>
          <p:cNvSpPr/>
          <p:nvPr/>
        </p:nvSpPr>
        <p:spPr>
          <a:xfrm>
            <a:off x="129681" y="3412746"/>
            <a:ext cx="1223594" cy="1112065"/>
          </a:xfrm>
          <a:prstGeom prst="rect">
            <a:avLst/>
          </a:prstGeom>
          <a:noFill/>
          <a:ln w="2286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p>
        </p:txBody>
      </p:sp>
      <p:sp>
        <p:nvSpPr>
          <p:cNvPr id="165" name="Rectangle 164"/>
          <p:cNvSpPr/>
          <p:nvPr/>
        </p:nvSpPr>
        <p:spPr>
          <a:xfrm>
            <a:off x="3456860" y="3407101"/>
            <a:ext cx="2016879" cy="1250217"/>
          </a:xfrm>
          <a:prstGeom prst="rect">
            <a:avLst/>
          </a:prstGeom>
          <a:noFill/>
          <a:ln w="2286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p>
        </p:txBody>
      </p:sp>
      <p:pic>
        <p:nvPicPr>
          <p:cNvPr id="166" name="Picture 16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616" y="1717070"/>
            <a:ext cx="3279289" cy="1581941"/>
          </a:xfrm>
          <a:prstGeom prst="rect">
            <a:avLst/>
          </a:prstGeom>
        </p:spPr>
      </p:pic>
      <p:sp>
        <p:nvSpPr>
          <p:cNvPr id="163" name="TextBox 162"/>
          <p:cNvSpPr txBox="1"/>
          <p:nvPr/>
        </p:nvSpPr>
        <p:spPr>
          <a:xfrm>
            <a:off x="5946518" y="1756199"/>
            <a:ext cx="5720094" cy="1569660"/>
          </a:xfrm>
          <a:prstGeom prst="rect">
            <a:avLst/>
          </a:prstGeom>
          <a:solidFill>
            <a:schemeClr val="bg1"/>
          </a:solidFill>
        </p:spPr>
        <p:txBody>
          <a:bodyPr wrap="square" rtlCol="0">
            <a:spAutoFit/>
          </a:bodyPr>
          <a:lstStyle/>
          <a:p>
            <a:r>
              <a:rPr lang="en-US" sz="3200" u="sng" dirty="0"/>
              <a:t>Objective</a:t>
            </a:r>
            <a:r>
              <a:rPr lang="en-US" sz="3200" dirty="0"/>
              <a:t>: </a:t>
            </a:r>
          </a:p>
          <a:p>
            <a:r>
              <a:rPr lang="en-US" sz="3200" dirty="0"/>
              <a:t>minimize average </a:t>
            </a:r>
            <a:r>
              <a:rPr lang="en-US" sz="3200" i="1" dirty="0"/>
              <a:t>job slow down </a:t>
            </a:r>
            <a:r>
              <a:rPr lang="en-US" sz="3200" dirty="0"/>
              <a:t>= </a:t>
            </a:r>
            <a:r>
              <a:rPr lang="en-US" sz="3200" dirty="0" err="1"/>
              <a:t>job_duration</a:t>
            </a:r>
            <a:r>
              <a:rPr lang="en-US" sz="3200" dirty="0"/>
              <a:t> </a:t>
            </a:r>
            <a:r>
              <a:rPr lang="en-US" sz="3200" i="1" dirty="0"/>
              <a:t>/ </a:t>
            </a:r>
            <a:r>
              <a:rPr lang="en-US" sz="3200" i="1" dirty="0" err="1"/>
              <a:t>job_len</a:t>
            </a:r>
            <a:endParaRPr lang="en-US" sz="3200" i="1" dirty="0"/>
          </a:p>
        </p:txBody>
      </p:sp>
      <p:sp>
        <p:nvSpPr>
          <p:cNvPr id="167" name="TextBox 166"/>
          <p:cNvSpPr txBox="1"/>
          <p:nvPr/>
        </p:nvSpPr>
        <p:spPr>
          <a:xfrm>
            <a:off x="5946518" y="3820425"/>
            <a:ext cx="5720094" cy="1569660"/>
          </a:xfrm>
          <a:prstGeom prst="rect">
            <a:avLst/>
          </a:prstGeom>
          <a:solidFill>
            <a:schemeClr val="bg1"/>
          </a:solidFill>
        </p:spPr>
        <p:txBody>
          <a:bodyPr wrap="square" rtlCol="0">
            <a:spAutoFit/>
          </a:bodyPr>
          <a:lstStyle/>
          <a:p>
            <a:r>
              <a:rPr lang="en-US" sz="3200" u="sng" dirty="0"/>
              <a:t>Reward</a:t>
            </a:r>
            <a:r>
              <a:rPr lang="en-US" sz="3200" dirty="0"/>
              <a:t>: </a:t>
            </a:r>
          </a:p>
          <a:p>
            <a:r>
              <a:rPr lang="en-US" sz="3200" dirty="0"/>
              <a:t>A penalty of </a:t>
            </a:r>
            <a:r>
              <a:rPr lang="en-US" sz="3200" i="1" dirty="0"/>
              <a:t>-1 / </a:t>
            </a:r>
            <a:r>
              <a:rPr lang="en-US" sz="3200" i="1" dirty="0" err="1"/>
              <a:t>job_len</a:t>
            </a:r>
            <a:r>
              <a:rPr lang="en-US" sz="3200" i="1" dirty="0"/>
              <a:t> </a:t>
            </a:r>
            <a:r>
              <a:rPr lang="en-US" sz="3200" dirty="0"/>
              <a:t>for every unfinished job</a:t>
            </a:r>
          </a:p>
        </p:txBody>
      </p:sp>
      <p:sp>
        <p:nvSpPr>
          <p:cNvPr id="168" name="TextBox 167"/>
          <p:cNvSpPr txBox="1"/>
          <p:nvPr/>
        </p:nvSpPr>
        <p:spPr>
          <a:xfrm>
            <a:off x="0" y="5965448"/>
            <a:ext cx="12192000" cy="892552"/>
          </a:xfrm>
          <a:prstGeom prst="rect">
            <a:avLst/>
          </a:prstGeom>
          <a:solidFill>
            <a:srgbClr val="FFC101"/>
          </a:solidFill>
        </p:spPr>
        <p:txBody>
          <a:bodyPr wrap="square" rtlCol="0">
            <a:spAutoFit/>
          </a:bodyPr>
          <a:lstStyle/>
          <a:p>
            <a:pPr algn="ctr"/>
            <a:endParaRPr lang="en-US" sz="1200" dirty="0"/>
          </a:p>
          <a:p>
            <a:pPr algn="ctr"/>
            <a:r>
              <a:rPr lang="en-US" sz="2800" dirty="0"/>
              <a:t>The reward can be chosen to exactly match with the objective </a:t>
            </a:r>
          </a:p>
          <a:p>
            <a:pPr algn="ctr"/>
            <a:endParaRPr lang="en-US" sz="1200" dirty="0"/>
          </a:p>
        </p:txBody>
      </p:sp>
      <p:sp>
        <p:nvSpPr>
          <p:cNvPr id="4" name="Notched Right Arrow 3"/>
          <p:cNvSpPr/>
          <p:nvPr/>
        </p:nvSpPr>
        <p:spPr>
          <a:xfrm rot="14698539">
            <a:off x="7985991" y="3499720"/>
            <a:ext cx="1109546" cy="684664"/>
          </a:xfrm>
          <a:prstGeom prst="notched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8355440" y="3544312"/>
            <a:ext cx="389850" cy="584775"/>
          </a:xfrm>
          <a:prstGeom prst="rect">
            <a:avLst/>
          </a:prstGeom>
          <a:noFill/>
        </p:spPr>
        <p:txBody>
          <a:bodyPr wrap="none" rtlCol="0">
            <a:spAutoFit/>
          </a:bodyPr>
          <a:lstStyle/>
          <a:p>
            <a:r>
              <a:rPr lang="en-US" sz="3200" dirty="0"/>
              <a:t>=</a:t>
            </a:r>
          </a:p>
        </p:txBody>
      </p:sp>
      <p:sp>
        <p:nvSpPr>
          <p:cNvPr id="7" name="TextBox 6"/>
          <p:cNvSpPr txBox="1"/>
          <p:nvPr/>
        </p:nvSpPr>
        <p:spPr>
          <a:xfrm>
            <a:off x="8745290" y="3589562"/>
            <a:ext cx="2326663" cy="461665"/>
          </a:xfrm>
          <a:prstGeom prst="rect">
            <a:avLst/>
          </a:prstGeom>
          <a:noFill/>
        </p:spPr>
        <p:txBody>
          <a:bodyPr wrap="none" rtlCol="0">
            <a:spAutoFit/>
          </a:bodyPr>
          <a:lstStyle/>
          <a:p>
            <a:r>
              <a:rPr lang="en-US" sz="2400" i="1" dirty="0"/>
              <a:t>sum over all time</a:t>
            </a:r>
          </a:p>
        </p:txBody>
      </p:sp>
    </p:spTree>
    <p:extLst>
      <p:ext uri="{BB962C8B-B14F-4D97-AF65-F5344CB8AC3E}">
        <p14:creationId xmlns:p14="http://schemas.microsoft.com/office/powerpoint/2010/main" val="1637868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66"/>
                                        </p:tgtEl>
                                        <p:attrNameLst>
                                          <p:attrName>style.visibility</p:attrName>
                                        </p:attrNameLst>
                                      </p:cBhvr>
                                      <p:to>
                                        <p:strVal val="visible"/>
                                      </p:to>
                                    </p:set>
                                    <p:animEffect transition="in" filter="fade">
                                      <p:cBhvr>
                                        <p:cTn id="10" dur="500"/>
                                        <p:tgtEl>
                                          <p:spTgt spid="16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300"/>
                                        <p:tgtEl>
                                          <p:spTgt spid="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300"/>
                                        <p:tgtEl>
                                          <p:spTgt spid="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3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1" nodeType="clickEffect">
                                  <p:stCondLst>
                                    <p:cond delay="0"/>
                                  </p:stCondLst>
                                  <p:childTnLst>
                                    <p:set>
                                      <p:cBhvr>
                                        <p:cTn id="33" dur="1" fill="hold">
                                          <p:stCondLst>
                                            <p:cond delay="0"/>
                                          </p:stCondLst>
                                        </p:cTn>
                                        <p:tgtEl>
                                          <p:spTgt spid="168"/>
                                        </p:tgtEl>
                                        <p:attrNameLst>
                                          <p:attrName>style.visibility</p:attrName>
                                        </p:attrNameLst>
                                      </p:cBhvr>
                                      <p:to>
                                        <p:strVal val="visible"/>
                                      </p:to>
                                    </p:set>
                                    <p:animEffect transition="in" filter="fade">
                                      <p:cBhvr>
                                        <p:cTn id="34" dur="300"/>
                                        <p:tgtEl>
                                          <p:spTgt spid="1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3" grpId="0" animBg="1"/>
      <p:bldP spid="167" grpId="0" animBg="1"/>
      <p:bldP spid="168" grpId="1" animBg="1"/>
      <p:bldP spid="4" grpId="0" animBg="1"/>
      <p:bldP spid="5"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3388" y="5205001"/>
            <a:ext cx="2610757" cy="78280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6851" y="4304308"/>
            <a:ext cx="3341625" cy="966253"/>
          </a:xfrm>
          <a:prstGeom prst="rect">
            <a:avLst/>
          </a:prstGeom>
        </p:spPr>
      </p:pic>
      <p:sp>
        <p:nvSpPr>
          <p:cNvPr id="238" name="TextBox 237"/>
          <p:cNvSpPr txBox="1"/>
          <p:nvPr/>
        </p:nvSpPr>
        <p:spPr>
          <a:xfrm>
            <a:off x="2635715" y="4464224"/>
            <a:ext cx="2646145" cy="523220"/>
          </a:xfrm>
          <a:prstGeom prst="rect">
            <a:avLst/>
          </a:prstGeom>
          <a:noFill/>
        </p:spPr>
        <p:txBody>
          <a:bodyPr wrap="square" rtlCol="0">
            <a:spAutoFit/>
          </a:bodyPr>
          <a:lstStyle/>
          <a:p>
            <a:r>
              <a:rPr lang="en-US" sz="2800" dirty="0"/>
              <a:t>Policy gradient:</a:t>
            </a:r>
          </a:p>
        </p:txBody>
      </p:sp>
      <p:sp>
        <p:nvSpPr>
          <p:cNvPr id="4" name="Slide Number Placeholder 3"/>
          <p:cNvSpPr>
            <a:spLocks noGrp="1"/>
          </p:cNvSpPr>
          <p:nvPr>
            <p:ph type="sldNum" sz="quarter" idx="12"/>
          </p:nvPr>
        </p:nvSpPr>
        <p:spPr/>
        <p:txBody>
          <a:bodyPr/>
          <a:lstStyle/>
          <a:p>
            <a:fld id="{E0EBB12F-08D1-5143-8348-1CE77D46ED74}" type="slidenum">
              <a:rPr lang="en-US" smtClean="0"/>
              <a:t>17</a:t>
            </a:fld>
            <a:endParaRPr lang="en-US"/>
          </a:p>
        </p:txBody>
      </p:sp>
      <p:cxnSp>
        <p:nvCxnSpPr>
          <p:cNvPr id="162" name="Straight Arrow Connector 161"/>
          <p:cNvCxnSpPr/>
          <p:nvPr/>
        </p:nvCxnSpPr>
        <p:spPr>
          <a:xfrm>
            <a:off x="7040590" y="4415645"/>
            <a:ext cx="1680996" cy="854916"/>
          </a:xfrm>
          <a:prstGeom prst="straightConnector1">
            <a:avLst/>
          </a:prstGeom>
          <a:ln w="25400" cmpd="sng">
            <a:solidFill>
              <a:srgbClr val="FF3E2F"/>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30638" y="5079478"/>
            <a:ext cx="643707" cy="849544"/>
          </a:xfrm>
          <a:prstGeom prst="rect">
            <a:avLst/>
          </a:prstGeom>
        </p:spPr>
      </p:pic>
      <p:sp>
        <p:nvSpPr>
          <p:cNvPr id="15" name="TextBox 14"/>
          <p:cNvSpPr txBox="1"/>
          <p:nvPr/>
        </p:nvSpPr>
        <p:spPr>
          <a:xfrm>
            <a:off x="8830996" y="5718998"/>
            <a:ext cx="2525948" cy="769441"/>
          </a:xfrm>
          <a:prstGeom prst="rect">
            <a:avLst/>
          </a:prstGeom>
          <a:noFill/>
        </p:spPr>
        <p:txBody>
          <a:bodyPr wrap="none" rtlCol="0">
            <a:spAutoFit/>
          </a:bodyPr>
          <a:lstStyle/>
          <a:p>
            <a:r>
              <a:rPr lang="en-US" sz="2200" dirty="0">
                <a:solidFill>
                  <a:srgbClr val="FF0000"/>
                </a:solidFill>
              </a:rPr>
              <a:t>estimate the returns</a:t>
            </a:r>
          </a:p>
          <a:p>
            <a:r>
              <a:rPr lang="en-US" sz="2200" dirty="0">
                <a:solidFill>
                  <a:srgbClr val="FF0000"/>
                </a:solidFill>
              </a:rPr>
              <a:t>from experience</a:t>
            </a:r>
          </a:p>
        </p:txBody>
      </p:sp>
      <p:sp>
        <p:nvSpPr>
          <p:cNvPr id="2" name="Title 1"/>
          <p:cNvSpPr>
            <a:spLocks noGrp="1"/>
          </p:cNvSpPr>
          <p:nvPr>
            <p:ph type="title"/>
          </p:nvPr>
        </p:nvSpPr>
        <p:spPr>
          <a:xfrm>
            <a:off x="838200" y="5365"/>
            <a:ext cx="10515600" cy="1325563"/>
          </a:xfrm>
        </p:spPr>
        <p:txBody>
          <a:bodyPr/>
          <a:lstStyle/>
          <a:p>
            <a:pPr algn="ctr"/>
            <a:r>
              <a:rPr lang="en-US" b="1" dirty="0">
                <a:solidFill>
                  <a:srgbClr val="0070C0"/>
                </a:solidFill>
              </a:rPr>
              <a:t>Reinforcement Learning agent</a:t>
            </a:r>
          </a:p>
        </p:txBody>
      </p:sp>
      <p:sp>
        <p:nvSpPr>
          <p:cNvPr id="88" name="Rectangle 87"/>
          <p:cNvSpPr/>
          <p:nvPr/>
        </p:nvSpPr>
        <p:spPr>
          <a:xfrm>
            <a:off x="3916318" y="1363406"/>
            <a:ext cx="5442627" cy="2728912"/>
          </a:xfrm>
          <a:prstGeom prst="rect">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9" name="TextBox 88"/>
          <p:cNvSpPr txBox="1"/>
          <p:nvPr/>
        </p:nvSpPr>
        <p:spPr>
          <a:xfrm>
            <a:off x="3922660" y="1372595"/>
            <a:ext cx="3057440" cy="369332"/>
          </a:xfrm>
          <a:prstGeom prst="rect">
            <a:avLst/>
          </a:prstGeom>
          <a:noFill/>
        </p:spPr>
        <p:txBody>
          <a:bodyPr wrap="none" rtlCol="0">
            <a:spAutoFit/>
          </a:bodyPr>
          <a:lstStyle/>
          <a:p>
            <a:r>
              <a:rPr lang="en-US" b="1" dirty="0"/>
              <a:t>Reinforcement Learning agent</a:t>
            </a:r>
          </a:p>
        </p:txBody>
      </p:sp>
      <p:sp>
        <p:nvSpPr>
          <p:cNvPr id="90" name="TextBox 89"/>
          <p:cNvSpPr txBox="1"/>
          <p:nvPr/>
        </p:nvSpPr>
        <p:spPr>
          <a:xfrm>
            <a:off x="4171569" y="2333277"/>
            <a:ext cx="1108975" cy="1015663"/>
          </a:xfrm>
          <a:prstGeom prst="rect">
            <a:avLst/>
          </a:prstGeom>
          <a:noFill/>
          <a:ln w="19050" cmpd="sng">
            <a:solidFill>
              <a:schemeClr val="tx1"/>
            </a:solidFill>
          </a:ln>
        </p:spPr>
        <p:txBody>
          <a:bodyPr wrap="square" rtlCol="0">
            <a:spAutoFit/>
          </a:bodyPr>
          <a:lstStyle/>
          <a:p>
            <a:pPr algn="ctr"/>
            <a:endParaRPr lang="en-US" sz="2000" dirty="0"/>
          </a:p>
          <a:p>
            <a:pPr algn="ctr"/>
            <a:r>
              <a:rPr lang="en-US" sz="2000" dirty="0"/>
              <a:t>State</a:t>
            </a:r>
            <a:r>
              <a:rPr lang="en-US" sz="2000" i="1" dirty="0"/>
              <a:t> s</a:t>
            </a:r>
          </a:p>
          <a:p>
            <a:pPr algn="ctr"/>
            <a:endParaRPr lang="en-US" sz="2000" dirty="0"/>
          </a:p>
        </p:txBody>
      </p:sp>
      <p:sp>
        <p:nvSpPr>
          <p:cNvPr id="91" name="Oval 90"/>
          <p:cNvSpPr/>
          <p:nvPr/>
        </p:nvSpPr>
        <p:spPr>
          <a:xfrm>
            <a:off x="5936766" y="2476237"/>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Oval 91"/>
          <p:cNvSpPr/>
          <p:nvPr/>
        </p:nvSpPr>
        <p:spPr>
          <a:xfrm>
            <a:off x="5936766" y="2767131"/>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Oval 92"/>
          <p:cNvSpPr/>
          <p:nvPr/>
        </p:nvSpPr>
        <p:spPr>
          <a:xfrm>
            <a:off x="5936766" y="3064881"/>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Oval 93"/>
          <p:cNvSpPr/>
          <p:nvPr/>
        </p:nvSpPr>
        <p:spPr>
          <a:xfrm>
            <a:off x="6559417" y="2476237"/>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Oval 94"/>
          <p:cNvSpPr/>
          <p:nvPr/>
        </p:nvSpPr>
        <p:spPr>
          <a:xfrm>
            <a:off x="6559417" y="2767131"/>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Oval 95"/>
          <p:cNvSpPr/>
          <p:nvPr/>
        </p:nvSpPr>
        <p:spPr>
          <a:xfrm>
            <a:off x="6559417" y="3064881"/>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Oval 96"/>
          <p:cNvSpPr/>
          <p:nvPr/>
        </p:nvSpPr>
        <p:spPr>
          <a:xfrm>
            <a:off x="5941210" y="3361528"/>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Oval 97"/>
          <p:cNvSpPr/>
          <p:nvPr/>
        </p:nvSpPr>
        <p:spPr>
          <a:xfrm>
            <a:off x="6563861" y="3361528"/>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Oval 98"/>
          <p:cNvSpPr/>
          <p:nvPr/>
        </p:nvSpPr>
        <p:spPr>
          <a:xfrm>
            <a:off x="7248887" y="2372275"/>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Oval 99"/>
          <p:cNvSpPr/>
          <p:nvPr/>
        </p:nvSpPr>
        <p:spPr>
          <a:xfrm>
            <a:off x="7248887" y="2661489"/>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Oval 100"/>
          <p:cNvSpPr/>
          <p:nvPr/>
        </p:nvSpPr>
        <p:spPr>
          <a:xfrm>
            <a:off x="7248887" y="2956097"/>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2" name="Straight Connector 101"/>
          <p:cNvCxnSpPr>
            <a:endCxn id="91" idx="2"/>
          </p:cNvCxnSpPr>
          <p:nvPr/>
        </p:nvCxnSpPr>
        <p:spPr>
          <a:xfrm flipV="1">
            <a:off x="5282766" y="2550215"/>
            <a:ext cx="654000" cy="7397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a:endCxn id="93" idx="2"/>
          </p:cNvCxnSpPr>
          <p:nvPr/>
        </p:nvCxnSpPr>
        <p:spPr>
          <a:xfrm>
            <a:off x="5282766" y="3008766"/>
            <a:ext cx="654000" cy="130093"/>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4" name="Straight Connector 103"/>
          <p:cNvCxnSpPr>
            <a:stCxn id="90" idx="3"/>
            <a:endCxn id="92" idx="2"/>
          </p:cNvCxnSpPr>
          <p:nvPr/>
        </p:nvCxnSpPr>
        <p:spPr>
          <a:xfrm>
            <a:off x="5280544" y="2841109"/>
            <a:ext cx="656222"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p:cNvCxnSpPr>
            <a:endCxn id="97" idx="2"/>
          </p:cNvCxnSpPr>
          <p:nvPr/>
        </p:nvCxnSpPr>
        <p:spPr>
          <a:xfrm>
            <a:off x="5275730" y="3207811"/>
            <a:ext cx="665480" cy="227695"/>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a:stCxn id="94" idx="6"/>
            <a:endCxn id="98" idx="2"/>
          </p:cNvCxnSpPr>
          <p:nvPr/>
        </p:nvCxnSpPr>
        <p:spPr>
          <a:xfrm>
            <a:off x="6084722" y="2550215"/>
            <a:ext cx="474695"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p:cNvCxnSpPr>
            <a:stCxn id="95" idx="6"/>
            <a:endCxn id="99" idx="2"/>
          </p:cNvCxnSpPr>
          <p:nvPr/>
        </p:nvCxnSpPr>
        <p:spPr>
          <a:xfrm>
            <a:off x="6084722" y="2841109"/>
            <a:ext cx="474695"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8" name="Straight Connector 107"/>
          <p:cNvCxnSpPr>
            <a:stCxn id="96" idx="6"/>
            <a:endCxn id="100" idx="2"/>
          </p:cNvCxnSpPr>
          <p:nvPr/>
        </p:nvCxnSpPr>
        <p:spPr>
          <a:xfrm>
            <a:off x="6084722" y="3138859"/>
            <a:ext cx="474695"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101" idx="6"/>
          </p:cNvCxnSpPr>
          <p:nvPr/>
        </p:nvCxnSpPr>
        <p:spPr>
          <a:xfrm>
            <a:off x="6089166" y="3435506"/>
            <a:ext cx="474695"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a:stCxn id="95" idx="6"/>
            <a:endCxn id="98" idx="2"/>
          </p:cNvCxnSpPr>
          <p:nvPr/>
        </p:nvCxnSpPr>
        <p:spPr>
          <a:xfrm flipV="1">
            <a:off x="6084722" y="2550215"/>
            <a:ext cx="474695" cy="290894"/>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a:stCxn id="94" idx="6"/>
            <a:endCxn id="99" idx="2"/>
          </p:cNvCxnSpPr>
          <p:nvPr/>
        </p:nvCxnSpPr>
        <p:spPr>
          <a:xfrm>
            <a:off x="6084722" y="2550215"/>
            <a:ext cx="474695" cy="290894"/>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a:stCxn id="94" idx="6"/>
            <a:endCxn id="100" idx="2"/>
          </p:cNvCxnSpPr>
          <p:nvPr/>
        </p:nvCxnSpPr>
        <p:spPr>
          <a:xfrm>
            <a:off x="6084722" y="2550215"/>
            <a:ext cx="474695" cy="588644"/>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a:stCxn id="95" idx="6"/>
          </p:cNvCxnSpPr>
          <p:nvPr/>
        </p:nvCxnSpPr>
        <p:spPr>
          <a:xfrm>
            <a:off x="6084722" y="2841109"/>
            <a:ext cx="479139" cy="594397"/>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p:cNvCxnSpPr>
            <a:stCxn id="94" idx="6"/>
          </p:cNvCxnSpPr>
          <p:nvPr/>
        </p:nvCxnSpPr>
        <p:spPr>
          <a:xfrm>
            <a:off x="6084722" y="2550215"/>
            <a:ext cx="479139" cy="885291"/>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p:cNvCxnSpPr>
            <a:stCxn id="95" idx="6"/>
            <a:endCxn id="100" idx="2"/>
          </p:cNvCxnSpPr>
          <p:nvPr/>
        </p:nvCxnSpPr>
        <p:spPr>
          <a:xfrm>
            <a:off x="6084722" y="2841109"/>
            <a:ext cx="474695" cy="29775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96" idx="6"/>
            <a:endCxn id="98" idx="2"/>
          </p:cNvCxnSpPr>
          <p:nvPr/>
        </p:nvCxnSpPr>
        <p:spPr>
          <a:xfrm flipV="1">
            <a:off x="6084722" y="2550215"/>
            <a:ext cx="474695" cy="588644"/>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7" name="Straight Connector 116"/>
          <p:cNvCxnSpPr>
            <a:stCxn id="96" idx="6"/>
          </p:cNvCxnSpPr>
          <p:nvPr/>
        </p:nvCxnSpPr>
        <p:spPr>
          <a:xfrm>
            <a:off x="6084722" y="3138859"/>
            <a:ext cx="479139" cy="296647"/>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a:stCxn id="96" idx="6"/>
            <a:endCxn id="99" idx="2"/>
          </p:cNvCxnSpPr>
          <p:nvPr/>
        </p:nvCxnSpPr>
        <p:spPr>
          <a:xfrm flipV="1">
            <a:off x="6084722" y="2841109"/>
            <a:ext cx="474695" cy="29775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9" name="Straight Connector 118"/>
          <p:cNvCxnSpPr>
            <a:stCxn id="101" idx="6"/>
            <a:endCxn id="99" idx="2"/>
          </p:cNvCxnSpPr>
          <p:nvPr/>
        </p:nvCxnSpPr>
        <p:spPr>
          <a:xfrm flipV="1">
            <a:off x="6089166" y="2841109"/>
            <a:ext cx="470251" cy="594397"/>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a:stCxn id="101" idx="6"/>
            <a:endCxn id="100" idx="2"/>
          </p:cNvCxnSpPr>
          <p:nvPr/>
        </p:nvCxnSpPr>
        <p:spPr>
          <a:xfrm flipV="1">
            <a:off x="6089166" y="3138859"/>
            <a:ext cx="470251" cy="296647"/>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1" name="Straight Connector 120"/>
          <p:cNvCxnSpPr>
            <a:stCxn id="101" idx="6"/>
            <a:endCxn id="98" idx="2"/>
          </p:cNvCxnSpPr>
          <p:nvPr/>
        </p:nvCxnSpPr>
        <p:spPr>
          <a:xfrm flipV="1">
            <a:off x="6089166" y="2550215"/>
            <a:ext cx="470251" cy="885291"/>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22" name="TextBox 121"/>
          <p:cNvSpPr txBox="1"/>
          <p:nvPr/>
        </p:nvSpPr>
        <p:spPr>
          <a:xfrm>
            <a:off x="5282766" y="1738041"/>
            <a:ext cx="2220673" cy="369332"/>
          </a:xfrm>
          <a:prstGeom prst="rect">
            <a:avLst/>
          </a:prstGeom>
          <a:noFill/>
        </p:spPr>
        <p:txBody>
          <a:bodyPr wrap="none" rtlCol="0">
            <a:spAutoFit/>
          </a:bodyPr>
          <a:lstStyle/>
          <a:p>
            <a:r>
              <a:rPr lang="en-US"/>
              <a:t>Deep Neural </a:t>
            </a:r>
            <a:r>
              <a:rPr lang="en-US" dirty="0"/>
              <a:t>Network</a:t>
            </a:r>
          </a:p>
        </p:txBody>
      </p:sp>
      <p:sp>
        <p:nvSpPr>
          <p:cNvPr id="123" name="TextBox 122"/>
          <p:cNvSpPr txBox="1"/>
          <p:nvPr/>
        </p:nvSpPr>
        <p:spPr>
          <a:xfrm>
            <a:off x="5894505" y="3572499"/>
            <a:ext cx="1354382" cy="369332"/>
          </a:xfrm>
          <a:prstGeom prst="rect">
            <a:avLst/>
          </a:prstGeom>
          <a:noFill/>
        </p:spPr>
        <p:txBody>
          <a:bodyPr wrap="none" rtlCol="0">
            <a:spAutoFit/>
          </a:bodyPr>
          <a:lstStyle/>
          <a:p>
            <a:r>
              <a:rPr lang="en-US" dirty="0"/>
              <a:t>parameter </a:t>
            </a:r>
            <a:r>
              <a:rPr lang="en-US" dirty="0" err="1"/>
              <a:t>θ</a:t>
            </a:r>
            <a:endParaRPr lang="en-US" dirty="0"/>
          </a:p>
        </p:txBody>
      </p:sp>
      <p:sp>
        <p:nvSpPr>
          <p:cNvPr id="124" name="TextBox 123"/>
          <p:cNvSpPr txBox="1"/>
          <p:nvPr/>
        </p:nvSpPr>
        <p:spPr>
          <a:xfrm>
            <a:off x="7415799" y="1636091"/>
            <a:ext cx="1283402" cy="646331"/>
          </a:xfrm>
          <a:prstGeom prst="rect">
            <a:avLst/>
          </a:prstGeom>
          <a:noFill/>
        </p:spPr>
        <p:txBody>
          <a:bodyPr wrap="square" rtlCol="0">
            <a:spAutoFit/>
          </a:bodyPr>
          <a:lstStyle/>
          <a:p>
            <a:r>
              <a:rPr lang="en-US" dirty="0"/>
              <a:t> policy </a:t>
            </a:r>
          </a:p>
          <a:p>
            <a:r>
              <a:rPr lang="en-US" dirty="0"/>
              <a:t>π</a:t>
            </a:r>
            <a:r>
              <a:rPr lang="en-US" baseline="-25000" dirty="0" err="1"/>
              <a:t>θ</a:t>
            </a:r>
            <a:r>
              <a:rPr lang="en-US" dirty="0"/>
              <a:t>(</a:t>
            </a:r>
            <a:r>
              <a:rPr lang="en-US" i="1" dirty="0"/>
              <a:t>s, a</a:t>
            </a:r>
            <a:r>
              <a:rPr lang="en-US" dirty="0"/>
              <a:t>)</a:t>
            </a:r>
          </a:p>
        </p:txBody>
      </p:sp>
      <p:sp>
        <p:nvSpPr>
          <p:cNvPr id="125" name="Oval 124"/>
          <p:cNvSpPr/>
          <p:nvPr/>
        </p:nvSpPr>
        <p:spPr>
          <a:xfrm>
            <a:off x="5936766" y="2175869"/>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Oval 125"/>
          <p:cNvSpPr/>
          <p:nvPr/>
        </p:nvSpPr>
        <p:spPr>
          <a:xfrm>
            <a:off x="6559417" y="2175869"/>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7" name="Straight Connector 126"/>
          <p:cNvCxnSpPr/>
          <p:nvPr/>
        </p:nvCxnSpPr>
        <p:spPr>
          <a:xfrm>
            <a:off x="6084722" y="2249847"/>
            <a:ext cx="474695"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8" name="Straight Connector 127"/>
          <p:cNvCxnSpPr>
            <a:endCxn id="98" idx="2"/>
          </p:cNvCxnSpPr>
          <p:nvPr/>
        </p:nvCxnSpPr>
        <p:spPr>
          <a:xfrm>
            <a:off x="6084722" y="2249847"/>
            <a:ext cx="474695" cy="30036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9" name="Straight Connector 128"/>
          <p:cNvCxnSpPr>
            <a:endCxn id="99" idx="2"/>
          </p:cNvCxnSpPr>
          <p:nvPr/>
        </p:nvCxnSpPr>
        <p:spPr>
          <a:xfrm>
            <a:off x="6084722" y="2249847"/>
            <a:ext cx="474695" cy="591262"/>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0" name="Straight Connector 129"/>
          <p:cNvCxnSpPr>
            <a:endCxn id="100" idx="2"/>
          </p:cNvCxnSpPr>
          <p:nvPr/>
        </p:nvCxnSpPr>
        <p:spPr>
          <a:xfrm>
            <a:off x="6084722" y="2249847"/>
            <a:ext cx="474695" cy="889012"/>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p:nvPr/>
        </p:nvCxnSpPr>
        <p:spPr>
          <a:xfrm>
            <a:off x="6084722" y="2249847"/>
            <a:ext cx="479139" cy="1185659"/>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2" name="Straight Connector 131"/>
          <p:cNvCxnSpPr>
            <a:stCxn id="94" idx="6"/>
          </p:cNvCxnSpPr>
          <p:nvPr/>
        </p:nvCxnSpPr>
        <p:spPr>
          <a:xfrm flipV="1">
            <a:off x="6084722" y="2249847"/>
            <a:ext cx="474695" cy="30036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3" name="Straight Connector 132"/>
          <p:cNvCxnSpPr>
            <a:stCxn id="95" idx="6"/>
          </p:cNvCxnSpPr>
          <p:nvPr/>
        </p:nvCxnSpPr>
        <p:spPr>
          <a:xfrm flipV="1">
            <a:off x="6084722" y="2249847"/>
            <a:ext cx="474695" cy="591262"/>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p:cNvCxnSpPr>
            <a:stCxn id="96" idx="6"/>
          </p:cNvCxnSpPr>
          <p:nvPr/>
        </p:nvCxnSpPr>
        <p:spPr>
          <a:xfrm flipV="1">
            <a:off x="6084722" y="2249847"/>
            <a:ext cx="474695" cy="889012"/>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5" name="Straight Connector 134"/>
          <p:cNvCxnSpPr>
            <a:stCxn id="101" idx="6"/>
          </p:cNvCxnSpPr>
          <p:nvPr/>
        </p:nvCxnSpPr>
        <p:spPr>
          <a:xfrm flipV="1">
            <a:off x="6089166" y="2249847"/>
            <a:ext cx="470251" cy="1185659"/>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6" name="Straight Connector 135"/>
          <p:cNvCxnSpPr>
            <a:endCxn id="125" idx="2"/>
          </p:cNvCxnSpPr>
          <p:nvPr/>
        </p:nvCxnSpPr>
        <p:spPr>
          <a:xfrm flipV="1">
            <a:off x="5275730" y="2249847"/>
            <a:ext cx="661036" cy="210495"/>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7" name="Straight Connector 136"/>
          <p:cNvCxnSpPr/>
          <p:nvPr/>
        </p:nvCxnSpPr>
        <p:spPr>
          <a:xfrm>
            <a:off x="6707373" y="2249847"/>
            <a:ext cx="541514" cy="196406"/>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8" name="Straight Connector 137"/>
          <p:cNvCxnSpPr>
            <a:stCxn id="98" idx="6"/>
          </p:cNvCxnSpPr>
          <p:nvPr/>
        </p:nvCxnSpPr>
        <p:spPr>
          <a:xfrm flipV="1">
            <a:off x="6707373" y="2446253"/>
            <a:ext cx="541514" cy="103962"/>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9" name="Straight Connector 138"/>
          <p:cNvCxnSpPr>
            <a:stCxn id="99" idx="6"/>
          </p:cNvCxnSpPr>
          <p:nvPr/>
        </p:nvCxnSpPr>
        <p:spPr>
          <a:xfrm flipV="1">
            <a:off x="6707373" y="2446253"/>
            <a:ext cx="541514" cy="394856"/>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40" name="Oval 139"/>
          <p:cNvSpPr/>
          <p:nvPr/>
        </p:nvSpPr>
        <p:spPr>
          <a:xfrm>
            <a:off x="7248887" y="3253726"/>
            <a:ext cx="147956" cy="147956"/>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1" name="Straight Connector 140"/>
          <p:cNvCxnSpPr>
            <a:stCxn id="100" idx="6"/>
          </p:cNvCxnSpPr>
          <p:nvPr/>
        </p:nvCxnSpPr>
        <p:spPr>
          <a:xfrm flipV="1">
            <a:off x="6707373" y="2446253"/>
            <a:ext cx="541514" cy="692606"/>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2" name="Straight Connector 141"/>
          <p:cNvCxnSpPr/>
          <p:nvPr/>
        </p:nvCxnSpPr>
        <p:spPr>
          <a:xfrm flipV="1">
            <a:off x="6711817" y="2446253"/>
            <a:ext cx="537070" cy="989253"/>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3" name="Straight Connector 142"/>
          <p:cNvCxnSpPr>
            <a:endCxn id="106" idx="2"/>
          </p:cNvCxnSpPr>
          <p:nvPr/>
        </p:nvCxnSpPr>
        <p:spPr>
          <a:xfrm>
            <a:off x="6707373" y="2249847"/>
            <a:ext cx="541514" cy="48562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4" name="Straight Connector 143"/>
          <p:cNvCxnSpPr>
            <a:stCxn id="98" idx="6"/>
            <a:endCxn id="106" idx="2"/>
          </p:cNvCxnSpPr>
          <p:nvPr/>
        </p:nvCxnSpPr>
        <p:spPr>
          <a:xfrm>
            <a:off x="6707373" y="2550215"/>
            <a:ext cx="541514" cy="185252"/>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5" name="Straight Connector 144"/>
          <p:cNvCxnSpPr>
            <a:stCxn id="99" idx="6"/>
            <a:endCxn id="106" idx="2"/>
          </p:cNvCxnSpPr>
          <p:nvPr/>
        </p:nvCxnSpPr>
        <p:spPr>
          <a:xfrm flipV="1">
            <a:off x="6707373" y="2735467"/>
            <a:ext cx="541514" cy="105642"/>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6" name="Straight Connector 145"/>
          <p:cNvCxnSpPr>
            <a:stCxn id="100" idx="6"/>
            <a:endCxn id="106" idx="2"/>
          </p:cNvCxnSpPr>
          <p:nvPr/>
        </p:nvCxnSpPr>
        <p:spPr>
          <a:xfrm flipV="1">
            <a:off x="6707373" y="2735467"/>
            <a:ext cx="541514" cy="403392"/>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7" name="Straight Connector 146"/>
          <p:cNvCxnSpPr>
            <a:endCxn id="106" idx="2"/>
          </p:cNvCxnSpPr>
          <p:nvPr/>
        </p:nvCxnSpPr>
        <p:spPr>
          <a:xfrm flipV="1">
            <a:off x="6711817" y="2735467"/>
            <a:ext cx="537070" cy="700039"/>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8" name="Straight Connector 147"/>
          <p:cNvCxnSpPr>
            <a:endCxn id="107" idx="2"/>
          </p:cNvCxnSpPr>
          <p:nvPr/>
        </p:nvCxnSpPr>
        <p:spPr>
          <a:xfrm>
            <a:off x="6707373" y="2249847"/>
            <a:ext cx="541514" cy="780228"/>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9" name="Straight Connector 148"/>
          <p:cNvCxnSpPr>
            <a:stCxn id="98" idx="6"/>
            <a:endCxn id="107" idx="2"/>
          </p:cNvCxnSpPr>
          <p:nvPr/>
        </p:nvCxnSpPr>
        <p:spPr>
          <a:xfrm>
            <a:off x="6707373" y="2550215"/>
            <a:ext cx="541514" cy="47986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50" name="Straight Connector 149"/>
          <p:cNvCxnSpPr>
            <a:stCxn id="99" idx="6"/>
            <a:endCxn id="107" idx="2"/>
          </p:cNvCxnSpPr>
          <p:nvPr/>
        </p:nvCxnSpPr>
        <p:spPr>
          <a:xfrm>
            <a:off x="6707373" y="2841109"/>
            <a:ext cx="541514" cy="188966"/>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51" name="Straight Connector 150"/>
          <p:cNvCxnSpPr>
            <a:stCxn id="100" idx="6"/>
            <a:endCxn id="107" idx="2"/>
          </p:cNvCxnSpPr>
          <p:nvPr/>
        </p:nvCxnSpPr>
        <p:spPr>
          <a:xfrm flipV="1">
            <a:off x="6707373" y="3030075"/>
            <a:ext cx="541514" cy="108784"/>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52" name="Straight Connector 151"/>
          <p:cNvCxnSpPr>
            <a:endCxn id="107" idx="2"/>
          </p:cNvCxnSpPr>
          <p:nvPr/>
        </p:nvCxnSpPr>
        <p:spPr>
          <a:xfrm flipV="1">
            <a:off x="6711817" y="3030075"/>
            <a:ext cx="537070" cy="405431"/>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a:off x="6707373" y="2249847"/>
            <a:ext cx="541514" cy="1077857"/>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54" name="Straight Connector 153"/>
          <p:cNvCxnSpPr>
            <a:stCxn id="98" idx="6"/>
          </p:cNvCxnSpPr>
          <p:nvPr/>
        </p:nvCxnSpPr>
        <p:spPr>
          <a:xfrm>
            <a:off x="6707373" y="2550215"/>
            <a:ext cx="541514" cy="777489"/>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55" name="Straight Connector 154"/>
          <p:cNvCxnSpPr>
            <a:stCxn id="99" idx="6"/>
          </p:cNvCxnSpPr>
          <p:nvPr/>
        </p:nvCxnSpPr>
        <p:spPr>
          <a:xfrm>
            <a:off x="6707373" y="2841109"/>
            <a:ext cx="541514" cy="486595"/>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56" name="Straight Connector 155"/>
          <p:cNvCxnSpPr>
            <a:stCxn id="100" idx="6"/>
          </p:cNvCxnSpPr>
          <p:nvPr/>
        </p:nvCxnSpPr>
        <p:spPr>
          <a:xfrm>
            <a:off x="6707373" y="3138859"/>
            <a:ext cx="541514" cy="188845"/>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57" name="Straight Connector 156"/>
          <p:cNvCxnSpPr/>
          <p:nvPr/>
        </p:nvCxnSpPr>
        <p:spPr>
          <a:xfrm flipV="1">
            <a:off x="6711817" y="3327704"/>
            <a:ext cx="537070" cy="107802"/>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158" name="Picture 157" descr="Screen Shot 2016-07-15 at 8.47.09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15799" y="2235560"/>
            <a:ext cx="408220" cy="1410318"/>
          </a:xfrm>
          <a:prstGeom prst="rect">
            <a:avLst/>
          </a:prstGeom>
        </p:spPr>
      </p:pic>
      <p:sp>
        <p:nvSpPr>
          <p:cNvPr id="159" name="Oval 158"/>
          <p:cNvSpPr/>
          <p:nvPr/>
        </p:nvSpPr>
        <p:spPr>
          <a:xfrm>
            <a:off x="7859860" y="3000768"/>
            <a:ext cx="103286" cy="103286"/>
          </a:xfrm>
          <a:prstGeom prst="ellipse">
            <a:avLst/>
          </a:prstGeom>
          <a:solidFill>
            <a:schemeClr val="tx1"/>
          </a:solid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0" name="Straight Arrow Connector 159"/>
          <p:cNvCxnSpPr/>
          <p:nvPr/>
        </p:nvCxnSpPr>
        <p:spPr>
          <a:xfrm>
            <a:off x="7933913" y="3052189"/>
            <a:ext cx="1882676" cy="0"/>
          </a:xfrm>
          <a:prstGeom prst="straightConnector1">
            <a:avLst/>
          </a:prstGeom>
          <a:ln w="19050" cmpd="sng">
            <a:solidFill>
              <a:srgbClr val="000000"/>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sp>
        <p:nvSpPr>
          <p:cNvPr id="164" name="TextBox 163"/>
          <p:cNvSpPr txBox="1"/>
          <p:nvPr/>
        </p:nvSpPr>
        <p:spPr>
          <a:xfrm>
            <a:off x="7984589" y="2682857"/>
            <a:ext cx="1473994" cy="369332"/>
          </a:xfrm>
          <a:prstGeom prst="rect">
            <a:avLst/>
          </a:prstGeom>
          <a:noFill/>
        </p:spPr>
        <p:txBody>
          <a:bodyPr wrap="none" rtlCol="0">
            <a:spAutoFit/>
          </a:bodyPr>
          <a:lstStyle/>
          <a:p>
            <a:r>
              <a:rPr lang="en-US" dirty="0"/>
              <a:t>Take action </a:t>
            </a:r>
            <a:r>
              <a:rPr lang="en-US" i="1" dirty="0"/>
              <a:t>a</a:t>
            </a:r>
          </a:p>
        </p:txBody>
      </p:sp>
      <p:cxnSp>
        <p:nvCxnSpPr>
          <p:cNvPr id="168" name="Straight Arrow Connector 167"/>
          <p:cNvCxnSpPr>
            <a:endCxn id="90" idx="1"/>
          </p:cNvCxnSpPr>
          <p:nvPr/>
        </p:nvCxnSpPr>
        <p:spPr>
          <a:xfrm>
            <a:off x="3253697" y="2840096"/>
            <a:ext cx="917872" cy="1013"/>
          </a:xfrm>
          <a:prstGeom prst="straightConnector1">
            <a:avLst/>
          </a:prstGeom>
          <a:ln w="19050" cmpd="sng">
            <a:solidFill>
              <a:srgbClr val="000000"/>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pic>
        <p:nvPicPr>
          <p:cNvPr id="175" name="Picture 17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59118" y="24309764"/>
            <a:ext cx="8503496" cy="1398251"/>
          </a:xfrm>
          <a:prstGeom prst="rect">
            <a:avLst/>
          </a:prstGeom>
        </p:spPr>
      </p:pic>
      <p:pic>
        <p:nvPicPr>
          <p:cNvPr id="176" name="Picture 17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11518" y="24462164"/>
            <a:ext cx="8503496" cy="1398251"/>
          </a:xfrm>
          <a:prstGeom prst="rect">
            <a:avLst/>
          </a:prstGeom>
        </p:spPr>
      </p:pic>
      <p:pic>
        <p:nvPicPr>
          <p:cNvPr id="177" name="Picture 17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63918" y="24614564"/>
            <a:ext cx="8503496" cy="1398251"/>
          </a:xfrm>
          <a:prstGeom prst="rect">
            <a:avLst/>
          </a:prstGeom>
        </p:spPr>
      </p:pic>
      <p:pic>
        <p:nvPicPr>
          <p:cNvPr id="178" name="Picture 17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16318" y="24766964"/>
            <a:ext cx="8503496" cy="1398251"/>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05156" y="2235560"/>
            <a:ext cx="1550496" cy="1237342"/>
          </a:xfrm>
          <a:prstGeom prst="rect">
            <a:avLst/>
          </a:prstGeom>
        </p:spPr>
      </p:pic>
      <p:sp>
        <p:nvSpPr>
          <p:cNvPr id="5" name="Rectangle 4">
            <a:extLst>
              <a:ext uri="{FF2B5EF4-FFF2-40B4-BE49-F238E27FC236}">
                <a16:creationId xmlns:a16="http://schemas.microsoft.com/office/drawing/2014/main" id="{9D08D3A2-2B6D-594D-94B4-D2CA8EDD58A6}"/>
              </a:ext>
            </a:extLst>
          </p:cNvPr>
          <p:cNvSpPr/>
          <p:nvPr/>
        </p:nvSpPr>
        <p:spPr>
          <a:xfrm>
            <a:off x="2735765" y="5819297"/>
            <a:ext cx="4646341" cy="584775"/>
          </a:xfrm>
          <a:prstGeom prst="rect">
            <a:avLst/>
          </a:prstGeom>
        </p:spPr>
        <p:txBody>
          <a:bodyPr wrap="square">
            <a:spAutoFit/>
          </a:bodyPr>
          <a:lstStyle/>
          <a:p>
            <a:r>
              <a:rPr lang="en-US" sz="1600" dirty="0"/>
              <a:t>Calculate derivative to</a:t>
            </a:r>
            <a:r>
              <a:rPr lang="zh-CN" altLang="en-US" sz="1600" dirty="0"/>
              <a:t> </a:t>
            </a:r>
            <a:r>
              <a:rPr lang="en-US" altLang="zh-CN" sz="1600" dirty="0"/>
              <a:t>decide</a:t>
            </a:r>
            <a:r>
              <a:rPr lang="en-US" sz="1600" dirty="0"/>
              <a:t> which direction</a:t>
            </a:r>
            <a:r>
              <a:rPr lang="zh-CN" altLang="en-US" sz="1600" dirty="0"/>
              <a:t> </a:t>
            </a:r>
            <a:endParaRPr lang="en-US" altLang="zh-CN" sz="1600" dirty="0"/>
          </a:p>
          <a:p>
            <a:r>
              <a:rPr lang="en-US" altLang="zh-CN" sz="1600" dirty="0"/>
              <a:t>will</a:t>
            </a:r>
            <a:r>
              <a:rPr lang="zh-CN" altLang="en-US" sz="1600" dirty="0"/>
              <a:t> </a:t>
            </a:r>
            <a:r>
              <a:rPr lang="en-US" altLang="zh-CN" sz="1600" dirty="0"/>
              <a:t>lead</a:t>
            </a:r>
            <a:r>
              <a:rPr lang="zh-CN" altLang="en-US" sz="1600" dirty="0"/>
              <a:t> </a:t>
            </a:r>
            <a:r>
              <a:rPr lang="en-US" altLang="zh-CN" sz="1600" dirty="0"/>
              <a:t>to</a:t>
            </a:r>
            <a:r>
              <a:rPr lang="zh-CN" altLang="en-US" sz="1600" dirty="0"/>
              <a:t> </a:t>
            </a:r>
            <a:r>
              <a:rPr lang="en-US" sz="1600" dirty="0"/>
              <a:t>a higher log-likelihood of </a:t>
            </a:r>
            <a:r>
              <a:rPr lang="en-US" sz="1600" dirty="0" err="1"/>
              <a:t>a_t</a:t>
            </a:r>
            <a:r>
              <a:rPr lang="en-US" sz="1600" dirty="0"/>
              <a:t> action at </a:t>
            </a:r>
            <a:r>
              <a:rPr lang="en-US" sz="1600" dirty="0" err="1"/>
              <a:t>s_t</a:t>
            </a:r>
            <a:endParaRPr lang="en-US" sz="1600" dirty="0"/>
          </a:p>
        </p:txBody>
      </p:sp>
      <p:cxnSp>
        <p:nvCxnSpPr>
          <p:cNvPr id="161" name="Straight Arrow Connector 160">
            <a:extLst>
              <a:ext uri="{FF2B5EF4-FFF2-40B4-BE49-F238E27FC236}">
                <a16:creationId xmlns:a16="http://schemas.microsoft.com/office/drawing/2014/main" id="{CCBF65F1-FE96-5B45-AF6E-4ED8175CA669}"/>
              </a:ext>
            </a:extLst>
          </p:cNvPr>
          <p:cNvCxnSpPr>
            <a:cxnSpLocks/>
          </p:cNvCxnSpPr>
          <p:nvPr/>
        </p:nvCxnSpPr>
        <p:spPr>
          <a:xfrm flipV="1">
            <a:off x="5646688" y="4824761"/>
            <a:ext cx="932532" cy="962484"/>
          </a:xfrm>
          <a:prstGeom prst="straightConnector1">
            <a:avLst/>
          </a:prstGeom>
          <a:ln w="25400" cmpd="sng">
            <a:solidFill>
              <a:srgbClr val="FF3E2F"/>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62277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0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1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1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1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1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1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1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16"/>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1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1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19"/>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20"/>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21"/>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22"/>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23"/>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2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26"/>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27"/>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28"/>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29"/>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130"/>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131"/>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32"/>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133"/>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34"/>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135"/>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137"/>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138"/>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139"/>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140"/>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141"/>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142"/>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143"/>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144"/>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145"/>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146"/>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147"/>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148"/>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149"/>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150"/>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151"/>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152"/>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153"/>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154"/>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155"/>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156"/>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157"/>
                                        </p:tgtEl>
                                        <p:attrNameLst>
                                          <p:attrName>style.visibility</p:attrName>
                                        </p:attrNameLst>
                                      </p:cBhvr>
                                      <p:to>
                                        <p:strVal val="visible"/>
                                      </p:to>
                                    </p:set>
                                  </p:childTnLst>
                                </p:cTn>
                              </p:par>
                              <p:par>
                                <p:cTn id="141" presetID="1" presetClass="entr" presetSubtype="0" fill="hold" nodeType="withEffect">
                                  <p:stCondLst>
                                    <p:cond delay="0"/>
                                  </p:stCondLst>
                                  <p:childTnLst>
                                    <p:set>
                                      <p:cBhvr>
                                        <p:cTn id="142" dur="1" fill="hold">
                                          <p:stCondLst>
                                            <p:cond delay="0"/>
                                          </p:stCondLst>
                                        </p:cTn>
                                        <p:tgtEl>
                                          <p:spTgt spid="136"/>
                                        </p:tgtEl>
                                        <p:attrNameLst>
                                          <p:attrName>style.visibility</p:attrName>
                                        </p:attrNameLst>
                                      </p:cBhvr>
                                      <p:to>
                                        <p:strVal val="visible"/>
                                      </p:to>
                                    </p:set>
                                  </p:childTnLst>
                                </p:cTn>
                              </p:par>
                              <p:par>
                                <p:cTn id="143" presetID="1" presetClass="entr" presetSubtype="0" fill="hold" nodeType="withEffect">
                                  <p:stCondLst>
                                    <p:cond delay="0"/>
                                  </p:stCondLst>
                                  <p:childTnLst>
                                    <p:set>
                                      <p:cBhvr>
                                        <p:cTn id="144" dur="1" fill="hold">
                                          <p:stCondLst>
                                            <p:cond delay="0"/>
                                          </p:stCondLst>
                                        </p:cTn>
                                        <p:tgtEl>
                                          <p:spTgt spid="102"/>
                                        </p:tgtEl>
                                        <p:attrNameLst>
                                          <p:attrName>style.visibility</p:attrName>
                                        </p:attrNameLst>
                                      </p:cBhvr>
                                      <p:to>
                                        <p:strVal val="visible"/>
                                      </p:to>
                                    </p:set>
                                  </p:childTnLst>
                                </p:cTn>
                              </p:par>
                              <p:par>
                                <p:cTn id="145" presetID="1" presetClass="entr" presetSubtype="0" fill="hold" nodeType="withEffect">
                                  <p:stCondLst>
                                    <p:cond delay="0"/>
                                  </p:stCondLst>
                                  <p:childTnLst>
                                    <p:set>
                                      <p:cBhvr>
                                        <p:cTn id="146" dur="1" fill="hold">
                                          <p:stCondLst>
                                            <p:cond delay="0"/>
                                          </p:stCondLst>
                                        </p:cTn>
                                        <p:tgtEl>
                                          <p:spTgt spid="104"/>
                                        </p:tgtEl>
                                        <p:attrNameLst>
                                          <p:attrName>style.visibility</p:attrName>
                                        </p:attrNameLst>
                                      </p:cBhvr>
                                      <p:to>
                                        <p:strVal val="visible"/>
                                      </p:to>
                                    </p:set>
                                  </p:childTnLst>
                                </p:cTn>
                              </p:par>
                              <p:par>
                                <p:cTn id="147" presetID="1" presetClass="entr" presetSubtype="0" fill="hold" nodeType="withEffect">
                                  <p:stCondLst>
                                    <p:cond delay="0"/>
                                  </p:stCondLst>
                                  <p:childTnLst>
                                    <p:set>
                                      <p:cBhvr>
                                        <p:cTn id="148" dur="1" fill="hold">
                                          <p:stCondLst>
                                            <p:cond delay="0"/>
                                          </p:stCondLst>
                                        </p:cTn>
                                        <p:tgtEl>
                                          <p:spTgt spid="103"/>
                                        </p:tgtEl>
                                        <p:attrNameLst>
                                          <p:attrName>style.visibility</p:attrName>
                                        </p:attrNameLst>
                                      </p:cBhvr>
                                      <p:to>
                                        <p:strVal val="visible"/>
                                      </p:to>
                                    </p:set>
                                  </p:childTnLst>
                                </p:cTn>
                              </p:par>
                              <p:par>
                                <p:cTn id="149" presetID="1" presetClass="entr" presetSubtype="0" fill="hold" nodeType="withEffect">
                                  <p:stCondLst>
                                    <p:cond delay="0"/>
                                  </p:stCondLst>
                                  <p:childTnLst>
                                    <p:set>
                                      <p:cBhvr>
                                        <p:cTn id="150" dur="1" fill="hold">
                                          <p:stCondLst>
                                            <p:cond delay="0"/>
                                          </p:stCondLst>
                                        </p:cTn>
                                        <p:tgtEl>
                                          <p:spTgt spid="105"/>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nodeType="clickEffect">
                                  <p:stCondLst>
                                    <p:cond delay="0"/>
                                  </p:stCondLst>
                                  <p:childTnLst>
                                    <p:set>
                                      <p:cBhvr>
                                        <p:cTn id="154" dur="1" fill="hold">
                                          <p:stCondLst>
                                            <p:cond delay="0"/>
                                          </p:stCondLst>
                                        </p:cTn>
                                        <p:tgtEl>
                                          <p:spTgt spid="158"/>
                                        </p:tgtEl>
                                        <p:attrNameLst>
                                          <p:attrName>style.visibility</p:attrName>
                                        </p:attrNameLst>
                                      </p:cBhvr>
                                      <p:to>
                                        <p:strVal val="visible"/>
                                      </p:to>
                                    </p:set>
                                  </p:childTnLst>
                                </p:cTn>
                              </p:par>
                              <p:par>
                                <p:cTn id="155" presetID="1" presetClass="entr" presetSubtype="0" fill="hold" grpId="0" nodeType="withEffect">
                                  <p:stCondLst>
                                    <p:cond delay="0"/>
                                  </p:stCondLst>
                                  <p:childTnLst>
                                    <p:set>
                                      <p:cBhvr>
                                        <p:cTn id="156" dur="1" fill="hold">
                                          <p:stCondLst>
                                            <p:cond delay="0"/>
                                          </p:stCondLst>
                                        </p:cTn>
                                        <p:tgtEl>
                                          <p:spTgt spid="124"/>
                                        </p:tgtEl>
                                        <p:attrNameLst>
                                          <p:attrName>style.visibility</p:attrName>
                                        </p:attrNameLst>
                                      </p:cBhvr>
                                      <p:to>
                                        <p:strVal val="visible"/>
                                      </p:to>
                                    </p:se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grpId="0" nodeType="clickEffect">
                                  <p:stCondLst>
                                    <p:cond delay="0"/>
                                  </p:stCondLst>
                                  <p:childTnLst>
                                    <p:set>
                                      <p:cBhvr>
                                        <p:cTn id="160" dur="1" fill="hold">
                                          <p:stCondLst>
                                            <p:cond delay="0"/>
                                          </p:stCondLst>
                                        </p:cTn>
                                        <p:tgtEl>
                                          <p:spTgt spid="164"/>
                                        </p:tgtEl>
                                        <p:attrNameLst>
                                          <p:attrName>style.visibility</p:attrName>
                                        </p:attrNameLst>
                                      </p:cBhvr>
                                      <p:to>
                                        <p:strVal val="visible"/>
                                      </p:to>
                                    </p:set>
                                  </p:childTnLst>
                                </p:cTn>
                              </p:par>
                              <p:par>
                                <p:cTn id="161" presetID="1" presetClass="entr" presetSubtype="0" fill="hold" grpId="0" nodeType="withEffect">
                                  <p:stCondLst>
                                    <p:cond delay="0"/>
                                  </p:stCondLst>
                                  <p:childTnLst>
                                    <p:set>
                                      <p:cBhvr>
                                        <p:cTn id="162" dur="1" fill="hold">
                                          <p:stCondLst>
                                            <p:cond delay="0"/>
                                          </p:stCondLst>
                                        </p:cTn>
                                        <p:tgtEl>
                                          <p:spTgt spid="159"/>
                                        </p:tgtEl>
                                        <p:attrNameLst>
                                          <p:attrName>style.visibility</p:attrName>
                                        </p:attrNameLst>
                                      </p:cBhvr>
                                      <p:to>
                                        <p:strVal val="visible"/>
                                      </p:to>
                                    </p:set>
                                  </p:childTnLst>
                                </p:cTn>
                              </p:par>
                              <p:par>
                                <p:cTn id="163" presetID="1" presetClass="entr" presetSubtype="0" fill="hold" nodeType="withEffect">
                                  <p:stCondLst>
                                    <p:cond delay="0"/>
                                  </p:stCondLst>
                                  <p:childTnLst>
                                    <p:set>
                                      <p:cBhvr>
                                        <p:cTn id="164" dur="1" fill="hold">
                                          <p:stCondLst>
                                            <p:cond delay="0"/>
                                          </p:stCondLst>
                                        </p:cTn>
                                        <p:tgtEl>
                                          <p:spTgt spid="160"/>
                                        </p:tgtEl>
                                        <p:attrNameLst>
                                          <p:attrName>style.visibility</p:attrName>
                                        </p:attrNameLst>
                                      </p:cBhvr>
                                      <p:to>
                                        <p:strVal val="visible"/>
                                      </p:to>
                                    </p:set>
                                  </p:childTnLst>
                                </p:cTn>
                              </p:par>
                              <p:par>
                                <p:cTn id="165" presetID="10" presetClass="entr" presetSubtype="0" fill="hold" grpId="0" nodeType="withEffect">
                                  <p:stCondLst>
                                    <p:cond delay="0"/>
                                  </p:stCondLst>
                                  <p:childTnLst>
                                    <p:set>
                                      <p:cBhvr>
                                        <p:cTn id="166" dur="1" fill="hold">
                                          <p:stCondLst>
                                            <p:cond delay="0"/>
                                          </p:stCondLst>
                                        </p:cTn>
                                        <p:tgtEl>
                                          <p:spTgt spid="238"/>
                                        </p:tgtEl>
                                        <p:attrNameLst>
                                          <p:attrName>style.visibility</p:attrName>
                                        </p:attrNameLst>
                                      </p:cBhvr>
                                      <p:to>
                                        <p:strVal val="visible"/>
                                      </p:to>
                                    </p:set>
                                    <p:animEffect transition="in" filter="fade">
                                      <p:cBhvr>
                                        <p:cTn id="167" dur="300"/>
                                        <p:tgtEl>
                                          <p:spTgt spid="238"/>
                                        </p:tgtEl>
                                      </p:cBhvr>
                                    </p:animEffect>
                                  </p:childTnLst>
                                </p:cTn>
                              </p:par>
                              <p:par>
                                <p:cTn id="168" presetID="10" presetClass="entr" presetSubtype="0" fill="hold" nodeType="withEffect">
                                  <p:stCondLst>
                                    <p:cond delay="0"/>
                                  </p:stCondLst>
                                  <p:childTnLst>
                                    <p:set>
                                      <p:cBhvr>
                                        <p:cTn id="169" dur="1" fill="hold">
                                          <p:stCondLst>
                                            <p:cond delay="0"/>
                                          </p:stCondLst>
                                        </p:cTn>
                                        <p:tgtEl>
                                          <p:spTgt spid="3"/>
                                        </p:tgtEl>
                                        <p:attrNameLst>
                                          <p:attrName>style.visibility</p:attrName>
                                        </p:attrNameLst>
                                      </p:cBhvr>
                                      <p:to>
                                        <p:strVal val="visible"/>
                                      </p:to>
                                    </p:set>
                                    <p:animEffect transition="in" filter="fade">
                                      <p:cBhvr>
                                        <p:cTn id="170" dur="500"/>
                                        <p:tgtEl>
                                          <p:spTgt spid="3"/>
                                        </p:tgtEl>
                                      </p:cBhvr>
                                    </p:animEffect>
                                  </p:childTnLst>
                                </p:cTn>
                              </p:par>
                            </p:childTnLst>
                          </p:cTn>
                        </p:par>
                      </p:childTnLst>
                    </p:cTn>
                  </p:par>
                  <p:par>
                    <p:cTn id="171" fill="hold">
                      <p:stCondLst>
                        <p:cond delay="indefinite"/>
                      </p:stCondLst>
                      <p:childTnLst>
                        <p:par>
                          <p:cTn id="172" fill="hold">
                            <p:stCondLst>
                              <p:cond delay="0"/>
                            </p:stCondLst>
                            <p:childTnLst>
                              <p:par>
                                <p:cTn id="173" presetID="1" presetClass="entr" presetSubtype="0" fill="hold" nodeType="clickEffect">
                                  <p:stCondLst>
                                    <p:cond delay="0"/>
                                  </p:stCondLst>
                                  <p:childTnLst>
                                    <p:set>
                                      <p:cBhvr>
                                        <p:cTn id="174" dur="1" fill="hold">
                                          <p:stCondLst>
                                            <p:cond delay="0"/>
                                          </p:stCondLst>
                                        </p:cTn>
                                        <p:tgtEl>
                                          <p:spTgt spid="162"/>
                                        </p:tgtEl>
                                        <p:attrNameLst>
                                          <p:attrName>style.visibility</p:attrName>
                                        </p:attrNameLst>
                                      </p:cBhvr>
                                      <p:to>
                                        <p:strVal val="visible"/>
                                      </p:to>
                                    </p:set>
                                  </p:childTnLst>
                                </p:cTn>
                              </p:par>
                              <p:par>
                                <p:cTn id="175" presetID="1" presetClass="entr" presetSubtype="0" fill="hold" nodeType="withEffect">
                                  <p:stCondLst>
                                    <p:cond delay="0"/>
                                  </p:stCondLst>
                                  <p:childTnLst>
                                    <p:set>
                                      <p:cBhvr>
                                        <p:cTn id="176" dur="1" fill="hold">
                                          <p:stCondLst>
                                            <p:cond delay="0"/>
                                          </p:stCondLst>
                                        </p:cTn>
                                        <p:tgtEl>
                                          <p:spTgt spid="162"/>
                                        </p:tgtEl>
                                        <p:attrNameLst>
                                          <p:attrName>style.visibility</p:attrName>
                                        </p:attrNameLst>
                                      </p:cBhvr>
                                      <p:to>
                                        <p:strVal val="visible"/>
                                      </p:to>
                                    </p:set>
                                  </p:childTnLst>
                                </p:cTn>
                              </p:par>
                            </p:childTnLst>
                          </p:cTn>
                        </p:par>
                        <p:par>
                          <p:cTn id="177" fill="hold">
                            <p:stCondLst>
                              <p:cond delay="0"/>
                            </p:stCondLst>
                            <p:childTnLst>
                              <p:par>
                                <p:cTn id="178" presetID="1" presetClass="entr" presetSubtype="0" fill="hold" nodeType="afterEffect">
                                  <p:stCondLst>
                                    <p:cond delay="0"/>
                                  </p:stCondLst>
                                  <p:childTnLst>
                                    <p:set>
                                      <p:cBhvr>
                                        <p:cTn id="179" dur="1" fill="hold">
                                          <p:stCondLst>
                                            <p:cond delay="0"/>
                                          </p:stCondLst>
                                        </p:cTn>
                                        <p:tgtEl>
                                          <p:spTgt spid="10"/>
                                        </p:tgtEl>
                                        <p:attrNameLst>
                                          <p:attrName>style.visibility</p:attrName>
                                        </p:attrNameLst>
                                      </p:cBhvr>
                                      <p:to>
                                        <p:strVal val="visible"/>
                                      </p:to>
                                    </p:set>
                                  </p:childTnLst>
                                </p:cTn>
                              </p:par>
                            </p:childTnLst>
                          </p:cTn>
                        </p:par>
                      </p:childTnLst>
                    </p:cTn>
                  </p:par>
                  <p:par>
                    <p:cTn id="180" fill="hold">
                      <p:stCondLst>
                        <p:cond delay="indefinite"/>
                      </p:stCondLst>
                      <p:childTnLst>
                        <p:par>
                          <p:cTn id="181" fill="hold">
                            <p:stCondLst>
                              <p:cond delay="0"/>
                            </p:stCondLst>
                            <p:childTnLst>
                              <p:par>
                                <p:cTn id="182" presetID="1" presetClass="entr" presetSubtype="0" fill="hold" nodeType="clickEffect">
                                  <p:stCondLst>
                                    <p:cond delay="0"/>
                                  </p:stCondLst>
                                  <p:childTnLst>
                                    <p:set>
                                      <p:cBhvr>
                                        <p:cTn id="183" dur="1" fill="hold">
                                          <p:stCondLst>
                                            <p:cond delay="0"/>
                                          </p:stCondLst>
                                        </p:cTn>
                                        <p:tgtEl>
                                          <p:spTgt spid="14"/>
                                        </p:tgtEl>
                                        <p:attrNameLst>
                                          <p:attrName>style.visibility</p:attrName>
                                        </p:attrNameLst>
                                      </p:cBhvr>
                                      <p:to>
                                        <p:strVal val="visible"/>
                                      </p:to>
                                    </p:set>
                                  </p:childTnLst>
                                </p:cTn>
                              </p:par>
                              <p:par>
                                <p:cTn id="184" presetID="1" presetClass="entr" presetSubtype="0" fill="hold" grpId="0" nodeType="withEffect">
                                  <p:stCondLst>
                                    <p:cond delay="0"/>
                                  </p:stCondLst>
                                  <p:childTnLst>
                                    <p:set>
                                      <p:cBhvr>
                                        <p:cTn id="185" dur="1" fill="hold">
                                          <p:stCondLst>
                                            <p:cond delay="0"/>
                                          </p:stCondLst>
                                        </p:cTn>
                                        <p:tgtEl>
                                          <p:spTgt spid="15"/>
                                        </p:tgtEl>
                                        <p:attrNameLst>
                                          <p:attrName>style.visibility</p:attrName>
                                        </p:attrNameLst>
                                      </p:cBhvr>
                                      <p:to>
                                        <p:strVal val="visible"/>
                                      </p:to>
                                    </p:set>
                                  </p:childTnLst>
                                </p:cTn>
                              </p:par>
                            </p:childTnLst>
                          </p:cTn>
                        </p:par>
                      </p:childTnLst>
                    </p:cTn>
                  </p:par>
                  <p:par>
                    <p:cTn id="186" fill="hold">
                      <p:stCondLst>
                        <p:cond delay="indefinite"/>
                      </p:stCondLst>
                      <p:childTnLst>
                        <p:par>
                          <p:cTn id="187" fill="hold">
                            <p:stCondLst>
                              <p:cond delay="0"/>
                            </p:stCondLst>
                            <p:childTnLst>
                              <p:par>
                                <p:cTn id="188" presetID="1" presetClass="entr" presetSubtype="0" fill="hold" nodeType="clickEffect">
                                  <p:stCondLst>
                                    <p:cond delay="0"/>
                                  </p:stCondLst>
                                  <p:childTnLst>
                                    <p:set>
                                      <p:cBhvr>
                                        <p:cTn id="189" dur="1" fill="hold">
                                          <p:stCondLst>
                                            <p:cond delay="0"/>
                                          </p:stCondLst>
                                        </p:cTn>
                                        <p:tgtEl>
                                          <p:spTgt spid="161"/>
                                        </p:tgtEl>
                                        <p:attrNameLst>
                                          <p:attrName>style.visibility</p:attrName>
                                        </p:attrNameLst>
                                      </p:cBhvr>
                                      <p:to>
                                        <p:strVal val="visible"/>
                                      </p:to>
                                    </p:set>
                                  </p:childTnLst>
                                </p:cTn>
                              </p:par>
                              <p:par>
                                <p:cTn id="190" presetID="1" presetClass="entr" presetSubtype="0" fill="hold" nodeType="withEffect">
                                  <p:stCondLst>
                                    <p:cond delay="0"/>
                                  </p:stCondLst>
                                  <p:childTnLst>
                                    <p:set>
                                      <p:cBhvr>
                                        <p:cTn id="191" dur="1" fill="hold">
                                          <p:stCondLst>
                                            <p:cond delay="0"/>
                                          </p:stCondLst>
                                        </p:cTn>
                                        <p:tgtEl>
                                          <p:spTgt spid="161"/>
                                        </p:tgtEl>
                                        <p:attrNameLst>
                                          <p:attrName>style.visibility</p:attrName>
                                        </p:attrNameLst>
                                      </p:cBhvr>
                                      <p:to>
                                        <p:strVal val="visible"/>
                                      </p:to>
                                    </p:set>
                                  </p:childTnLst>
                                </p:cTn>
                              </p:par>
                            </p:childTnLst>
                          </p:cTn>
                        </p:par>
                      </p:childTnLst>
                    </p:cTn>
                  </p:par>
                  <p:par>
                    <p:cTn id="192" fill="hold">
                      <p:stCondLst>
                        <p:cond delay="indefinite"/>
                      </p:stCondLst>
                      <p:childTnLst>
                        <p:par>
                          <p:cTn id="193" fill="hold">
                            <p:stCondLst>
                              <p:cond delay="0"/>
                            </p:stCondLst>
                            <p:childTnLst>
                              <p:par>
                                <p:cTn id="194" presetID="1" presetClass="entr" presetSubtype="0" fill="hold" grpId="0" nodeType="clickEffect">
                                  <p:stCondLst>
                                    <p:cond delay="0"/>
                                  </p:stCondLst>
                                  <p:childTnLst>
                                    <p:set>
                                      <p:cBhvr>
                                        <p:cTn id="195" dur="1" fill="hold">
                                          <p:stCondLst>
                                            <p:cond delay="0"/>
                                          </p:stCondLst>
                                        </p:cTn>
                                        <p:tgtEl>
                                          <p:spTgt spid="5"/>
                                        </p:tgtEl>
                                        <p:attrNameLst>
                                          <p:attrName>style.visibility</p:attrName>
                                        </p:attrNameLst>
                                      </p:cBhvr>
                                      <p:to>
                                        <p:strVal val="visible"/>
                                      </p:to>
                                    </p:set>
                                  </p:childTnLst>
                                </p:cTn>
                              </p:par>
                              <p:par>
                                <p:cTn id="196" presetID="1" presetClass="entr" presetSubtype="0" fill="hold" nodeType="withEffect">
                                  <p:stCondLst>
                                    <p:cond delay="0"/>
                                  </p:stCondLst>
                                  <p:childTnLst>
                                    <p:set>
                                      <p:cBhvr>
                                        <p:cTn id="197" dur="1" fill="hold">
                                          <p:stCondLst>
                                            <p:cond delay="0"/>
                                          </p:stCondLst>
                                        </p:cTn>
                                        <p:tgtEl>
                                          <p:spTgt spid="1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 grpId="0"/>
      <p:bldP spid="15" grpId="0"/>
      <p:bldP spid="88" grpId="0" animBg="1"/>
      <p:bldP spid="89" grpId="0"/>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22" grpId="0"/>
      <p:bldP spid="123" grpId="0"/>
      <p:bldP spid="124" grpId="0"/>
      <p:bldP spid="125" grpId="0" animBg="1"/>
      <p:bldP spid="126" grpId="0" animBg="1"/>
      <p:bldP spid="140" grpId="0" animBg="1"/>
      <p:bldP spid="159" grpId="0" animBg="1"/>
      <p:bldP spid="16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err="1">
                <a:solidFill>
                  <a:srgbClr val="0070C0"/>
                </a:solidFill>
              </a:rPr>
              <a:t>DeepRM</a:t>
            </a:r>
            <a:r>
              <a:rPr lang="en-US" b="1" dirty="0">
                <a:solidFill>
                  <a:srgbClr val="0070C0"/>
                </a:solidFill>
              </a:rPr>
              <a:t> Demo</a:t>
            </a:r>
            <a:endParaRPr lang="en-US" dirty="0"/>
          </a:p>
        </p:txBody>
      </p:sp>
      <p:sp>
        <p:nvSpPr>
          <p:cNvPr id="3" name="Slide Number Placeholder 2"/>
          <p:cNvSpPr>
            <a:spLocks noGrp="1"/>
          </p:cNvSpPr>
          <p:nvPr>
            <p:ph type="sldNum" sz="quarter" idx="12"/>
          </p:nvPr>
        </p:nvSpPr>
        <p:spPr/>
        <p:txBody>
          <a:bodyPr/>
          <a:lstStyle/>
          <a:p>
            <a:fld id="{E0EBB12F-08D1-5143-8348-1CE77D46ED74}" type="slidenum">
              <a:rPr lang="en-US" smtClean="0"/>
              <a:t>18</a:t>
            </a:fld>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3300" y="1462778"/>
            <a:ext cx="7914087" cy="4893572"/>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3299" y="1462778"/>
            <a:ext cx="7914087" cy="4893572"/>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3297" y="1462778"/>
            <a:ext cx="7914087" cy="4893572"/>
          </a:xfrm>
          <a:prstGeom prst="rect">
            <a:avLst/>
          </a:prstGeom>
        </p:spPr>
      </p:pic>
    </p:spTree>
    <p:extLst>
      <p:ext uri="{BB962C8B-B14F-4D97-AF65-F5344CB8AC3E}">
        <p14:creationId xmlns:p14="http://schemas.microsoft.com/office/powerpoint/2010/main" val="756572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err="1">
                <a:solidFill>
                  <a:srgbClr val="0070C0"/>
                </a:solidFill>
              </a:rPr>
              <a:t>DeepRM</a:t>
            </a:r>
            <a:r>
              <a:rPr lang="en-US" b="1" dirty="0">
                <a:solidFill>
                  <a:srgbClr val="0070C0"/>
                </a:solidFill>
              </a:rPr>
              <a:t> Demo</a:t>
            </a:r>
            <a:endParaRPr lang="en-US" dirty="0"/>
          </a:p>
        </p:txBody>
      </p:sp>
      <p:pic>
        <p:nvPicPr>
          <p:cNvPr id="23" name="Picture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72454" y="2773387"/>
            <a:ext cx="3819546" cy="2361767"/>
          </a:xfrm>
          <a:prstGeom prst="rect">
            <a:avLst/>
          </a:prstGeom>
        </p:spPr>
      </p:pic>
      <p:sp>
        <p:nvSpPr>
          <p:cNvPr id="5" name="Oval 4"/>
          <p:cNvSpPr/>
          <p:nvPr/>
        </p:nvSpPr>
        <p:spPr>
          <a:xfrm>
            <a:off x="8734566" y="2954200"/>
            <a:ext cx="424753" cy="424753"/>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9020743" y="3802051"/>
            <a:ext cx="429591" cy="429591"/>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9982200" y="4204346"/>
            <a:ext cx="424196" cy="424196"/>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rand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51109" y="1800683"/>
            <a:ext cx="8078734" cy="4544288"/>
          </a:xfrm>
          <a:prstGeom prst="rect">
            <a:avLst/>
          </a:prstGeom>
        </p:spPr>
      </p:pic>
      <p:pic>
        <p:nvPicPr>
          <p:cNvPr id="28" name="alloc">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174007" y="1869757"/>
            <a:ext cx="7860663" cy="4421623"/>
          </a:xfrm>
          <a:prstGeom prst="rect">
            <a:avLst/>
          </a:prstGeom>
        </p:spPr>
      </p:pic>
      <p:pic>
        <p:nvPicPr>
          <p:cNvPr id="29" name="train">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2"/>
          <a:stretch>
            <a:fillRect/>
          </a:stretch>
        </p:blipFill>
        <p:spPr>
          <a:xfrm>
            <a:off x="134313" y="1860245"/>
            <a:ext cx="7894482" cy="4440646"/>
          </a:xfrm>
          <a:prstGeom prst="rect">
            <a:avLst/>
          </a:prstGeom>
        </p:spPr>
      </p:pic>
      <p:sp>
        <p:nvSpPr>
          <p:cNvPr id="7" name="Rectangle 6"/>
          <p:cNvSpPr/>
          <p:nvPr/>
        </p:nvSpPr>
        <p:spPr>
          <a:xfrm>
            <a:off x="0" y="1628378"/>
            <a:ext cx="8372454" cy="1094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7787" y="5450042"/>
            <a:ext cx="8447473" cy="970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flipV="1">
            <a:off x="935627" y="2144437"/>
            <a:ext cx="0" cy="3342523"/>
          </a:xfrm>
          <a:prstGeom prst="straightConnector1">
            <a:avLst/>
          </a:prstGeom>
          <a:ln w="22860" cmpd="sng">
            <a:solidFill>
              <a:srgbClr val="000000"/>
            </a:solidFill>
            <a:prstDash val="lgDash"/>
            <a:headEnd type="none"/>
            <a:tailEnd type="none" w="med" len="lg"/>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981677" y="2225864"/>
            <a:ext cx="2266489" cy="461665"/>
          </a:xfrm>
          <a:prstGeom prst="rect">
            <a:avLst/>
          </a:prstGeom>
          <a:noFill/>
        </p:spPr>
        <p:txBody>
          <a:bodyPr wrap="square" rtlCol="0">
            <a:spAutoFit/>
          </a:bodyPr>
          <a:lstStyle/>
          <a:p>
            <a:r>
              <a:rPr lang="en-US" sz="2400" dirty="0"/>
              <a:t>Job slots</a:t>
            </a:r>
            <a:r>
              <a:rPr lang="is-IS" sz="2400" dirty="0"/>
              <a:t>…</a:t>
            </a:r>
            <a:endParaRPr lang="en-US" sz="2400" dirty="0"/>
          </a:p>
        </p:txBody>
      </p:sp>
      <p:sp>
        <p:nvSpPr>
          <p:cNvPr id="13" name="TextBox 12"/>
          <p:cNvSpPr txBox="1"/>
          <p:nvPr/>
        </p:nvSpPr>
        <p:spPr>
          <a:xfrm>
            <a:off x="-68239" y="2233946"/>
            <a:ext cx="1058458" cy="461665"/>
          </a:xfrm>
          <a:prstGeom prst="rect">
            <a:avLst/>
          </a:prstGeom>
          <a:noFill/>
        </p:spPr>
        <p:txBody>
          <a:bodyPr wrap="square" rtlCol="0">
            <a:spAutoFit/>
          </a:bodyPr>
          <a:lstStyle/>
          <a:p>
            <a:r>
              <a:rPr lang="en-US" sz="2400" dirty="0"/>
              <a:t>Cluster</a:t>
            </a:r>
          </a:p>
        </p:txBody>
      </p:sp>
      <p:sp>
        <p:nvSpPr>
          <p:cNvPr id="3" name="Slide Number Placeholder 2"/>
          <p:cNvSpPr>
            <a:spLocks noGrp="1"/>
          </p:cNvSpPr>
          <p:nvPr>
            <p:ph type="sldNum" sz="quarter" idx="12"/>
          </p:nvPr>
        </p:nvSpPr>
        <p:spPr/>
        <p:txBody>
          <a:bodyPr/>
          <a:lstStyle/>
          <a:p>
            <a:fld id="{E0EBB12F-08D1-5143-8348-1CE77D46ED74}" type="slidenum">
              <a:rPr lang="en-US" smtClean="0"/>
              <a:t>19</a:t>
            </a:fld>
            <a:endParaRPr lang="en-US"/>
          </a:p>
        </p:txBody>
      </p:sp>
      <p:sp>
        <p:nvSpPr>
          <p:cNvPr id="16" name="TextBox 15"/>
          <p:cNvSpPr txBox="1"/>
          <p:nvPr/>
        </p:nvSpPr>
        <p:spPr>
          <a:xfrm>
            <a:off x="289800" y="2636618"/>
            <a:ext cx="746468" cy="369332"/>
          </a:xfrm>
          <a:prstGeom prst="rect">
            <a:avLst/>
          </a:prstGeom>
          <a:noFill/>
        </p:spPr>
        <p:txBody>
          <a:bodyPr wrap="square" rtlCol="0">
            <a:spAutoFit/>
          </a:bodyPr>
          <a:lstStyle/>
          <a:p>
            <a:r>
              <a:rPr lang="en-US" dirty="0"/>
              <a:t>CPU</a:t>
            </a:r>
          </a:p>
        </p:txBody>
      </p:sp>
      <p:sp>
        <p:nvSpPr>
          <p:cNvPr id="18" name="TextBox 17"/>
          <p:cNvSpPr txBox="1"/>
          <p:nvPr/>
        </p:nvSpPr>
        <p:spPr>
          <a:xfrm>
            <a:off x="22032" y="3938710"/>
            <a:ext cx="1079565" cy="369332"/>
          </a:xfrm>
          <a:prstGeom prst="rect">
            <a:avLst/>
          </a:prstGeom>
          <a:noFill/>
        </p:spPr>
        <p:txBody>
          <a:bodyPr wrap="square" rtlCol="0">
            <a:spAutoFit/>
          </a:bodyPr>
          <a:lstStyle/>
          <a:p>
            <a:r>
              <a:rPr lang="en-US"/>
              <a:t>Memory</a:t>
            </a:r>
            <a:endParaRPr lang="en-US" dirty="0"/>
          </a:p>
        </p:txBody>
      </p:sp>
      <p:sp>
        <p:nvSpPr>
          <p:cNvPr id="19" name="TextBox 18"/>
          <p:cNvSpPr txBox="1"/>
          <p:nvPr/>
        </p:nvSpPr>
        <p:spPr>
          <a:xfrm rot="16200000">
            <a:off x="-826264" y="3917526"/>
            <a:ext cx="2065924" cy="369332"/>
          </a:xfrm>
          <a:prstGeom prst="rect">
            <a:avLst/>
          </a:prstGeom>
          <a:noFill/>
        </p:spPr>
        <p:txBody>
          <a:bodyPr wrap="square" rtlCol="0">
            <a:spAutoFit/>
          </a:bodyPr>
          <a:lstStyle/>
          <a:p>
            <a:r>
              <a:rPr lang="en-US" dirty="0"/>
              <a:t>Time               Time</a:t>
            </a:r>
          </a:p>
        </p:txBody>
      </p:sp>
    </p:spTree>
    <p:extLst>
      <p:ext uri="{BB962C8B-B14F-4D97-AF65-F5344CB8AC3E}">
        <p14:creationId xmlns:p14="http://schemas.microsoft.com/office/powerpoint/2010/main" val="1714191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4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8"/>
                                        </p:tgtEl>
                                        <p:attrNameLst>
                                          <p:attrName>style.visibility</p:attrName>
                                        </p:attrNameLst>
                                      </p:cBhvr>
                                      <p:to>
                                        <p:strVal val="visible"/>
                                      </p:to>
                                    </p:set>
                                  </p:childTnLst>
                                </p:cTn>
                              </p:par>
                              <p:par>
                                <p:cTn id="34" presetID="1" presetClass="exit" presetSubtype="0" fill="hold" grpId="1" nodeType="withEffect">
                                  <p:stCondLst>
                                    <p:cond delay="0"/>
                                  </p:stCondLst>
                                  <p:childTnLst>
                                    <p:set>
                                      <p:cBhvr>
                                        <p:cTn id="35" dur="1" fill="hold">
                                          <p:stCondLst>
                                            <p:cond delay="0"/>
                                          </p:stCondLst>
                                        </p:cTn>
                                        <p:tgtEl>
                                          <p:spTgt spid="5"/>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6"/>
                                        </p:tgtEl>
                                        <p:attrNameLst>
                                          <p:attrName>style.visibility</p:attrName>
                                        </p:attrNameLst>
                                      </p:cBhvr>
                                      <p:to>
                                        <p:strVal val="hidden"/>
                                      </p:to>
                                    </p:set>
                                    <p:cmd type="call" cmd="stop">
                                      <p:cBhvr>
                                        <p:cTn id="38" dur="1">
                                          <p:stCondLst>
                                            <p:cond delay="0"/>
                                          </p:stCondLst>
                                        </p:cTn>
                                        <p:tgtEl>
                                          <p:spTgt spid="6"/>
                                        </p:tgtEl>
                                      </p:cBhvr>
                                    </p:cmd>
                                  </p:childTnLst>
                                </p:cTn>
                              </p:par>
                              <p:par>
                                <p:cTn id="39" presetID="1"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1" presetClass="exit" presetSubtype="0" fill="hold" grpId="1" nodeType="withEffect">
                                  <p:stCondLst>
                                    <p:cond delay="0"/>
                                  </p:stCondLst>
                                  <p:childTnLst>
                                    <p:set>
                                      <p:cBhvr>
                                        <p:cTn id="46" dur="1" fill="hold">
                                          <p:stCondLst>
                                            <p:cond delay="0"/>
                                          </p:stCondLst>
                                        </p:cTn>
                                        <p:tgtEl>
                                          <p:spTgt spid="10"/>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6"/>
                                        </p:tgtEl>
                                        <p:attrNameLst>
                                          <p:attrName>style.visibility</p:attrName>
                                        </p:attrNameLst>
                                      </p:cBhvr>
                                      <p:to>
                                        <p:strVal val="hidden"/>
                                      </p:to>
                                    </p:set>
                                    <p:cmd type="call" cmd="stop">
                                      <p:cBhvr>
                                        <p:cTn id="49" dur="1">
                                          <p:stCondLst>
                                            <p:cond delay="0"/>
                                          </p:stCondLst>
                                        </p:cTn>
                                        <p:tgtEl>
                                          <p:spTgt spid="6"/>
                                        </p:tgtEl>
                                      </p:cBhvr>
                                    </p:cmd>
                                  </p:childTnLst>
                                </p:cTn>
                              </p:par>
                              <p:par>
                                <p:cTn id="50" presetID="1" presetClass="entr" presetSubtype="0"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6"/>
                    </p:tgtEl>
                  </p:cond>
                </p:stCondLst>
                <p:endSync evt="end" delay="0">
                  <p:rtn val="all"/>
                </p:endSync>
                <p:childTnLst>
                  <p:par>
                    <p:cTn id="53" fill="hold">
                      <p:stCondLst>
                        <p:cond delay="0"/>
                      </p:stCondLst>
                      <p:childTnLst>
                        <p:par>
                          <p:cTn id="54" fill="hold">
                            <p:stCondLst>
                              <p:cond delay="0"/>
                            </p:stCondLst>
                            <p:childTnLst>
                              <p:par>
                                <p:cTn id="55" presetID="2" presetClass="mediacall" presetSubtype="0" fill="hold" nodeType="clickEffect">
                                  <p:stCondLst>
                                    <p:cond delay="0"/>
                                  </p:stCondLst>
                                  <p:childTnLst>
                                    <p:cmd type="call" cmd="togglePause">
                                      <p:cBhvr>
                                        <p:cTn id="56" dur="1" fill="hold"/>
                                        <p:tgtEl>
                                          <p:spTgt spid="6"/>
                                        </p:tgtEl>
                                      </p:cBhvr>
                                    </p:cmd>
                                  </p:childTnLst>
                                </p:cTn>
                              </p:par>
                            </p:childTnLst>
                          </p:cTn>
                        </p:par>
                      </p:childTnLst>
                    </p:cTn>
                  </p:par>
                </p:childTnLst>
              </p:cTn>
              <p:nextCondLst>
                <p:cond evt="onClick" delay="0">
                  <p:tgtEl>
                    <p:spTgt spid="6"/>
                  </p:tgtEl>
                </p:cond>
              </p:nextCondLst>
            </p:seq>
            <p:video>
              <p:cMediaNode vol="80000">
                <p:cTn id="57" fill="hold" display="0">
                  <p:stCondLst>
                    <p:cond delay="indefinite"/>
                  </p:stCondLst>
                </p:cTn>
                <p:tgtEl>
                  <p:spTgt spid="6"/>
                </p:tgtEl>
              </p:cMediaNode>
            </p:video>
            <p:seq concurrent="1" nextAc="seek">
              <p:cTn id="58" restart="whenNotActive" fill="hold" evtFilter="cancelBubble" nodeType="interactiveSeq">
                <p:stCondLst>
                  <p:cond evt="onClick" delay="0">
                    <p:tgtEl>
                      <p:spTgt spid="28"/>
                    </p:tgtEl>
                  </p:cond>
                </p:stCondLst>
                <p:endSync evt="end" delay="0">
                  <p:rtn val="all"/>
                </p:endSync>
                <p:childTnLst>
                  <p:par>
                    <p:cTn id="59" fill="hold">
                      <p:stCondLst>
                        <p:cond delay="0"/>
                      </p:stCondLst>
                      <p:childTnLst>
                        <p:par>
                          <p:cTn id="60" fill="hold">
                            <p:stCondLst>
                              <p:cond delay="0"/>
                            </p:stCondLst>
                            <p:childTnLst>
                              <p:par>
                                <p:cTn id="61" presetID="2" presetClass="mediacall" presetSubtype="0" fill="hold" nodeType="clickEffect">
                                  <p:stCondLst>
                                    <p:cond delay="0"/>
                                  </p:stCondLst>
                                  <p:childTnLst>
                                    <p:cmd type="call" cmd="togglePause">
                                      <p:cBhvr>
                                        <p:cTn id="62" dur="1" fill="hold"/>
                                        <p:tgtEl>
                                          <p:spTgt spid="28"/>
                                        </p:tgtEl>
                                      </p:cBhvr>
                                    </p:cmd>
                                  </p:childTnLst>
                                </p:cTn>
                              </p:par>
                            </p:childTnLst>
                          </p:cTn>
                        </p:par>
                      </p:childTnLst>
                    </p:cTn>
                  </p:par>
                </p:childTnLst>
              </p:cTn>
              <p:nextCondLst>
                <p:cond evt="onClick" delay="0">
                  <p:tgtEl>
                    <p:spTgt spid="28"/>
                  </p:tgtEl>
                </p:cond>
              </p:nextCondLst>
            </p:seq>
            <p:video>
              <p:cMediaNode vol="80000">
                <p:cTn id="63" fill="hold" display="0">
                  <p:stCondLst>
                    <p:cond delay="indefinite"/>
                  </p:stCondLst>
                </p:cTn>
                <p:tgtEl>
                  <p:spTgt spid="28"/>
                </p:tgtEl>
              </p:cMediaNode>
            </p:video>
            <p:seq concurrent="1" nextAc="seek">
              <p:cTn id="64" restart="whenNotActive" fill="hold" evtFilter="cancelBubble" nodeType="interactiveSeq">
                <p:stCondLst>
                  <p:cond evt="onClick" delay="0">
                    <p:tgtEl>
                      <p:spTgt spid="29"/>
                    </p:tgtEl>
                  </p:cond>
                </p:stCondLst>
                <p:endSync evt="end" delay="0">
                  <p:rtn val="all"/>
                </p:endSync>
                <p:childTnLst>
                  <p:par>
                    <p:cTn id="65" fill="hold">
                      <p:stCondLst>
                        <p:cond delay="0"/>
                      </p:stCondLst>
                      <p:childTnLst>
                        <p:par>
                          <p:cTn id="66" fill="hold">
                            <p:stCondLst>
                              <p:cond delay="0"/>
                            </p:stCondLst>
                            <p:childTnLst>
                              <p:par>
                                <p:cTn id="67" presetID="2" presetClass="mediacall" presetSubtype="0" fill="hold" nodeType="clickEffect">
                                  <p:stCondLst>
                                    <p:cond delay="0"/>
                                  </p:stCondLst>
                                  <p:childTnLst>
                                    <p:cmd type="call" cmd="togglePause">
                                      <p:cBhvr>
                                        <p:cTn id="68" dur="1" fill="hold"/>
                                        <p:tgtEl>
                                          <p:spTgt spid="29"/>
                                        </p:tgtEl>
                                      </p:cBhvr>
                                    </p:cmd>
                                  </p:childTnLst>
                                </p:cTn>
                              </p:par>
                            </p:childTnLst>
                          </p:cTn>
                        </p:par>
                      </p:childTnLst>
                    </p:cTn>
                  </p:par>
                </p:childTnLst>
              </p:cTn>
              <p:nextCondLst>
                <p:cond evt="onClick" delay="0">
                  <p:tgtEl>
                    <p:spTgt spid="29"/>
                  </p:tgtEl>
                </p:cond>
              </p:nextCondLst>
            </p:seq>
            <p:video>
              <p:cMediaNode vol="80000">
                <p:cTn id="69" fill="hold" display="0">
                  <p:stCondLst>
                    <p:cond delay="indefinite"/>
                  </p:stCondLst>
                </p:cTn>
                <p:tgtEl>
                  <p:spTgt spid="29"/>
                </p:tgtEl>
              </p:cMediaNode>
            </p:video>
          </p:childTnLst>
        </p:cTn>
      </p:par>
    </p:tnLst>
    <p:bldLst>
      <p:bldP spid="5" grpId="0" animBg="1"/>
      <p:bldP spid="5" grpId="1" animBg="1"/>
      <p:bldP spid="10" grpId="0" animBg="1"/>
      <p:bldP spid="10" grpId="1" animBg="1"/>
      <p:bldP spid="12" grpId="0" animBg="1"/>
      <p:bldP spid="7" grpId="0" animBg="1"/>
      <p:bldP spid="17" grpId="0" animBg="1"/>
      <p:bldP spid="15" grpId="0"/>
      <p:bldP spid="13" grpId="0"/>
      <p:bldP spid="16" grpId="0"/>
      <p:bldP spid="18"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6252"/>
            <a:ext cx="10515600" cy="1325563"/>
          </a:xfrm>
        </p:spPr>
        <p:txBody>
          <a:bodyPr/>
          <a:lstStyle/>
          <a:p>
            <a:pPr algn="ctr"/>
            <a:r>
              <a:rPr lang="en-US" b="1" dirty="0">
                <a:solidFill>
                  <a:srgbClr val="0070C0"/>
                </a:solidFill>
              </a:rPr>
              <a:t>Resource management is ubiquitous </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824" y="1648436"/>
            <a:ext cx="3076977" cy="1698748"/>
          </a:xfrm>
          <a:prstGeom prst="rect">
            <a:avLst/>
          </a:prstGeom>
        </p:spPr>
      </p:pic>
      <p:sp>
        <p:nvSpPr>
          <p:cNvPr id="9" name="TextBox 8"/>
          <p:cNvSpPr txBox="1"/>
          <p:nvPr/>
        </p:nvSpPr>
        <p:spPr>
          <a:xfrm>
            <a:off x="808985" y="3327123"/>
            <a:ext cx="3017260" cy="461665"/>
          </a:xfrm>
          <a:prstGeom prst="rect">
            <a:avLst/>
          </a:prstGeom>
          <a:noFill/>
        </p:spPr>
        <p:txBody>
          <a:bodyPr wrap="square" rtlCol="0">
            <a:spAutoFit/>
          </a:bodyPr>
          <a:lstStyle/>
          <a:p>
            <a:r>
              <a:rPr lang="en-US" sz="2400" dirty="0"/>
              <a:t>Cluster scheduling</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3922" y="1648437"/>
            <a:ext cx="2456020" cy="1698747"/>
          </a:xfrm>
          <a:prstGeom prst="rect">
            <a:avLst/>
          </a:prstGeom>
        </p:spPr>
      </p:pic>
      <p:sp>
        <p:nvSpPr>
          <p:cNvPr id="11" name="TextBox 10"/>
          <p:cNvSpPr txBox="1"/>
          <p:nvPr/>
        </p:nvSpPr>
        <p:spPr>
          <a:xfrm>
            <a:off x="5024431" y="3344639"/>
            <a:ext cx="2295511" cy="461665"/>
          </a:xfrm>
          <a:prstGeom prst="rect">
            <a:avLst/>
          </a:prstGeom>
          <a:noFill/>
        </p:spPr>
        <p:txBody>
          <a:bodyPr wrap="square" rtlCol="0">
            <a:spAutoFit/>
          </a:bodyPr>
          <a:lstStyle/>
          <a:p>
            <a:r>
              <a:rPr lang="en-US" sz="2400" dirty="0"/>
              <a:t>Video streaming</a:t>
            </a: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6429" y="4129297"/>
            <a:ext cx="1775621" cy="781274"/>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34791" y="5006174"/>
            <a:ext cx="2721913" cy="1032450"/>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59920" y="4224899"/>
            <a:ext cx="1393568" cy="1393568"/>
          </a:xfrm>
          <a:prstGeom prst="rect">
            <a:avLst/>
          </a:prstGeom>
        </p:spPr>
      </p:pic>
      <p:sp>
        <p:nvSpPr>
          <p:cNvPr id="16" name="TextBox 15"/>
          <p:cNvSpPr txBox="1"/>
          <p:nvPr/>
        </p:nvSpPr>
        <p:spPr>
          <a:xfrm>
            <a:off x="4729856" y="6036079"/>
            <a:ext cx="2700535" cy="461665"/>
          </a:xfrm>
          <a:prstGeom prst="rect">
            <a:avLst/>
          </a:prstGeom>
          <a:noFill/>
        </p:spPr>
        <p:txBody>
          <a:bodyPr wrap="square" rtlCol="0">
            <a:spAutoFit/>
          </a:bodyPr>
          <a:lstStyle/>
          <a:p>
            <a:r>
              <a:rPr lang="en-US" sz="2400" dirty="0"/>
              <a:t>Internet telephony</a:t>
            </a:r>
          </a:p>
        </p:txBody>
      </p:sp>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52036" y="1479121"/>
            <a:ext cx="2531797" cy="759539"/>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52036" y="2194374"/>
            <a:ext cx="1947721" cy="1203386"/>
          </a:xfrm>
          <a:prstGeom prst="rect">
            <a:avLst/>
          </a:prstGeom>
        </p:spPr>
      </p:pic>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90524" y="2072648"/>
            <a:ext cx="1693862" cy="1270396"/>
          </a:xfrm>
          <a:prstGeom prst="rect">
            <a:avLst/>
          </a:prstGeom>
        </p:spPr>
      </p:pic>
      <p:sp>
        <p:nvSpPr>
          <p:cNvPr id="20" name="TextBox 19"/>
          <p:cNvSpPr txBox="1"/>
          <p:nvPr/>
        </p:nvSpPr>
        <p:spPr>
          <a:xfrm>
            <a:off x="8196651" y="3326324"/>
            <a:ext cx="3588429" cy="461665"/>
          </a:xfrm>
          <a:prstGeom prst="rect">
            <a:avLst/>
          </a:prstGeom>
          <a:noFill/>
        </p:spPr>
        <p:txBody>
          <a:bodyPr wrap="square" rtlCol="0">
            <a:spAutoFit/>
          </a:bodyPr>
          <a:lstStyle/>
          <a:p>
            <a:r>
              <a:rPr lang="en-US" sz="2400" dirty="0"/>
              <a:t>Virtual machine placement</a:t>
            </a:r>
          </a:p>
        </p:txBody>
      </p:sp>
      <p:sp>
        <p:nvSpPr>
          <p:cNvPr id="22" name="TextBox 21"/>
          <p:cNvSpPr txBox="1"/>
          <p:nvPr/>
        </p:nvSpPr>
        <p:spPr>
          <a:xfrm>
            <a:off x="486794" y="6049929"/>
            <a:ext cx="3247007" cy="461665"/>
          </a:xfrm>
          <a:prstGeom prst="rect">
            <a:avLst/>
          </a:prstGeom>
          <a:noFill/>
        </p:spPr>
        <p:txBody>
          <a:bodyPr wrap="square" rtlCol="0">
            <a:spAutoFit/>
          </a:bodyPr>
          <a:lstStyle/>
          <a:p>
            <a:pPr algn="ctr"/>
            <a:r>
              <a:rPr lang="en-US" sz="2400" dirty="0"/>
              <a:t>Congestion Control</a:t>
            </a:r>
          </a:p>
        </p:txBody>
      </p:sp>
      <p:sp>
        <p:nvSpPr>
          <p:cNvPr id="23" name="TextBox 22"/>
          <p:cNvSpPr txBox="1"/>
          <p:nvPr/>
        </p:nvSpPr>
        <p:spPr>
          <a:xfrm>
            <a:off x="8754478" y="4787325"/>
            <a:ext cx="2129355" cy="1323439"/>
          </a:xfrm>
          <a:prstGeom prst="rect">
            <a:avLst/>
          </a:prstGeom>
          <a:noFill/>
        </p:spPr>
        <p:txBody>
          <a:bodyPr wrap="square" rtlCol="0">
            <a:spAutoFit/>
          </a:bodyPr>
          <a:lstStyle/>
          <a:p>
            <a:pPr algn="ctr"/>
            <a:r>
              <a:rPr lang="is-IS" sz="8000" dirty="0"/>
              <a:t>…</a:t>
            </a:r>
            <a:r>
              <a:rPr lang="is-IS" dirty="0"/>
              <a:t> </a:t>
            </a:r>
            <a:r>
              <a:rPr lang="is-IS" sz="8000" dirty="0"/>
              <a:t>...</a:t>
            </a:r>
            <a:endParaRPr lang="en-US" sz="8000" dirty="0"/>
          </a:p>
        </p:txBody>
      </p:sp>
      <p:pic>
        <p:nvPicPr>
          <p:cNvPr id="24" name="Picture 2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82288" y="4208127"/>
            <a:ext cx="2456020" cy="1842015"/>
          </a:xfrm>
          <a:prstGeom prst="rect">
            <a:avLst/>
          </a:prstGeom>
        </p:spPr>
      </p:pic>
      <p:sp>
        <p:nvSpPr>
          <p:cNvPr id="3" name="Slide Number Placeholder 2"/>
          <p:cNvSpPr>
            <a:spLocks noGrp="1"/>
          </p:cNvSpPr>
          <p:nvPr>
            <p:ph type="sldNum" sz="quarter" idx="12"/>
          </p:nvPr>
        </p:nvSpPr>
        <p:spPr/>
        <p:txBody>
          <a:bodyPr/>
          <a:lstStyle/>
          <a:p>
            <a:fld id="{E0EBB12F-08D1-5143-8348-1CE77D46ED74}" type="slidenum">
              <a:rPr lang="en-US" smtClean="0"/>
              <a:t>2</a:t>
            </a:fld>
            <a:endParaRPr lang="en-US"/>
          </a:p>
        </p:txBody>
      </p:sp>
    </p:spTree>
    <p:extLst>
      <p:ext uri="{BB962C8B-B14F-4D97-AF65-F5344CB8AC3E}">
        <p14:creationId xmlns:p14="http://schemas.microsoft.com/office/powerpoint/2010/main" val="13941785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0070C0"/>
                </a:solidFill>
              </a:rPr>
              <a:t>Evaluation</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64488" y="1765695"/>
            <a:ext cx="9863023" cy="4063228"/>
          </a:xfrm>
        </p:spPr>
      </p:pic>
      <p:sp>
        <p:nvSpPr>
          <p:cNvPr id="3" name="Slide Number Placeholder 2"/>
          <p:cNvSpPr>
            <a:spLocks noGrp="1"/>
          </p:cNvSpPr>
          <p:nvPr>
            <p:ph type="sldNum" sz="quarter" idx="12"/>
          </p:nvPr>
        </p:nvSpPr>
        <p:spPr/>
        <p:txBody>
          <a:bodyPr/>
          <a:lstStyle/>
          <a:p>
            <a:fld id="{E0EBB12F-08D1-5143-8348-1CE77D46ED74}" type="slidenum">
              <a:rPr lang="en-US" smtClean="0"/>
              <a:t>20</a:t>
            </a:fld>
            <a:endParaRPr lang="en-US"/>
          </a:p>
        </p:txBody>
      </p:sp>
    </p:spTree>
    <p:extLst>
      <p:ext uri="{BB962C8B-B14F-4D97-AF65-F5344CB8AC3E}">
        <p14:creationId xmlns:p14="http://schemas.microsoft.com/office/powerpoint/2010/main" val="7883078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0070C0"/>
                </a:solidFill>
              </a:rPr>
              <a:t>Where is the gain from</a:t>
            </a:r>
            <a:endParaRPr lang="en-US" dirty="0"/>
          </a:p>
        </p:txBody>
      </p:sp>
      <p:sp>
        <p:nvSpPr>
          <p:cNvPr id="3" name="Content Placeholder 2"/>
          <p:cNvSpPr>
            <a:spLocks noGrp="1"/>
          </p:cNvSpPr>
          <p:nvPr>
            <p:ph idx="1"/>
          </p:nvPr>
        </p:nvSpPr>
        <p:spPr>
          <a:xfrm>
            <a:off x="838200" y="1825625"/>
            <a:ext cx="10515600" cy="3939071"/>
          </a:xfrm>
        </p:spPr>
        <p:txBody>
          <a:bodyPr>
            <a:normAutofit/>
          </a:bodyPr>
          <a:lstStyle/>
          <a:p>
            <a:r>
              <a:rPr lang="en-US" sz="3200" dirty="0" err="1"/>
              <a:t>DeepRM</a:t>
            </a:r>
            <a:r>
              <a:rPr lang="en-US" sz="3200" dirty="0"/>
              <a:t> is actually </a:t>
            </a:r>
            <a:r>
              <a:rPr lang="en-US" sz="3200" i="1" dirty="0"/>
              <a:t>non work-conserving </a:t>
            </a:r>
          </a:p>
          <a:p>
            <a:endParaRPr lang="en-US" sz="3200" i="1" dirty="0"/>
          </a:p>
          <a:p>
            <a:r>
              <a:rPr lang="en-US" sz="3200" dirty="0"/>
              <a:t>Recall that scheduling is non-preemptive. </a:t>
            </a:r>
          </a:p>
          <a:p>
            <a:endParaRPr lang="en-US" sz="3200" dirty="0"/>
          </a:p>
          <a:p>
            <a:r>
              <a:rPr lang="en-US" sz="3200" dirty="0" err="1"/>
              <a:t>DeepRM</a:t>
            </a:r>
            <a:r>
              <a:rPr lang="en-US" sz="3200" dirty="0"/>
              <a:t> Hold big jobs to make room for future small jobs</a:t>
            </a:r>
            <a:endParaRPr lang="en-US" dirty="0"/>
          </a:p>
          <a:p>
            <a:endParaRPr lang="en-US" dirty="0"/>
          </a:p>
          <a:p>
            <a:endParaRPr lang="en-US" dirty="0"/>
          </a:p>
          <a:p>
            <a:endParaRPr lang="en-US" dirty="0"/>
          </a:p>
          <a:p>
            <a:endParaRPr lang="en-US" dirty="0"/>
          </a:p>
          <a:p>
            <a:endParaRPr lang="en-US" dirty="0"/>
          </a:p>
        </p:txBody>
      </p:sp>
      <p:sp>
        <p:nvSpPr>
          <p:cNvPr id="7" name="Slide Number Placeholder 6"/>
          <p:cNvSpPr>
            <a:spLocks noGrp="1"/>
          </p:cNvSpPr>
          <p:nvPr>
            <p:ph type="sldNum" sz="quarter" idx="12"/>
          </p:nvPr>
        </p:nvSpPr>
        <p:spPr/>
        <p:txBody>
          <a:bodyPr/>
          <a:lstStyle/>
          <a:p>
            <a:fld id="{E0EBB12F-08D1-5143-8348-1CE77D46ED74}" type="slidenum">
              <a:rPr lang="en-US" smtClean="0"/>
              <a:t>21</a:t>
            </a:fld>
            <a:endParaRPr lang="en-US"/>
          </a:p>
        </p:txBody>
      </p:sp>
      <p:sp>
        <p:nvSpPr>
          <p:cNvPr id="5" name="TextBox 4"/>
          <p:cNvSpPr txBox="1"/>
          <p:nvPr/>
        </p:nvSpPr>
        <p:spPr>
          <a:xfrm>
            <a:off x="0" y="5534561"/>
            <a:ext cx="12192000" cy="1323439"/>
          </a:xfrm>
          <a:prstGeom prst="rect">
            <a:avLst/>
          </a:prstGeom>
          <a:solidFill>
            <a:srgbClr val="FFC101"/>
          </a:solidFill>
        </p:spPr>
        <p:txBody>
          <a:bodyPr wrap="square" rtlCol="0">
            <a:spAutoFit/>
          </a:bodyPr>
          <a:lstStyle/>
          <a:p>
            <a:pPr algn="ctr"/>
            <a:endParaRPr lang="en-US" sz="1200" dirty="0"/>
          </a:p>
          <a:p>
            <a:pPr algn="ctr"/>
            <a:endParaRPr lang="en-US" sz="1200" dirty="0"/>
          </a:p>
          <a:p>
            <a:pPr algn="ctr"/>
            <a:r>
              <a:rPr lang="en-US" sz="3200" dirty="0" err="1"/>
              <a:t>DeepRM</a:t>
            </a:r>
            <a:r>
              <a:rPr lang="en-US" sz="3200" dirty="0"/>
              <a:t> learns this strategy purely from experience</a:t>
            </a:r>
          </a:p>
          <a:p>
            <a:pPr algn="ctr"/>
            <a:endParaRPr lang="en-US" sz="1200" dirty="0"/>
          </a:p>
          <a:p>
            <a:pPr algn="ctr"/>
            <a:endParaRPr lang="en-US" sz="1200" dirty="0"/>
          </a:p>
        </p:txBody>
      </p:sp>
    </p:spTree>
    <p:extLst>
      <p:ext uri="{BB962C8B-B14F-4D97-AF65-F5344CB8AC3E}">
        <p14:creationId xmlns:p14="http://schemas.microsoft.com/office/powerpoint/2010/main" val="826669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en-US" b="1" dirty="0">
                <a:solidFill>
                  <a:srgbClr val="0070C0"/>
                </a:solidFill>
              </a:rPr>
              <a:t>Conclusions</a:t>
            </a:r>
            <a:endParaRPr lang="en-US" dirty="0"/>
          </a:p>
        </p:txBody>
      </p:sp>
      <p:sp>
        <p:nvSpPr>
          <p:cNvPr id="3" name="Content Placeholder 2"/>
          <p:cNvSpPr>
            <a:spLocks noGrp="1"/>
          </p:cNvSpPr>
          <p:nvPr>
            <p:ph idx="1"/>
          </p:nvPr>
        </p:nvSpPr>
        <p:spPr>
          <a:xfrm>
            <a:off x="838199" y="1325563"/>
            <a:ext cx="11081657" cy="5030787"/>
          </a:xfrm>
        </p:spPr>
        <p:txBody>
          <a:bodyPr>
            <a:normAutofit lnSpcReduction="10000"/>
          </a:bodyPr>
          <a:lstStyle/>
          <a:p>
            <a:pPr marL="0" indent="0">
              <a:buNone/>
            </a:pPr>
            <a:endParaRPr lang="en-US" dirty="0"/>
          </a:p>
          <a:p>
            <a:r>
              <a:rPr lang="en-US" sz="3200" dirty="0"/>
              <a:t>Learning system for cluster scheduling</a:t>
            </a:r>
          </a:p>
          <a:p>
            <a:pPr marL="0" indent="0">
              <a:buNone/>
            </a:pPr>
            <a:r>
              <a:rPr lang="en-US" sz="3200" dirty="0"/>
              <a:t> </a:t>
            </a:r>
          </a:p>
          <a:p>
            <a:r>
              <a:rPr lang="en-US" sz="3200" dirty="0" err="1"/>
              <a:t>DeepRM’s</a:t>
            </a:r>
            <a:r>
              <a:rPr lang="en-US" sz="3200" dirty="0"/>
              <a:t> algorithms are applicable to other problems</a:t>
            </a:r>
          </a:p>
          <a:p>
            <a:pPr marL="457200" lvl="1" indent="0">
              <a:buNone/>
            </a:pPr>
            <a:endParaRPr lang="en-US" sz="1600" dirty="0"/>
          </a:p>
          <a:p>
            <a:pPr marL="457200" lvl="1" indent="0">
              <a:buNone/>
            </a:pPr>
            <a:endParaRPr lang="en-US" sz="1600" dirty="0"/>
          </a:p>
          <a:p>
            <a:r>
              <a:rPr lang="en-US" sz="3200" dirty="0"/>
              <a:t>Challenges:</a:t>
            </a:r>
          </a:p>
          <a:p>
            <a:pPr lvl="1"/>
            <a:r>
              <a:rPr lang="en-US" sz="2800" dirty="0"/>
              <a:t>How do humans interpret the policy?</a:t>
            </a:r>
          </a:p>
          <a:p>
            <a:pPr lvl="1"/>
            <a:r>
              <a:rPr lang="en-US" sz="2800" dirty="0"/>
              <a:t>Work with non-stationary </a:t>
            </a:r>
            <a:r>
              <a:rPr lang="en-US" altLang="zh-CN" sz="2800" dirty="0"/>
              <a:t>workload</a:t>
            </a:r>
            <a:r>
              <a:rPr lang="en-US" sz="2800" dirty="0"/>
              <a:t>s?</a:t>
            </a:r>
          </a:p>
          <a:p>
            <a:pPr lvl="1"/>
            <a:r>
              <a:rPr lang="en-US" sz="2800" dirty="0"/>
              <a:t>Safety issues, what if it goes wrong?</a:t>
            </a:r>
          </a:p>
          <a:p>
            <a:pPr marL="457200" lvl="1" indent="0">
              <a:buNone/>
            </a:pPr>
            <a:r>
              <a:rPr lang="is-IS" sz="2800" dirty="0"/>
              <a:t>....</a:t>
            </a:r>
            <a:endParaRPr lang="en-US" sz="2800" dirty="0"/>
          </a:p>
          <a:p>
            <a:endParaRPr lang="en-US" dirty="0"/>
          </a:p>
        </p:txBody>
      </p:sp>
      <p:sp>
        <p:nvSpPr>
          <p:cNvPr id="4" name="Slide Number Placeholder 3"/>
          <p:cNvSpPr>
            <a:spLocks noGrp="1"/>
          </p:cNvSpPr>
          <p:nvPr>
            <p:ph type="sldNum" sz="quarter" idx="12"/>
          </p:nvPr>
        </p:nvSpPr>
        <p:spPr/>
        <p:txBody>
          <a:bodyPr/>
          <a:lstStyle/>
          <a:p>
            <a:fld id="{E0EBB12F-08D1-5143-8348-1CE77D46ED74}" type="slidenum">
              <a:rPr lang="en-US" smtClean="0"/>
              <a:t>22</a:t>
            </a:fld>
            <a:endParaRPr lang="en-US"/>
          </a:p>
        </p:txBody>
      </p:sp>
    </p:spTree>
    <p:extLst>
      <p:ext uri="{BB962C8B-B14F-4D97-AF65-F5344CB8AC3E}">
        <p14:creationId xmlns:p14="http://schemas.microsoft.com/office/powerpoint/2010/main" val="18314429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0070C0"/>
                </a:solidFill>
              </a:rPr>
              <a:t>Tailor for different objectives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03098" y="1825625"/>
            <a:ext cx="8185804" cy="4351338"/>
          </a:xfrm>
        </p:spPr>
      </p:pic>
      <p:sp>
        <p:nvSpPr>
          <p:cNvPr id="3" name="Slide Number Placeholder 2"/>
          <p:cNvSpPr>
            <a:spLocks noGrp="1"/>
          </p:cNvSpPr>
          <p:nvPr>
            <p:ph type="sldNum" sz="quarter" idx="12"/>
          </p:nvPr>
        </p:nvSpPr>
        <p:spPr/>
        <p:txBody>
          <a:bodyPr/>
          <a:lstStyle/>
          <a:p>
            <a:fld id="{E0EBB12F-08D1-5143-8348-1CE77D46ED74}" type="slidenum">
              <a:rPr lang="en-US" smtClean="0"/>
              <a:t>23</a:t>
            </a:fld>
            <a:endParaRPr lang="en-US"/>
          </a:p>
        </p:txBody>
      </p:sp>
    </p:spTree>
    <p:extLst>
      <p:ext uri="{BB962C8B-B14F-4D97-AF65-F5344CB8AC3E}">
        <p14:creationId xmlns:p14="http://schemas.microsoft.com/office/powerpoint/2010/main" val="17260951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2514" y="1825625"/>
            <a:ext cx="11393715" cy="4895850"/>
          </a:xfrm>
        </p:spPr>
        <p:txBody>
          <a:bodyPr>
            <a:normAutofit lnSpcReduction="10000"/>
          </a:bodyPr>
          <a:lstStyle/>
          <a:p>
            <a:r>
              <a:rPr lang="en-US" dirty="0"/>
              <a:t>An online multi-resource allocation problem, e.g. CPU, memory</a:t>
            </a:r>
          </a:p>
          <a:p>
            <a:endParaRPr lang="en-US" dirty="0"/>
          </a:p>
          <a:p>
            <a:endParaRPr lang="en-US" dirty="0"/>
          </a:p>
          <a:p>
            <a:endParaRPr lang="en-US" dirty="0"/>
          </a:p>
          <a:p>
            <a:endParaRPr lang="en-US" dirty="0"/>
          </a:p>
          <a:p>
            <a:pPr lvl="1"/>
            <a:endParaRPr lang="en-US" sz="2800" dirty="0"/>
          </a:p>
          <a:p>
            <a:pPr>
              <a:lnSpc>
                <a:spcPct val="150000"/>
              </a:lnSpc>
            </a:pPr>
            <a:endParaRPr lang="en-US" sz="2600" dirty="0"/>
          </a:p>
          <a:p>
            <a:pPr>
              <a:lnSpc>
                <a:spcPct val="150000"/>
              </a:lnSpc>
            </a:pPr>
            <a:r>
              <a:rPr lang="en-US" sz="2600"/>
              <a:t>Competing factors </a:t>
            </a:r>
            <a:r>
              <a:rPr lang="en-US" sz="2600" dirty="0"/>
              <a:t>to consider; NP-hard</a:t>
            </a:r>
          </a:p>
          <a:p>
            <a:pPr>
              <a:lnSpc>
                <a:spcPct val="150000"/>
              </a:lnSpc>
            </a:pPr>
            <a:r>
              <a:rPr lang="en-US" sz="2600" dirty="0"/>
              <a:t>Online decision depends on workload characteristics</a:t>
            </a:r>
          </a:p>
        </p:txBody>
      </p:sp>
      <p:sp>
        <p:nvSpPr>
          <p:cNvPr id="6" name="Title 1"/>
          <p:cNvSpPr>
            <a:spLocks noGrp="1"/>
          </p:cNvSpPr>
          <p:nvPr>
            <p:ph type="title"/>
          </p:nvPr>
        </p:nvSpPr>
        <p:spPr/>
        <p:txBody>
          <a:bodyPr/>
          <a:lstStyle/>
          <a:p>
            <a:pPr algn="ctr"/>
            <a:r>
              <a:rPr lang="en-US" b="1" dirty="0">
                <a:solidFill>
                  <a:srgbClr val="0070C0"/>
                </a:solidFill>
              </a:rPr>
              <a:t>An example: cluster scheduling</a:t>
            </a:r>
          </a:p>
        </p:txBody>
      </p:sp>
      <p:sp>
        <p:nvSpPr>
          <p:cNvPr id="4" name="TextBox 3"/>
          <p:cNvSpPr txBox="1"/>
          <p:nvPr/>
        </p:nvSpPr>
        <p:spPr>
          <a:xfrm>
            <a:off x="4778321" y="4244294"/>
            <a:ext cx="1581931" cy="461665"/>
          </a:xfrm>
          <a:prstGeom prst="rect">
            <a:avLst/>
          </a:prstGeom>
          <a:noFill/>
          <a:ln w="19050" cmpd="sng">
            <a:solidFill>
              <a:schemeClr val="tx1"/>
            </a:solidFill>
          </a:ln>
        </p:spPr>
        <p:txBody>
          <a:bodyPr wrap="square" rtlCol="0">
            <a:spAutoFit/>
          </a:bodyPr>
          <a:lstStyle/>
          <a:p>
            <a:pPr algn="ctr"/>
            <a:r>
              <a:rPr lang="en-US" sz="2400"/>
              <a:t>Scheduler</a:t>
            </a:r>
            <a:endParaRPr lang="en-US" sz="2400" dirty="0"/>
          </a:p>
        </p:txBody>
      </p:sp>
      <p:sp>
        <p:nvSpPr>
          <p:cNvPr id="7" name="TextBox 6"/>
          <p:cNvSpPr txBox="1"/>
          <p:nvPr/>
        </p:nvSpPr>
        <p:spPr>
          <a:xfrm>
            <a:off x="7702232" y="4059681"/>
            <a:ext cx="1563308" cy="830997"/>
          </a:xfrm>
          <a:prstGeom prst="rect">
            <a:avLst/>
          </a:prstGeom>
          <a:noFill/>
          <a:ln w="19050" cmpd="sng">
            <a:solidFill>
              <a:schemeClr val="tx1"/>
            </a:solidFill>
          </a:ln>
        </p:spPr>
        <p:txBody>
          <a:bodyPr wrap="square" rtlCol="0">
            <a:spAutoFit/>
          </a:bodyPr>
          <a:lstStyle/>
          <a:p>
            <a:pPr algn="ctr"/>
            <a:r>
              <a:rPr lang="en-US" sz="2400" dirty="0"/>
              <a:t>Pending jobs queue</a:t>
            </a:r>
          </a:p>
        </p:txBody>
      </p:sp>
      <p:cxnSp>
        <p:nvCxnSpPr>
          <p:cNvPr id="8" name="Straight Arrow Connector 7"/>
          <p:cNvCxnSpPr/>
          <p:nvPr/>
        </p:nvCxnSpPr>
        <p:spPr>
          <a:xfrm>
            <a:off x="3701914" y="3791274"/>
            <a:ext cx="1042255" cy="2393"/>
          </a:xfrm>
          <a:prstGeom prst="straightConnector1">
            <a:avLst/>
          </a:prstGeom>
          <a:ln w="25400" cmpd="sng">
            <a:solidFill>
              <a:srgbClr val="000000"/>
            </a:solidFill>
            <a:headEnd type="triangle" w="med" len="lg"/>
            <a:tailEnd type="triangle" w="med" len="lg"/>
          </a:ln>
          <a:effectLst/>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12"/>
          </p:nvPr>
        </p:nvSpPr>
        <p:spPr/>
        <p:txBody>
          <a:bodyPr/>
          <a:lstStyle/>
          <a:p>
            <a:fld id="{E0EBB12F-08D1-5143-8348-1CE77D46ED74}" type="slidenum">
              <a:rPr lang="en-US" smtClean="0"/>
              <a:t>3</a:t>
            </a:fld>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9468" y="2676666"/>
            <a:ext cx="1719659" cy="1432691"/>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5444" y="2432227"/>
            <a:ext cx="1550096" cy="1627454"/>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0197" y="2811176"/>
            <a:ext cx="1298181" cy="1298181"/>
          </a:xfrm>
          <a:prstGeom prst="rect">
            <a:avLst/>
          </a:prstGeom>
        </p:spPr>
      </p:pic>
      <p:sp>
        <p:nvSpPr>
          <p:cNvPr id="13" name="TextBox 12"/>
          <p:cNvSpPr txBox="1"/>
          <p:nvPr/>
        </p:nvSpPr>
        <p:spPr>
          <a:xfrm>
            <a:off x="2039207" y="4059681"/>
            <a:ext cx="1500386" cy="830997"/>
          </a:xfrm>
          <a:prstGeom prst="rect">
            <a:avLst/>
          </a:prstGeom>
          <a:noFill/>
          <a:ln w="19050" cmpd="sng">
            <a:solidFill>
              <a:schemeClr val="tx1"/>
            </a:solidFill>
          </a:ln>
        </p:spPr>
        <p:txBody>
          <a:bodyPr wrap="square" rtlCol="0">
            <a:spAutoFit/>
          </a:bodyPr>
          <a:lstStyle/>
          <a:p>
            <a:pPr algn="ctr"/>
            <a:r>
              <a:rPr lang="en-US" sz="2400" dirty="0"/>
              <a:t>Compute Resources</a:t>
            </a:r>
          </a:p>
        </p:txBody>
      </p:sp>
      <p:cxnSp>
        <p:nvCxnSpPr>
          <p:cNvPr id="16" name="Straight Arrow Connector 15"/>
          <p:cNvCxnSpPr/>
          <p:nvPr/>
        </p:nvCxnSpPr>
        <p:spPr>
          <a:xfrm>
            <a:off x="6447647" y="3788881"/>
            <a:ext cx="1042255" cy="2393"/>
          </a:xfrm>
          <a:prstGeom prst="straightConnector1">
            <a:avLst/>
          </a:prstGeom>
          <a:ln w="25400" cmpd="sng">
            <a:solidFill>
              <a:srgbClr val="000000"/>
            </a:solidFill>
            <a:headEnd type="triangle" w="med" len="lg"/>
            <a:tailEnd type="triangle" w="med"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08804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7"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0070C0"/>
                </a:solidFill>
              </a:rPr>
              <a:t>What people do today</a:t>
            </a:r>
          </a:p>
        </p:txBody>
      </p:sp>
      <p:sp>
        <p:nvSpPr>
          <p:cNvPr id="3" name="Content Placeholder 2"/>
          <p:cNvSpPr>
            <a:spLocks noGrp="1"/>
          </p:cNvSpPr>
          <p:nvPr>
            <p:ph idx="1"/>
          </p:nvPr>
        </p:nvSpPr>
        <p:spPr>
          <a:xfrm>
            <a:off x="838200" y="2110946"/>
            <a:ext cx="10515600" cy="4351338"/>
          </a:xfrm>
        </p:spPr>
        <p:txBody>
          <a:bodyPr>
            <a:normAutofit/>
          </a:bodyPr>
          <a:lstStyle/>
          <a:p>
            <a:endParaRPr lang="en-US" sz="3200" dirty="0"/>
          </a:p>
          <a:p>
            <a:pPr marL="514350" indent="-514350">
              <a:buFont typeface="+mj-lt"/>
              <a:buAutoNum type="arabicPeriod"/>
            </a:pPr>
            <a:r>
              <a:rPr lang="en-US" sz="3200" dirty="0"/>
              <a:t>Assume a simple model for the system</a:t>
            </a:r>
          </a:p>
          <a:p>
            <a:pPr marL="514350" indent="-514350">
              <a:buFont typeface="+mj-lt"/>
              <a:buAutoNum type="arabicPeriod"/>
            </a:pPr>
            <a:endParaRPr lang="en-US" sz="3200" dirty="0"/>
          </a:p>
          <a:p>
            <a:pPr marL="514350" indent="-514350">
              <a:buFont typeface="+mj-lt"/>
              <a:buAutoNum type="arabicPeriod"/>
            </a:pPr>
            <a:r>
              <a:rPr lang="en-US" sz="3200" dirty="0"/>
              <a:t>Come up with some clever heuristics</a:t>
            </a:r>
          </a:p>
          <a:p>
            <a:pPr marL="514350" indent="-514350">
              <a:buFont typeface="+mj-lt"/>
              <a:buAutoNum type="arabicPeriod"/>
            </a:pPr>
            <a:endParaRPr lang="en-US" sz="3200" dirty="0"/>
          </a:p>
          <a:p>
            <a:pPr marL="514350" indent="-514350">
              <a:buFont typeface="+mj-lt"/>
              <a:buAutoNum type="arabicPeriod"/>
            </a:pPr>
            <a:r>
              <a:rPr lang="en-US" sz="3200" dirty="0"/>
              <a:t>Painstakingly test and tune the heuristics in practice</a:t>
            </a:r>
          </a:p>
        </p:txBody>
      </p:sp>
      <p:sp>
        <p:nvSpPr>
          <p:cNvPr id="4" name="Slide Number Placeholder 3"/>
          <p:cNvSpPr>
            <a:spLocks noGrp="1"/>
          </p:cNvSpPr>
          <p:nvPr>
            <p:ph type="sldNum" sz="quarter" idx="12"/>
          </p:nvPr>
        </p:nvSpPr>
        <p:spPr/>
        <p:txBody>
          <a:bodyPr/>
          <a:lstStyle/>
          <a:p>
            <a:fld id="{E0EBB12F-08D1-5143-8348-1CE77D46ED74}" type="slidenum">
              <a:rPr lang="en-US" smtClean="0"/>
              <a:t>4</a:t>
            </a:fld>
            <a:endParaRPr lang="en-US"/>
          </a:p>
        </p:txBody>
      </p:sp>
      <p:pic>
        <p:nvPicPr>
          <p:cNvPr id="9" name="Picture 8"/>
          <p:cNvPicPr>
            <a:picLocks noChangeAspect="1"/>
          </p:cNvPicPr>
          <p:nvPr/>
        </p:nvPicPr>
        <p:blipFill>
          <a:blip r:embed="rId3">
            <a:alphaModFix amt="91000"/>
            <a:extLst>
              <a:ext uri="{28A0092B-C50C-407E-A947-70E740481C1C}">
                <a14:useLocalDpi xmlns:a14="http://schemas.microsoft.com/office/drawing/2010/main" val="0"/>
              </a:ext>
            </a:extLst>
          </a:blip>
          <a:stretch>
            <a:fillRect/>
          </a:stretch>
        </p:blipFill>
        <p:spPr>
          <a:xfrm rot="20350567">
            <a:off x="3760355" y="667125"/>
            <a:ext cx="3750370" cy="721562"/>
          </a:xfrm>
          <a:prstGeom prst="rect">
            <a:avLst/>
          </a:prstGeom>
          <a:effectLst/>
        </p:spPr>
      </p:pic>
      <p:sp>
        <p:nvSpPr>
          <p:cNvPr id="10" name="TextBox 9"/>
          <p:cNvSpPr txBox="1"/>
          <p:nvPr/>
        </p:nvSpPr>
        <p:spPr>
          <a:xfrm>
            <a:off x="3142247" y="1487994"/>
            <a:ext cx="8911157" cy="584775"/>
          </a:xfrm>
          <a:prstGeom prst="rect">
            <a:avLst/>
          </a:prstGeom>
          <a:noFill/>
        </p:spPr>
        <p:txBody>
          <a:bodyPr wrap="none" rtlCol="0">
            <a:spAutoFit/>
          </a:bodyPr>
          <a:lstStyle/>
          <a:p>
            <a:r>
              <a:rPr lang="en-US" sz="3200" b="1" dirty="0">
                <a:solidFill>
                  <a:srgbClr val="FF3E2F"/>
                </a:solidFill>
              </a:rPr>
              <a:t>Is there a way around human-generated heuristics?</a:t>
            </a:r>
          </a:p>
        </p:txBody>
      </p:sp>
    </p:spTree>
    <p:extLst>
      <p:ext uri="{BB962C8B-B14F-4D97-AF65-F5344CB8AC3E}">
        <p14:creationId xmlns:p14="http://schemas.microsoft.com/office/powerpoint/2010/main" val="2124941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9636" y="3080962"/>
            <a:ext cx="11741548" cy="707886"/>
          </a:xfrm>
          <a:prstGeom prst="rect">
            <a:avLst/>
          </a:prstGeom>
        </p:spPr>
        <p:txBody>
          <a:bodyPr wrap="none">
            <a:spAutoFit/>
          </a:bodyPr>
          <a:lstStyle/>
          <a:p>
            <a:r>
              <a:rPr lang="en-US" sz="4000" b="1" dirty="0"/>
              <a:t>Can systems learn to manage resources on their own? </a:t>
            </a:r>
          </a:p>
        </p:txBody>
      </p:sp>
      <p:sp>
        <p:nvSpPr>
          <p:cNvPr id="2" name="Slide Number Placeholder 1"/>
          <p:cNvSpPr>
            <a:spLocks noGrp="1"/>
          </p:cNvSpPr>
          <p:nvPr>
            <p:ph type="sldNum" sz="quarter" idx="12"/>
          </p:nvPr>
        </p:nvSpPr>
        <p:spPr/>
        <p:txBody>
          <a:bodyPr/>
          <a:lstStyle/>
          <a:p>
            <a:fld id="{E0EBB12F-08D1-5143-8348-1CE77D46ED74}" type="slidenum">
              <a:rPr lang="en-US" smtClean="0"/>
              <a:t>5</a:t>
            </a:fld>
            <a:endParaRPr lang="en-US"/>
          </a:p>
        </p:txBody>
      </p:sp>
    </p:spTree>
    <p:extLst>
      <p:ext uri="{BB962C8B-B14F-4D97-AF65-F5344CB8AC3E}">
        <p14:creationId xmlns:p14="http://schemas.microsoft.com/office/powerpoint/2010/main" val="547678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0070C0"/>
                </a:solidFill>
              </a:rPr>
              <a:t>Successes of learning in decision making</a:t>
            </a:r>
          </a:p>
        </p:txBody>
      </p:sp>
      <p:sp>
        <p:nvSpPr>
          <p:cNvPr id="8" name="TextBox 7"/>
          <p:cNvSpPr txBox="1"/>
          <p:nvPr/>
        </p:nvSpPr>
        <p:spPr>
          <a:xfrm>
            <a:off x="1038347" y="4981234"/>
            <a:ext cx="2209003" cy="461665"/>
          </a:xfrm>
          <a:prstGeom prst="rect">
            <a:avLst/>
          </a:prstGeom>
          <a:noFill/>
        </p:spPr>
        <p:txBody>
          <a:bodyPr wrap="none" rtlCol="0">
            <a:spAutoFit/>
          </a:bodyPr>
          <a:lstStyle/>
          <a:p>
            <a:r>
              <a:rPr lang="en-US" sz="2400"/>
              <a:t>Robotics control</a:t>
            </a:r>
            <a:endParaRPr lang="en-US" sz="24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9703" y="2291500"/>
            <a:ext cx="4278086" cy="2139044"/>
          </a:xfrm>
          <a:prstGeom prst="rect">
            <a:avLst/>
          </a:prstGeom>
        </p:spPr>
      </p:pic>
      <p:sp>
        <p:nvSpPr>
          <p:cNvPr id="11" name="Rectangle 10"/>
          <p:cNvSpPr/>
          <p:nvPr/>
        </p:nvSpPr>
        <p:spPr>
          <a:xfrm>
            <a:off x="5656792" y="4981234"/>
            <a:ext cx="2228571" cy="461665"/>
          </a:xfrm>
          <a:prstGeom prst="rect">
            <a:avLst/>
          </a:prstGeom>
        </p:spPr>
        <p:txBody>
          <a:bodyPr wrap="square">
            <a:spAutoFit/>
          </a:bodyPr>
          <a:lstStyle/>
          <a:p>
            <a:r>
              <a:rPr lang="en-US" sz="2400" dirty="0"/>
              <a:t>Game of Go</a:t>
            </a: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53272" y="2291500"/>
            <a:ext cx="3123603" cy="2139044"/>
          </a:xfrm>
          <a:prstGeom prst="rect">
            <a:avLst/>
          </a:prstGeom>
        </p:spPr>
      </p:pic>
      <p:sp>
        <p:nvSpPr>
          <p:cNvPr id="14" name="Rectangle 13"/>
          <p:cNvSpPr/>
          <p:nvPr/>
        </p:nvSpPr>
        <p:spPr>
          <a:xfrm>
            <a:off x="8554644" y="4981235"/>
            <a:ext cx="3593432" cy="461665"/>
          </a:xfrm>
          <a:prstGeom prst="rect">
            <a:avLst/>
          </a:prstGeom>
        </p:spPr>
        <p:txBody>
          <a:bodyPr wrap="square">
            <a:spAutoFit/>
          </a:bodyPr>
          <a:lstStyle/>
          <a:p>
            <a:pPr algn="ctr"/>
            <a:r>
              <a:rPr lang="en-US" sz="2400" dirty="0"/>
              <a:t>Datacenter cooling</a:t>
            </a: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1477" y="2291500"/>
            <a:ext cx="3802744" cy="2139044"/>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1477" y="2291500"/>
            <a:ext cx="3802743" cy="2145834"/>
          </a:xfrm>
          <a:prstGeom prst="rect">
            <a:avLst/>
          </a:prstGeom>
        </p:spPr>
      </p:pic>
      <p:sp>
        <p:nvSpPr>
          <p:cNvPr id="3" name="Slide Number Placeholder 2"/>
          <p:cNvSpPr>
            <a:spLocks noGrp="1"/>
          </p:cNvSpPr>
          <p:nvPr>
            <p:ph type="sldNum" sz="quarter" idx="12"/>
          </p:nvPr>
        </p:nvSpPr>
        <p:spPr/>
        <p:txBody>
          <a:bodyPr/>
          <a:lstStyle/>
          <a:p>
            <a:fld id="{E0EBB12F-08D1-5143-8348-1CE77D46ED74}" type="slidenum">
              <a:rPr lang="en-US" smtClean="0"/>
              <a:t>6</a:t>
            </a:fld>
            <a:endParaRPr lang="en-US"/>
          </a:p>
        </p:txBody>
      </p:sp>
      <p:sp>
        <p:nvSpPr>
          <p:cNvPr id="12" name="TextBox 11"/>
          <p:cNvSpPr txBox="1"/>
          <p:nvPr/>
        </p:nvSpPr>
        <p:spPr>
          <a:xfrm>
            <a:off x="0" y="5965448"/>
            <a:ext cx="12192000" cy="892552"/>
          </a:xfrm>
          <a:prstGeom prst="rect">
            <a:avLst/>
          </a:prstGeom>
          <a:solidFill>
            <a:srgbClr val="FFC101"/>
          </a:solidFill>
        </p:spPr>
        <p:txBody>
          <a:bodyPr wrap="square" rtlCol="0">
            <a:spAutoFit/>
          </a:bodyPr>
          <a:lstStyle/>
          <a:p>
            <a:pPr algn="ctr"/>
            <a:endParaRPr lang="en-US" sz="1200" dirty="0"/>
          </a:p>
          <a:p>
            <a:pPr algn="ctr"/>
            <a:r>
              <a:rPr lang="en-US" sz="2800" dirty="0"/>
              <a:t>Learning via interacting with the environment: Reinforcement Learning</a:t>
            </a:r>
          </a:p>
          <a:p>
            <a:pPr algn="ctr"/>
            <a:endParaRPr lang="en-US" sz="1200" dirty="0"/>
          </a:p>
        </p:txBody>
      </p:sp>
    </p:spTree>
    <p:extLst>
      <p:ext uri="{BB962C8B-B14F-4D97-AF65-F5344CB8AC3E}">
        <p14:creationId xmlns:p14="http://schemas.microsoft.com/office/powerpoint/2010/main" val="1983138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p:bldP spid="11" grpId="0"/>
      <p:bldP spid="14" grpId="0"/>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954657" cy="4351338"/>
          </a:xfrm>
        </p:spPr>
        <p:txBody>
          <a:bodyPr/>
          <a:lstStyle/>
          <a:p>
            <a:r>
              <a:rPr lang="en-US" sz="3600" dirty="0"/>
              <a:t>A cluster scheduling system that learns to make decisions </a:t>
            </a:r>
            <a:r>
              <a:rPr lang="en-US" sz="3600" b="1" i="1" dirty="0">
                <a:solidFill>
                  <a:srgbClr val="A31E34"/>
                </a:solidFill>
              </a:rPr>
              <a:t>directly from experience</a:t>
            </a:r>
          </a:p>
          <a:p>
            <a:endParaRPr lang="en-US" sz="3600" dirty="0"/>
          </a:p>
          <a:p>
            <a:r>
              <a:rPr lang="en-US" sz="3600" dirty="0"/>
              <a:t>Optimizes a variety of objectives </a:t>
            </a:r>
            <a:r>
              <a:rPr lang="en-US" sz="3600" b="1" i="1" dirty="0">
                <a:solidFill>
                  <a:srgbClr val="A31E34"/>
                </a:solidFill>
              </a:rPr>
              <a:t>end-to-end</a:t>
            </a:r>
            <a:endParaRPr lang="en-US" sz="3600" i="1" dirty="0">
              <a:solidFill>
                <a:srgbClr val="A31E34"/>
              </a:solidFill>
            </a:endParaRPr>
          </a:p>
          <a:p>
            <a:endParaRPr lang="en-US" sz="3600" dirty="0"/>
          </a:p>
          <a:p>
            <a:r>
              <a:rPr lang="en-US" sz="3600" dirty="0"/>
              <a:t>Using Reinforcement Learning</a:t>
            </a:r>
          </a:p>
          <a:p>
            <a:endParaRPr lang="en-US" dirty="0"/>
          </a:p>
        </p:txBody>
      </p:sp>
      <p:sp>
        <p:nvSpPr>
          <p:cNvPr id="4" name="Slide Number Placeholder 3"/>
          <p:cNvSpPr>
            <a:spLocks noGrp="1"/>
          </p:cNvSpPr>
          <p:nvPr>
            <p:ph type="sldNum" sz="quarter" idx="12"/>
          </p:nvPr>
        </p:nvSpPr>
        <p:spPr/>
        <p:txBody>
          <a:bodyPr/>
          <a:lstStyle/>
          <a:p>
            <a:fld id="{E0EBB12F-08D1-5143-8348-1CE77D46ED74}" type="slidenum">
              <a:rPr lang="en-US" smtClean="0"/>
              <a:t>7</a:t>
            </a:fld>
            <a:endParaRPr lang="en-US"/>
          </a:p>
        </p:txBody>
      </p:sp>
      <p:sp>
        <p:nvSpPr>
          <p:cNvPr id="5" name="Title 1"/>
          <p:cNvSpPr>
            <a:spLocks noGrp="1"/>
          </p:cNvSpPr>
          <p:nvPr>
            <p:ph type="title"/>
          </p:nvPr>
        </p:nvSpPr>
        <p:spPr>
          <a:xfrm>
            <a:off x="838200" y="245205"/>
            <a:ext cx="10515600" cy="1325563"/>
          </a:xfrm>
        </p:spPr>
        <p:txBody>
          <a:bodyPr>
            <a:normAutofit/>
          </a:bodyPr>
          <a:lstStyle/>
          <a:p>
            <a:pPr algn="ctr"/>
            <a:r>
              <a:rPr lang="en-US" sz="4800" b="1" dirty="0" err="1">
                <a:solidFill>
                  <a:srgbClr val="0070C0"/>
                </a:solidFill>
              </a:rPr>
              <a:t>DeepRM</a:t>
            </a:r>
            <a:endParaRPr lang="en-US" sz="4800" b="1" dirty="0">
              <a:solidFill>
                <a:srgbClr val="0070C0"/>
              </a:solidFill>
            </a:endParaRPr>
          </a:p>
        </p:txBody>
      </p:sp>
    </p:spTree>
    <p:extLst>
      <p:ext uri="{BB962C8B-B14F-4D97-AF65-F5344CB8AC3E}">
        <p14:creationId xmlns:p14="http://schemas.microsoft.com/office/powerpoint/2010/main" val="4019064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0EBB12F-08D1-5143-8348-1CE77D46ED74}" type="slidenum">
              <a:rPr lang="en-US" smtClean="0"/>
              <a:t>8</a:t>
            </a:fld>
            <a:endParaRPr lang="en-US"/>
          </a:p>
        </p:txBody>
      </p:sp>
      <p:sp>
        <p:nvSpPr>
          <p:cNvPr id="5" name="Title 1"/>
          <p:cNvSpPr>
            <a:spLocks noGrp="1"/>
          </p:cNvSpPr>
          <p:nvPr>
            <p:ph type="title"/>
          </p:nvPr>
        </p:nvSpPr>
        <p:spPr/>
        <p:txBody>
          <a:bodyPr/>
          <a:lstStyle/>
          <a:p>
            <a:pPr algn="ctr"/>
            <a:r>
              <a:rPr lang="en-US" b="1" dirty="0">
                <a:solidFill>
                  <a:srgbClr val="0070C0"/>
                </a:solidFill>
              </a:rPr>
              <a:t>Reinforcement Learning</a:t>
            </a:r>
          </a:p>
        </p:txBody>
      </p:sp>
      <p:sp>
        <p:nvSpPr>
          <p:cNvPr id="34" name="TextBox 33"/>
          <p:cNvSpPr txBox="1"/>
          <p:nvPr/>
        </p:nvSpPr>
        <p:spPr>
          <a:xfrm>
            <a:off x="3014283" y="3491605"/>
            <a:ext cx="1112127" cy="523220"/>
          </a:xfrm>
          <a:prstGeom prst="rect">
            <a:avLst/>
          </a:prstGeom>
          <a:noFill/>
        </p:spPr>
        <p:txBody>
          <a:bodyPr wrap="square" rtlCol="0">
            <a:spAutoFit/>
          </a:bodyPr>
          <a:lstStyle/>
          <a:p>
            <a:r>
              <a:rPr lang="en-US" sz="2800" dirty="0"/>
              <a:t>Agent</a:t>
            </a:r>
          </a:p>
        </p:txBody>
      </p:sp>
      <p:cxnSp>
        <p:nvCxnSpPr>
          <p:cNvPr id="35" name="Straight Arrow Connector 34"/>
          <p:cNvCxnSpPr/>
          <p:nvPr/>
        </p:nvCxnSpPr>
        <p:spPr>
          <a:xfrm flipV="1">
            <a:off x="4230806" y="3832780"/>
            <a:ext cx="2774962" cy="2822"/>
          </a:xfrm>
          <a:prstGeom prst="straightConnector1">
            <a:avLst/>
          </a:prstGeom>
          <a:ln w="22860" cmpd="sng">
            <a:solidFill>
              <a:srgbClr val="000000"/>
            </a:solidFill>
            <a:headEnd type="none" w="med" len="lg"/>
            <a:tailEnd type="triangle" w="med" len="lg"/>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7198628" y="3491605"/>
            <a:ext cx="2055050" cy="523220"/>
          </a:xfrm>
          <a:prstGeom prst="rect">
            <a:avLst/>
          </a:prstGeom>
          <a:noFill/>
        </p:spPr>
        <p:txBody>
          <a:bodyPr wrap="none" rtlCol="0">
            <a:spAutoFit/>
          </a:bodyPr>
          <a:lstStyle/>
          <a:p>
            <a:r>
              <a:rPr lang="en-US" sz="2800" dirty="0"/>
              <a:t>Environment</a:t>
            </a:r>
          </a:p>
        </p:txBody>
      </p:sp>
      <p:sp>
        <p:nvSpPr>
          <p:cNvPr id="38" name="TextBox 37"/>
          <p:cNvSpPr txBox="1"/>
          <p:nvPr/>
        </p:nvSpPr>
        <p:spPr>
          <a:xfrm>
            <a:off x="4440303" y="3284302"/>
            <a:ext cx="1818703" cy="523220"/>
          </a:xfrm>
          <a:prstGeom prst="rect">
            <a:avLst/>
          </a:prstGeom>
          <a:noFill/>
        </p:spPr>
        <p:txBody>
          <a:bodyPr wrap="none" rtlCol="0">
            <a:spAutoFit/>
          </a:bodyPr>
          <a:lstStyle/>
          <a:p>
            <a:r>
              <a:rPr lang="en-US" sz="2800" dirty="0"/>
              <a:t>Take action</a:t>
            </a:r>
            <a:endParaRPr lang="en-US" sz="2800" i="1" dirty="0">
              <a:latin typeface="Cambria Math" charset="0"/>
              <a:ea typeface="Cambria Math" charset="0"/>
              <a:cs typeface="Cambria Math" charset="0"/>
            </a:endParaRPr>
          </a:p>
        </p:txBody>
      </p:sp>
      <p:cxnSp>
        <p:nvCxnSpPr>
          <p:cNvPr id="39" name="Straight Arrow Connector 38"/>
          <p:cNvCxnSpPr/>
          <p:nvPr/>
        </p:nvCxnSpPr>
        <p:spPr>
          <a:xfrm flipH="1">
            <a:off x="3511401" y="2252018"/>
            <a:ext cx="1052" cy="785251"/>
          </a:xfrm>
          <a:prstGeom prst="straightConnector1">
            <a:avLst/>
          </a:prstGeom>
          <a:ln w="22860" cmpd="sng">
            <a:solidFill>
              <a:srgbClr val="000000"/>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flipH="1" flipV="1">
            <a:off x="8226153" y="4470584"/>
            <a:ext cx="3018" cy="985442"/>
          </a:xfrm>
          <a:prstGeom prst="straightConnector1">
            <a:avLst/>
          </a:prstGeom>
          <a:ln w="22860" cmpd="sng">
            <a:solidFill>
              <a:srgbClr val="000000"/>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V="1">
            <a:off x="3512453" y="4470584"/>
            <a:ext cx="0" cy="985442"/>
          </a:xfrm>
          <a:prstGeom prst="straightConnector1">
            <a:avLst/>
          </a:prstGeom>
          <a:ln w="22860" cmpd="sng">
            <a:solidFill>
              <a:srgbClr val="000000"/>
            </a:solidFill>
            <a:headEnd type="none"/>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flipH="1" flipV="1">
            <a:off x="3512453" y="5456268"/>
            <a:ext cx="4716718" cy="2288"/>
          </a:xfrm>
          <a:prstGeom prst="straightConnector1">
            <a:avLst/>
          </a:prstGeom>
          <a:ln w="22860" cmpd="sng">
            <a:solidFill>
              <a:srgbClr val="000000"/>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4409006" y="4923182"/>
            <a:ext cx="2272930" cy="523220"/>
          </a:xfrm>
          <a:prstGeom prst="rect">
            <a:avLst/>
          </a:prstGeom>
          <a:noFill/>
        </p:spPr>
        <p:txBody>
          <a:bodyPr wrap="none" rtlCol="0">
            <a:spAutoFit/>
          </a:bodyPr>
          <a:lstStyle/>
          <a:p>
            <a:r>
              <a:rPr lang="en-US" sz="2800" dirty="0"/>
              <a:t>Observe state </a:t>
            </a:r>
            <a:endParaRPr lang="en-US" sz="2800" i="1" dirty="0">
              <a:latin typeface="Cambria Math" charset="0"/>
              <a:ea typeface="Cambria Math" charset="0"/>
              <a:cs typeface="Cambria Math" charset="0"/>
            </a:endParaRPr>
          </a:p>
        </p:txBody>
      </p:sp>
      <p:sp>
        <p:nvSpPr>
          <p:cNvPr id="45" name="TextBox 44"/>
          <p:cNvSpPr txBox="1"/>
          <p:nvPr/>
        </p:nvSpPr>
        <p:spPr>
          <a:xfrm>
            <a:off x="5022869" y="1749391"/>
            <a:ext cx="1284198" cy="523220"/>
          </a:xfrm>
          <a:prstGeom prst="rect">
            <a:avLst/>
          </a:prstGeom>
          <a:noFill/>
        </p:spPr>
        <p:txBody>
          <a:bodyPr wrap="none" rtlCol="0">
            <a:spAutoFit/>
          </a:bodyPr>
          <a:lstStyle/>
          <a:p>
            <a:r>
              <a:rPr lang="en-US" sz="2800" dirty="0"/>
              <a:t>Reward</a:t>
            </a:r>
            <a:endParaRPr lang="en-US" sz="2800" i="1" dirty="0">
              <a:latin typeface="Cambria Math" charset="0"/>
              <a:ea typeface="Cambria Math" charset="0"/>
              <a:cs typeface="Cambria Math" charset="0"/>
            </a:endParaRPr>
          </a:p>
        </p:txBody>
      </p:sp>
      <p:sp>
        <p:nvSpPr>
          <p:cNvPr id="46" name="Rectangle 45"/>
          <p:cNvSpPr/>
          <p:nvPr/>
        </p:nvSpPr>
        <p:spPr>
          <a:xfrm>
            <a:off x="2794101" y="3035846"/>
            <a:ext cx="1436705" cy="1440383"/>
          </a:xfrm>
          <a:prstGeom prst="rect">
            <a:avLst/>
          </a:prstGeom>
          <a:noFill/>
          <a:ln w="2286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p>
        </p:txBody>
      </p:sp>
      <p:sp>
        <p:nvSpPr>
          <p:cNvPr id="47" name="Rectangle 46"/>
          <p:cNvSpPr/>
          <p:nvPr/>
        </p:nvSpPr>
        <p:spPr>
          <a:xfrm>
            <a:off x="7005768" y="3030201"/>
            <a:ext cx="2356597" cy="1446029"/>
          </a:xfrm>
          <a:prstGeom prst="rect">
            <a:avLst/>
          </a:prstGeom>
          <a:noFill/>
          <a:ln w="2286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p>
        </p:txBody>
      </p:sp>
      <p:cxnSp>
        <p:nvCxnSpPr>
          <p:cNvPr id="65" name="Straight Arrow Connector 64"/>
          <p:cNvCxnSpPr/>
          <p:nvPr/>
        </p:nvCxnSpPr>
        <p:spPr>
          <a:xfrm flipH="1" flipV="1">
            <a:off x="3509435" y="2250607"/>
            <a:ext cx="4716718" cy="2288"/>
          </a:xfrm>
          <a:prstGeom prst="straightConnector1">
            <a:avLst/>
          </a:prstGeom>
          <a:ln w="22860" cmpd="sng">
            <a:solidFill>
              <a:srgbClr val="000000"/>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flipH="1" flipV="1">
            <a:off x="8226153" y="2250607"/>
            <a:ext cx="3018" cy="779352"/>
          </a:xfrm>
          <a:prstGeom prst="straightConnector1">
            <a:avLst/>
          </a:prstGeom>
          <a:ln w="22860" cmpd="sng">
            <a:solidFill>
              <a:srgbClr val="000000"/>
            </a:solidFill>
            <a:headEnd type="none"/>
            <a:tailEnd type="none" w="med" len="lg"/>
          </a:ln>
          <a:effectLst/>
        </p:spPr>
        <p:style>
          <a:lnRef idx="2">
            <a:schemeClr val="accent1"/>
          </a:lnRef>
          <a:fillRef idx="0">
            <a:schemeClr val="accent1"/>
          </a:fillRef>
          <a:effectRef idx="1">
            <a:schemeClr val="accent1"/>
          </a:effectRef>
          <a:fontRef idx="minor">
            <a:schemeClr val="tx1"/>
          </a:fontRef>
        </p:style>
      </p:cxnSp>
      <p:sp>
        <p:nvSpPr>
          <p:cNvPr id="72" name="TextBox 71"/>
          <p:cNvSpPr txBox="1"/>
          <p:nvPr/>
        </p:nvSpPr>
        <p:spPr>
          <a:xfrm>
            <a:off x="2283894" y="5954438"/>
            <a:ext cx="6259086" cy="553998"/>
          </a:xfrm>
          <a:prstGeom prst="rect">
            <a:avLst/>
          </a:prstGeom>
          <a:noFill/>
        </p:spPr>
        <p:txBody>
          <a:bodyPr wrap="none" rtlCol="0">
            <a:spAutoFit/>
          </a:bodyPr>
          <a:lstStyle/>
          <a:p>
            <a:r>
              <a:rPr lang="en-US" sz="3000" dirty="0"/>
              <a:t>Goal: maximize the cumulative reward </a:t>
            </a:r>
            <a:endParaRPr lang="en-US" sz="3000" i="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5000" y="5076006"/>
            <a:ext cx="344723" cy="30966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0439" y="3423862"/>
            <a:ext cx="394973" cy="31256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7067" y="1889429"/>
            <a:ext cx="379860" cy="335441"/>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06264" y="5853376"/>
            <a:ext cx="1136212" cy="1004624"/>
          </a:xfrm>
          <a:prstGeom prst="rect">
            <a:avLst/>
          </a:prstGeom>
        </p:spPr>
      </p:pic>
    </p:spTree>
    <p:extLst>
      <p:ext uri="{BB962C8B-B14F-4D97-AF65-F5344CB8AC3E}">
        <p14:creationId xmlns:p14="http://schemas.microsoft.com/office/powerpoint/2010/main" val="1665147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P spid="38" grpId="0"/>
      <p:bldP spid="44" grpId="0"/>
      <p:bldP spid="45" grpId="0"/>
      <p:bldP spid="46" grpId="0" animBg="1"/>
      <p:bldP spid="47" grpId="0" animBg="1"/>
      <p:bldP spid="7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Google Data Center</a:t>
            </a:r>
          </a:p>
        </p:txBody>
      </p:sp>
      <p:pic>
        <p:nvPicPr>
          <p:cNvPr id="5" name="Content Placeholder 4"/>
          <p:cNvPicPr>
            <a:picLocks noGrp="1" noChangeAspect="1"/>
          </p:cNvPicPr>
          <p:nvPr>
            <p:ph idx="1"/>
          </p:nvPr>
        </p:nvPicPr>
        <p:blipFill>
          <a:blip r:embed="rId2"/>
          <a:stretch>
            <a:fillRect/>
          </a:stretch>
        </p:blipFill>
        <p:spPr>
          <a:xfrm>
            <a:off x="678086" y="2298700"/>
            <a:ext cx="6677439" cy="4051300"/>
          </a:xfrm>
          <a:prstGeom prst="rect">
            <a:avLst/>
          </a:prstGeom>
        </p:spPr>
      </p:pic>
      <p:sp>
        <p:nvSpPr>
          <p:cNvPr id="6" name="TextBox 5"/>
          <p:cNvSpPr txBox="1"/>
          <p:nvPr/>
        </p:nvSpPr>
        <p:spPr>
          <a:xfrm>
            <a:off x="7634494" y="2298700"/>
            <a:ext cx="4557506" cy="3416320"/>
          </a:xfrm>
          <a:prstGeom prst="rect">
            <a:avLst/>
          </a:prstGeom>
          <a:noFill/>
        </p:spPr>
        <p:txBody>
          <a:bodyPr wrap="square" rtlCol="0">
            <a:spAutoFit/>
          </a:bodyPr>
          <a:lstStyle/>
          <a:p>
            <a:pPr marL="285750" indent="-285750">
              <a:buFont typeface="Arial" charset="0"/>
              <a:buChar char="•"/>
            </a:pPr>
            <a:r>
              <a:rPr lang="en-US" dirty="0"/>
              <a:t>Tens of machines are placed in a </a:t>
            </a:r>
            <a:r>
              <a:rPr lang="en-US" i="1" dirty="0"/>
              <a:t>rack</a:t>
            </a:r>
            <a:r>
              <a:rPr lang="en-US" dirty="0"/>
              <a:t>. </a:t>
            </a:r>
          </a:p>
          <a:p>
            <a:pPr marL="285750" indent="-285750">
              <a:buFont typeface="Arial" charset="0"/>
              <a:buChar char="•"/>
            </a:pPr>
            <a:endParaRPr lang="en-US" dirty="0"/>
          </a:p>
          <a:p>
            <a:pPr marL="285750" indent="-285750">
              <a:buFont typeface="Arial" charset="0"/>
              <a:buChar char="•"/>
            </a:pPr>
            <a:r>
              <a:rPr lang="en-US" dirty="0"/>
              <a:t>Racks stand in a </a:t>
            </a:r>
            <a:r>
              <a:rPr lang="en-US" i="1" dirty="0"/>
              <a:t>row</a:t>
            </a:r>
            <a:r>
              <a:rPr lang="en-US" dirty="0"/>
              <a:t>. </a:t>
            </a:r>
          </a:p>
          <a:p>
            <a:pPr marL="285750" indent="-285750">
              <a:buFont typeface="Arial" charset="0"/>
              <a:buChar char="•"/>
            </a:pPr>
            <a:endParaRPr lang="en-US" dirty="0"/>
          </a:p>
          <a:p>
            <a:pPr marL="285750" indent="-285750">
              <a:buFont typeface="Arial" charset="0"/>
              <a:buChar char="•"/>
            </a:pPr>
            <a:r>
              <a:rPr lang="en-US" dirty="0"/>
              <a:t>One or more rows form a </a:t>
            </a:r>
            <a:r>
              <a:rPr lang="en-US" i="1" dirty="0"/>
              <a:t>cluster</a:t>
            </a:r>
            <a:r>
              <a:rPr lang="en-US" dirty="0"/>
              <a:t>. </a:t>
            </a:r>
          </a:p>
          <a:p>
            <a:pPr marL="285750" indent="-285750">
              <a:buFont typeface="Arial" charset="0"/>
              <a:buChar char="•"/>
            </a:pPr>
            <a:endParaRPr lang="en-US" dirty="0"/>
          </a:p>
          <a:p>
            <a:pPr marL="285750" indent="-285750">
              <a:buFont typeface="Arial" charset="0"/>
              <a:buChar char="•"/>
            </a:pPr>
            <a:r>
              <a:rPr lang="en-US" dirty="0"/>
              <a:t>Usually a </a:t>
            </a:r>
            <a:r>
              <a:rPr lang="en-US" i="1" dirty="0"/>
              <a:t>datacenter </a:t>
            </a:r>
            <a:r>
              <a:rPr lang="en-US" dirty="0"/>
              <a:t>building houses multiple clusters. </a:t>
            </a:r>
          </a:p>
          <a:p>
            <a:pPr marL="285750" indent="-285750">
              <a:buFont typeface="Arial" charset="0"/>
              <a:buChar char="•"/>
            </a:pPr>
            <a:endParaRPr lang="en-US" dirty="0"/>
          </a:p>
          <a:p>
            <a:pPr marL="285750" indent="-285750">
              <a:buFont typeface="Arial" charset="0"/>
              <a:buChar char="•"/>
            </a:pPr>
            <a:r>
              <a:rPr lang="en-US" dirty="0"/>
              <a:t>Multiple datacenter buildings that are located close together form a </a:t>
            </a:r>
            <a:r>
              <a:rPr lang="en-US" i="1" dirty="0"/>
              <a:t>campus</a:t>
            </a:r>
            <a:r>
              <a:rPr lang="en-US" dirty="0"/>
              <a:t>. </a:t>
            </a:r>
          </a:p>
          <a:p>
            <a:pPr marL="285750" indent="-285750">
              <a:buFont typeface="Arial" charset="0"/>
              <a:buChar char="•"/>
            </a:pPr>
            <a:endParaRPr lang="en-US" dirty="0"/>
          </a:p>
        </p:txBody>
      </p:sp>
    </p:spTree>
    <p:extLst>
      <p:ext uri="{BB962C8B-B14F-4D97-AF65-F5344CB8AC3E}">
        <p14:creationId xmlns:p14="http://schemas.microsoft.com/office/powerpoint/2010/main" val="3553580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19502</TotalTime>
  <Words>3144</Words>
  <Application>Microsoft Macintosh PowerPoint</Application>
  <PresentationFormat>Widescreen</PresentationFormat>
  <Paragraphs>389</Paragraphs>
  <Slides>23</Slides>
  <Notes>21</Notes>
  <HiddenSlides>1</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Calibri Light</vt:lpstr>
      <vt:lpstr>Cambria Math</vt:lpstr>
      <vt:lpstr>Office Theme</vt:lpstr>
      <vt:lpstr>Resource Management with Deep Reinforcement Learning </vt:lpstr>
      <vt:lpstr>Resource management is ubiquitous </vt:lpstr>
      <vt:lpstr>An example: cluster scheduling</vt:lpstr>
      <vt:lpstr>What people do today</vt:lpstr>
      <vt:lpstr>PowerPoint Presentation</vt:lpstr>
      <vt:lpstr>Successes of learning in decision making</vt:lpstr>
      <vt:lpstr>DeepRM</vt:lpstr>
      <vt:lpstr>Reinforcement Learning</vt:lpstr>
      <vt:lpstr>Google Data Center</vt:lpstr>
      <vt:lpstr>Cluster scheduling problem setting</vt:lpstr>
      <vt:lpstr>PowerPoint Presentation</vt:lpstr>
      <vt:lpstr>Map to RL: (1) state space</vt:lpstr>
      <vt:lpstr>Map to RL: (2) action space</vt:lpstr>
      <vt:lpstr>Map to RL: (2) action space</vt:lpstr>
      <vt:lpstr>Map to RL: (2) action space</vt:lpstr>
      <vt:lpstr>Map to RL: (3) reward signal</vt:lpstr>
      <vt:lpstr>Reinforcement Learning agent</vt:lpstr>
      <vt:lpstr>DeepRM Demo</vt:lpstr>
      <vt:lpstr>DeepRM Demo</vt:lpstr>
      <vt:lpstr>Evaluation</vt:lpstr>
      <vt:lpstr>Where is the gain from</vt:lpstr>
      <vt:lpstr>Conclusions</vt:lpstr>
      <vt:lpstr>Tailor for different objectives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Resource Management with Deep Reinforcement Learning </dc:title>
  <dc:creator>Hongzi Mao</dc:creator>
  <cp:lastModifiedBy>Microsoft Office User</cp:lastModifiedBy>
  <cp:revision>1636</cp:revision>
  <dcterms:created xsi:type="dcterms:W3CDTF">2016-10-19T03:15:39Z</dcterms:created>
  <dcterms:modified xsi:type="dcterms:W3CDTF">2019-12-13T02:15:22Z</dcterms:modified>
</cp:coreProperties>
</file>