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png&amp;ehk=JW" ContentType="image/png"/>
  <Default Extension="1500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6"/>
  </p:notesMasterIdLst>
  <p:sldIdLst>
    <p:sldId id="257" r:id="rId2"/>
    <p:sldId id="1418" r:id="rId3"/>
    <p:sldId id="352" r:id="rId4"/>
    <p:sldId id="350" r:id="rId5"/>
    <p:sldId id="1603" r:id="rId6"/>
    <p:sldId id="1681" r:id="rId7"/>
    <p:sldId id="1693" r:id="rId8"/>
    <p:sldId id="1694" r:id="rId9"/>
    <p:sldId id="1695" r:id="rId10"/>
    <p:sldId id="347" r:id="rId11"/>
    <p:sldId id="355" r:id="rId12"/>
    <p:sldId id="1696" r:id="rId13"/>
    <p:sldId id="1697" r:id="rId14"/>
    <p:sldId id="1678" r:id="rId15"/>
    <p:sldId id="1739" r:id="rId16"/>
    <p:sldId id="1727" r:id="rId17"/>
    <p:sldId id="1545" r:id="rId18"/>
    <p:sldId id="1684" r:id="rId19"/>
    <p:sldId id="395" r:id="rId20"/>
    <p:sldId id="1685" r:id="rId21"/>
    <p:sldId id="409" r:id="rId22"/>
    <p:sldId id="1547" r:id="rId23"/>
    <p:sldId id="1683" r:id="rId24"/>
    <p:sldId id="1728" r:id="rId25"/>
    <p:sldId id="359" r:id="rId26"/>
    <p:sldId id="360" r:id="rId27"/>
    <p:sldId id="361" r:id="rId28"/>
    <p:sldId id="362" r:id="rId29"/>
    <p:sldId id="1686" r:id="rId30"/>
    <p:sldId id="364" r:id="rId31"/>
    <p:sldId id="1735" r:id="rId32"/>
    <p:sldId id="1736" r:id="rId33"/>
    <p:sldId id="1733" r:id="rId34"/>
    <p:sldId id="1732" r:id="rId35"/>
    <p:sldId id="1504" r:id="rId36"/>
    <p:sldId id="1505" r:id="rId37"/>
    <p:sldId id="1557" r:id="rId38"/>
    <p:sldId id="1501" r:id="rId39"/>
    <p:sldId id="1698" r:id="rId40"/>
    <p:sldId id="1608" r:id="rId41"/>
    <p:sldId id="1507" r:id="rId42"/>
    <p:sldId id="1734" r:id="rId43"/>
    <p:sldId id="1730" r:id="rId44"/>
    <p:sldId id="1690" r:id="rId45"/>
    <p:sldId id="1699" r:id="rId46"/>
    <p:sldId id="1700" r:id="rId47"/>
    <p:sldId id="1689" r:id="rId48"/>
    <p:sldId id="1629" r:id="rId49"/>
    <p:sldId id="1702" r:id="rId50"/>
    <p:sldId id="1630" r:id="rId51"/>
    <p:sldId id="1701" r:id="rId52"/>
    <p:sldId id="1704" r:id="rId53"/>
    <p:sldId id="1631" r:id="rId54"/>
    <p:sldId id="1705" r:id="rId55"/>
    <p:sldId id="1706" r:id="rId56"/>
    <p:sldId id="1634" r:id="rId57"/>
    <p:sldId id="1707" r:id="rId58"/>
    <p:sldId id="1708" r:id="rId59"/>
    <p:sldId id="1709" r:id="rId60"/>
    <p:sldId id="1710" r:id="rId61"/>
    <p:sldId id="1646" r:id="rId62"/>
    <p:sldId id="1737" r:id="rId63"/>
    <p:sldId id="1738" r:id="rId64"/>
    <p:sldId id="174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EE2120-8DB2-489D-AEE6-EC4DB04EFFB6}">
          <p14:sldIdLst>
            <p14:sldId id="257"/>
          </p14:sldIdLst>
        </p14:section>
        <p14:section name="Introduction" id="{C6474F3F-C4B9-4EAA-98A7-DD327721140E}">
          <p14:sldIdLst>
            <p14:sldId id="1418"/>
            <p14:sldId id="352"/>
            <p14:sldId id="350"/>
            <p14:sldId id="1603"/>
            <p14:sldId id="1681"/>
            <p14:sldId id="1693"/>
            <p14:sldId id="1694"/>
            <p14:sldId id="1695"/>
            <p14:sldId id="347"/>
            <p14:sldId id="355"/>
            <p14:sldId id="1696"/>
            <p14:sldId id="1697"/>
            <p14:sldId id="1678"/>
            <p14:sldId id="1739"/>
          </p14:sldIdLst>
        </p14:section>
        <p14:section name="What is Causality" id="{5514EDF3-2E5B-48DD-A415-F0C811C3AC3E}">
          <p14:sldIdLst>
            <p14:sldId id="1727"/>
            <p14:sldId id="1545"/>
            <p14:sldId id="1684"/>
            <p14:sldId id="395"/>
            <p14:sldId id="1685"/>
            <p14:sldId id="409"/>
            <p14:sldId id="1547"/>
            <p14:sldId id="1683"/>
          </p14:sldIdLst>
        </p14:section>
        <p14:section name="Potential Outcomes Framework" id="{C3F5DF05-7DE0-4C85-AD82-D2DA670D792E}">
          <p14:sldIdLst>
            <p14:sldId id="1728"/>
            <p14:sldId id="359"/>
            <p14:sldId id="360"/>
            <p14:sldId id="361"/>
            <p14:sldId id="362"/>
            <p14:sldId id="1686"/>
            <p14:sldId id="364"/>
            <p14:sldId id="1735"/>
            <p14:sldId id="1736"/>
            <p14:sldId id="1733"/>
          </p14:sldIdLst>
        </p14:section>
        <p14:section name="Simpson's Paradox" id="{501FFDFA-3822-42FE-A149-7B41BE5AC54B}">
          <p14:sldIdLst>
            <p14:sldId id="1732"/>
            <p14:sldId id="1504"/>
            <p14:sldId id="1505"/>
            <p14:sldId id="1557"/>
            <p14:sldId id="1501"/>
            <p14:sldId id="1698"/>
            <p14:sldId id="1608"/>
            <p14:sldId id="1507"/>
            <p14:sldId id="1734"/>
          </p14:sldIdLst>
        </p14:section>
        <p14:section name="Structural Causal Model Framework" id="{ED85A0E5-CF35-4F84-943A-99E3CE8A7057}">
          <p14:sldIdLst>
            <p14:sldId id="1730"/>
            <p14:sldId id="1690"/>
            <p14:sldId id="1699"/>
            <p14:sldId id="1700"/>
            <p14:sldId id="1689"/>
            <p14:sldId id="1629"/>
            <p14:sldId id="1702"/>
            <p14:sldId id="1630"/>
            <p14:sldId id="1701"/>
            <p14:sldId id="1704"/>
            <p14:sldId id="1631"/>
            <p14:sldId id="1705"/>
            <p14:sldId id="1706"/>
            <p14:sldId id="1634"/>
            <p14:sldId id="1707"/>
            <p14:sldId id="1708"/>
            <p14:sldId id="1709"/>
            <p14:sldId id="1710"/>
            <p14:sldId id="1646"/>
            <p14:sldId id="1737"/>
            <p14:sldId id="1738"/>
            <p14:sldId id="17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8EBD1-B2EC-4659-82BE-07EFB3C57493}" v="2565" dt="2018-08-19T10:42:0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 autoAdjust="0"/>
    <p:restoredTop sz="66119" autoAdjust="0"/>
  </p:normalViewPr>
  <p:slideViewPr>
    <p:cSldViewPr snapToGrid="0">
      <p:cViewPr varScale="1">
        <p:scale>
          <a:sx n="149" d="100"/>
          <a:sy n="149" d="100"/>
        </p:scale>
        <p:origin x="4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71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Sheet1!$B$2:$B$5</c:f>
              <c:numCache>
                <c:formatCode>General</c:formatCode>
                <c:ptCount val="4"/>
                <c:pt idx="0">
                  <c:v>1.5</c:v>
                </c:pt>
                <c:pt idx="1">
                  <c:v>2.5</c:v>
                </c:pt>
                <c:pt idx="2">
                  <c:v>4.0</c:v>
                </c:pt>
                <c:pt idx="3">
                  <c:v>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AD-4FCD-A0A2-32FD86A79561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Low-activity </c:v>
                      </c:pt>
                      <c:pt idx="3">
                        <c:v>High-activity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6748992"/>
        <c:axId val="617339648"/>
      </c:lineChart>
      <c:catAx>
        <c:axId val="916748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INCOME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39648"/>
        <c:crosses val="autoZero"/>
        <c:auto val="1"/>
        <c:lblAlgn val="ctr"/>
        <c:lblOffset val="100"/>
        <c:noMultiLvlLbl val="0"/>
      </c:catAx>
      <c:valAx>
        <c:axId val="617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SR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7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25A1B-27B8-4947-8AF0-AF8D267AD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37CEF-34EB-4837-9E58-0F74DE67BF0D}">
      <dgm:prSet/>
      <dgm:spPr/>
      <dgm:t>
        <a:bodyPr/>
        <a:lstStyle/>
        <a:p>
          <a:r>
            <a:rPr lang="en-US" dirty="0"/>
            <a:t>Use the social feed to predict a user's future activity.</a:t>
          </a:r>
        </a:p>
      </dgm:t>
    </dgm:pt>
    <dgm:pt modelId="{D62F4C6C-5377-49F5-B195-54337DED6607}" type="parTrans" cxnId="{A61D9BB9-E579-43CA-9080-F5BF48B60E00}">
      <dgm:prSet/>
      <dgm:spPr/>
      <dgm:t>
        <a:bodyPr/>
        <a:lstStyle/>
        <a:p>
          <a:endParaRPr lang="en-US"/>
        </a:p>
      </dgm:t>
    </dgm:pt>
    <dgm:pt modelId="{180E7A3A-6A60-418C-81E7-812F2B426515}" type="sibTrans" cxnId="{A61D9BB9-E579-43CA-9080-F5BF48B60E0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5E713BA-5A78-4529-BF44-38E5071F80A2}">
          <dgm:prSet custT="1"/>
          <dgm:spPr/>
          <dgm:t>
            <a:bodyPr/>
            <a:lstStyle/>
            <a:p>
              <a:r>
                <a:rPr lang="en-US" sz="2400" dirty="0"/>
                <a:t>Future Activity -&gt; </a:t>
              </a:r>
              <a:r>
                <a:rPr lang="en-US" sz="2400" i="1" dirty="0"/>
                <a:t>f</a:t>
              </a:r>
              <a:r>
                <a:rPr lang="en-US" sz="2400" dirty="0"/>
                <a:t>( items in social feed) + </a:t>
              </a:r>
              <a14:m>
                <m:oMath xmlns:m="http://schemas.openxmlformats.org/officeDocument/2006/math">
                  <m:r>
                    <a:rPr lang="en-US" sz="2400" b="0" i="1" smtClean="0">
                      <a:latin typeface="Cambria Math" panose="02040503050406030204" pitchFamily="18" charset="0"/>
                    </a:rPr>
                    <m:t>𝜖</m:t>
                  </m:r>
                </m:oMath>
              </a14:m>
              <a:endParaRPr lang="en-US" sz="2400" dirty="0"/>
            </a:p>
          </dgm:t>
        </dgm:pt>
      </mc:Choice>
      <mc:Fallback xmlns="">
        <dgm:pt modelId="{E5E713BA-5A78-4529-BF44-38E5071F80A2}">
          <dgm:prSet custT="1"/>
          <dgm:spPr/>
          <dgm:t>
            <a:bodyPr/>
            <a:lstStyle/>
            <a:p>
              <a:r>
                <a:rPr lang="en-US" sz="2400" dirty="0"/>
                <a:t>Future Activity -&gt; </a:t>
              </a:r>
              <a:r>
                <a:rPr lang="en-US" sz="2400" i="1" dirty="0"/>
                <a:t>f</a:t>
              </a:r>
              <a:r>
                <a:rPr lang="en-US" sz="2400" dirty="0"/>
                <a:t>( items in social feed) + </a:t>
              </a:r>
              <a:r>
                <a:rPr lang="en-US" sz="2400" b="0" i="0">
                  <a:latin typeface="Cambria Math" panose="02040503050406030204" pitchFamily="18" charset="0"/>
                </a:rPr>
                <a:t>𝜖</a:t>
              </a:r>
              <a:endParaRPr lang="en-US" sz="2400" dirty="0"/>
            </a:p>
          </dgm:t>
        </dgm:pt>
      </mc:Fallback>
    </mc:AlternateContent>
    <dgm:pt modelId="{0B6CA677-79E8-4A99-8F8E-AAAFED592D44}" type="parTrans" cxnId="{2B05A2A4-0E5D-4D48-B603-A4C3690F2E25}">
      <dgm:prSet/>
      <dgm:spPr/>
      <dgm:t>
        <a:bodyPr/>
        <a:lstStyle/>
        <a:p>
          <a:endParaRPr lang="en-US"/>
        </a:p>
      </dgm:t>
    </dgm:pt>
    <dgm:pt modelId="{4DE55484-5079-48F1-A7FA-0E453045B548}" type="sibTrans" cxnId="{2B05A2A4-0E5D-4D48-B603-A4C3690F2E25}">
      <dgm:prSet/>
      <dgm:spPr/>
      <dgm:t>
        <a:bodyPr/>
        <a:lstStyle/>
        <a:p>
          <a:endParaRPr lang="en-US"/>
        </a:p>
      </dgm:t>
    </dgm:pt>
    <dgm:pt modelId="{4DDD64D4-AD04-4585-BFD0-EA14A1FDBCD1}">
      <dgm:prSet/>
      <dgm:spPr/>
      <dgm:t>
        <a:bodyPr/>
        <a:lstStyle/>
        <a:p>
          <a:r>
            <a:rPr lang="en-US"/>
            <a:t>Highly predictive model. </a:t>
          </a:r>
        </a:p>
      </dgm:t>
    </dgm:pt>
    <dgm:pt modelId="{DABC74D9-ED26-490B-AD8B-BC48AA17DBFC}" type="parTrans" cxnId="{F5AE9E32-4A64-4CFC-A02C-BDC71073F35D}">
      <dgm:prSet/>
      <dgm:spPr/>
      <dgm:t>
        <a:bodyPr/>
        <a:lstStyle/>
        <a:p>
          <a:endParaRPr lang="en-US"/>
        </a:p>
      </dgm:t>
    </dgm:pt>
    <dgm:pt modelId="{AD1056CB-34DE-4F93-8C7D-D4DABA0D2A31}" type="sibTrans" cxnId="{F5AE9E32-4A64-4CFC-A02C-BDC71073F35D}">
      <dgm:prSet/>
      <dgm:spPr/>
      <dgm:t>
        <a:bodyPr/>
        <a:lstStyle/>
        <a:p>
          <a:endParaRPr lang="en-US"/>
        </a:p>
      </dgm:t>
    </dgm:pt>
    <dgm:pt modelId="{0E8A3DED-7C18-4663-A3B5-30B5D90E11B0}">
      <dgm:prSet/>
      <dgm:spPr/>
      <dgm:t>
        <a:bodyPr/>
        <a:lstStyle/>
        <a:p>
          <a:r>
            <a:rPr lang="en-US"/>
            <a:t>Does it mean that feeds are influencing us significantly?</a:t>
          </a:r>
        </a:p>
      </dgm:t>
    </dgm:pt>
    <dgm:pt modelId="{47885F7C-056A-43C4-8AC7-32AB4E5FC271}" type="parTrans" cxnId="{E81D0012-CF15-4204-827D-AE8E512898F2}">
      <dgm:prSet/>
      <dgm:spPr/>
      <dgm:t>
        <a:bodyPr/>
        <a:lstStyle/>
        <a:p>
          <a:endParaRPr lang="en-US"/>
        </a:p>
      </dgm:t>
    </dgm:pt>
    <dgm:pt modelId="{A2EF4146-B93A-461A-8CCA-A0653070AF71}" type="sibTrans" cxnId="{E81D0012-CF15-4204-827D-AE8E512898F2}">
      <dgm:prSet/>
      <dgm:spPr/>
      <dgm:t>
        <a:bodyPr/>
        <a:lstStyle/>
        <a:p>
          <a:endParaRPr lang="en-US"/>
        </a:p>
      </dgm:t>
    </dgm:pt>
    <dgm:pt modelId="{B6E77C9C-56F4-4342-912B-61C6AFF733CC}">
      <dgm:prSet custT="1"/>
      <dgm:spPr/>
      <dgm:t>
        <a:bodyPr/>
        <a:lstStyle/>
        <a:p>
          <a:endParaRPr lang="en-US" sz="2400" dirty="0"/>
        </a:p>
      </dgm:t>
    </dgm:pt>
    <dgm:pt modelId="{EF3450F9-ECE0-47BF-8647-B17BE4169648}" type="parTrans" cxnId="{31C75556-600C-4C48-A1F1-0799406C43DB}">
      <dgm:prSet/>
      <dgm:spPr/>
    </dgm:pt>
    <dgm:pt modelId="{B885535F-EDF6-4C82-A671-9AF4B3FC5456}" type="sibTrans" cxnId="{31C75556-600C-4C48-A1F1-0799406C43DB}">
      <dgm:prSet/>
      <dgm:spPr/>
    </dgm:pt>
    <dgm:pt modelId="{742F6812-75DF-4532-9643-B07456157E6D}" type="pres">
      <dgm:prSet presAssocID="{A0525A1B-27B8-4947-8AF0-AF8D267AD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81941-2CEB-4621-8E56-6F81218D5D44}" type="pres">
      <dgm:prSet presAssocID="{6C837CEF-34EB-4837-9E58-0F74DE67BF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C6D5-FA60-4F14-9EAF-BE10EAE53D7A}" type="pres">
      <dgm:prSet presAssocID="{6C837CEF-34EB-4837-9E58-0F74DE67BF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164A7-283D-4006-8AB3-A333914A3AFE}" type="pres">
      <dgm:prSet presAssocID="{4DDD64D4-AD04-4585-BFD0-EA14A1FDBC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11F63-1961-433F-948B-ADABAFB53081}" type="pres">
      <dgm:prSet presAssocID="{AD1056CB-34DE-4F93-8C7D-D4DABA0D2A31}" presName="spacer" presStyleCnt="0"/>
      <dgm:spPr/>
    </dgm:pt>
    <dgm:pt modelId="{C3248ACA-F57A-4211-9CF9-A51D7149DDB0}" type="pres">
      <dgm:prSet presAssocID="{0E8A3DED-7C18-4663-A3B5-30B5D90E11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A3BBD-B501-4D63-8C09-FD6497CBBFC7}" type="presOf" srcId="{4DDD64D4-AD04-4585-BFD0-EA14A1FDBCD1}" destId="{7C7164A7-283D-4006-8AB3-A333914A3AFE}" srcOrd="0" destOrd="0" presId="urn:microsoft.com/office/officeart/2005/8/layout/vList2"/>
    <dgm:cxn modelId="{A61D9BB9-E579-43CA-9080-F5BF48B60E00}" srcId="{A0525A1B-27B8-4947-8AF0-AF8D267ADDB8}" destId="{6C837CEF-34EB-4837-9E58-0F74DE67BF0D}" srcOrd="0" destOrd="0" parTransId="{D62F4C6C-5377-49F5-B195-54337DED6607}" sibTransId="{180E7A3A-6A60-418C-81E7-812F2B426515}"/>
    <dgm:cxn modelId="{2EC275F2-71F8-471F-B865-2B18614AC6F5}" type="presOf" srcId="{E5E713BA-5A78-4529-BF44-38E5071F80A2}" destId="{CFEAC6D5-FA60-4F14-9EAF-BE10EAE53D7A}" srcOrd="0" destOrd="0" presId="urn:microsoft.com/office/officeart/2005/8/layout/vList2"/>
    <dgm:cxn modelId="{F5AE9E32-4A64-4CFC-A02C-BDC71073F35D}" srcId="{A0525A1B-27B8-4947-8AF0-AF8D267ADDB8}" destId="{4DDD64D4-AD04-4585-BFD0-EA14A1FDBCD1}" srcOrd="1" destOrd="0" parTransId="{DABC74D9-ED26-490B-AD8B-BC48AA17DBFC}" sibTransId="{AD1056CB-34DE-4F93-8C7D-D4DABA0D2A31}"/>
    <dgm:cxn modelId="{50830D30-9D12-435C-A3FA-500223B61759}" type="presOf" srcId="{A0525A1B-27B8-4947-8AF0-AF8D267ADDB8}" destId="{742F6812-75DF-4532-9643-B07456157E6D}" srcOrd="0" destOrd="0" presId="urn:microsoft.com/office/officeart/2005/8/layout/vList2"/>
    <dgm:cxn modelId="{E81D0012-CF15-4204-827D-AE8E512898F2}" srcId="{A0525A1B-27B8-4947-8AF0-AF8D267ADDB8}" destId="{0E8A3DED-7C18-4663-A3B5-30B5D90E11B0}" srcOrd="2" destOrd="0" parTransId="{47885F7C-056A-43C4-8AC7-32AB4E5FC271}" sibTransId="{A2EF4146-B93A-461A-8CCA-A0653070AF71}"/>
    <dgm:cxn modelId="{31C75556-600C-4C48-A1F1-0799406C43DB}" srcId="{6C837CEF-34EB-4837-9E58-0F74DE67BF0D}" destId="{B6E77C9C-56F4-4342-912B-61C6AFF733CC}" srcOrd="1" destOrd="0" parTransId="{EF3450F9-ECE0-47BF-8647-B17BE4169648}" sibTransId="{B885535F-EDF6-4C82-A671-9AF4B3FC5456}"/>
    <dgm:cxn modelId="{2B05A2A4-0E5D-4D48-B603-A4C3690F2E25}" srcId="{6C837CEF-34EB-4837-9E58-0F74DE67BF0D}" destId="{E5E713BA-5A78-4529-BF44-38E5071F80A2}" srcOrd="0" destOrd="0" parTransId="{0B6CA677-79E8-4A99-8F8E-AAAFED592D44}" sibTransId="{4DE55484-5079-48F1-A7FA-0E453045B548}"/>
    <dgm:cxn modelId="{364C7EA4-1F8B-4EB2-BEE4-AF0BB605B6E4}" type="presOf" srcId="{B6E77C9C-56F4-4342-912B-61C6AFF733CC}" destId="{CFEAC6D5-FA60-4F14-9EAF-BE10EAE53D7A}" srcOrd="0" destOrd="1" presId="urn:microsoft.com/office/officeart/2005/8/layout/vList2"/>
    <dgm:cxn modelId="{9F81C845-1187-4F05-8F67-659E38502A71}" type="presOf" srcId="{0E8A3DED-7C18-4663-A3B5-30B5D90E11B0}" destId="{C3248ACA-F57A-4211-9CF9-A51D7149DDB0}" srcOrd="0" destOrd="0" presId="urn:microsoft.com/office/officeart/2005/8/layout/vList2"/>
    <dgm:cxn modelId="{9AFCE5C7-98D4-47E4-B4D5-79C610EE2FEA}" type="presOf" srcId="{6C837CEF-34EB-4837-9E58-0F74DE67BF0D}" destId="{5D281941-2CEB-4621-8E56-6F81218D5D44}" srcOrd="0" destOrd="0" presId="urn:microsoft.com/office/officeart/2005/8/layout/vList2"/>
    <dgm:cxn modelId="{8458993D-4D1C-4804-93C6-CACE94A087B7}" type="presParOf" srcId="{742F6812-75DF-4532-9643-B07456157E6D}" destId="{5D281941-2CEB-4621-8E56-6F81218D5D44}" srcOrd="0" destOrd="0" presId="urn:microsoft.com/office/officeart/2005/8/layout/vList2"/>
    <dgm:cxn modelId="{B091CC24-218B-4270-9947-EA6BA1E54677}" type="presParOf" srcId="{742F6812-75DF-4532-9643-B07456157E6D}" destId="{CFEAC6D5-FA60-4F14-9EAF-BE10EAE53D7A}" srcOrd="1" destOrd="0" presId="urn:microsoft.com/office/officeart/2005/8/layout/vList2"/>
    <dgm:cxn modelId="{EF0BEB19-B4B1-4A4D-880C-D86E6A962524}" type="presParOf" srcId="{742F6812-75DF-4532-9643-B07456157E6D}" destId="{7C7164A7-283D-4006-8AB3-A333914A3AFE}" srcOrd="2" destOrd="0" presId="urn:microsoft.com/office/officeart/2005/8/layout/vList2"/>
    <dgm:cxn modelId="{4C549C8E-51F8-402C-930D-7DC34D3484D3}" type="presParOf" srcId="{742F6812-75DF-4532-9643-B07456157E6D}" destId="{FE311F63-1961-433F-948B-ADABAFB53081}" srcOrd="3" destOrd="0" presId="urn:microsoft.com/office/officeart/2005/8/layout/vList2"/>
    <dgm:cxn modelId="{2BE27350-5CEA-467E-A3DC-63F5630B5F14}" type="presParOf" srcId="{742F6812-75DF-4532-9643-B07456157E6D}" destId="{C3248ACA-F57A-4211-9CF9-A51D7149DD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3117A-6398-4AF5-A4DE-A8FE2336B8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1BF74-E1B3-4E3D-A5F2-A5CC49C2A785}">
      <dgm:prSet/>
      <dgm:spPr/>
      <dgm:t>
        <a:bodyPr/>
        <a:lstStyle/>
        <a:p>
          <a:r>
            <a:rPr lang="en-US" dirty="0">
              <a:cs typeface="Calibri Light"/>
            </a:rPr>
            <a:t>How </a:t>
          </a:r>
          <a:r>
            <a:rPr lang="en-US" dirty="0"/>
            <a:t>often do they lead us to the right decision?</a:t>
          </a:r>
        </a:p>
      </dgm:t>
    </dgm:pt>
    <dgm:pt modelId="{E3C56996-D55C-4F60-A6F7-1679960784D9}" type="parTrans" cxnId="{01D4428F-B51A-4288-86C9-4BAEE1E90462}">
      <dgm:prSet/>
      <dgm:spPr/>
      <dgm:t>
        <a:bodyPr/>
        <a:lstStyle/>
        <a:p>
          <a:endParaRPr lang="en-US"/>
        </a:p>
      </dgm:t>
    </dgm:pt>
    <dgm:pt modelId="{DEC2F113-FF49-4022-967A-1B7EBF6FAF6F}" type="sibTrans" cxnId="{01D4428F-B51A-4288-86C9-4BAEE1E90462}">
      <dgm:prSet phldrT="1" phldr="0"/>
      <dgm:spPr/>
    </dgm:pt>
    <dgm:pt modelId="{306A75ED-DAA1-4D6A-8B17-FAC5F648C507}">
      <dgm:prSet/>
      <dgm:spPr/>
      <dgm:t>
        <a:bodyPr/>
        <a:lstStyle/>
        <a:p>
          <a:r>
            <a:rPr lang="en-US" dirty="0">
              <a:cs typeface="Calibri Light"/>
            </a:rPr>
            <a:t>Active interventions change correlations </a:t>
          </a:r>
          <a:endParaRPr lang="en-US" dirty="0"/>
        </a:p>
      </dgm:t>
    </dgm:pt>
    <dgm:pt modelId="{248D64FF-EB9B-421D-BDA4-BD752B7B10E0}" type="parTrans" cxnId="{35B184DA-6CF3-454C-AAA3-0B79B1F8DD55}">
      <dgm:prSet/>
      <dgm:spPr/>
      <dgm:t>
        <a:bodyPr/>
        <a:lstStyle/>
        <a:p>
          <a:endParaRPr lang="en-US"/>
        </a:p>
      </dgm:t>
    </dgm:pt>
    <dgm:pt modelId="{F3F7A2AA-1B7B-48BA-8478-B76C40FC1CF4}" type="sibTrans" cxnId="{35B184DA-6CF3-454C-AAA3-0B79B1F8DD55}">
      <dgm:prSet/>
      <dgm:spPr/>
      <dgm:t>
        <a:bodyPr/>
        <a:lstStyle/>
        <a:p>
          <a:endParaRPr lang="en-US"/>
        </a:p>
      </dgm:t>
    </dgm:pt>
    <dgm:pt modelId="{C05BE18A-859E-4CCD-8595-6558172D0306}">
      <dgm:prSet/>
      <dgm:spPr/>
      <dgm:t>
        <a:bodyPr/>
        <a:lstStyle/>
        <a:p>
          <a:r>
            <a:rPr lang="en-US" dirty="0">
              <a:cs typeface="Calibri Light"/>
            </a:rPr>
            <a:t>Correlations can change</a:t>
          </a:r>
        </a:p>
      </dgm:t>
    </dgm:pt>
    <dgm:pt modelId="{D9814970-3563-441C-B50F-58FF9B9AF914}" type="parTrans" cxnId="{12C00E7D-8FBE-4395-913E-0F2A0091F131}">
      <dgm:prSet/>
      <dgm:spPr/>
      <dgm:t>
        <a:bodyPr/>
        <a:lstStyle/>
        <a:p>
          <a:endParaRPr lang="en-US"/>
        </a:p>
      </dgm:t>
    </dgm:pt>
    <dgm:pt modelId="{6F75A5EC-E189-4083-99F2-41007F744EA2}" type="sibTrans" cxnId="{12C00E7D-8FBE-4395-913E-0F2A0091F131}">
      <dgm:prSet/>
      <dgm:spPr/>
      <dgm:t>
        <a:bodyPr/>
        <a:lstStyle/>
        <a:p>
          <a:endParaRPr lang="en-US"/>
        </a:p>
      </dgm:t>
    </dgm:pt>
    <dgm:pt modelId="{A3BE08FF-AE51-42C5-BE4C-077ABB3AB6CD}">
      <dgm:prSet/>
      <dgm:spPr/>
      <dgm:t>
        <a:bodyPr/>
        <a:lstStyle/>
        <a:p>
          <a:r>
            <a:rPr lang="en-US" dirty="0"/>
            <a:t>What if the prediction accuracy is really high? Does that help? </a:t>
          </a:r>
        </a:p>
      </dgm:t>
    </dgm:pt>
    <dgm:pt modelId="{C5F6557B-556C-4C58-BD9A-CF379A55310E}" type="parTrans" cxnId="{2C681AF0-7516-4D24-B0C7-CC012C6B1B82}">
      <dgm:prSet/>
      <dgm:spPr/>
      <dgm:t>
        <a:bodyPr/>
        <a:lstStyle/>
        <a:p>
          <a:endParaRPr lang="en-US"/>
        </a:p>
      </dgm:t>
    </dgm:pt>
    <dgm:pt modelId="{1A00E784-DA20-4F46-BE78-E699635EE699}" type="sibTrans" cxnId="{2C681AF0-7516-4D24-B0C7-CC012C6B1B82}">
      <dgm:prSet phldrT="3" phldr="0"/>
      <dgm:spPr/>
    </dgm:pt>
    <dgm:pt modelId="{9B03FCBA-3D28-483F-97E0-6BAE23EFF86C}">
      <dgm:prSet/>
      <dgm:spPr/>
      <dgm:t>
        <a:bodyPr/>
        <a:lstStyle/>
        <a:p>
          <a:r>
            <a:rPr lang="en-US" dirty="0">
              <a:cs typeface="Calibri Light"/>
            </a:rPr>
            <a:t>Causal mechanisms more robust</a:t>
          </a:r>
        </a:p>
      </dgm:t>
    </dgm:pt>
    <dgm:pt modelId="{F9BA389B-3D5F-4444-99A5-85BA96484465}" type="parTrans" cxnId="{5A2E9D6C-4205-445F-8D33-DDD65010C3E4}">
      <dgm:prSet/>
      <dgm:spPr/>
      <dgm:t>
        <a:bodyPr/>
        <a:lstStyle/>
        <a:p>
          <a:endParaRPr lang="en-US"/>
        </a:p>
      </dgm:t>
    </dgm:pt>
    <dgm:pt modelId="{9B2B86E3-2C0C-4DF1-9160-D7FF15DFD645}" type="sibTrans" cxnId="{5A2E9D6C-4205-445F-8D33-DDD65010C3E4}">
      <dgm:prSet/>
      <dgm:spPr/>
      <dgm:t>
        <a:bodyPr/>
        <a:lstStyle/>
        <a:p>
          <a:endParaRPr lang="en-US"/>
        </a:p>
      </dgm:t>
    </dgm:pt>
    <dgm:pt modelId="{EE31F0BC-7712-4678-A43D-F14BE5D3178A}">
      <dgm:prSet/>
      <dgm:spPr/>
      <dgm:t>
        <a:bodyPr/>
        <a:lstStyle/>
        <a:p>
          <a:r>
            <a:rPr lang="en-US" dirty="0">
              <a:cs typeface="Calibri Light"/>
            </a:rPr>
            <a:t>Unclear, predictive algorithms provide no insight on effects of decisions</a:t>
          </a:r>
        </a:p>
      </dgm:t>
    </dgm:pt>
    <dgm:pt modelId="{14F262A1-2EDE-417E-A17F-14570C203B5B}" type="parTrans" cxnId="{CF8DA1B9-D7F9-4FA9-AC1D-01ACD893275A}">
      <dgm:prSet/>
      <dgm:spPr/>
      <dgm:t>
        <a:bodyPr/>
        <a:lstStyle/>
        <a:p>
          <a:endParaRPr lang="en-US"/>
        </a:p>
      </dgm:t>
    </dgm:pt>
    <dgm:pt modelId="{1285B32F-C8BE-4E6E-BFA2-7B459C457CE5}" type="sibTrans" cxnId="{CF8DA1B9-D7F9-4FA9-AC1D-01ACD893275A}">
      <dgm:prSet/>
      <dgm:spPr/>
      <dgm:t>
        <a:bodyPr/>
        <a:lstStyle/>
        <a:p>
          <a:endParaRPr lang="en-US"/>
        </a:p>
      </dgm:t>
    </dgm:pt>
    <dgm:pt modelId="{9A414A69-B139-4B93-AC8C-FBB8BADBC1AB}">
      <dgm:prSet/>
      <dgm:spPr/>
      <dgm:t>
        <a:bodyPr/>
        <a:lstStyle/>
        <a:p>
          <a:r>
            <a:rPr lang="en-US" dirty="0">
              <a:cs typeface="Calibri Light"/>
            </a:rPr>
            <a:t>Will </a:t>
          </a:r>
          <a:r>
            <a:rPr lang="en-US" dirty="0"/>
            <a:t>the predictions be robust tomorrow, or in new contexts? </a:t>
          </a:r>
        </a:p>
      </dgm:t>
    </dgm:pt>
    <dgm:pt modelId="{27AF62A7-C26A-4318-8F81-9790C4EC0B0C}" type="parTrans" cxnId="{1EB2F016-0CB9-4AEC-ADBC-B839EE4D9782}">
      <dgm:prSet/>
      <dgm:spPr/>
      <dgm:t>
        <a:bodyPr/>
        <a:lstStyle/>
        <a:p>
          <a:endParaRPr lang="en-US"/>
        </a:p>
      </dgm:t>
    </dgm:pt>
    <dgm:pt modelId="{DE71F428-3474-4FE3-9190-822582FE7E24}" type="sibTrans" cxnId="{1EB2F016-0CB9-4AEC-ADBC-B839EE4D9782}">
      <dgm:prSet phldrT="2" phldr="0"/>
      <dgm:spPr/>
    </dgm:pt>
    <dgm:pt modelId="{813A67AA-075D-4D7D-AF07-F0C3CA89C77A}" type="pres">
      <dgm:prSet presAssocID="{8003117A-6398-4AF5-A4DE-A8FE2336B8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7114B-2FA6-4F69-A4AF-E7FA4C93B40C}" type="pres">
      <dgm:prSet presAssocID="{8501BF74-E1B3-4E3D-A5F2-A5CC49C2A785}" presName="parentLin" presStyleCnt="0"/>
      <dgm:spPr/>
    </dgm:pt>
    <dgm:pt modelId="{813A0D8D-7CBB-484B-ADB4-032503AEC48A}" type="pres">
      <dgm:prSet presAssocID="{8501BF74-E1B3-4E3D-A5F2-A5CC49C2A78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578400E-6104-49C7-B15D-95B813E94F97}" type="pres">
      <dgm:prSet presAssocID="{8501BF74-E1B3-4E3D-A5F2-A5CC49C2A7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55F9-7670-4298-8A65-A3B722A8A225}" type="pres">
      <dgm:prSet presAssocID="{8501BF74-E1B3-4E3D-A5F2-A5CC49C2A785}" presName="negativeSpace" presStyleCnt="0"/>
      <dgm:spPr/>
    </dgm:pt>
    <dgm:pt modelId="{13D1A4CC-2752-4556-A4AA-E27AC94CB8F2}" type="pres">
      <dgm:prSet presAssocID="{8501BF74-E1B3-4E3D-A5F2-A5CC49C2A78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3F359-302B-4DC1-BA29-33EA1BE17B1C}" type="pres">
      <dgm:prSet presAssocID="{DEC2F113-FF49-4022-967A-1B7EBF6FAF6F}" presName="spaceBetweenRectangles" presStyleCnt="0"/>
      <dgm:spPr/>
    </dgm:pt>
    <dgm:pt modelId="{7C8B5D28-D21B-423A-B692-FBB1CF3C4C4E}" type="pres">
      <dgm:prSet presAssocID="{9A414A69-B139-4B93-AC8C-FBB8BADBC1AB}" presName="parentLin" presStyleCnt="0"/>
      <dgm:spPr/>
    </dgm:pt>
    <dgm:pt modelId="{918FC46E-1753-421B-9661-8EA1E0B1742D}" type="pres">
      <dgm:prSet presAssocID="{9A414A69-B139-4B93-AC8C-FBB8BADBC1A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80A2D7-1AF2-4591-96D9-F0B6CE3A248A}" type="pres">
      <dgm:prSet presAssocID="{9A414A69-B139-4B93-AC8C-FBB8BADBC1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D0DF2-1C80-47D2-AD22-AAD5063A18F8}" type="pres">
      <dgm:prSet presAssocID="{9A414A69-B139-4B93-AC8C-FBB8BADBC1AB}" presName="negativeSpace" presStyleCnt="0"/>
      <dgm:spPr/>
    </dgm:pt>
    <dgm:pt modelId="{35FAFF8F-86D4-4A87-AB70-A1785441BBC5}" type="pres">
      <dgm:prSet presAssocID="{9A414A69-B139-4B93-AC8C-FBB8BADBC1A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4F9B-52F9-4E93-A365-928CAA80BE78}" type="pres">
      <dgm:prSet presAssocID="{DE71F428-3474-4FE3-9190-822582FE7E24}" presName="spaceBetweenRectangles" presStyleCnt="0"/>
      <dgm:spPr/>
    </dgm:pt>
    <dgm:pt modelId="{8D3A424F-07C1-4452-A030-27639C972931}" type="pres">
      <dgm:prSet presAssocID="{A3BE08FF-AE51-42C5-BE4C-077ABB3AB6CD}" presName="parentLin" presStyleCnt="0"/>
      <dgm:spPr/>
    </dgm:pt>
    <dgm:pt modelId="{85C4C78C-C618-41FB-A78D-69D2928DD644}" type="pres">
      <dgm:prSet presAssocID="{A3BE08FF-AE51-42C5-BE4C-077ABB3AB6C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A23BC93-7CF0-4491-BBBD-802C5369E505}" type="pres">
      <dgm:prSet presAssocID="{A3BE08FF-AE51-42C5-BE4C-077ABB3AB6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2D476-ED08-4660-AB56-B608958C0312}" type="pres">
      <dgm:prSet presAssocID="{A3BE08FF-AE51-42C5-BE4C-077ABB3AB6CD}" presName="negativeSpace" presStyleCnt="0"/>
      <dgm:spPr/>
    </dgm:pt>
    <dgm:pt modelId="{ACF1E906-7112-4839-AE65-BD46AC234262}" type="pres">
      <dgm:prSet presAssocID="{A3BE08FF-AE51-42C5-BE4C-077ABB3AB6C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A20C8-CB99-496B-BF9C-18068D9FFA92}" type="presOf" srcId="{8003117A-6398-4AF5-A4DE-A8FE2336B8CC}" destId="{813A67AA-075D-4D7D-AF07-F0C3CA89C77A}" srcOrd="0" destOrd="0" presId="urn:microsoft.com/office/officeart/2005/8/layout/list1"/>
    <dgm:cxn modelId="{BD74EBE9-1D1B-450C-BFE5-987E7A86C02D}" type="presOf" srcId="{8501BF74-E1B3-4E3D-A5F2-A5CC49C2A785}" destId="{813A0D8D-7CBB-484B-ADB4-032503AEC48A}" srcOrd="0" destOrd="0" presId="urn:microsoft.com/office/officeart/2005/8/layout/list1"/>
    <dgm:cxn modelId="{FFB102B5-6056-491E-9F58-FAA7E75FEB52}" type="presOf" srcId="{C05BE18A-859E-4CCD-8595-6558172D0306}" destId="{35FAFF8F-86D4-4A87-AB70-A1785441BBC5}" srcOrd="0" destOrd="0" presId="urn:microsoft.com/office/officeart/2005/8/layout/list1"/>
    <dgm:cxn modelId="{B18B2A07-9557-4E87-B826-DF2BA7062391}" type="presOf" srcId="{9B03FCBA-3D28-483F-97E0-6BAE23EFF86C}" destId="{35FAFF8F-86D4-4A87-AB70-A1785441BBC5}" srcOrd="0" destOrd="1" presId="urn:microsoft.com/office/officeart/2005/8/layout/list1"/>
    <dgm:cxn modelId="{FFA4E6DE-F8E3-486F-9B43-5979E8D43925}" type="presOf" srcId="{EE31F0BC-7712-4678-A43D-F14BE5D3178A}" destId="{13D1A4CC-2752-4556-A4AA-E27AC94CB8F2}" srcOrd="0" destOrd="0" presId="urn:microsoft.com/office/officeart/2005/8/layout/list1"/>
    <dgm:cxn modelId="{1EB2F016-0CB9-4AEC-ADBC-B839EE4D9782}" srcId="{8003117A-6398-4AF5-A4DE-A8FE2336B8CC}" destId="{9A414A69-B139-4B93-AC8C-FBB8BADBC1AB}" srcOrd="1" destOrd="0" parTransId="{27AF62A7-C26A-4318-8F81-9790C4EC0B0C}" sibTransId="{DE71F428-3474-4FE3-9190-822582FE7E24}"/>
    <dgm:cxn modelId="{04F6DC16-4AA3-4E25-AB0C-854FCD248622}" type="presOf" srcId="{A3BE08FF-AE51-42C5-BE4C-077ABB3AB6CD}" destId="{85C4C78C-C618-41FB-A78D-69D2928DD644}" srcOrd="0" destOrd="0" presId="urn:microsoft.com/office/officeart/2005/8/layout/list1"/>
    <dgm:cxn modelId="{CF8DA1B9-D7F9-4FA9-AC1D-01ACD893275A}" srcId="{8501BF74-E1B3-4E3D-A5F2-A5CC49C2A785}" destId="{EE31F0BC-7712-4678-A43D-F14BE5D3178A}" srcOrd="0" destOrd="0" parTransId="{14F262A1-2EDE-417E-A17F-14570C203B5B}" sibTransId="{1285B32F-C8BE-4E6E-BFA2-7B459C457CE5}"/>
    <dgm:cxn modelId="{35B184DA-6CF3-454C-AAA3-0B79B1F8DD55}" srcId="{A3BE08FF-AE51-42C5-BE4C-077ABB3AB6CD}" destId="{306A75ED-DAA1-4D6A-8B17-FAC5F648C507}" srcOrd="0" destOrd="0" parTransId="{248D64FF-EB9B-421D-BDA4-BD752B7B10E0}" sibTransId="{F3F7A2AA-1B7B-48BA-8478-B76C40FC1CF4}"/>
    <dgm:cxn modelId="{73EA28B1-1FD1-4B70-8DDA-F41743D8F221}" type="presOf" srcId="{306A75ED-DAA1-4D6A-8B17-FAC5F648C507}" destId="{ACF1E906-7112-4839-AE65-BD46AC234262}" srcOrd="0" destOrd="0" presId="urn:microsoft.com/office/officeart/2005/8/layout/list1"/>
    <dgm:cxn modelId="{E2DD713D-18F7-4FA2-9CF4-D0C9781D79F4}" type="presOf" srcId="{A3BE08FF-AE51-42C5-BE4C-077ABB3AB6CD}" destId="{2A23BC93-7CF0-4491-BBBD-802C5369E505}" srcOrd="1" destOrd="0" presId="urn:microsoft.com/office/officeart/2005/8/layout/list1"/>
    <dgm:cxn modelId="{46E34651-CF2B-4C17-8B82-B492EEB30D2C}" type="presOf" srcId="{9A414A69-B139-4B93-AC8C-FBB8BADBC1AB}" destId="{918FC46E-1753-421B-9661-8EA1E0B1742D}" srcOrd="0" destOrd="0" presId="urn:microsoft.com/office/officeart/2005/8/layout/list1"/>
    <dgm:cxn modelId="{F3D43298-808E-4BFA-BD54-5A999A06DE0C}" type="presOf" srcId="{8501BF74-E1B3-4E3D-A5F2-A5CC49C2A785}" destId="{D578400E-6104-49C7-B15D-95B813E94F97}" srcOrd="1" destOrd="0" presId="urn:microsoft.com/office/officeart/2005/8/layout/list1"/>
    <dgm:cxn modelId="{5A2E9D6C-4205-445F-8D33-DDD65010C3E4}" srcId="{9A414A69-B139-4B93-AC8C-FBB8BADBC1AB}" destId="{9B03FCBA-3D28-483F-97E0-6BAE23EFF86C}" srcOrd="1" destOrd="0" parTransId="{F9BA389B-3D5F-4444-99A5-85BA96484465}" sibTransId="{9B2B86E3-2C0C-4DF1-9160-D7FF15DFD645}"/>
    <dgm:cxn modelId="{12C00E7D-8FBE-4395-913E-0F2A0091F131}" srcId="{9A414A69-B139-4B93-AC8C-FBB8BADBC1AB}" destId="{C05BE18A-859E-4CCD-8595-6558172D0306}" srcOrd="0" destOrd="0" parTransId="{D9814970-3563-441C-B50F-58FF9B9AF914}" sibTransId="{6F75A5EC-E189-4083-99F2-41007F744EA2}"/>
    <dgm:cxn modelId="{01D4428F-B51A-4288-86C9-4BAEE1E90462}" srcId="{8003117A-6398-4AF5-A4DE-A8FE2336B8CC}" destId="{8501BF74-E1B3-4E3D-A5F2-A5CC49C2A785}" srcOrd="0" destOrd="0" parTransId="{E3C56996-D55C-4F60-A6F7-1679960784D9}" sibTransId="{DEC2F113-FF49-4022-967A-1B7EBF6FAF6F}"/>
    <dgm:cxn modelId="{BE0827E1-E57E-453B-8F8B-CCF6B508B0D8}" type="presOf" srcId="{9A414A69-B139-4B93-AC8C-FBB8BADBC1AB}" destId="{2F80A2D7-1AF2-4591-96D9-F0B6CE3A248A}" srcOrd="1" destOrd="0" presId="urn:microsoft.com/office/officeart/2005/8/layout/list1"/>
    <dgm:cxn modelId="{2C681AF0-7516-4D24-B0C7-CC012C6B1B82}" srcId="{8003117A-6398-4AF5-A4DE-A8FE2336B8CC}" destId="{A3BE08FF-AE51-42C5-BE4C-077ABB3AB6CD}" srcOrd="2" destOrd="0" parTransId="{C5F6557B-556C-4C58-BD9A-CF379A55310E}" sibTransId="{1A00E784-DA20-4F46-BE78-E699635EE699}"/>
    <dgm:cxn modelId="{D0BE662B-A691-402D-A024-5C14964B1AB0}" type="presParOf" srcId="{813A67AA-075D-4D7D-AF07-F0C3CA89C77A}" destId="{BC27114B-2FA6-4F69-A4AF-E7FA4C93B40C}" srcOrd="0" destOrd="0" presId="urn:microsoft.com/office/officeart/2005/8/layout/list1"/>
    <dgm:cxn modelId="{29BE91EA-B8AD-4D7E-B6FF-90C0B7F5CA1C}" type="presParOf" srcId="{BC27114B-2FA6-4F69-A4AF-E7FA4C93B40C}" destId="{813A0D8D-7CBB-484B-ADB4-032503AEC48A}" srcOrd="0" destOrd="0" presId="urn:microsoft.com/office/officeart/2005/8/layout/list1"/>
    <dgm:cxn modelId="{BADE8C77-19A4-4236-BC24-13070A1DDED2}" type="presParOf" srcId="{BC27114B-2FA6-4F69-A4AF-E7FA4C93B40C}" destId="{D578400E-6104-49C7-B15D-95B813E94F97}" srcOrd="1" destOrd="0" presId="urn:microsoft.com/office/officeart/2005/8/layout/list1"/>
    <dgm:cxn modelId="{DF3A27D1-26EB-44E6-A5CA-F261FF8F43A5}" type="presParOf" srcId="{813A67AA-075D-4D7D-AF07-F0C3CA89C77A}" destId="{683055F9-7670-4298-8A65-A3B722A8A225}" srcOrd="1" destOrd="0" presId="urn:microsoft.com/office/officeart/2005/8/layout/list1"/>
    <dgm:cxn modelId="{B41B47E9-035B-4DB5-91D5-67390CF45650}" type="presParOf" srcId="{813A67AA-075D-4D7D-AF07-F0C3CA89C77A}" destId="{13D1A4CC-2752-4556-A4AA-E27AC94CB8F2}" srcOrd="2" destOrd="0" presId="urn:microsoft.com/office/officeart/2005/8/layout/list1"/>
    <dgm:cxn modelId="{D0615F82-2465-4201-B679-94907B442620}" type="presParOf" srcId="{813A67AA-075D-4D7D-AF07-F0C3CA89C77A}" destId="{6273F359-302B-4DC1-BA29-33EA1BE17B1C}" srcOrd="3" destOrd="0" presId="urn:microsoft.com/office/officeart/2005/8/layout/list1"/>
    <dgm:cxn modelId="{77319350-2BBD-421B-8969-2127183D0346}" type="presParOf" srcId="{813A67AA-075D-4D7D-AF07-F0C3CA89C77A}" destId="{7C8B5D28-D21B-423A-B692-FBB1CF3C4C4E}" srcOrd="4" destOrd="0" presId="urn:microsoft.com/office/officeart/2005/8/layout/list1"/>
    <dgm:cxn modelId="{080C7A54-2423-424F-AEC6-A0D1F17A7849}" type="presParOf" srcId="{7C8B5D28-D21B-423A-B692-FBB1CF3C4C4E}" destId="{918FC46E-1753-421B-9661-8EA1E0B1742D}" srcOrd="0" destOrd="0" presId="urn:microsoft.com/office/officeart/2005/8/layout/list1"/>
    <dgm:cxn modelId="{2A37A6F6-0B06-4100-9F93-C6771081ED81}" type="presParOf" srcId="{7C8B5D28-D21B-423A-B692-FBB1CF3C4C4E}" destId="{2F80A2D7-1AF2-4591-96D9-F0B6CE3A248A}" srcOrd="1" destOrd="0" presId="urn:microsoft.com/office/officeart/2005/8/layout/list1"/>
    <dgm:cxn modelId="{135E4E63-7B8E-4668-99DF-00E718A670F9}" type="presParOf" srcId="{813A67AA-075D-4D7D-AF07-F0C3CA89C77A}" destId="{53CD0DF2-1C80-47D2-AD22-AAD5063A18F8}" srcOrd="5" destOrd="0" presId="urn:microsoft.com/office/officeart/2005/8/layout/list1"/>
    <dgm:cxn modelId="{8D366E6E-4EE6-4895-BD01-30340C07346F}" type="presParOf" srcId="{813A67AA-075D-4D7D-AF07-F0C3CA89C77A}" destId="{35FAFF8F-86D4-4A87-AB70-A1785441BBC5}" srcOrd="6" destOrd="0" presId="urn:microsoft.com/office/officeart/2005/8/layout/list1"/>
    <dgm:cxn modelId="{0921BDFD-449F-46C6-91AA-73FD4972CB2F}" type="presParOf" srcId="{813A67AA-075D-4D7D-AF07-F0C3CA89C77A}" destId="{68734F9B-52F9-4E93-A365-928CAA80BE78}" srcOrd="7" destOrd="0" presId="urn:microsoft.com/office/officeart/2005/8/layout/list1"/>
    <dgm:cxn modelId="{E4ADF10C-D9EA-4DF6-A6CA-F2EFEEEEE75F}" type="presParOf" srcId="{813A67AA-075D-4D7D-AF07-F0C3CA89C77A}" destId="{8D3A424F-07C1-4452-A030-27639C972931}" srcOrd="8" destOrd="0" presId="urn:microsoft.com/office/officeart/2005/8/layout/list1"/>
    <dgm:cxn modelId="{104FDECF-F39B-4390-AF91-B112FDF14DE3}" type="presParOf" srcId="{8D3A424F-07C1-4452-A030-27639C972931}" destId="{85C4C78C-C618-41FB-A78D-69D2928DD644}" srcOrd="0" destOrd="0" presId="urn:microsoft.com/office/officeart/2005/8/layout/list1"/>
    <dgm:cxn modelId="{0164C12D-CE0A-4931-9486-404033FDD014}" type="presParOf" srcId="{8D3A424F-07C1-4452-A030-27639C972931}" destId="{2A23BC93-7CF0-4491-BBBD-802C5369E505}" srcOrd="1" destOrd="0" presId="urn:microsoft.com/office/officeart/2005/8/layout/list1"/>
    <dgm:cxn modelId="{F4EA1DA5-87DC-4DB5-AB9E-2F0D8ABD12D8}" type="presParOf" srcId="{813A67AA-075D-4D7D-AF07-F0C3CA89C77A}" destId="{35A2D476-ED08-4660-AB56-B608958C0312}" srcOrd="9" destOrd="0" presId="urn:microsoft.com/office/officeart/2005/8/layout/list1"/>
    <dgm:cxn modelId="{C553D593-B7CE-4D27-823A-A8DA4B4F22E2}" type="presParOf" srcId="{813A67AA-075D-4D7D-AF07-F0C3CA89C77A}" destId="{ACF1E906-7112-4839-AE65-BD46AC2342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/>
      <dgm:t>
        <a:bodyPr/>
        <a:lstStyle/>
        <a:p>
          <a:r>
            <a:rPr lang="en-US" dirty="0"/>
            <a:t>What is causality?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 dirty="0"/>
            <a:t>Potential</a:t>
          </a:r>
          <a:r>
            <a:rPr lang="en-US" baseline="0" dirty="0"/>
            <a:t> Outcomes Framework</a:t>
          </a:r>
          <a:endParaRPr lang="en-US" dirty="0"/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/>
      <dgm:t>
        <a:bodyPr/>
        <a:lstStyle/>
        <a:p>
          <a:r>
            <a:rPr lang="en-US" dirty="0"/>
            <a:t>Unobserved Confounds / Simpson’s Paradox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FB659628-2327-4000-A584-B4E5417E91DA}">
      <dgm:prSet/>
      <dgm:spPr/>
      <dgm:t>
        <a:bodyPr/>
        <a:lstStyle/>
        <a:p>
          <a:r>
            <a:rPr lang="en-US"/>
            <a:t>Structural </a:t>
          </a:r>
          <a:r>
            <a:rPr lang="en-US" dirty="0"/>
            <a:t>Causal Model Framework</a:t>
          </a:r>
        </a:p>
      </dgm:t>
    </dgm:pt>
    <dgm:pt modelId="{B5DC0A87-05DE-4BB3-9260-0D1592F90169}" type="parTrans" cxnId="{D5365A58-7003-4C24-9345-536BB0FDC199}">
      <dgm:prSet/>
      <dgm:spPr/>
    </dgm:pt>
    <dgm:pt modelId="{3C82C798-A106-409E-AD49-C8F32C40B044}" type="sibTrans" cxnId="{D5365A58-7003-4C24-9345-536BB0FDC199}">
      <dgm:prSet/>
      <dgm:spPr/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32605-609E-4DDF-9C1F-F734FB8CF88B}" type="pres">
      <dgm:prSet presAssocID="{0333C0C2-45E8-486B-89C9-2F14AFA08003}" presName="spacer" presStyleCnt="0"/>
      <dgm:spPr/>
    </dgm:pt>
    <dgm:pt modelId="{1085230B-92F7-44F2-8A02-D19FE9167606}" type="pres">
      <dgm:prSet presAssocID="{FB659628-2327-4000-A584-B4E5417E91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78621-0E2B-4834-B2B0-C4C201C8FBFF}" type="presOf" srcId="{FB659628-2327-4000-A584-B4E5417E91DA}" destId="{1085230B-92F7-44F2-8A02-D19FE9167606}" srcOrd="0" destOrd="0" presId="urn:microsoft.com/office/officeart/2005/8/layout/vList2"/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D5365A58-7003-4C24-9345-536BB0FDC199}" srcId="{1D3B0AF1-5E0A-482E-845E-998A979AAED8}" destId="{FB659628-2327-4000-A584-B4E5417E91DA}" srcOrd="3" destOrd="0" parTransId="{B5DC0A87-05DE-4BB3-9260-0D1592F90169}" sibTransId="{3C82C798-A106-409E-AD49-C8F32C40B04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5B01A63F-3F27-468F-A97B-07738E6E0A75}" type="presParOf" srcId="{22F4EBB2-9827-4CCD-BB2E-FFF40740BDA0}" destId="{81D32605-609E-4DDF-9C1F-F734FB8CF88B}" srcOrd="5" destOrd="0" presId="urn:microsoft.com/office/officeart/2005/8/layout/vList2"/>
    <dgm:cxn modelId="{473A8484-BAD8-4CCF-BBB9-E689364C7631}" type="presParOf" srcId="{22F4EBB2-9827-4CCD-BB2E-FFF40740BDA0}" destId="{1085230B-92F7-44F2-8A02-D19FE91676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What is causality?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/>
      <dgm:t>
        <a:bodyPr/>
        <a:lstStyle/>
        <a:p>
          <a:r>
            <a:rPr lang="en-US" dirty="0"/>
            <a:t>Potential</a:t>
          </a:r>
          <a:r>
            <a:rPr lang="en-US" baseline="0" dirty="0"/>
            <a:t> Outcomes Framework</a:t>
          </a:r>
          <a:endParaRPr lang="en-US" dirty="0"/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Unobserved Confounds / Simpson’s Paradox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D9205044-0F75-41FF-B629-CAA50F911AA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Structural </a:t>
          </a:r>
          <a:r>
            <a:rPr lang="en-US" dirty="0"/>
            <a:t>Causal Model Framework</a:t>
          </a:r>
        </a:p>
      </dgm:t>
    </dgm:pt>
    <dgm:pt modelId="{29FEF244-D82F-4E5C-9410-18F5A444EEEA}" type="parTrans" cxnId="{2B73F0E1-6DA1-4BC2-A603-F72E0CD59448}">
      <dgm:prSet/>
      <dgm:spPr/>
    </dgm:pt>
    <dgm:pt modelId="{A6A62C3A-BE71-4452-B495-249518E05897}" type="sibTrans" cxnId="{2B73F0E1-6DA1-4BC2-A603-F72E0CD59448}">
      <dgm:prSet/>
      <dgm:spPr/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7BE50F2-02F7-49D8-BBC0-E5F3BD127F4D}" type="pres">
      <dgm:prSet presAssocID="{D172E6EC-DDD5-4B25-ADF6-549B3D27F6B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E800E-07D8-4157-9313-2348F8CC649D}" type="pres">
      <dgm:prSet presAssocID="{0333C0C2-45E8-486B-89C9-2F14AFA08003}" presName="spacer" presStyleCnt="0"/>
      <dgm:spPr/>
    </dgm:pt>
    <dgm:pt modelId="{6293462B-AA56-48EC-83EF-E25628CB4E5D}" type="pres">
      <dgm:prSet presAssocID="{D9205044-0F75-41FF-B629-CAA50F911A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2B73F0E1-6DA1-4BC2-A603-F72E0CD59448}" srcId="{1D3B0AF1-5E0A-482E-845E-998A979AAED8}" destId="{D9205044-0F75-41FF-B629-CAA50F911AA7}" srcOrd="3" destOrd="0" parTransId="{29FEF244-D82F-4E5C-9410-18F5A444EEEA}" sibTransId="{A6A62C3A-BE71-4452-B495-249518E05897}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EFD821ED-568D-4318-B8C6-3DB364D10A6F}" type="presOf" srcId="{D9205044-0F75-41FF-B629-CAA50F911AA7}" destId="{6293462B-AA56-48EC-83EF-E25628CB4E5D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2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8973728A-5303-484C-BFA4-0DAA880B8A3E}" type="presParOf" srcId="{22F4EBB2-9827-4CCD-BB2E-FFF40740BDA0}" destId="{57BE50F2-02F7-49D8-BBC0-E5F3BD127F4D}" srcOrd="4" destOrd="0" presId="urn:microsoft.com/office/officeart/2005/8/layout/vList2"/>
    <dgm:cxn modelId="{80F1A75A-8769-48C9-8BA7-49FAE4BE701A}" type="presParOf" srcId="{22F4EBB2-9827-4CCD-BB2E-FFF40740BDA0}" destId="{F37E800E-07D8-4157-9313-2348F8CC649D}" srcOrd="5" destOrd="0" presId="urn:microsoft.com/office/officeart/2005/8/layout/vList2"/>
    <dgm:cxn modelId="{CEB5637E-C44D-46BC-82E4-AB72B7F07B87}" type="presParOf" srcId="{22F4EBB2-9827-4CCD-BB2E-FFF40740BDA0}" destId="{6293462B-AA56-48EC-83EF-E25628CB4E5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525A1B-27B8-4947-8AF0-AF8D267AD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37CEF-34EB-4837-9E58-0F74DE67BF0D}">
      <dgm:prSet/>
      <dgm:spPr/>
      <dgm:t>
        <a:bodyPr/>
        <a:lstStyle/>
        <a:p>
          <a:r>
            <a:rPr lang="en-US" dirty="0"/>
            <a:t>Use the social feed to predict a user's future activity.</a:t>
          </a:r>
        </a:p>
      </dgm:t>
    </dgm:pt>
    <dgm:pt modelId="{D62F4C6C-5377-49F5-B195-54337DED6607}" type="parTrans" cxnId="{A61D9BB9-E579-43CA-9080-F5BF48B60E00}">
      <dgm:prSet/>
      <dgm:spPr/>
      <dgm:t>
        <a:bodyPr/>
        <a:lstStyle/>
        <a:p>
          <a:endParaRPr lang="en-US"/>
        </a:p>
      </dgm:t>
    </dgm:pt>
    <dgm:pt modelId="{180E7A3A-6A60-418C-81E7-812F2B426515}" type="sibTrans" cxnId="{A61D9BB9-E579-43CA-9080-F5BF48B60E00}">
      <dgm:prSet/>
      <dgm:spPr/>
      <dgm:t>
        <a:bodyPr/>
        <a:lstStyle/>
        <a:p>
          <a:endParaRPr lang="en-US"/>
        </a:p>
      </dgm:t>
    </dgm:pt>
    <dgm:pt modelId="{E5E713BA-5A78-4529-BF44-38E5071F80A2}">
      <dgm:prSet custT="1"/>
      <dgm:spPr>
        <a:blipFill>
          <a:blip xmlns:r="http://schemas.openxmlformats.org/officeDocument/2006/relationships" r:embed="rId1"/>
          <a:stretch>
            <a:fillRect t="-1287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B6CA677-79E8-4A99-8F8E-AAAFED592D44}" type="parTrans" cxnId="{2B05A2A4-0E5D-4D48-B603-A4C3690F2E25}">
      <dgm:prSet/>
      <dgm:spPr/>
      <dgm:t>
        <a:bodyPr/>
        <a:lstStyle/>
        <a:p>
          <a:endParaRPr lang="en-US"/>
        </a:p>
      </dgm:t>
    </dgm:pt>
    <dgm:pt modelId="{4DE55484-5079-48F1-A7FA-0E453045B548}" type="sibTrans" cxnId="{2B05A2A4-0E5D-4D48-B603-A4C3690F2E25}">
      <dgm:prSet/>
      <dgm:spPr/>
      <dgm:t>
        <a:bodyPr/>
        <a:lstStyle/>
        <a:p>
          <a:endParaRPr lang="en-US"/>
        </a:p>
      </dgm:t>
    </dgm:pt>
    <dgm:pt modelId="{4DDD64D4-AD04-4585-BFD0-EA14A1FDBCD1}">
      <dgm:prSet/>
      <dgm:spPr/>
      <dgm:t>
        <a:bodyPr/>
        <a:lstStyle/>
        <a:p>
          <a:r>
            <a:rPr lang="en-US"/>
            <a:t>Highly predictive model. </a:t>
          </a:r>
        </a:p>
      </dgm:t>
    </dgm:pt>
    <dgm:pt modelId="{DABC74D9-ED26-490B-AD8B-BC48AA17DBFC}" type="parTrans" cxnId="{F5AE9E32-4A64-4CFC-A02C-BDC71073F35D}">
      <dgm:prSet/>
      <dgm:spPr/>
      <dgm:t>
        <a:bodyPr/>
        <a:lstStyle/>
        <a:p>
          <a:endParaRPr lang="en-US"/>
        </a:p>
      </dgm:t>
    </dgm:pt>
    <dgm:pt modelId="{AD1056CB-34DE-4F93-8C7D-D4DABA0D2A31}" type="sibTrans" cxnId="{F5AE9E32-4A64-4CFC-A02C-BDC71073F35D}">
      <dgm:prSet/>
      <dgm:spPr/>
      <dgm:t>
        <a:bodyPr/>
        <a:lstStyle/>
        <a:p>
          <a:endParaRPr lang="en-US"/>
        </a:p>
      </dgm:t>
    </dgm:pt>
    <dgm:pt modelId="{0E8A3DED-7C18-4663-A3B5-30B5D90E11B0}">
      <dgm:prSet/>
      <dgm:spPr/>
      <dgm:t>
        <a:bodyPr/>
        <a:lstStyle/>
        <a:p>
          <a:r>
            <a:rPr lang="en-US"/>
            <a:t>Does it mean that feeds are influencing us significantly?</a:t>
          </a:r>
        </a:p>
      </dgm:t>
    </dgm:pt>
    <dgm:pt modelId="{47885F7C-056A-43C4-8AC7-32AB4E5FC271}" type="parTrans" cxnId="{E81D0012-CF15-4204-827D-AE8E512898F2}">
      <dgm:prSet/>
      <dgm:spPr/>
      <dgm:t>
        <a:bodyPr/>
        <a:lstStyle/>
        <a:p>
          <a:endParaRPr lang="en-US"/>
        </a:p>
      </dgm:t>
    </dgm:pt>
    <dgm:pt modelId="{A2EF4146-B93A-461A-8CCA-A0653070AF71}" type="sibTrans" cxnId="{E81D0012-CF15-4204-827D-AE8E512898F2}">
      <dgm:prSet/>
      <dgm:spPr/>
      <dgm:t>
        <a:bodyPr/>
        <a:lstStyle/>
        <a:p>
          <a:endParaRPr lang="en-US"/>
        </a:p>
      </dgm:t>
    </dgm:pt>
    <dgm:pt modelId="{B6E77C9C-56F4-4342-912B-61C6AFF733CC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EF3450F9-ECE0-47BF-8647-B17BE4169648}" type="parTrans" cxnId="{31C75556-600C-4C48-A1F1-0799406C43DB}">
      <dgm:prSet/>
      <dgm:spPr/>
    </dgm:pt>
    <dgm:pt modelId="{B885535F-EDF6-4C82-A671-9AF4B3FC5456}" type="sibTrans" cxnId="{31C75556-600C-4C48-A1F1-0799406C43DB}">
      <dgm:prSet/>
      <dgm:spPr/>
    </dgm:pt>
    <dgm:pt modelId="{742F6812-75DF-4532-9643-B07456157E6D}" type="pres">
      <dgm:prSet presAssocID="{A0525A1B-27B8-4947-8AF0-AF8D267ADDB8}" presName="linear" presStyleCnt="0">
        <dgm:presLayoutVars>
          <dgm:animLvl val="lvl"/>
          <dgm:resizeHandles val="exact"/>
        </dgm:presLayoutVars>
      </dgm:prSet>
      <dgm:spPr/>
    </dgm:pt>
    <dgm:pt modelId="{5D281941-2CEB-4621-8E56-6F81218D5D44}" type="pres">
      <dgm:prSet presAssocID="{6C837CEF-34EB-4837-9E58-0F74DE67BF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EAC6D5-FA60-4F14-9EAF-BE10EAE53D7A}" type="pres">
      <dgm:prSet presAssocID="{6C837CEF-34EB-4837-9E58-0F74DE67BF0D}" presName="childText" presStyleLbl="revTx" presStyleIdx="0" presStyleCnt="1">
        <dgm:presLayoutVars>
          <dgm:bulletEnabled val="1"/>
        </dgm:presLayoutVars>
      </dgm:prSet>
      <dgm:spPr/>
    </dgm:pt>
    <dgm:pt modelId="{7C7164A7-283D-4006-8AB3-A333914A3AFE}" type="pres">
      <dgm:prSet presAssocID="{4DDD64D4-AD04-4585-BFD0-EA14A1FDBC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311F63-1961-433F-948B-ADABAFB53081}" type="pres">
      <dgm:prSet presAssocID="{AD1056CB-34DE-4F93-8C7D-D4DABA0D2A31}" presName="spacer" presStyleCnt="0"/>
      <dgm:spPr/>
    </dgm:pt>
    <dgm:pt modelId="{C3248ACA-F57A-4211-9CF9-A51D7149DDB0}" type="pres">
      <dgm:prSet presAssocID="{0E8A3DED-7C18-4663-A3B5-30B5D90E11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1D0012-CF15-4204-827D-AE8E512898F2}" srcId="{A0525A1B-27B8-4947-8AF0-AF8D267ADDB8}" destId="{0E8A3DED-7C18-4663-A3B5-30B5D90E11B0}" srcOrd="2" destOrd="0" parTransId="{47885F7C-056A-43C4-8AC7-32AB4E5FC271}" sibTransId="{A2EF4146-B93A-461A-8CCA-A0653070AF71}"/>
    <dgm:cxn modelId="{50830D30-9D12-435C-A3FA-500223B61759}" type="presOf" srcId="{A0525A1B-27B8-4947-8AF0-AF8D267ADDB8}" destId="{742F6812-75DF-4532-9643-B07456157E6D}" srcOrd="0" destOrd="0" presId="urn:microsoft.com/office/officeart/2005/8/layout/vList2"/>
    <dgm:cxn modelId="{F5AE9E32-4A64-4CFC-A02C-BDC71073F35D}" srcId="{A0525A1B-27B8-4947-8AF0-AF8D267ADDB8}" destId="{4DDD64D4-AD04-4585-BFD0-EA14A1FDBCD1}" srcOrd="1" destOrd="0" parTransId="{DABC74D9-ED26-490B-AD8B-BC48AA17DBFC}" sibTransId="{AD1056CB-34DE-4F93-8C7D-D4DABA0D2A31}"/>
    <dgm:cxn modelId="{9F81C845-1187-4F05-8F67-659E38502A71}" type="presOf" srcId="{0E8A3DED-7C18-4663-A3B5-30B5D90E11B0}" destId="{C3248ACA-F57A-4211-9CF9-A51D7149DDB0}" srcOrd="0" destOrd="0" presId="urn:microsoft.com/office/officeart/2005/8/layout/vList2"/>
    <dgm:cxn modelId="{31C75556-600C-4C48-A1F1-0799406C43DB}" srcId="{6C837CEF-34EB-4837-9E58-0F74DE67BF0D}" destId="{B6E77C9C-56F4-4342-912B-61C6AFF733CC}" srcOrd="1" destOrd="0" parTransId="{EF3450F9-ECE0-47BF-8647-B17BE4169648}" sibTransId="{B885535F-EDF6-4C82-A671-9AF4B3FC5456}"/>
    <dgm:cxn modelId="{364C7EA4-1F8B-4EB2-BEE4-AF0BB605B6E4}" type="presOf" srcId="{B6E77C9C-56F4-4342-912B-61C6AFF733CC}" destId="{CFEAC6D5-FA60-4F14-9EAF-BE10EAE53D7A}" srcOrd="0" destOrd="1" presId="urn:microsoft.com/office/officeart/2005/8/layout/vList2"/>
    <dgm:cxn modelId="{2B05A2A4-0E5D-4D48-B603-A4C3690F2E25}" srcId="{6C837CEF-34EB-4837-9E58-0F74DE67BF0D}" destId="{E5E713BA-5A78-4529-BF44-38E5071F80A2}" srcOrd="0" destOrd="0" parTransId="{0B6CA677-79E8-4A99-8F8E-AAAFED592D44}" sibTransId="{4DE55484-5079-48F1-A7FA-0E453045B548}"/>
    <dgm:cxn modelId="{A61D9BB9-E579-43CA-9080-F5BF48B60E00}" srcId="{A0525A1B-27B8-4947-8AF0-AF8D267ADDB8}" destId="{6C837CEF-34EB-4837-9E58-0F74DE67BF0D}" srcOrd="0" destOrd="0" parTransId="{D62F4C6C-5377-49F5-B195-54337DED6607}" sibTransId="{180E7A3A-6A60-418C-81E7-812F2B426515}"/>
    <dgm:cxn modelId="{1FBA3BBD-B501-4D63-8C09-FD6497CBBFC7}" type="presOf" srcId="{4DDD64D4-AD04-4585-BFD0-EA14A1FDBCD1}" destId="{7C7164A7-283D-4006-8AB3-A333914A3AFE}" srcOrd="0" destOrd="0" presId="urn:microsoft.com/office/officeart/2005/8/layout/vList2"/>
    <dgm:cxn modelId="{9AFCE5C7-98D4-47E4-B4D5-79C610EE2FEA}" type="presOf" srcId="{6C837CEF-34EB-4837-9E58-0F74DE67BF0D}" destId="{5D281941-2CEB-4621-8E56-6F81218D5D44}" srcOrd="0" destOrd="0" presId="urn:microsoft.com/office/officeart/2005/8/layout/vList2"/>
    <dgm:cxn modelId="{2EC275F2-71F8-471F-B865-2B18614AC6F5}" type="presOf" srcId="{E5E713BA-5A78-4529-BF44-38E5071F80A2}" destId="{CFEAC6D5-FA60-4F14-9EAF-BE10EAE53D7A}" srcOrd="0" destOrd="0" presId="urn:microsoft.com/office/officeart/2005/8/layout/vList2"/>
    <dgm:cxn modelId="{8458993D-4D1C-4804-93C6-CACE94A087B7}" type="presParOf" srcId="{742F6812-75DF-4532-9643-B07456157E6D}" destId="{5D281941-2CEB-4621-8E56-6F81218D5D44}" srcOrd="0" destOrd="0" presId="urn:microsoft.com/office/officeart/2005/8/layout/vList2"/>
    <dgm:cxn modelId="{B091CC24-218B-4270-9947-EA6BA1E54677}" type="presParOf" srcId="{742F6812-75DF-4532-9643-B07456157E6D}" destId="{CFEAC6D5-FA60-4F14-9EAF-BE10EAE53D7A}" srcOrd="1" destOrd="0" presId="urn:microsoft.com/office/officeart/2005/8/layout/vList2"/>
    <dgm:cxn modelId="{EF0BEB19-B4B1-4A4D-880C-D86E6A962524}" type="presParOf" srcId="{742F6812-75DF-4532-9643-B07456157E6D}" destId="{7C7164A7-283D-4006-8AB3-A333914A3AFE}" srcOrd="2" destOrd="0" presId="urn:microsoft.com/office/officeart/2005/8/layout/vList2"/>
    <dgm:cxn modelId="{4C549C8E-51F8-402C-930D-7DC34D3484D3}" type="presParOf" srcId="{742F6812-75DF-4532-9643-B07456157E6D}" destId="{FE311F63-1961-433F-948B-ADABAFB53081}" srcOrd="3" destOrd="0" presId="urn:microsoft.com/office/officeart/2005/8/layout/vList2"/>
    <dgm:cxn modelId="{2BE27350-5CEA-467E-A3DC-63F5630B5F14}" type="presParOf" srcId="{742F6812-75DF-4532-9643-B07456157E6D}" destId="{C3248ACA-F57A-4211-9CF9-A51D7149DD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What is causality?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Potential</a:t>
          </a:r>
          <a:r>
            <a:rPr lang="en-US" baseline="0" dirty="0"/>
            <a:t> Outcomes Framework</a:t>
          </a:r>
          <a:endParaRPr lang="en-US" dirty="0"/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Structural Causal Model Framework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80E50888-9D13-485B-A3DA-7966CE91EDE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Unobserved Confounds / Simpson’s Paradox</a:t>
          </a:r>
        </a:p>
      </dgm:t>
    </dgm:pt>
    <dgm:pt modelId="{CF6F90F0-0156-441F-94F6-209388DBB46B}" type="parTrans" cxnId="{F1663FFE-C782-4F8C-81EC-75CBC0B867E8}">
      <dgm:prSet/>
      <dgm:spPr/>
      <dgm:t>
        <a:bodyPr/>
        <a:lstStyle/>
        <a:p>
          <a:endParaRPr lang="en-US"/>
        </a:p>
      </dgm:t>
    </dgm:pt>
    <dgm:pt modelId="{D414EB7E-3102-4B00-B959-9142942CF104}" type="sibTrans" cxnId="{F1663FFE-C782-4F8C-81EC-75CBC0B867E8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13827E8-C302-4849-9E9D-ABA2D8733222}" type="pres">
      <dgm:prSet presAssocID="{80E50888-9D13-485B-A3DA-7966CE91EDE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4F54-C7FD-4808-8D88-A8B2F77AA84C}" type="pres">
      <dgm:prSet presAssocID="{D414EB7E-3102-4B00-B959-9142942CF104}" presName="spacer" presStyleCnt="0"/>
      <dgm:spPr/>
    </dgm:pt>
    <dgm:pt modelId="{57BE50F2-02F7-49D8-BBC0-E5F3BD127F4D}" type="pres">
      <dgm:prSet presAssocID="{D172E6EC-DDD5-4B25-ADF6-549B3D27F6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F1663FFE-C782-4F8C-81EC-75CBC0B867E8}" srcId="{1D3B0AF1-5E0A-482E-845E-998A979AAED8}" destId="{80E50888-9D13-485B-A3DA-7966CE91EDED}" srcOrd="2" destOrd="0" parTransId="{CF6F90F0-0156-441F-94F6-209388DBB46B}" sibTransId="{D414EB7E-3102-4B00-B959-9142942CF104}"/>
    <dgm:cxn modelId="{A8D9225C-EFA8-4C6B-8306-3F7CCB5A79FD}" type="presOf" srcId="{80E50888-9D13-485B-A3DA-7966CE91EDED}" destId="{513827E8-C302-4849-9E9D-ABA2D8733222}" srcOrd="0" destOrd="0" presId="urn:microsoft.com/office/officeart/2005/8/layout/vList2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3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F3F76BB8-C28E-4131-B35F-0C4B2237E12B}" type="presParOf" srcId="{22F4EBB2-9827-4CCD-BB2E-FFF40740BDA0}" destId="{513827E8-C302-4849-9E9D-ABA2D8733222}" srcOrd="4" destOrd="0" presId="urn:microsoft.com/office/officeart/2005/8/layout/vList2"/>
    <dgm:cxn modelId="{F54A3E3A-8EC4-4AB1-91E3-24D2D966C8E7}" type="presParOf" srcId="{22F4EBB2-9827-4CCD-BB2E-FFF40740BDA0}" destId="{D8C94F54-C7FD-4808-8D88-A8B2F77AA84C}" srcOrd="5" destOrd="0" presId="urn:microsoft.com/office/officeart/2005/8/layout/vList2"/>
    <dgm:cxn modelId="{8973728A-5303-484C-BFA4-0DAA880B8A3E}" type="presParOf" srcId="{22F4EBB2-9827-4CCD-BB2E-FFF40740BDA0}" destId="{57BE50F2-02F7-49D8-BBC0-E5F3BD127F4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525A1B-27B8-4947-8AF0-AF8D267AD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37CEF-34EB-4837-9E58-0F74DE67BF0D}">
      <dgm:prSet custT="1"/>
      <dgm:spPr/>
      <dgm:t>
        <a:bodyPr/>
        <a:lstStyle/>
        <a:p>
          <a:r>
            <a:rPr lang="en-US" sz="2200" dirty="0"/>
            <a:t>E.g., Algorithm B is shown at a different time than A. </a:t>
          </a:r>
          <a:endParaRPr lang="en-US" sz="2200" dirty="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D62F4C6C-5377-49F5-B195-54337DED6607}" type="parTrans" cxnId="{A61D9BB9-E579-43CA-9080-F5BF48B60E00}">
      <dgm:prSet/>
      <dgm:spPr/>
      <dgm:t>
        <a:bodyPr/>
        <a:lstStyle/>
        <a:p>
          <a:endParaRPr lang="en-US"/>
        </a:p>
      </dgm:t>
    </dgm:pt>
    <dgm:pt modelId="{180E7A3A-6A60-418C-81E7-812F2B426515}" type="sibTrans" cxnId="{A61D9BB9-E579-43CA-9080-F5BF48B60E00}">
      <dgm:prSet/>
      <dgm:spPr/>
      <dgm:t>
        <a:bodyPr/>
        <a:lstStyle/>
        <a:p>
          <a:endParaRPr lang="en-US"/>
        </a:p>
      </dgm:t>
    </dgm:pt>
    <dgm:pt modelId="{EAF4384C-E915-4F7F-8779-884C5039CAE7}">
      <dgm:prSet custT="1"/>
      <dgm:spPr/>
      <dgm:t>
        <a:bodyPr/>
        <a:lstStyle/>
        <a:p>
          <a:r>
            <a:rPr lang="en-US" sz="2200" dirty="0"/>
            <a:t>There could be other hidden causal variations.</a:t>
          </a:r>
        </a:p>
      </dgm:t>
    </dgm:pt>
    <dgm:pt modelId="{C6182B48-29FC-453D-8562-6C34B2A4721C}" type="parTrans" cxnId="{AAC9C87A-FE83-41CF-B781-709C39375265}">
      <dgm:prSet/>
      <dgm:spPr/>
      <dgm:t>
        <a:bodyPr/>
        <a:lstStyle/>
        <a:p>
          <a:endParaRPr lang="en-US"/>
        </a:p>
      </dgm:t>
    </dgm:pt>
    <dgm:pt modelId="{07D4387B-2DA4-44C5-92A8-E5116D9DC173}" type="sibTrans" cxnId="{AAC9C87A-FE83-41CF-B781-709C39375265}">
      <dgm:prSet/>
      <dgm:spPr/>
      <dgm:t>
        <a:bodyPr/>
        <a:lstStyle/>
        <a:p>
          <a:endParaRPr lang="en-US"/>
        </a:p>
      </dgm:t>
    </dgm:pt>
    <dgm:pt modelId="{4CB6A4F6-6AAA-4250-BADE-05BAEDB99F67}">
      <dgm:prSet custT="1"/>
      <dgm:spPr/>
      <dgm:t>
        <a:bodyPr/>
        <a:lstStyle/>
        <a:p>
          <a:r>
            <a:rPr lang="en-US" sz="2200" dirty="0"/>
            <a:t>Not just theory. Differences in interpretations can attract lawsuits (UC Berkeley admissions, 1973)</a:t>
          </a:r>
        </a:p>
      </dgm:t>
    </dgm:pt>
    <dgm:pt modelId="{74A291E8-D4B3-4FB8-9141-314965B26331}" type="parTrans" cxnId="{DD09D36B-4647-4A21-87EC-C8E2344AAF47}">
      <dgm:prSet/>
      <dgm:spPr/>
      <dgm:t>
        <a:bodyPr/>
        <a:lstStyle/>
        <a:p>
          <a:endParaRPr lang="en-US"/>
        </a:p>
      </dgm:t>
    </dgm:pt>
    <dgm:pt modelId="{FFABC9B3-944E-4BAE-B24F-1677763C003F}" type="sibTrans" cxnId="{DD09D36B-4647-4A21-87EC-C8E2344AAF47}">
      <dgm:prSet/>
      <dgm:spPr/>
      <dgm:t>
        <a:bodyPr/>
        <a:lstStyle/>
        <a:p>
          <a:endParaRPr lang="en-US"/>
        </a:p>
      </dgm:t>
    </dgm:pt>
    <dgm:pt modelId="{742F6812-75DF-4532-9643-B07456157E6D}" type="pres">
      <dgm:prSet presAssocID="{A0525A1B-27B8-4947-8AF0-AF8D267AD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81941-2CEB-4621-8E56-6F81218D5D44}" type="pres">
      <dgm:prSet presAssocID="{6C837CEF-34EB-4837-9E58-0F74DE67BF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FFDBF-76D3-49FD-AD1E-D4FB265D537A}" type="pres">
      <dgm:prSet presAssocID="{180E7A3A-6A60-418C-81E7-812F2B426515}" presName="spacer" presStyleCnt="0"/>
      <dgm:spPr/>
    </dgm:pt>
    <dgm:pt modelId="{97817E0A-0EF3-4540-86B2-8375BEBE62DC}" type="pres">
      <dgm:prSet presAssocID="{EAF4384C-E915-4F7F-8779-884C5039CA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B37F9-442C-40DA-B988-83B2BB5FF98C}" type="pres">
      <dgm:prSet presAssocID="{07D4387B-2DA4-44C5-92A8-E5116D9DC173}" presName="spacer" presStyleCnt="0"/>
      <dgm:spPr/>
    </dgm:pt>
    <dgm:pt modelId="{2AFB1622-D508-48F0-A60B-AAC57405D4B3}" type="pres">
      <dgm:prSet presAssocID="{4CB6A4F6-6AAA-4250-BADE-05BAEDB99F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1D9BB9-E579-43CA-9080-F5BF48B60E00}" srcId="{A0525A1B-27B8-4947-8AF0-AF8D267ADDB8}" destId="{6C837CEF-34EB-4837-9E58-0F74DE67BF0D}" srcOrd="0" destOrd="0" parTransId="{D62F4C6C-5377-49F5-B195-54337DED6607}" sibTransId="{180E7A3A-6A60-418C-81E7-812F2B426515}"/>
    <dgm:cxn modelId="{AAC9C87A-FE83-41CF-B781-709C39375265}" srcId="{A0525A1B-27B8-4947-8AF0-AF8D267ADDB8}" destId="{EAF4384C-E915-4F7F-8779-884C5039CAE7}" srcOrd="1" destOrd="0" parTransId="{C6182B48-29FC-453D-8562-6C34B2A4721C}" sibTransId="{07D4387B-2DA4-44C5-92A8-E5116D9DC173}"/>
    <dgm:cxn modelId="{5968DFFE-9248-454D-BD72-5203CA7CD0A3}" type="presOf" srcId="{EAF4384C-E915-4F7F-8779-884C5039CAE7}" destId="{97817E0A-0EF3-4540-86B2-8375BEBE62DC}" srcOrd="0" destOrd="0" presId="urn:microsoft.com/office/officeart/2005/8/layout/vList2"/>
    <dgm:cxn modelId="{DD09D36B-4647-4A21-87EC-C8E2344AAF47}" srcId="{A0525A1B-27B8-4947-8AF0-AF8D267ADDB8}" destId="{4CB6A4F6-6AAA-4250-BADE-05BAEDB99F67}" srcOrd="2" destOrd="0" parTransId="{74A291E8-D4B3-4FB8-9141-314965B26331}" sibTransId="{FFABC9B3-944E-4BAE-B24F-1677763C003F}"/>
    <dgm:cxn modelId="{50830D30-9D12-435C-A3FA-500223B61759}" type="presOf" srcId="{A0525A1B-27B8-4947-8AF0-AF8D267ADDB8}" destId="{742F6812-75DF-4532-9643-B07456157E6D}" srcOrd="0" destOrd="0" presId="urn:microsoft.com/office/officeart/2005/8/layout/vList2"/>
    <dgm:cxn modelId="{9AFCE5C7-98D4-47E4-B4D5-79C610EE2FEA}" type="presOf" srcId="{6C837CEF-34EB-4837-9E58-0F74DE67BF0D}" destId="{5D281941-2CEB-4621-8E56-6F81218D5D44}" srcOrd="0" destOrd="0" presId="urn:microsoft.com/office/officeart/2005/8/layout/vList2"/>
    <dgm:cxn modelId="{76F6F980-222D-479D-8D98-93A8F80A65BC}" type="presOf" srcId="{4CB6A4F6-6AAA-4250-BADE-05BAEDB99F67}" destId="{2AFB1622-D508-48F0-A60B-AAC57405D4B3}" srcOrd="0" destOrd="0" presId="urn:microsoft.com/office/officeart/2005/8/layout/vList2"/>
    <dgm:cxn modelId="{8458993D-4D1C-4804-93C6-CACE94A087B7}" type="presParOf" srcId="{742F6812-75DF-4532-9643-B07456157E6D}" destId="{5D281941-2CEB-4621-8E56-6F81218D5D44}" srcOrd="0" destOrd="0" presId="urn:microsoft.com/office/officeart/2005/8/layout/vList2"/>
    <dgm:cxn modelId="{38F36761-669F-42B7-B615-8B683F25D897}" type="presParOf" srcId="{742F6812-75DF-4532-9643-B07456157E6D}" destId="{3D3FFDBF-76D3-49FD-AD1E-D4FB265D537A}" srcOrd="1" destOrd="0" presId="urn:microsoft.com/office/officeart/2005/8/layout/vList2"/>
    <dgm:cxn modelId="{3CD9D8F8-04FD-47D6-9832-C345C44648C4}" type="presParOf" srcId="{742F6812-75DF-4532-9643-B07456157E6D}" destId="{97817E0A-0EF3-4540-86B2-8375BEBE62DC}" srcOrd="2" destOrd="0" presId="urn:microsoft.com/office/officeart/2005/8/layout/vList2"/>
    <dgm:cxn modelId="{1D0A84B8-2570-46BC-8F0F-BF3C6503A90E}" type="presParOf" srcId="{742F6812-75DF-4532-9643-B07456157E6D}" destId="{9C9B37F9-442C-40DA-B988-83B2BB5FF98C}" srcOrd="3" destOrd="0" presId="urn:microsoft.com/office/officeart/2005/8/layout/vList2"/>
    <dgm:cxn modelId="{A902CFA4-6A53-4ADA-AE04-CFCC973E9AFF}" type="presParOf" srcId="{742F6812-75DF-4532-9643-B07456157E6D}" destId="{2AFB1622-D508-48F0-A60B-AAC57405D4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3B0AF1-5E0A-482E-845E-998A979AAE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7A945-2E09-428C-B166-9356C484E2C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What is causality?</a:t>
          </a:r>
        </a:p>
      </dgm:t>
    </dgm:pt>
    <dgm:pt modelId="{CF99DE3A-2780-4303-9BA6-8A74B03F07D5}" type="parTrans" cxnId="{285F0D6E-85C8-442F-95EB-5189DE1200BB}">
      <dgm:prSet/>
      <dgm:spPr/>
      <dgm:t>
        <a:bodyPr/>
        <a:lstStyle/>
        <a:p>
          <a:endParaRPr lang="en-US"/>
        </a:p>
      </dgm:t>
    </dgm:pt>
    <dgm:pt modelId="{5972494A-9849-4646-8B92-C6BEA5207485}" type="sibTrans" cxnId="{285F0D6E-85C8-442F-95EB-5189DE1200BB}">
      <dgm:prSet/>
      <dgm:spPr/>
      <dgm:t>
        <a:bodyPr/>
        <a:lstStyle/>
        <a:p>
          <a:endParaRPr lang="en-US"/>
        </a:p>
      </dgm:t>
    </dgm:pt>
    <dgm:pt modelId="{893AF9A0-2A45-4476-80B2-D06E1680C7DC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Potential</a:t>
          </a:r>
          <a:r>
            <a:rPr lang="en-US" baseline="0" dirty="0"/>
            <a:t> Outcomes Framework</a:t>
          </a:r>
          <a:endParaRPr lang="en-US" dirty="0"/>
        </a:p>
      </dgm:t>
    </dgm:pt>
    <dgm:pt modelId="{942CF848-00CC-4AE0-99BF-1780D536D6E8}" type="parTrans" cxnId="{C918D300-69BA-4952-8894-C67F42FBD728}">
      <dgm:prSet/>
      <dgm:spPr/>
      <dgm:t>
        <a:bodyPr/>
        <a:lstStyle/>
        <a:p>
          <a:endParaRPr lang="en-US"/>
        </a:p>
      </dgm:t>
    </dgm:pt>
    <dgm:pt modelId="{2D629415-34A2-4877-B8D6-56756E1EC694}" type="sibTrans" cxnId="{C918D300-69BA-4952-8894-C67F42FBD728}">
      <dgm:prSet/>
      <dgm:spPr/>
      <dgm:t>
        <a:bodyPr/>
        <a:lstStyle/>
        <a:p>
          <a:endParaRPr lang="en-US"/>
        </a:p>
      </dgm:t>
    </dgm:pt>
    <dgm:pt modelId="{D172E6EC-DDD5-4B25-ADF6-549B3D27F6BB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Structural Causal Model Framework</a:t>
          </a:r>
        </a:p>
      </dgm:t>
    </dgm:pt>
    <dgm:pt modelId="{E71B611E-428D-443B-952D-F0DE6B4A858B}" type="parTrans" cxnId="{78F83786-8179-404D-9CB3-E9E06649CD1F}">
      <dgm:prSet/>
      <dgm:spPr/>
      <dgm:t>
        <a:bodyPr/>
        <a:lstStyle/>
        <a:p>
          <a:endParaRPr lang="en-US"/>
        </a:p>
      </dgm:t>
    </dgm:pt>
    <dgm:pt modelId="{0333C0C2-45E8-486B-89C9-2F14AFA08003}" type="sibTrans" cxnId="{78F83786-8179-404D-9CB3-E9E06649CD1F}">
      <dgm:prSet/>
      <dgm:spPr/>
      <dgm:t>
        <a:bodyPr/>
        <a:lstStyle/>
        <a:p>
          <a:endParaRPr lang="en-US"/>
        </a:p>
      </dgm:t>
    </dgm:pt>
    <dgm:pt modelId="{80E50888-9D13-485B-A3DA-7966CE91EDE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Unobserved Confounds / Simpson’s Paradox</a:t>
          </a:r>
        </a:p>
      </dgm:t>
    </dgm:pt>
    <dgm:pt modelId="{CF6F90F0-0156-441F-94F6-209388DBB46B}" type="parTrans" cxnId="{F1663FFE-C782-4F8C-81EC-75CBC0B867E8}">
      <dgm:prSet/>
      <dgm:spPr/>
      <dgm:t>
        <a:bodyPr/>
        <a:lstStyle/>
        <a:p>
          <a:endParaRPr lang="en-US"/>
        </a:p>
      </dgm:t>
    </dgm:pt>
    <dgm:pt modelId="{D414EB7E-3102-4B00-B959-9142942CF104}" type="sibTrans" cxnId="{F1663FFE-C782-4F8C-81EC-75CBC0B867E8}">
      <dgm:prSet/>
      <dgm:spPr/>
      <dgm:t>
        <a:bodyPr/>
        <a:lstStyle/>
        <a:p>
          <a:endParaRPr lang="en-US"/>
        </a:p>
      </dgm:t>
    </dgm:pt>
    <dgm:pt modelId="{22F4EBB2-9827-4CCD-BB2E-FFF40740BDA0}" type="pres">
      <dgm:prSet presAssocID="{1D3B0AF1-5E0A-482E-845E-998A979AAE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D8074E-31D5-443A-ACF5-38472D5A9B96}" type="pres">
      <dgm:prSet presAssocID="{2FE7A945-2E09-428C-B166-9356C484E2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A747F-6CCA-4DE4-BD33-F1B3BD7BEFF4}" type="pres">
      <dgm:prSet presAssocID="{5972494A-9849-4646-8B92-C6BEA5207485}" presName="spacer" presStyleCnt="0"/>
      <dgm:spPr/>
    </dgm:pt>
    <dgm:pt modelId="{6DB3F92C-4408-4198-826A-CEAD2DD64C95}" type="pres">
      <dgm:prSet presAssocID="{893AF9A0-2A45-4476-80B2-D06E1680C7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7A45-7BD4-4020-A918-4857508F1A3C}" type="pres">
      <dgm:prSet presAssocID="{2D629415-34A2-4877-B8D6-56756E1EC694}" presName="spacer" presStyleCnt="0"/>
      <dgm:spPr/>
    </dgm:pt>
    <dgm:pt modelId="{513827E8-C302-4849-9E9D-ABA2D8733222}" type="pres">
      <dgm:prSet presAssocID="{80E50888-9D13-485B-A3DA-7966CE91EDE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4F54-C7FD-4808-8D88-A8B2F77AA84C}" type="pres">
      <dgm:prSet presAssocID="{D414EB7E-3102-4B00-B959-9142942CF104}" presName="spacer" presStyleCnt="0"/>
      <dgm:spPr/>
    </dgm:pt>
    <dgm:pt modelId="{57BE50F2-02F7-49D8-BBC0-E5F3BD127F4D}" type="pres">
      <dgm:prSet presAssocID="{D172E6EC-DDD5-4B25-ADF6-549B3D27F6B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0D6E-85C8-442F-95EB-5189DE1200BB}" srcId="{1D3B0AF1-5E0A-482E-845E-998A979AAED8}" destId="{2FE7A945-2E09-428C-B166-9356C484E2C2}" srcOrd="0" destOrd="0" parTransId="{CF99DE3A-2780-4303-9BA6-8A74B03F07D5}" sibTransId="{5972494A-9849-4646-8B92-C6BEA5207485}"/>
    <dgm:cxn modelId="{F1663FFE-C782-4F8C-81EC-75CBC0B867E8}" srcId="{1D3B0AF1-5E0A-482E-845E-998A979AAED8}" destId="{80E50888-9D13-485B-A3DA-7966CE91EDED}" srcOrd="2" destOrd="0" parTransId="{CF6F90F0-0156-441F-94F6-209388DBB46B}" sibTransId="{D414EB7E-3102-4B00-B959-9142942CF104}"/>
    <dgm:cxn modelId="{A8D9225C-EFA8-4C6B-8306-3F7CCB5A79FD}" type="presOf" srcId="{80E50888-9D13-485B-A3DA-7966CE91EDED}" destId="{513827E8-C302-4849-9E9D-ABA2D8733222}" srcOrd="0" destOrd="0" presId="urn:microsoft.com/office/officeart/2005/8/layout/vList2"/>
    <dgm:cxn modelId="{26BB0D61-023E-400D-89E1-EAB4D477D7AD}" type="presOf" srcId="{1D3B0AF1-5E0A-482E-845E-998A979AAED8}" destId="{22F4EBB2-9827-4CCD-BB2E-FFF40740BDA0}" srcOrd="0" destOrd="0" presId="urn:microsoft.com/office/officeart/2005/8/layout/vList2"/>
    <dgm:cxn modelId="{CB60FCB5-3AE0-4982-8D68-ED01098A49F8}" type="presOf" srcId="{2FE7A945-2E09-428C-B166-9356C484E2C2}" destId="{5BD8074E-31D5-443A-ACF5-38472D5A9B96}" srcOrd="0" destOrd="0" presId="urn:microsoft.com/office/officeart/2005/8/layout/vList2"/>
    <dgm:cxn modelId="{084644F4-B84E-45AB-BC4F-6CBBF13DCABA}" type="presOf" srcId="{893AF9A0-2A45-4476-80B2-D06E1680C7DC}" destId="{6DB3F92C-4408-4198-826A-CEAD2DD64C95}" srcOrd="0" destOrd="0" presId="urn:microsoft.com/office/officeart/2005/8/layout/vList2"/>
    <dgm:cxn modelId="{78F83786-8179-404D-9CB3-E9E06649CD1F}" srcId="{1D3B0AF1-5E0A-482E-845E-998A979AAED8}" destId="{D172E6EC-DDD5-4B25-ADF6-549B3D27F6BB}" srcOrd="3" destOrd="0" parTransId="{E71B611E-428D-443B-952D-F0DE6B4A858B}" sibTransId="{0333C0C2-45E8-486B-89C9-2F14AFA08003}"/>
    <dgm:cxn modelId="{457F64AE-7CA4-4BAC-8ED6-CF2C42F46100}" type="presOf" srcId="{D172E6EC-DDD5-4B25-ADF6-549B3D27F6BB}" destId="{57BE50F2-02F7-49D8-BBC0-E5F3BD127F4D}" srcOrd="0" destOrd="0" presId="urn:microsoft.com/office/officeart/2005/8/layout/vList2"/>
    <dgm:cxn modelId="{C918D300-69BA-4952-8894-C67F42FBD728}" srcId="{1D3B0AF1-5E0A-482E-845E-998A979AAED8}" destId="{893AF9A0-2A45-4476-80B2-D06E1680C7DC}" srcOrd="1" destOrd="0" parTransId="{942CF848-00CC-4AE0-99BF-1780D536D6E8}" sibTransId="{2D629415-34A2-4877-B8D6-56756E1EC694}"/>
    <dgm:cxn modelId="{7DF7B79A-27C4-4DB9-B76B-BB107BC5F6F6}" type="presParOf" srcId="{22F4EBB2-9827-4CCD-BB2E-FFF40740BDA0}" destId="{5BD8074E-31D5-443A-ACF5-38472D5A9B96}" srcOrd="0" destOrd="0" presId="urn:microsoft.com/office/officeart/2005/8/layout/vList2"/>
    <dgm:cxn modelId="{D2F7675A-F7C4-4871-BD30-768504F225F5}" type="presParOf" srcId="{22F4EBB2-9827-4CCD-BB2E-FFF40740BDA0}" destId="{F97A747F-6CCA-4DE4-BD33-F1B3BD7BEFF4}" srcOrd="1" destOrd="0" presId="urn:microsoft.com/office/officeart/2005/8/layout/vList2"/>
    <dgm:cxn modelId="{5B06153A-78CC-40BA-A867-000E98A8F5EA}" type="presParOf" srcId="{22F4EBB2-9827-4CCD-BB2E-FFF40740BDA0}" destId="{6DB3F92C-4408-4198-826A-CEAD2DD64C95}" srcOrd="2" destOrd="0" presId="urn:microsoft.com/office/officeart/2005/8/layout/vList2"/>
    <dgm:cxn modelId="{871BA34A-BBDE-4308-AECE-3FE09176735F}" type="presParOf" srcId="{22F4EBB2-9827-4CCD-BB2E-FFF40740BDA0}" destId="{DEA47A45-7BD4-4020-A918-4857508F1A3C}" srcOrd="3" destOrd="0" presId="urn:microsoft.com/office/officeart/2005/8/layout/vList2"/>
    <dgm:cxn modelId="{F3F76BB8-C28E-4131-B35F-0C4B2237E12B}" type="presParOf" srcId="{22F4EBB2-9827-4CCD-BB2E-FFF40740BDA0}" destId="{513827E8-C302-4849-9E9D-ABA2D8733222}" srcOrd="4" destOrd="0" presId="urn:microsoft.com/office/officeart/2005/8/layout/vList2"/>
    <dgm:cxn modelId="{F54A3E3A-8EC4-4AB1-91E3-24D2D966C8E7}" type="presParOf" srcId="{22F4EBB2-9827-4CCD-BB2E-FFF40740BDA0}" destId="{D8C94F54-C7FD-4808-8D88-A8B2F77AA84C}" srcOrd="5" destOrd="0" presId="urn:microsoft.com/office/officeart/2005/8/layout/vList2"/>
    <dgm:cxn modelId="{8973728A-5303-484C-BFA4-0DAA880B8A3E}" type="presParOf" srcId="{22F4EBB2-9827-4CCD-BB2E-FFF40740BDA0}" destId="{57BE50F2-02F7-49D8-BBC0-E5F3BD127F4D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81941-2CEB-4621-8E56-6F81218D5D44}">
      <dsp:nvSpPr>
        <dsp:cNvPr id="0" name=""/>
        <dsp:cNvSpPr/>
      </dsp:nvSpPr>
      <dsp:spPr>
        <a:xfrm>
          <a:off x="0" y="4275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Use the social feed to predict a user's future activity.</a:t>
          </a:r>
        </a:p>
      </dsp:txBody>
      <dsp:txXfrm>
        <a:off x="23417" y="450979"/>
        <a:ext cx="6125365" cy="432866"/>
      </dsp:txXfrm>
    </dsp:sp>
    <dsp:sp modelId="{CFEAC6D5-FA60-4F14-9EAF-BE10EAE53D7A}">
      <dsp:nvSpPr>
        <dsp:cNvPr id="0" name=""/>
        <dsp:cNvSpPr/>
      </dsp:nvSpPr>
      <dsp:spPr>
        <a:xfrm>
          <a:off x="0" y="907262"/>
          <a:ext cx="6172199" cy="807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Future Activity -&gt; </a:t>
          </a:r>
          <a:r>
            <a:rPr lang="en-US" sz="2400" i="1" kern="1200" dirty="0"/>
            <a:t>f</a:t>
          </a:r>
          <a:r>
            <a:rPr lang="en-US" sz="2400" kern="1200" dirty="0"/>
            <a:t>( items in social feed) + </a:t>
          </a:r>
          <a14:m xmlns:a14="http://schemas.microsoft.com/office/drawing/2010/main">
            <m:oMath xmlns:m="http://schemas.openxmlformats.org/officeDocument/2006/math">
              <m:r>
                <a:rPr lang="en-US" sz="2400" b="0" i="1" kern="1200" smtClean="0">
                  <a:latin typeface="Cambria Math" panose="02040503050406030204" pitchFamily="18" charset="0"/>
                </a:rPr>
                <m:t>𝜖</m:t>
              </m:r>
            </m:oMath>
          </a14:m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907262"/>
        <a:ext cx="6172199" cy="807299"/>
      </dsp:txXfrm>
    </dsp:sp>
    <dsp:sp modelId="{7C7164A7-283D-4006-8AB3-A333914A3AFE}">
      <dsp:nvSpPr>
        <dsp:cNvPr id="0" name=""/>
        <dsp:cNvSpPr/>
      </dsp:nvSpPr>
      <dsp:spPr>
        <a:xfrm>
          <a:off x="0" y="17145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Highly predictive model. </a:t>
          </a:r>
        </a:p>
      </dsp:txBody>
      <dsp:txXfrm>
        <a:off x="23417" y="1737979"/>
        <a:ext cx="6125365" cy="432866"/>
      </dsp:txXfrm>
    </dsp:sp>
    <dsp:sp modelId="{C3248ACA-F57A-4211-9CF9-A51D7149DDB0}">
      <dsp:nvSpPr>
        <dsp:cNvPr id="0" name=""/>
        <dsp:cNvSpPr/>
      </dsp:nvSpPr>
      <dsp:spPr>
        <a:xfrm>
          <a:off x="0" y="2251862"/>
          <a:ext cx="6172199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Does it mean that feeds are influencing us significantly?</a:t>
          </a:r>
        </a:p>
      </dsp:txBody>
      <dsp:txXfrm>
        <a:off x="23417" y="2275279"/>
        <a:ext cx="6125365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1A4CC-2752-4556-A4AA-E27AC94CB8F2}">
      <dsp:nvSpPr>
        <dsp:cNvPr id="0" name=""/>
        <dsp:cNvSpPr/>
      </dsp:nvSpPr>
      <dsp:spPr>
        <a:xfrm>
          <a:off x="0" y="402376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cs typeface="Calibri Light"/>
            </a:rPr>
            <a:t>Unclear, predictive algorithms provide no insight on effects of decisions</a:t>
          </a:r>
        </a:p>
      </dsp:txBody>
      <dsp:txXfrm>
        <a:off x="0" y="402376"/>
        <a:ext cx="10515600" cy="893025"/>
      </dsp:txXfrm>
    </dsp:sp>
    <dsp:sp modelId="{D578400E-6104-49C7-B15D-95B813E94F97}">
      <dsp:nvSpPr>
        <dsp:cNvPr id="0" name=""/>
        <dsp:cNvSpPr/>
      </dsp:nvSpPr>
      <dsp:spPr>
        <a:xfrm>
          <a:off x="525780" y="9241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cs typeface="Calibri Light"/>
            </a:rPr>
            <a:t>How </a:t>
          </a:r>
          <a:r>
            <a:rPr lang="en-US" sz="2100" kern="1200" dirty="0"/>
            <a:t>often do they lead us to the right decision?</a:t>
          </a:r>
        </a:p>
      </dsp:txBody>
      <dsp:txXfrm>
        <a:off x="556042" y="122678"/>
        <a:ext cx="7300396" cy="559396"/>
      </dsp:txXfrm>
    </dsp:sp>
    <dsp:sp modelId="{35FAFF8F-86D4-4A87-AB70-A1785441BBC5}">
      <dsp:nvSpPr>
        <dsp:cNvPr id="0" name=""/>
        <dsp:cNvSpPr/>
      </dsp:nvSpPr>
      <dsp:spPr>
        <a:xfrm>
          <a:off x="0" y="1718761"/>
          <a:ext cx="1051560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cs typeface="Calibri Light"/>
            </a:rPr>
            <a:t>Correlations can change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cs typeface="Calibri Light"/>
            </a:rPr>
            <a:t>Causal mechanisms more robust</a:t>
          </a:r>
        </a:p>
      </dsp:txBody>
      <dsp:txXfrm>
        <a:off x="0" y="1718761"/>
        <a:ext cx="10515600" cy="1223775"/>
      </dsp:txXfrm>
    </dsp:sp>
    <dsp:sp modelId="{2F80A2D7-1AF2-4591-96D9-F0B6CE3A248A}">
      <dsp:nvSpPr>
        <dsp:cNvPr id="0" name=""/>
        <dsp:cNvSpPr/>
      </dsp:nvSpPr>
      <dsp:spPr>
        <a:xfrm>
          <a:off x="525780" y="1408801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cs typeface="Calibri Light"/>
            </a:rPr>
            <a:t>Will </a:t>
          </a:r>
          <a:r>
            <a:rPr lang="en-US" sz="2100" kern="1200" dirty="0"/>
            <a:t>the predictions be robust tomorrow, or in new contexts? </a:t>
          </a:r>
        </a:p>
      </dsp:txBody>
      <dsp:txXfrm>
        <a:off x="556042" y="1439063"/>
        <a:ext cx="7300396" cy="559396"/>
      </dsp:txXfrm>
    </dsp:sp>
    <dsp:sp modelId="{ACF1E906-7112-4839-AE65-BD46AC234262}">
      <dsp:nvSpPr>
        <dsp:cNvPr id="0" name=""/>
        <dsp:cNvSpPr/>
      </dsp:nvSpPr>
      <dsp:spPr>
        <a:xfrm>
          <a:off x="0" y="3365896"/>
          <a:ext cx="105156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cs typeface="Calibri Light"/>
            </a:rPr>
            <a:t>Active interventions change correlations </a:t>
          </a:r>
          <a:endParaRPr lang="en-US" sz="2100" kern="1200" dirty="0"/>
        </a:p>
      </dsp:txBody>
      <dsp:txXfrm>
        <a:off x="0" y="3365896"/>
        <a:ext cx="10515600" cy="893025"/>
      </dsp:txXfrm>
    </dsp:sp>
    <dsp:sp modelId="{2A23BC93-7CF0-4491-BBBD-802C5369E505}">
      <dsp:nvSpPr>
        <dsp:cNvPr id="0" name=""/>
        <dsp:cNvSpPr/>
      </dsp:nvSpPr>
      <dsp:spPr>
        <a:xfrm>
          <a:off x="525780" y="3055936"/>
          <a:ext cx="73609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What if the prediction accuracy is really high? Does that help? </a:t>
          </a:r>
        </a:p>
      </dsp:txBody>
      <dsp:txXfrm>
        <a:off x="556042" y="3086198"/>
        <a:ext cx="730039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21642"/>
          <a:ext cx="608965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What is causality?</a:t>
          </a:r>
        </a:p>
      </dsp:txBody>
      <dsp:txXfrm>
        <a:off x="63994" y="85636"/>
        <a:ext cx="5961662" cy="1182942"/>
      </dsp:txXfrm>
    </dsp:sp>
    <dsp:sp modelId="{6DB3F92C-4408-4198-826A-CEAD2DD64C95}">
      <dsp:nvSpPr>
        <dsp:cNvPr id="0" name=""/>
        <dsp:cNvSpPr/>
      </dsp:nvSpPr>
      <dsp:spPr>
        <a:xfrm>
          <a:off x="0" y="1427612"/>
          <a:ext cx="608965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Potential</a:t>
          </a:r>
          <a:r>
            <a:rPr lang="en-US" sz="3300" kern="1200" baseline="0" dirty="0"/>
            <a:t> Outcomes Framework</a:t>
          </a:r>
          <a:endParaRPr lang="en-US" sz="3300" kern="1200" dirty="0"/>
        </a:p>
      </dsp:txBody>
      <dsp:txXfrm>
        <a:off x="63994" y="1491606"/>
        <a:ext cx="5961662" cy="1182942"/>
      </dsp:txXfrm>
    </dsp:sp>
    <dsp:sp modelId="{57BE50F2-02F7-49D8-BBC0-E5F3BD127F4D}">
      <dsp:nvSpPr>
        <dsp:cNvPr id="0" name=""/>
        <dsp:cNvSpPr/>
      </dsp:nvSpPr>
      <dsp:spPr>
        <a:xfrm>
          <a:off x="0" y="2833582"/>
          <a:ext cx="608965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Unobserved Confounds / Simpson’s Paradox</a:t>
          </a:r>
        </a:p>
      </dsp:txBody>
      <dsp:txXfrm>
        <a:off x="63994" y="2897576"/>
        <a:ext cx="5961662" cy="1182942"/>
      </dsp:txXfrm>
    </dsp:sp>
    <dsp:sp modelId="{1085230B-92F7-44F2-8A02-D19FE9167606}">
      <dsp:nvSpPr>
        <dsp:cNvPr id="0" name=""/>
        <dsp:cNvSpPr/>
      </dsp:nvSpPr>
      <dsp:spPr>
        <a:xfrm>
          <a:off x="0" y="4239552"/>
          <a:ext cx="608965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Structural </a:t>
          </a:r>
          <a:r>
            <a:rPr lang="en-US" sz="3300" kern="1200" dirty="0"/>
            <a:t>Causal Model Framework</a:t>
          </a:r>
        </a:p>
      </dsp:txBody>
      <dsp:txXfrm>
        <a:off x="63994" y="4303546"/>
        <a:ext cx="5961662" cy="1182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2164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What is causality?</a:t>
          </a:r>
        </a:p>
      </dsp:txBody>
      <dsp:txXfrm>
        <a:off x="63994" y="85636"/>
        <a:ext cx="5961662" cy="1182942"/>
      </dsp:txXfrm>
    </dsp:sp>
    <dsp:sp modelId="{6DB3F92C-4408-4198-826A-CEAD2DD64C95}">
      <dsp:nvSpPr>
        <dsp:cNvPr id="0" name=""/>
        <dsp:cNvSpPr/>
      </dsp:nvSpPr>
      <dsp:spPr>
        <a:xfrm>
          <a:off x="0" y="1427612"/>
          <a:ext cx="6089650" cy="1310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Potential</a:t>
          </a:r>
          <a:r>
            <a:rPr lang="en-US" sz="3300" kern="1200" baseline="0" dirty="0"/>
            <a:t> Outcomes Framework</a:t>
          </a:r>
          <a:endParaRPr lang="en-US" sz="3300" kern="1200" dirty="0"/>
        </a:p>
      </dsp:txBody>
      <dsp:txXfrm>
        <a:off x="63994" y="1491606"/>
        <a:ext cx="5961662" cy="1182942"/>
      </dsp:txXfrm>
    </dsp:sp>
    <dsp:sp modelId="{57BE50F2-02F7-49D8-BBC0-E5F3BD127F4D}">
      <dsp:nvSpPr>
        <dsp:cNvPr id="0" name=""/>
        <dsp:cNvSpPr/>
      </dsp:nvSpPr>
      <dsp:spPr>
        <a:xfrm>
          <a:off x="0" y="283358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Unobserved Confounds / Simpson’s Paradox</a:t>
          </a:r>
        </a:p>
      </dsp:txBody>
      <dsp:txXfrm>
        <a:off x="63994" y="2897576"/>
        <a:ext cx="5961662" cy="1182942"/>
      </dsp:txXfrm>
    </dsp:sp>
    <dsp:sp modelId="{6293462B-AA56-48EC-83EF-E25628CB4E5D}">
      <dsp:nvSpPr>
        <dsp:cNvPr id="0" name=""/>
        <dsp:cNvSpPr/>
      </dsp:nvSpPr>
      <dsp:spPr>
        <a:xfrm>
          <a:off x="0" y="423955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Structural </a:t>
          </a:r>
          <a:r>
            <a:rPr lang="en-US" sz="3300" kern="1200" dirty="0"/>
            <a:t>Causal Model Framework</a:t>
          </a:r>
        </a:p>
      </dsp:txBody>
      <dsp:txXfrm>
        <a:off x="63994" y="4303546"/>
        <a:ext cx="5961662" cy="1182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2164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What is causality?</a:t>
          </a:r>
        </a:p>
      </dsp:txBody>
      <dsp:txXfrm>
        <a:off x="63994" y="85636"/>
        <a:ext cx="5961662" cy="1182942"/>
      </dsp:txXfrm>
    </dsp:sp>
    <dsp:sp modelId="{6DB3F92C-4408-4198-826A-CEAD2DD64C95}">
      <dsp:nvSpPr>
        <dsp:cNvPr id="0" name=""/>
        <dsp:cNvSpPr/>
      </dsp:nvSpPr>
      <dsp:spPr>
        <a:xfrm>
          <a:off x="0" y="142761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Potential</a:t>
          </a:r>
          <a:r>
            <a:rPr lang="en-US" sz="3300" kern="1200" baseline="0" dirty="0"/>
            <a:t> Outcomes Framework</a:t>
          </a:r>
          <a:endParaRPr lang="en-US" sz="3300" kern="1200" dirty="0"/>
        </a:p>
      </dsp:txBody>
      <dsp:txXfrm>
        <a:off x="63994" y="1491606"/>
        <a:ext cx="5961662" cy="1182942"/>
      </dsp:txXfrm>
    </dsp:sp>
    <dsp:sp modelId="{513827E8-C302-4849-9E9D-ABA2D8733222}">
      <dsp:nvSpPr>
        <dsp:cNvPr id="0" name=""/>
        <dsp:cNvSpPr/>
      </dsp:nvSpPr>
      <dsp:spPr>
        <a:xfrm>
          <a:off x="0" y="2833582"/>
          <a:ext cx="6089650" cy="131093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Unobserved Confounds / Simpson’s Paradox</a:t>
          </a:r>
        </a:p>
      </dsp:txBody>
      <dsp:txXfrm>
        <a:off x="63994" y="2897576"/>
        <a:ext cx="5961662" cy="1182942"/>
      </dsp:txXfrm>
    </dsp:sp>
    <dsp:sp modelId="{57BE50F2-02F7-49D8-BBC0-E5F3BD127F4D}">
      <dsp:nvSpPr>
        <dsp:cNvPr id="0" name=""/>
        <dsp:cNvSpPr/>
      </dsp:nvSpPr>
      <dsp:spPr>
        <a:xfrm>
          <a:off x="0" y="423955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Structural Causal Model Framework</a:t>
          </a:r>
        </a:p>
      </dsp:txBody>
      <dsp:txXfrm>
        <a:off x="63994" y="4303546"/>
        <a:ext cx="5961662" cy="1182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81941-2CEB-4621-8E56-6F81218D5D44}">
      <dsp:nvSpPr>
        <dsp:cNvPr id="0" name=""/>
        <dsp:cNvSpPr/>
      </dsp:nvSpPr>
      <dsp:spPr>
        <a:xfrm>
          <a:off x="0" y="615"/>
          <a:ext cx="6172199" cy="63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E.g., Algorithm B is shown at a different time than A. </a:t>
          </a:r>
          <a:endParaRPr lang="en-US" sz="2200" kern="1200" dirty="0">
            <a:solidFill>
              <a:srgbClr val="010000"/>
            </a:solidFill>
            <a:latin typeface="Calibri Light"/>
            <a:cs typeface="Calibri Light"/>
          </a:endParaRPr>
        </a:p>
      </dsp:txBody>
      <dsp:txXfrm>
        <a:off x="31095" y="31710"/>
        <a:ext cx="6110009" cy="574790"/>
      </dsp:txXfrm>
    </dsp:sp>
    <dsp:sp modelId="{97817E0A-0EF3-4540-86B2-8375BEBE62DC}">
      <dsp:nvSpPr>
        <dsp:cNvPr id="0" name=""/>
        <dsp:cNvSpPr/>
      </dsp:nvSpPr>
      <dsp:spPr>
        <a:xfrm>
          <a:off x="0" y="648113"/>
          <a:ext cx="6172199" cy="63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There could be other hidden causal variations.</a:t>
          </a:r>
        </a:p>
      </dsp:txBody>
      <dsp:txXfrm>
        <a:off x="31095" y="679208"/>
        <a:ext cx="6110009" cy="574790"/>
      </dsp:txXfrm>
    </dsp:sp>
    <dsp:sp modelId="{2AFB1622-D508-48F0-A60B-AAC57405D4B3}">
      <dsp:nvSpPr>
        <dsp:cNvPr id="0" name=""/>
        <dsp:cNvSpPr/>
      </dsp:nvSpPr>
      <dsp:spPr>
        <a:xfrm>
          <a:off x="0" y="1295612"/>
          <a:ext cx="6172199" cy="636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Not just theory. Differences in interpretations can attract lawsuits (UC Berkeley admissions, 1973)</a:t>
          </a:r>
        </a:p>
      </dsp:txBody>
      <dsp:txXfrm>
        <a:off x="31095" y="1326707"/>
        <a:ext cx="6110009" cy="574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8074E-31D5-443A-ACF5-38472D5A9B96}">
      <dsp:nvSpPr>
        <dsp:cNvPr id="0" name=""/>
        <dsp:cNvSpPr/>
      </dsp:nvSpPr>
      <dsp:spPr>
        <a:xfrm>
          <a:off x="0" y="2164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What is causality?</a:t>
          </a:r>
        </a:p>
      </dsp:txBody>
      <dsp:txXfrm>
        <a:off x="63994" y="85636"/>
        <a:ext cx="5961662" cy="1182942"/>
      </dsp:txXfrm>
    </dsp:sp>
    <dsp:sp modelId="{6DB3F92C-4408-4198-826A-CEAD2DD64C95}">
      <dsp:nvSpPr>
        <dsp:cNvPr id="0" name=""/>
        <dsp:cNvSpPr/>
      </dsp:nvSpPr>
      <dsp:spPr>
        <a:xfrm>
          <a:off x="0" y="142761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Potential</a:t>
          </a:r>
          <a:r>
            <a:rPr lang="en-US" sz="3300" kern="1200" baseline="0" dirty="0"/>
            <a:t> Outcomes Framework</a:t>
          </a:r>
          <a:endParaRPr lang="en-US" sz="3300" kern="1200" dirty="0"/>
        </a:p>
      </dsp:txBody>
      <dsp:txXfrm>
        <a:off x="63994" y="1491606"/>
        <a:ext cx="5961662" cy="1182942"/>
      </dsp:txXfrm>
    </dsp:sp>
    <dsp:sp modelId="{513827E8-C302-4849-9E9D-ABA2D8733222}">
      <dsp:nvSpPr>
        <dsp:cNvPr id="0" name=""/>
        <dsp:cNvSpPr/>
      </dsp:nvSpPr>
      <dsp:spPr>
        <a:xfrm>
          <a:off x="0" y="2833582"/>
          <a:ext cx="6089650" cy="131093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Unobserved Confounds / Simpson’s Paradox</a:t>
          </a:r>
        </a:p>
      </dsp:txBody>
      <dsp:txXfrm>
        <a:off x="63994" y="2897576"/>
        <a:ext cx="5961662" cy="1182942"/>
      </dsp:txXfrm>
    </dsp:sp>
    <dsp:sp modelId="{57BE50F2-02F7-49D8-BBC0-E5F3BD127F4D}">
      <dsp:nvSpPr>
        <dsp:cNvPr id="0" name=""/>
        <dsp:cNvSpPr/>
      </dsp:nvSpPr>
      <dsp:spPr>
        <a:xfrm>
          <a:off x="0" y="4239552"/>
          <a:ext cx="6089650" cy="131093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Structural Causal Model Framework</a:t>
          </a:r>
        </a:p>
      </dsp:txBody>
      <dsp:txXfrm>
        <a:off x="63994" y="4303546"/>
        <a:ext cx="5961662" cy="118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B5C1-69B4-4A12-A26F-C5C35CF67D77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8CA3-5BE4-4C22-90DF-8F5D85B72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8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4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6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9080A-4887-482D-92FA-8B1A4FE6DE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4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6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0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24B7-C955-457F-9B82-EB8CD882760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0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24B7-C955-457F-9B82-EB8CD882760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48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24B7-C955-457F-9B82-EB8CD88276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3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624B7-C955-457F-9B82-EB8CD882760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8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6D2F-7F2D-4E82-88FD-097532F96B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35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06A9F-9AB5-415F-9B7F-0DB01A5922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90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2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617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Causal Inference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AE630D2-B7DD-4044-B6C0-921D9D5FF370}" type="datetime8">
              <a:rPr lang="en-US" smtClean="0"/>
              <a:t>10/5/18 3:26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6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Causal Inference tutorial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E00C2B6-5237-4321-B0A4-5374F7F52DF0}" type="datetime8">
              <a:rPr lang="en-US" smtClean="0"/>
              <a:t>10/5/18 3:26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9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8695-E68F-4FF6-A703-0D697F175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5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043B6-E7D5-4224-B798-0969A3691579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6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2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3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6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40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6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1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42885-624B-41E0-9613-FC94C6678D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4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8695-E68F-4FF6-A703-0D697F1751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6B327-C039-4BB7-A35C-C562A2B7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F2BD3-B0E3-40A9-9391-68B0C6FB41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8695-E68F-4FF6-A703-0D697F1751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6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A8CA3-5BE4-4C22-90DF-8F5D85B727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4272C-F552-49F5-A563-1269DE2A6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10F3F3-A535-4F81-85B1-122834681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5F4196-7239-46B9-BA0F-057B2C14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469600-0715-467B-BCA7-0E7446BE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920770-EDD5-41D9-9263-1B15E61E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6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E5296-7970-42E5-80DF-9E91B766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168681-7739-497B-8F44-810FE738A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B298F-B31A-4D92-83A9-0F23F102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DF35F1-24AB-4808-8845-14190B20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72464E-8D42-42B3-AD01-53F5F5CC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0C53B5-1DB5-49F4-895B-857AE272A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EC033D-5FB8-4B89-BED0-159D81D2B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D8095A-4774-46B0-8C5C-8EB7A26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9860-5906-46DD-B25A-0F53FDB4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C90AA2-7D1D-48EA-B608-4A089B84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80"/>
            <a:ext cx="11653523" cy="1864293"/>
          </a:xfrm>
        </p:spPr>
        <p:txBody>
          <a:bodyPr>
            <a:spAutoFit/>
          </a:bodyPr>
          <a:lstStyle>
            <a:lvl1pPr>
              <a:defRPr sz="2942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91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 Acc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4235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97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534496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4" indent="0">
              <a:buNone/>
              <a:defRPr/>
            </a:lvl3pPr>
            <a:lvl4pPr marL="336168" indent="0">
              <a:buNone/>
              <a:defRPr/>
            </a:lvl4pPr>
            <a:lvl5pPr marL="50425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59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1597605"/>
            <a:ext cx="5378548" cy="764376"/>
          </a:xfrm>
        </p:spPr>
        <p:txBody>
          <a:bodyPr>
            <a:spAutoFit/>
          </a:bodyPr>
          <a:lstStyle>
            <a:lvl1pPr>
              <a:defRPr sz="4852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8" y="3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7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56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ABB693-9AD1-4C31-AF48-8A7F0A1C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95C5DA-BF2D-4108-B460-50A42402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290B01-27F6-4669-A08E-AE089458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8DACE-E047-47E1-8921-6A6F8966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11C46D-7586-45FA-BCFC-3ACF778A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BE24F9-C771-43A4-B6B0-E2A6F172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DB9943-E9D2-46D3-B30B-18540BBC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FA38EB-3222-4D0D-9D5E-2AE24D0E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9B3840-53C4-4C4C-9DA8-4EB97588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035E87-066A-42F3-B808-19115C9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5277C3-F4E1-4E03-BB2E-6AC18182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A85D58-B0F1-4177-8143-28469B4F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ACA19B-91F1-4A62-BB10-02BDEE59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FE2EADB-D743-4AED-B553-7393B2893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6A9010-C5E7-470E-A9D9-21880B72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7B5E1B-10A6-4F56-8C20-7522964F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DA797-2593-4869-97AD-76CC1B24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C3D84D-4CD3-4C70-86A6-73ABCFA9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C468C9C-B9D9-48D0-B776-90D806D3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6BEB5E-EAE5-44A4-BA90-85435C434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CA5DB2-3159-40D9-B0A3-F26E3E1E0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DD3CAD9-6CF5-495C-AAE2-DB0FCAB5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44A65BD-1A32-4DFE-8439-03CDD440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3D3915-BCE0-4C60-A343-B2CB4A12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4A37F4-3548-4FBE-BD22-02A475A9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9CBF04-4AAE-4D7B-B429-3FF501BC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956D33-05F2-4B10-900B-78FC2D16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108423-C8BC-4A10-AD13-FA404568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87BA71D-F16D-4A6A-8F2F-B82784B6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6E9A14-69D4-490F-B6E6-61BE9AAB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CA55BE9-40FA-4378-AE89-2ADE6099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4280DA-8609-46E0-9F83-665CA308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1D3CB0-5697-40C7-BD33-A166BAEB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5F4F09-03F1-4480-BF47-6365CE47D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1CEDF1-90D4-48F9-B344-4381EFAC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079A69-FE7A-4378-B961-9E4D3FCF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E3C469-71F5-42B5-AF7F-3A0B7416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88DC2-2286-42B3-BF1B-629EBC6D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1366FF-18A7-46A2-B429-77D219793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6B0692-B8F3-4824-802F-D242ED9F8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84A821-A2A9-48F0-B223-2DA7EF2B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12376B-6B54-44C7-8B8B-90231B21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ECC625-DC5D-470F-827E-F5D98F62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9EE90C-8C5F-4F6E-ABFE-B96E9903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FF2F6-FE90-4997-9D58-EF7C2908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C5AA3C-65EC-4601-816B-ED782378B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AEB4-2B3C-4F12-9286-2C428565D5A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522C96-2C58-4730-8299-1D6AA1B82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BB8FA5-F4B9-4E17-A27F-9A11E45CB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A754-45F3-4FCF-9519-2BF453A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7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group/causal-inference/" TargetMode="External"/><Relationship Id="rId4" Type="http://schemas.openxmlformats.org/officeDocument/2006/relationships/hyperlink" Target="http://causalinference.gitlab.io/kdd-tutorial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spurious-correlations/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hyperlink" Target="https://en.wikipedia.org/wiki/A_Treatise_of_Human_Nature" TargetMode="External"/><Relationship Id="rId6" Type="http://schemas.openxmlformats.org/officeDocument/2006/relationships/image" Target="../media/image25.1500"/><Relationship Id="rId7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plato.stanford.edu/entries/causation-mani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&amp;ehk=JW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2.png"/><Relationship Id="rId5" Type="http://schemas.openxmlformats.org/officeDocument/2006/relationships/image" Target="../media/image31.png"/><Relationship Id="rId6" Type="http://schemas.openxmlformats.org/officeDocument/2006/relationships/image" Target="../media/image53.png"/><Relationship Id="rId7" Type="http://schemas.openxmlformats.org/officeDocument/2006/relationships/image" Target="../media/image28.png&amp;ehk=JW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hyperlink" Target="http://sport-gadgets.net/dispositivi-elettronici-sportivi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560.png"/><Relationship Id="rId7" Type="http://schemas.openxmlformats.org/officeDocument/2006/relationships/image" Target="../media/image57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31.png"/><Relationship Id="rId13" Type="http://schemas.openxmlformats.org/officeDocument/2006/relationships/image" Target="../media/image34.png"/><Relationship Id="rId14" Type="http://schemas.openxmlformats.org/officeDocument/2006/relationships/image" Target="../media/image41.png"/><Relationship Id="rId15" Type="http://schemas.openxmlformats.org/officeDocument/2006/relationships/hyperlink" Target="http://en.m.wikipedia.org/wiki/file:2-dice-icon.s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Relationship Id="rId5" Type="http://schemas.openxmlformats.org/officeDocument/2006/relationships/image" Target="../media/image35.png"/><Relationship Id="rId6" Type="http://schemas.openxmlformats.org/officeDocument/2006/relationships/image" Target="../media/image32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0.xml"/><Relationship Id="rId12" Type="http://schemas.openxmlformats.org/officeDocument/2006/relationships/diagramColors" Target="../diagrams/colors40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5.xml"/><Relationship Id="rId10" Type="http://schemas.openxmlformats.org/officeDocument/2006/relationships/diagramLayout" Target="../diagrams/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B10AA-AA92-47FC-8B7B-0BE08D097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Causal Inference and Counterfactual Reasoning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3ECDC2A-FA96-420C-BBD5-6285D2AA7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67292"/>
          </a:xfrm>
        </p:spPr>
        <p:txBody>
          <a:bodyPr>
            <a:normAutofit/>
          </a:bodyPr>
          <a:lstStyle/>
          <a:p>
            <a:r>
              <a:rPr lang="en-US" dirty="0"/>
              <a:t>Emre K</a:t>
            </a:r>
            <a:r>
              <a:rPr lang="tr-TR" dirty="0"/>
              <a:t>ıcıman</a:t>
            </a:r>
            <a:r>
              <a:rPr lang="en-US" dirty="0"/>
              <a:t> and Amit Sharma</a:t>
            </a:r>
          </a:p>
          <a:p>
            <a:r>
              <a:rPr lang="en-US" dirty="0"/>
              <a:t>emrek@microsoft.com, amshar@microsoft.com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Causal Inference and Counterfactual Reasoning</a:t>
            </a:r>
            <a:r>
              <a:rPr lang="en-US" dirty="0"/>
              <a:t> at Microsoft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94DF6E-D116-4A03-A5AB-EE020D9FC023}"/>
              </a:ext>
            </a:extLst>
          </p:cNvPr>
          <p:cNvSpPr txBox="1"/>
          <p:nvPr/>
        </p:nvSpPr>
        <p:spPr>
          <a:xfrm>
            <a:off x="6479892" y="166869"/>
            <a:ext cx="513530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/>
              <a:t>Tutorial @ </a:t>
            </a:r>
            <a:r>
              <a:rPr lang="en-US" sz="2000" b="1" dirty="0"/>
              <a:t>KDD 2018</a:t>
            </a:r>
            <a:endParaRPr lang="en-US" sz="2000" dirty="0">
              <a:cs typeface="Calibri"/>
            </a:endParaRPr>
          </a:p>
          <a:p>
            <a:pPr algn="r"/>
            <a:r>
              <a:rPr lang="en-US" sz="2000" dirty="0">
                <a:cs typeface="Calibri"/>
                <a:hlinkClick r:id="rId4"/>
              </a:rPr>
              <a:t>http://causalinference.gitlab.io/kdd-tutorial/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BF0546C0-83C8-4EB3-AE8C-01CC158D1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47" y="-92597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EAD9-3D26-4ED4-B059-9BBA284B757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520"/>
            <a:ext cx="12192000" cy="5788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9864" y="6258271"/>
            <a:ext cx="6063555" cy="603242"/>
          </a:xfrm>
          <a:prstGeom prst="rect">
            <a:avLst/>
          </a:prstGeom>
          <a:noFill/>
        </p:spPr>
        <p:txBody>
          <a:bodyPr wrap="square" lIns="182880" tIns="146304" rIns="182880" bIns="146304" rtlCol="0" anchor="t">
            <a:spAutoFit/>
          </a:bodyPr>
          <a:lstStyle/>
          <a:p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http://www.tylervigen.com</a:t>
            </a:r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Calibri"/>
                <a:hlinkClick r:id="rId4"/>
              </a:rPr>
              <a:t>/spurious-correlations</a:t>
            </a:r>
            <a:endParaRPr lang="en-US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026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E155AD-3655-44D0-B9AC-755F3481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65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3608F5D-E3EA-4C6C-BF27-5E89D3CE794F}"/>
              </a:ext>
            </a:extLst>
          </p:cNvPr>
          <p:cNvSpPr/>
          <p:nvPr/>
        </p:nvSpPr>
        <p:spPr>
          <a:xfrm>
            <a:off x="11668539" y="427383"/>
            <a:ext cx="288235" cy="218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BF006-34D8-4E40-A748-AF4ED9F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03275" indent="-803275"/>
            <a:r>
              <a:rPr lang="en-US" dirty="0"/>
              <a:t>3) What if the prediction accuracy is really high?</a:t>
            </a:r>
          </a:p>
        </p:txBody>
      </p:sp>
    </p:spTree>
    <p:extLst>
      <p:ext uri="{BB962C8B-B14F-4D97-AF65-F5344CB8AC3E}">
        <p14:creationId xmlns:p14="http://schemas.microsoft.com/office/powerpoint/2010/main" val="2910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AFE87D-DF10-40E0-8993-5D596EE6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 change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B02162-4CFD-4023-B48D-2D26FCD55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0" y="1844030"/>
            <a:ext cx="9183329" cy="4351338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Train/test from same distribution in supervised learning</a:t>
            </a:r>
          </a:p>
          <a:p>
            <a:r>
              <a:rPr lang="en-US" sz="3200" dirty="0"/>
              <a:t>No such guarantee in real life!</a:t>
            </a:r>
          </a:p>
          <a:p>
            <a:r>
              <a:rPr lang="en-US" sz="3200" dirty="0"/>
              <a:t>Problematic: Acting on a prediction changes distribution!</a:t>
            </a:r>
          </a:p>
          <a:p>
            <a:pPr lvl="1"/>
            <a:r>
              <a:rPr lang="en-US" sz="2800" dirty="0"/>
              <a:t>Incl. critical domains: healthcare  or adversarial scenarios.</a:t>
            </a:r>
          </a:p>
          <a:p>
            <a:endParaRPr lang="en-US" sz="3200" dirty="0"/>
          </a:p>
          <a:p>
            <a:r>
              <a:rPr lang="en-US" sz="3200" dirty="0"/>
              <a:t>Connections to covariate shift, domain adaptation </a:t>
            </a:r>
            <a:r>
              <a:rPr lang="en-US" dirty="0"/>
              <a:t>[Mansour et al. 2009, Ben-David 2007].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B7CB31-B4CF-416A-9905-EADC24144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5" t="416" r="13793"/>
          <a:stretch/>
        </p:blipFill>
        <p:spPr>
          <a:xfrm>
            <a:off x="9627836" y="4113513"/>
            <a:ext cx="2245076" cy="2525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E800DB-A7C5-4D51-82DF-F66F5C4EB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3" r="29108"/>
          <a:stretch/>
        </p:blipFill>
        <p:spPr>
          <a:xfrm>
            <a:off x="9627834" y="1400174"/>
            <a:ext cx="2245077" cy="25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00F7A-A380-4080-BEA5-8A2F13CB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Prediction is insufficient for choosing interventions</a:t>
            </a:r>
          </a:p>
        </p:txBody>
      </p:sp>
      <p:graphicFrame>
        <p:nvGraphicFramePr>
          <p:cNvPr id="11" name="Diagram 11">
            <a:extLst>
              <a:ext uri="{FF2B5EF4-FFF2-40B4-BE49-F238E27FC236}">
                <a16:creationId xmlns="" xmlns:a16="http://schemas.microsoft.com/office/drawing/2014/main" id="{495D67BF-6DE1-4A51-8B40-674B9BB3B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5352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3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0" y="965198"/>
            <a:ext cx="11481215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/>
              <a:t>PART I. Introduction to Counterfactual Reasoning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II. Methods for Causal Inference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III. Large-scale and Network Data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IV. Broader Landscape</a:t>
            </a:r>
          </a:p>
        </p:txBody>
      </p:sp>
    </p:spTree>
    <p:extLst>
      <p:ext uri="{BB962C8B-B14F-4D97-AF65-F5344CB8AC3E}">
        <p14:creationId xmlns:p14="http://schemas.microsoft.com/office/powerpoint/2010/main" val="168923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3699896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 dirty="0"/>
              <a:t>PART I. </a:t>
            </a:r>
            <a:br>
              <a:rPr lang="en-US" sz="4400" b="1" dirty="0"/>
            </a:br>
            <a:r>
              <a:rPr lang="en-US" sz="4400" b="1" dirty="0"/>
              <a:t>Introduction to Counterfactual Reasoning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116192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124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F3BC8C7-4E98-43B8-9CAA-37C68BCE5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1349" y="2370139"/>
            <a:ext cx="2743643" cy="1562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3149" cy="1325563"/>
          </a:xfrm>
        </p:spPr>
        <p:txBody>
          <a:bodyPr>
            <a:normAutofit/>
          </a:bodyPr>
          <a:lstStyle/>
          <a:p>
            <a:r>
              <a:rPr lang="en-US" b="1" dirty="0"/>
              <a:t>Cause and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46891"/>
            <a:ext cx="7568273" cy="4895850"/>
          </a:xfrm>
          <a:prstGeom prst="rect">
            <a:avLst/>
          </a:prstGeom>
        </p:spPr>
        <p:txBody>
          <a:bodyPr vert="horz" wrap="square" lIns="0" tIns="34287" rIns="0" bIns="34287" rtlCol="0" anchor="t">
            <a:noAutofit/>
          </a:bodyPr>
          <a:lstStyle/>
          <a:p>
            <a:r>
              <a:rPr lang="en-US" dirty="0"/>
              <a:t>Questions of cause and effect common in biomedical and social sciences</a:t>
            </a:r>
          </a:p>
          <a:p>
            <a:r>
              <a:rPr lang="en-US" dirty="0"/>
              <a:t>Such questions form the basis of almost all scientific inquiry</a:t>
            </a:r>
          </a:p>
          <a:p>
            <a:pPr marL="685800" lvl="2"/>
            <a:r>
              <a:rPr lang="en-US" sz="2400" dirty="0"/>
              <a:t>Medicine: drug trials, effect of a drug</a:t>
            </a:r>
          </a:p>
          <a:p>
            <a:pPr marL="685800" lvl="2"/>
            <a:r>
              <a:rPr lang="en-US" sz="2400" dirty="0"/>
              <a:t>Social sciences: effect of a certain policy</a:t>
            </a:r>
          </a:p>
          <a:p>
            <a:pPr marL="685800" lvl="2"/>
            <a:r>
              <a:rPr lang="en-US" sz="2400" dirty="0"/>
              <a:t>Genetics: effect of genes on disease</a:t>
            </a:r>
          </a:p>
          <a:p>
            <a:pPr marL="457200" lvl="1" indent="-457200"/>
            <a:endParaRPr lang="en-US" sz="2800" b="1" dirty="0"/>
          </a:p>
          <a:p>
            <a:pPr marL="228600" lvl="1"/>
            <a:r>
              <a:rPr lang="en-US" sz="2800" b="1" dirty="0"/>
              <a:t>So what is causality?</a:t>
            </a:r>
          </a:p>
          <a:p>
            <a:pPr marL="228600" lvl="1"/>
            <a:r>
              <a:rPr lang="en-US" sz="2800" b="1" dirty="0"/>
              <a:t>What does it mean to</a:t>
            </a:r>
            <a:r>
              <a:rPr lang="en-US" sz="2800" b="1" i="1" dirty="0"/>
              <a:t> cause </a:t>
            </a:r>
            <a:r>
              <a:rPr lang="en-US" sz="2800" b="1" dirty="0"/>
              <a:t>something?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https://archive.cnx.org/resources/d4aff46e98cf3edeee2fd2d790eef6322fbf00a8/Figure_04_01_02.jpg">
            <a:extLst>
              <a:ext uri="{FF2B5EF4-FFF2-40B4-BE49-F238E27FC236}">
                <a16:creationId xmlns="" xmlns:a16="http://schemas.microsoft.com/office/drawing/2014/main" id="{BFF287C4-D8C9-4021-B63E-2B491088F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442" y="695955"/>
            <a:ext cx="3358558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228E65-F2B8-452E-BCD6-A11D7BE888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6473" y="3933125"/>
            <a:ext cx="3793393" cy="28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0B3A0C-6CD8-49E7-A6AD-0A085B80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7884" cy="1325563"/>
          </a:xfrm>
        </p:spPr>
        <p:txBody>
          <a:bodyPr/>
          <a:lstStyle/>
          <a:p>
            <a:r>
              <a:rPr lang="en-US" dirty="0"/>
              <a:t>A big scholarly debate, from Aristotle to Russell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672F16-8FDB-4F0C-B7DB-D8CC5EE13D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3" r="32843"/>
          <a:stretch/>
        </p:blipFill>
        <p:spPr>
          <a:xfrm>
            <a:off x="1814414" y="1690688"/>
            <a:ext cx="3065194" cy="4689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901698-10F5-4851-B66C-EB0FB2744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66569" y="1690689"/>
            <a:ext cx="2656651" cy="468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74DEA2-056B-482E-B025-087A1E0E3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247" y="1722843"/>
            <a:ext cx="3091408" cy="463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754993-1662-47A8-BC05-5327AB537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745" y="1736680"/>
            <a:ext cx="3092637" cy="46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158CB16C-9BC4-4913-B2B2-92458239B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92" b="143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83" y="289515"/>
            <a:ext cx="8742377" cy="899665"/>
          </a:xfrm>
        </p:spPr>
        <p:txBody>
          <a:bodyPr>
            <a:normAutofit fontScale="90000"/>
          </a:bodyPr>
          <a:lstStyle/>
          <a:p>
            <a:r>
              <a:rPr lang="en-US"/>
              <a:t>Predictive systems are impacting our lives</a:t>
            </a:r>
          </a:p>
        </p:txBody>
      </p:sp>
      <p:pic>
        <p:nvPicPr>
          <p:cNvPr id="4" name="Picture 3" descr="Machine Learning: Tom M. Mitchell: 9780070428072: Amazon.com: Book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683" y="1017579"/>
            <a:ext cx="4968019" cy="299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-1" b="34247"/>
          <a:stretch/>
        </p:blipFill>
        <p:spPr>
          <a:xfrm>
            <a:off x="5065234" y="4101415"/>
            <a:ext cx="5402826" cy="2241380"/>
          </a:xfrm>
          <a:prstGeom prst="rect">
            <a:avLst/>
          </a:prstGeom>
        </p:spPr>
      </p:pic>
      <p:pic>
        <p:nvPicPr>
          <p:cNvPr id="1026" name="Picture 2" descr="https://tedconfblog.files.wordpress.com/2013/02/okcupid-dating-algorithm.jpg?w=900&amp;h=5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11" y="1411758"/>
            <a:ext cx="3513216" cy="19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493" y="4348889"/>
            <a:ext cx="3005887" cy="19939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4F1E7-4CB6-454F-938B-0A7E67E5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causality?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2BFBFC-3B78-4A21-B89B-9B3FC3DB5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fundamental question</a:t>
            </a:r>
          </a:p>
          <a:p>
            <a:r>
              <a:rPr lang="en-US" dirty="0"/>
              <a:t>Surprisingly, until very recently---maybe the last 30+ years---we have not had a mathematical language of causation.  We have not had an arithmetic for representing causal relationships. 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="" xmlns:a16="http://schemas.microsoft.com/office/drawing/2014/main" id="{45B61A0C-85A6-4FC9-A1CA-C1C584FDB6BC}"/>
              </a:ext>
            </a:extLst>
          </p:cNvPr>
          <p:cNvSpPr txBox="1">
            <a:spLocks/>
          </p:cNvSpPr>
          <p:nvPr/>
        </p:nvSpPr>
        <p:spPr>
          <a:xfrm>
            <a:off x="968992" y="4229165"/>
            <a:ext cx="8914642" cy="1181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“More has been learned about causal inference in the last few decades than the sum total of everything that had been learned about it in all prior recorded history”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88A0722F-1EDC-4C5A-91AE-963CC72D8FAA}"/>
              </a:ext>
            </a:extLst>
          </p:cNvPr>
          <p:cNvSpPr txBox="1">
            <a:spLocks/>
          </p:cNvSpPr>
          <p:nvPr/>
        </p:nvSpPr>
        <p:spPr>
          <a:xfrm>
            <a:off x="3519539" y="5259388"/>
            <a:ext cx="6019799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--Gary King,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18045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CE4F9-086F-4AB0-BB5F-C5BEB3CD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</a:rPr>
              <a:t>The Three Layer Causal Hierarchy</a:t>
            </a:r>
            <a:r>
              <a:rPr lang="en-US"/>
              <a:t/>
            </a:r>
            <a:br>
              <a:rPr lang="en-US"/>
            </a:br>
            <a:r>
              <a:rPr lang="en-US" sz="2200"/>
              <a:t>Pearl, Theoretical Impediments to Machine Learning with Seven Sparks from the Causal Revolution, arXiv:1801.04016v1.  11 Jan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="" xmlns:a16="http://schemas.microsoft.com/office/drawing/2014/main" id="{F7CB9568-313B-4A4E-B4C3-5C3AD677F5E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1294290"/>
                  </p:ext>
                </p:extLst>
              </p:nvPr>
            </p:nvGraphicFramePr>
            <p:xfrm>
              <a:off x="838200" y="1851749"/>
              <a:ext cx="10515600" cy="46329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198914">
                      <a:extLst>
                        <a:ext uri="{9D8B030D-6E8A-4147-A177-3AD203B41FA5}">
                          <a16:colId xmlns="" xmlns:a16="http://schemas.microsoft.com/office/drawing/2014/main" val="909958501"/>
                        </a:ext>
                      </a:extLst>
                    </a:gridCol>
                    <a:gridCol w="1874520">
                      <a:extLst>
                        <a:ext uri="{9D8B030D-6E8A-4147-A177-3AD203B41FA5}">
                          <a16:colId xmlns="" xmlns:a16="http://schemas.microsoft.com/office/drawing/2014/main" val="1511588893"/>
                        </a:ext>
                      </a:extLst>
                    </a:gridCol>
                    <a:gridCol w="2481943">
                      <a:extLst>
                        <a:ext uri="{9D8B030D-6E8A-4147-A177-3AD203B41FA5}">
                          <a16:colId xmlns="" xmlns:a16="http://schemas.microsoft.com/office/drawing/2014/main" val="1853102329"/>
                        </a:ext>
                      </a:extLst>
                    </a:gridCol>
                    <a:gridCol w="3960223">
                      <a:extLst>
                        <a:ext uri="{9D8B030D-6E8A-4147-A177-3AD203B41FA5}">
                          <a16:colId xmlns="" xmlns:a16="http://schemas.microsoft.com/office/drawing/2014/main" val="17291338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Typical Activity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Typical Question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5750282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000"/>
                            <a:t>1. Association</a:t>
                          </a:r>
                          <a:br>
                            <a:rPr lang="en-US" sz="200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Seeing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is?</a:t>
                          </a:r>
                        </a:p>
                        <a:p>
                          <a:r>
                            <a:rPr lang="en-US" sz="2000"/>
                            <a:t>How would seeing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000"/>
                            <a:t> change</a:t>
                          </a:r>
                          <a:r>
                            <a:rPr lang="en-US" sz="2000" baseline="0"/>
                            <a:t> my belief in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aseline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200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does a symptom tell me about a disease?</a:t>
                          </a:r>
                        </a:p>
                        <a:p>
                          <a:r>
                            <a:rPr lang="en-US" sz="2000"/>
                            <a:t>What does a survey tell us about the election results?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1744910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2. Intervention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𝑑𝑜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Doing, Intervening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if?</a:t>
                          </a:r>
                        </a:p>
                        <a:p>
                          <a:r>
                            <a:rPr lang="en-US" sz="2000"/>
                            <a:t>What if I do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000"/>
                            <a:t>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if I take aspirin, will my headache be cured?</a:t>
                          </a:r>
                        </a:p>
                        <a:p>
                          <a:r>
                            <a:rPr lang="en-US" sz="2000"/>
                            <a:t>What if we ban cigarettes?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557316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3. Counterfactuals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endChr m:val="|"/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Imagining, Retrospection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Why?</a:t>
                          </a:r>
                        </a:p>
                        <a:p>
                          <a:r>
                            <a:rPr lang="en-US" sz="2000"/>
                            <a:t>Was it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en-US" sz="2000"/>
                            <a:t> that caused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2000"/>
                            <a:t>?</a:t>
                          </a:r>
                        </a:p>
                        <a:p>
                          <a:r>
                            <a:rPr lang="en-US" sz="2000"/>
                            <a:t>What if I had acted differently?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Was it the aspirin that stopped my headache?</a:t>
                          </a:r>
                        </a:p>
                        <a:p>
                          <a:r>
                            <a:rPr lang="en-US" sz="2000" dirty="0"/>
                            <a:t>Would Kennedy be alive had Oswald not shot him?</a:t>
                          </a:r>
                        </a:p>
                        <a:p>
                          <a:r>
                            <a:rPr lang="en-US" sz="2000" dirty="0" smtClean="0"/>
                            <a:t>What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if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/>
                            <a:t>I had not been smoking the past 2 years?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639017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CB9568-313B-4A4E-B4C3-5C3AD677F5E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91294290"/>
                  </p:ext>
                </p:extLst>
              </p:nvPr>
            </p:nvGraphicFramePr>
            <p:xfrm>
              <a:off x="838200" y="1851749"/>
              <a:ext cx="10515600" cy="46329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21989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909958501"/>
                        </a:ext>
                      </a:extLst>
                    </a:gridCol>
                    <a:gridCol w="18745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1588893"/>
                        </a:ext>
                      </a:extLst>
                    </a:gridCol>
                    <a:gridCol w="24819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53102329"/>
                        </a:ext>
                      </a:extLst>
                    </a:gridCol>
                    <a:gridCol w="39602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2913381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Typical Activity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Typical Question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Examples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575028278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7" t="-32558" r="-378393" b="-23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Seeing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4619" t="-32558" r="-159951" b="-232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does a symptom tell me about a disease?</a:t>
                          </a:r>
                        </a:p>
                        <a:p>
                          <a:r>
                            <a:rPr lang="en-US" sz="2000"/>
                            <a:t>What does a survey tell us about the election results?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74491098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7" t="-171687" r="-378393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Doing, Intervening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4619" t="-171687" r="-159951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What if I take aspirin, will my headache be cured?</a:t>
                          </a:r>
                        </a:p>
                        <a:p>
                          <a:r>
                            <a:rPr lang="en-US" sz="2000"/>
                            <a:t>What if we ban cigarettes?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75573163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7" t="-143175" r="-37839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/>
                            <a:t>Imagining, Retrospection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4619" t="-143175" r="-159951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Was it the aspirin that stopped my headache?</a:t>
                          </a:r>
                        </a:p>
                        <a:p>
                          <a:r>
                            <a:rPr lang="en-US" sz="2000" dirty="0"/>
                            <a:t>Would Kennedy be alive had Oswald not shot him?</a:t>
                          </a:r>
                        </a:p>
                        <a:p>
                          <a:r>
                            <a:rPr lang="en-US" sz="2000" dirty="0" smtClean="0"/>
                            <a:t>What</a:t>
                          </a:r>
                          <a:r>
                            <a:rPr lang="zh-CN" altLang="en-US" sz="2000" dirty="0" smtClean="0"/>
                            <a:t> </a:t>
                          </a:r>
                          <a:r>
                            <a:rPr lang="en-US" altLang="zh-CN" sz="2000" dirty="0" smtClean="0"/>
                            <a:t>if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/>
                            <a:t>I had not been smoking the past 2 years?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39017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28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5680" y="1449206"/>
            <a:ext cx="8740639" cy="3959588"/>
          </a:xfrm>
        </p:spPr>
        <p:txBody>
          <a:bodyPr/>
          <a:lstStyle/>
          <a:p>
            <a:endParaRPr lang="en-US" sz="1250" dirty="0"/>
          </a:p>
          <a:p>
            <a:pPr marL="252127" lvl="1"/>
            <a:r>
              <a:rPr lang="en-US" sz="3200" b="1" dirty="0">
                <a:latin typeface="+mj-lt"/>
              </a:rPr>
              <a:t>Definition:</a:t>
            </a:r>
            <a:r>
              <a:rPr lang="en-US" sz="3200" dirty="0">
                <a:latin typeface="+mj-lt"/>
              </a:rPr>
              <a:t> T causes Y </a:t>
            </a:r>
            <a:r>
              <a:rPr lang="en-US" sz="3200" dirty="0" err="1">
                <a:latin typeface="+mj-lt"/>
              </a:rPr>
              <a:t>iff</a:t>
            </a:r>
            <a:r>
              <a:rPr lang="en-US" sz="3200" dirty="0">
                <a:latin typeface="+mj-lt"/>
              </a:rPr>
              <a:t> </a:t>
            </a:r>
          </a:p>
          <a:p>
            <a:pPr marL="252127" lvl="1"/>
            <a:r>
              <a:rPr lang="en-US" sz="3200" dirty="0">
                <a:latin typeface="+mj-lt"/>
              </a:rPr>
              <a:t>	changing T leads to a change in Y, </a:t>
            </a:r>
          </a:p>
          <a:p>
            <a:pPr marL="252127" lvl="1"/>
            <a:r>
              <a:rPr lang="en-US" sz="3200" dirty="0">
                <a:latin typeface="+mj-lt"/>
              </a:rPr>
              <a:t>	</a:t>
            </a:r>
            <a:r>
              <a:rPr lang="en-US" sz="3200" i="1" dirty="0">
                <a:solidFill>
                  <a:schemeClr val="accent1"/>
                </a:solidFill>
                <a:latin typeface="+mj-lt"/>
              </a:rPr>
              <a:t>keeping everything else constant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marL="252127" lvl="1"/>
            <a:endParaRPr lang="en-US" sz="3200" dirty="0">
              <a:latin typeface="+mj-lt"/>
            </a:endParaRPr>
          </a:p>
          <a:p>
            <a:pPr marL="252127" lvl="1"/>
            <a:r>
              <a:rPr lang="en-US" sz="2574" dirty="0">
                <a:latin typeface="+mj-lt"/>
              </a:rPr>
              <a:t>The </a:t>
            </a:r>
            <a:r>
              <a:rPr lang="en-US" sz="2574" b="1" dirty="0">
                <a:latin typeface="+mj-lt"/>
              </a:rPr>
              <a:t>causal effect </a:t>
            </a:r>
            <a:r>
              <a:rPr lang="en-US" sz="2574" dirty="0">
                <a:latin typeface="+mj-lt"/>
              </a:rPr>
              <a:t>is the magnitude by which Y is changed by a unit change in T.</a:t>
            </a:r>
          </a:p>
          <a:p>
            <a:pPr marL="252127" lvl="1"/>
            <a:endParaRPr lang="en-US" sz="2574" dirty="0">
              <a:latin typeface="+mj-lt"/>
            </a:endParaRPr>
          </a:p>
          <a:p>
            <a:pPr marL="252127" lvl="1"/>
            <a:r>
              <a:rPr lang="en-US" sz="2574" dirty="0">
                <a:latin typeface="+mj-lt"/>
              </a:rPr>
              <a:t>Called the “interventionist” interpretation of causality.</a:t>
            </a:r>
          </a:p>
          <a:p>
            <a:pPr marL="252127" lvl="1"/>
            <a:endParaRPr lang="en-US" sz="117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practical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7969" y="6042952"/>
            <a:ext cx="8740639" cy="561247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1961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*Interventionist</a:t>
            </a:r>
            <a:r>
              <a:rPr lang="en-US" sz="196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definition [</a:t>
            </a:r>
            <a:r>
              <a:rPr lang="en-US" sz="196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2"/>
              </a:rPr>
              <a:t>http://plato.stanford.edu/entries/causation-mani/</a:t>
            </a:r>
            <a:r>
              <a:rPr lang="en-US" sz="196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259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D4C1FFC-DDE4-4AB7-918D-3FA33C23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Keeping everything else constant</a:t>
            </a:r>
            <a:r>
              <a:rPr lang="en-US" dirty="0"/>
              <a:t>: Imagine a </a:t>
            </a:r>
            <a:r>
              <a:rPr lang="en-US" i="1" dirty="0"/>
              <a:t>counterfactual</a:t>
            </a:r>
            <a:r>
              <a:rPr lang="en-US" dirty="0"/>
              <a:t> world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7AFE576-CB17-4661-9A83-90C1CB76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6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“What-if” questions</a:t>
            </a:r>
          </a:p>
          <a:p>
            <a:pPr marL="0" indent="0">
              <a:buNone/>
            </a:pPr>
            <a:r>
              <a:rPr lang="en-US" dirty="0"/>
              <a:t>Reason about a world that does not exist.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 What if a system intervention was not done?</a:t>
            </a:r>
          </a:p>
          <a:p>
            <a:pPr>
              <a:buFontTx/>
              <a:buChar char="-"/>
            </a:pPr>
            <a:r>
              <a:rPr lang="en-US" dirty="0"/>
              <a:t>What if an algorithm was changed?</a:t>
            </a:r>
          </a:p>
          <a:p>
            <a:pPr>
              <a:buFontTx/>
              <a:buChar char="-"/>
            </a:pPr>
            <a:r>
              <a:rPr lang="en-US" dirty="0"/>
              <a:t>What if I gave a drug to a patient?</a:t>
            </a:r>
          </a:p>
        </p:txBody>
      </p:sp>
      <p:pic>
        <p:nvPicPr>
          <p:cNvPr id="4" name="Picture 3" descr="&lt;strong&gt;World&lt;/strong&gt; Icon — Shine Set: global, globe">
            <a:extLst>
              <a:ext uri="{FF2B5EF4-FFF2-40B4-BE49-F238E27FC236}">
                <a16:creationId xmlns="" xmlns:a16="http://schemas.microsoft.com/office/drawing/2014/main" id="{375542B3-FF64-452C-A24D-82D6C5D5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09" y="2816353"/>
            <a:ext cx="2390805" cy="2390805"/>
          </a:xfrm>
          <a:prstGeom prst="rect">
            <a:avLst/>
          </a:prstGeom>
        </p:spPr>
      </p:pic>
      <p:pic>
        <p:nvPicPr>
          <p:cNvPr id="5" name="Picture 4" descr="&lt;strong&gt;World&lt;/strong&gt; Icon — Shine Set: global, globe">
            <a:extLst>
              <a:ext uri="{FF2B5EF4-FFF2-40B4-BE49-F238E27FC236}">
                <a16:creationId xmlns="" xmlns:a16="http://schemas.microsoft.com/office/drawing/2014/main" id="{B5835E3D-3B75-4270-983A-A82494EA6A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98" y="2816353"/>
            <a:ext cx="2390805" cy="23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3699896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 dirty="0"/>
              <a:t>PART I. </a:t>
            </a:r>
            <a:br>
              <a:rPr lang="en-US" sz="4400" b="1" dirty="0"/>
            </a:br>
            <a:r>
              <a:rPr lang="en-US" sz="4400" b="1" dirty="0"/>
              <a:t>Introduction to Counterfactual Reasoning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017357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81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f you want to learn more about us, just click the names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86" y="2336322"/>
            <a:ext cx="1835964" cy="2699947"/>
          </a:xfrm>
          <a:prstGeom prst="rect">
            <a:avLst/>
          </a:prstGeom>
        </p:spPr>
      </p:pic>
      <p:pic>
        <p:nvPicPr>
          <p:cNvPr id="7" name="Picture 6" descr="Prescription Bottle and Pill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88" y="2336321"/>
            <a:ext cx="1737489" cy="2787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810" y="5036269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Alice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1450" y="5248275"/>
            <a:ext cx="2176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Treatment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F1E1D-410D-432B-A3FC-C69F1256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58298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f you want to learn more about us, just click the names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86" y="2336322"/>
            <a:ext cx="1835964" cy="2699947"/>
          </a:xfrm>
          <a:prstGeom prst="rect">
            <a:avLst/>
          </a:prstGeom>
        </p:spPr>
      </p:pic>
      <p:pic>
        <p:nvPicPr>
          <p:cNvPr id="7" name="Picture 6" descr="Prescription Bottle and Pill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59" y="2571958"/>
            <a:ext cx="869981" cy="1395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810" y="5036269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Alice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846BF28-7A42-41C7-A917-E6F11E91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Potential 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38629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f you want to learn more about us, just click the names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4523">
            <a:off x="1361962" y="2875583"/>
            <a:ext cx="1835964" cy="2699947"/>
          </a:xfrm>
          <a:prstGeom prst="rect">
            <a:avLst/>
          </a:prstGeom>
        </p:spPr>
      </p:pic>
      <p:pic>
        <p:nvPicPr>
          <p:cNvPr id="7" name="Picture 6" descr="Prescription Bottle and Pill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59" y="2571958"/>
            <a:ext cx="869981" cy="1395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2810" y="5036269"/>
            <a:ext cx="1172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Alice</a:t>
            </a:r>
          </a:p>
        </p:txBody>
      </p:sp>
      <p:sp>
        <p:nvSpPr>
          <p:cNvPr id="2" name="TextBox 1"/>
          <p:cNvSpPr txBox="1"/>
          <p:nvPr/>
        </p:nvSpPr>
        <p:spPr>
          <a:xfrm rot="16952002">
            <a:off x="1328871" y="378298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  </a:t>
            </a:r>
            <a:r>
              <a:rPr lang="en-US" b="1" err="1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81663AD-D8A1-4F81-AD36-F1611ECF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Potential Outcomes framework</a:t>
            </a:r>
          </a:p>
        </p:txBody>
      </p:sp>
    </p:spTree>
    <p:extLst>
      <p:ext uri="{BB962C8B-B14F-4D97-AF65-F5344CB8AC3E}">
        <p14:creationId xmlns:p14="http://schemas.microsoft.com/office/powerpoint/2010/main" val="327652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D45DFA25-8FF4-4729-8936-E8FBE18B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Potential Outcomes framework: Introduce a counterfactual quantity</a:t>
            </a:r>
          </a:p>
        </p:txBody>
      </p:sp>
      <p:pic>
        <p:nvPicPr>
          <p:cNvPr id="15" name="Picture 14" descr="If you want to learn more about us, just click the names!">
            <a:extLst>
              <a:ext uri="{FF2B5EF4-FFF2-40B4-BE49-F238E27FC236}">
                <a16:creationId xmlns="" xmlns:a16="http://schemas.microsoft.com/office/drawing/2014/main" id="{5B4CA2D1-B98F-46A5-9F3F-98EE3B81F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40" y="1619185"/>
            <a:ext cx="1835964" cy="2699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794AB59-DB83-434B-95AC-2AC0214C09AF}"/>
                  </a:ext>
                </a:extLst>
              </p:cNvPr>
              <p:cNvSpPr txBox="1"/>
              <p:nvPr/>
            </p:nvSpPr>
            <p:spPr>
              <a:xfrm>
                <a:off x="5525922" y="4141741"/>
                <a:ext cx="2016514" cy="1218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94AB59-DB83-434B-95AC-2AC0214C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22" y="4141741"/>
                <a:ext cx="2016514" cy="12185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If you want to learn more about us, just click the names!">
            <a:extLst>
              <a:ext uri="{FF2B5EF4-FFF2-40B4-BE49-F238E27FC236}">
                <a16:creationId xmlns="" xmlns:a16="http://schemas.microsoft.com/office/drawing/2014/main" id="{F2CDEA19-BF4D-4DCC-8467-8C22D3F8D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4523">
            <a:off x="910391" y="1975086"/>
            <a:ext cx="1923444" cy="2828594"/>
          </a:xfrm>
          <a:prstGeom prst="rect">
            <a:avLst/>
          </a:prstGeom>
        </p:spPr>
      </p:pic>
      <p:pic>
        <p:nvPicPr>
          <p:cNvPr id="18" name="Picture 17" descr="Prescription Bottle and Pills">
            <a:extLst>
              <a:ext uri="{FF2B5EF4-FFF2-40B4-BE49-F238E27FC236}">
                <a16:creationId xmlns="" xmlns:a16="http://schemas.microsoft.com/office/drawing/2014/main" id="{CD481BFA-451F-4DBD-A60C-E231403F4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45" y="1690688"/>
            <a:ext cx="911434" cy="14621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40CA13-BEBD-4002-AD67-001C38E4CC51}"/>
              </a:ext>
            </a:extLst>
          </p:cNvPr>
          <p:cNvSpPr txBox="1"/>
          <p:nvPr/>
        </p:nvSpPr>
        <p:spPr>
          <a:xfrm rot="16952002">
            <a:off x="811486" y="2949054"/>
            <a:ext cx="62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  </a:t>
            </a:r>
            <a:r>
              <a:rPr lang="en-US" b="1" err="1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09E48041-B654-4CF2-886B-4D68467DA54D}"/>
                  </a:ext>
                </a:extLst>
              </p:cNvPr>
              <p:cNvSpPr txBox="1"/>
              <p:nvPr/>
            </p:nvSpPr>
            <p:spPr>
              <a:xfrm>
                <a:off x="1206417" y="4237973"/>
                <a:ext cx="1752381" cy="12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E48041-B654-4CF2-886B-4D68467D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17" y="4237973"/>
                <a:ext cx="1752381" cy="1212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&lt;strong&gt;World&lt;/strong&gt; Icon — Shine Set: global, globe">
            <a:extLst>
              <a:ext uri="{FF2B5EF4-FFF2-40B4-BE49-F238E27FC236}">
                <a16:creationId xmlns="" xmlns:a16="http://schemas.microsoft.com/office/drawing/2014/main" id="{07CC47B4-8C80-457C-B910-AB8D5ED74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6" y="5450164"/>
            <a:ext cx="1358072" cy="1358072"/>
          </a:xfrm>
          <a:prstGeom prst="rect">
            <a:avLst/>
          </a:prstGeom>
        </p:spPr>
      </p:pic>
      <p:pic>
        <p:nvPicPr>
          <p:cNvPr id="22" name="Picture 21" descr="&lt;strong&gt;World&lt;/strong&gt; Icon — Shine Set: global, globe">
            <a:extLst>
              <a:ext uri="{FF2B5EF4-FFF2-40B4-BE49-F238E27FC236}">
                <a16:creationId xmlns="" xmlns:a16="http://schemas.microsoft.com/office/drawing/2014/main" id="{9254DD87-F027-4457-8314-FE4D6B3CA5B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15" y="5371010"/>
            <a:ext cx="1358072" cy="1358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2499EE83-73C3-41F3-82CB-1C270B058399}"/>
                  </a:ext>
                </a:extLst>
              </p:cNvPr>
              <p:cNvSpPr txBox="1"/>
              <p:nvPr/>
            </p:nvSpPr>
            <p:spPr>
              <a:xfrm>
                <a:off x="7784422" y="2475688"/>
                <a:ext cx="3890905" cy="209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Causal effect of treatment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4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e>
                      <m:sup/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4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/>
                    </m:sSubSup>
                  </m:oMath>
                </a14:m>
                <a:r>
                  <a:rPr lang="en-US" sz="4000" dirty="0"/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499EE83-73C3-41F3-82CB-1C270B058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422" y="2475688"/>
                <a:ext cx="3890905" cy="2099164"/>
              </a:xfrm>
              <a:prstGeom prst="rect">
                <a:avLst/>
              </a:prstGeom>
              <a:blipFill>
                <a:blip r:embed="rId8"/>
                <a:stretch>
                  <a:fillRect l="-5643" t="-5233" r="-2821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04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="" xmlns:a16="http://schemas.microsoft.com/office/drawing/2014/main" id="{F354D4FF-E138-4DDC-A229-8182849E35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Causal inference is the problem of estimating the counterfactual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354D4FF-E138-4DDC-A229-8182849E3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1507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63698401-28C4-4627-A548-E4360F1D39D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42445" y="1958166"/>
              <a:ext cx="4619320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611658">
                      <a:extLst>
                        <a:ext uri="{9D8B030D-6E8A-4147-A177-3AD203B41FA5}">
                          <a16:colId xmlns="" xmlns:a16="http://schemas.microsoft.com/office/drawing/2014/main" val="3627158527"/>
                        </a:ext>
                      </a:extLst>
                    </a:gridCol>
                    <a:gridCol w="696356">
                      <a:extLst>
                        <a:ext uri="{9D8B030D-6E8A-4147-A177-3AD203B41FA5}">
                          <a16:colId xmlns="" xmlns:a16="http://schemas.microsoft.com/office/drawing/2014/main" val="2259541760"/>
                        </a:ext>
                      </a:extLst>
                    </a:gridCol>
                    <a:gridCol w="1251283">
                      <a:extLst>
                        <a:ext uri="{9D8B030D-6E8A-4147-A177-3AD203B41FA5}">
                          <a16:colId xmlns="" xmlns:a16="http://schemas.microsoft.com/office/drawing/2014/main" val="2153256278"/>
                        </a:ext>
                      </a:extLst>
                    </a:gridCol>
                    <a:gridCol w="1060023">
                      <a:extLst>
                        <a:ext uri="{9D8B030D-6E8A-4147-A177-3AD203B41FA5}">
                          <a16:colId xmlns="" xmlns:a16="http://schemas.microsoft.com/office/drawing/2014/main" val="32070312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Person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92459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755173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427375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1686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88222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41819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8592508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6657631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3698401-28C4-4627-A548-E4360F1D39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0062359"/>
                  </p:ext>
                </p:extLst>
              </p:nvPr>
            </p:nvGraphicFramePr>
            <p:xfrm>
              <a:off x="1042445" y="1958166"/>
              <a:ext cx="4619320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611658">
                      <a:extLst>
                        <a:ext uri="{9D8B030D-6E8A-4147-A177-3AD203B41FA5}">
                          <a16:colId xmlns:a16="http://schemas.microsoft.com/office/drawing/2014/main" val="3627158527"/>
                        </a:ext>
                      </a:extLst>
                    </a:gridCol>
                    <a:gridCol w="696356">
                      <a:extLst>
                        <a:ext uri="{9D8B030D-6E8A-4147-A177-3AD203B41FA5}">
                          <a16:colId xmlns:a16="http://schemas.microsoft.com/office/drawing/2014/main" val="2259541760"/>
                        </a:ext>
                      </a:extLst>
                    </a:gridCol>
                    <a:gridCol w="1251283">
                      <a:extLst>
                        <a:ext uri="{9D8B030D-6E8A-4147-A177-3AD203B41FA5}">
                          <a16:colId xmlns:a16="http://schemas.microsoft.com/office/drawing/2014/main" val="2153256278"/>
                        </a:ext>
                      </a:extLst>
                    </a:gridCol>
                    <a:gridCol w="1060023">
                      <a:extLst>
                        <a:ext uri="{9D8B030D-6E8A-4147-A177-3AD203B41FA5}">
                          <a16:colId xmlns:a16="http://schemas.microsoft.com/office/drawing/2014/main" val="32070312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Person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366" t="-14286" r="-85366" b="-6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6207" t="-14286" r="-575" b="-66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5963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51731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37501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68634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22201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8198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92508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P7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3"/>
                              </a:solidFill>
                            </a:rPr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57631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CA6C4B4-A831-4ECC-989D-867B4DC6CC4B}"/>
                  </a:ext>
                </a:extLst>
              </p:cNvPr>
              <p:cNvSpPr txBox="1"/>
              <p:nvPr/>
            </p:nvSpPr>
            <p:spPr>
              <a:xfrm>
                <a:off x="5899758" y="2353782"/>
                <a:ext cx="5724395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Causal effect: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/>
              </a:p>
              <a:p>
                <a:endParaRPr lang="en-US" sz="2800" dirty="0"/>
              </a:p>
              <a:p>
                <a:r>
                  <a:rPr lang="en-US" sz="2800" b="1" dirty="0"/>
                  <a:t>Fundamental problem of causal inference: </a:t>
                </a:r>
                <a:r>
                  <a:rPr lang="en-US" sz="2800" dirty="0"/>
                  <a:t>For any person, observe only one: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6C4B4-A831-4ECC-989D-867B4DC6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58" y="2353782"/>
                <a:ext cx="5724395" cy="3108543"/>
              </a:xfrm>
              <a:prstGeom prst="rect">
                <a:avLst/>
              </a:prstGeom>
              <a:blipFill>
                <a:blip r:embed="rId4"/>
                <a:stretch>
                  <a:fillRect l="-2236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16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ndoor, wall, person, man&#10;&#10;Description generated with very high confidence">
            <a:extLst>
              <a:ext uri="{FF2B5EF4-FFF2-40B4-BE49-F238E27FC236}">
                <a16:creationId xmlns="" xmlns:a16="http://schemas.microsoft.com/office/drawing/2014/main" id="{52C5054F-18BB-4926-B1F1-755D22EEA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236788"/>
            <a:ext cx="7828070" cy="4407401"/>
          </a:xfrm>
        </p:spPr>
      </p:pic>
      <p:pic>
        <p:nvPicPr>
          <p:cNvPr id="10" name="Picture 9" descr="A close up of a bunch of different types of cell phones&#10;&#10;Description generated with high confidence">
            <a:extLst>
              <a:ext uri="{FF2B5EF4-FFF2-40B4-BE49-F238E27FC236}">
                <a16:creationId xmlns="" xmlns:a16="http://schemas.microsoft.com/office/drawing/2014/main" id="{613EC46C-182C-4CEF-9A38-CFACD45DB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1598696"/>
            <a:ext cx="5715000" cy="4286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2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6995"/>
            <a:ext cx="10515600" cy="1325563"/>
          </a:xfrm>
        </p:spPr>
        <p:txBody>
          <a:bodyPr/>
          <a:lstStyle/>
          <a:p>
            <a:r>
              <a:rPr lang="en-US" b="1" dirty="0"/>
              <a:t>Fundamental problem: counterfactual outcome is not observed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335" y="1622065"/>
                <a:ext cx="9759384" cy="36446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“Missing data” problem</a:t>
                </a:r>
              </a:p>
              <a:p>
                <a:r>
                  <a:rPr lang="en-US" dirty="0"/>
                  <a:t>Estimate missing data values using various methods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dirty="0"/>
                  <a:t> now becomes an estimated quantity, based on outcomes of other people who did not receive treatment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335" y="1622065"/>
                <a:ext cx="9759384" cy="3644645"/>
              </a:xfrm>
              <a:blipFill>
                <a:blip r:embed="rId3"/>
                <a:stretch>
                  <a:fillRect l="-1124" t="-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If you want to learn more about us, just click the names!">
            <a:extLst>
              <a:ext uri="{FF2B5EF4-FFF2-40B4-BE49-F238E27FC236}">
                <a16:creationId xmlns="" xmlns:a16="http://schemas.microsoft.com/office/drawing/2014/main" id="{3EAF9DAE-D54C-412E-8494-1B4DB264E7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51" y="3964998"/>
            <a:ext cx="944347" cy="1388746"/>
          </a:xfrm>
          <a:prstGeom prst="rect">
            <a:avLst/>
          </a:prstGeom>
        </p:spPr>
      </p:pic>
      <p:pic>
        <p:nvPicPr>
          <p:cNvPr id="22" name="Picture 21" descr="If you want to learn more about us, just click the names!">
            <a:extLst>
              <a:ext uri="{FF2B5EF4-FFF2-40B4-BE49-F238E27FC236}">
                <a16:creationId xmlns="" xmlns:a16="http://schemas.microsoft.com/office/drawing/2014/main" id="{6B42D0DD-E3CD-4337-823A-89294A9C4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4523">
            <a:off x="8008289" y="4023212"/>
            <a:ext cx="992781" cy="1459971"/>
          </a:xfrm>
          <a:prstGeom prst="rect">
            <a:avLst/>
          </a:prstGeom>
        </p:spPr>
      </p:pic>
      <p:pic>
        <p:nvPicPr>
          <p:cNvPr id="23" name="Picture 22" descr="Prescription Bottle and Pills">
            <a:extLst>
              <a:ext uri="{FF2B5EF4-FFF2-40B4-BE49-F238E27FC236}">
                <a16:creationId xmlns="" xmlns:a16="http://schemas.microsoft.com/office/drawing/2014/main" id="{3DEF5858-E6E9-4B92-ADD4-F29D31D69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92" y="3872272"/>
            <a:ext cx="459629" cy="7373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5844C4-3546-4E73-A890-5490787F3F90}"/>
              </a:ext>
            </a:extLst>
          </p:cNvPr>
          <p:cNvSpPr txBox="1"/>
          <p:nvPr/>
        </p:nvSpPr>
        <p:spPr>
          <a:xfrm rot="16952002">
            <a:off x="7865889" y="444400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  </a:t>
            </a:r>
            <a:r>
              <a:rPr lang="en-US" b="1" err="1">
                <a:solidFill>
                  <a:srgbClr val="FF0000"/>
                </a:solidFill>
              </a:rPr>
              <a:t>X</a:t>
            </a:r>
            <a:endParaRPr 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4D36B3E-EFB9-4BA0-8594-68EB81709518}"/>
                  </a:ext>
                </a:extLst>
              </p:cNvPr>
              <p:cNvSpPr txBox="1"/>
              <p:nvPr/>
            </p:nvSpPr>
            <p:spPr>
              <a:xfrm>
                <a:off x="7655994" y="5273059"/>
                <a:ext cx="2160399" cy="1212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/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p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4D36B3E-EFB9-4BA0-8594-68EB81709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994" y="5273059"/>
                <a:ext cx="2160399" cy="1212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90835DD4-3229-49DF-B5A0-701449EF3185}"/>
                  </a:ext>
                </a:extLst>
              </p:cNvPr>
              <p:cNvSpPr txBox="1"/>
              <p:nvPr/>
            </p:nvSpPr>
            <p:spPr>
              <a:xfrm>
                <a:off x="4181523" y="5222466"/>
                <a:ext cx="1111224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66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/>
                        <m:sup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p>
                      </m:sSubSup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835DD4-3229-49DF-B5A0-701449EF3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523" y="5222466"/>
                <a:ext cx="1111224" cy="1218539"/>
              </a:xfrm>
              <a:prstGeom prst="rect">
                <a:avLst/>
              </a:prstGeom>
              <a:blipFill>
                <a:blip r:embed="rId7"/>
                <a:stretch>
                  <a:fillRect r="-7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C6A6CC8-70F8-4C1C-8D4E-677C609F5E23}"/>
              </a:ext>
            </a:extLst>
          </p:cNvPr>
          <p:cNvGrpSpPr/>
          <p:nvPr/>
        </p:nvGrpSpPr>
        <p:grpSpPr>
          <a:xfrm>
            <a:off x="1770281" y="3872272"/>
            <a:ext cx="1747004" cy="1998732"/>
            <a:chOff x="299224" y="2443795"/>
            <a:chExt cx="3196535" cy="3432185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47FF324-55FA-4E8B-8A1A-E078898BD336}"/>
                </a:ext>
              </a:extLst>
            </p:cNvPr>
            <p:cNvGrpSpPr/>
            <p:nvPr/>
          </p:nvGrpSpPr>
          <p:grpSpPr>
            <a:xfrm>
              <a:off x="299224" y="2603022"/>
              <a:ext cx="2296313" cy="3255753"/>
              <a:chOff x="671220" y="2115690"/>
              <a:chExt cx="3141361" cy="4453876"/>
            </a:xfrm>
          </p:grpSpPr>
          <p:pic>
            <p:nvPicPr>
              <p:cNvPr id="28" name="Picture 27" descr="Person, Symbol, Icon, Abstract, Design, Human, Outline">
                <a:extLst>
                  <a:ext uri="{FF2B5EF4-FFF2-40B4-BE49-F238E27FC236}">
                    <a16:creationId xmlns="" xmlns:a16="http://schemas.microsoft.com/office/drawing/2014/main" id="{E35CB4E2-8E7E-480B-B1A9-9100CCAF06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38" y="2115690"/>
                <a:ext cx="1736417" cy="2035361"/>
              </a:xfrm>
              <a:prstGeom prst="rect">
                <a:avLst/>
              </a:prstGeom>
            </p:spPr>
          </p:pic>
          <p:pic>
            <p:nvPicPr>
              <p:cNvPr id="29" name="Picture 28" descr="Lady, Woman, Person, Service, Helpdesk, Call Center">
                <a:extLst>
                  <a:ext uri="{FF2B5EF4-FFF2-40B4-BE49-F238E27FC236}">
                    <a16:creationId xmlns="" xmlns:a16="http://schemas.microsoft.com/office/drawing/2014/main" id="{2889B6A7-D1B6-4403-B614-2461C2D9F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20" y="3797047"/>
                <a:ext cx="1162445" cy="1690830"/>
              </a:xfrm>
              <a:prstGeom prst="rect">
                <a:avLst/>
              </a:prstGeom>
            </p:spPr>
          </p:pic>
          <p:pic>
            <p:nvPicPr>
              <p:cNvPr id="30" name="Picture 29" descr="Original file ‎ (SVG file, nominally 40 × 40 pixels, file size: 52 ...">
                <a:extLst>
                  <a:ext uri="{FF2B5EF4-FFF2-40B4-BE49-F238E27FC236}">
                    <a16:creationId xmlns="" xmlns:a16="http://schemas.microsoft.com/office/drawing/2014/main" id="{45FFFD46-82BB-46B6-B179-3C391977F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4023" y="2261529"/>
                <a:ext cx="2268558" cy="2268557"/>
              </a:xfrm>
              <a:prstGeom prst="rect">
                <a:avLst/>
              </a:prstGeom>
            </p:spPr>
          </p:pic>
          <p:pic>
            <p:nvPicPr>
              <p:cNvPr id="31" name="Picture 30" descr="If you want to learn more about us, just click the names!">
                <a:extLst>
                  <a:ext uri="{FF2B5EF4-FFF2-40B4-BE49-F238E27FC236}">
                    <a16:creationId xmlns="" xmlns:a16="http://schemas.microsoft.com/office/drawing/2014/main" id="{50DE8A71-DB03-49E9-A527-2B560971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7780" y="3325950"/>
                <a:ext cx="1835964" cy="2699947"/>
              </a:xfrm>
              <a:prstGeom prst="rect">
                <a:avLst/>
              </a:prstGeom>
            </p:spPr>
          </p:pic>
          <p:pic>
            <p:nvPicPr>
              <p:cNvPr id="32" name="Picture 31" descr="Download Small PNG Medium PNG Large PNG SVG Edit Clipart">
                <a:extLst>
                  <a:ext uri="{FF2B5EF4-FFF2-40B4-BE49-F238E27FC236}">
                    <a16:creationId xmlns="" xmlns:a16="http://schemas.microsoft.com/office/drawing/2014/main" id="{A46B55CE-F346-4B4E-ABB6-7285DBBABD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799" y="4319994"/>
                <a:ext cx="1473518" cy="2249572"/>
              </a:xfrm>
              <a:prstGeom prst="rect">
                <a:avLst/>
              </a:prstGeom>
            </p:spPr>
          </p:pic>
        </p:grpSp>
        <p:sp>
          <p:nvSpPr>
            <p:cNvPr id="33" name="Right Brace 32">
              <a:extLst>
                <a:ext uri="{FF2B5EF4-FFF2-40B4-BE49-F238E27FC236}">
                  <a16:creationId xmlns="" xmlns:a16="http://schemas.microsoft.com/office/drawing/2014/main" id="{C41E387F-2CF8-4AA9-A91C-9F04B1409756}"/>
                </a:ext>
              </a:extLst>
            </p:cNvPr>
            <p:cNvSpPr/>
            <p:nvPr/>
          </p:nvSpPr>
          <p:spPr>
            <a:xfrm>
              <a:off x="2595537" y="2443795"/>
              <a:ext cx="900222" cy="3432185"/>
            </a:xfrm>
            <a:prstGeom prst="rightBrace">
              <a:avLst>
                <a:gd name="adj1" fmla="val 24780"/>
                <a:gd name="adj2" fmla="val 51619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1324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n, User, Profile, Person, Icon, Symbol, Simp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99" y="3819399"/>
            <a:ext cx="2196275" cy="2041849"/>
          </a:xfrm>
          <a:prstGeom prst="rect">
            <a:avLst/>
          </a:prstGeom>
        </p:spPr>
      </p:pic>
      <p:pic>
        <p:nvPicPr>
          <p:cNvPr id="7" name="Picture 6" descr="If you want to learn more about us, just click the names!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51" y="3912675"/>
            <a:ext cx="1835964" cy="2699947"/>
          </a:xfrm>
          <a:prstGeom prst="rect">
            <a:avLst/>
          </a:prstGeom>
        </p:spPr>
      </p:pic>
      <p:pic>
        <p:nvPicPr>
          <p:cNvPr id="3" name="Picture 2" descr="Download Small PNG Medium PNG Large PNG SVG Edit Clip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96" y="4049728"/>
            <a:ext cx="1473519" cy="2249573"/>
          </a:xfrm>
          <a:prstGeom prst="rect">
            <a:avLst/>
          </a:prstGeom>
        </p:spPr>
      </p:pic>
      <p:pic>
        <p:nvPicPr>
          <p:cNvPr id="13" name="Picture 12" descr="Person, Symbol, Icon, Abstract, Design, Human, Outli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78" y="4150904"/>
            <a:ext cx="1736417" cy="2035361"/>
          </a:xfrm>
          <a:prstGeom prst="rect">
            <a:avLst/>
          </a:prstGeom>
        </p:spPr>
      </p:pic>
      <p:pic>
        <p:nvPicPr>
          <p:cNvPr id="15" name="Picture 14" descr="Person, Symbol, Icon, Abstract, Design, Human, Outlin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3" y="3953251"/>
            <a:ext cx="1421211" cy="1665889"/>
          </a:xfrm>
          <a:prstGeom prst="rect">
            <a:avLst/>
          </a:prstGeom>
        </p:spPr>
      </p:pic>
      <p:pic>
        <p:nvPicPr>
          <p:cNvPr id="16" name="Picture 15" descr="Boy, Man, Person, Shirt, Sports, Cap, Mal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73" y="4652343"/>
            <a:ext cx="1285283" cy="2142140"/>
          </a:xfrm>
          <a:prstGeom prst="rect">
            <a:avLst/>
          </a:prstGeom>
        </p:spPr>
      </p:pic>
      <p:pic>
        <p:nvPicPr>
          <p:cNvPr id="17" name="Picture 16" descr="male user icon making thumbs up with his hand - vector Clip Ar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33" y="4278365"/>
            <a:ext cx="1571632" cy="2048360"/>
          </a:xfrm>
          <a:prstGeom prst="rect">
            <a:avLst/>
          </a:prstGeom>
        </p:spPr>
      </p:pic>
      <p:pic>
        <p:nvPicPr>
          <p:cNvPr id="18" name="Picture 17" descr="Lady, Woman, Person, Service, Helpdesk, Call Center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4" y="4814301"/>
            <a:ext cx="1162445" cy="1690830"/>
          </a:xfrm>
          <a:prstGeom prst="rect">
            <a:avLst/>
          </a:prstGeom>
        </p:spPr>
      </p:pic>
      <p:pic>
        <p:nvPicPr>
          <p:cNvPr id="10" name="Picture 9" descr="user icon - vector Clip Art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66" y="4663484"/>
            <a:ext cx="1395851" cy="2130999"/>
          </a:xfrm>
          <a:prstGeom prst="rect">
            <a:avLst/>
          </a:prstGeom>
        </p:spPr>
      </p:pic>
      <p:pic>
        <p:nvPicPr>
          <p:cNvPr id="11" name="Picture 10" descr="Prescription Bottle and Pill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15" y="3214829"/>
            <a:ext cx="869981" cy="1395692"/>
          </a:xfrm>
          <a:prstGeom prst="rect">
            <a:avLst/>
          </a:prstGeom>
        </p:spPr>
      </p:pic>
      <p:pic>
        <p:nvPicPr>
          <p:cNvPr id="4" name="Picture 3" descr="Original file ‎ (SVG file, nominally 40 × 40 pixels, file size: 52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09" y="4654588"/>
            <a:ext cx="2268557" cy="226855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0386" cy="1325563"/>
          </a:xfrm>
        </p:spPr>
        <p:txBody>
          <a:bodyPr/>
          <a:lstStyle/>
          <a:p>
            <a:r>
              <a:rPr lang="en-US" b="1" dirty="0"/>
              <a:t>Randomized Experiments are the “gold standard”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1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One way to estimate counterfactual</a:t>
            </a:r>
            <a:endParaRPr lang="en-US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40854EC-DE11-4E75-814B-13E3744322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362947" y="2416373"/>
            <a:ext cx="1109324" cy="11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5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Cost: Possibly risky, unethical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Unethical to deny useful treatment or administer risky treatment.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Infeasible or costly in other situations.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E309BE-E9CB-455F-A6AF-6B85334EB22E}"/>
              </a:ext>
            </a:extLst>
          </p:cNvPr>
          <p:cNvSpPr/>
          <p:nvPr/>
        </p:nvSpPr>
        <p:spPr>
          <a:xfrm rot="20665467">
            <a:off x="2232736" y="3506996"/>
            <a:ext cx="7434520" cy="1882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can we do when an experiment is not possible?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Coming soon in Section 2</a:t>
            </a:r>
          </a:p>
        </p:txBody>
      </p:sp>
    </p:spTree>
    <p:extLst>
      <p:ext uri="{BB962C8B-B14F-4D97-AF65-F5344CB8AC3E}">
        <p14:creationId xmlns:p14="http://schemas.microsoft.com/office/powerpoint/2010/main" val="3366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250615-2768-4BB4-9247-0459DA1A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Recap: Potential Outcomes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E1E5D1-8019-442F-98DB-9D26817E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Potential outcomes reasons about causal effects by comparing outcome of treatment to outcome of no-treatment</a:t>
            </a:r>
          </a:p>
          <a:p>
            <a:r>
              <a:rPr lang="en-US" sz="3200" dirty="0"/>
              <a:t>For any individual, we cannot observe both treatment and no-treatment.</a:t>
            </a:r>
          </a:p>
          <a:p>
            <a:r>
              <a:rPr lang="en-US" sz="3200" dirty="0"/>
              <a:t>Randomized experiments are one solution</a:t>
            </a:r>
          </a:p>
          <a:p>
            <a:r>
              <a:rPr lang="en-US" sz="3200" dirty="0"/>
              <a:t>We’ll discuss others in tutorial Section 2 </a:t>
            </a:r>
          </a:p>
        </p:txBody>
      </p:sp>
    </p:spTree>
    <p:extLst>
      <p:ext uri="{BB962C8B-B14F-4D97-AF65-F5344CB8AC3E}">
        <p14:creationId xmlns:p14="http://schemas.microsoft.com/office/powerpoint/2010/main" val="34417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3699896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 dirty="0"/>
              <a:t>PART I. </a:t>
            </a:r>
            <a:br>
              <a:rPr lang="en-US" sz="4400" b="1" dirty="0"/>
            </a:br>
            <a:r>
              <a:rPr lang="en-US" sz="4400" b="1" dirty="0"/>
              <a:t>Introduction to Counterfactual Reasoning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503280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975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5681" y="1780303"/>
            <a:ext cx="8740639" cy="2100313"/>
          </a:xfrm>
        </p:spPr>
        <p:txBody>
          <a:bodyPr>
            <a:normAutofit/>
          </a:bodyPr>
          <a:lstStyle/>
          <a:p>
            <a:r>
              <a:rPr lang="en-US" dirty="0"/>
              <a:t>System changes algorithm from A to B at some point. </a:t>
            </a:r>
          </a:p>
          <a:p>
            <a:r>
              <a:rPr lang="en-US" dirty="0"/>
              <a:t>Is the new algorithm B better?</a:t>
            </a:r>
            <a:endParaRPr lang="en-US" sz="1177" dirty="0"/>
          </a:p>
          <a:p>
            <a:r>
              <a:rPr lang="en-US" dirty="0"/>
              <a:t>Say a feature that provides information or discount for a financial product.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Auditing the effect of an algorithm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7965" y="6226440"/>
            <a:ext cx="3081636" cy="461689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Algorithm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1230" y="6228171"/>
            <a:ext cx="3081636" cy="461689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Algorithm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27887" y="4686342"/>
            <a:ext cx="638434" cy="882052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48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?</a:t>
            </a: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D510A16E-0A28-404E-BB6B-287BD2617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76" y="4036512"/>
            <a:ext cx="2474067" cy="2074005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6A680AE6-DA7D-47A5-A7A7-8939A7A75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09" y="3970231"/>
            <a:ext cx="2474067" cy="207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FF5A2C27-4F69-4289-8E23-9A70EB7902C5}"/>
                  </a:ext>
                </a:extLst>
              </p:cNvPr>
              <p:cNvSpPr txBox="1"/>
              <p:nvPr/>
            </p:nvSpPr>
            <p:spPr>
              <a:xfrm>
                <a:off x="4389943" y="4630942"/>
                <a:ext cx="1419730" cy="992852"/>
              </a:xfrm>
              <a:prstGeom prst="rect">
                <a:avLst/>
              </a:prstGeom>
              <a:noFill/>
            </p:spPr>
            <p:txBody>
              <a:bodyPr wrap="square" lIns="134471" tIns="107577" rIns="134471" bIns="107577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41"/>
                  </a:spcAft>
                </a:pPr>
                <a:r>
                  <a:rPr lang="en-US" sz="28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Success Rate=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gradFill>
                          <a:gsLst>
                            <a:gs pos="2917">
                              <a:schemeClr val="tx1"/>
                            </a:gs>
                            <a:gs pos="30000">
                              <a:schemeClr val="tx1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7059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5A2C27-4F69-4289-8E23-9A70EB790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3" y="4630942"/>
                <a:ext cx="1419730" cy="992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24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199" y="1624453"/>
            <a:ext cx="9460031" cy="2399065"/>
          </a:xfrm>
        </p:spPr>
        <p:txBody>
          <a:bodyPr/>
          <a:lstStyle/>
          <a:p>
            <a:r>
              <a:rPr lang="en-US" dirty="0"/>
              <a:t>Two algorithms, A (old) and B (new) running on the system. </a:t>
            </a:r>
          </a:p>
          <a:p>
            <a:r>
              <a:rPr lang="en-US" dirty="0"/>
              <a:t>From system logs, collect data for 1000 sessions for each. Measure Success Rate (SR).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algorithm increases overall success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4" name="Table 3"/>
          <p:cNvGraphicFramePr/>
          <p:nvPr>
            <p:extLst/>
          </p:nvPr>
        </p:nvGraphicFramePr>
        <p:xfrm>
          <a:off x="2958336" y="3821208"/>
          <a:ext cx="5939150" cy="105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575">
                  <a:extLst>
                    <a:ext uri="{9D8B030D-6E8A-4147-A177-3AD203B41FA5}">
                      <a16:colId xmlns="" xmlns:a16="http://schemas.microsoft.com/office/drawing/2014/main" val="3667026621"/>
                    </a:ext>
                  </a:extLst>
                </a:gridCol>
                <a:gridCol w="2969575">
                  <a:extLst>
                    <a:ext uri="{9D8B030D-6E8A-4147-A177-3AD203B41FA5}">
                      <a16:colId xmlns="" xmlns:a16="http://schemas.microsoft.com/office/drawing/2014/main" val="1798862863"/>
                    </a:ext>
                  </a:extLst>
                </a:gridCol>
              </a:tblGrid>
              <a:tr h="529448"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Old Algorithm (A)</a:t>
                      </a:r>
                    </a:p>
                  </a:txBody>
                  <a:tcPr marL="111056" marR="111056" marT="55529" marB="55529"/>
                </a:tc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New Algorithm (B) </a:t>
                      </a:r>
                      <a:r>
                        <a:rPr lang="en-US" sz="2700">
                          <a:latin typeface="Times New Roman" charset="0"/>
                        </a:rPr>
                        <a:t> </a:t>
                      </a:r>
                    </a:p>
                  </a:txBody>
                  <a:tcPr marL="111056" marR="111056" marT="55529" marB="55529"/>
                </a:tc>
                <a:extLst>
                  <a:ext uri="{0D108BD9-81ED-4DB2-BD59-A6C34878D82A}">
                    <a16:rowId xmlns="" xmlns:a16="http://schemas.microsoft.com/office/drawing/2014/main" val="3742711454"/>
                  </a:ext>
                </a:extLst>
              </a:tr>
              <a:tr h="529448"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50/1000 </a:t>
                      </a:r>
                      <a:r>
                        <a:rPr lang="en-US" sz="2700" b="1">
                          <a:latin typeface="Times New Roman" charset="0"/>
                        </a:rPr>
                        <a:t>(5%) </a:t>
                      </a:r>
                    </a:p>
                  </a:txBody>
                  <a:tcPr marL="111056" marR="111056" marT="55529" marB="55529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Times New Roman" charset="0"/>
                        </a:rPr>
                        <a:t>54/1000 </a:t>
                      </a:r>
                      <a:r>
                        <a:rPr lang="en-US" sz="2700" b="1" dirty="0">
                          <a:latin typeface="Times New Roman" charset="0"/>
                        </a:rPr>
                        <a:t>(5.4%) </a:t>
                      </a:r>
                    </a:p>
                  </a:txBody>
                  <a:tcPr marL="111056" marR="111056" marT="55529" marB="55529"/>
                </a:tc>
                <a:extLst>
                  <a:ext uri="{0D108BD9-81ED-4DB2-BD59-A6C34878D82A}">
                    <a16:rowId xmlns="" xmlns:a16="http://schemas.microsoft.com/office/drawing/2014/main" val="3736308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5157641"/>
            <a:ext cx="8395467" cy="624644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94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New algorithm is better?</a:t>
            </a:r>
          </a:p>
        </p:txBody>
      </p:sp>
    </p:spTree>
    <p:extLst>
      <p:ext uri="{BB962C8B-B14F-4D97-AF65-F5344CB8AC3E}">
        <p14:creationId xmlns:p14="http://schemas.microsoft.com/office/powerpoint/2010/main" val="3022499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6643" y="1914218"/>
            <a:ext cx="5159357" cy="1176338"/>
          </a:xfrm>
        </p:spPr>
        <p:txBody>
          <a:bodyPr/>
          <a:lstStyle/>
          <a:p>
            <a:r>
              <a:rPr lang="en-US" dirty="0"/>
              <a:t>What if there are unobserved features of audience that matter?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Unobserved Confounds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/>
          <p:nvPr>
            <p:extLst/>
          </p:nvPr>
        </p:nvGraphicFramePr>
        <p:xfrm>
          <a:off x="1837840" y="3570986"/>
          <a:ext cx="6779498" cy="108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749">
                  <a:extLst>
                    <a:ext uri="{9D8B030D-6E8A-4147-A177-3AD203B41FA5}">
                      <a16:colId xmlns="" xmlns:a16="http://schemas.microsoft.com/office/drawing/2014/main" val="3667026621"/>
                    </a:ext>
                  </a:extLst>
                </a:gridCol>
                <a:gridCol w="3389749">
                  <a:extLst>
                    <a:ext uri="{9D8B030D-6E8A-4147-A177-3AD203B41FA5}">
                      <a16:colId xmlns="" xmlns:a16="http://schemas.microsoft.com/office/drawing/2014/main" val="1798862863"/>
                    </a:ext>
                  </a:extLst>
                </a:gridCol>
              </a:tblGrid>
              <a:tr h="513760"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Old Algorithm (A)</a:t>
                      </a:r>
                    </a:p>
                  </a:txBody>
                  <a:tcPr marL="95370" marR="95370" marT="47685" marB="47685"/>
                </a:tc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New Algorithm (B)  </a:t>
                      </a:r>
                    </a:p>
                  </a:txBody>
                  <a:tcPr marL="95370" marR="95370" marT="47685" marB="47685"/>
                </a:tc>
                <a:extLst>
                  <a:ext uri="{0D108BD9-81ED-4DB2-BD59-A6C34878D82A}">
                    <a16:rowId xmlns="" xmlns:a16="http://schemas.microsoft.com/office/drawing/2014/main" val="3742711454"/>
                  </a:ext>
                </a:extLst>
              </a:tr>
              <a:tr h="571545"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10/400 </a:t>
                      </a:r>
                      <a:r>
                        <a:rPr lang="en-US" sz="2700" b="1">
                          <a:latin typeface="Times New Roman" charset="0"/>
                        </a:rPr>
                        <a:t>(2.5%) </a:t>
                      </a:r>
                    </a:p>
                  </a:txBody>
                  <a:tcPr marL="95370" marR="95370" marT="47685" marB="47685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Times New Roman" charset="0"/>
                        </a:rPr>
                        <a:t>4/200 </a:t>
                      </a:r>
                      <a:r>
                        <a:rPr lang="en-US" sz="2700" b="1" dirty="0">
                          <a:latin typeface="Times New Roman" charset="0"/>
                        </a:rPr>
                        <a:t>(2%) </a:t>
                      </a:r>
                    </a:p>
                  </a:txBody>
                  <a:tcPr marL="95370" marR="95370" marT="47685" marB="47685"/>
                </a:tc>
                <a:extLst>
                  <a:ext uri="{0D108BD9-81ED-4DB2-BD59-A6C34878D82A}">
                    <a16:rowId xmlns="" xmlns:a16="http://schemas.microsoft.com/office/drawing/2014/main" val="174561475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/>
          <p:nvPr>
            <p:extLst/>
          </p:nvPr>
        </p:nvGraphicFramePr>
        <p:xfrm>
          <a:off x="1837740" y="5083789"/>
          <a:ext cx="6785302" cy="110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651">
                  <a:extLst>
                    <a:ext uri="{9D8B030D-6E8A-4147-A177-3AD203B41FA5}">
                      <a16:colId xmlns="" xmlns:a16="http://schemas.microsoft.com/office/drawing/2014/main" val="3667026621"/>
                    </a:ext>
                  </a:extLst>
                </a:gridCol>
                <a:gridCol w="3392651">
                  <a:extLst>
                    <a:ext uri="{9D8B030D-6E8A-4147-A177-3AD203B41FA5}">
                      <a16:colId xmlns="" xmlns:a16="http://schemas.microsoft.com/office/drawing/2014/main" val="1798862863"/>
                    </a:ext>
                  </a:extLst>
                </a:gridCol>
              </a:tblGrid>
              <a:tr h="532835"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Old Algorithm (A)</a:t>
                      </a:r>
                    </a:p>
                  </a:txBody>
                  <a:tcPr marL="114445" marR="114445" marT="57222" marB="57222"/>
                </a:tc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New Algorithm (B)  </a:t>
                      </a:r>
                    </a:p>
                  </a:txBody>
                  <a:tcPr marL="114445" marR="114445" marT="57222" marB="57222"/>
                </a:tc>
                <a:extLst>
                  <a:ext uri="{0D108BD9-81ED-4DB2-BD59-A6C34878D82A}">
                    <a16:rowId xmlns="" xmlns:a16="http://schemas.microsoft.com/office/drawing/2014/main" val="3742711454"/>
                  </a:ext>
                </a:extLst>
              </a:tr>
              <a:tr h="576745"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40/600 </a:t>
                      </a:r>
                      <a:r>
                        <a:rPr lang="en-US" sz="2700" b="1">
                          <a:latin typeface="Times New Roman" charset="0"/>
                        </a:rPr>
                        <a:t>(6.6%)</a:t>
                      </a:r>
                    </a:p>
                  </a:txBody>
                  <a:tcPr marL="114445" marR="114445" marT="57222" marB="57222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Times New Roman" charset="0"/>
                        </a:rPr>
                        <a:t>50/800 </a:t>
                      </a:r>
                      <a:r>
                        <a:rPr lang="en-US" sz="2700" b="1" dirty="0">
                          <a:latin typeface="Times New Roman" charset="0"/>
                        </a:rPr>
                        <a:t>(6.2%)</a:t>
                      </a:r>
                    </a:p>
                  </a:txBody>
                  <a:tcPr marL="114445" marR="114445" marT="57222" marB="57222"/>
                </a:tc>
                <a:extLst>
                  <a:ext uri="{0D108BD9-81ED-4DB2-BD59-A6C34878D82A}">
                    <a16:rowId xmlns="" xmlns:a16="http://schemas.microsoft.com/office/drawing/2014/main" val="40698780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73367" y="3683045"/>
            <a:ext cx="1961041" cy="869077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353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Low-income Users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7338" y="5223302"/>
            <a:ext cx="2050922" cy="869077"/>
          </a:xfrm>
          <a:prstGeom prst="rect">
            <a:avLst/>
          </a:prstGeom>
          <a:noFill/>
        </p:spPr>
        <p:txBody>
          <a:bodyPr wrap="square" lIns="134471" tIns="107577" rIns="134471" bIns="107577" rtlCol="0">
            <a:spAutoFit/>
          </a:bodyPr>
          <a:lstStyle/>
          <a:p>
            <a:pPr>
              <a:lnSpc>
                <a:spcPct val="90000"/>
              </a:lnSpc>
              <a:spcAft>
                <a:spcPts val="441"/>
              </a:spcAft>
            </a:pPr>
            <a:r>
              <a:rPr lang="en-US" sz="2353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High-income Users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6307239" y="664632"/>
          <a:ext cx="5611442" cy="268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767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62666" y="5558359"/>
            <a:ext cx="7772548" cy="560297"/>
          </a:xfrm>
          <a:prstGeom prst="rect">
            <a:avLst/>
          </a:prstGeom>
        </p:spPr>
        <p:txBody>
          <a:bodyPr vert="horz" wrap="square" lIns="0" tIns="34287" rIns="0" bIns="34287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So, which is better?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65" y="289515"/>
            <a:ext cx="9245600" cy="89966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Simpson’s paradox: New algorithm is better overall, but worse for each subgroup</a:t>
            </a:r>
          </a:p>
        </p:txBody>
      </p:sp>
      <p:graphicFrame>
        <p:nvGraphicFramePr>
          <p:cNvPr id="4" name="Table 3"/>
          <p:cNvGraphicFramePr/>
          <p:nvPr>
            <p:extLst/>
          </p:nvPr>
        </p:nvGraphicFramePr>
        <p:xfrm>
          <a:off x="1725683" y="1262333"/>
          <a:ext cx="8683698" cy="410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66">
                  <a:extLst>
                    <a:ext uri="{9D8B030D-6E8A-4147-A177-3AD203B41FA5}">
                      <a16:colId xmlns="" xmlns:a16="http://schemas.microsoft.com/office/drawing/2014/main" val="3287812313"/>
                    </a:ext>
                  </a:extLst>
                </a:gridCol>
                <a:gridCol w="2894566">
                  <a:extLst>
                    <a:ext uri="{9D8B030D-6E8A-4147-A177-3AD203B41FA5}">
                      <a16:colId xmlns="" xmlns:a16="http://schemas.microsoft.com/office/drawing/2014/main" val="3667026621"/>
                    </a:ext>
                  </a:extLst>
                </a:gridCol>
                <a:gridCol w="2894566">
                  <a:extLst>
                    <a:ext uri="{9D8B030D-6E8A-4147-A177-3AD203B41FA5}">
                      <a16:colId xmlns="" xmlns:a16="http://schemas.microsoft.com/office/drawing/2014/main" val="1798862863"/>
                    </a:ext>
                  </a:extLst>
                </a:gridCol>
              </a:tblGrid>
              <a:tr h="920454">
                <a:tc>
                  <a:txBody>
                    <a:bodyPr/>
                    <a:lstStyle/>
                    <a:p>
                      <a:endParaRPr lang="en-US" sz="2700" b="0">
                        <a:latin typeface="Times New Roman" charset="0"/>
                      </a:endParaRP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 b="0">
                          <a:latin typeface="Times New Roman" charset="0"/>
                        </a:rPr>
                        <a:t>Old algorithm (A)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imes New Roman" charset="0"/>
                        </a:rPr>
                        <a:t>New Algorithm (B)  </a:t>
                      </a:r>
                    </a:p>
                  </a:txBody>
                  <a:tcPr marL="83673" marR="83673" marT="41836" marB="41836"/>
                </a:tc>
                <a:extLst>
                  <a:ext uri="{0D108BD9-81ED-4DB2-BD59-A6C34878D82A}">
                    <a16:rowId xmlns="" xmlns:a16="http://schemas.microsoft.com/office/drawing/2014/main" val="3742711454"/>
                  </a:ext>
                </a:extLst>
              </a:tr>
              <a:tr h="1244477"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CTR for Low-Activity users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10/400 </a:t>
                      </a:r>
                      <a:r>
                        <a:rPr lang="en-US" sz="2700">
                          <a:solidFill>
                            <a:schemeClr val="accent5"/>
                          </a:solidFill>
                          <a:latin typeface="Times New Roman" charset="0"/>
                        </a:rPr>
                        <a:t>(2.5%) 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4/200 (2%) </a:t>
                      </a:r>
                    </a:p>
                  </a:txBody>
                  <a:tcPr marL="83673" marR="83673" marT="41836" marB="41836"/>
                </a:tc>
                <a:extLst>
                  <a:ext uri="{0D108BD9-81ED-4DB2-BD59-A6C34878D82A}">
                    <a16:rowId xmlns="" xmlns:a16="http://schemas.microsoft.com/office/drawing/2014/main" val="1745614752"/>
                  </a:ext>
                </a:extLst>
              </a:tr>
              <a:tr h="1244477"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CTR for High-Activity users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40/600 </a:t>
                      </a:r>
                      <a:r>
                        <a:rPr lang="en-US" sz="2700">
                          <a:solidFill>
                            <a:schemeClr val="accent5"/>
                          </a:solidFill>
                          <a:latin typeface="Times New Roman" charset="0"/>
                        </a:rPr>
                        <a:t>(6.6%)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>
                          <a:latin typeface="Times New Roman" charset="0"/>
                        </a:rPr>
                        <a:t>50/800 (6.2%)</a:t>
                      </a:r>
                    </a:p>
                  </a:txBody>
                  <a:tcPr marL="83673" marR="83673" marT="41836" marB="41836"/>
                </a:tc>
                <a:extLst>
                  <a:ext uri="{0D108BD9-81ED-4DB2-BD59-A6C34878D82A}">
                    <a16:rowId xmlns="" xmlns:a16="http://schemas.microsoft.com/office/drawing/2014/main" val="4069878089"/>
                  </a:ext>
                </a:extLst>
              </a:tr>
              <a:tr h="695438">
                <a:tc>
                  <a:txBody>
                    <a:bodyPr/>
                    <a:lstStyle/>
                    <a:p>
                      <a:r>
                        <a:rPr lang="en-US" sz="2700" b="1">
                          <a:latin typeface="Times New Roman" charset="0"/>
                        </a:rPr>
                        <a:t>Total CTR 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 b="1">
                          <a:latin typeface="Times New Roman" charset="0"/>
                        </a:rPr>
                        <a:t>50/1000 (5%) </a:t>
                      </a:r>
                    </a:p>
                  </a:txBody>
                  <a:tcPr marL="83673" marR="83673" marT="41836" marB="41836"/>
                </a:tc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imes New Roman" charset="0"/>
                        </a:rPr>
                        <a:t>54/1000 </a:t>
                      </a:r>
                      <a:r>
                        <a:rPr lang="en-US" sz="2700" b="1" dirty="0">
                          <a:solidFill>
                            <a:schemeClr val="accent5"/>
                          </a:solidFill>
                          <a:latin typeface="Times New Roman" charset="0"/>
                        </a:rPr>
                        <a:t>(5.4%) </a:t>
                      </a:r>
                    </a:p>
                  </a:txBody>
                  <a:tcPr marL="83673" marR="83673" marT="41836" marB="41836"/>
                </a:tc>
                <a:extLst>
                  <a:ext uri="{0D108BD9-81ED-4DB2-BD59-A6C34878D82A}">
                    <a16:rowId xmlns="" xmlns:a16="http://schemas.microsoft.com/office/drawing/2014/main" val="37363082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1057" y="6268081"/>
            <a:ext cx="6350576" cy="56129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 algn="r">
              <a:lnSpc>
                <a:spcPct val="90000"/>
              </a:lnSpc>
              <a:spcAft>
                <a:spcPts val="588"/>
              </a:spcAft>
            </a:pPr>
            <a:r>
              <a:rPr lang="en-US" sz="196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Simpson (1951)</a:t>
            </a:r>
          </a:p>
        </p:txBody>
      </p:sp>
    </p:spTree>
    <p:extLst>
      <p:ext uri="{BB962C8B-B14F-4D97-AF65-F5344CB8AC3E}">
        <p14:creationId xmlns:p14="http://schemas.microsoft.com/office/powerpoint/2010/main" val="316676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EBCC79E-3BD3-4F30-B7DA-74C6714351C7}"/>
              </a:ext>
            </a:extLst>
          </p:cNvPr>
          <p:cNvSpPr/>
          <p:nvPr/>
        </p:nvSpPr>
        <p:spPr>
          <a:xfrm>
            <a:off x="4009" y="4011"/>
            <a:ext cx="4654215" cy="683995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62DB3-85F4-42D2-92B1-2F5D52E6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From metrics to decision-making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C5A42E6-1504-4F08-AFEF-06005625F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2800" b="1" dirty="0">
                <a:cs typeface="Calibri"/>
              </a:rPr>
              <a:t>Did the change to new Algorithm increase success rate for the system?</a:t>
            </a:r>
            <a:endParaRPr lang="en-US" sz="2800" dirty="0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cs typeface="Calibri"/>
              </a:rPr>
              <a:t>Answer (as usual):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cs typeface="Calibri"/>
              </a:rPr>
              <a:t>Maybe, maybe not (!)</a:t>
            </a:r>
            <a:endParaRPr lang="en-US" dirty="0">
              <a:cs typeface="Calibri"/>
            </a:endParaRPr>
          </a:p>
        </p:txBody>
      </p:sp>
      <p:graphicFrame>
        <p:nvGraphicFramePr>
          <p:cNvPr id="12" name="Diagram 3">
            <a:extLst>
              <a:ext uri="{FF2B5EF4-FFF2-40B4-BE49-F238E27FC236}">
                <a16:creationId xmlns="" xmlns:a16="http://schemas.microsoft.com/office/drawing/2014/main" id="{C722A066-8AD9-4D30-BC01-E75E4D14ACDF}"/>
              </a:ext>
            </a:extLst>
          </p:cNvPr>
          <p:cNvGraphicFramePr/>
          <p:nvPr>
            <p:extLst/>
          </p:nvPr>
        </p:nvGraphicFramePr>
        <p:xfrm>
          <a:off x="5273427" y="4617112"/>
          <a:ext cx="6172200" cy="193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3D054EB-8FB0-48BD-B417-146D1A17B9C4}"/>
              </a:ext>
            </a:extLst>
          </p:cNvPr>
          <p:cNvSpPr/>
          <p:nvPr/>
        </p:nvSpPr>
        <p:spPr>
          <a:xfrm>
            <a:off x="10917383" y="3254906"/>
            <a:ext cx="1203229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Accepted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853C00-5DFD-42B9-B151-B7E1E871DD9F}"/>
              </a:ext>
            </a:extLst>
          </p:cNvPr>
          <p:cNvSpPr/>
          <p:nvPr/>
        </p:nvSpPr>
        <p:spPr>
          <a:xfrm>
            <a:off x="9734464" y="1989222"/>
            <a:ext cx="1536033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Income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20AC3C8-F6EE-4869-B3BD-5CAD0000C91F}"/>
              </a:ext>
            </a:extLst>
          </p:cNvPr>
          <p:cNvSpPr/>
          <p:nvPr/>
        </p:nvSpPr>
        <p:spPr>
          <a:xfrm>
            <a:off x="8811546" y="3262562"/>
            <a:ext cx="1638179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Financial product offer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140E4A47-9C43-4CEE-B71F-A33BD2A9AE15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9630636" y="2602832"/>
            <a:ext cx="871845" cy="659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9AA8F33-1F9D-4540-8622-E6ADD8688A02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347580" y="2558078"/>
            <a:ext cx="1171418" cy="696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9328A3C-27AF-469F-92A2-6F61D7015275}"/>
              </a:ext>
            </a:extLst>
          </p:cNvPr>
          <p:cNvSpPr/>
          <p:nvPr/>
        </p:nvSpPr>
        <p:spPr>
          <a:xfrm>
            <a:off x="7385317" y="3252538"/>
            <a:ext cx="1203229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Accepted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9D212C6-1FE6-4E2C-8FD9-2C11A889DBBD}"/>
              </a:ext>
            </a:extLst>
          </p:cNvPr>
          <p:cNvSpPr/>
          <p:nvPr/>
        </p:nvSpPr>
        <p:spPr>
          <a:xfrm>
            <a:off x="4716377" y="3232485"/>
            <a:ext cx="1638179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Financial product offer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387D9114-0FB8-4D75-8FEA-FEBC8D802E3F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078378" y="3553321"/>
            <a:ext cx="1306939" cy="6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FE50437-6A5A-43FE-A4B1-382F5AE6CB5F}"/>
              </a:ext>
            </a:extLst>
          </p:cNvPr>
          <p:cNvCxnSpPr>
            <a:cxnSpLocks/>
          </p:cNvCxnSpPr>
          <p:nvPr/>
        </p:nvCxnSpPr>
        <p:spPr>
          <a:xfrm>
            <a:off x="8723388" y="1407513"/>
            <a:ext cx="0" cy="2731858"/>
          </a:xfrm>
          <a:prstGeom prst="line">
            <a:avLst/>
          </a:prstGeom>
          <a:ln w="38100"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CFF908AA-B3A1-47B3-AEA3-13D43F041258}"/>
              </a:ext>
            </a:extLst>
          </p:cNvPr>
          <p:cNvSpPr txBox="1"/>
          <p:nvPr/>
        </p:nvSpPr>
        <p:spPr>
          <a:xfrm>
            <a:off x="4714373" y="1407513"/>
            <a:ext cx="3876174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Higher success rate due to </a:t>
            </a:r>
          </a:p>
          <a:p>
            <a:pPr algn="ctr"/>
            <a:r>
              <a:rPr lang="en-US" b="1" dirty="0"/>
              <a:t>new algorithm </a:t>
            </a:r>
            <a:r>
              <a:rPr lang="en-US" b="1" dirty="0">
                <a:cs typeface="Calibri"/>
              </a:rPr>
              <a:t>  </a:t>
            </a:r>
          </a:p>
        </p:txBody>
      </p:sp>
      <p:sp>
        <p:nvSpPr>
          <p:cNvPr id="64" name="TextBox 10">
            <a:extLst>
              <a:ext uri="{FF2B5EF4-FFF2-40B4-BE49-F238E27FC236}">
                <a16:creationId xmlns="" xmlns:a16="http://schemas.microsoft.com/office/drawing/2014/main" id="{6779D7D3-F147-4C6E-9D06-1D770F1CD240}"/>
              </a:ext>
            </a:extLst>
          </p:cNvPr>
          <p:cNvSpPr txBox="1"/>
          <p:nvPr/>
        </p:nvSpPr>
        <p:spPr>
          <a:xfrm>
            <a:off x="8544425" y="1367407"/>
            <a:ext cx="3876174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Higher success rate due to</a:t>
            </a:r>
          </a:p>
          <a:p>
            <a:pPr algn="ctr"/>
            <a:r>
              <a:rPr lang="en-US" b="1" dirty="0">
                <a:cs typeface="Calibri"/>
              </a:rPr>
              <a:t>selection effects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BDAECDF6-CCB1-4543-9B14-CA40F4FB0415}"/>
              </a:ext>
            </a:extLst>
          </p:cNvPr>
          <p:cNvCxnSpPr>
            <a:cxnSpLocks/>
            <a:stCxn id="16" idx="6"/>
            <a:endCxn id="14" idx="2"/>
          </p:cNvCxnSpPr>
          <p:nvPr/>
        </p:nvCxnSpPr>
        <p:spPr>
          <a:xfrm flipV="1">
            <a:off x="10449725" y="3561711"/>
            <a:ext cx="467658" cy="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F88AA7EC-970E-45D3-94B7-BDDBD3F34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7" y="178276"/>
            <a:ext cx="1287161" cy="10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59B22A-3A28-45AD-B47C-AABBA1F84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9" b="31047"/>
          <a:stretch/>
        </p:blipFill>
        <p:spPr>
          <a:xfrm>
            <a:off x="0" y="3429001"/>
            <a:ext cx="6096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CEE04A1-3796-440D-887B-D2D3029B8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" r="-2" b="15581"/>
          <a:stretch/>
        </p:blipFill>
        <p:spPr>
          <a:xfrm>
            <a:off x="6095999" y="3428999"/>
            <a:ext cx="6096000" cy="3429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56199E-4EB1-47E1-B4DB-4C0392324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6220" r="1" b="9362"/>
          <a:stretch/>
        </p:blipFill>
        <p:spPr>
          <a:xfrm>
            <a:off x="0" y="0"/>
            <a:ext cx="6095998" cy="3428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334EFF-7E5D-4CB7-9078-5B1096C1AC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2" b="17162"/>
          <a:stretch/>
        </p:blipFill>
        <p:spPr>
          <a:xfrm>
            <a:off x="6095998" y="1"/>
            <a:ext cx="6096000" cy="3428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9CDD92-F42C-4278-8B79-074F3EB489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8961" r="1" b="6621"/>
          <a:stretch/>
        </p:blipFill>
        <p:spPr>
          <a:xfrm>
            <a:off x="6095997" y="3428997"/>
            <a:ext cx="6095997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725683" y="4880455"/>
            <a:ext cx="8479514" cy="1252210"/>
          </a:xfrm>
          <a:prstGeom prst="rect">
            <a:avLst/>
          </a:prstGeom>
        </p:spPr>
        <p:txBody>
          <a:bodyPr vert="horz" wrap="square" lIns="0" tIns="34287" rIns="0" bIns="34287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Average comment length decreases over time.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83" y="289515"/>
            <a:ext cx="8742377" cy="899665"/>
          </a:xfrm>
        </p:spPr>
        <p:txBody>
          <a:bodyPr/>
          <a:lstStyle/>
          <a:p>
            <a:r>
              <a:rPr lang="en-US"/>
              <a:t>Example: Simpson’s paradox in Reddit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23586" y="6229780"/>
            <a:ext cx="4482760" cy="561290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96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Barbosa-Cosley-Sharma-Cesar (2016)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76" y="1337045"/>
            <a:ext cx="8562794" cy="31714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041772" y="1337045"/>
            <a:ext cx="4281397" cy="3171406"/>
          </a:xfrm>
          <a:prstGeom prst="rect">
            <a:avLst/>
          </a:prstGeom>
          <a:solidFill>
            <a:schemeClr val="tx1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7" rIns="0" bIns="45727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7739" y="5317608"/>
            <a:ext cx="8597486" cy="1376067"/>
          </a:xfrm>
          <a:prstGeom prst="rect">
            <a:avLst/>
          </a:prstGeom>
          <a:noFill/>
        </p:spPr>
        <p:txBody>
          <a:bodyPr wrap="square" lIns="179310" tIns="143448" rIns="179310" bIns="143448" rtlCol="0">
            <a:spAutoFit/>
          </a:bodyPr>
          <a:lstStyle/>
          <a:p>
            <a:pPr defTabSz="685823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2745">
                <a:solidFill>
                  <a:srgbClr val="FFFFFF"/>
                </a:solidFill>
                <a:latin typeface="Segoe UI Light"/>
              </a:rPr>
              <a:t>But for each yearly cohort of users, comment length increases over time. </a:t>
            </a:r>
          </a:p>
          <a:p>
            <a:pPr>
              <a:lnSpc>
                <a:spcPct val="90000"/>
              </a:lnSpc>
              <a:spcAft>
                <a:spcPts val="588"/>
              </a:spcAft>
            </a:pPr>
            <a:endParaRPr lang="en-US" sz="2353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7743" y="1657771"/>
            <a:ext cx="5042674" cy="2780505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Making sense of such data can be too complex.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35" y="1075752"/>
            <a:ext cx="2745457" cy="46901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2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D7409AA-A6BE-403E-B23D-E516F523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Recap: Unobserved Confounds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0FB9AE2-F529-4D86-ACA8-009AA7204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Unobserved confounds are a threat to causal reasoning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1" y="965198"/>
            <a:ext cx="3699896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400" b="1" dirty="0"/>
              <a:t>PART I. </a:t>
            </a:r>
            <a:br>
              <a:rPr lang="en-US" sz="4400" b="1" dirty="0"/>
            </a:br>
            <a:r>
              <a:rPr lang="en-US" sz="4400" b="1" dirty="0"/>
              <a:t>Introduction to Counterfactual Reasoning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66078-0135-4D1B-8CA4-D12568ADFB50}"/>
              </a:ext>
            </a:extLst>
          </p:cNvPr>
          <p:cNvSpPr/>
          <p:nvPr/>
        </p:nvSpPr>
        <p:spPr>
          <a:xfrm>
            <a:off x="4710206" y="-7932"/>
            <a:ext cx="142074" cy="6858000"/>
          </a:xfrm>
          <a:prstGeom prst="rect">
            <a:avLst/>
          </a:prstGeom>
          <a:solidFill>
            <a:srgbClr val="43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ED88EAB-4754-4A9B-A413-D8DA1E3E45AD}"/>
              </a:ext>
            </a:extLst>
          </p:cNvPr>
          <p:cNvSpPr/>
          <p:nvPr/>
        </p:nvSpPr>
        <p:spPr>
          <a:xfrm>
            <a:off x="4854677" y="177"/>
            <a:ext cx="142074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7CB52E2-5DD3-46E9-A6CF-835C505A2E1B}"/>
              </a:ext>
            </a:extLst>
          </p:cNvPr>
          <p:cNvSpPr/>
          <p:nvPr/>
        </p:nvSpPr>
        <p:spPr>
          <a:xfrm>
            <a:off x="4995950" y="620"/>
            <a:ext cx="71960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="" xmlns:a16="http://schemas.microsoft.com/office/drawing/2014/main" id="{792B0691-6CE2-4478-8D33-1B748F2DDD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166993"/>
              </p:ext>
            </p:extLst>
          </p:nvPr>
        </p:nvGraphicFramePr>
        <p:xfrm>
          <a:off x="5549150" y="635005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941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FB5A2-9831-4229-BF6E-AC1AEAB0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is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B135EF-3249-4CAD-8134-CC145E78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may have inter-related characteristics</a:t>
            </a:r>
          </a:p>
          <a:p>
            <a:pPr lvl="1"/>
            <a:r>
              <a:rPr lang="en-US" dirty="0"/>
              <a:t>How are these characteristics associated with each other?</a:t>
            </a:r>
          </a:p>
          <a:p>
            <a:r>
              <a:rPr lang="en-US" dirty="0"/>
              <a:t>Other factors can influence the observed outcome</a:t>
            </a:r>
          </a:p>
          <a:p>
            <a:pPr lvl="1"/>
            <a:r>
              <a:rPr lang="en-US" dirty="0"/>
              <a:t>How do they affect treatment and outcome?</a:t>
            </a:r>
          </a:p>
          <a:p>
            <a:pPr lvl="1"/>
            <a:r>
              <a:rPr lang="en-US" dirty="0"/>
              <a:t>Which ones to include?</a:t>
            </a:r>
          </a:p>
          <a:p>
            <a:r>
              <a:rPr lang="en-US" dirty="0"/>
              <a:t>How to identify the causal effect in such cases?</a:t>
            </a:r>
          </a:p>
          <a:p>
            <a:endParaRPr lang="en-US" dirty="0"/>
          </a:p>
          <a:p>
            <a:r>
              <a:rPr lang="en-US" dirty="0"/>
              <a:t>When is it possible to find a causal effect?</a:t>
            </a:r>
          </a:p>
          <a:p>
            <a:pPr lvl="1"/>
            <a:r>
              <a:rPr lang="en-US" dirty="0"/>
              <a:t>We can use graphical model framework to answer this</a:t>
            </a:r>
          </a:p>
        </p:txBody>
      </p:sp>
    </p:spTree>
    <p:extLst>
      <p:ext uri="{BB962C8B-B14F-4D97-AF65-F5344CB8AC3E}">
        <p14:creationId xmlns:p14="http://schemas.microsoft.com/office/powerpoint/2010/main" val="13006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6A4B7-6ECF-45CB-AB96-F6C68EF62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variables to condition on?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15EE548-C10A-49B8-B830-9A5A1D3CAFAC}"/>
              </a:ext>
            </a:extLst>
          </p:cNvPr>
          <p:cNvSpPr/>
          <p:nvPr/>
        </p:nvSpPr>
        <p:spPr>
          <a:xfrm>
            <a:off x="1205530" y="177202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CE7283A-DC45-455E-B06D-99D1CB60E65C}"/>
              </a:ext>
            </a:extLst>
          </p:cNvPr>
          <p:cNvSpPr/>
          <p:nvPr/>
        </p:nvSpPr>
        <p:spPr>
          <a:xfrm>
            <a:off x="2708389" y="365783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0219E608-2E88-47D1-897C-8741424D3111}"/>
              </a:ext>
            </a:extLst>
          </p:cNvPr>
          <p:cNvSpPr/>
          <p:nvPr/>
        </p:nvSpPr>
        <p:spPr>
          <a:xfrm>
            <a:off x="282581" y="366718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D685B33-FFEB-4C93-8DA1-686C0C7F48A6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713644" y="2634148"/>
            <a:ext cx="1138447" cy="10330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C57C608C-5C2E-431A-81D8-F7BAD4E73BB6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1852091" y="2634148"/>
            <a:ext cx="1287361" cy="1023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3DC27DC4-6085-4DB4-A2CD-985852E16A03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1144707" y="4088896"/>
            <a:ext cx="1563682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D4D92FE-82C5-48E0-87C8-249C84A22F28}"/>
              </a:ext>
            </a:extLst>
          </p:cNvPr>
          <p:cNvSpPr/>
          <p:nvPr/>
        </p:nvSpPr>
        <p:spPr>
          <a:xfrm>
            <a:off x="3846119" y="1718669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6D207D6-9A3A-4CE5-8B26-D86E7E178770}"/>
              </a:ext>
            </a:extLst>
          </p:cNvPr>
          <p:cNvSpPr/>
          <p:nvPr/>
        </p:nvSpPr>
        <p:spPr>
          <a:xfrm>
            <a:off x="6370462" y="3650742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E55CF0E-181A-44A0-9D3F-60CA8201C25D}"/>
              </a:ext>
            </a:extLst>
          </p:cNvPr>
          <p:cNvSpPr/>
          <p:nvPr/>
        </p:nvSpPr>
        <p:spPr>
          <a:xfrm>
            <a:off x="4061617" y="366009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77E4825D-D07F-40F5-A921-4EFE962DC07A}"/>
              </a:ext>
            </a:extLst>
          </p:cNvPr>
          <p:cNvCxnSpPr>
            <a:cxnSpLocks/>
            <a:stCxn id="30" idx="4"/>
            <a:endCxn id="32" idx="0"/>
          </p:cNvCxnSpPr>
          <p:nvPr/>
        </p:nvCxnSpPr>
        <p:spPr>
          <a:xfrm>
            <a:off x="4492680" y="2580795"/>
            <a:ext cx="0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84B879D2-681E-473C-9725-9D275E0D0D1D}"/>
              </a:ext>
            </a:extLst>
          </p:cNvPr>
          <p:cNvCxnSpPr>
            <a:cxnSpLocks/>
            <a:stCxn id="30" idx="4"/>
            <a:endCxn id="31" idx="1"/>
          </p:cNvCxnSpPr>
          <p:nvPr/>
        </p:nvCxnSpPr>
        <p:spPr>
          <a:xfrm>
            <a:off x="4492680" y="2580795"/>
            <a:ext cx="2004037" cy="119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BF00554E-0EAF-4E23-BF69-D1B089D5FC7B}"/>
              </a:ext>
            </a:extLst>
          </p:cNvPr>
          <p:cNvCxnSpPr>
            <a:cxnSpLocks/>
            <a:stCxn id="32" idx="6"/>
            <a:endCxn id="31" idx="2"/>
          </p:cNvCxnSpPr>
          <p:nvPr/>
        </p:nvCxnSpPr>
        <p:spPr>
          <a:xfrm flipV="1">
            <a:off x="4923743" y="4081805"/>
            <a:ext cx="1446719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CB611398-23D6-45E9-8CE1-D04F03F87D6B}"/>
              </a:ext>
            </a:extLst>
          </p:cNvPr>
          <p:cNvSpPr/>
          <p:nvPr/>
        </p:nvSpPr>
        <p:spPr>
          <a:xfrm>
            <a:off x="5787649" y="1709315"/>
            <a:ext cx="2006009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Gender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D9F1CABD-4807-413C-ACFF-8B87965A4079}"/>
              </a:ext>
            </a:extLst>
          </p:cNvPr>
          <p:cNvCxnSpPr>
            <a:cxnSpLocks/>
            <a:stCxn id="38" idx="4"/>
            <a:endCxn id="31" idx="0"/>
          </p:cNvCxnSpPr>
          <p:nvPr/>
        </p:nvCxnSpPr>
        <p:spPr>
          <a:xfrm>
            <a:off x="6790654" y="2571441"/>
            <a:ext cx="10871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9498B28-FA15-46E5-B7E8-E8A0C201E0A7}"/>
              </a:ext>
            </a:extLst>
          </p:cNvPr>
          <p:cNvSpPr/>
          <p:nvPr/>
        </p:nvSpPr>
        <p:spPr>
          <a:xfrm>
            <a:off x="8143331" y="1764676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8E94D24B-5BB7-422C-BCC0-52AD6B000F38}"/>
              </a:ext>
            </a:extLst>
          </p:cNvPr>
          <p:cNvSpPr/>
          <p:nvPr/>
        </p:nvSpPr>
        <p:spPr>
          <a:xfrm>
            <a:off x="10508179" y="36967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D1C43CC6-ABA7-4C00-8DE1-AAD6D48C9FEB}"/>
              </a:ext>
            </a:extLst>
          </p:cNvPr>
          <p:cNvSpPr/>
          <p:nvPr/>
        </p:nvSpPr>
        <p:spPr>
          <a:xfrm>
            <a:off x="8358829" y="370610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E465013E-E69A-4D6A-8C28-2BFE4FDCEEAA}"/>
              </a:ext>
            </a:extLst>
          </p:cNvPr>
          <p:cNvCxnSpPr>
            <a:cxnSpLocks/>
            <a:stCxn id="27" idx="4"/>
            <a:endCxn id="29" idx="0"/>
          </p:cNvCxnSpPr>
          <p:nvPr/>
        </p:nvCxnSpPr>
        <p:spPr>
          <a:xfrm>
            <a:off x="8789892" y="2626802"/>
            <a:ext cx="0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6545B151-CE98-44A8-BB67-A2CB8B1065C9}"/>
              </a:ext>
            </a:extLst>
          </p:cNvPr>
          <p:cNvCxnSpPr>
            <a:cxnSpLocks/>
            <a:stCxn id="27" idx="4"/>
            <a:endCxn id="28" idx="1"/>
          </p:cNvCxnSpPr>
          <p:nvPr/>
        </p:nvCxnSpPr>
        <p:spPr>
          <a:xfrm>
            <a:off x="8789892" y="2626802"/>
            <a:ext cx="1844542" cy="119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CBBC5369-E790-4022-9164-2D9478397FB0}"/>
              </a:ext>
            </a:extLst>
          </p:cNvPr>
          <p:cNvCxnSpPr>
            <a:cxnSpLocks/>
            <a:stCxn id="29" idx="6"/>
            <a:endCxn id="28" idx="2"/>
          </p:cNvCxnSpPr>
          <p:nvPr/>
        </p:nvCxnSpPr>
        <p:spPr>
          <a:xfrm flipV="1">
            <a:off x="9220955" y="4127812"/>
            <a:ext cx="1287224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4D44CB77-7702-427A-9525-19908DDA24F6}"/>
              </a:ext>
            </a:extLst>
          </p:cNvPr>
          <p:cNvSpPr/>
          <p:nvPr/>
        </p:nvSpPr>
        <p:spPr>
          <a:xfrm>
            <a:off x="10026488" y="1755322"/>
            <a:ext cx="1802729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93638D0A-EEAF-4814-A61C-2F7DFE13542B}"/>
              </a:ext>
            </a:extLst>
          </p:cNvPr>
          <p:cNvCxnSpPr>
            <a:cxnSpLocks/>
            <a:stCxn id="40" idx="4"/>
            <a:endCxn id="28" idx="0"/>
          </p:cNvCxnSpPr>
          <p:nvPr/>
        </p:nvCxnSpPr>
        <p:spPr>
          <a:xfrm>
            <a:off x="10927853" y="2617448"/>
            <a:ext cx="11389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D6134647-11DC-495B-BB03-E2A5A7318294}"/>
              </a:ext>
            </a:extLst>
          </p:cNvPr>
          <p:cNvCxnSpPr>
            <a:cxnSpLocks/>
            <a:stCxn id="38" idx="4"/>
            <a:endCxn id="32" idx="7"/>
          </p:cNvCxnSpPr>
          <p:nvPr/>
        </p:nvCxnSpPr>
        <p:spPr>
          <a:xfrm flipH="1">
            <a:off x="4797488" y="2571441"/>
            <a:ext cx="1993166" cy="1214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4CFA471B-BA98-499E-A6DA-4D21DF2DD8A7}"/>
                  </a:ext>
                </a:extLst>
              </p:cNvPr>
              <p:cNvSpPr txBox="1"/>
              <p:nvPr/>
            </p:nvSpPr>
            <p:spPr>
              <a:xfrm>
                <a:off x="457200" y="5263116"/>
                <a:ext cx="2594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CFA471B-BA98-499E-A6DA-4D21DF2DD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63116"/>
                <a:ext cx="25943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1B9CACBA-8AC4-4C0B-A44F-3FC1872D16F3}"/>
                  </a:ext>
                </a:extLst>
              </p:cNvPr>
              <p:cNvSpPr txBox="1"/>
              <p:nvPr/>
            </p:nvSpPr>
            <p:spPr>
              <a:xfrm>
                <a:off x="4196308" y="5263116"/>
                <a:ext cx="3150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𝐺𝑒𝑛𝑑𝑒𝑟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B9CACBA-8AC4-4C0B-A44F-3FC1872D1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08" y="5263116"/>
                <a:ext cx="31507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4E5F7A88-1053-4549-A861-4F754B39B2FA}"/>
                  </a:ext>
                </a:extLst>
              </p:cNvPr>
              <p:cNvSpPr txBox="1"/>
              <p:nvPr/>
            </p:nvSpPr>
            <p:spPr>
              <a:xfrm>
                <a:off x="8509807" y="5263116"/>
                <a:ext cx="3150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E5F7A88-1053-4549-A861-4F754B39B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807" y="5263116"/>
                <a:ext cx="315078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7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BB697-E82B-467B-8A84-FB27ACA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12B7BC-62B5-4BEF-92C5-4A8F5425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F65DB43C-9D13-42F6-B541-9F05524BF02C}"/>
              </a:ext>
            </a:extLst>
          </p:cNvPr>
          <p:cNvSpPr/>
          <p:nvPr/>
        </p:nvSpPr>
        <p:spPr>
          <a:xfrm>
            <a:off x="658639" y="1237805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023D005C-AAA4-4397-AD82-AB205556DC43}"/>
              </a:ext>
            </a:extLst>
          </p:cNvPr>
          <p:cNvSpPr/>
          <p:nvPr/>
        </p:nvSpPr>
        <p:spPr>
          <a:xfrm>
            <a:off x="4660914" y="449894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90589BBE-F529-445F-B365-2CE6EA9A09ED}"/>
              </a:ext>
            </a:extLst>
          </p:cNvPr>
          <p:cNvSpPr/>
          <p:nvPr/>
        </p:nvSpPr>
        <p:spPr>
          <a:xfrm>
            <a:off x="874137" y="4508301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226857E-E46B-4915-B2D6-63B8D595FE06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1305200" y="2099931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0F94BE5A-F06B-4EFD-85AF-D76CAB3E4755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305200" y="2099931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78933C5-6C00-4FDC-AE2D-6BB33CA0360B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1736263" y="4930010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06A8654-0BE4-410B-8C56-8CDD76D61390}"/>
              </a:ext>
            </a:extLst>
          </p:cNvPr>
          <p:cNvSpPr/>
          <p:nvPr/>
        </p:nvSpPr>
        <p:spPr>
          <a:xfrm>
            <a:off x="3921509" y="1228451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28D6C00E-542C-4F5E-8D95-86D1294D6F11}"/>
              </a:ext>
            </a:extLst>
          </p:cNvPr>
          <p:cNvCxnSpPr>
            <a:cxnSpLocks/>
            <a:stCxn id="10" idx="4"/>
            <a:endCxn id="5" idx="0"/>
          </p:cNvCxnSpPr>
          <p:nvPr/>
        </p:nvCxnSpPr>
        <p:spPr>
          <a:xfrm>
            <a:off x="5061290" y="2090577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24E594BB-684C-41DC-8DB1-711BBB6BADE3}"/>
              </a:ext>
            </a:extLst>
          </p:cNvPr>
          <p:cNvSpPr/>
          <p:nvPr/>
        </p:nvSpPr>
        <p:spPr>
          <a:xfrm>
            <a:off x="1782484" y="2846028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22C71DDB-A539-49C3-8C16-9F5771F799F2}"/>
              </a:ext>
            </a:extLst>
          </p:cNvPr>
          <p:cNvCxnSpPr>
            <a:cxnSpLocks/>
          </p:cNvCxnSpPr>
          <p:nvPr/>
        </p:nvCxnSpPr>
        <p:spPr>
          <a:xfrm flipV="1">
            <a:off x="3721395" y="2112399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="" xmlns:a16="http://schemas.microsoft.com/office/drawing/2014/main" id="{D6540BE9-8708-4AE2-870E-49F8107305CF}"/>
              </a:ext>
            </a:extLst>
          </p:cNvPr>
          <p:cNvCxnSpPr>
            <a:cxnSpLocks/>
            <a:stCxn id="4" idx="4"/>
            <a:endCxn id="5" idx="2"/>
          </p:cNvCxnSpPr>
          <p:nvPr/>
        </p:nvCxnSpPr>
        <p:spPr>
          <a:xfrm rot="16200000" flipH="1">
            <a:off x="1568018" y="1837113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3B8FC40-C8AC-4BA4-AC69-D5DCCCB118EE}"/>
              </a:ext>
            </a:extLst>
          </p:cNvPr>
          <p:cNvSpPr/>
          <p:nvPr/>
        </p:nvSpPr>
        <p:spPr>
          <a:xfrm>
            <a:off x="6484149" y="1268979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2F379F06-0543-48EB-96A1-F56BF09BFB20}"/>
              </a:ext>
            </a:extLst>
          </p:cNvPr>
          <p:cNvSpPr/>
          <p:nvPr/>
        </p:nvSpPr>
        <p:spPr>
          <a:xfrm>
            <a:off x="10486424" y="4530121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62545CE9-8D51-40DE-9A59-EC2BBBDCDF60}"/>
              </a:ext>
            </a:extLst>
          </p:cNvPr>
          <p:cNvSpPr/>
          <p:nvPr/>
        </p:nvSpPr>
        <p:spPr>
          <a:xfrm>
            <a:off x="6699647" y="4539475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B7CC534C-95C6-4DF2-B70D-C4124906574F}"/>
              </a:ext>
            </a:extLst>
          </p:cNvPr>
          <p:cNvCxnSpPr>
            <a:cxnSpLocks/>
            <a:stCxn id="52" idx="4"/>
            <a:endCxn id="54" idx="0"/>
          </p:cNvCxnSpPr>
          <p:nvPr/>
        </p:nvCxnSpPr>
        <p:spPr>
          <a:xfrm>
            <a:off x="7130710" y="2131105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3A653BFB-31E0-43B9-8E38-AD9745256D37}"/>
              </a:ext>
            </a:extLst>
          </p:cNvPr>
          <p:cNvCxnSpPr>
            <a:cxnSpLocks/>
            <a:stCxn id="52" idx="4"/>
          </p:cNvCxnSpPr>
          <p:nvPr/>
        </p:nvCxnSpPr>
        <p:spPr>
          <a:xfrm>
            <a:off x="7130710" y="2131105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2B616B17-8D0B-40BD-A1E5-BE9A7CBE88B3}"/>
              </a:ext>
            </a:extLst>
          </p:cNvPr>
          <p:cNvCxnSpPr>
            <a:cxnSpLocks/>
            <a:stCxn id="54" idx="6"/>
            <a:endCxn id="53" idx="2"/>
          </p:cNvCxnSpPr>
          <p:nvPr/>
        </p:nvCxnSpPr>
        <p:spPr>
          <a:xfrm flipV="1">
            <a:off x="7561773" y="4961184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CA1C556B-8F4E-4F05-B7D0-9174FB976F59}"/>
              </a:ext>
            </a:extLst>
          </p:cNvPr>
          <p:cNvSpPr/>
          <p:nvPr/>
        </p:nvSpPr>
        <p:spPr>
          <a:xfrm>
            <a:off x="9747019" y="1259625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Exercise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4AD97318-B89E-4E0C-ACED-829DB712BFA5}"/>
              </a:ext>
            </a:extLst>
          </p:cNvPr>
          <p:cNvCxnSpPr>
            <a:cxnSpLocks/>
            <a:stCxn id="58" idx="4"/>
            <a:endCxn id="53" idx="0"/>
          </p:cNvCxnSpPr>
          <p:nvPr/>
        </p:nvCxnSpPr>
        <p:spPr>
          <a:xfrm>
            <a:off x="10886800" y="2121751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A2F777E9-A63C-414E-8B12-7C4E85EF4C9B}"/>
              </a:ext>
            </a:extLst>
          </p:cNvPr>
          <p:cNvSpPr/>
          <p:nvPr/>
        </p:nvSpPr>
        <p:spPr>
          <a:xfrm>
            <a:off x="7777270" y="2846028"/>
            <a:ext cx="2709153" cy="111896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Muscle Strength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C55AE2A6-6D9E-420D-8484-13C8F08F4DE9}"/>
              </a:ext>
            </a:extLst>
          </p:cNvPr>
          <p:cNvCxnSpPr>
            <a:cxnSpLocks/>
            <a:stCxn id="58" idx="4"/>
          </p:cNvCxnSpPr>
          <p:nvPr/>
        </p:nvCxnSpPr>
        <p:spPr>
          <a:xfrm flipH="1">
            <a:off x="9655806" y="2121751"/>
            <a:ext cx="1230994" cy="771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="" xmlns:a16="http://schemas.microsoft.com/office/drawing/2014/main" id="{7ADC8339-C981-45F7-8FBB-63ACC42C3E37}"/>
              </a:ext>
            </a:extLst>
          </p:cNvPr>
          <p:cNvCxnSpPr>
            <a:cxnSpLocks/>
            <a:stCxn id="52" idx="4"/>
            <a:endCxn id="53" idx="2"/>
          </p:cNvCxnSpPr>
          <p:nvPr/>
        </p:nvCxnSpPr>
        <p:spPr>
          <a:xfrm rot="16200000" flipH="1">
            <a:off x="7393528" y="1868287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F619ED1C-596C-4139-98AC-41E217A541CA}"/>
              </a:ext>
            </a:extLst>
          </p:cNvPr>
          <p:cNvCxnSpPr>
            <a:cxnSpLocks/>
            <a:stCxn id="28" idx="4"/>
            <a:endCxn id="6" idx="7"/>
          </p:cNvCxnSpPr>
          <p:nvPr/>
        </p:nvCxnSpPr>
        <p:spPr>
          <a:xfrm flipH="1">
            <a:off x="1610008" y="3708154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9C689A9E-C3EE-46D3-BE85-4EB265FBE876}"/>
                  </a:ext>
                </a:extLst>
              </p:cNvPr>
              <p:cNvSpPr txBox="1"/>
              <p:nvPr/>
            </p:nvSpPr>
            <p:spPr>
              <a:xfrm>
                <a:off x="1305199" y="5494859"/>
                <a:ext cx="39579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689A9E-C3EE-46D3-BE85-4EB265FBE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99" y="5494859"/>
                <a:ext cx="395791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7CE7B4F-B50C-417C-9081-BF67D7131905}"/>
                  </a:ext>
                </a:extLst>
              </p:cNvPr>
              <p:cNvSpPr txBox="1"/>
              <p:nvPr/>
            </p:nvSpPr>
            <p:spPr>
              <a:xfrm>
                <a:off x="6699646" y="5480326"/>
                <a:ext cx="4648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7CE7B4F-B50C-417C-9081-BF67D7131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46" y="5480326"/>
                <a:ext cx="46489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4C8AF-24E3-4ED1-AB1A-99A5318D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698"/>
            <a:ext cx="10515600" cy="1325563"/>
          </a:xfrm>
        </p:spPr>
        <p:txBody>
          <a:bodyPr/>
          <a:lstStyle/>
          <a:p>
            <a:r>
              <a:rPr lang="en-US" dirty="0"/>
              <a:t>Another example: Repeated treatment (!)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4442320-9C15-4874-B371-7018288099A4}"/>
              </a:ext>
            </a:extLst>
          </p:cNvPr>
          <p:cNvSpPr/>
          <p:nvPr/>
        </p:nvSpPr>
        <p:spPr>
          <a:xfrm>
            <a:off x="1113552" y="231409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BP1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62220E5-3311-4D3E-9185-48D56E10009A}"/>
              </a:ext>
            </a:extLst>
          </p:cNvPr>
          <p:cNvSpPr/>
          <p:nvPr/>
        </p:nvSpPr>
        <p:spPr>
          <a:xfrm>
            <a:off x="3637895" y="4246165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42DA277-BCEB-4777-8FF4-983E862EDEA4}"/>
              </a:ext>
            </a:extLst>
          </p:cNvPr>
          <p:cNvSpPr/>
          <p:nvPr/>
        </p:nvSpPr>
        <p:spPr>
          <a:xfrm>
            <a:off x="1244011" y="4255519"/>
            <a:ext cx="10207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B96D4FDE-6FBB-4DE8-ADB4-DB7B330E2372}"/>
              </a:ext>
            </a:extLst>
          </p:cNvPr>
          <p:cNvCxnSpPr>
            <a:cxnSpLocks/>
            <a:stCxn id="65" idx="4"/>
            <a:endCxn id="22" idx="1"/>
          </p:cNvCxnSpPr>
          <p:nvPr/>
        </p:nvCxnSpPr>
        <p:spPr>
          <a:xfrm>
            <a:off x="4054938" y="3156453"/>
            <a:ext cx="4106867" cy="12039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4E0B88F1-AB80-48A1-B888-7238DA731796}"/>
              </a:ext>
            </a:extLst>
          </p:cNvPr>
          <p:cNvCxnSpPr>
            <a:cxnSpLocks/>
            <a:stCxn id="65" idx="4"/>
            <a:endCxn id="23" idx="0"/>
          </p:cNvCxnSpPr>
          <p:nvPr/>
        </p:nvCxnSpPr>
        <p:spPr>
          <a:xfrm>
            <a:off x="4054938" y="3156453"/>
            <a:ext cx="2097091" cy="1087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FEA3E98-0953-4A64-8385-1EA2F9B0C54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2264737" y="4677228"/>
            <a:ext cx="1373158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5AF36F8-0FA0-47FF-8396-0E6C24A817D5}"/>
              </a:ext>
            </a:extLst>
          </p:cNvPr>
          <p:cNvCxnSpPr>
            <a:cxnSpLocks/>
            <a:stCxn id="65" idx="4"/>
            <a:endCxn id="7" idx="0"/>
          </p:cNvCxnSpPr>
          <p:nvPr/>
        </p:nvCxnSpPr>
        <p:spPr>
          <a:xfrm>
            <a:off x="4054938" y="3156453"/>
            <a:ext cx="14020" cy="10897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1AFB831-65FC-4C91-A0EA-A36580AF0C5B}"/>
              </a:ext>
            </a:extLst>
          </p:cNvPr>
          <p:cNvCxnSpPr>
            <a:cxnSpLocks/>
            <a:stCxn id="65" idx="4"/>
            <a:endCxn id="8" idx="7"/>
          </p:cNvCxnSpPr>
          <p:nvPr/>
        </p:nvCxnSpPr>
        <p:spPr>
          <a:xfrm flipH="1">
            <a:off x="2115255" y="3156453"/>
            <a:ext cx="1939683" cy="12253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5CCFEA1-E62E-4ED3-8EF9-E90ECE4A9262}"/>
              </a:ext>
            </a:extLst>
          </p:cNvPr>
          <p:cNvSpPr/>
          <p:nvPr/>
        </p:nvSpPr>
        <p:spPr>
          <a:xfrm>
            <a:off x="8035550" y="4234122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4F52F252-DD37-4191-BB66-4B0D7C62BD04}"/>
              </a:ext>
            </a:extLst>
          </p:cNvPr>
          <p:cNvSpPr/>
          <p:nvPr/>
        </p:nvSpPr>
        <p:spPr>
          <a:xfrm>
            <a:off x="5641666" y="4243476"/>
            <a:ext cx="10207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53F6D8C5-805B-42C9-8858-311BD3E9480E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 flipV="1">
            <a:off x="6662392" y="4665185"/>
            <a:ext cx="1373158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70C8B918-D897-410F-8D31-615C4AB0DF5A}"/>
              </a:ext>
            </a:extLst>
          </p:cNvPr>
          <p:cNvSpPr/>
          <p:nvPr/>
        </p:nvSpPr>
        <p:spPr>
          <a:xfrm>
            <a:off x="7452737" y="2292695"/>
            <a:ext cx="2006009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BP2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8A896C92-9594-470B-8F8C-564A4DC181AB}"/>
              </a:ext>
            </a:extLst>
          </p:cNvPr>
          <p:cNvCxnSpPr>
            <a:cxnSpLocks/>
            <a:stCxn id="27" idx="4"/>
            <a:endCxn id="22" idx="0"/>
          </p:cNvCxnSpPr>
          <p:nvPr/>
        </p:nvCxnSpPr>
        <p:spPr>
          <a:xfrm>
            <a:off x="8455742" y="3154821"/>
            <a:ext cx="10871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769FABF8-67B5-4175-8934-D77D056002C7}"/>
              </a:ext>
            </a:extLst>
          </p:cNvPr>
          <p:cNvCxnSpPr>
            <a:cxnSpLocks/>
            <a:stCxn id="27" idx="4"/>
            <a:endCxn id="23" idx="7"/>
          </p:cNvCxnSpPr>
          <p:nvPr/>
        </p:nvCxnSpPr>
        <p:spPr>
          <a:xfrm flipH="1">
            <a:off x="6512910" y="3154821"/>
            <a:ext cx="1942832" cy="1214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4F35884-07F3-48CA-AE14-9B6CDED64CE0}"/>
              </a:ext>
            </a:extLst>
          </p:cNvPr>
          <p:cNvSpPr/>
          <p:nvPr/>
        </p:nvSpPr>
        <p:spPr>
          <a:xfrm>
            <a:off x="3408377" y="2294327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DC850C5A-63D5-42A8-9E0F-52755AE7B011}"/>
              </a:ext>
            </a:extLst>
          </p:cNvPr>
          <p:cNvCxnSpPr>
            <a:cxnSpLocks/>
            <a:stCxn id="7" idx="6"/>
            <a:endCxn id="23" idx="2"/>
          </p:cNvCxnSpPr>
          <p:nvPr/>
        </p:nvCxnSpPr>
        <p:spPr>
          <a:xfrm flipV="1">
            <a:off x="4500021" y="4674539"/>
            <a:ext cx="1141645" cy="26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24461FE2-FCB5-442A-A981-6D95C205601F}"/>
              </a:ext>
            </a:extLst>
          </p:cNvPr>
          <p:cNvCxnSpPr>
            <a:cxnSpLocks/>
          </p:cNvCxnSpPr>
          <p:nvPr/>
        </p:nvCxnSpPr>
        <p:spPr>
          <a:xfrm flipH="1">
            <a:off x="1754374" y="3176218"/>
            <a:ext cx="5739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BD322621-2781-46FF-B9D6-8AA797C09232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760113" y="3176218"/>
            <a:ext cx="2004037" cy="119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502A19B6-E71B-4094-8AA2-607CC539F792}"/>
              </a:ext>
            </a:extLst>
          </p:cNvPr>
          <p:cNvSpPr txBox="1"/>
          <p:nvPr/>
        </p:nvSpPr>
        <p:spPr>
          <a:xfrm>
            <a:off x="1244010" y="5448822"/>
            <a:ext cx="877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to reason about causal effects in such cases?</a:t>
            </a:r>
          </a:p>
        </p:txBody>
      </p:sp>
    </p:spTree>
    <p:extLst>
      <p:ext uri="{BB962C8B-B14F-4D97-AF65-F5344CB8AC3E}">
        <p14:creationId xmlns:p14="http://schemas.microsoft.com/office/powerpoint/2010/main" val="12809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309F92B-F5BA-4FC7-B40E-3A2ABB3C1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1075" y="5809785"/>
            <a:ext cx="8740639" cy="1086369"/>
          </a:xfrm>
        </p:spPr>
        <p:txBody>
          <a:bodyPr>
            <a:normAutofit/>
          </a:bodyPr>
          <a:lstStyle/>
          <a:p>
            <a:r>
              <a:rPr lang="en-US" dirty="0"/>
              <a:t>Edges represent </a:t>
            </a:r>
            <a:r>
              <a:rPr lang="en-US" i="1" dirty="0"/>
              <a:t>direct</a:t>
            </a:r>
            <a:r>
              <a:rPr lang="en-US" dirty="0"/>
              <a:t> causes.</a:t>
            </a:r>
          </a:p>
          <a:p>
            <a:r>
              <a:rPr lang="en-US" dirty="0"/>
              <a:t>Directed paths represent </a:t>
            </a:r>
            <a:r>
              <a:rPr lang="en-US" i="1" dirty="0"/>
              <a:t>indirect</a:t>
            </a:r>
            <a:r>
              <a:rPr lang="en-US" dirty="0"/>
              <a:t> causes.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Causal Model: A framework for expressing complex causal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290F2B4-D9DE-4E7C-B957-862D0FDEA647}"/>
                  </a:ext>
                </a:extLst>
              </p:cNvPr>
              <p:cNvSpPr txBox="1"/>
              <p:nvPr/>
            </p:nvSpPr>
            <p:spPr>
              <a:xfrm>
                <a:off x="6022790" y="2539096"/>
                <a:ext cx="5398672" cy="2925356"/>
              </a:xfrm>
              <a:prstGeom prst="rect">
                <a:avLst/>
              </a:prstGeom>
              <a:noFill/>
            </p:spPr>
            <p:txBody>
              <a:bodyPr wrap="square" lIns="179310" tIns="143448" rIns="179310" bIns="143448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𝑂𝑐𝑐𝑢𝑝𝑎𝑡𝑖𝑜𝑛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𝑂𝑐𝑐𝑢𝑝𝑎𝑡𝑖𝑜𝑛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endParaRPr lang="en-US" sz="32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𝑂𝑐𝑐𝑢𝑝𝑎𝑡𝑖𝑜𝑛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b="0" i="1" smtClean="0">
                                  <a:gradFill>
                                    <a:gsLst>
                                      <a:gs pos="2917">
                                        <a:schemeClr val="tx1"/>
                                      </a:gs>
                                      <a:gs pos="30000">
                                        <a:schemeClr val="tx1"/>
                                      </a:gs>
                                    </a:gsLst>
                                    <a:lin ang="5400000" scaled="0"/>
                                  </a:gra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b="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90F2B4-D9DE-4E7C-B957-862D0FDEA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790" y="2539096"/>
                <a:ext cx="5398672" cy="2925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="" xmlns:a16="http://schemas.microsoft.com/office/drawing/2014/main" id="{2F405765-CF9F-41E9-A57F-CD4E62681F1E}"/>
              </a:ext>
            </a:extLst>
          </p:cNvPr>
          <p:cNvSpPr/>
          <p:nvPr/>
        </p:nvSpPr>
        <p:spPr>
          <a:xfrm>
            <a:off x="658639" y="1688741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911EC8B-7004-4E2A-B545-7DA287859120}"/>
              </a:ext>
            </a:extLst>
          </p:cNvPr>
          <p:cNvSpPr/>
          <p:nvPr/>
        </p:nvSpPr>
        <p:spPr>
          <a:xfrm>
            <a:off x="4660914" y="494988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7A60D9-775D-4CB9-896B-FACDC7F7AE1A}"/>
              </a:ext>
            </a:extLst>
          </p:cNvPr>
          <p:cNvSpPr/>
          <p:nvPr/>
        </p:nvSpPr>
        <p:spPr>
          <a:xfrm>
            <a:off x="874137" y="495923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A2116F3-7845-48AC-976A-D39DC19E2FF6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1305200" y="2550867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C04504B-BD4F-421F-BBA9-A4DD01855A4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305200" y="2550867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6554765-B1A7-42DD-A54B-A82BB29DABD0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1736263" y="5380946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6C0D493-56F5-48CD-A3FA-8F2A90390C57}"/>
              </a:ext>
            </a:extLst>
          </p:cNvPr>
          <p:cNvSpPr/>
          <p:nvPr/>
        </p:nvSpPr>
        <p:spPr>
          <a:xfrm>
            <a:off x="3921509" y="1679387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B14F55D-86DB-4266-998C-4B8DE5AE3BE3}"/>
              </a:ext>
            </a:extLst>
          </p:cNvPr>
          <p:cNvCxnSpPr>
            <a:cxnSpLocks/>
            <a:stCxn id="14" idx="4"/>
            <a:endCxn id="9" idx="0"/>
          </p:cNvCxnSpPr>
          <p:nvPr/>
        </p:nvCxnSpPr>
        <p:spPr>
          <a:xfrm>
            <a:off x="5061290" y="2541513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887DDB7-04C8-4DD9-9E20-34C467ACACD6}"/>
              </a:ext>
            </a:extLst>
          </p:cNvPr>
          <p:cNvSpPr/>
          <p:nvPr/>
        </p:nvSpPr>
        <p:spPr>
          <a:xfrm>
            <a:off x="1782484" y="3296964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D3EF481-E761-4466-AA43-EFA30D0598E8}"/>
              </a:ext>
            </a:extLst>
          </p:cNvPr>
          <p:cNvCxnSpPr>
            <a:cxnSpLocks/>
          </p:cNvCxnSpPr>
          <p:nvPr/>
        </p:nvCxnSpPr>
        <p:spPr>
          <a:xfrm flipV="1">
            <a:off x="3721395" y="2563335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8F298B6C-48DF-41D1-8886-5F3B8DE81BB7}"/>
              </a:ext>
            </a:extLst>
          </p:cNvPr>
          <p:cNvCxnSpPr>
            <a:cxnSpLocks/>
            <a:stCxn id="8" idx="4"/>
            <a:endCxn id="9" idx="2"/>
          </p:cNvCxnSpPr>
          <p:nvPr/>
        </p:nvCxnSpPr>
        <p:spPr>
          <a:xfrm rot="16200000" flipH="1">
            <a:off x="1568018" y="2288049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40E44D3-CD75-4DE5-AEB9-AD32B1F41070}"/>
              </a:ext>
            </a:extLst>
          </p:cNvPr>
          <p:cNvCxnSpPr>
            <a:cxnSpLocks/>
            <a:stCxn id="16" idx="4"/>
            <a:endCxn id="10" idx="7"/>
          </p:cNvCxnSpPr>
          <p:nvPr/>
        </p:nvCxnSpPr>
        <p:spPr>
          <a:xfrm flipH="1">
            <a:off x="1610008" y="4159090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28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Causal Model: A framework for expressing complex causal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8290F2B4-D9DE-4E7C-B957-862D0FDEA647}"/>
                  </a:ext>
                </a:extLst>
              </p:cNvPr>
              <p:cNvSpPr txBox="1"/>
              <p:nvPr/>
            </p:nvSpPr>
            <p:spPr>
              <a:xfrm>
                <a:off x="5360291" y="2539096"/>
                <a:ext cx="6831709" cy="3256664"/>
              </a:xfrm>
              <a:prstGeom prst="rect">
                <a:avLst/>
              </a:prstGeom>
              <a:noFill/>
            </p:spPr>
            <p:txBody>
              <a:bodyPr wrap="square" lIns="179310" tIns="143448" rIns="179310" bIns="143448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3200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Markov assumption:</a:t>
                </a:r>
                <a:r>
                  <a:rPr lang="en-US" sz="320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A node is independent of all its non-descendants given its parents. </a:t>
                </a: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endPara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𝑂𝑐𝑐</m:t>
                          </m:r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e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3200" i="1" dirty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i="1" dirty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𝑆𝑡𝑟𝑒𝑠𝑠</m:t>
                          </m:r>
                        </m:e>
                      </m:d>
                      <m:r>
                        <a:rPr lang="en-US" sz="3200" b="0" i="1" dirty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 dirty="0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𝑂𝑐𝑐</m:t>
                          </m:r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e>
                          <m:r>
                            <a:rPr lang="en-US" sz="3200" i="1" dirty="0" err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𝐴𝑔𝑒</m:t>
                          </m:r>
                        </m:e>
                      </m:d>
                    </m:oMath>
                  </m:oMathPara>
                </a14:m>
                <a:endPara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𝑂𝑐𝑐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.,</m:t>
                          </m:r>
                          <m:r>
                            <a:rPr lang="en-US" sz="3200" b="0" i="1" smtClean="0">
                              <a:gradFill>
                                <a:gsLst>
                                  <a:gs pos="2917">
                                    <a:schemeClr val="tx1"/>
                                  </a:gs>
                                  <a:gs pos="30000">
                                    <a:schemeClr val="tx1"/>
                                  </a:gs>
                                </a:gsLst>
                                <a:lin ang="5400000" scaled="0"/>
                              </a:gradFill>
                              <a:latin typeface="Cambria Math" panose="02040503050406030204" pitchFamily="18" charset="0"/>
                            </a:rPr>
                            <m:t>𝑆𝑡𝑟𝑒𝑠𝑠</m:t>
                          </m:r>
                        </m:e>
                      </m:d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𝑂𝑐𝑐</m:t>
                      </m:r>
                      <m:r>
                        <a:rPr lang="en-US" sz="3200" b="0" i="1" smtClean="0">
                          <a:gradFill>
                            <a:gsLst>
                              <a:gs pos="2917">
                                <a:schemeClr val="tx1"/>
                              </a:gs>
                              <a:gs pos="3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32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90F2B4-D9DE-4E7C-B957-862D0FDEA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291" y="2539096"/>
                <a:ext cx="6831709" cy="3256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="" xmlns:a16="http://schemas.microsoft.com/office/drawing/2014/main" id="{2F405765-CF9F-41E9-A57F-CD4E62681F1E}"/>
              </a:ext>
            </a:extLst>
          </p:cNvPr>
          <p:cNvSpPr/>
          <p:nvPr/>
        </p:nvSpPr>
        <p:spPr>
          <a:xfrm>
            <a:off x="658639" y="1688741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911EC8B-7004-4E2A-B545-7DA287859120}"/>
              </a:ext>
            </a:extLst>
          </p:cNvPr>
          <p:cNvSpPr/>
          <p:nvPr/>
        </p:nvSpPr>
        <p:spPr>
          <a:xfrm>
            <a:off x="4660914" y="494988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2D7A60D9-775D-4CB9-896B-FACDC7F7AE1A}"/>
              </a:ext>
            </a:extLst>
          </p:cNvPr>
          <p:cNvSpPr/>
          <p:nvPr/>
        </p:nvSpPr>
        <p:spPr>
          <a:xfrm>
            <a:off x="874137" y="495923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A2116F3-7845-48AC-976A-D39DC19E2FF6}"/>
              </a:ext>
            </a:extLst>
          </p:cNvPr>
          <p:cNvCxnSpPr>
            <a:cxnSpLocks/>
            <a:stCxn id="8" idx="4"/>
            <a:endCxn id="10" idx="0"/>
          </p:cNvCxnSpPr>
          <p:nvPr/>
        </p:nvCxnSpPr>
        <p:spPr>
          <a:xfrm>
            <a:off x="1305200" y="2550867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DC04504B-BD4F-421F-BBA9-A4DD01855A4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305200" y="2550867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6554765-B1A7-42DD-A54B-A82BB29DABD0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1736263" y="5380946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6C0D493-56F5-48CD-A3FA-8F2A90390C57}"/>
              </a:ext>
            </a:extLst>
          </p:cNvPr>
          <p:cNvSpPr/>
          <p:nvPr/>
        </p:nvSpPr>
        <p:spPr>
          <a:xfrm>
            <a:off x="3921509" y="1679387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B14F55D-86DB-4266-998C-4B8DE5AE3BE3}"/>
              </a:ext>
            </a:extLst>
          </p:cNvPr>
          <p:cNvCxnSpPr>
            <a:cxnSpLocks/>
            <a:stCxn id="14" idx="4"/>
            <a:endCxn id="9" idx="0"/>
          </p:cNvCxnSpPr>
          <p:nvPr/>
        </p:nvCxnSpPr>
        <p:spPr>
          <a:xfrm>
            <a:off x="5061290" y="2541513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A887DDB7-04C8-4DD9-9E20-34C467ACACD6}"/>
              </a:ext>
            </a:extLst>
          </p:cNvPr>
          <p:cNvSpPr/>
          <p:nvPr/>
        </p:nvSpPr>
        <p:spPr>
          <a:xfrm>
            <a:off x="1782484" y="3296964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AD3EF481-E761-4466-AA43-EFA30D0598E8}"/>
              </a:ext>
            </a:extLst>
          </p:cNvPr>
          <p:cNvCxnSpPr>
            <a:cxnSpLocks/>
          </p:cNvCxnSpPr>
          <p:nvPr/>
        </p:nvCxnSpPr>
        <p:spPr>
          <a:xfrm flipV="1">
            <a:off x="3721395" y="2563335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="" xmlns:a16="http://schemas.microsoft.com/office/drawing/2014/main" id="{8F298B6C-48DF-41D1-8886-5F3B8DE81BB7}"/>
              </a:ext>
            </a:extLst>
          </p:cNvPr>
          <p:cNvCxnSpPr>
            <a:cxnSpLocks/>
            <a:stCxn id="8" idx="4"/>
            <a:endCxn id="9" idx="2"/>
          </p:cNvCxnSpPr>
          <p:nvPr/>
        </p:nvCxnSpPr>
        <p:spPr>
          <a:xfrm rot="16200000" flipH="1">
            <a:off x="1568018" y="2288049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440E44D3-CD75-4DE5-AEB9-AD32B1F41070}"/>
              </a:ext>
            </a:extLst>
          </p:cNvPr>
          <p:cNvCxnSpPr>
            <a:cxnSpLocks/>
            <a:stCxn id="16" idx="4"/>
            <a:endCxn id="10" idx="7"/>
          </p:cNvCxnSpPr>
          <p:nvPr/>
        </p:nvCxnSpPr>
        <p:spPr>
          <a:xfrm flipH="1">
            <a:off x="1610008" y="4159090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8124C55-8121-4E63-ADE4-89FA00F606DB}"/>
                  </a:ext>
                </a:extLst>
              </p:cNvPr>
              <p:cNvSpPr txBox="1"/>
              <p:nvPr/>
            </p:nvSpPr>
            <p:spPr>
              <a:xfrm>
                <a:off x="331276" y="5876286"/>
                <a:ext cx="1134298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𝑺𝒕𝒓𝒆𝒔𝒔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𝑨𝒈𝒆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𝑺𝒕𝒓𝒆𝒔𝒔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124C55-8121-4E63-ADE4-89FA00F6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6" y="5876286"/>
                <a:ext cx="11342982" cy="862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34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680" y="1591803"/>
            <a:ext cx="9978639" cy="3508653"/>
          </a:xfrm>
        </p:spPr>
        <p:txBody>
          <a:bodyPr/>
          <a:lstStyle/>
          <a:p>
            <a:r>
              <a:rPr lang="en-US" sz="5250" dirty="0"/>
              <a:t>Why should we care about causality?</a:t>
            </a:r>
            <a:r>
              <a:rPr lang="en-US" sz="2700" dirty="0"/>
              <a:t> </a:t>
            </a:r>
            <a:r>
              <a:rPr lang="en-US" sz="2700" dirty="0">
                <a:cs typeface="Calibri Light"/>
              </a:rPr>
              <a:t/>
            </a:r>
            <a:br>
              <a:rPr lang="en-US" sz="2700" dirty="0">
                <a:cs typeface="Calibri Light"/>
              </a:rPr>
            </a:br>
            <a:r>
              <a:rPr lang="en-US" sz="2700" dirty="0">
                <a:cs typeface="Calibri Light"/>
              </a:rPr>
              <a:t/>
            </a:r>
            <a:br>
              <a:rPr lang="en-US" sz="2700" dirty="0">
                <a:cs typeface="Calibri Light"/>
              </a:rPr>
            </a:br>
            <a:r>
              <a:rPr lang="en-US" sz="2700" dirty="0"/>
              <a:t>We have increasing amounts of data and highly accurate predictions. </a:t>
            </a:r>
            <a:r>
              <a:rPr lang="en-US" sz="2700" dirty="0">
                <a:cs typeface="Calibri Light"/>
              </a:rPr>
              <a:t/>
            </a:r>
            <a:br>
              <a:rPr lang="en-US" sz="2700" dirty="0">
                <a:cs typeface="Calibri Light"/>
              </a:rPr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How is causal inference useful?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5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309F92B-F5BA-4FC7-B40E-3A2ABB3C14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2352" y="1690689"/>
            <a:ext cx="5441447" cy="3647501"/>
          </a:xfrm>
        </p:spPr>
        <p:txBody>
          <a:bodyPr>
            <a:noAutofit/>
          </a:bodyPr>
          <a:lstStyle/>
          <a:p>
            <a:r>
              <a:rPr lang="en-US" sz="3200" b="1" dirty="0"/>
              <a:t>Counterfactual (Intervention) world:</a:t>
            </a:r>
            <a:endParaRPr lang="en-US" sz="3200" dirty="0"/>
          </a:p>
          <a:p>
            <a:r>
              <a:rPr lang="en-US" sz="3200" dirty="0"/>
              <a:t>All edges to Treatment T removed, </a:t>
            </a:r>
            <a:r>
              <a:rPr lang="en-US" sz="3200" i="1" dirty="0"/>
              <a:t>keeping everything else the same</a:t>
            </a:r>
            <a:r>
              <a:rPr lang="en-US" sz="3200" dirty="0"/>
              <a:t>. </a:t>
            </a:r>
          </a:p>
          <a:p>
            <a:r>
              <a:rPr lang="en-US" sz="3200" dirty="0"/>
              <a:t>Observed correlation = P(Y|T)</a:t>
            </a:r>
          </a:p>
          <a:p>
            <a:r>
              <a:rPr lang="en-US" sz="3200" dirty="0"/>
              <a:t>Causal Effect = P*(Y|T)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Structural Causal Model: Causal effect is represented by the intervention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23DC2D5-2348-4391-95D7-29C3E5763B83}"/>
              </a:ext>
            </a:extLst>
          </p:cNvPr>
          <p:cNvSpPr/>
          <p:nvPr/>
        </p:nvSpPr>
        <p:spPr>
          <a:xfrm>
            <a:off x="191639" y="168874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1077FFA-B895-4A80-B811-466C7040EADB}"/>
              </a:ext>
            </a:extLst>
          </p:cNvPr>
          <p:cNvSpPr/>
          <p:nvPr/>
        </p:nvSpPr>
        <p:spPr>
          <a:xfrm>
            <a:off x="4193914" y="494988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5A3F8A0-BA2A-44F5-B538-FB3C5E4DB3B3}"/>
              </a:ext>
            </a:extLst>
          </p:cNvPr>
          <p:cNvSpPr/>
          <p:nvPr/>
        </p:nvSpPr>
        <p:spPr>
          <a:xfrm>
            <a:off x="407137" y="4959238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8AA095C-5CCC-4677-B41E-BB065AEED05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838200" y="2550868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23C43C9-AE62-42FA-AEE9-1CD6FB559348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269263" y="5380947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A3E1F8B-AC1C-4632-A07D-61BCD6BACED0}"/>
              </a:ext>
            </a:extLst>
          </p:cNvPr>
          <p:cNvSpPr/>
          <p:nvPr/>
        </p:nvSpPr>
        <p:spPr>
          <a:xfrm>
            <a:off x="3454509" y="1679388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017279-7303-4FD2-AA30-DFF0B0AAFA0A}"/>
              </a:ext>
            </a:extLst>
          </p:cNvPr>
          <p:cNvCxnSpPr>
            <a:cxnSpLocks/>
            <a:stCxn id="13" idx="4"/>
            <a:endCxn id="8" idx="0"/>
          </p:cNvCxnSpPr>
          <p:nvPr/>
        </p:nvCxnSpPr>
        <p:spPr>
          <a:xfrm>
            <a:off x="4594290" y="2541514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13929C-634E-4C95-8FFB-3F265D55A8F0}"/>
              </a:ext>
            </a:extLst>
          </p:cNvPr>
          <p:cNvSpPr/>
          <p:nvPr/>
        </p:nvSpPr>
        <p:spPr>
          <a:xfrm>
            <a:off x="1315484" y="3296965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ED6BA49-0CAF-4EA2-BB5F-E9919B8188DD}"/>
              </a:ext>
            </a:extLst>
          </p:cNvPr>
          <p:cNvCxnSpPr>
            <a:cxnSpLocks/>
          </p:cNvCxnSpPr>
          <p:nvPr/>
        </p:nvCxnSpPr>
        <p:spPr>
          <a:xfrm flipV="1">
            <a:off x="3254395" y="2563336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998B8AFA-463F-4FAC-880E-9538C51D0AC1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 rot="16200000" flipH="1">
            <a:off x="1101018" y="2288050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3A9C07B-2176-4757-B18B-5D5C81D85D0C}"/>
                  </a:ext>
                </a:extLst>
              </p:cNvPr>
              <p:cNvSpPr txBox="1"/>
              <p:nvPr/>
            </p:nvSpPr>
            <p:spPr>
              <a:xfrm>
                <a:off x="331276" y="5876286"/>
                <a:ext cx="113429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𝑺𝒕𝒓𝒆𝒔𝒔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sSup>
                        <m:sSup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𝑨𝒈𝒆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𝑺𝒕𝒓𝒆𝒔𝒔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A9C07B-2176-4757-B18B-5D5C81D85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6" y="5876286"/>
                <a:ext cx="11342982" cy="830997"/>
              </a:xfrm>
              <a:prstGeom prst="rect">
                <a:avLst/>
              </a:prstGeom>
              <a:blipFill>
                <a:blip r:embed="rId2"/>
                <a:stretch>
                  <a:fillRect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277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="" xmlns:a16="http://schemas.microsoft.com/office/drawing/2014/main" id="{4309F92B-F5BA-4FC7-B40E-3A2ABB3C146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150845" y="2030935"/>
                <a:ext cx="6860150" cy="364750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320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𝐴𝑔𝑒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𝑂𝑐𝑐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𝐴𝑔𝑒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𝑂𝑐𝑐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309F92B-F5BA-4FC7-B40E-3A2ABB3C1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150845" y="2030935"/>
                <a:ext cx="6860150" cy="3647501"/>
              </a:xfrm>
              <a:blipFill>
                <a:blip r:embed="rId3"/>
                <a:stretch>
                  <a:fillRect r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Structural Causal Model: Causal effect is represented by the intervention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23DC2D5-2348-4391-95D7-29C3E5763B83}"/>
              </a:ext>
            </a:extLst>
          </p:cNvPr>
          <p:cNvSpPr/>
          <p:nvPr/>
        </p:nvSpPr>
        <p:spPr>
          <a:xfrm>
            <a:off x="191639" y="168874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1077FFA-B895-4A80-B811-466C7040EADB}"/>
              </a:ext>
            </a:extLst>
          </p:cNvPr>
          <p:cNvSpPr/>
          <p:nvPr/>
        </p:nvSpPr>
        <p:spPr>
          <a:xfrm>
            <a:off x="4193914" y="494988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5A3F8A0-BA2A-44F5-B538-FB3C5E4DB3B3}"/>
              </a:ext>
            </a:extLst>
          </p:cNvPr>
          <p:cNvSpPr/>
          <p:nvPr/>
        </p:nvSpPr>
        <p:spPr>
          <a:xfrm>
            <a:off x="407137" y="4959238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8AA095C-5CCC-4677-B41E-BB065AEED05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838200" y="2550868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23C43C9-AE62-42FA-AEE9-1CD6FB559348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269263" y="5380947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A3E1F8B-AC1C-4632-A07D-61BCD6BACED0}"/>
              </a:ext>
            </a:extLst>
          </p:cNvPr>
          <p:cNvSpPr/>
          <p:nvPr/>
        </p:nvSpPr>
        <p:spPr>
          <a:xfrm>
            <a:off x="3454509" y="1679388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017279-7303-4FD2-AA30-DFF0B0AAFA0A}"/>
              </a:ext>
            </a:extLst>
          </p:cNvPr>
          <p:cNvCxnSpPr>
            <a:cxnSpLocks/>
            <a:stCxn id="13" idx="4"/>
            <a:endCxn id="8" idx="0"/>
          </p:cNvCxnSpPr>
          <p:nvPr/>
        </p:nvCxnSpPr>
        <p:spPr>
          <a:xfrm>
            <a:off x="4594290" y="2541514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13929C-634E-4C95-8FFB-3F265D55A8F0}"/>
              </a:ext>
            </a:extLst>
          </p:cNvPr>
          <p:cNvSpPr/>
          <p:nvPr/>
        </p:nvSpPr>
        <p:spPr>
          <a:xfrm>
            <a:off x="1315484" y="3296965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ED6BA49-0CAF-4EA2-BB5F-E9919B8188DD}"/>
              </a:ext>
            </a:extLst>
          </p:cNvPr>
          <p:cNvCxnSpPr>
            <a:cxnSpLocks/>
          </p:cNvCxnSpPr>
          <p:nvPr/>
        </p:nvCxnSpPr>
        <p:spPr>
          <a:xfrm flipV="1">
            <a:off x="3254395" y="2563336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998B8AFA-463F-4FAC-880E-9538C51D0AC1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 rot="16200000" flipH="1">
            <a:off x="1101018" y="2288050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3A9C07B-2176-4757-B18B-5D5C81D85D0C}"/>
                  </a:ext>
                </a:extLst>
              </p:cNvPr>
              <p:cNvSpPr txBox="1"/>
              <p:nvPr/>
            </p:nvSpPr>
            <p:spPr>
              <a:xfrm>
                <a:off x="331276" y="5876286"/>
                <a:ext cx="11162152" cy="119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0" dirty="0" smtClean="0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𝑨𝒈𝒆</m:t>
                          </m:r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𝑺𝒕𝒓𝒆𝒔𝒔</m:t>
                          </m:r>
                        </m:e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sSup>
                        <m:sSupPr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b="1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𝑨𝒈𝒆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𝑶𝒄𝒄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𝑨𝒈𝒆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𝑺𝒕𝒓𝒆𝒔𝒔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A9C07B-2176-4757-B18B-5D5C81D85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6" y="5876286"/>
                <a:ext cx="11162152" cy="119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331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="" xmlns:a16="http://schemas.microsoft.com/office/drawing/2014/main" id="{4309F92B-F5BA-4FC7-B40E-3A2ABB3C146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77282" y="2708849"/>
                <a:ext cx="7414718" cy="364750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𝐴𝑔𝑒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𝑂𝑐𝑐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𝐴𝑔𝑒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𝑂𝑐𝑐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b="1" dirty="0"/>
              </a:p>
              <a:p>
                <a:r>
                  <a:rPr lang="en-US" sz="3200" b="1" dirty="0"/>
                  <a:t>Causal Effect: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4309F92B-F5BA-4FC7-B40E-3A2ABB3C1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77282" y="2708849"/>
                <a:ext cx="7414718" cy="36475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Structural Causal Model: Causal effect is represented by the intervention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23DC2D5-2348-4391-95D7-29C3E5763B83}"/>
              </a:ext>
            </a:extLst>
          </p:cNvPr>
          <p:cNvSpPr/>
          <p:nvPr/>
        </p:nvSpPr>
        <p:spPr>
          <a:xfrm>
            <a:off x="191639" y="168874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1077FFA-B895-4A80-B811-466C7040EADB}"/>
              </a:ext>
            </a:extLst>
          </p:cNvPr>
          <p:cNvSpPr/>
          <p:nvPr/>
        </p:nvSpPr>
        <p:spPr>
          <a:xfrm>
            <a:off x="4193914" y="494988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5A3F8A0-BA2A-44F5-B538-FB3C5E4DB3B3}"/>
              </a:ext>
            </a:extLst>
          </p:cNvPr>
          <p:cNvSpPr/>
          <p:nvPr/>
        </p:nvSpPr>
        <p:spPr>
          <a:xfrm>
            <a:off x="407137" y="4959238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8AA095C-5CCC-4677-B41E-BB065AEED053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838200" y="2550868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23C43C9-AE62-42FA-AEE9-1CD6FB559348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269263" y="5380947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A3E1F8B-AC1C-4632-A07D-61BCD6BACED0}"/>
              </a:ext>
            </a:extLst>
          </p:cNvPr>
          <p:cNvSpPr/>
          <p:nvPr/>
        </p:nvSpPr>
        <p:spPr>
          <a:xfrm>
            <a:off x="3454509" y="1679388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017279-7303-4FD2-AA30-DFF0B0AAFA0A}"/>
              </a:ext>
            </a:extLst>
          </p:cNvPr>
          <p:cNvCxnSpPr>
            <a:cxnSpLocks/>
            <a:stCxn id="13" idx="4"/>
            <a:endCxn id="8" idx="0"/>
          </p:cNvCxnSpPr>
          <p:nvPr/>
        </p:nvCxnSpPr>
        <p:spPr>
          <a:xfrm>
            <a:off x="4594290" y="2541514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C13929C-634E-4C95-8FFB-3F265D55A8F0}"/>
              </a:ext>
            </a:extLst>
          </p:cNvPr>
          <p:cNvSpPr/>
          <p:nvPr/>
        </p:nvSpPr>
        <p:spPr>
          <a:xfrm>
            <a:off x="1315484" y="3296965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CED6BA49-0CAF-4EA2-BB5F-E9919B8188DD}"/>
              </a:ext>
            </a:extLst>
          </p:cNvPr>
          <p:cNvCxnSpPr>
            <a:cxnSpLocks/>
          </p:cNvCxnSpPr>
          <p:nvPr/>
        </p:nvCxnSpPr>
        <p:spPr>
          <a:xfrm flipV="1">
            <a:off x="3254395" y="2563336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="" xmlns:a16="http://schemas.microsoft.com/office/drawing/2014/main" id="{998B8AFA-463F-4FAC-880E-9538C51D0AC1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 rot="16200000" flipH="1">
            <a:off x="1101018" y="2288050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005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01DD4A-54B5-4745-8010-668060662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639" y="5571977"/>
            <a:ext cx="8740639" cy="1389844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The graph encodes all causal assumptions.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Structural Causal Model makes assumptions explicit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FC1097-7DC0-45E2-B7DC-7074A3294710}"/>
              </a:ext>
            </a:extLst>
          </p:cNvPr>
          <p:cNvSpPr/>
          <p:nvPr/>
        </p:nvSpPr>
        <p:spPr>
          <a:xfrm>
            <a:off x="658639" y="1688741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3E8F787-083D-496F-B78A-8AD04408BCEC}"/>
              </a:ext>
            </a:extLst>
          </p:cNvPr>
          <p:cNvSpPr/>
          <p:nvPr/>
        </p:nvSpPr>
        <p:spPr>
          <a:xfrm>
            <a:off x="4660914" y="494988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E2FEE65-307D-4D05-AC25-850CE288F422}"/>
              </a:ext>
            </a:extLst>
          </p:cNvPr>
          <p:cNvSpPr/>
          <p:nvPr/>
        </p:nvSpPr>
        <p:spPr>
          <a:xfrm>
            <a:off x="874137" y="495923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1D6323C-42AA-4EBF-92A9-7887DBF6EDAF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1305200" y="2550867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BC05FAD-BACC-4C5E-932E-5AB3CD6910CA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305200" y="2550867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0CF7FA2-DF20-4ED3-8B7A-21FAD2E7EB58}"/>
              </a:ext>
            </a:extLst>
          </p:cNvPr>
          <p:cNvCxnSpPr>
            <a:cxnSpLocks/>
            <a:stCxn id="11" idx="6"/>
            <a:endCxn id="8" idx="2"/>
          </p:cNvCxnSpPr>
          <p:nvPr/>
        </p:nvCxnSpPr>
        <p:spPr>
          <a:xfrm flipV="1">
            <a:off x="1736263" y="5380946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81ECBF2-77DF-42CA-9F15-F1CDFB854273}"/>
              </a:ext>
            </a:extLst>
          </p:cNvPr>
          <p:cNvSpPr/>
          <p:nvPr/>
        </p:nvSpPr>
        <p:spPr>
          <a:xfrm>
            <a:off x="3921509" y="1679387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B73ACC8-C080-487D-8BA9-094A9EBA4463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>
            <a:off x="5061290" y="2541513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C6DD3C4-1C21-491A-9483-4F88FACAA20D}"/>
              </a:ext>
            </a:extLst>
          </p:cNvPr>
          <p:cNvSpPr/>
          <p:nvPr/>
        </p:nvSpPr>
        <p:spPr>
          <a:xfrm>
            <a:off x="1782484" y="3296964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475ECC8-1A2D-4153-8740-5AAB548185A2}"/>
              </a:ext>
            </a:extLst>
          </p:cNvPr>
          <p:cNvCxnSpPr>
            <a:cxnSpLocks/>
          </p:cNvCxnSpPr>
          <p:nvPr/>
        </p:nvCxnSpPr>
        <p:spPr>
          <a:xfrm flipV="1">
            <a:off x="3721395" y="2563335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A2875AE2-8B29-40D3-AE37-EE4D993CCF2C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 rot="16200000" flipH="1">
            <a:off x="1568018" y="2288049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86F3BD44-2702-4BBE-A316-BDAC6FD568CB}"/>
              </a:ext>
            </a:extLst>
          </p:cNvPr>
          <p:cNvSpPr/>
          <p:nvPr/>
        </p:nvSpPr>
        <p:spPr>
          <a:xfrm>
            <a:off x="6484149" y="1644759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DEA453E5-FA3B-4144-89FE-48D078C385BF}"/>
              </a:ext>
            </a:extLst>
          </p:cNvPr>
          <p:cNvSpPr/>
          <p:nvPr/>
        </p:nvSpPr>
        <p:spPr>
          <a:xfrm>
            <a:off x="10486424" y="4905901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88C0B208-563F-41D6-8683-23054859EB7D}"/>
              </a:ext>
            </a:extLst>
          </p:cNvPr>
          <p:cNvSpPr/>
          <p:nvPr/>
        </p:nvSpPr>
        <p:spPr>
          <a:xfrm>
            <a:off x="6699647" y="4915255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E66667EB-682D-4953-8010-1E6993652342}"/>
              </a:ext>
            </a:extLst>
          </p:cNvPr>
          <p:cNvCxnSpPr>
            <a:cxnSpLocks/>
            <a:stCxn id="20" idx="4"/>
            <a:endCxn id="22" idx="0"/>
          </p:cNvCxnSpPr>
          <p:nvPr/>
        </p:nvCxnSpPr>
        <p:spPr>
          <a:xfrm>
            <a:off x="7130710" y="2506885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E51C347D-A7A9-4F0F-8C1E-23543238FAD7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7130710" y="2506885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A67DA7DB-A423-4CAF-8BD2-B90A34F9DD35}"/>
              </a:ext>
            </a:extLst>
          </p:cNvPr>
          <p:cNvCxnSpPr>
            <a:cxnSpLocks/>
            <a:stCxn id="22" idx="6"/>
            <a:endCxn id="21" idx="2"/>
          </p:cNvCxnSpPr>
          <p:nvPr/>
        </p:nvCxnSpPr>
        <p:spPr>
          <a:xfrm flipV="1">
            <a:off x="7561773" y="5336964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0B3D71C-CDFB-4A3C-875E-26644C41EFB9}"/>
              </a:ext>
            </a:extLst>
          </p:cNvPr>
          <p:cNvSpPr/>
          <p:nvPr/>
        </p:nvSpPr>
        <p:spPr>
          <a:xfrm>
            <a:off x="9747019" y="1635405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Exercise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BB1DA956-C9BE-43D7-94E2-ABB54B34E3D8}"/>
              </a:ext>
            </a:extLst>
          </p:cNvPr>
          <p:cNvCxnSpPr>
            <a:cxnSpLocks/>
            <a:stCxn id="26" idx="4"/>
            <a:endCxn id="21" idx="0"/>
          </p:cNvCxnSpPr>
          <p:nvPr/>
        </p:nvCxnSpPr>
        <p:spPr>
          <a:xfrm>
            <a:off x="10886800" y="2497531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7B88B17-6E54-4AA7-9C1F-0EDC78A45AB1}"/>
              </a:ext>
            </a:extLst>
          </p:cNvPr>
          <p:cNvSpPr/>
          <p:nvPr/>
        </p:nvSpPr>
        <p:spPr>
          <a:xfrm>
            <a:off x="7777270" y="3221808"/>
            <a:ext cx="2709153" cy="111896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Muscle Strength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3DE5A6B0-E100-456F-83EB-6993033E7B61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9655806" y="2497531"/>
            <a:ext cx="1230994" cy="771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="" xmlns:a16="http://schemas.microsoft.com/office/drawing/2014/main" id="{0E471D65-3CC2-4285-954E-2D4DD8222A17}"/>
              </a:ext>
            </a:extLst>
          </p:cNvPr>
          <p:cNvCxnSpPr>
            <a:cxnSpLocks/>
            <a:stCxn id="20" idx="4"/>
            <a:endCxn id="21" idx="2"/>
          </p:cNvCxnSpPr>
          <p:nvPr/>
        </p:nvCxnSpPr>
        <p:spPr>
          <a:xfrm rot="16200000" flipH="1">
            <a:off x="7393528" y="2244067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DC5D365-5F4C-4887-BA5D-800C7A48E4E2}"/>
              </a:ext>
            </a:extLst>
          </p:cNvPr>
          <p:cNvCxnSpPr>
            <a:cxnSpLocks/>
            <a:stCxn id="17" idx="4"/>
            <a:endCxn id="11" idx="7"/>
          </p:cNvCxnSpPr>
          <p:nvPr/>
        </p:nvCxnSpPr>
        <p:spPr>
          <a:xfrm flipH="1">
            <a:off x="1610008" y="4159090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40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Important: Assumptions are the edges that are </a:t>
            </a:r>
            <a:r>
              <a:rPr lang="en-US" i="1" dirty="0"/>
              <a:t>missing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FC1097-7DC0-45E2-B7DC-7074A3294710}"/>
              </a:ext>
            </a:extLst>
          </p:cNvPr>
          <p:cNvSpPr/>
          <p:nvPr/>
        </p:nvSpPr>
        <p:spPr>
          <a:xfrm>
            <a:off x="658639" y="1688741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3E8F787-083D-496F-B78A-8AD04408BCEC}"/>
              </a:ext>
            </a:extLst>
          </p:cNvPr>
          <p:cNvSpPr/>
          <p:nvPr/>
        </p:nvSpPr>
        <p:spPr>
          <a:xfrm>
            <a:off x="4660914" y="494988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E2FEE65-307D-4D05-AC25-850CE288F422}"/>
              </a:ext>
            </a:extLst>
          </p:cNvPr>
          <p:cNvSpPr/>
          <p:nvPr/>
        </p:nvSpPr>
        <p:spPr>
          <a:xfrm>
            <a:off x="874137" y="495923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1D6323C-42AA-4EBF-92A9-7887DBF6EDAF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>
            <a:off x="1305200" y="2550867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4BC05FAD-BACC-4C5E-932E-5AB3CD6910CA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305200" y="2550867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60CF7FA2-DF20-4ED3-8B7A-21FAD2E7EB58}"/>
              </a:ext>
            </a:extLst>
          </p:cNvPr>
          <p:cNvCxnSpPr>
            <a:cxnSpLocks/>
            <a:stCxn id="11" idx="6"/>
            <a:endCxn id="8" idx="2"/>
          </p:cNvCxnSpPr>
          <p:nvPr/>
        </p:nvCxnSpPr>
        <p:spPr>
          <a:xfrm flipV="1">
            <a:off x="1736263" y="5380946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381ECBF2-77DF-42CA-9F15-F1CDFB854273}"/>
              </a:ext>
            </a:extLst>
          </p:cNvPr>
          <p:cNvSpPr/>
          <p:nvPr/>
        </p:nvSpPr>
        <p:spPr>
          <a:xfrm>
            <a:off x="3921509" y="1679387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B73ACC8-C080-487D-8BA9-094A9EBA4463}"/>
              </a:ext>
            </a:extLst>
          </p:cNvPr>
          <p:cNvCxnSpPr>
            <a:cxnSpLocks/>
            <a:stCxn id="15" idx="4"/>
            <a:endCxn id="8" idx="0"/>
          </p:cNvCxnSpPr>
          <p:nvPr/>
        </p:nvCxnSpPr>
        <p:spPr>
          <a:xfrm>
            <a:off x="5061290" y="2541513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C6DD3C4-1C21-491A-9483-4F88FACAA20D}"/>
              </a:ext>
            </a:extLst>
          </p:cNvPr>
          <p:cNvSpPr/>
          <p:nvPr/>
        </p:nvSpPr>
        <p:spPr>
          <a:xfrm>
            <a:off x="1782484" y="3296964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475ECC8-1A2D-4153-8740-5AAB548185A2}"/>
              </a:ext>
            </a:extLst>
          </p:cNvPr>
          <p:cNvCxnSpPr>
            <a:cxnSpLocks/>
          </p:cNvCxnSpPr>
          <p:nvPr/>
        </p:nvCxnSpPr>
        <p:spPr>
          <a:xfrm flipV="1">
            <a:off x="3721395" y="2563335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A2875AE2-8B29-40D3-AE37-EE4D993CCF2C}"/>
              </a:ext>
            </a:extLst>
          </p:cNvPr>
          <p:cNvCxnSpPr>
            <a:cxnSpLocks/>
            <a:stCxn id="7" idx="4"/>
            <a:endCxn id="8" idx="2"/>
          </p:cNvCxnSpPr>
          <p:nvPr/>
        </p:nvCxnSpPr>
        <p:spPr>
          <a:xfrm rot="16200000" flipH="1">
            <a:off x="1568018" y="2288049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1DC5D365-5F4C-4887-BA5D-800C7A48E4E2}"/>
              </a:ext>
            </a:extLst>
          </p:cNvPr>
          <p:cNvCxnSpPr>
            <a:cxnSpLocks/>
            <a:stCxn id="17" idx="4"/>
            <a:endCxn id="11" idx="7"/>
          </p:cNvCxnSpPr>
          <p:nvPr/>
        </p:nvCxnSpPr>
        <p:spPr>
          <a:xfrm flipH="1">
            <a:off x="1610008" y="4159090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C5A185-323D-4231-9C27-60F1C3F16B0E}"/>
              </a:ext>
            </a:extLst>
          </p:cNvPr>
          <p:cNvSpPr txBox="1"/>
          <p:nvPr/>
        </p:nvSpPr>
        <p:spPr>
          <a:xfrm>
            <a:off x="6776581" y="1590805"/>
            <a:ext cx="4908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Assumption 1: </a:t>
            </a:r>
            <a:r>
              <a:rPr lang="en-US" sz="2400" dirty="0"/>
              <a:t>Occupation does affect outcome Y.</a:t>
            </a:r>
          </a:p>
          <a:p>
            <a:r>
              <a:rPr lang="en-US" sz="2400" b="1" dirty="0"/>
              <a:t>Assumption 2: </a:t>
            </a:r>
            <a:r>
              <a:rPr lang="en-US" sz="2400" dirty="0"/>
              <a:t>Age does not affect stress.</a:t>
            </a:r>
          </a:p>
          <a:p>
            <a:r>
              <a:rPr lang="en-US" sz="2400" b="1" dirty="0"/>
              <a:t>Assumption 3: </a:t>
            </a:r>
            <a:r>
              <a:rPr lang="en-US" sz="2400" dirty="0"/>
              <a:t>Stress does not affect Occupation.</a:t>
            </a:r>
          </a:p>
          <a:p>
            <a:r>
              <a:rPr lang="en-US" sz="2400" b="1" dirty="0"/>
              <a:t>Assumption 4: </a:t>
            </a:r>
            <a:r>
              <a:rPr lang="en-US" sz="2400" dirty="0"/>
              <a:t>Treatment does not affect stress.</a:t>
            </a:r>
          </a:p>
          <a:p>
            <a:endParaRPr lang="en-US" sz="2400" i="1" dirty="0"/>
          </a:p>
          <a:p>
            <a:r>
              <a:rPr lang="en-US" sz="2400" i="1" dirty="0"/>
              <a:t>..and so on.</a:t>
            </a:r>
          </a:p>
          <a:p>
            <a:endParaRPr lang="en-US" sz="2400" i="1" dirty="0"/>
          </a:p>
          <a:p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1D1A79-124B-473F-8E82-5C40B0A7D76A}"/>
              </a:ext>
            </a:extLst>
          </p:cNvPr>
          <p:cNvSpPr txBox="1"/>
          <p:nvPr/>
        </p:nvSpPr>
        <p:spPr>
          <a:xfrm>
            <a:off x="438411" y="5962389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Condition for validity: </a:t>
            </a:r>
            <a:r>
              <a:rPr lang="en-US" sz="2800" dirty="0"/>
              <a:t>The graph reflects all relevant causal processes.</a:t>
            </a:r>
          </a:p>
        </p:txBody>
      </p:sp>
    </p:spTree>
    <p:extLst>
      <p:ext uri="{BB962C8B-B14F-4D97-AF65-F5344CB8AC3E}">
        <p14:creationId xmlns:p14="http://schemas.microsoft.com/office/powerpoint/2010/main" val="159520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57685FA-9C92-4E2A-9DFA-1BDAF29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Important: SCM and Potential Outcome frameworks are 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0E0D568D-975A-41FA-BF1C-1325FC857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Potential Outcomes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/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en-US" dirty="0"/>
                        <m:t>]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Structural Causal Model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If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]←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, then the formulations are equivalent.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More formally, a theorem in one framework is a theorem in another.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E0D568D-975A-41FA-BF1C-1325FC857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 (1) of SCM: Provides a language for expressing counterfactuals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="" xmlns:a16="http://schemas.microsoft.com/office/drawing/2014/main" id="{7501DD4A-54B5-4745-8010-6680606620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If a person was given treatment, what is the probability that he would be cured if he was not given treatment?</a:t>
                </a:r>
              </a:p>
              <a:p>
                <a:pPr marL="0" indent="0">
                  <a:buNone/>
                </a:pPr>
                <a:r>
                  <a:rPr lang="en-US" sz="3200" i="1" dirty="0"/>
                  <a:t>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:r>
                  <a:rPr lang="en-US" b="1" dirty="0"/>
                  <a:t>Non-sensical.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Can write it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3000" b="1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𝒐𝒓</m:t>
                      </m:r>
                    </m:oMath>
                  </m:oMathPara>
                </a14:m>
                <a:endParaRPr lang="en-US" sz="30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𝒅𝒐</m:t>
                      </m:r>
                      <m:d>
                        <m:dPr>
                          <m:ctrlPr>
                            <a:rPr lang="en-US" sz="30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b="1" dirty="0"/>
              </a:p>
              <a:p>
                <a:pPr marL="0" indent="0">
                  <a:buNone/>
                </a:pPr>
                <a:endParaRPr lang="en-US" sz="35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0" i="1" dirty="0" err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500" b="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500" b="0" i="1" dirty="0" err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3500" dirty="0"/>
                  <a:t> avoids confusion with </a:t>
                </a:r>
                <a14:m>
                  <m:oMath xmlns:m="http://schemas.openxmlformats.org/officeDocument/2006/math"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5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7501DD4A-54B5-4745-8010-6680606620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0A7EFFFE-9D9A-4C6C-98A8-573E6DF8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Benefit 2 of SCM: Provides a mechanistic way of identifying causal effect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01DD4A-54B5-4745-8010-66806066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69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do-calculus: </a:t>
            </a:r>
            <a:r>
              <a:rPr lang="en-US" dirty="0"/>
              <a:t>A rule-based calculus that can help identify any counterfactual quantity.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22D9-2EE8-421C-8DB2-44815E6D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57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B1085B7-D365-4A1F-9870-6231D185B7DF}"/>
              </a:ext>
            </a:extLst>
          </p:cNvPr>
          <p:cNvSpPr/>
          <p:nvPr/>
        </p:nvSpPr>
        <p:spPr>
          <a:xfrm>
            <a:off x="420644" y="2737578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C9CD5B-38A9-4AF7-B378-AE2DA46CC85B}"/>
              </a:ext>
            </a:extLst>
          </p:cNvPr>
          <p:cNvSpPr/>
          <p:nvPr/>
        </p:nvSpPr>
        <p:spPr>
          <a:xfrm>
            <a:off x="4422919" y="5998720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AFDB0AB-2D97-4C70-92A2-849E1700EB76}"/>
              </a:ext>
            </a:extLst>
          </p:cNvPr>
          <p:cNvSpPr/>
          <p:nvPr/>
        </p:nvSpPr>
        <p:spPr>
          <a:xfrm>
            <a:off x="636142" y="60080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FCB78AF-C840-4365-8265-8C351DECBC5B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1067205" y="3599704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91023558-FB14-43FD-8BBF-965CFE861315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1067205" y="3599704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AF421AB1-E1F7-49CB-8358-A775A4AE5D6F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 flipV="1">
            <a:off x="1498268" y="6429783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FDED36F-1623-4C13-B7F2-E4E968D1319C}"/>
              </a:ext>
            </a:extLst>
          </p:cNvPr>
          <p:cNvSpPr/>
          <p:nvPr/>
        </p:nvSpPr>
        <p:spPr>
          <a:xfrm>
            <a:off x="3683514" y="2728224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A95621A-1192-4738-AA9D-EC15B60E4291}"/>
              </a:ext>
            </a:extLst>
          </p:cNvPr>
          <p:cNvCxnSpPr>
            <a:cxnSpLocks/>
            <a:stCxn id="12" idx="4"/>
            <a:endCxn id="6" idx="0"/>
          </p:cNvCxnSpPr>
          <p:nvPr/>
        </p:nvCxnSpPr>
        <p:spPr>
          <a:xfrm>
            <a:off x="4823295" y="3590350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962FB4D-3234-4A7D-B332-75B26F005459}"/>
              </a:ext>
            </a:extLst>
          </p:cNvPr>
          <p:cNvSpPr/>
          <p:nvPr/>
        </p:nvSpPr>
        <p:spPr>
          <a:xfrm>
            <a:off x="1544489" y="4345801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59FDDC93-7B5D-409E-9195-154290416DB5}"/>
              </a:ext>
            </a:extLst>
          </p:cNvPr>
          <p:cNvCxnSpPr>
            <a:cxnSpLocks/>
          </p:cNvCxnSpPr>
          <p:nvPr/>
        </p:nvCxnSpPr>
        <p:spPr>
          <a:xfrm flipV="1">
            <a:off x="3483400" y="3612172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="" xmlns:a16="http://schemas.microsoft.com/office/drawing/2014/main" id="{0F43659D-721C-4F1B-9F92-4FC654CFE106}"/>
              </a:ext>
            </a:extLst>
          </p:cNvPr>
          <p:cNvCxnSpPr>
            <a:cxnSpLocks/>
            <a:stCxn id="5" idx="4"/>
            <a:endCxn id="6" idx="2"/>
          </p:cNvCxnSpPr>
          <p:nvPr/>
        </p:nvCxnSpPr>
        <p:spPr>
          <a:xfrm rot="16200000" flipH="1">
            <a:off x="1330023" y="3336886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25127DB2-7736-4717-9D91-1438B81E79DA}"/>
              </a:ext>
            </a:extLst>
          </p:cNvPr>
          <p:cNvCxnSpPr>
            <a:cxnSpLocks/>
            <a:stCxn id="14" idx="4"/>
            <a:endCxn id="7" idx="7"/>
          </p:cNvCxnSpPr>
          <p:nvPr/>
        </p:nvCxnSpPr>
        <p:spPr>
          <a:xfrm flipH="1">
            <a:off x="1372013" y="5207927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5D9B7A-8C4A-444D-BFAA-5DAD598B1E2D}"/>
              </a:ext>
            </a:extLst>
          </p:cNvPr>
          <p:cNvSpPr txBox="1"/>
          <p:nvPr/>
        </p:nvSpPr>
        <p:spPr>
          <a:xfrm>
            <a:off x="5615780" y="5534164"/>
            <a:ext cx="635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do-calculus is complete</a:t>
            </a:r>
            <a:r>
              <a:rPr lang="en-US" sz="2400" dirty="0"/>
              <a:t>: If we cannot identify using do-calculus, causal </a:t>
            </a:r>
            <a:r>
              <a:rPr lang="en-US" sz="2400"/>
              <a:t>effect </a:t>
            </a:r>
            <a:r>
              <a:rPr lang="en-US" sz="2400" smtClean="0"/>
              <a:t>is </a:t>
            </a:r>
            <a:r>
              <a:rPr lang="en-US" sz="2400" dirty="0"/>
              <a:t>unidentifiable.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D6D202B8-C6A6-48B6-A241-95A7F87CC061}"/>
                  </a:ext>
                </a:extLst>
              </p:cNvPr>
              <p:cNvSpPr txBox="1"/>
              <p:nvPr/>
            </p:nvSpPr>
            <p:spPr>
              <a:xfrm>
                <a:off x="5975602" y="2974569"/>
                <a:ext cx="5390724" cy="2552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E.g.,</a:t>
                </a:r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𝑑𝑜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𝑐𝑎𝑙𝑐𝑢𝑙𝑢𝑠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𝑟𝑢𝑙𝑒𝑠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…                                    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𝑆𝑡𝑟𝑒𝑠𝑠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𝐴𝑔𝑒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𝑆𝑡𝑟𝑒𝑠𝑠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𝑆𝑡𝑟𝑒𝑠𝑠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6D202B8-C6A6-48B6-A241-95A7F87C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602" y="2974569"/>
                <a:ext cx="5390724" cy="2552494"/>
              </a:xfrm>
              <a:prstGeom prst="rect">
                <a:avLst/>
              </a:prstGeom>
              <a:blipFill>
                <a:blip r:embed="rId2"/>
                <a:stretch>
                  <a:fillRect l="-2260" t="-2387" r="-14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7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1C3A4-14BF-4536-96CF-BF3B20EE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Advanced Topic: Back-door criterion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3D45FD-E858-4BB9-886F-A445B99D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03" y="1825625"/>
            <a:ext cx="234426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kinds of node-edges</a:t>
            </a:r>
          </a:p>
          <a:p>
            <a:pPr marL="0" indent="0">
              <a:buNone/>
            </a:pPr>
            <a:r>
              <a:rPr lang="en-US" b="1" dirty="0"/>
              <a:t>Path is “blocked”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846B7CD9-F93E-42AC-815E-C43B99B6BA29}"/>
              </a:ext>
            </a:extLst>
          </p:cNvPr>
          <p:cNvSpPr/>
          <p:nvPr/>
        </p:nvSpPr>
        <p:spPr>
          <a:xfrm>
            <a:off x="3654915" y="175046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F66E53A0-0E93-4CD5-8190-DA45537A3B38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105411" y="2169006"/>
            <a:ext cx="549504" cy="12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4845872-6DFB-4706-AFDD-CBA235FC8FE9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4517041" y="2181532"/>
            <a:ext cx="549504" cy="12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E50486B-69C0-48DF-9E7B-CFEC30D73E39}"/>
              </a:ext>
            </a:extLst>
          </p:cNvPr>
          <p:cNvSpPr/>
          <p:nvPr/>
        </p:nvSpPr>
        <p:spPr>
          <a:xfrm>
            <a:off x="6538223" y="172541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E3A350D8-94A6-4CB6-B9D3-AE42DBA59CF1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5988719" y="2143954"/>
            <a:ext cx="549504" cy="12526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47AF296-1885-4656-8475-82D43A150120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7400349" y="2156480"/>
            <a:ext cx="549504" cy="12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7033738-75DB-410B-B8AB-93CD28E149E8}"/>
              </a:ext>
            </a:extLst>
          </p:cNvPr>
          <p:cNvSpPr/>
          <p:nvPr/>
        </p:nvSpPr>
        <p:spPr>
          <a:xfrm>
            <a:off x="9804658" y="1712891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EBF1B7F3-1E4B-4695-930B-CDB4D6CB2208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9255154" y="2131428"/>
            <a:ext cx="549504" cy="125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6825041-D9D9-459A-A9F8-9953E002BAC4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10666784" y="2143954"/>
            <a:ext cx="549504" cy="12526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BD17AF7-1351-450D-8168-CD4263DC74BC}"/>
              </a:ext>
            </a:extLst>
          </p:cNvPr>
          <p:cNvSpPr txBox="1"/>
          <p:nvPr/>
        </p:nvSpPr>
        <p:spPr>
          <a:xfrm>
            <a:off x="2530258" y="2780778"/>
            <a:ext cx="9661742" cy="830997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US" sz="2400" dirty="0"/>
              <a:t>If conditioned on X</a:t>
            </a:r>
          </a:p>
          <a:p>
            <a:endParaRPr lang="en-US" sz="2400" dirty="0"/>
          </a:p>
          <a:p>
            <a:r>
              <a:rPr lang="en-US" sz="2400" dirty="0"/>
              <a:t>If conditioned on X</a:t>
            </a:r>
          </a:p>
          <a:p>
            <a:endParaRPr lang="en-US" sz="2400" dirty="0"/>
          </a:p>
          <a:p>
            <a:r>
              <a:rPr lang="en-US" sz="2400" dirty="0"/>
              <a:t>If not conditioned on X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FFF1959-28FB-4824-B454-2653B25B2D2F}"/>
                  </a:ext>
                </a:extLst>
              </p:cNvPr>
              <p:cNvSpPr txBox="1"/>
              <p:nvPr/>
            </p:nvSpPr>
            <p:spPr>
              <a:xfrm>
                <a:off x="626301" y="3845490"/>
                <a:ext cx="10860066" cy="2588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“Back-door” path:</a:t>
                </a:r>
                <a:r>
                  <a:rPr lang="en-US" sz="2400" dirty="0"/>
                  <a:t> Any undirected path that starts with                    and ends with </a:t>
                </a:r>
              </a:p>
              <a:p>
                <a:endParaRPr lang="en-US" sz="2400" dirty="0"/>
              </a:p>
              <a:p>
                <a:r>
                  <a:rPr lang="en-US" sz="2800" b="1" dirty="0"/>
                  <a:t>Back-door criterion:  </a:t>
                </a:r>
                <a:r>
                  <a:rPr lang="en-US" sz="2800" dirty="0"/>
                  <a:t>If conditioning on X blocks all back-door paths between treatment T and outcome Y,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err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400" b="1" i="1" dirty="0" err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dirty="0" err="1" smtClean="0"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))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FF1959-28FB-4824-B454-2653B25B2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01" y="3845490"/>
                <a:ext cx="10860066" cy="2588722"/>
              </a:xfrm>
              <a:prstGeom prst="rect">
                <a:avLst/>
              </a:prstGeom>
              <a:blipFill>
                <a:blip r:embed="rId3"/>
                <a:stretch>
                  <a:fillRect l="-1179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4F96D0A-B033-446C-A8E0-2D7D3BF1FD2F}"/>
              </a:ext>
            </a:extLst>
          </p:cNvPr>
          <p:cNvGrpSpPr/>
          <p:nvPr/>
        </p:nvGrpSpPr>
        <p:grpSpPr>
          <a:xfrm>
            <a:off x="7649594" y="3752630"/>
            <a:ext cx="1115268" cy="736240"/>
            <a:chOff x="5546496" y="3667110"/>
            <a:chExt cx="1411630" cy="862126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3CF5598D-99F2-449D-8CA2-35BC0334A833}"/>
                </a:ext>
              </a:extLst>
            </p:cNvPr>
            <p:cNvSpPr/>
            <p:nvPr/>
          </p:nvSpPr>
          <p:spPr>
            <a:xfrm>
              <a:off x="6096000" y="3667110"/>
              <a:ext cx="862126" cy="86212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628F39BD-5E42-4F4D-A7C5-1B9EB8207735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5546496" y="4085647"/>
              <a:ext cx="549504" cy="125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82A8043-5FE7-4AB8-8CA2-3362DED22505}"/>
              </a:ext>
            </a:extLst>
          </p:cNvPr>
          <p:cNvGrpSpPr/>
          <p:nvPr/>
        </p:nvGrpSpPr>
        <p:grpSpPr>
          <a:xfrm>
            <a:off x="10759855" y="3742380"/>
            <a:ext cx="1115268" cy="736240"/>
            <a:chOff x="10804296" y="3720063"/>
            <a:chExt cx="1411630" cy="862126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9E155E96-FA0D-42DC-8A54-37BB5D68E56A}"/>
                </a:ext>
              </a:extLst>
            </p:cNvPr>
            <p:cNvSpPr/>
            <p:nvPr/>
          </p:nvSpPr>
          <p:spPr>
            <a:xfrm>
              <a:off x="11353800" y="3720063"/>
              <a:ext cx="862126" cy="862126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9D29F50C-52A1-42AF-92EB-3E8864DFA76F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10804296" y="4138600"/>
              <a:ext cx="549504" cy="125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2D414C-4951-4D1D-AD26-85121CAD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us return to our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2F6A0A1-2D43-4932-9F1B-E375A93159FC}"/>
              </a:ext>
            </a:extLst>
          </p:cNvPr>
          <p:cNvSpPr/>
          <p:nvPr/>
        </p:nvSpPr>
        <p:spPr>
          <a:xfrm>
            <a:off x="1205530" y="177202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E4DAC7C-427A-4BF0-B9C4-28C76AFCCCBB}"/>
              </a:ext>
            </a:extLst>
          </p:cNvPr>
          <p:cNvSpPr/>
          <p:nvPr/>
        </p:nvSpPr>
        <p:spPr>
          <a:xfrm>
            <a:off x="2708389" y="365783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7EC86CA-A00B-4CC4-BF47-73A87CEC8BDA}"/>
              </a:ext>
            </a:extLst>
          </p:cNvPr>
          <p:cNvSpPr/>
          <p:nvPr/>
        </p:nvSpPr>
        <p:spPr>
          <a:xfrm>
            <a:off x="282581" y="3667187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2125DAA7-73D5-4D10-B862-9116074181AF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 flipH="1">
            <a:off x="713644" y="2634148"/>
            <a:ext cx="1138447" cy="10330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3652448-C756-48D1-A14B-E67DCD0B6DDA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1852091" y="2634148"/>
            <a:ext cx="1287361" cy="10236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35ADCCB-BF28-428D-BA97-C6CAED41AEFC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1144707" y="4088896"/>
            <a:ext cx="1563682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9E14C22-45F1-4C2C-89D1-661E409520AB}"/>
              </a:ext>
            </a:extLst>
          </p:cNvPr>
          <p:cNvSpPr/>
          <p:nvPr/>
        </p:nvSpPr>
        <p:spPr>
          <a:xfrm>
            <a:off x="3846119" y="1718669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7995573-474E-4ED8-B9A6-47AD5D3503B2}"/>
              </a:ext>
            </a:extLst>
          </p:cNvPr>
          <p:cNvSpPr/>
          <p:nvPr/>
        </p:nvSpPr>
        <p:spPr>
          <a:xfrm>
            <a:off x="6370462" y="3650742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F846D3C-0189-4250-86A0-3F0772E563E1}"/>
              </a:ext>
            </a:extLst>
          </p:cNvPr>
          <p:cNvSpPr/>
          <p:nvPr/>
        </p:nvSpPr>
        <p:spPr>
          <a:xfrm>
            <a:off x="4061617" y="3660096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979F17B-06DE-48D4-9D62-5CA8CAF21F4B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4492680" y="2580795"/>
            <a:ext cx="0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74D1FD78-4F7C-4B03-AD02-46224D2142E2}"/>
              </a:ext>
            </a:extLst>
          </p:cNvPr>
          <p:cNvCxnSpPr>
            <a:cxnSpLocks/>
            <a:stCxn id="10" idx="4"/>
            <a:endCxn id="11" idx="1"/>
          </p:cNvCxnSpPr>
          <p:nvPr/>
        </p:nvCxnSpPr>
        <p:spPr>
          <a:xfrm>
            <a:off x="4492680" y="2580795"/>
            <a:ext cx="2004037" cy="119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833DF1D9-8539-472D-80A4-84A53A7DC696}"/>
              </a:ext>
            </a:extLst>
          </p:cNvPr>
          <p:cNvCxnSpPr>
            <a:cxnSpLocks/>
            <a:stCxn id="12" idx="6"/>
            <a:endCxn id="11" idx="2"/>
          </p:cNvCxnSpPr>
          <p:nvPr/>
        </p:nvCxnSpPr>
        <p:spPr>
          <a:xfrm flipV="1">
            <a:off x="4923743" y="4081805"/>
            <a:ext cx="1446719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8885ED3-C350-4D3A-8A81-4CB8838958FB}"/>
              </a:ext>
            </a:extLst>
          </p:cNvPr>
          <p:cNvSpPr/>
          <p:nvPr/>
        </p:nvSpPr>
        <p:spPr>
          <a:xfrm>
            <a:off x="5787649" y="1709315"/>
            <a:ext cx="2006009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Gender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BD27A262-795A-4CE8-8904-3859B3ABE28F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>
            <a:off x="6790654" y="2571441"/>
            <a:ext cx="10871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0EEC9AED-1172-4E3A-8B8B-5CA69EF0FF2B}"/>
              </a:ext>
            </a:extLst>
          </p:cNvPr>
          <p:cNvSpPr/>
          <p:nvPr/>
        </p:nvSpPr>
        <p:spPr>
          <a:xfrm>
            <a:off x="8143331" y="1764676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C73CCEC-A9D6-4843-BDF4-C84EEE47B64E}"/>
              </a:ext>
            </a:extLst>
          </p:cNvPr>
          <p:cNvSpPr/>
          <p:nvPr/>
        </p:nvSpPr>
        <p:spPr>
          <a:xfrm>
            <a:off x="10508179" y="3696749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185A540-FDA6-4AB2-B616-112256C8DE5C}"/>
              </a:ext>
            </a:extLst>
          </p:cNvPr>
          <p:cNvSpPr/>
          <p:nvPr/>
        </p:nvSpPr>
        <p:spPr>
          <a:xfrm>
            <a:off x="8358829" y="3706103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8D3E45D-1335-4D16-BD5F-5CD4887B7FD2}"/>
              </a:ext>
            </a:extLst>
          </p:cNvPr>
          <p:cNvCxnSpPr>
            <a:cxnSpLocks/>
            <a:stCxn id="18" idx="4"/>
            <a:endCxn id="20" idx="0"/>
          </p:cNvCxnSpPr>
          <p:nvPr/>
        </p:nvCxnSpPr>
        <p:spPr>
          <a:xfrm>
            <a:off x="8789892" y="2626802"/>
            <a:ext cx="0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3B50C078-8B96-499C-86F2-C9521A059F94}"/>
              </a:ext>
            </a:extLst>
          </p:cNvPr>
          <p:cNvCxnSpPr>
            <a:cxnSpLocks/>
            <a:stCxn id="18" idx="4"/>
            <a:endCxn id="19" idx="1"/>
          </p:cNvCxnSpPr>
          <p:nvPr/>
        </p:nvCxnSpPr>
        <p:spPr>
          <a:xfrm>
            <a:off x="8789892" y="2626802"/>
            <a:ext cx="1844542" cy="1196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4495854A-22B4-4713-B13E-D0C955F8B804}"/>
              </a:ext>
            </a:extLst>
          </p:cNvPr>
          <p:cNvCxnSpPr>
            <a:cxnSpLocks/>
            <a:stCxn id="20" idx="6"/>
            <a:endCxn id="19" idx="2"/>
          </p:cNvCxnSpPr>
          <p:nvPr/>
        </p:nvCxnSpPr>
        <p:spPr>
          <a:xfrm flipV="1">
            <a:off x="9220955" y="4127812"/>
            <a:ext cx="1287224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A68628C-943F-4C75-8219-0A18B3CD9B62}"/>
              </a:ext>
            </a:extLst>
          </p:cNvPr>
          <p:cNvSpPr/>
          <p:nvPr/>
        </p:nvSpPr>
        <p:spPr>
          <a:xfrm>
            <a:off x="10026488" y="1755322"/>
            <a:ext cx="1802729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B3E7DFBC-836A-4C04-8843-15DC056E64BB}"/>
              </a:ext>
            </a:extLst>
          </p:cNvPr>
          <p:cNvCxnSpPr>
            <a:cxnSpLocks/>
            <a:stCxn id="24" idx="4"/>
            <a:endCxn id="19" idx="0"/>
          </p:cNvCxnSpPr>
          <p:nvPr/>
        </p:nvCxnSpPr>
        <p:spPr>
          <a:xfrm>
            <a:off x="10927853" y="2617448"/>
            <a:ext cx="11389" cy="10793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3796DC9-1192-4D32-9291-19F88763203B}"/>
              </a:ext>
            </a:extLst>
          </p:cNvPr>
          <p:cNvCxnSpPr>
            <a:cxnSpLocks/>
            <a:stCxn id="16" idx="4"/>
            <a:endCxn id="12" idx="7"/>
          </p:cNvCxnSpPr>
          <p:nvPr/>
        </p:nvCxnSpPr>
        <p:spPr>
          <a:xfrm flipH="1">
            <a:off x="4797488" y="2571441"/>
            <a:ext cx="1993166" cy="1214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4BB888B8-6D04-4E42-BFE1-67E54E9F845E}"/>
              </a:ext>
            </a:extLst>
          </p:cNvPr>
          <p:cNvCxnSpPr/>
          <p:nvPr/>
        </p:nvCxnSpPr>
        <p:spPr>
          <a:xfrm flipV="1">
            <a:off x="538619" y="2634148"/>
            <a:ext cx="1089765" cy="1016594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3E09D9A8-B6AA-433D-9790-E89F87F338FA}"/>
              </a:ext>
            </a:extLst>
          </p:cNvPr>
          <p:cNvCxnSpPr>
            <a:cxnSpLocks/>
          </p:cNvCxnSpPr>
          <p:nvPr/>
        </p:nvCxnSpPr>
        <p:spPr>
          <a:xfrm flipH="1" flipV="1">
            <a:off x="2093773" y="2642637"/>
            <a:ext cx="1266429" cy="102455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92751C9-1921-405D-ADC6-A1DCE880AEE3}"/>
              </a:ext>
            </a:extLst>
          </p:cNvPr>
          <p:cNvCxnSpPr>
            <a:cxnSpLocks/>
          </p:cNvCxnSpPr>
          <p:nvPr/>
        </p:nvCxnSpPr>
        <p:spPr>
          <a:xfrm flipV="1">
            <a:off x="4352335" y="2622780"/>
            <a:ext cx="30595" cy="95351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50FE1284-C1A2-4FA4-8D3D-B93FB9CC9872}"/>
              </a:ext>
            </a:extLst>
          </p:cNvPr>
          <p:cNvCxnSpPr>
            <a:cxnSpLocks/>
          </p:cNvCxnSpPr>
          <p:nvPr/>
        </p:nvCxnSpPr>
        <p:spPr>
          <a:xfrm flipH="1" flipV="1">
            <a:off x="4707681" y="2562087"/>
            <a:ext cx="1876667" cy="108387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9694C9B1-1FE5-4273-80BF-1EBEA0168DFA}"/>
              </a:ext>
            </a:extLst>
          </p:cNvPr>
          <p:cNvCxnSpPr>
            <a:cxnSpLocks/>
          </p:cNvCxnSpPr>
          <p:nvPr/>
        </p:nvCxnSpPr>
        <p:spPr>
          <a:xfrm flipV="1">
            <a:off x="4718392" y="2599665"/>
            <a:ext cx="1778325" cy="101421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BD81951A-3D75-4C96-AB60-7B0B0EE841EC}"/>
              </a:ext>
            </a:extLst>
          </p:cNvPr>
          <p:cNvCxnSpPr>
            <a:cxnSpLocks/>
          </p:cNvCxnSpPr>
          <p:nvPr/>
        </p:nvCxnSpPr>
        <p:spPr>
          <a:xfrm flipV="1">
            <a:off x="6932825" y="2653345"/>
            <a:ext cx="1196" cy="964110"/>
          </a:xfrm>
          <a:prstGeom prst="line">
            <a:avLst/>
          </a:prstGeom>
          <a:ln w="19050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037598F6-83CB-4E26-A5C5-D48981A6C3CA}"/>
              </a:ext>
            </a:extLst>
          </p:cNvPr>
          <p:cNvCxnSpPr>
            <a:cxnSpLocks/>
          </p:cNvCxnSpPr>
          <p:nvPr/>
        </p:nvCxnSpPr>
        <p:spPr>
          <a:xfrm flipV="1">
            <a:off x="8656977" y="2599666"/>
            <a:ext cx="0" cy="109708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665BDD0-6603-4ECD-985B-B9FEA0118F73}"/>
              </a:ext>
            </a:extLst>
          </p:cNvPr>
          <p:cNvCxnSpPr>
            <a:cxnSpLocks/>
          </p:cNvCxnSpPr>
          <p:nvPr/>
        </p:nvCxnSpPr>
        <p:spPr>
          <a:xfrm flipH="1" flipV="1">
            <a:off x="9066213" y="2634149"/>
            <a:ext cx="1712046" cy="1131767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B4B63B87-94EF-45DB-B5F4-88E3EA10C0F0}"/>
                  </a:ext>
                </a:extLst>
              </p:cNvPr>
              <p:cNvSpPr txBox="1"/>
              <p:nvPr/>
            </p:nvSpPr>
            <p:spPr>
              <a:xfrm>
                <a:off x="457200" y="5263116"/>
                <a:ext cx="2594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4B63B87-94EF-45DB-B5F4-88E3EA10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63116"/>
                <a:ext cx="259434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6CFCA16-5E56-44C4-94C3-9E37B38BFFB7}"/>
                  </a:ext>
                </a:extLst>
              </p:cNvPr>
              <p:cNvSpPr txBox="1"/>
              <p:nvPr/>
            </p:nvSpPr>
            <p:spPr>
              <a:xfrm>
                <a:off x="4196308" y="5263116"/>
                <a:ext cx="3150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𝐺𝑒𝑛𝑑𝑒𝑟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6CFCA16-5E56-44C4-94C3-9E37B38B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08" y="5263116"/>
                <a:ext cx="315078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E39DBA11-389B-4B5D-A848-8369C09EE337}"/>
                  </a:ext>
                </a:extLst>
              </p:cNvPr>
              <p:cNvSpPr txBox="1"/>
              <p:nvPr/>
            </p:nvSpPr>
            <p:spPr>
              <a:xfrm>
                <a:off x="8509807" y="5263116"/>
                <a:ext cx="3150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39DBA11-389B-4B5D-A848-8369C09EE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807" y="5263116"/>
                <a:ext cx="31507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BF006-34D8-4E40-A748-AF4ED9F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3275" indent="-803275"/>
            <a:r>
              <a:rPr lang="en-US" dirty="0"/>
              <a:t>1) Do prediction models guide decision-making?</a:t>
            </a:r>
          </a:p>
        </p:txBody>
      </p:sp>
    </p:spTree>
    <p:extLst>
      <p:ext uri="{BB962C8B-B14F-4D97-AF65-F5344CB8AC3E}">
        <p14:creationId xmlns:p14="http://schemas.microsoft.com/office/powerpoint/2010/main" val="37641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C0587-D9D5-43AC-B624-89BBDCAE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Back-door criterion provides a precise way to find variables to condition to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569C1830-4996-45A8-A833-E2216D3ABE67}"/>
              </a:ext>
            </a:extLst>
          </p:cNvPr>
          <p:cNvSpPr/>
          <p:nvPr/>
        </p:nvSpPr>
        <p:spPr>
          <a:xfrm>
            <a:off x="658639" y="1686378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7E286E7-EC0C-4F5B-8BBA-BF3F14275D48}"/>
              </a:ext>
            </a:extLst>
          </p:cNvPr>
          <p:cNvSpPr/>
          <p:nvPr/>
        </p:nvSpPr>
        <p:spPr>
          <a:xfrm>
            <a:off x="4660914" y="4947520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67FBA93-F423-4ECF-ABA0-259E38AC9106}"/>
              </a:ext>
            </a:extLst>
          </p:cNvPr>
          <p:cNvSpPr/>
          <p:nvPr/>
        </p:nvSpPr>
        <p:spPr>
          <a:xfrm>
            <a:off x="874137" y="495687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156A7D53-D79F-4524-94E1-1609833D7822}"/>
              </a:ext>
            </a:extLst>
          </p:cNvPr>
          <p:cNvCxnSpPr>
            <a:cxnSpLocks/>
            <a:stCxn id="4" idx="4"/>
            <a:endCxn id="6" idx="0"/>
          </p:cNvCxnSpPr>
          <p:nvPr/>
        </p:nvCxnSpPr>
        <p:spPr>
          <a:xfrm>
            <a:off x="1305200" y="2548504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A91A424-094F-4EF7-9879-39489EE7F9AB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305200" y="2548504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9F723956-A0BC-4D1B-B558-CD434C9D0126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 flipV="1">
            <a:off x="1736263" y="5378583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2717C0C-10DD-4784-81B5-61102405DEC0}"/>
              </a:ext>
            </a:extLst>
          </p:cNvPr>
          <p:cNvSpPr/>
          <p:nvPr/>
        </p:nvSpPr>
        <p:spPr>
          <a:xfrm>
            <a:off x="3921509" y="1677024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895BDAD-AAE2-4D56-8F05-B65466DB6650}"/>
              </a:ext>
            </a:extLst>
          </p:cNvPr>
          <p:cNvCxnSpPr>
            <a:cxnSpLocks/>
            <a:stCxn id="10" idx="4"/>
            <a:endCxn id="5" idx="0"/>
          </p:cNvCxnSpPr>
          <p:nvPr/>
        </p:nvCxnSpPr>
        <p:spPr>
          <a:xfrm>
            <a:off x="5061290" y="2539150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6925F2D-0D78-497E-9B1F-E054A0576DC2}"/>
              </a:ext>
            </a:extLst>
          </p:cNvPr>
          <p:cNvSpPr/>
          <p:nvPr/>
        </p:nvSpPr>
        <p:spPr>
          <a:xfrm>
            <a:off x="1782484" y="3294601"/>
            <a:ext cx="3100524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Occupation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185F4C4-2F40-4AB3-AE23-2B6C8CB0FC9F}"/>
              </a:ext>
            </a:extLst>
          </p:cNvPr>
          <p:cNvCxnSpPr>
            <a:cxnSpLocks/>
          </p:cNvCxnSpPr>
          <p:nvPr/>
        </p:nvCxnSpPr>
        <p:spPr>
          <a:xfrm flipV="1">
            <a:off x="3721395" y="2560972"/>
            <a:ext cx="1344605" cy="7336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7916801D-1DF3-423D-A138-0E906B24E2EC}"/>
              </a:ext>
            </a:extLst>
          </p:cNvPr>
          <p:cNvCxnSpPr>
            <a:cxnSpLocks/>
            <a:stCxn id="4" idx="4"/>
            <a:endCxn id="5" idx="2"/>
          </p:cNvCxnSpPr>
          <p:nvPr/>
        </p:nvCxnSpPr>
        <p:spPr>
          <a:xfrm rot="16200000" flipH="1">
            <a:off x="1568018" y="2285686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B660514-969B-440E-9D75-29759294A571}"/>
              </a:ext>
            </a:extLst>
          </p:cNvPr>
          <p:cNvSpPr/>
          <p:nvPr/>
        </p:nvSpPr>
        <p:spPr>
          <a:xfrm>
            <a:off x="6484149" y="1717552"/>
            <a:ext cx="129312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63C425-8EC3-4F67-8223-F690A2CA4E86}"/>
              </a:ext>
            </a:extLst>
          </p:cNvPr>
          <p:cNvSpPr/>
          <p:nvPr/>
        </p:nvSpPr>
        <p:spPr>
          <a:xfrm>
            <a:off x="10486424" y="4978694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1531877-F99F-4E03-B093-E072EABB7A40}"/>
              </a:ext>
            </a:extLst>
          </p:cNvPr>
          <p:cNvSpPr/>
          <p:nvPr/>
        </p:nvSpPr>
        <p:spPr>
          <a:xfrm>
            <a:off x="6699647" y="4988048"/>
            <a:ext cx="862126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21DE4437-E5F8-4E6F-87ED-2ABC3CECD5EB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>
            <a:off x="7130710" y="2579678"/>
            <a:ext cx="0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8F3A5233-5C28-4259-A0AC-226984D06434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7130710" y="2579678"/>
            <a:ext cx="1469898" cy="746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E62AEB0-8E0C-417F-B1A4-632FF199EE99}"/>
              </a:ext>
            </a:extLst>
          </p:cNvPr>
          <p:cNvCxnSpPr>
            <a:cxnSpLocks/>
            <a:stCxn id="17" idx="6"/>
            <a:endCxn id="16" idx="2"/>
          </p:cNvCxnSpPr>
          <p:nvPr/>
        </p:nvCxnSpPr>
        <p:spPr>
          <a:xfrm flipV="1">
            <a:off x="7561773" y="5409757"/>
            <a:ext cx="2924651" cy="93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A0819D0-2CBA-4BE1-A54E-B40F411DC82B}"/>
              </a:ext>
            </a:extLst>
          </p:cNvPr>
          <p:cNvSpPr/>
          <p:nvPr/>
        </p:nvSpPr>
        <p:spPr>
          <a:xfrm>
            <a:off x="9747019" y="1708198"/>
            <a:ext cx="2279562" cy="862126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Exercise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987B195B-7B9F-4036-9CE6-2A6ADE591BA8}"/>
              </a:ext>
            </a:extLst>
          </p:cNvPr>
          <p:cNvCxnSpPr>
            <a:cxnSpLocks/>
            <a:stCxn id="21" idx="4"/>
            <a:endCxn id="16" idx="0"/>
          </p:cNvCxnSpPr>
          <p:nvPr/>
        </p:nvCxnSpPr>
        <p:spPr>
          <a:xfrm>
            <a:off x="10886800" y="2570324"/>
            <a:ext cx="30687" cy="2408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D41E737-5FEB-4570-AEA6-E399E0B806B3}"/>
              </a:ext>
            </a:extLst>
          </p:cNvPr>
          <p:cNvSpPr/>
          <p:nvPr/>
        </p:nvSpPr>
        <p:spPr>
          <a:xfrm>
            <a:off x="7777270" y="3294601"/>
            <a:ext cx="2709153" cy="111896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3600" b="1" dirty="0"/>
              <a:t>Muscle Strength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0DD5F0D6-2383-4865-938D-C7D0C07F4336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9655806" y="2570324"/>
            <a:ext cx="1230994" cy="771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="" xmlns:a16="http://schemas.microsoft.com/office/drawing/2014/main" id="{23E4CBF1-E5FF-4804-9FC2-4D3DA7815B3A}"/>
              </a:ext>
            </a:extLst>
          </p:cNvPr>
          <p:cNvCxnSpPr>
            <a:cxnSpLocks/>
            <a:stCxn id="15" idx="4"/>
            <a:endCxn id="16" idx="2"/>
          </p:cNvCxnSpPr>
          <p:nvPr/>
        </p:nvCxnSpPr>
        <p:spPr>
          <a:xfrm rot="16200000" flipH="1">
            <a:off x="7393528" y="2316860"/>
            <a:ext cx="2830079" cy="3355714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E48152AD-1F29-478B-BF5A-80ADD23A9031}"/>
              </a:ext>
            </a:extLst>
          </p:cNvPr>
          <p:cNvCxnSpPr>
            <a:cxnSpLocks/>
            <a:stCxn id="12" idx="4"/>
            <a:endCxn id="6" idx="7"/>
          </p:cNvCxnSpPr>
          <p:nvPr/>
        </p:nvCxnSpPr>
        <p:spPr>
          <a:xfrm flipH="1">
            <a:off x="1610008" y="4156727"/>
            <a:ext cx="1722738" cy="9264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CCB00D97-1459-49F6-A3A7-7D50E80014F1}"/>
                  </a:ext>
                </a:extLst>
              </p:cNvPr>
              <p:cNvSpPr txBox="1"/>
              <p:nvPr/>
            </p:nvSpPr>
            <p:spPr>
              <a:xfrm>
                <a:off x="1305199" y="5820535"/>
                <a:ext cx="39579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𝑆𝑡𝑟𝑒𝑠𝑠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𝑂𝑐𝑐𝑢𝑝𝑎𝑡𝑖𝑜𝑛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B00D97-1459-49F6-A3A7-7D50E8001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99" y="5820535"/>
                <a:ext cx="3957917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62A49DE1-30E6-46C4-8CD3-489D08651DF5}"/>
                  </a:ext>
                </a:extLst>
              </p:cNvPr>
              <p:cNvSpPr txBox="1"/>
              <p:nvPr/>
            </p:nvSpPr>
            <p:spPr>
              <a:xfrm>
                <a:off x="6699646" y="5806002"/>
                <a:ext cx="46489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𝐴𝑔𝑒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𝐸𝑥𝑒𝑟𝑐𝑖𝑠𝑒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𝐴𝑔𝑒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𝑀𝑢𝑠𝑐𝑙𝑒𝑆𝑡𝑟𝑒𝑛𝑔𝑡h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2A49DE1-30E6-46C4-8CD3-489D0865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646" y="5806002"/>
                <a:ext cx="4648903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34E8EF9-B57E-4FE0-A348-5D29D2C1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90687"/>
            <a:ext cx="9628120" cy="4802187"/>
          </a:xfrm>
        </p:spPr>
        <p:txBody>
          <a:bodyPr/>
          <a:lstStyle/>
          <a:p>
            <a:r>
              <a:rPr lang="en-US" b="1" dirty="0"/>
              <a:t>Use structural causal model and do-calculus for </a:t>
            </a:r>
          </a:p>
          <a:p>
            <a:r>
              <a:rPr lang="en-US" dirty="0"/>
              <a:t>	modeling the problem</a:t>
            </a:r>
          </a:p>
          <a:p>
            <a:r>
              <a:rPr lang="en-US" dirty="0"/>
              <a:t>	making assumptions explicit</a:t>
            </a:r>
          </a:p>
          <a:p>
            <a:r>
              <a:rPr lang="en-US" dirty="0"/>
              <a:t>	identifying the causal effect</a:t>
            </a:r>
          </a:p>
          <a:p>
            <a:endParaRPr lang="en-US" dirty="0"/>
          </a:p>
          <a:p>
            <a:r>
              <a:rPr lang="en-US" b="1" dirty="0"/>
              <a:t>Use potential outcomes-based methods for </a:t>
            </a:r>
          </a:p>
          <a:p>
            <a:r>
              <a:rPr lang="en-US" dirty="0"/>
              <a:t>	estimating the causal effect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E627675-5C65-4CBA-AA82-A71E300F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frameworks have merits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A5F60F-2597-46E2-BC70-BA628AFD2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990F19-4AF9-4079-9E3A-38E60849770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1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813D11-1B62-413F-8E68-96314979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Recap: Structural Causal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D675C3D-486A-417C-B6CA-5F7134B3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Allow us to make causal assumptions explicit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Assumptions are the missing edges!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Provide language for expressing counterfactuals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Well-defined mechanisms for reasoning about causal relationships</a:t>
            </a:r>
          </a:p>
          <a:p>
            <a:pPr lvl="1">
              <a:spcAft>
                <a:spcPts val="600"/>
              </a:spcAft>
            </a:pPr>
            <a:r>
              <a:rPr lang="en-US" sz="3200" dirty="0"/>
              <a:t>E.g., Backdoor criterion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08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D80A1-1A88-4252-92C3-BCF66187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Recap: Section 1 -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E66492-83F0-4C0B-805B-F291D300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accent1"/>
                </a:solidFill>
              </a:rPr>
              <a:t>Causality</a:t>
            </a:r>
            <a:r>
              <a:rPr lang="en-US" dirty="0"/>
              <a:t> is important for decision-making and study of effects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1"/>
                </a:solidFill>
              </a:rPr>
              <a:t>Potential Outcomes Framework </a:t>
            </a:r>
            <a:r>
              <a:rPr lang="en-US" dirty="0"/>
              <a:t>gives practical method for estimating causal effects</a:t>
            </a:r>
          </a:p>
          <a:p>
            <a:pPr lvl="1"/>
            <a:r>
              <a:rPr lang="en-US" dirty="0"/>
              <a:t>Translates causal inference into counterfactual estimation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1"/>
                </a:solidFill>
              </a:rPr>
              <a:t>Unobserved confounds </a:t>
            </a:r>
            <a:r>
              <a:rPr lang="en-US" dirty="0"/>
              <a:t>are a critical challenge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1"/>
                </a:solidFill>
              </a:rPr>
              <a:t>Structural Causal Model Framework </a:t>
            </a:r>
            <a:r>
              <a:rPr lang="en-US" dirty="0"/>
              <a:t>gives language for expressing and reasoning about causal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9437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1BCD4A-74C6-48A2-9F8F-AF096AEFF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40" y="965198"/>
            <a:ext cx="11481215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chemeClr val="bg1">
                    <a:lumMod val="65000"/>
                  </a:schemeClr>
                </a:solidFill>
              </a:rPr>
              <a:t>PART I. Introduction to Counterfactual Reasoning</a:t>
            </a:r>
            <a:br>
              <a:rPr lang="en-US" sz="44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II. Methods for Causal Inference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III. Large-scale and Network Data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PART IV. Broader Landscape</a:t>
            </a:r>
          </a:p>
        </p:txBody>
      </p:sp>
    </p:spTree>
    <p:extLst>
      <p:ext uri="{BB962C8B-B14F-4D97-AF65-F5344CB8AC3E}">
        <p14:creationId xmlns:p14="http://schemas.microsoft.com/office/powerpoint/2010/main" val="31677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EBCC79E-3BD3-4F30-B7DA-74C6714351C7}"/>
              </a:ext>
            </a:extLst>
          </p:cNvPr>
          <p:cNvSpPr/>
          <p:nvPr/>
        </p:nvSpPr>
        <p:spPr>
          <a:xfrm>
            <a:off x="4009" y="4011"/>
            <a:ext cx="4654215" cy="683995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62DB3-85F4-42D2-92B1-2F5D52E6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Calibri Light"/>
              </a:rPr>
              <a:t>From data to prediction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C5A42E6-1504-4F08-AFEF-06005625F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>
              <a:cs typeface="Calibri"/>
            </a:endParaRPr>
          </a:p>
          <a:p>
            <a:r>
              <a:rPr lang="en-US" sz="2800">
                <a:cs typeface="Calibri"/>
              </a:rPr>
              <a:t>Can we predict a user's future activity based on exposure to their social feed?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EA1DA3-DBF3-47C3-A875-A76C069D6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579" y="1067503"/>
            <a:ext cx="1173672" cy="1375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07B9E2-AE33-4763-87F9-55651A37B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63" y="487118"/>
            <a:ext cx="3328748" cy="245645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F0C250E-B7A6-4C40-BD84-0C4F1A9D0DBD}"/>
              </a:ext>
            </a:extLst>
          </p:cNvPr>
          <p:cNvCxnSpPr>
            <a:cxnSpLocks/>
          </p:cNvCxnSpPr>
          <p:nvPr/>
        </p:nvCxnSpPr>
        <p:spPr>
          <a:xfrm flipV="1">
            <a:off x="6722332" y="702519"/>
            <a:ext cx="692971" cy="103792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550B37E-2223-4039-A1B8-9DE72D40887A}"/>
              </a:ext>
            </a:extLst>
          </p:cNvPr>
          <p:cNvCxnSpPr/>
          <p:nvPr/>
        </p:nvCxnSpPr>
        <p:spPr>
          <a:xfrm flipV="1">
            <a:off x="6742385" y="1307544"/>
            <a:ext cx="706595" cy="42287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91CD204-8389-4651-B875-91A7B7083BFE}"/>
              </a:ext>
            </a:extLst>
          </p:cNvPr>
          <p:cNvCxnSpPr>
            <a:cxnSpLocks/>
          </p:cNvCxnSpPr>
          <p:nvPr/>
        </p:nvCxnSpPr>
        <p:spPr>
          <a:xfrm>
            <a:off x="6732359" y="1710369"/>
            <a:ext cx="657558" cy="32438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0A55252-4CA0-449B-B66D-C0688707E89B}"/>
              </a:ext>
            </a:extLst>
          </p:cNvPr>
          <p:cNvCxnSpPr/>
          <p:nvPr/>
        </p:nvCxnSpPr>
        <p:spPr>
          <a:xfrm>
            <a:off x="6717641" y="1690316"/>
            <a:ext cx="711286" cy="89735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3">
                <a:extLst>
                  <a:ext uri="{FF2B5EF4-FFF2-40B4-BE49-F238E27FC236}">
                    <a16:creationId xmlns="" xmlns:a16="http://schemas.microsoft.com/office/drawing/2014/main" id="{C722A066-8AD9-4D30-BC01-E75E4D14ACDF}"/>
                  </a:ext>
                </a:extLst>
              </p:cNvPr>
              <p:cNvGraphicFramePr/>
              <p:nvPr>
                <p:extLst/>
              </p:nvPr>
            </p:nvGraphicFramePr>
            <p:xfrm>
              <a:off x="5183188" y="3052846"/>
              <a:ext cx="6172200" cy="3159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12" name="Diagram 3">
                <a:extLst>
                  <a:ext uri="{FF2B5EF4-FFF2-40B4-BE49-F238E27FC236}">
                    <a16:creationId xmlns:a16="http://schemas.microsoft.com/office/drawing/2014/main" id="{C722A066-8AD9-4D30-BC01-E75E4D14AC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8241488"/>
                  </p:ext>
                </p:extLst>
              </p:nvPr>
            </p:nvGraphicFramePr>
            <p:xfrm>
              <a:off x="5183188" y="3052846"/>
              <a:ext cx="6172200" cy="31591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6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EBCC79E-3BD3-4F30-B7DA-74C6714351C7}"/>
              </a:ext>
            </a:extLst>
          </p:cNvPr>
          <p:cNvSpPr/>
          <p:nvPr/>
        </p:nvSpPr>
        <p:spPr>
          <a:xfrm>
            <a:off x="4009" y="4011"/>
            <a:ext cx="4654215" cy="683995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262DB3-85F4-42D2-92B1-2F5D52E6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cs typeface="Calibri Light"/>
              </a:rPr>
              <a:t>From prediction to decision-making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C5A42E6-1504-4F08-AFEF-06005625F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 dirty="0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2800" b="1" dirty="0">
                <a:cs typeface="Calibri"/>
              </a:rPr>
              <a:t>Would changing what people see in the feed affect what a user likes?</a:t>
            </a:r>
          </a:p>
          <a:p>
            <a:pPr>
              <a:spcBef>
                <a:spcPct val="20000"/>
              </a:spcBef>
            </a:pPr>
            <a:endParaRPr lang="en-US" sz="2800" dirty="0">
              <a:cs typeface="Calibri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cs typeface="Calibri"/>
              </a:rPr>
              <a:t>Maybe, maybe not (!)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EA1DA3-DBF3-47C3-A875-A76C069D6F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130" y="636371"/>
            <a:ext cx="489001" cy="602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E07B9E2-AE33-4763-87F9-55651A37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32" y="307680"/>
            <a:ext cx="1392798" cy="108197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F0C250E-B7A6-4C40-BD84-0C4F1A9D0DBD}"/>
              </a:ext>
            </a:extLst>
          </p:cNvPr>
          <p:cNvCxnSpPr>
            <a:cxnSpLocks/>
          </p:cNvCxnSpPr>
          <p:nvPr/>
        </p:nvCxnSpPr>
        <p:spPr>
          <a:xfrm flipV="1">
            <a:off x="5490566" y="384226"/>
            <a:ext cx="711284" cy="554943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C550B37E-2223-4039-A1B8-9DE72D40887A}"/>
              </a:ext>
            </a:extLst>
          </p:cNvPr>
          <p:cNvCxnSpPr>
            <a:cxnSpLocks/>
          </p:cNvCxnSpPr>
          <p:nvPr/>
        </p:nvCxnSpPr>
        <p:spPr>
          <a:xfrm flipV="1">
            <a:off x="5530671" y="698235"/>
            <a:ext cx="616356" cy="22088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91CD204-8389-4651-B875-91A7B7083BFE}"/>
              </a:ext>
            </a:extLst>
          </p:cNvPr>
          <p:cNvCxnSpPr>
            <a:cxnSpLocks/>
          </p:cNvCxnSpPr>
          <p:nvPr/>
        </p:nvCxnSpPr>
        <p:spPr>
          <a:xfrm>
            <a:off x="5490570" y="929141"/>
            <a:ext cx="697662" cy="11382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0A55252-4CA0-449B-B66D-C0688707E89B}"/>
              </a:ext>
            </a:extLst>
          </p:cNvPr>
          <p:cNvCxnSpPr>
            <a:cxnSpLocks/>
          </p:cNvCxnSpPr>
          <p:nvPr/>
        </p:nvCxnSpPr>
        <p:spPr>
          <a:xfrm>
            <a:off x="5475848" y="909087"/>
            <a:ext cx="732986" cy="379377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3D054EB-8FB0-48BD-B417-146D1A17B9C4}"/>
              </a:ext>
            </a:extLst>
          </p:cNvPr>
          <p:cNvSpPr/>
          <p:nvPr/>
        </p:nvSpPr>
        <p:spPr>
          <a:xfrm>
            <a:off x="10584579" y="3342248"/>
            <a:ext cx="1536033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Items liked by a user</a:t>
            </a:r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F853C00-5DFD-42B9-B151-B7E1E871DD9F}"/>
              </a:ext>
            </a:extLst>
          </p:cNvPr>
          <p:cNvSpPr/>
          <p:nvPr/>
        </p:nvSpPr>
        <p:spPr>
          <a:xfrm>
            <a:off x="9660576" y="2048856"/>
            <a:ext cx="1536033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Homophily</a:t>
            </a:r>
            <a:endParaRPr lang="en-US" sz="16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20AC3C8-F6EE-4869-B3BD-5CAD0000C91F}"/>
              </a:ext>
            </a:extLst>
          </p:cNvPr>
          <p:cNvSpPr/>
          <p:nvPr/>
        </p:nvSpPr>
        <p:spPr>
          <a:xfrm>
            <a:off x="8811547" y="3322196"/>
            <a:ext cx="1610476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Items in Social Feed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140E4A47-9C43-4CEE-B71F-A33BD2A9AE15}"/>
              </a:ext>
            </a:extLst>
          </p:cNvPr>
          <p:cNvCxnSpPr>
            <a:cxnSpLocks/>
            <a:stCxn id="15" idx="4"/>
            <a:endCxn id="16" idx="0"/>
          </p:cNvCxnSpPr>
          <p:nvPr/>
        </p:nvCxnSpPr>
        <p:spPr>
          <a:xfrm flipH="1">
            <a:off x="9616785" y="2662466"/>
            <a:ext cx="811808" cy="6597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89AA8F33-1F9D-4540-8622-E6ADD8688A02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0347580" y="2645420"/>
            <a:ext cx="1005016" cy="6968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9328A3C-27AF-469F-92A2-6F61D7015275}"/>
              </a:ext>
            </a:extLst>
          </p:cNvPr>
          <p:cNvSpPr/>
          <p:nvPr/>
        </p:nvSpPr>
        <p:spPr>
          <a:xfrm>
            <a:off x="7052513" y="3322111"/>
            <a:ext cx="1536033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Items liked by a user</a:t>
            </a:r>
            <a:endParaRPr lang="en-US" sz="1600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9D212C6-1FE6-4E2C-8FD9-2C11A889DBBD}"/>
              </a:ext>
            </a:extLst>
          </p:cNvPr>
          <p:cNvSpPr/>
          <p:nvPr/>
        </p:nvSpPr>
        <p:spPr>
          <a:xfrm>
            <a:off x="4716378" y="3302058"/>
            <a:ext cx="1610476" cy="6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cs typeface="Calibri"/>
              </a:rPr>
              <a:t>Items in Social Feed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387D9114-0FB8-4D75-8FEA-FEBC8D802E3F}"/>
              </a:ext>
            </a:extLst>
          </p:cNvPr>
          <p:cNvCxnSpPr>
            <a:cxnSpLocks/>
          </p:cNvCxnSpPr>
          <p:nvPr/>
        </p:nvCxnSpPr>
        <p:spPr>
          <a:xfrm flipV="1">
            <a:off x="6059906" y="3614874"/>
            <a:ext cx="984584" cy="80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FE50437-6A5A-43FE-A4B1-382F5AE6CB5F}"/>
              </a:ext>
            </a:extLst>
          </p:cNvPr>
          <p:cNvCxnSpPr>
            <a:cxnSpLocks/>
          </p:cNvCxnSpPr>
          <p:nvPr/>
        </p:nvCxnSpPr>
        <p:spPr>
          <a:xfrm>
            <a:off x="8723388" y="1407513"/>
            <a:ext cx="0" cy="2731858"/>
          </a:xfrm>
          <a:prstGeom prst="line">
            <a:avLst/>
          </a:prstGeom>
          <a:ln w="38100"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="" xmlns:a16="http://schemas.microsoft.com/office/drawing/2014/main" id="{CFF908AA-B3A1-47B3-AEA3-13D43F041258}"/>
              </a:ext>
            </a:extLst>
          </p:cNvPr>
          <p:cNvSpPr txBox="1"/>
          <p:nvPr/>
        </p:nvSpPr>
        <p:spPr>
          <a:xfrm>
            <a:off x="4714373" y="1407513"/>
            <a:ext cx="3876174" cy="70788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Predictability due to </a:t>
            </a:r>
          </a:p>
          <a:p>
            <a:pPr algn="ctr"/>
            <a:r>
              <a:rPr lang="en-US" sz="2000" b="1" dirty="0"/>
              <a:t>feed influence </a:t>
            </a:r>
            <a:r>
              <a:rPr lang="en-US" sz="2000" b="1" dirty="0">
                <a:cs typeface="Calibri"/>
              </a:rPr>
              <a:t>  </a:t>
            </a:r>
          </a:p>
        </p:txBody>
      </p:sp>
      <p:sp>
        <p:nvSpPr>
          <p:cNvPr id="64" name="TextBox 10">
            <a:extLst>
              <a:ext uri="{FF2B5EF4-FFF2-40B4-BE49-F238E27FC236}">
                <a16:creationId xmlns="" xmlns:a16="http://schemas.microsoft.com/office/drawing/2014/main" id="{6779D7D3-F147-4C6E-9D06-1D770F1CD240}"/>
              </a:ext>
            </a:extLst>
          </p:cNvPr>
          <p:cNvSpPr txBox="1"/>
          <p:nvPr/>
        </p:nvSpPr>
        <p:spPr>
          <a:xfrm>
            <a:off x="8544425" y="1367407"/>
            <a:ext cx="3876174" cy="70788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Predictability due to</a:t>
            </a:r>
            <a:r>
              <a:rPr lang="en-US" sz="2000" b="1" dirty="0"/>
              <a:t> </a:t>
            </a:r>
            <a:endParaRPr lang="en-US" sz="2000" b="1" dirty="0">
              <a:cs typeface="Calibri"/>
            </a:endParaRPr>
          </a:p>
          <a:p>
            <a:pPr algn="ctr"/>
            <a:r>
              <a:rPr lang="en-US" sz="2000" b="1" dirty="0">
                <a:cs typeface="Calibri"/>
              </a:rPr>
              <a:t>homophily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9B51E4D-B474-4143-ADF0-4C5CDADDC3EB}"/>
              </a:ext>
            </a:extLst>
          </p:cNvPr>
          <p:cNvSpPr/>
          <p:nvPr/>
        </p:nvSpPr>
        <p:spPr>
          <a:xfrm rot="21409461">
            <a:off x="5260509" y="4395374"/>
            <a:ext cx="6078785" cy="193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2800" dirty="0">
                <a:cs typeface="Calibri Light"/>
              </a:rPr>
              <a:t>Friends’ activity can </a:t>
            </a:r>
            <a:r>
              <a:rPr lang="en-US" sz="2800" dirty="0"/>
              <a:t>predict a person’s activity with high accuracy.</a:t>
            </a:r>
            <a:endParaRPr lang="en-US" sz="2800" dirty="0">
              <a:solidFill>
                <a:srgbClr val="010000"/>
              </a:solidFill>
              <a:latin typeface="Calibri Light"/>
              <a:cs typeface="Calibri Light"/>
            </a:endParaRPr>
          </a:p>
          <a:p>
            <a:pPr lvl="0"/>
            <a:r>
              <a:rPr lang="en-US" sz="2800" dirty="0">
                <a:cs typeface="Calibri Light"/>
              </a:rPr>
              <a:t>But that tells us </a:t>
            </a:r>
            <a:r>
              <a:rPr lang="en-US" sz="2800" i="1" dirty="0">
                <a:cs typeface="Calibri Light"/>
              </a:rPr>
              <a:t>nothing</a:t>
            </a:r>
            <a:r>
              <a:rPr lang="en-US" sz="2800" dirty="0">
                <a:cs typeface="Calibri Light"/>
              </a:rPr>
              <a:t> about the effect of the </a:t>
            </a:r>
            <a:r>
              <a:rPr lang="en-US" sz="2800" dirty="0"/>
              <a:t>social feed.</a:t>
            </a:r>
          </a:p>
        </p:txBody>
      </p:sp>
    </p:spTree>
    <p:extLst>
      <p:ext uri="{BB962C8B-B14F-4D97-AF65-F5344CB8AC3E}">
        <p14:creationId xmlns:p14="http://schemas.microsoft.com/office/powerpoint/2010/main" val="39368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BF006-34D8-4E40-A748-AF4ED9F6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4538" indent="-744538"/>
            <a:r>
              <a:rPr lang="en-US" dirty="0"/>
              <a:t>2) </a:t>
            </a:r>
            <a:r>
              <a:rPr lang="en-US" dirty="0">
                <a:cs typeface="Calibri Light"/>
              </a:rPr>
              <a:t>Will </a:t>
            </a:r>
            <a:r>
              <a:rPr lang="en-US" dirty="0"/>
              <a:t>the predictions be robust tomorrow, or in new contexts? </a:t>
            </a:r>
          </a:p>
        </p:txBody>
      </p:sp>
    </p:spTree>
    <p:extLst>
      <p:ext uri="{BB962C8B-B14F-4D97-AF65-F5344CB8AC3E}">
        <p14:creationId xmlns:p14="http://schemas.microsoft.com/office/powerpoint/2010/main" val="8936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2793</Words>
  <Application>Microsoft Macintosh PowerPoint</Application>
  <PresentationFormat>Widescreen</PresentationFormat>
  <Paragraphs>570</Paragraphs>
  <Slides>64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Calibri</vt:lpstr>
      <vt:lpstr>Calibri Light</vt:lpstr>
      <vt:lpstr>Cambria Math</vt:lpstr>
      <vt:lpstr>Segoe UI</vt:lpstr>
      <vt:lpstr>Segoe UI Light</vt:lpstr>
      <vt:lpstr>Times New Roman</vt:lpstr>
      <vt:lpstr>等线</vt:lpstr>
      <vt:lpstr>Arial</vt:lpstr>
      <vt:lpstr>Office Theme</vt:lpstr>
      <vt:lpstr>Causal Inference and Counterfactual Reasoning</vt:lpstr>
      <vt:lpstr>Predictive systems are impacting our lives</vt:lpstr>
      <vt:lpstr>PowerPoint Presentation</vt:lpstr>
      <vt:lpstr>PowerPoint Presentation</vt:lpstr>
      <vt:lpstr>Why should we care about causality?   We have increasing amounts of data and highly accurate predictions.   How is causal inference useful?</vt:lpstr>
      <vt:lpstr>1) Do prediction models guide decision-making?</vt:lpstr>
      <vt:lpstr>From data to prediction</vt:lpstr>
      <vt:lpstr>From prediction to decision-making</vt:lpstr>
      <vt:lpstr>2) Will the predictions be robust tomorrow, or in new contexts? </vt:lpstr>
      <vt:lpstr>PowerPoint Presentation</vt:lpstr>
      <vt:lpstr>PowerPoint Presentation</vt:lpstr>
      <vt:lpstr>3) What if the prediction accuracy is really high?</vt:lpstr>
      <vt:lpstr>Interventions change the environment</vt:lpstr>
      <vt:lpstr>Recap: Prediction is insufficient for choosing interventions</vt:lpstr>
      <vt:lpstr>PART I. Introduction to Counterfactual Reasoning  PART II. Methods for Causal Inference  PART III. Large-scale and Network Data  PART IV. Broader Landscape</vt:lpstr>
      <vt:lpstr>PART I.  Introduction to Counterfactual Reasoning</vt:lpstr>
      <vt:lpstr>Cause and Effect</vt:lpstr>
      <vt:lpstr>A big scholarly debate, from Aristotle to Russell</vt:lpstr>
      <vt:lpstr>PowerPoint Presentation</vt:lpstr>
      <vt:lpstr>What is causality?</vt:lpstr>
      <vt:lpstr>The Three Layer Causal Hierarchy Pearl, Theoretical Impediments to Machine Learning with Seven Sparks from the Causal Revolution, arXiv:1801.04016v1.  11 Jan 2018</vt:lpstr>
      <vt:lpstr>A practical definition</vt:lpstr>
      <vt:lpstr>Keeping everything else constant: Imagine a counterfactual world</vt:lpstr>
      <vt:lpstr>PART I.  Introduction to Counterfactual Reasoning</vt:lpstr>
      <vt:lpstr>Potential Outcomes framework</vt:lpstr>
      <vt:lpstr>Potential Outcomes framework</vt:lpstr>
      <vt:lpstr>Potential Outcomes framework</vt:lpstr>
      <vt:lpstr>Potential Outcomes framework: Introduce a counterfactual quantity</vt:lpstr>
      <vt:lpstr>Causal inference is the problem of estimating the counterfactual Y_(t=~t)</vt:lpstr>
      <vt:lpstr>Fundamental problem: counterfactual outcome is not observed</vt:lpstr>
      <vt:lpstr>Randomized Experiments are the “gold standard”</vt:lpstr>
      <vt:lpstr>Cost: Possibly risky, unethical</vt:lpstr>
      <vt:lpstr>Recap: Potential Outcomes Framework </vt:lpstr>
      <vt:lpstr>PART I.  Introduction to Counterfactual Reasoning</vt:lpstr>
      <vt:lpstr>Example: Auditing the effect of an algorithm</vt:lpstr>
      <vt:lpstr>New algorithm increases overall success rate</vt:lpstr>
      <vt:lpstr>Unobserved Confounds</vt:lpstr>
      <vt:lpstr>The Simpson’s paradox: New algorithm is better overall, but worse for each subgroup</vt:lpstr>
      <vt:lpstr>From metrics to decision-making</vt:lpstr>
      <vt:lpstr>Example: Simpson’s paradox in Reddit</vt:lpstr>
      <vt:lpstr> Making sense of such data can be too complex.</vt:lpstr>
      <vt:lpstr>Recap: Unobserved Confounds </vt:lpstr>
      <vt:lpstr>PART I.  Introduction to Counterfactual Reasoning</vt:lpstr>
      <vt:lpstr>Real world is complicated</vt:lpstr>
      <vt:lpstr>Which variables to condition on?</vt:lpstr>
      <vt:lpstr>PowerPoint Presentation</vt:lpstr>
      <vt:lpstr>Another example: Repeated treatment (!)</vt:lpstr>
      <vt:lpstr>Structural Causal Model: A framework for expressing complex causal relationships</vt:lpstr>
      <vt:lpstr>Structural Causal Model: A framework for expressing complex causal relationships</vt:lpstr>
      <vt:lpstr>Structural Causal Model: Causal effect is represented by the intervention distribution</vt:lpstr>
      <vt:lpstr>Structural Causal Model: Causal effect is represented by the intervention distribution</vt:lpstr>
      <vt:lpstr>Structural Causal Model: Causal effect is represented by the intervention distribution</vt:lpstr>
      <vt:lpstr>Structural Causal Model makes assumptions explicit</vt:lpstr>
      <vt:lpstr>Important: Assumptions are the edges that are missing</vt:lpstr>
      <vt:lpstr>Important: SCM and Potential Outcome frameworks are equivalent</vt:lpstr>
      <vt:lpstr>Key Benefit (1) of SCM: Provides a language for expressing counterfactuals</vt:lpstr>
      <vt:lpstr>Key Benefit 2 of SCM: Provides a mechanistic way of identifying causal effect</vt:lpstr>
      <vt:lpstr>Advanced Topic: Back-door criterion </vt:lpstr>
      <vt:lpstr>Let us return to our examples</vt:lpstr>
      <vt:lpstr>Back-door criterion provides a precise way to find variables to condition to</vt:lpstr>
      <vt:lpstr>Both frameworks have merits</vt:lpstr>
      <vt:lpstr>Recap: Structural Causal Models</vt:lpstr>
      <vt:lpstr>Recap: Section 1 - Introduction</vt:lpstr>
      <vt:lpstr>PART I. Introduction to Counterfactual Reasoning  PART II. Methods for Causal Inference  PART III. Large-scale and Network Data  PART IV. Broader Landscape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2018-08-19T20:38:39Z</dcterms:created>
  <dcterms:modified xsi:type="dcterms:W3CDTF">2018-10-05T08:38:18Z</dcterms:modified>
</cp:coreProperties>
</file>