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38" r:id="rId2"/>
    <p:sldId id="1412" r:id="rId3"/>
    <p:sldId id="1419" r:id="rId4"/>
    <p:sldId id="1415" r:id="rId5"/>
    <p:sldId id="1414" r:id="rId6"/>
    <p:sldId id="1347" r:id="rId7"/>
    <p:sldId id="1245" r:id="rId8"/>
    <p:sldId id="1433" r:id="rId9"/>
    <p:sldId id="1434" r:id="rId10"/>
    <p:sldId id="1435" r:id="rId11"/>
    <p:sldId id="1438" r:id="rId12"/>
    <p:sldId id="1436" r:id="rId13"/>
    <p:sldId id="1439" r:id="rId14"/>
    <p:sldId id="1203" r:id="rId15"/>
    <p:sldId id="1366" r:id="rId16"/>
    <p:sldId id="1372" r:id="rId17"/>
    <p:sldId id="1373" r:id="rId18"/>
    <p:sldId id="1374" r:id="rId19"/>
    <p:sldId id="1418" r:id="rId20"/>
    <p:sldId id="1440" r:id="rId21"/>
    <p:sldId id="1443" r:id="rId22"/>
    <p:sldId id="1444" r:id="rId23"/>
    <p:sldId id="1445" r:id="rId24"/>
    <p:sldId id="1446" r:id="rId25"/>
    <p:sldId id="1447" r:id="rId26"/>
    <p:sldId id="1448" r:id="rId27"/>
    <p:sldId id="1449" r:id="rId28"/>
    <p:sldId id="1450" r:id="rId29"/>
    <p:sldId id="1451" r:id="rId30"/>
    <p:sldId id="1452" r:id="rId31"/>
    <p:sldId id="1453" r:id="rId32"/>
    <p:sldId id="1455" r:id="rId33"/>
    <p:sldId id="1460" r:id="rId34"/>
    <p:sldId id="1461" r:id="rId35"/>
    <p:sldId id="1441" r:id="rId36"/>
    <p:sldId id="1224" r:id="rId37"/>
    <p:sldId id="1225" r:id="rId38"/>
    <p:sldId id="1226" r:id="rId39"/>
    <p:sldId id="1230" r:id="rId40"/>
    <p:sldId id="1417" r:id="rId41"/>
    <p:sldId id="1161" r:id="rId42"/>
    <p:sldId id="1239" r:id="rId43"/>
    <p:sldId id="1240" r:id="rId44"/>
    <p:sldId id="1241" r:id="rId45"/>
    <p:sldId id="1242" r:id="rId46"/>
    <p:sldId id="1244" r:id="rId47"/>
    <p:sldId id="1247" r:id="rId48"/>
    <p:sldId id="1218" r:id="rId49"/>
    <p:sldId id="144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4900"/>
    <a:srgbClr val="FC6F00"/>
    <a:srgbClr val="870002"/>
    <a:srgbClr val="A10306"/>
    <a:srgbClr val="CA452D"/>
    <a:srgbClr val="FC8600"/>
    <a:srgbClr val="4793E2"/>
    <a:srgbClr val="70BB6A"/>
    <a:srgbClr val="007FDC"/>
    <a:srgbClr val="D7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p:restoredTop sz="90090"/>
  </p:normalViewPr>
  <p:slideViewPr>
    <p:cSldViewPr snapToGrid="0" snapToObjects="1">
      <p:cViewPr varScale="1">
        <p:scale>
          <a:sx n="127" d="100"/>
          <a:sy n="127" d="100"/>
        </p:scale>
        <p:origin x="208" y="5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B232-D30F-2E4D-B4FF-130882F41A92}" type="datetimeFigureOut">
              <a:rPr lang="en-US" smtClean="0"/>
              <a:t>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B99A3-7DEE-4F48-849C-1D6E801D1B04}" type="slidenum">
              <a:rPr lang="en-US" smtClean="0"/>
              <a:t>‹#›</a:t>
            </a:fld>
            <a:endParaRPr lang="en-US"/>
          </a:p>
        </p:txBody>
      </p:sp>
    </p:spTree>
    <p:extLst>
      <p:ext uri="{BB962C8B-B14F-4D97-AF65-F5344CB8AC3E}">
        <p14:creationId xmlns:p14="http://schemas.microsoft.com/office/powerpoint/2010/main" val="36965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 I’m </a:t>
            </a:r>
            <a:r>
              <a:rPr lang="en-US" baseline="0" dirty="0" err="1"/>
              <a:t>Shaileshh</a:t>
            </a:r>
            <a:r>
              <a:rPr lang="en-US" baseline="0" dirty="0"/>
              <a:t>. I’ll be presenting our work “Learning Scheduling Algorithms for Data Processing Clusters”. This is a joint work with Hongzi, Malte, Mohammad from MIT, and </a:t>
            </a:r>
            <a:r>
              <a:rPr lang="en-US" baseline="0" dirty="0" err="1"/>
              <a:t>Zili</a:t>
            </a:r>
            <a:r>
              <a:rPr lang="en-US" baseline="0" dirty="0"/>
              <a:t> from Tsinghua. The first author Hongzi cannot travel due to visa issues but he will present the second half of this talk remotely. </a:t>
            </a:r>
          </a:p>
        </p:txBody>
      </p:sp>
      <p:sp>
        <p:nvSpPr>
          <p:cNvPr id="4" name="Slide Number Placeholder 3"/>
          <p:cNvSpPr>
            <a:spLocks noGrp="1"/>
          </p:cNvSpPr>
          <p:nvPr>
            <p:ph type="sldNum" sz="quarter" idx="10"/>
          </p:nvPr>
        </p:nvSpPr>
        <p:spPr/>
        <p:txBody>
          <a:bodyPr/>
          <a:lstStyle/>
          <a:p>
            <a:fld id="{C6EB99A3-7DEE-4F48-849C-1D6E801D1B04}" type="slidenum">
              <a:rPr lang="en-US" smtClean="0"/>
              <a:t>1</a:t>
            </a:fld>
            <a:endParaRPr lang="en-US"/>
          </a:p>
        </p:txBody>
      </p:sp>
    </p:spTree>
    <p:extLst>
      <p:ext uri="{BB962C8B-B14F-4D97-AF65-F5344CB8AC3E}">
        <p14:creationId xmlns:p14="http://schemas.microsoft.com/office/powerpoint/2010/main" val="60294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widely used heuristic is fair sharing.</a:t>
            </a:r>
          </a:p>
          <a:p>
            <a:endParaRPr lang="en-US" dirty="0"/>
          </a:p>
          <a:p>
            <a:r>
              <a:rPr lang="en-US" dirty="0"/>
              <a:t>[Click]</a:t>
            </a:r>
          </a:p>
          <a:p>
            <a:endParaRPr lang="en-US" dirty="0"/>
          </a:p>
          <a:p>
            <a:r>
              <a:rPr lang="en-US" dirty="0"/>
              <a:t>It equally spreads out the servers to all jobs. And when a job is done, the other active jobs will equally share the servers that just become free. In this case, each server has a higher chance to have available tasks to run. This keeps the servers busy at all time and improves resource utilization. </a:t>
            </a:r>
          </a:p>
        </p:txBody>
      </p:sp>
      <p:sp>
        <p:nvSpPr>
          <p:cNvPr id="4" name="Slide Number Placeholder 3"/>
          <p:cNvSpPr>
            <a:spLocks noGrp="1"/>
          </p:cNvSpPr>
          <p:nvPr>
            <p:ph type="sldNum" sz="quarter" idx="5"/>
          </p:nvPr>
        </p:nvSpPr>
        <p:spPr/>
        <p:txBody>
          <a:bodyPr/>
          <a:lstStyle/>
          <a:p>
            <a:fld id="{C6EB99A3-7DEE-4F48-849C-1D6E801D1B04}" type="slidenum">
              <a:rPr lang="en-US" smtClean="0"/>
              <a:t>10</a:t>
            </a:fld>
            <a:endParaRPr lang="en-US"/>
          </a:p>
        </p:txBody>
      </p:sp>
    </p:spTree>
    <p:extLst>
      <p:ext uri="{BB962C8B-B14F-4D97-AF65-F5344CB8AC3E}">
        <p14:creationId xmlns:p14="http://schemas.microsoft.com/office/powerpoint/2010/main" val="249108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compare shortest job first and fair sharing for a second.</a:t>
            </a:r>
          </a:p>
          <a:p>
            <a:endParaRPr lang="en-US" dirty="0"/>
          </a:p>
          <a:p>
            <a:r>
              <a:rPr lang="en-US" dirty="0"/>
              <a:t>We would expect shortest job first to perform pretty good on average job completion time, but it turns out fair sharing is doing a lot better even though it doesn’t prioritize any small jobs.</a:t>
            </a:r>
          </a:p>
          <a:p>
            <a:endParaRPr lang="en-US" dirty="0"/>
          </a:p>
          <a:p>
            <a:r>
              <a:rPr lang="en-US" dirty="0"/>
              <a:t>[Click]</a:t>
            </a:r>
          </a:p>
          <a:p>
            <a:endParaRPr lang="en-US" dirty="0"/>
          </a:p>
          <a:p>
            <a:r>
              <a:rPr lang="en-US" dirty="0"/>
              <a:t>This is because in practice, shortest job first can generate more work.</a:t>
            </a:r>
          </a:p>
          <a:p>
            <a:endParaRPr lang="en-US" dirty="0"/>
          </a:p>
          <a:p>
            <a:r>
              <a:rPr lang="en-US" dirty="0"/>
              <a:t>And it turns out that the idle server time in shortest jobs first, don’t actually cover for all the extended areas.</a:t>
            </a:r>
          </a:p>
          <a:p>
            <a:endParaRPr lang="en-US" dirty="0"/>
          </a:p>
          <a:p>
            <a:r>
              <a:rPr lang="en-US" dirty="0"/>
              <a:t>The bulk part actually comes because each parallel server has to individually read shards of data. For some jobs, the IO dominates over the benefit of parallel compute. In other words, each job has an inherent, efficient degree of parallelism. Assigning more servers beyond the efficient point generates unnecessary work.</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11</a:t>
            </a:fld>
            <a:endParaRPr lang="en-US"/>
          </a:p>
        </p:txBody>
      </p:sp>
    </p:spTree>
    <p:extLst>
      <p:ext uri="{BB962C8B-B14F-4D97-AF65-F5344CB8AC3E}">
        <p14:creationId xmlns:p14="http://schemas.microsoft.com/office/powerpoint/2010/main" val="231047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Decima learns to leverage the advantages from shortest job first and fair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learns to selectively focus the servers on certain small jobs to finish them quickly, while still leaving no resource idle. And more importantly, Decima learns to give each job the right amount of server so that it doesn’t generate unnecessary IO work. At the end, Decima outperforms other heuristics and achieves 89 seconds average job completion time.</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12</a:t>
            </a:fld>
            <a:endParaRPr lang="en-US"/>
          </a:p>
        </p:txBody>
      </p:sp>
    </p:spTree>
    <p:extLst>
      <p:ext uri="{BB962C8B-B14F-4D97-AF65-F5344CB8AC3E}">
        <p14:creationId xmlns:p14="http://schemas.microsoft.com/office/powerpoint/2010/main" val="90473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Decima to Fair sharing, </a:t>
            </a:r>
          </a:p>
          <a:p>
            <a:endParaRPr lang="en-US" dirty="0"/>
          </a:p>
          <a:p>
            <a:r>
              <a:rPr lang="en-US" dirty="0"/>
              <a:t>[Click]</a:t>
            </a:r>
          </a:p>
          <a:p>
            <a:endParaRPr lang="en-US" dirty="0"/>
          </a:p>
          <a:p>
            <a:r>
              <a:rPr lang="en-US" dirty="0"/>
              <a:t>Decima is able to prioritize jobs much better, where it packs many small jobs to finish early on. </a:t>
            </a:r>
          </a:p>
          <a:p>
            <a:endParaRPr lang="en-US" dirty="0"/>
          </a:p>
          <a:p>
            <a:r>
              <a:rPr lang="en-US" dirty="0"/>
              <a:t>[Click]</a:t>
            </a:r>
          </a:p>
          <a:p>
            <a:endParaRPr lang="en-US" dirty="0"/>
          </a:p>
          <a:p>
            <a:r>
              <a:rPr lang="en-US" dirty="0"/>
              <a:t>And at the same time, it still uses the resource as efficient as the fair scheme.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 this simple demo, an optimal scheduler has to weigh all different factors, like the ordering of the jobs, the resource sharing, and the inherent degree of parallelism. Optimizing the scheduler based on different systems and different workload is very tedious and difficult. Decima automates the process of finding an efficient scheduling policy using the experience of interacting with a cluster.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13</a:t>
            </a:fld>
            <a:endParaRPr lang="en-US"/>
          </a:p>
        </p:txBody>
      </p:sp>
    </p:spTree>
    <p:extLst>
      <p:ext uri="{BB962C8B-B14F-4D97-AF65-F5344CB8AC3E}">
        <p14:creationId xmlns:p14="http://schemas.microsoft.com/office/powerpoint/2010/main" val="2236309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contributions with Decima is that it is the first time to show it is even possible to apply reinforcement learning to cluster scheduler that can handle complex data processing jobs.</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successfully learn efficient scheduling algorithms in practice, we encountered several challenges. Decima goes beyond just applying off-the-shelf reinforcement learning algorithms.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cluster needs to handle job DAGs with arbitrary shape and size. We therefore develop a special graph neural network that can process this kind of input and express scheduling actions.</a:t>
            </a:r>
          </a:p>
          <a:p>
            <a:endParaRPr lang="en-US" dirty="0"/>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we develop new learning methods that enables reinforcement learning training for jobs with online, stochastic arrival pattern.</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14</a:t>
            </a:fld>
            <a:endParaRPr lang="en-US"/>
          </a:p>
        </p:txBody>
      </p:sp>
    </p:spTree>
    <p:extLst>
      <p:ext uri="{BB962C8B-B14F-4D97-AF65-F5344CB8AC3E}">
        <p14:creationId xmlns:p14="http://schemas.microsoft.com/office/powerpoint/2010/main" val="3843402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use reinforcement learning, we first need to express the scheduling problem in RL framework. Scheduling is essentially expressing a mapping between runnable stage and available servers. Now the question is how we encode this mapping to make reinforcement learning training easier.</a:t>
            </a:r>
          </a:p>
        </p:txBody>
      </p:sp>
      <p:sp>
        <p:nvSpPr>
          <p:cNvPr id="4" name="Slide Number Placeholder 3"/>
          <p:cNvSpPr>
            <a:spLocks noGrp="1"/>
          </p:cNvSpPr>
          <p:nvPr>
            <p:ph type="sldNum" sz="quarter" idx="10"/>
          </p:nvPr>
        </p:nvSpPr>
        <p:spPr/>
        <p:txBody>
          <a:bodyPr/>
          <a:lstStyle/>
          <a:p>
            <a:fld id="{11C067B6-79AB-F549-B831-2B835A305380}" type="slidenum">
              <a:rPr lang="en-US" smtClean="0"/>
              <a:t>15</a:t>
            </a:fld>
            <a:endParaRPr lang="en-US"/>
          </a:p>
        </p:txBody>
      </p:sp>
    </p:spTree>
    <p:extLst>
      <p:ext uri="{BB962C8B-B14F-4D97-AF65-F5344CB8AC3E}">
        <p14:creationId xmlns:p14="http://schemas.microsoft.com/office/powerpoint/2010/main" val="237398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simple attempt, one option is to just directly ask the agent to</a:t>
            </a:r>
          </a:p>
          <a:p>
            <a:endParaRPr lang="en-US" dirty="0"/>
          </a:p>
          <a:p>
            <a:r>
              <a:rPr lang="en-US" dirty="0"/>
              <a:t>[Click]</a:t>
            </a:r>
          </a:p>
          <a:p>
            <a:endParaRPr lang="en-US" dirty="0"/>
          </a:p>
          <a:p>
            <a:r>
              <a:rPr lang="en-US" dirty="0"/>
              <a:t>output the mapping. This immediately results </a:t>
            </a:r>
          </a:p>
          <a:p>
            <a:endParaRPr lang="en-US" dirty="0"/>
          </a:p>
          <a:p>
            <a:r>
              <a:rPr lang="en-US" dirty="0"/>
              <a:t>[Click]</a:t>
            </a:r>
          </a:p>
          <a:p>
            <a:endParaRPr lang="en-US" dirty="0"/>
          </a:p>
          <a:p>
            <a:r>
              <a:rPr lang="en-US" dirty="0"/>
              <a:t>in an exponentially large action space because the action space has to contain every single possible mapping. </a:t>
            </a:r>
          </a:p>
          <a:p>
            <a:endParaRPr lang="en-US" dirty="0"/>
          </a:p>
          <a:p>
            <a:r>
              <a:rPr lang="en-US" dirty="0"/>
              <a:t>This quickly becomes infeasible to express when the number of jobs or servers becomes large.</a:t>
            </a:r>
          </a:p>
        </p:txBody>
      </p:sp>
      <p:sp>
        <p:nvSpPr>
          <p:cNvPr id="4" name="Slide Number Placeholder 3"/>
          <p:cNvSpPr>
            <a:spLocks noGrp="1"/>
          </p:cNvSpPr>
          <p:nvPr>
            <p:ph type="sldNum" sz="quarter" idx="10"/>
          </p:nvPr>
        </p:nvSpPr>
        <p:spPr/>
        <p:txBody>
          <a:bodyPr/>
          <a:lstStyle/>
          <a:p>
            <a:fld id="{350563FF-E091-6744-B580-F9B928393661}" type="slidenum">
              <a:rPr lang="en-US" smtClean="0"/>
              <a:t>16</a:t>
            </a:fld>
            <a:endParaRPr lang="en-US"/>
          </a:p>
        </p:txBody>
      </p:sp>
    </p:spTree>
    <p:extLst>
      <p:ext uri="{BB962C8B-B14F-4D97-AF65-F5344CB8AC3E}">
        <p14:creationId xmlns:p14="http://schemas.microsoft.com/office/powerpoint/2010/main" val="176161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to output the mapping through a sequence of actions. Each action decides the assignment of one node onto a single server. Each action only needs to pick the node, so this reduces the action space to number of nodes in the system.</a:t>
            </a:r>
          </a:p>
          <a:p>
            <a:endParaRPr lang="en-US" dirty="0"/>
          </a:p>
          <a:p>
            <a:r>
              <a:rPr lang="en-US" dirty="0"/>
              <a:t>[Click]</a:t>
            </a:r>
          </a:p>
          <a:p>
            <a:endParaRPr lang="en-US" dirty="0"/>
          </a:p>
          <a:p>
            <a:r>
              <a:rPr lang="en-US" dirty="0"/>
              <a:t>But this will lead to very long action sequence because at each scheduling event there can be as many actions as the number of free servers. Long action sequence is known to be a hard problem for reinforcement learning since it is hard for assign credit to an action for the reward signal.</a:t>
            </a:r>
          </a:p>
        </p:txBody>
      </p:sp>
      <p:sp>
        <p:nvSpPr>
          <p:cNvPr id="4" name="Slide Number Placeholder 3"/>
          <p:cNvSpPr>
            <a:spLocks noGrp="1"/>
          </p:cNvSpPr>
          <p:nvPr>
            <p:ph type="sldNum" sz="quarter" idx="10"/>
          </p:nvPr>
        </p:nvSpPr>
        <p:spPr/>
        <p:txBody>
          <a:bodyPr/>
          <a:lstStyle/>
          <a:p>
            <a:fld id="{350563FF-E091-6744-B580-F9B928393661}" type="slidenum">
              <a:rPr lang="en-US" smtClean="0"/>
              <a:t>17</a:t>
            </a:fld>
            <a:endParaRPr lang="en-US"/>
          </a:p>
        </p:txBody>
      </p:sp>
    </p:spTree>
    <p:extLst>
      <p:ext uri="{BB962C8B-B14F-4D97-AF65-F5344CB8AC3E}">
        <p14:creationId xmlns:p14="http://schemas.microsoft.com/office/powerpoint/2010/main" val="398487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uses a two-dimensional action design to balance between the size action space and the length of action sequence. For each action, it outputs a node selection and the number of servers assigned to this node. </a:t>
            </a:r>
          </a:p>
          <a:p>
            <a:endParaRPr lang="en-US" dirty="0"/>
          </a:p>
          <a:p>
            <a:r>
              <a:rPr lang="en-US" altLang="zh-CN" dirty="0"/>
              <a:t>[click]</a:t>
            </a:r>
            <a:endParaRPr lang="en-US" dirty="0"/>
          </a:p>
          <a:p>
            <a:r>
              <a:rPr lang="en-US" dirty="0"/>
              <a:t>So from a pool of identical servers, at each step, we will pick a node and specify a number for how many servers to run this node.</a:t>
            </a:r>
          </a:p>
          <a:p>
            <a:endParaRPr lang="en-US" dirty="0"/>
          </a:p>
          <a:p>
            <a:r>
              <a:rPr lang="en-US" altLang="zh-CN" dirty="0"/>
              <a:t>[click]</a:t>
            </a:r>
            <a:endParaRPr lang="en-US" dirty="0"/>
          </a:p>
          <a:p>
            <a:r>
              <a:rPr lang="en-US" dirty="0"/>
              <a:t>In the next round, we will pick a different node, and assign it some servers from the remaining pool.</a:t>
            </a:r>
          </a:p>
          <a:p>
            <a:endParaRPr lang="en-US" dirty="0"/>
          </a:p>
          <a:p>
            <a:r>
              <a:rPr lang="en-US" altLang="zh-CN" dirty="0"/>
              <a:t>[click]</a:t>
            </a:r>
            <a:endParaRPr lang="en-US" dirty="0"/>
          </a:p>
          <a:p>
            <a:r>
              <a:rPr lang="en-US" dirty="0"/>
              <a:t>This process continues until all available servers have destined nodes to run.</a:t>
            </a:r>
          </a:p>
          <a:p>
            <a:endParaRPr lang="en-US" dirty="0"/>
          </a:p>
          <a:p>
            <a:r>
              <a:rPr lang="en-US" dirty="0"/>
              <a:t>By expressing the parallelism limit as a single number at each action, this design increases the action space a little bit but reduces the sequence length by a lot. </a:t>
            </a:r>
          </a:p>
          <a:p>
            <a:endParaRPr lang="en-US" dirty="0"/>
          </a:p>
          <a:p>
            <a:r>
              <a:rPr lang="en-US" dirty="0"/>
              <a:t>In our experiment, we also find this is the only design that allows us to efficiently train Decima</a:t>
            </a:r>
          </a:p>
        </p:txBody>
      </p:sp>
      <p:sp>
        <p:nvSpPr>
          <p:cNvPr id="4" name="Slide Number Placeholder 3"/>
          <p:cNvSpPr>
            <a:spLocks noGrp="1"/>
          </p:cNvSpPr>
          <p:nvPr>
            <p:ph type="sldNum" sz="quarter" idx="10"/>
          </p:nvPr>
        </p:nvSpPr>
        <p:spPr/>
        <p:txBody>
          <a:bodyPr/>
          <a:lstStyle/>
          <a:p>
            <a:fld id="{11C067B6-79AB-F549-B831-2B835A305380}" type="slidenum">
              <a:rPr lang="en-US" smtClean="0"/>
              <a:t>18</a:t>
            </a:fld>
            <a:endParaRPr lang="en-US"/>
          </a:p>
        </p:txBody>
      </p:sp>
    </p:spTree>
    <p:extLst>
      <p:ext uri="{BB962C8B-B14F-4D97-AF65-F5344CB8AC3E}">
        <p14:creationId xmlns:p14="http://schemas.microsoft.com/office/powerpoint/2010/main" val="409551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a way to process the job information.</a:t>
            </a:r>
          </a:p>
          <a:p>
            <a:endParaRPr lang="en-US" dirty="0"/>
          </a:p>
          <a:p>
            <a:r>
              <a:rPr lang="en-US" dirty="0"/>
              <a:t>Notice that standard RL applications use neural network to process vectorized features like images.</a:t>
            </a:r>
          </a:p>
          <a:p>
            <a:endParaRPr lang="en-US" dirty="0"/>
          </a:p>
          <a:p>
            <a:r>
              <a:rPr lang="en-US" dirty="0"/>
              <a:t>But our scheduling problem requires the RL agent to take graph structured input.</a:t>
            </a:r>
          </a:p>
          <a:p>
            <a:endParaRPr lang="en-US" dirty="0"/>
          </a:p>
          <a:p>
            <a:r>
              <a:rPr lang="en-US" dirty="0"/>
              <a:t>[Click]</a:t>
            </a:r>
          </a:p>
          <a:p>
            <a:endParaRPr lang="en-US" dirty="0"/>
          </a:p>
          <a:p>
            <a:r>
              <a:rPr lang="en-US" dirty="0"/>
              <a:t>Each node in the graph, embed the information in a raw feature  vector, which includes information like the number of tasks, the task duration, number of servers already assigned to the node and so on.</a:t>
            </a:r>
          </a:p>
          <a:p>
            <a:endParaRPr lang="en-US" dirty="0"/>
          </a:p>
          <a:p>
            <a:r>
              <a:rPr lang="en-US" dirty="0"/>
              <a:t>[Click]</a:t>
            </a:r>
          </a:p>
          <a:p>
            <a:endParaRPr lang="en-US" dirty="0"/>
          </a:p>
          <a:p>
            <a:r>
              <a:rPr lang="en-US" dirty="0"/>
              <a:t>Also, the number of jobs in the system is not pre-determined with online job arrival.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need a scalable way to process the information embedded in any number of job DAGs.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19</a:t>
            </a:fld>
            <a:endParaRPr lang="en-US"/>
          </a:p>
        </p:txBody>
      </p:sp>
    </p:spTree>
    <p:extLst>
      <p:ext uri="{BB962C8B-B14F-4D97-AF65-F5344CB8AC3E}">
        <p14:creationId xmlns:p14="http://schemas.microsoft.com/office/powerpoint/2010/main" val="352272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Scheduling is a fundamental task in many computer systems. It serves as a core component in cluster managers like Kubernetes and Mesos, or data analytics frameworks such as Spark and Hadoop MapReduce. Improving the efficiency of a cluster scheduler is the key to save operation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today’s large enterprises </a:t>
            </a:r>
            <a:r>
              <a:rPr lang="en-US" baseline="0" dirty="0"/>
              <a:t>–</a:t>
            </a:r>
            <a:r>
              <a:rPr lang="en-US" dirty="0"/>
              <a:t> like Google,</a:t>
            </a:r>
            <a:r>
              <a:rPr lang="en-US" baseline="0" dirty="0"/>
              <a:t> Facebook and Amazon – deploy the cluster infrastructure in the scale of billions or tens of billions dollars.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this scale, even a fraction of improvement in the scheduling efficiency can save millions of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1C067B6-79AB-F549-B831-2B835A305380}" type="slidenum">
              <a:rPr lang="en-US" smtClean="0"/>
              <a:t>2</a:t>
            </a:fld>
            <a:endParaRPr lang="en-US"/>
          </a:p>
        </p:txBody>
      </p:sp>
    </p:spTree>
    <p:extLst>
      <p:ext uri="{BB962C8B-B14F-4D97-AF65-F5344CB8AC3E}">
        <p14:creationId xmlns:p14="http://schemas.microsoft.com/office/powerpoint/2010/main" val="225071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we adopt the idea of graph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interest of time, I can’t go into the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high level concept is that graph neural network can express multiple functions over the graph, like assigning scores to each node.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makes GNN scalable is that the function is broken into small, local operation everywhere in the graph. In our paper, we also describe how we customize GNN for our scheduling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20</a:t>
            </a:fld>
            <a:endParaRPr lang="en-US"/>
          </a:p>
        </p:txBody>
      </p:sp>
    </p:spTree>
    <p:extLst>
      <p:ext uri="{BB962C8B-B14F-4D97-AF65-F5344CB8AC3E}">
        <p14:creationId xmlns:p14="http://schemas.microsoft.com/office/powerpoint/2010/main" val="48029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C6EB99A3-7DEE-4F48-849C-1D6E801D1B04}" type="slidenum">
              <a:rPr lang="en-US" smtClean="0"/>
              <a:t>21</a:t>
            </a:fld>
            <a:endParaRPr lang="en-US"/>
          </a:p>
        </p:txBody>
      </p:sp>
    </p:spTree>
    <p:extLst>
      <p:ext uri="{BB962C8B-B14F-4D97-AF65-F5344CB8AC3E}">
        <p14:creationId xmlns:p14="http://schemas.microsoft.com/office/powerpoint/2010/main" val="1174505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任意大小和复杂的拓扑结构（即没有像网格那样的空间局部性）；</a:t>
            </a:r>
          </a:p>
          <a:p>
            <a:r>
              <a:rPr lang="zh-CN" altLang="en-US" sz="1200" b="0" i="0" kern="1200" dirty="0">
                <a:solidFill>
                  <a:schemeClr val="tx1"/>
                </a:solidFill>
                <a:effectLst/>
                <a:latin typeface="+mn-lt"/>
                <a:ea typeface="+mn-ea"/>
                <a:cs typeface="+mn-cs"/>
              </a:rPr>
              <a:t>无固定节点顺序或参考点；</a:t>
            </a:r>
          </a:p>
          <a:p>
            <a:r>
              <a:rPr lang="zh-CN" altLang="en-US" sz="1200" b="0" i="0" kern="1200" dirty="0">
                <a:solidFill>
                  <a:schemeClr val="tx1"/>
                </a:solidFill>
                <a:effectLst/>
                <a:latin typeface="+mn-lt"/>
                <a:ea typeface="+mn-ea"/>
                <a:cs typeface="+mn-cs"/>
              </a:rPr>
              <a:t>通常是动态的，具有多模态特征；</a:t>
            </a:r>
          </a:p>
        </p:txBody>
      </p:sp>
      <p:sp>
        <p:nvSpPr>
          <p:cNvPr id="4" name="灯片编号占位符 3"/>
          <p:cNvSpPr>
            <a:spLocks noGrp="1"/>
          </p:cNvSpPr>
          <p:nvPr>
            <p:ph type="sldNum" sz="quarter" idx="5"/>
          </p:nvPr>
        </p:nvSpPr>
        <p:spPr/>
        <p:txBody>
          <a:bodyPr/>
          <a:lstStyle/>
          <a:p>
            <a:fld id="{C6EB99A3-7DEE-4F48-849C-1D6E801D1B04}" type="slidenum">
              <a:rPr lang="en-US" smtClean="0"/>
              <a:t>24</a:t>
            </a:fld>
            <a:endParaRPr lang="en-US"/>
          </a:p>
        </p:txBody>
      </p:sp>
    </p:spTree>
    <p:extLst>
      <p:ext uri="{BB962C8B-B14F-4D97-AF65-F5344CB8AC3E}">
        <p14:creationId xmlns:p14="http://schemas.microsoft.com/office/powerpoint/2010/main" val="393682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C6EB99A3-7DEE-4F48-849C-1D6E801D1B04}" type="slidenum">
              <a:rPr lang="en-US" smtClean="0"/>
              <a:t>30</a:t>
            </a:fld>
            <a:endParaRPr lang="en-US"/>
          </a:p>
        </p:txBody>
      </p:sp>
    </p:spTree>
    <p:extLst>
      <p:ext uri="{BB962C8B-B14F-4D97-AF65-F5344CB8AC3E}">
        <p14:creationId xmlns:p14="http://schemas.microsoft.com/office/powerpoint/2010/main" val="3109788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graph embedding takes as input the job DAGs whose nodes carry a set of stage attributes (e.g., the number of remaining tasks, expected task duration, etc.), and it outputs three different types of embeddings: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per-node</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embeddings,whichcaptureinformationaboutthenode</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and its children (containing, e.g., aggregated work along the </a:t>
            </a:r>
            <a:r>
              <a:rPr lang="en-US" sz="1200" kern="1200" dirty="0" err="1">
                <a:solidFill>
                  <a:schemeClr val="tx1"/>
                </a:solidFill>
                <a:effectLst/>
                <a:latin typeface="+mn-lt"/>
                <a:ea typeface="+mn-ea"/>
                <a:cs typeface="+mn-cs"/>
              </a:rPr>
              <a:t>crit</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ical</a:t>
            </a:r>
            <a:r>
              <a:rPr lang="en-US" sz="1200" kern="1200" dirty="0">
                <a:solidFill>
                  <a:schemeClr val="tx1"/>
                </a:solidFill>
                <a:effectLst/>
                <a:latin typeface="+mn-lt"/>
                <a:ea typeface="+mn-ea"/>
                <a:cs typeface="+mn-cs"/>
              </a:rPr>
              <a:t> path starting from the node);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per-job</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embeddings,whichaggregateinformationacrossanentire</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job DAG (containing, e.g., the total work in the job); 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global</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embedding,whichcombinesinformationfromallper</a:t>
            </a:r>
            <a:r>
              <a:rPr lang="en-US" sz="1200" kern="1200" dirty="0">
                <a:solidFill>
                  <a:schemeClr val="tx1"/>
                </a:solidFill>
                <a:effectLst/>
                <a:latin typeface="+mn-lt"/>
                <a:ea typeface="+mn-ea"/>
                <a:cs typeface="+mn-cs"/>
              </a:rPr>
              <a:t>-job embeddings into a cluster-level summary (containing, e.g., the </a:t>
            </a:r>
            <a:endParaRPr lang="en-US" dirty="0"/>
          </a:p>
          <a:p>
            <a:r>
              <a:rPr lang="en-US" sz="1200" kern="1200" dirty="0">
                <a:solidFill>
                  <a:schemeClr val="tx1"/>
                </a:solidFill>
                <a:effectLst/>
                <a:latin typeface="+mn-lt"/>
                <a:ea typeface="+mn-ea"/>
                <a:cs typeface="+mn-cs"/>
              </a:rPr>
              <a:t>number of jobs and the cluster load). </a:t>
            </a: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33</a:t>
            </a:fld>
            <a:endParaRPr lang="en-US"/>
          </a:p>
        </p:txBody>
      </p:sp>
    </p:spTree>
    <p:extLst>
      <p:ext uri="{BB962C8B-B14F-4D97-AF65-F5344CB8AC3E}">
        <p14:creationId xmlns:p14="http://schemas.microsoft.com/office/powerpoint/2010/main" val="85379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established the problem setup in RL framework. We need to do training. Reinforcement learning trains the agent using experience data. The agent interacts with the environment and records tuples of state-action-rewards – under a certain occasion, I take an action, what’s the impact. Reinforcement learning will change the agent parameter for better rewards. To do this kind of training in our scheduling problem, there’s a few challenges.</a:t>
            </a:r>
          </a:p>
        </p:txBody>
      </p:sp>
      <p:sp>
        <p:nvSpPr>
          <p:cNvPr id="4" name="Slide Number Placeholder 3"/>
          <p:cNvSpPr>
            <a:spLocks noGrp="1"/>
          </p:cNvSpPr>
          <p:nvPr>
            <p:ph type="sldNum" sz="quarter" idx="5"/>
          </p:nvPr>
        </p:nvSpPr>
        <p:spPr/>
        <p:txBody>
          <a:bodyPr/>
          <a:lstStyle/>
          <a:p>
            <a:fld id="{C6EB99A3-7DEE-4F48-849C-1D6E801D1B04}" type="slidenum">
              <a:rPr lang="en-US" smtClean="0"/>
              <a:t>35</a:t>
            </a:fld>
            <a:endParaRPr lang="en-US"/>
          </a:p>
        </p:txBody>
      </p:sp>
    </p:spTree>
    <p:extLst>
      <p:ext uri="{BB962C8B-B14F-4D97-AF65-F5344CB8AC3E}">
        <p14:creationId xmlns:p14="http://schemas.microsoft.com/office/powerpoint/2010/main" val="220945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 want to highlight, is that in practice jobs arrive in a continuous streaming fashion.</a:t>
            </a:r>
          </a:p>
          <a:p>
            <a:endParaRPr lang="en-US" dirty="0"/>
          </a:p>
          <a:p>
            <a:r>
              <a:rPr lang="en-US" dirty="0"/>
              <a:t>[Click]</a:t>
            </a:r>
          </a:p>
          <a:p>
            <a:endParaRPr lang="en-US" dirty="0"/>
          </a:p>
          <a:p>
            <a:r>
              <a:rPr lang="en-US" dirty="0"/>
              <a:t>To handle the continuous job arrival, the reinforcement learning agent has to experience this arrival pattern during training. </a:t>
            </a:r>
          </a:p>
          <a:p>
            <a:endParaRPr lang="en-US" dirty="0"/>
          </a:p>
          <a:p>
            <a:r>
              <a:rPr lang="en-US" dirty="0"/>
              <a:t>[Click]</a:t>
            </a:r>
          </a:p>
          <a:p>
            <a:endParaRPr lang="en-US" dirty="0"/>
          </a:p>
          <a:p>
            <a:r>
              <a:rPr lang="en-US" dirty="0"/>
              <a:t>Why is this difficult? Well, we find that the training is very inefficient if we just simply feed the agent with many long sequences of jobs right from the beginning.</a:t>
            </a:r>
          </a:p>
          <a:p>
            <a:endParaRPr lang="en-US" dirty="0"/>
          </a:p>
          <a:p>
            <a:r>
              <a:rPr lang="en-US" dirty="0"/>
              <a:t>The reason is that the RL training starts from scratch – the initial random policy performs very poorly. The agent can not schedule to finish the jobs as quickly as they arrive.</a:t>
            </a:r>
          </a:p>
          <a:p>
            <a:endParaRPr lang="en-US" dirty="0"/>
          </a:p>
          <a:p>
            <a:r>
              <a:rPr lang="en-US" dirty="0"/>
              <a:t>[Click]</a:t>
            </a:r>
          </a:p>
          <a:p>
            <a:endParaRPr lang="en-US" dirty="0"/>
          </a:p>
          <a:p>
            <a:r>
              <a:rPr lang="en-US" dirty="0"/>
              <a:t>If we monitor the number of backlogged jobs in the system over time, </a:t>
            </a:r>
          </a:p>
          <a:p>
            <a:endParaRPr lang="en-US" dirty="0"/>
          </a:p>
          <a:p>
            <a:r>
              <a:rPr lang="en-US" dirty="0"/>
              <a:t>[Click]</a:t>
            </a:r>
          </a:p>
          <a:p>
            <a:endParaRPr lang="en-US" dirty="0"/>
          </a:p>
          <a:p>
            <a:r>
              <a:rPr lang="en-US" dirty="0"/>
              <a:t>we will see the agent is simply overwhelmed by too many jobs coming. And the jobs just keep queuing up without being processed. </a:t>
            </a:r>
          </a:p>
          <a:p>
            <a:endParaRPr lang="en-US" dirty="0"/>
          </a:p>
          <a:p>
            <a:r>
              <a:rPr lang="en-US" dirty="0"/>
              <a:t>[Click]</a:t>
            </a:r>
          </a:p>
          <a:p>
            <a:endParaRPr lang="en-US" dirty="0"/>
          </a:p>
          <a:p>
            <a:r>
              <a:rPr lang="en-US" dirty="0"/>
              <a:t>This happens for all initial training iterations. </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36</a:t>
            </a:fld>
            <a:endParaRPr lang="en-US"/>
          </a:p>
        </p:txBody>
      </p:sp>
    </p:spTree>
    <p:extLst>
      <p:ext uri="{BB962C8B-B14F-4D97-AF65-F5344CB8AC3E}">
        <p14:creationId xmlns:p14="http://schemas.microsoft.com/office/powerpoint/2010/main" val="2941889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t>
            </a:r>
            <a:r>
              <a:rPr lang="en-US" sz="1200" kern="1200" dirty="0">
                <a:solidFill>
                  <a:schemeClr val="tx1"/>
                </a:solidFill>
                <a:effectLst/>
                <a:latin typeface="+mn-lt"/>
                <a:ea typeface="+mn-ea"/>
                <a:cs typeface="+mn-cs"/>
              </a:rPr>
              <a:t>letting the agent explore beyond a few steps in these early iterations wastes training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this overloaded cluster scenarios will not occur with a reasonable scheduling policy – clusters normally don’t operate in this region – the learned policy would not generalize if we keep training it with the experience data from this region</a:t>
            </a:r>
          </a:p>
        </p:txBody>
      </p:sp>
      <p:sp>
        <p:nvSpPr>
          <p:cNvPr id="4" name="Slide Number Placeholder 3"/>
          <p:cNvSpPr>
            <a:spLocks noGrp="1"/>
          </p:cNvSpPr>
          <p:nvPr>
            <p:ph type="sldNum" sz="quarter" idx="5"/>
          </p:nvPr>
        </p:nvSpPr>
        <p:spPr/>
        <p:txBody>
          <a:bodyPr/>
          <a:lstStyle/>
          <a:p>
            <a:fld id="{C6EB99A3-7DEE-4F48-849C-1D6E801D1B04}" type="slidenum">
              <a:rPr lang="en-US" smtClean="0"/>
              <a:t>37</a:t>
            </a:fld>
            <a:endParaRPr lang="en-US"/>
          </a:p>
        </p:txBody>
      </p:sp>
    </p:spTree>
    <p:extLst>
      <p:ext uri="{BB962C8B-B14F-4D97-AF65-F5344CB8AC3E}">
        <p14:creationId xmlns:p14="http://schemas.microsoft.com/office/powerpoint/2010/main" val="3455748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we do is to early terminate the RL exploration for the initial iterations so that the agent can reset and try again from an idle cluster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38</a:t>
            </a:fld>
            <a:endParaRPr lang="en-US"/>
          </a:p>
        </p:txBody>
      </p:sp>
    </p:spTree>
    <p:extLst>
      <p:ext uri="{BB962C8B-B14F-4D97-AF65-F5344CB8AC3E}">
        <p14:creationId xmlns:p14="http://schemas.microsoft.com/office/powerpoint/2010/main" val="373672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training progresses, the agent improves its scheduling policy and can keep the cluster stable for longer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we gradually increase the job sequence length to let the system run longer before resetting. This makes the scheduling problem more challenging and steers the agent to learn stronger scheduling policies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concept of increasing the learning difficulty level during training, is a form of curriculum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Humans and animals learn much better when the examples are not randomly presented but organized in a meaningful order which illustrates gradually more concepts, and gradually more complex ones. Here, we formalize such training strategies in the context of machine learning, and call them “curriculum learning”. </a:t>
            </a: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39</a:t>
            </a:fld>
            <a:endParaRPr lang="en-US"/>
          </a:p>
        </p:txBody>
      </p:sp>
    </p:spTree>
    <p:extLst>
      <p:ext uri="{BB962C8B-B14F-4D97-AF65-F5344CB8AC3E}">
        <p14:creationId xmlns:p14="http://schemas.microsoft.com/office/powerpoint/2010/main" val="359511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designing  efficient cluster schedulers often needs to consider many different factors. This requires very good understanding of the system and the workload.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scheduling jobs with dependency structure is inherently NP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the algorithmic challenges, there are also model complexity. It’s very hard to accurately model the intricacy of a complex system. As an example, in datacenter with different network quality, it is hard to trade-off between massive distributed computation and data communication over the network. The right balance really depends on the particular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practical scheduling often becomes a messy problem with all sorts of constraints – there can be hard constraints like hardware placement constraints and soft constraints such as data locality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complexity and potential efficiency improvement on the table, there has been a HUGE body of prior work and human ingenuity gone into this domain that each targets a specific aspect of the scheduling problem. </a:t>
            </a:r>
          </a:p>
          <a:p>
            <a:endParaRPr lang="en-US" dirty="0"/>
          </a:p>
          <a:p>
            <a:endParaRPr lang="en-US" dirty="0"/>
          </a:p>
          <a:p>
            <a:r>
              <a:rPr lang="en-US" dirty="0"/>
              <a:t>However, in practice, if we look at the state-of-the-art cluster deployment, they either side-step the complexities and resort to simple heuristics</a:t>
            </a:r>
            <a:r>
              <a:rPr lang="zh-CN" altLang="en-US" dirty="0"/>
              <a:t> 启发式</a:t>
            </a:r>
            <a:r>
              <a:rPr lang="en-US" dirty="0"/>
              <a:t> such as fair sharing or even FIFO scheduler;</a:t>
            </a:r>
          </a:p>
          <a:p>
            <a:endParaRPr lang="en-US" dirty="0"/>
          </a:p>
          <a:p>
            <a:r>
              <a:rPr lang="en-US" dirty="0"/>
              <a:t>Or in other cases, the more sophisticated system involves very complex configurations, which require expert tuning with dozens of parameters at the same time.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there isn’t really a fixed "one-size-fits-all" scheduling algorithm that performs optimally in all scenarios. The optimal solution really depends on the specific workload and the specific system it is deployed on.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a:t>
            </a:fld>
            <a:endParaRPr lang="en-US"/>
          </a:p>
        </p:txBody>
      </p:sp>
    </p:spTree>
    <p:extLst>
      <p:ext uri="{BB962C8B-B14F-4D97-AF65-F5344CB8AC3E}">
        <p14:creationId xmlns:p14="http://schemas.microsoft.com/office/powerpoint/2010/main" val="228022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we discovered is more subtle. A strong scheduler needs to be robust to variations in the job sequences. It is also well known that in practice the job size distribution is heavy tailed, which create huge amount of variance. In order for the scheduling agent to learn robust scheduling policy against workload variation, we need the training dataset to contain a wide variety of job arrival patterns.</a:t>
            </a:r>
          </a:p>
          <a:p>
            <a:endParaRPr lang="en-US" dirty="0"/>
          </a:p>
          <a:p>
            <a:r>
              <a:rPr lang="en-US" dirty="0"/>
              <a:t>Now this variance in the job arrival pattern can throw off the reinforcement learning training process.</a:t>
            </a:r>
          </a:p>
        </p:txBody>
      </p:sp>
      <p:sp>
        <p:nvSpPr>
          <p:cNvPr id="4" name="Slide Number Placeholder 3"/>
          <p:cNvSpPr>
            <a:spLocks noGrp="1"/>
          </p:cNvSpPr>
          <p:nvPr>
            <p:ph type="sldNum" sz="quarter" idx="10"/>
          </p:nvPr>
        </p:nvSpPr>
        <p:spPr/>
        <p:txBody>
          <a:bodyPr/>
          <a:lstStyle/>
          <a:p>
            <a:fld id="{11C067B6-79AB-F549-B831-2B835A305380}" type="slidenum">
              <a:rPr lang="en-US" smtClean="0"/>
              <a:t>40</a:t>
            </a:fld>
            <a:endParaRPr lang="en-US"/>
          </a:p>
        </p:txBody>
      </p:sp>
    </p:spTree>
    <p:extLst>
      <p:ext uri="{BB962C8B-B14F-4D97-AF65-F5344CB8AC3E}">
        <p14:creationId xmlns:p14="http://schemas.microsoft.com/office/powerpoint/2010/main" val="3813943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use an example to show this problem</a:t>
            </a:r>
          </a:p>
          <a:p>
            <a:endParaRPr lang="en-US" dirty="0"/>
          </a:p>
          <a:p>
            <a:r>
              <a:rPr lang="en-US" dirty="0"/>
              <a:t>[Click]</a:t>
            </a:r>
          </a:p>
          <a:p>
            <a:endParaRPr lang="en-US" dirty="0"/>
          </a:p>
          <a:p>
            <a:r>
              <a:rPr lang="en-US" dirty="0"/>
              <a:t>Let’s say we have a few jobs arrived over time. At time t, we make a scheduling action </a:t>
            </a:r>
            <a:r>
              <a:rPr lang="en-US" dirty="0" err="1"/>
              <a:t>a_t</a:t>
            </a:r>
            <a:r>
              <a:rPr lang="en-US" dirty="0"/>
              <a:t>.</a:t>
            </a:r>
          </a:p>
          <a:p>
            <a:endParaRPr lang="en-US" dirty="0"/>
          </a:p>
          <a:p>
            <a:r>
              <a:rPr lang="en-US" dirty="0"/>
              <a:t>[Click]</a:t>
            </a:r>
          </a:p>
          <a:p>
            <a:endParaRPr lang="en-US" dirty="0"/>
          </a:p>
          <a:p>
            <a:r>
              <a:rPr lang="en-US" dirty="0"/>
              <a:t>Recall that reinforcement learning trains the scheduling agent by assessing how good the action is from empirical data.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compares the empirical total reward following the action </a:t>
            </a:r>
            <a:r>
              <a:rPr lang="en-US" dirty="0" err="1"/>
              <a:t>a_t</a:t>
            </a:r>
            <a:r>
              <a:rPr lang="en-US" dirty="0"/>
              <a:t> with an average case baseline for state </a:t>
            </a:r>
            <a:r>
              <a:rPr lang="en-US" dirty="0" err="1"/>
              <a:t>s_t</a:t>
            </a:r>
            <a:r>
              <a:rPr lang="en-US" dirty="0"/>
              <a:t>. And reinforcement learning will increase the probability of the actions that lead to better-than-average rewards.</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Now after this scheduling action, just by chance there can be a burst of large jobs coming in the near future. Under this workload, the cluster is inferentially overloaded and every scheduling policy will need to take a long time to drain all the jobs. As a </a:t>
            </a:r>
            <a:r>
              <a:rPr lang="en-US" dirty="0" err="1"/>
              <a:t>resuslt</a:t>
            </a:r>
            <a:r>
              <a:rPr lang="en-US" dirty="0"/>
              <a:t>, the reward you receive will be very low for these large jobs.</a:t>
            </a:r>
          </a:p>
          <a:p>
            <a:endParaRPr lang="en-US" dirty="0"/>
          </a:p>
          <a:p>
            <a:r>
              <a:rPr lang="en-US" dirty="0"/>
              <a:t>[Click]</a:t>
            </a:r>
          </a:p>
          <a:p>
            <a:endParaRPr lang="en-US" dirty="0"/>
          </a:p>
          <a:p>
            <a:r>
              <a:rPr lang="en-US" dirty="0"/>
              <a:t>By contrast, a stream of small jobs is easier to handle. Any sensible scheduling policy will finish these jobs quickly and you will receive large rewards.</a:t>
            </a:r>
          </a:p>
          <a:p>
            <a:endParaRPr lang="en-US" dirty="0"/>
          </a:p>
          <a:p>
            <a:r>
              <a:rPr lang="en-US" dirty="0"/>
              <a:t>However, notice that the difference in reward has nothing to do with the action at step t. It’s purely due to the randomness in the job arrival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randomness confuses the training algorithm because it relies on the reward to assess the 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To remove this variance, we need to explicitly take the job arrival pattern into account when estimating the score for the actions.</a:t>
            </a:r>
          </a:p>
        </p:txBody>
      </p:sp>
      <p:sp>
        <p:nvSpPr>
          <p:cNvPr id="4" name="Slide Number Placeholder 3"/>
          <p:cNvSpPr>
            <a:spLocks noGrp="1"/>
          </p:cNvSpPr>
          <p:nvPr>
            <p:ph type="sldNum" sz="quarter" idx="10"/>
          </p:nvPr>
        </p:nvSpPr>
        <p:spPr/>
        <p:txBody>
          <a:bodyPr/>
          <a:lstStyle/>
          <a:p>
            <a:fld id="{11C067B6-79AB-F549-B831-2B835A305380}" type="slidenum">
              <a:rPr lang="en-US" smtClean="0"/>
              <a:t>41</a:t>
            </a:fld>
            <a:endParaRPr lang="en-US"/>
          </a:p>
        </p:txBody>
      </p:sp>
    </p:spTree>
    <p:extLst>
      <p:ext uri="{BB962C8B-B14F-4D97-AF65-F5344CB8AC3E}">
        <p14:creationId xmlns:p14="http://schemas.microsoft.com/office/powerpoint/2010/main" val="2815158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Intuitively, we want the average case baseline to depend not only on the current state, but the job arrival pattern as well. This is the idea behind an “input-dependent” baseline.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What this new baseline means is that we want to estimate the average case reward, condition on the particular job arrival sequence that we encountered during training. </a:t>
            </a:r>
          </a:p>
          <a:p>
            <a:endParaRPr lang="en-US" dirty="0"/>
          </a:p>
          <a:p>
            <a:r>
              <a:rPr lang="en-US" dirty="0"/>
              <a:t>This method removes the variance from the job sequence. In our experiment, we also empirically find that it improves the performance of our scheduling policy especially when handling long sequences of job arrival.</a:t>
            </a:r>
          </a:p>
          <a:p>
            <a:endParaRPr lang="en-US" dirty="0"/>
          </a:p>
          <a:p>
            <a:r>
              <a:rPr lang="en-US" dirty="0"/>
              <a:t>[Click]</a:t>
            </a:r>
          </a:p>
          <a:p>
            <a:endParaRPr lang="en-US" dirty="0"/>
          </a:p>
          <a:p>
            <a:r>
              <a:rPr lang="en-US" dirty="0"/>
              <a:t>In fact, this technique of removing variance is applicable to many other systems that have an external input process. For example, it also applies to adaptive video streaming with the network bandwidth as external input. Even robotic applications with external disturbance can benefit from this approach. We published an ICLR paper with more mathematical details.</a:t>
            </a:r>
          </a:p>
          <a:p>
            <a:endParaRPr lang="en-US" dirty="0"/>
          </a:p>
          <a:p>
            <a:r>
              <a:rPr lang="en-US" dirty="0"/>
              <a:t>-</a:t>
            </a:r>
          </a:p>
          <a:p>
            <a:endParaRPr lang="en-US" dirty="0"/>
          </a:p>
          <a:p>
            <a:r>
              <a:rPr lang="en-US" dirty="0"/>
              <a:t>visualize </a:t>
            </a:r>
            <a:r>
              <a:rPr lang="en-US" dirty="0" err="1"/>
              <a:t>z_t</a:t>
            </a:r>
            <a:r>
              <a:rPr lang="en-US" dirty="0"/>
              <a:t>, z_t+1, .. </a:t>
            </a:r>
          </a:p>
        </p:txBody>
      </p:sp>
      <p:sp>
        <p:nvSpPr>
          <p:cNvPr id="4" name="Slide Number Placeholder 3"/>
          <p:cNvSpPr>
            <a:spLocks noGrp="1"/>
          </p:cNvSpPr>
          <p:nvPr>
            <p:ph type="sldNum" sz="quarter" idx="10"/>
          </p:nvPr>
        </p:nvSpPr>
        <p:spPr/>
        <p:txBody>
          <a:bodyPr/>
          <a:lstStyle/>
          <a:p>
            <a:fld id="{11C067B6-79AB-F549-B831-2B835A305380}" type="slidenum">
              <a:rPr lang="en-US" smtClean="0"/>
              <a:t>42</a:t>
            </a:fld>
            <a:endParaRPr lang="en-US"/>
          </a:p>
        </p:txBody>
      </p:sp>
    </p:spTree>
    <p:extLst>
      <p:ext uri="{BB962C8B-B14F-4D97-AF65-F5344CB8AC3E}">
        <p14:creationId xmlns:p14="http://schemas.microsoft.com/office/powerpoint/2010/main" val="3942862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I’ll show you a wide range of experiments that we did.</a:t>
            </a:r>
          </a:p>
          <a:p>
            <a:endParaRPr lang="en-US" dirty="0"/>
          </a:p>
          <a:p>
            <a:endParaRPr lang="en-US" dirty="0"/>
          </a:p>
          <a:p>
            <a:r>
              <a:rPr lang="en-US" dirty="0"/>
              <a:t>We first compare Decima with existing scheduling heuristics.</a:t>
            </a:r>
          </a:p>
          <a:p>
            <a:endParaRPr lang="en-US" dirty="0"/>
          </a:p>
          <a:p>
            <a:r>
              <a:rPr lang="en-US" dirty="0"/>
              <a:t>Here is an experiment with batch job arrival. The workload is 20 TPC-H jobs with different sizes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train Decima with a Spark simulator. After training we evaluate Decima with unseen job combinations on a real Spark cluster.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testbed has 50 CPUs.</a:t>
            </a:r>
          </a:p>
          <a:p>
            <a:endParaRPr lang="en-US" dirty="0"/>
          </a:p>
          <a:p>
            <a:r>
              <a:rPr lang="en-US" dirty="0"/>
              <a:t>For this problem, we actually sit and try very hard to hand tune a strong heuristic. The blue line is a tuned weighted fair scheme based on job size and resource sharing. </a:t>
            </a:r>
          </a:p>
          <a:p>
            <a:endParaRPr lang="en-US" dirty="0"/>
          </a:p>
          <a:p>
            <a:r>
              <a:rPr lang="en-US" dirty="0"/>
              <a:t>[Click]</a:t>
            </a:r>
          </a:p>
          <a:p>
            <a:endParaRPr lang="en-US" dirty="0"/>
          </a:p>
          <a:p>
            <a:r>
              <a:rPr lang="en-US" dirty="0"/>
              <a:t>From this CDF, Decima improves the average job completion time by 21% to 3 times over the </a:t>
            </a:r>
          </a:p>
          <a:p>
            <a:r>
              <a:rPr lang="en-US" dirty="0"/>
              <a:t>baseline schemes. </a:t>
            </a:r>
          </a:p>
          <a:p>
            <a:endParaRPr lang="en-US" dirty="0"/>
          </a:p>
          <a:p>
            <a:r>
              <a:rPr lang="en-US" dirty="0"/>
              <a:t>-</a:t>
            </a:r>
          </a:p>
          <a:p>
            <a:endParaRPr lang="en-US" dirty="0"/>
          </a:p>
          <a:p>
            <a:r>
              <a:rPr lang="en-US" dirty="0"/>
              <a:t> Tuned weighted fair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43</a:t>
            </a:fld>
            <a:endParaRPr lang="en-US"/>
          </a:p>
        </p:txBody>
      </p:sp>
    </p:spTree>
    <p:extLst>
      <p:ext uri="{BB962C8B-B14F-4D97-AF65-F5344CB8AC3E}">
        <p14:creationId xmlns:p14="http://schemas.microsoft.com/office/powerpoint/2010/main" val="3266270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realistic evaluation is with continuous job arrivals. Here we run 1000 jobs with a Poisson arrival over a period of 12 hours.</a:t>
            </a:r>
          </a:p>
          <a:p>
            <a:endParaRPr lang="en-US" dirty="0"/>
          </a:p>
          <a:p>
            <a:r>
              <a:rPr lang="en-US" dirty="0"/>
              <a:t>The figure on the top shows a time-series of the number of concurrent jobs in the system. We only show Decima and the best comparing heuristic. </a:t>
            </a:r>
          </a:p>
          <a:p>
            <a:endParaRPr lang="en-US" dirty="0"/>
          </a:p>
          <a:p>
            <a:r>
              <a:rPr lang="en-US" dirty="0"/>
              <a:t>[Click]</a:t>
            </a:r>
          </a:p>
          <a:p>
            <a:endParaRPr lang="en-US" dirty="0"/>
          </a:p>
          <a:p>
            <a:r>
              <a:rPr lang="en-US" dirty="0"/>
              <a:t>The bottom figure shows Decima's job runtime relative to the heuristic at each one hour period. The bar plots below one means Decima finishes the jobs faster.</a:t>
            </a:r>
          </a:p>
          <a:p>
            <a:endParaRPr lang="en-US" dirty="0"/>
          </a:p>
          <a:p>
            <a:r>
              <a:rPr lang="en-US" dirty="0"/>
              <a:t>On average, Decima achieves 28% lower average completion time than the best heuristic.</a:t>
            </a:r>
          </a:p>
          <a:p>
            <a:endParaRPr lang="en-US" dirty="0"/>
          </a:p>
          <a:p>
            <a:r>
              <a:rPr lang="en-US" dirty="0"/>
              <a:t>[Click]</a:t>
            </a:r>
          </a:p>
          <a:p>
            <a:endParaRPr lang="en-US" dirty="0"/>
          </a:p>
          <a:p>
            <a:r>
              <a:rPr lang="en-US" dirty="0"/>
              <a:t>More importantly, in the busy period when the cluster is heavily loaded, in which case the scheduling problem becomes more challenging, Decima achieves almost 2X better runtime than the baseline.</a:t>
            </a:r>
          </a:p>
          <a:p>
            <a:endParaRPr lang="en-US" dirty="0"/>
          </a:p>
          <a:p>
            <a:r>
              <a:rPr lang="en-US" dirty="0"/>
              <a:t>-</a:t>
            </a:r>
          </a:p>
          <a:p>
            <a:endParaRPr lang="en-US" dirty="0"/>
          </a:p>
          <a:p>
            <a:r>
              <a:rPr lang="en-US" dirty="0"/>
              <a:t>Better arrow</a:t>
            </a:r>
          </a:p>
          <a:p>
            <a:endParaRPr lang="en-US" dirty="0"/>
          </a:p>
          <a:p>
            <a:r>
              <a:rPr lang="en-US" dirty="0"/>
              <a:t>bottom, top, green, red, </a:t>
            </a:r>
            <a:r>
              <a:rPr lang="en-US" dirty="0" err="1"/>
              <a:t>decima</a:t>
            </a:r>
            <a:r>
              <a:rPr lang="en-US" dirty="0"/>
              <a:t> better</a:t>
            </a:r>
          </a:p>
          <a:p>
            <a:endParaRPr lang="en-US" dirty="0"/>
          </a:p>
          <a:p>
            <a:r>
              <a:rPr lang="en-US" dirty="0"/>
              <a:t>Opt. change to tuned</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44</a:t>
            </a:fld>
            <a:endParaRPr lang="en-US"/>
          </a:p>
        </p:txBody>
      </p:sp>
    </p:spTree>
    <p:extLst>
      <p:ext uri="{BB962C8B-B14F-4D97-AF65-F5344CB8AC3E}">
        <p14:creationId xmlns:p14="http://schemas.microsoft.com/office/powerpoint/2010/main" val="659955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better understand what Decima is doing to outperform other schemes, </a:t>
            </a:r>
          </a:p>
          <a:p>
            <a:endParaRPr lang="en-US" dirty="0"/>
          </a:p>
          <a:p>
            <a:r>
              <a:rPr lang="en-US" dirty="0"/>
              <a:t>we plot the job runtimes for those 1000 streamed jobs in the y-axis, and we put the corresponding total work of each job in the x-axis. Each dot represents a job.</a:t>
            </a:r>
          </a:p>
          <a:p>
            <a:endParaRPr lang="en-US" dirty="0"/>
          </a:p>
          <a:p>
            <a:r>
              <a:rPr lang="en-US" dirty="0"/>
              <a:t>Empirically, Decima finishes small jobs particularly faster. </a:t>
            </a:r>
          </a:p>
          <a:p>
            <a:endParaRPr lang="en-US" dirty="0"/>
          </a:p>
          <a:p>
            <a:r>
              <a:rPr lang="en-US" dirty="0"/>
              <a:t>[Click]</a:t>
            </a:r>
          </a:p>
          <a:p>
            <a:endParaRPr lang="en-US" dirty="0"/>
          </a:p>
          <a:p>
            <a:r>
              <a:rPr lang="en-US" dirty="0"/>
              <a:t>On the right, we look at the number of servers assigned to different jobs.</a:t>
            </a:r>
          </a:p>
          <a:p>
            <a:endParaRPr lang="en-US" dirty="0"/>
          </a:p>
          <a:p>
            <a:r>
              <a:rPr lang="en-US" dirty="0"/>
              <a:t>[Click]</a:t>
            </a:r>
          </a:p>
          <a:p>
            <a:endParaRPr lang="en-US" dirty="0"/>
          </a:p>
          <a:p>
            <a:r>
              <a:rPr lang="en-US" dirty="0"/>
              <a:t>We can see that Decima prioritize small jobs by assigning them with more servers.</a:t>
            </a:r>
          </a:p>
          <a:p>
            <a:endParaRPr lang="en-US" dirty="0"/>
          </a:p>
          <a:p>
            <a:r>
              <a:rPr lang="en-US" dirty="0"/>
              <a:t>Notice that Decima learns to give the small jobs a right amount of servers but not too many servers, because otherwise the cluster would have been overloaded with unnecessary IO work, similar to the shortest job first you saw in the demo.</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45</a:t>
            </a:fld>
            <a:endParaRPr lang="en-US"/>
          </a:p>
        </p:txBody>
      </p:sp>
    </p:spTree>
    <p:extLst>
      <p:ext uri="{BB962C8B-B14F-4D97-AF65-F5344CB8AC3E}">
        <p14:creationId xmlns:p14="http://schemas.microsoft.com/office/powerpoint/2010/main" val="2188237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can also apply the same learning method to other scheduling problems like multi-resource packing</a:t>
            </a:r>
          </a:p>
          <a:p>
            <a:endParaRPr lang="en-US" dirty="0"/>
          </a:p>
          <a:p>
            <a:r>
              <a:rPr lang="en-US" dirty="0"/>
              <a:t>Here we use a month-long production trace from Alibaba. We train Decima using the first half of the trace and evaluate the scheduling performance on the second half. </a:t>
            </a:r>
          </a:p>
          <a:p>
            <a:endParaRPr lang="en-US" dirty="0"/>
          </a:p>
          <a:p>
            <a:r>
              <a:rPr lang="en-US" dirty="0"/>
              <a:t>Each job in the system requires a minimum amount of memory to run.</a:t>
            </a:r>
          </a:p>
          <a:p>
            <a:endParaRPr lang="en-US" dirty="0"/>
          </a:p>
          <a:p>
            <a:r>
              <a:rPr lang="en-US" dirty="0"/>
              <a:t>Using the same training method but only adding the memory requirement in the feature, Decima can learn strong scheduling policy that outperform state-of-the-art schemes like Graphene and Tetris</a:t>
            </a:r>
          </a:p>
          <a:p>
            <a:endParaRPr lang="en-US" dirty="0"/>
          </a:p>
          <a:p>
            <a:r>
              <a:rPr lang="en-US" dirty="0"/>
              <a:t>-</a:t>
            </a:r>
          </a:p>
          <a:p>
            <a:endParaRPr lang="en-US" dirty="0"/>
          </a:p>
          <a:p>
            <a:r>
              <a:rPr lang="en-US" dirty="0"/>
              <a:t>(Graphene simplified) </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46</a:t>
            </a:fld>
            <a:endParaRPr lang="en-US"/>
          </a:p>
        </p:txBody>
      </p:sp>
    </p:spTree>
    <p:extLst>
      <p:ext uri="{BB962C8B-B14F-4D97-AF65-F5344CB8AC3E}">
        <p14:creationId xmlns:p14="http://schemas.microsoft.com/office/powerpoint/2010/main" val="428665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limit, I can’t cover all the details in our evaluation. </a:t>
            </a:r>
          </a:p>
          <a:p>
            <a:endParaRPr lang="en-US" dirty="0"/>
          </a:p>
          <a:p>
            <a:r>
              <a:rPr lang="en-US" dirty="0"/>
              <a:t>[Click]</a:t>
            </a:r>
          </a:p>
          <a:p>
            <a:endParaRPr lang="en-US" dirty="0"/>
          </a:p>
          <a:p>
            <a:r>
              <a:rPr lang="en-US" dirty="0"/>
              <a:t>But our paper describe the impact of each component in our learning algorithm. </a:t>
            </a:r>
          </a:p>
          <a:p>
            <a:endParaRPr lang="en-US" dirty="0"/>
          </a:p>
          <a:p>
            <a:r>
              <a:rPr lang="en-US" dirty="0"/>
              <a:t>[Click]</a:t>
            </a:r>
          </a:p>
          <a:p>
            <a:endParaRPr lang="en-US" dirty="0"/>
          </a:p>
          <a:p>
            <a:r>
              <a:rPr lang="en-US" dirty="0"/>
              <a:t>We evaluate the generalization of the learned policies in different workload or in larger clusters. </a:t>
            </a:r>
          </a:p>
          <a:p>
            <a:endParaRPr lang="en-US" dirty="0"/>
          </a:p>
          <a:p>
            <a:r>
              <a:rPr lang="en-US" dirty="0"/>
              <a:t>[Click]</a:t>
            </a:r>
          </a:p>
          <a:p>
            <a:endParaRPr lang="en-US" dirty="0"/>
          </a:p>
          <a:p>
            <a:r>
              <a:rPr lang="en-US" dirty="0"/>
              <a:t>We also measure the training and inference speed, </a:t>
            </a:r>
          </a:p>
          <a:p>
            <a:endParaRPr lang="en-US" dirty="0"/>
          </a:p>
          <a:p>
            <a:r>
              <a:rPr lang="en-US" dirty="0"/>
              <a:t>[Click]</a:t>
            </a:r>
          </a:p>
          <a:p>
            <a:endParaRPr lang="en-US" dirty="0"/>
          </a:p>
          <a:p>
            <a:r>
              <a:rPr lang="en-US" dirty="0"/>
              <a:t>how Decima handles missing features such as task duration, </a:t>
            </a:r>
          </a:p>
          <a:p>
            <a:endParaRPr lang="en-US" dirty="0"/>
          </a:p>
          <a:p>
            <a:r>
              <a:rPr lang="en-US" dirty="0"/>
              <a:t>[Click]</a:t>
            </a:r>
          </a:p>
          <a:p>
            <a:endParaRPr lang="en-US" dirty="0"/>
          </a:p>
          <a:p>
            <a:r>
              <a:rPr lang="en-US" dirty="0"/>
              <a:t>and a comparison to the offline optimal.</a:t>
            </a:r>
          </a:p>
        </p:txBody>
      </p:sp>
      <p:sp>
        <p:nvSpPr>
          <p:cNvPr id="4" name="Slide Number Placeholder 3"/>
          <p:cNvSpPr>
            <a:spLocks noGrp="1"/>
          </p:cNvSpPr>
          <p:nvPr>
            <p:ph type="sldNum" sz="quarter" idx="5"/>
          </p:nvPr>
        </p:nvSpPr>
        <p:spPr/>
        <p:txBody>
          <a:bodyPr/>
          <a:lstStyle/>
          <a:p>
            <a:fld id="{C6EB99A3-7DEE-4F48-849C-1D6E801D1B04}" type="slidenum">
              <a:rPr lang="en-US" smtClean="0"/>
              <a:t>47</a:t>
            </a:fld>
            <a:endParaRPr lang="en-US"/>
          </a:p>
        </p:txBody>
      </p:sp>
    </p:spTree>
    <p:extLst>
      <p:ext uri="{BB962C8B-B14F-4D97-AF65-F5344CB8AC3E}">
        <p14:creationId xmlns:p14="http://schemas.microsoft.com/office/powerpoint/2010/main" val="4150208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summary, Decima uses reinforcement learning to generate workload-specific scheduling algorithms.</a:t>
            </a:r>
          </a:p>
          <a:p>
            <a:endParaRPr lang="en-US" dirty="0"/>
          </a:p>
          <a:p>
            <a:r>
              <a:rPr lang="en-US" dirty="0"/>
              <a:t>Decima goes beyond just applying existing RL methods.</a:t>
            </a:r>
          </a:p>
          <a:p>
            <a:endParaRPr lang="en-US" dirty="0"/>
          </a:p>
          <a:p>
            <a:r>
              <a:rPr lang="en-US" dirty="0"/>
              <a:t>We developed new learning algorithms so that Decima can handle stochastic job arrivals.</a:t>
            </a:r>
          </a:p>
          <a:p>
            <a:endParaRPr lang="en-US" dirty="0"/>
          </a:p>
          <a:p>
            <a:r>
              <a:rPr lang="en-US" dirty="0"/>
              <a:t>Decima leverages a specially designed graph neural network to process job information and map it to an efficient scheduling action</a:t>
            </a:r>
          </a:p>
          <a:p>
            <a:endParaRPr lang="en-US" dirty="0"/>
          </a:p>
          <a:p>
            <a:r>
              <a:rPr lang="en-US" dirty="0"/>
              <a:t>In our experiments, Decima is able outperform existing scheduling heuristics and the techniques we build are applicable to many other systems.</a:t>
            </a:r>
          </a:p>
          <a:p>
            <a:endParaRPr lang="en-US" dirty="0"/>
          </a:p>
          <a:p>
            <a:endParaRPr lang="en-US" dirty="0"/>
          </a:p>
          <a:p>
            <a:r>
              <a:rPr lang="en-US" dirty="0"/>
              <a:t>More information and open sourced code can be found in our website. </a:t>
            </a:r>
          </a:p>
          <a:p>
            <a:endParaRPr lang="en-US" dirty="0"/>
          </a:p>
          <a:p>
            <a:r>
              <a:rPr lang="en-US" dirty="0"/>
              <a:t>With that, I’m happy to take any questions.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6EB99A3-7DEE-4F48-849C-1D6E801D1B04}" type="slidenum">
              <a:rPr lang="en-US" smtClean="0"/>
              <a:t>48</a:t>
            </a:fld>
            <a:endParaRPr lang="en-US"/>
          </a:p>
        </p:txBody>
      </p:sp>
    </p:spTree>
    <p:extLst>
      <p:ext uri="{BB962C8B-B14F-4D97-AF65-F5344CB8AC3E}">
        <p14:creationId xmlns:p14="http://schemas.microsoft.com/office/powerpoint/2010/main" val="11561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centered around our research, we ask can we use machine learning to help taming the complexity of building an optimal cluster scheduler? In other words, can we use machine learning to automate the process of finding highly performant schedulers in different workloads and different systems?</a:t>
            </a:r>
          </a:p>
        </p:txBody>
      </p:sp>
      <p:sp>
        <p:nvSpPr>
          <p:cNvPr id="4" name="Slide Number Placeholder 3"/>
          <p:cNvSpPr>
            <a:spLocks noGrp="1"/>
          </p:cNvSpPr>
          <p:nvPr>
            <p:ph type="sldNum" sz="quarter" idx="5"/>
          </p:nvPr>
        </p:nvSpPr>
        <p:spPr/>
        <p:txBody>
          <a:bodyPr/>
          <a:lstStyle/>
          <a:p>
            <a:fld id="{C6EB99A3-7DEE-4F48-849C-1D6E801D1B04}" type="slidenum">
              <a:rPr lang="en-US" smtClean="0"/>
              <a:t>4</a:t>
            </a:fld>
            <a:endParaRPr lang="en-US"/>
          </a:p>
        </p:txBody>
      </p:sp>
    </p:spTree>
    <p:extLst>
      <p:ext uri="{BB962C8B-B14F-4D97-AF65-F5344CB8AC3E}">
        <p14:creationId xmlns:p14="http://schemas.microsoft.com/office/powerpoint/2010/main" val="130092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build Decima, which learns strong, workload-specific scheduling algorithms automatically through experience.</a:t>
            </a:r>
          </a:p>
          <a:p>
            <a:endParaRPr lang="en-US" dirty="0"/>
          </a:p>
          <a:p>
            <a:r>
              <a:rPr lang="en-US" dirty="0"/>
              <a:t>[Click]</a:t>
            </a:r>
          </a:p>
          <a:p>
            <a:endParaRPr lang="en-US" dirty="0"/>
          </a:p>
          <a:p>
            <a:r>
              <a:rPr lang="en-US" dirty="0"/>
              <a:t>We focus on scheduling jobs that are structured as directed-acyclic-graphs or DAGs, which is a common abstraction to many modern computing clusters, like Spark or Hadoop MapReduce cluster.</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setting, each node of the graph represents a computation stage. Each stage contains identical tasks that can run in parallel. So if a stage is assigned with more cores, the tasks run concurrently and finish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edge in the graph represents data dependency. This means the child stage can not start to run, until all its parent stages have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5</a:t>
            </a:fld>
            <a:endParaRPr lang="en-US"/>
          </a:p>
        </p:txBody>
      </p:sp>
    </p:spTree>
    <p:extLst>
      <p:ext uri="{BB962C8B-B14F-4D97-AF65-F5344CB8AC3E}">
        <p14:creationId xmlns:p14="http://schemas.microsoft.com/office/powerpoint/2010/main" val="123510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typical datacenter, users continuously submit many different jobs online over time.</a:t>
            </a:r>
          </a:p>
          <a:p>
            <a:endParaRPr lang="en-US" dirty="0"/>
          </a:p>
          <a:p>
            <a:r>
              <a:rPr lang="en-US" dirty="0"/>
              <a:t>And the task for a scheduler is to map the pending computation stages onto available servers to run.</a:t>
            </a:r>
          </a:p>
        </p:txBody>
      </p:sp>
      <p:sp>
        <p:nvSpPr>
          <p:cNvPr id="4" name="Slide Number Placeholder 3"/>
          <p:cNvSpPr>
            <a:spLocks noGrp="1"/>
          </p:cNvSpPr>
          <p:nvPr>
            <p:ph type="sldNum" sz="quarter" idx="10"/>
          </p:nvPr>
        </p:nvSpPr>
        <p:spPr/>
        <p:txBody>
          <a:bodyPr/>
          <a:lstStyle/>
          <a:p>
            <a:fld id="{11C067B6-79AB-F549-B831-2B835A305380}" type="slidenum">
              <a:rPr lang="en-US" smtClean="0"/>
              <a:t>6</a:t>
            </a:fld>
            <a:endParaRPr lang="en-US"/>
          </a:p>
        </p:txBody>
      </p:sp>
    </p:spTree>
    <p:extLst>
      <p:ext uri="{BB962C8B-B14F-4D97-AF65-F5344CB8AC3E}">
        <p14:creationId xmlns:p14="http://schemas.microsoft.com/office/powerpoint/2010/main" val="342697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design, Decima uses reinforcement learning to automatically learn workload-specific scheduling algorithms.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For concreteness we develop Decima in the context of Spark.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At a high level, a Decima scheduling agent observes the information of all available jobs and the status of the servers at every scheduling event.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The agent then takes a scheduling action, which uses a special neural network to map certain amount of servers onto each job. </a:t>
            </a:r>
          </a:p>
          <a:p>
            <a:endParaRPr lang="en-US" dirty="0"/>
          </a:p>
          <a:p>
            <a:r>
              <a:rPr lang="en-US" dirty="0"/>
              <a:t>[Click]</a:t>
            </a:r>
          </a:p>
          <a:p>
            <a:endParaRPr lang="en-US" dirty="0"/>
          </a:p>
          <a:p>
            <a:r>
              <a:rPr lang="en-US" dirty="0"/>
              <a:t>As a feedback, the cluster environment sends the agent a reward signal corresponding to the runtime of the jobs.</a:t>
            </a:r>
          </a:p>
          <a:p>
            <a:endParaRPr lang="en-US" dirty="0"/>
          </a:p>
          <a:p>
            <a:r>
              <a:rPr lang="en-US" dirty="0"/>
              <a:t>Trained with reinforcement learning, Decima explores different scheduling policies and improves its performance with large amount of interacting experience with the cluster environment.</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7</a:t>
            </a:fld>
            <a:endParaRPr lang="en-US"/>
          </a:p>
        </p:txBody>
      </p:sp>
    </p:spTree>
    <p:extLst>
      <p:ext uri="{BB962C8B-B14F-4D97-AF65-F5344CB8AC3E}">
        <p14:creationId xmlns:p14="http://schemas.microsoft.com/office/powerpoint/2010/main" val="241927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the technical details, let’s first see how different schedules make a difference in terms of job runtime with a demo.</a:t>
            </a:r>
          </a:p>
          <a:p>
            <a:endParaRPr lang="en-US" dirty="0"/>
          </a:p>
          <a:p>
            <a:r>
              <a:rPr lang="en-US" dirty="0"/>
              <a:t>Here, different jobs are marked with different colors. The size of each node corresponds to the log scale of total work in that computation stage. </a:t>
            </a:r>
          </a:p>
          <a:p>
            <a:endParaRPr lang="en-US" dirty="0"/>
          </a:p>
          <a:p>
            <a:r>
              <a:rPr lang="en-US" dirty="0"/>
              <a:t>[Click]</a:t>
            </a:r>
          </a:p>
          <a:p>
            <a:endParaRPr lang="en-US" dirty="0"/>
          </a:p>
          <a:p>
            <a:r>
              <a:rPr lang="en-US" dirty="0"/>
              <a:t>On top of each job, we use orange squares to visualize the number of servers working on the job.</a:t>
            </a:r>
          </a:p>
          <a:p>
            <a:endParaRPr lang="en-US" dirty="0"/>
          </a:p>
          <a:p>
            <a:r>
              <a:rPr lang="en-US" dirty="0"/>
              <a:t>[Click]</a:t>
            </a:r>
          </a:p>
          <a:p>
            <a:endParaRPr lang="en-US" dirty="0"/>
          </a:p>
          <a:p>
            <a:r>
              <a:rPr lang="en-US" dirty="0"/>
              <a:t>On the left hand side, we will animate the schedule of the jobs on a canvas. </a:t>
            </a:r>
          </a:p>
          <a:p>
            <a:endParaRPr lang="en-US" dirty="0"/>
          </a:p>
          <a:p>
            <a:r>
              <a:rPr lang="en-US" dirty="0"/>
              <a:t>[Click]</a:t>
            </a:r>
          </a:p>
          <a:p>
            <a:endParaRPr lang="en-US" dirty="0"/>
          </a:p>
          <a:p>
            <a:r>
              <a:rPr lang="en-US" dirty="0"/>
              <a:t>The x-axis is the time</a:t>
            </a:r>
          </a:p>
          <a:p>
            <a:endParaRPr lang="en-US" dirty="0"/>
          </a:p>
          <a:p>
            <a:r>
              <a:rPr lang="en-US" dirty="0"/>
              <a:t>[Click]</a:t>
            </a:r>
          </a:p>
          <a:p>
            <a:endParaRPr lang="en-US" dirty="0"/>
          </a:p>
          <a:p>
            <a:r>
              <a:rPr lang="en-US" dirty="0"/>
              <a:t>And the y-axis shows the status of 20 servers. The color on the canvas will show which server is working on which job from the right. The purple color means the server is idle.</a:t>
            </a:r>
          </a:p>
          <a:p>
            <a:endParaRPr lang="en-US" dirty="0"/>
          </a:p>
          <a:p>
            <a:r>
              <a:rPr lang="en-US" dirty="0"/>
              <a:t>Our goal is to minimize the average job completion time.</a:t>
            </a:r>
          </a:p>
          <a:p>
            <a:endParaRPr lang="en-US" dirty="0"/>
          </a:p>
          <a:p>
            <a:r>
              <a:rPr lang="en-US" dirty="0"/>
              <a:t>[Click]</a:t>
            </a:r>
          </a:p>
          <a:p>
            <a:endParaRPr lang="en-US" dirty="0"/>
          </a:p>
          <a:p>
            <a:r>
              <a:rPr lang="en-US" dirty="0"/>
              <a:t>So let’s first see what a first-in-first-out schedule looks like. Each red line indicates a job completion event.</a:t>
            </a:r>
          </a:p>
          <a:p>
            <a:endParaRPr lang="en-US" dirty="0"/>
          </a:p>
          <a:p>
            <a:r>
              <a:rPr lang="en-US" dirty="0"/>
              <a:t>As expected, this simple scheduler reserves the servers to the jobs, at the order of their arrivals. Since it does not consider the size of the job or resource sharing, when a big job blocks ahead of many small jobs, this significantly increases the average job completion time. In this example, the average job completion time is 225 seconds.</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8</a:t>
            </a:fld>
            <a:endParaRPr lang="en-US"/>
          </a:p>
        </p:txBody>
      </p:sp>
    </p:spTree>
    <p:extLst>
      <p:ext uri="{BB962C8B-B14F-4D97-AF65-F5344CB8AC3E}">
        <p14:creationId xmlns:p14="http://schemas.microsoft.com/office/powerpoint/2010/main" val="229369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shortest job first,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which reorders the execution based on the total work of the job and it assigns all servers to a job at a time.</a:t>
            </a:r>
          </a:p>
          <a:p>
            <a:endParaRPr lang="en-US" dirty="0"/>
          </a:p>
          <a:p>
            <a:r>
              <a:rPr lang="en-US" dirty="0"/>
              <a:t>Even though this is a very simple heuristic, just by finishing small jobs quickly early on, this already improves the average job completion time by almost a half compared to the FIFO scheme. At the end, the average job completion time is 135 seconds.</a:t>
            </a:r>
          </a:p>
        </p:txBody>
      </p:sp>
      <p:sp>
        <p:nvSpPr>
          <p:cNvPr id="4" name="Slide Number Placeholder 3"/>
          <p:cNvSpPr>
            <a:spLocks noGrp="1"/>
          </p:cNvSpPr>
          <p:nvPr>
            <p:ph type="sldNum" sz="quarter" idx="5"/>
          </p:nvPr>
        </p:nvSpPr>
        <p:spPr/>
        <p:txBody>
          <a:bodyPr/>
          <a:lstStyle/>
          <a:p>
            <a:fld id="{C6EB99A3-7DEE-4F48-849C-1D6E801D1B04}" type="slidenum">
              <a:rPr lang="en-US" smtClean="0"/>
              <a:t>9</a:t>
            </a:fld>
            <a:endParaRPr lang="en-US"/>
          </a:p>
        </p:txBody>
      </p:sp>
    </p:spTree>
    <p:extLst>
      <p:ext uri="{BB962C8B-B14F-4D97-AF65-F5344CB8AC3E}">
        <p14:creationId xmlns:p14="http://schemas.microsoft.com/office/powerpoint/2010/main" val="69675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FF8-42F7-A841-8116-76F39C879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C683A-83F9-7544-8B3E-69D59F083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F9BF4-C07F-C743-A7E5-BCA330AA7E47}"/>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5F97FFC1-E8CA-E04E-8C1F-3119779E1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B483B-702A-454B-820E-3DAD096B8CF2}"/>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859309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949-3E26-7A4D-83CC-20D0B389D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F6FB2-A76D-A349-916A-A7F91E7D1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255C9-7081-FE41-AB4C-6C2BEB22C6F8}"/>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98490EBC-9E85-9045-BECB-2326CDF88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DC216-FEA3-F246-8930-F05644F55F33}"/>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68181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734AF8-8126-7944-BBB3-02F08A38C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2EA531-0BAE-934B-AF7E-A8ECBE4ACD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8447-F681-DD43-ACB6-EEA3DBA15413}"/>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CA014366-9B53-AA4C-BCC7-4AC1B7D98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5B01-BEAE-C443-902D-2E52936ECBF9}"/>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5395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B13-4FB5-2649-A655-EB3DB8D28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16DE2-0542-7444-8177-FAC2DC446F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2DDE3-EA8A-964E-8E1A-9D2204B05CA2}"/>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3CCABDC9-DCD0-7240-B109-7A14A44A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2C14D-467B-E14C-A6B3-ACA18A69742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2061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AD7-E067-F542-8504-BA41A3C81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0FD9AD-01C3-1E42-8926-DE65248A4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C989EE-DA4C-614F-B372-90AFB44E8D27}"/>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6FBDE354-F224-1D41-84E5-572014FB5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9A56B-EC92-2F4C-ACE9-2FDED5F8923F}"/>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76797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36F5-806E-9540-9505-AD8823FBF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44632-83A8-A744-9A36-F3A9E7497E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6FC22-769F-7149-A0E6-77D63B604C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A5AA5-7813-4745-9D5C-495F3880F569}"/>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6" name="Footer Placeholder 5">
            <a:extLst>
              <a:ext uri="{FF2B5EF4-FFF2-40B4-BE49-F238E27FC236}">
                <a16:creationId xmlns:a16="http://schemas.microsoft.com/office/drawing/2014/main" id="{CFC7B817-C96C-8841-984A-0A36D1D05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FA16A-708F-CE47-87CA-94911E4AB1BB}"/>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608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3B7-9AA2-7444-B6FE-A2E6A77B1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EB8356-D413-8E47-9EDF-8BB1E5B91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983F7-F6DE-5A48-B67F-59E9F5B0D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AD5C8-CBCC-5B49-9B44-39FE2A98E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9F3E54-2FB4-5143-9A1E-B309794127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89D32-FD65-234E-89F8-49BFB69E7DBA}"/>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8" name="Footer Placeholder 7">
            <a:extLst>
              <a:ext uri="{FF2B5EF4-FFF2-40B4-BE49-F238E27FC236}">
                <a16:creationId xmlns:a16="http://schemas.microsoft.com/office/drawing/2014/main" id="{5CF2ED6A-A9F7-B248-94FD-9FA1FD8647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22BE0-D4DB-6246-B34A-99A864965E67}"/>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183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D71-0B60-DF4C-8B4C-92C00217F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68E72-F505-984A-A3AC-8F9D53D8FDB8}"/>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4" name="Footer Placeholder 3">
            <a:extLst>
              <a:ext uri="{FF2B5EF4-FFF2-40B4-BE49-F238E27FC236}">
                <a16:creationId xmlns:a16="http://schemas.microsoft.com/office/drawing/2014/main" id="{8C422DDF-85A9-FB41-A9D2-83C26D57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067311-43A4-3948-BD54-BCCBF30CB02D}"/>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7211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473DC-88C7-434C-803E-02E2D76CDCFA}"/>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3" name="Footer Placeholder 2">
            <a:extLst>
              <a:ext uri="{FF2B5EF4-FFF2-40B4-BE49-F238E27FC236}">
                <a16:creationId xmlns:a16="http://schemas.microsoft.com/office/drawing/2014/main" id="{D21C7BB6-B0F1-C54A-9B9B-6530FA2B4A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C86A79-B56F-EB4C-8F25-C48B350ED736}"/>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02984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D82-244D-344F-9488-0C0715FFD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71F3B-2BEB-E343-B01B-435F40E67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0B50A-2533-464E-9368-3DC916E0D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83BA77-9271-1D44-8DB9-9F9F6721EE1F}"/>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6" name="Footer Placeholder 5">
            <a:extLst>
              <a:ext uri="{FF2B5EF4-FFF2-40B4-BE49-F238E27FC236}">
                <a16:creationId xmlns:a16="http://schemas.microsoft.com/office/drawing/2014/main" id="{D8A3A91A-AB25-124F-8EE6-59C2B0EF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3DCF0-9A66-884B-B8AA-129D6D61C4E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4277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EFD-0EB0-2746-865B-3BC82CDE2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C3A53-2163-414B-92FC-E8516224F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85DF1-DD5F-0042-A13F-9A3F5F8AB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358804-8AD6-5043-B16A-E7A63F346B98}"/>
              </a:ext>
            </a:extLst>
          </p:cNvPr>
          <p:cNvSpPr>
            <a:spLocks noGrp="1"/>
          </p:cNvSpPr>
          <p:nvPr>
            <p:ph type="dt" sz="half" idx="10"/>
          </p:nvPr>
        </p:nvSpPr>
        <p:spPr/>
        <p:txBody>
          <a:bodyPr/>
          <a:lstStyle/>
          <a:p>
            <a:fld id="{92ACE965-1CEF-F64A-B2FD-3F0B8C4965F9}" type="datetimeFigureOut">
              <a:rPr lang="en-US" smtClean="0"/>
              <a:t>12/6/19</a:t>
            </a:fld>
            <a:endParaRPr lang="en-US"/>
          </a:p>
        </p:txBody>
      </p:sp>
      <p:sp>
        <p:nvSpPr>
          <p:cNvPr id="6" name="Footer Placeholder 5">
            <a:extLst>
              <a:ext uri="{FF2B5EF4-FFF2-40B4-BE49-F238E27FC236}">
                <a16:creationId xmlns:a16="http://schemas.microsoft.com/office/drawing/2014/main" id="{F447CE3D-E0A5-CD4F-A3EE-DECEBA97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78502-CA92-9741-ADF3-2820373DFE2C}"/>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2275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BBD42-803F-5D42-B3E8-575A547E6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7C4F19-2CB1-8E49-BABF-BC55F249F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E376-FDC1-A348-A8AA-B03F900BE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CE965-1CEF-F64A-B2FD-3F0B8C4965F9}" type="datetimeFigureOut">
              <a:rPr lang="en-US" smtClean="0"/>
              <a:t>12/6/19</a:t>
            </a:fld>
            <a:endParaRPr lang="en-US"/>
          </a:p>
        </p:txBody>
      </p:sp>
      <p:sp>
        <p:nvSpPr>
          <p:cNvPr id="5" name="Footer Placeholder 4">
            <a:extLst>
              <a:ext uri="{FF2B5EF4-FFF2-40B4-BE49-F238E27FC236}">
                <a16:creationId xmlns:a16="http://schemas.microsoft.com/office/drawing/2014/main" id="{6F6C383B-D30B-754D-93DE-D9CFE9CC9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3474B-CC43-F948-BE86-D46AE3C3F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8429A-6A1C-1C4F-80FB-0115F81C6BA7}" type="slidenum">
              <a:rPr lang="en-US" smtClean="0"/>
              <a:t>‹#›</a:t>
            </a:fld>
            <a:endParaRPr lang="en-US"/>
          </a:p>
        </p:txBody>
      </p:sp>
    </p:spTree>
    <p:extLst>
      <p:ext uri="{BB962C8B-B14F-4D97-AF65-F5344CB8AC3E}">
        <p14:creationId xmlns:p14="http://schemas.microsoft.com/office/powerpoint/2010/main" val="161683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video" Target="../media/media4.mov"/><Relationship Id="rId2" Type="http://schemas.microsoft.com/office/2007/relationships/media" Target="../media/media4.mov"/><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0.png"/><Relationship Id="rId4" Type="http://schemas.openxmlformats.org/officeDocument/2006/relationships/image" Target="../media/image200.png"/></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eb.mit.edu/decim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58" y="873362"/>
            <a:ext cx="10958284" cy="2387600"/>
          </a:xfrm>
        </p:spPr>
        <p:txBody>
          <a:bodyPr>
            <a:normAutofit fontScale="90000"/>
          </a:bodyPr>
          <a:lstStyle/>
          <a:p>
            <a:r>
              <a:rPr lang="en-US" sz="5400" dirty="0">
                <a:latin typeface="+mn-lt"/>
              </a:rPr>
              <a:t>Learning Scheduling Algorithms for </a:t>
            </a:r>
            <a:br>
              <a:rPr lang="en-US" sz="5400" dirty="0">
                <a:latin typeface="+mn-lt"/>
              </a:rPr>
            </a:br>
            <a:r>
              <a:rPr lang="en-US" sz="1000" dirty="0">
                <a:latin typeface="+mn-lt"/>
              </a:rPr>
              <a:t> </a:t>
            </a:r>
            <a:br>
              <a:rPr lang="en-US" sz="5400" dirty="0">
                <a:latin typeface="+mn-lt"/>
              </a:rPr>
            </a:br>
            <a:r>
              <a:rPr lang="en-US" sz="5400" dirty="0">
                <a:latin typeface="+mn-lt"/>
              </a:rPr>
              <a:t>Data Processing Clusters</a:t>
            </a:r>
            <a:br>
              <a:rPr lang="en-US" sz="5400" dirty="0">
                <a:latin typeface="+mn-lt"/>
              </a:rPr>
            </a:br>
            <a:endParaRPr lang="en-US" sz="5400" dirty="0">
              <a:latin typeface="+mn-lt"/>
            </a:endParaRPr>
          </a:p>
        </p:txBody>
      </p:sp>
      <p:sp>
        <p:nvSpPr>
          <p:cNvPr id="3" name="Subtitle 2"/>
          <p:cNvSpPr>
            <a:spLocks noGrp="1"/>
          </p:cNvSpPr>
          <p:nvPr>
            <p:ph type="subTitle" idx="1"/>
          </p:nvPr>
        </p:nvSpPr>
        <p:spPr>
          <a:xfrm>
            <a:off x="1524000" y="3080853"/>
            <a:ext cx="9144000" cy="2461137"/>
          </a:xfrm>
        </p:spPr>
        <p:txBody>
          <a:bodyPr>
            <a:noAutofit/>
          </a:bodyPr>
          <a:lstStyle/>
          <a:p>
            <a:endParaRPr lang="en-US" dirty="0"/>
          </a:p>
          <a:p>
            <a:endParaRPr lang="en-US" dirty="0"/>
          </a:p>
          <a:p>
            <a:r>
              <a:rPr lang="en-US" dirty="0"/>
              <a:t>Hongzi Mao, </a:t>
            </a:r>
            <a:r>
              <a:rPr lang="en-US" sz="1600" dirty="0"/>
              <a:t> </a:t>
            </a:r>
            <a:r>
              <a:rPr lang="en-US" dirty="0"/>
              <a:t>Malte Schwarzkopf, </a:t>
            </a:r>
            <a:r>
              <a:rPr lang="en-US" sz="1600" dirty="0"/>
              <a:t> </a:t>
            </a:r>
            <a:r>
              <a:rPr lang="en-US" dirty="0" err="1"/>
              <a:t>Shaileshh</a:t>
            </a:r>
            <a:r>
              <a:rPr lang="en-US" dirty="0"/>
              <a:t> Bojja </a:t>
            </a:r>
            <a:r>
              <a:rPr lang="en-US" dirty="0" err="1"/>
              <a:t>Venkatakrishnan</a:t>
            </a:r>
            <a:r>
              <a:rPr lang="en-US" dirty="0"/>
              <a:t>, </a:t>
            </a:r>
          </a:p>
          <a:p>
            <a:r>
              <a:rPr lang="en-US" dirty="0" err="1"/>
              <a:t>Zili</a:t>
            </a:r>
            <a:r>
              <a:rPr lang="en-US" dirty="0"/>
              <a:t> Meng, </a:t>
            </a:r>
            <a:r>
              <a:rPr lang="en-US" sz="1600" dirty="0"/>
              <a:t> </a:t>
            </a:r>
            <a:r>
              <a:rPr lang="en-US" dirty="0"/>
              <a:t>Mohammad Alizadeh</a:t>
            </a:r>
          </a:p>
          <a:p>
            <a:endParaRPr lang="en-US" dirty="0"/>
          </a:p>
        </p:txBody>
      </p:sp>
      <p:pic>
        <p:nvPicPr>
          <p:cNvPr id="4" name="Picture 3"/>
          <p:cNvPicPr>
            <a:picLocks noChangeAspect="1"/>
          </p:cNvPicPr>
          <p:nvPr/>
        </p:nvPicPr>
        <p:blipFill>
          <a:blip r:embed="rId3"/>
          <a:stretch>
            <a:fillRect/>
          </a:stretch>
        </p:blipFill>
        <p:spPr>
          <a:xfrm>
            <a:off x="9621157" y="4954728"/>
            <a:ext cx="1788886" cy="1788886"/>
          </a:xfrm>
          <a:prstGeom prst="rect">
            <a:avLst/>
          </a:prstGeom>
        </p:spPr>
      </p:pic>
      <p:pic>
        <p:nvPicPr>
          <p:cNvPr id="5" name="Picture 4"/>
          <p:cNvPicPr>
            <a:picLocks noChangeAspect="1"/>
          </p:cNvPicPr>
          <p:nvPr/>
        </p:nvPicPr>
        <p:blipFill>
          <a:blip r:embed="rId4"/>
          <a:stretch>
            <a:fillRect/>
          </a:stretch>
        </p:blipFill>
        <p:spPr>
          <a:xfrm>
            <a:off x="315686" y="5086664"/>
            <a:ext cx="2485426" cy="1656950"/>
          </a:xfrm>
          <a:prstGeom prst="rect">
            <a:avLst/>
          </a:prstGeom>
        </p:spPr>
      </p:pic>
    </p:spTree>
    <p:extLst>
      <p:ext uri="{BB962C8B-B14F-4D97-AF65-F5344CB8AC3E}">
        <p14:creationId xmlns:p14="http://schemas.microsoft.com/office/powerpoint/2010/main" val="66278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_fai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8"/>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3966150" cy="584775"/>
          </a:xfrm>
          <a:prstGeom prst="rect">
            <a:avLst/>
          </a:prstGeom>
          <a:noFill/>
        </p:spPr>
        <p:txBody>
          <a:bodyPr wrap="none" rtlCol="0">
            <a:spAutoFit/>
          </a:bodyPr>
          <a:lstStyle/>
          <a:p>
            <a:r>
              <a:rPr lang="en-US" sz="3200" b="1" dirty="0"/>
              <a:t>Scheduling policy: Fair</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Tree>
    <p:custDataLst>
      <p:tags r:id="rId1"/>
    </p:custDataLst>
    <p:extLst>
      <p:ext uri="{BB962C8B-B14F-4D97-AF65-F5344CB8AC3E}">
        <p14:creationId xmlns:p14="http://schemas.microsoft.com/office/powerpoint/2010/main" val="2654879370"/>
      </p:ext>
    </p:extLst>
  </p:cSld>
  <p:clrMapOvr>
    <a:masterClrMapping/>
  </p:clrMapOvr>
  <mc:AlternateContent xmlns:mc="http://schemas.openxmlformats.org/markup-compatibility/2006" xmlns:p14="http://schemas.microsoft.com/office/powerpoint/2010/main">
    <mc:Choice Requires="p14">
      <p:transition spd="med" p14:dur="700" advTm="44977">
        <p:fade/>
      </p:transition>
    </mc:Choice>
    <mc:Fallback xmlns="">
      <p:transition spd="med" advTm="449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3"/>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8" grpId="0"/>
    </p:bldLst>
  </p:timing>
  <p:extLst>
    <p:ext uri="{E180D4A7-C9FB-4DFB-919C-405C955672EB}">
      <p14:showEvtLst xmlns:p14="http://schemas.microsoft.com/office/powerpoint/2010/main">
        <p14:playEvt time="6932" objId="3"/>
        <p14:stopEvt time="2562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7" y="1123617"/>
            <a:ext cx="5694864"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1557397" y="428675"/>
            <a:ext cx="3161058" cy="584775"/>
          </a:xfrm>
          <a:prstGeom prst="rect">
            <a:avLst/>
          </a:prstGeom>
          <a:noFill/>
        </p:spPr>
        <p:txBody>
          <a:bodyPr wrap="none" rtlCol="0">
            <a:spAutoFit/>
          </a:bodyPr>
          <a:lstStyle/>
          <a:p>
            <a:r>
              <a:rPr lang="en-US" sz="3200" b="1"/>
              <a:t>Shortest-Job-First</a:t>
            </a:r>
            <a:endParaRPr lang="en-US" sz="3200" b="1" dirty="0"/>
          </a:p>
        </p:txBody>
      </p:sp>
      <p:sp>
        <p:nvSpPr>
          <p:cNvPr id="9" name="TextBox 8"/>
          <p:cNvSpPr txBox="1"/>
          <p:nvPr/>
        </p:nvSpPr>
        <p:spPr>
          <a:xfrm>
            <a:off x="203199"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
        <p:nvSpPr>
          <p:cNvPr id="10" name="TextBox 9"/>
          <p:cNvSpPr txBox="1"/>
          <p:nvPr/>
        </p:nvSpPr>
        <p:spPr>
          <a:xfrm>
            <a:off x="6071783"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
        <p:nvSpPr>
          <p:cNvPr id="3" name="Rectangle 2">
            <a:extLst>
              <a:ext uri="{FF2B5EF4-FFF2-40B4-BE49-F238E27FC236}">
                <a16:creationId xmlns:a16="http://schemas.microsoft.com/office/drawing/2014/main" id="{0D49897A-A945-FB48-A043-8E7996BB2549}"/>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686DAA-511C-C244-BB0D-013ED5B772A5}"/>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a:extLst>
              <a:ext uri="{FF2B5EF4-FFF2-40B4-BE49-F238E27FC236}">
                <a16:creationId xmlns:a16="http://schemas.microsoft.com/office/drawing/2014/main" id="{074AA179-B53F-D742-9F10-5CC8CE7C9FD7}"/>
              </a:ext>
            </a:extLst>
          </p:cNvPr>
          <p:cNvCxnSpPr>
            <a:stCxn id="11" idx="2"/>
          </p:cNvCxnSpPr>
          <p:nvPr/>
        </p:nvCxnSpPr>
        <p:spPr>
          <a:xfrm rot="16200000" flipH="1">
            <a:off x="7992585" y="2188892"/>
            <a:ext cx="12700" cy="5947359"/>
          </a:xfrm>
          <a:prstGeom prst="bentConnector4">
            <a:avLst>
              <a:gd name="adj1" fmla="val 3055819"/>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093805"/>
      </p:ext>
    </p:extLst>
  </p:cSld>
  <p:clrMapOvr>
    <a:masterClrMapping/>
  </p:clrMapOvr>
  <mc:AlternateContent xmlns:mc="http://schemas.openxmlformats.org/markup-compatibility/2006" xmlns:p14="http://schemas.microsoft.com/office/powerpoint/2010/main">
    <mc:Choice Requires="p14">
      <p:transition spd="slow" p14:dur="2000" advTm="84794"/>
    </mc:Choice>
    <mc:Fallback xmlns="">
      <p:transition spd="slow" advTm="8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800"/>
                                        <p:tgtEl>
                                          <p:spTgt spid="11"/>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decim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612160" cy="584775"/>
          </a:xfrm>
          <a:prstGeom prst="rect">
            <a:avLst/>
          </a:prstGeom>
          <a:noFill/>
        </p:spPr>
        <p:txBody>
          <a:bodyPr wrap="none" rtlCol="0">
            <a:spAutoFit/>
          </a:bodyPr>
          <a:lstStyle/>
          <a:p>
            <a:r>
              <a:rPr lang="en-US" sz="3200" b="1" dirty="0"/>
              <a:t>Scheduling policy: Decima</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Tree>
    <p:custDataLst>
      <p:tags r:id="rId1"/>
    </p:custDataLst>
    <p:extLst>
      <p:ext uri="{BB962C8B-B14F-4D97-AF65-F5344CB8AC3E}">
        <p14:creationId xmlns:p14="http://schemas.microsoft.com/office/powerpoint/2010/main" val="4284366390"/>
      </p:ext>
    </p:extLst>
  </p:cSld>
  <p:clrMapOvr>
    <a:masterClrMapping/>
  </p:clrMapOvr>
  <mc:AlternateContent xmlns:mc="http://schemas.openxmlformats.org/markup-compatibility/2006" xmlns:p14="http://schemas.microsoft.com/office/powerpoint/2010/main">
    <mc:Choice Requires="p14">
      <p:transition spd="slow" p14:dur="2000" advTm="56615"/>
    </mc:Choice>
    <mc:Fallback xmlns="">
      <p:transition spd="slow" advTm="56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8" grpId="0"/>
    </p:bldLst>
  </p:timing>
  <p:extLst>
    <p:ext uri="{E180D4A7-C9FB-4DFB-919C-405C955672EB}">
      <p14:showEvtLst xmlns:p14="http://schemas.microsoft.com/office/powerpoint/2010/main">
        <p14:playEvt time="25081" objId="2"/>
        <p14:stopEvt time="4377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51" y="1123616"/>
            <a:ext cx="5673956"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2358245" y="428675"/>
            <a:ext cx="1457450" cy="584775"/>
          </a:xfrm>
          <a:prstGeom prst="rect">
            <a:avLst/>
          </a:prstGeom>
          <a:noFill/>
        </p:spPr>
        <p:txBody>
          <a:bodyPr wrap="none" rtlCol="0">
            <a:spAutoFit/>
          </a:bodyPr>
          <a:lstStyle/>
          <a:p>
            <a:r>
              <a:rPr lang="en-US" sz="3200" b="1"/>
              <a:t>Decima</a:t>
            </a:r>
            <a:endParaRPr lang="en-US" sz="3200" b="1" dirty="0"/>
          </a:p>
        </p:txBody>
      </p:sp>
      <p:sp>
        <p:nvSpPr>
          <p:cNvPr id="9" name="TextBox 8"/>
          <p:cNvSpPr txBox="1"/>
          <p:nvPr/>
        </p:nvSpPr>
        <p:spPr>
          <a:xfrm>
            <a:off x="203199" y="5748337"/>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
        <p:nvSpPr>
          <p:cNvPr id="10" name="TextBox 9"/>
          <p:cNvSpPr txBox="1"/>
          <p:nvPr/>
        </p:nvSpPr>
        <p:spPr>
          <a:xfrm>
            <a:off x="6179669" y="5748335"/>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grpSp>
        <p:nvGrpSpPr>
          <p:cNvPr id="38" name="Group 37">
            <a:extLst>
              <a:ext uri="{FF2B5EF4-FFF2-40B4-BE49-F238E27FC236}">
                <a16:creationId xmlns:a16="http://schemas.microsoft.com/office/drawing/2014/main" id="{808303EF-1E47-B643-86EE-A99AD8E5DC0F}"/>
              </a:ext>
            </a:extLst>
          </p:cNvPr>
          <p:cNvGrpSpPr/>
          <p:nvPr/>
        </p:nvGrpSpPr>
        <p:grpSpPr>
          <a:xfrm>
            <a:off x="803847" y="4930350"/>
            <a:ext cx="6438863" cy="546522"/>
            <a:chOff x="803847" y="4930350"/>
            <a:chExt cx="6438863" cy="546522"/>
          </a:xfrm>
        </p:grpSpPr>
        <p:cxnSp>
          <p:nvCxnSpPr>
            <p:cNvPr id="21" name="Elbow Connector 20">
              <a:extLst>
                <a:ext uri="{FF2B5EF4-FFF2-40B4-BE49-F238E27FC236}">
                  <a16:creationId xmlns:a16="http://schemas.microsoft.com/office/drawing/2014/main" id="{0D9970D3-665C-5D48-8514-A33418C77CA7}"/>
                </a:ext>
              </a:extLst>
            </p:cNvPr>
            <p:cNvCxnSpPr>
              <a:cxnSpLocks/>
            </p:cNvCxnSpPr>
            <p:nvPr/>
          </p:nvCxnSpPr>
          <p:spPr>
            <a:xfrm rot="10800000" flipH="1">
              <a:off x="1167352" y="5396145"/>
              <a:ext cx="5893840" cy="10315"/>
            </a:xfrm>
            <a:prstGeom prst="bentConnector5">
              <a:avLst>
                <a:gd name="adj1" fmla="val 27"/>
                <a:gd name="adj2" fmla="val -1406631"/>
                <a:gd name="adj3" fmla="val 100034"/>
              </a:avLst>
            </a:prstGeom>
            <a:ln w="25400">
              <a:solidFill>
                <a:srgbClr val="C0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A83A435-F39B-F542-B440-6D80EB365F9D}"/>
                </a:ext>
              </a:extLst>
            </p:cNvPr>
            <p:cNvCxnSpPr>
              <a:cxnSpLocks/>
              <a:stCxn id="36" idx="1"/>
            </p:cNvCxnSpPr>
            <p:nvPr/>
          </p:nvCxnSpPr>
          <p:spPr>
            <a:xfrm flipH="1" flipV="1">
              <a:off x="803847" y="4930352"/>
              <a:ext cx="366680" cy="47849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3049D7-3E87-0C43-AEF0-FCBCF85E0C81}"/>
                </a:ext>
              </a:extLst>
            </p:cNvPr>
            <p:cNvCxnSpPr>
              <a:cxnSpLocks/>
              <a:stCxn id="36" idx="1"/>
            </p:cNvCxnSpPr>
            <p:nvPr/>
          </p:nvCxnSpPr>
          <p:spPr>
            <a:xfrm flipH="1" flipV="1">
              <a:off x="920750" y="4930350"/>
              <a:ext cx="249777"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37A7A2-26E7-5347-ABB6-1E7F2992900A}"/>
                </a:ext>
              </a:extLst>
            </p:cNvPr>
            <p:cNvCxnSpPr>
              <a:cxnSpLocks/>
              <a:stCxn id="36" idx="1"/>
            </p:cNvCxnSpPr>
            <p:nvPr/>
          </p:nvCxnSpPr>
          <p:spPr>
            <a:xfrm flipH="1" flipV="1">
              <a:off x="1093981" y="4930350"/>
              <a:ext cx="7654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5A3072-B920-714A-BC5B-890587822E07}"/>
                </a:ext>
              </a:extLst>
            </p:cNvPr>
            <p:cNvCxnSpPr>
              <a:cxnSpLocks/>
              <a:stCxn id="36" idx="1"/>
            </p:cNvCxnSpPr>
            <p:nvPr/>
          </p:nvCxnSpPr>
          <p:spPr>
            <a:xfrm flipV="1">
              <a:off x="1170527" y="4930350"/>
              <a:ext cx="153011"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155737E-4255-5C4F-B219-00634AFEDF8F}"/>
                </a:ext>
              </a:extLst>
            </p:cNvPr>
            <p:cNvCxnSpPr>
              <a:cxnSpLocks/>
              <a:stCxn id="36" idx="1"/>
            </p:cNvCxnSpPr>
            <p:nvPr/>
          </p:nvCxnSpPr>
          <p:spPr>
            <a:xfrm flipV="1">
              <a:off x="1170527" y="4930350"/>
              <a:ext cx="261398"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2F794D-F1A4-C644-BBB1-0265518E81DE}"/>
                </a:ext>
              </a:extLst>
            </p:cNvPr>
            <p:cNvCxnSpPr>
              <a:cxnSpLocks/>
              <a:stCxn id="36" idx="1"/>
            </p:cNvCxnSpPr>
            <p:nvPr/>
          </p:nvCxnSpPr>
          <p:spPr>
            <a:xfrm flipV="1">
              <a:off x="1170527" y="4930350"/>
              <a:ext cx="34706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97CCE0-AD79-1748-B8C9-35D7C2B77B14}"/>
                </a:ext>
              </a:extLst>
            </p:cNvPr>
            <p:cNvCxnSpPr>
              <a:cxnSpLocks/>
              <a:stCxn id="36" idx="3"/>
            </p:cNvCxnSpPr>
            <p:nvPr/>
          </p:nvCxnSpPr>
          <p:spPr>
            <a:xfrm flipH="1" flipV="1">
              <a:off x="6830929" y="4948402"/>
              <a:ext cx="233438"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E2C285-CD1B-0E41-91E6-D010882E9DF7}"/>
                </a:ext>
              </a:extLst>
            </p:cNvPr>
            <p:cNvCxnSpPr>
              <a:cxnSpLocks/>
              <a:stCxn id="36" idx="3"/>
            </p:cNvCxnSpPr>
            <p:nvPr/>
          </p:nvCxnSpPr>
          <p:spPr>
            <a:xfrm flipH="1" flipV="1">
              <a:off x="6944261" y="4948402"/>
              <a:ext cx="120106"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355FA8-4067-F24A-9CBC-937937FF4A72}"/>
                </a:ext>
              </a:extLst>
            </p:cNvPr>
            <p:cNvCxnSpPr>
              <a:cxnSpLocks/>
              <a:stCxn id="36" idx="3"/>
            </p:cNvCxnSpPr>
            <p:nvPr/>
          </p:nvCxnSpPr>
          <p:spPr>
            <a:xfrm flipV="1">
              <a:off x="7064367" y="4948402"/>
              <a:ext cx="178343"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982D45F-1BD8-8E49-A28B-8EE814396CAD}"/>
                </a:ext>
              </a:extLst>
            </p:cNvPr>
            <p:cNvSpPr/>
            <p:nvPr/>
          </p:nvSpPr>
          <p:spPr>
            <a:xfrm>
              <a:off x="1170527" y="5340819"/>
              <a:ext cx="5893840" cy="136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5736C1FD-64A2-4D46-A4F5-AAA23EF6C6E3}"/>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7AE42240-84F7-3E4B-8883-D559603F1198}"/>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Elbow Connector 90">
            <a:extLst>
              <a:ext uri="{FF2B5EF4-FFF2-40B4-BE49-F238E27FC236}">
                <a16:creationId xmlns:a16="http://schemas.microsoft.com/office/drawing/2014/main" id="{6310BB5E-43DB-F746-829F-51CF71024F8D}"/>
              </a:ext>
            </a:extLst>
          </p:cNvPr>
          <p:cNvCxnSpPr>
            <a:cxnSpLocks/>
            <a:stCxn id="90" idx="2"/>
          </p:cNvCxnSpPr>
          <p:nvPr/>
        </p:nvCxnSpPr>
        <p:spPr>
          <a:xfrm rot="16200000" flipH="1">
            <a:off x="7992585" y="2188892"/>
            <a:ext cx="12700" cy="5947359"/>
          </a:xfrm>
          <a:prstGeom prst="bentConnector4">
            <a:avLst>
              <a:gd name="adj1" fmla="val 4437961"/>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4494"/>
      </p:ext>
    </p:extLst>
  </p:cSld>
  <p:clrMapOvr>
    <a:masterClrMapping/>
  </p:clrMapOvr>
  <mc:AlternateContent xmlns:mc="http://schemas.openxmlformats.org/markup-compatibility/2006" xmlns:p14="http://schemas.microsoft.com/office/powerpoint/2010/main">
    <mc:Choice Requires="p14">
      <p:transition spd="slow" p14:dur="2000" advTm="35016"/>
    </mc:Choice>
    <mc:Fallback xmlns="">
      <p:transition spd="slow" advTm="35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par>
                                <p:cTn id="13" presetID="22" presetClass="entr" presetSubtype="4" fill="hold" grpId="0" nodeType="withEffect">
                                  <p:stCondLst>
                                    <p:cond delay="40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800"/>
                                        <p:tgtEl>
                                          <p:spTgt spid="90"/>
                                        </p:tgtEl>
                                      </p:cBhvr>
                                    </p:animEffect>
                                  </p:childTnLst>
                                </p:cTn>
                              </p:par>
                              <p:par>
                                <p:cTn id="16" presetID="22" presetClass="entr" presetSubtype="4" fill="hold" grpId="0" nodeType="withEffect">
                                  <p:stCondLst>
                                    <p:cond delay="40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8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Contributions</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2177511" y="1502978"/>
            <a:ext cx="7417039" cy="2942364"/>
          </a:xfrm>
          <a:prstGeom prst="rect">
            <a:avLst/>
          </a:prstGeom>
        </p:spPr>
      </p:pic>
      <p:sp>
        <p:nvSpPr>
          <p:cNvPr id="74" name="TextBox 73">
            <a:extLst>
              <a:ext uri="{FF2B5EF4-FFF2-40B4-BE49-F238E27FC236}">
                <a16:creationId xmlns:a16="http://schemas.microsoft.com/office/drawing/2014/main" id="{856F80D9-7F1C-954D-BE24-8B726D83D849}"/>
              </a:ext>
            </a:extLst>
          </p:cNvPr>
          <p:cNvSpPr txBox="1"/>
          <p:nvPr/>
        </p:nvSpPr>
        <p:spPr>
          <a:xfrm>
            <a:off x="819746" y="4760957"/>
            <a:ext cx="10552507" cy="1692771"/>
          </a:xfrm>
          <a:prstGeom prst="rect">
            <a:avLst/>
          </a:prstGeom>
          <a:noFill/>
        </p:spPr>
        <p:txBody>
          <a:bodyPr wrap="square" rtlCol="0">
            <a:spAutoFit/>
          </a:bodyPr>
          <a:lstStyle/>
          <a:p>
            <a:r>
              <a:rPr lang="en-US" sz="2800" dirty="0"/>
              <a:t>1.  First RL-based scheduler for complex data processing jobs</a:t>
            </a:r>
          </a:p>
          <a:p>
            <a:endParaRPr lang="en-US" sz="1000" dirty="0"/>
          </a:p>
          <a:p>
            <a:r>
              <a:rPr lang="en-US" sz="2800" dirty="0"/>
              <a:t>2.  Scalable graph neural network to express scheduling policies</a:t>
            </a:r>
          </a:p>
          <a:p>
            <a:endParaRPr lang="en-US" sz="1000" dirty="0"/>
          </a:p>
          <a:p>
            <a:r>
              <a:rPr lang="en-US" sz="2800" dirty="0"/>
              <a:t>3.  New learning methods that enables training with online job arrivals</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38019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xEl>
                                              <p:pRg st="2" end="2"/>
                                            </p:txEl>
                                          </p:spTgt>
                                        </p:tgtEl>
                                        <p:attrNameLst>
                                          <p:attrName>style.visibility</p:attrName>
                                        </p:attrNameLst>
                                      </p:cBhvr>
                                      <p:to>
                                        <p:strVal val="visible"/>
                                      </p:to>
                                    </p:set>
                                    <p:animEffect transition="in" filter="fade">
                                      <p:cBhvr>
                                        <p:cTn id="12" dur="500"/>
                                        <p:tgtEl>
                                          <p:spTgt spid="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xEl>
                                              <p:pRg st="4" end="4"/>
                                            </p:txEl>
                                          </p:spTgt>
                                        </p:tgtEl>
                                        <p:attrNameLst>
                                          <p:attrName>style.visibility</p:attrName>
                                        </p:attrNameLst>
                                      </p:cBhvr>
                                      <p:to>
                                        <p:strVal val="visible"/>
                                      </p:to>
                                    </p:set>
                                    <p:animEffect transition="in" filter="fade">
                                      <p:cBhvr>
                                        <p:cTn id="17" dur="500"/>
                                        <p:tgtEl>
                                          <p:spTgt spid="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021"/>
            <a:ext cx="10515600" cy="1325563"/>
          </a:xfrm>
        </p:spPr>
        <p:txBody>
          <a:bodyPr/>
          <a:lstStyle/>
          <a:p>
            <a:pPr algn="ctr"/>
            <a:r>
              <a:rPr lang="en-US" b="1" dirty="0"/>
              <a:t>Encode scheduling decisions as actions</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15</a:t>
            </a:fld>
            <a:endParaRPr lang="en-US">
              <a:solidFill>
                <a:prstClr val="black">
                  <a:tint val="75000"/>
                </a:prstClr>
              </a:solidFill>
            </a:endParaRPr>
          </a:p>
        </p:txBody>
      </p:sp>
      <p:grpSp>
        <p:nvGrpSpPr>
          <p:cNvPr id="5" name="Group 4"/>
          <p:cNvGrpSpPr/>
          <p:nvPr/>
        </p:nvGrpSpPr>
        <p:grpSpPr>
          <a:xfrm>
            <a:off x="1551116" y="2177849"/>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33018" y="1585180"/>
            <a:ext cx="4650396" cy="4919618"/>
            <a:chOff x="5424763" y="1188884"/>
            <a:chExt cx="3487797" cy="3689714"/>
          </a:xfrm>
        </p:grpSpPr>
        <p:grpSp>
          <p:nvGrpSpPr>
            <p:cNvPr id="42" name="Group 41"/>
            <p:cNvGrpSpPr/>
            <p:nvPr/>
          </p:nvGrpSpPr>
          <p:grpSpPr>
            <a:xfrm>
              <a:off x="5438521" y="1188884"/>
              <a:ext cx="1442228" cy="2598358"/>
              <a:chOff x="7233017" y="2450067"/>
              <a:chExt cx="1922970" cy="3464474"/>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46" name="TextBox 45"/>
              <p:cNvSpPr txBox="1"/>
              <p:nvPr/>
            </p:nvSpPr>
            <p:spPr>
              <a:xfrm>
                <a:off x="8049233" y="2608688"/>
                <a:ext cx="1095042" cy="420564"/>
              </a:xfrm>
              <a:prstGeom prst="rect">
                <a:avLst/>
              </a:prstGeom>
              <a:noFill/>
            </p:spPr>
            <p:txBody>
              <a:bodyPr wrap="none" rtlCol="0">
                <a:spAutoFit/>
              </a:bodyPr>
              <a:lstStyle/>
              <a:p>
                <a:r>
                  <a:rPr lang="en-US" sz="2133" dirty="0"/>
                  <a:t>Server 1</a:t>
                </a:r>
              </a:p>
            </p:txBody>
          </p:sp>
          <p:sp>
            <p:nvSpPr>
              <p:cNvPr id="47" name="TextBox 46"/>
              <p:cNvSpPr txBox="1"/>
              <p:nvPr/>
            </p:nvSpPr>
            <p:spPr>
              <a:xfrm>
                <a:off x="8049233" y="3475042"/>
                <a:ext cx="1095042" cy="420564"/>
              </a:xfrm>
              <a:prstGeom prst="rect">
                <a:avLst/>
              </a:prstGeom>
              <a:noFill/>
            </p:spPr>
            <p:txBody>
              <a:bodyPr wrap="none" rtlCol="0">
                <a:spAutoFit/>
              </a:bodyPr>
              <a:lstStyle/>
              <a:p>
                <a:r>
                  <a:rPr lang="en-US" sz="2133" dirty="0"/>
                  <a:t>Server 2</a:t>
                </a:r>
              </a:p>
            </p:txBody>
          </p:sp>
          <p:sp>
            <p:nvSpPr>
              <p:cNvPr id="48" name="TextBox 47"/>
              <p:cNvSpPr txBox="1"/>
              <p:nvPr/>
            </p:nvSpPr>
            <p:spPr>
              <a:xfrm>
                <a:off x="8060945" y="5386787"/>
                <a:ext cx="1095042" cy="420564"/>
              </a:xfrm>
              <a:prstGeom prst="rect">
                <a:avLst/>
              </a:prstGeom>
              <a:noFill/>
            </p:spPr>
            <p:txBody>
              <a:bodyPr wrap="none" rtlCol="0">
                <a:spAutoFit/>
              </a:bodyPr>
              <a:lstStyle/>
              <a:p>
                <a:r>
                  <a:rPr lang="en-US" sz="2133" dirty="0"/>
                  <a:t>Server 4</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51" name="TextBox 50"/>
              <p:cNvSpPr txBox="1"/>
              <p:nvPr/>
            </p:nvSpPr>
            <p:spPr>
              <a:xfrm>
                <a:off x="8049233" y="4393804"/>
                <a:ext cx="1095042" cy="420564"/>
              </a:xfrm>
              <a:prstGeom prst="rect">
                <a:avLst/>
              </a:prstGeom>
              <a:noFill/>
            </p:spPr>
            <p:txBody>
              <a:bodyPr wrap="none" rtlCol="0">
                <a:spAutoFit/>
              </a:bodyPr>
              <a:lstStyle/>
              <a:p>
                <a:r>
                  <a:rPr lang="en-US" sz="2133" dirty="0"/>
                  <a:t>Server 3</a:t>
                </a:r>
              </a:p>
            </p:txBody>
          </p:sp>
        </p:gr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763" y="4363968"/>
              <a:ext cx="523875" cy="514630"/>
            </a:xfrm>
            <a:prstGeom prst="rect">
              <a:avLst/>
            </a:prstGeom>
          </p:spPr>
        </p:pic>
        <p:grpSp>
          <p:nvGrpSpPr>
            <p:cNvPr id="54" name="Group 53"/>
            <p:cNvGrpSpPr/>
            <p:nvPr/>
          </p:nvGrpSpPr>
          <p:grpSpPr>
            <a:xfrm>
              <a:off x="5709239" y="3972533"/>
              <a:ext cx="48006" cy="220191"/>
              <a:chOff x="2654376" y="3144385"/>
              <a:chExt cx="64008" cy="293588"/>
            </a:xfrm>
          </p:grpSpPr>
          <p:sp>
            <p:nvSpPr>
              <p:cNvPr id="57" name="Oval 56"/>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Oval 58"/>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55" name="TextBox 54"/>
            <p:cNvSpPr txBox="1"/>
            <p:nvPr/>
          </p:nvSpPr>
          <p:spPr>
            <a:xfrm>
              <a:off x="6036925" y="4482783"/>
              <a:ext cx="881396" cy="315423"/>
            </a:xfrm>
            <a:prstGeom prst="rect">
              <a:avLst/>
            </a:prstGeom>
            <a:noFill/>
          </p:spPr>
          <p:txBody>
            <a:bodyPr wrap="none" rtlCol="0">
              <a:spAutoFit/>
            </a:bodyPr>
            <a:lstStyle/>
            <a:p>
              <a:r>
                <a:rPr lang="en-US" sz="2133" dirty="0"/>
                <a:t>Server m</a:t>
              </a:r>
            </a:p>
          </p:txBody>
        </p:sp>
        <p:sp>
          <p:nvSpPr>
            <p:cNvPr id="60" name="TextBox 59"/>
            <p:cNvSpPr txBox="1"/>
            <p:nvPr/>
          </p:nvSpPr>
          <p:spPr>
            <a:xfrm>
              <a:off x="7202912" y="2531550"/>
              <a:ext cx="1709648" cy="623248"/>
            </a:xfrm>
            <a:prstGeom prst="rect">
              <a:avLst/>
            </a:prstGeom>
            <a:noFill/>
          </p:spPr>
          <p:txBody>
            <a:bodyPr wrap="square" rtlCol="0">
              <a:spAutoFit/>
            </a:bodyPr>
            <a:lstStyle/>
            <a:p>
              <a:pPr algn="ctr"/>
              <a:r>
                <a:rPr lang="en-US" sz="2400" dirty="0"/>
                <a:t>Set of identical </a:t>
              </a:r>
            </a:p>
            <a:p>
              <a:pPr algn="ctr"/>
              <a:r>
                <a:rPr lang="en-US" sz="2400" dirty="0"/>
                <a:t>free executors</a:t>
              </a:r>
            </a:p>
          </p:txBody>
        </p:sp>
      </p:grpSp>
      <p:grpSp>
        <p:nvGrpSpPr>
          <p:cNvPr id="56" name="Group 55">
            <a:extLst>
              <a:ext uri="{FF2B5EF4-FFF2-40B4-BE49-F238E27FC236}">
                <a16:creationId xmlns:a16="http://schemas.microsoft.com/office/drawing/2014/main" id="{BB8198EF-48C5-3949-94D7-07007070FCE8}"/>
              </a:ext>
            </a:extLst>
          </p:cNvPr>
          <p:cNvGrpSpPr/>
          <p:nvPr/>
        </p:nvGrpSpPr>
        <p:grpSpPr>
          <a:xfrm>
            <a:off x="3770094" y="2399673"/>
            <a:ext cx="3422879" cy="2782452"/>
            <a:chOff x="2249424" y="1664208"/>
            <a:chExt cx="4102608" cy="3108960"/>
          </a:xfrm>
          <a:noFill/>
        </p:grpSpPr>
        <p:sp>
          <p:nvSpPr>
            <p:cNvPr id="61" name="Rectangle 60">
              <a:extLst>
                <a:ext uri="{FF2B5EF4-FFF2-40B4-BE49-F238E27FC236}">
                  <a16:creationId xmlns:a16="http://schemas.microsoft.com/office/drawing/2014/main" id="{E99CD95E-ECF0-624D-A27C-A8B959A8A10A}"/>
                </a:ext>
              </a:extLst>
            </p:cNvPr>
            <p:cNvSpPr/>
            <p:nvPr/>
          </p:nvSpPr>
          <p:spPr>
            <a:xfrm>
              <a:off x="2249424"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113534-0BDC-5643-8287-D84B0B29A1D7}"/>
                </a:ext>
              </a:extLst>
            </p:cNvPr>
            <p:cNvSpPr/>
            <p:nvPr/>
          </p:nvSpPr>
          <p:spPr>
            <a:xfrm>
              <a:off x="2249424"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5DCDD4D0-4667-8748-8FB6-7FC8735BAE75}"/>
                </a:ext>
              </a:extLst>
            </p:cNvPr>
            <p:cNvSpPr/>
            <p:nvPr/>
          </p:nvSpPr>
          <p:spPr>
            <a:xfrm>
              <a:off x="5839968"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E4696D6-0DF9-EF4F-915D-AADA24C2A1B3}"/>
                </a:ext>
              </a:extLst>
            </p:cNvPr>
            <p:cNvSpPr/>
            <p:nvPr/>
          </p:nvSpPr>
          <p:spPr>
            <a:xfrm>
              <a:off x="5839968"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urved Connector 64">
              <a:extLst>
                <a:ext uri="{FF2B5EF4-FFF2-40B4-BE49-F238E27FC236}">
                  <a16:creationId xmlns:a16="http://schemas.microsoft.com/office/drawing/2014/main" id="{B29700FD-B366-2447-936B-28E675AF3CEE}"/>
                </a:ext>
              </a:extLst>
            </p:cNvPr>
            <p:cNvCxnSpPr>
              <a:stCxn id="61" idx="3"/>
              <a:endCxn id="64" idx="1"/>
            </p:cNvCxnSpPr>
            <p:nvPr/>
          </p:nvCxnSpPr>
          <p:spPr>
            <a:xfrm>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86EB75F5-7F20-ED4B-B556-5A4D31128324}"/>
                </a:ext>
              </a:extLst>
            </p:cNvPr>
            <p:cNvCxnSpPr>
              <a:cxnSpLocks/>
              <a:stCxn id="62" idx="3"/>
              <a:endCxn id="63" idx="1"/>
            </p:cNvCxnSpPr>
            <p:nvPr/>
          </p:nvCxnSpPr>
          <p:spPr>
            <a:xfrm flipV="1">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5796059"/>
      </p:ext>
    </p:extLst>
  </p:cSld>
  <p:clrMapOvr>
    <a:masterClrMapping/>
  </p:clrMapOvr>
  <mc:AlternateContent xmlns:mc="http://schemas.openxmlformats.org/markup-compatibility/2006" xmlns:p14="http://schemas.microsoft.com/office/powerpoint/2010/main">
    <mc:Choice Requires="p14">
      <p:transition spd="slow" p14:dur="2000" advTm="124742"/>
    </mc:Choice>
    <mc:Fallback xmlns="">
      <p:transition spd="slow" advTm="124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1: Assign all Executors in 1 Action</a:t>
            </a:r>
          </a:p>
        </p:txBody>
      </p:sp>
      <p:sp>
        <p:nvSpPr>
          <p:cNvPr id="23" name="TextBox 22"/>
          <p:cNvSpPr txBox="1"/>
          <p:nvPr/>
        </p:nvSpPr>
        <p:spPr>
          <a:xfrm>
            <a:off x="421256" y="5923746"/>
            <a:ext cx="4875244" cy="584775"/>
          </a:xfrm>
          <a:prstGeom prst="rect">
            <a:avLst/>
          </a:prstGeom>
          <a:noFill/>
          <a:ln w="25400">
            <a:solidFill>
              <a:srgbClr val="C00000"/>
            </a:solidFill>
          </a:ln>
        </p:spPr>
        <p:txBody>
          <a:bodyPr wrap="none" rtlCol="0">
            <a:spAutoFit/>
          </a:bodyPr>
          <a:lstStyle/>
          <a:p>
            <a:pPr algn="ctr"/>
            <a:r>
              <a:rPr lang="en-US" sz="3200" b="1" dirty="0"/>
              <a:t>Problem: huge </a:t>
            </a:r>
            <a:r>
              <a:rPr lang="en-US" sz="3200" b="1"/>
              <a:t>action space</a:t>
            </a:r>
            <a:endParaRPr lang="en-US" sz="3200" b="1" dirty="0"/>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6" name="Oval 135"/>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7" name="Oval 136"/>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8" name="Oval 137"/>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9" name="Oval 138"/>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4" name="Slide Number Placeholder 3">
            <a:extLst>
              <a:ext uri="{FF2B5EF4-FFF2-40B4-BE49-F238E27FC236}">
                <a16:creationId xmlns:a16="http://schemas.microsoft.com/office/drawing/2014/main" id="{36E7399B-48A8-1845-A7EA-66389C2E9564}"/>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56955289"/>
      </p:ext>
    </p:extLst>
  </p:cSld>
  <p:clrMapOvr>
    <a:masterClrMapping/>
  </p:clrMapOvr>
  <mc:AlternateContent xmlns:mc="http://schemas.openxmlformats.org/markup-compatibility/2006" xmlns:p14="http://schemas.microsoft.com/office/powerpoint/2010/main">
    <mc:Choice Requires="p14">
      <p:transition spd="slow" p14:dur="2000" advTm="43821"/>
    </mc:Choice>
    <mc:Fallback xmlns="">
      <p:transition spd="slow" advTm="43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5" grpId="0" animBg="1"/>
      <p:bldP spid="136" grpId="0" animBg="1"/>
      <p:bldP spid="137" grpId="0" animBg="1"/>
      <p:bldP spid="138" grpId="0" animBg="1"/>
      <p:bldP spid="1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2: Assign One Executor Per Action</a:t>
            </a:r>
          </a:p>
        </p:txBody>
      </p:sp>
      <p:sp>
        <p:nvSpPr>
          <p:cNvPr id="23" name="TextBox 22"/>
          <p:cNvSpPr txBox="1"/>
          <p:nvPr/>
        </p:nvSpPr>
        <p:spPr>
          <a:xfrm>
            <a:off x="480203" y="5909206"/>
            <a:ext cx="5589799" cy="584775"/>
          </a:xfrm>
          <a:prstGeom prst="rect">
            <a:avLst/>
          </a:prstGeom>
          <a:noFill/>
          <a:ln w="25400">
            <a:solidFill>
              <a:srgbClr val="C00000"/>
            </a:solidFill>
          </a:ln>
        </p:spPr>
        <p:txBody>
          <a:bodyPr wrap="none" rtlCol="0">
            <a:spAutoFit/>
          </a:bodyPr>
          <a:lstStyle/>
          <a:p>
            <a:pPr algn="ctr"/>
            <a:r>
              <a:rPr lang="en-US" sz="3200" b="1" dirty="0"/>
              <a:t>Problem: long action sequences</a:t>
            </a:r>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7" name="Oval 66"/>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8" name="Oval 67"/>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9" name="Oval 68"/>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0" name="Oval 69"/>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1" name="Slide Number Placeholder 3">
            <a:extLst>
              <a:ext uri="{FF2B5EF4-FFF2-40B4-BE49-F238E27FC236}">
                <a16:creationId xmlns:a16="http://schemas.microsoft.com/office/drawing/2014/main" id="{D541F766-A112-1D4B-AB05-70530B077FF9}"/>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96129345"/>
      </p:ext>
    </p:extLst>
  </p:cSld>
  <p:clrMapOvr>
    <a:masterClrMapping/>
  </p:clrMapOvr>
  <mc:AlternateContent xmlns:mc="http://schemas.openxmlformats.org/markup-compatibility/2006" xmlns:p14="http://schemas.microsoft.com/office/powerpoint/2010/main">
    <mc:Choice Requires="p14">
      <p:transition spd="slow" p14:dur="2000" advTm="105092"/>
    </mc:Choice>
    <mc:Fallback xmlns="">
      <p:transition spd="slow" advTm="105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4" grpId="0" animBg="1"/>
      <p:bldP spid="67" grpId="0" animBg="1"/>
      <p:bldP spid="68"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Decima: Assign Groups of Executors per Action</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18</a:t>
            </a:fld>
            <a:endParaRPr lang="en-US">
              <a:solidFill>
                <a:prstClr val="black">
                  <a:tint val="75000"/>
                </a:prstClr>
              </a:solidFill>
            </a:endParaRPr>
          </a:p>
        </p:txBody>
      </p:sp>
      <p:grpSp>
        <p:nvGrpSpPr>
          <p:cNvPr id="5" name="Group 4"/>
          <p:cNvGrpSpPr/>
          <p:nvPr/>
        </p:nvGrpSpPr>
        <p:grpSpPr>
          <a:xfrm>
            <a:off x="1620620" y="1988427"/>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51358" y="1585179"/>
            <a:ext cx="1922971" cy="3464478"/>
            <a:chOff x="7233017" y="2450067"/>
            <a:chExt cx="1922971" cy="3464474"/>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33" name="TextBox 32"/>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34" name="TextBox 33"/>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35" name="TextBox 34"/>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37" name="TextBox 36"/>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39" name="Group 38"/>
          <p:cNvGrpSpPr/>
          <p:nvPr/>
        </p:nvGrpSpPr>
        <p:grpSpPr>
          <a:xfrm>
            <a:off x="7582268" y="5274295"/>
            <a:ext cx="64008" cy="293588"/>
            <a:chOff x="2654376" y="3144385"/>
            <a:chExt cx="64008" cy="293588"/>
          </a:xfrm>
        </p:grpSpPr>
        <p:sp>
          <p:nvSpPr>
            <p:cNvPr id="40" name="Oval 39"/>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1" name="Oval 40"/>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2" name="Oval 41"/>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43" name="TextBox 42"/>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47" name="Straight Arrow Connector 46"/>
          <p:cNvCxnSpPr>
            <a:stCxn id="14" idx="7"/>
          </p:cNvCxnSpPr>
          <p:nvPr/>
        </p:nvCxnSpPr>
        <p:spPr>
          <a:xfrm flipV="1">
            <a:off x="3511065" y="3681064"/>
            <a:ext cx="3414864" cy="612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509713" y="140751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0" name="Oval 49"/>
          <p:cNvSpPr/>
          <p:nvPr/>
        </p:nvSpPr>
        <p:spPr>
          <a:xfrm>
            <a:off x="7474095" y="565612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2" name="Oval 51"/>
          <p:cNvSpPr/>
          <p:nvPr/>
        </p:nvSpPr>
        <p:spPr>
          <a:xfrm>
            <a:off x="7500234" y="2330917"/>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7503059" y="325549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7509713" y="419433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Rounded Rectangle 58"/>
          <p:cNvSpPr/>
          <p:nvPr/>
        </p:nvSpPr>
        <p:spPr>
          <a:xfrm>
            <a:off x="6925930" y="1276732"/>
            <a:ext cx="2710439" cy="5374160"/>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1" name="TextBox 60"/>
          <p:cNvSpPr txBox="1"/>
          <p:nvPr/>
        </p:nvSpPr>
        <p:spPr>
          <a:xfrm>
            <a:off x="4233072" y="3980322"/>
            <a:ext cx="1614725" cy="830997"/>
          </a:xfrm>
          <a:prstGeom prst="rect">
            <a:avLst/>
          </a:prstGeom>
          <a:noFill/>
        </p:spPr>
        <p:txBody>
          <a:bodyPr wrap="square" rtlCol="0">
            <a:spAutoFit/>
          </a:bodyPr>
          <a:lstStyle/>
          <a:p>
            <a:pPr algn="ctr"/>
            <a:r>
              <a:rPr lang="en-US" sz="2400" dirty="0"/>
              <a:t>Use 3 servers</a:t>
            </a:r>
          </a:p>
        </p:txBody>
      </p:sp>
      <p:cxnSp>
        <p:nvCxnSpPr>
          <p:cNvPr id="62" name="Straight Arrow Connector 61"/>
          <p:cNvCxnSpPr>
            <a:stCxn id="22" idx="6"/>
          </p:cNvCxnSpPr>
          <p:nvPr/>
        </p:nvCxnSpPr>
        <p:spPr>
          <a:xfrm>
            <a:off x="3827997" y="2126654"/>
            <a:ext cx="3097931" cy="148745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84805" y="1887881"/>
            <a:ext cx="1713270" cy="830997"/>
          </a:xfrm>
          <a:prstGeom prst="rect">
            <a:avLst/>
          </a:prstGeom>
          <a:noFill/>
        </p:spPr>
        <p:txBody>
          <a:bodyPr wrap="square" rtlCol="0">
            <a:spAutoFit/>
          </a:bodyPr>
          <a:lstStyle/>
          <a:p>
            <a:pPr algn="ctr"/>
            <a:r>
              <a:rPr lang="en-US" sz="2400" dirty="0"/>
              <a:t>Use 1 server</a:t>
            </a:r>
          </a:p>
        </p:txBody>
      </p:sp>
      <p:cxnSp>
        <p:nvCxnSpPr>
          <p:cNvPr id="66" name="Straight Arrow Connector 65"/>
          <p:cNvCxnSpPr/>
          <p:nvPr/>
        </p:nvCxnSpPr>
        <p:spPr>
          <a:xfrm>
            <a:off x="3257036" y="2206810"/>
            <a:ext cx="3650056" cy="1452093"/>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613176" y="2810953"/>
            <a:ext cx="1713270" cy="830997"/>
          </a:xfrm>
          <a:prstGeom prst="rect">
            <a:avLst/>
          </a:prstGeom>
          <a:noFill/>
        </p:spPr>
        <p:txBody>
          <a:bodyPr wrap="square" rtlCol="0">
            <a:spAutoFit/>
          </a:bodyPr>
          <a:lstStyle/>
          <a:p>
            <a:pPr algn="ctr"/>
            <a:r>
              <a:rPr lang="en-US" sz="2400" dirty="0"/>
              <a:t>Use 1 server</a:t>
            </a:r>
          </a:p>
        </p:txBody>
      </p:sp>
      <p:sp>
        <p:nvSpPr>
          <p:cNvPr id="69" name="Rectangle 68"/>
          <p:cNvSpPr/>
          <p:nvPr/>
        </p:nvSpPr>
        <p:spPr>
          <a:xfrm>
            <a:off x="7133627" y="1383295"/>
            <a:ext cx="2232735" cy="914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0" name="Rectangle 69"/>
          <p:cNvSpPr/>
          <p:nvPr/>
        </p:nvSpPr>
        <p:spPr>
          <a:xfrm>
            <a:off x="7171247" y="2310034"/>
            <a:ext cx="2254929" cy="278745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1" name="TextBox 70"/>
          <p:cNvSpPr txBox="1"/>
          <p:nvPr/>
        </p:nvSpPr>
        <p:spPr>
          <a:xfrm>
            <a:off x="555220" y="5869547"/>
            <a:ext cx="5742854" cy="584775"/>
          </a:xfrm>
          <a:prstGeom prst="rect">
            <a:avLst/>
          </a:prstGeom>
          <a:noFill/>
        </p:spPr>
        <p:txBody>
          <a:bodyPr wrap="none" rtlCol="0">
            <a:spAutoFit/>
          </a:bodyPr>
          <a:lstStyle/>
          <a:p>
            <a:pPr algn="ctr"/>
            <a:r>
              <a:rPr lang="en-US" sz="3200" b="1" dirty="0"/>
              <a:t>Action = (node</a:t>
            </a:r>
            <a:r>
              <a:rPr lang="en-US" sz="3200" b="1"/>
              <a:t>, parallelism limit</a:t>
            </a:r>
            <a:r>
              <a:rPr lang="en-US" sz="3200" b="1" dirty="0"/>
              <a:t>)</a:t>
            </a:r>
          </a:p>
        </p:txBody>
      </p:sp>
    </p:spTree>
    <p:custDataLst>
      <p:tags r:id="rId1"/>
    </p:custDataLst>
    <p:extLst>
      <p:ext uri="{BB962C8B-B14F-4D97-AF65-F5344CB8AC3E}">
        <p14:creationId xmlns:p14="http://schemas.microsoft.com/office/powerpoint/2010/main" val="3205675900"/>
      </p:ext>
    </p:extLst>
  </p:cSld>
  <p:clrMapOvr>
    <a:masterClrMapping/>
  </p:clrMapOvr>
  <mc:AlternateContent xmlns:mc="http://schemas.openxmlformats.org/markup-compatibility/2006" xmlns:p14="http://schemas.microsoft.com/office/powerpoint/2010/main">
    <mc:Choice Requires="p14">
      <p:transition spd="slow" p14:dur="2000" advTm="98927"/>
    </mc:Choice>
    <mc:Fallback xmlns="">
      <p:transition spd="slow" advTm="98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2" grpId="0" animBg="1"/>
      <p:bldP spid="53" grpId="0" animBg="1"/>
      <p:bldP spid="57" grpId="0" animBg="1"/>
      <p:bldP spid="59" grpId="0" animBg="1"/>
      <p:bldP spid="61" grpId="0"/>
      <p:bldP spid="61" grpId="1"/>
      <p:bldP spid="65" grpId="0"/>
      <p:bldP spid="65" grpId="1"/>
      <p:bldP spid="68" grpId="0"/>
      <p:bldP spid="69" grpId="0" animBg="1"/>
      <p:bldP spid="70" grpId="0" animBg="1"/>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19</a:t>
            </a:fld>
            <a:endParaRPr lang="en-US">
              <a:solidFill>
                <a:prstClr val="black">
                  <a:tint val="75000"/>
                </a:prstClr>
              </a:solidFill>
            </a:endParaRPr>
          </a:p>
        </p:txBody>
      </p:sp>
      <p:grpSp>
        <p:nvGrpSpPr>
          <p:cNvPr id="5" name="Group 4"/>
          <p:cNvGrpSpPr/>
          <p:nvPr/>
        </p:nvGrpSpPr>
        <p:grpSpPr>
          <a:xfrm>
            <a:off x="2414025" y="2146923"/>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2" y="3644644"/>
              <a:ext cx="64010" cy="356071"/>
              <a:chOff x="2654374" y="3112548"/>
              <a:chExt cx="64010" cy="356071"/>
            </a:xfrm>
          </p:grpSpPr>
          <p:sp>
            <p:nvSpPr>
              <p:cNvPr id="11" name="Oval 10"/>
              <p:cNvSpPr/>
              <p:nvPr/>
            </p:nvSpPr>
            <p:spPr>
              <a:xfrm>
                <a:off x="2654376" y="31125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4" y="340461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sp>
        <p:nvSpPr>
          <p:cNvPr id="41" name="TextBox 40"/>
          <p:cNvSpPr txBox="1"/>
          <p:nvPr/>
        </p:nvSpPr>
        <p:spPr>
          <a:xfrm>
            <a:off x="6096000" y="2200749"/>
            <a:ext cx="3857671" cy="3375796"/>
          </a:xfrm>
          <a:prstGeom prst="rect">
            <a:avLst/>
          </a:prstGeom>
          <a:noFill/>
        </p:spPr>
        <p:txBody>
          <a:bodyPr wrap="square" rtlCol="0">
            <a:spAutoFit/>
          </a:bodyPr>
          <a:lstStyle/>
          <a:p>
            <a:r>
              <a:rPr lang="en-US" sz="2667" dirty="0"/>
              <a:t>Node features: </a:t>
            </a:r>
          </a:p>
          <a:p>
            <a:endParaRPr lang="en-US" sz="2667" dirty="0"/>
          </a:p>
          <a:p>
            <a:pPr marL="213355" indent="-213355">
              <a:buFont typeface="Arial" charset="0"/>
              <a:buChar char="•"/>
            </a:pPr>
            <a:r>
              <a:rPr lang="en-US" sz="2667" dirty="0"/>
              <a:t># of tasks  </a:t>
            </a:r>
          </a:p>
          <a:p>
            <a:pPr marL="213355" indent="-213355">
              <a:buFont typeface="Arial" charset="0"/>
              <a:buChar char="•"/>
            </a:pPr>
            <a:r>
              <a:rPr lang="en-US" sz="2667" dirty="0"/>
              <a:t>avg. task duration </a:t>
            </a:r>
          </a:p>
          <a:p>
            <a:pPr marL="213355" indent="-213355">
              <a:buFont typeface="Arial" charset="0"/>
              <a:buChar char="•"/>
            </a:pPr>
            <a:r>
              <a:rPr lang="en-US" sz="2667" dirty="0"/>
              <a:t># of servers currently assigned to the node</a:t>
            </a:r>
          </a:p>
          <a:p>
            <a:pPr marL="213355" indent="-213355">
              <a:buFont typeface="Arial" charset="0"/>
              <a:buChar char="•"/>
            </a:pPr>
            <a:r>
              <a:rPr lang="en-US" sz="2667" dirty="0"/>
              <a:t>are free servers local to this job?</a:t>
            </a:r>
          </a:p>
        </p:txBody>
      </p:sp>
      <p:sp>
        <p:nvSpPr>
          <p:cNvPr id="32" name="Right Brace 31">
            <a:extLst>
              <a:ext uri="{FF2B5EF4-FFF2-40B4-BE49-F238E27FC236}">
                <a16:creationId xmlns:a16="http://schemas.microsoft.com/office/drawing/2014/main" id="{09160A19-AD90-D44D-878A-4AB9363CC6BA}"/>
              </a:ext>
            </a:extLst>
          </p:cNvPr>
          <p:cNvSpPr/>
          <p:nvPr/>
        </p:nvSpPr>
        <p:spPr>
          <a:xfrm rot="10800000">
            <a:off x="1870357" y="2173415"/>
            <a:ext cx="385156" cy="3499103"/>
          </a:xfrm>
          <a:prstGeom prst="rightBrace">
            <a:avLst>
              <a:gd name="adj1" fmla="val 3365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7C7ABF7F-D405-DD47-954E-3B3A2CECED5B}"/>
              </a:ext>
            </a:extLst>
          </p:cNvPr>
          <p:cNvSpPr txBox="1"/>
          <p:nvPr/>
        </p:nvSpPr>
        <p:spPr>
          <a:xfrm>
            <a:off x="454142" y="3274320"/>
            <a:ext cx="1463688" cy="1292662"/>
          </a:xfrm>
          <a:prstGeom prst="rect">
            <a:avLst/>
          </a:prstGeom>
          <a:noFill/>
        </p:spPr>
        <p:txBody>
          <a:bodyPr wrap="square" rtlCol="0">
            <a:spAutoFit/>
          </a:bodyPr>
          <a:lstStyle/>
          <a:p>
            <a:r>
              <a:rPr lang="en-US" sz="2600" dirty="0"/>
              <a:t>Arbitrary number of jobs</a:t>
            </a:r>
          </a:p>
        </p:txBody>
      </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Process Job Information</a:t>
            </a:r>
          </a:p>
        </p:txBody>
      </p:sp>
    </p:spTree>
    <p:custDataLst>
      <p:tags r:id="rId1"/>
    </p:custDataLst>
    <p:extLst>
      <p:ext uri="{BB962C8B-B14F-4D97-AF65-F5344CB8AC3E}">
        <p14:creationId xmlns:p14="http://schemas.microsoft.com/office/powerpoint/2010/main" val="4015395128"/>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Motivation</a:t>
            </a:r>
          </a:p>
        </p:txBody>
      </p:sp>
      <p:sp>
        <p:nvSpPr>
          <p:cNvPr id="3" name="Content Placeholder 2"/>
          <p:cNvSpPr>
            <a:spLocks noGrp="1"/>
          </p:cNvSpPr>
          <p:nvPr>
            <p:ph idx="1"/>
          </p:nvPr>
        </p:nvSpPr>
        <p:spPr>
          <a:xfrm>
            <a:off x="467028" y="1953188"/>
            <a:ext cx="11582400" cy="4574415"/>
          </a:xfrm>
        </p:spPr>
        <p:txBody>
          <a:bodyPr>
            <a:noAutofit/>
          </a:bodyPr>
          <a:lstStyle/>
          <a:p>
            <a:pPr marL="0" indent="0">
              <a:buNone/>
            </a:pPr>
            <a:r>
              <a:rPr lang="en-US" sz="3200" dirty="0"/>
              <a:t>Scheduling is a fundamental task in computer systems</a:t>
            </a:r>
          </a:p>
          <a:p>
            <a:pPr>
              <a:buFont typeface="Arial" charset="0"/>
              <a:buChar char="•"/>
            </a:pPr>
            <a:r>
              <a:rPr lang="en-US" sz="2667" dirty="0"/>
              <a:t>Cluster management (e.g., Kubernetes, </a:t>
            </a:r>
            <a:r>
              <a:rPr lang="en-US" sz="2667" dirty="0" err="1"/>
              <a:t>Mesos</a:t>
            </a:r>
            <a:r>
              <a:rPr lang="en-US" sz="2667" dirty="0"/>
              <a:t>, Borg)</a:t>
            </a:r>
          </a:p>
          <a:p>
            <a:pPr>
              <a:buFont typeface="Arial" charset="0"/>
              <a:buChar char="•"/>
            </a:pPr>
            <a:r>
              <a:rPr lang="en-US" sz="2667" dirty="0"/>
              <a:t>Data analytics frameworks (e.g., Spark, Hadoop)</a:t>
            </a:r>
          </a:p>
          <a:p>
            <a:pPr>
              <a:buFont typeface="Arial" charset="0"/>
              <a:buChar char="•"/>
            </a:pPr>
            <a:r>
              <a:rPr lang="en-US" sz="2667" dirty="0"/>
              <a:t>Machine learning (e.g., </a:t>
            </a:r>
            <a:r>
              <a:rPr lang="en-US" sz="2667" dirty="0" err="1"/>
              <a:t>Tensorflow</a:t>
            </a:r>
            <a:r>
              <a:rPr lang="en-US" sz="2667" dirty="0"/>
              <a:t>)</a:t>
            </a:r>
          </a:p>
          <a:p>
            <a:pPr marL="0" indent="0">
              <a:buNone/>
            </a:pPr>
            <a:endParaRPr lang="en-US" sz="2400" dirty="0"/>
          </a:p>
          <a:p>
            <a:pPr marL="0" indent="0">
              <a:buNone/>
            </a:pPr>
            <a:endParaRPr lang="en-US" sz="400" dirty="0"/>
          </a:p>
          <a:p>
            <a:pPr marL="0" indent="0">
              <a:buNone/>
            </a:pPr>
            <a:endParaRPr lang="en-US" sz="400" dirty="0"/>
          </a:p>
          <a:p>
            <a:pPr marL="0" indent="0">
              <a:buNone/>
            </a:pPr>
            <a:endParaRPr lang="en-US" sz="400" dirty="0"/>
          </a:p>
          <a:p>
            <a:pPr marL="0" indent="0">
              <a:buNone/>
            </a:pPr>
            <a:r>
              <a:rPr lang="en-US" sz="3200" dirty="0"/>
              <a:t>Efficient scheduler matters for large datacenters</a:t>
            </a:r>
          </a:p>
          <a:p>
            <a:r>
              <a:rPr lang="en-US" sz="2667" dirty="0"/>
              <a:t>Small improvement can save millions of dollars at scale</a:t>
            </a:r>
          </a:p>
          <a:p>
            <a:pPr marL="0" indent="0">
              <a:lnSpc>
                <a:spcPct val="100000"/>
              </a:lnSpc>
              <a:spcBef>
                <a:spcPts val="0"/>
              </a:spcBef>
              <a:buNone/>
            </a:pPr>
            <a:endParaRPr lang="en-US" sz="2400" dirty="0"/>
          </a:p>
          <a:p>
            <a:pPr>
              <a:buFont typeface=".AppleSystemUIFont" charset="-120"/>
              <a:buChar char="-"/>
            </a:pPr>
            <a:endParaRPr lang="en-US" sz="1067" dirty="0"/>
          </a:p>
          <a:p>
            <a:pPr marL="0" indent="0">
              <a:buNone/>
            </a:pPr>
            <a:endParaRPr lang="en-US" sz="2667" dirty="0"/>
          </a:p>
          <a:p>
            <a:pPr>
              <a:buFont typeface="Arial" charset="0"/>
              <a:buChar char="•"/>
            </a:pPr>
            <a:endParaRPr lang="en-US" sz="2667" dirty="0"/>
          </a:p>
          <a:p>
            <a:pPr>
              <a:buFont typeface=".AppleSystemUIFont" charset="-120"/>
              <a:buChar char="-"/>
            </a:pPr>
            <a:endParaRPr lang="en-US" sz="1200" dirty="0"/>
          </a:p>
        </p:txBody>
      </p:sp>
      <p:pic>
        <p:nvPicPr>
          <p:cNvPr id="4" name="Picture 3"/>
          <p:cNvPicPr>
            <a:picLocks noChangeAspect="1"/>
          </p:cNvPicPr>
          <p:nvPr/>
        </p:nvPicPr>
        <p:blipFill>
          <a:blip r:embed="rId4"/>
          <a:stretch>
            <a:fillRect/>
          </a:stretch>
        </p:blipFill>
        <p:spPr>
          <a:xfrm>
            <a:off x="9670233" y="1739593"/>
            <a:ext cx="1916123" cy="1642391"/>
          </a:xfrm>
          <a:prstGeom prst="rect">
            <a:avLst/>
          </a:prstGeom>
        </p:spPr>
      </p:pic>
      <p:pic>
        <p:nvPicPr>
          <p:cNvPr id="5" name="Picture 4"/>
          <p:cNvPicPr>
            <a:picLocks noChangeAspect="1"/>
          </p:cNvPicPr>
          <p:nvPr/>
        </p:nvPicPr>
        <p:blipFill>
          <a:blip r:embed="rId5"/>
          <a:stretch>
            <a:fillRect/>
          </a:stretch>
        </p:blipFill>
        <p:spPr>
          <a:xfrm>
            <a:off x="9261812" y="3542163"/>
            <a:ext cx="2459508" cy="893621"/>
          </a:xfrm>
          <a:prstGeom prst="rect">
            <a:avLst/>
          </a:prstGeom>
        </p:spPr>
      </p:pic>
      <p:pic>
        <p:nvPicPr>
          <p:cNvPr id="7" name="Picture 6"/>
          <p:cNvPicPr>
            <a:picLocks noChangeAspect="1"/>
          </p:cNvPicPr>
          <p:nvPr/>
        </p:nvPicPr>
        <p:blipFill>
          <a:blip r:embed="rId6"/>
          <a:stretch>
            <a:fillRect/>
          </a:stretch>
        </p:blipFill>
        <p:spPr>
          <a:xfrm>
            <a:off x="6652867" y="3490992"/>
            <a:ext cx="1892755" cy="1006784"/>
          </a:xfrm>
          <a:prstGeom prst="rect">
            <a:avLst/>
          </a:prstGeom>
        </p:spPr>
      </p:pic>
      <p:sp>
        <p:nvSpPr>
          <p:cNvPr id="12" name="Slide Number Placeholder 11"/>
          <p:cNvSpPr>
            <a:spLocks noGrp="1"/>
          </p:cNvSpPr>
          <p:nvPr>
            <p:ph type="sldNum" sz="quarter" idx="12"/>
          </p:nvPr>
        </p:nvSpPr>
        <p:spPr>
          <a:xfrm>
            <a:off x="8981772" y="6394059"/>
            <a:ext cx="2743200" cy="365125"/>
          </a:xfrm>
        </p:spPr>
        <p:txBody>
          <a:bodyPr/>
          <a:lstStyle/>
          <a:p>
            <a:fld id="{A303CD73-591A-42F9-B2E2-6A603CD60845}" type="slidenum">
              <a:rPr lang="en-US" smtClean="0">
                <a:solidFill>
                  <a:prstClr val="black">
                    <a:tint val="75000"/>
                  </a:prstClr>
                </a:solidFill>
              </a:rPr>
              <a:pPr/>
              <a:t>2</a:t>
            </a:fld>
            <a:endParaRPr lang="en-US" dirty="0">
              <a:solidFill>
                <a:prstClr val="black">
                  <a:tint val="75000"/>
                </a:prstClr>
              </a:solidFill>
            </a:endParaRPr>
          </a:p>
        </p:txBody>
      </p:sp>
      <p:pic>
        <p:nvPicPr>
          <p:cNvPr id="3076" name="Picture 4" descr="mage result for tensorf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1812" y="5001955"/>
            <a:ext cx="1746653" cy="14558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649886"/>
      </p:ext>
    </p:extLst>
  </p:cSld>
  <p:clrMapOvr>
    <a:masterClrMapping/>
  </p:clrMapOvr>
  <mc:AlternateContent xmlns:mc="http://schemas.openxmlformats.org/markup-compatibility/2006" xmlns:p14="http://schemas.microsoft.com/office/powerpoint/2010/main">
    <mc:Choice Requires="p14">
      <p:transition spd="slow" p14:dur="2000" advTm="69544"/>
    </mc:Choice>
    <mc:Fallback xmlns="">
      <p:transition spd="slow" advTm="69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20</a:t>
            </a:fld>
            <a:endParaRPr lang="en-US">
              <a:solidFill>
                <a:prstClr val="black">
                  <a:tint val="75000"/>
                </a:prstClr>
              </a:solidFill>
            </a:endParaRPr>
          </a:p>
        </p:txBody>
      </p:sp>
      <p:grpSp>
        <p:nvGrpSpPr>
          <p:cNvPr id="6" name="Group 5"/>
          <p:cNvGrpSpPr/>
          <p:nvPr/>
        </p:nvGrpSpPr>
        <p:grpSpPr>
          <a:xfrm>
            <a:off x="1719553" y="2125137"/>
            <a:ext cx="2172641" cy="3349879"/>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Graph Neural Network</a:t>
            </a:r>
          </a:p>
        </p:txBody>
      </p:sp>
      <p:sp>
        <p:nvSpPr>
          <p:cNvPr id="35" name="TextBox 34">
            <a:extLst>
              <a:ext uri="{FF2B5EF4-FFF2-40B4-BE49-F238E27FC236}">
                <a16:creationId xmlns:a16="http://schemas.microsoft.com/office/drawing/2014/main" id="{147CEFCE-EC57-6E4A-930B-A01D872262EE}"/>
              </a:ext>
            </a:extLst>
          </p:cNvPr>
          <p:cNvSpPr txBox="1"/>
          <p:nvPr/>
        </p:nvSpPr>
        <p:spPr>
          <a:xfrm>
            <a:off x="2008633" y="5741209"/>
            <a:ext cx="1594477" cy="553998"/>
          </a:xfrm>
          <a:prstGeom prst="rect">
            <a:avLst/>
          </a:prstGeom>
          <a:noFill/>
        </p:spPr>
        <p:txBody>
          <a:bodyPr wrap="square" rtlCol="0">
            <a:spAutoFit/>
          </a:bodyPr>
          <a:lstStyle/>
          <a:p>
            <a:r>
              <a:rPr lang="en-US" sz="3000" dirty="0"/>
              <a:t>Job DAG</a:t>
            </a:r>
          </a:p>
        </p:txBody>
      </p:sp>
      <p:grpSp>
        <p:nvGrpSpPr>
          <p:cNvPr id="36" name="Group 35">
            <a:extLst>
              <a:ext uri="{FF2B5EF4-FFF2-40B4-BE49-F238E27FC236}">
                <a16:creationId xmlns:a16="http://schemas.microsoft.com/office/drawing/2014/main" id="{55EC58BC-3C73-964B-B364-B45711170953}"/>
              </a:ext>
            </a:extLst>
          </p:cNvPr>
          <p:cNvGrpSpPr/>
          <p:nvPr/>
        </p:nvGrpSpPr>
        <p:grpSpPr>
          <a:xfrm>
            <a:off x="8005310" y="2108194"/>
            <a:ext cx="2194614" cy="3383758"/>
            <a:chOff x="3105337" y="2185792"/>
            <a:chExt cx="829341" cy="1278716"/>
          </a:xfrm>
        </p:grpSpPr>
        <p:sp>
          <p:nvSpPr>
            <p:cNvPr id="37" name="Oval 36">
              <a:extLst>
                <a:ext uri="{FF2B5EF4-FFF2-40B4-BE49-F238E27FC236}">
                  <a16:creationId xmlns:a16="http://schemas.microsoft.com/office/drawing/2014/main" id="{95793291-50C0-D64C-BE99-B388C30FA640}"/>
                </a:ext>
              </a:extLst>
            </p:cNvPr>
            <p:cNvSpPr/>
            <p:nvPr/>
          </p:nvSpPr>
          <p:spPr>
            <a:xfrm>
              <a:off x="3658231" y="218579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6</a:t>
              </a:r>
            </a:p>
          </p:txBody>
        </p:sp>
        <p:sp>
          <p:nvSpPr>
            <p:cNvPr id="38" name="Oval 37">
              <a:extLst>
                <a:ext uri="{FF2B5EF4-FFF2-40B4-BE49-F238E27FC236}">
                  <a16:creationId xmlns:a16="http://schemas.microsoft.com/office/drawing/2014/main" id="{AD0C6E7A-4D42-9D45-BE6A-B39ABFF8D7A9}"/>
                </a:ext>
              </a:extLst>
            </p:cNvPr>
            <p:cNvSpPr/>
            <p:nvPr/>
          </p:nvSpPr>
          <p:spPr>
            <a:xfrm>
              <a:off x="3105337" y="2185792"/>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8</a:t>
              </a:r>
            </a:p>
          </p:txBody>
        </p:sp>
        <p:sp>
          <p:nvSpPr>
            <p:cNvPr id="39" name="Oval 38">
              <a:extLst>
                <a:ext uri="{FF2B5EF4-FFF2-40B4-BE49-F238E27FC236}">
                  <a16:creationId xmlns:a16="http://schemas.microsoft.com/office/drawing/2014/main" id="{0F203878-CCDF-2844-A36E-0C0420604F9A}"/>
                </a:ext>
              </a:extLst>
            </p:cNvPr>
            <p:cNvSpPr/>
            <p:nvPr/>
          </p:nvSpPr>
          <p:spPr>
            <a:xfrm>
              <a:off x="3381784" y="268692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42" name="Oval 41">
              <a:extLst>
                <a:ext uri="{FF2B5EF4-FFF2-40B4-BE49-F238E27FC236}">
                  <a16:creationId xmlns:a16="http://schemas.microsoft.com/office/drawing/2014/main" id="{6326D73A-9F34-6943-8384-28685321E447}"/>
                </a:ext>
              </a:extLst>
            </p:cNvPr>
            <p:cNvSpPr/>
            <p:nvPr/>
          </p:nvSpPr>
          <p:spPr>
            <a:xfrm>
              <a:off x="3381785" y="3188061"/>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cxnSp>
          <p:nvCxnSpPr>
            <p:cNvPr id="43" name="Straight Arrow Connector 42">
              <a:extLst>
                <a:ext uri="{FF2B5EF4-FFF2-40B4-BE49-F238E27FC236}">
                  <a16:creationId xmlns:a16="http://schemas.microsoft.com/office/drawing/2014/main" id="{AE52DA58-DA8E-C044-845C-0662074B92BB}"/>
                </a:ext>
              </a:extLst>
            </p:cNvPr>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C438F5-4320-CF4F-8D3D-CFD3291410D1}"/>
                </a:ext>
              </a:extLst>
            </p:cNvPr>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BB5709D-DF00-B54E-83F5-59792442C920}"/>
                </a:ext>
              </a:extLst>
            </p:cNvPr>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A6B7D1E-12AF-5540-9DD6-0BC502687142}"/>
              </a:ext>
            </a:extLst>
          </p:cNvPr>
          <p:cNvSpPr txBox="1"/>
          <p:nvPr/>
        </p:nvSpPr>
        <p:spPr>
          <a:xfrm>
            <a:off x="8060587" y="5578696"/>
            <a:ext cx="2084057" cy="1015663"/>
          </a:xfrm>
          <a:prstGeom prst="rect">
            <a:avLst/>
          </a:prstGeom>
          <a:noFill/>
        </p:spPr>
        <p:txBody>
          <a:bodyPr wrap="square" rtlCol="0">
            <a:spAutoFit/>
          </a:bodyPr>
          <a:lstStyle/>
          <a:p>
            <a:pPr algn="ctr"/>
            <a:r>
              <a:rPr lang="en-US" sz="3000" dirty="0"/>
              <a:t>Score on each node</a:t>
            </a:r>
          </a:p>
        </p:txBody>
      </p:sp>
      <p:grpSp>
        <p:nvGrpSpPr>
          <p:cNvPr id="48" name="Group 47">
            <a:extLst>
              <a:ext uri="{FF2B5EF4-FFF2-40B4-BE49-F238E27FC236}">
                <a16:creationId xmlns:a16="http://schemas.microsoft.com/office/drawing/2014/main" id="{76EC6ECE-D0D5-7E4E-B0B7-14A1B9471BB7}"/>
              </a:ext>
            </a:extLst>
          </p:cNvPr>
          <p:cNvGrpSpPr/>
          <p:nvPr/>
        </p:nvGrpSpPr>
        <p:grpSpPr>
          <a:xfrm>
            <a:off x="4582810" y="2961274"/>
            <a:ext cx="3026380" cy="838803"/>
            <a:chOff x="4582810" y="2961274"/>
            <a:chExt cx="3026380" cy="838803"/>
          </a:xfrm>
        </p:grpSpPr>
        <p:cxnSp>
          <p:nvCxnSpPr>
            <p:cNvPr id="3" name="Straight Arrow Connector 2">
              <a:extLst>
                <a:ext uri="{FF2B5EF4-FFF2-40B4-BE49-F238E27FC236}">
                  <a16:creationId xmlns:a16="http://schemas.microsoft.com/office/drawing/2014/main" id="{2CF9A7C7-6F70-0A4D-B15D-5988746887FD}"/>
                </a:ext>
              </a:extLst>
            </p:cNvPr>
            <p:cNvCxnSpPr>
              <a:cxnSpLocks/>
            </p:cNvCxnSpPr>
            <p:nvPr/>
          </p:nvCxnSpPr>
          <p:spPr>
            <a:xfrm>
              <a:off x="4582810" y="3800077"/>
              <a:ext cx="3026380"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E0E11889-B773-2A43-8126-32F12024E640}"/>
                </a:ext>
              </a:extLst>
            </p:cNvPr>
            <p:cNvPicPr>
              <a:picLocks noChangeAspect="1"/>
            </p:cNvPicPr>
            <p:nvPr/>
          </p:nvPicPr>
          <p:blipFill>
            <a:blip r:embed="rId4"/>
            <a:stretch>
              <a:fillRect/>
            </a:stretch>
          </p:blipFill>
          <p:spPr>
            <a:xfrm>
              <a:off x="5775554" y="2961274"/>
              <a:ext cx="609746" cy="761186"/>
            </a:xfrm>
            <a:prstGeom prst="rect">
              <a:avLst/>
            </a:prstGeom>
          </p:spPr>
        </p:pic>
      </p:grpSp>
    </p:spTree>
    <p:custDataLst>
      <p:tags r:id="rId1"/>
    </p:custDataLst>
    <p:extLst>
      <p:ext uri="{BB962C8B-B14F-4D97-AF65-F5344CB8AC3E}">
        <p14:creationId xmlns:p14="http://schemas.microsoft.com/office/powerpoint/2010/main" val="3440728294"/>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283C5E-6A9B-634A-B916-51E8A0A58A60}"/>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CDE620BE-78D8-3443-A064-739F699561C6}"/>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19A331D-473F-724C-B194-BC2F3BF0F052}"/>
              </a:ext>
            </a:extLst>
          </p:cNvPr>
          <p:cNvPicPr>
            <a:picLocks noChangeAspect="1"/>
          </p:cNvPicPr>
          <p:nvPr/>
        </p:nvPicPr>
        <p:blipFill>
          <a:blip r:embed="rId3"/>
          <a:stretch>
            <a:fillRect/>
          </a:stretch>
        </p:blipFill>
        <p:spPr>
          <a:xfrm>
            <a:off x="1542337" y="0"/>
            <a:ext cx="9107326" cy="6858000"/>
          </a:xfrm>
          <a:prstGeom prst="rect">
            <a:avLst/>
          </a:prstGeom>
        </p:spPr>
      </p:pic>
      <p:sp>
        <p:nvSpPr>
          <p:cNvPr id="5" name="文本框 4">
            <a:extLst>
              <a:ext uri="{FF2B5EF4-FFF2-40B4-BE49-F238E27FC236}">
                <a16:creationId xmlns:a16="http://schemas.microsoft.com/office/drawing/2014/main" id="{312DD1BF-6700-4647-84E6-E800417EFFC6}"/>
              </a:ext>
            </a:extLst>
          </p:cNvPr>
          <p:cNvSpPr txBox="1"/>
          <p:nvPr/>
        </p:nvSpPr>
        <p:spPr>
          <a:xfrm>
            <a:off x="2547592" y="0"/>
            <a:ext cx="7096815" cy="369332"/>
          </a:xfrm>
          <a:prstGeom prst="rect">
            <a:avLst/>
          </a:prstGeom>
          <a:noFill/>
        </p:spPr>
        <p:txBody>
          <a:bodyPr wrap="none" rtlCol="0">
            <a:spAutoFit/>
          </a:bodyPr>
          <a:lstStyle/>
          <a:p>
            <a:r>
              <a:rPr lang="en-US" altLang="zh-CN" dirty="0"/>
              <a:t>How Powerful are Graph Neural Networks [KDD2019], Jure </a:t>
            </a:r>
            <a:r>
              <a:rPr lang="en-US" altLang="zh-CN" dirty="0" err="1"/>
              <a:t>Leskovec</a:t>
            </a:r>
            <a:r>
              <a:rPr lang="en-US" altLang="zh-CN" dirty="0"/>
              <a:t> et al.</a:t>
            </a:r>
          </a:p>
        </p:txBody>
      </p:sp>
    </p:spTree>
    <p:extLst>
      <p:ext uri="{BB962C8B-B14F-4D97-AF65-F5344CB8AC3E}">
        <p14:creationId xmlns:p14="http://schemas.microsoft.com/office/powerpoint/2010/main" val="120666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136F39-36CE-504D-A89B-27BB13909D6A}"/>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3B59B6CB-5484-C343-AF28-94F7A7550C40}"/>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47CF2081-A903-3B48-86B4-08C2BC0D8983}"/>
              </a:ext>
            </a:extLst>
          </p:cNvPr>
          <p:cNvPicPr>
            <a:picLocks noChangeAspect="1"/>
          </p:cNvPicPr>
          <p:nvPr/>
        </p:nvPicPr>
        <p:blipFill>
          <a:blip r:embed="rId2"/>
          <a:stretch>
            <a:fillRect/>
          </a:stretch>
        </p:blipFill>
        <p:spPr>
          <a:xfrm>
            <a:off x="1548449" y="0"/>
            <a:ext cx="9095102" cy="6858000"/>
          </a:xfrm>
          <a:prstGeom prst="rect">
            <a:avLst/>
          </a:prstGeom>
        </p:spPr>
      </p:pic>
    </p:spTree>
    <p:extLst>
      <p:ext uri="{BB962C8B-B14F-4D97-AF65-F5344CB8AC3E}">
        <p14:creationId xmlns:p14="http://schemas.microsoft.com/office/powerpoint/2010/main" val="421304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444CB-8FF5-D045-91BD-EC01B4139927}"/>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4BDA4A9-F457-4E49-8BE2-2BA6A580EEBA}"/>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143425D9-CB17-F14A-95EC-0405B0C6A7B3}"/>
              </a:ext>
            </a:extLst>
          </p:cNvPr>
          <p:cNvPicPr>
            <a:picLocks noChangeAspect="1"/>
          </p:cNvPicPr>
          <p:nvPr/>
        </p:nvPicPr>
        <p:blipFill>
          <a:blip r:embed="rId2"/>
          <a:stretch>
            <a:fillRect/>
          </a:stretch>
        </p:blipFill>
        <p:spPr>
          <a:xfrm>
            <a:off x="1542337" y="0"/>
            <a:ext cx="9107326" cy="6858000"/>
          </a:xfrm>
          <a:prstGeom prst="rect">
            <a:avLst/>
          </a:prstGeom>
        </p:spPr>
      </p:pic>
    </p:spTree>
    <p:extLst>
      <p:ext uri="{BB962C8B-B14F-4D97-AF65-F5344CB8AC3E}">
        <p14:creationId xmlns:p14="http://schemas.microsoft.com/office/powerpoint/2010/main" val="78806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A2AC34-90BC-DE42-81C9-C49F31E69AB1}"/>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DA158487-5969-144D-9F20-F0C76B20BD4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6818360A-63CD-B24A-9CE0-9D23B80B1038}"/>
              </a:ext>
            </a:extLst>
          </p:cNvPr>
          <p:cNvPicPr>
            <a:picLocks noChangeAspect="1"/>
          </p:cNvPicPr>
          <p:nvPr/>
        </p:nvPicPr>
        <p:blipFill>
          <a:blip r:embed="rId3"/>
          <a:stretch>
            <a:fillRect/>
          </a:stretch>
        </p:blipFill>
        <p:spPr>
          <a:xfrm>
            <a:off x="1528082" y="0"/>
            <a:ext cx="9135836" cy="6858000"/>
          </a:xfrm>
          <a:prstGeom prst="rect">
            <a:avLst/>
          </a:prstGeom>
        </p:spPr>
      </p:pic>
    </p:spTree>
    <p:extLst>
      <p:ext uri="{BB962C8B-B14F-4D97-AF65-F5344CB8AC3E}">
        <p14:creationId xmlns:p14="http://schemas.microsoft.com/office/powerpoint/2010/main" val="1441324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483FE-A334-3D4C-944B-A13E4B4EFF12}"/>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E3740A3B-DC00-0247-8132-3EAB3E5380F9}"/>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FFDAC68A-A7D6-CB47-A7F3-C7D827C96E1B}"/>
              </a:ext>
            </a:extLst>
          </p:cNvPr>
          <p:cNvPicPr>
            <a:picLocks noChangeAspect="1"/>
          </p:cNvPicPr>
          <p:nvPr/>
        </p:nvPicPr>
        <p:blipFill>
          <a:blip r:embed="rId2"/>
          <a:stretch>
            <a:fillRect/>
          </a:stretch>
        </p:blipFill>
        <p:spPr>
          <a:xfrm>
            <a:off x="1530112" y="0"/>
            <a:ext cx="9131775" cy="6858000"/>
          </a:xfrm>
          <a:prstGeom prst="rect">
            <a:avLst/>
          </a:prstGeom>
        </p:spPr>
      </p:pic>
    </p:spTree>
    <p:extLst>
      <p:ext uri="{BB962C8B-B14F-4D97-AF65-F5344CB8AC3E}">
        <p14:creationId xmlns:p14="http://schemas.microsoft.com/office/powerpoint/2010/main" val="140193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75CF93-8671-5B49-949C-377C47FBC7AF}"/>
              </a:ext>
            </a:extLst>
          </p:cNvPr>
          <p:cNvPicPr>
            <a:picLocks noChangeAspect="1"/>
          </p:cNvPicPr>
          <p:nvPr/>
        </p:nvPicPr>
        <p:blipFill>
          <a:blip r:embed="rId2"/>
          <a:stretch>
            <a:fillRect/>
          </a:stretch>
        </p:blipFill>
        <p:spPr>
          <a:xfrm>
            <a:off x="1528082" y="0"/>
            <a:ext cx="9135836" cy="6858000"/>
          </a:xfrm>
          <a:prstGeom prst="rect">
            <a:avLst/>
          </a:prstGeom>
        </p:spPr>
      </p:pic>
      <p:sp>
        <p:nvSpPr>
          <p:cNvPr id="32" name="椭圆 31">
            <a:extLst>
              <a:ext uri="{FF2B5EF4-FFF2-40B4-BE49-F238E27FC236}">
                <a16:creationId xmlns:a16="http://schemas.microsoft.com/office/drawing/2014/main" id="{3C9F926C-9F39-724E-9C38-02667CCDD176}"/>
              </a:ext>
            </a:extLst>
          </p:cNvPr>
          <p:cNvSpPr/>
          <p:nvPr/>
        </p:nvSpPr>
        <p:spPr>
          <a:xfrm>
            <a:off x="157675" y="2195300"/>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椭圆 30">
            <a:extLst>
              <a:ext uri="{FF2B5EF4-FFF2-40B4-BE49-F238E27FC236}">
                <a16:creationId xmlns:a16="http://schemas.microsoft.com/office/drawing/2014/main" id="{C2BF8F88-10DE-284C-8242-AA3295B01D64}"/>
              </a:ext>
            </a:extLst>
          </p:cNvPr>
          <p:cNvSpPr/>
          <p:nvPr/>
        </p:nvSpPr>
        <p:spPr>
          <a:xfrm>
            <a:off x="157675" y="3266668"/>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直线箭头连接符 6">
            <a:extLst>
              <a:ext uri="{FF2B5EF4-FFF2-40B4-BE49-F238E27FC236}">
                <a16:creationId xmlns:a16="http://schemas.microsoft.com/office/drawing/2014/main" id="{20A9C326-DA11-414E-BB07-1605E9CB7C4D}"/>
              </a:ext>
            </a:extLst>
          </p:cNvPr>
          <p:cNvCxnSpPr>
            <a:cxnSpLocks/>
          </p:cNvCxnSpPr>
          <p:nvPr/>
        </p:nvCxnSpPr>
        <p:spPr>
          <a:xfrm flipV="1">
            <a:off x="1031454" y="3001489"/>
            <a:ext cx="394544" cy="8579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8">
            <a:extLst>
              <a:ext uri="{FF2B5EF4-FFF2-40B4-BE49-F238E27FC236}">
                <a16:creationId xmlns:a16="http://schemas.microsoft.com/office/drawing/2014/main" id="{514C8F5A-5548-2747-B25B-37D4C1DE1BA0}"/>
              </a:ext>
            </a:extLst>
          </p:cNvPr>
          <p:cNvCxnSpPr>
            <a:cxnSpLocks/>
            <a:stCxn id="26" idx="1"/>
          </p:cNvCxnSpPr>
          <p:nvPr/>
        </p:nvCxnSpPr>
        <p:spPr>
          <a:xfrm flipH="1" flipV="1">
            <a:off x="1453584" y="3001490"/>
            <a:ext cx="136048" cy="612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4EA925DB-D124-CA4E-85B3-1844FFC3C59C}"/>
              </a:ext>
            </a:extLst>
          </p:cNvPr>
          <p:cNvSpPr/>
          <p:nvPr/>
        </p:nvSpPr>
        <p:spPr>
          <a:xfrm>
            <a:off x="1363806" y="2763404"/>
            <a:ext cx="181965" cy="206294"/>
          </a:xfrm>
          <a:prstGeom prst="ellipse">
            <a:avLst/>
          </a:prstGeom>
          <a:solidFill>
            <a:srgbClr val="FA4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文本框 21">
            <a:extLst>
              <a:ext uri="{FF2B5EF4-FFF2-40B4-BE49-F238E27FC236}">
                <a16:creationId xmlns:a16="http://schemas.microsoft.com/office/drawing/2014/main" id="{8A647A80-7329-3D47-B014-2D6F55ECDA73}"/>
              </a:ext>
            </a:extLst>
          </p:cNvPr>
          <p:cNvSpPr txBox="1"/>
          <p:nvPr/>
        </p:nvSpPr>
        <p:spPr>
          <a:xfrm>
            <a:off x="1334801" y="2670010"/>
            <a:ext cx="237566" cy="369332"/>
          </a:xfrm>
          <a:prstGeom prst="rect">
            <a:avLst/>
          </a:prstGeom>
          <a:noFill/>
        </p:spPr>
        <p:txBody>
          <a:bodyPr wrap="square" rtlCol="0">
            <a:spAutoFit/>
          </a:bodyPr>
          <a:lstStyle/>
          <a:p>
            <a:r>
              <a:rPr lang="en-GB" i="1" dirty="0" err="1"/>
              <a:t>i</a:t>
            </a:r>
            <a:endParaRPr lang="en-GB" i="1" dirty="0"/>
          </a:p>
        </p:txBody>
      </p:sp>
      <p:sp>
        <p:nvSpPr>
          <p:cNvPr id="25" name="椭圆 24">
            <a:extLst>
              <a:ext uri="{FF2B5EF4-FFF2-40B4-BE49-F238E27FC236}">
                <a16:creationId xmlns:a16="http://schemas.microsoft.com/office/drawing/2014/main" id="{AADF7E54-4315-9847-8A31-8897EFBA8F99}"/>
              </a:ext>
            </a:extLst>
          </p:cNvPr>
          <p:cNvSpPr/>
          <p:nvPr/>
        </p:nvSpPr>
        <p:spPr>
          <a:xfrm>
            <a:off x="943162" y="3725446"/>
            <a:ext cx="176583" cy="16582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椭圆 25">
            <a:extLst>
              <a:ext uri="{FF2B5EF4-FFF2-40B4-BE49-F238E27FC236}">
                <a16:creationId xmlns:a16="http://schemas.microsoft.com/office/drawing/2014/main" id="{10E4691A-6247-E742-B854-C34156538365}"/>
              </a:ext>
            </a:extLst>
          </p:cNvPr>
          <p:cNvSpPr/>
          <p:nvPr/>
        </p:nvSpPr>
        <p:spPr>
          <a:xfrm>
            <a:off x="1563772" y="3590081"/>
            <a:ext cx="176583" cy="16582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椭圆 27">
            <a:extLst>
              <a:ext uri="{FF2B5EF4-FFF2-40B4-BE49-F238E27FC236}">
                <a16:creationId xmlns:a16="http://schemas.microsoft.com/office/drawing/2014/main" id="{36585227-2CA7-E948-961E-569A4CBFC39C}"/>
              </a:ext>
            </a:extLst>
          </p:cNvPr>
          <p:cNvSpPr/>
          <p:nvPr/>
        </p:nvSpPr>
        <p:spPr>
          <a:xfrm>
            <a:off x="2027588" y="3843773"/>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椭圆 28">
            <a:extLst>
              <a:ext uri="{FF2B5EF4-FFF2-40B4-BE49-F238E27FC236}">
                <a16:creationId xmlns:a16="http://schemas.microsoft.com/office/drawing/2014/main" id="{D20B7D27-70A3-DE4D-9C15-51136C2D4248}"/>
              </a:ext>
            </a:extLst>
          </p:cNvPr>
          <p:cNvSpPr/>
          <p:nvPr/>
        </p:nvSpPr>
        <p:spPr>
          <a:xfrm>
            <a:off x="752787" y="3455505"/>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椭圆 29">
            <a:extLst>
              <a:ext uri="{FF2B5EF4-FFF2-40B4-BE49-F238E27FC236}">
                <a16:creationId xmlns:a16="http://schemas.microsoft.com/office/drawing/2014/main" id="{686D227C-F16A-F44C-8AE7-5DACA6FBC160}"/>
              </a:ext>
            </a:extLst>
          </p:cNvPr>
          <p:cNvSpPr/>
          <p:nvPr/>
        </p:nvSpPr>
        <p:spPr>
          <a:xfrm>
            <a:off x="1820942" y="3376380"/>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文本框 33">
            <a:extLst>
              <a:ext uri="{FF2B5EF4-FFF2-40B4-BE49-F238E27FC236}">
                <a16:creationId xmlns:a16="http://schemas.microsoft.com/office/drawing/2014/main" id="{58BA8A62-2B4F-C84F-BB84-EB003B941931}"/>
              </a:ext>
            </a:extLst>
          </p:cNvPr>
          <p:cNvSpPr txBox="1"/>
          <p:nvPr/>
        </p:nvSpPr>
        <p:spPr>
          <a:xfrm>
            <a:off x="2283368" y="3592641"/>
            <a:ext cx="521297" cy="369332"/>
          </a:xfrm>
          <a:prstGeom prst="rect">
            <a:avLst/>
          </a:prstGeom>
          <a:noFill/>
        </p:spPr>
        <p:txBody>
          <a:bodyPr wrap="none" rtlCol="0">
            <a:spAutoFit/>
          </a:bodyPr>
          <a:lstStyle/>
          <a:p>
            <a:r>
              <a:rPr lang="en-GB" dirty="0"/>
              <a:t>k=1</a:t>
            </a:r>
          </a:p>
        </p:txBody>
      </p:sp>
      <p:sp>
        <p:nvSpPr>
          <p:cNvPr id="35" name="椭圆 34">
            <a:extLst>
              <a:ext uri="{FF2B5EF4-FFF2-40B4-BE49-F238E27FC236}">
                <a16:creationId xmlns:a16="http://schemas.microsoft.com/office/drawing/2014/main" id="{6D36216F-9A95-5D42-974E-2B4815EF8051}"/>
              </a:ext>
            </a:extLst>
          </p:cNvPr>
          <p:cNvSpPr/>
          <p:nvPr/>
        </p:nvSpPr>
        <p:spPr>
          <a:xfrm>
            <a:off x="204587" y="4335476"/>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文本框 35">
            <a:extLst>
              <a:ext uri="{FF2B5EF4-FFF2-40B4-BE49-F238E27FC236}">
                <a16:creationId xmlns:a16="http://schemas.microsoft.com/office/drawing/2014/main" id="{C67DE633-FD9B-D241-85E9-42CE502E63AC}"/>
              </a:ext>
            </a:extLst>
          </p:cNvPr>
          <p:cNvSpPr txBox="1"/>
          <p:nvPr/>
        </p:nvSpPr>
        <p:spPr>
          <a:xfrm>
            <a:off x="2287983" y="4669237"/>
            <a:ext cx="521297" cy="369332"/>
          </a:xfrm>
          <a:prstGeom prst="rect">
            <a:avLst/>
          </a:prstGeom>
          <a:noFill/>
        </p:spPr>
        <p:txBody>
          <a:bodyPr wrap="none" rtlCol="0">
            <a:spAutoFit/>
          </a:bodyPr>
          <a:lstStyle/>
          <a:p>
            <a:r>
              <a:rPr lang="en-GB" dirty="0"/>
              <a:t>k=2</a:t>
            </a:r>
          </a:p>
        </p:txBody>
      </p:sp>
      <p:cxnSp>
        <p:nvCxnSpPr>
          <p:cNvPr id="41" name="直线箭头连接符 40">
            <a:extLst>
              <a:ext uri="{FF2B5EF4-FFF2-40B4-BE49-F238E27FC236}">
                <a16:creationId xmlns:a16="http://schemas.microsoft.com/office/drawing/2014/main" id="{DB2785FE-E976-4F47-82FB-E6461752F94C}"/>
              </a:ext>
            </a:extLst>
          </p:cNvPr>
          <p:cNvCxnSpPr>
            <a:cxnSpLocks/>
            <a:endCxn id="25" idx="3"/>
          </p:cNvCxnSpPr>
          <p:nvPr/>
        </p:nvCxnSpPr>
        <p:spPr>
          <a:xfrm flipV="1">
            <a:off x="567528" y="3866988"/>
            <a:ext cx="401494" cy="8822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41">
            <a:extLst>
              <a:ext uri="{FF2B5EF4-FFF2-40B4-BE49-F238E27FC236}">
                <a16:creationId xmlns:a16="http://schemas.microsoft.com/office/drawing/2014/main" id="{F79B12AD-D1C8-5D46-B386-DE4AE49AC7E0}"/>
              </a:ext>
            </a:extLst>
          </p:cNvPr>
          <p:cNvCxnSpPr>
            <a:cxnSpLocks/>
          </p:cNvCxnSpPr>
          <p:nvPr/>
        </p:nvCxnSpPr>
        <p:spPr>
          <a:xfrm flipH="1" flipV="1">
            <a:off x="1034056" y="3843773"/>
            <a:ext cx="57750" cy="7701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16F3043D-DEDE-0C46-8857-DD60F9A0F70B}"/>
              </a:ext>
            </a:extLst>
          </p:cNvPr>
          <p:cNvCxnSpPr>
            <a:cxnSpLocks/>
            <a:endCxn id="26" idx="4"/>
          </p:cNvCxnSpPr>
          <p:nvPr/>
        </p:nvCxnSpPr>
        <p:spPr>
          <a:xfrm flipV="1">
            <a:off x="1563772" y="3755908"/>
            <a:ext cx="88292" cy="8079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直线箭头连接符 45">
            <a:extLst>
              <a:ext uri="{FF2B5EF4-FFF2-40B4-BE49-F238E27FC236}">
                <a16:creationId xmlns:a16="http://schemas.microsoft.com/office/drawing/2014/main" id="{A52CFEC2-614F-DA49-A3DF-C2C7320D95DA}"/>
              </a:ext>
            </a:extLst>
          </p:cNvPr>
          <p:cNvCxnSpPr>
            <a:cxnSpLocks/>
            <a:stCxn id="54" idx="3"/>
            <a:endCxn id="26" idx="5"/>
          </p:cNvCxnSpPr>
          <p:nvPr/>
        </p:nvCxnSpPr>
        <p:spPr>
          <a:xfrm flipH="1" flipV="1">
            <a:off x="1714495" y="3731623"/>
            <a:ext cx="352675" cy="1023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53D15A72-F7B1-D74E-9753-AD132855A9BC}"/>
              </a:ext>
            </a:extLst>
          </p:cNvPr>
          <p:cNvSpPr/>
          <p:nvPr/>
        </p:nvSpPr>
        <p:spPr>
          <a:xfrm>
            <a:off x="1481170" y="4535437"/>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椭圆 53">
            <a:extLst>
              <a:ext uri="{FF2B5EF4-FFF2-40B4-BE49-F238E27FC236}">
                <a16:creationId xmlns:a16="http://schemas.microsoft.com/office/drawing/2014/main" id="{1F7FB878-8D55-3744-BAB7-8A53B5E00C52}"/>
              </a:ext>
            </a:extLst>
          </p:cNvPr>
          <p:cNvSpPr/>
          <p:nvPr/>
        </p:nvSpPr>
        <p:spPr>
          <a:xfrm>
            <a:off x="2041310" y="4613949"/>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椭圆 54">
            <a:extLst>
              <a:ext uri="{FF2B5EF4-FFF2-40B4-BE49-F238E27FC236}">
                <a16:creationId xmlns:a16="http://schemas.microsoft.com/office/drawing/2014/main" id="{4FB1490B-D4C5-B541-9EAA-DF90259B73A9}"/>
              </a:ext>
            </a:extLst>
          </p:cNvPr>
          <p:cNvSpPr/>
          <p:nvPr/>
        </p:nvSpPr>
        <p:spPr>
          <a:xfrm>
            <a:off x="1001823" y="4594868"/>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椭圆 55">
            <a:extLst>
              <a:ext uri="{FF2B5EF4-FFF2-40B4-BE49-F238E27FC236}">
                <a16:creationId xmlns:a16="http://schemas.microsoft.com/office/drawing/2014/main" id="{CE2A802D-42B3-B446-B763-B26C023C7F34}"/>
              </a:ext>
            </a:extLst>
          </p:cNvPr>
          <p:cNvSpPr/>
          <p:nvPr/>
        </p:nvSpPr>
        <p:spPr>
          <a:xfrm>
            <a:off x="505855" y="4745414"/>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椭圆 56">
            <a:extLst>
              <a:ext uri="{FF2B5EF4-FFF2-40B4-BE49-F238E27FC236}">
                <a16:creationId xmlns:a16="http://schemas.microsoft.com/office/drawing/2014/main" id="{C8BF1AC6-4E48-6648-94AB-FB1F84D308EE}"/>
              </a:ext>
            </a:extLst>
          </p:cNvPr>
          <p:cNvSpPr/>
          <p:nvPr/>
        </p:nvSpPr>
        <p:spPr>
          <a:xfrm>
            <a:off x="812933" y="4973741"/>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椭圆 57">
            <a:extLst>
              <a:ext uri="{FF2B5EF4-FFF2-40B4-BE49-F238E27FC236}">
                <a16:creationId xmlns:a16="http://schemas.microsoft.com/office/drawing/2014/main" id="{26017B9E-87BD-1F44-81A9-1B02C685D086}"/>
              </a:ext>
            </a:extLst>
          </p:cNvPr>
          <p:cNvSpPr/>
          <p:nvPr/>
        </p:nvSpPr>
        <p:spPr>
          <a:xfrm>
            <a:off x="1621755" y="5074767"/>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椭圆 58">
            <a:extLst>
              <a:ext uri="{FF2B5EF4-FFF2-40B4-BE49-F238E27FC236}">
                <a16:creationId xmlns:a16="http://schemas.microsoft.com/office/drawing/2014/main" id="{A3EAC2AB-3837-3E4A-8CFB-9416EE63B605}"/>
              </a:ext>
            </a:extLst>
          </p:cNvPr>
          <p:cNvSpPr/>
          <p:nvPr/>
        </p:nvSpPr>
        <p:spPr>
          <a:xfrm>
            <a:off x="1749611" y="4819329"/>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椭圆 59">
            <a:extLst>
              <a:ext uri="{FF2B5EF4-FFF2-40B4-BE49-F238E27FC236}">
                <a16:creationId xmlns:a16="http://schemas.microsoft.com/office/drawing/2014/main" id="{4034FC18-EB14-7D40-A668-048168150727}"/>
              </a:ext>
            </a:extLst>
          </p:cNvPr>
          <p:cNvSpPr/>
          <p:nvPr/>
        </p:nvSpPr>
        <p:spPr>
          <a:xfrm>
            <a:off x="1256082" y="3994046"/>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8967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5AAD4A-D53A-244F-9F85-C01B81776258}"/>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B53D2386-8F03-E54B-8029-C22A5E6B26D7}"/>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C46D7C93-1384-3542-91DD-DF2A91833662}"/>
              </a:ext>
            </a:extLst>
          </p:cNvPr>
          <p:cNvPicPr>
            <a:picLocks noChangeAspect="1"/>
          </p:cNvPicPr>
          <p:nvPr/>
        </p:nvPicPr>
        <p:blipFill>
          <a:blip r:embed="rId2"/>
          <a:stretch>
            <a:fillRect/>
          </a:stretch>
        </p:blipFill>
        <p:spPr>
          <a:xfrm>
            <a:off x="1517855" y="0"/>
            <a:ext cx="9156290" cy="6858000"/>
          </a:xfrm>
          <a:prstGeom prst="rect">
            <a:avLst/>
          </a:prstGeom>
        </p:spPr>
      </p:pic>
    </p:spTree>
    <p:extLst>
      <p:ext uri="{BB962C8B-B14F-4D97-AF65-F5344CB8AC3E}">
        <p14:creationId xmlns:p14="http://schemas.microsoft.com/office/powerpoint/2010/main" val="321204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656C7C-5022-8D46-B756-AA49A42985B4}"/>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75528B0C-5AE9-5643-8A4C-E0EEAB1E6889}"/>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9AD771CF-5D93-804A-A031-12DBAA2D4BF9}"/>
              </a:ext>
            </a:extLst>
          </p:cNvPr>
          <p:cNvPicPr>
            <a:picLocks noChangeAspect="1"/>
          </p:cNvPicPr>
          <p:nvPr/>
        </p:nvPicPr>
        <p:blipFill>
          <a:blip r:embed="rId2"/>
          <a:stretch>
            <a:fillRect/>
          </a:stretch>
        </p:blipFill>
        <p:spPr>
          <a:xfrm>
            <a:off x="1542337" y="0"/>
            <a:ext cx="9107326" cy="6858000"/>
          </a:xfrm>
          <a:prstGeom prst="rect">
            <a:avLst/>
          </a:prstGeom>
        </p:spPr>
      </p:pic>
    </p:spTree>
    <p:extLst>
      <p:ext uri="{BB962C8B-B14F-4D97-AF65-F5344CB8AC3E}">
        <p14:creationId xmlns:p14="http://schemas.microsoft.com/office/powerpoint/2010/main" val="280913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A21CF1-7084-7041-83E0-58A2484B7D8F}"/>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C39F9E6D-3A4B-8846-AA31-9EE26351665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9AFE9118-2813-4D4A-815F-597469F36AAB}"/>
              </a:ext>
            </a:extLst>
          </p:cNvPr>
          <p:cNvPicPr>
            <a:picLocks noChangeAspect="1"/>
          </p:cNvPicPr>
          <p:nvPr/>
        </p:nvPicPr>
        <p:blipFill>
          <a:blip r:embed="rId2"/>
          <a:stretch>
            <a:fillRect/>
          </a:stretch>
        </p:blipFill>
        <p:spPr>
          <a:xfrm>
            <a:off x="1528082" y="0"/>
            <a:ext cx="9135836" cy="6858000"/>
          </a:xfrm>
          <a:prstGeom prst="rect">
            <a:avLst/>
          </a:prstGeom>
        </p:spPr>
      </p:pic>
    </p:spTree>
    <p:extLst>
      <p:ext uri="{BB962C8B-B14F-4D97-AF65-F5344CB8AC3E}">
        <p14:creationId xmlns:p14="http://schemas.microsoft.com/office/powerpoint/2010/main" val="30341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E56B-7D94-7E4E-8BBC-ABED1E9E7D34}"/>
              </a:ext>
            </a:extLst>
          </p:cNvPr>
          <p:cNvSpPr>
            <a:spLocks noGrp="1"/>
          </p:cNvSpPr>
          <p:nvPr>
            <p:ph type="title"/>
          </p:nvPr>
        </p:nvSpPr>
        <p:spPr>
          <a:xfrm>
            <a:off x="838199" y="132650"/>
            <a:ext cx="10515600" cy="1325563"/>
          </a:xfrm>
        </p:spPr>
        <p:txBody>
          <a:bodyPr>
            <a:normAutofit/>
          </a:bodyPr>
          <a:lstStyle/>
          <a:p>
            <a:pPr algn="ctr"/>
            <a:r>
              <a:rPr lang="en-US" sz="3700" b="1" dirty="0"/>
              <a:t>Designing Optimal Schedulers is Intractable</a:t>
            </a:r>
          </a:p>
        </p:txBody>
      </p:sp>
      <p:sp>
        <p:nvSpPr>
          <p:cNvPr id="8" name="Content Placeholder 2">
            <a:extLst>
              <a:ext uri="{FF2B5EF4-FFF2-40B4-BE49-F238E27FC236}">
                <a16:creationId xmlns:a16="http://schemas.microsoft.com/office/drawing/2014/main" id="{784CB924-0E8A-4E4E-A67C-2EE406DC81AA}"/>
              </a:ext>
            </a:extLst>
          </p:cNvPr>
          <p:cNvSpPr>
            <a:spLocks noGrp="1"/>
          </p:cNvSpPr>
          <p:nvPr>
            <p:ph idx="1"/>
          </p:nvPr>
        </p:nvSpPr>
        <p:spPr>
          <a:xfrm>
            <a:off x="554734" y="1626705"/>
            <a:ext cx="11082529" cy="4324390"/>
          </a:xfrm>
        </p:spPr>
        <p:txBody>
          <a:bodyPr>
            <a:normAutofit/>
          </a:bodyPr>
          <a:lstStyle/>
          <a:p>
            <a:pPr marL="0" indent="0">
              <a:buNone/>
            </a:pPr>
            <a:r>
              <a:rPr lang="en-US" sz="3467" dirty="0"/>
              <a:t>Must consider many factors for optimal performance:</a:t>
            </a:r>
          </a:p>
          <a:p>
            <a:r>
              <a:rPr lang="en-US" sz="2667" dirty="0"/>
              <a:t>Job dependency structure</a:t>
            </a:r>
            <a:endParaRPr lang="en-US" sz="2667" i="1" dirty="0"/>
          </a:p>
          <a:p>
            <a:r>
              <a:rPr lang="en-US" sz="2667" dirty="0"/>
              <a:t>Modeling complexity</a:t>
            </a:r>
            <a:endParaRPr lang="en-US" sz="2667" i="1" dirty="0"/>
          </a:p>
          <a:p>
            <a:r>
              <a:rPr lang="en-US" sz="2667" dirty="0"/>
              <a:t>Placement constraints</a:t>
            </a:r>
            <a:endParaRPr lang="en-US" sz="2667" i="1" dirty="0"/>
          </a:p>
          <a:p>
            <a:r>
              <a:rPr lang="en-US" sz="2667" dirty="0"/>
              <a:t>Data locality</a:t>
            </a:r>
            <a:endParaRPr lang="en-US" sz="2667" i="1" dirty="0"/>
          </a:p>
          <a:p>
            <a:r>
              <a:rPr lang="mr-IN" sz="2667" dirty="0"/>
              <a:t>…</a:t>
            </a:r>
            <a:r>
              <a:rPr lang="en-US" sz="2667" dirty="0"/>
              <a:t>…</a:t>
            </a:r>
            <a:endParaRPr lang="en-US" sz="1600" dirty="0">
              <a:solidFill>
                <a:prstClr val="black"/>
              </a:solidFill>
            </a:endParaRPr>
          </a:p>
          <a:p>
            <a:pPr marL="0" indent="0" algn="ctr">
              <a:buNone/>
            </a:pPr>
            <a:endParaRPr lang="en-US" sz="2667" dirty="0"/>
          </a:p>
        </p:txBody>
      </p:sp>
      <p:sp>
        <p:nvSpPr>
          <p:cNvPr id="6" name="TextBox 5">
            <a:extLst>
              <a:ext uri="{FF2B5EF4-FFF2-40B4-BE49-F238E27FC236}">
                <a16:creationId xmlns:a16="http://schemas.microsoft.com/office/drawing/2014/main" id="{851E0A3D-3F3F-A440-8BFD-29FB61F9B8DC}"/>
              </a:ext>
            </a:extLst>
          </p:cNvPr>
          <p:cNvSpPr txBox="1"/>
          <p:nvPr/>
        </p:nvSpPr>
        <p:spPr>
          <a:xfrm>
            <a:off x="4684845" y="2173574"/>
            <a:ext cx="7477175" cy="2436564"/>
          </a:xfrm>
          <a:prstGeom prst="rect">
            <a:avLst/>
          </a:prstGeom>
          <a:noFill/>
        </p:spPr>
        <p:txBody>
          <a:bodyPr wrap="none" rtlCol="0">
            <a:spAutoFit/>
          </a:bodyPr>
          <a:lstStyle/>
          <a:p>
            <a:pPr>
              <a:lnSpc>
                <a:spcPts val="3704"/>
              </a:lnSpc>
            </a:pPr>
            <a:r>
              <a:rPr lang="en-US" sz="2670" i="1" dirty="0">
                <a:solidFill>
                  <a:srgbClr val="002060"/>
                </a:solidFill>
              </a:rPr>
              <a:t>Graphene [OSDI ’16], </a:t>
            </a:r>
            <a:r>
              <a:rPr lang="en-US" sz="2670" i="1" dirty="0" err="1">
                <a:solidFill>
                  <a:srgbClr val="002060"/>
                </a:solidFill>
              </a:rPr>
              <a:t>Carbyne</a:t>
            </a:r>
            <a:r>
              <a:rPr lang="en-US" sz="2670" i="1" dirty="0">
                <a:solidFill>
                  <a:srgbClr val="002060"/>
                </a:solidFill>
              </a:rPr>
              <a:t> [OSDI ’16]</a:t>
            </a:r>
          </a:p>
          <a:p>
            <a:pPr>
              <a:lnSpc>
                <a:spcPts val="3704"/>
              </a:lnSpc>
            </a:pPr>
            <a:r>
              <a:rPr lang="en-US" sz="2670" i="1" dirty="0">
                <a:solidFill>
                  <a:srgbClr val="002060"/>
                </a:solidFill>
              </a:rPr>
              <a:t>Tetris [SIGCOMM ’14], Jockey [</a:t>
            </a:r>
            <a:r>
              <a:rPr lang="en-US" sz="2670" i="1" dirty="0" err="1">
                <a:solidFill>
                  <a:srgbClr val="002060"/>
                </a:solidFill>
              </a:rPr>
              <a:t>EuroSys</a:t>
            </a:r>
            <a:r>
              <a:rPr lang="en-US" sz="2670" i="1" dirty="0">
                <a:solidFill>
                  <a:srgbClr val="002060"/>
                </a:solidFill>
              </a:rPr>
              <a:t> ’12]</a:t>
            </a:r>
          </a:p>
          <a:p>
            <a:pPr>
              <a:lnSpc>
                <a:spcPts val="3704"/>
              </a:lnSpc>
            </a:pPr>
            <a:r>
              <a:rPr lang="en-US" sz="2670" i="1" dirty="0" err="1">
                <a:solidFill>
                  <a:srgbClr val="002060"/>
                </a:solidFill>
              </a:rPr>
              <a:t>TetriSched</a:t>
            </a:r>
            <a:r>
              <a:rPr lang="en-US" sz="2670" i="1" dirty="0">
                <a:solidFill>
                  <a:srgbClr val="002060"/>
                </a:solidFill>
              </a:rPr>
              <a:t> [</a:t>
            </a:r>
            <a:r>
              <a:rPr lang="en-US" sz="2670" i="1" dirty="0" err="1">
                <a:solidFill>
                  <a:srgbClr val="002060"/>
                </a:solidFill>
              </a:rPr>
              <a:t>EuroSys</a:t>
            </a:r>
            <a:r>
              <a:rPr lang="en-US" sz="2670" i="1" dirty="0">
                <a:solidFill>
                  <a:srgbClr val="002060"/>
                </a:solidFill>
              </a:rPr>
              <a:t> ‘16], device placement [NIPS ’17]</a:t>
            </a:r>
          </a:p>
          <a:p>
            <a:pPr>
              <a:lnSpc>
                <a:spcPts val="3704"/>
              </a:lnSpc>
            </a:pPr>
            <a:r>
              <a:rPr lang="en-US" sz="2670" i="1" dirty="0">
                <a:solidFill>
                  <a:srgbClr val="002060"/>
                </a:solidFill>
              </a:rPr>
              <a:t>Delayed Scheduling [</a:t>
            </a:r>
            <a:r>
              <a:rPr lang="en-US" sz="2670" i="1" dirty="0" err="1">
                <a:solidFill>
                  <a:srgbClr val="002060"/>
                </a:solidFill>
              </a:rPr>
              <a:t>EuroSys</a:t>
            </a:r>
            <a:r>
              <a:rPr lang="en-US" sz="2670" i="1" dirty="0">
                <a:solidFill>
                  <a:srgbClr val="002060"/>
                </a:solidFill>
              </a:rPr>
              <a:t> ’10]</a:t>
            </a:r>
          </a:p>
          <a:p>
            <a:pPr>
              <a:lnSpc>
                <a:spcPts val="3704"/>
              </a:lnSpc>
            </a:pPr>
            <a:r>
              <a:rPr lang="en-US" sz="2670" dirty="0">
                <a:solidFill>
                  <a:srgbClr val="002060"/>
                </a:solidFill>
              </a:rPr>
              <a:t>……</a:t>
            </a:r>
          </a:p>
        </p:txBody>
      </p:sp>
      <p:sp>
        <p:nvSpPr>
          <p:cNvPr id="3" name="TextBox 2">
            <a:extLst>
              <a:ext uri="{FF2B5EF4-FFF2-40B4-BE49-F238E27FC236}">
                <a16:creationId xmlns:a16="http://schemas.microsoft.com/office/drawing/2014/main" id="{52D93589-854B-AB4B-9BE4-52D0324E7D15}"/>
              </a:ext>
            </a:extLst>
          </p:cNvPr>
          <p:cNvSpPr txBox="1"/>
          <p:nvPr/>
        </p:nvSpPr>
        <p:spPr>
          <a:xfrm>
            <a:off x="454648" y="5157007"/>
            <a:ext cx="8460393" cy="1509644"/>
          </a:xfrm>
          <a:prstGeom prst="rect">
            <a:avLst/>
          </a:prstGeom>
          <a:noFill/>
        </p:spPr>
        <p:txBody>
          <a:bodyPr wrap="none" rtlCol="0">
            <a:spAutoFit/>
          </a:bodyPr>
          <a:lstStyle/>
          <a:p>
            <a:r>
              <a:rPr lang="en-US" sz="3470" dirty="0"/>
              <a:t>Practical deployment:</a:t>
            </a:r>
          </a:p>
          <a:p>
            <a:endParaRPr lang="en-US" sz="400" dirty="0"/>
          </a:p>
          <a:p>
            <a:r>
              <a:rPr lang="en-US" sz="2670" dirty="0"/>
              <a:t>Ignore complexity </a:t>
            </a:r>
            <a:r>
              <a:rPr lang="en-US" sz="2670" dirty="0">
                <a:sym typeface="Wingdings" pitchFamily="2" charset="2"/>
              </a:rPr>
              <a:t></a:t>
            </a:r>
            <a:r>
              <a:rPr lang="en-US" sz="2670" dirty="0"/>
              <a:t> resort to simple heuristics</a:t>
            </a:r>
          </a:p>
          <a:p>
            <a:r>
              <a:rPr lang="en-US" sz="2670" dirty="0"/>
              <a:t>Sophisticated system  </a:t>
            </a:r>
            <a:r>
              <a:rPr lang="en-US" sz="2670" dirty="0">
                <a:sym typeface="Wingdings" pitchFamily="2" charset="2"/>
              </a:rPr>
              <a:t></a:t>
            </a:r>
            <a:r>
              <a:rPr lang="en-US" sz="2670" dirty="0"/>
              <a:t> complex configurations and tuning</a:t>
            </a:r>
          </a:p>
        </p:txBody>
      </p:sp>
      <p:sp>
        <p:nvSpPr>
          <p:cNvPr id="7" name="Rectangle 6">
            <a:extLst>
              <a:ext uri="{FF2B5EF4-FFF2-40B4-BE49-F238E27FC236}">
                <a16:creationId xmlns:a16="http://schemas.microsoft.com/office/drawing/2014/main" id="{A07AAACF-598D-DD4A-A5DC-859F32A01DA0}"/>
              </a:ext>
            </a:extLst>
          </p:cNvPr>
          <p:cNvSpPr/>
          <p:nvPr/>
        </p:nvSpPr>
        <p:spPr>
          <a:xfrm>
            <a:off x="0" y="5146428"/>
            <a:ext cx="12192000" cy="17115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rPr>
              <a:t>No “one-size-fits-all” solution:</a:t>
            </a:r>
          </a:p>
          <a:p>
            <a:pPr algn="ctr"/>
            <a:r>
              <a:rPr lang="en-US" sz="3500" dirty="0">
                <a:solidFill>
                  <a:schemeClr val="tx1"/>
                </a:solidFill>
              </a:rPr>
              <a:t>Best algorithm depends on specific</a:t>
            </a:r>
            <a:r>
              <a:rPr lang="en-US" sz="3500" dirty="0"/>
              <a:t> </a:t>
            </a:r>
            <a:r>
              <a:rPr lang="en-US" sz="3500" dirty="0">
                <a:solidFill>
                  <a:srgbClr val="007FDC"/>
                </a:solidFill>
              </a:rPr>
              <a:t>workload</a:t>
            </a:r>
            <a:r>
              <a:rPr lang="en-US" sz="3500" dirty="0"/>
              <a:t> </a:t>
            </a:r>
            <a:r>
              <a:rPr lang="en-US" sz="3500" dirty="0">
                <a:solidFill>
                  <a:schemeClr val="tx1"/>
                </a:solidFill>
              </a:rPr>
              <a:t>and</a:t>
            </a:r>
            <a:r>
              <a:rPr lang="en-US" sz="3500" dirty="0"/>
              <a:t> </a:t>
            </a:r>
            <a:r>
              <a:rPr lang="en-US" sz="3500" dirty="0">
                <a:solidFill>
                  <a:srgbClr val="D70002"/>
                </a:solidFill>
              </a:rPr>
              <a:t>system</a:t>
            </a:r>
          </a:p>
        </p:txBody>
      </p:sp>
    </p:spTree>
    <p:extLst>
      <p:ext uri="{BB962C8B-B14F-4D97-AF65-F5344CB8AC3E}">
        <p14:creationId xmlns:p14="http://schemas.microsoft.com/office/powerpoint/2010/main" val="26747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868434-8911-6342-B058-E9E3B3AA1424}"/>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B883ADC-CFD4-5942-9CD9-4487421062E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2D80396-FAD4-6E4E-8FFD-37CE9D612B3D}"/>
              </a:ext>
            </a:extLst>
          </p:cNvPr>
          <p:cNvPicPr>
            <a:picLocks noChangeAspect="1"/>
          </p:cNvPicPr>
          <p:nvPr/>
        </p:nvPicPr>
        <p:blipFill>
          <a:blip r:embed="rId3"/>
          <a:stretch>
            <a:fillRect/>
          </a:stretch>
        </p:blipFill>
        <p:spPr>
          <a:xfrm>
            <a:off x="1519910" y="0"/>
            <a:ext cx="9152179" cy="6858000"/>
          </a:xfrm>
          <a:prstGeom prst="rect">
            <a:avLst/>
          </a:prstGeom>
        </p:spPr>
      </p:pic>
    </p:spTree>
    <p:extLst>
      <p:ext uri="{BB962C8B-B14F-4D97-AF65-F5344CB8AC3E}">
        <p14:creationId xmlns:p14="http://schemas.microsoft.com/office/powerpoint/2010/main" val="283326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5DF5D-5646-484A-BA02-FB780E645A39}"/>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022384CF-EC2D-7E44-8434-E732FCE7E321}"/>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8CDCDC8-4388-9D4C-ACB6-81440685BFD6}"/>
              </a:ext>
            </a:extLst>
          </p:cNvPr>
          <p:cNvPicPr>
            <a:picLocks noChangeAspect="1"/>
          </p:cNvPicPr>
          <p:nvPr/>
        </p:nvPicPr>
        <p:blipFill>
          <a:blip r:embed="rId2"/>
          <a:stretch>
            <a:fillRect/>
          </a:stretch>
        </p:blipFill>
        <p:spPr>
          <a:xfrm>
            <a:off x="1528082" y="0"/>
            <a:ext cx="9135836" cy="6858000"/>
          </a:xfrm>
          <a:prstGeom prst="rect">
            <a:avLst/>
          </a:prstGeom>
        </p:spPr>
      </p:pic>
    </p:spTree>
    <p:extLst>
      <p:ext uri="{BB962C8B-B14F-4D97-AF65-F5344CB8AC3E}">
        <p14:creationId xmlns:p14="http://schemas.microsoft.com/office/powerpoint/2010/main" val="249367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18516-FFC3-1445-8089-C536701E85A3}"/>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D9CBB9E-355B-CD46-A816-24B552C2FC54}"/>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74B1B284-D906-6145-B145-F5A310EFE5FF}"/>
              </a:ext>
            </a:extLst>
          </p:cNvPr>
          <p:cNvPicPr>
            <a:picLocks noChangeAspect="1"/>
          </p:cNvPicPr>
          <p:nvPr/>
        </p:nvPicPr>
        <p:blipFill>
          <a:blip r:embed="rId2"/>
          <a:stretch>
            <a:fillRect/>
          </a:stretch>
        </p:blipFill>
        <p:spPr>
          <a:xfrm>
            <a:off x="1515835" y="0"/>
            <a:ext cx="9160329" cy="6858000"/>
          </a:xfrm>
          <a:prstGeom prst="rect">
            <a:avLst/>
          </a:prstGeom>
        </p:spPr>
      </p:pic>
    </p:spTree>
    <p:extLst>
      <p:ext uri="{BB962C8B-B14F-4D97-AF65-F5344CB8AC3E}">
        <p14:creationId xmlns:p14="http://schemas.microsoft.com/office/powerpoint/2010/main" val="1862292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FE117-0086-864B-BA59-342D5686BE4D}"/>
              </a:ext>
            </a:extLst>
          </p:cNvPr>
          <p:cNvSpPr>
            <a:spLocks noGrp="1"/>
          </p:cNvSpPr>
          <p:nvPr>
            <p:ph type="title"/>
          </p:nvPr>
        </p:nvSpPr>
        <p:spPr>
          <a:xfrm>
            <a:off x="811887" y="62518"/>
            <a:ext cx="10515600" cy="1325563"/>
          </a:xfrm>
        </p:spPr>
        <p:txBody>
          <a:bodyPr/>
          <a:lstStyle/>
          <a:p>
            <a:pPr algn="ctr"/>
            <a:r>
              <a:rPr lang="en-US" altLang="zh-CN" b="1" dirty="0">
                <a:solidFill>
                  <a:prstClr val="black"/>
                </a:solidFill>
              </a:rPr>
              <a:t>Graph Neural Network</a:t>
            </a:r>
            <a:r>
              <a:rPr lang="zh-CN" altLang="en-US" b="1" dirty="0">
                <a:solidFill>
                  <a:prstClr val="black"/>
                </a:solidFill>
              </a:rPr>
              <a:t> </a:t>
            </a:r>
            <a:r>
              <a:rPr lang="en-US" altLang="zh-CN" b="1" dirty="0">
                <a:solidFill>
                  <a:prstClr val="black"/>
                </a:solidFill>
              </a:rPr>
              <a:t>in</a:t>
            </a:r>
            <a:r>
              <a:rPr lang="zh-CN" altLang="en-US" b="1" dirty="0">
                <a:solidFill>
                  <a:prstClr val="black"/>
                </a:solidFill>
              </a:rPr>
              <a:t> </a:t>
            </a:r>
            <a:r>
              <a:rPr lang="en-US" altLang="zh-CN" b="1" dirty="0">
                <a:solidFill>
                  <a:prstClr val="black"/>
                </a:solidFill>
              </a:rPr>
              <a:t>Decima</a:t>
            </a:r>
            <a:endParaRPr lang="en-GB" dirty="0"/>
          </a:p>
        </p:txBody>
      </p:sp>
      <p:sp>
        <p:nvSpPr>
          <p:cNvPr id="3" name="内容占位符 2">
            <a:extLst>
              <a:ext uri="{FF2B5EF4-FFF2-40B4-BE49-F238E27FC236}">
                <a16:creationId xmlns:a16="http://schemas.microsoft.com/office/drawing/2014/main" id="{29CFA717-157F-AA48-99D7-67C39D49C7D0}"/>
              </a:ext>
            </a:extLst>
          </p:cNvPr>
          <p:cNvSpPr>
            <a:spLocks noGrp="1"/>
          </p:cNvSpPr>
          <p:nvPr>
            <p:ph idx="1"/>
          </p:nvPr>
        </p:nvSpPr>
        <p:spPr>
          <a:xfrm>
            <a:off x="831622" y="1292773"/>
            <a:ext cx="4550228" cy="4351338"/>
          </a:xfrm>
        </p:spPr>
        <p:txBody>
          <a:bodyPr>
            <a:noAutofit/>
          </a:bodyPr>
          <a:lstStyle/>
          <a:p>
            <a:r>
              <a:rPr lang="en-US" altLang="zh-CN" sz="2400" dirty="0"/>
              <a:t>per-node embeddings</a:t>
            </a:r>
          </a:p>
          <a:p>
            <a:pPr lvl="1"/>
            <a:r>
              <a:rPr lang="en-US" altLang="zh-CN" sz="2000" dirty="0"/>
              <a:t>capture information about the node and its children</a:t>
            </a:r>
          </a:p>
          <a:p>
            <a:pPr lvl="1"/>
            <a:r>
              <a:rPr lang="en-US" sz="2000" dirty="0"/>
              <a:t>e.g.,</a:t>
            </a:r>
            <a:r>
              <a:rPr lang="zh-CN" altLang="en-US" sz="2000" dirty="0"/>
              <a:t> </a:t>
            </a:r>
            <a:r>
              <a:rPr lang="en-US" altLang="zh-CN" sz="2000" dirty="0"/>
              <a:t>#tasks at</a:t>
            </a:r>
            <a:r>
              <a:rPr lang="zh-CN" altLang="en-US" sz="2000" dirty="0"/>
              <a:t> </a:t>
            </a:r>
            <a:r>
              <a:rPr lang="en-US" altLang="zh-CN" sz="2000" dirty="0"/>
              <a:t>the</a:t>
            </a:r>
            <a:r>
              <a:rPr lang="zh-CN" altLang="en-US" sz="2000" dirty="0"/>
              <a:t> </a:t>
            </a:r>
            <a:r>
              <a:rPr lang="en-US" altLang="zh-CN" sz="2000" dirty="0"/>
              <a:t>node,</a:t>
            </a:r>
            <a:r>
              <a:rPr lang="zh-CN" altLang="en-US" sz="2000" dirty="0"/>
              <a:t> </a:t>
            </a:r>
            <a:r>
              <a:rPr lang="en-US" altLang="zh-CN" sz="2000" dirty="0"/>
              <a:t>and</a:t>
            </a:r>
            <a:r>
              <a:rPr lang="zh-CN" altLang="en-US" sz="2000" dirty="0"/>
              <a:t> </a:t>
            </a:r>
            <a:r>
              <a:rPr lang="en-US" altLang="zh-CN" sz="2000" dirty="0"/>
              <a:t>the</a:t>
            </a:r>
            <a:r>
              <a:rPr lang="en-US" sz="2000" dirty="0"/>
              <a:t> aggregated work along the critical path starting from the node</a:t>
            </a:r>
            <a:r>
              <a:rPr lang="en-US" altLang="zh-CN" sz="2000" dirty="0"/>
              <a:t> </a:t>
            </a:r>
          </a:p>
          <a:p>
            <a:r>
              <a:rPr lang="en-US" altLang="zh-CN" sz="2400" dirty="0"/>
              <a:t>per-job embeddings</a:t>
            </a:r>
          </a:p>
          <a:p>
            <a:pPr lvl="1"/>
            <a:r>
              <a:rPr lang="en-US" altLang="zh-CN" sz="2000" dirty="0"/>
              <a:t>aggregate information across an entire job DAG </a:t>
            </a:r>
          </a:p>
          <a:p>
            <a:pPr lvl="1"/>
            <a:r>
              <a:rPr lang="en-US" altLang="zh-CN" sz="2000" dirty="0"/>
              <a:t>e.g</a:t>
            </a:r>
            <a:r>
              <a:rPr lang="en-US" sz="2000" dirty="0"/>
              <a:t>., the total work in the job</a:t>
            </a:r>
            <a:endParaRPr lang="en-US" altLang="zh-CN" sz="2000" dirty="0"/>
          </a:p>
          <a:p>
            <a:r>
              <a:rPr lang="en-US" altLang="zh-CN" sz="2400" dirty="0"/>
              <a:t>a global embedding</a:t>
            </a:r>
          </a:p>
          <a:p>
            <a:pPr lvl="1"/>
            <a:r>
              <a:rPr lang="en-US" altLang="zh-CN" sz="2000" dirty="0"/>
              <a:t>combines information from all per-job embeddings into a cluster-level summary</a:t>
            </a:r>
          </a:p>
          <a:p>
            <a:pPr lvl="1"/>
            <a:r>
              <a:rPr lang="en-US" altLang="zh-CN" sz="2000" dirty="0"/>
              <a:t>e.g.</a:t>
            </a:r>
            <a:r>
              <a:rPr lang="zh-CN" altLang="en-US" sz="2000" dirty="0"/>
              <a:t> </a:t>
            </a:r>
            <a:r>
              <a:rPr lang="en-US" altLang="zh-CN" sz="2000" dirty="0"/>
              <a:t>,</a:t>
            </a:r>
            <a:r>
              <a:rPr lang="zh-CN" altLang="en-US" sz="2000" dirty="0"/>
              <a:t> </a:t>
            </a:r>
            <a:r>
              <a:rPr lang="en-US" sz="2000" dirty="0"/>
              <a:t>the number of jobs and the cluster load</a:t>
            </a:r>
            <a:endParaRPr lang="en-GB" sz="2000" dirty="0"/>
          </a:p>
        </p:txBody>
      </p:sp>
      <p:pic>
        <p:nvPicPr>
          <p:cNvPr id="4" name="图片 3">
            <a:extLst>
              <a:ext uri="{FF2B5EF4-FFF2-40B4-BE49-F238E27FC236}">
                <a16:creationId xmlns:a16="http://schemas.microsoft.com/office/drawing/2014/main" id="{E495D242-3090-D945-9128-81D6D786730E}"/>
              </a:ext>
            </a:extLst>
          </p:cNvPr>
          <p:cNvPicPr>
            <a:picLocks noChangeAspect="1"/>
          </p:cNvPicPr>
          <p:nvPr/>
        </p:nvPicPr>
        <p:blipFill>
          <a:blip r:embed="rId3"/>
          <a:stretch>
            <a:fillRect/>
          </a:stretch>
        </p:blipFill>
        <p:spPr>
          <a:xfrm>
            <a:off x="5273373" y="1960562"/>
            <a:ext cx="6918627" cy="4351338"/>
          </a:xfrm>
          <a:prstGeom prst="rect">
            <a:avLst/>
          </a:prstGeom>
        </p:spPr>
      </p:pic>
      <p:pic>
        <p:nvPicPr>
          <p:cNvPr id="7" name="图片 6">
            <a:extLst>
              <a:ext uri="{FF2B5EF4-FFF2-40B4-BE49-F238E27FC236}">
                <a16:creationId xmlns:a16="http://schemas.microsoft.com/office/drawing/2014/main" id="{DFCB34B5-A323-FB40-96CB-B48482CA2DDD}"/>
              </a:ext>
            </a:extLst>
          </p:cNvPr>
          <p:cNvPicPr>
            <a:picLocks noChangeAspect="1"/>
          </p:cNvPicPr>
          <p:nvPr/>
        </p:nvPicPr>
        <p:blipFill>
          <a:blip r:embed="rId4"/>
          <a:stretch>
            <a:fillRect/>
          </a:stretch>
        </p:blipFill>
        <p:spPr>
          <a:xfrm>
            <a:off x="6096000" y="1290573"/>
            <a:ext cx="2122714" cy="800229"/>
          </a:xfrm>
          <a:prstGeom prst="rect">
            <a:avLst/>
          </a:prstGeom>
        </p:spPr>
      </p:pic>
      <p:sp>
        <p:nvSpPr>
          <p:cNvPr id="8" name="文本框 7">
            <a:extLst>
              <a:ext uri="{FF2B5EF4-FFF2-40B4-BE49-F238E27FC236}">
                <a16:creationId xmlns:a16="http://schemas.microsoft.com/office/drawing/2014/main" id="{4D3B7A60-5212-9749-BA77-23F6EF715ABD}"/>
              </a:ext>
            </a:extLst>
          </p:cNvPr>
          <p:cNvSpPr txBox="1"/>
          <p:nvPr/>
        </p:nvSpPr>
        <p:spPr>
          <a:xfrm>
            <a:off x="8175295" y="1506021"/>
            <a:ext cx="2568780" cy="369332"/>
          </a:xfrm>
          <a:prstGeom prst="rect">
            <a:avLst/>
          </a:prstGeom>
          <a:noFill/>
        </p:spPr>
        <p:txBody>
          <a:bodyPr wrap="none" rtlCol="0">
            <a:spAutoFit/>
          </a:bodyPr>
          <a:lstStyle/>
          <a:p>
            <a:r>
              <a:rPr lang="en-US" altLang="zh-CN" dirty="0"/>
              <a:t>can learn the critical path</a:t>
            </a:r>
            <a:endParaRPr lang="en-GB" dirty="0"/>
          </a:p>
        </p:txBody>
      </p:sp>
      <p:sp>
        <p:nvSpPr>
          <p:cNvPr id="5" name="TextBox 4">
            <a:extLst>
              <a:ext uri="{FF2B5EF4-FFF2-40B4-BE49-F238E27FC236}">
                <a16:creationId xmlns:a16="http://schemas.microsoft.com/office/drawing/2014/main" id="{AAB85E55-4B9E-314A-9702-6CE1026492F8}"/>
              </a:ext>
            </a:extLst>
          </p:cNvPr>
          <p:cNvSpPr txBox="1"/>
          <p:nvPr/>
        </p:nvSpPr>
        <p:spPr>
          <a:xfrm>
            <a:off x="6641960" y="1939331"/>
            <a:ext cx="2662813" cy="261610"/>
          </a:xfrm>
          <a:prstGeom prst="rect">
            <a:avLst/>
          </a:prstGeom>
          <a:noFill/>
        </p:spPr>
        <p:txBody>
          <a:bodyPr wrap="square" rtlCol="0">
            <a:spAutoFit/>
          </a:bodyPr>
          <a:lstStyle/>
          <a:p>
            <a:r>
              <a:rPr lang="en-US" sz="1050" dirty="0">
                <a:solidFill>
                  <a:srgbClr val="FF0000"/>
                </a:solidFill>
              </a:rPr>
              <a:t>Node v’s children</a:t>
            </a:r>
          </a:p>
        </p:txBody>
      </p:sp>
      <p:sp>
        <p:nvSpPr>
          <p:cNvPr id="6" name="Rectangle 5">
            <a:extLst>
              <a:ext uri="{FF2B5EF4-FFF2-40B4-BE49-F238E27FC236}">
                <a16:creationId xmlns:a16="http://schemas.microsoft.com/office/drawing/2014/main" id="{B91854DA-DC5D-5B44-A499-B440C17FC36E}"/>
              </a:ext>
            </a:extLst>
          </p:cNvPr>
          <p:cNvSpPr/>
          <p:nvPr/>
        </p:nvSpPr>
        <p:spPr>
          <a:xfrm>
            <a:off x="5486400" y="1005729"/>
            <a:ext cx="7063991" cy="276999"/>
          </a:xfrm>
          <a:prstGeom prst="rect">
            <a:avLst/>
          </a:prstGeom>
        </p:spPr>
        <p:txBody>
          <a:bodyPr wrap="square">
            <a:spAutoFit/>
          </a:bodyPr>
          <a:lstStyle/>
          <a:p>
            <a:r>
              <a:rPr lang="en-US" sz="1200" dirty="0">
                <a:solidFill>
                  <a:srgbClr val="FF0000"/>
                </a:solidFill>
                <a:latin typeface="NimbusRomNo9L"/>
              </a:rPr>
              <a:t>f() and g() are non-linear transformations over vector inputs, implemented as (small) neural networks </a:t>
            </a:r>
            <a:endParaRPr lang="en-US" sz="1200" dirty="0">
              <a:solidFill>
                <a:srgbClr val="FF0000"/>
              </a:solidFill>
            </a:endParaRPr>
          </a:p>
        </p:txBody>
      </p:sp>
    </p:spTree>
    <p:extLst>
      <p:ext uri="{BB962C8B-B14F-4D97-AF65-F5344CB8AC3E}">
        <p14:creationId xmlns:p14="http://schemas.microsoft.com/office/powerpoint/2010/main" val="564642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511E2-EA54-4A42-B070-255ADE405722}"/>
              </a:ext>
            </a:extLst>
          </p:cNvPr>
          <p:cNvPicPr>
            <a:picLocks noChangeAspect="1"/>
          </p:cNvPicPr>
          <p:nvPr/>
        </p:nvPicPr>
        <p:blipFill>
          <a:blip r:embed="rId2"/>
          <a:stretch>
            <a:fillRect/>
          </a:stretch>
        </p:blipFill>
        <p:spPr>
          <a:xfrm>
            <a:off x="1436768" y="0"/>
            <a:ext cx="9318463" cy="6858000"/>
          </a:xfrm>
          <a:prstGeom prst="rect">
            <a:avLst/>
          </a:prstGeom>
        </p:spPr>
      </p:pic>
    </p:spTree>
    <p:extLst>
      <p:ext uri="{BB962C8B-B14F-4D97-AF65-F5344CB8AC3E}">
        <p14:creationId xmlns:p14="http://schemas.microsoft.com/office/powerpoint/2010/main" val="3764690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489723"/>
            <a:ext cx="8728481" cy="990249"/>
          </a:xfrm>
        </p:spPr>
        <p:txBody>
          <a:bodyPr>
            <a:normAutofit/>
          </a:bodyPr>
          <a:lstStyle/>
          <a:p>
            <a:pPr algn="ctr"/>
            <a:r>
              <a:rPr lang="en-US" sz="3600" b="1" dirty="0"/>
              <a:t>Training</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35</a:t>
            </a:fld>
            <a:endParaRPr lang="en-US">
              <a:solidFill>
                <a:prstClr val="black">
                  <a:tint val="75000"/>
                </a:prstClr>
              </a:solidFill>
            </a:endParaRPr>
          </a:p>
        </p:txBody>
      </p:sp>
      <p:sp>
        <p:nvSpPr>
          <p:cNvPr id="2" name="Rectangle 1">
            <a:extLst>
              <a:ext uri="{FF2B5EF4-FFF2-40B4-BE49-F238E27FC236}">
                <a16:creationId xmlns:a16="http://schemas.microsoft.com/office/drawing/2014/main" id="{DB9E8C7C-43E0-1645-83E2-4A4F03BEB16A}"/>
              </a:ext>
            </a:extLst>
          </p:cNvPr>
          <p:cNvSpPr/>
          <p:nvPr/>
        </p:nvSpPr>
        <p:spPr>
          <a:xfrm>
            <a:off x="914400" y="3511296"/>
            <a:ext cx="1582016"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Decima agent</a:t>
            </a:r>
          </a:p>
        </p:txBody>
      </p:sp>
      <p:pic>
        <p:nvPicPr>
          <p:cNvPr id="7" name="Picture 6">
            <a:extLst>
              <a:ext uri="{FF2B5EF4-FFF2-40B4-BE49-F238E27FC236}">
                <a16:creationId xmlns:a16="http://schemas.microsoft.com/office/drawing/2014/main" id="{921A9005-7430-614B-9AF9-5653A54C7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349" y="4091354"/>
            <a:ext cx="604248" cy="643479"/>
          </a:xfrm>
          <a:prstGeom prst="rect">
            <a:avLst/>
          </a:prstGeom>
        </p:spPr>
      </p:pic>
      <p:sp>
        <p:nvSpPr>
          <p:cNvPr id="8" name="Rectangle 7">
            <a:extLst>
              <a:ext uri="{FF2B5EF4-FFF2-40B4-BE49-F238E27FC236}">
                <a16:creationId xmlns:a16="http://schemas.microsoft.com/office/drawing/2014/main" id="{D40750AC-FEB9-E045-BB5D-3510825A0B84}"/>
              </a:ext>
            </a:extLst>
          </p:cNvPr>
          <p:cNvSpPr/>
          <p:nvPr/>
        </p:nvSpPr>
        <p:spPr>
          <a:xfrm>
            <a:off x="3520529" y="3511296"/>
            <a:ext cx="1582015"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endParaRPr lang="en-US" sz="500" dirty="0">
              <a:solidFill>
                <a:schemeClr val="tx1"/>
              </a:solidFill>
            </a:endParaRPr>
          </a:p>
          <a:p>
            <a:pPr algn="ctr"/>
            <a:r>
              <a:rPr lang="en-US" sz="3200" dirty="0">
                <a:solidFill>
                  <a:schemeClr val="tx1"/>
                </a:solidFill>
              </a:rPr>
              <a:t>cluster</a:t>
            </a:r>
          </a:p>
        </p:txBody>
      </p:sp>
      <p:pic>
        <p:nvPicPr>
          <p:cNvPr id="6" name="Picture 5">
            <a:extLst>
              <a:ext uri="{FF2B5EF4-FFF2-40B4-BE49-F238E27FC236}">
                <a16:creationId xmlns:a16="http://schemas.microsoft.com/office/drawing/2014/main" id="{90721A87-EE08-7548-8FE9-F4B64FAE24ED}"/>
              </a:ext>
            </a:extLst>
          </p:cNvPr>
          <p:cNvPicPr>
            <a:picLocks noChangeAspect="1"/>
          </p:cNvPicPr>
          <p:nvPr/>
        </p:nvPicPr>
        <p:blipFill>
          <a:blip r:embed="rId4"/>
          <a:stretch>
            <a:fillRect/>
          </a:stretch>
        </p:blipFill>
        <p:spPr>
          <a:xfrm>
            <a:off x="3684253" y="3644489"/>
            <a:ext cx="1300914" cy="676882"/>
          </a:xfrm>
          <a:prstGeom prst="rect">
            <a:avLst/>
          </a:prstGeom>
        </p:spPr>
      </p:pic>
      <p:cxnSp>
        <p:nvCxnSpPr>
          <p:cNvPr id="10" name="Elbow Connector 9">
            <a:extLst>
              <a:ext uri="{FF2B5EF4-FFF2-40B4-BE49-F238E27FC236}">
                <a16:creationId xmlns:a16="http://schemas.microsoft.com/office/drawing/2014/main" id="{12A3C916-56FE-224C-B728-9C020C3ACEFC}"/>
              </a:ext>
            </a:extLst>
          </p:cNvPr>
          <p:cNvCxnSpPr>
            <a:cxnSpLocks/>
            <a:stCxn id="7" idx="0"/>
            <a:endCxn id="13" idx="1"/>
          </p:cNvCxnSpPr>
          <p:nvPr/>
        </p:nvCxnSpPr>
        <p:spPr>
          <a:xfrm rot="16200000" flipH="1">
            <a:off x="5173067" y="1926759"/>
            <a:ext cx="230017" cy="4559206"/>
          </a:xfrm>
          <a:prstGeom prst="bentConnector4">
            <a:avLst>
              <a:gd name="adj1" fmla="val -536673"/>
              <a:gd name="adj2" fmla="val 54917"/>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4B464F-939F-F540-8C69-3FA0D08A2CF4}"/>
              </a:ext>
            </a:extLst>
          </p:cNvPr>
          <p:cNvSpPr/>
          <p:nvPr/>
        </p:nvSpPr>
        <p:spPr>
          <a:xfrm>
            <a:off x="7567679" y="3064014"/>
            <a:ext cx="3835944" cy="25147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Reinforcement learning training</a:t>
            </a:r>
          </a:p>
        </p:txBody>
      </p:sp>
      <p:sp>
        <p:nvSpPr>
          <p:cNvPr id="16" name="TextBox 15">
            <a:extLst>
              <a:ext uri="{FF2B5EF4-FFF2-40B4-BE49-F238E27FC236}">
                <a16:creationId xmlns:a16="http://schemas.microsoft.com/office/drawing/2014/main" id="{9E8C479C-FC9B-134E-BECC-996FA7ADE98E}"/>
              </a:ext>
            </a:extLst>
          </p:cNvPr>
          <p:cNvSpPr txBox="1"/>
          <p:nvPr/>
        </p:nvSpPr>
        <p:spPr>
          <a:xfrm>
            <a:off x="3080104" y="2249221"/>
            <a:ext cx="4487575" cy="584775"/>
          </a:xfrm>
          <a:prstGeom prst="rect">
            <a:avLst/>
          </a:prstGeom>
          <a:noFill/>
        </p:spPr>
        <p:txBody>
          <a:bodyPr wrap="none" rtlCol="0">
            <a:spAutoFit/>
          </a:bodyPr>
          <a:lstStyle/>
          <a:p>
            <a:r>
              <a:rPr lang="en-US" sz="3200" dirty="0"/>
              <a:t>Generate experience data</a:t>
            </a:r>
          </a:p>
        </p:txBody>
      </p:sp>
    </p:spTree>
    <p:extLst>
      <p:ext uri="{BB962C8B-B14F-4D97-AF65-F5344CB8AC3E}">
        <p14:creationId xmlns:p14="http://schemas.microsoft.com/office/powerpoint/2010/main" val="16324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44D86F3-5205-F945-B5E4-FE2E14E2B2B7}"/>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sp>
        <p:nvSpPr>
          <p:cNvPr id="2" name="TextBox 1">
            <a:extLst>
              <a:ext uri="{FF2B5EF4-FFF2-40B4-BE49-F238E27FC236}">
                <a16:creationId xmlns:a16="http://schemas.microsoft.com/office/drawing/2014/main" id="{E24EBEDE-30F6-2B41-9029-7194F5DEF097}"/>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16" name="Slide Number Placeholder 3">
            <a:extLst>
              <a:ext uri="{FF2B5EF4-FFF2-40B4-BE49-F238E27FC236}">
                <a16:creationId xmlns:a16="http://schemas.microsoft.com/office/drawing/2014/main" id="{073B08FD-7AFE-9349-BA6F-40BA61D2C222}"/>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8338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P spid="19" grpId="0" animBg="1"/>
      <p:bldP spid="21" grpId="0" animBg="1"/>
      <p:bldP spid="22" grpId="0" animBg="1"/>
      <p:bldP spid="23" grpId="0" animBg="1"/>
      <p:bldP spid="24" grpId="0" animBg="1"/>
      <p:bldP spid="25"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52796" y="3121649"/>
            <a:ext cx="5057953" cy="3013143"/>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0566FDA-EF1D-3A4E-8EA9-C24F3730B3D0}"/>
              </a:ext>
            </a:extLst>
          </p:cNvPr>
          <p:cNvSpPr txBox="1"/>
          <p:nvPr/>
        </p:nvSpPr>
        <p:spPr>
          <a:xfrm>
            <a:off x="6208800" y="4972168"/>
            <a:ext cx="2698752" cy="461665"/>
          </a:xfrm>
          <a:prstGeom prst="rect">
            <a:avLst/>
          </a:prstGeom>
          <a:noFill/>
        </p:spPr>
        <p:txBody>
          <a:bodyPr wrap="none" rtlCol="0">
            <a:spAutoFit/>
          </a:bodyPr>
          <a:lstStyle/>
          <a:p>
            <a:r>
              <a:rPr lang="en-US" sz="2400" b="1" dirty="0">
                <a:solidFill>
                  <a:srgbClr val="C00000"/>
                </a:solidFill>
              </a:rPr>
              <a:t>Waste training time</a:t>
            </a:r>
          </a:p>
        </p:txBody>
      </p:sp>
      <p:cxnSp>
        <p:nvCxnSpPr>
          <p:cNvPr id="10" name="Curved Connector 9">
            <a:extLst>
              <a:ext uri="{FF2B5EF4-FFF2-40B4-BE49-F238E27FC236}">
                <a16:creationId xmlns:a16="http://schemas.microsoft.com/office/drawing/2014/main" id="{DA8550D3-7582-4540-938E-1864E0A3E788}"/>
              </a:ext>
            </a:extLst>
          </p:cNvPr>
          <p:cNvCxnSpPr>
            <a:cxnSpLocks/>
          </p:cNvCxnSpPr>
          <p:nvPr/>
        </p:nvCxnSpPr>
        <p:spPr>
          <a:xfrm rot="16200000" flipV="1">
            <a:off x="6164721" y="4333312"/>
            <a:ext cx="377198" cy="907994"/>
          </a:xfrm>
          <a:prstGeom prst="curvedConnector2">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878C25-6952-2A43-BA85-078E4E8209A8}"/>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6" name="Title 1">
            <a:extLst>
              <a:ext uri="{FF2B5EF4-FFF2-40B4-BE49-F238E27FC236}">
                <a16:creationId xmlns:a16="http://schemas.microsoft.com/office/drawing/2014/main" id="{2E429025-7089-5743-A117-7342BD4AF2A8}"/>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7" name="Slide Number Placeholder 3">
            <a:extLst>
              <a:ext uri="{FF2B5EF4-FFF2-40B4-BE49-F238E27FC236}">
                <a16:creationId xmlns:a16="http://schemas.microsoft.com/office/drawing/2014/main" id="{30EBC0EC-B75D-9D4B-A983-21C1CE289F4C}"/>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8824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E2BAF5F-4B92-AD49-BB6A-6704FD6E2820}"/>
              </a:ext>
            </a:extLst>
          </p:cNvPr>
          <p:cNvSpPr txBox="1"/>
          <p:nvPr/>
        </p:nvSpPr>
        <p:spPr>
          <a:xfrm>
            <a:off x="4522408" y="5394959"/>
            <a:ext cx="3816879" cy="461665"/>
          </a:xfrm>
          <a:prstGeom prst="rect">
            <a:avLst/>
          </a:prstGeom>
          <a:noFill/>
        </p:spPr>
        <p:txBody>
          <a:bodyPr wrap="none" rtlCol="0">
            <a:spAutoFit/>
          </a:bodyPr>
          <a:lstStyle/>
          <a:p>
            <a:r>
              <a:rPr lang="en-US" sz="2400" b="1" dirty="0"/>
              <a:t>Early reset for initial training</a:t>
            </a:r>
          </a:p>
        </p:txBody>
      </p:sp>
      <p:cxnSp>
        <p:nvCxnSpPr>
          <p:cNvPr id="26" name="Curved Connector 25">
            <a:extLst>
              <a:ext uri="{FF2B5EF4-FFF2-40B4-BE49-F238E27FC236}">
                <a16:creationId xmlns:a16="http://schemas.microsoft.com/office/drawing/2014/main" id="{74FF3296-9F45-BE47-9A49-9FD9F609F7CA}"/>
              </a:ext>
            </a:extLst>
          </p:cNvPr>
          <p:cNvCxnSpPr>
            <a:cxnSpLocks/>
          </p:cNvCxnSpPr>
          <p:nvPr/>
        </p:nvCxnSpPr>
        <p:spPr>
          <a:xfrm rot="16200000" flipV="1">
            <a:off x="4478329" y="4756103"/>
            <a:ext cx="377198" cy="9079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7EF702-0BAF-404C-9A02-3D6BBC48CA86}"/>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9" name="Title 1">
            <a:extLst>
              <a:ext uri="{FF2B5EF4-FFF2-40B4-BE49-F238E27FC236}">
                <a16:creationId xmlns:a16="http://schemas.microsoft.com/office/drawing/2014/main" id="{04FD09C3-D576-254D-95BC-AB68507D7CBD}"/>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8" name="Slide Number Placeholder 3">
            <a:extLst>
              <a:ext uri="{FF2B5EF4-FFF2-40B4-BE49-F238E27FC236}">
                <a16:creationId xmlns:a16="http://schemas.microsoft.com/office/drawing/2014/main" id="{50BF47DB-F08D-0140-8646-82E2B45F470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40456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4" name="Freeform 13">
            <a:extLst>
              <a:ext uri="{FF2B5EF4-FFF2-40B4-BE49-F238E27FC236}">
                <a16:creationId xmlns:a16="http://schemas.microsoft.com/office/drawing/2014/main" id="{31E93044-2022-7A4D-8F1D-22B93A1FE2E7}"/>
              </a:ext>
            </a:extLst>
          </p:cNvPr>
          <p:cNvSpPr/>
          <p:nvPr/>
        </p:nvSpPr>
        <p:spPr>
          <a:xfrm>
            <a:off x="3009900" y="3416300"/>
            <a:ext cx="4914900" cy="2705100"/>
          </a:xfrm>
          <a:custGeom>
            <a:avLst/>
            <a:gdLst>
              <a:gd name="connsiteX0" fmla="*/ 0 w 4914900"/>
              <a:gd name="connsiteY0" fmla="*/ 2705100 h 2705100"/>
              <a:gd name="connsiteX1" fmla="*/ 101600 w 4914900"/>
              <a:gd name="connsiteY1" fmla="*/ 2514600 h 2705100"/>
              <a:gd name="connsiteX2" fmla="*/ 139700 w 4914900"/>
              <a:gd name="connsiteY2" fmla="*/ 2527300 h 2705100"/>
              <a:gd name="connsiteX3" fmla="*/ 152400 w 4914900"/>
              <a:gd name="connsiteY3" fmla="*/ 2565400 h 2705100"/>
              <a:gd name="connsiteX4" fmla="*/ 228600 w 4914900"/>
              <a:gd name="connsiteY4" fmla="*/ 2501900 h 2705100"/>
              <a:gd name="connsiteX5" fmla="*/ 266700 w 4914900"/>
              <a:gd name="connsiteY5" fmla="*/ 2425700 h 2705100"/>
              <a:gd name="connsiteX6" fmla="*/ 279400 w 4914900"/>
              <a:gd name="connsiteY6" fmla="*/ 2387600 h 2705100"/>
              <a:gd name="connsiteX7" fmla="*/ 304800 w 4914900"/>
              <a:gd name="connsiteY7" fmla="*/ 2425700 h 2705100"/>
              <a:gd name="connsiteX8" fmla="*/ 330200 w 4914900"/>
              <a:gd name="connsiteY8" fmla="*/ 2476500 h 2705100"/>
              <a:gd name="connsiteX9" fmla="*/ 393700 w 4914900"/>
              <a:gd name="connsiteY9" fmla="*/ 2400300 h 2705100"/>
              <a:gd name="connsiteX10" fmla="*/ 431800 w 4914900"/>
              <a:gd name="connsiteY10" fmla="*/ 2425700 h 2705100"/>
              <a:gd name="connsiteX11" fmla="*/ 457200 w 4914900"/>
              <a:gd name="connsiteY11" fmla="*/ 2374900 h 2705100"/>
              <a:gd name="connsiteX12" fmla="*/ 482600 w 4914900"/>
              <a:gd name="connsiteY12" fmla="*/ 2336800 h 2705100"/>
              <a:gd name="connsiteX13" fmla="*/ 508000 w 4914900"/>
              <a:gd name="connsiteY13" fmla="*/ 2260600 h 2705100"/>
              <a:gd name="connsiteX14" fmla="*/ 533400 w 4914900"/>
              <a:gd name="connsiteY14" fmla="*/ 2311400 h 2705100"/>
              <a:gd name="connsiteX15" fmla="*/ 546100 w 4914900"/>
              <a:gd name="connsiteY15" fmla="*/ 2349500 h 2705100"/>
              <a:gd name="connsiteX16" fmla="*/ 558800 w 4914900"/>
              <a:gd name="connsiteY16" fmla="*/ 2247900 h 2705100"/>
              <a:gd name="connsiteX17" fmla="*/ 571500 w 4914900"/>
              <a:gd name="connsiteY17" fmla="*/ 2209800 h 2705100"/>
              <a:gd name="connsiteX18" fmla="*/ 584200 w 4914900"/>
              <a:gd name="connsiteY18" fmla="*/ 2159000 h 2705100"/>
              <a:gd name="connsiteX19" fmla="*/ 596900 w 4914900"/>
              <a:gd name="connsiteY19" fmla="*/ 2095500 h 2705100"/>
              <a:gd name="connsiteX20" fmla="*/ 622300 w 4914900"/>
              <a:gd name="connsiteY20" fmla="*/ 2006600 h 2705100"/>
              <a:gd name="connsiteX21" fmla="*/ 647700 w 4914900"/>
              <a:gd name="connsiteY21" fmla="*/ 2044700 h 2705100"/>
              <a:gd name="connsiteX22" fmla="*/ 660400 w 4914900"/>
              <a:gd name="connsiteY22" fmla="*/ 1993900 h 2705100"/>
              <a:gd name="connsiteX23" fmla="*/ 685800 w 4914900"/>
              <a:gd name="connsiteY23" fmla="*/ 1917700 h 2705100"/>
              <a:gd name="connsiteX24" fmla="*/ 711200 w 4914900"/>
              <a:gd name="connsiteY24" fmla="*/ 1968500 h 2705100"/>
              <a:gd name="connsiteX25" fmla="*/ 736600 w 4914900"/>
              <a:gd name="connsiteY25" fmla="*/ 1930400 h 2705100"/>
              <a:gd name="connsiteX26" fmla="*/ 774700 w 4914900"/>
              <a:gd name="connsiteY26" fmla="*/ 1841500 h 2705100"/>
              <a:gd name="connsiteX27" fmla="*/ 787400 w 4914900"/>
              <a:gd name="connsiteY27" fmla="*/ 1790700 h 2705100"/>
              <a:gd name="connsiteX28" fmla="*/ 812800 w 4914900"/>
              <a:gd name="connsiteY28" fmla="*/ 1828800 h 2705100"/>
              <a:gd name="connsiteX29" fmla="*/ 838200 w 4914900"/>
              <a:gd name="connsiteY29" fmla="*/ 1727200 h 2705100"/>
              <a:gd name="connsiteX30" fmla="*/ 863600 w 4914900"/>
              <a:gd name="connsiteY30" fmla="*/ 1651000 h 2705100"/>
              <a:gd name="connsiteX31" fmla="*/ 876300 w 4914900"/>
              <a:gd name="connsiteY31" fmla="*/ 1612900 h 2705100"/>
              <a:gd name="connsiteX32" fmla="*/ 914400 w 4914900"/>
              <a:gd name="connsiteY32" fmla="*/ 1651000 h 2705100"/>
              <a:gd name="connsiteX33" fmla="*/ 952500 w 4914900"/>
              <a:gd name="connsiteY33" fmla="*/ 1625600 h 2705100"/>
              <a:gd name="connsiteX34" fmla="*/ 1003300 w 4914900"/>
              <a:gd name="connsiteY34" fmla="*/ 1549400 h 2705100"/>
              <a:gd name="connsiteX35" fmla="*/ 1028700 w 4914900"/>
              <a:gd name="connsiteY35" fmla="*/ 1600200 h 2705100"/>
              <a:gd name="connsiteX36" fmla="*/ 1104900 w 4914900"/>
              <a:gd name="connsiteY36" fmla="*/ 1536700 h 2705100"/>
              <a:gd name="connsiteX37" fmla="*/ 1143000 w 4914900"/>
              <a:gd name="connsiteY37" fmla="*/ 1549400 h 2705100"/>
              <a:gd name="connsiteX38" fmla="*/ 1181100 w 4914900"/>
              <a:gd name="connsiteY38" fmla="*/ 1638300 h 2705100"/>
              <a:gd name="connsiteX39" fmla="*/ 1193800 w 4914900"/>
              <a:gd name="connsiteY39" fmla="*/ 1587500 h 2705100"/>
              <a:gd name="connsiteX40" fmla="*/ 1244600 w 4914900"/>
              <a:gd name="connsiteY40" fmla="*/ 1511300 h 2705100"/>
              <a:gd name="connsiteX41" fmla="*/ 1270000 w 4914900"/>
              <a:gd name="connsiteY41" fmla="*/ 1549400 h 2705100"/>
              <a:gd name="connsiteX42" fmla="*/ 1295400 w 4914900"/>
              <a:gd name="connsiteY42" fmla="*/ 1651000 h 2705100"/>
              <a:gd name="connsiteX43" fmla="*/ 1333500 w 4914900"/>
              <a:gd name="connsiteY43" fmla="*/ 1638300 h 2705100"/>
              <a:gd name="connsiteX44" fmla="*/ 1384300 w 4914900"/>
              <a:gd name="connsiteY44" fmla="*/ 1714500 h 2705100"/>
              <a:gd name="connsiteX45" fmla="*/ 1422400 w 4914900"/>
              <a:gd name="connsiteY45" fmla="*/ 1701800 h 2705100"/>
              <a:gd name="connsiteX46" fmla="*/ 1473200 w 4914900"/>
              <a:gd name="connsiteY46" fmla="*/ 1790700 h 2705100"/>
              <a:gd name="connsiteX47" fmla="*/ 1498600 w 4914900"/>
              <a:gd name="connsiteY47" fmla="*/ 1752600 h 2705100"/>
              <a:gd name="connsiteX48" fmla="*/ 1549400 w 4914900"/>
              <a:gd name="connsiteY48" fmla="*/ 1828800 h 2705100"/>
              <a:gd name="connsiteX49" fmla="*/ 1574800 w 4914900"/>
              <a:gd name="connsiteY49" fmla="*/ 1930400 h 2705100"/>
              <a:gd name="connsiteX50" fmla="*/ 1612900 w 4914900"/>
              <a:gd name="connsiteY50" fmla="*/ 1917700 h 2705100"/>
              <a:gd name="connsiteX51" fmla="*/ 1638300 w 4914900"/>
              <a:gd name="connsiteY51" fmla="*/ 1993900 h 2705100"/>
              <a:gd name="connsiteX52" fmla="*/ 1676400 w 4914900"/>
              <a:gd name="connsiteY52" fmla="*/ 2032000 h 2705100"/>
              <a:gd name="connsiteX53" fmla="*/ 1689100 w 4914900"/>
              <a:gd name="connsiteY53" fmla="*/ 2082800 h 2705100"/>
              <a:gd name="connsiteX54" fmla="*/ 1701800 w 4914900"/>
              <a:gd name="connsiteY54" fmla="*/ 2120900 h 2705100"/>
              <a:gd name="connsiteX55" fmla="*/ 1714500 w 4914900"/>
              <a:gd name="connsiteY55" fmla="*/ 2082800 h 2705100"/>
              <a:gd name="connsiteX56" fmla="*/ 1739900 w 4914900"/>
              <a:gd name="connsiteY56" fmla="*/ 2171700 h 2705100"/>
              <a:gd name="connsiteX57" fmla="*/ 1790700 w 4914900"/>
              <a:gd name="connsiteY57" fmla="*/ 2298700 h 2705100"/>
              <a:gd name="connsiteX58" fmla="*/ 1841500 w 4914900"/>
              <a:gd name="connsiteY58" fmla="*/ 2273300 h 2705100"/>
              <a:gd name="connsiteX59" fmla="*/ 1879600 w 4914900"/>
              <a:gd name="connsiteY59" fmla="*/ 2235200 h 2705100"/>
              <a:gd name="connsiteX60" fmla="*/ 1879600 w 4914900"/>
              <a:gd name="connsiteY60" fmla="*/ 2222500 h 2705100"/>
              <a:gd name="connsiteX61" fmla="*/ 1905000 w 4914900"/>
              <a:gd name="connsiteY61" fmla="*/ 2133600 h 2705100"/>
              <a:gd name="connsiteX62" fmla="*/ 1917700 w 4914900"/>
              <a:gd name="connsiteY62" fmla="*/ 2171700 h 2705100"/>
              <a:gd name="connsiteX63" fmla="*/ 1930400 w 4914900"/>
              <a:gd name="connsiteY63" fmla="*/ 2095500 h 2705100"/>
              <a:gd name="connsiteX64" fmla="*/ 1943100 w 4914900"/>
              <a:gd name="connsiteY64" fmla="*/ 2044700 h 2705100"/>
              <a:gd name="connsiteX65" fmla="*/ 1968500 w 4914900"/>
              <a:gd name="connsiteY65" fmla="*/ 1943100 h 2705100"/>
              <a:gd name="connsiteX66" fmla="*/ 1993900 w 4914900"/>
              <a:gd name="connsiteY66" fmla="*/ 1905000 h 2705100"/>
              <a:gd name="connsiteX67" fmla="*/ 2006600 w 4914900"/>
              <a:gd name="connsiteY67" fmla="*/ 1943100 h 2705100"/>
              <a:gd name="connsiteX68" fmla="*/ 2032000 w 4914900"/>
              <a:gd name="connsiteY68" fmla="*/ 1866900 h 2705100"/>
              <a:gd name="connsiteX69" fmla="*/ 2057400 w 4914900"/>
              <a:gd name="connsiteY69" fmla="*/ 1828800 h 2705100"/>
              <a:gd name="connsiteX70" fmla="*/ 2108200 w 4914900"/>
              <a:gd name="connsiteY70" fmla="*/ 1854200 h 2705100"/>
              <a:gd name="connsiteX71" fmla="*/ 2171700 w 4914900"/>
              <a:gd name="connsiteY71" fmla="*/ 1778000 h 2705100"/>
              <a:gd name="connsiteX72" fmla="*/ 2209800 w 4914900"/>
              <a:gd name="connsiteY72" fmla="*/ 1765300 h 2705100"/>
              <a:gd name="connsiteX73" fmla="*/ 2273300 w 4914900"/>
              <a:gd name="connsiteY73" fmla="*/ 1676400 h 2705100"/>
              <a:gd name="connsiteX74" fmla="*/ 2324100 w 4914900"/>
              <a:gd name="connsiteY74" fmla="*/ 1701800 h 2705100"/>
              <a:gd name="connsiteX75" fmla="*/ 2349500 w 4914900"/>
              <a:gd name="connsiteY75" fmla="*/ 1663700 h 2705100"/>
              <a:gd name="connsiteX76" fmla="*/ 2387600 w 4914900"/>
              <a:gd name="connsiteY76" fmla="*/ 1714500 h 2705100"/>
              <a:gd name="connsiteX77" fmla="*/ 2413000 w 4914900"/>
              <a:gd name="connsiteY77" fmla="*/ 1676400 h 2705100"/>
              <a:gd name="connsiteX78" fmla="*/ 2451100 w 4914900"/>
              <a:gd name="connsiteY78" fmla="*/ 1587500 h 2705100"/>
              <a:gd name="connsiteX79" fmla="*/ 2489200 w 4914900"/>
              <a:gd name="connsiteY79" fmla="*/ 1612900 h 2705100"/>
              <a:gd name="connsiteX80" fmla="*/ 2501900 w 4914900"/>
              <a:gd name="connsiteY80" fmla="*/ 1574800 h 2705100"/>
              <a:gd name="connsiteX81" fmla="*/ 2527300 w 4914900"/>
              <a:gd name="connsiteY81" fmla="*/ 1536700 h 2705100"/>
              <a:gd name="connsiteX82" fmla="*/ 2565400 w 4914900"/>
              <a:gd name="connsiteY82" fmla="*/ 1549400 h 2705100"/>
              <a:gd name="connsiteX83" fmla="*/ 2603500 w 4914900"/>
              <a:gd name="connsiteY83" fmla="*/ 1536700 h 2705100"/>
              <a:gd name="connsiteX84" fmla="*/ 2616200 w 4914900"/>
              <a:gd name="connsiteY84" fmla="*/ 1574800 h 2705100"/>
              <a:gd name="connsiteX85" fmla="*/ 2667000 w 4914900"/>
              <a:gd name="connsiteY85" fmla="*/ 1587500 h 2705100"/>
              <a:gd name="connsiteX86" fmla="*/ 2692400 w 4914900"/>
              <a:gd name="connsiteY86" fmla="*/ 1676400 h 2705100"/>
              <a:gd name="connsiteX87" fmla="*/ 2730500 w 4914900"/>
              <a:gd name="connsiteY87" fmla="*/ 1714500 h 2705100"/>
              <a:gd name="connsiteX88" fmla="*/ 2768600 w 4914900"/>
              <a:gd name="connsiteY88" fmla="*/ 1727200 h 2705100"/>
              <a:gd name="connsiteX89" fmla="*/ 2844800 w 4914900"/>
              <a:gd name="connsiteY89" fmla="*/ 1778000 h 2705100"/>
              <a:gd name="connsiteX90" fmla="*/ 2857500 w 4914900"/>
              <a:gd name="connsiteY90" fmla="*/ 1816100 h 2705100"/>
              <a:gd name="connsiteX91" fmla="*/ 2933700 w 4914900"/>
              <a:gd name="connsiteY91" fmla="*/ 1879600 h 2705100"/>
              <a:gd name="connsiteX92" fmla="*/ 2946400 w 4914900"/>
              <a:gd name="connsiteY92" fmla="*/ 1841500 h 2705100"/>
              <a:gd name="connsiteX93" fmla="*/ 2984500 w 4914900"/>
              <a:gd name="connsiteY93" fmla="*/ 1854200 h 2705100"/>
              <a:gd name="connsiteX94" fmla="*/ 3009900 w 4914900"/>
              <a:gd name="connsiteY94" fmla="*/ 1778000 h 2705100"/>
              <a:gd name="connsiteX95" fmla="*/ 3035300 w 4914900"/>
              <a:gd name="connsiteY95" fmla="*/ 1739900 h 2705100"/>
              <a:gd name="connsiteX96" fmla="*/ 3073400 w 4914900"/>
              <a:gd name="connsiteY96" fmla="*/ 1790700 h 2705100"/>
              <a:gd name="connsiteX97" fmla="*/ 3098800 w 4914900"/>
              <a:gd name="connsiteY97" fmla="*/ 1739900 h 2705100"/>
              <a:gd name="connsiteX98" fmla="*/ 3162300 w 4914900"/>
              <a:gd name="connsiteY98" fmla="*/ 1663700 h 2705100"/>
              <a:gd name="connsiteX99" fmla="*/ 3200400 w 4914900"/>
              <a:gd name="connsiteY99" fmla="*/ 1689100 h 2705100"/>
              <a:gd name="connsiteX100" fmla="*/ 3276600 w 4914900"/>
              <a:gd name="connsiteY100" fmla="*/ 1676400 h 2705100"/>
              <a:gd name="connsiteX101" fmla="*/ 3327400 w 4914900"/>
              <a:gd name="connsiteY101" fmla="*/ 1600200 h 2705100"/>
              <a:gd name="connsiteX102" fmla="*/ 3365500 w 4914900"/>
              <a:gd name="connsiteY102" fmla="*/ 1612900 h 2705100"/>
              <a:gd name="connsiteX103" fmla="*/ 3429000 w 4914900"/>
              <a:gd name="connsiteY103" fmla="*/ 1536700 h 2705100"/>
              <a:gd name="connsiteX104" fmla="*/ 3441700 w 4914900"/>
              <a:gd name="connsiteY104" fmla="*/ 1498600 h 2705100"/>
              <a:gd name="connsiteX105" fmla="*/ 3479800 w 4914900"/>
              <a:gd name="connsiteY105" fmla="*/ 1473200 h 2705100"/>
              <a:gd name="connsiteX106" fmla="*/ 3492500 w 4914900"/>
              <a:gd name="connsiteY106" fmla="*/ 1435100 h 2705100"/>
              <a:gd name="connsiteX107" fmla="*/ 3517900 w 4914900"/>
              <a:gd name="connsiteY107" fmla="*/ 1346200 h 2705100"/>
              <a:gd name="connsiteX108" fmla="*/ 3543300 w 4914900"/>
              <a:gd name="connsiteY108" fmla="*/ 1308100 h 2705100"/>
              <a:gd name="connsiteX109" fmla="*/ 3568700 w 4914900"/>
              <a:gd name="connsiteY109" fmla="*/ 1358900 h 2705100"/>
              <a:gd name="connsiteX110" fmla="*/ 3581400 w 4914900"/>
              <a:gd name="connsiteY110" fmla="*/ 1397000 h 2705100"/>
              <a:gd name="connsiteX111" fmla="*/ 3594100 w 4914900"/>
              <a:gd name="connsiteY111" fmla="*/ 1346200 h 2705100"/>
              <a:gd name="connsiteX112" fmla="*/ 3644900 w 4914900"/>
              <a:gd name="connsiteY112" fmla="*/ 1219200 h 2705100"/>
              <a:gd name="connsiteX113" fmla="*/ 3670300 w 4914900"/>
              <a:gd name="connsiteY113" fmla="*/ 1181100 h 2705100"/>
              <a:gd name="connsiteX114" fmla="*/ 3708400 w 4914900"/>
              <a:gd name="connsiteY114" fmla="*/ 1193800 h 2705100"/>
              <a:gd name="connsiteX115" fmla="*/ 3784600 w 4914900"/>
              <a:gd name="connsiteY115" fmla="*/ 1041400 h 2705100"/>
              <a:gd name="connsiteX116" fmla="*/ 3822700 w 4914900"/>
              <a:gd name="connsiteY116" fmla="*/ 990600 h 2705100"/>
              <a:gd name="connsiteX117" fmla="*/ 3873500 w 4914900"/>
              <a:gd name="connsiteY117" fmla="*/ 863600 h 2705100"/>
              <a:gd name="connsiteX118" fmla="*/ 3898900 w 4914900"/>
              <a:gd name="connsiteY118" fmla="*/ 901700 h 2705100"/>
              <a:gd name="connsiteX119" fmla="*/ 3949700 w 4914900"/>
              <a:gd name="connsiteY119" fmla="*/ 825500 h 2705100"/>
              <a:gd name="connsiteX120" fmla="*/ 3962400 w 4914900"/>
              <a:gd name="connsiteY120" fmla="*/ 863600 h 2705100"/>
              <a:gd name="connsiteX121" fmla="*/ 4013200 w 4914900"/>
              <a:gd name="connsiteY121" fmla="*/ 800100 h 2705100"/>
              <a:gd name="connsiteX122" fmla="*/ 4025900 w 4914900"/>
              <a:gd name="connsiteY122" fmla="*/ 762000 h 2705100"/>
              <a:gd name="connsiteX123" fmla="*/ 4102100 w 4914900"/>
              <a:gd name="connsiteY123" fmla="*/ 787400 h 2705100"/>
              <a:gd name="connsiteX124" fmla="*/ 4127500 w 4914900"/>
              <a:gd name="connsiteY124" fmla="*/ 711200 h 2705100"/>
              <a:gd name="connsiteX125" fmla="*/ 4140200 w 4914900"/>
              <a:gd name="connsiteY125" fmla="*/ 673100 h 2705100"/>
              <a:gd name="connsiteX126" fmla="*/ 4178300 w 4914900"/>
              <a:gd name="connsiteY126" fmla="*/ 685800 h 2705100"/>
              <a:gd name="connsiteX127" fmla="*/ 4203700 w 4914900"/>
              <a:gd name="connsiteY127" fmla="*/ 609600 h 2705100"/>
              <a:gd name="connsiteX128" fmla="*/ 4216400 w 4914900"/>
              <a:gd name="connsiteY128" fmla="*/ 571500 h 2705100"/>
              <a:gd name="connsiteX129" fmla="*/ 4229100 w 4914900"/>
              <a:gd name="connsiteY129" fmla="*/ 482600 h 2705100"/>
              <a:gd name="connsiteX130" fmla="*/ 4267200 w 4914900"/>
              <a:gd name="connsiteY130" fmla="*/ 469900 h 2705100"/>
              <a:gd name="connsiteX131" fmla="*/ 4279900 w 4914900"/>
              <a:gd name="connsiteY131" fmla="*/ 419100 h 2705100"/>
              <a:gd name="connsiteX132" fmla="*/ 4343400 w 4914900"/>
              <a:gd name="connsiteY132" fmla="*/ 342900 h 2705100"/>
              <a:gd name="connsiteX133" fmla="*/ 4368800 w 4914900"/>
              <a:gd name="connsiteY133" fmla="*/ 304800 h 2705100"/>
              <a:gd name="connsiteX134" fmla="*/ 4381500 w 4914900"/>
              <a:gd name="connsiteY134" fmla="*/ 254000 h 2705100"/>
              <a:gd name="connsiteX135" fmla="*/ 4394200 w 4914900"/>
              <a:gd name="connsiteY135" fmla="*/ 215900 h 2705100"/>
              <a:gd name="connsiteX136" fmla="*/ 4432300 w 4914900"/>
              <a:gd name="connsiteY136" fmla="*/ 241300 h 2705100"/>
              <a:gd name="connsiteX137" fmla="*/ 4445000 w 4914900"/>
              <a:gd name="connsiteY137" fmla="*/ 203200 h 2705100"/>
              <a:gd name="connsiteX138" fmla="*/ 4533900 w 4914900"/>
              <a:gd name="connsiteY138" fmla="*/ 114300 h 2705100"/>
              <a:gd name="connsiteX139" fmla="*/ 4559300 w 4914900"/>
              <a:gd name="connsiteY139" fmla="*/ 76200 h 2705100"/>
              <a:gd name="connsiteX140" fmla="*/ 4635500 w 4914900"/>
              <a:gd name="connsiteY140" fmla="*/ 114300 h 2705100"/>
              <a:gd name="connsiteX141" fmla="*/ 4711700 w 4914900"/>
              <a:gd name="connsiteY141" fmla="*/ 76200 h 2705100"/>
              <a:gd name="connsiteX142" fmla="*/ 4749800 w 4914900"/>
              <a:gd name="connsiteY142" fmla="*/ 25400 h 2705100"/>
              <a:gd name="connsiteX143" fmla="*/ 4787900 w 4914900"/>
              <a:gd name="connsiteY143" fmla="*/ 0 h 2705100"/>
              <a:gd name="connsiteX144" fmla="*/ 4813300 w 4914900"/>
              <a:gd name="connsiteY144" fmla="*/ 50800 h 2705100"/>
              <a:gd name="connsiteX145" fmla="*/ 4838700 w 4914900"/>
              <a:gd name="connsiteY145" fmla="*/ 88900 h 2705100"/>
              <a:gd name="connsiteX146" fmla="*/ 4876800 w 4914900"/>
              <a:gd name="connsiteY146" fmla="*/ 50800 h 2705100"/>
              <a:gd name="connsiteX147" fmla="*/ 4914900 w 4914900"/>
              <a:gd name="connsiteY147"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914900" h="2705100">
                <a:moveTo>
                  <a:pt x="0" y="2705100"/>
                </a:moveTo>
                <a:cubicBezTo>
                  <a:pt x="83026" y="2539048"/>
                  <a:pt x="44695" y="2599957"/>
                  <a:pt x="101600" y="2514600"/>
                </a:cubicBezTo>
                <a:cubicBezTo>
                  <a:pt x="114300" y="2518833"/>
                  <a:pt x="130234" y="2517834"/>
                  <a:pt x="139700" y="2527300"/>
                </a:cubicBezTo>
                <a:cubicBezTo>
                  <a:pt x="149166" y="2536766"/>
                  <a:pt x="139413" y="2562153"/>
                  <a:pt x="152400" y="2565400"/>
                </a:cubicBezTo>
                <a:cubicBezTo>
                  <a:pt x="166545" y="2568936"/>
                  <a:pt x="225479" y="2505021"/>
                  <a:pt x="228600" y="2501900"/>
                </a:cubicBezTo>
                <a:cubicBezTo>
                  <a:pt x="260522" y="2406135"/>
                  <a:pt x="217461" y="2524177"/>
                  <a:pt x="266700" y="2425700"/>
                </a:cubicBezTo>
                <a:cubicBezTo>
                  <a:pt x="272687" y="2413726"/>
                  <a:pt x="275167" y="2400300"/>
                  <a:pt x="279400" y="2387600"/>
                </a:cubicBezTo>
                <a:cubicBezTo>
                  <a:pt x="287867" y="2400300"/>
                  <a:pt x="297227" y="2412448"/>
                  <a:pt x="304800" y="2425700"/>
                </a:cubicBezTo>
                <a:cubicBezTo>
                  <a:pt x="314193" y="2442138"/>
                  <a:pt x="311636" y="2472787"/>
                  <a:pt x="330200" y="2476500"/>
                </a:cubicBezTo>
                <a:cubicBezTo>
                  <a:pt x="344580" y="2479376"/>
                  <a:pt x="387667" y="2409349"/>
                  <a:pt x="393700" y="2400300"/>
                </a:cubicBezTo>
                <a:cubicBezTo>
                  <a:pt x="406400" y="2408767"/>
                  <a:pt x="417628" y="2431369"/>
                  <a:pt x="431800" y="2425700"/>
                </a:cubicBezTo>
                <a:cubicBezTo>
                  <a:pt x="449378" y="2418669"/>
                  <a:pt x="447807" y="2391338"/>
                  <a:pt x="457200" y="2374900"/>
                </a:cubicBezTo>
                <a:cubicBezTo>
                  <a:pt x="464773" y="2361648"/>
                  <a:pt x="476401" y="2350748"/>
                  <a:pt x="482600" y="2336800"/>
                </a:cubicBezTo>
                <a:cubicBezTo>
                  <a:pt x="493474" y="2312334"/>
                  <a:pt x="508000" y="2260600"/>
                  <a:pt x="508000" y="2260600"/>
                </a:cubicBezTo>
                <a:cubicBezTo>
                  <a:pt x="516467" y="2277533"/>
                  <a:pt x="525942" y="2293999"/>
                  <a:pt x="533400" y="2311400"/>
                </a:cubicBezTo>
                <a:cubicBezTo>
                  <a:pt x="538673" y="2323705"/>
                  <a:pt x="541128" y="2361929"/>
                  <a:pt x="546100" y="2349500"/>
                </a:cubicBezTo>
                <a:cubicBezTo>
                  <a:pt x="558776" y="2317811"/>
                  <a:pt x="552695" y="2281480"/>
                  <a:pt x="558800" y="2247900"/>
                </a:cubicBezTo>
                <a:cubicBezTo>
                  <a:pt x="561195" y="2234729"/>
                  <a:pt x="567822" y="2222672"/>
                  <a:pt x="571500" y="2209800"/>
                </a:cubicBezTo>
                <a:cubicBezTo>
                  <a:pt x="576295" y="2193017"/>
                  <a:pt x="580414" y="2176039"/>
                  <a:pt x="584200" y="2159000"/>
                </a:cubicBezTo>
                <a:cubicBezTo>
                  <a:pt x="588883" y="2137928"/>
                  <a:pt x="592217" y="2116572"/>
                  <a:pt x="596900" y="2095500"/>
                </a:cubicBezTo>
                <a:cubicBezTo>
                  <a:pt x="607531" y="2047660"/>
                  <a:pt x="608157" y="2049028"/>
                  <a:pt x="622300" y="2006600"/>
                </a:cubicBezTo>
                <a:cubicBezTo>
                  <a:pt x="630767" y="2019300"/>
                  <a:pt x="633220" y="2049527"/>
                  <a:pt x="647700" y="2044700"/>
                </a:cubicBezTo>
                <a:cubicBezTo>
                  <a:pt x="664259" y="2039180"/>
                  <a:pt x="655384" y="2010618"/>
                  <a:pt x="660400" y="1993900"/>
                </a:cubicBezTo>
                <a:cubicBezTo>
                  <a:pt x="668093" y="1968255"/>
                  <a:pt x="685800" y="1917700"/>
                  <a:pt x="685800" y="1917700"/>
                </a:cubicBezTo>
                <a:cubicBezTo>
                  <a:pt x="694267" y="1934633"/>
                  <a:pt x="692833" y="1963908"/>
                  <a:pt x="711200" y="1968500"/>
                </a:cubicBezTo>
                <a:cubicBezTo>
                  <a:pt x="726008" y="1972202"/>
                  <a:pt x="730587" y="1944429"/>
                  <a:pt x="736600" y="1930400"/>
                </a:cubicBezTo>
                <a:cubicBezTo>
                  <a:pt x="785806" y="1815586"/>
                  <a:pt x="710932" y="1937152"/>
                  <a:pt x="774700" y="1841500"/>
                </a:cubicBezTo>
                <a:cubicBezTo>
                  <a:pt x="778933" y="1824567"/>
                  <a:pt x="770841" y="1796220"/>
                  <a:pt x="787400" y="1790700"/>
                </a:cubicBezTo>
                <a:cubicBezTo>
                  <a:pt x="801880" y="1785873"/>
                  <a:pt x="803265" y="1840719"/>
                  <a:pt x="812800" y="1828800"/>
                </a:cubicBezTo>
                <a:cubicBezTo>
                  <a:pt x="834607" y="1801541"/>
                  <a:pt x="827161" y="1760318"/>
                  <a:pt x="838200" y="1727200"/>
                </a:cubicBezTo>
                <a:lnTo>
                  <a:pt x="863600" y="1651000"/>
                </a:lnTo>
                <a:lnTo>
                  <a:pt x="876300" y="1612900"/>
                </a:lnTo>
                <a:cubicBezTo>
                  <a:pt x="889000" y="1625600"/>
                  <a:pt x="896684" y="1648047"/>
                  <a:pt x="914400" y="1651000"/>
                </a:cubicBezTo>
                <a:cubicBezTo>
                  <a:pt x="929456" y="1653509"/>
                  <a:pt x="942449" y="1637087"/>
                  <a:pt x="952500" y="1625600"/>
                </a:cubicBezTo>
                <a:cubicBezTo>
                  <a:pt x="972602" y="1602626"/>
                  <a:pt x="1003300" y="1549400"/>
                  <a:pt x="1003300" y="1549400"/>
                </a:cubicBezTo>
                <a:cubicBezTo>
                  <a:pt x="1011767" y="1566333"/>
                  <a:pt x="1012466" y="1590460"/>
                  <a:pt x="1028700" y="1600200"/>
                </a:cubicBezTo>
                <a:cubicBezTo>
                  <a:pt x="1058793" y="1618256"/>
                  <a:pt x="1103177" y="1538997"/>
                  <a:pt x="1104900" y="1536700"/>
                </a:cubicBezTo>
                <a:cubicBezTo>
                  <a:pt x="1117600" y="1540933"/>
                  <a:pt x="1133534" y="1539934"/>
                  <a:pt x="1143000" y="1549400"/>
                </a:cubicBezTo>
                <a:cubicBezTo>
                  <a:pt x="1158693" y="1565093"/>
                  <a:pt x="1173510" y="1615530"/>
                  <a:pt x="1181100" y="1638300"/>
                </a:cubicBezTo>
                <a:cubicBezTo>
                  <a:pt x="1185333" y="1621367"/>
                  <a:pt x="1185140" y="1602655"/>
                  <a:pt x="1193800" y="1587500"/>
                </a:cubicBezTo>
                <a:cubicBezTo>
                  <a:pt x="1269906" y="1454315"/>
                  <a:pt x="1204948" y="1630255"/>
                  <a:pt x="1244600" y="1511300"/>
                </a:cubicBezTo>
                <a:cubicBezTo>
                  <a:pt x="1253067" y="1524000"/>
                  <a:pt x="1264784" y="1535055"/>
                  <a:pt x="1270000" y="1549400"/>
                </a:cubicBezTo>
                <a:cubicBezTo>
                  <a:pt x="1281930" y="1582207"/>
                  <a:pt x="1295400" y="1651000"/>
                  <a:pt x="1295400" y="1651000"/>
                </a:cubicBezTo>
                <a:cubicBezTo>
                  <a:pt x="1308100" y="1646767"/>
                  <a:pt x="1320800" y="1634067"/>
                  <a:pt x="1333500" y="1638300"/>
                </a:cubicBezTo>
                <a:cubicBezTo>
                  <a:pt x="1369175" y="1650192"/>
                  <a:pt x="1374784" y="1685951"/>
                  <a:pt x="1384300" y="1714500"/>
                </a:cubicBezTo>
                <a:cubicBezTo>
                  <a:pt x="1397000" y="1710267"/>
                  <a:pt x="1410426" y="1695813"/>
                  <a:pt x="1422400" y="1701800"/>
                </a:cubicBezTo>
                <a:cubicBezTo>
                  <a:pt x="1453155" y="1717177"/>
                  <a:pt x="1463532" y="1761696"/>
                  <a:pt x="1473200" y="1790700"/>
                </a:cubicBezTo>
                <a:cubicBezTo>
                  <a:pt x="1481667" y="1778000"/>
                  <a:pt x="1484948" y="1745774"/>
                  <a:pt x="1498600" y="1752600"/>
                </a:cubicBezTo>
                <a:cubicBezTo>
                  <a:pt x="1525904" y="1766252"/>
                  <a:pt x="1537375" y="1800741"/>
                  <a:pt x="1549400" y="1828800"/>
                </a:cubicBezTo>
                <a:cubicBezTo>
                  <a:pt x="1563151" y="1860886"/>
                  <a:pt x="1574800" y="1930400"/>
                  <a:pt x="1574800" y="1930400"/>
                </a:cubicBezTo>
                <a:cubicBezTo>
                  <a:pt x="1587500" y="1926167"/>
                  <a:pt x="1603434" y="1908234"/>
                  <a:pt x="1612900" y="1917700"/>
                </a:cubicBezTo>
                <a:cubicBezTo>
                  <a:pt x="1631832" y="1936632"/>
                  <a:pt x="1619368" y="1974968"/>
                  <a:pt x="1638300" y="1993900"/>
                </a:cubicBezTo>
                <a:lnTo>
                  <a:pt x="1676400" y="2032000"/>
                </a:lnTo>
                <a:cubicBezTo>
                  <a:pt x="1680633" y="2048933"/>
                  <a:pt x="1684305" y="2066017"/>
                  <a:pt x="1689100" y="2082800"/>
                </a:cubicBezTo>
                <a:cubicBezTo>
                  <a:pt x="1692778" y="2095672"/>
                  <a:pt x="1688413" y="2120900"/>
                  <a:pt x="1701800" y="2120900"/>
                </a:cubicBezTo>
                <a:cubicBezTo>
                  <a:pt x="1715187" y="2120900"/>
                  <a:pt x="1710267" y="2095500"/>
                  <a:pt x="1714500" y="2082800"/>
                </a:cubicBezTo>
                <a:cubicBezTo>
                  <a:pt x="1720266" y="2105864"/>
                  <a:pt x="1729489" y="2148275"/>
                  <a:pt x="1739900" y="2171700"/>
                </a:cubicBezTo>
                <a:cubicBezTo>
                  <a:pt x="1792364" y="2289744"/>
                  <a:pt x="1767082" y="2204227"/>
                  <a:pt x="1790700" y="2298700"/>
                </a:cubicBezTo>
                <a:cubicBezTo>
                  <a:pt x="1820333" y="2209800"/>
                  <a:pt x="1778000" y="2294467"/>
                  <a:pt x="1841500" y="2273300"/>
                </a:cubicBezTo>
                <a:cubicBezTo>
                  <a:pt x="1858539" y="2267620"/>
                  <a:pt x="1866900" y="2247900"/>
                  <a:pt x="1879600" y="2235200"/>
                </a:cubicBezTo>
                <a:cubicBezTo>
                  <a:pt x="1910050" y="2326551"/>
                  <a:pt x="1879600" y="2238447"/>
                  <a:pt x="1879600" y="2222500"/>
                </a:cubicBezTo>
                <a:cubicBezTo>
                  <a:pt x="1879600" y="2206553"/>
                  <a:pt x="1899011" y="2151567"/>
                  <a:pt x="1905000" y="2133600"/>
                </a:cubicBezTo>
                <a:cubicBezTo>
                  <a:pt x="1909233" y="2146300"/>
                  <a:pt x="1910274" y="2182839"/>
                  <a:pt x="1917700" y="2171700"/>
                </a:cubicBezTo>
                <a:cubicBezTo>
                  <a:pt x="1931984" y="2150274"/>
                  <a:pt x="1925350" y="2120750"/>
                  <a:pt x="1930400" y="2095500"/>
                </a:cubicBezTo>
                <a:cubicBezTo>
                  <a:pt x="1933823" y="2078384"/>
                  <a:pt x="1939314" y="2061739"/>
                  <a:pt x="1943100" y="2044700"/>
                </a:cubicBezTo>
                <a:cubicBezTo>
                  <a:pt x="1948897" y="2018615"/>
                  <a:pt x="1954883" y="1970333"/>
                  <a:pt x="1968500" y="1943100"/>
                </a:cubicBezTo>
                <a:cubicBezTo>
                  <a:pt x="1975326" y="1929448"/>
                  <a:pt x="1985433" y="1917700"/>
                  <a:pt x="1993900" y="1905000"/>
                </a:cubicBezTo>
                <a:cubicBezTo>
                  <a:pt x="1998133" y="1917700"/>
                  <a:pt x="1997134" y="1952566"/>
                  <a:pt x="2006600" y="1943100"/>
                </a:cubicBezTo>
                <a:cubicBezTo>
                  <a:pt x="2025532" y="1924168"/>
                  <a:pt x="2017148" y="1889177"/>
                  <a:pt x="2032000" y="1866900"/>
                </a:cubicBezTo>
                <a:lnTo>
                  <a:pt x="2057400" y="1828800"/>
                </a:lnTo>
                <a:cubicBezTo>
                  <a:pt x="2074333" y="1837267"/>
                  <a:pt x="2089458" y="1856877"/>
                  <a:pt x="2108200" y="1854200"/>
                </a:cubicBezTo>
                <a:cubicBezTo>
                  <a:pt x="2137644" y="1849994"/>
                  <a:pt x="2152865" y="1793068"/>
                  <a:pt x="2171700" y="1778000"/>
                </a:cubicBezTo>
                <a:cubicBezTo>
                  <a:pt x="2182153" y="1769637"/>
                  <a:pt x="2197100" y="1769533"/>
                  <a:pt x="2209800" y="1765300"/>
                </a:cubicBezTo>
                <a:cubicBezTo>
                  <a:pt x="2239433" y="1676400"/>
                  <a:pt x="2209800" y="1697567"/>
                  <a:pt x="2273300" y="1676400"/>
                </a:cubicBezTo>
                <a:cubicBezTo>
                  <a:pt x="2307469" y="1778906"/>
                  <a:pt x="2284759" y="1770646"/>
                  <a:pt x="2324100" y="1701800"/>
                </a:cubicBezTo>
                <a:cubicBezTo>
                  <a:pt x="2331673" y="1688548"/>
                  <a:pt x="2341033" y="1676400"/>
                  <a:pt x="2349500" y="1663700"/>
                </a:cubicBezTo>
                <a:cubicBezTo>
                  <a:pt x="2362200" y="1680633"/>
                  <a:pt x="2366844" y="1710349"/>
                  <a:pt x="2387600" y="1714500"/>
                </a:cubicBezTo>
                <a:cubicBezTo>
                  <a:pt x="2402567" y="1717493"/>
                  <a:pt x="2405427" y="1689652"/>
                  <a:pt x="2413000" y="1676400"/>
                </a:cubicBezTo>
                <a:cubicBezTo>
                  <a:pt x="2438109" y="1632458"/>
                  <a:pt x="2436852" y="1630244"/>
                  <a:pt x="2451100" y="1587500"/>
                </a:cubicBezTo>
                <a:cubicBezTo>
                  <a:pt x="2463800" y="1595967"/>
                  <a:pt x="2474392" y="1616602"/>
                  <a:pt x="2489200" y="1612900"/>
                </a:cubicBezTo>
                <a:cubicBezTo>
                  <a:pt x="2502187" y="1609653"/>
                  <a:pt x="2495913" y="1586774"/>
                  <a:pt x="2501900" y="1574800"/>
                </a:cubicBezTo>
                <a:cubicBezTo>
                  <a:pt x="2508726" y="1561148"/>
                  <a:pt x="2518833" y="1549400"/>
                  <a:pt x="2527300" y="1536700"/>
                </a:cubicBezTo>
                <a:cubicBezTo>
                  <a:pt x="2540000" y="1540933"/>
                  <a:pt x="2552013" y="1549400"/>
                  <a:pt x="2565400" y="1549400"/>
                </a:cubicBezTo>
                <a:cubicBezTo>
                  <a:pt x="2578787" y="1549400"/>
                  <a:pt x="2591526" y="1530713"/>
                  <a:pt x="2603500" y="1536700"/>
                </a:cubicBezTo>
                <a:cubicBezTo>
                  <a:pt x="2615474" y="1542687"/>
                  <a:pt x="2605747" y="1566437"/>
                  <a:pt x="2616200" y="1574800"/>
                </a:cubicBezTo>
                <a:cubicBezTo>
                  <a:pt x="2629830" y="1585704"/>
                  <a:pt x="2650067" y="1583267"/>
                  <a:pt x="2667000" y="1587500"/>
                </a:cubicBezTo>
                <a:cubicBezTo>
                  <a:pt x="2668694" y="1594274"/>
                  <a:pt x="2685112" y="1665468"/>
                  <a:pt x="2692400" y="1676400"/>
                </a:cubicBezTo>
                <a:cubicBezTo>
                  <a:pt x="2702363" y="1691344"/>
                  <a:pt x="2715556" y="1704537"/>
                  <a:pt x="2730500" y="1714500"/>
                </a:cubicBezTo>
                <a:cubicBezTo>
                  <a:pt x="2741639" y="1721926"/>
                  <a:pt x="2755900" y="1722967"/>
                  <a:pt x="2768600" y="1727200"/>
                </a:cubicBezTo>
                <a:cubicBezTo>
                  <a:pt x="2797630" y="1814291"/>
                  <a:pt x="2752848" y="1716698"/>
                  <a:pt x="2844800" y="1778000"/>
                </a:cubicBezTo>
                <a:cubicBezTo>
                  <a:pt x="2855939" y="1785426"/>
                  <a:pt x="2850858" y="1804477"/>
                  <a:pt x="2857500" y="1816100"/>
                </a:cubicBezTo>
                <a:cubicBezTo>
                  <a:pt x="2890064" y="1873087"/>
                  <a:pt x="2884101" y="1863067"/>
                  <a:pt x="2933700" y="1879600"/>
                </a:cubicBezTo>
                <a:cubicBezTo>
                  <a:pt x="2937933" y="1866900"/>
                  <a:pt x="2934426" y="1847487"/>
                  <a:pt x="2946400" y="1841500"/>
                </a:cubicBezTo>
                <a:cubicBezTo>
                  <a:pt x="2958374" y="1835513"/>
                  <a:pt x="2975034" y="1863666"/>
                  <a:pt x="2984500" y="1854200"/>
                </a:cubicBezTo>
                <a:cubicBezTo>
                  <a:pt x="3003432" y="1835268"/>
                  <a:pt x="2995048" y="1800277"/>
                  <a:pt x="3009900" y="1778000"/>
                </a:cubicBezTo>
                <a:lnTo>
                  <a:pt x="3035300" y="1739900"/>
                </a:lnTo>
                <a:cubicBezTo>
                  <a:pt x="3048000" y="1756833"/>
                  <a:pt x="3052233" y="1790700"/>
                  <a:pt x="3073400" y="1790700"/>
                </a:cubicBezTo>
                <a:cubicBezTo>
                  <a:pt x="3092332" y="1790700"/>
                  <a:pt x="3089407" y="1756338"/>
                  <a:pt x="3098800" y="1739900"/>
                </a:cubicBezTo>
                <a:cubicBezTo>
                  <a:pt x="3122375" y="1698644"/>
                  <a:pt x="3127277" y="1698723"/>
                  <a:pt x="3162300" y="1663700"/>
                </a:cubicBezTo>
                <a:cubicBezTo>
                  <a:pt x="3175000" y="1672167"/>
                  <a:pt x="3189607" y="1678307"/>
                  <a:pt x="3200400" y="1689100"/>
                </a:cubicBezTo>
                <a:cubicBezTo>
                  <a:pt x="3248754" y="1737454"/>
                  <a:pt x="3199834" y="1753166"/>
                  <a:pt x="3276600" y="1676400"/>
                </a:cubicBezTo>
                <a:cubicBezTo>
                  <a:pt x="3286116" y="1647851"/>
                  <a:pt x="3291725" y="1612092"/>
                  <a:pt x="3327400" y="1600200"/>
                </a:cubicBezTo>
                <a:lnTo>
                  <a:pt x="3365500" y="1612900"/>
                </a:lnTo>
                <a:cubicBezTo>
                  <a:pt x="3393587" y="1584813"/>
                  <a:pt x="3411319" y="1572063"/>
                  <a:pt x="3429000" y="1536700"/>
                </a:cubicBezTo>
                <a:cubicBezTo>
                  <a:pt x="3434987" y="1524726"/>
                  <a:pt x="3433337" y="1509053"/>
                  <a:pt x="3441700" y="1498600"/>
                </a:cubicBezTo>
                <a:cubicBezTo>
                  <a:pt x="3451235" y="1486681"/>
                  <a:pt x="3467100" y="1481667"/>
                  <a:pt x="3479800" y="1473200"/>
                </a:cubicBezTo>
                <a:cubicBezTo>
                  <a:pt x="3484033" y="1460500"/>
                  <a:pt x="3488822" y="1447972"/>
                  <a:pt x="3492500" y="1435100"/>
                </a:cubicBezTo>
                <a:cubicBezTo>
                  <a:pt x="3497925" y="1416111"/>
                  <a:pt x="3507750" y="1366500"/>
                  <a:pt x="3517900" y="1346200"/>
                </a:cubicBezTo>
                <a:cubicBezTo>
                  <a:pt x="3524726" y="1332548"/>
                  <a:pt x="3534833" y="1320800"/>
                  <a:pt x="3543300" y="1308100"/>
                </a:cubicBezTo>
                <a:cubicBezTo>
                  <a:pt x="3551767" y="1325033"/>
                  <a:pt x="3561242" y="1341499"/>
                  <a:pt x="3568700" y="1358900"/>
                </a:cubicBezTo>
                <a:cubicBezTo>
                  <a:pt x="3573973" y="1371205"/>
                  <a:pt x="3569426" y="1402987"/>
                  <a:pt x="3581400" y="1397000"/>
                </a:cubicBezTo>
                <a:cubicBezTo>
                  <a:pt x="3597012" y="1389194"/>
                  <a:pt x="3589084" y="1362918"/>
                  <a:pt x="3594100" y="1346200"/>
                </a:cubicBezTo>
                <a:cubicBezTo>
                  <a:pt x="3610534" y="1291421"/>
                  <a:pt x="3618100" y="1266100"/>
                  <a:pt x="3644900" y="1219200"/>
                </a:cubicBezTo>
                <a:cubicBezTo>
                  <a:pt x="3652473" y="1205948"/>
                  <a:pt x="3661833" y="1193800"/>
                  <a:pt x="3670300" y="1181100"/>
                </a:cubicBezTo>
                <a:cubicBezTo>
                  <a:pt x="3683000" y="1185333"/>
                  <a:pt x="3697507" y="1201581"/>
                  <a:pt x="3708400" y="1193800"/>
                </a:cubicBezTo>
                <a:cubicBezTo>
                  <a:pt x="3798328" y="1129565"/>
                  <a:pt x="3728254" y="1116528"/>
                  <a:pt x="3784600" y="1041400"/>
                </a:cubicBezTo>
                <a:lnTo>
                  <a:pt x="3822700" y="990600"/>
                </a:lnTo>
                <a:cubicBezTo>
                  <a:pt x="3854087" y="896439"/>
                  <a:pt x="3836126" y="938347"/>
                  <a:pt x="3873500" y="863600"/>
                </a:cubicBezTo>
                <a:cubicBezTo>
                  <a:pt x="3881967" y="876300"/>
                  <a:pt x="3885248" y="908526"/>
                  <a:pt x="3898900" y="901700"/>
                </a:cubicBezTo>
                <a:cubicBezTo>
                  <a:pt x="3926204" y="888048"/>
                  <a:pt x="3949700" y="825500"/>
                  <a:pt x="3949700" y="825500"/>
                </a:cubicBezTo>
                <a:cubicBezTo>
                  <a:pt x="3953933" y="838200"/>
                  <a:pt x="3956413" y="851626"/>
                  <a:pt x="3962400" y="863600"/>
                </a:cubicBezTo>
                <a:cubicBezTo>
                  <a:pt x="4005232" y="949265"/>
                  <a:pt x="3988516" y="874153"/>
                  <a:pt x="4013200" y="800100"/>
                </a:cubicBezTo>
                <a:lnTo>
                  <a:pt x="4025900" y="762000"/>
                </a:lnTo>
                <a:cubicBezTo>
                  <a:pt x="4048576" y="792235"/>
                  <a:pt x="4064115" y="848176"/>
                  <a:pt x="4102100" y="787400"/>
                </a:cubicBezTo>
                <a:cubicBezTo>
                  <a:pt x="4116290" y="764696"/>
                  <a:pt x="4119033" y="736600"/>
                  <a:pt x="4127500" y="711200"/>
                </a:cubicBezTo>
                <a:lnTo>
                  <a:pt x="4140200" y="673100"/>
                </a:lnTo>
                <a:cubicBezTo>
                  <a:pt x="4152900" y="677333"/>
                  <a:pt x="4168834" y="695266"/>
                  <a:pt x="4178300" y="685800"/>
                </a:cubicBezTo>
                <a:cubicBezTo>
                  <a:pt x="4197232" y="666868"/>
                  <a:pt x="4195233" y="635000"/>
                  <a:pt x="4203700" y="609600"/>
                </a:cubicBezTo>
                <a:lnTo>
                  <a:pt x="4216400" y="571500"/>
                </a:lnTo>
                <a:cubicBezTo>
                  <a:pt x="4220633" y="541867"/>
                  <a:pt x="4215713" y="509374"/>
                  <a:pt x="4229100" y="482600"/>
                </a:cubicBezTo>
                <a:cubicBezTo>
                  <a:pt x="4235087" y="470626"/>
                  <a:pt x="4258837" y="480353"/>
                  <a:pt x="4267200" y="469900"/>
                </a:cubicBezTo>
                <a:cubicBezTo>
                  <a:pt x="4278104" y="456270"/>
                  <a:pt x="4273771" y="435443"/>
                  <a:pt x="4279900" y="419100"/>
                </a:cubicBezTo>
                <a:cubicBezTo>
                  <a:pt x="4301384" y="361809"/>
                  <a:pt x="4298208" y="373028"/>
                  <a:pt x="4343400" y="342900"/>
                </a:cubicBezTo>
                <a:cubicBezTo>
                  <a:pt x="4351867" y="330200"/>
                  <a:pt x="4362787" y="318829"/>
                  <a:pt x="4368800" y="304800"/>
                </a:cubicBezTo>
                <a:cubicBezTo>
                  <a:pt x="4375676" y="288757"/>
                  <a:pt x="4376705" y="270783"/>
                  <a:pt x="4381500" y="254000"/>
                </a:cubicBezTo>
                <a:cubicBezTo>
                  <a:pt x="4385178" y="241128"/>
                  <a:pt x="4389967" y="228600"/>
                  <a:pt x="4394200" y="215900"/>
                </a:cubicBezTo>
                <a:cubicBezTo>
                  <a:pt x="4406900" y="224367"/>
                  <a:pt x="4417492" y="245002"/>
                  <a:pt x="4432300" y="241300"/>
                </a:cubicBezTo>
                <a:cubicBezTo>
                  <a:pt x="4445287" y="238053"/>
                  <a:pt x="4439013" y="215174"/>
                  <a:pt x="4445000" y="203200"/>
                </a:cubicBezTo>
                <a:cubicBezTo>
                  <a:pt x="4473712" y="145777"/>
                  <a:pt x="4479303" y="168897"/>
                  <a:pt x="4533900" y="114300"/>
                </a:cubicBezTo>
                <a:cubicBezTo>
                  <a:pt x="4544693" y="103507"/>
                  <a:pt x="4550833" y="88900"/>
                  <a:pt x="4559300" y="76200"/>
                </a:cubicBezTo>
                <a:cubicBezTo>
                  <a:pt x="4578563" y="89042"/>
                  <a:pt x="4609210" y="114300"/>
                  <a:pt x="4635500" y="114300"/>
                </a:cubicBezTo>
                <a:cubicBezTo>
                  <a:pt x="4656158" y="114300"/>
                  <a:pt x="4698858" y="89042"/>
                  <a:pt x="4711700" y="76200"/>
                </a:cubicBezTo>
                <a:cubicBezTo>
                  <a:pt x="4726667" y="61233"/>
                  <a:pt x="4734833" y="40367"/>
                  <a:pt x="4749800" y="25400"/>
                </a:cubicBezTo>
                <a:cubicBezTo>
                  <a:pt x="4760593" y="14607"/>
                  <a:pt x="4775200" y="8467"/>
                  <a:pt x="4787900" y="0"/>
                </a:cubicBezTo>
                <a:cubicBezTo>
                  <a:pt x="4796367" y="16933"/>
                  <a:pt x="4803907" y="34362"/>
                  <a:pt x="4813300" y="50800"/>
                </a:cubicBezTo>
                <a:cubicBezTo>
                  <a:pt x="4820873" y="64052"/>
                  <a:pt x="4823436" y="88900"/>
                  <a:pt x="4838700" y="88900"/>
                </a:cubicBezTo>
                <a:cubicBezTo>
                  <a:pt x="4856661" y="88900"/>
                  <a:pt x="4865302" y="64598"/>
                  <a:pt x="4876800" y="50800"/>
                </a:cubicBezTo>
                <a:cubicBezTo>
                  <a:pt x="4948602" y="-35363"/>
                  <a:pt x="4874509" y="40391"/>
                  <a:pt x="49149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C0881BC0-0CEC-1246-BA6B-17231C63B656}"/>
              </a:ext>
            </a:extLst>
          </p:cNvPr>
          <p:cNvSpPr/>
          <p:nvPr/>
        </p:nvSpPr>
        <p:spPr>
          <a:xfrm>
            <a:off x="3004457" y="3476276"/>
            <a:ext cx="5176157" cy="2663267"/>
          </a:xfrm>
          <a:custGeom>
            <a:avLst/>
            <a:gdLst>
              <a:gd name="connsiteX0" fmla="*/ 0 w 5176157"/>
              <a:gd name="connsiteY0" fmla="*/ 2663267 h 2663267"/>
              <a:gd name="connsiteX1" fmla="*/ 114300 w 5176157"/>
              <a:gd name="connsiteY1" fmla="*/ 2581624 h 2663267"/>
              <a:gd name="connsiteX2" fmla="*/ 163286 w 5176157"/>
              <a:gd name="connsiteY2" fmla="*/ 2565295 h 2663267"/>
              <a:gd name="connsiteX3" fmla="*/ 212272 w 5176157"/>
              <a:gd name="connsiteY3" fmla="*/ 2532638 h 2663267"/>
              <a:gd name="connsiteX4" fmla="*/ 277586 w 5176157"/>
              <a:gd name="connsiteY4" fmla="*/ 2565295 h 2663267"/>
              <a:gd name="connsiteX5" fmla="*/ 342900 w 5176157"/>
              <a:gd name="connsiteY5" fmla="*/ 2597953 h 2663267"/>
              <a:gd name="connsiteX6" fmla="*/ 391886 w 5176157"/>
              <a:gd name="connsiteY6" fmla="*/ 2548967 h 2663267"/>
              <a:gd name="connsiteX7" fmla="*/ 489857 w 5176157"/>
              <a:gd name="connsiteY7" fmla="*/ 2483653 h 2663267"/>
              <a:gd name="connsiteX8" fmla="*/ 538843 w 5176157"/>
              <a:gd name="connsiteY8" fmla="*/ 2532638 h 2663267"/>
              <a:gd name="connsiteX9" fmla="*/ 636814 w 5176157"/>
              <a:gd name="connsiteY9" fmla="*/ 2499981 h 2663267"/>
              <a:gd name="connsiteX10" fmla="*/ 718457 w 5176157"/>
              <a:gd name="connsiteY10" fmla="*/ 2450995 h 2663267"/>
              <a:gd name="connsiteX11" fmla="*/ 767443 w 5176157"/>
              <a:gd name="connsiteY11" fmla="*/ 2483653 h 2663267"/>
              <a:gd name="connsiteX12" fmla="*/ 832757 w 5176157"/>
              <a:gd name="connsiteY12" fmla="*/ 2434667 h 2663267"/>
              <a:gd name="connsiteX13" fmla="*/ 865414 w 5176157"/>
              <a:gd name="connsiteY13" fmla="*/ 2385681 h 2663267"/>
              <a:gd name="connsiteX14" fmla="*/ 898072 w 5176157"/>
              <a:gd name="connsiteY14" fmla="*/ 2353024 h 2663267"/>
              <a:gd name="connsiteX15" fmla="*/ 963386 w 5176157"/>
              <a:gd name="connsiteY15" fmla="*/ 2385681 h 2663267"/>
              <a:gd name="connsiteX16" fmla="*/ 979714 w 5176157"/>
              <a:gd name="connsiteY16" fmla="*/ 2450995 h 2663267"/>
              <a:gd name="connsiteX17" fmla="*/ 1012372 w 5176157"/>
              <a:gd name="connsiteY17" fmla="*/ 2483653 h 2663267"/>
              <a:gd name="connsiteX18" fmla="*/ 1159329 w 5176157"/>
              <a:gd name="connsiteY18" fmla="*/ 2402010 h 2663267"/>
              <a:gd name="connsiteX19" fmla="*/ 1224643 w 5176157"/>
              <a:gd name="connsiteY19" fmla="*/ 2385681 h 2663267"/>
              <a:gd name="connsiteX20" fmla="*/ 1273629 w 5176157"/>
              <a:gd name="connsiteY20" fmla="*/ 2434667 h 2663267"/>
              <a:gd name="connsiteX21" fmla="*/ 1322614 w 5176157"/>
              <a:gd name="connsiteY21" fmla="*/ 2499981 h 2663267"/>
              <a:gd name="connsiteX22" fmla="*/ 1420586 w 5176157"/>
              <a:gd name="connsiteY22" fmla="*/ 2467324 h 2663267"/>
              <a:gd name="connsiteX23" fmla="*/ 1469572 w 5176157"/>
              <a:gd name="connsiteY23" fmla="*/ 2483653 h 2663267"/>
              <a:gd name="connsiteX24" fmla="*/ 1502229 w 5176157"/>
              <a:gd name="connsiteY24" fmla="*/ 2532638 h 2663267"/>
              <a:gd name="connsiteX25" fmla="*/ 1551214 w 5176157"/>
              <a:gd name="connsiteY25" fmla="*/ 2516310 h 2663267"/>
              <a:gd name="connsiteX26" fmla="*/ 1616529 w 5176157"/>
              <a:gd name="connsiteY26" fmla="*/ 2483653 h 2663267"/>
              <a:gd name="connsiteX27" fmla="*/ 1649186 w 5176157"/>
              <a:gd name="connsiteY27" fmla="*/ 2450995 h 2663267"/>
              <a:gd name="connsiteX28" fmla="*/ 1747157 w 5176157"/>
              <a:gd name="connsiteY28" fmla="*/ 2516310 h 2663267"/>
              <a:gd name="connsiteX29" fmla="*/ 1845129 w 5176157"/>
              <a:gd name="connsiteY29" fmla="*/ 2483653 h 2663267"/>
              <a:gd name="connsiteX30" fmla="*/ 1894114 w 5176157"/>
              <a:gd name="connsiteY30" fmla="*/ 2467324 h 2663267"/>
              <a:gd name="connsiteX31" fmla="*/ 2041072 w 5176157"/>
              <a:gd name="connsiteY31" fmla="*/ 2450995 h 2663267"/>
              <a:gd name="connsiteX32" fmla="*/ 2090057 w 5176157"/>
              <a:gd name="connsiteY32" fmla="*/ 2434667 h 2663267"/>
              <a:gd name="connsiteX33" fmla="*/ 2188029 w 5176157"/>
              <a:gd name="connsiteY33" fmla="*/ 2450995 h 2663267"/>
              <a:gd name="connsiteX34" fmla="*/ 2237014 w 5176157"/>
              <a:gd name="connsiteY34" fmla="*/ 2467324 h 2663267"/>
              <a:gd name="connsiteX35" fmla="*/ 2286000 w 5176157"/>
              <a:gd name="connsiteY35" fmla="*/ 2450995 h 2663267"/>
              <a:gd name="connsiteX36" fmla="*/ 2334986 w 5176157"/>
              <a:gd name="connsiteY36" fmla="*/ 2467324 h 2663267"/>
              <a:gd name="connsiteX37" fmla="*/ 2449286 w 5176157"/>
              <a:gd name="connsiteY37" fmla="*/ 2385681 h 2663267"/>
              <a:gd name="connsiteX38" fmla="*/ 2498272 w 5176157"/>
              <a:gd name="connsiteY38" fmla="*/ 2369353 h 2663267"/>
              <a:gd name="connsiteX39" fmla="*/ 2563586 w 5176157"/>
              <a:gd name="connsiteY39" fmla="*/ 2418338 h 2663267"/>
              <a:gd name="connsiteX40" fmla="*/ 2579914 w 5176157"/>
              <a:gd name="connsiteY40" fmla="*/ 2467324 h 2663267"/>
              <a:gd name="connsiteX41" fmla="*/ 2596243 w 5176157"/>
              <a:gd name="connsiteY41" fmla="*/ 2418338 h 2663267"/>
              <a:gd name="connsiteX42" fmla="*/ 2628900 w 5176157"/>
              <a:gd name="connsiteY42" fmla="*/ 2369353 h 2663267"/>
              <a:gd name="connsiteX43" fmla="*/ 2645229 w 5176157"/>
              <a:gd name="connsiteY43" fmla="*/ 2320367 h 2663267"/>
              <a:gd name="connsiteX44" fmla="*/ 2694214 w 5176157"/>
              <a:gd name="connsiteY44" fmla="*/ 2304038 h 2663267"/>
              <a:gd name="connsiteX45" fmla="*/ 2726872 w 5176157"/>
              <a:gd name="connsiteY45" fmla="*/ 2353024 h 2663267"/>
              <a:gd name="connsiteX46" fmla="*/ 2759529 w 5176157"/>
              <a:gd name="connsiteY46" fmla="*/ 2304038 h 2663267"/>
              <a:gd name="connsiteX47" fmla="*/ 2857500 w 5176157"/>
              <a:gd name="connsiteY47" fmla="*/ 2189738 h 2663267"/>
              <a:gd name="connsiteX48" fmla="*/ 2906486 w 5176157"/>
              <a:gd name="connsiteY48" fmla="*/ 2206067 h 2663267"/>
              <a:gd name="connsiteX49" fmla="*/ 2939143 w 5176157"/>
              <a:gd name="connsiteY49" fmla="*/ 2255053 h 2663267"/>
              <a:gd name="connsiteX50" fmla="*/ 2971800 w 5176157"/>
              <a:gd name="connsiteY50" fmla="*/ 2189738 h 2663267"/>
              <a:gd name="connsiteX51" fmla="*/ 3069772 w 5176157"/>
              <a:gd name="connsiteY51" fmla="*/ 2124424 h 2663267"/>
              <a:gd name="connsiteX52" fmla="*/ 3118757 w 5176157"/>
              <a:gd name="connsiteY52" fmla="*/ 2173410 h 2663267"/>
              <a:gd name="connsiteX53" fmla="*/ 3135086 w 5176157"/>
              <a:gd name="connsiteY53" fmla="*/ 2222395 h 2663267"/>
              <a:gd name="connsiteX54" fmla="*/ 3167743 w 5176157"/>
              <a:gd name="connsiteY54" fmla="*/ 2271381 h 2663267"/>
              <a:gd name="connsiteX55" fmla="*/ 3282043 w 5176157"/>
              <a:gd name="connsiteY55" fmla="*/ 2173410 h 2663267"/>
              <a:gd name="connsiteX56" fmla="*/ 3331029 w 5176157"/>
              <a:gd name="connsiteY56" fmla="*/ 2189738 h 2663267"/>
              <a:gd name="connsiteX57" fmla="*/ 3412672 w 5176157"/>
              <a:gd name="connsiteY57" fmla="*/ 2173410 h 2663267"/>
              <a:gd name="connsiteX58" fmla="*/ 3477986 w 5176157"/>
              <a:gd name="connsiteY58" fmla="*/ 2189738 h 2663267"/>
              <a:gd name="connsiteX59" fmla="*/ 3510643 w 5176157"/>
              <a:gd name="connsiteY59" fmla="*/ 2238724 h 2663267"/>
              <a:gd name="connsiteX60" fmla="*/ 3608614 w 5176157"/>
              <a:gd name="connsiteY60" fmla="*/ 2206067 h 2663267"/>
              <a:gd name="connsiteX61" fmla="*/ 3657600 w 5176157"/>
              <a:gd name="connsiteY61" fmla="*/ 2222395 h 2663267"/>
              <a:gd name="connsiteX62" fmla="*/ 3739243 w 5176157"/>
              <a:gd name="connsiteY62" fmla="*/ 2140753 h 2663267"/>
              <a:gd name="connsiteX63" fmla="*/ 3820886 w 5176157"/>
              <a:gd name="connsiteY63" fmla="*/ 2091767 h 2663267"/>
              <a:gd name="connsiteX64" fmla="*/ 3869872 w 5176157"/>
              <a:gd name="connsiteY64" fmla="*/ 2140753 h 2663267"/>
              <a:gd name="connsiteX65" fmla="*/ 3886200 w 5176157"/>
              <a:gd name="connsiteY65" fmla="*/ 2059110 h 2663267"/>
              <a:gd name="connsiteX66" fmla="*/ 3967843 w 5176157"/>
              <a:gd name="connsiteY66" fmla="*/ 1961138 h 2663267"/>
              <a:gd name="connsiteX67" fmla="*/ 4016829 w 5176157"/>
              <a:gd name="connsiteY67" fmla="*/ 2026453 h 2663267"/>
              <a:gd name="connsiteX68" fmla="*/ 4049486 w 5176157"/>
              <a:gd name="connsiteY68" fmla="*/ 1993795 h 2663267"/>
              <a:gd name="connsiteX69" fmla="*/ 4098472 w 5176157"/>
              <a:gd name="connsiteY69" fmla="*/ 1863167 h 2663267"/>
              <a:gd name="connsiteX70" fmla="*/ 4114800 w 5176157"/>
              <a:gd name="connsiteY70" fmla="*/ 1797853 h 2663267"/>
              <a:gd name="connsiteX71" fmla="*/ 4147457 w 5176157"/>
              <a:gd name="connsiteY71" fmla="*/ 1732538 h 2663267"/>
              <a:gd name="connsiteX72" fmla="*/ 4180114 w 5176157"/>
              <a:gd name="connsiteY72" fmla="*/ 1634567 h 2663267"/>
              <a:gd name="connsiteX73" fmla="*/ 4196443 w 5176157"/>
              <a:gd name="connsiteY73" fmla="*/ 1389638 h 2663267"/>
              <a:gd name="connsiteX74" fmla="*/ 4212772 w 5176157"/>
              <a:gd name="connsiteY74" fmla="*/ 1324324 h 2663267"/>
              <a:gd name="connsiteX75" fmla="*/ 4261757 w 5176157"/>
              <a:gd name="connsiteY75" fmla="*/ 1259010 h 2663267"/>
              <a:gd name="connsiteX76" fmla="*/ 4294414 w 5176157"/>
              <a:gd name="connsiteY76" fmla="*/ 1161038 h 2663267"/>
              <a:gd name="connsiteX77" fmla="*/ 4327072 w 5176157"/>
              <a:gd name="connsiteY77" fmla="*/ 1014081 h 2663267"/>
              <a:gd name="connsiteX78" fmla="*/ 4343400 w 5176157"/>
              <a:gd name="connsiteY78" fmla="*/ 965095 h 2663267"/>
              <a:gd name="connsiteX79" fmla="*/ 4376057 w 5176157"/>
              <a:gd name="connsiteY79" fmla="*/ 997753 h 2663267"/>
              <a:gd name="connsiteX80" fmla="*/ 4408714 w 5176157"/>
              <a:gd name="connsiteY80" fmla="*/ 948767 h 2663267"/>
              <a:gd name="connsiteX81" fmla="*/ 4425043 w 5176157"/>
              <a:gd name="connsiteY81" fmla="*/ 867124 h 2663267"/>
              <a:gd name="connsiteX82" fmla="*/ 4441372 w 5176157"/>
              <a:gd name="connsiteY82" fmla="*/ 818138 h 2663267"/>
              <a:gd name="connsiteX83" fmla="*/ 4490357 w 5176157"/>
              <a:gd name="connsiteY83" fmla="*/ 867124 h 2663267"/>
              <a:gd name="connsiteX84" fmla="*/ 4506686 w 5176157"/>
              <a:gd name="connsiteY84" fmla="*/ 916110 h 2663267"/>
              <a:gd name="connsiteX85" fmla="*/ 4523014 w 5176157"/>
              <a:gd name="connsiteY85" fmla="*/ 850795 h 2663267"/>
              <a:gd name="connsiteX86" fmla="*/ 4572000 w 5176157"/>
              <a:gd name="connsiteY86" fmla="*/ 736495 h 2663267"/>
              <a:gd name="connsiteX87" fmla="*/ 4620986 w 5176157"/>
              <a:gd name="connsiteY87" fmla="*/ 720167 h 2663267"/>
              <a:gd name="connsiteX88" fmla="*/ 4653643 w 5176157"/>
              <a:gd name="connsiteY88" fmla="*/ 475238 h 2663267"/>
              <a:gd name="connsiteX89" fmla="*/ 4669972 w 5176157"/>
              <a:gd name="connsiteY89" fmla="*/ 426253 h 2663267"/>
              <a:gd name="connsiteX90" fmla="*/ 4718957 w 5176157"/>
              <a:gd name="connsiteY90" fmla="*/ 377267 h 2663267"/>
              <a:gd name="connsiteX91" fmla="*/ 4767943 w 5176157"/>
              <a:gd name="connsiteY91" fmla="*/ 360938 h 2663267"/>
              <a:gd name="connsiteX92" fmla="*/ 4816929 w 5176157"/>
              <a:gd name="connsiteY92" fmla="*/ 311953 h 2663267"/>
              <a:gd name="connsiteX93" fmla="*/ 4849586 w 5176157"/>
              <a:gd name="connsiteY93" fmla="*/ 262967 h 2663267"/>
              <a:gd name="connsiteX94" fmla="*/ 4898572 w 5176157"/>
              <a:gd name="connsiteY94" fmla="*/ 295624 h 2663267"/>
              <a:gd name="connsiteX95" fmla="*/ 4947557 w 5176157"/>
              <a:gd name="connsiteY95" fmla="*/ 246638 h 2663267"/>
              <a:gd name="connsiteX96" fmla="*/ 5012872 w 5176157"/>
              <a:gd name="connsiteY96" fmla="*/ 164995 h 2663267"/>
              <a:gd name="connsiteX97" fmla="*/ 5110843 w 5176157"/>
              <a:gd name="connsiteY97" fmla="*/ 116010 h 2663267"/>
              <a:gd name="connsiteX98" fmla="*/ 5159829 w 5176157"/>
              <a:gd name="connsiteY98" fmla="*/ 1710 h 2663267"/>
              <a:gd name="connsiteX99" fmla="*/ 5176157 w 5176157"/>
              <a:gd name="connsiteY99" fmla="*/ 1710 h 266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76157" h="2663267">
                <a:moveTo>
                  <a:pt x="0" y="2663267"/>
                </a:moveTo>
                <a:cubicBezTo>
                  <a:pt x="38100" y="2636053"/>
                  <a:pt x="74151" y="2605713"/>
                  <a:pt x="114300" y="2581624"/>
                </a:cubicBezTo>
                <a:cubicBezTo>
                  <a:pt x="129059" y="2572768"/>
                  <a:pt x="147891" y="2572992"/>
                  <a:pt x="163286" y="2565295"/>
                </a:cubicBezTo>
                <a:cubicBezTo>
                  <a:pt x="180839" y="2556519"/>
                  <a:pt x="195943" y="2543524"/>
                  <a:pt x="212272" y="2532638"/>
                </a:cubicBezTo>
                <a:cubicBezTo>
                  <a:pt x="234043" y="2543524"/>
                  <a:pt x="260374" y="2548083"/>
                  <a:pt x="277586" y="2565295"/>
                </a:cubicBezTo>
                <a:cubicBezTo>
                  <a:pt x="332015" y="2619724"/>
                  <a:pt x="244927" y="2630609"/>
                  <a:pt x="342900" y="2597953"/>
                </a:cubicBezTo>
                <a:cubicBezTo>
                  <a:pt x="359229" y="2581624"/>
                  <a:pt x="373658" y="2563144"/>
                  <a:pt x="391886" y="2548967"/>
                </a:cubicBezTo>
                <a:cubicBezTo>
                  <a:pt x="422867" y="2524871"/>
                  <a:pt x="489857" y="2483653"/>
                  <a:pt x="489857" y="2483653"/>
                </a:cubicBezTo>
                <a:cubicBezTo>
                  <a:pt x="506186" y="2499981"/>
                  <a:pt x="515892" y="2530088"/>
                  <a:pt x="538843" y="2532638"/>
                </a:cubicBezTo>
                <a:cubicBezTo>
                  <a:pt x="573056" y="2536439"/>
                  <a:pt x="636814" y="2499981"/>
                  <a:pt x="636814" y="2499981"/>
                </a:cubicBezTo>
                <a:cubicBezTo>
                  <a:pt x="657265" y="2479531"/>
                  <a:pt x="682122" y="2444939"/>
                  <a:pt x="718457" y="2450995"/>
                </a:cubicBezTo>
                <a:cubicBezTo>
                  <a:pt x="737815" y="2454221"/>
                  <a:pt x="751114" y="2472767"/>
                  <a:pt x="767443" y="2483653"/>
                </a:cubicBezTo>
                <a:cubicBezTo>
                  <a:pt x="789214" y="2467324"/>
                  <a:pt x="813514" y="2453910"/>
                  <a:pt x="832757" y="2434667"/>
                </a:cubicBezTo>
                <a:cubicBezTo>
                  <a:pt x="846634" y="2420790"/>
                  <a:pt x="853155" y="2401005"/>
                  <a:pt x="865414" y="2385681"/>
                </a:cubicBezTo>
                <a:cubicBezTo>
                  <a:pt x="875031" y="2373660"/>
                  <a:pt x="887186" y="2363910"/>
                  <a:pt x="898072" y="2353024"/>
                </a:cubicBezTo>
                <a:cubicBezTo>
                  <a:pt x="919843" y="2363910"/>
                  <a:pt x="947803" y="2366982"/>
                  <a:pt x="963386" y="2385681"/>
                </a:cubicBezTo>
                <a:cubicBezTo>
                  <a:pt x="977753" y="2402921"/>
                  <a:pt x="969678" y="2430923"/>
                  <a:pt x="979714" y="2450995"/>
                </a:cubicBezTo>
                <a:cubicBezTo>
                  <a:pt x="986599" y="2464765"/>
                  <a:pt x="1001486" y="2472767"/>
                  <a:pt x="1012372" y="2483653"/>
                </a:cubicBezTo>
                <a:cubicBezTo>
                  <a:pt x="1100094" y="2425170"/>
                  <a:pt x="1083882" y="2423566"/>
                  <a:pt x="1159329" y="2402010"/>
                </a:cubicBezTo>
                <a:cubicBezTo>
                  <a:pt x="1180907" y="2395845"/>
                  <a:pt x="1202872" y="2391124"/>
                  <a:pt x="1224643" y="2385681"/>
                </a:cubicBezTo>
                <a:cubicBezTo>
                  <a:pt x="1240972" y="2402010"/>
                  <a:pt x="1258601" y="2417134"/>
                  <a:pt x="1273629" y="2434667"/>
                </a:cubicBezTo>
                <a:cubicBezTo>
                  <a:pt x="1291340" y="2455329"/>
                  <a:pt x="1296048" y="2494077"/>
                  <a:pt x="1322614" y="2499981"/>
                </a:cubicBezTo>
                <a:cubicBezTo>
                  <a:pt x="1356218" y="2507449"/>
                  <a:pt x="1420586" y="2467324"/>
                  <a:pt x="1420586" y="2467324"/>
                </a:cubicBezTo>
                <a:cubicBezTo>
                  <a:pt x="1436915" y="2472767"/>
                  <a:pt x="1456132" y="2472901"/>
                  <a:pt x="1469572" y="2483653"/>
                </a:cubicBezTo>
                <a:cubicBezTo>
                  <a:pt x="1484896" y="2495912"/>
                  <a:pt x="1484008" y="2525350"/>
                  <a:pt x="1502229" y="2532638"/>
                </a:cubicBezTo>
                <a:cubicBezTo>
                  <a:pt x="1518209" y="2539030"/>
                  <a:pt x="1535394" y="2523090"/>
                  <a:pt x="1551214" y="2516310"/>
                </a:cubicBezTo>
                <a:cubicBezTo>
                  <a:pt x="1573587" y="2506722"/>
                  <a:pt x="1594757" y="2494539"/>
                  <a:pt x="1616529" y="2483653"/>
                </a:cubicBezTo>
                <a:cubicBezTo>
                  <a:pt x="1627415" y="2472767"/>
                  <a:pt x="1634001" y="2453526"/>
                  <a:pt x="1649186" y="2450995"/>
                </a:cubicBezTo>
                <a:cubicBezTo>
                  <a:pt x="1712450" y="2440451"/>
                  <a:pt x="1720493" y="2476314"/>
                  <a:pt x="1747157" y="2516310"/>
                </a:cubicBezTo>
                <a:lnTo>
                  <a:pt x="1845129" y="2483653"/>
                </a:lnTo>
                <a:lnTo>
                  <a:pt x="1894114" y="2467324"/>
                </a:lnTo>
                <a:cubicBezTo>
                  <a:pt x="2050430" y="2519429"/>
                  <a:pt x="1943302" y="2516175"/>
                  <a:pt x="2041072" y="2450995"/>
                </a:cubicBezTo>
                <a:cubicBezTo>
                  <a:pt x="2055393" y="2441448"/>
                  <a:pt x="2073729" y="2440110"/>
                  <a:pt x="2090057" y="2434667"/>
                </a:cubicBezTo>
                <a:cubicBezTo>
                  <a:pt x="2122714" y="2440110"/>
                  <a:pt x="2155710" y="2443813"/>
                  <a:pt x="2188029" y="2450995"/>
                </a:cubicBezTo>
                <a:cubicBezTo>
                  <a:pt x="2204831" y="2454729"/>
                  <a:pt x="2219802" y="2467324"/>
                  <a:pt x="2237014" y="2467324"/>
                </a:cubicBezTo>
                <a:cubicBezTo>
                  <a:pt x="2254226" y="2467324"/>
                  <a:pt x="2269671" y="2456438"/>
                  <a:pt x="2286000" y="2450995"/>
                </a:cubicBezTo>
                <a:cubicBezTo>
                  <a:pt x="2302329" y="2456438"/>
                  <a:pt x="2317774" y="2467324"/>
                  <a:pt x="2334986" y="2467324"/>
                </a:cubicBezTo>
                <a:cubicBezTo>
                  <a:pt x="2394016" y="2467324"/>
                  <a:pt x="2406085" y="2416539"/>
                  <a:pt x="2449286" y="2385681"/>
                </a:cubicBezTo>
                <a:cubicBezTo>
                  <a:pt x="2463292" y="2375677"/>
                  <a:pt x="2481943" y="2374796"/>
                  <a:pt x="2498272" y="2369353"/>
                </a:cubicBezTo>
                <a:cubicBezTo>
                  <a:pt x="2520043" y="2385681"/>
                  <a:pt x="2546164" y="2397432"/>
                  <a:pt x="2563586" y="2418338"/>
                </a:cubicBezTo>
                <a:cubicBezTo>
                  <a:pt x="2574605" y="2431561"/>
                  <a:pt x="2562702" y="2467324"/>
                  <a:pt x="2579914" y="2467324"/>
                </a:cubicBezTo>
                <a:cubicBezTo>
                  <a:pt x="2597126" y="2467324"/>
                  <a:pt x="2588546" y="2433733"/>
                  <a:pt x="2596243" y="2418338"/>
                </a:cubicBezTo>
                <a:cubicBezTo>
                  <a:pt x="2605019" y="2400786"/>
                  <a:pt x="2620124" y="2386905"/>
                  <a:pt x="2628900" y="2369353"/>
                </a:cubicBezTo>
                <a:cubicBezTo>
                  <a:pt x="2636597" y="2353958"/>
                  <a:pt x="2633058" y="2332538"/>
                  <a:pt x="2645229" y="2320367"/>
                </a:cubicBezTo>
                <a:cubicBezTo>
                  <a:pt x="2657399" y="2308196"/>
                  <a:pt x="2677886" y="2309481"/>
                  <a:pt x="2694214" y="2304038"/>
                </a:cubicBezTo>
                <a:cubicBezTo>
                  <a:pt x="2705100" y="2320367"/>
                  <a:pt x="2707247" y="2353024"/>
                  <a:pt x="2726872" y="2353024"/>
                </a:cubicBezTo>
                <a:cubicBezTo>
                  <a:pt x="2746497" y="2353024"/>
                  <a:pt x="2748123" y="2320007"/>
                  <a:pt x="2759529" y="2304038"/>
                </a:cubicBezTo>
                <a:cubicBezTo>
                  <a:pt x="2811896" y="2230723"/>
                  <a:pt x="2798158" y="2249080"/>
                  <a:pt x="2857500" y="2189738"/>
                </a:cubicBezTo>
                <a:cubicBezTo>
                  <a:pt x="2873829" y="2195181"/>
                  <a:pt x="2893046" y="2195315"/>
                  <a:pt x="2906486" y="2206067"/>
                </a:cubicBezTo>
                <a:cubicBezTo>
                  <a:pt x="2921810" y="2218326"/>
                  <a:pt x="2920104" y="2259813"/>
                  <a:pt x="2939143" y="2255053"/>
                </a:cubicBezTo>
                <a:cubicBezTo>
                  <a:pt x="2962758" y="2249149"/>
                  <a:pt x="2957652" y="2209545"/>
                  <a:pt x="2971800" y="2189738"/>
                </a:cubicBezTo>
                <a:cubicBezTo>
                  <a:pt x="3010022" y="2136228"/>
                  <a:pt x="3015974" y="2142357"/>
                  <a:pt x="3069772" y="2124424"/>
                </a:cubicBezTo>
                <a:cubicBezTo>
                  <a:pt x="3086100" y="2140753"/>
                  <a:pt x="3105948" y="2154196"/>
                  <a:pt x="3118757" y="2173410"/>
                </a:cubicBezTo>
                <a:cubicBezTo>
                  <a:pt x="3128304" y="2187731"/>
                  <a:pt x="3127389" y="2207000"/>
                  <a:pt x="3135086" y="2222395"/>
                </a:cubicBezTo>
                <a:cubicBezTo>
                  <a:pt x="3143862" y="2239948"/>
                  <a:pt x="3156857" y="2255052"/>
                  <a:pt x="3167743" y="2271381"/>
                </a:cubicBezTo>
                <a:cubicBezTo>
                  <a:pt x="3201262" y="2226689"/>
                  <a:pt x="3219284" y="2182376"/>
                  <a:pt x="3282043" y="2173410"/>
                </a:cubicBezTo>
                <a:cubicBezTo>
                  <a:pt x="3299082" y="2170976"/>
                  <a:pt x="3314700" y="2184295"/>
                  <a:pt x="3331029" y="2189738"/>
                </a:cubicBezTo>
                <a:cubicBezTo>
                  <a:pt x="3399336" y="2292200"/>
                  <a:pt x="3323407" y="2211667"/>
                  <a:pt x="3412672" y="2173410"/>
                </a:cubicBezTo>
                <a:cubicBezTo>
                  <a:pt x="3433299" y="2164570"/>
                  <a:pt x="3456215" y="2184295"/>
                  <a:pt x="3477986" y="2189738"/>
                </a:cubicBezTo>
                <a:cubicBezTo>
                  <a:pt x="3488872" y="2206067"/>
                  <a:pt x="3491170" y="2236290"/>
                  <a:pt x="3510643" y="2238724"/>
                </a:cubicBezTo>
                <a:cubicBezTo>
                  <a:pt x="3544801" y="2242994"/>
                  <a:pt x="3608614" y="2206067"/>
                  <a:pt x="3608614" y="2206067"/>
                </a:cubicBezTo>
                <a:cubicBezTo>
                  <a:pt x="3624943" y="2211510"/>
                  <a:pt x="3640622" y="2225225"/>
                  <a:pt x="3657600" y="2222395"/>
                </a:cubicBezTo>
                <a:cubicBezTo>
                  <a:pt x="3702818" y="2214859"/>
                  <a:pt x="3715797" y="2170061"/>
                  <a:pt x="3739243" y="2140753"/>
                </a:cubicBezTo>
                <a:cubicBezTo>
                  <a:pt x="3771846" y="2099999"/>
                  <a:pt x="3770962" y="2108408"/>
                  <a:pt x="3820886" y="2091767"/>
                </a:cubicBezTo>
                <a:cubicBezTo>
                  <a:pt x="3837215" y="2108096"/>
                  <a:pt x="3849218" y="2151080"/>
                  <a:pt x="3869872" y="2140753"/>
                </a:cubicBezTo>
                <a:cubicBezTo>
                  <a:pt x="3894695" y="2128341"/>
                  <a:pt x="3877424" y="2085439"/>
                  <a:pt x="3886200" y="2059110"/>
                </a:cubicBezTo>
                <a:cubicBezTo>
                  <a:pt x="3909876" y="1988080"/>
                  <a:pt x="3912920" y="1997753"/>
                  <a:pt x="3967843" y="1961138"/>
                </a:cubicBezTo>
                <a:cubicBezTo>
                  <a:pt x="3984172" y="1982910"/>
                  <a:pt x="3991561" y="2016346"/>
                  <a:pt x="4016829" y="2026453"/>
                </a:cubicBezTo>
                <a:cubicBezTo>
                  <a:pt x="4031123" y="2032170"/>
                  <a:pt x="4041848" y="2007162"/>
                  <a:pt x="4049486" y="1993795"/>
                </a:cubicBezTo>
                <a:cubicBezTo>
                  <a:pt x="4059344" y="1976543"/>
                  <a:pt x="4090016" y="1892763"/>
                  <a:pt x="4098472" y="1863167"/>
                </a:cubicBezTo>
                <a:cubicBezTo>
                  <a:pt x="4104637" y="1841589"/>
                  <a:pt x="4106920" y="1818866"/>
                  <a:pt x="4114800" y="1797853"/>
                </a:cubicBezTo>
                <a:cubicBezTo>
                  <a:pt x="4123347" y="1775061"/>
                  <a:pt x="4138417" y="1755138"/>
                  <a:pt x="4147457" y="1732538"/>
                </a:cubicBezTo>
                <a:cubicBezTo>
                  <a:pt x="4160241" y="1700577"/>
                  <a:pt x="4180114" y="1634567"/>
                  <a:pt x="4180114" y="1634567"/>
                </a:cubicBezTo>
                <a:cubicBezTo>
                  <a:pt x="4185557" y="1552924"/>
                  <a:pt x="4187877" y="1471013"/>
                  <a:pt x="4196443" y="1389638"/>
                </a:cubicBezTo>
                <a:cubicBezTo>
                  <a:pt x="4198792" y="1367320"/>
                  <a:pt x="4202736" y="1344396"/>
                  <a:pt x="4212772" y="1324324"/>
                </a:cubicBezTo>
                <a:cubicBezTo>
                  <a:pt x="4224943" y="1299983"/>
                  <a:pt x="4245429" y="1280781"/>
                  <a:pt x="4261757" y="1259010"/>
                </a:cubicBezTo>
                <a:cubicBezTo>
                  <a:pt x="4272643" y="1226353"/>
                  <a:pt x="4287663" y="1194793"/>
                  <a:pt x="4294414" y="1161038"/>
                </a:cubicBezTo>
                <a:cubicBezTo>
                  <a:pt x="4305640" y="1104911"/>
                  <a:pt x="4311697" y="1067894"/>
                  <a:pt x="4327072" y="1014081"/>
                </a:cubicBezTo>
                <a:cubicBezTo>
                  <a:pt x="4331800" y="997531"/>
                  <a:pt x="4337957" y="981424"/>
                  <a:pt x="4343400" y="965095"/>
                </a:cubicBezTo>
                <a:cubicBezTo>
                  <a:pt x="4354286" y="975981"/>
                  <a:pt x="4361122" y="1001487"/>
                  <a:pt x="4376057" y="997753"/>
                </a:cubicBezTo>
                <a:cubicBezTo>
                  <a:pt x="4395096" y="992993"/>
                  <a:pt x="4401823" y="967142"/>
                  <a:pt x="4408714" y="948767"/>
                </a:cubicBezTo>
                <a:cubicBezTo>
                  <a:pt x="4418459" y="922781"/>
                  <a:pt x="4418312" y="894049"/>
                  <a:pt x="4425043" y="867124"/>
                </a:cubicBezTo>
                <a:cubicBezTo>
                  <a:pt x="4429218" y="850426"/>
                  <a:pt x="4435929" y="834467"/>
                  <a:pt x="4441372" y="818138"/>
                </a:cubicBezTo>
                <a:cubicBezTo>
                  <a:pt x="4457700" y="834467"/>
                  <a:pt x="4477548" y="847910"/>
                  <a:pt x="4490357" y="867124"/>
                </a:cubicBezTo>
                <a:cubicBezTo>
                  <a:pt x="4499904" y="881445"/>
                  <a:pt x="4491291" y="923808"/>
                  <a:pt x="4506686" y="916110"/>
                </a:cubicBezTo>
                <a:cubicBezTo>
                  <a:pt x="4526758" y="906074"/>
                  <a:pt x="4516849" y="872373"/>
                  <a:pt x="4523014" y="850795"/>
                </a:cubicBezTo>
                <a:cubicBezTo>
                  <a:pt x="4530820" y="823473"/>
                  <a:pt x="4554586" y="753909"/>
                  <a:pt x="4572000" y="736495"/>
                </a:cubicBezTo>
                <a:cubicBezTo>
                  <a:pt x="4584171" y="724324"/>
                  <a:pt x="4604657" y="725610"/>
                  <a:pt x="4620986" y="720167"/>
                </a:cubicBezTo>
                <a:cubicBezTo>
                  <a:pt x="4628847" y="649412"/>
                  <a:pt x="4637354" y="548535"/>
                  <a:pt x="4653643" y="475238"/>
                </a:cubicBezTo>
                <a:cubicBezTo>
                  <a:pt x="4657377" y="458436"/>
                  <a:pt x="4664529" y="442581"/>
                  <a:pt x="4669972" y="426253"/>
                </a:cubicBezTo>
                <a:cubicBezTo>
                  <a:pt x="4736151" y="525521"/>
                  <a:pt x="4673831" y="456238"/>
                  <a:pt x="4718957" y="377267"/>
                </a:cubicBezTo>
                <a:cubicBezTo>
                  <a:pt x="4727496" y="362323"/>
                  <a:pt x="4751614" y="366381"/>
                  <a:pt x="4767943" y="360938"/>
                </a:cubicBezTo>
                <a:cubicBezTo>
                  <a:pt x="4784272" y="344610"/>
                  <a:pt x="4802146" y="329693"/>
                  <a:pt x="4816929" y="311953"/>
                </a:cubicBezTo>
                <a:cubicBezTo>
                  <a:pt x="4829492" y="296877"/>
                  <a:pt x="4830343" y="266816"/>
                  <a:pt x="4849586" y="262967"/>
                </a:cubicBezTo>
                <a:cubicBezTo>
                  <a:pt x="4868829" y="259118"/>
                  <a:pt x="4882243" y="284738"/>
                  <a:pt x="4898572" y="295624"/>
                </a:cubicBezTo>
                <a:cubicBezTo>
                  <a:pt x="4914900" y="279295"/>
                  <a:pt x="4932774" y="264378"/>
                  <a:pt x="4947557" y="246638"/>
                </a:cubicBezTo>
                <a:cubicBezTo>
                  <a:pt x="4989991" y="195717"/>
                  <a:pt x="4965367" y="203000"/>
                  <a:pt x="5012872" y="164995"/>
                </a:cubicBezTo>
                <a:cubicBezTo>
                  <a:pt x="5058091" y="128819"/>
                  <a:pt x="5059103" y="133256"/>
                  <a:pt x="5110843" y="116010"/>
                </a:cubicBezTo>
                <a:cubicBezTo>
                  <a:pt x="5123335" y="66043"/>
                  <a:pt x="5122241" y="39298"/>
                  <a:pt x="5159829" y="1710"/>
                </a:cubicBezTo>
                <a:cubicBezTo>
                  <a:pt x="5163678" y="-2139"/>
                  <a:pt x="5170714" y="1710"/>
                  <a:pt x="5176157" y="171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D8B0922E-439E-8A4D-A2B4-947ABC1AC4A9}"/>
              </a:ext>
            </a:extLst>
          </p:cNvPr>
          <p:cNvSpPr/>
          <p:nvPr/>
        </p:nvSpPr>
        <p:spPr>
          <a:xfrm>
            <a:off x="3020786" y="4685405"/>
            <a:ext cx="5519057" cy="1454138"/>
          </a:xfrm>
          <a:custGeom>
            <a:avLst/>
            <a:gdLst>
              <a:gd name="connsiteX0" fmla="*/ 0 w 5519057"/>
              <a:gd name="connsiteY0" fmla="*/ 1454138 h 1454138"/>
              <a:gd name="connsiteX1" fmla="*/ 16328 w 5519057"/>
              <a:gd name="connsiteY1" fmla="*/ 1339838 h 1454138"/>
              <a:gd name="connsiteX2" fmla="*/ 65314 w 5519057"/>
              <a:gd name="connsiteY2" fmla="*/ 1209209 h 1454138"/>
              <a:gd name="connsiteX3" fmla="*/ 81643 w 5519057"/>
              <a:gd name="connsiteY3" fmla="*/ 1160224 h 1454138"/>
              <a:gd name="connsiteX4" fmla="*/ 130628 w 5519057"/>
              <a:gd name="connsiteY4" fmla="*/ 1192881 h 1454138"/>
              <a:gd name="connsiteX5" fmla="*/ 163285 w 5519057"/>
              <a:gd name="connsiteY5" fmla="*/ 1111238 h 1454138"/>
              <a:gd name="connsiteX6" fmla="*/ 228600 w 5519057"/>
              <a:gd name="connsiteY6" fmla="*/ 686695 h 1454138"/>
              <a:gd name="connsiteX7" fmla="*/ 277585 w 5519057"/>
              <a:gd name="connsiteY7" fmla="*/ 621381 h 1454138"/>
              <a:gd name="connsiteX8" fmla="*/ 293914 w 5519057"/>
              <a:gd name="connsiteY8" fmla="*/ 572395 h 1454138"/>
              <a:gd name="connsiteX9" fmla="*/ 342900 w 5519057"/>
              <a:gd name="connsiteY9" fmla="*/ 588724 h 1454138"/>
              <a:gd name="connsiteX10" fmla="*/ 359228 w 5519057"/>
              <a:gd name="connsiteY10" fmla="*/ 458095 h 1454138"/>
              <a:gd name="connsiteX11" fmla="*/ 408214 w 5519057"/>
              <a:gd name="connsiteY11" fmla="*/ 474424 h 1454138"/>
              <a:gd name="connsiteX12" fmla="*/ 489857 w 5519057"/>
              <a:gd name="connsiteY12" fmla="*/ 327466 h 1454138"/>
              <a:gd name="connsiteX13" fmla="*/ 538843 w 5519057"/>
              <a:gd name="connsiteY13" fmla="*/ 245824 h 1454138"/>
              <a:gd name="connsiteX14" fmla="*/ 555171 w 5519057"/>
              <a:gd name="connsiteY14" fmla="*/ 180509 h 1454138"/>
              <a:gd name="connsiteX15" fmla="*/ 604157 w 5519057"/>
              <a:gd name="connsiteY15" fmla="*/ 196838 h 1454138"/>
              <a:gd name="connsiteX16" fmla="*/ 636814 w 5519057"/>
              <a:gd name="connsiteY16" fmla="*/ 66209 h 1454138"/>
              <a:gd name="connsiteX17" fmla="*/ 718457 w 5519057"/>
              <a:gd name="connsiteY17" fmla="*/ 49881 h 1454138"/>
              <a:gd name="connsiteX18" fmla="*/ 783771 w 5519057"/>
              <a:gd name="connsiteY18" fmla="*/ 66209 h 1454138"/>
              <a:gd name="connsiteX19" fmla="*/ 832757 w 5519057"/>
              <a:gd name="connsiteY19" fmla="*/ 895 h 1454138"/>
              <a:gd name="connsiteX20" fmla="*/ 930728 w 5519057"/>
              <a:gd name="connsiteY20" fmla="*/ 98866 h 1454138"/>
              <a:gd name="connsiteX21" fmla="*/ 979714 w 5519057"/>
              <a:gd name="connsiteY21" fmla="*/ 82538 h 1454138"/>
              <a:gd name="connsiteX22" fmla="*/ 1061357 w 5519057"/>
              <a:gd name="connsiteY22" fmla="*/ 131524 h 1454138"/>
              <a:gd name="connsiteX23" fmla="*/ 1077685 w 5519057"/>
              <a:gd name="connsiteY23" fmla="*/ 82538 h 1454138"/>
              <a:gd name="connsiteX24" fmla="*/ 1159328 w 5519057"/>
              <a:gd name="connsiteY24" fmla="*/ 164181 h 1454138"/>
              <a:gd name="connsiteX25" fmla="*/ 1191985 w 5519057"/>
              <a:gd name="connsiteY25" fmla="*/ 115195 h 1454138"/>
              <a:gd name="connsiteX26" fmla="*/ 1273628 w 5519057"/>
              <a:gd name="connsiteY26" fmla="*/ 213166 h 1454138"/>
              <a:gd name="connsiteX27" fmla="*/ 1371600 w 5519057"/>
              <a:gd name="connsiteY27" fmla="*/ 164181 h 1454138"/>
              <a:gd name="connsiteX28" fmla="*/ 1404257 w 5519057"/>
              <a:gd name="connsiteY28" fmla="*/ 213166 h 1454138"/>
              <a:gd name="connsiteX29" fmla="*/ 1436914 w 5519057"/>
              <a:gd name="connsiteY29" fmla="*/ 245824 h 1454138"/>
              <a:gd name="connsiteX30" fmla="*/ 1469571 w 5519057"/>
              <a:gd name="connsiteY30" fmla="*/ 213166 h 1454138"/>
              <a:gd name="connsiteX31" fmla="*/ 1502228 w 5519057"/>
              <a:gd name="connsiteY31" fmla="*/ 164181 h 1454138"/>
              <a:gd name="connsiteX32" fmla="*/ 1551214 w 5519057"/>
              <a:gd name="connsiteY32" fmla="*/ 196838 h 1454138"/>
              <a:gd name="connsiteX33" fmla="*/ 1583871 w 5519057"/>
              <a:gd name="connsiteY33" fmla="*/ 245824 h 1454138"/>
              <a:gd name="connsiteX34" fmla="*/ 1681843 w 5519057"/>
              <a:gd name="connsiteY34" fmla="*/ 164181 h 1454138"/>
              <a:gd name="connsiteX35" fmla="*/ 1763485 w 5519057"/>
              <a:gd name="connsiteY35" fmla="*/ 196838 h 1454138"/>
              <a:gd name="connsiteX36" fmla="*/ 1796143 w 5519057"/>
              <a:gd name="connsiteY36" fmla="*/ 245824 h 1454138"/>
              <a:gd name="connsiteX37" fmla="*/ 1910443 w 5519057"/>
              <a:gd name="connsiteY37" fmla="*/ 164181 h 1454138"/>
              <a:gd name="connsiteX38" fmla="*/ 1959428 w 5519057"/>
              <a:gd name="connsiteY38" fmla="*/ 147852 h 1454138"/>
              <a:gd name="connsiteX39" fmla="*/ 2041071 w 5519057"/>
              <a:gd name="connsiteY39" fmla="*/ 229495 h 1454138"/>
              <a:gd name="connsiteX40" fmla="*/ 2090057 w 5519057"/>
              <a:gd name="connsiteY40" fmla="*/ 262152 h 1454138"/>
              <a:gd name="connsiteX41" fmla="*/ 2171700 w 5519057"/>
              <a:gd name="connsiteY41" fmla="*/ 409109 h 1454138"/>
              <a:gd name="connsiteX42" fmla="*/ 2220685 w 5519057"/>
              <a:gd name="connsiteY42" fmla="*/ 392781 h 1454138"/>
              <a:gd name="connsiteX43" fmla="*/ 2334985 w 5519057"/>
              <a:gd name="connsiteY43" fmla="*/ 474424 h 1454138"/>
              <a:gd name="connsiteX44" fmla="*/ 2351314 w 5519057"/>
              <a:gd name="connsiteY44" fmla="*/ 523409 h 1454138"/>
              <a:gd name="connsiteX45" fmla="*/ 2400300 w 5519057"/>
              <a:gd name="connsiteY45" fmla="*/ 507081 h 1454138"/>
              <a:gd name="connsiteX46" fmla="*/ 2432957 w 5519057"/>
              <a:gd name="connsiteY46" fmla="*/ 572395 h 1454138"/>
              <a:gd name="connsiteX47" fmla="*/ 2449285 w 5519057"/>
              <a:gd name="connsiteY47" fmla="*/ 637709 h 1454138"/>
              <a:gd name="connsiteX48" fmla="*/ 2547257 w 5519057"/>
              <a:gd name="connsiteY48" fmla="*/ 670366 h 1454138"/>
              <a:gd name="connsiteX49" fmla="*/ 2579914 w 5519057"/>
              <a:gd name="connsiteY49" fmla="*/ 719352 h 1454138"/>
              <a:gd name="connsiteX50" fmla="*/ 2596243 w 5519057"/>
              <a:gd name="connsiteY50" fmla="*/ 768338 h 1454138"/>
              <a:gd name="connsiteX51" fmla="*/ 2645228 w 5519057"/>
              <a:gd name="connsiteY51" fmla="*/ 752009 h 1454138"/>
              <a:gd name="connsiteX52" fmla="*/ 2694214 w 5519057"/>
              <a:gd name="connsiteY52" fmla="*/ 784666 h 1454138"/>
              <a:gd name="connsiteX53" fmla="*/ 2726871 w 5519057"/>
              <a:gd name="connsiteY53" fmla="*/ 833652 h 1454138"/>
              <a:gd name="connsiteX54" fmla="*/ 2792185 w 5519057"/>
              <a:gd name="connsiteY54" fmla="*/ 768338 h 1454138"/>
              <a:gd name="connsiteX55" fmla="*/ 2890157 w 5519057"/>
              <a:gd name="connsiteY55" fmla="*/ 735681 h 1454138"/>
              <a:gd name="connsiteX56" fmla="*/ 3004457 w 5519057"/>
              <a:gd name="connsiteY56" fmla="*/ 784666 h 1454138"/>
              <a:gd name="connsiteX57" fmla="*/ 3053443 w 5519057"/>
              <a:gd name="connsiteY57" fmla="*/ 752009 h 1454138"/>
              <a:gd name="connsiteX58" fmla="*/ 3102428 w 5519057"/>
              <a:gd name="connsiteY58" fmla="*/ 768338 h 1454138"/>
              <a:gd name="connsiteX59" fmla="*/ 3135085 w 5519057"/>
              <a:gd name="connsiteY59" fmla="*/ 817324 h 1454138"/>
              <a:gd name="connsiteX60" fmla="*/ 3151414 w 5519057"/>
              <a:gd name="connsiteY60" fmla="*/ 768338 h 1454138"/>
              <a:gd name="connsiteX61" fmla="*/ 3233057 w 5519057"/>
              <a:gd name="connsiteY61" fmla="*/ 703024 h 1454138"/>
              <a:gd name="connsiteX62" fmla="*/ 3282043 w 5519057"/>
              <a:gd name="connsiteY62" fmla="*/ 719352 h 1454138"/>
              <a:gd name="connsiteX63" fmla="*/ 3314700 w 5519057"/>
              <a:gd name="connsiteY63" fmla="*/ 768338 h 1454138"/>
              <a:gd name="connsiteX64" fmla="*/ 3380014 w 5519057"/>
              <a:gd name="connsiteY64" fmla="*/ 703024 h 1454138"/>
              <a:gd name="connsiteX65" fmla="*/ 3429000 w 5519057"/>
              <a:gd name="connsiteY65" fmla="*/ 686695 h 1454138"/>
              <a:gd name="connsiteX66" fmla="*/ 3477985 w 5519057"/>
              <a:gd name="connsiteY66" fmla="*/ 703024 h 1454138"/>
              <a:gd name="connsiteX67" fmla="*/ 3510643 w 5519057"/>
              <a:gd name="connsiteY67" fmla="*/ 752009 h 1454138"/>
              <a:gd name="connsiteX68" fmla="*/ 3543300 w 5519057"/>
              <a:gd name="connsiteY68" fmla="*/ 686695 h 1454138"/>
              <a:gd name="connsiteX69" fmla="*/ 3592285 w 5519057"/>
              <a:gd name="connsiteY69" fmla="*/ 654038 h 1454138"/>
              <a:gd name="connsiteX70" fmla="*/ 3657600 w 5519057"/>
              <a:gd name="connsiteY70" fmla="*/ 670366 h 1454138"/>
              <a:gd name="connsiteX71" fmla="*/ 3690257 w 5519057"/>
              <a:gd name="connsiteY71" fmla="*/ 703024 h 1454138"/>
              <a:gd name="connsiteX72" fmla="*/ 3722914 w 5519057"/>
              <a:gd name="connsiteY72" fmla="*/ 654038 h 1454138"/>
              <a:gd name="connsiteX73" fmla="*/ 3820885 w 5519057"/>
              <a:gd name="connsiteY73" fmla="*/ 605052 h 1454138"/>
              <a:gd name="connsiteX74" fmla="*/ 3853543 w 5519057"/>
              <a:gd name="connsiteY74" fmla="*/ 637709 h 1454138"/>
              <a:gd name="connsiteX75" fmla="*/ 3886200 w 5519057"/>
              <a:gd name="connsiteY75" fmla="*/ 686695 h 1454138"/>
              <a:gd name="connsiteX76" fmla="*/ 3935185 w 5519057"/>
              <a:gd name="connsiteY76" fmla="*/ 719352 h 1454138"/>
              <a:gd name="connsiteX77" fmla="*/ 3967843 w 5519057"/>
              <a:gd name="connsiteY77" fmla="*/ 752009 h 1454138"/>
              <a:gd name="connsiteX78" fmla="*/ 4016828 w 5519057"/>
              <a:gd name="connsiteY78" fmla="*/ 670366 h 1454138"/>
              <a:gd name="connsiteX79" fmla="*/ 4114800 w 5519057"/>
              <a:gd name="connsiteY79" fmla="*/ 621381 h 1454138"/>
              <a:gd name="connsiteX80" fmla="*/ 4163785 w 5519057"/>
              <a:gd name="connsiteY80" fmla="*/ 588724 h 1454138"/>
              <a:gd name="connsiteX81" fmla="*/ 4245428 w 5519057"/>
              <a:gd name="connsiteY81" fmla="*/ 588724 h 1454138"/>
              <a:gd name="connsiteX82" fmla="*/ 4310743 w 5519057"/>
              <a:gd name="connsiteY82" fmla="*/ 572395 h 1454138"/>
              <a:gd name="connsiteX83" fmla="*/ 4359728 w 5519057"/>
              <a:gd name="connsiteY83" fmla="*/ 507081 h 1454138"/>
              <a:gd name="connsiteX84" fmla="*/ 4408714 w 5519057"/>
              <a:gd name="connsiteY84" fmla="*/ 474424 h 1454138"/>
              <a:gd name="connsiteX85" fmla="*/ 4457700 w 5519057"/>
              <a:gd name="connsiteY85" fmla="*/ 523409 h 1454138"/>
              <a:gd name="connsiteX86" fmla="*/ 4474028 w 5519057"/>
              <a:gd name="connsiteY86" fmla="*/ 572395 h 1454138"/>
              <a:gd name="connsiteX87" fmla="*/ 4523014 w 5519057"/>
              <a:gd name="connsiteY87" fmla="*/ 490752 h 1454138"/>
              <a:gd name="connsiteX88" fmla="*/ 4572000 w 5519057"/>
              <a:gd name="connsiteY88" fmla="*/ 458095 h 1454138"/>
              <a:gd name="connsiteX89" fmla="*/ 4620985 w 5519057"/>
              <a:gd name="connsiteY89" fmla="*/ 490752 h 1454138"/>
              <a:gd name="connsiteX90" fmla="*/ 4702628 w 5519057"/>
              <a:gd name="connsiteY90" fmla="*/ 441766 h 1454138"/>
              <a:gd name="connsiteX91" fmla="*/ 4735285 w 5519057"/>
              <a:gd name="connsiteY91" fmla="*/ 474424 h 1454138"/>
              <a:gd name="connsiteX92" fmla="*/ 4800600 w 5519057"/>
              <a:gd name="connsiteY92" fmla="*/ 572395 h 1454138"/>
              <a:gd name="connsiteX93" fmla="*/ 4816928 w 5519057"/>
              <a:gd name="connsiteY93" fmla="*/ 523409 h 1454138"/>
              <a:gd name="connsiteX94" fmla="*/ 4914900 w 5519057"/>
              <a:gd name="connsiteY94" fmla="*/ 539738 h 1454138"/>
              <a:gd name="connsiteX95" fmla="*/ 4963885 w 5519057"/>
              <a:gd name="connsiteY95" fmla="*/ 523409 h 1454138"/>
              <a:gd name="connsiteX96" fmla="*/ 5029200 w 5519057"/>
              <a:gd name="connsiteY96" fmla="*/ 539738 h 1454138"/>
              <a:gd name="connsiteX97" fmla="*/ 5078185 w 5519057"/>
              <a:gd name="connsiteY97" fmla="*/ 523409 h 1454138"/>
              <a:gd name="connsiteX98" fmla="*/ 5192485 w 5519057"/>
              <a:gd name="connsiteY98" fmla="*/ 441766 h 1454138"/>
              <a:gd name="connsiteX99" fmla="*/ 5323114 w 5519057"/>
              <a:gd name="connsiteY99" fmla="*/ 441766 h 1454138"/>
              <a:gd name="connsiteX100" fmla="*/ 5372100 w 5519057"/>
              <a:gd name="connsiteY100" fmla="*/ 425438 h 1454138"/>
              <a:gd name="connsiteX101" fmla="*/ 5404757 w 5519057"/>
              <a:gd name="connsiteY101" fmla="*/ 474424 h 1454138"/>
              <a:gd name="connsiteX102" fmla="*/ 5437414 w 5519057"/>
              <a:gd name="connsiteY102" fmla="*/ 441766 h 1454138"/>
              <a:gd name="connsiteX103" fmla="*/ 5519057 w 5519057"/>
              <a:gd name="connsiteY103" fmla="*/ 458095 h 14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19057" h="1454138">
                <a:moveTo>
                  <a:pt x="0" y="1454138"/>
                </a:moveTo>
                <a:cubicBezTo>
                  <a:pt x="5443" y="1416038"/>
                  <a:pt x="12078" y="1378089"/>
                  <a:pt x="16328" y="1339838"/>
                </a:cubicBezTo>
                <a:cubicBezTo>
                  <a:pt x="37882" y="1145852"/>
                  <a:pt x="-1816" y="1108514"/>
                  <a:pt x="65314" y="1209209"/>
                </a:cubicBezTo>
                <a:cubicBezTo>
                  <a:pt x="70757" y="1192881"/>
                  <a:pt x="64945" y="1164398"/>
                  <a:pt x="81643" y="1160224"/>
                </a:cubicBezTo>
                <a:cubicBezTo>
                  <a:pt x="100681" y="1155465"/>
                  <a:pt x="113800" y="1202978"/>
                  <a:pt x="130628" y="1192881"/>
                </a:cubicBezTo>
                <a:cubicBezTo>
                  <a:pt x="155762" y="1177801"/>
                  <a:pt x="152399" y="1138452"/>
                  <a:pt x="163285" y="1111238"/>
                </a:cubicBezTo>
                <a:cubicBezTo>
                  <a:pt x="191154" y="790758"/>
                  <a:pt x="127254" y="828580"/>
                  <a:pt x="228600" y="686695"/>
                </a:cubicBezTo>
                <a:cubicBezTo>
                  <a:pt x="244418" y="664550"/>
                  <a:pt x="261257" y="643152"/>
                  <a:pt x="277585" y="621381"/>
                </a:cubicBezTo>
                <a:cubicBezTo>
                  <a:pt x="283028" y="605052"/>
                  <a:pt x="278519" y="580092"/>
                  <a:pt x="293914" y="572395"/>
                </a:cubicBezTo>
                <a:cubicBezTo>
                  <a:pt x="309309" y="564698"/>
                  <a:pt x="334361" y="603668"/>
                  <a:pt x="342900" y="588724"/>
                </a:cubicBezTo>
                <a:cubicBezTo>
                  <a:pt x="364671" y="550624"/>
                  <a:pt x="353785" y="501638"/>
                  <a:pt x="359228" y="458095"/>
                </a:cubicBezTo>
                <a:cubicBezTo>
                  <a:pt x="375557" y="463538"/>
                  <a:pt x="394208" y="484428"/>
                  <a:pt x="408214" y="474424"/>
                </a:cubicBezTo>
                <a:cubicBezTo>
                  <a:pt x="488299" y="417220"/>
                  <a:pt x="458825" y="389528"/>
                  <a:pt x="489857" y="327466"/>
                </a:cubicBezTo>
                <a:cubicBezTo>
                  <a:pt x="504050" y="299080"/>
                  <a:pt x="522514" y="273038"/>
                  <a:pt x="538843" y="245824"/>
                </a:cubicBezTo>
                <a:cubicBezTo>
                  <a:pt x="544286" y="224052"/>
                  <a:pt x="537218" y="193974"/>
                  <a:pt x="555171" y="180509"/>
                </a:cubicBezTo>
                <a:cubicBezTo>
                  <a:pt x="568941" y="170182"/>
                  <a:pt x="594153" y="210844"/>
                  <a:pt x="604157" y="196838"/>
                </a:cubicBezTo>
                <a:cubicBezTo>
                  <a:pt x="630245" y="160315"/>
                  <a:pt x="636814" y="66209"/>
                  <a:pt x="636814" y="66209"/>
                </a:cubicBezTo>
                <a:cubicBezTo>
                  <a:pt x="752929" y="143618"/>
                  <a:pt x="624115" y="81328"/>
                  <a:pt x="718457" y="49881"/>
                </a:cubicBezTo>
                <a:cubicBezTo>
                  <a:pt x="739747" y="42784"/>
                  <a:pt x="762000" y="60766"/>
                  <a:pt x="783771" y="66209"/>
                </a:cubicBezTo>
                <a:cubicBezTo>
                  <a:pt x="800100" y="44438"/>
                  <a:pt x="805753" y="4270"/>
                  <a:pt x="832757" y="895"/>
                </a:cubicBezTo>
                <a:cubicBezTo>
                  <a:pt x="906794" y="-8359"/>
                  <a:pt x="916493" y="56159"/>
                  <a:pt x="930728" y="98866"/>
                </a:cubicBezTo>
                <a:cubicBezTo>
                  <a:pt x="947057" y="93423"/>
                  <a:pt x="962502" y="82538"/>
                  <a:pt x="979714" y="82538"/>
                </a:cubicBezTo>
                <a:cubicBezTo>
                  <a:pt x="1022109" y="82538"/>
                  <a:pt x="1035488" y="105654"/>
                  <a:pt x="1061357" y="131524"/>
                </a:cubicBezTo>
                <a:cubicBezTo>
                  <a:pt x="1066800" y="115195"/>
                  <a:pt x="1060987" y="86713"/>
                  <a:pt x="1077685" y="82538"/>
                </a:cubicBezTo>
                <a:cubicBezTo>
                  <a:pt x="1108788" y="74762"/>
                  <a:pt x="1149997" y="150185"/>
                  <a:pt x="1159328" y="164181"/>
                </a:cubicBezTo>
                <a:cubicBezTo>
                  <a:pt x="1170214" y="147852"/>
                  <a:pt x="1172360" y="115195"/>
                  <a:pt x="1191985" y="115195"/>
                </a:cubicBezTo>
                <a:cubicBezTo>
                  <a:pt x="1212939" y="115195"/>
                  <a:pt x="1263777" y="198389"/>
                  <a:pt x="1273628" y="213166"/>
                </a:cubicBezTo>
                <a:cubicBezTo>
                  <a:pt x="1283943" y="206289"/>
                  <a:pt x="1350473" y="155730"/>
                  <a:pt x="1371600" y="164181"/>
                </a:cubicBezTo>
                <a:cubicBezTo>
                  <a:pt x="1389821" y="171469"/>
                  <a:pt x="1391998" y="197842"/>
                  <a:pt x="1404257" y="213166"/>
                </a:cubicBezTo>
                <a:cubicBezTo>
                  <a:pt x="1413874" y="225187"/>
                  <a:pt x="1426028" y="234938"/>
                  <a:pt x="1436914" y="245824"/>
                </a:cubicBezTo>
                <a:cubicBezTo>
                  <a:pt x="1447800" y="234938"/>
                  <a:pt x="1459954" y="225187"/>
                  <a:pt x="1469571" y="213166"/>
                </a:cubicBezTo>
                <a:cubicBezTo>
                  <a:pt x="1481830" y="197842"/>
                  <a:pt x="1482985" y="168030"/>
                  <a:pt x="1502228" y="164181"/>
                </a:cubicBezTo>
                <a:cubicBezTo>
                  <a:pt x="1521471" y="160332"/>
                  <a:pt x="1534885" y="185952"/>
                  <a:pt x="1551214" y="196838"/>
                </a:cubicBezTo>
                <a:cubicBezTo>
                  <a:pt x="1562100" y="213167"/>
                  <a:pt x="1564628" y="241975"/>
                  <a:pt x="1583871" y="245824"/>
                </a:cubicBezTo>
                <a:cubicBezTo>
                  <a:pt x="1602814" y="249612"/>
                  <a:pt x="1676939" y="169085"/>
                  <a:pt x="1681843" y="164181"/>
                </a:cubicBezTo>
                <a:cubicBezTo>
                  <a:pt x="1709057" y="175067"/>
                  <a:pt x="1739634" y="179802"/>
                  <a:pt x="1763485" y="196838"/>
                </a:cubicBezTo>
                <a:cubicBezTo>
                  <a:pt x="1779454" y="208245"/>
                  <a:pt x="1776518" y="245824"/>
                  <a:pt x="1796143" y="245824"/>
                </a:cubicBezTo>
                <a:cubicBezTo>
                  <a:pt x="1871861" y="245824"/>
                  <a:pt x="1864620" y="191675"/>
                  <a:pt x="1910443" y="164181"/>
                </a:cubicBezTo>
                <a:cubicBezTo>
                  <a:pt x="1925202" y="155326"/>
                  <a:pt x="1943100" y="153295"/>
                  <a:pt x="1959428" y="147852"/>
                </a:cubicBezTo>
                <a:cubicBezTo>
                  <a:pt x="2090057" y="234937"/>
                  <a:pt x="1932214" y="120638"/>
                  <a:pt x="2041071" y="229495"/>
                </a:cubicBezTo>
                <a:cubicBezTo>
                  <a:pt x="2054948" y="243372"/>
                  <a:pt x="2073728" y="251266"/>
                  <a:pt x="2090057" y="262152"/>
                </a:cubicBezTo>
                <a:cubicBezTo>
                  <a:pt x="2164918" y="374445"/>
                  <a:pt x="2142959" y="322889"/>
                  <a:pt x="2171700" y="409109"/>
                </a:cubicBezTo>
                <a:cubicBezTo>
                  <a:pt x="2188028" y="403666"/>
                  <a:pt x="2203987" y="388607"/>
                  <a:pt x="2220685" y="392781"/>
                </a:cubicBezTo>
                <a:cubicBezTo>
                  <a:pt x="2271272" y="405428"/>
                  <a:pt x="2301355" y="440793"/>
                  <a:pt x="2334985" y="474424"/>
                </a:cubicBezTo>
                <a:cubicBezTo>
                  <a:pt x="2340428" y="490752"/>
                  <a:pt x="2335919" y="515712"/>
                  <a:pt x="2351314" y="523409"/>
                </a:cubicBezTo>
                <a:cubicBezTo>
                  <a:pt x="2366709" y="531106"/>
                  <a:pt x="2385541" y="498226"/>
                  <a:pt x="2400300" y="507081"/>
                </a:cubicBezTo>
                <a:cubicBezTo>
                  <a:pt x="2421172" y="519604"/>
                  <a:pt x="2422071" y="550624"/>
                  <a:pt x="2432957" y="572395"/>
                </a:cubicBezTo>
                <a:cubicBezTo>
                  <a:pt x="2438400" y="594166"/>
                  <a:pt x="2432246" y="623104"/>
                  <a:pt x="2449285" y="637709"/>
                </a:cubicBezTo>
                <a:cubicBezTo>
                  <a:pt x="2475422" y="660112"/>
                  <a:pt x="2547257" y="670366"/>
                  <a:pt x="2547257" y="670366"/>
                </a:cubicBezTo>
                <a:cubicBezTo>
                  <a:pt x="2558143" y="686695"/>
                  <a:pt x="2571138" y="701799"/>
                  <a:pt x="2579914" y="719352"/>
                </a:cubicBezTo>
                <a:cubicBezTo>
                  <a:pt x="2587611" y="734747"/>
                  <a:pt x="2580848" y="760641"/>
                  <a:pt x="2596243" y="768338"/>
                </a:cubicBezTo>
                <a:cubicBezTo>
                  <a:pt x="2611638" y="776035"/>
                  <a:pt x="2628900" y="757452"/>
                  <a:pt x="2645228" y="752009"/>
                </a:cubicBezTo>
                <a:cubicBezTo>
                  <a:pt x="2661557" y="762895"/>
                  <a:pt x="2680337" y="770789"/>
                  <a:pt x="2694214" y="784666"/>
                </a:cubicBezTo>
                <a:cubicBezTo>
                  <a:pt x="2708091" y="798543"/>
                  <a:pt x="2707513" y="836878"/>
                  <a:pt x="2726871" y="833652"/>
                </a:cubicBezTo>
                <a:cubicBezTo>
                  <a:pt x="2757241" y="828590"/>
                  <a:pt x="2765783" y="784179"/>
                  <a:pt x="2792185" y="768338"/>
                </a:cubicBezTo>
                <a:cubicBezTo>
                  <a:pt x="2821703" y="750627"/>
                  <a:pt x="2890157" y="735681"/>
                  <a:pt x="2890157" y="735681"/>
                </a:cubicBezTo>
                <a:cubicBezTo>
                  <a:pt x="2999318" y="844842"/>
                  <a:pt x="2937933" y="837886"/>
                  <a:pt x="3004457" y="784666"/>
                </a:cubicBezTo>
                <a:cubicBezTo>
                  <a:pt x="3019781" y="772407"/>
                  <a:pt x="3037114" y="762895"/>
                  <a:pt x="3053443" y="752009"/>
                </a:cubicBezTo>
                <a:cubicBezTo>
                  <a:pt x="3069771" y="757452"/>
                  <a:pt x="3088988" y="757586"/>
                  <a:pt x="3102428" y="768338"/>
                </a:cubicBezTo>
                <a:cubicBezTo>
                  <a:pt x="3117752" y="780598"/>
                  <a:pt x="3115460" y="817324"/>
                  <a:pt x="3135085" y="817324"/>
                </a:cubicBezTo>
                <a:cubicBezTo>
                  <a:pt x="3152297" y="817324"/>
                  <a:pt x="3143717" y="783733"/>
                  <a:pt x="3151414" y="768338"/>
                </a:cubicBezTo>
                <a:cubicBezTo>
                  <a:pt x="3180958" y="709251"/>
                  <a:pt x="3176558" y="721856"/>
                  <a:pt x="3233057" y="703024"/>
                </a:cubicBezTo>
                <a:cubicBezTo>
                  <a:pt x="3249386" y="708467"/>
                  <a:pt x="3268603" y="708600"/>
                  <a:pt x="3282043" y="719352"/>
                </a:cubicBezTo>
                <a:cubicBezTo>
                  <a:pt x="3297367" y="731611"/>
                  <a:pt x="3295342" y="771564"/>
                  <a:pt x="3314700" y="768338"/>
                </a:cubicBezTo>
                <a:cubicBezTo>
                  <a:pt x="3345070" y="763276"/>
                  <a:pt x="3354960" y="720920"/>
                  <a:pt x="3380014" y="703024"/>
                </a:cubicBezTo>
                <a:cubicBezTo>
                  <a:pt x="3394020" y="693020"/>
                  <a:pt x="3412671" y="692138"/>
                  <a:pt x="3429000" y="686695"/>
                </a:cubicBezTo>
                <a:cubicBezTo>
                  <a:pt x="3445328" y="692138"/>
                  <a:pt x="3464545" y="692272"/>
                  <a:pt x="3477985" y="703024"/>
                </a:cubicBezTo>
                <a:cubicBezTo>
                  <a:pt x="3493309" y="715283"/>
                  <a:pt x="3491604" y="756769"/>
                  <a:pt x="3510643" y="752009"/>
                </a:cubicBezTo>
                <a:cubicBezTo>
                  <a:pt x="3534257" y="746105"/>
                  <a:pt x="3527717" y="705394"/>
                  <a:pt x="3543300" y="686695"/>
                </a:cubicBezTo>
                <a:cubicBezTo>
                  <a:pt x="3555863" y="671619"/>
                  <a:pt x="3575957" y="664924"/>
                  <a:pt x="3592285" y="654038"/>
                </a:cubicBezTo>
                <a:cubicBezTo>
                  <a:pt x="3614057" y="659481"/>
                  <a:pt x="3637528" y="660330"/>
                  <a:pt x="3657600" y="670366"/>
                </a:cubicBezTo>
                <a:cubicBezTo>
                  <a:pt x="3671370" y="677251"/>
                  <a:pt x="3675322" y="706758"/>
                  <a:pt x="3690257" y="703024"/>
                </a:cubicBezTo>
                <a:cubicBezTo>
                  <a:pt x="3709296" y="698264"/>
                  <a:pt x="3709037" y="667915"/>
                  <a:pt x="3722914" y="654038"/>
                </a:cubicBezTo>
                <a:cubicBezTo>
                  <a:pt x="3754566" y="622386"/>
                  <a:pt x="3781045" y="618332"/>
                  <a:pt x="3820885" y="605052"/>
                </a:cubicBezTo>
                <a:cubicBezTo>
                  <a:pt x="3831771" y="615938"/>
                  <a:pt x="3843926" y="625688"/>
                  <a:pt x="3853543" y="637709"/>
                </a:cubicBezTo>
                <a:cubicBezTo>
                  <a:pt x="3865802" y="653033"/>
                  <a:pt x="3872323" y="672818"/>
                  <a:pt x="3886200" y="686695"/>
                </a:cubicBezTo>
                <a:cubicBezTo>
                  <a:pt x="3900076" y="700572"/>
                  <a:pt x="3919861" y="707093"/>
                  <a:pt x="3935185" y="719352"/>
                </a:cubicBezTo>
                <a:cubicBezTo>
                  <a:pt x="3947206" y="728969"/>
                  <a:pt x="3956957" y="741123"/>
                  <a:pt x="3967843" y="752009"/>
                </a:cubicBezTo>
                <a:cubicBezTo>
                  <a:pt x="3984171" y="724795"/>
                  <a:pt x="3996174" y="694463"/>
                  <a:pt x="4016828" y="670366"/>
                </a:cubicBezTo>
                <a:cubicBezTo>
                  <a:pt x="4042151" y="640823"/>
                  <a:pt x="4080511" y="632810"/>
                  <a:pt x="4114800" y="621381"/>
                </a:cubicBezTo>
                <a:cubicBezTo>
                  <a:pt x="4131128" y="610495"/>
                  <a:pt x="4151526" y="604048"/>
                  <a:pt x="4163785" y="588724"/>
                </a:cubicBezTo>
                <a:cubicBezTo>
                  <a:pt x="4210537" y="530283"/>
                  <a:pt x="4131849" y="503539"/>
                  <a:pt x="4245428" y="588724"/>
                </a:cubicBezTo>
                <a:cubicBezTo>
                  <a:pt x="4267200" y="583281"/>
                  <a:pt x="4292481" y="585439"/>
                  <a:pt x="4310743" y="572395"/>
                </a:cubicBezTo>
                <a:cubicBezTo>
                  <a:pt x="4332888" y="556577"/>
                  <a:pt x="4340485" y="526324"/>
                  <a:pt x="4359728" y="507081"/>
                </a:cubicBezTo>
                <a:cubicBezTo>
                  <a:pt x="4373605" y="493204"/>
                  <a:pt x="4392385" y="485310"/>
                  <a:pt x="4408714" y="474424"/>
                </a:cubicBezTo>
                <a:cubicBezTo>
                  <a:pt x="4425043" y="490752"/>
                  <a:pt x="4444891" y="504195"/>
                  <a:pt x="4457700" y="523409"/>
                </a:cubicBezTo>
                <a:cubicBezTo>
                  <a:pt x="4467247" y="537730"/>
                  <a:pt x="4458633" y="580092"/>
                  <a:pt x="4474028" y="572395"/>
                </a:cubicBezTo>
                <a:cubicBezTo>
                  <a:pt x="4502415" y="558202"/>
                  <a:pt x="4502360" y="514849"/>
                  <a:pt x="4523014" y="490752"/>
                </a:cubicBezTo>
                <a:cubicBezTo>
                  <a:pt x="4535786" y="475852"/>
                  <a:pt x="4555671" y="468981"/>
                  <a:pt x="4572000" y="458095"/>
                </a:cubicBezTo>
                <a:cubicBezTo>
                  <a:pt x="4588328" y="468981"/>
                  <a:pt x="4601628" y="487526"/>
                  <a:pt x="4620985" y="490752"/>
                </a:cubicBezTo>
                <a:cubicBezTo>
                  <a:pt x="4657324" y="496809"/>
                  <a:pt x="4682176" y="462219"/>
                  <a:pt x="4702628" y="441766"/>
                </a:cubicBezTo>
                <a:cubicBezTo>
                  <a:pt x="4713514" y="452652"/>
                  <a:pt x="4726048" y="462108"/>
                  <a:pt x="4735285" y="474424"/>
                </a:cubicBezTo>
                <a:cubicBezTo>
                  <a:pt x="4758834" y="505823"/>
                  <a:pt x="4800600" y="572395"/>
                  <a:pt x="4800600" y="572395"/>
                </a:cubicBezTo>
                <a:cubicBezTo>
                  <a:pt x="4806043" y="556066"/>
                  <a:pt x="4800378" y="528137"/>
                  <a:pt x="4816928" y="523409"/>
                </a:cubicBezTo>
                <a:cubicBezTo>
                  <a:pt x="4848762" y="514314"/>
                  <a:pt x="4881792" y="539738"/>
                  <a:pt x="4914900" y="539738"/>
                </a:cubicBezTo>
                <a:cubicBezTo>
                  <a:pt x="4932112" y="539738"/>
                  <a:pt x="4947557" y="528852"/>
                  <a:pt x="4963885" y="523409"/>
                </a:cubicBezTo>
                <a:cubicBezTo>
                  <a:pt x="5035813" y="451483"/>
                  <a:pt x="4955634" y="510311"/>
                  <a:pt x="5029200" y="539738"/>
                </a:cubicBezTo>
                <a:cubicBezTo>
                  <a:pt x="5045181" y="546130"/>
                  <a:pt x="5061857" y="528852"/>
                  <a:pt x="5078185" y="523409"/>
                </a:cubicBezTo>
                <a:cubicBezTo>
                  <a:pt x="5153047" y="411117"/>
                  <a:pt x="5106265" y="413027"/>
                  <a:pt x="5192485" y="441766"/>
                </a:cubicBezTo>
                <a:cubicBezTo>
                  <a:pt x="5304460" y="404442"/>
                  <a:pt x="5165481" y="441766"/>
                  <a:pt x="5323114" y="441766"/>
                </a:cubicBezTo>
                <a:cubicBezTo>
                  <a:pt x="5340326" y="441766"/>
                  <a:pt x="5355771" y="430881"/>
                  <a:pt x="5372100" y="425438"/>
                </a:cubicBezTo>
                <a:cubicBezTo>
                  <a:pt x="5382986" y="441767"/>
                  <a:pt x="5385718" y="469664"/>
                  <a:pt x="5404757" y="474424"/>
                </a:cubicBezTo>
                <a:cubicBezTo>
                  <a:pt x="5419692" y="478158"/>
                  <a:pt x="5424213" y="449687"/>
                  <a:pt x="5437414" y="441766"/>
                </a:cubicBezTo>
                <a:cubicBezTo>
                  <a:pt x="5490406" y="409971"/>
                  <a:pt x="5483709" y="422747"/>
                  <a:pt x="5519057" y="45809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B3788C21-15EA-524C-9F43-836D1AD925E6}"/>
              </a:ext>
            </a:extLst>
          </p:cNvPr>
          <p:cNvSpPr/>
          <p:nvPr/>
        </p:nvSpPr>
        <p:spPr>
          <a:xfrm>
            <a:off x="3053443" y="4441371"/>
            <a:ext cx="5470071" cy="1616529"/>
          </a:xfrm>
          <a:custGeom>
            <a:avLst/>
            <a:gdLst>
              <a:gd name="connsiteX0" fmla="*/ 0 w 5470071"/>
              <a:gd name="connsiteY0" fmla="*/ 1616529 h 1616529"/>
              <a:gd name="connsiteX1" fmla="*/ 97971 w 5470071"/>
              <a:gd name="connsiteY1" fmla="*/ 1502229 h 1616529"/>
              <a:gd name="connsiteX2" fmla="*/ 130628 w 5470071"/>
              <a:gd name="connsiteY2" fmla="*/ 1436915 h 1616529"/>
              <a:gd name="connsiteX3" fmla="*/ 146957 w 5470071"/>
              <a:gd name="connsiteY3" fmla="*/ 1387929 h 1616529"/>
              <a:gd name="connsiteX4" fmla="*/ 195943 w 5470071"/>
              <a:gd name="connsiteY4" fmla="*/ 1355272 h 1616529"/>
              <a:gd name="connsiteX5" fmla="*/ 244928 w 5470071"/>
              <a:gd name="connsiteY5" fmla="*/ 1257300 h 1616529"/>
              <a:gd name="connsiteX6" fmla="*/ 342900 w 5470071"/>
              <a:gd name="connsiteY6" fmla="*/ 1224643 h 1616529"/>
              <a:gd name="connsiteX7" fmla="*/ 440871 w 5470071"/>
              <a:gd name="connsiteY7" fmla="*/ 1143000 h 1616529"/>
              <a:gd name="connsiteX8" fmla="*/ 473528 w 5470071"/>
              <a:gd name="connsiteY8" fmla="*/ 1175658 h 1616529"/>
              <a:gd name="connsiteX9" fmla="*/ 489857 w 5470071"/>
              <a:gd name="connsiteY9" fmla="*/ 1224643 h 1616529"/>
              <a:gd name="connsiteX10" fmla="*/ 538843 w 5470071"/>
              <a:gd name="connsiteY10" fmla="*/ 1191986 h 1616529"/>
              <a:gd name="connsiteX11" fmla="*/ 587828 w 5470071"/>
              <a:gd name="connsiteY11" fmla="*/ 1077686 h 1616529"/>
              <a:gd name="connsiteX12" fmla="*/ 620486 w 5470071"/>
              <a:gd name="connsiteY12" fmla="*/ 1045029 h 1616529"/>
              <a:gd name="connsiteX13" fmla="*/ 669471 w 5470071"/>
              <a:gd name="connsiteY13" fmla="*/ 1159329 h 1616529"/>
              <a:gd name="connsiteX14" fmla="*/ 734786 w 5470071"/>
              <a:gd name="connsiteY14" fmla="*/ 1143000 h 1616529"/>
              <a:gd name="connsiteX15" fmla="*/ 783771 w 5470071"/>
              <a:gd name="connsiteY15" fmla="*/ 1110343 h 1616529"/>
              <a:gd name="connsiteX16" fmla="*/ 865414 w 5470071"/>
              <a:gd name="connsiteY16" fmla="*/ 1240972 h 1616529"/>
              <a:gd name="connsiteX17" fmla="*/ 963386 w 5470071"/>
              <a:gd name="connsiteY17" fmla="*/ 1191986 h 1616529"/>
              <a:gd name="connsiteX18" fmla="*/ 1012371 w 5470071"/>
              <a:gd name="connsiteY18" fmla="*/ 1175658 h 1616529"/>
              <a:gd name="connsiteX19" fmla="*/ 1045028 w 5470071"/>
              <a:gd name="connsiteY19" fmla="*/ 1240972 h 1616529"/>
              <a:gd name="connsiteX20" fmla="*/ 1126671 w 5470071"/>
              <a:gd name="connsiteY20" fmla="*/ 1191986 h 1616529"/>
              <a:gd name="connsiteX21" fmla="*/ 1240971 w 5470071"/>
              <a:gd name="connsiteY21" fmla="*/ 1126672 h 1616529"/>
              <a:gd name="connsiteX22" fmla="*/ 1338943 w 5470071"/>
              <a:gd name="connsiteY22" fmla="*/ 1175658 h 1616529"/>
              <a:gd name="connsiteX23" fmla="*/ 1387928 w 5470071"/>
              <a:gd name="connsiteY23" fmla="*/ 1159329 h 1616529"/>
              <a:gd name="connsiteX24" fmla="*/ 1469571 w 5470071"/>
              <a:gd name="connsiteY24" fmla="*/ 1257300 h 1616529"/>
              <a:gd name="connsiteX25" fmla="*/ 1534886 w 5470071"/>
              <a:gd name="connsiteY25" fmla="*/ 1240972 h 1616529"/>
              <a:gd name="connsiteX26" fmla="*/ 1681843 w 5470071"/>
              <a:gd name="connsiteY26" fmla="*/ 1257300 h 1616529"/>
              <a:gd name="connsiteX27" fmla="*/ 1714500 w 5470071"/>
              <a:gd name="connsiteY27" fmla="*/ 1289958 h 1616529"/>
              <a:gd name="connsiteX28" fmla="*/ 1730828 w 5470071"/>
              <a:gd name="connsiteY28" fmla="*/ 1240972 h 1616529"/>
              <a:gd name="connsiteX29" fmla="*/ 1845128 w 5470071"/>
              <a:gd name="connsiteY29" fmla="*/ 1159329 h 1616529"/>
              <a:gd name="connsiteX30" fmla="*/ 1894114 w 5470071"/>
              <a:gd name="connsiteY30" fmla="*/ 1191986 h 1616529"/>
              <a:gd name="connsiteX31" fmla="*/ 1910443 w 5470071"/>
              <a:gd name="connsiteY31" fmla="*/ 1240972 h 1616529"/>
              <a:gd name="connsiteX32" fmla="*/ 1943100 w 5470071"/>
              <a:gd name="connsiteY32" fmla="*/ 1289958 h 1616529"/>
              <a:gd name="connsiteX33" fmla="*/ 1992086 w 5470071"/>
              <a:gd name="connsiteY33" fmla="*/ 1257300 h 1616529"/>
              <a:gd name="connsiteX34" fmla="*/ 2041071 w 5470071"/>
              <a:gd name="connsiteY34" fmla="*/ 1208315 h 1616529"/>
              <a:gd name="connsiteX35" fmla="*/ 2106386 w 5470071"/>
              <a:gd name="connsiteY35" fmla="*/ 1224643 h 1616529"/>
              <a:gd name="connsiteX36" fmla="*/ 2139043 w 5470071"/>
              <a:gd name="connsiteY36" fmla="*/ 1273629 h 1616529"/>
              <a:gd name="connsiteX37" fmla="*/ 2237014 w 5470071"/>
              <a:gd name="connsiteY37" fmla="*/ 1208315 h 1616529"/>
              <a:gd name="connsiteX38" fmla="*/ 2286000 w 5470071"/>
              <a:gd name="connsiteY38" fmla="*/ 1191986 h 1616529"/>
              <a:gd name="connsiteX39" fmla="*/ 2334986 w 5470071"/>
              <a:gd name="connsiteY39" fmla="*/ 1208315 h 1616529"/>
              <a:gd name="connsiteX40" fmla="*/ 2383971 w 5470071"/>
              <a:gd name="connsiteY40" fmla="*/ 1191986 h 1616529"/>
              <a:gd name="connsiteX41" fmla="*/ 2465614 w 5470071"/>
              <a:gd name="connsiteY41" fmla="*/ 1126672 h 1616529"/>
              <a:gd name="connsiteX42" fmla="*/ 2547257 w 5470071"/>
              <a:gd name="connsiteY42" fmla="*/ 1028700 h 1616529"/>
              <a:gd name="connsiteX43" fmla="*/ 2596243 w 5470071"/>
              <a:gd name="connsiteY43" fmla="*/ 1012372 h 1616529"/>
              <a:gd name="connsiteX44" fmla="*/ 2628900 w 5470071"/>
              <a:gd name="connsiteY44" fmla="*/ 1061358 h 1616529"/>
              <a:gd name="connsiteX45" fmla="*/ 2661557 w 5470071"/>
              <a:gd name="connsiteY45" fmla="*/ 1028700 h 1616529"/>
              <a:gd name="connsiteX46" fmla="*/ 2726871 w 5470071"/>
              <a:gd name="connsiteY46" fmla="*/ 947058 h 1616529"/>
              <a:gd name="connsiteX47" fmla="*/ 2775857 w 5470071"/>
              <a:gd name="connsiteY47" fmla="*/ 963386 h 1616529"/>
              <a:gd name="connsiteX48" fmla="*/ 2808514 w 5470071"/>
              <a:gd name="connsiteY48" fmla="*/ 1012372 h 1616529"/>
              <a:gd name="connsiteX49" fmla="*/ 2841171 w 5470071"/>
              <a:gd name="connsiteY49" fmla="*/ 947058 h 1616529"/>
              <a:gd name="connsiteX50" fmla="*/ 2873828 w 5470071"/>
              <a:gd name="connsiteY50" fmla="*/ 914400 h 1616529"/>
              <a:gd name="connsiteX51" fmla="*/ 2890157 w 5470071"/>
              <a:gd name="connsiteY51" fmla="*/ 865415 h 1616529"/>
              <a:gd name="connsiteX52" fmla="*/ 2955471 w 5470071"/>
              <a:gd name="connsiteY52" fmla="*/ 963386 h 1616529"/>
              <a:gd name="connsiteX53" fmla="*/ 2971800 w 5470071"/>
              <a:gd name="connsiteY53" fmla="*/ 849086 h 1616529"/>
              <a:gd name="connsiteX54" fmla="*/ 3004457 w 5470071"/>
              <a:gd name="connsiteY54" fmla="*/ 800100 h 1616529"/>
              <a:gd name="connsiteX55" fmla="*/ 3037114 w 5470071"/>
              <a:gd name="connsiteY55" fmla="*/ 832758 h 1616529"/>
              <a:gd name="connsiteX56" fmla="*/ 3053443 w 5470071"/>
              <a:gd name="connsiteY56" fmla="*/ 767443 h 1616529"/>
              <a:gd name="connsiteX57" fmla="*/ 3086100 w 5470071"/>
              <a:gd name="connsiteY57" fmla="*/ 587829 h 1616529"/>
              <a:gd name="connsiteX58" fmla="*/ 3135086 w 5470071"/>
              <a:gd name="connsiteY58" fmla="*/ 522515 h 1616529"/>
              <a:gd name="connsiteX59" fmla="*/ 3151414 w 5470071"/>
              <a:gd name="connsiteY59" fmla="*/ 457200 h 1616529"/>
              <a:gd name="connsiteX60" fmla="*/ 3167743 w 5470071"/>
              <a:gd name="connsiteY60" fmla="*/ 506186 h 1616529"/>
              <a:gd name="connsiteX61" fmla="*/ 3200400 w 5470071"/>
              <a:gd name="connsiteY61" fmla="*/ 326572 h 1616529"/>
              <a:gd name="connsiteX62" fmla="*/ 3249386 w 5470071"/>
              <a:gd name="connsiteY62" fmla="*/ 195943 h 1616529"/>
              <a:gd name="connsiteX63" fmla="*/ 3265714 w 5470071"/>
              <a:gd name="connsiteY63" fmla="*/ 130629 h 1616529"/>
              <a:gd name="connsiteX64" fmla="*/ 3282043 w 5470071"/>
              <a:gd name="connsiteY64" fmla="*/ 81643 h 1616529"/>
              <a:gd name="connsiteX65" fmla="*/ 3347357 w 5470071"/>
              <a:gd name="connsiteY65" fmla="*/ 65315 h 1616529"/>
              <a:gd name="connsiteX66" fmla="*/ 3380014 w 5470071"/>
              <a:gd name="connsiteY66" fmla="*/ 16329 h 1616529"/>
              <a:gd name="connsiteX67" fmla="*/ 3429000 w 5470071"/>
              <a:gd name="connsiteY67" fmla="*/ 32658 h 1616529"/>
              <a:gd name="connsiteX68" fmla="*/ 3461657 w 5470071"/>
              <a:gd name="connsiteY68" fmla="*/ 0 h 1616529"/>
              <a:gd name="connsiteX69" fmla="*/ 3494314 w 5470071"/>
              <a:gd name="connsiteY69" fmla="*/ 48986 h 1616529"/>
              <a:gd name="connsiteX70" fmla="*/ 3543300 w 5470071"/>
              <a:gd name="connsiteY70" fmla="*/ 32658 h 1616529"/>
              <a:gd name="connsiteX71" fmla="*/ 3575957 w 5470071"/>
              <a:gd name="connsiteY71" fmla="*/ 130629 h 1616529"/>
              <a:gd name="connsiteX72" fmla="*/ 3608614 w 5470071"/>
              <a:gd name="connsiteY72" fmla="*/ 179615 h 1616529"/>
              <a:gd name="connsiteX73" fmla="*/ 3641271 w 5470071"/>
              <a:gd name="connsiteY73" fmla="*/ 277586 h 1616529"/>
              <a:gd name="connsiteX74" fmla="*/ 3706586 w 5470071"/>
              <a:gd name="connsiteY74" fmla="*/ 375558 h 1616529"/>
              <a:gd name="connsiteX75" fmla="*/ 3820886 w 5470071"/>
              <a:gd name="connsiteY75" fmla="*/ 440872 h 1616529"/>
              <a:gd name="connsiteX76" fmla="*/ 3837214 w 5470071"/>
              <a:gd name="connsiteY76" fmla="*/ 489858 h 1616529"/>
              <a:gd name="connsiteX77" fmla="*/ 3869871 w 5470071"/>
              <a:gd name="connsiteY77" fmla="*/ 424543 h 1616529"/>
              <a:gd name="connsiteX78" fmla="*/ 3935186 w 5470071"/>
              <a:gd name="connsiteY78" fmla="*/ 489858 h 1616529"/>
              <a:gd name="connsiteX79" fmla="*/ 3984171 w 5470071"/>
              <a:gd name="connsiteY79" fmla="*/ 506186 h 1616529"/>
              <a:gd name="connsiteX80" fmla="*/ 4033157 w 5470071"/>
              <a:gd name="connsiteY80" fmla="*/ 555172 h 1616529"/>
              <a:gd name="connsiteX81" fmla="*/ 4082143 w 5470071"/>
              <a:gd name="connsiteY81" fmla="*/ 538843 h 1616529"/>
              <a:gd name="connsiteX82" fmla="*/ 4180114 w 5470071"/>
              <a:gd name="connsiteY82" fmla="*/ 587829 h 1616529"/>
              <a:gd name="connsiteX83" fmla="*/ 4229100 w 5470071"/>
              <a:gd name="connsiteY83" fmla="*/ 555172 h 1616529"/>
              <a:gd name="connsiteX84" fmla="*/ 4294414 w 5470071"/>
              <a:gd name="connsiteY84" fmla="*/ 571500 h 1616529"/>
              <a:gd name="connsiteX85" fmla="*/ 4310743 w 5470071"/>
              <a:gd name="connsiteY85" fmla="*/ 620486 h 1616529"/>
              <a:gd name="connsiteX86" fmla="*/ 4376057 w 5470071"/>
              <a:gd name="connsiteY86" fmla="*/ 555172 h 1616529"/>
              <a:gd name="connsiteX87" fmla="*/ 4425043 w 5470071"/>
              <a:gd name="connsiteY87" fmla="*/ 538843 h 1616529"/>
              <a:gd name="connsiteX88" fmla="*/ 4474028 w 5470071"/>
              <a:gd name="connsiteY88" fmla="*/ 506186 h 1616529"/>
              <a:gd name="connsiteX89" fmla="*/ 4506686 w 5470071"/>
              <a:gd name="connsiteY89" fmla="*/ 538843 h 1616529"/>
              <a:gd name="connsiteX90" fmla="*/ 4523014 w 5470071"/>
              <a:gd name="connsiteY90" fmla="*/ 587829 h 1616529"/>
              <a:gd name="connsiteX91" fmla="*/ 4588328 w 5470071"/>
              <a:gd name="connsiteY91" fmla="*/ 522515 h 1616529"/>
              <a:gd name="connsiteX92" fmla="*/ 4669971 w 5470071"/>
              <a:gd name="connsiteY92" fmla="*/ 489858 h 1616529"/>
              <a:gd name="connsiteX93" fmla="*/ 4784271 w 5470071"/>
              <a:gd name="connsiteY93" fmla="*/ 408215 h 1616529"/>
              <a:gd name="connsiteX94" fmla="*/ 4882243 w 5470071"/>
              <a:gd name="connsiteY94" fmla="*/ 424543 h 1616529"/>
              <a:gd name="connsiteX95" fmla="*/ 4898571 w 5470071"/>
              <a:gd name="connsiteY95" fmla="*/ 375558 h 1616529"/>
              <a:gd name="connsiteX96" fmla="*/ 4963886 w 5470071"/>
              <a:gd name="connsiteY96" fmla="*/ 310243 h 1616529"/>
              <a:gd name="connsiteX97" fmla="*/ 5012871 w 5470071"/>
              <a:gd name="connsiteY97" fmla="*/ 261258 h 1616529"/>
              <a:gd name="connsiteX98" fmla="*/ 5078186 w 5470071"/>
              <a:gd name="connsiteY98" fmla="*/ 228600 h 1616529"/>
              <a:gd name="connsiteX99" fmla="*/ 5143500 w 5470071"/>
              <a:gd name="connsiteY99" fmla="*/ 163286 h 1616529"/>
              <a:gd name="connsiteX100" fmla="*/ 5208814 w 5470071"/>
              <a:gd name="connsiteY100" fmla="*/ 130629 h 1616529"/>
              <a:gd name="connsiteX101" fmla="*/ 5274128 w 5470071"/>
              <a:gd name="connsiteY101" fmla="*/ 146958 h 1616529"/>
              <a:gd name="connsiteX102" fmla="*/ 5290457 w 5470071"/>
              <a:gd name="connsiteY102" fmla="*/ 97972 h 1616529"/>
              <a:gd name="connsiteX103" fmla="*/ 5339443 w 5470071"/>
              <a:gd name="connsiteY103" fmla="*/ 81643 h 1616529"/>
              <a:gd name="connsiteX104" fmla="*/ 5404757 w 5470071"/>
              <a:gd name="connsiteY104" fmla="*/ 48986 h 1616529"/>
              <a:gd name="connsiteX105" fmla="*/ 5453743 w 5470071"/>
              <a:gd name="connsiteY105" fmla="*/ 16329 h 1616529"/>
              <a:gd name="connsiteX106" fmla="*/ 5470071 w 5470071"/>
              <a:gd name="connsiteY106" fmla="*/ 48986 h 161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71" h="1616529">
                <a:moveTo>
                  <a:pt x="0" y="1616529"/>
                </a:moveTo>
                <a:cubicBezTo>
                  <a:pt x="32657" y="1578429"/>
                  <a:pt x="68456" y="1542812"/>
                  <a:pt x="97971" y="1502229"/>
                </a:cubicBezTo>
                <a:cubicBezTo>
                  <a:pt x="112288" y="1482543"/>
                  <a:pt x="121040" y="1459288"/>
                  <a:pt x="130628" y="1436915"/>
                </a:cubicBezTo>
                <a:cubicBezTo>
                  <a:pt x="137408" y="1421095"/>
                  <a:pt x="136205" y="1401369"/>
                  <a:pt x="146957" y="1387929"/>
                </a:cubicBezTo>
                <a:cubicBezTo>
                  <a:pt x="159216" y="1372605"/>
                  <a:pt x="179614" y="1366158"/>
                  <a:pt x="195943" y="1355272"/>
                </a:cubicBezTo>
                <a:cubicBezTo>
                  <a:pt x="204840" y="1328581"/>
                  <a:pt x="218272" y="1273960"/>
                  <a:pt x="244928" y="1257300"/>
                </a:cubicBezTo>
                <a:cubicBezTo>
                  <a:pt x="274119" y="1239055"/>
                  <a:pt x="342900" y="1224643"/>
                  <a:pt x="342900" y="1224643"/>
                </a:cubicBezTo>
                <a:cubicBezTo>
                  <a:pt x="361072" y="1200413"/>
                  <a:pt x="392088" y="1133243"/>
                  <a:pt x="440871" y="1143000"/>
                </a:cubicBezTo>
                <a:cubicBezTo>
                  <a:pt x="455967" y="1146019"/>
                  <a:pt x="462642" y="1164772"/>
                  <a:pt x="473528" y="1175658"/>
                </a:cubicBezTo>
                <a:cubicBezTo>
                  <a:pt x="478971" y="1191986"/>
                  <a:pt x="473159" y="1220469"/>
                  <a:pt x="489857" y="1224643"/>
                </a:cubicBezTo>
                <a:cubicBezTo>
                  <a:pt x="508896" y="1229402"/>
                  <a:pt x="526280" y="1207062"/>
                  <a:pt x="538843" y="1191986"/>
                </a:cubicBezTo>
                <a:cubicBezTo>
                  <a:pt x="607102" y="1110075"/>
                  <a:pt x="544071" y="1150614"/>
                  <a:pt x="587828" y="1077686"/>
                </a:cubicBezTo>
                <a:cubicBezTo>
                  <a:pt x="595749" y="1064485"/>
                  <a:pt x="609600" y="1055915"/>
                  <a:pt x="620486" y="1045029"/>
                </a:cubicBezTo>
                <a:cubicBezTo>
                  <a:pt x="627391" y="1065744"/>
                  <a:pt x="653328" y="1151258"/>
                  <a:pt x="669471" y="1159329"/>
                </a:cubicBezTo>
                <a:cubicBezTo>
                  <a:pt x="689544" y="1169365"/>
                  <a:pt x="713014" y="1148443"/>
                  <a:pt x="734786" y="1143000"/>
                </a:cubicBezTo>
                <a:cubicBezTo>
                  <a:pt x="751114" y="1132114"/>
                  <a:pt x="768072" y="1098568"/>
                  <a:pt x="783771" y="1110343"/>
                </a:cubicBezTo>
                <a:cubicBezTo>
                  <a:pt x="824849" y="1141152"/>
                  <a:pt x="865414" y="1240972"/>
                  <a:pt x="865414" y="1240972"/>
                </a:cubicBezTo>
                <a:cubicBezTo>
                  <a:pt x="988545" y="1199927"/>
                  <a:pt x="836768" y="1255295"/>
                  <a:pt x="963386" y="1191986"/>
                </a:cubicBezTo>
                <a:cubicBezTo>
                  <a:pt x="978781" y="1184289"/>
                  <a:pt x="996043" y="1181101"/>
                  <a:pt x="1012371" y="1175658"/>
                </a:cubicBezTo>
                <a:cubicBezTo>
                  <a:pt x="1023257" y="1197429"/>
                  <a:pt x="1020932" y="1237530"/>
                  <a:pt x="1045028" y="1240972"/>
                </a:cubicBezTo>
                <a:cubicBezTo>
                  <a:pt x="1076446" y="1245460"/>
                  <a:pt x="1098928" y="1207399"/>
                  <a:pt x="1126671" y="1191986"/>
                </a:cubicBezTo>
                <a:cubicBezTo>
                  <a:pt x="1250973" y="1122930"/>
                  <a:pt x="1138328" y="1195101"/>
                  <a:pt x="1240971" y="1126672"/>
                </a:cubicBezTo>
                <a:cubicBezTo>
                  <a:pt x="1265737" y="1143183"/>
                  <a:pt x="1305142" y="1175658"/>
                  <a:pt x="1338943" y="1175658"/>
                </a:cubicBezTo>
                <a:cubicBezTo>
                  <a:pt x="1356155" y="1175658"/>
                  <a:pt x="1371600" y="1164772"/>
                  <a:pt x="1387928" y="1159329"/>
                </a:cubicBezTo>
                <a:cubicBezTo>
                  <a:pt x="1405139" y="1193750"/>
                  <a:pt x="1419862" y="1250199"/>
                  <a:pt x="1469571" y="1257300"/>
                </a:cubicBezTo>
                <a:cubicBezTo>
                  <a:pt x="1491787" y="1260474"/>
                  <a:pt x="1513114" y="1246415"/>
                  <a:pt x="1534886" y="1240972"/>
                </a:cubicBezTo>
                <a:cubicBezTo>
                  <a:pt x="1670302" y="1150695"/>
                  <a:pt x="1603738" y="1147953"/>
                  <a:pt x="1681843" y="1257300"/>
                </a:cubicBezTo>
                <a:cubicBezTo>
                  <a:pt x="1690791" y="1269827"/>
                  <a:pt x="1703614" y="1279072"/>
                  <a:pt x="1714500" y="1289958"/>
                </a:cubicBezTo>
                <a:cubicBezTo>
                  <a:pt x="1719943" y="1273629"/>
                  <a:pt x="1719809" y="1254195"/>
                  <a:pt x="1730828" y="1240972"/>
                </a:cubicBezTo>
                <a:cubicBezTo>
                  <a:pt x="1743485" y="1225784"/>
                  <a:pt x="1822792" y="1174220"/>
                  <a:pt x="1845128" y="1159329"/>
                </a:cubicBezTo>
                <a:cubicBezTo>
                  <a:pt x="1861457" y="1170215"/>
                  <a:pt x="1881855" y="1176662"/>
                  <a:pt x="1894114" y="1191986"/>
                </a:cubicBezTo>
                <a:cubicBezTo>
                  <a:pt x="1904866" y="1205426"/>
                  <a:pt x="1902746" y="1225577"/>
                  <a:pt x="1910443" y="1240972"/>
                </a:cubicBezTo>
                <a:cubicBezTo>
                  <a:pt x="1919219" y="1258525"/>
                  <a:pt x="1932214" y="1273629"/>
                  <a:pt x="1943100" y="1289958"/>
                </a:cubicBezTo>
                <a:cubicBezTo>
                  <a:pt x="1959429" y="1279072"/>
                  <a:pt x="1977010" y="1269863"/>
                  <a:pt x="1992086" y="1257300"/>
                </a:cubicBezTo>
                <a:cubicBezTo>
                  <a:pt x="2009826" y="1242517"/>
                  <a:pt x="2018868" y="1214659"/>
                  <a:pt x="2041071" y="1208315"/>
                </a:cubicBezTo>
                <a:cubicBezTo>
                  <a:pt x="2062649" y="1202150"/>
                  <a:pt x="2084614" y="1219200"/>
                  <a:pt x="2106386" y="1224643"/>
                </a:cubicBezTo>
                <a:cubicBezTo>
                  <a:pt x="2117272" y="1240972"/>
                  <a:pt x="2120822" y="1266341"/>
                  <a:pt x="2139043" y="1273629"/>
                </a:cubicBezTo>
                <a:cubicBezTo>
                  <a:pt x="2175440" y="1288188"/>
                  <a:pt x="2222138" y="1218232"/>
                  <a:pt x="2237014" y="1208315"/>
                </a:cubicBezTo>
                <a:cubicBezTo>
                  <a:pt x="2251335" y="1198768"/>
                  <a:pt x="2269671" y="1197429"/>
                  <a:pt x="2286000" y="1191986"/>
                </a:cubicBezTo>
                <a:cubicBezTo>
                  <a:pt x="2302329" y="1197429"/>
                  <a:pt x="2317774" y="1208315"/>
                  <a:pt x="2334986" y="1208315"/>
                </a:cubicBezTo>
                <a:cubicBezTo>
                  <a:pt x="2352198" y="1208315"/>
                  <a:pt x="2369376" y="1201108"/>
                  <a:pt x="2383971" y="1191986"/>
                </a:cubicBezTo>
                <a:cubicBezTo>
                  <a:pt x="2413525" y="1173515"/>
                  <a:pt x="2440970" y="1151315"/>
                  <a:pt x="2465614" y="1126672"/>
                </a:cubicBezTo>
                <a:cubicBezTo>
                  <a:pt x="2480602" y="1111685"/>
                  <a:pt x="2519815" y="1045165"/>
                  <a:pt x="2547257" y="1028700"/>
                </a:cubicBezTo>
                <a:cubicBezTo>
                  <a:pt x="2562016" y="1019845"/>
                  <a:pt x="2579914" y="1017815"/>
                  <a:pt x="2596243" y="1012372"/>
                </a:cubicBezTo>
                <a:cubicBezTo>
                  <a:pt x="2607129" y="1028701"/>
                  <a:pt x="2609861" y="1056598"/>
                  <a:pt x="2628900" y="1061358"/>
                </a:cubicBezTo>
                <a:cubicBezTo>
                  <a:pt x="2643835" y="1065092"/>
                  <a:pt x="2653636" y="1041901"/>
                  <a:pt x="2661557" y="1028700"/>
                </a:cubicBezTo>
                <a:cubicBezTo>
                  <a:pt x="2714136" y="941068"/>
                  <a:pt x="2629309" y="1012100"/>
                  <a:pt x="2726871" y="947058"/>
                </a:cubicBezTo>
                <a:cubicBezTo>
                  <a:pt x="2743200" y="952501"/>
                  <a:pt x="2762417" y="952634"/>
                  <a:pt x="2775857" y="963386"/>
                </a:cubicBezTo>
                <a:cubicBezTo>
                  <a:pt x="2791181" y="975645"/>
                  <a:pt x="2789475" y="1017132"/>
                  <a:pt x="2808514" y="1012372"/>
                </a:cubicBezTo>
                <a:cubicBezTo>
                  <a:pt x="2832128" y="1006469"/>
                  <a:pt x="2827669" y="967311"/>
                  <a:pt x="2841171" y="947058"/>
                </a:cubicBezTo>
                <a:cubicBezTo>
                  <a:pt x="2849710" y="934249"/>
                  <a:pt x="2862942" y="925286"/>
                  <a:pt x="2873828" y="914400"/>
                </a:cubicBezTo>
                <a:cubicBezTo>
                  <a:pt x="2879271" y="898072"/>
                  <a:pt x="2875398" y="856560"/>
                  <a:pt x="2890157" y="865415"/>
                </a:cubicBezTo>
                <a:cubicBezTo>
                  <a:pt x="2923813" y="885608"/>
                  <a:pt x="2955471" y="963386"/>
                  <a:pt x="2955471" y="963386"/>
                </a:cubicBezTo>
                <a:cubicBezTo>
                  <a:pt x="2960914" y="925286"/>
                  <a:pt x="2960741" y="885950"/>
                  <a:pt x="2971800" y="849086"/>
                </a:cubicBezTo>
                <a:cubicBezTo>
                  <a:pt x="2977439" y="830289"/>
                  <a:pt x="2985418" y="804860"/>
                  <a:pt x="3004457" y="800100"/>
                </a:cubicBezTo>
                <a:cubicBezTo>
                  <a:pt x="3019392" y="796366"/>
                  <a:pt x="3026228" y="821872"/>
                  <a:pt x="3037114" y="832758"/>
                </a:cubicBezTo>
                <a:cubicBezTo>
                  <a:pt x="3042557" y="810986"/>
                  <a:pt x="3049754" y="789579"/>
                  <a:pt x="3053443" y="767443"/>
                </a:cubicBezTo>
                <a:cubicBezTo>
                  <a:pt x="3057946" y="740423"/>
                  <a:pt x="3061370" y="631107"/>
                  <a:pt x="3086100" y="587829"/>
                </a:cubicBezTo>
                <a:cubicBezTo>
                  <a:pt x="3099602" y="564200"/>
                  <a:pt x="3118757" y="544286"/>
                  <a:pt x="3135086" y="522515"/>
                </a:cubicBezTo>
                <a:cubicBezTo>
                  <a:pt x="3140529" y="500743"/>
                  <a:pt x="3131342" y="467236"/>
                  <a:pt x="3151414" y="457200"/>
                </a:cubicBezTo>
                <a:cubicBezTo>
                  <a:pt x="3166809" y="449502"/>
                  <a:pt x="3161699" y="522302"/>
                  <a:pt x="3167743" y="506186"/>
                </a:cubicBezTo>
                <a:cubicBezTo>
                  <a:pt x="3189110" y="449208"/>
                  <a:pt x="3187650" y="386074"/>
                  <a:pt x="3200400" y="326572"/>
                </a:cubicBezTo>
                <a:cubicBezTo>
                  <a:pt x="3207282" y="294457"/>
                  <a:pt x="3242206" y="217483"/>
                  <a:pt x="3249386" y="195943"/>
                </a:cubicBezTo>
                <a:cubicBezTo>
                  <a:pt x="3256483" y="174653"/>
                  <a:pt x="3259549" y="152207"/>
                  <a:pt x="3265714" y="130629"/>
                </a:cubicBezTo>
                <a:cubicBezTo>
                  <a:pt x="3270442" y="114079"/>
                  <a:pt x="3268603" y="92395"/>
                  <a:pt x="3282043" y="81643"/>
                </a:cubicBezTo>
                <a:cubicBezTo>
                  <a:pt x="3299567" y="67624"/>
                  <a:pt x="3325586" y="70758"/>
                  <a:pt x="3347357" y="65315"/>
                </a:cubicBezTo>
                <a:cubicBezTo>
                  <a:pt x="3358243" y="48986"/>
                  <a:pt x="3361793" y="23617"/>
                  <a:pt x="3380014" y="16329"/>
                </a:cubicBezTo>
                <a:cubicBezTo>
                  <a:pt x="3395995" y="9937"/>
                  <a:pt x="3412122" y="36034"/>
                  <a:pt x="3429000" y="32658"/>
                </a:cubicBezTo>
                <a:cubicBezTo>
                  <a:pt x="3444096" y="29639"/>
                  <a:pt x="3450771" y="10886"/>
                  <a:pt x="3461657" y="0"/>
                </a:cubicBezTo>
                <a:cubicBezTo>
                  <a:pt x="3472543" y="16329"/>
                  <a:pt x="3476093" y="41697"/>
                  <a:pt x="3494314" y="48986"/>
                </a:cubicBezTo>
                <a:cubicBezTo>
                  <a:pt x="3510295" y="55378"/>
                  <a:pt x="3531129" y="20487"/>
                  <a:pt x="3543300" y="32658"/>
                </a:cubicBezTo>
                <a:cubicBezTo>
                  <a:pt x="3567641" y="56999"/>
                  <a:pt x="3556862" y="101987"/>
                  <a:pt x="3575957" y="130629"/>
                </a:cubicBezTo>
                <a:cubicBezTo>
                  <a:pt x="3586843" y="146958"/>
                  <a:pt x="3600644" y="161682"/>
                  <a:pt x="3608614" y="179615"/>
                </a:cubicBezTo>
                <a:cubicBezTo>
                  <a:pt x="3622595" y="211072"/>
                  <a:pt x="3622176" y="248944"/>
                  <a:pt x="3641271" y="277586"/>
                </a:cubicBezTo>
                <a:lnTo>
                  <a:pt x="3706586" y="375558"/>
                </a:lnTo>
                <a:cubicBezTo>
                  <a:pt x="3743343" y="485831"/>
                  <a:pt x="3686779" y="364238"/>
                  <a:pt x="3820886" y="440872"/>
                </a:cubicBezTo>
                <a:cubicBezTo>
                  <a:pt x="3835830" y="449412"/>
                  <a:pt x="3831771" y="473529"/>
                  <a:pt x="3837214" y="489858"/>
                </a:cubicBezTo>
                <a:cubicBezTo>
                  <a:pt x="3848100" y="468086"/>
                  <a:pt x="3848998" y="437067"/>
                  <a:pt x="3869871" y="424543"/>
                </a:cubicBezTo>
                <a:cubicBezTo>
                  <a:pt x="3924299" y="391886"/>
                  <a:pt x="3924300" y="478972"/>
                  <a:pt x="3935186" y="489858"/>
                </a:cubicBezTo>
                <a:cubicBezTo>
                  <a:pt x="3947356" y="502028"/>
                  <a:pt x="3967843" y="500743"/>
                  <a:pt x="3984171" y="506186"/>
                </a:cubicBezTo>
                <a:cubicBezTo>
                  <a:pt x="4012587" y="676681"/>
                  <a:pt x="3976883" y="600192"/>
                  <a:pt x="4033157" y="555172"/>
                </a:cubicBezTo>
                <a:cubicBezTo>
                  <a:pt x="4046597" y="544420"/>
                  <a:pt x="4065814" y="544286"/>
                  <a:pt x="4082143" y="538843"/>
                </a:cubicBezTo>
                <a:cubicBezTo>
                  <a:pt x="4180115" y="685802"/>
                  <a:pt x="4114800" y="653143"/>
                  <a:pt x="4180114" y="587829"/>
                </a:cubicBezTo>
                <a:cubicBezTo>
                  <a:pt x="4193991" y="573952"/>
                  <a:pt x="4212771" y="566058"/>
                  <a:pt x="4229100" y="555172"/>
                </a:cubicBezTo>
                <a:cubicBezTo>
                  <a:pt x="4250871" y="560615"/>
                  <a:pt x="4276890" y="557481"/>
                  <a:pt x="4294414" y="571500"/>
                </a:cubicBezTo>
                <a:cubicBezTo>
                  <a:pt x="4307854" y="582252"/>
                  <a:pt x="4293865" y="623861"/>
                  <a:pt x="4310743" y="620486"/>
                </a:cubicBezTo>
                <a:cubicBezTo>
                  <a:pt x="4340934" y="614448"/>
                  <a:pt x="4351003" y="573068"/>
                  <a:pt x="4376057" y="555172"/>
                </a:cubicBezTo>
                <a:cubicBezTo>
                  <a:pt x="4390063" y="545168"/>
                  <a:pt x="4409648" y="546540"/>
                  <a:pt x="4425043" y="538843"/>
                </a:cubicBezTo>
                <a:cubicBezTo>
                  <a:pt x="4442595" y="530067"/>
                  <a:pt x="4457700" y="517072"/>
                  <a:pt x="4474028" y="506186"/>
                </a:cubicBezTo>
                <a:cubicBezTo>
                  <a:pt x="4484914" y="517072"/>
                  <a:pt x="4498765" y="525642"/>
                  <a:pt x="4506686" y="538843"/>
                </a:cubicBezTo>
                <a:cubicBezTo>
                  <a:pt x="4515541" y="553602"/>
                  <a:pt x="4506136" y="591204"/>
                  <a:pt x="4523014" y="587829"/>
                </a:cubicBezTo>
                <a:cubicBezTo>
                  <a:pt x="4553205" y="581791"/>
                  <a:pt x="4562710" y="539594"/>
                  <a:pt x="4588328" y="522515"/>
                </a:cubicBezTo>
                <a:cubicBezTo>
                  <a:pt x="4612716" y="506256"/>
                  <a:pt x="4642757" y="500744"/>
                  <a:pt x="4669971" y="489858"/>
                </a:cubicBezTo>
                <a:cubicBezTo>
                  <a:pt x="4747456" y="412373"/>
                  <a:pt x="4706076" y="434279"/>
                  <a:pt x="4784271" y="408215"/>
                </a:cubicBezTo>
                <a:cubicBezTo>
                  <a:pt x="4932605" y="309327"/>
                  <a:pt x="4725087" y="424543"/>
                  <a:pt x="4882243" y="424543"/>
                </a:cubicBezTo>
                <a:cubicBezTo>
                  <a:pt x="4899455" y="424543"/>
                  <a:pt x="4888567" y="389564"/>
                  <a:pt x="4898571" y="375558"/>
                </a:cubicBezTo>
                <a:cubicBezTo>
                  <a:pt x="4916467" y="350503"/>
                  <a:pt x="4942114" y="332015"/>
                  <a:pt x="4963886" y="310243"/>
                </a:cubicBezTo>
                <a:lnTo>
                  <a:pt x="5012871" y="261258"/>
                </a:lnTo>
                <a:cubicBezTo>
                  <a:pt x="5100055" y="319380"/>
                  <a:pt x="5034769" y="298068"/>
                  <a:pt x="5078186" y="228600"/>
                </a:cubicBezTo>
                <a:cubicBezTo>
                  <a:pt x="5094504" y="202491"/>
                  <a:pt x="5121729" y="185057"/>
                  <a:pt x="5143500" y="163286"/>
                </a:cubicBezTo>
                <a:cubicBezTo>
                  <a:pt x="5286005" y="210789"/>
                  <a:pt x="5109854" y="170213"/>
                  <a:pt x="5208814" y="130629"/>
                </a:cubicBezTo>
                <a:cubicBezTo>
                  <a:pt x="5229650" y="122294"/>
                  <a:pt x="5252357" y="141515"/>
                  <a:pt x="5274128" y="146958"/>
                </a:cubicBezTo>
                <a:cubicBezTo>
                  <a:pt x="5279571" y="130629"/>
                  <a:pt x="5278286" y="110143"/>
                  <a:pt x="5290457" y="97972"/>
                </a:cubicBezTo>
                <a:cubicBezTo>
                  <a:pt x="5302628" y="85801"/>
                  <a:pt x="5323623" y="88423"/>
                  <a:pt x="5339443" y="81643"/>
                </a:cubicBezTo>
                <a:cubicBezTo>
                  <a:pt x="5361816" y="72055"/>
                  <a:pt x="5383623" y="61063"/>
                  <a:pt x="5404757" y="48986"/>
                </a:cubicBezTo>
                <a:cubicBezTo>
                  <a:pt x="5421796" y="39250"/>
                  <a:pt x="5434118" y="16329"/>
                  <a:pt x="5453743" y="16329"/>
                </a:cubicBezTo>
                <a:cubicBezTo>
                  <a:pt x="5465913" y="16329"/>
                  <a:pt x="5464628" y="38100"/>
                  <a:pt x="5470071" y="4898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3E9AF4C0-8E52-D641-B1DD-60E5630EADE7}"/>
              </a:ext>
            </a:extLst>
          </p:cNvPr>
          <p:cNvSpPr/>
          <p:nvPr/>
        </p:nvSpPr>
        <p:spPr>
          <a:xfrm>
            <a:off x="3037114" y="3461657"/>
            <a:ext cx="4686300" cy="2645229"/>
          </a:xfrm>
          <a:custGeom>
            <a:avLst/>
            <a:gdLst>
              <a:gd name="connsiteX0" fmla="*/ 0 w 4686300"/>
              <a:gd name="connsiteY0" fmla="*/ 2645229 h 2645229"/>
              <a:gd name="connsiteX1" fmla="*/ 32657 w 4686300"/>
              <a:gd name="connsiteY1" fmla="*/ 2514600 h 2645229"/>
              <a:gd name="connsiteX2" fmla="*/ 48986 w 4686300"/>
              <a:gd name="connsiteY2" fmla="*/ 2465614 h 2645229"/>
              <a:gd name="connsiteX3" fmla="*/ 65315 w 4686300"/>
              <a:gd name="connsiteY3" fmla="*/ 2514600 h 2645229"/>
              <a:gd name="connsiteX4" fmla="*/ 114300 w 4686300"/>
              <a:gd name="connsiteY4" fmla="*/ 2400300 h 2645229"/>
              <a:gd name="connsiteX5" fmla="*/ 163286 w 4686300"/>
              <a:gd name="connsiteY5" fmla="*/ 2383972 h 2645229"/>
              <a:gd name="connsiteX6" fmla="*/ 212272 w 4686300"/>
              <a:gd name="connsiteY6" fmla="*/ 2269672 h 2645229"/>
              <a:gd name="connsiteX7" fmla="*/ 277586 w 4686300"/>
              <a:gd name="connsiteY7" fmla="*/ 2171700 h 2645229"/>
              <a:gd name="connsiteX8" fmla="*/ 326572 w 4686300"/>
              <a:gd name="connsiteY8" fmla="*/ 2057400 h 2645229"/>
              <a:gd name="connsiteX9" fmla="*/ 375557 w 4686300"/>
              <a:gd name="connsiteY9" fmla="*/ 2090057 h 2645229"/>
              <a:gd name="connsiteX10" fmla="*/ 391886 w 4686300"/>
              <a:gd name="connsiteY10" fmla="*/ 2139043 h 2645229"/>
              <a:gd name="connsiteX11" fmla="*/ 408215 w 4686300"/>
              <a:gd name="connsiteY11" fmla="*/ 2090057 h 2645229"/>
              <a:gd name="connsiteX12" fmla="*/ 489857 w 4686300"/>
              <a:gd name="connsiteY12" fmla="*/ 2008414 h 2645229"/>
              <a:gd name="connsiteX13" fmla="*/ 522515 w 4686300"/>
              <a:gd name="connsiteY13" fmla="*/ 2057400 h 2645229"/>
              <a:gd name="connsiteX14" fmla="*/ 555172 w 4686300"/>
              <a:gd name="connsiteY14" fmla="*/ 2008414 h 2645229"/>
              <a:gd name="connsiteX15" fmla="*/ 669472 w 4686300"/>
              <a:gd name="connsiteY15" fmla="*/ 1926772 h 2645229"/>
              <a:gd name="connsiteX16" fmla="*/ 751115 w 4686300"/>
              <a:gd name="connsiteY16" fmla="*/ 1959429 h 2645229"/>
              <a:gd name="connsiteX17" fmla="*/ 832757 w 4686300"/>
              <a:gd name="connsiteY17" fmla="*/ 1992086 h 2645229"/>
              <a:gd name="connsiteX18" fmla="*/ 914400 w 4686300"/>
              <a:gd name="connsiteY18" fmla="*/ 1975757 h 2645229"/>
              <a:gd name="connsiteX19" fmla="*/ 1012372 w 4686300"/>
              <a:gd name="connsiteY19" fmla="*/ 1877786 h 2645229"/>
              <a:gd name="connsiteX20" fmla="*/ 1077686 w 4686300"/>
              <a:gd name="connsiteY20" fmla="*/ 1894114 h 2645229"/>
              <a:gd name="connsiteX21" fmla="*/ 1126672 w 4686300"/>
              <a:gd name="connsiteY21" fmla="*/ 1861457 h 2645229"/>
              <a:gd name="connsiteX22" fmla="*/ 1191986 w 4686300"/>
              <a:gd name="connsiteY22" fmla="*/ 1828800 h 2645229"/>
              <a:gd name="connsiteX23" fmla="*/ 1257300 w 4686300"/>
              <a:gd name="connsiteY23" fmla="*/ 1845129 h 2645229"/>
              <a:gd name="connsiteX24" fmla="*/ 1306286 w 4686300"/>
              <a:gd name="connsiteY24" fmla="*/ 1861457 h 2645229"/>
              <a:gd name="connsiteX25" fmla="*/ 1420586 w 4686300"/>
              <a:gd name="connsiteY25" fmla="*/ 1779814 h 2645229"/>
              <a:gd name="connsiteX26" fmla="*/ 1518557 w 4686300"/>
              <a:gd name="connsiteY26" fmla="*/ 1747157 h 2645229"/>
              <a:gd name="connsiteX27" fmla="*/ 1567543 w 4686300"/>
              <a:gd name="connsiteY27" fmla="*/ 1763486 h 2645229"/>
              <a:gd name="connsiteX28" fmla="*/ 1616529 w 4686300"/>
              <a:gd name="connsiteY28" fmla="*/ 1796143 h 2645229"/>
              <a:gd name="connsiteX29" fmla="*/ 1681843 w 4686300"/>
              <a:gd name="connsiteY29" fmla="*/ 1730829 h 2645229"/>
              <a:gd name="connsiteX30" fmla="*/ 1747157 w 4686300"/>
              <a:gd name="connsiteY30" fmla="*/ 1714500 h 2645229"/>
              <a:gd name="connsiteX31" fmla="*/ 1828800 w 4686300"/>
              <a:gd name="connsiteY31" fmla="*/ 1665514 h 2645229"/>
              <a:gd name="connsiteX32" fmla="*/ 1861457 w 4686300"/>
              <a:gd name="connsiteY32" fmla="*/ 1698172 h 2645229"/>
              <a:gd name="connsiteX33" fmla="*/ 1943100 w 4686300"/>
              <a:gd name="connsiteY33" fmla="*/ 1665514 h 2645229"/>
              <a:gd name="connsiteX34" fmla="*/ 1992086 w 4686300"/>
              <a:gd name="connsiteY34" fmla="*/ 1616529 h 2645229"/>
              <a:gd name="connsiteX35" fmla="*/ 2106386 w 4686300"/>
              <a:gd name="connsiteY35" fmla="*/ 1567543 h 2645229"/>
              <a:gd name="connsiteX36" fmla="*/ 2155372 w 4686300"/>
              <a:gd name="connsiteY36" fmla="*/ 1616529 h 2645229"/>
              <a:gd name="connsiteX37" fmla="*/ 2220686 w 4686300"/>
              <a:gd name="connsiteY37" fmla="*/ 1551214 h 2645229"/>
              <a:gd name="connsiteX38" fmla="*/ 2269672 w 4686300"/>
              <a:gd name="connsiteY38" fmla="*/ 1534886 h 2645229"/>
              <a:gd name="connsiteX39" fmla="*/ 2334986 w 4686300"/>
              <a:gd name="connsiteY39" fmla="*/ 1469572 h 2645229"/>
              <a:gd name="connsiteX40" fmla="*/ 2383972 w 4686300"/>
              <a:gd name="connsiteY40" fmla="*/ 1485900 h 2645229"/>
              <a:gd name="connsiteX41" fmla="*/ 2449286 w 4686300"/>
              <a:gd name="connsiteY41" fmla="*/ 1469572 h 2645229"/>
              <a:gd name="connsiteX42" fmla="*/ 2498272 w 4686300"/>
              <a:gd name="connsiteY42" fmla="*/ 1404257 h 2645229"/>
              <a:gd name="connsiteX43" fmla="*/ 2579915 w 4686300"/>
              <a:gd name="connsiteY43" fmla="*/ 1322614 h 2645229"/>
              <a:gd name="connsiteX44" fmla="*/ 2628900 w 4686300"/>
              <a:gd name="connsiteY44" fmla="*/ 1338943 h 2645229"/>
              <a:gd name="connsiteX45" fmla="*/ 2726872 w 4686300"/>
              <a:gd name="connsiteY45" fmla="*/ 1257300 h 2645229"/>
              <a:gd name="connsiteX46" fmla="*/ 2792186 w 4686300"/>
              <a:gd name="connsiteY46" fmla="*/ 1273629 h 2645229"/>
              <a:gd name="connsiteX47" fmla="*/ 2824843 w 4686300"/>
              <a:gd name="connsiteY47" fmla="*/ 1175657 h 2645229"/>
              <a:gd name="connsiteX48" fmla="*/ 2873829 w 4686300"/>
              <a:gd name="connsiteY48" fmla="*/ 1143000 h 2645229"/>
              <a:gd name="connsiteX49" fmla="*/ 2922815 w 4686300"/>
              <a:gd name="connsiteY49" fmla="*/ 1175657 h 2645229"/>
              <a:gd name="connsiteX50" fmla="*/ 3004457 w 4686300"/>
              <a:gd name="connsiteY50" fmla="*/ 1061357 h 2645229"/>
              <a:gd name="connsiteX51" fmla="*/ 3037115 w 4686300"/>
              <a:gd name="connsiteY51" fmla="*/ 1028700 h 2645229"/>
              <a:gd name="connsiteX52" fmla="*/ 3118757 w 4686300"/>
              <a:gd name="connsiteY52" fmla="*/ 963386 h 2645229"/>
              <a:gd name="connsiteX53" fmla="*/ 3151415 w 4686300"/>
              <a:gd name="connsiteY53" fmla="*/ 914400 h 2645229"/>
              <a:gd name="connsiteX54" fmla="*/ 3200400 w 4686300"/>
              <a:gd name="connsiteY54" fmla="*/ 881743 h 2645229"/>
              <a:gd name="connsiteX55" fmla="*/ 3233057 w 4686300"/>
              <a:gd name="connsiteY55" fmla="*/ 816429 h 2645229"/>
              <a:gd name="connsiteX56" fmla="*/ 3282043 w 4686300"/>
              <a:gd name="connsiteY56" fmla="*/ 800100 h 2645229"/>
              <a:gd name="connsiteX57" fmla="*/ 3331029 w 4686300"/>
              <a:gd name="connsiteY57" fmla="*/ 767443 h 2645229"/>
              <a:gd name="connsiteX58" fmla="*/ 3429000 w 4686300"/>
              <a:gd name="connsiteY58" fmla="*/ 734786 h 2645229"/>
              <a:gd name="connsiteX59" fmla="*/ 3477986 w 4686300"/>
              <a:gd name="connsiteY59" fmla="*/ 702129 h 2645229"/>
              <a:gd name="connsiteX60" fmla="*/ 3559629 w 4686300"/>
              <a:gd name="connsiteY60" fmla="*/ 604157 h 2645229"/>
              <a:gd name="connsiteX61" fmla="*/ 3608615 w 4686300"/>
              <a:gd name="connsiteY61" fmla="*/ 620486 h 2645229"/>
              <a:gd name="connsiteX62" fmla="*/ 3624943 w 4686300"/>
              <a:gd name="connsiteY62" fmla="*/ 555172 h 2645229"/>
              <a:gd name="connsiteX63" fmla="*/ 3641272 w 4686300"/>
              <a:gd name="connsiteY63" fmla="*/ 457200 h 2645229"/>
              <a:gd name="connsiteX64" fmla="*/ 3690257 w 4686300"/>
              <a:gd name="connsiteY64" fmla="*/ 506186 h 2645229"/>
              <a:gd name="connsiteX65" fmla="*/ 3722915 w 4686300"/>
              <a:gd name="connsiteY65" fmla="*/ 555172 h 2645229"/>
              <a:gd name="connsiteX66" fmla="*/ 3739243 w 4686300"/>
              <a:gd name="connsiteY66" fmla="*/ 440872 h 2645229"/>
              <a:gd name="connsiteX67" fmla="*/ 3755572 w 4686300"/>
              <a:gd name="connsiteY67" fmla="*/ 391886 h 2645229"/>
              <a:gd name="connsiteX68" fmla="*/ 3804557 w 4686300"/>
              <a:gd name="connsiteY68" fmla="*/ 359229 h 2645229"/>
              <a:gd name="connsiteX69" fmla="*/ 3837215 w 4686300"/>
              <a:gd name="connsiteY69" fmla="*/ 391886 h 2645229"/>
              <a:gd name="connsiteX70" fmla="*/ 3853543 w 4686300"/>
              <a:gd name="connsiteY70" fmla="*/ 326572 h 2645229"/>
              <a:gd name="connsiteX71" fmla="*/ 3918857 w 4686300"/>
              <a:gd name="connsiteY71" fmla="*/ 228600 h 2645229"/>
              <a:gd name="connsiteX72" fmla="*/ 3951515 w 4686300"/>
              <a:gd name="connsiteY72" fmla="*/ 261257 h 2645229"/>
              <a:gd name="connsiteX73" fmla="*/ 3984172 w 4686300"/>
              <a:gd name="connsiteY73" fmla="*/ 310243 h 2645229"/>
              <a:gd name="connsiteX74" fmla="*/ 4016829 w 4686300"/>
              <a:gd name="connsiteY74" fmla="*/ 212272 h 2645229"/>
              <a:gd name="connsiteX75" fmla="*/ 4049486 w 4686300"/>
              <a:gd name="connsiteY75" fmla="*/ 179614 h 2645229"/>
              <a:gd name="connsiteX76" fmla="*/ 4082143 w 4686300"/>
              <a:gd name="connsiteY76" fmla="*/ 212272 h 2645229"/>
              <a:gd name="connsiteX77" fmla="*/ 4180115 w 4686300"/>
              <a:gd name="connsiteY77" fmla="*/ 130629 h 2645229"/>
              <a:gd name="connsiteX78" fmla="*/ 4376057 w 4686300"/>
              <a:gd name="connsiteY78" fmla="*/ 130629 h 2645229"/>
              <a:gd name="connsiteX79" fmla="*/ 4408715 w 4686300"/>
              <a:gd name="connsiteY79" fmla="*/ 97972 h 2645229"/>
              <a:gd name="connsiteX80" fmla="*/ 4457700 w 4686300"/>
              <a:gd name="connsiteY80" fmla="*/ 130629 h 2645229"/>
              <a:gd name="connsiteX81" fmla="*/ 4572000 w 4686300"/>
              <a:gd name="connsiteY81" fmla="*/ 16329 h 2645229"/>
              <a:gd name="connsiteX82" fmla="*/ 4620986 w 4686300"/>
              <a:gd name="connsiteY82" fmla="*/ 0 h 2645229"/>
              <a:gd name="connsiteX83" fmla="*/ 4686300 w 4686300"/>
              <a:gd name="connsiteY83" fmla="*/ 0 h 264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686300" h="2645229">
                <a:moveTo>
                  <a:pt x="0" y="2645229"/>
                </a:moveTo>
                <a:cubicBezTo>
                  <a:pt x="10886" y="2601686"/>
                  <a:pt x="20847" y="2557902"/>
                  <a:pt x="32657" y="2514600"/>
                </a:cubicBezTo>
                <a:cubicBezTo>
                  <a:pt x="37186" y="2497995"/>
                  <a:pt x="31774" y="2465614"/>
                  <a:pt x="48986" y="2465614"/>
                </a:cubicBezTo>
                <a:cubicBezTo>
                  <a:pt x="66198" y="2465614"/>
                  <a:pt x="59872" y="2498271"/>
                  <a:pt x="65315" y="2514600"/>
                </a:cubicBezTo>
                <a:cubicBezTo>
                  <a:pt x="75120" y="2475380"/>
                  <a:pt x="79062" y="2428491"/>
                  <a:pt x="114300" y="2400300"/>
                </a:cubicBezTo>
                <a:cubicBezTo>
                  <a:pt x="127740" y="2389548"/>
                  <a:pt x="146957" y="2389415"/>
                  <a:pt x="163286" y="2383972"/>
                </a:cubicBezTo>
                <a:cubicBezTo>
                  <a:pt x="180178" y="2333296"/>
                  <a:pt x="182006" y="2320115"/>
                  <a:pt x="212272" y="2269672"/>
                </a:cubicBezTo>
                <a:cubicBezTo>
                  <a:pt x="232465" y="2236016"/>
                  <a:pt x="260033" y="2206805"/>
                  <a:pt x="277586" y="2171700"/>
                </a:cubicBezTo>
                <a:cubicBezTo>
                  <a:pt x="317940" y="2090991"/>
                  <a:pt x="302546" y="2129478"/>
                  <a:pt x="326572" y="2057400"/>
                </a:cubicBezTo>
                <a:cubicBezTo>
                  <a:pt x="342900" y="2068286"/>
                  <a:pt x="363298" y="2074733"/>
                  <a:pt x="375557" y="2090057"/>
                </a:cubicBezTo>
                <a:cubicBezTo>
                  <a:pt x="386309" y="2103497"/>
                  <a:pt x="374674" y="2139043"/>
                  <a:pt x="391886" y="2139043"/>
                </a:cubicBezTo>
                <a:cubicBezTo>
                  <a:pt x="409098" y="2139043"/>
                  <a:pt x="397888" y="2103827"/>
                  <a:pt x="408215" y="2090057"/>
                </a:cubicBezTo>
                <a:cubicBezTo>
                  <a:pt x="431307" y="2059268"/>
                  <a:pt x="489857" y="2008414"/>
                  <a:pt x="489857" y="2008414"/>
                </a:cubicBezTo>
                <a:cubicBezTo>
                  <a:pt x="500743" y="2024743"/>
                  <a:pt x="502890" y="2057400"/>
                  <a:pt x="522515" y="2057400"/>
                </a:cubicBezTo>
                <a:cubicBezTo>
                  <a:pt x="542140" y="2057400"/>
                  <a:pt x="542609" y="2023490"/>
                  <a:pt x="555172" y="2008414"/>
                </a:cubicBezTo>
                <a:cubicBezTo>
                  <a:pt x="602455" y="1951674"/>
                  <a:pt x="603440" y="1959787"/>
                  <a:pt x="669472" y="1926772"/>
                </a:cubicBezTo>
                <a:cubicBezTo>
                  <a:pt x="696686" y="1937658"/>
                  <a:pt x="728598" y="1940665"/>
                  <a:pt x="751115" y="1959429"/>
                </a:cubicBezTo>
                <a:cubicBezTo>
                  <a:pt x="821390" y="2017991"/>
                  <a:pt x="689659" y="2027859"/>
                  <a:pt x="832757" y="1992086"/>
                </a:cubicBezTo>
                <a:cubicBezTo>
                  <a:pt x="911714" y="1913132"/>
                  <a:pt x="812655" y="1992715"/>
                  <a:pt x="914400" y="1975757"/>
                </a:cubicBezTo>
                <a:cubicBezTo>
                  <a:pt x="955332" y="1968935"/>
                  <a:pt x="994182" y="1902039"/>
                  <a:pt x="1012372" y="1877786"/>
                </a:cubicBezTo>
                <a:cubicBezTo>
                  <a:pt x="1034143" y="1883229"/>
                  <a:pt x="1055470" y="1897288"/>
                  <a:pt x="1077686" y="1894114"/>
                </a:cubicBezTo>
                <a:cubicBezTo>
                  <a:pt x="1097113" y="1891339"/>
                  <a:pt x="1109633" y="1871193"/>
                  <a:pt x="1126672" y="1861457"/>
                </a:cubicBezTo>
                <a:cubicBezTo>
                  <a:pt x="1147806" y="1849380"/>
                  <a:pt x="1170215" y="1839686"/>
                  <a:pt x="1191986" y="1828800"/>
                </a:cubicBezTo>
                <a:cubicBezTo>
                  <a:pt x="1213757" y="1834243"/>
                  <a:pt x="1235722" y="1838964"/>
                  <a:pt x="1257300" y="1845129"/>
                </a:cubicBezTo>
                <a:cubicBezTo>
                  <a:pt x="1273850" y="1849857"/>
                  <a:pt x="1289588" y="1865631"/>
                  <a:pt x="1306286" y="1861457"/>
                </a:cubicBezTo>
                <a:cubicBezTo>
                  <a:pt x="1495530" y="1814146"/>
                  <a:pt x="1319696" y="1830260"/>
                  <a:pt x="1420586" y="1779814"/>
                </a:cubicBezTo>
                <a:cubicBezTo>
                  <a:pt x="1451375" y="1764419"/>
                  <a:pt x="1518557" y="1747157"/>
                  <a:pt x="1518557" y="1747157"/>
                </a:cubicBezTo>
                <a:cubicBezTo>
                  <a:pt x="1534886" y="1752600"/>
                  <a:pt x="1552148" y="1755789"/>
                  <a:pt x="1567543" y="1763486"/>
                </a:cubicBezTo>
                <a:cubicBezTo>
                  <a:pt x="1585096" y="1772262"/>
                  <a:pt x="1597660" y="1801534"/>
                  <a:pt x="1616529" y="1796143"/>
                </a:cubicBezTo>
                <a:cubicBezTo>
                  <a:pt x="1646134" y="1787685"/>
                  <a:pt x="1655734" y="1747147"/>
                  <a:pt x="1681843" y="1730829"/>
                </a:cubicBezTo>
                <a:cubicBezTo>
                  <a:pt x="1700873" y="1718935"/>
                  <a:pt x="1725386" y="1719943"/>
                  <a:pt x="1747157" y="1714500"/>
                </a:cubicBezTo>
                <a:cubicBezTo>
                  <a:pt x="1766705" y="1694952"/>
                  <a:pt x="1793474" y="1658449"/>
                  <a:pt x="1828800" y="1665514"/>
                </a:cubicBezTo>
                <a:cubicBezTo>
                  <a:pt x="1843896" y="1668533"/>
                  <a:pt x="1850571" y="1687286"/>
                  <a:pt x="1861457" y="1698172"/>
                </a:cubicBezTo>
                <a:cubicBezTo>
                  <a:pt x="1888671" y="1687286"/>
                  <a:pt x="1918244" y="1681049"/>
                  <a:pt x="1943100" y="1665514"/>
                </a:cubicBezTo>
                <a:cubicBezTo>
                  <a:pt x="1962682" y="1653275"/>
                  <a:pt x="1973295" y="1629951"/>
                  <a:pt x="1992086" y="1616529"/>
                </a:cubicBezTo>
                <a:cubicBezTo>
                  <a:pt x="2027396" y="1591308"/>
                  <a:pt x="2066410" y="1580869"/>
                  <a:pt x="2106386" y="1567543"/>
                </a:cubicBezTo>
                <a:cubicBezTo>
                  <a:pt x="2122715" y="1583872"/>
                  <a:pt x="2132512" y="1619795"/>
                  <a:pt x="2155372" y="1616529"/>
                </a:cubicBezTo>
                <a:cubicBezTo>
                  <a:pt x="2185852" y="1612175"/>
                  <a:pt x="2195632" y="1569110"/>
                  <a:pt x="2220686" y="1551214"/>
                </a:cubicBezTo>
                <a:cubicBezTo>
                  <a:pt x="2234692" y="1541210"/>
                  <a:pt x="2253343" y="1540329"/>
                  <a:pt x="2269672" y="1534886"/>
                </a:cubicBezTo>
                <a:cubicBezTo>
                  <a:pt x="2291443" y="1513115"/>
                  <a:pt x="2306686" y="1481701"/>
                  <a:pt x="2334986" y="1469572"/>
                </a:cubicBezTo>
                <a:cubicBezTo>
                  <a:pt x="2350806" y="1462792"/>
                  <a:pt x="2366760" y="1485900"/>
                  <a:pt x="2383972" y="1485900"/>
                </a:cubicBezTo>
                <a:cubicBezTo>
                  <a:pt x="2406413" y="1485900"/>
                  <a:pt x="2427515" y="1475015"/>
                  <a:pt x="2449286" y="1469572"/>
                </a:cubicBezTo>
                <a:cubicBezTo>
                  <a:pt x="2465615" y="1447800"/>
                  <a:pt x="2480192" y="1424597"/>
                  <a:pt x="2498272" y="1404257"/>
                </a:cubicBezTo>
                <a:cubicBezTo>
                  <a:pt x="2523841" y="1375492"/>
                  <a:pt x="2579915" y="1322614"/>
                  <a:pt x="2579915" y="1322614"/>
                </a:cubicBezTo>
                <a:cubicBezTo>
                  <a:pt x="2596243" y="1328057"/>
                  <a:pt x="2611688" y="1338943"/>
                  <a:pt x="2628900" y="1338943"/>
                </a:cubicBezTo>
                <a:cubicBezTo>
                  <a:pt x="2685002" y="1338943"/>
                  <a:pt x="2697128" y="1296958"/>
                  <a:pt x="2726872" y="1257300"/>
                </a:cubicBezTo>
                <a:cubicBezTo>
                  <a:pt x="2748643" y="1262743"/>
                  <a:pt x="2774946" y="1287996"/>
                  <a:pt x="2792186" y="1273629"/>
                </a:cubicBezTo>
                <a:cubicBezTo>
                  <a:pt x="2818631" y="1251591"/>
                  <a:pt x="2796201" y="1194752"/>
                  <a:pt x="2824843" y="1175657"/>
                </a:cubicBezTo>
                <a:lnTo>
                  <a:pt x="2873829" y="1143000"/>
                </a:lnTo>
                <a:cubicBezTo>
                  <a:pt x="2890158" y="1153886"/>
                  <a:pt x="2903946" y="1181048"/>
                  <a:pt x="2922815" y="1175657"/>
                </a:cubicBezTo>
                <a:cubicBezTo>
                  <a:pt x="3005242" y="1152106"/>
                  <a:pt x="2975630" y="1109402"/>
                  <a:pt x="3004457" y="1061357"/>
                </a:cubicBezTo>
                <a:cubicBezTo>
                  <a:pt x="3012378" y="1048156"/>
                  <a:pt x="3027498" y="1040721"/>
                  <a:pt x="3037115" y="1028700"/>
                </a:cubicBezTo>
                <a:cubicBezTo>
                  <a:pt x="3090831" y="961556"/>
                  <a:pt x="3041058" y="989285"/>
                  <a:pt x="3118757" y="963386"/>
                </a:cubicBezTo>
                <a:cubicBezTo>
                  <a:pt x="3129643" y="947057"/>
                  <a:pt x="3137538" y="928277"/>
                  <a:pt x="3151415" y="914400"/>
                </a:cubicBezTo>
                <a:cubicBezTo>
                  <a:pt x="3165291" y="900524"/>
                  <a:pt x="3187837" y="896819"/>
                  <a:pt x="3200400" y="881743"/>
                </a:cubicBezTo>
                <a:cubicBezTo>
                  <a:pt x="3215983" y="863044"/>
                  <a:pt x="3215845" y="833641"/>
                  <a:pt x="3233057" y="816429"/>
                </a:cubicBezTo>
                <a:cubicBezTo>
                  <a:pt x="3245228" y="804258"/>
                  <a:pt x="3266648" y="807797"/>
                  <a:pt x="3282043" y="800100"/>
                </a:cubicBezTo>
                <a:cubicBezTo>
                  <a:pt x="3299596" y="791324"/>
                  <a:pt x="3314700" y="778329"/>
                  <a:pt x="3331029" y="767443"/>
                </a:cubicBezTo>
                <a:cubicBezTo>
                  <a:pt x="3397487" y="667755"/>
                  <a:pt x="3320230" y="750324"/>
                  <a:pt x="3429000" y="734786"/>
                </a:cubicBezTo>
                <a:cubicBezTo>
                  <a:pt x="3448427" y="732011"/>
                  <a:pt x="3462910" y="714692"/>
                  <a:pt x="3477986" y="702129"/>
                </a:cubicBezTo>
                <a:cubicBezTo>
                  <a:pt x="3525133" y="662840"/>
                  <a:pt x="3527518" y="652323"/>
                  <a:pt x="3559629" y="604157"/>
                </a:cubicBezTo>
                <a:cubicBezTo>
                  <a:pt x="3575958" y="609600"/>
                  <a:pt x="3594845" y="630813"/>
                  <a:pt x="3608615" y="620486"/>
                </a:cubicBezTo>
                <a:cubicBezTo>
                  <a:pt x="3626568" y="607021"/>
                  <a:pt x="3620542" y="577178"/>
                  <a:pt x="3624943" y="555172"/>
                </a:cubicBezTo>
                <a:cubicBezTo>
                  <a:pt x="3631436" y="522707"/>
                  <a:pt x="3635829" y="489857"/>
                  <a:pt x="3641272" y="457200"/>
                </a:cubicBezTo>
                <a:cubicBezTo>
                  <a:pt x="3657600" y="473529"/>
                  <a:pt x="3675474" y="488446"/>
                  <a:pt x="3690257" y="506186"/>
                </a:cubicBezTo>
                <a:cubicBezTo>
                  <a:pt x="3702820" y="521262"/>
                  <a:pt x="3711140" y="570872"/>
                  <a:pt x="3722915" y="555172"/>
                </a:cubicBezTo>
                <a:cubicBezTo>
                  <a:pt x="3746007" y="524383"/>
                  <a:pt x="3731695" y="478611"/>
                  <a:pt x="3739243" y="440872"/>
                </a:cubicBezTo>
                <a:cubicBezTo>
                  <a:pt x="3742619" y="423994"/>
                  <a:pt x="3744820" y="405326"/>
                  <a:pt x="3755572" y="391886"/>
                </a:cubicBezTo>
                <a:cubicBezTo>
                  <a:pt x="3767831" y="376562"/>
                  <a:pt x="3788229" y="370115"/>
                  <a:pt x="3804557" y="359229"/>
                </a:cubicBezTo>
                <a:cubicBezTo>
                  <a:pt x="3815443" y="370115"/>
                  <a:pt x="3824406" y="400425"/>
                  <a:pt x="3837215" y="391886"/>
                </a:cubicBezTo>
                <a:cubicBezTo>
                  <a:pt x="3855887" y="379438"/>
                  <a:pt x="3843507" y="346644"/>
                  <a:pt x="3853543" y="326572"/>
                </a:cubicBezTo>
                <a:cubicBezTo>
                  <a:pt x="3871096" y="291466"/>
                  <a:pt x="3918857" y="228600"/>
                  <a:pt x="3918857" y="228600"/>
                </a:cubicBezTo>
                <a:cubicBezTo>
                  <a:pt x="3929743" y="239486"/>
                  <a:pt x="3941898" y="249236"/>
                  <a:pt x="3951515" y="261257"/>
                </a:cubicBezTo>
                <a:cubicBezTo>
                  <a:pt x="3963774" y="276581"/>
                  <a:pt x="3968472" y="322018"/>
                  <a:pt x="3984172" y="310243"/>
                </a:cubicBezTo>
                <a:cubicBezTo>
                  <a:pt x="4011711" y="289589"/>
                  <a:pt x="3992488" y="236613"/>
                  <a:pt x="4016829" y="212272"/>
                </a:cubicBezTo>
                <a:lnTo>
                  <a:pt x="4049486" y="179614"/>
                </a:lnTo>
                <a:cubicBezTo>
                  <a:pt x="4060372" y="190500"/>
                  <a:pt x="4066958" y="214803"/>
                  <a:pt x="4082143" y="212272"/>
                </a:cubicBezTo>
                <a:cubicBezTo>
                  <a:pt x="4105429" y="208391"/>
                  <a:pt x="4158955" y="151788"/>
                  <a:pt x="4180115" y="130629"/>
                </a:cubicBezTo>
                <a:cubicBezTo>
                  <a:pt x="4290577" y="162189"/>
                  <a:pt x="4281310" y="184770"/>
                  <a:pt x="4376057" y="130629"/>
                </a:cubicBezTo>
                <a:cubicBezTo>
                  <a:pt x="4389424" y="122991"/>
                  <a:pt x="4397829" y="108858"/>
                  <a:pt x="4408715" y="97972"/>
                </a:cubicBezTo>
                <a:cubicBezTo>
                  <a:pt x="4425043" y="108858"/>
                  <a:pt x="4440148" y="139405"/>
                  <a:pt x="4457700" y="130629"/>
                </a:cubicBezTo>
                <a:cubicBezTo>
                  <a:pt x="4505893" y="106532"/>
                  <a:pt x="4520884" y="33368"/>
                  <a:pt x="4572000" y="16329"/>
                </a:cubicBezTo>
                <a:lnTo>
                  <a:pt x="4620986" y="0"/>
                </a:lnTo>
                <a:cubicBezTo>
                  <a:pt x="4677274" y="18763"/>
                  <a:pt x="4657802" y="28500"/>
                  <a:pt x="46863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a:extLst>
              <a:ext uri="{FF2B5EF4-FFF2-40B4-BE49-F238E27FC236}">
                <a16:creationId xmlns:a16="http://schemas.microsoft.com/office/drawing/2014/main" id="{CC21F051-6263-A243-982B-FC7267BDD6C0}"/>
              </a:ext>
            </a:extLst>
          </p:cNvPr>
          <p:cNvSpPr/>
          <p:nvPr/>
        </p:nvSpPr>
        <p:spPr>
          <a:xfrm>
            <a:off x="3053443" y="5323114"/>
            <a:ext cx="5486400" cy="718457"/>
          </a:xfrm>
          <a:custGeom>
            <a:avLst/>
            <a:gdLst>
              <a:gd name="connsiteX0" fmla="*/ 0 w 5486400"/>
              <a:gd name="connsiteY0" fmla="*/ 718457 h 718457"/>
              <a:gd name="connsiteX1" fmla="*/ 114300 w 5486400"/>
              <a:gd name="connsiteY1" fmla="*/ 702129 h 718457"/>
              <a:gd name="connsiteX2" fmla="*/ 179614 w 5486400"/>
              <a:gd name="connsiteY2" fmla="*/ 636815 h 718457"/>
              <a:gd name="connsiteX3" fmla="*/ 244928 w 5486400"/>
              <a:gd name="connsiteY3" fmla="*/ 620486 h 718457"/>
              <a:gd name="connsiteX4" fmla="*/ 310243 w 5486400"/>
              <a:gd name="connsiteY4" fmla="*/ 669472 h 718457"/>
              <a:gd name="connsiteX5" fmla="*/ 359228 w 5486400"/>
              <a:gd name="connsiteY5" fmla="*/ 636815 h 718457"/>
              <a:gd name="connsiteX6" fmla="*/ 440871 w 5486400"/>
              <a:gd name="connsiteY6" fmla="*/ 571500 h 718457"/>
              <a:gd name="connsiteX7" fmla="*/ 522514 w 5486400"/>
              <a:gd name="connsiteY7" fmla="*/ 555172 h 718457"/>
              <a:gd name="connsiteX8" fmla="*/ 587828 w 5486400"/>
              <a:gd name="connsiteY8" fmla="*/ 538843 h 718457"/>
              <a:gd name="connsiteX9" fmla="*/ 636814 w 5486400"/>
              <a:gd name="connsiteY9" fmla="*/ 555172 h 718457"/>
              <a:gd name="connsiteX10" fmla="*/ 734786 w 5486400"/>
              <a:gd name="connsiteY10" fmla="*/ 506186 h 718457"/>
              <a:gd name="connsiteX11" fmla="*/ 832757 w 5486400"/>
              <a:gd name="connsiteY11" fmla="*/ 424543 h 718457"/>
              <a:gd name="connsiteX12" fmla="*/ 898071 w 5486400"/>
              <a:gd name="connsiteY12" fmla="*/ 457200 h 718457"/>
              <a:gd name="connsiteX13" fmla="*/ 963386 w 5486400"/>
              <a:gd name="connsiteY13" fmla="*/ 489857 h 718457"/>
              <a:gd name="connsiteX14" fmla="*/ 1077686 w 5486400"/>
              <a:gd name="connsiteY14" fmla="*/ 391886 h 718457"/>
              <a:gd name="connsiteX15" fmla="*/ 1143000 w 5486400"/>
              <a:gd name="connsiteY15" fmla="*/ 424543 h 718457"/>
              <a:gd name="connsiteX16" fmla="*/ 1175657 w 5486400"/>
              <a:gd name="connsiteY16" fmla="*/ 473529 h 718457"/>
              <a:gd name="connsiteX17" fmla="*/ 1191986 w 5486400"/>
              <a:gd name="connsiteY17" fmla="*/ 424543 h 718457"/>
              <a:gd name="connsiteX18" fmla="*/ 1240971 w 5486400"/>
              <a:gd name="connsiteY18" fmla="*/ 391886 h 718457"/>
              <a:gd name="connsiteX19" fmla="*/ 1355271 w 5486400"/>
              <a:gd name="connsiteY19" fmla="*/ 293915 h 718457"/>
              <a:gd name="connsiteX20" fmla="*/ 1404257 w 5486400"/>
              <a:gd name="connsiteY20" fmla="*/ 391886 h 718457"/>
              <a:gd name="connsiteX21" fmla="*/ 1518557 w 5486400"/>
              <a:gd name="connsiteY21" fmla="*/ 293915 h 718457"/>
              <a:gd name="connsiteX22" fmla="*/ 1600200 w 5486400"/>
              <a:gd name="connsiteY22" fmla="*/ 424543 h 718457"/>
              <a:gd name="connsiteX23" fmla="*/ 1632857 w 5486400"/>
              <a:gd name="connsiteY23" fmla="*/ 522515 h 718457"/>
              <a:gd name="connsiteX24" fmla="*/ 1779814 w 5486400"/>
              <a:gd name="connsiteY24" fmla="*/ 440872 h 718457"/>
              <a:gd name="connsiteX25" fmla="*/ 1861457 w 5486400"/>
              <a:gd name="connsiteY25" fmla="*/ 457200 h 718457"/>
              <a:gd name="connsiteX26" fmla="*/ 1894114 w 5486400"/>
              <a:gd name="connsiteY26" fmla="*/ 506186 h 718457"/>
              <a:gd name="connsiteX27" fmla="*/ 2041071 w 5486400"/>
              <a:gd name="connsiteY27" fmla="*/ 522515 h 718457"/>
              <a:gd name="connsiteX28" fmla="*/ 2155371 w 5486400"/>
              <a:gd name="connsiteY28" fmla="*/ 489857 h 718457"/>
              <a:gd name="connsiteX29" fmla="*/ 2220686 w 5486400"/>
              <a:gd name="connsiteY29" fmla="*/ 538843 h 718457"/>
              <a:gd name="connsiteX30" fmla="*/ 2237014 w 5486400"/>
              <a:gd name="connsiteY30" fmla="*/ 587829 h 718457"/>
              <a:gd name="connsiteX31" fmla="*/ 2253343 w 5486400"/>
              <a:gd name="connsiteY31" fmla="*/ 538843 h 718457"/>
              <a:gd name="connsiteX32" fmla="*/ 2302328 w 5486400"/>
              <a:gd name="connsiteY32" fmla="*/ 506186 h 718457"/>
              <a:gd name="connsiteX33" fmla="*/ 2351314 w 5486400"/>
              <a:gd name="connsiteY33" fmla="*/ 522515 h 718457"/>
              <a:gd name="connsiteX34" fmla="*/ 2383971 w 5486400"/>
              <a:gd name="connsiteY34" fmla="*/ 489857 h 718457"/>
              <a:gd name="connsiteX35" fmla="*/ 2498271 w 5486400"/>
              <a:gd name="connsiteY35" fmla="*/ 424543 h 718457"/>
              <a:gd name="connsiteX36" fmla="*/ 2563586 w 5486400"/>
              <a:gd name="connsiteY36" fmla="*/ 457200 h 718457"/>
              <a:gd name="connsiteX37" fmla="*/ 2596243 w 5486400"/>
              <a:gd name="connsiteY37" fmla="*/ 506186 h 718457"/>
              <a:gd name="connsiteX38" fmla="*/ 2612571 w 5486400"/>
              <a:gd name="connsiteY38" fmla="*/ 457200 h 718457"/>
              <a:gd name="connsiteX39" fmla="*/ 2677886 w 5486400"/>
              <a:gd name="connsiteY39" fmla="*/ 440872 h 718457"/>
              <a:gd name="connsiteX40" fmla="*/ 2743200 w 5486400"/>
              <a:gd name="connsiteY40" fmla="*/ 522515 h 718457"/>
              <a:gd name="connsiteX41" fmla="*/ 2759528 w 5486400"/>
              <a:gd name="connsiteY41" fmla="*/ 571500 h 718457"/>
              <a:gd name="connsiteX42" fmla="*/ 2792186 w 5486400"/>
              <a:gd name="connsiteY42" fmla="*/ 538843 h 718457"/>
              <a:gd name="connsiteX43" fmla="*/ 2890157 w 5486400"/>
              <a:gd name="connsiteY43" fmla="*/ 587829 h 718457"/>
              <a:gd name="connsiteX44" fmla="*/ 2906486 w 5486400"/>
              <a:gd name="connsiteY44" fmla="*/ 636815 h 718457"/>
              <a:gd name="connsiteX45" fmla="*/ 2939143 w 5486400"/>
              <a:gd name="connsiteY45" fmla="*/ 604157 h 718457"/>
              <a:gd name="connsiteX46" fmla="*/ 3053443 w 5486400"/>
              <a:gd name="connsiteY46" fmla="*/ 571500 h 718457"/>
              <a:gd name="connsiteX47" fmla="*/ 3102428 w 5486400"/>
              <a:gd name="connsiteY47" fmla="*/ 587829 h 718457"/>
              <a:gd name="connsiteX48" fmla="*/ 3167743 w 5486400"/>
              <a:gd name="connsiteY48" fmla="*/ 669472 h 718457"/>
              <a:gd name="connsiteX49" fmla="*/ 3184071 w 5486400"/>
              <a:gd name="connsiteY49" fmla="*/ 620486 h 718457"/>
              <a:gd name="connsiteX50" fmla="*/ 3233057 w 5486400"/>
              <a:gd name="connsiteY50" fmla="*/ 604157 h 718457"/>
              <a:gd name="connsiteX51" fmla="*/ 3331028 w 5486400"/>
              <a:gd name="connsiteY51" fmla="*/ 653143 h 718457"/>
              <a:gd name="connsiteX52" fmla="*/ 3380014 w 5486400"/>
              <a:gd name="connsiteY52" fmla="*/ 620486 h 718457"/>
              <a:gd name="connsiteX53" fmla="*/ 3429000 w 5486400"/>
              <a:gd name="connsiteY53" fmla="*/ 604157 h 718457"/>
              <a:gd name="connsiteX54" fmla="*/ 3494314 w 5486400"/>
              <a:gd name="connsiteY54" fmla="*/ 571500 h 718457"/>
              <a:gd name="connsiteX55" fmla="*/ 3543300 w 5486400"/>
              <a:gd name="connsiteY55" fmla="*/ 587829 h 718457"/>
              <a:gd name="connsiteX56" fmla="*/ 3559628 w 5486400"/>
              <a:gd name="connsiteY56" fmla="*/ 506186 h 718457"/>
              <a:gd name="connsiteX57" fmla="*/ 3592286 w 5486400"/>
              <a:gd name="connsiteY57" fmla="*/ 457200 h 718457"/>
              <a:gd name="connsiteX58" fmla="*/ 3641271 w 5486400"/>
              <a:gd name="connsiteY58" fmla="*/ 375557 h 718457"/>
              <a:gd name="connsiteX59" fmla="*/ 3690257 w 5486400"/>
              <a:gd name="connsiteY59" fmla="*/ 228600 h 718457"/>
              <a:gd name="connsiteX60" fmla="*/ 3706586 w 5486400"/>
              <a:gd name="connsiteY60" fmla="*/ 179615 h 718457"/>
              <a:gd name="connsiteX61" fmla="*/ 3755571 w 5486400"/>
              <a:gd name="connsiteY61" fmla="*/ 146957 h 718457"/>
              <a:gd name="connsiteX62" fmla="*/ 3837214 w 5486400"/>
              <a:gd name="connsiteY62" fmla="*/ 48986 h 718457"/>
              <a:gd name="connsiteX63" fmla="*/ 3886200 w 5486400"/>
              <a:gd name="connsiteY63" fmla="*/ 32657 h 718457"/>
              <a:gd name="connsiteX64" fmla="*/ 3951514 w 5486400"/>
              <a:gd name="connsiteY64" fmla="*/ 48986 h 718457"/>
              <a:gd name="connsiteX65" fmla="*/ 4033157 w 5486400"/>
              <a:gd name="connsiteY65" fmla="*/ 65315 h 718457"/>
              <a:gd name="connsiteX66" fmla="*/ 4082143 w 5486400"/>
              <a:gd name="connsiteY66" fmla="*/ 97972 h 718457"/>
              <a:gd name="connsiteX67" fmla="*/ 4131128 w 5486400"/>
              <a:gd name="connsiteY67" fmla="*/ 146957 h 718457"/>
              <a:gd name="connsiteX68" fmla="*/ 4163786 w 5486400"/>
              <a:gd name="connsiteY68" fmla="*/ 97972 h 718457"/>
              <a:gd name="connsiteX69" fmla="*/ 4212771 w 5486400"/>
              <a:gd name="connsiteY69" fmla="*/ 114300 h 718457"/>
              <a:gd name="connsiteX70" fmla="*/ 4261757 w 5486400"/>
              <a:gd name="connsiteY70" fmla="*/ 163286 h 718457"/>
              <a:gd name="connsiteX71" fmla="*/ 4359728 w 5486400"/>
              <a:gd name="connsiteY71" fmla="*/ 97972 h 718457"/>
              <a:gd name="connsiteX72" fmla="*/ 4425043 w 5486400"/>
              <a:gd name="connsiteY72" fmla="*/ 114300 h 718457"/>
              <a:gd name="connsiteX73" fmla="*/ 4457700 w 5486400"/>
              <a:gd name="connsiteY73" fmla="*/ 163286 h 718457"/>
              <a:gd name="connsiteX74" fmla="*/ 4555671 w 5486400"/>
              <a:gd name="connsiteY74" fmla="*/ 130629 h 718457"/>
              <a:gd name="connsiteX75" fmla="*/ 4604657 w 5486400"/>
              <a:gd name="connsiteY75" fmla="*/ 163286 h 718457"/>
              <a:gd name="connsiteX76" fmla="*/ 4702628 w 5486400"/>
              <a:gd name="connsiteY76" fmla="*/ 114300 h 718457"/>
              <a:gd name="connsiteX77" fmla="*/ 4800600 w 5486400"/>
              <a:gd name="connsiteY77" fmla="*/ 81643 h 718457"/>
              <a:gd name="connsiteX78" fmla="*/ 4849586 w 5486400"/>
              <a:gd name="connsiteY78" fmla="*/ 114300 h 718457"/>
              <a:gd name="connsiteX79" fmla="*/ 4947557 w 5486400"/>
              <a:gd name="connsiteY79" fmla="*/ 48986 h 718457"/>
              <a:gd name="connsiteX80" fmla="*/ 5045528 w 5486400"/>
              <a:gd name="connsiteY80" fmla="*/ 0 h 718457"/>
              <a:gd name="connsiteX81" fmla="*/ 5192486 w 5486400"/>
              <a:gd name="connsiteY81" fmla="*/ 48986 h 718457"/>
              <a:gd name="connsiteX82" fmla="*/ 5257800 w 5486400"/>
              <a:gd name="connsiteY82" fmla="*/ 16329 h 718457"/>
              <a:gd name="connsiteX83" fmla="*/ 5323114 w 5486400"/>
              <a:gd name="connsiteY83" fmla="*/ 32657 h 718457"/>
              <a:gd name="connsiteX84" fmla="*/ 5437414 w 5486400"/>
              <a:gd name="connsiteY84" fmla="*/ 65315 h 718457"/>
              <a:gd name="connsiteX85" fmla="*/ 5486400 w 5486400"/>
              <a:gd name="connsiteY85" fmla="*/ 65315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86400" h="718457">
                <a:moveTo>
                  <a:pt x="0" y="718457"/>
                </a:moveTo>
                <a:cubicBezTo>
                  <a:pt x="38100" y="713014"/>
                  <a:pt x="79263" y="718055"/>
                  <a:pt x="114300" y="702129"/>
                </a:cubicBezTo>
                <a:cubicBezTo>
                  <a:pt x="142330" y="689388"/>
                  <a:pt x="153505" y="653133"/>
                  <a:pt x="179614" y="636815"/>
                </a:cubicBezTo>
                <a:cubicBezTo>
                  <a:pt x="198644" y="624921"/>
                  <a:pt x="223157" y="625929"/>
                  <a:pt x="244928" y="620486"/>
                </a:cubicBezTo>
                <a:cubicBezTo>
                  <a:pt x="266700" y="636815"/>
                  <a:pt x="283302" y="665623"/>
                  <a:pt x="310243" y="669472"/>
                </a:cubicBezTo>
                <a:cubicBezTo>
                  <a:pt x="329670" y="672247"/>
                  <a:pt x="343904" y="649074"/>
                  <a:pt x="359228" y="636815"/>
                </a:cubicBezTo>
                <a:cubicBezTo>
                  <a:pt x="475561" y="543748"/>
                  <a:pt x="290103" y="672013"/>
                  <a:pt x="440871" y="571500"/>
                </a:cubicBezTo>
                <a:cubicBezTo>
                  <a:pt x="533400" y="633185"/>
                  <a:pt x="451757" y="602343"/>
                  <a:pt x="522514" y="555172"/>
                </a:cubicBezTo>
                <a:cubicBezTo>
                  <a:pt x="541186" y="542724"/>
                  <a:pt x="566057" y="544286"/>
                  <a:pt x="587828" y="538843"/>
                </a:cubicBezTo>
                <a:cubicBezTo>
                  <a:pt x="604157" y="544286"/>
                  <a:pt x="619602" y="555172"/>
                  <a:pt x="636814" y="555172"/>
                </a:cubicBezTo>
                <a:cubicBezTo>
                  <a:pt x="709667" y="555172"/>
                  <a:pt x="691333" y="540948"/>
                  <a:pt x="734786" y="506186"/>
                </a:cubicBezTo>
                <a:cubicBezTo>
                  <a:pt x="848446" y="415259"/>
                  <a:pt x="716400" y="540900"/>
                  <a:pt x="832757" y="424543"/>
                </a:cubicBezTo>
                <a:cubicBezTo>
                  <a:pt x="854528" y="435429"/>
                  <a:pt x="880859" y="439988"/>
                  <a:pt x="898071" y="457200"/>
                </a:cubicBezTo>
                <a:cubicBezTo>
                  <a:pt x="952500" y="511629"/>
                  <a:pt x="865414" y="522515"/>
                  <a:pt x="963386" y="489857"/>
                </a:cubicBezTo>
                <a:cubicBezTo>
                  <a:pt x="980833" y="472410"/>
                  <a:pt x="1053746" y="394879"/>
                  <a:pt x="1077686" y="391886"/>
                </a:cubicBezTo>
                <a:cubicBezTo>
                  <a:pt x="1101839" y="388867"/>
                  <a:pt x="1121229" y="413657"/>
                  <a:pt x="1143000" y="424543"/>
                </a:cubicBezTo>
                <a:cubicBezTo>
                  <a:pt x="1153886" y="440872"/>
                  <a:pt x="1156032" y="473529"/>
                  <a:pt x="1175657" y="473529"/>
                </a:cubicBezTo>
                <a:cubicBezTo>
                  <a:pt x="1192869" y="473529"/>
                  <a:pt x="1181234" y="437983"/>
                  <a:pt x="1191986" y="424543"/>
                </a:cubicBezTo>
                <a:cubicBezTo>
                  <a:pt x="1204245" y="409219"/>
                  <a:pt x="1227095" y="405762"/>
                  <a:pt x="1240971" y="391886"/>
                </a:cubicBezTo>
                <a:cubicBezTo>
                  <a:pt x="1346954" y="285903"/>
                  <a:pt x="1227699" y="357701"/>
                  <a:pt x="1355271" y="293915"/>
                </a:cubicBezTo>
                <a:cubicBezTo>
                  <a:pt x="1359298" y="305994"/>
                  <a:pt x="1383156" y="391886"/>
                  <a:pt x="1404257" y="391886"/>
                </a:cubicBezTo>
                <a:cubicBezTo>
                  <a:pt x="1425202" y="391886"/>
                  <a:pt x="1503651" y="308821"/>
                  <a:pt x="1518557" y="293915"/>
                </a:cubicBezTo>
                <a:cubicBezTo>
                  <a:pt x="1583628" y="358985"/>
                  <a:pt x="1564857" y="327350"/>
                  <a:pt x="1600200" y="424543"/>
                </a:cubicBezTo>
                <a:cubicBezTo>
                  <a:pt x="1611964" y="456894"/>
                  <a:pt x="1632857" y="522515"/>
                  <a:pt x="1632857" y="522515"/>
                </a:cubicBezTo>
                <a:cubicBezTo>
                  <a:pt x="1638191" y="519315"/>
                  <a:pt x="1760647" y="443002"/>
                  <a:pt x="1779814" y="440872"/>
                </a:cubicBezTo>
                <a:cubicBezTo>
                  <a:pt x="1807397" y="437807"/>
                  <a:pt x="1834243" y="451757"/>
                  <a:pt x="1861457" y="457200"/>
                </a:cubicBezTo>
                <a:cubicBezTo>
                  <a:pt x="1872343" y="473529"/>
                  <a:pt x="1875671" y="499479"/>
                  <a:pt x="1894114" y="506186"/>
                </a:cubicBezTo>
                <a:cubicBezTo>
                  <a:pt x="1940434" y="523030"/>
                  <a:pt x="1991784" y="522515"/>
                  <a:pt x="2041071" y="522515"/>
                </a:cubicBezTo>
                <a:cubicBezTo>
                  <a:pt x="2061576" y="522515"/>
                  <a:pt x="2132269" y="497558"/>
                  <a:pt x="2155371" y="489857"/>
                </a:cubicBezTo>
                <a:cubicBezTo>
                  <a:pt x="2177143" y="506186"/>
                  <a:pt x="2203264" y="517936"/>
                  <a:pt x="2220686" y="538843"/>
                </a:cubicBezTo>
                <a:cubicBezTo>
                  <a:pt x="2231705" y="552066"/>
                  <a:pt x="2219802" y="587829"/>
                  <a:pt x="2237014" y="587829"/>
                </a:cubicBezTo>
                <a:cubicBezTo>
                  <a:pt x="2254226" y="587829"/>
                  <a:pt x="2242591" y="552283"/>
                  <a:pt x="2253343" y="538843"/>
                </a:cubicBezTo>
                <a:cubicBezTo>
                  <a:pt x="2265602" y="523519"/>
                  <a:pt x="2286000" y="517072"/>
                  <a:pt x="2302328" y="506186"/>
                </a:cubicBezTo>
                <a:cubicBezTo>
                  <a:pt x="2318657" y="511629"/>
                  <a:pt x="2334436" y="525891"/>
                  <a:pt x="2351314" y="522515"/>
                </a:cubicBezTo>
                <a:cubicBezTo>
                  <a:pt x="2366410" y="519496"/>
                  <a:pt x="2371950" y="499474"/>
                  <a:pt x="2383971" y="489857"/>
                </a:cubicBezTo>
                <a:cubicBezTo>
                  <a:pt x="2422435" y="459086"/>
                  <a:pt x="2453576" y="446890"/>
                  <a:pt x="2498271" y="424543"/>
                </a:cubicBezTo>
                <a:cubicBezTo>
                  <a:pt x="2520043" y="435429"/>
                  <a:pt x="2544886" y="441617"/>
                  <a:pt x="2563586" y="457200"/>
                </a:cubicBezTo>
                <a:cubicBezTo>
                  <a:pt x="2578662" y="469763"/>
                  <a:pt x="2576618" y="506186"/>
                  <a:pt x="2596243" y="506186"/>
                </a:cubicBezTo>
                <a:cubicBezTo>
                  <a:pt x="2613455" y="506186"/>
                  <a:pt x="2599131" y="467952"/>
                  <a:pt x="2612571" y="457200"/>
                </a:cubicBezTo>
                <a:cubicBezTo>
                  <a:pt x="2630095" y="443181"/>
                  <a:pt x="2656114" y="446315"/>
                  <a:pt x="2677886" y="440872"/>
                </a:cubicBezTo>
                <a:cubicBezTo>
                  <a:pt x="2699657" y="468086"/>
                  <a:pt x="2724729" y="492961"/>
                  <a:pt x="2743200" y="522515"/>
                </a:cubicBezTo>
                <a:cubicBezTo>
                  <a:pt x="2752322" y="537110"/>
                  <a:pt x="2743200" y="566057"/>
                  <a:pt x="2759528" y="571500"/>
                </a:cubicBezTo>
                <a:cubicBezTo>
                  <a:pt x="2774133" y="576368"/>
                  <a:pt x="2781300" y="549729"/>
                  <a:pt x="2792186" y="538843"/>
                </a:cubicBezTo>
                <a:cubicBezTo>
                  <a:pt x="2824455" y="549600"/>
                  <a:pt x="2867137" y="559054"/>
                  <a:pt x="2890157" y="587829"/>
                </a:cubicBezTo>
                <a:cubicBezTo>
                  <a:pt x="2900909" y="601269"/>
                  <a:pt x="2901043" y="620486"/>
                  <a:pt x="2906486" y="636815"/>
                </a:cubicBezTo>
                <a:cubicBezTo>
                  <a:pt x="2917372" y="625929"/>
                  <a:pt x="2925942" y="612078"/>
                  <a:pt x="2939143" y="604157"/>
                </a:cubicBezTo>
                <a:cubicBezTo>
                  <a:pt x="2955873" y="594119"/>
                  <a:pt x="3041247" y="574549"/>
                  <a:pt x="3053443" y="571500"/>
                </a:cubicBezTo>
                <a:cubicBezTo>
                  <a:pt x="3069771" y="576943"/>
                  <a:pt x="3087669" y="578974"/>
                  <a:pt x="3102428" y="587829"/>
                </a:cubicBezTo>
                <a:cubicBezTo>
                  <a:pt x="3128283" y="603342"/>
                  <a:pt x="3152908" y="647220"/>
                  <a:pt x="3167743" y="669472"/>
                </a:cubicBezTo>
                <a:cubicBezTo>
                  <a:pt x="3173186" y="653143"/>
                  <a:pt x="3171900" y="632657"/>
                  <a:pt x="3184071" y="620486"/>
                </a:cubicBezTo>
                <a:cubicBezTo>
                  <a:pt x="3196242" y="608315"/>
                  <a:pt x="3215845" y="604157"/>
                  <a:pt x="3233057" y="604157"/>
                </a:cubicBezTo>
                <a:cubicBezTo>
                  <a:pt x="3266858" y="604157"/>
                  <a:pt x="3306261" y="636632"/>
                  <a:pt x="3331028" y="653143"/>
                </a:cubicBezTo>
                <a:cubicBezTo>
                  <a:pt x="3347357" y="642257"/>
                  <a:pt x="3362461" y="629262"/>
                  <a:pt x="3380014" y="620486"/>
                </a:cubicBezTo>
                <a:cubicBezTo>
                  <a:pt x="3395409" y="612789"/>
                  <a:pt x="3413180" y="610937"/>
                  <a:pt x="3429000" y="604157"/>
                </a:cubicBezTo>
                <a:cubicBezTo>
                  <a:pt x="3451373" y="594569"/>
                  <a:pt x="3472543" y="582386"/>
                  <a:pt x="3494314" y="571500"/>
                </a:cubicBezTo>
                <a:cubicBezTo>
                  <a:pt x="3510643" y="576943"/>
                  <a:pt x="3531129" y="600000"/>
                  <a:pt x="3543300" y="587829"/>
                </a:cubicBezTo>
                <a:cubicBezTo>
                  <a:pt x="3562925" y="568204"/>
                  <a:pt x="3549883" y="532172"/>
                  <a:pt x="3559628" y="506186"/>
                </a:cubicBezTo>
                <a:cubicBezTo>
                  <a:pt x="3566519" y="487811"/>
                  <a:pt x="3581400" y="473529"/>
                  <a:pt x="3592286" y="457200"/>
                </a:cubicBezTo>
                <a:cubicBezTo>
                  <a:pt x="3643550" y="303404"/>
                  <a:pt x="3569549" y="501070"/>
                  <a:pt x="3641271" y="375557"/>
                </a:cubicBezTo>
                <a:cubicBezTo>
                  <a:pt x="3673442" y="319258"/>
                  <a:pt x="3673573" y="286992"/>
                  <a:pt x="3690257" y="228600"/>
                </a:cubicBezTo>
                <a:cubicBezTo>
                  <a:pt x="3694986" y="212051"/>
                  <a:pt x="3695834" y="193055"/>
                  <a:pt x="3706586" y="179615"/>
                </a:cubicBezTo>
                <a:cubicBezTo>
                  <a:pt x="3718845" y="164291"/>
                  <a:pt x="3739243" y="157843"/>
                  <a:pt x="3755571" y="146957"/>
                </a:cubicBezTo>
                <a:cubicBezTo>
                  <a:pt x="3779668" y="110811"/>
                  <a:pt x="3799497" y="74131"/>
                  <a:pt x="3837214" y="48986"/>
                </a:cubicBezTo>
                <a:cubicBezTo>
                  <a:pt x="3851535" y="39438"/>
                  <a:pt x="3869871" y="38100"/>
                  <a:pt x="3886200" y="32657"/>
                </a:cubicBezTo>
                <a:cubicBezTo>
                  <a:pt x="3907971" y="38100"/>
                  <a:pt x="3932842" y="36538"/>
                  <a:pt x="3951514" y="48986"/>
                </a:cubicBezTo>
                <a:cubicBezTo>
                  <a:pt x="4022271" y="96158"/>
                  <a:pt x="3940628" y="127000"/>
                  <a:pt x="4033157" y="65315"/>
                </a:cubicBezTo>
                <a:cubicBezTo>
                  <a:pt x="4049486" y="76201"/>
                  <a:pt x="4067067" y="85409"/>
                  <a:pt x="4082143" y="97972"/>
                </a:cubicBezTo>
                <a:cubicBezTo>
                  <a:pt x="4099883" y="112755"/>
                  <a:pt x="4108036" y="146957"/>
                  <a:pt x="4131128" y="146957"/>
                </a:cubicBezTo>
                <a:cubicBezTo>
                  <a:pt x="4150752" y="146957"/>
                  <a:pt x="4152900" y="114300"/>
                  <a:pt x="4163786" y="97972"/>
                </a:cubicBezTo>
                <a:cubicBezTo>
                  <a:pt x="4180114" y="103415"/>
                  <a:pt x="4198450" y="104753"/>
                  <a:pt x="4212771" y="114300"/>
                </a:cubicBezTo>
                <a:cubicBezTo>
                  <a:pt x="4231985" y="127109"/>
                  <a:pt x="4238806" y="165836"/>
                  <a:pt x="4261757" y="163286"/>
                </a:cubicBezTo>
                <a:cubicBezTo>
                  <a:pt x="4300766" y="158952"/>
                  <a:pt x="4359728" y="97972"/>
                  <a:pt x="4359728" y="97972"/>
                </a:cubicBezTo>
                <a:cubicBezTo>
                  <a:pt x="4381500" y="103415"/>
                  <a:pt x="4406370" y="101852"/>
                  <a:pt x="4425043" y="114300"/>
                </a:cubicBezTo>
                <a:cubicBezTo>
                  <a:pt x="4441372" y="125186"/>
                  <a:pt x="4438227" y="160852"/>
                  <a:pt x="4457700" y="163286"/>
                </a:cubicBezTo>
                <a:cubicBezTo>
                  <a:pt x="4491858" y="167556"/>
                  <a:pt x="4555671" y="130629"/>
                  <a:pt x="4555671" y="130629"/>
                </a:cubicBezTo>
                <a:cubicBezTo>
                  <a:pt x="4572000" y="141515"/>
                  <a:pt x="4585299" y="160060"/>
                  <a:pt x="4604657" y="163286"/>
                </a:cubicBezTo>
                <a:cubicBezTo>
                  <a:pt x="4631698" y="167793"/>
                  <a:pt x="4685569" y="125673"/>
                  <a:pt x="4702628" y="114300"/>
                </a:cubicBezTo>
                <a:cubicBezTo>
                  <a:pt x="4849492" y="163256"/>
                  <a:pt x="4637518" y="108824"/>
                  <a:pt x="4800600" y="81643"/>
                </a:cubicBezTo>
                <a:cubicBezTo>
                  <a:pt x="4819958" y="78417"/>
                  <a:pt x="4833257" y="103414"/>
                  <a:pt x="4849586" y="114300"/>
                </a:cubicBezTo>
                <a:cubicBezTo>
                  <a:pt x="4935673" y="85605"/>
                  <a:pt x="4866015" y="116938"/>
                  <a:pt x="4947557" y="48986"/>
                </a:cubicBezTo>
                <a:cubicBezTo>
                  <a:pt x="4989761" y="13817"/>
                  <a:pt x="4996434" y="16365"/>
                  <a:pt x="5045528" y="0"/>
                </a:cubicBezTo>
                <a:cubicBezTo>
                  <a:pt x="5097871" y="34895"/>
                  <a:pt x="5115967" y="56638"/>
                  <a:pt x="5192486" y="48986"/>
                </a:cubicBezTo>
                <a:cubicBezTo>
                  <a:pt x="5216706" y="46564"/>
                  <a:pt x="5236029" y="27215"/>
                  <a:pt x="5257800" y="16329"/>
                </a:cubicBezTo>
                <a:cubicBezTo>
                  <a:pt x="5279571" y="21772"/>
                  <a:pt x="5301536" y="26492"/>
                  <a:pt x="5323114" y="32657"/>
                </a:cubicBezTo>
                <a:cubicBezTo>
                  <a:pt x="5369641" y="45950"/>
                  <a:pt x="5386367" y="58022"/>
                  <a:pt x="5437414" y="65315"/>
                </a:cubicBezTo>
                <a:cubicBezTo>
                  <a:pt x="5453579" y="67624"/>
                  <a:pt x="5470071" y="65315"/>
                  <a:pt x="5486400" y="6531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85381E-A3ED-794F-86D0-01D481CCAB57}"/>
              </a:ext>
            </a:extLst>
          </p:cNvPr>
          <p:cNvSpPr txBox="1"/>
          <p:nvPr/>
        </p:nvSpPr>
        <p:spPr>
          <a:xfrm>
            <a:off x="9154886" y="4108990"/>
            <a:ext cx="2861571" cy="1200329"/>
          </a:xfrm>
          <a:prstGeom prst="rect">
            <a:avLst/>
          </a:prstGeom>
          <a:noFill/>
        </p:spPr>
        <p:txBody>
          <a:bodyPr wrap="square" rtlCol="0">
            <a:spAutoFit/>
          </a:bodyPr>
          <a:lstStyle/>
          <a:p>
            <a:r>
              <a:rPr lang="en-US" sz="2400" dirty="0"/>
              <a:t>As training proceeds, stronger policy keeps the queue stable</a:t>
            </a:r>
          </a:p>
        </p:txBody>
      </p:sp>
      <p:cxnSp>
        <p:nvCxnSpPr>
          <p:cNvPr id="34" name="Straight Connector 33">
            <a:extLst>
              <a:ext uri="{FF2B5EF4-FFF2-40B4-BE49-F238E27FC236}">
                <a16:creationId xmlns:a16="http://schemas.microsoft.com/office/drawing/2014/main" id="{263FC9C2-FBF3-FD4A-B3B3-738528D6C61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8429160-53BC-8349-B2F0-2A672D9F394A}"/>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7593F02-9671-904E-83D0-0FDB736D4C05}"/>
              </a:ext>
            </a:extLst>
          </p:cNvPr>
          <p:cNvSpPr/>
          <p:nvPr/>
        </p:nvSpPr>
        <p:spPr>
          <a:xfrm>
            <a:off x="6096000" y="3098365"/>
            <a:ext cx="3030434"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110B763-5185-3648-8194-680708226BD1}"/>
              </a:ext>
            </a:extLst>
          </p:cNvPr>
          <p:cNvSpPr txBox="1"/>
          <p:nvPr/>
        </p:nvSpPr>
        <p:spPr>
          <a:xfrm>
            <a:off x="6488450" y="3963377"/>
            <a:ext cx="2234317" cy="830997"/>
          </a:xfrm>
          <a:prstGeom prst="rect">
            <a:avLst/>
          </a:prstGeom>
          <a:noFill/>
        </p:spPr>
        <p:txBody>
          <a:bodyPr wrap="square" rtlCol="0">
            <a:spAutoFit/>
          </a:bodyPr>
          <a:lstStyle/>
          <a:p>
            <a:r>
              <a:rPr lang="en-US" sz="2400" b="1" dirty="0"/>
              <a:t>Increase the reset time</a:t>
            </a:r>
          </a:p>
        </p:txBody>
      </p:sp>
      <p:cxnSp>
        <p:nvCxnSpPr>
          <p:cNvPr id="48" name="Curved Connector 47">
            <a:extLst>
              <a:ext uri="{FF2B5EF4-FFF2-40B4-BE49-F238E27FC236}">
                <a16:creationId xmlns:a16="http://schemas.microsoft.com/office/drawing/2014/main" id="{BB6B9F95-830F-A74B-A2EB-35BE45D1C25A}"/>
              </a:ext>
            </a:extLst>
          </p:cNvPr>
          <p:cNvCxnSpPr>
            <a:cxnSpLocks/>
          </p:cNvCxnSpPr>
          <p:nvPr/>
        </p:nvCxnSpPr>
        <p:spPr>
          <a:xfrm rot="16200000" flipV="1">
            <a:off x="6310043" y="3445742"/>
            <a:ext cx="349077" cy="6861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0A12AB-5512-8740-81CA-0A3330A4CEC6}"/>
              </a:ext>
            </a:extLst>
          </p:cNvPr>
          <p:cNvSpPr txBox="1"/>
          <p:nvPr/>
        </p:nvSpPr>
        <p:spPr>
          <a:xfrm>
            <a:off x="8641640" y="3274798"/>
            <a:ext cx="3127779" cy="523220"/>
          </a:xfrm>
          <a:prstGeom prst="rect">
            <a:avLst/>
          </a:prstGeom>
          <a:noFill/>
        </p:spPr>
        <p:txBody>
          <a:bodyPr wrap="none" rtlCol="0">
            <a:spAutoFit/>
          </a:bodyPr>
          <a:lstStyle/>
          <a:p>
            <a:r>
              <a:rPr lang="en-US" sz="2800" b="1" dirty="0">
                <a:solidFill>
                  <a:srgbClr val="C00000"/>
                </a:solidFill>
              </a:rPr>
              <a:t>Curriculum learning</a:t>
            </a:r>
          </a:p>
        </p:txBody>
      </p:sp>
      <p:sp>
        <p:nvSpPr>
          <p:cNvPr id="24" name="Title 1">
            <a:extLst>
              <a:ext uri="{FF2B5EF4-FFF2-40B4-BE49-F238E27FC236}">
                <a16:creationId xmlns:a16="http://schemas.microsoft.com/office/drawing/2014/main" id="{3E208EC2-4362-E14F-A77A-2F8958A7C133}"/>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1" name="Slide Number Placeholder 3">
            <a:extLst>
              <a:ext uri="{FF2B5EF4-FFF2-40B4-BE49-F238E27FC236}">
                <a16:creationId xmlns:a16="http://schemas.microsoft.com/office/drawing/2014/main" id="{C846E11B-DDBB-CC4C-A0D0-E1FCD0B11BD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4656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400"/>
                                        <p:tgtEl>
                                          <p:spTgt spid="14"/>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400"/>
                                        <p:tgtEl>
                                          <p:spTgt spid="28"/>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400"/>
                                        <p:tgtEl>
                                          <p:spTgt spid="27"/>
                                        </p:tgtEl>
                                      </p:cBhvr>
                                    </p:animEffect>
                                  </p:childTnLst>
                                </p:cTn>
                              </p:par>
                            </p:childTnLst>
                          </p:cTn>
                        </p:par>
                        <p:par>
                          <p:cTn id="16" fill="hold">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400"/>
                                        <p:tgtEl>
                                          <p:spTgt spid="30"/>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400"/>
                                        <p:tgtEl>
                                          <p:spTgt spid="2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4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500"/>
                            </p:stCondLst>
                            <p:childTnLst>
                              <p:par>
                                <p:cTn id="37" presetID="10" presetClass="exit" presetSubtype="0" fill="hold" grpId="1" nodeType="afterEffect">
                                  <p:stCondLst>
                                    <p:cond delay="65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ntr" presetSubtype="0" fill="hold" grpId="0" nodeType="withEffect">
                                  <p:stCondLst>
                                    <p:cond delay="6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0" presetClass="path" presetSubtype="0" accel="50000" decel="50000" fill="hold" nodeType="withEffect">
                                  <p:stCondLst>
                                    <p:cond delay="650"/>
                                  </p:stCondLst>
                                  <p:childTnLst>
                                    <p:animMotion origin="layout" path="M -1.875E-6 1.48148E-6 L 0.16524 0.00069 " pathEditMode="relative" rAng="0" ptsTypes="AA">
                                      <p:cBhvr>
                                        <p:cTn id="44" dur="1350" fill="hold"/>
                                        <p:tgtEl>
                                          <p:spTgt spid="34"/>
                                        </p:tgtEl>
                                        <p:attrNameLst>
                                          <p:attrName>ppt_x</p:attrName>
                                          <p:attrName>ppt_y</p:attrName>
                                        </p:attrNameLst>
                                      </p:cBhvr>
                                      <p:rCtr x="8255" y="23"/>
                                    </p:animMotion>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7" grpId="0" animBg="1"/>
      <p:bldP spid="28" grpId="0" animBg="1"/>
      <p:bldP spid="29" grpId="0" animBg="1"/>
      <p:bldP spid="30" grpId="0" animBg="1"/>
      <p:bldP spid="35" grpId="0" animBg="1"/>
      <p:bldP spid="35" grpId="1" animBg="1"/>
      <p:bldP spid="36" grpId="0" animBg="1"/>
      <p:bldP spid="4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3CA330-052C-C94C-8CE3-D58947C32E3B}"/>
              </a:ext>
            </a:extLst>
          </p:cNvPr>
          <p:cNvSpPr txBox="1"/>
          <p:nvPr/>
        </p:nvSpPr>
        <p:spPr>
          <a:xfrm>
            <a:off x="0" y="2767280"/>
            <a:ext cx="12192000" cy="1477328"/>
          </a:xfrm>
          <a:prstGeom prst="rect">
            <a:avLst/>
          </a:prstGeom>
          <a:noFill/>
        </p:spPr>
        <p:txBody>
          <a:bodyPr wrap="square" rtlCol="0">
            <a:spAutoFit/>
          </a:bodyPr>
          <a:lstStyle/>
          <a:p>
            <a:pPr algn="ctr"/>
            <a:r>
              <a:rPr lang="en-US" sz="4000" b="1" dirty="0"/>
              <a:t>Can machine learning help tame the complexity of </a:t>
            </a:r>
          </a:p>
          <a:p>
            <a:pPr algn="ctr"/>
            <a:endParaRPr lang="en-US" sz="1000" b="1" dirty="0"/>
          </a:p>
          <a:p>
            <a:pPr algn="ctr"/>
            <a:r>
              <a:rPr lang="en-US" sz="4000" b="1" dirty="0"/>
              <a:t>efficient schedulers for data processing jobs?</a:t>
            </a:r>
          </a:p>
        </p:txBody>
      </p:sp>
    </p:spTree>
    <p:extLst>
      <p:ext uri="{BB962C8B-B14F-4D97-AF65-F5344CB8AC3E}">
        <p14:creationId xmlns:p14="http://schemas.microsoft.com/office/powerpoint/2010/main" val="4094833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40</a:t>
            </a:fld>
            <a:endParaRPr lang="en-US">
              <a:solidFill>
                <a:prstClr val="black">
                  <a:tint val="75000"/>
                </a:prstClr>
              </a:solidFill>
            </a:endParaRPr>
          </a:p>
        </p:txBody>
      </p:sp>
      <p:sp>
        <p:nvSpPr>
          <p:cNvPr id="109" name="Title 1">
            <a:extLst>
              <a:ext uri="{FF2B5EF4-FFF2-40B4-BE49-F238E27FC236}">
                <a16:creationId xmlns:a16="http://schemas.microsoft.com/office/drawing/2014/main" id="{5914D368-CAE8-1241-A109-331A20DF865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
        <p:nvSpPr>
          <p:cNvPr id="108" name="TextBox 107">
            <a:extLst>
              <a:ext uri="{FF2B5EF4-FFF2-40B4-BE49-F238E27FC236}">
                <a16:creationId xmlns:a16="http://schemas.microsoft.com/office/drawing/2014/main" id="{FB260F1B-B7B5-1241-B362-0D84420ED9DB}"/>
              </a:ext>
            </a:extLst>
          </p:cNvPr>
          <p:cNvSpPr txBox="1"/>
          <p:nvPr/>
        </p:nvSpPr>
        <p:spPr>
          <a:xfrm>
            <a:off x="485017" y="2998348"/>
            <a:ext cx="11331692" cy="1569660"/>
          </a:xfrm>
          <a:prstGeom prst="rect">
            <a:avLst/>
          </a:prstGeom>
          <a:noFill/>
        </p:spPr>
        <p:txBody>
          <a:bodyPr wrap="none" rtlCol="0">
            <a:spAutoFit/>
          </a:bodyPr>
          <a:lstStyle/>
          <a:p>
            <a:r>
              <a:rPr lang="en-US" sz="3200" dirty="0"/>
              <a:t>RL agent needs to be </a:t>
            </a:r>
            <a:r>
              <a:rPr lang="en-US" sz="3200" b="1" dirty="0"/>
              <a:t>robust</a:t>
            </a:r>
            <a:r>
              <a:rPr lang="en-US" sz="3200" dirty="0"/>
              <a:t> to the </a:t>
            </a:r>
            <a:r>
              <a:rPr lang="en-US" sz="3200" b="1" dirty="0"/>
              <a:t>variation</a:t>
            </a:r>
            <a:r>
              <a:rPr lang="en-US" sz="3200" dirty="0"/>
              <a:t> in job arrival patterns.</a:t>
            </a:r>
          </a:p>
          <a:p>
            <a:endParaRPr lang="en-US" sz="3200" dirty="0"/>
          </a:p>
          <a:p>
            <a:r>
              <a:rPr lang="en-US" sz="3200" dirty="0"/>
              <a:t>→ huge variance can throw off the training process</a:t>
            </a:r>
          </a:p>
        </p:txBody>
      </p:sp>
    </p:spTree>
    <p:custDataLst>
      <p:tags r:id="rId1"/>
    </p:custDataLst>
    <p:extLst>
      <p:ext uri="{BB962C8B-B14F-4D97-AF65-F5344CB8AC3E}">
        <p14:creationId xmlns:p14="http://schemas.microsoft.com/office/powerpoint/2010/main" val="3965565883"/>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Effect transition="in" filter="fade">
                                      <p:cBhvr>
                                        <p:cTn id="7" dur="500"/>
                                        <p:tgtEl>
                                          <p:spTgt spid="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41</a:t>
            </a:fld>
            <a:endParaRPr lang="en-US">
              <a:solidFill>
                <a:prstClr val="black">
                  <a:tint val="75000"/>
                </a:prstClr>
              </a:solidFill>
            </a:endParaRPr>
          </a:p>
        </p:txBody>
      </p:sp>
      <p:sp>
        <p:nvSpPr>
          <p:cNvPr id="57" name="TextBox 56"/>
          <p:cNvSpPr txBox="1"/>
          <p:nvPr/>
        </p:nvSpPr>
        <p:spPr>
          <a:xfrm>
            <a:off x="243305" y="1879017"/>
            <a:ext cx="1453026" cy="584775"/>
          </a:xfrm>
          <a:prstGeom prst="rect">
            <a:avLst/>
          </a:prstGeom>
          <a:noFill/>
        </p:spPr>
        <p:txBody>
          <a:bodyPr wrap="none" rtlCol="0">
            <a:spAutoFit/>
          </a:bodyPr>
          <a:lstStyle/>
          <a:p>
            <a:r>
              <a:rPr lang="en-US" sz="3200" dirty="0"/>
              <a:t>Job size</a:t>
            </a:r>
          </a:p>
        </p:txBody>
      </p:sp>
      <p:sp>
        <p:nvSpPr>
          <p:cNvPr id="58" name="TextBox 57"/>
          <p:cNvSpPr txBox="1"/>
          <p:nvPr/>
        </p:nvSpPr>
        <p:spPr>
          <a:xfrm>
            <a:off x="10519329" y="4566069"/>
            <a:ext cx="1011815" cy="584775"/>
          </a:xfrm>
          <a:prstGeom prst="rect">
            <a:avLst/>
          </a:prstGeom>
          <a:noFill/>
        </p:spPr>
        <p:txBody>
          <a:bodyPr wrap="none" rtlCol="0">
            <a:spAutoFit/>
          </a:bodyPr>
          <a:lstStyle/>
          <a:p>
            <a:r>
              <a:rPr lang="en-US" sz="3200"/>
              <a:t>Time</a:t>
            </a:r>
            <a:endParaRPr lang="en-US" sz="3200" dirty="0"/>
          </a:p>
        </p:txBody>
      </p:sp>
      <p:grpSp>
        <p:nvGrpSpPr>
          <p:cNvPr id="59" name="Group 58"/>
          <p:cNvGrpSpPr/>
          <p:nvPr/>
        </p:nvGrpSpPr>
        <p:grpSpPr>
          <a:xfrm>
            <a:off x="2083251" y="2852953"/>
            <a:ext cx="3295192" cy="2061328"/>
            <a:chOff x="1583703" y="2413262"/>
            <a:chExt cx="2471394" cy="1545996"/>
          </a:xfrm>
        </p:grpSpPr>
        <p:cxnSp>
          <p:nvCxnSpPr>
            <p:cNvPr id="60" name="Straight Connector 59"/>
            <p:cNvCxnSpPr/>
            <p:nvPr/>
          </p:nvCxnSpPr>
          <p:spPr>
            <a:xfrm flipV="1">
              <a:off x="1583703"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83237" y="2413262"/>
              <a:ext cx="7856" cy="154599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2403835" y="3582186"/>
              <a:ext cx="3142" cy="37707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2724346" y="3770722"/>
              <a:ext cx="0" cy="18853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3186260" y="3502058"/>
              <a:ext cx="0" cy="4572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684308"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575088" y="3412503"/>
              <a:ext cx="0" cy="546755"/>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4053526" y="3685880"/>
              <a:ext cx="1571" cy="273378"/>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194875" y="3835201"/>
              <a:ext cx="0" cy="124057"/>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184671" y="3185879"/>
            <a:ext cx="408495" cy="2216086"/>
            <a:chOff x="3909767" y="1928380"/>
            <a:chExt cx="306371" cy="2341979"/>
          </a:xfrm>
        </p:grpSpPr>
        <p:cxnSp>
          <p:nvCxnSpPr>
            <p:cNvPr id="70" name="Straight Arrow Connector 69"/>
            <p:cNvCxnSpPr/>
            <p:nvPr/>
          </p:nvCxnSpPr>
          <p:spPr>
            <a:xfrm flipV="1">
              <a:off x="4053526" y="1928380"/>
              <a:ext cx="0" cy="1409285"/>
            </a:xfrm>
            <a:prstGeom prst="straightConnector1">
              <a:avLst/>
            </a:prstGeom>
            <a:ln w="2540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909767" y="3652364"/>
              <a:ext cx="306371" cy="617995"/>
            </a:xfrm>
            <a:prstGeom prst="rect">
              <a:avLst/>
            </a:prstGeom>
            <a:noFill/>
          </p:spPr>
          <p:txBody>
            <a:bodyPr wrap="square" rtlCol="0">
              <a:spAutoFit/>
            </a:bodyPr>
            <a:lstStyle/>
            <a:p>
              <a:r>
                <a:rPr lang="en-US" sz="3200" dirty="0"/>
                <a:t>t</a:t>
              </a:r>
            </a:p>
          </p:txBody>
        </p:sp>
      </p:grpSp>
      <p:grpSp>
        <p:nvGrpSpPr>
          <p:cNvPr id="72" name="Group 71"/>
          <p:cNvGrpSpPr/>
          <p:nvPr/>
        </p:nvGrpSpPr>
        <p:grpSpPr>
          <a:xfrm>
            <a:off x="6029940" y="1346223"/>
            <a:ext cx="3016579" cy="3580629"/>
            <a:chOff x="4543719" y="1283213"/>
            <a:chExt cx="2262434" cy="2685472"/>
          </a:xfrm>
        </p:grpSpPr>
        <p:cxnSp>
          <p:nvCxnSpPr>
            <p:cNvPr id="73" name="Straight Connector 72"/>
            <p:cNvCxnSpPr/>
            <p:nvPr/>
          </p:nvCxnSpPr>
          <p:spPr>
            <a:xfrm flipV="1">
              <a:off x="4543719" y="1998482"/>
              <a:ext cx="0" cy="1962347"/>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718858" y="2215299"/>
              <a:ext cx="0" cy="174396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911365" y="1682806"/>
              <a:ext cx="0" cy="2285879"/>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089646" y="2488676"/>
              <a:ext cx="828" cy="1470583"/>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400731" y="1283213"/>
              <a:ext cx="11240" cy="2676045"/>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872071" y="2762054"/>
              <a:ext cx="828" cy="120663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6080289" y="2337847"/>
              <a:ext cx="0" cy="162141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6806153" y="3044858"/>
              <a:ext cx="0" cy="91440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904251" y="4122431"/>
            <a:ext cx="3695307" cy="804423"/>
            <a:chOff x="4449452" y="3365369"/>
            <a:chExt cx="2771480" cy="603317"/>
          </a:xfrm>
        </p:grpSpPr>
        <p:cxnSp>
          <p:nvCxnSpPr>
            <p:cNvPr id="82" name="Straight Connector 81"/>
            <p:cNvCxnSpPr/>
            <p:nvPr/>
          </p:nvCxnSpPr>
          <p:spPr>
            <a:xfrm flipH="1" flipV="1">
              <a:off x="4449452" y="3582186"/>
              <a:ext cx="0" cy="370790"/>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260157" y="3767581"/>
              <a:ext cx="1571" cy="193249"/>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778631" y="3365369"/>
              <a:ext cx="3142" cy="595461"/>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235831" y="3730658"/>
              <a:ext cx="0" cy="230172"/>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82499" y="3663099"/>
              <a:ext cx="0" cy="305587"/>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219361" y="3582186"/>
              <a:ext cx="1571" cy="378644"/>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8859721" y="1364049"/>
            <a:ext cx="2302040" cy="1077218"/>
          </a:xfrm>
          <a:prstGeom prst="rect">
            <a:avLst/>
          </a:prstGeom>
          <a:noFill/>
        </p:spPr>
        <p:txBody>
          <a:bodyPr wrap="none" rtlCol="0">
            <a:spAutoFit/>
          </a:bodyPr>
          <a:lstStyle/>
          <a:p>
            <a:r>
              <a:rPr lang="en-US" sz="3200" b="1" dirty="0">
                <a:solidFill>
                  <a:srgbClr val="D24C48"/>
                </a:solidFill>
              </a:rPr>
              <a:t>Future </a:t>
            </a:r>
          </a:p>
          <a:p>
            <a:r>
              <a:rPr lang="en-US" sz="3200" b="1" dirty="0">
                <a:solidFill>
                  <a:srgbClr val="D24C48"/>
                </a:solidFill>
              </a:rPr>
              <a:t>workload #1</a:t>
            </a:r>
          </a:p>
        </p:txBody>
      </p:sp>
      <p:sp>
        <p:nvSpPr>
          <p:cNvPr id="89" name="TextBox 88"/>
          <p:cNvSpPr txBox="1"/>
          <p:nvPr/>
        </p:nvSpPr>
        <p:spPr>
          <a:xfrm>
            <a:off x="9300060" y="3185877"/>
            <a:ext cx="2302040" cy="1077218"/>
          </a:xfrm>
          <a:prstGeom prst="rect">
            <a:avLst/>
          </a:prstGeom>
          <a:noFill/>
        </p:spPr>
        <p:txBody>
          <a:bodyPr wrap="none" rtlCol="0">
            <a:spAutoFit/>
          </a:bodyPr>
          <a:lstStyle/>
          <a:p>
            <a:r>
              <a:rPr lang="en-US" sz="3200" b="1" dirty="0">
                <a:solidFill>
                  <a:srgbClr val="00B050"/>
                </a:solidFill>
              </a:rPr>
              <a:t>Future </a:t>
            </a:r>
          </a:p>
          <a:p>
            <a:r>
              <a:rPr lang="en-US" sz="3200" b="1" dirty="0">
                <a:solidFill>
                  <a:srgbClr val="00B050"/>
                </a:solidFill>
              </a:rPr>
              <a:t>workload #2</a:t>
            </a:r>
          </a:p>
        </p:txBody>
      </p:sp>
      <p:grpSp>
        <p:nvGrpSpPr>
          <p:cNvPr id="90" name="Group 89"/>
          <p:cNvGrpSpPr/>
          <p:nvPr/>
        </p:nvGrpSpPr>
        <p:grpSpPr>
          <a:xfrm>
            <a:off x="1756457" y="1696602"/>
            <a:ext cx="8760644" cy="3242820"/>
            <a:chOff x="1338606" y="1545997"/>
            <a:chExt cx="6570483" cy="2432115"/>
          </a:xfrm>
        </p:grpSpPr>
        <p:cxnSp>
          <p:nvCxnSpPr>
            <p:cNvPr id="91" name="Straight Arrow Connector 90"/>
            <p:cNvCxnSpPr/>
            <p:nvPr/>
          </p:nvCxnSpPr>
          <p:spPr>
            <a:xfrm flipV="1">
              <a:off x="1348033" y="1545997"/>
              <a:ext cx="0" cy="243211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338606" y="3968685"/>
              <a:ext cx="657048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423042" y="1469086"/>
            <a:ext cx="2868895" cy="1743975"/>
            <a:chOff x="2203302" y="252278"/>
            <a:chExt cx="2151671" cy="1307981"/>
          </a:xfrm>
        </p:grpSpPr>
        <p:grpSp>
          <p:nvGrpSpPr>
            <p:cNvPr id="94" name="Group 93"/>
            <p:cNvGrpSpPr/>
            <p:nvPr/>
          </p:nvGrpSpPr>
          <p:grpSpPr>
            <a:xfrm rot="16200000">
              <a:off x="3889558" y="1094845"/>
              <a:ext cx="330078" cy="600749"/>
              <a:chOff x="4948391" y="4439601"/>
              <a:chExt cx="330078" cy="600749"/>
            </a:xfrm>
          </p:grpSpPr>
          <p:sp>
            <p:nvSpPr>
              <p:cNvPr id="105" name="Rectangle 104"/>
              <p:cNvSpPr/>
              <p:nvPr/>
            </p:nvSpPr>
            <p:spPr>
              <a:xfrm>
                <a:off x="4948392" y="4861290"/>
                <a:ext cx="330077" cy="179060"/>
              </a:xfrm>
              <a:prstGeom prst="rect">
                <a:avLst/>
              </a:prstGeom>
              <a:solidFill>
                <a:srgbClr val="C7E6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6" name="Straight Connector 105"/>
              <p:cNvCxnSpPr/>
              <p:nvPr/>
            </p:nvCxnSpPr>
            <p:spPr>
              <a:xfrm>
                <a:off x="4948391" y="4439601"/>
                <a:ext cx="1"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278469" y="4439601"/>
                <a:ext cx="0"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16200000">
              <a:off x="3889559" y="604441"/>
              <a:ext cx="330078" cy="600749"/>
              <a:chOff x="6967315" y="4441472"/>
              <a:chExt cx="330078" cy="600749"/>
            </a:xfrm>
          </p:grpSpPr>
          <p:sp>
            <p:nvSpPr>
              <p:cNvPr id="102" name="Rectangle 101"/>
              <p:cNvSpPr/>
              <p:nvPr/>
            </p:nvSpPr>
            <p:spPr>
              <a:xfrm>
                <a:off x="6967316" y="4668608"/>
                <a:ext cx="330077" cy="373613"/>
              </a:xfrm>
              <a:prstGeom prst="rect">
                <a:avLst/>
              </a:prstGeom>
              <a:solidFill>
                <a:srgbClr val="F8BB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3" name="Straight Connector 102"/>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Curved Connector 95"/>
            <p:cNvCxnSpPr/>
            <p:nvPr/>
          </p:nvCxnSpPr>
          <p:spPr>
            <a:xfrm>
              <a:off x="2639504" y="843470"/>
              <a:ext cx="1228288" cy="551749"/>
            </a:xfrm>
            <a:prstGeom prst="curvedConnector3">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3302" y="351523"/>
              <a:ext cx="1350391" cy="438581"/>
            </a:xfrm>
            <a:prstGeom prst="rect">
              <a:avLst/>
            </a:prstGeom>
            <a:noFill/>
          </p:spPr>
          <p:txBody>
            <a:bodyPr wrap="square" rtlCol="0">
              <a:spAutoFit/>
            </a:bodyPr>
            <a:lstStyle/>
            <a:p>
              <a:r>
                <a:rPr lang="en-US" sz="3200"/>
                <a:t>action </a:t>
              </a:r>
              <a:r>
                <a:rPr lang="en-US" sz="3200" dirty="0"/>
                <a:t>a</a:t>
              </a:r>
              <a:r>
                <a:rPr lang="en-US" sz="3200" baseline="-25000" dirty="0"/>
                <a:t>t</a:t>
              </a:r>
              <a:endParaRPr lang="en-US" sz="3200" dirty="0"/>
            </a:p>
          </p:txBody>
        </p:sp>
        <p:grpSp>
          <p:nvGrpSpPr>
            <p:cNvPr id="98" name="Group 97"/>
            <p:cNvGrpSpPr/>
            <p:nvPr/>
          </p:nvGrpSpPr>
          <p:grpSpPr>
            <a:xfrm rot="16200000">
              <a:off x="3889558" y="116943"/>
              <a:ext cx="330079" cy="600750"/>
              <a:chOff x="6967315" y="4441472"/>
              <a:chExt cx="330079" cy="600750"/>
            </a:xfrm>
          </p:grpSpPr>
          <p:sp>
            <p:nvSpPr>
              <p:cNvPr id="99" name="Rectangle 98"/>
              <p:cNvSpPr/>
              <p:nvPr/>
            </p:nvSpPr>
            <p:spPr>
              <a:xfrm>
                <a:off x="6967317" y="4778481"/>
                <a:ext cx="330077" cy="263741"/>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0" name="Straight Connector 99"/>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5393496" y="1450248"/>
            <a:ext cx="494547" cy="1786803"/>
            <a:chOff x="7233017" y="2450067"/>
            <a:chExt cx="698501" cy="2523691"/>
          </a:xfrm>
        </p:grpSpPr>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2" name="Picture 1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grpSp>
      <mc:AlternateContent xmlns:mc="http://schemas.openxmlformats.org/markup-compatibility/2006" xmlns:a14="http://schemas.microsoft.com/office/drawing/2010/main">
        <mc:Choice Requires="a14">
          <p:sp>
            <p:nvSpPr>
              <p:cNvPr id="120" name="TextBox 119"/>
              <p:cNvSpPr txBox="1"/>
              <p:nvPr/>
            </p:nvSpPr>
            <p:spPr>
              <a:xfrm>
                <a:off x="70887" y="5302902"/>
                <a:ext cx="11369749" cy="666786"/>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en-US" sz="3733" dirty="0">
                    <a:solidFill>
                      <a:srgbClr val="1D00FF"/>
                    </a:solidFill>
                  </a:rPr>
                  <a:t>(</a:t>
                </a:r>
                <a:r>
                  <a:rPr lang="en-US" sz="3733" i="1" dirty="0">
                    <a:solidFill>
                      <a:srgbClr val="1D00FF"/>
                    </a:solidFill>
                  </a:rPr>
                  <a:t>return after a</a:t>
                </a:r>
                <a:r>
                  <a:rPr lang="en-US" sz="3733" i="1" baseline="-25000" dirty="0">
                    <a:solidFill>
                      <a:srgbClr val="1D00FF"/>
                    </a:solidFill>
                  </a:rPr>
                  <a:t>t</a:t>
                </a:r>
                <a:r>
                  <a:rPr lang="en-US" sz="3733" dirty="0">
                    <a:solidFill>
                      <a:srgbClr val="1D00FF"/>
                    </a:solidFill>
                  </a:rPr>
                  <a:t>)</a:t>
                </a:r>
                <a:r>
                  <a:rPr lang="en-US" sz="3733" i="1" dirty="0">
                    <a:solidFill>
                      <a:srgbClr val="1D00FF"/>
                    </a:solidFill>
                  </a:rPr>
                  <a:t> </a:t>
                </a:r>
                <a14:m>
                  <m:oMath xmlns:m="http://schemas.openxmlformats.org/officeDocument/2006/math">
                    <m:r>
                      <a:rPr lang="en-US" sz="3733" i="1">
                        <a:latin typeface="Cambria Math" charset="0"/>
                        <a:ea typeface="Cambria Math" charset="0"/>
                        <a:cs typeface="Cambria Math" charset="0"/>
                      </a:rPr>
                      <m:t>−</m:t>
                    </m:r>
                  </m:oMath>
                </a14:m>
                <a:r>
                  <a:rPr lang="en-US" sz="3733" i="1" dirty="0"/>
                  <a:t> </a:t>
                </a:r>
                <a:r>
                  <a:rPr lang="en-US" sz="3733" dirty="0">
                    <a:solidFill>
                      <a:srgbClr val="C00000"/>
                    </a:solidFill>
                  </a:rPr>
                  <a:t>(</a:t>
                </a:r>
                <a:r>
                  <a:rPr lang="en-US" sz="3733" i="1" dirty="0">
                    <a:solidFill>
                      <a:srgbClr val="C00000"/>
                    </a:solidFill>
                  </a:rPr>
                  <a:t>average return</a:t>
                </a:r>
                <a:r>
                  <a:rPr lang="en-US" sz="3733" dirty="0">
                    <a:solidFill>
                      <a:srgbClr val="C00000"/>
                    </a:solidFill>
                  </a:rPr>
                  <a:t>)</a:t>
                </a:r>
              </a:p>
            </p:txBody>
          </p:sp>
        </mc:Choice>
        <mc:Fallback xmlns="">
          <p:sp>
            <p:nvSpPr>
              <p:cNvPr id="120" name="TextBox 119"/>
              <p:cNvSpPr txBox="1">
                <a:spLocks noRot="1" noChangeAspect="1" noMove="1" noResize="1" noEditPoints="1" noAdjustHandles="1" noChangeArrowheads="1" noChangeShapeType="1" noTextEdit="1"/>
              </p:cNvSpPr>
              <p:nvPr/>
            </p:nvSpPr>
            <p:spPr>
              <a:xfrm>
                <a:off x="70887" y="5302902"/>
                <a:ext cx="11369749" cy="666786"/>
              </a:xfrm>
              <a:prstGeom prst="rect">
                <a:avLst/>
              </a:prstGeom>
              <a:blipFill>
                <a:blip r:embed="rId5"/>
                <a:stretch>
                  <a:fillRect t="-15094" b="-35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p:cNvSpPr/>
              <p:nvPr/>
            </p:nvSpPr>
            <p:spPr>
              <a:xfrm>
                <a:off x="3966645" y="5954778"/>
                <a:ext cx="6006068" cy="735201"/>
              </a:xfrm>
              <a:prstGeom prst="rect">
                <a:avLst/>
              </a:prstGeom>
            </p:spPr>
            <p:txBody>
              <a:bodyPr wrap="none">
                <a:spAutoFit/>
              </a:bodyPr>
              <a:lstStyle/>
              <a:p>
                <a:r>
                  <a:rPr lang="is-IS" sz="3733" dirty="0">
                    <a:ea typeface="Cambria Math" charset="0"/>
                    <a:cs typeface="Cambria Math" charset="0"/>
                  </a:rPr>
                  <a:t>=</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smtClean="0">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smtClean="0">
                            <a:solidFill>
                              <a:srgbClr val="1D00FF"/>
                            </a:solidFill>
                            <a:latin typeface="Cambria Math" charset="0"/>
                            <a:ea typeface="Cambria Math" charset="0"/>
                            <a:cs typeface="Cambria Math" charset="0"/>
                          </a:rPr>
                          <m:t>𝑇</m:t>
                        </m:r>
                      </m:sup>
                      <m:e>
                        <m:sSub>
                          <m:sSubPr>
                            <m:ctrlPr>
                              <a:rPr lang="en-US" sz="3733" i="1" smtClean="0">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121" name="Rectangle 120"/>
              <p:cNvSpPr>
                <a:spLocks noRot="1" noChangeAspect="1" noMove="1" noResize="1" noEditPoints="1" noAdjustHandles="1" noChangeArrowheads="1" noChangeShapeType="1" noTextEdit="1"/>
              </p:cNvSpPr>
              <p:nvPr/>
            </p:nvSpPr>
            <p:spPr>
              <a:xfrm>
                <a:off x="3966645" y="5954778"/>
                <a:ext cx="6006068" cy="735201"/>
              </a:xfrm>
              <a:prstGeom prst="rect">
                <a:avLst/>
              </a:prstGeom>
              <a:blipFill>
                <a:blip r:embed="rId6"/>
                <a:stretch>
                  <a:fillRect l="-3383" t="-118644" r="-1057" b="-184746"/>
                </a:stretch>
              </a:blipFill>
            </p:spPr>
            <p:txBody>
              <a:bodyPr/>
              <a:lstStyle/>
              <a:p>
                <a:r>
                  <a:rPr lang="en-US">
                    <a:noFill/>
                  </a:rPr>
                  <a:t> </a:t>
                </a:r>
              </a:p>
            </p:txBody>
          </p:sp>
        </mc:Fallback>
      </mc:AlternateContent>
      <p:grpSp>
        <p:nvGrpSpPr>
          <p:cNvPr id="130" name="Group 129"/>
          <p:cNvGrpSpPr/>
          <p:nvPr/>
        </p:nvGrpSpPr>
        <p:grpSpPr>
          <a:xfrm>
            <a:off x="0" y="1119391"/>
            <a:ext cx="12192000" cy="4241283"/>
            <a:chOff x="0" y="839543"/>
            <a:chExt cx="9144000" cy="3180962"/>
          </a:xfrm>
        </p:grpSpPr>
        <p:sp>
          <p:nvSpPr>
            <p:cNvPr id="129" name="Rectangle 128"/>
            <p:cNvSpPr/>
            <p:nvPr/>
          </p:nvSpPr>
          <p:spPr>
            <a:xfrm>
              <a:off x="0" y="839543"/>
              <a:ext cx="9144000" cy="31809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6" name="Rectangle 125"/>
            <p:cNvSpPr/>
            <p:nvPr/>
          </p:nvSpPr>
          <p:spPr>
            <a:xfrm>
              <a:off x="0" y="1900753"/>
              <a:ext cx="9144000" cy="1392175"/>
            </a:xfrm>
            <a:prstGeom prst="rect">
              <a:avLst/>
            </a:prstGeom>
            <a:solidFill>
              <a:srgbClr val="CA4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bg1"/>
                  </a:solidFill>
                </a:rPr>
                <a:t>Must consider the entire job sequence </a:t>
              </a:r>
              <a:r>
                <a:rPr lang="en-US" sz="3733">
                  <a:solidFill>
                    <a:schemeClr val="bg1"/>
                  </a:solidFill>
                </a:rPr>
                <a:t>to score actions</a:t>
              </a:r>
              <a:endParaRPr lang="en-US" sz="3733" dirty="0">
                <a:solidFill>
                  <a:schemeClr val="bg1"/>
                </a:solidFill>
              </a:endParaRPr>
            </a:p>
          </p:txBody>
        </p:sp>
      </p:grpSp>
      <p:sp>
        <p:nvSpPr>
          <p:cNvPr id="108" name="Title 1">
            <a:extLst>
              <a:ext uri="{FF2B5EF4-FFF2-40B4-BE49-F238E27FC236}">
                <a16:creationId xmlns:a16="http://schemas.microsoft.com/office/drawing/2014/main" id="{61EFB7B2-0751-AC4E-B4CB-CE2DBA990C23}"/>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Tree>
    <p:custDataLst>
      <p:tags r:id="rId1"/>
    </p:custDataLst>
    <p:extLst>
      <p:ext uri="{BB962C8B-B14F-4D97-AF65-F5344CB8AC3E}">
        <p14:creationId xmlns:p14="http://schemas.microsoft.com/office/powerpoint/2010/main" val="1191483569"/>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2000"/>
                                        <p:tgtEl>
                                          <p:spTgt spid="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500"/>
                                        <p:tgtEl>
                                          <p:spTgt spid="93"/>
                                        </p:tgtEl>
                                      </p:cBhvr>
                                    </p:animEffect>
                                  </p:childTnLst>
                                </p:cTn>
                              </p:par>
                              <p:par>
                                <p:cTn id="15" presetID="10"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2000"/>
                                        <p:tgtEl>
                                          <p:spTgt spid="72"/>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left)">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000"/>
                                        <p:tgtEl>
                                          <p:spTgt spid="8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20" grpId="0"/>
      <p:bldP spid="1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6911" y="2980075"/>
            <a:ext cx="9158176" cy="1077218"/>
          </a:xfrm>
          <a:prstGeom prst="rect">
            <a:avLst/>
          </a:prstGeom>
          <a:noFill/>
          <a:ln w="25400">
            <a:solidFill>
              <a:srgbClr val="C00000"/>
            </a:solidFill>
          </a:ln>
        </p:spPr>
        <p:txBody>
          <a:bodyPr wrap="square" rtlCol="0">
            <a:spAutoFit/>
          </a:bodyPr>
          <a:lstStyle/>
          <a:p>
            <a:pPr algn="ctr"/>
            <a:r>
              <a:rPr lang="en-US" sz="3200" dirty="0"/>
              <a:t>Average return for trajectories from state </a:t>
            </a:r>
            <a:r>
              <a:rPr lang="en-US" sz="3200" i="1" dirty="0" err="1"/>
              <a:t>s</a:t>
            </a:r>
            <a:r>
              <a:rPr lang="en-US" sz="3200" i="1" baseline="-25000" dirty="0" err="1"/>
              <a:t>t</a:t>
            </a:r>
            <a:r>
              <a:rPr lang="en-US" sz="3200" baseline="-25000" dirty="0"/>
              <a:t>  </a:t>
            </a:r>
          </a:p>
          <a:p>
            <a:pPr algn="ctr"/>
            <a:r>
              <a:rPr lang="en-US" sz="3200" dirty="0">
                <a:solidFill>
                  <a:srgbClr val="C00000"/>
                </a:solidFill>
              </a:rPr>
              <a:t>with job sequence </a:t>
            </a:r>
            <a:r>
              <a:rPr lang="en-US" sz="3200" i="1" dirty="0" err="1">
                <a:solidFill>
                  <a:srgbClr val="C00000"/>
                </a:solidFill>
              </a:rPr>
              <a:t>z</a:t>
            </a:r>
            <a:r>
              <a:rPr lang="en-US" sz="3200" i="1" baseline="-25000" dirty="0" err="1">
                <a:solidFill>
                  <a:srgbClr val="C00000"/>
                </a:solidFill>
              </a:rPr>
              <a:t>t</a:t>
            </a:r>
            <a:r>
              <a:rPr lang="en-US" sz="3200" dirty="0">
                <a:solidFill>
                  <a:srgbClr val="C00000"/>
                </a:solidFill>
              </a:rPr>
              <a:t>, </a:t>
            </a:r>
            <a:r>
              <a:rPr lang="en-US" sz="3200" i="1" dirty="0">
                <a:solidFill>
                  <a:srgbClr val="C00000"/>
                </a:solidFill>
              </a:rPr>
              <a:t>z</a:t>
            </a:r>
            <a:r>
              <a:rPr lang="en-US" sz="3200" i="1" baseline="-25000" dirty="0">
                <a:solidFill>
                  <a:srgbClr val="C00000"/>
                </a:solidFill>
              </a:rPr>
              <a:t>t+1</a:t>
            </a:r>
            <a:r>
              <a:rPr lang="en-US" sz="3200" dirty="0">
                <a:solidFill>
                  <a:srgbClr val="C00000"/>
                </a:solidFill>
              </a:rPr>
              <a:t>, </a:t>
            </a:r>
            <a:r>
              <a:rPr lang="mr-IN" sz="3200" dirty="0">
                <a:solidFill>
                  <a:srgbClr val="C00000"/>
                </a:solidFill>
              </a:rPr>
              <a:t>…</a:t>
            </a:r>
            <a:endParaRPr lang="en-US" sz="3200" i="1" baseline="-25000" dirty="0">
              <a:solidFill>
                <a:srgbClr val="C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255181" y="1642850"/>
                <a:ext cx="10490791"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255181" y="1642850"/>
                <a:ext cx="10490791" cy="735201"/>
              </a:xfrm>
              <a:prstGeom prst="rect">
                <a:avLst/>
              </a:prstGeom>
              <a:blipFill>
                <a:blip r:embed="rId4"/>
                <a:stretch>
                  <a:fillRect t="-116949" b="-18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 y="1644935"/>
                <a:ext cx="12192000"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r>
                          <a:rPr lang="en-US" sz="3733" i="1">
                            <a:solidFill>
                              <a:srgbClr val="C00000"/>
                            </a:solidFill>
                            <a:latin typeface="Cambria Math" charset="0"/>
                            <a:ea typeface="Cambria Math" charset="0"/>
                            <a:cs typeface="Cambria Math" charset="0"/>
                          </a:rPr>
                          <m:t>+1</m:t>
                        </m:r>
                      </m:sub>
                    </m:sSub>
                    <m:r>
                      <a:rPr lang="en-US" sz="3733" i="1">
                        <a:solidFill>
                          <a:srgbClr val="C00000"/>
                        </a:solidFill>
                        <a:latin typeface="Cambria Math" charset="0"/>
                        <a:ea typeface="Cambria Math" charset="0"/>
                        <a:cs typeface="Cambria Math" charset="0"/>
                      </a:rPr>
                      <m:t>,…)</m:t>
                    </m:r>
                  </m:oMath>
                </a14:m>
                <a:endParaRPr lang="en-US" sz="3733" dirty="0"/>
              </a:p>
            </p:txBody>
          </p:sp>
        </mc:Choice>
        <mc:Fallback xmlns="">
          <p:sp>
            <p:nvSpPr>
              <p:cNvPr id="10" name="TextBox 9"/>
              <p:cNvSpPr txBox="1">
                <a:spLocks noRot="1" noChangeAspect="1" noMove="1" noResize="1" noEditPoints="1" noAdjustHandles="1" noChangeArrowheads="1" noChangeShapeType="1" noTextEdit="1"/>
              </p:cNvSpPr>
              <p:nvPr/>
            </p:nvSpPr>
            <p:spPr>
              <a:xfrm>
                <a:off x="-1" y="1644935"/>
                <a:ext cx="12192000" cy="735201"/>
              </a:xfrm>
              <a:prstGeom prst="rect">
                <a:avLst/>
              </a:prstGeom>
              <a:blipFill>
                <a:blip r:embed="rId5"/>
                <a:stretch>
                  <a:fillRect t="-120690" b="-189655"/>
                </a:stretch>
              </a:blipFill>
            </p:spPr>
            <p:txBody>
              <a:bodyPr/>
              <a:lstStyle/>
              <a:p>
                <a:r>
                  <a:rPr lang="en-US">
                    <a:noFill/>
                  </a:rPr>
                  <a:t> </a:t>
                </a:r>
              </a:p>
            </p:txBody>
          </p:sp>
        </mc:Fallback>
      </mc:AlternateContent>
      <p:cxnSp>
        <p:nvCxnSpPr>
          <p:cNvPr id="8" name="Straight Arrow Connector 7"/>
          <p:cNvCxnSpPr/>
          <p:nvPr/>
        </p:nvCxnSpPr>
        <p:spPr>
          <a:xfrm flipH="1">
            <a:off x="7116726" y="2408529"/>
            <a:ext cx="1233377" cy="398467"/>
          </a:xfrm>
          <a:prstGeom prst="straightConnector1">
            <a:avLst/>
          </a:prstGeom>
          <a:ln w="38100">
            <a:solidFill>
              <a:srgbClr val="C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5A93E3C5-32FF-D74A-9EEB-C36EA335D6A1}"/>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Input-Dependent Baseline</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42</a:t>
            </a:fld>
            <a:endParaRPr lang="en-US">
              <a:solidFill>
                <a:prstClr val="black">
                  <a:tint val="75000"/>
                </a:prstClr>
              </a:solidFill>
            </a:endParaRPr>
          </a:p>
        </p:txBody>
      </p:sp>
      <p:sp>
        <p:nvSpPr>
          <p:cNvPr id="3" name="TextBox 2"/>
          <p:cNvSpPr txBox="1"/>
          <p:nvPr/>
        </p:nvSpPr>
        <p:spPr>
          <a:xfrm>
            <a:off x="-1" y="4736011"/>
            <a:ext cx="12192000" cy="954107"/>
          </a:xfrm>
          <a:prstGeom prst="rect">
            <a:avLst/>
          </a:prstGeom>
          <a:noFill/>
        </p:spPr>
        <p:txBody>
          <a:bodyPr wrap="square" rtlCol="0">
            <a:spAutoFit/>
          </a:bodyPr>
          <a:lstStyle/>
          <a:p>
            <a:pPr algn="ctr"/>
            <a:r>
              <a:rPr lang="en-US" sz="2800" b="1" dirty="0"/>
              <a:t>Broadly applicable to other systems with external input process: </a:t>
            </a:r>
          </a:p>
          <a:p>
            <a:pPr algn="ctr"/>
            <a:r>
              <a:rPr lang="en-US" sz="2800" dirty="0"/>
              <a:t>Adaptive video streaming, load balancing, caching, robotics with disturbance…</a:t>
            </a:r>
          </a:p>
        </p:txBody>
      </p:sp>
      <p:sp>
        <p:nvSpPr>
          <p:cNvPr id="9" name="TextBox 8"/>
          <p:cNvSpPr txBox="1"/>
          <p:nvPr/>
        </p:nvSpPr>
        <p:spPr>
          <a:xfrm>
            <a:off x="0" y="6320579"/>
            <a:ext cx="10972800" cy="523220"/>
          </a:xfrm>
          <a:prstGeom prst="rect">
            <a:avLst/>
          </a:prstGeom>
          <a:noFill/>
        </p:spPr>
        <p:txBody>
          <a:bodyPr wrap="square" rtlCol="0">
            <a:spAutoFit/>
          </a:bodyPr>
          <a:lstStyle/>
          <a:p>
            <a:pPr marL="342900" indent="-182880">
              <a:buFont typeface="Arial" panose="020B0604020202020204" pitchFamily="34" charset="0"/>
              <a:buChar char="•"/>
            </a:pPr>
            <a:r>
              <a:rPr lang="en-US" sz="1400" b="1" dirty="0"/>
              <a:t>Variance reduction for reinforcement learning in input-driven environments</a:t>
            </a:r>
            <a:r>
              <a:rPr lang="en-US" sz="1400" dirty="0"/>
              <a:t>. Hongzi Mao, </a:t>
            </a:r>
            <a:r>
              <a:rPr lang="en-US" sz="1400" dirty="0" err="1"/>
              <a:t>Shaileshh</a:t>
            </a:r>
            <a:r>
              <a:rPr lang="en-US" sz="1400" dirty="0"/>
              <a:t> Bojja </a:t>
            </a:r>
            <a:r>
              <a:rPr lang="en-US" sz="1400" dirty="0" err="1"/>
              <a:t>Venkatakrishnan</a:t>
            </a:r>
            <a:r>
              <a:rPr lang="en-US" sz="1400" dirty="0"/>
              <a:t>, Malte Schwarzkopf,  Mohammad Alizadeh. </a:t>
            </a:r>
            <a:r>
              <a:rPr lang="en-US" sz="1400" i="1" dirty="0"/>
              <a:t>International Conference on Learning Representations (ICLR)</a:t>
            </a:r>
            <a:r>
              <a:rPr lang="en-US" sz="1400" dirty="0"/>
              <a:t>, 2019.</a:t>
            </a:r>
          </a:p>
        </p:txBody>
      </p:sp>
    </p:spTree>
    <p:custDataLst>
      <p:tags r:id="rId1"/>
    </p:custDataLst>
    <p:extLst>
      <p:ext uri="{BB962C8B-B14F-4D97-AF65-F5344CB8AC3E}">
        <p14:creationId xmlns:p14="http://schemas.microsoft.com/office/powerpoint/2010/main" val="3696277501"/>
      </p:ext>
    </p:extLst>
  </p:cSld>
  <p:clrMapOvr>
    <a:masterClrMapping/>
  </p:clrMapOvr>
  <mc:AlternateContent xmlns:mc="http://schemas.openxmlformats.org/markup-compatibility/2006" xmlns:p14="http://schemas.microsoft.com/office/powerpoint/2010/main">
    <mc:Choice Requires="p14">
      <p:transition spd="slow" p14:dur="2000" advTm="59550"/>
    </mc:Choice>
    <mc:Fallback xmlns="">
      <p:transition spd="slow" advTm="59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p:bldP spid="10" grpId="0"/>
      <p:bldP spid="3"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1756091"/>
            <a:ext cx="3478305" cy="3779519"/>
          </a:xfrm>
        </p:spPr>
        <p:txBody>
          <a:bodyPr>
            <a:normAutofit/>
          </a:bodyPr>
          <a:lstStyle/>
          <a:p>
            <a:r>
              <a:rPr lang="en-US" sz="2667" dirty="0"/>
              <a:t>20 TPC-H queries sampled at random; input sizes: 2, 5, 10, 20, 50, 100 GB</a:t>
            </a:r>
          </a:p>
          <a:p>
            <a:endParaRPr lang="en-US" sz="2667" dirty="0"/>
          </a:p>
          <a:p>
            <a:r>
              <a:rPr lang="en-US" sz="2667" dirty="0"/>
              <a:t>Decima trained on simulator; tested on real Spark cluster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43</a:t>
            </a:fld>
            <a:endParaRPr lang="en-US">
              <a:solidFill>
                <a:prstClr val="black">
                  <a:tint val="75000"/>
                </a:prstClr>
              </a:solidFill>
            </a:endParaRPr>
          </a:p>
        </p:txBody>
      </p:sp>
      <p:pic>
        <p:nvPicPr>
          <p:cNvPr id="10" name="Picture 9">
            <a:extLst>
              <a:ext uri="{FF2B5EF4-FFF2-40B4-BE49-F238E27FC236}">
                <a16:creationId xmlns:a16="http://schemas.microsoft.com/office/drawing/2014/main" id="{318C4509-9383-0A45-A6D7-9E17A13CCFEC}"/>
              </a:ext>
            </a:extLst>
          </p:cNvPr>
          <p:cNvPicPr>
            <a:picLocks noChangeAspect="1"/>
          </p:cNvPicPr>
          <p:nvPr/>
        </p:nvPicPr>
        <p:blipFill>
          <a:blip r:embed="rId3"/>
          <a:stretch>
            <a:fillRect/>
          </a:stretch>
        </p:blipFill>
        <p:spPr>
          <a:xfrm>
            <a:off x="3612982" y="1463649"/>
            <a:ext cx="8016674" cy="4071961"/>
          </a:xfrm>
          <a:prstGeom prst="rect">
            <a:avLst/>
          </a:prstGeom>
        </p:spPr>
      </p:pic>
      <p:sp>
        <p:nvSpPr>
          <p:cNvPr id="7" name="Rectangle 6"/>
          <p:cNvSpPr/>
          <p:nvPr/>
        </p:nvSpPr>
        <p:spPr>
          <a:xfrm>
            <a:off x="0" y="5535610"/>
            <a:ext cx="12192000" cy="1322390"/>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 improves average job completion time by 21%-3.1x </a:t>
            </a:r>
          </a:p>
          <a:p>
            <a:pPr algn="ctr"/>
            <a:r>
              <a:rPr lang="en-US" sz="3200" dirty="0"/>
              <a:t>over baseline schemes</a:t>
            </a:r>
          </a:p>
        </p:txBody>
      </p:sp>
      <p:sp>
        <p:nvSpPr>
          <p:cNvPr id="8" name="Title 1">
            <a:extLst>
              <a:ext uri="{FF2B5EF4-FFF2-40B4-BE49-F238E27FC236}">
                <a16:creationId xmlns:a16="http://schemas.microsoft.com/office/drawing/2014/main" id="{6BF0C50A-EF60-A74E-8A97-4313C1FD37FD}"/>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vs. Baselines: Batched Arrivals</a:t>
            </a:r>
          </a:p>
        </p:txBody>
      </p:sp>
    </p:spTree>
    <p:extLst>
      <p:ext uri="{BB962C8B-B14F-4D97-AF65-F5344CB8AC3E}">
        <p14:creationId xmlns:p14="http://schemas.microsoft.com/office/powerpoint/2010/main" val="28140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68279-4380-064B-B919-CE8F5AA27F5A}"/>
              </a:ext>
            </a:extLst>
          </p:cNvPr>
          <p:cNvPicPr>
            <a:picLocks noChangeAspect="1"/>
          </p:cNvPicPr>
          <p:nvPr/>
        </p:nvPicPr>
        <p:blipFill>
          <a:blip r:embed="rId3"/>
          <a:stretch>
            <a:fillRect/>
          </a:stretch>
        </p:blipFill>
        <p:spPr>
          <a:xfrm>
            <a:off x="5749699" y="1337097"/>
            <a:ext cx="5972889" cy="2677038"/>
          </a:xfrm>
          <a:prstGeom prst="rect">
            <a:avLst/>
          </a:prstGeom>
        </p:spPr>
      </p:pic>
      <p:pic>
        <p:nvPicPr>
          <p:cNvPr id="14" name="Picture 13">
            <a:extLst>
              <a:ext uri="{FF2B5EF4-FFF2-40B4-BE49-F238E27FC236}">
                <a16:creationId xmlns:a16="http://schemas.microsoft.com/office/drawing/2014/main" id="{78DFA2B4-3632-D74D-8395-ED97B0EE1388}"/>
              </a:ext>
            </a:extLst>
          </p:cNvPr>
          <p:cNvPicPr>
            <a:picLocks noChangeAspect="1"/>
          </p:cNvPicPr>
          <p:nvPr/>
        </p:nvPicPr>
        <p:blipFill>
          <a:blip r:embed="rId4"/>
          <a:stretch>
            <a:fillRect/>
          </a:stretch>
        </p:blipFill>
        <p:spPr>
          <a:xfrm>
            <a:off x="5544447" y="3971132"/>
            <a:ext cx="6172548" cy="2723585"/>
          </a:xfrm>
          <a:prstGeom prst="rect">
            <a:avLst/>
          </a:prstGeom>
        </p:spPr>
      </p:pic>
      <p:sp>
        <p:nvSpPr>
          <p:cNvPr id="10" name="Rounded Rectangle 9"/>
          <p:cNvSpPr/>
          <p:nvPr/>
        </p:nvSpPr>
        <p:spPr>
          <a:xfrm>
            <a:off x="8940192" y="1337097"/>
            <a:ext cx="1403499" cy="5357621"/>
          </a:xfrm>
          <a:prstGeom prst="roundRect">
            <a:avLst/>
          </a:prstGeom>
          <a:solidFill>
            <a:schemeClr val="accent2">
              <a:lumMod val="40000"/>
              <a:lumOff val="60000"/>
              <a:alpha val="2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44</a:t>
            </a:fld>
            <a:endParaRPr lang="en-US">
              <a:solidFill>
                <a:prstClr val="black">
                  <a:tint val="75000"/>
                </a:prstClr>
              </a:solidFill>
            </a:endParaRPr>
          </a:p>
        </p:txBody>
      </p:sp>
      <p:sp>
        <p:nvSpPr>
          <p:cNvPr id="11" name="Title 1">
            <a:extLst>
              <a:ext uri="{FF2B5EF4-FFF2-40B4-BE49-F238E27FC236}">
                <a16:creationId xmlns:a16="http://schemas.microsoft.com/office/drawing/2014/main" id="{DA0FC9DE-04E3-D140-ACDA-7279595A44A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with Continuous Job Arrivals</a:t>
            </a:r>
          </a:p>
        </p:txBody>
      </p:sp>
      <p:sp>
        <p:nvSpPr>
          <p:cNvPr id="8" name="Content Placeholder 2"/>
          <p:cNvSpPr>
            <a:spLocks noGrp="1"/>
          </p:cNvSpPr>
          <p:nvPr>
            <p:ph idx="1"/>
          </p:nvPr>
        </p:nvSpPr>
        <p:spPr>
          <a:xfrm>
            <a:off x="326970" y="1573209"/>
            <a:ext cx="4722313" cy="3764345"/>
          </a:xfrm>
        </p:spPr>
        <p:txBody>
          <a:bodyPr>
            <a:noAutofit/>
          </a:bodyPr>
          <a:lstStyle/>
          <a:p>
            <a:pPr marL="0" indent="0">
              <a:buNone/>
            </a:pPr>
            <a:r>
              <a:rPr lang="en-US" sz="2933" dirty="0"/>
              <a:t>1000 jobs arrives as a Poisson process with avg. inter-arrival time = 25 sec</a:t>
            </a:r>
          </a:p>
        </p:txBody>
      </p:sp>
      <p:sp>
        <p:nvSpPr>
          <p:cNvPr id="9" name="Rectangle 8"/>
          <p:cNvSpPr/>
          <p:nvPr/>
        </p:nvSpPr>
        <p:spPr>
          <a:xfrm>
            <a:off x="166299" y="4299006"/>
            <a:ext cx="5043653" cy="1616419"/>
          </a:xfrm>
          <a:prstGeom prst="rect">
            <a:avLst/>
          </a:prstGeom>
          <a:solidFill>
            <a:srgbClr val="CA452D"/>
          </a:solidFill>
          <a:ln w="25400">
            <a:solidFill>
              <a:srgbClr val="A1030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933" dirty="0">
                <a:solidFill>
                  <a:schemeClr val="bg1"/>
                </a:solidFill>
              </a:rPr>
              <a:t>Decima achieves 28% lower average JCT than best heuristic, </a:t>
            </a:r>
          </a:p>
          <a:p>
            <a:r>
              <a:rPr lang="en-US" sz="2933" dirty="0">
                <a:solidFill>
                  <a:schemeClr val="bg1"/>
                </a:solidFill>
              </a:rPr>
              <a:t>and 2X better JCT in overload</a:t>
            </a:r>
          </a:p>
        </p:txBody>
      </p:sp>
      <p:sp>
        <p:nvSpPr>
          <p:cNvPr id="17" name="Left Arrow 16">
            <a:extLst>
              <a:ext uri="{FF2B5EF4-FFF2-40B4-BE49-F238E27FC236}">
                <a16:creationId xmlns:a16="http://schemas.microsoft.com/office/drawing/2014/main" id="{D3821E4F-C021-BD48-8BDC-16E5E167F1CB}"/>
              </a:ext>
            </a:extLst>
          </p:cNvPr>
          <p:cNvSpPr/>
          <p:nvPr/>
        </p:nvSpPr>
        <p:spPr>
          <a:xfrm rot="16200000">
            <a:off x="10469621" y="1776872"/>
            <a:ext cx="1175657" cy="768332"/>
          </a:xfrm>
          <a:prstGeom prst="leftArrow">
            <a:avLst>
              <a:gd name="adj1" fmla="val 68547"/>
              <a:gd name="adj2" fmla="val 5463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Better</a:t>
            </a:r>
          </a:p>
        </p:txBody>
      </p:sp>
    </p:spTree>
    <p:extLst>
      <p:ext uri="{BB962C8B-B14F-4D97-AF65-F5344CB8AC3E}">
        <p14:creationId xmlns:p14="http://schemas.microsoft.com/office/powerpoint/2010/main" val="25710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9AA115F-1788-A04C-9BC6-8D78967CF644}"/>
              </a:ext>
            </a:extLst>
          </p:cNvPr>
          <p:cNvGrpSpPr/>
          <p:nvPr/>
        </p:nvGrpSpPr>
        <p:grpSpPr>
          <a:xfrm>
            <a:off x="6511002" y="1973284"/>
            <a:ext cx="4560484" cy="4199588"/>
            <a:chOff x="6511002" y="1973284"/>
            <a:chExt cx="4560484" cy="4199588"/>
          </a:xfrm>
        </p:grpSpPr>
        <p:grpSp>
          <p:nvGrpSpPr>
            <p:cNvPr id="6" name="Group 5">
              <a:extLst>
                <a:ext uri="{FF2B5EF4-FFF2-40B4-BE49-F238E27FC236}">
                  <a16:creationId xmlns:a16="http://schemas.microsoft.com/office/drawing/2014/main" id="{F9FF3D19-B047-3C41-809F-F0590241A9DF}"/>
                </a:ext>
              </a:extLst>
            </p:cNvPr>
            <p:cNvGrpSpPr/>
            <p:nvPr/>
          </p:nvGrpSpPr>
          <p:grpSpPr>
            <a:xfrm>
              <a:off x="6511002" y="1973284"/>
              <a:ext cx="4560484" cy="4199588"/>
              <a:chOff x="6511002" y="1973284"/>
              <a:chExt cx="4560484" cy="419958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002" y="1973284"/>
                <a:ext cx="4560484" cy="4199588"/>
              </a:xfrm>
              <a:prstGeom prst="rect">
                <a:avLst/>
              </a:prstGeom>
            </p:spPr>
          </p:pic>
          <p:sp>
            <p:nvSpPr>
              <p:cNvPr id="3" name="Rectangle 2">
                <a:extLst>
                  <a:ext uri="{FF2B5EF4-FFF2-40B4-BE49-F238E27FC236}">
                    <a16:creationId xmlns:a16="http://schemas.microsoft.com/office/drawing/2014/main" id="{E83514C7-504B-7D4F-B66C-6B5F98633342}"/>
                  </a:ext>
                </a:extLst>
              </p:cNvPr>
              <p:cNvSpPr/>
              <p:nvPr/>
            </p:nvSpPr>
            <p:spPr>
              <a:xfrm>
                <a:off x="8261351" y="2237478"/>
                <a:ext cx="2593462"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grpSp>
        <p:sp>
          <p:nvSpPr>
            <p:cNvPr id="7" name="Rectangle 6">
              <a:extLst>
                <a:ext uri="{FF2B5EF4-FFF2-40B4-BE49-F238E27FC236}">
                  <a16:creationId xmlns:a16="http://schemas.microsoft.com/office/drawing/2014/main" id="{85F567D9-154C-9C42-8568-70B964DBD3F0}"/>
                </a:ext>
              </a:extLst>
            </p:cNvPr>
            <p:cNvSpPr/>
            <p:nvPr/>
          </p:nvSpPr>
          <p:spPr>
            <a:xfrm>
              <a:off x="8186057" y="2237478"/>
              <a:ext cx="75294"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035994" y="3338284"/>
            <a:ext cx="3124007" cy="2292373"/>
            <a:chOff x="5214174" y="2475793"/>
            <a:chExt cx="2343005" cy="1719280"/>
          </a:xfrm>
        </p:grpSpPr>
        <p:sp>
          <p:nvSpPr>
            <p:cNvPr id="15" name="Oval 14"/>
            <p:cNvSpPr/>
            <p:nvPr/>
          </p:nvSpPr>
          <p:spPr>
            <a:xfrm>
              <a:off x="5214174" y="3504037"/>
              <a:ext cx="1339026" cy="69103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6324017" y="2475793"/>
              <a:ext cx="1233162" cy="1028244"/>
            </a:xfrm>
            <a:prstGeom prst="straightConnector1">
              <a:avLst/>
            </a:prstGeom>
            <a:ln w="38100">
              <a:solidFill>
                <a:schemeClr val="tx1">
                  <a:lumMod val="85000"/>
                  <a:lumOff val="15000"/>
                </a:schemeClr>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45</a:t>
            </a:fld>
            <a:endParaRPr lang="en-US">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49" y="1973284"/>
            <a:ext cx="4999707" cy="4280691"/>
          </a:xfrm>
          <a:prstGeom prst="rect">
            <a:avLst/>
          </a:prstGeom>
        </p:spPr>
      </p:pic>
      <p:sp>
        <p:nvSpPr>
          <p:cNvPr id="12" name="Title 1">
            <a:extLst>
              <a:ext uri="{FF2B5EF4-FFF2-40B4-BE49-F238E27FC236}">
                <a16:creationId xmlns:a16="http://schemas.microsoft.com/office/drawing/2014/main" id="{FCE54047-D06A-8142-A7F0-9A5EB220E314}"/>
              </a:ext>
            </a:extLst>
          </p:cNvPr>
          <p:cNvSpPr txBox="1">
            <a:spLocks/>
          </p:cNvSpPr>
          <p:nvPr/>
        </p:nvSpPr>
        <p:spPr>
          <a:xfrm>
            <a:off x="1996591" y="509688"/>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Understanding Decima</a:t>
            </a:r>
          </a:p>
        </p:txBody>
      </p:sp>
      <p:sp>
        <p:nvSpPr>
          <p:cNvPr id="11" name="Rectangle 10">
            <a:extLst>
              <a:ext uri="{FF2B5EF4-FFF2-40B4-BE49-F238E27FC236}">
                <a16:creationId xmlns:a16="http://schemas.microsoft.com/office/drawing/2014/main" id="{A2195A30-D3EA-2F4F-A789-1EC572129453}"/>
              </a:ext>
            </a:extLst>
          </p:cNvPr>
          <p:cNvSpPr/>
          <p:nvPr/>
        </p:nvSpPr>
        <p:spPr>
          <a:xfrm>
            <a:off x="2632384" y="2123769"/>
            <a:ext cx="2593462" cy="69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sp>
        <p:nvSpPr>
          <p:cNvPr id="5" name="Rectangle 4">
            <a:extLst>
              <a:ext uri="{FF2B5EF4-FFF2-40B4-BE49-F238E27FC236}">
                <a16:creationId xmlns:a16="http://schemas.microsoft.com/office/drawing/2014/main" id="{21840BCA-34DF-544F-8A3D-CC345230E198}"/>
              </a:ext>
            </a:extLst>
          </p:cNvPr>
          <p:cNvSpPr/>
          <p:nvPr/>
        </p:nvSpPr>
        <p:spPr>
          <a:xfrm>
            <a:off x="2124075" y="2482850"/>
            <a:ext cx="600075"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6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278" y="1906687"/>
            <a:ext cx="4317269" cy="4182140"/>
          </a:xfrm>
        </p:spPr>
        <p:txBody>
          <a:bodyPr>
            <a:normAutofit/>
          </a:bodyPr>
          <a:lstStyle/>
          <a:p>
            <a:pPr marL="0" indent="0">
              <a:buNone/>
            </a:pPr>
            <a:r>
              <a:rPr lang="en-US" sz="2667" b="1" dirty="0"/>
              <a:t>Industrial trace (Alibaba): </a:t>
            </a:r>
          </a:p>
          <a:p>
            <a:pPr marL="0" indent="0">
              <a:buNone/>
            </a:pPr>
            <a:r>
              <a:rPr lang="en-US" sz="2667" dirty="0"/>
              <a:t>20,000 jobs from </a:t>
            </a:r>
          </a:p>
          <a:p>
            <a:pPr marL="0" indent="0">
              <a:buNone/>
            </a:pPr>
            <a:r>
              <a:rPr lang="en-US" sz="2667" dirty="0"/>
              <a:t>production cluster</a:t>
            </a:r>
          </a:p>
          <a:p>
            <a:pPr marL="0" indent="0">
              <a:buNone/>
            </a:pPr>
            <a:endParaRPr lang="en-US" sz="2667" b="1" dirty="0"/>
          </a:p>
          <a:p>
            <a:pPr marL="0" indent="0">
              <a:buNone/>
            </a:pPr>
            <a:endParaRPr lang="en-US" sz="1000" b="1" dirty="0"/>
          </a:p>
          <a:p>
            <a:pPr marL="0" indent="0">
              <a:buNone/>
            </a:pPr>
            <a:r>
              <a:rPr lang="en-US" sz="2667" b="1" dirty="0"/>
              <a:t>Multi-resource requirement: </a:t>
            </a:r>
          </a:p>
          <a:p>
            <a:pPr marL="0" indent="0">
              <a:buNone/>
            </a:pPr>
            <a:r>
              <a:rPr lang="en-US" sz="2667" dirty="0"/>
              <a:t>CPU cores + memory units</a:t>
            </a:r>
          </a:p>
        </p:txBody>
      </p:sp>
      <p:pic>
        <p:nvPicPr>
          <p:cNvPr id="12" name="Picture 11">
            <a:extLst>
              <a:ext uri="{FF2B5EF4-FFF2-40B4-BE49-F238E27FC236}">
                <a16:creationId xmlns:a16="http://schemas.microsoft.com/office/drawing/2014/main" id="{0391DFEA-8D96-A94D-AA99-5A95243ED789}"/>
              </a:ext>
            </a:extLst>
          </p:cNvPr>
          <p:cNvPicPr>
            <a:picLocks noChangeAspect="1"/>
          </p:cNvPicPr>
          <p:nvPr/>
        </p:nvPicPr>
        <p:blipFill>
          <a:blip r:embed="rId3"/>
          <a:stretch>
            <a:fillRect/>
          </a:stretch>
        </p:blipFill>
        <p:spPr>
          <a:xfrm>
            <a:off x="4528147" y="1421861"/>
            <a:ext cx="6995775" cy="5117051"/>
          </a:xfrm>
          <a:prstGeom prst="rect">
            <a:avLst/>
          </a:prstGeom>
        </p:spPr>
      </p:pic>
      <p:sp>
        <p:nvSpPr>
          <p:cNvPr id="10" name="Title 1">
            <a:extLst>
              <a:ext uri="{FF2B5EF4-FFF2-40B4-BE49-F238E27FC236}">
                <a16:creationId xmlns:a16="http://schemas.microsoft.com/office/drawing/2014/main" id="{72BC587B-9D1C-6C44-A461-37017C4112F0}"/>
              </a:ext>
            </a:extLst>
          </p:cNvPr>
          <p:cNvSpPr txBox="1">
            <a:spLocks/>
          </p:cNvSpPr>
          <p:nvPr/>
        </p:nvSpPr>
        <p:spPr>
          <a:xfrm>
            <a:off x="1996591" y="355829"/>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Flexibility: Multi-Resource Scheduling</a:t>
            </a:r>
          </a:p>
        </p:txBody>
      </p:sp>
      <p:sp>
        <p:nvSpPr>
          <p:cNvPr id="13" name="Slide Number Placeholder 3">
            <a:extLst>
              <a:ext uri="{FF2B5EF4-FFF2-40B4-BE49-F238E27FC236}">
                <a16:creationId xmlns:a16="http://schemas.microsoft.com/office/drawing/2014/main" id="{01E78F63-A295-1C46-8288-8AD922E63B4E}"/>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46</a:t>
            </a:fld>
            <a:endParaRPr lang="en-US">
              <a:solidFill>
                <a:prstClr val="black">
                  <a:tint val="75000"/>
                </a:prstClr>
              </a:solidFill>
            </a:endParaRPr>
          </a:p>
        </p:txBody>
      </p:sp>
      <p:sp>
        <p:nvSpPr>
          <p:cNvPr id="14" name="Left Arrow 13">
            <a:extLst>
              <a:ext uri="{FF2B5EF4-FFF2-40B4-BE49-F238E27FC236}">
                <a16:creationId xmlns:a16="http://schemas.microsoft.com/office/drawing/2014/main" id="{E322832A-BCD0-D341-9AEE-0AE96C29CAA4}"/>
              </a:ext>
            </a:extLst>
          </p:cNvPr>
          <p:cNvSpPr/>
          <p:nvPr/>
        </p:nvSpPr>
        <p:spPr>
          <a:xfrm>
            <a:off x="8625536" y="2346960"/>
            <a:ext cx="1569720" cy="963026"/>
          </a:xfrm>
          <a:prstGeom prst="leftArrow">
            <a:avLst>
              <a:gd name="adj1" fmla="val 67143"/>
              <a:gd name="adj2" fmla="val 5857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84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1B9C216B-DD0D-E44C-936C-C4CD26B92EC7}"/>
              </a:ext>
            </a:extLst>
          </p:cNvPr>
          <p:cNvSpPr>
            <a:spLocks noGrp="1"/>
          </p:cNvSpPr>
          <p:nvPr>
            <p:ph idx="1"/>
          </p:nvPr>
        </p:nvSpPr>
        <p:spPr>
          <a:xfrm>
            <a:off x="595860" y="1918010"/>
            <a:ext cx="11000279" cy="4014439"/>
          </a:xfrm>
        </p:spPr>
        <p:txBody>
          <a:bodyPr>
            <a:normAutofit/>
          </a:bodyPr>
          <a:lstStyle/>
          <a:p>
            <a:r>
              <a:rPr lang="en-US" sz="3200" dirty="0"/>
              <a:t>Impact of each component in the learning algorithm</a:t>
            </a:r>
          </a:p>
          <a:p>
            <a:endParaRPr lang="en-US" sz="900" dirty="0"/>
          </a:p>
          <a:p>
            <a:r>
              <a:rPr lang="en-US" sz="3200" dirty="0"/>
              <a:t>Generalization to different workloads</a:t>
            </a:r>
          </a:p>
          <a:p>
            <a:endParaRPr lang="en-US" sz="900" dirty="0"/>
          </a:p>
          <a:p>
            <a:r>
              <a:rPr lang="en-US" sz="3200" dirty="0"/>
              <a:t>Training and inference speed</a:t>
            </a:r>
          </a:p>
          <a:p>
            <a:endParaRPr lang="en-US" sz="900" dirty="0"/>
          </a:p>
          <a:p>
            <a:r>
              <a:rPr lang="en-US" sz="3200" dirty="0"/>
              <a:t>Handling missing features</a:t>
            </a:r>
          </a:p>
          <a:p>
            <a:endParaRPr lang="en-US" sz="900" dirty="0"/>
          </a:p>
          <a:p>
            <a:r>
              <a:rPr lang="en-US" sz="3200" dirty="0"/>
              <a:t>Optimality gap</a:t>
            </a:r>
          </a:p>
        </p:txBody>
      </p:sp>
      <p:sp>
        <p:nvSpPr>
          <p:cNvPr id="9" name="Title 1">
            <a:extLst>
              <a:ext uri="{FF2B5EF4-FFF2-40B4-BE49-F238E27FC236}">
                <a16:creationId xmlns:a16="http://schemas.microsoft.com/office/drawing/2014/main" id="{CB0918D9-3D7A-A241-B62D-25942147F825}"/>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Other Evaluations</a:t>
            </a:r>
          </a:p>
        </p:txBody>
      </p:sp>
      <p:sp>
        <p:nvSpPr>
          <p:cNvPr id="4" name="Slide Number Placeholder 3">
            <a:extLst>
              <a:ext uri="{FF2B5EF4-FFF2-40B4-BE49-F238E27FC236}">
                <a16:creationId xmlns:a16="http://schemas.microsoft.com/office/drawing/2014/main" id="{EB6B246F-5C85-1F47-9CB2-E0F3B51D8A9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2086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2F718-2BD4-FB4C-913B-0EE6C740998B}"/>
              </a:ext>
            </a:extLst>
          </p:cNvPr>
          <p:cNvSpPr>
            <a:spLocks noGrp="1"/>
          </p:cNvSpPr>
          <p:nvPr>
            <p:ph type="title"/>
          </p:nvPr>
        </p:nvSpPr>
        <p:spPr>
          <a:xfrm>
            <a:off x="1996590" y="195998"/>
            <a:ext cx="8198817" cy="857251"/>
          </a:xfrm>
        </p:spPr>
        <p:txBody>
          <a:bodyPr>
            <a:normAutofit/>
          </a:bodyPr>
          <a:lstStyle/>
          <a:p>
            <a:pPr algn="ctr"/>
            <a:r>
              <a:rPr lang="en-US" sz="4000" b="1" dirty="0"/>
              <a:t>Summary</a:t>
            </a:r>
          </a:p>
        </p:txBody>
      </p:sp>
      <p:sp>
        <p:nvSpPr>
          <p:cNvPr id="3" name="Content Placeholder 2">
            <a:extLst>
              <a:ext uri="{FF2B5EF4-FFF2-40B4-BE49-F238E27FC236}">
                <a16:creationId xmlns:a16="http://schemas.microsoft.com/office/drawing/2014/main" id="{E6087DC5-20CF-1E4D-A760-1AEBB8AECD6B}"/>
              </a:ext>
            </a:extLst>
          </p:cNvPr>
          <p:cNvSpPr>
            <a:spLocks noGrp="1"/>
          </p:cNvSpPr>
          <p:nvPr>
            <p:ph idx="1"/>
          </p:nvPr>
        </p:nvSpPr>
        <p:spPr>
          <a:xfrm>
            <a:off x="948130" y="1211863"/>
            <a:ext cx="10295735" cy="4959352"/>
          </a:xfrm>
        </p:spPr>
        <p:txBody>
          <a:bodyPr>
            <a:normAutofit/>
          </a:bodyPr>
          <a:lstStyle/>
          <a:p>
            <a:r>
              <a:rPr lang="en-US" dirty="0"/>
              <a:t>Decima uses reinforcement learning to generate </a:t>
            </a:r>
            <a:r>
              <a:rPr lang="en-US" dirty="0">
                <a:solidFill>
                  <a:srgbClr val="C00000"/>
                </a:solidFill>
              </a:rPr>
              <a:t>workload-specific</a:t>
            </a:r>
            <a:r>
              <a:rPr lang="en-US" b="1" dirty="0"/>
              <a:t> </a:t>
            </a:r>
            <a:r>
              <a:rPr lang="en-US" dirty="0"/>
              <a:t>scheduling algorithms</a:t>
            </a:r>
          </a:p>
          <a:p>
            <a:endParaRPr lang="en-US" sz="1000" dirty="0"/>
          </a:p>
          <a:p>
            <a:r>
              <a:rPr lang="en-US" dirty="0"/>
              <a:t>Decima employs </a:t>
            </a:r>
            <a:r>
              <a:rPr lang="en-US" dirty="0">
                <a:solidFill>
                  <a:srgbClr val="C00000"/>
                </a:solidFill>
              </a:rPr>
              <a:t>curriculum learning </a:t>
            </a:r>
            <a:r>
              <a:rPr lang="en-US" dirty="0"/>
              <a:t>and </a:t>
            </a:r>
            <a:r>
              <a:rPr lang="en-US" dirty="0">
                <a:solidFill>
                  <a:srgbClr val="C00000"/>
                </a:solidFill>
              </a:rPr>
              <a:t>variance reduction </a:t>
            </a:r>
            <a:r>
              <a:rPr lang="en-US" dirty="0"/>
              <a:t>to enable training with </a:t>
            </a:r>
            <a:r>
              <a:rPr lang="en-US" dirty="0">
                <a:solidFill>
                  <a:srgbClr val="C00000"/>
                </a:solidFill>
              </a:rPr>
              <a:t>stochastic job arrivals</a:t>
            </a:r>
          </a:p>
          <a:p>
            <a:endParaRPr lang="en-US" sz="1000" dirty="0"/>
          </a:p>
          <a:p>
            <a:r>
              <a:rPr lang="en-US" dirty="0"/>
              <a:t>Decima leverages a </a:t>
            </a:r>
            <a:r>
              <a:rPr lang="en-US" dirty="0">
                <a:solidFill>
                  <a:srgbClr val="C00000"/>
                </a:solidFill>
              </a:rPr>
              <a:t>scalable graph neural network </a:t>
            </a:r>
            <a:r>
              <a:rPr lang="en-US" dirty="0"/>
              <a:t>to process arbitrary number of job DAGs</a:t>
            </a:r>
          </a:p>
          <a:p>
            <a:endParaRPr lang="en-US" sz="1000" dirty="0"/>
          </a:p>
          <a:p>
            <a:r>
              <a:rPr lang="en-US" dirty="0"/>
              <a:t>Decima outperforms existing heuristics and is </a:t>
            </a:r>
            <a:r>
              <a:rPr lang="en-US" dirty="0">
                <a:solidFill>
                  <a:srgbClr val="C00000"/>
                </a:solidFill>
              </a:rPr>
              <a:t>flexible</a:t>
            </a:r>
            <a:r>
              <a:rPr lang="en-US" dirty="0"/>
              <a:t> to apply to other applications</a:t>
            </a:r>
          </a:p>
          <a:p>
            <a:pPr marL="0" indent="0">
              <a:buNone/>
            </a:pPr>
            <a:endParaRPr lang="en-US" dirty="0"/>
          </a:p>
        </p:txBody>
      </p:sp>
      <p:sp>
        <p:nvSpPr>
          <p:cNvPr id="5" name="TextBox 4">
            <a:extLst>
              <a:ext uri="{FF2B5EF4-FFF2-40B4-BE49-F238E27FC236}">
                <a16:creationId xmlns:a16="http://schemas.microsoft.com/office/drawing/2014/main" id="{5822BD65-DFDC-4B46-B14E-B6A63C403A0A}"/>
              </a:ext>
            </a:extLst>
          </p:cNvPr>
          <p:cNvSpPr txBox="1"/>
          <p:nvPr/>
        </p:nvSpPr>
        <p:spPr>
          <a:xfrm>
            <a:off x="3422700" y="5883479"/>
            <a:ext cx="4356962" cy="523220"/>
          </a:xfrm>
          <a:prstGeom prst="rect">
            <a:avLst/>
          </a:prstGeom>
          <a:noFill/>
        </p:spPr>
        <p:txBody>
          <a:bodyPr wrap="none" rtlCol="0">
            <a:spAutoFit/>
          </a:bodyPr>
          <a:lstStyle/>
          <a:p>
            <a:r>
              <a:rPr lang="en-US" sz="2800" dirty="0">
                <a:solidFill>
                  <a:srgbClr val="ED411D"/>
                </a:solidFill>
                <a:hlinkClick r:id="rId3"/>
              </a:rPr>
              <a:t>http://web.mit.edu/decima/</a:t>
            </a:r>
            <a:endParaRPr lang="en-US" sz="2800" dirty="0">
              <a:solidFill>
                <a:srgbClr val="ED411D"/>
              </a:solidFill>
            </a:endParaRPr>
          </a:p>
        </p:txBody>
      </p:sp>
      <p:pic>
        <p:nvPicPr>
          <p:cNvPr id="6" name="Picture 5">
            <a:extLst>
              <a:ext uri="{FF2B5EF4-FFF2-40B4-BE49-F238E27FC236}">
                <a16:creationId xmlns:a16="http://schemas.microsoft.com/office/drawing/2014/main" id="{42367317-5F33-5749-984A-80342A9B4C22}"/>
              </a:ext>
            </a:extLst>
          </p:cNvPr>
          <p:cNvPicPr>
            <a:picLocks noChangeAspect="1"/>
          </p:cNvPicPr>
          <p:nvPr/>
        </p:nvPicPr>
        <p:blipFill>
          <a:blip r:embed="rId4"/>
          <a:stretch>
            <a:fillRect/>
          </a:stretch>
        </p:blipFill>
        <p:spPr>
          <a:xfrm>
            <a:off x="7967080" y="5313317"/>
            <a:ext cx="1544683" cy="1544683"/>
          </a:xfrm>
          <a:prstGeom prst="rect">
            <a:avLst/>
          </a:prstGeom>
        </p:spPr>
      </p:pic>
      <p:sp>
        <p:nvSpPr>
          <p:cNvPr id="7" name="Slide Number Placeholder 3">
            <a:extLst>
              <a:ext uri="{FF2B5EF4-FFF2-40B4-BE49-F238E27FC236}">
                <a16:creationId xmlns:a16="http://schemas.microsoft.com/office/drawing/2014/main" id="{EFE39CE9-1962-4841-B709-58782639E9CA}"/>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147375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3FED3-9EB5-3841-822F-A45B17C2A9A4}"/>
              </a:ext>
            </a:extLst>
          </p:cNvPr>
          <p:cNvSpPr>
            <a:spLocks noGrp="1"/>
          </p:cNvSpPr>
          <p:nvPr>
            <p:ph type="title"/>
          </p:nvPr>
        </p:nvSpPr>
        <p:spPr/>
        <p:txBody>
          <a:bodyPr/>
          <a:lstStyle/>
          <a:p>
            <a:r>
              <a:rPr lang="en-GB" dirty="0"/>
              <a:t>Critics </a:t>
            </a:r>
          </a:p>
        </p:txBody>
      </p:sp>
      <p:sp>
        <p:nvSpPr>
          <p:cNvPr id="3" name="内容占位符 2">
            <a:extLst>
              <a:ext uri="{FF2B5EF4-FFF2-40B4-BE49-F238E27FC236}">
                <a16:creationId xmlns:a16="http://schemas.microsoft.com/office/drawing/2014/main" id="{4ACD01A1-5D69-8F43-B08C-B2CDA1B47A24}"/>
              </a:ext>
            </a:extLst>
          </p:cNvPr>
          <p:cNvSpPr>
            <a:spLocks noGrp="1"/>
          </p:cNvSpPr>
          <p:nvPr>
            <p:ph idx="1"/>
          </p:nvPr>
        </p:nvSpPr>
        <p:spPr/>
        <p:txBody>
          <a:bodyPr/>
          <a:lstStyle/>
          <a:p>
            <a:r>
              <a:rPr lang="en-GB" dirty="0"/>
              <a:t>Depend on knowing job duration and tasks dependency</a:t>
            </a:r>
          </a:p>
          <a:p>
            <a:r>
              <a:rPr lang="en-GB" dirty="0"/>
              <a:t>Training time: 10000 </a:t>
            </a:r>
            <a:r>
              <a:rPr lang="en-US" altLang="zh-CN" dirty="0"/>
              <a:t>iteration (5 seconds/it). </a:t>
            </a:r>
            <a:r>
              <a:rPr lang="en-GB" dirty="0"/>
              <a:t>more than 12 h </a:t>
            </a:r>
          </a:p>
          <a:p>
            <a:endParaRPr lang="en-GB" dirty="0"/>
          </a:p>
          <a:p>
            <a:r>
              <a:rPr lang="en-GB" dirty="0"/>
              <a:t>=&gt; Motivation </a:t>
            </a:r>
          </a:p>
          <a:p>
            <a:pPr lvl="1"/>
            <a:r>
              <a:rPr lang="en-GB" dirty="0"/>
              <a:t>Characterize workload </a:t>
            </a:r>
          </a:p>
          <a:p>
            <a:pPr lvl="1"/>
            <a:r>
              <a:rPr lang="en-GB" dirty="0"/>
              <a:t>Predict workload (arrival rate, job run time)</a:t>
            </a:r>
          </a:p>
          <a:p>
            <a:pPr lvl="1"/>
            <a:r>
              <a:rPr lang="en-GB" dirty="0"/>
              <a:t>Challenges: how to classify workload</a:t>
            </a:r>
          </a:p>
        </p:txBody>
      </p:sp>
    </p:spTree>
    <p:extLst>
      <p:ext uri="{BB962C8B-B14F-4D97-AF65-F5344CB8AC3E}">
        <p14:creationId xmlns:p14="http://schemas.microsoft.com/office/powerpoint/2010/main" val="245330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27" name="Group 26"/>
          <p:cNvGrpSpPr/>
          <p:nvPr/>
        </p:nvGrpSpPr>
        <p:grpSpPr>
          <a:xfrm>
            <a:off x="761280" y="2558051"/>
            <a:ext cx="10473170" cy="4203667"/>
            <a:chOff x="570959" y="1918538"/>
            <a:chExt cx="7854878" cy="315275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917398" y="4694213"/>
              <a:ext cx="1115900" cy="377075"/>
            </a:xfrm>
            <a:prstGeom prst="rect">
              <a:avLst/>
            </a:prstGeom>
            <a:noFill/>
          </p:spPr>
          <p:txBody>
            <a:bodyPr wrap="square" rtlCol="0">
              <a:spAutoFit/>
            </a:bodyPr>
            <a:lstStyle/>
            <a:p>
              <a:r>
                <a:rPr lang="en-US" sz="2667" dirty="0"/>
                <a:t>Job DAG</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4"/>
            </a:xfrm>
            <a:prstGeom prst="rect">
              <a:avLst/>
            </a:prstGeom>
            <a:noFill/>
          </p:spPr>
          <p:txBody>
            <a:bodyPr wrap="square" rtlCol="0">
              <a:spAutoFit/>
            </a:bodyPr>
            <a:lstStyle/>
            <a:p>
              <a:r>
                <a:rPr lang="en-US" sz="2667" dirty="0"/>
                <a:t>Job 2</a:t>
              </a:r>
            </a:p>
          </p:txBody>
        </p:sp>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cxnSp>
          <p:nvCxnSpPr>
            <p:cNvPr id="34" name="Straight Arrow Connector 33"/>
            <p:cNvCxnSpPr/>
            <p:nvPr/>
          </p:nvCxnSpPr>
          <p:spPr>
            <a:xfrm flipH="1">
              <a:off x="6941917" y="3132334"/>
              <a:ext cx="590227" cy="0"/>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flipH="1">
              <a:off x="5989058" y="3376568"/>
              <a:ext cx="1206461" cy="346249"/>
            </a:xfrm>
            <a:prstGeom prst="rect">
              <a:avLst/>
            </a:prstGeom>
            <a:noFill/>
            <a:ln w="19050" cmpd="sng">
              <a:noFill/>
            </a:ln>
          </p:spPr>
          <p:txBody>
            <a:bodyPr wrap="square" rtlCol="0">
              <a:spAutoFit/>
            </a:bodyPr>
            <a:lstStyle/>
            <a:p>
              <a:pPr algn="ctr"/>
              <a:r>
                <a:rPr lang="en-US" sz="2400"/>
                <a:t>Scheduler</a:t>
              </a:r>
              <a:endParaRPr lang="en-US" sz="2400" dirty="0"/>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27727" y="2885809"/>
              <a:ext cx="641192" cy="490581"/>
            </a:xfrm>
            <a:prstGeom prst="rect">
              <a:avLst/>
            </a:prstGeom>
          </p:spPr>
        </p:pic>
        <p:cxnSp>
          <p:nvCxnSpPr>
            <p:cNvPr id="37" name="Straight Arrow Connector 36"/>
            <p:cNvCxnSpPr/>
            <p:nvPr/>
          </p:nvCxnSpPr>
          <p:spPr>
            <a:xfrm flipH="1">
              <a:off x="5684700" y="3125879"/>
              <a:ext cx="456403" cy="0"/>
            </a:xfrm>
            <a:prstGeom prst="straightConnector1">
              <a:avLst/>
            </a:prstGeom>
            <a:ln w="25400" cmpd="sng">
              <a:solidFill>
                <a:srgbClr val="000000"/>
              </a:solidFill>
              <a:headEnd type="triangle" w="med" len="lg"/>
              <a:tailEnd type="none" w="med" len="lg"/>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7578009" y="1923427"/>
              <a:ext cx="847828" cy="2868937"/>
              <a:chOff x="7891537" y="1144600"/>
              <a:chExt cx="901210" cy="3593033"/>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42" name="Oval 41"/>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3" name="Oval 42"/>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4" name="TextBox 43"/>
              <p:cNvSpPr txBox="1"/>
              <p:nvPr/>
            </p:nvSpPr>
            <p:spPr>
              <a:xfrm>
                <a:off x="7937389" y="1696935"/>
                <a:ext cx="853926" cy="318002"/>
              </a:xfrm>
              <a:prstGeom prst="rect">
                <a:avLst/>
              </a:prstGeom>
              <a:noFill/>
            </p:spPr>
            <p:txBody>
              <a:bodyPr wrap="none" rtlCol="0">
                <a:spAutoFit/>
              </a:bodyPr>
              <a:lstStyle/>
              <a:p>
                <a:pPr defTabSz="1219170">
                  <a:defRPr/>
                </a:pPr>
                <a:r>
                  <a:rPr lang="en-US" sz="1600" kern="0" dirty="0">
                    <a:solidFill>
                      <a:prstClr val="black"/>
                    </a:solidFill>
                  </a:rPr>
                  <a:t>Executor 1</a:t>
                </a:r>
              </a:p>
            </p:txBody>
          </p:sp>
          <p:sp>
            <p:nvSpPr>
              <p:cNvPr id="45" name="TextBox 44"/>
              <p:cNvSpPr txBox="1"/>
              <p:nvPr/>
            </p:nvSpPr>
            <p:spPr>
              <a:xfrm>
                <a:off x="7891537" y="4419631"/>
                <a:ext cx="901210" cy="318002"/>
              </a:xfrm>
              <a:prstGeom prst="rect">
                <a:avLst/>
              </a:prstGeom>
              <a:noFill/>
            </p:spPr>
            <p:txBody>
              <a:bodyPr wrap="none" rtlCol="0">
                <a:spAutoFit/>
              </a:bodyPr>
              <a:lstStyle/>
              <a:p>
                <a:pPr defTabSz="1219170">
                  <a:defRPr/>
                </a:pPr>
                <a:r>
                  <a:rPr lang="en-US" sz="1600" kern="0" dirty="0">
                    <a:solidFill>
                      <a:prstClr val="black"/>
                    </a:solidFill>
                  </a:rPr>
                  <a:t>Executor m</a:t>
                </a:r>
              </a:p>
            </p:txBody>
          </p:sp>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47" name="TextBox 46"/>
              <p:cNvSpPr txBox="1"/>
              <p:nvPr/>
            </p:nvSpPr>
            <p:spPr>
              <a:xfrm>
                <a:off x="7937389" y="2586322"/>
                <a:ext cx="853927" cy="318002"/>
              </a:xfrm>
              <a:prstGeom prst="rect">
                <a:avLst/>
              </a:prstGeom>
              <a:noFill/>
            </p:spPr>
            <p:txBody>
              <a:bodyPr wrap="none" rtlCol="0">
                <a:spAutoFit/>
              </a:bodyPr>
              <a:lstStyle/>
              <a:p>
                <a:pPr defTabSz="1219170">
                  <a:defRPr/>
                </a:pPr>
                <a:r>
                  <a:rPr lang="en-US" sz="1600" kern="0" dirty="0">
                    <a:solidFill>
                      <a:prstClr val="black"/>
                    </a:solidFill>
                  </a:rPr>
                  <a:t>Executor 2</a:t>
                </a:r>
              </a:p>
            </p:txBody>
          </p:sp>
          <p:sp>
            <p:nvSpPr>
              <p:cNvPr id="48" name="Oval 47"/>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9" name="Oval 48"/>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grpSp>
      <p:sp>
        <p:nvSpPr>
          <p:cNvPr id="38" name="Rectangle 37"/>
          <p:cNvSpPr/>
          <p:nvPr/>
        </p:nvSpPr>
        <p:spPr>
          <a:xfrm>
            <a:off x="2793878" y="2462402"/>
            <a:ext cx="9219911" cy="441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0" name="Group 49"/>
          <p:cNvGrpSpPr/>
          <p:nvPr/>
        </p:nvGrpSpPr>
        <p:grpSpPr>
          <a:xfrm>
            <a:off x="2485172" y="3109795"/>
            <a:ext cx="8140859" cy="1288860"/>
            <a:chOff x="1763146" y="2004241"/>
            <a:chExt cx="7055432" cy="966645"/>
          </a:xfrm>
        </p:grpSpPr>
        <p:cxnSp>
          <p:nvCxnSpPr>
            <p:cNvPr id="51" name="Straight Arrow Connector 50"/>
            <p:cNvCxnSpPr/>
            <p:nvPr/>
          </p:nvCxnSpPr>
          <p:spPr>
            <a:xfrm flipH="1">
              <a:off x="1763146" y="2225041"/>
              <a:ext cx="3237696" cy="745845"/>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936749" y="2004241"/>
              <a:ext cx="3881829" cy="807914"/>
            </a:xfrm>
            <a:prstGeom prst="rect">
              <a:avLst/>
            </a:prstGeom>
            <a:noFill/>
          </p:spPr>
          <p:txBody>
            <a:bodyPr wrap="square" rtlCol="0">
              <a:spAutoFit/>
            </a:bodyPr>
            <a:lstStyle/>
            <a:p>
              <a:pPr algn="ctr"/>
              <a:r>
                <a:rPr lang="en-US" sz="3200" dirty="0">
                  <a:solidFill>
                    <a:schemeClr val="accent1">
                      <a:lumMod val="50000"/>
                    </a:schemeClr>
                  </a:solidFill>
                </a:rPr>
                <a:t>“Stages”: Identical tasks that can run in parallel  </a:t>
              </a:r>
            </a:p>
          </p:txBody>
        </p:sp>
        <p:cxnSp>
          <p:nvCxnSpPr>
            <p:cNvPr id="53" name="Straight Arrow Connector 52"/>
            <p:cNvCxnSpPr/>
            <p:nvPr/>
          </p:nvCxnSpPr>
          <p:spPr>
            <a:xfrm flipH="1">
              <a:off x="2011159" y="2225041"/>
              <a:ext cx="2952674" cy="158567"/>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134347" y="3907033"/>
            <a:ext cx="5205852" cy="1987876"/>
            <a:chOff x="1476887" y="2675581"/>
            <a:chExt cx="3904389" cy="1490907"/>
          </a:xfrm>
        </p:grpSpPr>
        <p:sp>
          <p:nvSpPr>
            <p:cNvPr id="55" name="TextBox 54"/>
            <p:cNvSpPr txBox="1"/>
            <p:nvPr/>
          </p:nvSpPr>
          <p:spPr>
            <a:xfrm>
              <a:off x="2401990" y="3727907"/>
              <a:ext cx="2979286" cy="438581"/>
            </a:xfrm>
            <a:prstGeom prst="rect">
              <a:avLst/>
            </a:prstGeom>
            <a:noFill/>
          </p:spPr>
          <p:txBody>
            <a:bodyPr wrap="square" rtlCol="0">
              <a:spAutoFit/>
            </a:bodyPr>
            <a:lstStyle/>
            <a:p>
              <a:pPr algn="ctr"/>
              <a:r>
                <a:rPr lang="en-US" sz="3200" dirty="0">
                  <a:solidFill>
                    <a:srgbClr val="C00000"/>
                  </a:solidFill>
                </a:rPr>
                <a:t>Data dependencies </a:t>
              </a:r>
            </a:p>
          </p:txBody>
        </p:sp>
        <p:cxnSp>
          <p:nvCxnSpPr>
            <p:cNvPr id="56" name="Straight Arrow Connector 55"/>
            <p:cNvCxnSpPr/>
            <p:nvPr/>
          </p:nvCxnSpPr>
          <p:spPr>
            <a:xfrm flipH="1" flipV="1">
              <a:off x="1476887" y="3270647"/>
              <a:ext cx="1996200" cy="447735"/>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1763145" y="2675581"/>
              <a:ext cx="1731308" cy="986769"/>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8" name="Slide Number Placeholder 3">
            <a:extLst>
              <a:ext uri="{FF2B5EF4-FFF2-40B4-BE49-F238E27FC236}">
                <a16:creationId xmlns:a16="http://schemas.microsoft.com/office/drawing/2014/main" id="{0CD3B074-7ABC-2F4C-AC5D-A10F5628977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39803889"/>
      </p:ext>
    </p:extLst>
  </p:cSld>
  <p:clrMapOvr>
    <a:masterClrMapping/>
  </p:clrMapOvr>
  <mc:AlternateContent xmlns:mc="http://schemas.openxmlformats.org/markup-compatibility/2006" xmlns:p14="http://schemas.microsoft.com/office/powerpoint/2010/main">
    <mc:Choice Requires="p14">
      <p:transition spd="slow" p14:dur="2000" advTm="65340"/>
    </mc:Choice>
    <mc:Fallback xmlns="">
      <p:transition spd="slow" advTm="65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righ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6</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3" name="Group 2"/>
          <p:cNvGrpSpPr/>
          <p:nvPr/>
        </p:nvGrpSpPr>
        <p:grpSpPr>
          <a:xfrm>
            <a:off x="761279" y="2718254"/>
            <a:ext cx="2251043" cy="3970189"/>
            <a:chOff x="570959" y="2038690"/>
            <a:chExt cx="1688282" cy="2977642"/>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1143341" y="4639257"/>
              <a:ext cx="785535" cy="377075"/>
            </a:xfrm>
            <a:prstGeom prst="rect">
              <a:avLst/>
            </a:prstGeom>
            <a:noFill/>
          </p:spPr>
          <p:txBody>
            <a:bodyPr wrap="square" rtlCol="0">
              <a:spAutoFit/>
            </a:bodyPr>
            <a:lstStyle/>
            <a:p>
              <a:r>
                <a:rPr lang="en-US" sz="2667"/>
                <a:t>Job 1</a:t>
              </a:r>
              <a:endParaRPr lang="en-US" sz="2667" dirty="0"/>
            </a:p>
          </p:txBody>
        </p:sp>
      </p:grpSp>
      <p:grpSp>
        <p:nvGrpSpPr>
          <p:cNvPr id="5" name="Group 4"/>
          <p:cNvGrpSpPr/>
          <p:nvPr/>
        </p:nvGrpSpPr>
        <p:grpSpPr>
          <a:xfrm>
            <a:off x="-2229138" y="2579772"/>
            <a:ext cx="2296961" cy="4101840"/>
            <a:chOff x="2141493" y="1927114"/>
            <a:chExt cx="1722721" cy="3076380"/>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5"/>
            </a:xfrm>
            <a:prstGeom prst="rect">
              <a:avLst/>
            </a:prstGeom>
            <a:noFill/>
          </p:spPr>
          <p:txBody>
            <a:bodyPr wrap="square" rtlCol="0">
              <a:spAutoFit/>
            </a:bodyPr>
            <a:lstStyle/>
            <a:p>
              <a:r>
                <a:rPr lang="en-US" sz="2667" dirty="0"/>
                <a:t>Job 2</a:t>
              </a:r>
            </a:p>
          </p:txBody>
        </p:sp>
      </p:grpSp>
      <p:grpSp>
        <p:nvGrpSpPr>
          <p:cNvPr id="6" name="Group 5"/>
          <p:cNvGrpSpPr/>
          <p:nvPr/>
        </p:nvGrpSpPr>
        <p:grpSpPr>
          <a:xfrm>
            <a:off x="-3899362" y="2657387"/>
            <a:ext cx="2111543" cy="4107522"/>
            <a:chOff x="3942854" y="1918538"/>
            <a:chExt cx="1583657" cy="3080641"/>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grpSp>
      <p:sp>
        <p:nvSpPr>
          <p:cNvPr id="7" name="TextBox 6"/>
          <p:cNvSpPr txBox="1"/>
          <p:nvPr/>
        </p:nvSpPr>
        <p:spPr>
          <a:xfrm>
            <a:off x="3299013" y="4141696"/>
            <a:ext cx="184731" cy="461665"/>
          </a:xfrm>
          <a:prstGeom prst="rect">
            <a:avLst/>
          </a:prstGeom>
          <a:noFill/>
        </p:spPr>
        <p:txBody>
          <a:bodyPr wrap="none" rtlCol="0">
            <a:spAutoFit/>
          </a:bodyPr>
          <a:lstStyle/>
          <a:p>
            <a:endParaRPr lang="en-US" sz="2400" dirty="0"/>
          </a:p>
        </p:txBody>
      </p:sp>
      <p:cxnSp>
        <p:nvCxnSpPr>
          <p:cNvPr id="58" name="Straight Arrow Connector 57">
            <a:extLst>
              <a:ext uri="{FF2B5EF4-FFF2-40B4-BE49-F238E27FC236}">
                <a16:creationId xmlns:a16="http://schemas.microsoft.com/office/drawing/2014/main" id="{3C92C4C6-3B06-C043-8B1D-0F193FEE7973}"/>
              </a:ext>
            </a:extLst>
          </p:cNvPr>
          <p:cNvCxnSpPr/>
          <p:nvPr/>
        </p:nvCxnSpPr>
        <p:spPr>
          <a:xfrm flipH="1">
            <a:off x="9443452" y="4116925"/>
            <a:ext cx="786969"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0C6D46D3-C4BA-1540-B510-AC3FF118479D}"/>
              </a:ext>
            </a:extLst>
          </p:cNvPr>
          <p:cNvSpPr txBox="1"/>
          <p:nvPr/>
        </p:nvSpPr>
        <p:spPr>
          <a:xfrm flipH="1">
            <a:off x="8091241" y="4451177"/>
            <a:ext cx="1608615" cy="461665"/>
          </a:xfrm>
          <a:prstGeom prst="rect">
            <a:avLst/>
          </a:prstGeom>
          <a:noFill/>
          <a:ln w="19050" cmpd="sng">
            <a:noFill/>
          </a:ln>
        </p:spPr>
        <p:txBody>
          <a:bodyPr wrap="square" rtlCol="0">
            <a:spAutoFit/>
          </a:bodyPr>
          <a:lstStyle/>
          <a:p>
            <a:pPr algn="ctr"/>
            <a:r>
              <a:rPr lang="en-US" sz="2400" dirty="0"/>
              <a:t>Scheduler</a:t>
            </a:r>
          </a:p>
        </p:txBody>
      </p:sp>
      <p:pic>
        <p:nvPicPr>
          <p:cNvPr id="60" name="Picture 59">
            <a:extLst>
              <a:ext uri="{FF2B5EF4-FFF2-40B4-BE49-F238E27FC236}">
                <a16:creationId xmlns:a16="http://schemas.microsoft.com/office/drawing/2014/main" id="{0F698873-0FE6-3D43-9111-3C36DF4DF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7374" y="3390040"/>
            <a:ext cx="1062481" cy="1095147"/>
          </a:xfrm>
          <a:prstGeom prst="rect">
            <a:avLst/>
          </a:prstGeom>
        </p:spPr>
      </p:pic>
      <p:cxnSp>
        <p:nvCxnSpPr>
          <p:cNvPr id="61" name="Straight Arrow Connector 60">
            <a:extLst>
              <a:ext uri="{FF2B5EF4-FFF2-40B4-BE49-F238E27FC236}">
                <a16:creationId xmlns:a16="http://schemas.microsoft.com/office/drawing/2014/main" id="{4A4DCEE4-29DA-D948-A67D-FA5C352DF31A}"/>
              </a:ext>
            </a:extLst>
          </p:cNvPr>
          <p:cNvCxnSpPr/>
          <p:nvPr/>
        </p:nvCxnSpPr>
        <p:spPr>
          <a:xfrm flipH="1">
            <a:off x="7565231" y="4116925"/>
            <a:ext cx="608537"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D0354B7-DAE2-364D-B07A-008548A68D44}"/>
              </a:ext>
            </a:extLst>
          </p:cNvPr>
          <p:cNvGrpSpPr/>
          <p:nvPr/>
        </p:nvGrpSpPr>
        <p:grpSpPr>
          <a:xfrm>
            <a:off x="10337076" y="2513654"/>
            <a:ext cx="931664" cy="3842696"/>
            <a:chOff x="7992979" y="1144600"/>
            <a:chExt cx="742744" cy="3609421"/>
          </a:xfrm>
        </p:grpSpPr>
        <p:pic>
          <p:nvPicPr>
            <p:cNvPr id="63" name="Picture 62">
              <a:extLst>
                <a:ext uri="{FF2B5EF4-FFF2-40B4-BE49-F238E27FC236}">
                  <a16:creationId xmlns:a16="http://schemas.microsoft.com/office/drawing/2014/main" id="{B95BC49D-1B7D-DB4C-9723-F7B8D2AE64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64" name="Picture 63">
              <a:extLst>
                <a:ext uri="{FF2B5EF4-FFF2-40B4-BE49-F238E27FC236}">
                  <a16:creationId xmlns:a16="http://schemas.microsoft.com/office/drawing/2014/main" id="{0441CA79-1096-5A49-A790-980D51EDB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65" name="Oval 64">
              <a:extLst>
                <a:ext uri="{FF2B5EF4-FFF2-40B4-BE49-F238E27FC236}">
                  <a16:creationId xmlns:a16="http://schemas.microsoft.com/office/drawing/2014/main" id="{1CFCE254-3CB6-B748-A633-FA22DDF0EC25}"/>
                </a:ext>
              </a:extLst>
            </p:cNvPr>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6" name="Oval 65">
              <a:extLst>
                <a:ext uri="{FF2B5EF4-FFF2-40B4-BE49-F238E27FC236}">
                  <a16:creationId xmlns:a16="http://schemas.microsoft.com/office/drawing/2014/main" id="{FC8AA63B-ABE2-0345-9C88-8A6319A44E4B}"/>
                </a:ext>
              </a:extLst>
            </p:cNvPr>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7" name="TextBox 66">
              <a:extLst>
                <a:ext uri="{FF2B5EF4-FFF2-40B4-BE49-F238E27FC236}">
                  <a16:creationId xmlns:a16="http://schemas.microsoft.com/office/drawing/2014/main" id="{2B2EFB01-F704-C345-A432-E00CF7C6AA04}"/>
                </a:ext>
              </a:extLst>
            </p:cNvPr>
            <p:cNvSpPr txBox="1"/>
            <p:nvPr/>
          </p:nvSpPr>
          <p:spPr>
            <a:xfrm>
              <a:off x="8016621" y="1700084"/>
              <a:ext cx="695461" cy="318002"/>
            </a:xfrm>
            <a:prstGeom prst="rect">
              <a:avLst/>
            </a:prstGeom>
            <a:noFill/>
          </p:spPr>
          <p:txBody>
            <a:bodyPr wrap="none" rtlCol="0">
              <a:spAutoFit/>
            </a:bodyPr>
            <a:lstStyle/>
            <a:p>
              <a:pPr defTabSz="1219170">
                <a:defRPr/>
              </a:pPr>
              <a:r>
                <a:rPr lang="en-US" sz="1600" kern="0" dirty="0">
                  <a:solidFill>
                    <a:prstClr val="black"/>
                  </a:solidFill>
                </a:rPr>
                <a:t>Server 1</a:t>
              </a:r>
            </a:p>
          </p:txBody>
        </p:sp>
        <p:sp>
          <p:nvSpPr>
            <p:cNvPr id="68" name="TextBox 67">
              <a:extLst>
                <a:ext uri="{FF2B5EF4-FFF2-40B4-BE49-F238E27FC236}">
                  <a16:creationId xmlns:a16="http://schemas.microsoft.com/office/drawing/2014/main" id="{B9FCE261-EBAE-1143-A006-6F3C5EBBBC12}"/>
                </a:ext>
              </a:extLst>
            </p:cNvPr>
            <p:cNvSpPr txBox="1"/>
            <p:nvPr/>
          </p:nvSpPr>
          <p:spPr>
            <a:xfrm>
              <a:off x="7992979" y="4436019"/>
              <a:ext cx="742744" cy="318002"/>
            </a:xfrm>
            <a:prstGeom prst="rect">
              <a:avLst/>
            </a:prstGeom>
            <a:noFill/>
          </p:spPr>
          <p:txBody>
            <a:bodyPr wrap="none" rtlCol="0">
              <a:spAutoFit/>
            </a:bodyPr>
            <a:lstStyle/>
            <a:p>
              <a:pPr defTabSz="1219170">
                <a:defRPr/>
              </a:pPr>
              <a:r>
                <a:rPr lang="en-US" sz="1600" kern="0" dirty="0">
                  <a:solidFill>
                    <a:prstClr val="black"/>
                  </a:solidFill>
                </a:rPr>
                <a:t>Server m</a:t>
              </a:r>
            </a:p>
          </p:txBody>
        </p:sp>
        <p:pic>
          <p:nvPicPr>
            <p:cNvPr id="69" name="Picture 68">
              <a:extLst>
                <a:ext uri="{FF2B5EF4-FFF2-40B4-BE49-F238E27FC236}">
                  <a16:creationId xmlns:a16="http://schemas.microsoft.com/office/drawing/2014/main" id="{B80DCF92-2C3E-4B4B-990A-A8357033E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70" name="TextBox 69">
              <a:extLst>
                <a:ext uri="{FF2B5EF4-FFF2-40B4-BE49-F238E27FC236}">
                  <a16:creationId xmlns:a16="http://schemas.microsoft.com/office/drawing/2014/main" id="{0002E4FC-A4E3-EC42-AC7F-688D6976D7FA}"/>
                </a:ext>
              </a:extLst>
            </p:cNvPr>
            <p:cNvSpPr txBox="1"/>
            <p:nvPr/>
          </p:nvSpPr>
          <p:spPr>
            <a:xfrm>
              <a:off x="8016621" y="2591324"/>
              <a:ext cx="695461" cy="318002"/>
            </a:xfrm>
            <a:prstGeom prst="rect">
              <a:avLst/>
            </a:prstGeom>
            <a:noFill/>
          </p:spPr>
          <p:txBody>
            <a:bodyPr wrap="none" rtlCol="0">
              <a:spAutoFit/>
            </a:bodyPr>
            <a:lstStyle/>
            <a:p>
              <a:pPr defTabSz="1219170">
                <a:defRPr/>
              </a:pPr>
              <a:r>
                <a:rPr lang="en-US" sz="1600" kern="0" dirty="0">
                  <a:solidFill>
                    <a:prstClr val="black"/>
                  </a:solidFill>
                </a:rPr>
                <a:t>Server 2</a:t>
              </a:r>
            </a:p>
          </p:txBody>
        </p:sp>
        <p:sp>
          <p:nvSpPr>
            <p:cNvPr id="71" name="Oval 70">
              <a:extLst>
                <a:ext uri="{FF2B5EF4-FFF2-40B4-BE49-F238E27FC236}">
                  <a16:creationId xmlns:a16="http://schemas.microsoft.com/office/drawing/2014/main" id="{9D38B824-8BBF-F143-9F64-CDF05A3839EA}"/>
                </a:ext>
              </a:extLst>
            </p:cNvPr>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72" name="Oval 71">
              <a:extLst>
                <a:ext uri="{FF2B5EF4-FFF2-40B4-BE49-F238E27FC236}">
                  <a16:creationId xmlns:a16="http://schemas.microsoft.com/office/drawing/2014/main" id="{2271F0C1-3B03-0C42-9CD7-BEEFDFC3C508}"/>
                </a:ext>
              </a:extLst>
            </p:cNvPr>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spTree>
    <p:custDataLst>
      <p:tags r:id="rId1"/>
    </p:custDataLst>
    <p:extLst>
      <p:ext uri="{BB962C8B-B14F-4D97-AF65-F5344CB8AC3E}">
        <p14:creationId xmlns:p14="http://schemas.microsoft.com/office/powerpoint/2010/main" val="50556907"/>
      </p:ext>
    </p:extLst>
  </p:cSld>
  <p:clrMapOvr>
    <a:masterClrMapping/>
  </p:clrMapOvr>
  <mc:AlternateContent xmlns:mc="http://schemas.openxmlformats.org/markup-compatibility/2006" xmlns:p14="http://schemas.microsoft.com/office/powerpoint/2010/main">
    <mc:Choice Requires="p14">
      <p:transition spd="med" p14:dur="700" advTm="28519">
        <p:fade/>
      </p:transition>
    </mc:Choice>
    <mc:Fallback xmlns="">
      <p:transition spd="med" advTm="28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6.17284E-7 L 0.37621 -0.00216 " pathEditMode="relative" rAng="0" ptsTypes="AA">
                                      <p:cBhvr>
                                        <p:cTn id="6" dur="1000" fill="hold"/>
                                        <p:tgtEl>
                                          <p:spTgt spid="3"/>
                                        </p:tgtEl>
                                        <p:attrNameLst>
                                          <p:attrName>ppt_x</p:attrName>
                                          <p:attrName>ppt_y</p:attrName>
                                        </p:attrNameLst>
                                      </p:cBhvr>
                                      <p:rCtr x="18802" y="-123"/>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0.00018 3.20988E-6 L 0.4033 0.00154 " pathEditMode="relative" rAng="0" ptsTypes="AA">
                                      <p:cBhvr>
                                        <p:cTn id="9" dur="1000" fill="hold"/>
                                        <p:tgtEl>
                                          <p:spTgt spid="5"/>
                                        </p:tgtEl>
                                        <p:attrNameLst>
                                          <p:attrName>ppt_x</p:attrName>
                                          <p:attrName>ppt_y</p:attrName>
                                        </p:attrNameLst>
                                      </p:cBhvr>
                                      <p:rCtr x="20174" y="62"/>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2.77778E-7 4.81481E-6 L 0.34792 -0.01019 " pathEditMode="relative" rAng="0" ptsTypes="AA">
                                      <p:cBhvr>
                                        <p:cTn id="12" dur="1000" fill="hold"/>
                                        <p:tgtEl>
                                          <p:spTgt spid="6"/>
                                        </p:tgtEl>
                                        <p:attrNameLst>
                                          <p:attrName>ppt_x</p:attrName>
                                          <p:attrName>ppt_y</p:attrName>
                                        </p:attrNameLst>
                                      </p:cBhvr>
                                      <p:rCtr x="17396" y="-5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Design overview</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919645" y="1779305"/>
            <a:ext cx="10352709" cy="4106954"/>
          </a:xfrm>
          <a:prstGeom prst="rect">
            <a:avLst/>
          </a:prstGeom>
        </p:spPr>
      </p:pic>
      <p:sp>
        <p:nvSpPr>
          <p:cNvPr id="4" name="Rectangle 3">
            <a:extLst>
              <a:ext uri="{FF2B5EF4-FFF2-40B4-BE49-F238E27FC236}">
                <a16:creationId xmlns:a16="http://schemas.microsoft.com/office/drawing/2014/main" id="{57D69640-7B75-8644-BFB1-399E764317F1}"/>
              </a:ext>
            </a:extLst>
          </p:cNvPr>
          <p:cNvSpPr/>
          <p:nvPr/>
        </p:nvSpPr>
        <p:spPr>
          <a:xfrm>
            <a:off x="3594099" y="2225675"/>
            <a:ext cx="5655409" cy="320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18915C-EBEC-964A-8B14-C970E5B083ED}"/>
              </a:ext>
            </a:extLst>
          </p:cNvPr>
          <p:cNvSpPr/>
          <p:nvPr/>
        </p:nvSpPr>
        <p:spPr>
          <a:xfrm>
            <a:off x="9112512" y="1222533"/>
            <a:ext cx="2340932" cy="143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0BF32A-9731-4747-B20A-943286922512}"/>
              </a:ext>
            </a:extLst>
          </p:cNvPr>
          <p:cNvSpPr/>
          <p:nvPr/>
        </p:nvSpPr>
        <p:spPr>
          <a:xfrm>
            <a:off x="919645" y="5143500"/>
            <a:ext cx="10801874" cy="82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8945C2-DB2C-2546-9FE7-675F30B2E27D}"/>
              </a:ext>
            </a:extLst>
          </p:cNvPr>
          <p:cNvSpPr/>
          <p:nvPr/>
        </p:nvSpPr>
        <p:spPr>
          <a:xfrm>
            <a:off x="919645" y="1851556"/>
            <a:ext cx="2761406" cy="329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9C8157-7644-B84D-9026-184FE6599458}"/>
              </a:ext>
            </a:extLst>
          </p:cNvPr>
          <p:cNvSpPr/>
          <p:nvPr/>
        </p:nvSpPr>
        <p:spPr>
          <a:xfrm>
            <a:off x="9112511" y="2659884"/>
            <a:ext cx="2159843" cy="261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CBDE09-3A49-0C47-BFFC-5B6495045944}"/>
              </a:ext>
            </a:extLst>
          </p:cNvPr>
          <p:cNvSpPr/>
          <p:nvPr/>
        </p:nvSpPr>
        <p:spPr>
          <a:xfrm>
            <a:off x="6168188" y="1279928"/>
            <a:ext cx="2944323" cy="94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0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_fifo">
            <a:hlinkClick r:id="" action="ppaction://media"/>
            <a:extLst>
              <a:ext uri="{FF2B5EF4-FFF2-40B4-BE49-F238E27FC236}">
                <a16:creationId xmlns:a16="http://schemas.microsoft.com/office/drawing/2014/main" id="{CB6D27D6-0BF3-6B48-A11F-FE68CDED80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6217" y="1433803"/>
            <a:ext cx="11254451" cy="5205184"/>
          </a:xfrm>
          <a:prstGeom prst="rect">
            <a:avLst/>
          </a:prstGeom>
        </p:spPr>
      </p:pic>
      <p:sp>
        <p:nvSpPr>
          <p:cNvPr id="6" name="Rectangle 5">
            <a:extLst>
              <a:ext uri="{FF2B5EF4-FFF2-40B4-BE49-F238E27FC236}">
                <a16:creationId xmlns:a16="http://schemas.microsoft.com/office/drawing/2014/main" id="{914E7A25-9FAC-EB4B-A1D0-F443AE392088}"/>
              </a:ext>
            </a:extLst>
          </p:cNvPr>
          <p:cNvSpPr/>
          <p:nvPr/>
        </p:nvSpPr>
        <p:spPr>
          <a:xfrm>
            <a:off x="104172" y="1574157"/>
            <a:ext cx="706056"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84D499AA-D6A4-0847-B60C-04C09E1F9035}"/>
              </a:ext>
            </a:extLst>
          </p:cNvPr>
          <p:cNvSpPr/>
          <p:nvPr/>
        </p:nvSpPr>
        <p:spPr>
          <a:xfrm>
            <a:off x="810228" y="6200775"/>
            <a:ext cx="6493397" cy="657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TextBox 18">
            <a:extLst>
              <a:ext uri="{FF2B5EF4-FFF2-40B4-BE49-F238E27FC236}">
                <a16:creationId xmlns:a16="http://schemas.microsoft.com/office/drawing/2014/main" id="{9C193E21-4457-2A4F-A424-179655B478DC}"/>
              </a:ext>
            </a:extLst>
          </p:cNvPr>
          <p:cNvSpPr txBox="1"/>
          <p:nvPr/>
        </p:nvSpPr>
        <p:spPr>
          <a:xfrm>
            <a:off x="8229610" y="1159099"/>
            <a:ext cx="3375539" cy="338554"/>
          </a:xfrm>
          <a:prstGeom prst="rect">
            <a:avLst/>
          </a:prstGeom>
          <a:noFill/>
        </p:spPr>
        <p:txBody>
          <a:bodyPr wrap="none" rtlCol="0">
            <a:spAutoFit/>
          </a:bodyPr>
          <a:lstStyle/>
          <a:p>
            <a:r>
              <a:rPr lang="en-US" sz="1600" dirty="0">
                <a:solidFill>
                  <a:srgbClr val="FA4900"/>
                </a:solidFill>
              </a:rPr>
              <a:t>Number of servers working on this job</a:t>
            </a:r>
          </a:p>
        </p:txBody>
      </p:sp>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7" name="Rectangle 26">
            <a:extLst>
              <a:ext uri="{FF2B5EF4-FFF2-40B4-BE49-F238E27FC236}">
                <a16:creationId xmlns:a16="http://schemas.microsoft.com/office/drawing/2014/main" id="{B10E0CC8-66DA-0C48-93AA-33394D983F41}"/>
              </a:ext>
            </a:extLst>
          </p:cNvPr>
          <p:cNvSpPr/>
          <p:nvPr/>
        </p:nvSpPr>
        <p:spPr>
          <a:xfrm>
            <a:off x="7305594" y="1606463"/>
            <a:ext cx="652927" cy="35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30" name="Curved Connector 29">
            <a:extLst>
              <a:ext uri="{FF2B5EF4-FFF2-40B4-BE49-F238E27FC236}">
                <a16:creationId xmlns:a16="http://schemas.microsoft.com/office/drawing/2014/main" id="{961876E9-DF4F-4847-B060-C5F63047645F}"/>
              </a:ext>
            </a:extLst>
          </p:cNvPr>
          <p:cNvCxnSpPr>
            <a:cxnSpLocks/>
          </p:cNvCxnSpPr>
          <p:nvPr/>
        </p:nvCxnSpPr>
        <p:spPr>
          <a:xfrm rot="10800000" flipV="1">
            <a:off x="7858878" y="1328375"/>
            <a:ext cx="393823" cy="292551"/>
          </a:xfrm>
          <a:prstGeom prst="curvedConnector2">
            <a:avLst/>
          </a:prstGeom>
          <a:ln w="19050">
            <a:solidFill>
              <a:srgbClr val="FA49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E32E710-0F07-F04C-B5AF-674BFFF4CAB4}"/>
              </a:ext>
            </a:extLst>
          </p:cNvPr>
          <p:cNvSpPr/>
          <p:nvPr/>
        </p:nvSpPr>
        <p:spPr>
          <a:xfrm>
            <a:off x="533400" y="1497653"/>
            <a:ext cx="6604000" cy="514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100994" cy="584775"/>
          </a:xfrm>
          <a:prstGeom prst="rect">
            <a:avLst/>
          </a:prstGeom>
          <a:noFill/>
        </p:spPr>
        <p:txBody>
          <a:bodyPr wrap="none" rtlCol="0">
            <a:spAutoFit/>
          </a:bodyPr>
          <a:lstStyle/>
          <a:p>
            <a:r>
              <a:rPr lang="en-US" sz="3200" b="1" dirty="0"/>
              <a:t>Scheduling policy: FIFO</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a:t>Average Job Completion </a:t>
            </a:r>
            <a:r>
              <a:rPr lang="en-US" sz="3200" dirty="0"/>
              <a:t>Time:</a:t>
            </a:r>
          </a:p>
          <a:p>
            <a:pPr algn="ctr"/>
            <a:r>
              <a:rPr lang="en-US" sz="3200" dirty="0"/>
              <a:t>225 sec</a:t>
            </a:r>
          </a:p>
        </p:txBody>
      </p:sp>
      <p:sp>
        <p:nvSpPr>
          <p:cNvPr id="12" name="Title 1">
            <a:extLst>
              <a:ext uri="{FF2B5EF4-FFF2-40B4-BE49-F238E27FC236}">
                <a16:creationId xmlns:a16="http://schemas.microsoft.com/office/drawing/2014/main" id="{72446C59-CF9E-9B4D-A5C8-A3297C94F5BC}"/>
              </a:ext>
            </a:extLst>
          </p:cNvPr>
          <p:cNvSpPr>
            <a:spLocks noGrp="1"/>
          </p:cNvSpPr>
          <p:nvPr>
            <p:ph type="title"/>
          </p:nvPr>
        </p:nvSpPr>
        <p:spPr>
          <a:xfrm>
            <a:off x="1521791" y="197115"/>
            <a:ext cx="8728481" cy="990249"/>
          </a:xfrm>
        </p:spPr>
        <p:txBody>
          <a:bodyPr>
            <a:normAutofit/>
          </a:bodyPr>
          <a:lstStyle/>
          <a:p>
            <a:pPr algn="ctr"/>
            <a:r>
              <a:rPr lang="en-US" sz="4600" b="1" dirty="0"/>
              <a:t>Demo</a:t>
            </a:r>
          </a:p>
        </p:txBody>
      </p:sp>
    </p:spTree>
    <p:custDataLst>
      <p:tags r:id="rId1"/>
    </p:custDataLst>
    <p:extLst>
      <p:ext uri="{BB962C8B-B14F-4D97-AF65-F5344CB8AC3E}">
        <p14:creationId xmlns:p14="http://schemas.microsoft.com/office/powerpoint/2010/main" val="2438928655"/>
      </p:ext>
    </p:extLst>
  </p:cSld>
  <p:clrMapOvr>
    <a:masterClrMapping/>
  </p:clrMapOvr>
  <mc:AlternateContent xmlns:mc="http://schemas.openxmlformats.org/markup-compatibility/2006" xmlns:p14="http://schemas.microsoft.com/office/powerpoint/2010/main">
    <mc:Choice Requires="p14">
      <p:transition spd="slow" p14:dur="2000" advTm="95029"/>
    </mc:Choice>
    <mc:Fallback xmlns="">
      <p:transition spd="slow" advTm="9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0" nodeType="clickEffect">
                                  <p:stCondLst>
                                    <p:cond delay="0"/>
                                  </p:stCondLst>
                                  <p:childTnLst>
                                    <p:animEffect transition="out" filter="wipe(up)">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grpId="1" nodeType="after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childTnLst>
                                </p:cTn>
                              </p:par>
                              <p:par>
                                <p:cTn id="41" presetID="1" presetClass="mediacall" presetSubtype="0" fill="hold" nodeType="withEffect">
                                  <p:stCondLst>
                                    <p:cond delay="500"/>
                                  </p:stCondLst>
                                  <p:childTnLst>
                                    <p:cmd type="call" cmd="playFrom(0.0)">
                                      <p:cBhvr>
                                        <p:cTn id="42" dur="18543" fill="hold"/>
                                        <p:tgtEl>
                                          <p:spTgt spid="5"/>
                                        </p:tgtEl>
                                      </p:cBhvr>
                                    </p:cmd>
                                  </p:childTnLst>
                                </p:cTn>
                              </p:par>
                            </p:childTnLst>
                          </p:cTn>
                        </p:par>
                        <p:par>
                          <p:cTn id="43" fill="hold">
                            <p:stCondLst>
                              <p:cond delay="19043"/>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5"/>
                </p:tgtEl>
              </p:cMediaNode>
            </p:video>
          </p:childTnLst>
        </p:cTn>
      </p:par>
    </p:tnLst>
    <p:bldLst>
      <p:bldP spid="6" grpId="0" animBg="1"/>
      <p:bldP spid="7" grpId="0" animBg="1"/>
      <p:bldP spid="19" grpId="0"/>
      <p:bldP spid="19" grpId="1"/>
      <p:bldP spid="27" grpId="0" animBg="1"/>
      <p:bldP spid="43" grpId="0" animBg="1"/>
      <p:bldP spid="44" grpId="0"/>
      <p:bldP spid="8" grpId="0"/>
      <p:bldP spid="12" grpId="0"/>
    </p:bldLst>
  </p:timing>
  <p:extLst>
    <p:ext uri="{E180D4A7-C9FB-4DFB-919C-405C955672EB}">
      <p14:showEvtLst xmlns:p14="http://schemas.microsoft.com/office/powerpoint/2010/main">
        <p14:playEvt time="51794" objId="5"/>
        <p14:stopEvt time="7034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sj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6315768" cy="584775"/>
          </a:xfrm>
          <a:prstGeom prst="rect">
            <a:avLst/>
          </a:prstGeom>
          <a:noFill/>
        </p:spPr>
        <p:txBody>
          <a:bodyPr wrap="none" rtlCol="0">
            <a:spAutoFit/>
          </a:bodyPr>
          <a:lstStyle/>
          <a:p>
            <a:r>
              <a:rPr lang="en-US" sz="3200" b="1" dirty="0"/>
              <a:t>Scheduling policy: Shortest-Job-First</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Tree>
    <p:custDataLst>
      <p:tags r:id="rId1"/>
    </p:custDataLst>
    <p:extLst>
      <p:ext uri="{BB962C8B-B14F-4D97-AF65-F5344CB8AC3E}">
        <p14:creationId xmlns:p14="http://schemas.microsoft.com/office/powerpoint/2010/main" val="3840089596"/>
      </p:ext>
    </p:extLst>
  </p:cSld>
  <p:clrMapOvr>
    <a:masterClrMapping/>
  </p:clrMapOvr>
  <mc:AlternateContent xmlns:mc="http://schemas.openxmlformats.org/markup-compatibility/2006" xmlns:p14="http://schemas.microsoft.com/office/powerpoint/2010/main">
    <mc:Choice Requires="p14">
      <p:transition spd="med" p14:dur="700" advTm="39057">
        <p:fade/>
      </p:transition>
    </mc:Choice>
    <mc:Fallback xmlns="">
      <p:transition spd="med" advTm="390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childTnLst>
                          </p:cTn>
                        </p:par>
                        <p:par>
                          <p:cTn id="7" fill="hold">
                            <p:stCondLst>
                              <p:cond delay="18688"/>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8" grpId="0"/>
    </p:bldLst>
  </p:timing>
  <p:extLst>
    <p:ext uri="{E180D4A7-C9FB-4DFB-919C-405C955672EB}">
      <p14:showEvtLst xmlns:p14="http://schemas.microsoft.com/office/powerpoint/2010/main">
        <p14:playEvt time="9387" objId="2"/>
        <p14:stopEvt time="28076"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2"/>
</p:tagLst>
</file>

<file path=ppt/tags/tag10.xml><?xml version="1.0" encoding="utf-8"?>
<p:tagLst xmlns:a="http://schemas.openxmlformats.org/drawingml/2006/main" xmlns:r="http://schemas.openxmlformats.org/officeDocument/2006/relationships" xmlns:p="http://schemas.openxmlformats.org/presentationml/2006/main">
  <p:tag name="TIMING" val="|26|1.9|2.1|1|0.5|19.4"/>
</p:tagLst>
</file>

<file path=ppt/tags/tag11.xml><?xml version="1.0" encoding="utf-8"?>
<p:tagLst xmlns:a="http://schemas.openxmlformats.org/drawingml/2006/main" xmlns:r="http://schemas.openxmlformats.org/officeDocument/2006/relationships" xmlns:p="http://schemas.openxmlformats.org/presentationml/2006/main">
  <p:tag name="TIMING" val="|20.2|26.9|3.4|9.2|0.6|29.8"/>
</p:tagLst>
</file>

<file path=ppt/tags/tag12.xml><?xml version="1.0" encoding="utf-8"?>
<p:tagLst xmlns:a="http://schemas.openxmlformats.org/drawingml/2006/main" xmlns:r="http://schemas.openxmlformats.org/officeDocument/2006/relationships" xmlns:p="http://schemas.openxmlformats.org/presentationml/2006/main">
  <p:tag name="TIMING" val="|39.3|24.3|28.2"/>
</p:tagLst>
</file>

<file path=ppt/tags/tag13.xml><?xml version="1.0" encoding="utf-8"?>
<p:tagLst xmlns:a="http://schemas.openxmlformats.org/drawingml/2006/main" xmlns:r="http://schemas.openxmlformats.org/officeDocument/2006/relationships" xmlns:p="http://schemas.openxmlformats.org/presentationml/2006/main">
  <p:tag name="TIMING" val="|39.3|24.3|28.2"/>
</p:tagLst>
</file>

<file path=ppt/tags/tag14.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5.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6.xml><?xml version="1.0" encoding="utf-8"?>
<p:tagLst xmlns:a="http://schemas.openxmlformats.org/drawingml/2006/main" xmlns:r="http://schemas.openxmlformats.org/officeDocument/2006/relationships" xmlns:p="http://schemas.openxmlformats.org/presentationml/2006/main">
  <p:tag name="TIMING" val="|5|6.9|23.3"/>
</p:tagLst>
</file>

<file path=ppt/tags/tag2.xml><?xml version="1.0" encoding="utf-8"?>
<p:tagLst xmlns:a="http://schemas.openxmlformats.org/drawingml/2006/main" xmlns:r="http://schemas.openxmlformats.org/officeDocument/2006/relationships" xmlns:p="http://schemas.openxmlformats.org/presentationml/2006/main">
  <p:tag name="TIMING" val="|22.6|4.7|21.6"/>
</p:tagLst>
</file>

<file path=ppt/tags/tag3.xml><?xml version="1.0" encoding="utf-8"?>
<p:tagLst xmlns:a="http://schemas.openxmlformats.org/drawingml/2006/main" xmlns:r="http://schemas.openxmlformats.org/officeDocument/2006/relationships" xmlns:p="http://schemas.openxmlformats.org/presentationml/2006/main">
  <p:tag name="TIMING" val="|13.7"/>
</p:tagLst>
</file>

<file path=ppt/tags/tag4.xml><?xml version="1.0" encoding="utf-8"?>
<p:tagLst xmlns:a="http://schemas.openxmlformats.org/drawingml/2006/main" xmlns:r="http://schemas.openxmlformats.org/officeDocument/2006/relationships" xmlns:p="http://schemas.openxmlformats.org/presentationml/2006/main">
  <p:tag name="TIMING" val="|14.7|15.4|8.7|12.2"/>
</p:tagLst>
</file>

<file path=ppt/tags/tag5.xml><?xml version="1.0" encoding="utf-8"?>
<p:tagLst xmlns:a="http://schemas.openxmlformats.org/drawingml/2006/main" xmlns:r="http://schemas.openxmlformats.org/officeDocument/2006/relationships" xmlns:p="http://schemas.openxmlformats.org/presentationml/2006/main">
  <p:tag name="TIMING" val="|9.3"/>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15.1|9.8|19.1|62.6"/>
</p:tagLst>
</file>

<file path=ppt/tags/tag9.xml><?xml version="1.0" encoding="utf-8"?>
<p:tagLst xmlns:a="http://schemas.openxmlformats.org/drawingml/2006/main" xmlns:r="http://schemas.openxmlformats.org/officeDocument/2006/relationships" xmlns:p="http://schemas.openxmlformats.org/presentationml/2006/main">
  <p:tag name="TIMING" val="|2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30471</TotalTime>
  <Words>5492</Words>
  <Application>Microsoft Macintosh PowerPoint</Application>
  <PresentationFormat>Widescreen</PresentationFormat>
  <Paragraphs>750</Paragraphs>
  <Slides>49</Slides>
  <Notes>38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.AppleSystemUIFont</vt:lpstr>
      <vt:lpstr>NimbusRomNo9L</vt:lpstr>
      <vt:lpstr>Arial</vt:lpstr>
      <vt:lpstr>Calibri</vt:lpstr>
      <vt:lpstr>Calibri Light</vt:lpstr>
      <vt:lpstr>Cambria Math</vt:lpstr>
      <vt:lpstr>Office Theme</vt:lpstr>
      <vt:lpstr>Learning Scheduling Algorithms for    Data Processing Clusters </vt:lpstr>
      <vt:lpstr>Motivation</vt:lpstr>
      <vt:lpstr>Designing Optimal Schedulers is Intractable</vt:lpstr>
      <vt:lpstr>PowerPoint Presentation</vt:lpstr>
      <vt:lpstr>Decima: A Learned Cluster Scheduler</vt:lpstr>
      <vt:lpstr>Decima: A Learned Cluster Scheduler</vt:lpstr>
      <vt:lpstr>Design overview</vt:lpstr>
      <vt:lpstr>Demo</vt:lpstr>
      <vt:lpstr>PowerPoint Presentation</vt:lpstr>
      <vt:lpstr>PowerPoint Presentation</vt:lpstr>
      <vt:lpstr>PowerPoint Presentation</vt:lpstr>
      <vt:lpstr>PowerPoint Presentation</vt:lpstr>
      <vt:lpstr>PowerPoint Presentation</vt:lpstr>
      <vt:lpstr>Contributions</vt:lpstr>
      <vt:lpstr>Encode scheduling decisions as actions</vt:lpstr>
      <vt:lpstr>Option 1: Assign all Executors in 1 Action</vt:lpstr>
      <vt:lpstr>Option 2: Assign One Executor Per Action</vt:lpstr>
      <vt:lpstr>Decima: Assign Groups of Executors per Action</vt:lpstr>
      <vt:lpstr>Process Job Information</vt:lpstr>
      <vt:lpstr>Graph Neural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 Neural Network in Decima</vt:lpstr>
      <vt:lpstr>PowerPoint Presentation</vt:lpstr>
      <vt:lpstr>Training</vt:lpstr>
      <vt:lpstr>Handle Online Job Arrival</vt:lpstr>
      <vt:lpstr>Handle Online Job Arrival</vt:lpstr>
      <vt:lpstr>Handle Online Job Arrival</vt:lpstr>
      <vt:lpstr>Handle Online Job Arrival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Critics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to Adapt Bitrates with Repomen </dc:title>
  <dc:creator>Hongzi Mao</dc:creator>
  <cp:lastModifiedBy>Microsoft Office User</cp:lastModifiedBy>
  <cp:revision>1950</cp:revision>
  <dcterms:created xsi:type="dcterms:W3CDTF">2018-07-14T21:06:20Z</dcterms:created>
  <dcterms:modified xsi:type="dcterms:W3CDTF">2019-12-11T01:20:44Z</dcterms:modified>
</cp:coreProperties>
</file>