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tags/tag6.xml" ContentType="application/vnd.openxmlformats-officedocument.presentationml.tags+xml"/>
  <Override PartName="/ppt/notesSlides/notesSlide8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4" r:id="rId18"/>
    <p:sldId id="272" r:id="rId19"/>
    <p:sldId id="273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ain" id="{DA1AE9BA-6079-4CF7-AA14-5BAAFDC5577E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4"/>
          </p14:sldIdLst>
        </p14:section>
        <p14:section name="backup" id="{5D4CAC00-ABCF-4BFE-9A0E-C0EDFED01D43}">
          <p14:sldIdLst>
            <p14:sldId id="272"/>
            <p14:sldId id="27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963"/>
    <a:srgbClr val="31A7FE"/>
    <a:srgbClr val="FFB900"/>
    <a:srgbClr val="8037B7"/>
    <a:srgbClr val="55D4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6633" autoAdjust="0"/>
  </p:normalViewPr>
  <p:slideViewPr>
    <p:cSldViewPr snapToGrid="0">
      <p:cViewPr varScale="1">
        <p:scale>
          <a:sx n="70" d="100"/>
          <a:sy n="70" d="100"/>
        </p:scale>
        <p:origin x="197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68E016-143C-4BDD-AA44-30E08F35CE9D}" type="datetimeFigureOut">
              <a:rPr lang="en-US" smtClean="0"/>
              <a:t>8/27/2014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BE39BF-1C09-4536-A296-F64FED874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037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E39BF-1C09-4536-A296-F64FED874FD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1292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SzPct val="75000"/>
              <a:buFont typeface="Wingdings" panose="05000000000000000000" pitchFamily="2" charset="2"/>
              <a:buNone/>
            </a:pP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E39BF-1C09-4536-A296-F64FED874FD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7125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E39BF-1C09-4536-A296-F64FED874FD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8498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E39BF-1C09-4536-A296-F64FED874FD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6477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E39BF-1C09-4536-A296-F64FED874FD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5482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E39BF-1C09-4536-A296-F64FED874FD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0384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E39BF-1C09-4536-A296-F64FED874FD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8038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E39BF-1C09-4536-A296-F64FED874FD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5298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E39BF-1C09-4536-A296-F64FED874FD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975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9E510-6958-478E-B63E-47414E114D0E}" type="datetime1">
              <a:rPr lang="en-US" smtClean="0"/>
              <a:t>8/27/2014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552E6-E4C7-4957-9BF4-BE8AFCD13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213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9610F-CA6F-42AF-813B-BC12ACA55386}" type="datetime1">
              <a:rPr lang="en-US" smtClean="0"/>
              <a:t>8/27/2014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552E6-E4C7-4957-9BF4-BE8AFCD13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323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E6C7D-CB71-44F4-9C43-785ADEE19133}" type="datetime1">
              <a:rPr lang="en-US" smtClean="0"/>
              <a:t>8/27/2014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552E6-E4C7-4957-9BF4-BE8AFCD13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056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3B93F-9EDA-4BAD-A7CF-1BB881833AB3}" type="datetime1">
              <a:rPr lang="en-US" smtClean="0"/>
              <a:t>8/27/2014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552E6-E4C7-4957-9BF4-BE8AFCD13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43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D76C2-1A5D-425C-A139-0223E90DADCC}" type="datetime1">
              <a:rPr lang="en-US" smtClean="0"/>
              <a:t>8/27/2014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552E6-E4C7-4957-9BF4-BE8AFCD13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112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52A44-E3FA-4AE1-AC69-179673465D5C}" type="datetime1">
              <a:rPr lang="en-US" smtClean="0"/>
              <a:t>8/27/2014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552E6-E4C7-4957-9BF4-BE8AFCD13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133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F2436-3D5C-4F19-87C2-60158C11E43B}" type="datetime1">
              <a:rPr lang="en-US" smtClean="0"/>
              <a:t>8/27/2014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552E6-E4C7-4957-9BF4-BE8AFCD13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643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73B9B-DF06-4068-A3ED-9782E024FA7C}" type="datetime1">
              <a:rPr lang="en-US" smtClean="0"/>
              <a:t>8/27/2014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552E6-E4C7-4957-9BF4-BE8AFCD13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035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342AF-6748-4175-B836-79177C15173B}" type="datetime1">
              <a:rPr lang="en-US" smtClean="0"/>
              <a:t>8/27/2014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552E6-E4C7-4957-9BF4-BE8AFCD13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851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57664-7594-4EE0-8285-27D947F246CD}" type="datetime1">
              <a:rPr lang="en-US" smtClean="0"/>
              <a:t>8/27/2014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552E6-E4C7-4957-9BF4-BE8AFCD13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790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5BFE0-8292-4D12-9D80-F68B46E9631C}" type="datetime1">
              <a:rPr lang="en-US" smtClean="0"/>
              <a:t>8/27/2014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552E6-E4C7-4957-9BF4-BE8AFCD13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582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1356B8-CBEE-4CD4-8B5D-26B41518D9EF}" type="datetime1">
              <a:rPr lang="en-US" smtClean="0"/>
              <a:t>8/27/2014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3552E6-E4C7-4957-9BF4-BE8AFCD13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639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7.gif"/><Relationship Id="rId5" Type="http://schemas.openxmlformats.org/officeDocument/2006/relationships/image" Target="../media/image6.jpeg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8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15.pn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19.jp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5651" y="2539317"/>
            <a:ext cx="8163499" cy="694066"/>
          </a:xfrm>
        </p:spPr>
        <p:txBody>
          <a:bodyPr>
            <a:noAutofit/>
          </a:bodyPr>
          <a:lstStyle/>
          <a:p>
            <a:r>
              <a:rPr lang="en-US" sz="4400" dirty="0" smtClean="0">
                <a:solidFill>
                  <a:srgbClr val="003963"/>
                </a:solidFill>
                <a:latin typeface="Perpetua" panose="02020502060401020303" pitchFamily="18" charset="0"/>
              </a:rPr>
              <a:t>Towards Scalable Critical Alert Mining</a:t>
            </a:r>
            <a:endParaRPr lang="en-US" sz="4400" dirty="0">
              <a:solidFill>
                <a:srgbClr val="003963"/>
              </a:solidFill>
              <a:latin typeface="Perpetua" panose="020205020604010203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56082" y="3596280"/>
            <a:ext cx="6858000" cy="2207162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3963"/>
                </a:solidFill>
                <a:latin typeface="Perpetua" panose="02020502060401020303" pitchFamily="18" charset="0"/>
              </a:rPr>
              <a:t>Bo Zong</a:t>
            </a:r>
            <a:r>
              <a:rPr lang="en-US" sz="2800" baseline="30000" dirty="0" smtClean="0">
                <a:solidFill>
                  <a:srgbClr val="003963"/>
                </a:solidFill>
                <a:latin typeface="Perpetua" panose="02020502060401020303" pitchFamily="18" charset="0"/>
              </a:rPr>
              <a:t>1</a:t>
            </a:r>
          </a:p>
          <a:p>
            <a:r>
              <a:rPr lang="en-US" dirty="0">
                <a:solidFill>
                  <a:srgbClr val="003963"/>
                </a:solidFill>
                <a:latin typeface="Perpetua" panose="02020502060401020303" pitchFamily="18" charset="0"/>
              </a:rPr>
              <a:t>w</a:t>
            </a:r>
            <a:r>
              <a:rPr lang="en-US" dirty="0" smtClean="0">
                <a:solidFill>
                  <a:srgbClr val="003963"/>
                </a:solidFill>
                <a:latin typeface="Perpetua" panose="02020502060401020303" pitchFamily="18" charset="0"/>
              </a:rPr>
              <a:t>ith </a:t>
            </a:r>
            <a:r>
              <a:rPr lang="en-US" dirty="0">
                <a:solidFill>
                  <a:srgbClr val="003963"/>
                </a:solidFill>
                <a:latin typeface="Perpetua" panose="02020502060401020303" pitchFamily="18" charset="0"/>
              </a:rPr>
              <a:t>Yinghui </a:t>
            </a:r>
            <a:r>
              <a:rPr lang="en-US" dirty="0" smtClean="0">
                <a:solidFill>
                  <a:srgbClr val="003963"/>
                </a:solidFill>
                <a:latin typeface="Perpetua" panose="02020502060401020303" pitchFamily="18" charset="0"/>
              </a:rPr>
              <a:t>Wu</a:t>
            </a:r>
            <a:r>
              <a:rPr lang="en-US" baseline="30000" dirty="0" smtClean="0">
                <a:solidFill>
                  <a:srgbClr val="003963"/>
                </a:solidFill>
                <a:latin typeface="Perpetua" panose="02020502060401020303" pitchFamily="18" charset="0"/>
              </a:rPr>
              <a:t>1</a:t>
            </a:r>
            <a:r>
              <a:rPr lang="en-US" dirty="0" smtClean="0">
                <a:solidFill>
                  <a:srgbClr val="003963"/>
                </a:solidFill>
                <a:latin typeface="Perpetua" panose="02020502060401020303" pitchFamily="18" charset="0"/>
              </a:rPr>
              <a:t>, </a:t>
            </a:r>
            <a:r>
              <a:rPr lang="en-US" dirty="0">
                <a:solidFill>
                  <a:srgbClr val="003963"/>
                </a:solidFill>
                <a:latin typeface="Perpetua" panose="02020502060401020303" pitchFamily="18" charset="0"/>
              </a:rPr>
              <a:t>Jie </a:t>
            </a:r>
            <a:r>
              <a:rPr lang="en-US" dirty="0" smtClean="0">
                <a:solidFill>
                  <a:srgbClr val="003963"/>
                </a:solidFill>
                <a:latin typeface="Perpetua" panose="02020502060401020303" pitchFamily="18" charset="0"/>
              </a:rPr>
              <a:t>Song</a:t>
            </a:r>
            <a:r>
              <a:rPr lang="en-US" baseline="30000" dirty="0" smtClean="0">
                <a:solidFill>
                  <a:srgbClr val="003963"/>
                </a:solidFill>
                <a:latin typeface="Perpetua" panose="02020502060401020303" pitchFamily="18" charset="0"/>
              </a:rPr>
              <a:t>2</a:t>
            </a:r>
            <a:r>
              <a:rPr lang="en-US" dirty="0" smtClean="0">
                <a:solidFill>
                  <a:srgbClr val="003963"/>
                </a:solidFill>
                <a:latin typeface="Perpetua" panose="02020502060401020303" pitchFamily="18" charset="0"/>
              </a:rPr>
              <a:t>, </a:t>
            </a:r>
            <a:r>
              <a:rPr lang="en-US" dirty="0">
                <a:solidFill>
                  <a:srgbClr val="003963"/>
                </a:solidFill>
                <a:latin typeface="Perpetua" panose="02020502060401020303" pitchFamily="18" charset="0"/>
              </a:rPr>
              <a:t>Ambuj K. </a:t>
            </a:r>
            <a:r>
              <a:rPr lang="en-US" dirty="0" smtClean="0">
                <a:solidFill>
                  <a:srgbClr val="003963"/>
                </a:solidFill>
                <a:latin typeface="Perpetua" panose="02020502060401020303" pitchFamily="18" charset="0"/>
              </a:rPr>
              <a:t>Singh</a:t>
            </a:r>
            <a:r>
              <a:rPr lang="en-US" baseline="30000" dirty="0" smtClean="0">
                <a:solidFill>
                  <a:srgbClr val="003963"/>
                </a:solidFill>
                <a:latin typeface="Perpetua" panose="02020502060401020303" pitchFamily="18" charset="0"/>
              </a:rPr>
              <a:t>1</a:t>
            </a:r>
            <a:r>
              <a:rPr lang="en-US" dirty="0" smtClean="0">
                <a:solidFill>
                  <a:srgbClr val="003963"/>
                </a:solidFill>
                <a:latin typeface="Perpetua" panose="02020502060401020303" pitchFamily="18" charset="0"/>
              </a:rPr>
              <a:t>, </a:t>
            </a:r>
            <a:r>
              <a:rPr lang="en-US" dirty="0">
                <a:solidFill>
                  <a:srgbClr val="003963"/>
                </a:solidFill>
                <a:latin typeface="Perpetua" panose="02020502060401020303" pitchFamily="18" charset="0"/>
              </a:rPr>
              <a:t>Hasan </a:t>
            </a:r>
            <a:r>
              <a:rPr lang="en-US" dirty="0" smtClean="0">
                <a:solidFill>
                  <a:srgbClr val="003963"/>
                </a:solidFill>
                <a:latin typeface="Perpetua" panose="02020502060401020303" pitchFamily="18" charset="0"/>
              </a:rPr>
              <a:t>Cam</a:t>
            </a:r>
            <a:r>
              <a:rPr lang="en-US" baseline="30000" dirty="0" smtClean="0">
                <a:solidFill>
                  <a:srgbClr val="003963"/>
                </a:solidFill>
                <a:latin typeface="Perpetua" panose="02020502060401020303" pitchFamily="18" charset="0"/>
              </a:rPr>
              <a:t>3</a:t>
            </a:r>
            <a:r>
              <a:rPr lang="en-US" dirty="0" smtClean="0">
                <a:solidFill>
                  <a:srgbClr val="003963"/>
                </a:solidFill>
                <a:latin typeface="Perpetua" panose="02020502060401020303" pitchFamily="18" charset="0"/>
              </a:rPr>
              <a:t>, </a:t>
            </a:r>
            <a:r>
              <a:rPr lang="en-US" dirty="0">
                <a:solidFill>
                  <a:srgbClr val="003963"/>
                </a:solidFill>
                <a:latin typeface="Perpetua" panose="02020502060401020303" pitchFamily="18" charset="0"/>
              </a:rPr>
              <a:t>Jiawei </a:t>
            </a:r>
            <a:r>
              <a:rPr lang="en-US" dirty="0" smtClean="0">
                <a:solidFill>
                  <a:srgbClr val="003963"/>
                </a:solidFill>
                <a:latin typeface="Perpetua" panose="02020502060401020303" pitchFamily="18" charset="0"/>
              </a:rPr>
              <a:t>Han</a:t>
            </a:r>
            <a:r>
              <a:rPr lang="en-US" baseline="30000" dirty="0" smtClean="0">
                <a:solidFill>
                  <a:srgbClr val="003963"/>
                </a:solidFill>
                <a:latin typeface="Perpetua" panose="02020502060401020303" pitchFamily="18" charset="0"/>
              </a:rPr>
              <a:t>4</a:t>
            </a:r>
            <a:r>
              <a:rPr lang="en-US" dirty="0" smtClean="0">
                <a:solidFill>
                  <a:srgbClr val="003963"/>
                </a:solidFill>
                <a:latin typeface="Perpetua" panose="02020502060401020303" pitchFamily="18" charset="0"/>
              </a:rPr>
              <a:t>, </a:t>
            </a:r>
            <a:r>
              <a:rPr lang="en-US" dirty="0">
                <a:solidFill>
                  <a:srgbClr val="003963"/>
                </a:solidFill>
                <a:latin typeface="Perpetua" panose="02020502060401020303" pitchFamily="18" charset="0"/>
              </a:rPr>
              <a:t>and Xifeng </a:t>
            </a:r>
            <a:r>
              <a:rPr lang="en-US" dirty="0" smtClean="0">
                <a:solidFill>
                  <a:srgbClr val="003963"/>
                </a:solidFill>
                <a:latin typeface="Perpetua" panose="02020502060401020303" pitchFamily="18" charset="0"/>
              </a:rPr>
              <a:t>Yan</a:t>
            </a:r>
            <a:r>
              <a:rPr lang="en-US" baseline="30000" dirty="0" smtClean="0">
                <a:solidFill>
                  <a:srgbClr val="003963"/>
                </a:solidFill>
                <a:latin typeface="Perpetua" panose="02020502060401020303" pitchFamily="18" charset="0"/>
              </a:rPr>
              <a:t>1</a:t>
            </a:r>
          </a:p>
          <a:p>
            <a:r>
              <a:rPr lang="en-US" sz="3200" baseline="30000" dirty="0">
                <a:solidFill>
                  <a:srgbClr val="003963"/>
                </a:solidFill>
                <a:latin typeface="Perpetua" panose="02020502060401020303" pitchFamily="18" charset="0"/>
              </a:rPr>
              <a:t>1</a:t>
            </a:r>
            <a:r>
              <a:rPr lang="en-US" dirty="0">
                <a:solidFill>
                  <a:srgbClr val="003963"/>
                </a:solidFill>
                <a:latin typeface="Perpetua" panose="02020502060401020303" pitchFamily="18" charset="0"/>
              </a:rPr>
              <a:t>UCSB, </a:t>
            </a:r>
            <a:r>
              <a:rPr lang="en-US" baseline="30000" dirty="0">
                <a:solidFill>
                  <a:srgbClr val="003963"/>
                </a:solidFill>
                <a:latin typeface="Perpetua" panose="02020502060401020303" pitchFamily="18" charset="0"/>
              </a:rPr>
              <a:t>2</a:t>
            </a:r>
            <a:r>
              <a:rPr lang="en-US" dirty="0">
                <a:solidFill>
                  <a:srgbClr val="003963"/>
                </a:solidFill>
                <a:latin typeface="Perpetua" panose="02020502060401020303" pitchFamily="18" charset="0"/>
              </a:rPr>
              <a:t>LogicMonitor, </a:t>
            </a:r>
            <a:r>
              <a:rPr lang="en-US" baseline="30000" dirty="0" smtClean="0">
                <a:solidFill>
                  <a:srgbClr val="003963"/>
                </a:solidFill>
                <a:latin typeface="Perpetua" panose="02020502060401020303" pitchFamily="18" charset="0"/>
              </a:rPr>
              <a:t>3</a:t>
            </a:r>
            <a:r>
              <a:rPr lang="en-US" dirty="0" smtClean="0">
                <a:solidFill>
                  <a:srgbClr val="003963"/>
                </a:solidFill>
                <a:latin typeface="Perpetua" panose="02020502060401020303" pitchFamily="18" charset="0"/>
              </a:rPr>
              <a:t>Army </a:t>
            </a:r>
            <a:r>
              <a:rPr lang="en-US" dirty="0">
                <a:solidFill>
                  <a:srgbClr val="003963"/>
                </a:solidFill>
                <a:latin typeface="Perpetua" panose="02020502060401020303" pitchFamily="18" charset="0"/>
              </a:rPr>
              <a:t>Research Lab, </a:t>
            </a:r>
            <a:r>
              <a:rPr lang="en-US" baseline="30000" dirty="0">
                <a:solidFill>
                  <a:srgbClr val="003963"/>
                </a:solidFill>
                <a:latin typeface="Perpetua" panose="02020502060401020303" pitchFamily="18" charset="0"/>
              </a:rPr>
              <a:t>4</a:t>
            </a:r>
            <a:r>
              <a:rPr lang="en-US" dirty="0">
                <a:solidFill>
                  <a:srgbClr val="003963"/>
                </a:solidFill>
                <a:latin typeface="Perpetua" panose="02020502060401020303" pitchFamily="18" charset="0"/>
              </a:rPr>
              <a:t>UIUC</a:t>
            </a:r>
          </a:p>
          <a:p>
            <a:endParaRPr lang="en-US" dirty="0">
              <a:solidFill>
                <a:srgbClr val="003963"/>
              </a:solidFill>
              <a:latin typeface="Perpetua" panose="02020502060401020303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40267" y="658610"/>
            <a:ext cx="7718791" cy="1073682"/>
            <a:chOff x="739409" y="273593"/>
            <a:chExt cx="7718791" cy="107368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9409" y="273593"/>
              <a:ext cx="1054669" cy="1054669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4167" y="356949"/>
              <a:ext cx="2374251" cy="821856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09342" y="390000"/>
              <a:ext cx="1182494" cy="755754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02760" y="273593"/>
              <a:ext cx="1055440" cy="1073682"/>
            </a:xfrm>
            <a:prstGeom prst="rect">
              <a:avLst/>
            </a:prstGeom>
          </p:spPr>
        </p:pic>
      </p:grp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552E6-E4C7-4957-9BF4-BE8AFCD13747}" type="slidenum">
              <a:rPr lang="en-US" smtClean="0">
                <a:solidFill>
                  <a:srgbClr val="003963"/>
                </a:solidFill>
              </a:rPr>
              <a:t>1</a:t>
            </a:fld>
            <a:endParaRPr lang="en-US" dirty="0">
              <a:solidFill>
                <a:srgbClr val="0039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661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860"/>
    </mc:Choice>
    <mc:Fallback xmlns="">
      <p:transition spd="slow" advTm="2686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5803"/>
            <a:ext cx="7886700" cy="901816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003963"/>
                </a:solidFill>
                <a:latin typeface="Perpetua" panose="02020502060401020303" pitchFamily="18" charset="0"/>
              </a:rPr>
              <a:t>Naive Greedy Algorithm</a:t>
            </a:r>
            <a:endParaRPr lang="en-US" sz="4000" dirty="0">
              <a:solidFill>
                <a:srgbClr val="003963"/>
              </a:solidFill>
              <a:latin typeface="Perpetua" panose="02020502060401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255924"/>
                <a:ext cx="7980960" cy="5097312"/>
              </a:xfrm>
            </p:spPr>
            <p:txBody>
              <a:bodyPr/>
              <a:lstStyle/>
              <a:p>
                <a:pPr>
                  <a:buSzPct val="75000"/>
                  <a:buFont typeface="Wingdings" panose="05000000000000000000" pitchFamily="2" charset="2"/>
                  <a:buChar char="Ø"/>
                </a:pPr>
                <a:r>
                  <a:rPr lang="en-US" dirty="0" smtClean="0">
                    <a:solidFill>
                      <a:srgbClr val="003963"/>
                    </a:solidFill>
                    <a:latin typeface="Perpetua" panose="02020502060401020303" pitchFamily="18" charset="0"/>
                  </a:rPr>
                  <a:t>Greedy search strategy</a:t>
                </a:r>
              </a:p>
              <a:p>
                <a:pPr>
                  <a:buSzPct val="75000"/>
                  <a:buFont typeface="Wingdings" panose="05000000000000000000" pitchFamily="2" charset="2"/>
                  <a:buChar char="Ø"/>
                </a:pPr>
                <a:endParaRPr lang="en-US" dirty="0">
                  <a:solidFill>
                    <a:srgbClr val="003963"/>
                  </a:solidFill>
                  <a:latin typeface="Perpetua" panose="02020502060401020303" pitchFamily="18" charset="0"/>
                </a:endParaRPr>
              </a:p>
              <a:p>
                <a:pPr>
                  <a:buSzPct val="75000"/>
                  <a:buFont typeface="Wingdings" panose="05000000000000000000" pitchFamily="2" charset="2"/>
                  <a:buChar char="Ø"/>
                </a:pPr>
                <a:endParaRPr lang="en-US" dirty="0">
                  <a:solidFill>
                    <a:srgbClr val="003963"/>
                  </a:solidFill>
                  <a:latin typeface="Perpetua" panose="02020502060401020303" pitchFamily="18" charset="0"/>
                </a:endParaRPr>
              </a:p>
              <a:p>
                <a:pPr>
                  <a:buSzPct val="75000"/>
                  <a:buFont typeface="Wingdings" panose="05000000000000000000" pitchFamily="2" charset="2"/>
                  <a:buChar char="Ø"/>
                </a:pPr>
                <a:endParaRPr lang="en-US" dirty="0">
                  <a:solidFill>
                    <a:srgbClr val="003963"/>
                  </a:solidFill>
                  <a:latin typeface="Perpetua" panose="02020502060401020303" pitchFamily="18" charset="0"/>
                </a:endParaRPr>
              </a:p>
              <a:p>
                <a:pPr>
                  <a:buSzPct val="75000"/>
                  <a:buFont typeface="Wingdings" panose="05000000000000000000" pitchFamily="2" charset="2"/>
                  <a:buChar char="Ø"/>
                </a:pPr>
                <a:endParaRPr lang="en-US" dirty="0">
                  <a:solidFill>
                    <a:srgbClr val="003963"/>
                  </a:solidFill>
                  <a:latin typeface="Perpetua" panose="02020502060401020303" pitchFamily="18" charset="0"/>
                </a:endParaRPr>
              </a:p>
              <a:p>
                <a:pPr>
                  <a:buSzPct val="75000"/>
                  <a:buFont typeface="Wingdings" panose="05000000000000000000" pitchFamily="2" charset="2"/>
                  <a:buChar char="Ø"/>
                </a:pPr>
                <a:endParaRPr lang="en-US" dirty="0" smtClean="0">
                  <a:solidFill>
                    <a:srgbClr val="003963"/>
                  </a:solidFill>
                  <a:latin typeface="Perpetua" panose="02020502060401020303" pitchFamily="18" charset="0"/>
                </a:endParaRPr>
              </a:p>
              <a:p>
                <a:pPr>
                  <a:buSzPct val="75000"/>
                  <a:buFont typeface="Wingdings" panose="05000000000000000000" pitchFamily="2" charset="2"/>
                  <a:buChar char="Ø"/>
                </a:pPr>
                <a:r>
                  <a:rPr lang="en-US" dirty="0" smtClean="0">
                    <a:solidFill>
                      <a:srgbClr val="003963"/>
                    </a:solidFill>
                    <a:latin typeface="Perpetua" panose="02020502060401020303" pitchFamily="18" charset="0"/>
                  </a:rPr>
                  <a:t>Greedy </a:t>
                </a:r>
                <a:r>
                  <a:rPr lang="en-US" dirty="0">
                    <a:solidFill>
                      <a:srgbClr val="003963"/>
                    </a:solidFill>
                    <a:latin typeface="Perpetua" panose="02020502060401020303" pitchFamily="18" charset="0"/>
                  </a:rPr>
                  <a:t>algorithms have approximation ratio 1 -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003963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003963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solidFill>
                              <a:srgbClr val="003963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rgbClr val="003963"/>
                    </a:solidFill>
                    <a:latin typeface="Perpetua" panose="02020502060401020303" pitchFamily="18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396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dirty="0">
                    <a:solidFill>
                      <a:srgbClr val="003963"/>
                    </a:solidFill>
                    <a:latin typeface="Perpetua" panose="02020502060401020303" pitchFamily="18" charset="0"/>
                  </a:rPr>
                  <a:t>0.63)</a:t>
                </a:r>
              </a:p>
              <a:p>
                <a:pPr>
                  <a:buSzPct val="75000"/>
                  <a:buFont typeface="Wingdings" panose="05000000000000000000" pitchFamily="2" charset="2"/>
                  <a:buChar char="Ø"/>
                </a:pPr>
                <a:r>
                  <a:rPr lang="en-US" dirty="0">
                    <a:solidFill>
                      <a:srgbClr val="003963"/>
                    </a:solidFill>
                    <a:latin typeface="Perpetua" panose="02020502060401020303" pitchFamily="18" charset="0"/>
                  </a:rPr>
                  <a:t>Efficiency issue: time complexity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dirty="0">
                        <a:solidFill>
                          <a:srgbClr val="003963"/>
                        </a:solidFill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i="0" dirty="0">
                        <a:solidFill>
                          <a:srgbClr val="003963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i="0" dirty="0" err="1">
                        <a:solidFill>
                          <a:srgbClr val="003963"/>
                        </a:solidFill>
                        <a:latin typeface="Cambria Math" panose="02040503050406030204" pitchFamily="18" charset="0"/>
                      </a:rPr>
                      <m:t>k</m:t>
                    </m:r>
                    <m:r>
                      <a:rPr lang="en-US" i="0" dirty="0" err="1">
                        <a:solidFill>
                          <a:srgbClr val="003963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m:rPr>
                        <m:sty m:val="p"/>
                      </m:rPr>
                      <a:rPr lang="en-US" i="0" dirty="0" err="1">
                        <a:solidFill>
                          <a:srgbClr val="003963"/>
                        </a:solidFill>
                        <a:latin typeface="Cambria Math" panose="02040503050406030204" pitchFamily="18" charset="0"/>
                      </a:rPr>
                      <m:t>V</m:t>
                    </m:r>
                    <m:r>
                      <a:rPr lang="en-US" i="0" dirty="0">
                        <a:solidFill>
                          <a:srgbClr val="003963"/>
                        </a:solidFill>
                        <a:latin typeface="Cambria Math" panose="02040503050406030204" pitchFamily="18" charset="0"/>
                      </a:rPr>
                      <m:t>||</m:t>
                    </m:r>
                    <m:r>
                      <m:rPr>
                        <m:sty m:val="p"/>
                      </m:rPr>
                      <a:rPr lang="en-US" i="0" dirty="0">
                        <a:solidFill>
                          <a:srgbClr val="003963"/>
                        </a:solidFill>
                        <a:latin typeface="Cambria Math" panose="02040503050406030204" pitchFamily="18" charset="0"/>
                      </a:rPr>
                      <m:t>E</m:t>
                    </m:r>
                    <m:r>
                      <a:rPr lang="en-US" i="0" dirty="0">
                        <a:solidFill>
                          <a:srgbClr val="003963"/>
                        </a:solidFill>
                        <a:latin typeface="Cambria Math" panose="02040503050406030204" pitchFamily="18" charset="0"/>
                      </a:rPr>
                      <m:t>|)</m:t>
                    </m:r>
                  </m:oMath>
                </a14:m>
                <a:endParaRPr lang="en-US" dirty="0">
                  <a:latin typeface="Perpetua" panose="02020502060401020303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255924"/>
                <a:ext cx="7980960" cy="5097312"/>
              </a:xfrm>
              <a:blipFill rotWithShape="0">
                <a:blip r:embed="rId3"/>
                <a:stretch>
                  <a:fillRect l="-764" t="-1794" r="-5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552E6-E4C7-4957-9BF4-BE8AFCD13747}" type="slidenum">
              <a:rPr lang="en-US" smtClean="0">
                <a:solidFill>
                  <a:srgbClr val="003963"/>
                </a:solidFill>
              </a:rPr>
              <a:t>10</a:t>
            </a:fld>
            <a:endParaRPr lang="en-US" dirty="0">
              <a:solidFill>
                <a:srgbClr val="003963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77673" y="2306534"/>
            <a:ext cx="17161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3963"/>
                </a:solidFill>
                <a:latin typeface="Perpetua" panose="02020502060401020303" pitchFamily="18" charset="0"/>
              </a:rPr>
              <a:t>S</a:t>
            </a:r>
          </a:p>
          <a:p>
            <a:pPr algn="ctr"/>
            <a:r>
              <a:rPr lang="en-US" sz="2400" dirty="0" smtClean="0">
                <a:solidFill>
                  <a:srgbClr val="003963"/>
                </a:solidFill>
                <a:latin typeface="Perpetua" panose="02020502060401020303" pitchFamily="18" charset="0"/>
              </a:rPr>
              <a:t>{</a:t>
            </a:r>
            <a:r>
              <a:rPr lang="en-US" sz="2400" dirty="0" smtClean="0">
                <a:latin typeface="Perpetua" panose="02020502060401020303" pitchFamily="18" charset="0"/>
              </a:rPr>
              <a:t>           </a:t>
            </a:r>
            <a:r>
              <a:rPr lang="en-US" sz="2400" dirty="0" smtClean="0">
                <a:solidFill>
                  <a:srgbClr val="003963"/>
                </a:solidFill>
                <a:latin typeface="Perpetua" panose="02020502060401020303" pitchFamily="18" charset="0"/>
              </a:rPr>
              <a:t>}</a:t>
            </a:r>
            <a:endParaRPr lang="en-US" sz="2400" dirty="0">
              <a:solidFill>
                <a:srgbClr val="003963"/>
              </a:solidFill>
              <a:latin typeface="Perpetua" panose="02020502060401020303" pitchFamily="18" charset="0"/>
            </a:endParaRPr>
          </a:p>
        </p:txBody>
      </p:sp>
      <p:grpSp>
        <p:nvGrpSpPr>
          <p:cNvPr id="65" name="Group 64"/>
          <p:cNvGrpSpPr/>
          <p:nvPr/>
        </p:nvGrpSpPr>
        <p:grpSpPr>
          <a:xfrm>
            <a:off x="1538922" y="1732583"/>
            <a:ext cx="2489683" cy="2489162"/>
            <a:chOff x="5278285" y="1190634"/>
            <a:chExt cx="2489683" cy="2489162"/>
          </a:xfrm>
        </p:grpSpPr>
        <p:sp>
          <p:nvSpPr>
            <p:cNvPr id="5" name="TextBox 4"/>
            <p:cNvSpPr txBox="1"/>
            <p:nvPr/>
          </p:nvSpPr>
          <p:spPr>
            <a:xfrm>
              <a:off x="6067147" y="1579798"/>
              <a:ext cx="2604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3963"/>
                  </a:solidFill>
                  <a:latin typeface="Perpetua" panose="02020502060401020303" pitchFamily="18" charset="0"/>
                </a:rPr>
                <a:t>A</a:t>
              </a:r>
              <a:endParaRPr lang="en-US" dirty="0">
                <a:solidFill>
                  <a:srgbClr val="003963"/>
                </a:solidFill>
                <a:latin typeface="Perpetua" panose="02020502060401020303" pitchFamily="18" charset="0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6154610" y="1910751"/>
              <a:ext cx="133003" cy="141317"/>
            </a:xfrm>
            <a:prstGeom prst="ellipse">
              <a:avLst/>
            </a:prstGeom>
            <a:solidFill>
              <a:srgbClr val="31A7FE"/>
            </a:solidFill>
            <a:ln w="25400">
              <a:solidFill>
                <a:srgbClr val="31A7FE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6796527" y="1910750"/>
              <a:ext cx="133003" cy="141317"/>
            </a:xfrm>
            <a:prstGeom prst="ellipse">
              <a:avLst/>
            </a:prstGeom>
            <a:solidFill>
              <a:srgbClr val="31A7FE"/>
            </a:solidFill>
            <a:ln w="25400">
              <a:solidFill>
                <a:srgbClr val="31A7FE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5787853" y="2784680"/>
              <a:ext cx="133003" cy="141317"/>
            </a:xfrm>
            <a:prstGeom prst="ellipse">
              <a:avLst/>
            </a:prstGeom>
            <a:solidFill>
              <a:srgbClr val="31A7FE"/>
            </a:solidFill>
            <a:ln w="25400">
              <a:solidFill>
                <a:srgbClr val="31A7FE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6333506" y="2784994"/>
              <a:ext cx="133003" cy="141317"/>
            </a:xfrm>
            <a:prstGeom prst="ellipse">
              <a:avLst/>
            </a:prstGeom>
            <a:solidFill>
              <a:srgbClr val="31A7FE"/>
            </a:solidFill>
            <a:ln w="25400">
              <a:solidFill>
                <a:srgbClr val="31A7FE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7128801" y="2776830"/>
              <a:ext cx="133003" cy="141317"/>
            </a:xfrm>
            <a:prstGeom prst="ellipse">
              <a:avLst/>
            </a:prstGeom>
            <a:solidFill>
              <a:srgbClr val="31A7FE"/>
            </a:solidFill>
            <a:ln w="25400">
              <a:solidFill>
                <a:srgbClr val="31A7FE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5372201" y="3516418"/>
              <a:ext cx="133003" cy="141317"/>
            </a:xfrm>
            <a:prstGeom prst="ellipse">
              <a:avLst/>
            </a:prstGeom>
            <a:solidFill>
              <a:srgbClr val="31A7FE"/>
            </a:solidFill>
            <a:ln w="25400">
              <a:solidFill>
                <a:srgbClr val="31A7FE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6047858" y="3527504"/>
              <a:ext cx="133003" cy="141317"/>
            </a:xfrm>
            <a:prstGeom prst="ellipse">
              <a:avLst/>
            </a:prstGeom>
            <a:solidFill>
              <a:srgbClr val="31A7FE"/>
            </a:solidFill>
            <a:ln w="25400">
              <a:solidFill>
                <a:srgbClr val="31A7FE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6699670" y="3538479"/>
              <a:ext cx="133003" cy="141317"/>
            </a:xfrm>
            <a:prstGeom prst="ellipse">
              <a:avLst/>
            </a:prstGeom>
            <a:solidFill>
              <a:srgbClr val="31A7FE"/>
            </a:solidFill>
            <a:ln w="25400">
              <a:solidFill>
                <a:srgbClr val="31A7FE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7510089" y="3538479"/>
              <a:ext cx="133003" cy="141317"/>
            </a:xfrm>
            <a:prstGeom prst="ellipse">
              <a:avLst/>
            </a:prstGeom>
            <a:solidFill>
              <a:srgbClr val="31A7FE"/>
            </a:solidFill>
            <a:ln w="25400">
              <a:solidFill>
                <a:srgbClr val="31A7FE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747749" y="1574765"/>
              <a:ext cx="2604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3963"/>
                  </a:solidFill>
                  <a:latin typeface="Perpetua" panose="02020502060401020303" pitchFamily="18" charset="0"/>
                </a:rPr>
                <a:t>B</a:t>
              </a:r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 flipH="1">
              <a:off x="5894378" y="2122913"/>
              <a:ext cx="260232" cy="604498"/>
            </a:xfrm>
            <a:prstGeom prst="straightConnector1">
              <a:avLst/>
            </a:prstGeom>
            <a:ln w="25400">
              <a:solidFill>
                <a:srgbClr val="31A7FE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6276862" y="2146276"/>
              <a:ext cx="97822" cy="598198"/>
            </a:xfrm>
            <a:prstGeom prst="straightConnector1">
              <a:avLst/>
            </a:prstGeom>
            <a:ln w="25400">
              <a:solidFill>
                <a:srgbClr val="31A7FE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flipH="1">
              <a:off x="6493470" y="2122913"/>
              <a:ext cx="309306" cy="621561"/>
            </a:xfrm>
            <a:prstGeom prst="straightConnector1">
              <a:avLst/>
            </a:prstGeom>
            <a:ln w="25400">
              <a:solidFill>
                <a:srgbClr val="31A7FE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>
              <a:off x="6906522" y="2144663"/>
              <a:ext cx="261966" cy="582748"/>
            </a:xfrm>
            <a:prstGeom prst="straightConnector1">
              <a:avLst/>
            </a:prstGeom>
            <a:ln w="25400">
              <a:solidFill>
                <a:srgbClr val="31A7FE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flipH="1">
              <a:off x="5474002" y="2973601"/>
              <a:ext cx="296695" cy="529593"/>
            </a:xfrm>
            <a:prstGeom prst="straightConnector1">
              <a:avLst/>
            </a:prstGeom>
            <a:ln w="25400">
              <a:solidFill>
                <a:srgbClr val="31A7FE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>
              <a:off x="5928113" y="3002147"/>
              <a:ext cx="169482" cy="514271"/>
            </a:xfrm>
            <a:prstGeom prst="straightConnector1">
              <a:avLst/>
            </a:prstGeom>
            <a:ln w="25400">
              <a:solidFill>
                <a:srgbClr val="31A7FE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flipH="1">
              <a:off x="6180862" y="2993697"/>
              <a:ext cx="157942" cy="522721"/>
            </a:xfrm>
            <a:prstGeom prst="straightConnector1">
              <a:avLst/>
            </a:prstGeom>
            <a:ln w="25400">
              <a:solidFill>
                <a:srgbClr val="31A7FE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>
              <a:off x="6472642" y="3000845"/>
              <a:ext cx="209754" cy="515573"/>
            </a:xfrm>
            <a:prstGeom prst="straightConnector1">
              <a:avLst/>
            </a:prstGeom>
            <a:ln w="25400">
              <a:solidFill>
                <a:srgbClr val="31A7FE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flipH="1">
              <a:off x="6767393" y="2955731"/>
              <a:ext cx="331895" cy="560687"/>
            </a:xfrm>
            <a:prstGeom prst="straightConnector1">
              <a:avLst/>
            </a:prstGeom>
            <a:ln w="25400">
              <a:solidFill>
                <a:srgbClr val="31A7FE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>
              <a:off x="7291176" y="2964914"/>
              <a:ext cx="218913" cy="549879"/>
            </a:xfrm>
            <a:prstGeom prst="straightConnector1">
              <a:avLst/>
            </a:prstGeom>
            <a:ln w="25400">
              <a:solidFill>
                <a:srgbClr val="31A7FE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5278285" y="2974905"/>
              <a:ext cx="4267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003963"/>
                  </a:solidFill>
                  <a:latin typeface="Perpetua" panose="02020502060401020303" pitchFamily="18" charset="0"/>
                </a:rPr>
                <a:t>0.3</a:t>
              </a:r>
              <a:endParaRPr lang="en-US" sz="1400" dirty="0">
                <a:solidFill>
                  <a:srgbClr val="003963"/>
                </a:solidFill>
                <a:latin typeface="Perpetua" panose="02020502060401020303" pitchFamily="18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906786" y="2996812"/>
              <a:ext cx="4267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003963"/>
                  </a:solidFill>
                  <a:latin typeface="Perpetua" panose="02020502060401020303" pitchFamily="18" charset="0"/>
                </a:rPr>
                <a:t>0.6</a:t>
              </a:r>
              <a:endParaRPr lang="en-US" sz="1400" dirty="0">
                <a:solidFill>
                  <a:srgbClr val="003963"/>
                </a:solidFill>
                <a:latin typeface="Perpetua" panose="02020502060401020303" pitchFamily="18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172549" y="3253183"/>
              <a:ext cx="4267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003963"/>
                  </a:solidFill>
                  <a:latin typeface="Perpetua" panose="02020502060401020303" pitchFamily="18" charset="0"/>
                </a:rPr>
                <a:t>0.8</a:t>
              </a:r>
              <a:endParaRPr lang="en-US" sz="1400" dirty="0">
                <a:solidFill>
                  <a:srgbClr val="003963"/>
                </a:solidFill>
                <a:latin typeface="Perpetua" panose="02020502060401020303" pitchFamily="18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465922" y="2919741"/>
              <a:ext cx="4267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003963"/>
                  </a:solidFill>
                  <a:latin typeface="Perpetua" panose="02020502060401020303" pitchFamily="18" charset="0"/>
                </a:rPr>
                <a:t>0.5</a:t>
              </a:r>
              <a:endParaRPr lang="en-US" sz="1400" dirty="0">
                <a:solidFill>
                  <a:srgbClr val="003963"/>
                </a:solidFill>
                <a:latin typeface="Perpetua" panose="02020502060401020303" pitchFamily="18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802860" y="3262854"/>
              <a:ext cx="4267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003963"/>
                  </a:solidFill>
                  <a:latin typeface="Perpetua" panose="02020502060401020303" pitchFamily="18" charset="0"/>
                </a:rPr>
                <a:t>0.7</a:t>
              </a:r>
              <a:endParaRPr lang="en-US" sz="1400" dirty="0">
                <a:solidFill>
                  <a:srgbClr val="003963"/>
                </a:solidFill>
                <a:latin typeface="Perpetua" panose="02020502060401020303" pitchFamily="18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7341248" y="2911813"/>
              <a:ext cx="4267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003963"/>
                  </a:solidFill>
                  <a:latin typeface="Perpetua" panose="02020502060401020303" pitchFamily="18" charset="0"/>
                </a:rPr>
                <a:t>0.5</a:t>
              </a:r>
              <a:endParaRPr lang="en-US" sz="1400" dirty="0">
                <a:solidFill>
                  <a:srgbClr val="003963"/>
                </a:solidFill>
                <a:latin typeface="Perpetua" panose="02020502060401020303" pitchFamily="18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585907" y="2346276"/>
              <a:ext cx="4267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003963"/>
                  </a:solidFill>
                  <a:latin typeface="Perpetua" panose="02020502060401020303" pitchFamily="18" charset="0"/>
                </a:rPr>
                <a:t>0.9</a:t>
              </a:r>
              <a:endParaRPr lang="en-US" sz="1400" dirty="0">
                <a:solidFill>
                  <a:srgbClr val="003963"/>
                </a:solidFill>
                <a:latin typeface="Perpetua" panose="02020502060401020303" pitchFamily="18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203764" y="2062470"/>
              <a:ext cx="59439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003963"/>
                  </a:solidFill>
                  <a:latin typeface="Perpetua" panose="02020502060401020303" pitchFamily="18" charset="0"/>
                </a:rPr>
                <a:t>0.72</a:t>
              </a:r>
              <a:endParaRPr lang="en-US" sz="1400" dirty="0">
                <a:solidFill>
                  <a:srgbClr val="003963"/>
                </a:solidFill>
                <a:latin typeface="Perpetua" panose="02020502060401020303" pitchFamily="18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499498" y="2466027"/>
              <a:ext cx="55682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003963"/>
                  </a:solidFill>
                  <a:latin typeface="Perpetua" panose="02020502060401020303" pitchFamily="18" charset="0"/>
                </a:rPr>
                <a:t>0.71</a:t>
              </a:r>
              <a:endParaRPr lang="en-US" sz="1400" dirty="0">
                <a:solidFill>
                  <a:srgbClr val="003963"/>
                </a:solidFill>
                <a:latin typeface="Perpetua" panose="02020502060401020303" pitchFamily="18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6994086" y="2173306"/>
              <a:ext cx="4267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003963"/>
                  </a:solidFill>
                  <a:latin typeface="Perpetua" panose="02020502060401020303" pitchFamily="18" charset="0"/>
                </a:rPr>
                <a:t>0.1</a:t>
              </a:r>
              <a:endParaRPr lang="en-US" sz="1400" dirty="0">
                <a:solidFill>
                  <a:srgbClr val="003963"/>
                </a:solidFill>
                <a:latin typeface="Perpetua" panose="02020502060401020303" pitchFamily="18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529479" y="1190634"/>
              <a:ext cx="20615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003963"/>
                  </a:solidFill>
                  <a:latin typeface="Perpetua" panose="02020502060401020303" pitchFamily="18" charset="0"/>
                </a:rPr>
                <a:t>Alert graph G</a:t>
              </a:r>
              <a:endParaRPr lang="en-US" sz="2400" dirty="0">
                <a:solidFill>
                  <a:srgbClr val="003963"/>
                </a:solidFill>
                <a:latin typeface="Perpetua" panose="02020502060401020303" pitchFamily="18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3792500" y="1620303"/>
            <a:ext cx="1859554" cy="1480294"/>
            <a:chOff x="3293405" y="1963953"/>
            <a:chExt cx="1859554" cy="1480294"/>
          </a:xfrm>
        </p:grpSpPr>
        <p:sp>
          <p:nvSpPr>
            <p:cNvPr id="46" name="Left Arrow 45"/>
            <p:cNvSpPr/>
            <p:nvPr/>
          </p:nvSpPr>
          <p:spPr>
            <a:xfrm rot="10800000">
              <a:off x="3493070" y="3187341"/>
              <a:ext cx="1520028" cy="256906"/>
            </a:xfrm>
            <a:prstGeom prst="leftArrow">
              <a:avLst/>
            </a:prstGeom>
            <a:solidFill>
              <a:srgbClr val="31A7FE"/>
            </a:soli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/>
                <p:cNvSpPr txBox="1"/>
                <p:nvPr/>
              </p:nvSpPr>
              <p:spPr>
                <a:xfrm>
                  <a:off x="3293405" y="1963953"/>
                  <a:ext cx="1859554" cy="132343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dirty="0" smtClean="0">
                      <a:solidFill>
                        <a:srgbClr val="003963"/>
                      </a:solidFill>
                      <a:latin typeface="Perpetua" panose="02020502060401020303" pitchFamily="18" charset="0"/>
                      <a:cs typeface="Times New Roman" panose="02020603050405020304" pitchFamily="18" charset="0"/>
                    </a:rPr>
                    <a:t>Find the alert </a:t>
                  </a:r>
                  <a:r>
                    <a:rPr lang="en-US" sz="2000" i="1" dirty="0" smtClean="0">
                      <a:solidFill>
                        <a:srgbClr val="003963"/>
                      </a:solidFill>
                      <a:latin typeface="Perpetua" panose="02020502060401020303" pitchFamily="18" charset="0"/>
                      <a:cs typeface="Times New Roman" panose="02020603050405020304" pitchFamily="18" charset="0"/>
                    </a:rPr>
                    <a:t>u</a:t>
                  </a:r>
                  <a:r>
                    <a:rPr lang="en-US" sz="2000" dirty="0" smtClean="0">
                      <a:solidFill>
                        <a:srgbClr val="003963"/>
                      </a:solidFill>
                      <a:latin typeface="Perpetua" panose="02020502060401020303" pitchFamily="18" charset="0"/>
                      <a:cs typeface="Times New Roman" panose="02020603050405020304" pitchFamily="18" charset="0"/>
                    </a:rPr>
                    <a:t> such that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solidFill>
                            <a:srgbClr val="003963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en-US" sz="2000" b="0" i="0" smtClean="0">
                          <a:solidFill>
                            <a:srgbClr val="00396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∪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000" b="0" i="1" smtClean="0">
                              <a:solidFill>
                                <a:srgbClr val="00396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00396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</m:oMath>
                  </a14:m>
                  <a:r>
                    <a:rPr lang="en-US" sz="2000" dirty="0" smtClean="0">
                      <a:solidFill>
                        <a:srgbClr val="003963"/>
                      </a:solidFill>
                      <a:latin typeface="Perpetua" panose="02020502060401020303" pitchFamily="18" charset="0"/>
                      <a:cs typeface="Times New Roman" panose="02020603050405020304" pitchFamily="18" charset="0"/>
                    </a:rPr>
                    <a:t> has the largest incremental gain</a:t>
                  </a:r>
                  <a:endParaRPr lang="en-US" sz="2000" dirty="0">
                    <a:solidFill>
                      <a:srgbClr val="003963"/>
                    </a:solidFill>
                    <a:latin typeface="Perpetua" panose="02020502060401020303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7" name="Text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93405" y="1963953"/>
                  <a:ext cx="1859554" cy="1323439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2295" t="-2304" b="-783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8" name="TextBox 47"/>
          <p:cNvSpPr txBox="1"/>
          <p:nvPr/>
        </p:nvSpPr>
        <p:spPr>
          <a:xfrm>
            <a:off x="6101322" y="2721238"/>
            <a:ext cx="4073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Perpetua" panose="02020502060401020303" pitchFamily="18" charset="0"/>
              </a:rPr>
              <a:t>A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467333" y="2712410"/>
            <a:ext cx="4073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Perpetua" panose="02020502060401020303" pitchFamily="18" charset="0"/>
              </a:rPr>
              <a:t>B</a:t>
            </a:r>
            <a:endParaRPr lang="en-US" sz="2000" dirty="0">
              <a:solidFill>
                <a:srgbClr val="FF0000"/>
              </a:solidFill>
              <a:latin typeface="Perpetua" panose="02020502060401020303" pitchFamily="18" charset="0"/>
            </a:endParaRPr>
          </a:p>
        </p:txBody>
      </p:sp>
      <p:grpSp>
        <p:nvGrpSpPr>
          <p:cNvPr id="69" name="Group 68"/>
          <p:cNvGrpSpPr/>
          <p:nvPr/>
        </p:nvGrpSpPr>
        <p:grpSpPr>
          <a:xfrm>
            <a:off x="1956783" y="5660246"/>
            <a:ext cx="4845352" cy="510639"/>
            <a:chOff x="593350" y="5498276"/>
            <a:chExt cx="4845352" cy="510639"/>
          </a:xfrm>
        </p:grpSpPr>
        <p:sp>
          <p:nvSpPr>
            <p:cNvPr id="67" name="Rectangle 66"/>
            <p:cNvSpPr/>
            <p:nvPr/>
          </p:nvSpPr>
          <p:spPr>
            <a:xfrm>
              <a:off x="593350" y="5498276"/>
              <a:ext cx="4845352" cy="510639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900152" y="5522761"/>
              <a:ext cx="424052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SzPct val="75000"/>
              </a:pPr>
              <a:r>
                <a:rPr lang="en-US" sz="2400" dirty="0">
                  <a:solidFill>
                    <a:srgbClr val="FF0000"/>
                  </a:solidFill>
                  <a:latin typeface="Perpetua" panose="02020502060401020303" pitchFamily="18" charset="0"/>
                </a:rPr>
                <a:t>How to speed up greedy algorithms?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015890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403"/>
    </mc:Choice>
    <mc:Fallback xmlns="">
      <p:transition spd="slow" advTm="634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8" grpId="0"/>
      <p:bldP spid="4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5803"/>
            <a:ext cx="7886700" cy="901816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003963"/>
                </a:solidFill>
                <a:latin typeface="Perpetua" panose="02020502060401020303" pitchFamily="18" charset="0"/>
              </a:rPr>
              <a:t>Bound and Pruning Algorithm (BnP)</a:t>
            </a:r>
            <a:endParaRPr lang="en-US" sz="4000" dirty="0">
              <a:solidFill>
                <a:srgbClr val="003963"/>
              </a:solidFill>
              <a:latin typeface="Perpetua" panose="02020502060401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55924"/>
            <a:ext cx="7886700" cy="5097312"/>
          </a:xfrm>
        </p:spPr>
        <p:txBody>
          <a:bodyPr/>
          <a:lstStyle/>
          <a:p>
            <a:pPr>
              <a:buSzPct val="75000"/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3963"/>
                </a:solidFill>
                <a:latin typeface="Perpetua" panose="02020502060401020303" pitchFamily="18" charset="0"/>
              </a:rPr>
              <a:t>Pruning unpromising alerts by upper and lower bounds</a:t>
            </a:r>
          </a:p>
          <a:p>
            <a:pPr>
              <a:buSzPct val="75000"/>
              <a:buFont typeface="Wingdings" panose="05000000000000000000" pitchFamily="2" charset="2"/>
              <a:buChar char="Ø"/>
            </a:pPr>
            <a:endParaRPr lang="en-US" dirty="0">
              <a:solidFill>
                <a:srgbClr val="003963"/>
              </a:solidFill>
              <a:latin typeface="Perpetua" panose="02020502060401020303" pitchFamily="18" charset="0"/>
            </a:endParaRPr>
          </a:p>
          <a:p>
            <a:pPr>
              <a:buSzPct val="75000"/>
              <a:buFont typeface="Wingdings" panose="05000000000000000000" pitchFamily="2" charset="2"/>
              <a:buChar char="Ø"/>
            </a:pPr>
            <a:endParaRPr lang="en-US" dirty="0" smtClean="0">
              <a:solidFill>
                <a:srgbClr val="003963"/>
              </a:solidFill>
              <a:latin typeface="Perpetua" panose="02020502060401020303" pitchFamily="18" charset="0"/>
            </a:endParaRPr>
          </a:p>
          <a:p>
            <a:pPr>
              <a:buSzPct val="75000"/>
              <a:buFont typeface="Wingdings" panose="05000000000000000000" pitchFamily="2" charset="2"/>
              <a:buChar char="Ø"/>
            </a:pPr>
            <a:endParaRPr lang="en-US" dirty="0">
              <a:solidFill>
                <a:srgbClr val="003963"/>
              </a:solidFill>
              <a:latin typeface="Perpetua" panose="02020502060401020303" pitchFamily="18" charset="0"/>
            </a:endParaRPr>
          </a:p>
          <a:p>
            <a:pPr>
              <a:buSzPct val="75000"/>
              <a:buFont typeface="Wingdings" panose="05000000000000000000" pitchFamily="2" charset="2"/>
              <a:buChar char="Ø"/>
            </a:pPr>
            <a:endParaRPr lang="en-US" dirty="0" smtClean="0">
              <a:solidFill>
                <a:srgbClr val="003963"/>
              </a:solidFill>
              <a:latin typeface="Perpetua" panose="02020502060401020303" pitchFamily="18" charset="0"/>
            </a:endParaRPr>
          </a:p>
          <a:p>
            <a:pPr>
              <a:buSzPct val="75000"/>
              <a:buFont typeface="Wingdings" panose="05000000000000000000" pitchFamily="2" charset="2"/>
              <a:buChar char="Ø"/>
            </a:pPr>
            <a:endParaRPr lang="en-US" dirty="0">
              <a:solidFill>
                <a:srgbClr val="003963"/>
              </a:solidFill>
              <a:latin typeface="Perpetua" panose="02020502060401020303" pitchFamily="18" charset="0"/>
            </a:endParaRPr>
          </a:p>
          <a:p>
            <a:pPr>
              <a:buSzPct val="75000"/>
              <a:buFont typeface="Wingdings" panose="05000000000000000000" pitchFamily="2" charset="2"/>
              <a:buChar char="Ø"/>
            </a:pPr>
            <a:endParaRPr lang="en-US" dirty="0" smtClean="0">
              <a:solidFill>
                <a:srgbClr val="003963"/>
              </a:solidFill>
              <a:latin typeface="Perpetua" panose="02020502060401020303" pitchFamily="18" charset="0"/>
            </a:endParaRPr>
          </a:p>
          <a:p>
            <a:pPr>
              <a:buSzPct val="75000"/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3963"/>
                </a:solidFill>
                <a:latin typeface="Perpetua" panose="02020502060401020303" pitchFamily="18" charset="0"/>
              </a:rPr>
              <a:t>Drawback: pruning might not always work</a:t>
            </a:r>
          </a:p>
          <a:p>
            <a:pPr>
              <a:buSzPct val="75000"/>
              <a:buFont typeface="Wingdings" panose="05000000000000000000" pitchFamily="2" charset="2"/>
              <a:buChar char="Ø"/>
            </a:pPr>
            <a:endParaRPr lang="en-US" dirty="0">
              <a:solidFill>
                <a:srgbClr val="003963"/>
              </a:solidFill>
              <a:latin typeface="Perpetua" panose="02020502060401020303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552E6-E4C7-4957-9BF4-BE8AFCD13747}" type="slidenum">
              <a:rPr lang="en-US" smtClean="0">
                <a:solidFill>
                  <a:srgbClr val="003963"/>
                </a:solidFill>
              </a:rPr>
              <a:t>11</a:t>
            </a:fld>
            <a:endParaRPr lang="en-US" dirty="0">
              <a:solidFill>
                <a:srgbClr val="003963"/>
              </a:solidFill>
            </a:endParaRPr>
          </a:p>
        </p:txBody>
      </p:sp>
      <p:grpSp>
        <p:nvGrpSpPr>
          <p:cNvPr id="59" name="Group 58"/>
          <p:cNvGrpSpPr/>
          <p:nvPr/>
        </p:nvGrpSpPr>
        <p:grpSpPr>
          <a:xfrm>
            <a:off x="3700463" y="2571546"/>
            <a:ext cx="1160126" cy="942054"/>
            <a:chOff x="3700463" y="2400858"/>
            <a:chExt cx="1160126" cy="942054"/>
          </a:xfrm>
        </p:grpSpPr>
        <p:sp>
          <p:nvSpPr>
            <p:cNvPr id="44" name="Right Arrow 43"/>
            <p:cNvSpPr/>
            <p:nvPr/>
          </p:nvSpPr>
          <p:spPr>
            <a:xfrm>
              <a:off x="3726733" y="3050304"/>
              <a:ext cx="1133856" cy="292608"/>
            </a:xfrm>
            <a:prstGeom prst="rightArrow">
              <a:avLst/>
            </a:prstGeom>
            <a:solidFill>
              <a:srgbClr val="31A7FE"/>
            </a:solidFill>
            <a:ln>
              <a:solidFill>
                <a:srgbClr val="31A7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700463" y="2400858"/>
              <a:ext cx="110809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003963"/>
                  </a:solidFill>
                  <a:latin typeface="Perpetua" panose="02020502060401020303" pitchFamily="18" charset="0"/>
                </a:rPr>
                <a:t>Bound estimation</a:t>
              </a:r>
              <a:endParaRPr lang="en-US" dirty="0">
                <a:solidFill>
                  <a:srgbClr val="003963"/>
                </a:solidFill>
                <a:latin typeface="Perpetua" panose="02020502060401020303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5043458" y="2956892"/>
                <a:ext cx="269637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396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2.5≤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003963"/>
                          </a:solidFill>
                          <a:latin typeface="Cambria Math" panose="02040503050406030204" pitchFamily="18" charset="0"/>
                        </a:rPr>
                        <m:t>Gain</m:t>
                      </m:r>
                      <m:r>
                        <a:rPr lang="en-US" b="0" i="0" smtClean="0">
                          <a:solidFill>
                            <a:srgbClr val="003963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003963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en-US" b="0" i="0" smtClean="0">
                          <a:solidFill>
                            <a:srgbClr val="00396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∪{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00396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A</m:t>
                      </m:r>
                      <m:r>
                        <a:rPr lang="en-US" b="0" i="0" smtClean="0">
                          <a:solidFill>
                            <a:srgbClr val="00396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})</m:t>
                      </m:r>
                      <m:r>
                        <a:rPr lang="en-US" b="0" i="1" smtClean="0">
                          <a:solidFill>
                            <a:srgbClr val="00396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≤4</m:t>
                      </m:r>
                    </m:oMath>
                  </m:oMathPara>
                </a14:m>
                <a:endParaRPr lang="en-US" dirty="0">
                  <a:solidFill>
                    <a:srgbClr val="003963"/>
                  </a:solidFill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3458" y="2956892"/>
                <a:ext cx="2696379" cy="369332"/>
              </a:xfrm>
              <a:prstGeom prst="rect">
                <a:avLst/>
              </a:prstGeom>
              <a:blipFill rotWithShape="0">
                <a:blip r:embed="rId3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5035155" y="3550049"/>
                <a:ext cx="269637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396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solidFill>
                            <a:srgbClr val="00396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.2≤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003963"/>
                          </a:solidFill>
                          <a:latin typeface="Cambria Math" panose="02040503050406030204" pitchFamily="18" charset="0"/>
                        </a:rPr>
                        <m:t>Gain</m:t>
                      </m:r>
                      <m:r>
                        <a:rPr lang="en-US" b="0" i="0" smtClean="0">
                          <a:solidFill>
                            <a:srgbClr val="003963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003963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en-US" b="0" i="0" smtClean="0">
                          <a:solidFill>
                            <a:srgbClr val="00396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∪{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00396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C</m:t>
                      </m:r>
                      <m:r>
                        <a:rPr lang="en-US" b="0" i="0" smtClean="0">
                          <a:solidFill>
                            <a:srgbClr val="00396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})</m:t>
                      </m:r>
                      <m:r>
                        <a:rPr lang="en-US" b="0" i="1" smtClean="0">
                          <a:solidFill>
                            <a:srgbClr val="00396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≤2</m:t>
                      </m:r>
                    </m:oMath>
                  </m:oMathPara>
                </a14:m>
                <a:endParaRPr lang="en-US" dirty="0">
                  <a:solidFill>
                    <a:srgbClr val="003963"/>
                  </a:solidFill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5155" y="3550049"/>
                <a:ext cx="2696379" cy="369332"/>
              </a:xfrm>
              <a:prstGeom prst="rect">
                <a:avLst/>
              </a:prstGeom>
              <a:blipFill rotWithShape="0">
                <a:blip r:embed="rId4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8" name="Group 47"/>
          <p:cNvGrpSpPr/>
          <p:nvPr/>
        </p:nvGrpSpPr>
        <p:grpSpPr>
          <a:xfrm>
            <a:off x="7099757" y="2576046"/>
            <a:ext cx="927988" cy="1406668"/>
            <a:chOff x="6450676" y="2430639"/>
            <a:chExt cx="927988" cy="1406668"/>
          </a:xfrm>
        </p:grpSpPr>
        <p:sp>
          <p:nvSpPr>
            <p:cNvPr id="49" name="Rectangle 48"/>
            <p:cNvSpPr/>
            <p:nvPr/>
          </p:nvSpPr>
          <p:spPr>
            <a:xfrm>
              <a:off x="6760465" y="2800692"/>
              <a:ext cx="321988" cy="1036615"/>
            </a:xfrm>
            <a:prstGeom prst="rect">
              <a:avLst/>
            </a:prstGeom>
            <a:noFill/>
            <a:ln w="25400">
              <a:solidFill>
                <a:schemeClr val="accent2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6450676" y="2430639"/>
              <a:ext cx="9279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accent2">
                      <a:lumMod val="75000"/>
                    </a:schemeClr>
                  </a:solidFill>
                  <a:latin typeface="Perpetua" panose="02020502060401020303" pitchFamily="18" charset="0"/>
                </a:rPr>
                <a:t>Upper</a:t>
              </a:r>
              <a:endParaRPr lang="en-US" dirty="0">
                <a:solidFill>
                  <a:schemeClr val="accent2">
                    <a:lumMod val="75000"/>
                  </a:schemeClr>
                </a:solidFill>
                <a:latin typeface="Perpetua" panose="02020502060401020303" pitchFamily="18" charset="0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4884411" y="2589608"/>
            <a:ext cx="927988" cy="1393106"/>
            <a:chOff x="4235330" y="2444201"/>
            <a:chExt cx="927988" cy="1393106"/>
          </a:xfrm>
        </p:grpSpPr>
        <p:sp>
          <p:nvSpPr>
            <p:cNvPr id="52" name="Rectangle 51"/>
            <p:cNvSpPr/>
            <p:nvPr/>
          </p:nvSpPr>
          <p:spPr>
            <a:xfrm>
              <a:off x="4538330" y="2800692"/>
              <a:ext cx="321988" cy="1036615"/>
            </a:xfrm>
            <a:prstGeom prst="rect">
              <a:avLst/>
            </a:prstGeom>
            <a:noFill/>
            <a:ln w="25400"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4235330" y="2444201"/>
              <a:ext cx="9279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008000"/>
                  </a:solidFill>
                  <a:latin typeface="Perpetua" panose="02020502060401020303" pitchFamily="18" charset="0"/>
                </a:rPr>
                <a:t>Lower</a:t>
              </a:r>
              <a:endParaRPr lang="en-US" dirty="0">
                <a:solidFill>
                  <a:srgbClr val="008000"/>
                </a:solidFill>
                <a:latin typeface="Perpetua" panose="02020502060401020303" pitchFamily="18" charset="0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5704331" y="3624368"/>
            <a:ext cx="1453613" cy="636235"/>
            <a:chOff x="5396072" y="3478961"/>
            <a:chExt cx="1453613" cy="636235"/>
          </a:xfrm>
        </p:grpSpPr>
        <p:grpSp>
          <p:nvGrpSpPr>
            <p:cNvPr id="55" name="Group 54"/>
            <p:cNvGrpSpPr/>
            <p:nvPr/>
          </p:nvGrpSpPr>
          <p:grpSpPr>
            <a:xfrm>
              <a:off x="5527966" y="3478961"/>
              <a:ext cx="1187605" cy="243750"/>
              <a:chOff x="5504140" y="4286592"/>
              <a:chExt cx="1187605" cy="243750"/>
            </a:xfrm>
          </p:grpSpPr>
          <p:cxnSp>
            <p:nvCxnSpPr>
              <p:cNvPr id="57" name="Straight Connector 56"/>
              <p:cNvCxnSpPr/>
              <p:nvPr/>
            </p:nvCxnSpPr>
            <p:spPr>
              <a:xfrm>
                <a:off x="5504140" y="4297678"/>
                <a:ext cx="1187605" cy="232664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flipH="1">
                <a:off x="5504142" y="4286592"/>
                <a:ext cx="1187603" cy="24375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6" name="TextBox 55"/>
            <p:cNvSpPr txBox="1"/>
            <p:nvPr/>
          </p:nvSpPr>
          <p:spPr>
            <a:xfrm>
              <a:off x="5396072" y="3745864"/>
              <a:ext cx="14536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  <a:latin typeface="Perpetua" panose="02020502060401020303" pitchFamily="18" charset="0"/>
                </a:rPr>
                <a:t>Unpromising</a:t>
              </a:r>
              <a:endParaRPr lang="en-US" dirty="0">
                <a:solidFill>
                  <a:srgbClr val="FF0000"/>
                </a:solidFill>
                <a:latin typeface="Perpetua" panose="02020502060401020303" pitchFamily="18" charset="0"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4805451" y="4066368"/>
            <a:ext cx="3251372" cy="383289"/>
            <a:chOff x="4805451" y="3895680"/>
            <a:chExt cx="3251372" cy="383289"/>
          </a:xfrm>
        </p:grpSpPr>
        <p:sp>
          <p:nvSpPr>
            <p:cNvPr id="60" name="TextBox 59"/>
            <p:cNvSpPr txBox="1"/>
            <p:nvPr/>
          </p:nvSpPr>
          <p:spPr>
            <a:xfrm>
              <a:off x="4805451" y="3909637"/>
              <a:ext cx="10673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>
                  <a:solidFill>
                    <a:srgbClr val="008000"/>
                  </a:solidFill>
                  <a:latin typeface="Perpetua" panose="02020502060401020303" pitchFamily="18" charset="0"/>
                </a:rPr>
                <a:t>LocalGain</a:t>
              </a:r>
              <a:endParaRPr lang="en-US" dirty="0">
                <a:solidFill>
                  <a:srgbClr val="008000"/>
                </a:solidFill>
                <a:latin typeface="Perpetua" panose="02020502060401020303" pitchFamily="18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7063196" y="3895680"/>
              <a:ext cx="9936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>
                  <a:solidFill>
                    <a:schemeClr val="accent2">
                      <a:lumMod val="75000"/>
                    </a:schemeClr>
                  </a:solidFill>
                  <a:latin typeface="Perpetua" panose="02020502060401020303" pitchFamily="18" charset="0"/>
                </a:rPr>
                <a:t>SumGain</a:t>
              </a:r>
              <a:endParaRPr lang="en-US" dirty="0">
                <a:solidFill>
                  <a:schemeClr val="accent2">
                    <a:lumMod val="75000"/>
                  </a:schemeClr>
                </a:solidFill>
                <a:latin typeface="Perpetua" panose="02020502060401020303" pitchFamily="18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962317" y="1946538"/>
            <a:ext cx="2489683" cy="2489162"/>
            <a:chOff x="5278285" y="1190634"/>
            <a:chExt cx="2489683" cy="2489162"/>
          </a:xfrm>
        </p:grpSpPr>
        <p:sp>
          <p:nvSpPr>
            <p:cNvPr id="6" name="TextBox 5"/>
            <p:cNvSpPr txBox="1"/>
            <p:nvPr/>
          </p:nvSpPr>
          <p:spPr>
            <a:xfrm>
              <a:off x="6067147" y="1579798"/>
              <a:ext cx="2604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3963"/>
                  </a:solidFill>
                  <a:latin typeface="Perpetua" panose="02020502060401020303" pitchFamily="18" charset="0"/>
                </a:rPr>
                <a:t>A</a:t>
              </a:r>
              <a:endParaRPr lang="en-US" dirty="0">
                <a:solidFill>
                  <a:srgbClr val="003963"/>
                </a:solidFill>
                <a:latin typeface="Perpetua" panose="02020502060401020303" pitchFamily="18" charset="0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6154610" y="1910751"/>
              <a:ext cx="133003" cy="141317"/>
            </a:xfrm>
            <a:prstGeom prst="ellipse">
              <a:avLst/>
            </a:prstGeom>
            <a:solidFill>
              <a:srgbClr val="31A7FE"/>
            </a:solidFill>
            <a:ln w="25400">
              <a:solidFill>
                <a:srgbClr val="31A7FE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6796527" y="1910750"/>
              <a:ext cx="133003" cy="141317"/>
            </a:xfrm>
            <a:prstGeom prst="ellipse">
              <a:avLst/>
            </a:prstGeom>
            <a:solidFill>
              <a:srgbClr val="31A7FE"/>
            </a:solidFill>
            <a:ln w="25400">
              <a:solidFill>
                <a:srgbClr val="31A7FE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5787853" y="2784680"/>
              <a:ext cx="133003" cy="141317"/>
            </a:xfrm>
            <a:prstGeom prst="ellipse">
              <a:avLst/>
            </a:prstGeom>
            <a:solidFill>
              <a:srgbClr val="31A7FE"/>
            </a:solidFill>
            <a:ln w="25400">
              <a:solidFill>
                <a:srgbClr val="31A7FE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6333506" y="2784994"/>
              <a:ext cx="133003" cy="141317"/>
            </a:xfrm>
            <a:prstGeom prst="ellipse">
              <a:avLst/>
            </a:prstGeom>
            <a:solidFill>
              <a:srgbClr val="31A7FE"/>
            </a:solidFill>
            <a:ln w="25400">
              <a:solidFill>
                <a:srgbClr val="31A7FE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7128801" y="2776830"/>
              <a:ext cx="133003" cy="141317"/>
            </a:xfrm>
            <a:prstGeom prst="ellipse">
              <a:avLst/>
            </a:prstGeom>
            <a:solidFill>
              <a:srgbClr val="31A7FE"/>
            </a:solidFill>
            <a:ln w="25400">
              <a:solidFill>
                <a:srgbClr val="31A7FE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5372201" y="3516418"/>
              <a:ext cx="133003" cy="141317"/>
            </a:xfrm>
            <a:prstGeom prst="ellipse">
              <a:avLst/>
            </a:prstGeom>
            <a:solidFill>
              <a:srgbClr val="31A7FE"/>
            </a:solidFill>
            <a:ln w="25400">
              <a:solidFill>
                <a:srgbClr val="31A7FE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6047858" y="3527504"/>
              <a:ext cx="133003" cy="141317"/>
            </a:xfrm>
            <a:prstGeom prst="ellipse">
              <a:avLst/>
            </a:prstGeom>
            <a:solidFill>
              <a:srgbClr val="31A7FE"/>
            </a:solidFill>
            <a:ln w="25400">
              <a:solidFill>
                <a:srgbClr val="31A7FE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6699670" y="3538479"/>
              <a:ext cx="133003" cy="141317"/>
            </a:xfrm>
            <a:prstGeom prst="ellipse">
              <a:avLst/>
            </a:prstGeom>
            <a:solidFill>
              <a:srgbClr val="31A7FE"/>
            </a:solidFill>
            <a:ln w="25400">
              <a:solidFill>
                <a:srgbClr val="31A7FE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7510089" y="3538479"/>
              <a:ext cx="133003" cy="141317"/>
            </a:xfrm>
            <a:prstGeom prst="ellipse">
              <a:avLst/>
            </a:prstGeom>
            <a:solidFill>
              <a:srgbClr val="31A7FE"/>
            </a:solidFill>
            <a:ln w="25400">
              <a:solidFill>
                <a:srgbClr val="31A7FE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486154" y="2595582"/>
              <a:ext cx="2604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3963"/>
                  </a:solidFill>
                  <a:latin typeface="Perpetua" panose="02020502060401020303" pitchFamily="18" charset="0"/>
                </a:rPr>
                <a:t>C</a:t>
              </a:r>
              <a:endParaRPr lang="en-US" dirty="0">
                <a:solidFill>
                  <a:srgbClr val="003963"/>
                </a:solidFill>
                <a:latin typeface="Perpetua" panose="02020502060401020303" pitchFamily="18" charset="0"/>
              </a:endParaRPr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 flipH="1">
              <a:off x="5894378" y="2122913"/>
              <a:ext cx="260232" cy="604498"/>
            </a:xfrm>
            <a:prstGeom prst="straightConnector1">
              <a:avLst/>
            </a:prstGeom>
            <a:ln w="25400">
              <a:solidFill>
                <a:srgbClr val="31A7FE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6276862" y="2146276"/>
              <a:ext cx="97822" cy="598198"/>
            </a:xfrm>
            <a:prstGeom prst="straightConnector1">
              <a:avLst/>
            </a:prstGeom>
            <a:ln w="25400">
              <a:solidFill>
                <a:srgbClr val="31A7FE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flipH="1">
              <a:off x="6493470" y="2122913"/>
              <a:ext cx="309306" cy="621561"/>
            </a:xfrm>
            <a:prstGeom prst="straightConnector1">
              <a:avLst/>
            </a:prstGeom>
            <a:ln w="25400">
              <a:solidFill>
                <a:srgbClr val="31A7FE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>
              <a:off x="6906522" y="2144663"/>
              <a:ext cx="261966" cy="582748"/>
            </a:xfrm>
            <a:prstGeom prst="straightConnector1">
              <a:avLst/>
            </a:prstGeom>
            <a:ln w="25400">
              <a:solidFill>
                <a:srgbClr val="31A7FE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flipH="1">
              <a:off x="5474002" y="2973601"/>
              <a:ext cx="296695" cy="529593"/>
            </a:xfrm>
            <a:prstGeom prst="straightConnector1">
              <a:avLst/>
            </a:prstGeom>
            <a:ln w="25400">
              <a:solidFill>
                <a:srgbClr val="31A7FE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>
              <a:off x="5928113" y="3002147"/>
              <a:ext cx="169482" cy="514271"/>
            </a:xfrm>
            <a:prstGeom prst="straightConnector1">
              <a:avLst/>
            </a:prstGeom>
            <a:ln w="25400">
              <a:solidFill>
                <a:srgbClr val="31A7FE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flipH="1">
              <a:off x="6180862" y="2993697"/>
              <a:ext cx="157942" cy="522721"/>
            </a:xfrm>
            <a:prstGeom prst="straightConnector1">
              <a:avLst/>
            </a:prstGeom>
            <a:ln w="25400">
              <a:solidFill>
                <a:srgbClr val="31A7FE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>
              <a:off x="6472642" y="3000845"/>
              <a:ext cx="209754" cy="515573"/>
            </a:xfrm>
            <a:prstGeom prst="straightConnector1">
              <a:avLst/>
            </a:prstGeom>
            <a:ln w="25400">
              <a:solidFill>
                <a:srgbClr val="31A7FE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flipH="1">
              <a:off x="6767393" y="2955731"/>
              <a:ext cx="331895" cy="560687"/>
            </a:xfrm>
            <a:prstGeom prst="straightConnector1">
              <a:avLst/>
            </a:prstGeom>
            <a:ln w="25400">
              <a:solidFill>
                <a:srgbClr val="31A7FE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>
              <a:off x="7291176" y="2964914"/>
              <a:ext cx="218913" cy="549879"/>
            </a:xfrm>
            <a:prstGeom prst="straightConnector1">
              <a:avLst/>
            </a:prstGeom>
            <a:ln w="25400">
              <a:solidFill>
                <a:srgbClr val="31A7FE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5278285" y="2974905"/>
              <a:ext cx="4267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003963"/>
                  </a:solidFill>
                  <a:latin typeface="Perpetua" panose="02020502060401020303" pitchFamily="18" charset="0"/>
                </a:rPr>
                <a:t>0.3</a:t>
              </a:r>
              <a:endParaRPr lang="en-US" sz="1400" dirty="0">
                <a:solidFill>
                  <a:srgbClr val="003963"/>
                </a:solidFill>
                <a:latin typeface="Perpetua" panose="02020502060401020303" pitchFamily="18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906786" y="2996812"/>
              <a:ext cx="4267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003963"/>
                  </a:solidFill>
                  <a:latin typeface="Perpetua" panose="02020502060401020303" pitchFamily="18" charset="0"/>
                </a:rPr>
                <a:t>0.6</a:t>
              </a:r>
              <a:endParaRPr lang="en-US" sz="1400" dirty="0">
                <a:solidFill>
                  <a:srgbClr val="003963"/>
                </a:solidFill>
                <a:latin typeface="Perpetua" panose="02020502060401020303" pitchFamily="18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172549" y="3253183"/>
              <a:ext cx="4267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003963"/>
                  </a:solidFill>
                  <a:latin typeface="Perpetua" panose="02020502060401020303" pitchFamily="18" charset="0"/>
                </a:rPr>
                <a:t>0.8</a:t>
              </a:r>
              <a:endParaRPr lang="en-US" sz="1400" dirty="0">
                <a:solidFill>
                  <a:srgbClr val="003963"/>
                </a:solidFill>
                <a:latin typeface="Perpetua" panose="02020502060401020303" pitchFamily="18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465922" y="2919741"/>
              <a:ext cx="4267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003963"/>
                  </a:solidFill>
                  <a:latin typeface="Perpetua" panose="02020502060401020303" pitchFamily="18" charset="0"/>
                </a:rPr>
                <a:t>0.5</a:t>
              </a:r>
              <a:endParaRPr lang="en-US" sz="1400" dirty="0">
                <a:solidFill>
                  <a:srgbClr val="003963"/>
                </a:solidFill>
                <a:latin typeface="Perpetua" panose="02020502060401020303" pitchFamily="18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802860" y="3262854"/>
              <a:ext cx="4267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003963"/>
                  </a:solidFill>
                  <a:latin typeface="Perpetua" panose="02020502060401020303" pitchFamily="18" charset="0"/>
                </a:rPr>
                <a:t>0.7</a:t>
              </a:r>
              <a:endParaRPr lang="en-US" sz="1400" dirty="0">
                <a:solidFill>
                  <a:srgbClr val="003963"/>
                </a:solidFill>
                <a:latin typeface="Perpetua" panose="02020502060401020303" pitchFamily="18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7341248" y="2911813"/>
              <a:ext cx="4267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003963"/>
                  </a:solidFill>
                  <a:latin typeface="Perpetua" panose="02020502060401020303" pitchFamily="18" charset="0"/>
                </a:rPr>
                <a:t>0.5</a:t>
              </a:r>
              <a:endParaRPr lang="en-US" sz="1400" dirty="0">
                <a:solidFill>
                  <a:srgbClr val="003963"/>
                </a:solidFill>
                <a:latin typeface="Perpetua" panose="02020502060401020303" pitchFamily="18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585907" y="2346276"/>
              <a:ext cx="4267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003963"/>
                  </a:solidFill>
                  <a:latin typeface="Perpetua" panose="02020502060401020303" pitchFamily="18" charset="0"/>
                </a:rPr>
                <a:t>0.9</a:t>
              </a:r>
              <a:endParaRPr lang="en-US" sz="1400" dirty="0">
                <a:solidFill>
                  <a:srgbClr val="003963"/>
                </a:solidFill>
                <a:latin typeface="Perpetua" panose="02020502060401020303" pitchFamily="18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203764" y="2062470"/>
              <a:ext cx="59439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003963"/>
                  </a:solidFill>
                  <a:latin typeface="Perpetua" panose="02020502060401020303" pitchFamily="18" charset="0"/>
                </a:rPr>
                <a:t>0.72</a:t>
              </a:r>
              <a:endParaRPr lang="en-US" sz="1400" dirty="0">
                <a:solidFill>
                  <a:srgbClr val="003963"/>
                </a:solidFill>
                <a:latin typeface="Perpetua" panose="02020502060401020303" pitchFamily="18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499498" y="2466027"/>
              <a:ext cx="55682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003963"/>
                  </a:solidFill>
                  <a:latin typeface="Perpetua" panose="02020502060401020303" pitchFamily="18" charset="0"/>
                </a:rPr>
                <a:t>0.71</a:t>
              </a:r>
              <a:endParaRPr lang="en-US" sz="1400" dirty="0">
                <a:solidFill>
                  <a:srgbClr val="003963"/>
                </a:solidFill>
                <a:latin typeface="Perpetua" panose="02020502060401020303" pitchFamily="18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994086" y="2173306"/>
              <a:ext cx="4267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003963"/>
                  </a:solidFill>
                  <a:latin typeface="Perpetua" panose="02020502060401020303" pitchFamily="18" charset="0"/>
                </a:rPr>
                <a:t>0.1</a:t>
              </a:r>
              <a:endParaRPr lang="en-US" sz="1400" dirty="0">
                <a:solidFill>
                  <a:srgbClr val="003963"/>
                </a:solidFill>
                <a:latin typeface="Perpetua" panose="02020502060401020303" pitchFamily="18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529479" y="1190634"/>
              <a:ext cx="20615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003963"/>
                  </a:solidFill>
                  <a:latin typeface="Perpetua" panose="02020502060401020303" pitchFamily="18" charset="0"/>
                </a:rPr>
                <a:t>Alert graph G</a:t>
              </a:r>
              <a:endParaRPr lang="en-US" sz="2400" dirty="0">
                <a:solidFill>
                  <a:srgbClr val="003963"/>
                </a:solidFill>
                <a:latin typeface="Perpetua" panose="02020502060401020303" pitchFamily="18" charset="0"/>
              </a:endParaRP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859273" y="5427293"/>
            <a:ext cx="7425454" cy="619534"/>
            <a:chOff x="804146" y="5367648"/>
            <a:chExt cx="7425454" cy="619534"/>
          </a:xfrm>
        </p:grpSpPr>
        <p:sp>
          <p:nvSpPr>
            <p:cNvPr id="65" name="Rectangle 64"/>
            <p:cNvSpPr/>
            <p:nvPr/>
          </p:nvSpPr>
          <p:spPr>
            <a:xfrm>
              <a:off x="804146" y="5367648"/>
              <a:ext cx="7425453" cy="619534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847397" y="5468147"/>
              <a:ext cx="7382203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SzPct val="75000"/>
              </a:pPr>
              <a:r>
                <a:rPr lang="en-US" sz="2400" dirty="0">
                  <a:solidFill>
                    <a:srgbClr val="FF0000"/>
                  </a:solidFill>
                  <a:latin typeface="Perpetua" panose="02020502060401020303" pitchFamily="18" charset="0"/>
                </a:rPr>
                <a:t>Can we trade a little approximation quality for better efficiency?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40343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870"/>
    </mc:Choice>
    <mc:Fallback xmlns="">
      <p:transition spd="slow" advTm="898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5803"/>
            <a:ext cx="7886700" cy="901816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003963"/>
                </a:solidFill>
                <a:latin typeface="Perpetua" panose="02020502060401020303" pitchFamily="18" charset="0"/>
              </a:rPr>
              <a:t>Single-Tree Approximation</a:t>
            </a:r>
            <a:endParaRPr lang="en-US" sz="4000" dirty="0">
              <a:solidFill>
                <a:srgbClr val="003963"/>
              </a:solidFill>
              <a:latin typeface="Perpetua" panose="02020502060401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255924"/>
                <a:ext cx="7886700" cy="5097312"/>
              </a:xfrm>
            </p:spPr>
            <p:txBody>
              <a:bodyPr>
                <a:normAutofit lnSpcReduction="10000"/>
              </a:bodyPr>
              <a:lstStyle/>
              <a:p>
                <a:pPr>
                  <a:buSzPct val="75000"/>
                  <a:buFont typeface="Wingdings" panose="05000000000000000000" pitchFamily="2" charset="2"/>
                  <a:buChar char="Ø"/>
                </a:pPr>
                <a:r>
                  <a:rPr lang="en-US" dirty="0" smtClean="0">
                    <a:solidFill>
                      <a:srgbClr val="003963"/>
                    </a:solidFill>
                    <a:latin typeface="Perpetua" panose="02020502060401020303" pitchFamily="18" charset="0"/>
                  </a:rPr>
                  <a:t>If an alert graph is a tree, a (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3963"/>
                        </a:solidFill>
                        <a:latin typeface="Cambria Math" panose="02040503050406030204" pitchFamily="18" charset="0"/>
                      </a:rPr>
                      <m:t>1−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003963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03963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003963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den>
                    </m:f>
                  </m:oMath>
                </a14:m>
                <a:r>
                  <a:rPr lang="en-US" dirty="0" smtClean="0">
                    <a:solidFill>
                      <a:srgbClr val="003963"/>
                    </a:solidFill>
                    <a:latin typeface="Perpetua" panose="02020502060401020303" pitchFamily="18" charset="0"/>
                  </a:rPr>
                  <a:t>)-approximation algorithm runs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3963"/>
                        </a:solidFill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b="0" i="0" smtClean="0">
                        <a:solidFill>
                          <a:srgbClr val="003963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3963"/>
                        </a:solidFill>
                        <a:latin typeface="Cambria Math" panose="02040503050406030204" pitchFamily="18" charset="0"/>
                      </a:rPr>
                      <m:t>k</m:t>
                    </m:r>
                    <m:r>
                      <a:rPr lang="en-US" b="0" i="0" smtClean="0">
                        <a:solidFill>
                          <a:srgbClr val="003963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3963"/>
                        </a:solidFill>
                        <a:latin typeface="Cambria Math" panose="02040503050406030204" pitchFamily="18" charset="0"/>
                      </a:rPr>
                      <m:t>V</m:t>
                    </m:r>
                    <m:r>
                      <a:rPr lang="en-US" b="0" i="0" smtClean="0">
                        <a:solidFill>
                          <a:srgbClr val="003963"/>
                        </a:solidFill>
                        <a:latin typeface="Cambria Math" panose="02040503050406030204" pitchFamily="18" charset="0"/>
                      </a:rPr>
                      <m:t>|)</m:t>
                    </m:r>
                  </m:oMath>
                </a14:m>
                <a:endParaRPr lang="en-US" dirty="0" smtClean="0">
                  <a:solidFill>
                    <a:srgbClr val="003963"/>
                  </a:solidFill>
                  <a:latin typeface="Perpetua" panose="02020502060401020303" pitchFamily="18" charset="0"/>
                </a:endParaRPr>
              </a:p>
              <a:p>
                <a:pPr>
                  <a:buSzPct val="75000"/>
                  <a:buFont typeface="Wingdings" panose="05000000000000000000" pitchFamily="2" charset="2"/>
                  <a:buChar char="Ø"/>
                </a:pPr>
                <a:endParaRPr lang="en-US" dirty="0" smtClean="0">
                  <a:solidFill>
                    <a:srgbClr val="003963"/>
                  </a:solidFill>
                  <a:latin typeface="Perpetua" panose="02020502060401020303" pitchFamily="18" charset="0"/>
                </a:endParaRPr>
              </a:p>
              <a:p>
                <a:pPr>
                  <a:buSzPct val="75000"/>
                  <a:buFont typeface="Wingdings" panose="05000000000000000000" pitchFamily="2" charset="2"/>
                  <a:buChar char="Ø"/>
                </a:pPr>
                <a:r>
                  <a:rPr lang="en-US" dirty="0" smtClean="0">
                    <a:solidFill>
                      <a:srgbClr val="003963"/>
                    </a:solidFill>
                    <a:latin typeface="Perpetua" panose="02020502060401020303" pitchFamily="18" charset="0"/>
                  </a:rPr>
                  <a:t>Intuition: sparsify alert graphs into trees, preserving most information</a:t>
                </a:r>
              </a:p>
              <a:p>
                <a:pPr>
                  <a:buSzPct val="75000"/>
                  <a:buFont typeface="Wingdings" panose="05000000000000000000" pitchFamily="2" charset="2"/>
                  <a:buChar char="Ø"/>
                </a:pPr>
                <a:endParaRPr lang="en-US" dirty="0" smtClean="0">
                  <a:solidFill>
                    <a:srgbClr val="003963"/>
                  </a:solidFill>
                  <a:latin typeface="Perpetua" panose="02020502060401020303" pitchFamily="18" charset="0"/>
                </a:endParaRPr>
              </a:p>
              <a:p>
                <a:pPr>
                  <a:buSzPct val="75000"/>
                  <a:buFont typeface="Wingdings" panose="05000000000000000000" pitchFamily="2" charset="2"/>
                  <a:buChar char="Ø"/>
                </a:pPr>
                <a:r>
                  <a:rPr lang="en-US" dirty="0" smtClean="0">
                    <a:solidFill>
                      <a:srgbClr val="003963"/>
                    </a:solidFill>
                    <a:latin typeface="Perpetua" panose="02020502060401020303" pitchFamily="18" charset="0"/>
                  </a:rPr>
                  <a:t>Maximum directed spanning trees are trees in an alert graph</a:t>
                </a:r>
              </a:p>
              <a:p>
                <a:pPr lvl="1">
                  <a:buSzPct val="75000"/>
                  <a:buFont typeface="Wingdings" panose="05000000000000000000" pitchFamily="2" charset="2"/>
                  <a:buChar char="Ø"/>
                </a:pPr>
                <a:r>
                  <a:rPr lang="en-US" dirty="0" smtClean="0">
                    <a:solidFill>
                      <a:srgbClr val="003963"/>
                    </a:solidFill>
                    <a:latin typeface="Perpetua" panose="02020502060401020303" pitchFamily="18" charset="0"/>
                    <a:ea typeface="Cambria Math" panose="02040503050406030204" pitchFamily="18" charset="0"/>
                  </a:rPr>
                  <a:t>Span all nodes in an alert graph</a:t>
                </a:r>
              </a:p>
              <a:p>
                <a:pPr lvl="1">
                  <a:buSzPct val="75000"/>
                  <a:buFont typeface="Wingdings" panose="05000000000000000000" pitchFamily="2" charset="2"/>
                  <a:buChar char="Ø"/>
                </a:pPr>
                <a:r>
                  <a:rPr lang="en-US" dirty="0">
                    <a:solidFill>
                      <a:srgbClr val="003963"/>
                    </a:solidFill>
                    <a:latin typeface="Perpetua" panose="02020502060401020303" pitchFamily="18" charset="0"/>
                    <a:ea typeface="Cambria Math" panose="02040503050406030204" pitchFamily="18" charset="0"/>
                  </a:rPr>
                  <a:t>S</a:t>
                </a:r>
                <a:r>
                  <a:rPr lang="en-US" dirty="0" smtClean="0">
                    <a:solidFill>
                      <a:srgbClr val="003963"/>
                    </a:solidFill>
                    <a:latin typeface="Perpetua" panose="02020502060401020303" pitchFamily="18" charset="0"/>
                    <a:ea typeface="Cambria Math" panose="02040503050406030204" pitchFamily="18" charset="0"/>
                  </a:rPr>
                  <a:t>um of edge weights is maximized</a:t>
                </a:r>
                <a:endParaRPr lang="en-US" b="0" dirty="0" smtClean="0">
                  <a:solidFill>
                    <a:srgbClr val="003963"/>
                  </a:solidFill>
                  <a:latin typeface="Perpetua" panose="02020502060401020303" pitchFamily="18" charset="0"/>
                  <a:ea typeface="Cambria Math" panose="02040503050406030204" pitchFamily="18" charset="0"/>
                </a:endParaRPr>
              </a:p>
              <a:p>
                <a:pPr marL="457200" lvl="1" indent="0" algn="ctr">
                  <a:buSzPct val="75000"/>
                  <a:buNone/>
                </a:pPr>
                <a:endParaRPr lang="en-US" dirty="0" smtClean="0">
                  <a:solidFill>
                    <a:srgbClr val="003963"/>
                  </a:solidFill>
                  <a:latin typeface="Perpetua" panose="02020502060401020303" pitchFamily="18" charset="0"/>
                </a:endParaRPr>
              </a:p>
              <a:p>
                <a:pPr marL="0" indent="0">
                  <a:buSzPct val="75000"/>
                  <a:buNone/>
                </a:pPr>
                <a:r>
                  <a:rPr lang="en-US" dirty="0" smtClean="0">
                    <a:solidFill>
                      <a:srgbClr val="003963"/>
                    </a:solidFill>
                    <a:latin typeface="Perpetua" panose="02020502060401020303" pitchFamily="18" charset="0"/>
                  </a:rPr>
                  <a:t> </a:t>
                </a:r>
              </a:p>
              <a:p>
                <a:pPr>
                  <a:buSzPct val="75000"/>
                  <a:buFont typeface="Wingdings" panose="05000000000000000000" pitchFamily="2" charset="2"/>
                  <a:buChar char="Ø"/>
                </a:pPr>
                <a:endParaRPr lang="en-US" dirty="0">
                  <a:solidFill>
                    <a:srgbClr val="003963"/>
                  </a:solidFill>
                  <a:latin typeface="Perpetua" panose="02020502060401020303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255924"/>
                <a:ext cx="7886700" cy="5097312"/>
              </a:xfrm>
              <a:blipFill rotWithShape="0">
                <a:blip r:embed="rId2"/>
                <a:stretch>
                  <a:fillRect l="-773" t="-598" r="-1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552E6-E4C7-4957-9BF4-BE8AFCD13747}" type="slidenum">
              <a:rPr lang="en-US" smtClean="0">
                <a:solidFill>
                  <a:srgbClr val="003963"/>
                </a:solidFill>
              </a:rPr>
              <a:t>12</a:t>
            </a:fld>
            <a:endParaRPr lang="en-US" dirty="0">
              <a:solidFill>
                <a:srgbClr val="0039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520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68"/>
    </mc:Choice>
    <mc:Fallback xmlns="">
      <p:transition spd="slow" advTm="2968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5803"/>
            <a:ext cx="7886700" cy="901816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003963"/>
                </a:solidFill>
                <a:latin typeface="Perpetua" panose="02020502060401020303" pitchFamily="18" charset="0"/>
              </a:rPr>
              <a:t>Single-Tree Approximation (cont.)</a:t>
            </a:r>
            <a:endParaRPr lang="en-US" sz="4000" dirty="0">
              <a:solidFill>
                <a:srgbClr val="003963"/>
              </a:solidFill>
              <a:latin typeface="Perpetua" panose="02020502060401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55924"/>
            <a:ext cx="7886700" cy="5097312"/>
          </a:xfrm>
        </p:spPr>
        <p:txBody>
          <a:bodyPr/>
          <a:lstStyle/>
          <a:p>
            <a:pPr>
              <a:buSzPct val="75000"/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3963"/>
                </a:solidFill>
                <a:latin typeface="Perpetua" panose="02020502060401020303" pitchFamily="18" charset="0"/>
              </a:rPr>
              <a:t>Linear-time algorithm to search maximum directed spanning tree</a:t>
            </a:r>
          </a:p>
          <a:p>
            <a:pPr>
              <a:buSzPct val="75000"/>
              <a:buFont typeface="Wingdings" panose="05000000000000000000" pitchFamily="2" charset="2"/>
              <a:buChar char="Ø"/>
            </a:pPr>
            <a:endParaRPr lang="en-US" dirty="0">
              <a:solidFill>
                <a:srgbClr val="003963"/>
              </a:solidFill>
              <a:latin typeface="Perpetua" panose="02020502060401020303" pitchFamily="18" charset="0"/>
            </a:endParaRPr>
          </a:p>
          <a:p>
            <a:pPr>
              <a:buSzPct val="75000"/>
              <a:buFont typeface="Wingdings" panose="05000000000000000000" pitchFamily="2" charset="2"/>
              <a:buChar char="Ø"/>
            </a:pPr>
            <a:endParaRPr lang="en-US" dirty="0" smtClean="0">
              <a:solidFill>
                <a:srgbClr val="003963"/>
              </a:solidFill>
              <a:latin typeface="Perpetua" panose="02020502060401020303" pitchFamily="18" charset="0"/>
            </a:endParaRPr>
          </a:p>
          <a:p>
            <a:pPr>
              <a:buSzPct val="75000"/>
              <a:buFont typeface="Wingdings" panose="05000000000000000000" pitchFamily="2" charset="2"/>
              <a:buChar char="Ø"/>
            </a:pPr>
            <a:endParaRPr lang="en-US" dirty="0">
              <a:solidFill>
                <a:srgbClr val="003963"/>
              </a:solidFill>
              <a:latin typeface="Perpetua" panose="02020502060401020303" pitchFamily="18" charset="0"/>
            </a:endParaRPr>
          </a:p>
          <a:p>
            <a:pPr>
              <a:buSzPct val="75000"/>
              <a:buFont typeface="Wingdings" panose="05000000000000000000" pitchFamily="2" charset="2"/>
              <a:buChar char="Ø"/>
            </a:pPr>
            <a:endParaRPr lang="en-US" dirty="0" smtClean="0">
              <a:solidFill>
                <a:srgbClr val="003963"/>
              </a:solidFill>
              <a:latin typeface="Perpetua" panose="02020502060401020303" pitchFamily="18" charset="0"/>
            </a:endParaRPr>
          </a:p>
          <a:p>
            <a:pPr>
              <a:buSzPct val="75000"/>
              <a:buFont typeface="Wingdings" panose="05000000000000000000" pitchFamily="2" charset="2"/>
              <a:buChar char="Ø"/>
            </a:pPr>
            <a:endParaRPr lang="en-US" dirty="0">
              <a:solidFill>
                <a:srgbClr val="003963"/>
              </a:solidFill>
              <a:latin typeface="Perpetua" panose="02020502060401020303" pitchFamily="18" charset="0"/>
            </a:endParaRPr>
          </a:p>
          <a:p>
            <a:pPr>
              <a:buSzPct val="75000"/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3963"/>
                </a:solidFill>
                <a:latin typeface="Perpetua" panose="02020502060401020303" pitchFamily="18" charset="0"/>
              </a:rPr>
              <a:t>Drawback: accuracy loss in Gain estimation</a:t>
            </a:r>
          </a:p>
          <a:p>
            <a:pPr lvl="1">
              <a:buSzPct val="75000"/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3963"/>
                </a:solidFill>
                <a:latin typeface="Perpetua" panose="02020502060401020303" pitchFamily="18" charset="0"/>
              </a:rPr>
              <a:t>Edge of the highest weight is always selected</a:t>
            </a:r>
          </a:p>
          <a:p>
            <a:pPr lvl="1">
              <a:buSzPct val="75000"/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3963"/>
                </a:solidFill>
                <a:latin typeface="Perpetua" panose="02020502060401020303" pitchFamily="18" charset="0"/>
              </a:rPr>
              <a:t>Edges of similar weight never get selected</a:t>
            </a:r>
          </a:p>
          <a:p>
            <a:pPr>
              <a:buSzPct val="75000"/>
              <a:buFont typeface="Wingdings" panose="05000000000000000000" pitchFamily="2" charset="2"/>
              <a:buChar char="Ø"/>
            </a:pPr>
            <a:endParaRPr lang="en-US" dirty="0">
              <a:solidFill>
                <a:srgbClr val="003963"/>
              </a:solidFill>
              <a:latin typeface="Perpetua" panose="02020502060401020303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552E6-E4C7-4957-9BF4-BE8AFCD13747}" type="slidenum">
              <a:rPr lang="en-US" smtClean="0">
                <a:solidFill>
                  <a:srgbClr val="003963"/>
                </a:solidFill>
              </a:rPr>
              <a:t>13</a:t>
            </a:fld>
            <a:endParaRPr lang="en-US" dirty="0">
              <a:solidFill>
                <a:srgbClr val="003963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28251" y="2232192"/>
            <a:ext cx="2489683" cy="2356899"/>
            <a:chOff x="5278285" y="1322897"/>
            <a:chExt cx="2489683" cy="2356899"/>
          </a:xfrm>
        </p:grpSpPr>
        <p:sp>
          <p:nvSpPr>
            <p:cNvPr id="9" name="Oval 8"/>
            <p:cNvSpPr/>
            <p:nvPr/>
          </p:nvSpPr>
          <p:spPr>
            <a:xfrm>
              <a:off x="6154610" y="1910751"/>
              <a:ext cx="133003" cy="141317"/>
            </a:xfrm>
            <a:prstGeom prst="ellipse">
              <a:avLst/>
            </a:prstGeom>
            <a:solidFill>
              <a:srgbClr val="31A7FE"/>
            </a:solidFill>
            <a:ln w="25400">
              <a:solidFill>
                <a:srgbClr val="31A7FE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6796527" y="1910750"/>
              <a:ext cx="133003" cy="141317"/>
            </a:xfrm>
            <a:prstGeom prst="ellipse">
              <a:avLst/>
            </a:prstGeom>
            <a:solidFill>
              <a:srgbClr val="31A7FE"/>
            </a:solidFill>
            <a:ln w="25400">
              <a:solidFill>
                <a:srgbClr val="31A7FE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5787853" y="2784680"/>
              <a:ext cx="133003" cy="141317"/>
            </a:xfrm>
            <a:prstGeom prst="ellipse">
              <a:avLst/>
            </a:prstGeom>
            <a:solidFill>
              <a:srgbClr val="31A7FE"/>
            </a:solidFill>
            <a:ln w="25400">
              <a:solidFill>
                <a:srgbClr val="31A7FE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6333506" y="2784994"/>
              <a:ext cx="133003" cy="141317"/>
            </a:xfrm>
            <a:prstGeom prst="ellipse">
              <a:avLst/>
            </a:prstGeom>
            <a:solidFill>
              <a:srgbClr val="31A7FE"/>
            </a:solidFill>
            <a:ln w="25400">
              <a:solidFill>
                <a:srgbClr val="31A7FE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7128801" y="2776830"/>
              <a:ext cx="133003" cy="141317"/>
            </a:xfrm>
            <a:prstGeom prst="ellipse">
              <a:avLst/>
            </a:prstGeom>
            <a:solidFill>
              <a:srgbClr val="31A7FE"/>
            </a:solidFill>
            <a:ln w="25400">
              <a:solidFill>
                <a:srgbClr val="31A7FE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5372201" y="3516418"/>
              <a:ext cx="133003" cy="141317"/>
            </a:xfrm>
            <a:prstGeom prst="ellipse">
              <a:avLst/>
            </a:prstGeom>
            <a:solidFill>
              <a:srgbClr val="31A7FE"/>
            </a:solidFill>
            <a:ln w="25400">
              <a:solidFill>
                <a:srgbClr val="31A7FE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6047858" y="3527504"/>
              <a:ext cx="133003" cy="141317"/>
            </a:xfrm>
            <a:prstGeom prst="ellipse">
              <a:avLst/>
            </a:prstGeom>
            <a:solidFill>
              <a:srgbClr val="31A7FE"/>
            </a:solidFill>
            <a:ln w="25400">
              <a:solidFill>
                <a:srgbClr val="31A7FE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6699670" y="3538479"/>
              <a:ext cx="133003" cy="141317"/>
            </a:xfrm>
            <a:prstGeom prst="ellipse">
              <a:avLst/>
            </a:prstGeom>
            <a:solidFill>
              <a:srgbClr val="31A7FE"/>
            </a:solidFill>
            <a:ln w="25400">
              <a:solidFill>
                <a:srgbClr val="31A7FE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7510089" y="3538479"/>
              <a:ext cx="133003" cy="141317"/>
            </a:xfrm>
            <a:prstGeom prst="ellipse">
              <a:avLst/>
            </a:prstGeom>
            <a:solidFill>
              <a:srgbClr val="31A7FE"/>
            </a:solidFill>
            <a:ln w="25400">
              <a:solidFill>
                <a:srgbClr val="31A7FE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747749" y="1574765"/>
              <a:ext cx="2604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dirty="0">
                <a:solidFill>
                  <a:srgbClr val="003963"/>
                </a:solidFill>
                <a:latin typeface="Perpetua" panose="02020502060401020303" pitchFamily="18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232547" y="2564130"/>
              <a:ext cx="2604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dirty="0">
                <a:solidFill>
                  <a:srgbClr val="003963"/>
                </a:solidFill>
                <a:latin typeface="Perpetua" panose="02020502060401020303" pitchFamily="18" charset="0"/>
              </a:endParaRPr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 flipH="1">
              <a:off x="5894378" y="2122913"/>
              <a:ext cx="260232" cy="604498"/>
            </a:xfrm>
            <a:prstGeom prst="straightConnector1">
              <a:avLst/>
            </a:prstGeom>
            <a:ln w="25400">
              <a:solidFill>
                <a:srgbClr val="31A7FE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>
              <a:off x="6276862" y="2146276"/>
              <a:ext cx="97822" cy="598198"/>
            </a:xfrm>
            <a:prstGeom prst="straightConnector1">
              <a:avLst/>
            </a:prstGeom>
            <a:ln w="25400">
              <a:solidFill>
                <a:srgbClr val="31A7FE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flipH="1">
              <a:off x="6493470" y="2122913"/>
              <a:ext cx="309306" cy="621561"/>
            </a:xfrm>
            <a:prstGeom prst="straightConnector1">
              <a:avLst/>
            </a:prstGeom>
            <a:ln w="25400">
              <a:solidFill>
                <a:srgbClr val="31A7FE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>
              <a:off x="6906522" y="2144663"/>
              <a:ext cx="261966" cy="582748"/>
            </a:xfrm>
            <a:prstGeom prst="straightConnector1">
              <a:avLst/>
            </a:prstGeom>
            <a:ln w="25400">
              <a:solidFill>
                <a:srgbClr val="31A7FE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flipH="1">
              <a:off x="5474002" y="2973601"/>
              <a:ext cx="296695" cy="529593"/>
            </a:xfrm>
            <a:prstGeom prst="straightConnector1">
              <a:avLst/>
            </a:prstGeom>
            <a:ln w="25400">
              <a:solidFill>
                <a:srgbClr val="31A7FE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>
              <a:off x="5928113" y="3002147"/>
              <a:ext cx="169482" cy="514271"/>
            </a:xfrm>
            <a:prstGeom prst="straightConnector1">
              <a:avLst/>
            </a:prstGeom>
            <a:ln w="25400">
              <a:solidFill>
                <a:srgbClr val="31A7FE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flipH="1">
              <a:off x="6180862" y="2993697"/>
              <a:ext cx="157942" cy="522721"/>
            </a:xfrm>
            <a:prstGeom prst="straightConnector1">
              <a:avLst/>
            </a:prstGeom>
            <a:ln w="25400">
              <a:solidFill>
                <a:srgbClr val="31A7FE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>
              <a:off x="6472642" y="3000845"/>
              <a:ext cx="209754" cy="515573"/>
            </a:xfrm>
            <a:prstGeom prst="straightConnector1">
              <a:avLst/>
            </a:prstGeom>
            <a:ln w="25400">
              <a:solidFill>
                <a:srgbClr val="31A7FE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flipH="1">
              <a:off x="6767393" y="2955731"/>
              <a:ext cx="331895" cy="560687"/>
            </a:xfrm>
            <a:prstGeom prst="straightConnector1">
              <a:avLst/>
            </a:prstGeom>
            <a:ln w="25400">
              <a:solidFill>
                <a:srgbClr val="31A7FE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>
              <a:off x="7291176" y="2964914"/>
              <a:ext cx="218913" cy="549879"/>
            </a:xfrm>
            <a:prstGeom prst="straightConnector1">
              <a:avLst/>
            </a:prstGeom>
            <a:ln w="25400">
              <a:solidFill>
                <a:srgbClr val="31A7FE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5278285" y="2974905"/>
              <a:ext cx="4267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003963"/>
                  </a:solidFill>
                  <a:latin typeface="Perpetua" panose="02020502060401020303" pitchFamily="18" charset="0"/>
                </a:rPr>
                <a:t>0.3</a:t>
              </a:r>
              <a:endParaRPr lang="en-US" sz="1400" dirty="0">
                <a:solidFill>
                  <a:srgbClr val="003963"/>
                </a:solidFill>
                <a:latin typeface="Perpetua" panose="02020502060401020303" pitchFamily="18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906786" y="2996812"/>
              <a:ext cx="4267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003963"/>
                  </a:solidFill>
                  <a:latin typeface="Perpetua" panose="02020502060401020303" pitchFamily="18" charset="0"/>
                </a:rPr>
                <a:t>0.6</a:t>
              </a:r>
              <a:endParaRPr lang="en-US" sz="1400" dirty="0">
                <a:solidFill>
                  <a:srgbClr val="003963"/>
                </a:solidFill>
                <a:latin typeface="Perpetua" panose="02020502060401020303" pitchFamily="18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172549" y="3253183"/>
              <a:ext cx="4267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003963"/>
                  </a:solidFill>
                  <a:latin typeface="Perpetua" panose="02020502060401020303" pitchFamily="18" charset="0"/>
                </a:rPr>
                <a:t>0.8</a:t>
              </a:r>
              <a:endParaRPr lang="en-US" sz="1400" dirty="0">
                <a:solidFill>
                  <a:srgbClr val="003963"/>
                </a:solidFill>
                <a:latin typeface="Perpetua" panose="02020502060401020303" pitchFamily="18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465922" y="2919741"/>
              <a:ext cx="4267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003963"/>
                  </a:solidFill>
                  <a:latin typeface="Perpetua" panose="02020502060401020303" pitchFamily="18" charset="0"/>
                </a:rPr>
                <a:t>0.5</a:t>
              </a:r>
              <a:endParaRPr lang="en-US" sz="1400" dirty="0">
                <a:solidFill>
                  <a:srgbClr val="003963"/>
                </a:solidFill>
                <a:latin typeface="Perpetua" panose="02020502060401020303" pitchFamily="18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802860" y="3262854"/>
              <a:ext cx="4267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003963"/>
                  </a:solidFill>
                  <a:latin typeface="Perpetua" panose="02020502060401020303" pitchFamily="18" charset="0"/>
                </a:rPr>
                <a:t>0.7</a:t>
              </a:r>
              <a:endParaRPr lang="en-US" sz="1400" dirty="0">
                <a:solidFill>
                  <a:srgbClr val="003963"/>
                </a:solidFill>
                <a:latin typeface="Perpetua" panose="02020502060401020303" pitchFamily="18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7341248" y="2911813"/>
              <a:ext cx="4267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003963"/>
                  </a:solidFill>
                  <a:latin typeface="Perpetua" panose="02020502060401020303" pitchFamily="18" charset="0"/>
                </a:rPr>
                <a:t>0.5</a:t>
              </a:r>
              <a:endParaRPr lang="en-US" sz="1400" dirty="0">
                <a:solidFill>
                  <a:srgbClr val="003963"/>
                </a:solidFill>
                <a:latin typeface="Perpetua" panose="02020502060401020303" pitchFamily="18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585907" y="2346276"/>
              <a:ext cx="4267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003963"/>
                  </a:solidFill>
                  <a:latin typeface="Perpetua" panose="02020502060401020303" pitchFamily="18" charset="0"/>
                </a:rPr>
                <a:t>0.9</a:t>
              </a:r>
              <a:endParaRPr lang="en-US" sz="1400" dirty="0">
                <a:solidFill>
                  <a:srgbClr val="003963"/>
                </a:solidFill>
                <a:latin typeface="Perpetua" panose="02020502060401020303" pitchFamily="18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203764" y="2062470"/>
              <a:ext cx="59439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003963"/>
                  </a:solidFill>
                  <a:latin typeface="Perpetua" panose="02020502060401020303" pitchFamily="18" charset="0"/>
                </a:rPr>
                <a:t>0.72</a:t>
              </a:r>
              <a:endParaRPr lang="en-US" sz="1400" dirty="0">
                <a:solidFill>
                  <a:srgbClr val="003963"/>
                </a:solidFill>
                <a:latin typeface="Perpetua" panose="02020502060401020303" pitchFamily="18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6499498" y="2466027"/>
              <a:ext cx="55682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003963"/>
                  </a:solidFill>
                  <a:latin typeface="Perpetua" panose="02020502060401020303" pitchFamily="18" charset="0"/>
                </a:rPr>
                <a:t>0.71</a:t>
              </a:r>
              <a:endParaRPr lang="en-US" sz="1400" dirty="0">
                <a:solidFill>
                  <a:srgbClr val="003963"/>
                </a:solidFill>
                <a:latin typeface="Perpetua" panose="02020502060401020303" pitchFamily="18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6994086" y="2173306"/>
              <a:ext cx="4267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003963"/>
                  </a:solidFill>
                  <a:latin typeface="Perpetua" panose="02020502060401020303" pitchFamily="18" charset="0"/>
                </a:rPr>
                <a:t>0.1</a:t>
              </a:r>
              <a:endParaRPr lang="en-US" sz="1400" dirty="0">
                <a:solidFill>
                  <a:srgbClr val="003963"/>
                </a:solidFill>
                <a:latin typeface="Perpetua" panose="02020502060401020303" pitchFamily="18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471129" y="1322897"/>
              <a:ext cx="20615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003963"/>
                  </a:solidFill>
                  <a:latin typeface="Perpetua" panose="02020502060401020303" pitchFamily="18" charset="0"/>
                </a:rPr>
                <a:t>G</a:t>
              </a:r>
              <a:endParaRPr lang="en-US" sz="2400" dirty="0">
                <a:solidFill>
                  <a:srgbClr val="003963"/>
                </a:solidFill>
                <a:latin typeface="Perpetua" panose="02020502060401020303" pitchFamily="18" charset="0"/>
              </a:endParaRPr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3979498" y="3887524"/>
            <a:ext cx="492412" cy="529593"/>
            <a:chOff x="3699082" y="4143556"/>
            <a:chExt cx="492412" cy="529593"/>
          </a:xfrm>
        </p:grpSpPr>
        <p:cxnSp>
          <p:nvCxnSpPr>
            <p:cNvPr id="70" name="Straight Arrow Connector 69"/>
            <p:cNvCxnSpPr/>
            <p:nvPr/>
          </p:nvCxnSpPr>
          <p:spPr>
            <a:xfrm flipH="1">
              <a:off x="3894799" y="4143556"/>
              <a:ext cx="296695" cy="529593"/>
            </a:xfrm>
            <a:prstGeom prst="straightConnector1">
              <a:avLst/>
            </a:prstGeom>
            <a:ln w="25400">
              <a:solidFill>
                <a:srgbClr val="31A7FE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TextBox 75"/>
            <p:cNvSpPr txBox="1"/>
            <p:nvPr/>
          </p:nvSpPr>
          <p:spPr>
            <a:xfrm>
              <a:off x="3699082" y="4144860"/>
              <a:ext cx="4267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003963"/>
                  </a:solidFill>
                  <a:latin typeface="Perpetua" panose="02020502060401020303" pitchFamily="18" charset="0"/>
                </a:rPr>
                <a:t>0.3</a:t>
              </a:r>
              <a:endParaRPr lang="en-US" sz="1400" dirty="0">
                <a:solidFill>
                  <a:srgbClr val="003963"/>
                </a:solidFill>
                <a:latin typeface="Perpetua" panose="02020502060401020303" pitchFamily="18" charset="0"/>
              </a:endParaRP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4873762" y="3907620"/>
            <a:ext cx="426720" cy="567263"/>
            <a:chOff x="4593346" y="4163652"/>
            <a:chExt cx="426720" cy="567263"/>
          </a:xfrm>
        </p:grpSpPr>
        <p:cxnSp>
          <p:nvCxnSpPr>
            <p:cNvPr id="72" name="Straight Arrow Connector 71"/>
            <p:cNvCxnSpPr/>
            <p:nvPr/>
          </p:nvCxnSpPr>
          <p:spPr>
            <a:xfrm flipH="1">
              <a:off x="4601659" y="4163652"/>
              <a:ext cx="157942" cy="522721"/>
            </a:xfrm>
            <a:prstGeom prst="straightConnector1">
              <a:avLst/>
            </a:prstGeom>
            <a:ln w="25400">
              <a:solidFill>
                <a:srgbClr val="31A7FE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TextBox 77"/>
            <p:cNvSpPr txBox="1"/>
            <p:nvPr/>
          </p:nvSpPr>
          <p:spPr>
            <a:xfrm>
              <a:off x="4593346" y="4423138"/>
              <a:ext cx="4267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003963"/>
                  </a:solidFill>
                  <a:latin typeface="Perpetua" panose="02020502060401020303" pitchFamily="18" charset="0"/>
                </a:rPr>
                <a:t>0.8</a:t>
              </a:r>
              <a:endParaRPr lang="en-US" sz="1400" dirty="0">
                <a:solidFill>
                  <a:srgbClr val="003963"/>
                </a:solidFill>
                <a:latin typeface="Perpetua" panose="02020502060401020303" pitchFamily="18" charset="0"/>
              </a:endParaRPr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5468606" y="3869654"/>
            <a:ext cx="462187" cy="614900"/>
            <a:chOff x="5188190" y="4125686"/>
            <a:chExt cx="462187" cy="614900"/>
          </a:xfrm>
        </p:grpSpPr>
        <p:cxnSp>
          <p:nvCxnSpPr>
            <p:cNvPr id="74" name="Straight Arrow Connector 73"/>
            <p:cNvCxnSpPr/>
            <p:nvPr/>
          </p:nvCxnSpPr>
          <p:spPr>
            <a:xfrm flipH="1">
              <a:off x="5188190" y="4125686"/>
              <a:ext cx="331895" cy="560687"/>
            </a:xfrm>
            <a:prstGeom prst="straightConnector1">
              <a:avLst/>
            </a:prstGeom>
            <a:ln w="25400">
              <a:solidFill>
                <a:srgbClr val="31A7FE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TextBox 79"/>
            <p:cNvSpPr txBox="1"/>
            <p:nvPr/>
          </p:nvSpPr>
          <p:spPr>
            <a:xfrm>
              <a:off x="5223657" y="4432809"/>
              <a:ext cx="4267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003963"/>
                  </a:solidFill>
                  <a:latin typeface="Perpetua" panose="02020502060401020303" pitchFamily="18" charset="0"/>
                </a:rPr>
                <a:t>0.7</a:t>
              </a:r>
              <a:endParaRPr lang="en-US" sz="1400" dirty="0">
                <a:solidFill>
                  <a:srgbClr val="003963"/>
                </a:solidFill>
                <a:latin typeface="Perpetua" panose="02020502060401020303" pitchFamily="18" charset="0"/>
              </a:endParaRPr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5992389" y="3825736"/>
            <a:ext cx="476792" cy="602980"/>
            <a:chOff x="5711973" y="4081768"/>
            <a:chExt cx="476792" cy="602980"/>
          </a:xfrm>
        </p:grpSpPr>
        <p:cxnSp>
          <p:nvCxnSpPr>
            <p:cNvPr id="75" name="Straight Arrow Connector 74"/>
            <p:cNvCxnSpPr/>
            <p:nvPr/>
          </p:nvCxnSpPr>
          <p:spPr>
            <a:xfrm>
              <a:off x="5711973" y="4134869"/>
              <a:ext cx="218913" cy="549879"/>
            </a:xfrm>
            <a:prstGeom prst="straightConnector1">
              <a:avLst/>
            </a:prstGeom>
            <a:ln w="25400">
              <a:solidFill>
                <a:srgbClr val="31A7FE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TextBox 80"/>
            <p:cNvSpPr txBox="1"/>
            <p:nvPr/>
          </p:nvSpPr>
          <p:spPr>
            <a:xfrm>
              <a:off x="5762045" y="4081768"/>
              <a:ext cx="4267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003963"/>
                  </a:solidFill>
                  <a:latin typeface="Perpetua" panose="02020502060401020303" pitchFamily="18" charset="0"/>
                </a:rPr>
                <a:t>0.5</a:t>
              </a:r>
              <a:endParaRPr lang="en-US" sz="1400" dirty="0">
                <a:solidFill>
                  <a:srgbClr val="003963"/>
                </a:solidFill>
                <a:latin typeface="Perpetua" panose="02020502060401020303" pitchFamily="18" charset="0"/>
              </a:endParaRPr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4287120" y="3036836"/>
            <a:ext cx="568703" cy="604498"/>
            <a:chOff x="4006704" y="3292868"/>
            <a:chExt cx="568703" cy="604498"/>
          </a:xfrm>
        </p:grpSpPr>
        <p:cxnSp>
          <p:nvCxnSpPr>
            <p:cNvPr id="66" name="Straight Arrow Connector 65"/>
            <p:cNvCxnSpPr/>
            <p:nvPr/>
          </p:nvCxnSpPr>
          <p:spPr>
            <a:xfrm flipH="1">
              <a:off x="4315175" y="3292868"/>
              <a:ext cx="260232" cy="604498"/>
            </a:xfrm>
            <a:prstGeom prst="straightConnector1">
              <a:avLst/>
            </a:prstGeom>
            <a:ln w="25400">
              <a:solidFill>
                <a:srgbClr val="31A7FE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TextBox 81"/>
            <p:cNvSpPr txBox="1"/>
            <p:nvPr/>
          </p:nvSpPr>
          <p:spPr>
            <a:xfrm>
              <a:off x="4006704" y="3516231"/>
              <a:ext cx="4267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003963"/>
                  </a:solidFill>
                  <a:latin typeface="Perpetua" panose="02020502060401020303" pitchFamily="18" charset="0"/>
                </a:rPr>
                <a:t>0.9</a:t>
              </a:r>
              <a:endParaRPr lang="en-US" sz="1400" dirty="0">
                <a:solidFill>
                  <a:srgbClr val="003963"/>
                </a:solidFill>
                <a:latin typeface="Perpetua" panose="02020502060401020303" pitchFamily="18" charset="0"/>
              </a:endParaRP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4904977" y="2976393"/>
            <a:ext cx="594397" cy="682004"/>
            <a:chOff x="4624561" y="3232425"/>
            <a:chExt cx="594397" cy="682004"/>
          </a:xfrm>
        </p:grpSpPr>
        <p:cxnSp>
          <p:nvCxnSpPr>
            <p:cNvPr id="67" name="Straight Arrow Connector 66"/>
            <p:cNvCxnSpPr/>
            <p:nvPr/>
          </p:nvCxnSpPr>
          <p:spPr>
            <a:xfrm>
              <a:off x="4697659" y="3316231"/>
              <a:ext cx="97822" cy="598198"/>
            </a:xfrm>
            <a:prstGeom prst="straightConnector1">
              <a:avLst/>
            </a:prstGeom>
            <a:ln w="25400">
              <a:solidFill>
                <a:srgbClr val="31A7FE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TextBox 82"/>
            <p:cNvSpPr txBox="1"/>
            <p:nvPr/>
          </p:nvSpPr>
          <p:spPr>
            <a:xfrm>
              <a:off x="4624561" y="3232425"/>
              <a:ext cx="59439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003963"/>
                  </a:solidFill>
                  <a:latin typeface="Perpetua" panose="02020502060401020303" pitchFamily="18" charset="0"/>
                </a:rPr>
                <a:t>0.72</a:t>
              </a:r>
              <a:endParaRPr lang="en-US" sz="1400" dirty="0">
                <a:solidFill>
                  <a:srgbClr val="003963"/>
                </a:solidFill>
                <a:latin typeface="Perpetua" panose="02020502060401020303" pitchFamily="18" charset="0"/>
              </a:endParaRPr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5607735" y="3058586"/>
            <a:ext cx="514284" cy="582748"/>
            <a:chOff x="5327319" y="3314618"/>
            <a:chExt cx="514284" cy="582748"/>
          </a:xfrm>
        </p:grpSpPr>
        <p:cxnSp>
          <p:nvCxnSpPr>
            <p:cNvPr id="69" name="Straight Arrow Connector 68"/>
            <p:cNvCxnSpPr/>
            <p:nvPr/>
          </p:nvCxnSpPr>
          <p:spPr>
            <a:xfrm>
              <a:off x="5327319" y="3314618"/>
              <a:ext cx="261966" cy="582748"/>
            </a:xfrm>
            <a:prstGeom prst="straightConnector1">
              <a:avLst/>
            </a:prstGeom>
            <a:ln w="25400">
              <a:solidFill>
                <a:srgbClr val="31A7FE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Box 84"/>
            <p:cNvSpPr txBox="1"/>
            <p:nvPr/>
          </p:nvSpPr>
          <p:spPr>
            <a:xfrm>
              <a:off x="5414883" y="3343261"/>
              <a:ext cx="4267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003963"/>
                  </a:solidFill>
                  <a:latin typeface="Perpetua" panose="02020502060401020303" pitchFamily="18" charset="0"/>
                </a:rPr>
                <a:t>0.1</a:t>
              </a:r>
              <a:endParaRPr lang="en-US" sz="1400" dirty="0">
                <a:solidFill>
                  <a:srgbClr val="003963"/>
                </a:solidFill>
                <a:latin typeface="Perpetua" panose="02020502060401020303" pitchFamily="18" charset="0"/>
              </a:endParaRPr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2850510" y="2137162"/>
            <a:ext cx="3933847" cy="2456557"/>
            <a:chOff x="2570094" y="2393194"/>
            <a:chExt cx="3933847" cy="2456557"/>
          </a:xfrm>
        </p:grpSpPr>
        <p:grpSp>
          <p:nvGrpSpPr>
            <p:cNvPr id="94" name="Group 93"/>
            <p:cNvGrpSpPr/>
            <p:nvPr/>
          </p:nvGrpSpPr>
          <p:grpSpPr>
            <a:xfrm>
              <a:off x="3540911" y="2393194"/>
              <a:ext cx="2963030" cy="2456557"/>
              <a:chOff x="3540911" y="2393194"/>
              <a:chExt cx="2963030" cy="2456557"/>
            </a:xfrm>
          </p:grpSpPr>
          <p:sp>
            <p:nvSpPr>
              <p:cNvPr id="50" name="Oval 49"/>
              <p:cNvSpPr/>
              <p:nvPr/>
            </p:nvSpPr>
            <p:spPr>
              <a:xfrm>
                <a:off x="4575407" y="3080706"/>
                <a:ext cx="133003" cy="141317"/>
              </a:xfrm>
              <a:prstGeom prst="ellipse">
                <a:avLst/>
              </a:prstGeom>
              <a:solidFill>
                <a:srgbClr val="31A7FE"/>
              </a:solidFill>
              <a:ln w="25400">
                <a:solidFill>
                  <a:srgbClr val="31A7FE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5217324" y="3080705"/>
                <a:ext cx="133003" cy="141317"/>
              </a:xfrm>
              <a:prstGeom prst="ellipse">
                <a:avLst/>
              </a:prstGeom>
              <a:solidFill>
                <a:srgbClr val="31A7FE"/>
              </a:solidFill>
              <a:ln w="25400">
                <a:solidFill>
                  <a:srgbClr val="31A7FE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4208650" y="3954635"/>
                <a:ext cx="133003" cy="141317"/>
              </a:xfrm>
              <a:prstGeom prst="ellipse">
                <a:avLst/>
              </a:prstGeom>
              <a:solidFill>
                <a:srgbClr val="31A7FE"/>
              </a:solidFill>
              <a:ln w="25400">
                <a:solidFill>
                  <a:srgbClr val="31A7FE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4754303" y="3954949"/>
                <a:ext cx="133003" cy="141317"/>
              </a:xfrm>
              <a:prstGeom prst="ellipse">
                <a:avLst/>
              </a:prstGeom>
              <a:solidFill>
                <a:srgbClr val="31A7FE"/>
              </a:solidFill>
              <a:ln w="25400">
                <a:solidFill>
                  <a:srgbClr val="31A7FE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5549598" y="3946785"/>
                <a:ext cx="133003" cy="141317"/>
              </a:xfrm>
              <a:prstGeom prst="ellipse">
                <a:avLst/>
              </a:prstGeom>
              <a:solidFill>
                <a:srgbClr val="31A7FE"/>
              </a:solidFill>
              <a:ln w="25400">
                <a:solidFill>
                  <a:srgbClr val="31A7FE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3792998" y="4686373"/>
                <a:ext cx="133003" cy="141317"/>
              </a:xfrm>
              <a:prstGeom prst="ellipse">
                <a:avLst/>
              </a:prstGeom>
              <a:solidFill>
                <a:srgbClr val="31A7FE"/>
              </a:solidFill>
              <a:ln w="25400">
                <a:solidFill>
                  <a:srgbClr val="31A7FE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4468655" y="4697459"/>
                <a:ext cx="133003" cy="141317"/>
              </a:xfrm>
              <a:prstGeom prst="ellipse">
                <a:avLst/>
              </a:prstGeom>
              <a:solidFill>
                <a:srgbClr val="31A7FE"/>
              </a:solidFill>
              <a:ln w="25400">
                <a:solidFill>
                  <a:srgbClr val="31A7FE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120467" y="4708434"/>
                <a:ext cx="133003" cy="141317"/>
              </a:xfrm>
              <a:prstGeom prst="ellipse">
                <a:avLst/>
              </a:prstGeom>
              <a:solidFill>
                <a:srgbClr val="31A7FE"/>
              </a:solidFill>
              <a:ln w="25400">
                <a:solidFill>
                  <a:srgbClr val="31A7FE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5930886" y="4708434"/>
                <a:ext cx="133003" cy="141317"/>
              </a:xfrm>
              <a:prstGeom prst="ellipse">
                <a:avLst/>
              </a:prstGeom>
              <a:solidFill>
                <a:srgbClr val="31A7FE"/>
              </a:solidFill>
              <a:ln w="25400">
                <a:solidFill>
                  <a:srgbClr val="31A7FE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TextBox 85"/>
              <p:cNvSpPr txBox="1"/>
              <p:nvPr/>
            </p:nvSpPr>
            <p:spPr>
              <a:xfrm>
                <a:off x="3540911" y="2393194"/>
                <a:ext cx="29630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>
                    <a:solidFill>
                      <a:srgbClr val="003963"/>
                    </a:solidFill>
                    <a:latin typeface="Perpetua" panose="02020502060401020303" pitchFamily="18" charset="0"/>
                  </a:rPr>
                  <a:t>T</a:t>
                </a:r>
                <a:r>
                  <a:rPr lang="en-US" sz="2400" baseline="30000" dirty="0" smtClean="0">
                    <a:solidFill>
                      <a:srgbClr val="003963"/>
                    </a:solidFill>
                    <a:latin typeface="Perpetua" panose="02020502060401020303" pitchFamily="18" charset="0"/>
                  </a:rPr>
                  <a:t>*</a:t>
                </a:r>
                <a:endParaRPr lang="en-US" sz="2400" baseline="30000" dirty="0">
                  <a:solidFill>
                    <a:srgbClr val="003963"/>
                  </a:solidFill>
                  <a:latin typeface="Perpetua" panose="02020502060401020303" pitchFamily="18" charset="0"/>
                </a:endParaRPr>
              </a:p>
            </p:txBody>
          </p:sp>
        </p:grpSp>
        <p:grpSp>
          <p:nvGrpSpPr>
            <p:cNvPr id="97" name="Group 96"/>
            <p:cNvGrpSpPr/>
            <p:nvPr/>
          </p:nvGrpSpPr>
          <p:grpSpPr>
            <a:xfrm>
              <a:off x="2570094" y="2932998"/>
              <a:ext cx="1450215" cy="886382"/>
              <a:chOff x="2570094" y="2932998"/>
              <a:chExt cx="1450215" cy="886382"/>
            </a:xfrm>
          </p:grpSpPr>
          <p:sp>
            <p:nvSpPr>
              <p:cNvPr id="95" name="Right Arrow 94"/>
              <p:cNvSpPr/>
              <p:nvPr/>
            </p:nvSpPr>
            <p:spPr>
              <a:xfrm>
                <a:off x="2837518" y="3599020"/>
                <a:ext cx="963858" cy="220360"/>
              </a:xfrm>
              <a:prstGeom prst="rightArrow">
                <a:avLst/>
              </a:prstGeom>
              <a:solidFill>
                <a:srgbClr val="31A7FE"/>
              </a:solidFill>
              <a:ln>
                <a:solidFill>
                  <a:srgbClr val="31A7F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TextBox 95"/>
              <p:cNvSpPr txBox="1"/>
              <p:nvPr/>
            </p:nvSpPr>
            <p:spPr>
              <a:xfrm>
                <a:off x="2570094" y="2932998"/>
                <a:ext cx="145021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>
                    <a:solidFill>
                      <a:srgbClr val="003963"/>
                    </a:solidFill>
                    <a:latin typeface="Perpetua" panose="02020502060401020303" pitchFamily="18" charset="0"/>
                  </a:rPr>
                  <a:t>Tree sparsification</a:t>
                </a:r>
                <a:endParaRPr lang="en-US" sz="2000" dirty="0">
                  <a:solidFill>
                    <a:srgbClr val="003963"/>
                  </a:solidFill>
                  <a:latin typeface="Perpetua" panose="02020502060401020303" pitchFamily="18" charset="0"/>
                </a:endParaRPr>
              </a:p>
            </p:txBody>
          </p:sp>
        </p:grpSp>
      </p:grpSp>
      <p:grpSp>
        <p:nvGrpSpPr>
          <p:cNvPr id="102" name="Group 101"/>
          <p:cNvGrpSpPr/>
          <p:nvPr/>
        </p:nvGrpSpPr>
        <p:grpSpPr>
          <a:xfrm>
            <a:off x="6147287" y="2678265"/>
            <a:ext cx="2128044" cy="941406"/>
            <a:chOff x="6147287" y="2934297"/>
            <a:chExt cx="2128044" cy="941406"/>
          </a:xfrm>
        </p:grpSpPr>
        <p:sp>
          <p:nvSpPr>
            <p:cNvPr id="99" name="Right Arrow 98"/>
            <p:cNvSpPr/>
            <p:nvPr/>
          </p:nvSpPr>
          <p:spPr>
            <a:xfrm>
              <a:off x="6414711" y="3600319"/>
              <a:ext cx="963858" cy="220360"/>
            </a:xfrm>
            <a:prstGeom prst="rightArrow">
              <a:avLst/>
            </a:prstGeom>
            <a:solidFill>
              <a:srgbClr val="31A7FE"/>
            </a:solidFill>
            <a:ln>
              <a:solidFill>
                <a:srgbClr val="31A7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6147287" y="2934297"/>
              <a:ext cx="145021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003963"/>
                  </a:solidFill>
                  <a:latin typeface="Perpetua" panose="02020502060401020303" pitchFamily="18" charset="0"/>
                </a:rPr>
                <a:t>Gain estimation</a:t>
              </a:r>
              <a:endParaRPr lang="en-US" sz="2000" dirty="0">
                <a:solidFill>
                  <a:srgbClr val="003963"/>
                </a:solidFill>
                <a:latin typeface="Perpetua" panose="02020502060401020303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1" name="TextBox 100"/>
                <p:cNvSpPr txBox="1"/>
                <p:nvPr/>
              </p:nvSpPr>
              <p:spPr>
                <a:xfrm>
                  <a:off x="7611688" y="3492521"/>
                  <a:ext cx="663643" cy="38318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̃"/>
                            <m:ctrlPr>
                              <a:rPr lang="en-US" sz="2400" i="1" smtClean="0">
                                <a:solidFill>
                                  <a:srgbClr val="00396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rgbClr val="003963"/>
                                </a:solidFill>
                                <a:latin typeface="Cambria Math" panose="02040503050406030204" pitchFamily="18" charset="0"/>
                              </a:rPr>
                              <m:t>Gain</m:t>
                            </m:r>
                          </m:e>
                        </m:acc>
                      </m:oMath>
                    </m:oMathPara>
                  </a14:m>
                  <a:endParaRPr lang="en-US" sz="2400" dirty="0">
                    <a:solidFill>
                      <a:srgbClr val="003963"/>
                    </a:solidFill>
                  </a:endParaRPr>
                </a:p>
              </p:txBody>
            </p:sp>
          </mc:Choice>
          <mc:Fallback xmlns="">
            <p:sp>
              <p:nvSpPr>
                <p:cNvPr id="101" name="TextBox 10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11688" y="3492521"/>
                  <a:ext cx="663643" cy="38318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11009" t="-22222" r="-21101" b="-476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custDataLst>
      <p:tags r:id="rId1"/>
    </p:custDataLst>
    <p:extLst>
      <p:ext uri="{BB962C8B-B14F-4D97-AF65-F5344CB8AC3E}">
        <p14:creationId xmlns:p14="http://schemas.microsoft.com/office/powerpoint/2010/main" val="3340842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148"/>
    </mc:Choice>
    <mc:Fallback xmlns="">
      <p:transition spd="slow" advTm="621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5803"/>
            <a:ext cx="7886700" cy="901816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003963"/>
                </a:solidFill>
                <a:latin typeface="Perpetua" panose="02020502060401020303" pitchFamily="18" charset="0"/>
              </a:rPr>
              <a:t>Multi-Tree Approximation</a:t>
            </a:r>
            <a:endParaRPr lang="en-US" sz="4000" dirty="0">
              <a:solidFill>
                <a:srgbClr val="003963"/>
              </a:solidFill>
              <a:latin typeface="Perpetua" panose="02020502060401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55924"/>
            <a:ext cx="7886700" cy="5097312"/>
          </a:xfrm>
        </p:spPr>
        <p:txBody>
          <a:bodyPr/>
          <a:lstStyle/>
          <a:p>
            <a:pPr>
              <a:buSzPct val="75000"/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3963"/>
                </a:solidFill>
                <a:latin typeface="Perpetua" panose="02020502060401020303" pitchFamily="18" charset="0"/>
              </a:rPr>
              <a:t>Sample multiple trees from an alert graph </a:t>
            </a:r>
          </a:p>
          <a:p>
            <a:pPr>
              <a:buSzPct val="75000"/>
              <a:buFont typeface="Wingdings" panose="05000000000000000000" pitchFamily="2" charset="2"/>
              <a:buChar char="Ø"/>
            </a:pPr>
            <a:endParaRPr lang="en-US" dirty="0">
              <a:solidFill>
                <a:srgbClr val="003963"/>
              </a:solidFill>
              <a:latin typeface="Perpetua" panose="02020502060401020303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552E6-E4C7-4957-9BF4-BE8AFCD13747}" type="slidenum">
              <a:rPr lang="en-US" smtClean="0">
                <a:solidFill>
                  <a:srgbClr val="003963"/>
                </a:solidFill>
              </a:rPr>
              <a:t>14</a:t>
            </a:fld>
            <a:endParaRPr lang="en-US" dirty="0">
              <a:solidFill>
                <a:srgbClr val="003963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13677" y="2715549"/>
            <a:ext cx="2489683" cy="2275411"/>
            <a:chOff x="5278285" y="1404385"/>
            <a:chExt cx="2489683" cy="2275411"/>
          </a:xfrm>
        </p:grpSpPr>
        <p:sp>
          <p:nvSpPr>
            <p:cNvPr id="7" name="Oval 6"/>
            <p:cNvSpPr/>
            <p:nvPr/>
          </p:nvSpPr>
          <p:spPr>
            <a:xfrm>
              <a:off x="6154610" y="1910751"/>
              <a:ext cx="133003" cy="141317"/>
            </a:xfrm>
            <a:prstGeom prst="ellipse">
              <a:avLst/>
            </a:prstGeom>
            <a:solidFill>
              <a:srgbClr val="31A7FE"/>
            </a:solidFill>
            <a:ln w="25400">
              <a:solidFill>
                <a:srgbClr val="31A7FE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6796527" y="1910750"/>
              <a:ext cx="133003" cy="141317"/>
            </a:xfrm>
            <a:prstGeom prst="ellipse">
              <a:avLst/>
            </a:prstGeom>
            <a:solidFill>
              <a:srgbClr val="31A7FE"/>
            </a:solidFill>
            <a:ln w="25400">
              <a:solidFill>
                <a:srgbClr val="31A7FE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5787853" y="2784680"/>
              <a:ext cx="133003" cy="141317"/>
            </a:xfrm>
            <a:prstGeom prst="ellipse">
              <a:avLst/>
            </a:prstGeom>
            <a:solidFill>
              <a:srgbClr val="31A7FE"/>
            </a:solidFill>
            <a:ln w="25400">
              <a:solidFill>
                <a:srgbClr val="31A7FE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6333506" y="2784994"/>
              <a:ext cx="133003" cy="141317"/>
            </a:xfrm>
            <a:prstGeom prst="ellipse">
              <a:avLst/>
            </a:prstGeom>
            <a:solidFill>
              <a:srgbClr val="31A7FE"/>
            </a:solidFill>
            <a:ln w="25400">
              <a:solidFill>
                <a:srgbClr val="31A7FE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7128801" y="2776830"/>
              <a:ext cx="133003" cy="141317"/>
            </a:xfrm>
            <a:prstGeom prst="ellipse">
              <a:avLst/>
            </a:prstGeom>
            <a:solidFill>
              <a:srgbClr val="31A7FE"/>
            </a:solidFill>
            <a:ln w="25400">
              <a:solidFill>
                <a:srgbClr val="31A7FE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5372201" y="3516418"/>
              <a:ext cx="133003" cy="141317"/>
            </a:xfrm>
            <a:prstGeom prst="ellipse">
              <a:avLst/>
            </a:prstGeom>
            <a:solidFill>
              <a:srgbClr val="31A7FE"/>
            </a:solidFill>
            <a:ln w="25400">
              <a:solidFill>
                <a:srgbClr val="31A7FE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6047858" y="3527504"/>
              <a:ext cx="133003" cy="141317"/>
            </a:xfrm>
            <a:prstGeom prst="ellipse">
              <a:avLst/>
            </a:prstGeom>
            <a:solidFill>
              <a:srgbClr val="31A7FE"/>
            </a:solidFill>
            <a:ln w="25400">
              <a:solidFill>
                <a:srgbClr val="31A7FE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6699670" y="3538479"/>
              <a:ext cx="133003" cy="141317"/>
            </a:xfrm>
            <a:prstGeom prst="ellipse">
              <a:avLst/>
            </a:prstGeom>
            <a:solidFill>
              <a:srgbClr val="31A7FE"/>
            </a:solidFill>
            <a:ln w="25400">
              <a:solidFill>
                <a:srgbClr val="31A7FE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7510089" y="3538479"/>
              <a:ext cx="133003" cy="141317"/>
            </a:xfrm>
            <a:prstGeom prst="ellipse">
              <a:avLst/>
            </a:prstGeom>
            <a:solidFill>
              <a:srgbClr val="31A7FE"/>
            </a:solidFill>
            <a:ln w="25400">
              <a:solidFill>
                <a:srgbClr val="31A7FE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 flipH="1">
              <a:off x="5894378" y="2122913"/>
              <a:ext cx="260232" cy="604498"/>
            </a:xfrm>
            <a:prstGeom prst="straightConnector1">
              <a:avLst/>
            </a:prstGeom>
            <a:ln w="25400">
              <a:solidFill>
                <a:srgbClr val="31A7FE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6276862" y="2146276"/>
              <a:ext cx="97822" cy="598198"/>
            </a:xfrm>
            <a:prstGeom prst="straightConnector1">
              <a:avLst/>
            </a:prstGeom>
            <a:ln w="25400">
              <a:solidFill>
                <a:srgbClr val="31A7FE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flipH="1">
              <a:off x="6493470" y="2122913"/>
              <a:ext cx="309306" cy="621561"/>
            </a:xfrm>
            <a:prstGeom prst="straightConnector1">
              <a:avLst/>
            </a:prstGeom>
            <a:ln w="25400">
              <a:solidFill>
                <a:srgbClr val="31A7FE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>
              <a:off x="6906522" y="2144663"/>
              <a:ext cx="261966" cy="582748"/>
            </a:xfrm>
            <a:prstGeom prst="straightConnector1">
              <a:avLst/>
            </a:prstGeom>
            <a:ln w="25400">
              <a:solidFill>
                <a:srgbClr val="31A7FE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flipH="1">
              <a:off x="5474002" y="2973601"/>
              <a:ext cx="296695" cy="529593"/>
            </a:xfrm>
            <a:prstGeom prst="straightConnector1">
              <a:avLst/>
            </a:prstGeom>
            <a:ln w="25400">
              <a:solidFill>
                <a:srgbClr val="31A7FE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>
              <a:off x="5928113" y="3002147"/>
              <a:ext cx="169482" cy="514271"/>
            </a:xfrm>
            <a:prstGeom prst="straightConnector1">
              <a:avLst/>
            </a:prstGeom>
            <a:ln w="25400">
              <a:solidFill>
                <a:srgbClr val="31A7FE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flipH="1">
              <a:off x="6180862" y="2993697"/>
              <a:ext cx="157942" cy="522721"/>
            </a:xfrm>
            <a:prstGeom prst="straightConnector1">
              <a:avLst/>
            </a:prstGeom>
            <a:ln w="25400">
              <a:solidFill>
                <a:srgbClr val="31A7FE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>
              <a:off x="6472642" y="3000845"/>
              <a:ext cx="209754" cy="515573"/>
            </a:xfrm>
            <a:prstGeom prst="straightConnector1">
              <a:avLst/>
            </a:prstGeom>
            <a:ln w="25400">
              <a:solidFill>
                <a:srgbClr val="31A7FE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flipH="1">
              <a:off x="6767393" y="2955731"/>
              <a:ext cx="331895" cy="560687"/>
            </a:xfrm>
            <a:prstGeom prst="straightConnector1">
              <a:avLst/>
            </a:prstGeom>
            <a:ln w="25400">
              <a:solidFill>
                <a:srgbClr val="31A7FE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>
              <a:off x="7291176" y="2964914"/>
              <a:ext cx="218913" cy="549879"/>
            </a:xfrm>
            <a:prstGeom prst="straightConnector1">
              <a:avLst/>
            </a:prstGeom>
            <a:ln w="25400">
              <a:solidFill>
                <a:srgbClr val="31A7FE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5278285" y="2974905"/>
              <a:ext cx="4267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003963"/>
                  </a:solidFill>
                  <a:latin typeface="Perpetua" panose="02020502060401020303" pitchFamily="18" charset="0"/>
                </a:rPr>
                <a:t>0.3</a:t>
              </a:r>
              <a:endParaRPr lang="en-US" sz="1400" dirty="0">
                <a:solidFill>
                  <a:srgbClr val="003963"/>
                </a:solidFill>
                <a:latin typeface="Perpetua" panose="02020502060401020303" pitchFamily="18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906786" y="2996812"/>
              <a:ext cx="4267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003963"/>
                  </a:solidFill>
                  <a:latin typeface="Perpetua" panose="02020502060401020303" pitchFamily="18" charset="0"/>
                </a:rPr>
                <a:t>0.6</a:t>
              </a:r>
              <a:endParaRPr lang="en-US" sz="1400" dirty="0">
                <a:solidFill>
                  <a:srgbClr val="003963"/>
                </a:solidFill>
                <a:latin typeface="Perpetua" panose="02020502060401020303" pitchFamily="18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172549" y="3253183"/>
              <a:ext cx="4267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003963"/>
                  </a:solidFill>
                  <a:latin typeface="Perpetua" panose="02020502060401020303" pitchFamily="18" charset="0"/>
                </a:rPr>
                <a:t>0.8</a:t>
              </a:r>
              <a:endParaRPr lang="en-US" sz="1400" dirty="0">
                <a:solidFill>
                  <a:srgbClr val="003963"/>
                </a:solidFill>
                <a:latin typeface="Perpetua" panose="02020502060401020303" pitchFamily="18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465922" y="2919741"/>
              <a:ext cx="4267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003963"/>
                  </a:solidFill>
                  <a:latin typeface="Perpetua" panose="02020502060401020303" pitchFamily="18" charset="0"/>
                </a:rPr>
                <a:t>0.5</a:t>
              </a:r>
              <a:endParaRPr lang="en-US" sz="1400" dirty="0">
                <a:solidFill>
                  <a:srgbClr val="003963"/>
                </a:solidFill>
                <a:latin typeface="Perpetua" panose="02020502060401020303" pitchFamily="18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802860" y="3262854"/>
              <a:ext cx="4267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003963"/>
                  </a:solidFill>
                  <a:latin typeface="Perpetua" panose="02020502060401020303" pitchFamily="18" charset="0"/>
                </a:rPr>
                <a:t>0.7</a:t>
              </a:r>
              <a:endParaRPr lang="en-US" sz="1400" dirty="0">
                <a:solidFill>
                  <a:srgbClr val="003963"/>
                </a:solidFill>
                <a:latin typeface="Perpetua" panose="02020502060401020303" pitchFamily="18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7341248" y="2911813"/>
              <a:ext cx="4267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003963"/>
                  </a:solidFill>
                  <a:latin typeface="Perpetua" panose="02020502060401020303" pitchFamily="18" charset="0"/>
                </a:rPr>
                <a:t>0.5</a:t>
              </a:r>
              <a:endParaRPr lang="en-US" sz="1400" dirty="0">
                <a:solidFill>
                  <a:srgbClr val="003963"/>
                </a:solidFill>
                <a:latin typeface="Perpetua" panose="02020502060401020303" pitchFamily="18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585907" y="2346276"/>
              <a:ext cx="4267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003963"/>
                  </a:solidFill>
                  <a:latin typeface="Perpetua" panose="02020502060401020303" pitchFamily="18" charset="0"/>
                </a:rPr>
                <a:t>0.9</a:t>
              </a:r>
              <a:endParaRPr lang="en-US" sz="1400" dirty="0">
                <a:solidFill>
                  <a:srgbClr val="003963"/>
                </a:solidFill>
                <a:latin typeface="Perpetua" panose="02020502060401020303" pitchFamily="18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203764" y="2062470"/>
              <a:ext cx="59439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003963"/>
                  </a:solidFill>
                  <a:latin typeface="Perpetua" panose="02020502060401020303" pitchFamily="18" charset="0"/>
                </a:rPr>
                <a:t>0.72</a:t>
              </a:r>
              <a:endParaRPr lang="en-US" sz="1400" dirty="0">
                <a:solidFill>
                  <a:srgbClr val="003963"/>
                </a:solidFill>
                <a:latin typeface="Perpetua" panose="02020502060401020303" pitchFamily="18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499498" y="2466027"/>
              <a:ext cx="55682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003963"/>
                  </a:solidFill>
                  <a:latin typeface="Perpetua" panose="02020502060401020303" pitchFamily="18" charset="0"/>
                </a:rPr>
                <a:t>0.71</a:t>
              </a:r>
              <a:endParaRPr lang="en-US" sz="1400" dirty="0">
                <a:solidFill>
                  <a:srgbClr val="003963"/>
                </a:solidFill>
                <a:latin typeface="Perpetua" panose="02020502060401020303" pitchFamily="18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994086" y="2173306"/>
              <a:ext cx="4267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003963"/>
                  </a:solidFill>
                  <a:latin typeface="Perpetua" panose="02020502060401020303" pitchFamily="18" charset="0"/>
                </a:rPr>
                <a:t>0.1</a:t>
              </a:r>
              <a:endParaRPr lang="en-US" sz="1400" dirty="0">
                <a:solidFill>
                  <a:srgbClr val="003963"/>
                </a:solidFill>
                <a:latin typeface="Perpetua" panose="02020502060401020303" pitchFamily="18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529479" y="1404385"/>
              <a:ext cx="20615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003963"/>
                  </a:solidFill>
                  <a:latin typeface="Perpetua" panose="02020502060401020303" pitchFamily="18" charset="0"/>
                </a:rPr>
                <a:t>G</a:t>
              </a:r>
              <a:endParaRPr lang="en-US" sz="2400" dirty="0">
                <a:solidFill>
                  <a:srgbClr val="003963"/>
                </a:solidFill>
                <a:latin typeface="Perpetua" panose="02020502060401020303" pitchFamily="18" charset="0"/>
              </a:endParaRPr>
            </a:p>
          </p:txBody>
        </p:sp>
      </p:grpSp>
      <p:grpSp>
        <p:nvGrpSpPr>
          <p:cNvPr id="146" name="Group 145"/>
          <p:cNvGrpSpPr/>
          <p:nvPr/>
        </p:nvGrpSpPr>
        <p:grpSpPr>
          <a:xfrm>
            <a:off x="2706427" y="1654591"/>
            <a:ext cx="3272903" cy="4658283"/>
            <a:chOff x="2706427" y="1654591"/>
            <a:chExt cx="3272903" cy="4658283"/>
          </a:xfrm>
        </p:grpSpPr>
        <p:grpSp>
          <p:nvGrpSpPr>
            <p:cNvPr id="145" name="Group 144"/>
            <p:cNvGrpSpPr/>
            <p:nvPr/>
          </p:nvGrpSpPr>
          <p:grpSpPr>
            <a:xfrm>
              <a:off x="2706427" y="3111759"/>
              <a:ext cx="1062779" cy="1111218"/>
              <a:chOff x="2706427" y="3111759"/>
              <a:chExt cx="1062779" cy="1111218"/>
            </a:xfrm>
          </p:grpSpPr>
          <p:sp>
            <p:nvSpPr>
              <p:cNvPr id="44" name="Right Arrow 43"/>
              <p:cNvSpPr/>
              <p:nvPr/>
            </p:nvSpPr>
            <p:spPr>
              <a:xfrm>
                <a:off x="2842202" y="3822760"/>
                <a:ext cx="927004" cy="400217"/>
              </a:xfrm>
              <a:prstGeom prst="rightArrow">
                <a:avLst/>
              </a:prstGeom>
              <a:solidFill>
                <a:srgbClr val="31A7FE"/>
              </a:solidFill>
              <a:ln>
                <a:solidFill>
                  <a:srgbClr val="31A7F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2706427" y="3111759"/>
                <a:ext cx="105127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>
                    <a:solidFill>
                      <a:srgbClr val="003963"/>
                    </a:solidFill>
                    <a:latin typeface="Perpetua" panose="02020502060401020303" pitchFamily="18" charset="0"/>
                  </a:rPr>
                  <a:t>Tree sampling</a:t>
                </a:r>
                <a:endParaRPr lang="en-US" sz="2000" dirty="0">
                  <a:solidFill>
                    <a:srgbClr val="003963"/>
                  </a:solidFill>
                  <a:latin typeface="Perpetua" panose="02020502060401020303" pitchFamily="18" charset="0"/>
                </a:endParaRPr>
              </a:p>
            </p:txBody>
          </p:sp>
        </p:grpSp>
        <p:grpSp>
          <p:nvGrpSpPr>
            <p:cNvPr id="134" name="Group 133"/>
            <p:cNvGrpSpPr/>
            <p:nvPr/>
          </p:nvGrpSpPr>
          <p:grpSpPr>
            <a:xfrm>
              <a:off x="3869011" y="1654591"/>
              <a:ext cx="2061551" cy="1994797"/>
              <a:chOff x="4417651" y="1654591"/>
              <a:chExt cx="2061551" cy="1994797"/>
            </a:xfrm>
          </p:grpSpPr>
          <p:grpSp>
            <p:nvGrpSpPr>
              <p:cNvPr id="46" name="Group 45"/>
              <p:cNvGrpSpPr/>
              <p:nvPr/>
            </p:nvGrpSpPr>
            <p:grpSpPr>
              <a:xfrm>
                <a:off x="4556466" y="2244857"/>
                <a:ext cx="1716652" cy="1404531"/>
                <a:chOff x="5665975" y="1910750"/>
                <a:chExt cx="1716652" cy="1404531"/>
              </a:xfrm>
            </p:grpSpPr>
            <p:sp>
              <p:nvSpPr>
                <p:cNvPr id="48" name="Oval 47"/>
                <p:cNvSpPr/>
                <p:nvPr/>
              </p:nvSpPr>
              <p:spPr>
                <a:xfrm>
                  <a:off x="6154610" y="1910751"/>
                  <a:ext cx="133003" cy="141317"/>
                </a:xfrm>
                <a:prstGeom prst="ellipse">
                  <a:avLst/>
                </a:prstGeom>
                <a:solidFill>
                  <a:srgbClr val="31A7FE"/>
                </a:solidFill>
                <a:ln w="25400">
                  <a:solidFill>
                    <a:srgbClr val="31A7FE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Oval 48"/>
                <p:cNvSpPr/>
                <p:nvPr/>
              </p:nvSpPr>
              <p:spPr>
                <a:xfrm>
                  <a:off x="6796527" y="1910750"/>
                  <a:ext cx="133003" cy="141317"/>
                </a:xfrm>
                <a:prstGeom prst="ellipse">
                  <a:avLst/>
                </a:prstGeom>
                <a:solidFill>
                  <a:srgbClr val="31A7FE"/>
                </a:solidFill>
                <a:ln w="25400">
                  <a:solidFill>
                    <a:srgbClr val="31A7FE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Oval 49"/>
                <p:cNvSpPr/>
                <p:nvPr/>
              </p:nvSpPr>
              <p:spPr>
                <a:xfrm>
                  <a:off x="5934144" y="2570592"/>
                  <a:ext cx="133003" cy="141317"/>
                </a:xfrm>
                <a:prstGeom prst="ellipse">
                  <a:avLst/>
                </a:prstGeom>
                <a:solidFill>
                  <a:srgbClr val="31A7FE"/>
                </a:solidFill>
                <a:ln w="25400">
                  <a:solidFill>
                    <a:srgbClr val="31A7FE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Oval 50"/>
                <p:cNvSpPr/>
                <p:nvPr/>
              </p:nvSpPr>
              <p:spPr>
                <a:xfrm>
                  <a:off x="6323222" y="2566591"/>
                  <a:ext cx="133003" cy="141317"/>
                </a:xfrm>
                <a:prstGeom prst="ellipse">
                  <a:avLst/>
                </a:prstGeom>
                <a:solidFill>
                  <a:srgbClr val="31A7FE"/>
                </a:solidFill>
                <a:ln w="25400">
                  <a:solidFill>
                    <a:srgbClr val="31A7FE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" name="Oval 51"/>
                <p:cNvSpPr/>
                <p:nvPr/>
              </p:nvSpPr>
              <p:spPr>
                <a:xfrm>
                  <a:off x="7104273" y="2568959"/>
                  <a:ext cx="133003" cy="141317"/>
                </a:xfrm>
                <a:prstGeom prst="ellipse">
                  <a:avLst/>
                </a:prstGeom>
                <a:solidFill>
                  <a:srgbClr val="31A7FE"/>
                </a:solidFill>
                <a:ln w="25400">
                  <a:solidFill>
                    <a:srgbClr val="31A7FE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" name="Oval 52"/>
                <p:cNvSpPr/>
                <p:nvPr/>
              </p:nvSpPr>
              <p:spPr>
                <a:xfrm>
                  <a:off x="5665975" y="3160757"/>
                  <a:ext cx="133003" cy="141317"/>
                </a:xfrm>
                <a:prstGeom prst="ellipse">
                  <a:avLst/>
                </a:prstGeom>
                <a:solidFill>
                  <a:srgbClr val="31A7FE"/>
                </a:solidFill>
                <a:ln w="25400">
                  <a:solidFill>
                    <a:srgbClr val="31A7FE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" name="Oval 53"/>
                <p:cNvSpPr/>
                <p:nvPr/>
              </p:nvSpPr>
              <p:spPr>
                <a:xfrm>
                  <a:off x="6083563" y="3165079"/>
                  <a:ext cx="133003" cy="141317"/>
                </a:xfrm>
                <a:prstGeom prst="ellipse">
                  <a:avLst/>
                </a:prstGeom>
                <a:solidFill>
                  <a:srgbClr val="31A7FE"/>
                </a:solidFill>
                <a:ln w="25400">
                  <a:solidFill>
                    <a:srgbClr val="31A7FE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" name="Oval 54"/>
                <p:cNvSpPr/>
                <p:nvPr/>
              </p:nvSpPr>
              <p:spPr>
                <a:xfrm>
                  <a:off x="6577060" y="3165079"/>
                  <a:ext cx="133003" cy="141317"/>
                </a:xfrm>
                <a:prstGeom prst="ellipse">
                  <a:avLst/>
                </a:prstGeom>
                <a:solidFill>
                  <a:srgbClr val="31A7FE"/>
                </a:solidFill>
                <a:ln w="25400">
                  <a:solidFill>
                    <a:srgbClr val="31A7FE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" name="Oval 55"/>
                <p:cNvSpPr/>
                <p:nvPr/>
              </p:nvSpPr>
              <p:spPr>
                <a:xfrm>
                  <a:off x="7249624" y="3173964"/>
                  <a:ext cx="133003" cy="141317"/>
                </a:xfrm>
                <a:prstGeom prst="ellipse">
                  <a:avLst/>
                </a:prstGeom>
                <a:solidFill>
                  <a:srgbClr val="31A7FE"/>
                </a:solidFill>
                <a:ln w="25400">
                  <a:solidFill>
                    <a:srgbClr val="31A7FE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64" name="Straight Arrow Connector 63"/>
                <p:cNvCxnSpPr/>
                <p:nvPr/>
              </p:nvCxnSpPr>
              <p:spPr>
                <a:xfrm flipH="1">
                  <a:off x="6012854" y="2122913"/>
                  <a:ext cx="141756" cy="383076"/>
                </a:xfrm>
                <a:prstGeom prst="straightConnector1">
                  <a:avLst/>
                </a:prstGeom>
                <a:ln w="25400">
                  <a:solidFill>
                    <a:srgbClr val="31A7FE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Arrow Connector 65"/>
                <p:cNvCxnSpPr/>
                <p:nvPr/>
              </p:nvCxnSpPr>
              <p:spPr>
                <a:xfrm flipH="1">
                  <a:off x="6470861" y="2122913"/>
                  <a:ext cx="331915" cy="383076"/>
                </a:xfrm>
                <a:prstGeom prst="straightConnector1">
                  <a:avLst/>
                </a:prstGeom>
                <a:ln w="25400">
                  <a:solidFill>
                    <a:srgbClr val="31A7FE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Arrow Connector 66"/>
                <p:cNvCxnSpPr/>
                <p:nvPr/>
              </p:nvCxnSpPr>
              <p:spPr>
                <a:xfrm>
                  <a:off x="6906522" y="2144663"/>
                  <a:ext cx="192766" cy="329182"/>
                </a:xfrm>
                <a:prstGeom prst="straightConnector1">
                  <a:avLst/>
                </a:prstGeom>
                <a:ln w="25400">
                  <a:solidFill>
                    <a:srgbClr val="31A7FE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Arrow Connector 67"/>
                <p:cNvCxnSpPr/>
                <p:nvPr/>
              </p:nvCxnSpPr>
              <p:spPr>
                <a:xfrm flipH="1">
                  <a:off x="5797807" y="2777652"/>
                  <a:ext cx="136337" cy="307464"/>
                </a:xfrm>
                <a:prstGeom prst="straightConnector1">
                  <a:avLst/>
                </a:prstGeom>
                <a:ln w="25400">
                  <a:solidFill>
                    <a:srgbClr val="31A7FE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Arrow Connector 69"/>
                <p:cNvCxnSpPr/>
                <p:nvPr/>
              </p:nvCxnSpPr>
              <p:spPr>
                <a:xfrm flipH="1">
                  <a:off x="6243725" y="2761166"/>
                  <a:ext cx="118479" cy="353284"/>
                </a:xfrm>
                <a:prstGeom prst="straightConnector1">
                  <a:avLst/>
                </a:prstGeom>
                <a:ln w="25400">
                  <a:solidFill>
                    <a:srgbClr val="31A7FE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Arrow Connector 70"/>
                <p:cNvCxnSpPr/>
                <p:nvPr/>
              </p:nvCxnSpPr>
              <p:spPr>
                <a:xfrm>
                  <a:off x="6472464" y="2764447"/>
                  <a:ext cx="122260" cy="363721"/>
                </a:xfrm>
                <a:prstGeom prst="straightConnector1">
                  <a:avLst/>
                </a:prstGeom>
                <a:ln w="25400">
                  <a:solidFill>
                    <a:srgbClr val="31A7FE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31" name="TextBox 130"/>
              <p:cNvSpPr txBox="1"/>
              <p:nvPr/>
            </p:nvSpPr>
            <p:spPr>
              <a:xfrm>
                <a:off x="4417651" y="1654591"/>
                <a:ext cx="206155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>
                    <a:solidFill>
                      <a:srgbClr val="003963"/>
                    </a:solidFill>
                    <a:latin typeface="Perpetua" panose="02020502060401020303" pitchFamily="18" charset="0"/>
                  </a:rPr>
                  <a:t>T</a:t>
                </a:r>
                <a:r>
                  <a:rPr lang="en-US" sz="2400" baseline="-25000" dirty="0" smtClean="0">
                    <a:solidFill>
                      <a:srgbClr val="003963"/>
                    </a:solidFill>
                    <a:latin typeface="Perpetua" panose="02020502060401020303" pitchFamily="18" charset="0"/>
                  </a:rPr>
                  <a:t>1</a:t>
                </a:r>
                <a:endParaRPr lang="en-US" sz="2400" baseline="-25000" dirty="0">
                  <a:solidFill>
                    <a:srgbClr val="003963"/>
                  </a:solidFill>
                  <a:latin typeface="Perpetua" panose="02020502060401020303" pitchFamily="18" charset="0"/>
                </a:endParaRPr>
              </a:p>
            </p:txBody>
          </p:sp>
        </p:grpSp>
        <p:grpSp>
          <p:nvGrpSpPr>
            <p:cNvPr id="135" name="Group 134"/>
            <p:cNvGrpSpPr/>
            <p:nvPr/>
          </p:nvGrpSpPr>
          <p:grpSpPr>
            <a:xfrm>
              <a:off x="3917779" y="4380396"/>
              <a:ext cx="2061551" cy="1932478"/>
              <a:chOff x="4417651" y="4380396"/>
              <a:chExt cx="2061551" cy="1932478"/>
            </a:xfrm>
          </p:grpSpPr>
          <p:grpSp>
            <p:nvGrpSpPr>
              <p:cNvPr id="102" name="Group 101"/>
              <p:cNvGrpSpPr/>
              <p:nvPr/>
            </p:nvGrpSpPr>
            <p:grpSpPr>
              <a:xfrm>
                <a:off x="4447909" y="4917228"/>
                <a:ext cx="1814861" cy="1395646"/>
                <a:chOff x="5665975" y="1910750"/>
                <a:chExt cx="1814861" cy="1395646"/>
              </a:xfrm>
            </p:grpSpPr>
            <p:sp>
              <p:nvSpPr>
                <p:cNvPr id="105" name="Oval 104"/>
                <p:cNvSpPr/>
                <p:nvPr/>
              </p:nvSpPr>
              <p:spPr>
                <a:xfrm>
                  <a:off x="6154610" y="1910751"/>
                  <a:ext cx="133003" cy="141317"/>
                </a:xfrm>
                <a:prstGeom prst="ellipse">
                  <a:avLst/>
                </a:prstGeom>
                <a:solidFill>
                  <a:srgbClr val="31A7FE"/>
                </a:solidFill>
                <a:ln w="25400">
                  <a:solidFill>
                    <a:srgbClr val="31A7FE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6" name="Oval 105"/>
                <p:cNvSpPr/>
                <p:nvPr/>
              </p:nvSpPr>
              <p:spPr>
                <a:xfrm>
                  <a:off x="6796527" y="1910750"/>
                  <a:ext cx="133003" cy="141317"/>
                </a:xfrm>
                <a:prstGeom prst="ellipse">
                  <a:avLst/>
                </a:prstGeom>
                <a:solidFill>
                  <a:srgbClr val="31A7FE"/>
                </a:solidFill>
                <a:ln w="25400">
                  <a:solidFill>
                    <a:srgbClr val="31A7FE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7" name="Oval 106"/>
                <p:cNvSpPr/>
                <p:nvPr/>
              </p:nvSpPr>
              <p:spPr>
                <a:xfrm>
                  <a:off x="5934144" y="2570592"/>
                  <a:ext cx="133003" cy="141317"/>
                </a:xfrm>
                <a:prstGeom prst="ellipse">
                  <a:avLst/>
                </a:prstGeom>
                <a:solidFill>
                  <a:srgbClr val="31A7FE"/>
                </a:solidFill>
                <a:ln w="25400">
                  <a:solidFill>
                    <a:srgbClr val="31A7FE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Oval 107"/>
                <p:cNvSpPr/>
                <p:nvPr/>
              </p:nvSpPr>
              <p:spPr>
                <a:xfrm>
                  <a:off x="6323222" y="2566591"/>
                  <a:ext cx="133003" cy="141317"/>
                </a:xfrm>
                <a:prstGeom prst="ellipse">
                  <a:avLst/>
                </a:prstGeom>
                <a:solidFill>
                  <a:srgbClr val="31A7FE"/>
                </a:solidFill>
                <a:ln w="25400">
                  <a:solidFill>
                    <a:srgbClr val="31A7FE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Oval 108"/>
                <p:cNvSpPr/>
                <p:nvPr/>
              </p:nvSpPr>
              <p:spPr>
                <a:xfrm>
                  <a:off x="7104273" y="2568959"/>
                  <a:ext cx="133003" cy="141317"/>
                </a:xfrm>
                <a:prstGeom prst="ellipse">
                  <a:avLst/>
                </a:prstGeom>
                <a:solidFill>
                  <a:srgbClr val="31A7FE"/>
                </a:solidFill>
                <a:ln w="25400">
                  <a:solidFill>
                    <a:srgbClr val="31A7FE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0" name="Oval 109"/>
                <p:cNvSpPr/>
                <p:nvPr/>
              </p:nvSpPr>
              <p:spPr>
                <a:xfrm>
                  <a:off x="5665975" y="3160757"/>
                  <a:ext cx="133003" cy="141317"/>
                </a:xfrm>
                <a:prstGeom prst="ellipse">
                  <a:avLst/>
                </a:prstGeom>
                <a:solidFill>
                  <a:srgbClr val="31A7FE"/>
                </a:solidFill>
                <a:ln w="25400">
                  <a:solidFill>
                    <a:srgbClr val="31A7FE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Oval 110"/>
                <p:cNvSpPr/>
                <p:nvPr/>
              </p:nvSpPr>
              <p:spPr>
                <a:xfrm>
                  <a:off x="6083563" y="3165079"/>
                  <a:ext cx="133003" cy="141317"/>
                </a:xfrm>
                <a:prstGeom prst="ellipse">
                  <a:avLst/>
                </a:prstGeom>
                <a:solidFill>
                  <a:srgbClr val="31A7FE"/>
                </a:solidFill>
                <a:ln w="25400">
                  <a:solidFill>
                    <a:srgbClr val="31A7FE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Oval 111"/>
                <p:cNvSpPr/>
                <p:nvPr/>
              </p:nvSpPr>
              <p:spPr>
                <a:xfrm>
                  <a:off x="6577060" y="3165079"/>
                  <a:ext cx="133003" cy="141317"/>
                </a:xfrm>
                <a:prstGeom prst="ellipse">
                  <a:avLst/>
                </a:prstGeom>
                <a:solidFill>
                  <a:srgbClr val="31A7FE"/>
                </a:solidFill>
                <a:ln w="25400">
                  <a:solidFill>
                    <a:srgbClr val="31A7FE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3" name="Oval 112"/>
                <p:cNvSpPr/>
                <p:nvPr/>
              </p:nvSpPr>
              <p:spPr>
                <a:xfrm>
                  <a:off x="7347833" y="3160756"/>
                  <a:ext cx="133003" cy="141317"/>
                </a:xfrm>
                <a:prstGeom prst="ellipse">
                  <a:avLst/>
                </a:prstGeom>
                <a:solidFill>
                  <a:srgbClr val="31A7FE"/>
                </a:solidFill>
                <a:ln w="25400">
                  <a:solidFill>
                    <a:srgbClr val="31A7FE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21" name="Straight Arrow Connector 120"/>
                <p:cNvCxnSpPr/>
                <p:nvPr/>
              </p:nvCxnSpPr>
              <p:spPr>
                <a:xfrm flipH="1">
                  <a:off x="6012854" y="2122913"/>
                  <a:ext cx="141756" cy="383076"/>
                </a:xfrm>
                <a:prstGeom prst="straightConnector1">
                  <a:avLst/>
                </a:prstGeom>
                <a:ln w="25400">
                  <a:solidFill>
                    <a:srgbClr val="31A7FE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Straight Arrow Connector 122"/>
                <p:cNvCxnSpPr/>
                <p:nvPr/>
              </p:nvCxnSpPr>
              <p:spPr>
                <a:xfrm flipH="1">
                  <a:off x="6470861" y="2122913"/>
                  <a:ext cx="331915" cy="383076"/>
                </a:xfrm>
                <a:prstGeom prst="straightConnector1">
                  <a:avLst/>
                </a:prstGeom>
                <a:ln w="25400">
                  <a:solidFill>
                    <a:srgbClr val="31A7FE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Straight Arrow Connector 123"/>
                <p:cNvCxnSpPr/>
                <p:nvPr/>
              </p:nvCxnSpPr>
              <p:spPr>
                <a:xfrm>
                  <a:off x="6906522" y="2144663"/>
                  <a:ext cx="192766" cy="329182"/>
                </a:xfrm>
                <a:prstGeom prst="straightConnector1">
                  <a:avLst/>
                </a:prstGeom>
                <a:ln w="25400">
                  <a:solidFill>
                    <a:srgbClr val="31A7FE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Straight Arrow Connector 124"/>
                <p:cNvCxnSpPr/>
                <p:nvPr/>
              </p:nvCxnSpPr>
              <p:spPr>
                <a:xfrm flipH="1">
                  <a:off x="5797807" y="2819479"/>
                  <a:ext cx="136338" cy="265637"/>
                </a:xfrm>
                <a:prstGeom prst="straightConnector1">
                  <a:avLst/>
                </a:prstGeom>
                <a:ln w="25400">
                  <a:solidFill>
                    <a:srgbClr val="31A7FE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Straight Arrow Connector 125"/>
                <p:cNvCxnSpPr/>
                <p:nvPr/>
              </p:nvCxnSpPr>
              <p:spPr>
                <a:xfrm>
                  <a:off x="6050423" y="2819479"/>
                  <a:ext cx="77406" cy="308689"/>
                </a:xfrm>
                <a:prstGeom prst="straightConnector1">
                  <a:avLst/>
                </a:prstGeom>
                <a:ln w="25400">
                  <a:solidFill>
                    <a:srgbClr val="31A7FE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Straight Arrow Connector 128"/>
                <p:cNvCxnSpPr/>
                <p:nvPr/>
              </p:nvCxnSpPr>
              <p:spPr>
                <a:xfrm flipH="1">
                  <a:off x="6729319" y="2700858"/>
                  <a:ext cx="371229" cy="384258"/>
                </a:xfrm>
                <a:prstGeom prst="straightConnector1">
                  <a:avLst/>
                </a:prstGeom>
                <a:ln w="25400">
                  <a:solidFill>
                    <a:srgbClr val="31A7FE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Straight Arrow Connector 129"/>
                <p:cNvCxnSpPr/>
                <p:nvPr/>
              </p:nvCxnSpPr>
              <p:spPr>
                <a:xfrm>
                  <a:off x="7253391" y="2720033"/>
                  <a:ext cx="141049" cy="338053"/>
                </a:xfrm>
                <a:prstGeom prst="straightConnector1">
                  <a:avLst/>
                </a:prstGeom>
                <a:ln w="25400">
                  <a:solidFill>
                    <a:srgbClr val="31A7FE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32" name="TextBox 131"/>
              <p:cNvSpPr txBox="1"/>
              <p:nvPr/>
            </p:nvSpPr>
            <p:spPr>
              <a:xfrm>
                <a:off x="4417651" y="4380396"/>
                <a:ext cx="206155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>
                    <a:solidFill>
                      <a:srgbClr val="003963"/>
                    </a:solidFill>
                    <a:latin typeface="Perpetua" panose="02020502060401020303" pitchFamily="18" charset="0"/>
                  </a:rPr>
                  <a:t>T</a:t>
                </a:r>
                <a:r>
                  <a:rPr lang="en-US" sz="2400" baseline="-25000" dirty="0" smtClean="0">
                    <a:solidFill>
                      <a:srgbClr val="003963"/>
                    </a:solidFill>
                    <a:latin typeface="Perpetua" panose="02020502060401020303" pitchFamily="18" charset="0"/>
                  </a:rPr>
                  <a:t>L</a:t>
                </a:r>
                <a:endParaRPr lang="en-US" sz="2400" baseline="-25000" dirty="0">
                  <a:solidFill>
                    <a:srgbClr val="003963"/>
                  </a:solidFill>
                  <a:latin typeface="Perpetua" panose="02020502060401020303" pitchFamily="18" charset="0"/>
                </a:endParaRPr>
              </a:p>
            </p:txBody>
          </p:sp>
        </p:grpSp>
        <p:sp>
          <p:nvSpPr>
            <p:cNvPr id="133" name="TextBox 132"/>
            <p:cNvSpPr txBox="1"/>
            <p:nvPr/>
          </p:nvSpPr>
          <p:spPr>
            <a:xfrm>
              <a:off x="4288187" y="3790411"/>
              <a:ext cx="11384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…….</a:t>
              </a:r>
              <a:endParaRPr lang="en-US" sz="2400" dirty="0"/>
            </a:p>
          </p:txBody>
        </p:sp>
      </p:grpSp>
      <p:grpSp>
        <p:nvGrpSpPr>
          <p:cNvPr id="147" name="Group 146"/>
          <p:cNvGrpSpPr/>
          <p:nvPr/>
        </p:nvGrpSpPr>
        <p:grpSpPr>
          <a:xfrm>
            <a:off x="5707395" y="2053866"/>
            <a:ext cx="2637267" cy="3805910"/>
            <a:chOff x="5707395" y="2053866"/>
            <a:chExt cx="2637267" cy="3805910"/>
          </a:xfrm>
        </p:grpSpPr>
        <p:sp>
          <p:nvSpPr>
            <p:cNvPr id="136" name="Right Arrow 135"/>
            <p:cNvSpPr/>
            <p:nvPr/>
          </p:nvSpPr>
          <p:spPr>
            <a:xfrm>
              <a:off x="5944250" y="2787242"/>
              <a:ext cx="749069" cy="400217"/>
            </a:xfrm>
            <a:prstGeom prst="rightArrow">
              <a:avLst/>
            </a:prstGeom>
            <a:solidFill>
              <a:srgbClr val="31A7FE"/>
            </a:solidFill>
            <a:ln>
              <a:solidFill>
                <a:srgbClr val="31A7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Right Arrow 136"/>
            <p:cNvSpPr/>
            <p:nvPr/>
          </p:nvSpPr>
          <p:spPr>
            <a:xfrm>
              <a:off x="5998791" y="5443618"/>
              <a:ext cx="749069" cy="400217"/>
            </a:xfrm>
            <a:prstGeom prst="rightArrow">
              <a:avLst/>
            </a:prstGeom>
            <a:solidFill>
              <a:srgbClr val="31A7FE"/>
            </a:solidFill>
            <a:ln>
              <a:solidFill>
                <a:srgbClr val="31A7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5707395" y="2053866"/>
              <a:ext cx="120286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003963"/>
                  </a:solidFill>
                  <a:latin typeface="Perpetua" panose="02020502060401020303" pitchFamily="18" charset="0"/>
                </a:rPr>
                <a:t>Gain estimation</a:t>
              </a:r>
              <a:endParaRPr lang="en-US" sz="2000" dirty="0">
                <a:solidFill>
                  <a:srgbClr val="003963"/>
                </a:solidFill>
                <a:latin typeface="Perpetua" panose="02020502060401020303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9" name="TextBox 138"/>
                <p:cNvSpPr txBox="1"/>
                <p:nvPr/>
              </p:nvSpPr>
              <p:spPr>
                <a:xfrm>
                  <a:off x="6213159" y="2747301"/>
                  <a:ext cx="2061551" cy="50796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solidFill>
                                  <a:srgbClr val="00396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rgbClr val="003963"/>
                                </a:solidFill>
                                <a:latin typeface="Cambria Math" panose="02040503050406030204" pitchFamily="18" charset="0"/>
                              </a:rPr>
                              <m:t>Gain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400" i="1" smtClean="0">
                                    <a:solidFill>
                                      <a:srgbClr val="003963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solidFill>
                                      <a:srgbClr val="003963"/>
                                    </a:solidFill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e>
                              <m:sub>
                                <m:r>
                                  <a:rPr lang="en-US" sz="2400" b="0" i="0" smtClean="0">
                                    <a:solidFill>
                                      <a:srgbClr val="003963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rgbClr val="003963"/>
                    </a:solidFill>
                    <a:latin typeface="Perpetua" panose="02020502060401020303" pitchFamily="18" charset="0"/>
                  </a:endParaRPr>
                </a:p>
              </p:txBody>
            </p:sp>
          </mc:Choice>
          <mc:Fallback xmlns="">
            <p:sp>
              <p:nvSpPr>
                <p:cNvPr id="139" name="TextBox 1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13159" y="2747301"/>
                  <a:ext cx="2061551" cy="507960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0" name="TextBox 139"/>
                <p:cNvSpPr txBox="1"/>
                <p:nvPr/>
              </p:nvSpPr>
              <p:spPr>
                <a:xfrm>
                  <a:off x="6283111" y="5351816"/>
                  <a:ext cx="2061551" cy="50796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solidFill>
                                  <a:srgbClr val="00396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rgbClr val="003963"/>
                                </a:solidFill>
                                <a:latin typeface="Cambria Math" panose="02040503050406030204" pitchFamily="18" charset="0"/>
                              </a:rPr>
                              <m:t>Gain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400" i="1" smtClean="0">
                                    <a:solidFill>
                                      <a:srgbClr val="003963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solidFill>
                                      <a:srgbClr val="003963"/>
                                    </a:solidFill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solidFill>
                                      <a:srgbClr val="003963"/>
                                    </a:solidFill>
                                    <a:latin typeface="Cambria Math" panose="02040503050406030204" pitchFamily="18" charset="0"/>
                                  </a:rPr>
                                  <m:t>L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rgbClr val="003963"/>
                    </a:solidFill>
                    <a:latin typeface="Perpetua" panose="02020502060401020303" pitchFamily="18" charset="0"/>
                  </a:endParaRPr>
                </a:p>
              </p:txBody>
            </p:sp>
          </mc:Choice>
          <mc:Fallback xmlns="">
            <p:sp>
              <p:nvSpPr>
                <p:cNvPr id="140" name="TextBox 1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83111" y="5351816"/>
                  <a:ext cx="2061551" cy="507960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9" name="Group 148"/>
          <p:cNvGrpSpPr/>
          <p:nvPr/>
        </p:nvGrpSpPr>
        <p:grpSpPr>
          <a:xfrm>
            <a:off x="7129713" y="3198032"/>
            <a:ext cx="2148919" cy="2296348"/>
            <a:chOff x="7129713" y="3198032"/>
            <a:chExt cx="2148919" cy="2296348"/>
          </a:xfrm>
        </p:grpSpPr>
        <p:sp>
          <p:nvSpPr>
            <p:cNvPr id="142" name="Right Arrow 141"/>
            <p:cNvSpPr/>
            <p:nvPr/>
          </p:nvSpPr>
          <p:spPr>
            <a:xfrm rot="3472983">
              <a:off x="7471482" y="3381025"/>
              <a:ext cx="705118" cy="339131"/>
            </a:xfrm>
            <a:prstGeom prst="rightArrow">
              <a:avLst/>
            </a:prstGeom>
            <a:solidFill>
              <a:srgbClr val="31A7FE"/>
            </a:solidFill>
            <a:ln>
              <a:solidFill>
                <a:srgbClr val="31A7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Right Arrow 142"/>
            <p:cNvSpPr/>
            <p:nvPr/>
          </p:nvSpPr>
          <p:spPr>
            <a:xfrm rot="18008589">
              <a:off x="7457318" y="4954127"/>
              <a:ext cx="741375" cy="339131"/>
            </a:xfrm>
            <a:prstGeom prst="rightArrow">
              <a:avLst/>
            </a:prstGeom>
            <a:solidFill>
              <a:srgbClr val="31A7FE"/>
            </a:solidFill>
            <a:ln>
              <a:solidFill>
                <a:srgbClr val="31A7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8" name="Group 147"/>
            <p:cNvGrpSpPr/>
            <p:nvPr/>
          </p:nvGrpSpPr>
          <p:grpSpPr>
            <a:xfrm>
              <a:off x="7129713" y="3923730"/>
              <a:ext cx="2148919" cy="833889"/>
              <a:chOff x="6910257" y="3826194"/>
              <a:chExt cx="2148919" cy="83388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1" name="TextBox 140"/>
                  <p:cNvSpPr txBox="1"/>
                  <p:nvPr/>
                </p:nvSpPr>
                <p:spPr>
                  <a:xfrm>
                    <a:off x="6953942" y="4184568"/>
                    <a:ext cx="2061551" cy="47551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̃"/>
                              <m:ctrlPr>
                                <a:rPr lang="en-US" sz="2400" i="1" smtClean="0">
                                  <a:solidFill>
                                    <a:srgbClr val="00396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srgbClr val="003963"/>
                                  </a:solidFill>
                                  <a:latin typeface="Cambria Math" panose="02040503050406030204" pitchFamily="18" charset="0"/>
                                </a:rPr>
                                <m:t>Gain</m:t>
                              </m:r>
                            </m:e>
                          </m:acc>
                        </m:oMath>
                      </m:oMathPara>
                    </a14:m>
                    <a:endParaRPr lang="en-US" sz="2400" dirty="0">
                      <a:solidFill>
                        <a:srgbClr val="003963"/>
                      </a:solidFill>
                      <a:latin typeface="Perpetua" panose="02020502060401020303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41" name="TextBox 14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53942" y="4184568"/>
                    <a:ext cx="2061551" cy="475515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 t="-10256" r="-3047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44" name="TextBox 143"/>
              <p:cNvSpPr txBox="1"/>
              <p:nvPr/>
            </p:nvSpPr>
            <p:spPr>
              <a:xfrm>
                <a:off x="6910257" y="3826194"/>
                <a:ext cx="214891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>
                    <a:solidFill>
                      <a:srgbClr val="003963"/>
                    </a:solidFill>
                    <a:latin typeface="Perpetua" panose="02020502060401020303" pitchFamily="18" charset="0"/>
                  </a:rPr>
                  <a:t>Average Gain</a:t>
                </a:r>
                <a:endParaRPr lang="en-US" sz="2000" dirty="0">
                  <a:solidFill>
                    <a:srgbClr val="003963"/>
                  </a:solidFill>
                  <a:latin typeface="Perpetua" panose="02020502060401020303" pitchFamily="18" charset="0"/>
                </a:endParaRPr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3540667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258"/>
    </mc:Choice>
    <mc:Fallback xmlns="">
      <p:transition spd="slow" advTm="322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5803"/>
            <a:ext cx="7886700" cy="901816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003963"/>
                </a:solidFill>
                <a:latin typeface="Perpetua" panose="02020502060401020303" pitchFamily="18" charset="0"/>
              </a:rPr>
              <a:t>Experimental Results</a:t>
            </a:r>
            <a:endParaRPr lang="en-US" sz="4000" dirty="0">
              <a:solidFill>
                <a:srgbClr val="003963"/>
              </a:solidFill>
              <a:latin typeface="Perpetua" panose="02020502060401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55924"/>
            <a:ext cx="7886700" cy="5097312"/>
          </a:xfrm>
        </p:spPr>
        <p:txBody>
          <a:bodyPr/>
          <a:lstStyle/>
          <a:p>
            <a:pPr>
              <a:buSzPct val="75000"/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3963"/>
                </a:solidFill>
                <a:latin typeface="Perpetua" panose="02020502060401020303" pitchFamily="18" charset="0"/>
              </a:rPr>
              <a:t>Efficiency comparison on LogicMonitor alert graphs</a:t>
            </a:r>
          </a:p>
          <a:p>
            <a:pPr>
              <a:buSzPct val="75000"/>
              <a:buFont typeface="Wingdings" panose="05000000000000000000" pitchFamily="2" charset="2"/>
              <a:buChar char="Ø"/>
            </a:pPr>
            <a:endParaRPr lang="en-US" dirty="0">
              <a:solidFill>
                <a:srgbClr val="003963"/>
              </a:solidFill>
              <a:latin typeface="Perpetua" panose="02020502060401020303" pitchFamily="18" charset="0"/>
            </a:endParaRPr>
          </a:p>
          <a:p>
            <a:pPr>
              <a:buSzPct val="75000"/>
              <a:buFont typeface="Wingdings" panose="05000000000000000000" pitchFamily="2" charset="2"/>
              <a:buChar char="Ø"/>
            </a:pPr>
            <a:endParaRPr lang="en-US" dirty="0" smtClean="0">
              <a:solidFill>
                <a:srgbClr val="003963"/>
              </a:solidFill>
              <a:latin typeface="Perpetua" panose="02020502060401020303" pitchFamily="18" charset="0"/>
            </a:endParaRPr>
          </a:p>
          <a:p>
            <a:pPr>
              <a:buSzPct val="75000"/>
              <a:buFont typeface="Wingdings" panose="05000000000000000000" pitchFamily="2" charset="2"/>
              <a:buChar char="Ø"/>
            </a:pPr>
            <a:endParaRPr lang="en-US" dirty="0">
              <a:solidFill>
                <a:srgbClr val="003963"/>
              </a:solidFill>
              <a:latin typeface="Perpetua" panose="02020502060401020303" pitchFamily="18" charset="0"/>
            </a:endParaRPr>
          </a:p>
          <a:p>
            <a:pPr>
              <a:buSzPct val="75000"/>
              <a:buFont typeface="Wingdings" panose="05000000000000000000" pitchFamily="2" charset="2"/>
              <a:buChar char="Ø"/>
            </a:pPr>
            <a:endParaRPr lang="en-US" dirty="0" smtClean="0">
              <a:solidFill>
                <a:srgbClr val="003963"/>
              </a:solidFill>
              <a:latin typeface="Perpetua" panose="02020502060401020303" pitchFamily="18" charset="0"/>
            </a:endParaRPr>
          </a:p>
          <a:p>
            <a:pPr>
              <a:buSzPct val="75000"/>
              <a:buFont typeface="Wingdings" panose="05000000000000000000" pitchFamily="2" charset="2"/>
              <a:buChar char="Ø"/>
            </a:pPr>
            <a:endParaRPr lang="en-US" dirty="0">
              <a:solidFill>
                <a:srgbClr val="003963"/>
              </a:solidFill>
              <a:latin typeface="Perpetua" panose="02020502060401020303" pitchFamily="18" charset="0"/>
            </a:endParaRPr>
          </a:p>
          <a:p>
            <a:pPr>
              <a:buSzPct val="75000"/>
              <a:buFont typeface="Wingdings" panose="05000000000000000000" pitchFamily="2" charset="2"/>
              <a:buChar char="Ø"/>
            </a:pPr>
            <a:endParaRPr lang="en-US" dirty="0" smtClean="0">
              <a:solidFill>
                <a:srgbClr val="003963"/>
              </a:solidFill>
              <a:latin typeface="Perpetua" panose="02020502060401020303" pitchFamily="18" charset="0"/>
            </a:endParaRPr>
          </a:p>
          <a:p>
            <a:pPr lvl="1">
              <a:buSzPct val="75000"/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8000"/>
                </a:solidFill>
                <a:latin typeface="Perpetua" panose="02020502060401020303" pitchFamily="18" charset="0"/>
              </a:rPr>
              <a:t>BnP is 30 times faster than the baseline</a:t>
            </a:r>
          </a:p>
          <a:p>
            <a:pPr lvl="1">
              <a:buSzPct val="75000"/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C00000"/>
                </a:solidFill>
                <a:latin typeface="Perpetua" panose="02020502060401020303" pitchFamily="18" charset="0"/>
              </a:rPr>
              <a:t>Multi-tree approximation is 80 times faster with 0.1 quality loss</a:t>
            </a:r>
          </a:p>
          <a:p>
            <a:pPr lvl="1">
              <a:buSzPct val="75000"/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7030A0"/>
                </a:solidFill>
                <a:latin typeface="Perpetua" panose="02020502060401020303" pitchFamily="18" charset="0"/>
              </a:rPr>
              <a:t>Single-tree approximation is 5000 times faster with 0.2 quality loss</a:t>
            </a:r>
          </a:p>
          <a:p>
            <a:pPr lvl="1">
              <a:buSzPct val="75000"/>
              <a:buFont typeface="Wingdings" panose="05000000000000000000" pitchFamily="2" charset="2"/>
              <a:buChar char="Ø"/>
            </a:pPr>
            <a:endParaRPr lang="en-US" dirty="0">
              <a:solidFill>
                <a:srgbClr val="003963"/>
              </a:solidFill>
              <a:latin typeface="Perpetua" panose="02020502060401020303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552E6-E4C7-4957-9BF4-BE8AFCD13747}" type="slidenum">
              <a:rPr lang="en-US" smtClean="0">
                <a:solidFill>
                  <a:srgbClr val="003963"/>
                </a:solidFill>
              </a:rPr>
              <a:t>15</a:t>
            </a:fld>
            <a:endParaRPr lang="en-US" dirty="0">
              <a:solidFill>
                <a:srgbClr val="003963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838820" y="1883106"/>
            <a:ext cx="5086350" cy="2667000"/>
            <a:chOff x="1636939" y="1752478"/>
            <a:chExt cx="5086350" cy="266700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36939" y="1752478"/>
              <a:ext cx="5086350" cy="2667000"/>
            </a:xfrm>
            <a:prstGeom prst="rect">
              <a:avLst/>
            </a:prstGeom>
          </p:spPr>
        </p:pic>
        <p:cxnSp>
          <p:nvCxnSpPr>
            <p:cNvPr id="9" name="Straight Arrow Connector 8"/>
            <p:cNvCxnSpPr/>
            <p:nvPr/>
          </p:nvCxnSpPr>
          <p:spPr>
            <a:xfrm>
              <a:off x="6061053" y="2744455"/>
              <a:ext cx="0" cy="341523"/>
            </a:xfrm>
            <a:prstGeom prst="straightConnector1">
              <a:avLst/>
            </a:prstGeom>
            <a:ln>
              <a:solidFill>
                <a:srgbClr val="008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6213453" y="2744454"/>
              <a:ext cx="0" cy="457200"/>
            </a:xfrm>
            <a:prstGeom prst="straightConnector1">
              <a:avLst/>
            </a:prstGeom>
            <a:ln>
              <a:solidFill>
                <a:srgbClr val="C0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6367688" y="2744455"/>
              <a:ext cx="0" cy="868680"/>
            </a:xfrm>
            <a:prstGeom prst="straightConnector1">
              <a:avLst/>
            </a:prstGeom>
            <a:ln>
              <a:solidFill>
                <a:srgbClr val="8037B7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20700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115"/>
    </mc:Choice>
    <mc:Fallback xmlns="">
      <p:transition spd="slow" advTm="35115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5803"/>
            <a:ext cx="7886700" cy="901816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003963"/>
                </a:solidFill>
                <a:latin typeface="Perpetua" panose="02020502060401020303" pitchFamily="18" charset="0"/>
              </a:rPr>
              <a:t>Conclusion</a:t>
            </a:r>
            <a:endParaRPr lang="en-US" sz="4000" dirty="0">
              <a:solidFill>
                <a:srgbClr val="003963"/>
              </a:solidFill>
              <a:latin typeface="Perpetua" panose="02020502060401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55924"/>
            <a:ext cx="7886700" cy="5097312"/>
          </a:xfrm>
        </p:spPr>
        <p:txBody>
          <a:bodyPr>
            <a:noAutofit/>
          </a:bodyPr>
          <a:lstStyle/>
          <a:p>
            <a:pPr>
              <a:buSzPct val="75000"/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3963"/>
                </a:solidFill>
                <a:latin typeface="Perpetua" panose="02020502060401020303" pitchFamily="18" charset="0"/>
              </a:rPr>
              <a:t>Critical alert mining is an important topic for automated system management in complex systems</a:t>
            </a:r>
            <a:endParaRPr lang="en-US" sz="2400" dirty="0" smtClean="0">
              <a:solidFill>
                <a:srgbClr val="003963"/>
              </a:solidFill>
              <a:latin typeface="Perpetua" panose="02020502060401020303" pitchFamily="18" charset="0"/>
            </a:endParaRPr>
          </a:p>
          <a:p>
            <a:pPr>
              <a:buSzPct val="75000"/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3963"/>
                </a:solidFill>
                <a:latin typeface="Perpetua" panose="02020502060401020303" pitchFamily="18" charset="0"/>
              </a:rPr>
              <a:t>A </a:t>
            </a:r>
            <a:r>
              <a:rPr lang="en-US" dirty="0">
                <a:solidFill>
                  <a:srgbClr val="003963"/>
                </a:solidFill>
                <a:latin typeface="Perpetua" panose="02020502060401020303" pitchFamily="18" charset="0"/>
              </a:rPr>
              <a:t>pipeline is proposed to </a:t>
            </a:r>
            <a:r>
              <a:rPr lang="en-US" dirty="0" smtClean="0">
                <a:solidFill>
                  <a:srgbClr val="003963"/>
                </a:solidFill>
                <a:latin typeface="Perpetua" panose="02020502060401020303" pitchFamily="18" charset="0"/>
              </a:rPr>
              <a:t>enable critical </a:t>
            </a:r>
            <a:r>
              <a:rPr lang="en-US" dirty="0">
                <a:solidFill>
                  <a:srgbClr val="003963"/>
                </a:solidFill>
                <a:latin typeface="Perpetua" panose="02020502060401020303" pitchFamily="18" charset="0"/>
              </a:rPr>
              <a:t>alert </a:t>
            </a:r>
            <a:r>
              <a:rPr lang="en-US" dirty="0" smtClean="0">
                <a:solidFill>
                  <a:srgbClr val="003963"/>
                </a:solidFill>
                <a:latin typeface="Perpetua" panose="02020502060401020303" pitchFamily="18" charset="0"/>
              </a:rPr>
              <a:t>mining</a:t>
            </a:r>
          </a:p>
          <a:p>
            <a:pPr>
              <a:buSzPct val="75000"/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3963"/>
                </a:solidFill>
                <a:latin typeface="Perpetua" panose="02020502060401020303" pitchFamily="18" charset="0"/>
              </a:rPr>
              <a:t>Tree approximation practically works well for critical alert mining</a:t>
            </a:r>
          </a:p>
          <a:p>
            <a:pPr>
              <a:buSzPct val="75000"/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3963"/>
                </a:solidFill>
                <a:latin typeface="Perpetua" panose="02020502060401020303" pitchFamily="18" charset="0"/>
              </a:rPr>
              <a:t>Future work</a:t>
            </a:r>
          </a:p>
          <a:p>
            <a:pPr lvl="1">
              <a:buSzPct val="75000"/>
            </a:pPr>
            <a:r>
              <a:rPr lang="en-US" dirty="0" smtClean="0">
                <a:solidFill>
                  <a:srgbClr val="003963"/>
                </a:solidFill>
                <a:latin typeface="Perpetua" panose="02020502060401020303" pitchFamily="18" charset="0"/>
              </a:rPr>
              <a:t>Critical alert mining with domain knowledge</a:t>
            </a:r>
          </a:p>
          <a:p>
            <a:pPr lvl="1">
              <a:buSzPct val="75000"/>
            </a:pPr>
            <a:r>
              <a:rPr lang="en-US" dirty="0" smtClean="0">
                <a:solidFill>
                  <a:srgbClr val="003963"/>
                </a:solidFill>
                <a:latin typeface="Perpetua" panose="02020502060401020303" pitchFamily="18" charset="0"/>
              </a:rPr>
              <a:t>Alert pattern mining</a:t>
            </a:r>
          </a:p>
          <a:p>
            <a:pPr lvl="2">
              <a:buSzPct val="75000"/>
            </a:pPr>
            <a:r>
              <a:rPr lang="en-US" dirty="0" smtClean="0">
                <a:solidFill>
                  <a:srgbClr val="003963"/>
                </a:solidFill>
                <a:latin typeface="Perpetua" panose="02020502060401020303" pitchFamily="18" charset="0"/>
              </a:rPr>
              <a:t>if two groups of alerts follow the same </a:t>
            </a:r>
            <a:r>
              <a:rPr lang="en-US" dirty="0">
                <a:solidFill>
                  <a:srgbClr val="003963"/>
                </a:solidFill>
                <a:latin typeface="Perpetua" panose="02020502060401020303" pitchFamily="18" charset="0"/>
              </a:rPr>
              <a:t>dependency </a:t>
            </a:r>
            <a:r>
              <a:rPr lang="en-US" dirty="0" smtClean="0">
                <a:solidFill>
                  <a:srgbClr val="003963"/>
                </a:solidFill>
                <a:latin typeface="Perpetua" panose="02020502060401020303" pitchFamily="18" charset="0"/>
              </a:rPr>
              <a:t>pattern, they might result from the same problem</a:t>
            </a:r>
          </a:p>
          <a:p>
            <a:pPr lvl="1">
              <a:buSzPct val="75000"/>
            </a:pPr>
            <a:r>
              <a:rPr lang="en-US" dirty="0" smtClean="0">
                <a:solidFill>
                  <a:srgbClr val="003963"/>
                </a:solidFill>
                <a:latin typeface="Perpetua" panose="02020502060401020303" pitchFamily="18" charset="0"/>
              </a:rPr>
              <a:t>Alert pattern querying </a:t>
            </a:r>
          </a:p>
          <a:p>
            <a:pPr lvl="2">
              <a:buSzPct val="75000"/>
            </a:pPr>
            <a:r>
              <a:rPr lang="en-US" dirty="0" smtClean="0">
                <a:solidFill>
                  <a:srgbClr val="003963"/>
                </a:solidFill>
                <a:latin typeface="Perpetua" panose="02020502060401020303" pitchFamily="18" charset="0"/>
              </a:rPr>
              <a:t>if we have a solution to a problem, we apply the same solution when we meet the </a:t>
            </a:r>
            <a:r>
              <a:rPr lang="en-US" smtClean="0">
                <a:solidFill>
                  <a:srgbClr val="003963"/>
                </a:solidFill>
                <a:latin typeface="Perpetua" panose="02020502060401020303" pitchFamily="18" charset="0"/>
              </a:rPr>
              <a:t>problem again</a:t>
            </a:r>
            <a:endParaRPr lang="en-US" dirty="0" smtClean="0">
              <a:solidFill>
                <a:srgbClr val="003963"/>
              </a:solidFill>
              <a:latin typeface="Perpetua" panose="02020502060401020303" pitchFamily="18" charset="0"/>
            </a:endParaRPr>
          </a:p>
          <a:p>
            <a:pPr>
              <a:buSzPct val="75000"/>
              <a:buFont typeface="Wingdings" panose="05000000000000000000" pitchFamily="2" charset="2"/>
              <a:buChar char="Ø"/>
            </a:pPr>
            <a:endParaRPr lang="en-US" dirty="0" smtClean="0">
              <a:solidFill>
                <a:srgbClr val="003963"/>
              </a:solidFill>
              <a:latin typeface="Perpetua" panose="02020502060401020303" pitchFamily="18" charset="0"/>
            </a:endParaRPr>
          </a:p>
          <a:p>
            <a:pPr>
              <a:buSzPct val="75000"/>
              <a:buFont typeface="Wingdings" panose="05000000000000000000" pitchFamily="2" charset="2"/>
              <a:buChar char="Ø"/>
            </a:pPr>
            <a:endParaRPr lang="en-US" dirty="0">
              <a:solidFill>
                <a:srgbClr val="003963"/>
              </a:solidFill>
              <a:latin typeface="Perpetua" panose="02020502060401020303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552E6-E4C7-4957-9BF4-BE8AFCD13747}" type="slidenum">
              <a:rPr lang="en-US" smtClean="0">
                <a:solidFill>
                  <a:srgbClr val="003963"/>
                </a:solidFill>
              </a:rPr>
              <a:t>16</a:t>
            </a:fld>
            <a:endParaRPr lang="en-US" dirty="0">
              <a:solidFill>
                <a:srgbClr val="0039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175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5709"/>
    </mc:Choice>
    <mc:Fallback xmlns="">
      <p:transition spd="slow" advTm="135709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5803"/>
            <a:ext cx="7886700" cy="901816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003963"/>
                </a:solidFill>
                <a:latin typeface="Perpetua" panose="02020502060401020303" pitchFamily="18" charset="0"/>
              </a:rPr>
              <a:t>Questions?</a:t>
            </a:r>
            <a:endParaRPr lang="en-US" sz="4000" dirty="0">
              <a:solidFill>
                <a:srgbClr val="003963"/>
              </a:solidFill>
              <a:latin typeface="Perpetua" panose="02020502060401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55924"/>
            <a:ext cx="7886700" cy="5097312"/>
          </a:xfrm>
        </p:spPr>
        <p:txBody>
          <a:bodyPr/>
          <a:lstStyle/>
          <a:p>
            <a:pPr marL="0" indent="0">
              <a:buSzPct val="75000"/>
              <a:buNone/>
            </a:pPr>
            <a:endParaRPr lang="en-US" dirty="0" smtClean="0">
              <a:solidFill>
                <a:srgbClr val="003963"/>
              </a:solidFill>
              <a:latin typeface="Perpetua" panose="02020502060401020303" pitchFamily="18" charset="0"/>
            </a:endParaRPr>
          </a:p>
          <a:p>
            <a:pPr marL="0" indent="0">
              <a:buSzPct val="75000"/>
              <a:buNone/>
            </a:pPr>
            <a:endParaRPr lang="en-US" dirty="0">
              <a:solidFill>
                <a:srgbClr val="003963"/>
              </a:solidFill>
              <a:latin typeface="Perpetua" panose="02020502060401020303" pitchFamily="18" charset="0"/>
            </a:endParaRPr>
          </a:p>
          <a:p>
            <a:pPr marL="0" indent="0">
              <a:buSzPct val="75000"/>
              <a:buNone/>
            </a:pPr>
            <a:endParaRPr lang="en-US" dirty="0">
              <a:solidFill>
                <a:srgbClr val="003963"/>
              </a:solidFill>
              <a:latin typeface="Perpetua" panose="02020502060401020303" pitchFamily="18" charset="0"/>
            </a:endParaRPr>
          </a:p>
          <a:p>
            <a:pPr marL="0" indent="0">
              <a:buSzPct val="75000"/>
              <a:buNone/>
            </a:pPr>
            <a:endParaRPr lang="en-US" dirty="0">
              <a:solidFill>
                <a:srgbClr val="003963"/>
              </a:solidFill>
              <a:latin typeface="Perpetua" panose="02020502060401020303" pitchFamily="18" charset="0"/>
            </a:endParaRPr>
          </a:p>
          <a:p>
            <a:pPr marL="0" indent="0" algn="ctr">
              <a:buSzPct val="75000"/>
              <a:buNone/>
            </a:pPr>
            <a:r>
              <a:rPr lang="en-US" sz="4000" dirty="0" smtClean="0">
                <a:solidFill>
                  <a:srgbClr val="003963"/>
                </a:solidFill>
                <a:latin typeface="Perpetua" panose="02020502060401020303" pitchFamily="18" charset="0"/>
              </a:rPr>
              <a:t>Thank you!</a:t>
            </a:r>
            <a:endParaRPr lang="en-US" dirty="0" smtClean="0">
              <a:solidFill>
                <a:srgbClr val="003963"/>
              </a:solidFill>
              <a:latin typeface="Perpetua" panose="02020502060401020303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552E6-E4C7-4957-9BF4-BE8AFCD13747}" type="slidenum">
              <a:rPr lang="en-US" smtClean="0">
                <a:solidFill>
                  <a:srgbClr val="003963"/>
                </a:solidFill>
              </a:rPr>
              <a:t>17</a:t>
            </a:fld>
            <a:endParaRPr lang="en-US" dirty="0">
              <a:solidFill>
                <a:srgbClr val="0039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616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5"/>
    </mc:Choice>
    <mc:Fallback xmlns="">
      <p:transition spd="slow" advTm="765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5803"/>
            <a:ext cx="7886700" cy="901816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003963"/>
                </a:solidFill>
                <a:latin typeface="Perpetua" panose="02020502060401020303" pitchFamily="18" charset="0"/>
              </a:rPr>
              <a:t>Experiment Setup</a:t>
            </a:r>
            <a:endParaRPr lang="en-US" sz="4000" dirty="0">
              <a:solidFill>
                <a:srgbClr val="003963"/>
              </a:solidFill>
              <a:latin typeface="Perpetua" panose="02020502060401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55924"/>
            <a:ext cx="7886700" cy="5097312"/>
          </a:xfrm>
        </p:spPr>
        <p:txBody>
          <a:bodyPr/>
          <a:lstStyle/>
          <a:p>
            <a:pPr>
              <a:buSzPct val="75000"/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3963"/>
                </a:solidFill>
                <a:latin typeface="Perpetua" panose="02020502060401020303" pitchFamily="18" charset="0"/>
              </a:rPr>
              <a:t>Real-life data from LogicMonitor</a:t>
            </a:r>
          </a:p>
          <a:p>
            <a:pPr lvl="1">
              <a:buSzPct val="75000"/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3963"/>
                </a:solidFill>
                <a:latin typeface="Perpetua" panose="02020502060401020303" pitchFamily="18" charset="0"/>
              </a:rPr>
              <a:t>50k performance metrics from 122 servers</a:t>
            </a:r>
          </a:p>
          <a:p>
            <a:pPr lvl="1">
              <a:buSzPct val="75000"/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3963"/>
                </a:solidFill>
                <a:latin typeface="Perpetua" panose="02020502060401020303" pitchFamily="18" charset="0"/>
              </a:rPr>
              <a:t>Spans 53 days</a:t>
            </a:r>
          </a:p>
          <a:p>
            <a:pPr>
              <a:buSzPct val="75000"/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3963"/>
                </a:solidFill>
                <a:latin typeface="Perpetua" panose="02020502060401020303" pitchFamily="18" charset="0"/>
              </a:rPr>
              <a:t>Offline dependency rule mining</a:t>
            </a:r>
          </a:p>
          <a:p>
            <a:pPr lvl="1">
              <a:buSzPct val="75000"/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3963"/>
                </a:solidFill>
                <a:latin typeface="Perpetua" panose="02020502060401020303" pitchFamily="18" charset="0"/>
              </a:rPr>
              <a:t>Training data: the latest 7 consecutive days</a:t>
            </a:r>
          </a:p>
          <a:p>
            <a:pPr lvl="1">
              <a:buSzPct val="75000"/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3963"/>
                </a:solidFill>
                <a:latin typeface="Perpetua" panose="02020502060401020303" pitchFamily="18" charset="0"/>
              </a:rPr>
              <a:t>Mined 46 set of rules (starting from the 8</a:t>
            </a:r>
            <a:r>
              <a:rPr lang="en-US" baseline="30000" dirty="0">
                <a:solidFill>
                  <a:srgbClr val="003963"/>
                </a:solidFill>
                <a:latin typeface="Perpetua" panose="02020502060401020303" pitchFamily="18" charset="0"/>
              </a:rPr>
              <a:t>th</a:t>
            </a:r>
            <a:r>
              <a:rPr lang="en-US" dirty="0">
                <a:solidFill>
                  <a:srgbClr val="003963"/>
                </a:solidFill>
                <a:latin typeface="Perpetua" panose="02020502060401020303" pitchFamily="18" charset="0"/>
              </a:rPr>
              <a:t> day)</a:t>
            </a:r>
          </a:p>
          <a:p>
            <a:pPr lvl="1">
              <a:buSzPct val="75000"/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3963"/>
                </a:solidFill>
                <a:latin typeface="Perpetua" panose="02020502060401020303" pitchFamily="18" charset="0"/>
              </a:rPr>
              <a:t>Learning algorithm: Granger causality</a:t>
            </a:r>
          </a:p>
          <a:p>
            <a:pPr>
              <a:buSzPct val="75000"/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3963"/>
                </a:solidFill>
                <a:latin typeface="Perpetua" panose="02020502060401020303" pitchFamily="18" charset="0"/>
              </a:rPr>
              <a:t>Alert graphs</a:t>
            </a:r>
          </a:p>
          <a:p>
            <a:pPr lvl="1">
              <a:buSzPct val="75000"/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3963"/>
                </a:solidFill>
                <a:latin typeface="Perpetua" panose="02020502060401020303" pitchFamily="18" charset="0"/>
              </a:rPr>
              <a:t>Constructed 46 alert graphs</a:t>
            </a:r>
          </a:p>
          <a:p>
            <a:pPr lvl="1">
              <a:buSzPct val="75000"/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3963"/>
                </a:solidFill>
                <a:latin typeface="Perpetua" panose="02020502060401020303" pitchFamily="18" charset="0"/>
              </a:rPr>
              <a:t>#nodes: 20k ~ 25k</a:t>
            </a:r>
          </a:p>
          <a:p>
            <a:pPr lvl="1">
              <a:buSzPct val="75000"/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3963"/>
                </a:solidFill>
                <a:latin typeface="Perpetua" panose="02020502060401020303" pitchFamily="18" charset="0"/>
              </a:rPr>
              <a:t>#edges: 162k ~ 270k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552E6-E4C7-4957-9BF4-BE8AFCD13747}" type="slidenum">
              <a:rPr lang="en-US" smtClean="0">
                <a:solidFill>
                  <a:srgbClr val="003963"/>
                </a:solidFill>
              </a:rPr>
              <a:t>18</a:t>
            </a:fld>
            <a:endParaRPr lang="en-US" dirty="0">
              <a:solidFill>
                <a:srgbClr val="003963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913" y="1378320"/>
            <a:ext cx="2423437" cy="416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626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0"/>
    </mc:Choice>
    <mc:Fallback xmlns="">
      <p:transition spd="slow" advTm="35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5803"/>
            <a:ext cx="7886700" cy="901816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003963"/>
                </a:solidFill>
                <a:latin typeface="Perpetua" panose="02020502060401020303" pitchFamily="18" charset="0"/>
              </a:rPr>
              <a:t>Case study</a:t>
            </a:r>
            <a:endParaRPr lang="en-US" sz="4000" dirty="0">
              <a:solidFill>
                <a:srgbClr val="003963"/>
              </a:solidFill>
              <a:latin typeface="Perpetua" panose="02020502060401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55924"/>
            <a:ext cx="7886700" cy="5097312"/>
          </a:xfrm>
        </p:spPr>
        <p:txBody>
          <a:bodyPr/>
          <a:lstStyle/>
          <a:p>
            <a:pPr marL="0" indent="0">
              <a:buSzPct val="75000"/>
              <a:buNone/>
            </a:pPr>
            <a:r>
              <a:rPr lang="en-US" dirty="0" smtClean="0">
                <a:solidFill>
                  <a:srgbClr val="003963"/>
                </a:solidFill>
                <a:latin typeface="Perpetua" panose="02020502060401020303" pitchFamily="18" charset="0"/>
              </a:rPr>
              <a:t> </a:t>
            </a:r>
            <a:endParaRPr lang="en-US" dirty="0">
              <a:solidFill>
                <a:srgbClr val="003963"/>
              </a:solidFill>
              <a:latin typeface="Perpetua" panose="02020502060401020303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552E6-E4C7-4957-9BF4-BE8AFCD13747}" type="slidenum">
              <a:rPr lang="en-US" smtClean="0">
                <a:solidFill>
                  <a:srgbClr val="003963"/>
                </a:solidFill>
              </a:rPr>
              <a:t>19</a:t>
            </a:fld>
            <a:endParaRPr lang="en-US" dirty="0">
              <a:solidFill>
                <a:srgbClr val="003963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603" y="1904136"/>
            <a:ext cx="7679747" cy="3246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390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5"/>
    </mc:Choice>
    <mc:Fallback xmlns="">
      <p:transition spd="slow" advTm="555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764" y="155803"/>
            <a:ext cx="8110846" cy="901816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003963"/>
                </a:solidFill>
                <a:latin typeface="Perpetua" panose="02020502060401020303" pitchFamily="18" charset="0"/>
              </a:rPr>
              <a:t>Big Data </a:t>
            </a:r>
            <a:r>
              <a:rPr lang="en-US" sz="3200" dirty="0">
                <a:solidFill>
                  <a:srgbClr val="003963"/>
                </a:solidFill>
                <a:latin typeface="Perpetua" panose="02020502060401020303" pitchFamily="18" charset="0"/>
              </a:rPr>
              <a:t>A</a:t>
            </a:r>
            <a:r>
              <a:rPr lang="en-US" sz="3200" dirty="0" smtClean="0">
                <a:solidFill>
                  <a:srgbClr val="003963"/>
                </a:solidFill>
                <a:latin typeface="Perpetua" panose="02020502060401020303" pitchFamily="18" charset="0"/>
              </a:rPr>
              <a:t>nalytics in Automated System Management</a:t>
            </a:r>
            <a:endParaRPr lang="en-US" sz="3200" dirty="0">
              <a:solidFill>
                <a:srgbClr val="003963"/>
              </a:solidFill>
              <a:latin typeface="Perpetua" panose="02020502060401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55924"/>
            <a:ext cx="7886700" cy="5097312"/>
          </a:xfrm>
        </p:spPr>
        <p:txBody>
          <a:bodyPr>
            <a:normAutofit/>
          </a:bodyPr>
          <a:lstStyle/>
          <a:p>
            <a:pPr>
              <a:buSzPct val="75000"/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3963"/>
                </a:solidFill>
                <a:latin typeface="Perpetua" panose="02020502060401020303" pitchFamily="18" charset="0"/>
              </a:rPr>
              <a:t> Complex systems are ubiquitous</a:t>
            </a:r>
          </a:p>
          <a:p>
            <a:pPr>
              <a:buSzPct val="75000"/>
              <a:buFont typeface="Wingdings" panose="05000000000000000000" pitchFamily="2" charset="2"/>
              <a:buChar char="Ø"/>
            </a:pPr>
            <a:endParaRPr lang="en-US" dirty="0">
              <a:solidFill>
                <a:srgbClr val="003963"/>
              </a:solidFill>
              <a:latin typeface="Perpetua" panose="02020502060401020303" pitchFamily="18" charset="0"/>
            </a:endParaRPr>
          </a:p>
          <a:p>
            <a:pPr>
              <a:buSzPct val="75000"/>
              <a:buFont typeface="Wingdings" panose="05000000000000000000" pitchFamily="2" charset="2"/>
              <a:buChar char="Ø"/>
            </a:pPr>
            <a:endParaRPr lang="en-US" dirty="0" smtClean="0">
              <a:solidFill>
                <a:srgbClr val="003963"/>
              </a:solidFill>
              <a:latin typeface="Perpetua" panose="02020502060401020303" pitchFamily="18" charset="0"/>
            </a:endParaRPr>
          </a:p>
          <a:p>
            <a:pPr marL="0" indent="0">
              <a:buSzPct val="75000"/>
              <a:buNone/>
            </a:pPr>
            <a:endParaRPr lang="en-US" dirty="0" smtClean="0">
              <a:solidFill>
                <a:srgbClr val="003963"/>
              </a:solidFill>
              <a:latin typeface="Perpetua" panose="02020502060401020303" pitchFamily="18" charset="0"/>
            </a:endParaRPr>
          </a:p>
          <a:p>
            <a:pPr>
              <a:buSzPct val="75000"/>
              <a:buFont typeface="Wingdings" panose="05000000000000000000" pitchFamily="2" charset="2"/>
              <a:buChar char="Ø"/>
            </a:pPr>
            <a:endParaRPr lang="en-US" dirty="0" smtClean="0">
              <a:solidFill>
                <a:srgbClr val="003963"/>
              </a:solidFill>
              <a:latin typeface="Perpetua" panose="02020502060401020303" pitchFamily="18" charset="0"/>
            </a:endParaRPr>
          </a:p>
          <a:p>
            <a:pPr>
              <a:buSzPct val="75000"/>
              <a:buFont typeface="Wingdings" panose="05000000000000000000" pitchFamily="2" charset="2"/>
              <a:buChar char="Ø"/>
            </a:pPr>
            <a:endParaRPr lang="en-US" dirty="0" smtClean="0">
              <a:solidFill>
                <a:srgbClr val="003963"/>
              </a:solidFill>
              <a:latin typeface="Perpetua" panose="02020502060401020303" pitchFamily="18" charset="0"/>
            </a:endParaRPr>
          </a:p>
          <a:p>
            <a:pPr>
              <a:buSzPct val="75000"/>
              <a:buFont typeface="Wingdings" panose="05000000000000000000" pitchFamily="2" charset="2"/>
              <a:buChar char="Ø"/>
            </a:pPr>
            <a:endParaRPr lang="en-US" dirty="0" smtClean="0">
              <a:solidFill>
                <a:srgbClr val="003963"/>
              </a:solidFill>
              <a:latin typeface="Perpetua" panose="02020502060401020303" pitchFamily="18" charset="0"/>
            </a:endParaRPr>
          </a:p>
          <a:p>
            <a:pPr>
              <a:buSzPct val="75000"/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3963"/>
                </a:solidFill>
                <a:latin typeface="Perpetua" panose="02020502060401020303" pitchFamily="18" charset="0"/>
              </a:rPr>
              <a:t> Tons of </a:t>
            </a:r>
            <a:r>
              <a:rPr lang="en-US" dirty="0" smtClean="0">
                <a:solidFill>
                  <a:srgbClr val="FF0000"/>
                </a:solidFill>
                <a:latin typeface="Perpetua" panose="02020502060401020303" pitchFamily="18" charset="0"/>
              </a:rPr>
              <a:t>monitoring data</a:t>
            </a:r>
            <a:r>
              <a:rPr lang="en-US" dirty="0" smtClean="0">
                <a:solidFill>
                  <a:srgbClr val="003963"/>
                </a:solidFill>
                <a:latin typeface="Perpetua" panose="02020502060401020303" pitchFamily="18" charset="0"/>
              </a:rPr>
              <a:t> generated from complex systems</a:t>
            </a:r>
          </a:p>
          <a:p>
            <a:pPr>
              <a:buSzPct val="75000"/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3963"/>
                </a:solidFill>
                <a:latin typeface="Perpetua" panose="02020502060401020303" pitchFamily="18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Perpetua" panose="02020502060401020303" pitchFamily="18" charset="0"/>
              </a:rPr>
              <a:t>Big data analytics </a:t>
            </a:r>
            <a:r>
              <a:rPr lang="en-US" dirty="0" smtClean="0">
                <a:solidFill>
                  <a:srgbClr val="003963"/>
                </a:solidFill>
                <a:latin typeface="Perpetua" panose="02020502060401020303" pitchFamily="18" charset="0"/>
              </a:rPr>
              <a:t>are desired</a:t>
            </a:r>
            <a:r>
              <a:rPr lang="en-US" dirty="0">
                <a:solidFill>
                  <a:srgbClr val="003963"/>
                </a:solidFill>
                <a:latin typeface="Perpetua" panose="02020502060401020303" pitchFamily="18" charset="0"/>
              </a:rPr>
              <a:t> </a:t>
            </a:r>
            <a:r>
              <a:rPr lang="en-US" dirty="0" smtClean="0">
                <a:solidFill>
                  <a:srgbClr val="003963"/>
                </a:solidFill>
                <a:latin typeface="Perpetua" panose="02020502060401020303" pitchFamily="18" charset="0"/>
              </a:rPr>
              <a:t>to extract knowledge from massive data and automate complex system management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552E6-E4C7-4957-9BF4-BE8AFCD13747}" type="slidenum">
              <a:rPr lang="en-US" smtClean="0">
                <a:solidFill>
                  <a:srgbClr val="003963"/>
                </a:solidFill>
              </a:rPr>
              <a:t>2</a:t>
            </a:fld>
            <a:endParaRPr lang="en-US" dirty="0">
              <a:solidFill>
                <a:srgbClr val="003963"/>
              </a:solidFill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6020940" y="3305876"/>
            <a:ext cx="1905230" cy="1496432"/>
            <a:chOff x="1421070" y="3305062"/>
            <a:chExt cx="1905230" cy="1496432"/>
          </a:xfrm>
        </p:grpSpPr>
        <p:pic>
          <p:nvPicPr>
            <p:cNvPr id="26" name="Picture 25"/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0256" y="3676782"/>
              <a:ext cx="1764792" cy="1124712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1421070" y="3305062"/>
              <a:ext cx="190523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003963"/>
                  </a:solidFill>
                  <a:latin typeface="Perpetua" panose="02020502060401020303" pitchFamily="18" charset="0"/>
                </a:rPr>
                <a:t>Aircraft system</a:t>
              </a:r>
              <a:endParaRPr lang="en-US" sz="2000" dirty="0">
                <a:solidFill>
                  <a:srgbClr val="003963"/>
                </a:solidFill>
                <a:latin typeface="Perpetua" panose="02020502060401020303" pitchFamily="18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866899" y="1707599"/>
            <a:ext cx="7021742" cy="3094709"/>
            <a:chOff x="866899" y="1707599"/>
            <a:chExt cx="7021742" cy="3094709"/>
          </a:xfrm>
        </p:grpSpPr>
        <p:grpSp>
          <p:nvGrpSpPr>
            <p:cNvPr id="25" name="Group 24"/>
            <p:cNvGrpSpPr/>
            <p:nvPr/>
          </p:nvGrpSpPr>
          <p:grpSpPr>
            <a:xfrm>
              <a:off x="1262069" y="1707599"/>
              <a:ext cx="6626572" cy="3094709"/>
              <a:chOff x="1262069" y="1707599"/>
              <a:chExt cx="6626572" cy="3094709"/>
            </a:xfrm>
          </p:grpSpPr>
          <p:pic>
            <p:nvPicPr>
              <p:cNvPr id="8" name="Picture 7"/>
              <p:cNvPicPr>
                <a:picLocks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08294" y="3677596"/>
                <a:ext cx="1764792" cy="1124712"/>
              </a:xfrm>
              <a:prstGeom prst="rect">
                <a:avLst/>
              </a:prstGeom>
            </p:spPr>
          </p:pic>
          <p:grpSp>
            <p:nvGrpSpPr>
              <p:cNvPr id="24" name="Group 23"/>
              <p:cNvGrpSpPr/>
              <p:nvPr/>
            </p:nvGrpSpPr>
            <p:grpSpPr>
              <a:xfrm>
                <a:off x="1262069" y="1707599"/>
                <a:ext cx="6626572" cy="1969609"/>
                <a:chOff x="1428325" y="1707599"/>
                <a:chExt cx="6626572" cy="1969609"/>
              </a:xfrm>
            </p:grpSpPr>
            <p:grpSp>
              <p:nvGrpSpPr>
                <p:cNvPr id="21" name="Group 20"/>
                <p:cNvGrpSpPr/>
                <p:nvPr/>
              </p:nvGrpSpPr>
              <p:grpSpPr>
                <a:xfrm>
                  <a:off x="1428325" y="1707599"/>
                  <a:ext cx="2104386" cy="1542154"/>
                  <a:chOff x="374107" y="2143173"/>
                  <a:chExt cx="2104386" cy="1542154"/>
                </a:xfrm>
              </p:grpSpPr>
              <p:pic>
                <p:nvPicPr>
                  <p:cNvPr id="6" name="Picture 5"/>
                  <p:cNvPicPr>
                    <a:picLocks noChangeAspect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32075" y="2560364"/>
                    <a:ext cx="1765785" cy="1124963"/>
                  </a:xfrm>
                  <a:prstGeom prst="rect">
                    <a:avLst/>
                  </a:prstGeom>
                </p:spPr>
              </p:pic>
              <p:sp>
                <p:nvSpPr>
                  <p:cNvPr id="11" name="TextBox 10"/>
                  <p:cNvSpPr txBox="1"/>
                  <p:nvPr/>
                </p:nvSpPr>
                <p:spPr>
                  <a:xfrm>
                    <a:off x="374107" y="2143173"/>
                    <a:ext cx="2104386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2000" dirty="0" smtClean="0">
                        <a:solidFill>
                          <a:srgbClr val="003963"/>
                        </a:solidFill>
                        <a:latin typeface="Perpetua" panose="02020502060401020303" pitchFamily="18" charset="0"/>
                      </a:rPr>
                      <a:t>Nuclear power plant</a:t>
                    </a:r>
                    <a:endParaRPr lang="en-US" sz="2000" dirty="0">
                      <a:solidFill>
                        <a:srgbClr val="003963"/>
                      </a:solidFill>
                      <a:latin typeface="Perpetua" panose="02020502060401020303" pitchFamily="18" charset="0"/>
                    </a:endParaRPr>
                  </a:p>
                </p:txBody>
              </p:sp>
            </p:grpSp>
            <p:grpSp>
              <p:nvGrpSpPr>
                <p:cNvPr id="22" name="Group 21"/>
                <p:cNvGrpSpPr/>
                <p:nvPr/>
              </p:nvGrpSpPr>
              <p:grpSpPr>
                <a:xfrm>
                  <a:off x="3742235" y="1726558"/>
                  <a:ext cx="2063597" cy="1523195"/>
                  <a:chOff x="2199805" y="2346268"/>
                  <a:chExt cx="2063597" cy="1523195"/>
                </a:xfrm>
              </p:grpSpPr>
              <p:pic>
                <p:nvPicPr>
                  <p:cNvPr id="7" name="Picture 6"/>
                  <p:cNvPicPr>
                    <a:picLocks/>
                  </p:cNvPicPr>
                  <p:nvPr/>
                </p:nvPicPr>
                <p:blipFill>
                  <a:blip r:embed="rId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350898" y="2749493"/>
                    <a:ext cx="1764792" cy="1119970"/>
                  </a:xfrm>
                  <a:prstGeom prst="rect">
                    <a:avLst/>
                  </a:prstGeom>
                </p:spPr>
              </p:pic>
              <p:sp>
                <p:nvSpPr>
                  <p:cNvPr id="12" name="TextBox 11"/>
                  <p:cNvSpPr txBox="1"/>
                  <p:nvPr/>
                </p:nvSpPr>
                <p:spPr>
                  <a:xfrm>
                    <a:off x="2199805" y="2346268"/>
                    <a:ext cx="2063597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2000" dirty="0" smtClean="0">
                        <a:solidFill>
                          <a:srgbClr val="003963"/>
                        </a:solidFill>
                        <a:latin typeface="Perpetua" panose="02020502060401020303" pitchFamily="18" charset="0"/>
                      </a:rPr>
                      <a:t>Computer network</a:t>
                    </a:r>
                    <a:endParaRPr lang="en-US" sz="2000" dirty="0">
                      <a:solidFill>
                        <a:srgbClr val="003963"/>
                      </a:solidFill>
                      <a:latin typeface="Perpetua" panose="02020502060401020303" pitchFamily="18" charset="0"/>
                    </a:endParaRPr>
                  </a:p>
                </p:txBody>
              </p:sp>
            </p:grpSp>
            <p:sp>
              <p:nvSpPr>
                <p:cNvPr id="13" name="TextBox 12"/>
                <p:cNvSpPr txBox="1"/>
                <p:nvPr/>
              </p:nvSpPr>
              <p:spPr>
                <a:xfrm>
                  <a:off x="3791425" y="3277098"/>
                  <a:ext cx="190523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dirty="0">
                      <a:solidFill>
                        <a:srgbClr val="003963"/>
                      </a:solidFill>
                      <a:latin typeface="Perpetua" panose="02020502060401020303" pitchFamily="18" charset="0"/>
                    </a:rPr>
                    <a:t>S</a:t>
                  </a:r>
                  <a:r>
                    <a:rPr lang="en-US" sz="2000" dirty="0" smtClean="0">
                      <a:solidFill>
                        <a:srgbClr val="003963"/>
                      </a:solidFill>
                      <a:latin typeface="Perpetua" panose="02020502060401020303" pitchFamily="18" charset="0"/>
                    </a:rPr>
                    <a:t>oftware system</a:t>
                  </a:r>
                  <a:endParaRPr lang="en-US" sz="2000" dirty="0">
                    <a:solidFill>
                      <a:srgbClr val="003963"/>
                    </a:solidFill>
                    <a:latin typeface="Perpetua" panose="02020502060401020303" pitchFamily="18" charset="0"/>
                  </a:endParaRPr>
                </a:p>
              </p:txBody>
            </p:sp>
            <p:grpSp>
              <p:nvGrpSpPr>
                <p:cNvPr id="23" name="Group 22"/>
                <p:cNvGrpSpPr/>
                <p:nvPr/>
              </p:nvGrpSpPr>
              <p:grpSpPr>
                <a:xfrm>
                  <a:off x="6149667" y="1707599"/>
                  <a:ext cx="1905230" cy="1542154"/>
                  <a:chOff x="6055694" y="2142922"/>
                  <a:chExt cx="1905230" cy="1542154"/>
                </a:xfrm>
              </p:grpSpPr>
              <p:pic>
                <p:nvPicPr>
                  <p:cNvPr id="17" name="Picture 16"/>
                  <p:cNvPicPr>
                    <a:picLocks/>
                  </p:cNvPicPr>
                  <p:nvPr/>
                </p:nvPicPr>
                <p:blipFill>
                  <a:blip r:embed="rId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162409" y="2560364"/>
                    <a:ext cx="1764792" cy="1124712"/>
                  </a:xfrm>
                  <a:prstGeom prst="rect">
                    <a:avLst/>
                  </a:prstGeom>
                </p:spPr>
              </p:pic>
              <p:sp>
                <p:nvSpPr>
                  <p:cNvPr id="18" name="TextBox 17"/>
                  <p:cNvSpPr txBox="1"/>
                  <p:nvPr/>
                </p:nvSpPr>
                <p:spPr>
                  <a:xfrm>
                    <a:off x="6055694" y="2142922"/>
                    <a:ext cx="1905230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2000" dirty="0">
                        <a:solidFill>
                          <a:srgbClr val="003963"/>
                        </a:solidFill>
                        <a:latin typeface="Perpetua" panose="02020502060401020303" pitchFamily="18" charset="0"/>
                      </a:rPr>
                      <a:t>S</a:t>
                    </a:r>
                    <a:r>
                      <a:rPr lang="en-US" sz="2000" dirty="0" smtClean="0">
                        <a:solidFill>
                          <a:srgbClr val="003963"/>
                        </a:solidFill>
                        <a:latin typeface="Perpetua" panose="02020502060401020303" pitchFamily="18" charset="0"/>
                      </a:rPr>
                      <a:t>ocial media</a:t>
                    </a:r>
                    <a:endParaRPr lang="en-US" sz="2000" dirty="0">
                      <a:solidFill>
                        <a:srgbClr val="003963"/>
                      </a:solidFill>
                      <a:latin typeface="Perpetua" panose="02020502060401020303" pitchFamily="18" charset="0"/>
                    </a:endParaRPr>
                  </a:p>
                </p:txBody>
              </p:sp>
            </p:grpSp>
          </p:grpSp>
        </p:grpSp>
        <p:grpSp>
          <p:nvGrpSpPr>
            <p:cNvPr id="31" name="Group 30"/>
            <p:cNvGrpSpPr/>
            <p:nvPr/>
          </p:nvGrpSpPr>
          <p:grpSpPr>
            <a:xfrm>
              <a:off x="866899" y="3271215"/>
              <a:ext cx="2852097" cy="1531093"/>
              <a:chOff x="866899" y="3271215"/>
              <a:chExt cx="2852097" cy="1531093"/>
            </a:xfrm>
          </p:grpSpPr>
          <p:pic>
            <p:nvPicPr>
              <p:cNvPr id="29" name="Picture 28"/>
              <p:cNvPicPr>
                <a:picLocks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20037" y="3677596"/>
                <a:ext cx="1764792" cy="1124712"/>
              </a:xfrm>
              <a:prstGeom prst="rect">
                <a:avLst/>
              </a:prstGeom>
            </p:spPr>
          </p:pic>
          <p:sp>
            <p:nvSpPr>
              <p:cNvPr id="30" name="TextBox 29"/>
              <p:cNvSpPr txBox="1"/>
              <p:nvPr/>
            </p:nvSpPr>
            <p:spPr>
              <a:xfrm>
                <a:off x="866899" y="3271215"/>
                <a:ext cx="285209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>
                    <a:solidFill>
                      <a:srgbClr val="003963"/>
                    </a:solidFill>
                    <a:latin typeface="Perpetua" panose="02020502060401020303" pitchFamily="18" charset="0"/>
                  </a:rPr>
                  <a:t>Chemical production system</a:t>
                </a:r>
                <a:endParaRPr lang="en-US" sz="2000" dirty="0">
                  <a:solidFill>
                    <a:srgbClr val="003963"/>
                  </a:solidFill>
                  <a:latin typeface="Perpetua" panose="02020502060401020303" pitchFamily="18" charset="0"/>
                </a:endParaRPr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2373291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1602"/>
    </mc:Choice>
    <mc:Fallback xmlns="">
      <p:transition spd="slow" advTm="1016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5803"/>
            <a:ext cx="7886700" cy="901816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003963"/>
                </a:solidFill>
                <a:latin typeface="Perpetua" panose="02020502060401020303" pitchFamily="18" charset="0"/>
              </a:rPr>
              <a:t>Massive Monitoring Data in Complex Systems</a:t>
            </a:r>
            <a:endParaRPr lang="en-US" sz="3200" dirty="0">
              <a:solidFill>
                <a:srgbClr val="003963"/>
              </a:solidFill>
              <a:latin typeface="Perpetua" panose="02020502060401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24316"/>
            <a:ext cx="7886700" cy="5097312"/>
          </a:xfrm>
        </p:spPr>
        <p:txBody>
          <a:bodyPr/>
          <a:lstStyle/>
          <a:p>
            <a:pPr>
              <a:buSzPct val="75000"/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3963"/>
                </a:solidFill>
                <a:latin typeface="Perpetua" panose="02020502060401020303" pitchFamily="18" charset="0"/>
              </a:rPr>
              <a:t>Example: monitoring data in computer networks</a:t>
            </a:r>
            <a:endParaRPr lang="en-US" dirty="0">
              <a:solidFill>
                <a:srgbClr val="003963"/>
              </a:solidFill>
              <a:latin typeface="Perpetua" panose="02020502060401020303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552E6-E4C7-4957-9BF4-BE8AFCD13747}" type="slidenum">
              <a:rPr lang="en-US" smtClean="0">
                <a:solidFill>
                  <a:srgbClr val="003963"/>
                </a:solidFill>
              </a:rPr>
              <a:t>3</a:t>
            </a:fld>
            <a:endParaRPr lang="en-US" dirty="0">
              <a:solidFill>
                <a:srgbClr val="003963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00716" y="2029339"/>
            <a:ext cx="26791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3963"/>
                </a:solidFill>
                <a:latin typeface="Perpetua" panose="02020502060401020303" pitchFamily="18" charset="0"/>
              </a:rPr>
              <a:t>Data center</a:t>
            </a:r>
            <a:endParaRPr lang="en-US" sz="2400" dirty="0">
              <a:solidFill>
                <a:srgbClr val="003963"/>
              </a:solidFill>
              <a:latin typeface="Perpetua" panose="02020502060401020303" pitchFamily="18" charset="0"/>
            </a:endParaRPr>
          </a:p>
        </p:txBody>
      </p:sp>
      <p:grpSp>
        <p:nvGrpSpPr>
          <p:cNvPr id="76" name="Group 75"/>
          <p:cNvGrpSpPr/>
          <p:nvPr/>
        </p:nvGrpSpPr>
        <p:grpSpPr>
          <a:xfrm>
            <a:off x="2690204" y="2026673"/>
            <a:ext cx="2392026" cy="1733459"/>
            <a:chOff x="2690204" y="2026673"/>
            <a:chExt cx="2392026" cy="1733459"/>
          </a:xfrm>
        </p:grpSpPr>
        <p:grpSp>
          <p:nvGrpSpPr>
            <p:cNvPr id="30" name="Group 29"/>
            <p:cNvGrpSpPr/>
            <p:nvPr/>
          </p:nvGrpSpPr>
          <p:grpSpPr>
            <a:xfrm>
              <a:off x="3101000" y="2026673"/>
              <a:ext cx="1981230" cy="1733459"/>
              <a:chOff x="4575221" y="2758045"/>
              <a:chExt cx="1981230" cy="1733459"/>
            </a:xfrm>
          </p:grpSpPr>
          <p:sp>
            <p:nvSpPr>
              <p:cNvPr id="31" name="TextBox 30"/>
              <p:cNvSpPr txBox="1"/>
              <p:nvPr/>
            </p:nvSpPr>
            <p:spPr>
              <a:xfrm>
                <a:off x="4575221" y="2758045"/>
                <a:ext cx="198123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>
                    <a:solidFill>
                      <a:srgbClr val="003963"/>
                    </a:solidFill>
                    <a:latin typeface="Perpetua" panose="02020502060401020303" pitchFamily="18" charset="0"/>
                  </a:rPr>
                  <a:t>Monitoring data</a:t>
                </a:r>
                <a:endParaRPr lang="en-US" sz="2000" dirty="0">
                  <a:solidFill>
                    <a:srgbClr val="003963"/>
                  </a:solidFill>
                  <a:latin typeface="Perpetua" panose="02020502060401020303" pitchFamily="18" charset="0"/>
                </a:endParaRPr>
              </a:p>
            </p:txBody>
          </p:sp>
          <p:sp>
            <p:nvSpPr>
              <p:cNvPr id="33" name="Can 32"/>
              <p:cNvSpPr/>
              <p:nvPr/>
            </p:nvSpPr>
            <p:spPr>
              <a:xfrm>
                <a:off x="5057941" y="3240693"/>
                <a:ext cx="1015790" cy="1250811"/>
              </a:xfrm>
              <a:prstGeom prst="can">
                <a:avLst/>
              </a:prstGeom>
              <a:solidFill>
                <a:srgbClr val="31A7FE"/>
              </a:solidFill>
              <a:ln w="25400">
                <a:solidFill>
                  <a:srgbClr val="31A7FE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6" name="Right Arrow 25"/>
            <p:cNvSpPr/>
            <p:nvPr/>
          </p:nvSpPr>
          <p:spPr>
            <a:xfrm>
              <a:off x="2690204" y="2996596"/>
              <a:ext cx="813749" cy="199431"/>
            </a:xfrm>
            <a:prstGeom prst="rightArrow">
              <a:avLst/>
            </a:prstGeom>
            <a:solidFill>
              <a:srgbClr val="31A7FE"/>
            </a:solidFill>
            <a:ln>
              <a:solidFill>
                <a:srgbClr val="31A7FE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4" name="Picture 5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376" y="2572246"/>
            <a:ext cx="1687866" cy="1124963"/>
          </a:xfrm>
          <a:prstGeom prst="rect">
            <a:avLst/>
          </a:prstGeom>
        </p:spPr>
      </p:pic>
      <p:grpSp>
        <p:nvGrpSpPr>
          <p:cNvPr id="77" name="Group 76"/>
          <p:cNvGrpSpPr/>
          <p:nvPr/>
        </p:nvGrpSpPr>
        <p:grpSpPr>
          <a:xfrm>
            <a:off x="4327869" y="1817549"/>
            <a:ext cx="3985496" cy="4282196"/>
            <a:chOff x="4327869" y="1817549"/>
            <a:chExt cx="3985496" cy="4282196"/>
          </a:xfrm>
        </p:grpSpPr>
        <p:sp>
          <p:nvSpPr>
            <p:cNvPr id="49" name="Rectangle 48"/>
            <p:cNvSpPr/>
            <p:nvPr/>
          </p:nvSpPr>
          <p:spPr>
            <a:xfrm>
              <a:off x="5228181" y="2268912"/>
              <a:ext cx="3085184" cy="3820742"/>
            </a:xfrm>
            <a:prstGeom prst="rect">
              <a:avLst/>
            </a:prstGeom>
            <a:noFill/>
            <a:ln w="25400">
              <a:solidFill>
                <a:srgbClr val="31A7FE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55D455"/>
                </a:solidFill>
              </a:endParaRPr>
            </a:p>
          </p:txBody>
        </p:sp>
        <p:cxnSp>
          <p:nvCxnSpPr>
            <p:cNvPr id="51" name="Straight Connector 50"/>
            <p:cNvCxnSpPr/>
            <p:nvPr/>
          </p:nvCxnSpPr>
          <p:spPr>
            <a:xfrm flipV="1">
              <a:off x="4356979" y="2277606"/>
              <a:ext cx="821308" cy="580011"/>
            </a:xfrm>
            <a:prstGeom prst="line">
              <a:avLst/>
            </a:prstGeom>
            <a:ln w="25400">
              <a:solidFill>
                <a:srgbClr val="FFB900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4327869" y="3148830"/>
              <a:ext cx="844866" cy="2940824"/>
            </a:xfrm>
            <a:prstGeom prst="line">
              <a:avLst/>
            </a:prstGeom>
            <a:ln w="25400">
              <a:solidFill>
                <a:srgbClr val="FFB900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/>
            <p:cNvSpPr txBox="1"/>
            <p:nvPr/>
          </p:nvSpPr>
          <p:spPr>
            <a:xfrm>
              <a:off x="5476246" y="1817549"/>
              <a:ext cx="258905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003963"/>
                  </a:solidFill>
                  <a:latin typeface="Perpetua" panose="02020502060401020303" pitchFamily="18" charset="0"/>
                </a:rPr>
                <a:t>@Server-A</a:t>
              </a:r>
              <a:endParaRPr lang="en-US" sz="2000" dirty="0">
                <a:solidFill>
                  <a:srgbClr val="003963"/>
                </a:solidFill>
                <a:latin typeface="Perpetua" panose="02020502060401020303" pitchFamily="18" charset="0"/>
              </a:endParaRPr>
            </a:p>
          </p:txBody>
        </p:sp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34585" y="2610289"/>
              <a:ext cx="2872373" cy="541197"/>
            </a:xfrm>
            <a:prstGeom prst="rect">
              <a:avLst/>
            </a:prstGeom>
          </p:spPr>
        </p:pic>
        <p:pic>
          <p:nvPicPr>
            <p:cNvPr id="64" name="Picture 63"/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335163" y="3474226"/>
              <a:ext cx="2816352" cy="539496"/>
            </a:xfrm>
            <a:prstGeom prst="rect">
              <a:avLst/>
            </a:prstGeom>
          </p:spPr>
        </p:pic>
        <p:pic>
          <p:nvPicPr>
            <p:cNvPr id="65" name="Picture 64"/>
            <p:cNvPicPr>
              <a:picLocks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306994" y="4318550"/>
              <a:ext cx="2816352" cy="539496"/>
            </a:xfrm>
            <a:prstGeom prst="rect">
              <a:avLst/>
            </a:prstGeom>
          </p:spPr>
        </p:pic>
        <p:pic>
          <p:nvPicPr>
            <p:cNvPr id="66" name="Picture 65"/>
            <p:cNvPicPr>
              <a:picLocks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306994" y="5124743"/>
              <a:ext cx="2871216" cy="539496"/>
            </a:xfrm>
            <a:prstGeom prst="rect">
              <a:avLst/>
            </a:prstGeom>
          </p:spPr>
        </p:pic>
        <p:sp>
          <p:nvSpPr>
            <p:cNvPr id="67" name="TextBox 66"/>
            <p:cNvSpPr txBox="1"/>
            <p:nvPr/>
          </p:nvSpPr>
          <p:spPr>
            <a:xfrm>
              <a:off x="5334585" y="2286430"/>
              <a:ext cx="25216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3963"/>
                  </a:solidFill>
                  <a:latin typeface="Perpetua" panose="02020502060401020303" pitchFamily="18" charset="0"/>
                </a:rPr>
                <a:t>#MongoDB backup jobs:</a:t>
              </a:r>
              <a:endParaRPr lang="en-US" dirty="0">
                <a:solidFill>
                  <a:srgbClr val="003963"/>
                </a:solidFill>
                <a:latin typeface="Perpetua" panose="02020502060401020303" pitchFamily="18" charset="0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5344485" y="3127603"/>
              <a:ext cx="25216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3963"/>
                  </a:solidFill>
                  <a:latin typeface="Perpetua" panose="02020502060401020303" pitchFamily="18" charset="0"/>
                </a:rPr>
                <a:t>Apache response lag:</a:t>
              </a:r>
              <a:endParaRPr lang="en-US" dirty="0">
                <a:solidFill>
                  <a:srgbClr val="003963"/>
                </a:solidFill>
                <a:latin typeface="Perpetua" panose="02020502060401020303" pitchFamily="18" charset="0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5366260" y="3992520"/>
              <a:ext cx="25216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rgbClr val="003963"/>
                  </a:solidFill>
                  <a:latin typeface="Perpetua" panose="02020502060401020303" pitchFamily="18" charset="0"/>
                </a:rPr>
                <a:t>Mysql-Innodb</a:t>
              </a:r>
              <a:r>
                <a:rPr lang="en-US" dirty="0" smtClean="0">
                  <a:solidFill>
                    <a:srgbClr val="003963"/>
                  </a:solidFill>
                  <a:latin typeface="Perpetua" panose="02020502060401020303" pitchFamily="18" charset="0"/>
                </a:rPr>
                <a:t> buffer pool:</a:t>
              </a:r>
              <a:endParaRPr lang="en-US" dirty="0">
                <a:solidFill>
                  <a:srgbClr val="003963"/>
                </a:solidFill>
                <a:latin typeface="Perpetua" panose="02020502060401020303" pitchFamily="18" charset="0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5376154" y="4809935"/>
              <a:ext cx="25216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3963"/>
                  </a:solidFill>
                  <a:latin typeface="Perpetua" panose="02020502060401020303" pitchFamily="18" charset="0"/>
                </a:rPr>
                <a:t>SDA write-time:</a:t>
              </a:r>
              <a:endParaRPr lang="en-US" dirty="0">
                <a:solidFill>
                  <a:srgbClr val="003963"/>
                </a:solidFill>
                <a:latin typeface="Perpetua" panose="02020502060401020303" pitchFamily="18" charset="0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5818570" y="5638080"/>
              <a:ext cx="17207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003963"/>
                  </a:solidFill>
                  <a:latin typeface="Perpetua" panose="02020502060401020303" pitchFamily="18" charset="0"/>
                </a:rPr>
                <a:t>…    …</a:t>
              </a:r>
              <a:endParaRPr lang="en-US" sz="2400" b="1" dirty="0">
                <a:solidFill>
                  <a:srgbClr val="003963"/>
                </a:solidFill>
                <a:latin typeface="Perpetua" panose="02020502060401020303" pitchFamily="18" charset="0"/>
              </a:endParaRPr>
            </a:p>
          </p:txBody>
        </p:sp>
      </p:grpSp>
      <p:sp>
        <p:nvSpPr>
          <p:cNvPr id="74" name="TextBox 73"/>
          <p:cNvSpPr txBox="1"/>
          <p:nvPr/>
        </p:nvSpPr>
        <p:spPr>
          <a:xfrm>
            <a:off x="896376" y="4227616"/>
            <a:ext cx="34461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3963"/>
                </a:solidFill>
                <a:latin typeface="Perpetua" panose="02020502060401020303" pitchFamily="18" charset="0"/>
              </a:rPr>
              <a:t>120-server data center can generate</a:t>
            </a:r>
            <a:r>
              <a:rPr lang="en-US" sz="2000" b="1" dirty="0" smtClean="0">
                <a:solidFill>
                  <a:srgbClr val="FF0000"/>
                </a:solidFill>
                <a:latin typeface="Perpetua" panose="02020502060401020303" pitchFamily="18" charset="0"/>
              </a:rPr>
              <a:t> </a:t>
            </a:r>
            <a:r>
              <a:rPr lang="en-US" sz="2000" b="1" dirty="0" smtClean="0">
                <a:solidFill>
                  <a:srgbClr val="003963"/>
                </a:solidFill>
                <a:latin typeface="Perpetua" panose="02020502060401020303" pitchFamily="18" charset="0"/>
              </a:rPr>
              <a:t>monitoring data </a:t>
            </a:r>
            <a:r>
              <a:rPr lang="en-US" sz="2000" b="1" dirty="0" smtClean="0">
                <a:solidFill>
                  <a:srgbClr val="FF0000"/>
                </a:solidFill>
                <a:latin typeface="Perpetua" panose="02020502060401020303" pitchFamily="18" charset="0"/>
              </a:rPr>
              <a:t>40GB/day</a:t>
            </a:r>
            <a:endParaRPr lang="en-US" sz="2000" b="1" dirty="0">
              <a:solidFill>
                <a:srgbClr val="003963"/>
              </a:solidFill>
              <a:latin typeface="Perpetua" panose="02020502060401020303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430" y="2827746"/>
            <a:ext cx="323740" cy="32374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3000" y="3312269"/>
            <a:ext cx="323740" cy="32374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773" y="2825090"/>
            <a:ext cx="323740" cy="32374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773" y="3309707"/>
            <a:ext cx="323740" cy="323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590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692"/>
    </mc:Choice>
    <mc:Fallback xmlns="">
      <p:transition spd="slow" advTm="57692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5803"/>
            <a:ext cx="7886700" cy="901816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003963"/>
                </a:solidFill>
                <a:latin typeface="Perpetua" panose="02020502060401020303" pitchFamily="18" charset="0"/>
              </a:rPr>
              <a:t>System </a:t>
            </a:r>
            <a:r>
              <a:rPr lang="en-US" sz="3600" dirty="0" smtClean="0">
                <a:solidFill>
                  <a:srgbClr val="003963"/>
                </a:solidFill>
                <a:latin typeface="Perpetua" panose="02020502060401020303" pitchFamily="18" charset="0"/>
              </a:rPr>
              <a:t>Malfunction Detection via </a:t>
            </a:r>
            <a:r>
              <a:rPr lang="en-US" sz="3600" dirty="0">
                <a:solidFill>
                  <a:srgbClr val="003963"/>
                </a:solidFill>
                <a:latin typeface="Perpetua" panose="02020502060401020303" pitchFamily="18" charset="0"/>
              </a:rPr>
              <a:t>A</a:t>
            </a:r>
            <a:r>
              <a:rPr lang="en-US" sz="3600" dirty="0" smtClean="0">
                <a:solidFill>
                  <a:srgbClr val="003963"/>
                </a:solidFill>
                <a:latin typeface="Perpetua" panose="02020502060401020303" pitchFamily="18" charset="0"/>
              </a:rPr>
              <a:t>lerts</a:t>
            </a:r>
            <a:endParaRPr lang="en-US" sz="3600" dirty="0">
              <a:solidFill>
                <a:srgbClr val="003963"/>
              </a:solidFill>
              <a:latin typeface="Perpetua" panose="02020502060401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55924"/>
            <a:ext cx="7886700" cy="5097312"/>
          </a:xfrm>
        </p:spPr>
        <p:txBody>
          <a:bodyPr/>
          <a:lstStyle/>
          <a:p>
            <a:pPr>
              <a:buSzPct val="75000"/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3963"/>
                </a:solidFill>
                <a:latin typeface="Perpetua" panose="02020502060401020303" pitchFamily="18" charset="0"/>
              </a:rPr>
              <a:t>Example: alerts in computer networks</a:t>
            </a:r>
          </a:p>
          <a:p>
            <a:pPr>
              <a:buSzPct val="75000"/>
              <a:buFont typeface="Wingdings" panose="05000000000000000000" pitchFamily="2" charset="2"/>
              <a:buChar char="Ø"/>
            </a:pPr>
            <a:endParaRPr lang="en-US" dirty="0" smtClean="0">
              <a:solidFill>
                <a:srgbClr val="003963"/>
              </a:solidFill>
              <a:latin typeface="Perpetua" panose="02020502060401020303" pitchFamily="18" charset="0"/>
            </a:endParaRPr>
          </a:p>
          <a:p>
            <a:pPr>
              <a:buSzPct val="75000"/>
              <a:buFont typeface="Wingdings" panose="05000000000000000000" pitchFamily="2" charset="2"/>
              <a:buChar char="Ø"/>
            </a:pPr>
            <a:endParaRPr lang="en-US" dirty="0">
              <a:solidFill>
                <a:srgbClr val="003963"/>
              </a:solidFill>
              <a:latin typeface="Perpetua" panose="02020502060401020303" pitchFamily="18" charset="0"/>
            </a:endParaRPr>
          </a:p>
          <a:p>
            <a:pPr>
              <a:buSzPct val="75000"/>
              <a:buFont typeface="Wingdings" panose="05000000000000000000" pitchFamily="2" charset="2"/>
              <a:buChar char="Ø"/>
            </a:pPr>
            <a:endParaRPr lang="en-US" dirty="0" smtClean="0">
              <a:solidFill>
                <a:srgbClr val="003963"/>
              </a:solidFill>
              <a:latin typeface="Perpetua" panose="02020502060401020303" pitchFamily="18" charset="0"/>
            </a:endParaRPr>
          </a:p>
          <a:p>
            <a:pPr>
              <a:buSzPct val="75000"/>
              <a:buFont typeface="Wingdings" panose="05000000000000000000" pitchFamily="2" charset="2"/>
              <a:buChar char="Ø"/>
            </a:pPr>
            <a:endParaRPr lang="en-US" dirty="0">
              <a:solidFill>
                <a:srgbClr val="003963"/>
              </a:solidFill>
              <a:latin typeface="Perpetua" panose="02020502060401020303" pitchFamily="18" charset="0"/>
            </a:endParaRPr>
          </a:p>
          <a:p>
            <a:pPr>
              <a:buSzPct val="75000"/>
              <a:buFont typeface="Wingdings" panose="05000000000000000000" pitchFamily="2" charset="2"/>
              <a:buChar char="Ø"/>
            </a:pPr>
            <a:endParaRPr lang="en-US" dirty="0" smtClean="0">
              <a:solidFill>
                <a:srgbClr val="003963"/>
              </a:solidFill>
              <a:latin typeface="Perpetua" panose="02020502060401020303" pitchFamily="18" charset="0"/>
            </a:endParaRPr>
          </a:p>
          <a:p>
            <a:pPr>
              <a:buSzPct val="75000"/>
              <a:buFont typeface="Wingdings" panose="05000000000000000000" pitchFamily="2" charset="2"/>
              <a:buChar char="Ø"/>
            </a:pPr>
            <a:endParaRPr lang="en-US" dirty="0">
              <a:solidFill>
                <a:srgbClr val="003963"/>
              </a:solidFill>
              <a:latin typeface="Perpetua" panose="02020502060401020303" pitchFamily="18" charset="0"/>
            </a:endParaRPr>
          </a:p>
          <a:p>
            <a:pPr>
              <a:buSzPct val="75000"/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3963"/>
                </a:solidFill>
                <a:latin typeface="Perpetua" panose="02020502060401020303" pitchFamily="18" charset="0"/>
              </a:rPr>
              <a:t>Complex systems could have many issues</a:t>
            </a:r>
          </a:p>
          <a:p>
            <a:pPr lvl="1">
              <a:buSzPct val="75000"/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3963"/>
                </a:solidFill>
                <a:latin typeface="Perpetua" panose="02020502060401020303" pitchFamily="18" charset="0"/>
              </a:rPr>
              <a:t>For the 40GB/day data generated from the 120-server data center, we will collect </a:t>
            </a:r>
            <a:r>
              <a:rPr lang="en-US" dirty="0" smtClean="0">
                <a:solidFill>
                  <a:srgbClr val="FF0000"/>
                </a:solidFill>
                <a:latin typeface="Perpetua" panose="02020502060401020303" pitchFamily="18" charset="0"/>
              </a:rPr>
              <a:t>20k+ alerts/day</a:t>
            </a:r>
            <a:endParaRPr lang="en-US" dirty="0">
              <a:solidFill>
                <a:srgbClr val="FF0000"/>
              </a:solidFill>
              <a:latin typeface="Perpetua" panose="02020502060401020303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552E6-E4C7-4957-9BF4-BE8AFCD13747}" type="slidenum">
              <a:rPr lang="en-US" smtClean="0">
                <a:solidFill>
                  <a:srgbClr val="003963"/>
                </a:solidFill>
              </a:rPr>
              <a:t>4</a:t>
            </a:fld>
            <a:endParaRPr lang="en-US" dirty="0">
              <a:solidFill>
                <a:srgbClr val="003963"/>
              </a:solidFill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414988" y="1785285"/>
            <a:ext cx="5855183" cy="2990225"/>
            <a:chOff x="1507517" y="1785285"/>
            <a:chExt cx="5855183" cy="2990225"/>
          </a:xfrm>
        </p:grpSpPr>
        <p:grpSp>
          <p:nvGrpSpPr>
            <p:cNvPr id="6" name="Group 5"/>
            <p:cNvGrpSpPr/>
            <p:nvPr/>
          </p:nvGrpSpPr>
          <p:grpSpPr>
            <a:xfrm>
              <a:off x="1507517" y="2628075"/>
              <a:ext cx="1720724" cy="1718291"/>
              <a:chOff x="4739288" y="3240693"/>
              <a:chExt cx="1720724" cy="1718291"/>
            </a:xfrm>
          </p:grpSpPr>
          <p:sp>
            <p:nvSpPr>
              <p:cNvPr id="12" name="TextBox 11"/>
              <p:cNvSpPr txBox="1"/>
              <p:nvPr/>
            </p:nvSpPr>
            <p:spPr>
              <a:xfrm>
                <a:off x="4739288" y="4558874"/>
                <a:ext cx="172072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>
                    <a:solidFill>
                      <a:srgbClr val="003963"/>
                    </a:solidFill>
                    <a:latin typeface="Perpetua" panose="02020502060401020303" pitchFamily="18" charset="0"/>
                  </a:rPr>
                  <a:t>M</a:t>
                </a:r>
                <a:r>
                  <a:rPr lang="en-US" sz="2000" dirty="0" smtClean="0">
                    <a:solidFill>
                      <a:srgbClr val="003963"/>
                    </a:solidFill>
                    <a:latin typeface="Perpetua" panose="02020502060401020303" pitchFamily="18" charset="0"/>
                  </a:rPr>
                  <a:t>onitoring data</a:t>
                </a:r>
                <a:endParaRPr lang="en-US" sz="2000" dirty="0">
                  <a:solidFill>
                    <a:srgbClr val="003963"/>
                  </a:solidFill>
                  <a:latin typeface="Perpetua" panose="02020502060401020303" pitchFamily="18" charset="0"/>
                </a:endParaRPr>
              </a:p>
            </p:txBody>
          </p:sp>
          <p:sp>
            <p:nvSpPr>
              <p:cNvPr id="14" name="Can 13"/>
              <p:cNvSpPr/>
              <p:nvPr/>
            </p:nvSpPr>
            <p:spPr>
              <a:xfrm>
                <a:off x="5057941" y="3240693"/>
                <a:ext cx="1015790" cy="1250811"/>
              </a:xfrm>
              <a:prstGeom prst="can">
                <a:avLst/>
              </a:prstGeom>
              <a:solidFill>
                <a:srgbClr val="31A7FE"/>
              </a:solidFill>
              <a:ln w="25400">
                <a:solidFill>
                  <a:srgbClr val="31A7FE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23" name="Straight Connector 22"/>
            <p:cNvCxnSpPr/>
            <p:nvPr/>
          </p:nvCxnSpPr>
          <p:spPr>
            <a:xfrm flipV="1">
              <a:off x="2581463" y="1808544"/>
              <a:ext cx="1222707" cy="1148113"/>
            </a:xfrm>
            <a:prstGeom prst="line">
              <a:avLst/>
            </a:prstGeom>
            <a:ln w="25400">
              <a:solidFill>
                <a:srgbClr val="FFB900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2581463" y="3253480"/>
              <a:ext cx="1222707" cy="1522030"/>
            </a:xfrm>
            <a:prstGeom prst="line">
              <a:avLst/>
            </a:prstGeom>
            <a:ln w="25400">
              <a:solidFill>
                <a:srgbClr val="FFB900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ctangle 28"/>
            <p:cNvSpPr/>
            <p:nvPr/>
          </p:nvSpPr>
          <p:spPr>
            <a:xfrm>
              <a:off x="3813253" y="1785285"/>
              <a:ext cx="3549447" cy="2990225"/>
            </a:xfrm>
            <a:prstGeom prst="rect">
              <a:avLst/>
            </a:prstGeom>
            <a:noFill/>
            <a:ln w="25400">
              <a:solidFill>
                <a:srgbClr val="31A7FE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55D455"/>
                </a:solidFill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2699805" y="1743316"/>
            <a:ext cx="3570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3963"/>
                </a:solidFill>
                <a:latin typeface="Perpetua" panose="02020502060401020303" pitchFamily="18" charset="0"/>
              </a:rPr>
              <a:t>Alert @server-A</a:t>
            </a:r>
            <a:endParaRPr lang="en-US" dirty="0">
              <a:solidFill>
                <a:srgbClr val="003963"/>
              </a:solidFill>
              <a:latin typeface="Perpetua" panose="02020502060401020303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732560" y="2048993"/>
            <a:ext cx="353761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Perpetua" panose="02020502060401020303" pitchFamily="18" charset="0"/>
              </a:rPr>
              <a:t>01:20am: #MongoDB backup jobs ≥ 30</a:t>
            </a:r>
          </a:p>
          <a:p>
            <a:r>
              <a:rPr lang="en-US" sz="1600" dirty="0" smtClean="0">
                <a:solidFill>
                  <a:srgbClr val="FF0000"/>
                </a:solidFill>
                <a:latin typeface="Perpetua" panose="02020502060401020303" pitchFamily="18" charset="0"/>
              </a:rPr>
              <a:t>01:30am: Memory </a:t>
            </a:r>
            <a:r>
              <a:rPr lang="en-US" sz="1600" dirty="0">
                <a:solidFill>
                  <a:srgbClr val="FF0000"/>
                </a:solidFill>
                <a:latin typeface="Perpetua" panose="02020502060401020303" pitchFamily="18" charset="0"/>
              </a:rPr>
              <a:t>usage </a:t>
            </a:r>
            <a:r>
              <a:rPr lang="en-US" sz="1600" dirty="0" smtClean="0">
                <a:solidFill>
                  <a:srgbClr val="FF0000"/>
                </a:solidFill>
                <a:latin typeface="Perpetua" panose="02020502060401020303" pitchFamily="18" charset="0"/>
              </a:rPr>
              <a:t>≥ 90%</a:t>
            </a:r>
          </a:p>
          <a:p>
            <a:r>
              <a:rPr lang="en-US" sz="1600" dirty="0" smtClean="0">
                <a:solidFill>
                  <a:srgbClr val="FF0000"/>
                </a:solidFill>
                <a:latin typeface="Perpetua" panose="02020502060401020303" pitchFamily="18" charset="0"/>
              </a:rPr>
              <a:t>01:31am: Apache response lag ≥ 2 seconds</a:t>
            </a:r>
          </a:p>
          <a:p>
            <a:r>
              <a:rPr lang="en-US" sz="1600" dirty="0" smtClean="0">
                <a:solidFill>
                  <a:srgbClr val="FF0000"/>
                </a:solidFill>
                <a:latin typeface="Perpetua" panose="02020502060401020303" pitchFamily="18" charset="0"/>
              </a:rPr>
              <a:t>01:43am: </a:t>
            </a:r>
            <a:r>
              <a:rPr lang="en-US" sz="1600" dirty="0">
                <a:solidFill>
                  <a:srgbClr val="FF0000"/>
                </a:solidFill>
                <a:latin typeface="Perpetua" panose="02020502060401020303" pitchFamily="18" charset="0"/>
              </a:rPr>
              <a:t>SDA write-time ≥ </a:t>
            </a:r>
            <a:r>
              <a:rPr lang="en-US" sz="1600" dirty="0" smtClean="0">
                <a:solidFill>
                  <a:srgbClr val="FF0000"/>
                </a:solidFill>
                <a:latin typeface="Perpetua" panose="02020502060401020303" pitchFamily="18" charset="0"/>
              </a:rPr>
              <a:t>10 times slower than average performance</a:t>
            </a:r>
          </a:p>
          <a:p>
            <a:r>
              <a:rPr lang="en-US" sz="1600" dirty="0" smtClean="0">
                <a:solidFill>
                  <a:srgbClr val="FF0000"/>
                </a:solidFill>
                <a:latin typeface="Perpetua" panose="02020502060401020303" pitchFamily="18" charset="0"/>
              </a:rPr>
              <a:t>…</a:t>
            </a:r>
          </a:p>
          <a:p>
            <a:r>
              <a:rPr lang="en-US" sz="1600" dirty="0" smtClean="0">
                <a:solidFill>
                  <a:srgbClr val="FF0000"/>
                </a:solidFill>
                <a:latin typeface="Perpetua" panose="02020502060401020303" pitchFamily="18" charset="0"/>
              </a:rPr>
              <a:t>09:32pm: #</a:t>
            </a:r>
            <a:r>
              <a:rPr lang="en-US" sz="1600" dirty="0">
                <a:solidFill>
                  <a:srgbClr val="FF0000"/>
                </a:solidFill>
                <a:latin typeface="Perpetua" panose="02020502060401020303" pitchFamily="18" charset="0"/>
              </a:rPr>
              <a:t>MySQL full join </a:t>
            </a:r>
            <a:r>
              <a:rPr lang="en-US" sz="1600" dirty="0" smtClean="0">
                <a:solidFill>
                  <a:srgbClr val="FF0000"/>
                </a:solidFill>
                <a:latin typeface="Perpetua" panose="02020502060401020303" pitchFamily="18" charset="0"/>
              </a:rPr>
              <a:t>≥ 10</a:t>
            </a:r>
          </a:p>
          <a:p>
            <a:r>
              <a:rPr lang="en-US" sz="1600" dirty="0" smtClean="0">
                <a:solidFill>
                  <a:srgbClr val="FF0000"/>
                </a:solidFill>
                <a:latin typeface="Perpetua" panose="02020502060401020303" pitchFamily="18" charset="0"/>
              </a:rPr>
              <a:t>09:47pm: </a:t>
            </a:r>
            <a:r>
              <a:rPr lang="en-US" sz="1600" dirty="0">
                <a:solidFill>
                  <a:srgbClr val="FF0000"/>
                </a:solidFill>
                <a:latin typeface="Perpetua" panose="02020502060401020303" pitchFamily="18" charset="0"/>
              </a:rPr>
              <a:t>CPU usage </a:t>
            </a:r>
            <a:r>
              <a:rPr lang="en-US" sz="1600" dirty="0" smtClean="0">
                <a:solidFill>
                  <a:srgbClr val="FF0000"/>
                </a:solidFill>
                <a:latin typeface="Perpetua" panose="02020502060401020303" pitchFamily="18" charset="0"/>
              </a:rPr>
              <a:t>≥ 85%</a:t>
            </a:r>
          </a:p>
          <a:p>
            <a:r>
              <a:rPr lang="en-US" sz="1600" dirty="0" smtClean="0">
                <a:solidFill>
                  <a:srgbClr val="FF0000"/>
                </a:solidFill>
                <a:latin typeface="Perpetua" panose="02020502060401020303" pitchFamily="18" charset="0"/>
              </a:rPr>
              <a:t>09:48pm: HTTP-80 no response</a:t>
            </a:r>
          </a:p>
          <a:p>
            <a:r>
              <a:rPr lang="en-US" sz="1600" dirty="0" smtClean="0">
                <a:solidFill>
                  <a:srgbClr val="FF0000"/>
                </a:solidFill>
                <a:latin typeface="Perpetua" panose="02020502060401020303" pitchFamily="18" charset="0"/>
              </a:rPr>
              <a:t>10:04pm: Storage used ≥ 90%</a:t>
            </a:r>
          </a:p>
          <a:p>
            <a:r>
              <a:rPr lang="en-US" sz="1600" dirty="0" smtClean="0">
                <a:solidFill>
                  <a:srgbClr val="FF0000"/>
                </a:solidFill>
                <a:latin typeface="Perpetua" panose="02020502060401020303" pitchFamily="18" charset="0"/>
              </a:rPr>
              <a:t>…</a:t>
            </a:r>
            <a:endParaRPr lang="en-US" sz="1600" dirty="0">
              <a:solidFill>
                <a:srgbClr val="FF0000"/>
              </a:solidFill>
              <a:latin typeface="Perpetua" panose="02020502060401020303" pitchFamily="18" charset="0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6773534" y="2717690"/>
            <a:ext cx="2014803" cy="2057820"/>
            <a:chOff x="6792686" y="2692560"/>
            <a:chExt cx="2014803" cy="2057820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97529" y="3737625"/>
              <a:ext cx="1022985" cy="1012755"/>
            </a:xfrm>
            <a:prstGeom prst="rect">
              <a:avLst/>
            </a:prstGeom>
          </p:spPr>
        </p:pic>
        <p:sp>
          <p:nvSpPr>
            <p:cNvPr id="46" name="Rounded Rectangular Callout 45"/>
            <p:cNvSpPr/>
            <p:nvPr/>
          </p:nvSpPr>
          <p:spPr bwMode="auto">
            <a:xfrm>
              <a:off x="6792686" y="2692560"/>
              <a:ext cx="2014803" cy="932454"/>
            </a:xfrm>
            <a:prstGeom prst="wedgeRoundRectCallout">
              <a:avLst>
                <a:gd name="adj1" fmla="val -2693"/>
                <a:gd name="adj2" fmla="val 62501"/>
                <a:gd name="adj3" fmla="val 16667"/>
              </a:avLst>
            </a:prstGeom>
            <a:solidFill>
              <a:srgbClr val="31A7FE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b="1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Perpetua" panose="02020502060401020303" pitchFamily="18" charset="0"/>
                  <a:ea typeface="Segoe UI" pitchFamily="34" charset="0"/>
                  <a:cs typeface="Segoe UI" pitchFamily="34" charset="0"/>
                </a:rPr>
                <a:t>Which alert should I start with?</a:t>
              </a:r>
            </a:p>
          </p:txBody>
        </p:sp>
      </p:grpSp>
      <p:pic>
        <p:nvPicPr>
          <p:cNvPr id="32" name="Picture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652" y="2956657"/>
            <a:ext cx="323740" cy="32374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207" y="3488848"/>
            <a:ext cx="323740" cy="32374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383" y="2956657"/>
            <a:ext cx="323740" cy="32374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815" y="3474105"/>
            <a:ext cx="323740" cy="32374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72907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774"/>
    </mc:Choice>
    <mc:Fallback xmlns="">
      <p:transition spd="slow" advTm="937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5803"/>
            <a:ext cx="7886700" cy="901816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003963"/>
                </a:solidFill>
                <a:latin typeface="Perpetua" panose="02020502060401020303" pitchFamily="18" charset="0"/>
              </a:rPr>
              <a:t>Mining Critical Alerts</a:t>
            </a:r>
            <a:endParaRPr lang="en-US" sz="3600" dirty="0">
              <a:solidFill>
                <a:srgbClr val="003963"/>
              </a:solidFill>
              <a:latin typeface="Perpetua" panose="02020502060401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55924"/>
            <a:ext cx="7886700" cy="5097312"/>
          </a:xfrm>
        </p:spPr>
        <p:txBody>
          <a:bodyPr/>
          <a:lstStyle/>
          <a:p>
            <a:pPr>
              <a:buSzPct val="75000"/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3963"/>
                </a:solidFill>
                <a:latin typeface="Perpetua" panose="02020502060401020303" pitchFamily="18" charset="0"/>
              </a:rPr>
              <a:t>Example: critical alerts in computer networks</a:t>
            </a:r>
          </a:p>
          <a:p>
            <a:pPr>
              <a:buSzPct val="75000"/>
              <a:buFont typeface="Wingdings" panose="05000000000000000000" pitchFamily="2" charset="2"/>
              <a:buChar char="Ø"/>
            </a:pPr>
            <a:endParaRPr lang="en-US" dirty="0">
              <a:solidFill>
                <a:srgbClr val="003963"/>
              </a:solidFill>
              <a:latin typeface="Perpetua" panose="02020502060401020303" pitchFamily="18" charset="0"/>
            </a:endParaRPr>
          </a:p>
          <a:p>
            <a:pPr>
              <a:buSzPct val="75000"/>
              <a:buFont typeface="Wingdings" panose="05000000000000000000" pitchFamily="2" charset="2"/>
              <a:buChar char="Ø"/>
            </a:pPr>
            <a:endParaRPr lang="en-US" dirty="0" smtClean="0">
              <a:solidFill>
                <a:srgbClr val="003963"/>
              </a:solidFill>
              <a:latin typeface="Perpetua" panose="02020502060401020303" pitchFamily="18" charset="0"/>
            </a:endParaRPr>
          </a:p>
          <a:p>
            <a:pPr>
              <a:buSzPct val="75000"/>
              <a:buFont typeface="Wingdings" panose="05000000000000000000" pitchFamily="2" charset="2"/>
              <a:buChar char="Ø"/>
            </a:pPr>
            <a:endParaRPr lang="en-US" dirty="0">
              <a:solidFill>
                <a:srgbClr val="003963"/>
              </a:solidFill>
              <a:latin typeface="Perpetua" panose="02020502060401020303" pitchFamily="18" charset="0"/>
            </a:endParaRPr>
          </a:p>
          <a:p>
            <a:pPr>
              <a:buSzPct val="75000"/>
              <a:buFont typeface="Wingdings" panose="05000000000000000000" pitchFamily="2" charset="2"/>
              <a:buChar char="Ø"/>
            </a:pPr>
            <a:endParaRPr lang="en-US" dirty="0" smtClean="0">
              <a:solidFill>
                <a:srgbClr val="003963"/>
              </a:solidFill>
              <a:latin typeface="Perpetua" panose="02020502060401020303" pitchFamily="18" charset="0"/>
            </a:endParaRPr>
          </a:p>
          <a:p>
            <a:pPr>
              <a:buSzPct val="75000"/>
              <a:buFont typeface="Wingdings" panose="05000000000000000000" pitchFamily="2" charset="2"/>
              <a:buChar char="Ø"/>
            </a:pPr>
            <a:endParaRPr lang="en-US" dirty="0">
              <a:solidFill>
                <a:srgbClr val="003963"/>
              </a:solidFill>
              <a:latin typeface="Perpetua" panose="02020502060401020303" pitchFamily="18" charset="0"/>
            </a:endParaRPr>
          </a:p>
          <a:p>
            <a:pPr marL="0" indent="0">
              <a:buSzPct val="75000"/>
              <a:buNone/>
            </a:pPr>
            <a:endParaRPr lang="en-US" dirty="0">
              <a:solidFill>
                <a:srgbClr val="003963"/>
              </a:solidFill>
              <a:latin typeface="Perpetua" panose="02020502060401020303" pitchFamily="18" charset="0"/>
            </a:endParaRPr>
          </a:p>
          <a:p>
            <a:pPr>
              <a:buSzPct val="75000"/>
              <a:buFont typeface="Wingdings" panose="05000000000000000000" pitchFamily="2" charset="2"/>
              <a:buChar char="Ø"/>
            </a:pPr>
            <a:endParaRPr lang="en-US" dirty="0" smtClean="0">
              <a:solidFill>
                <a:srgbClr val="FF0000"/>
              </a:solidFill>
              <a:latin typeface="Perpetua" panose="02020502060401020303" pitchFamily="18" charset="0"/>
            </a:endParaRPr>
          </a:p>
          <a:p>
            <a:pPr>
              <a:buSzPct val="75000"/>
              <a:buFont typeface="Wingdings" panose="05000000000000000000" pitchFamily="2" charset="2"/>
              <a:buChar char="Ø"/>
            </a:pPr>
            <a:endParaRPr lang="en-US" dirty="0" smtClean="0">
              <a:solidFill>
                <a:srgbClr val="003963"/>
              </a:solidFill>
              <a:latin typeface="Perpetua" panose="02020502060401020303" pitchFamily="18" charset="0"/>
            </a:endParaRPr>
          </a:p>
          <a:p>
            <a:pPr>
              <a:buSzPct val="75000"/>
              <a:buFont typeface="Wingdings" panose="05000000000000000000" pitchFamily="2" charset="2"/>
              <a:buChar char="Ø"/>
            </a:pPr>
            <a:endParaRPr lang="en-US" dirty="0">
              <a:solidFill>
                <a:srgbClr val="003963"/>
              </a:solidFill>
              <a:latin typeface="Perpetua" panose="02020502060401020303" pitchFamily="18" charset="0"/>
            </a:endParaRPr>
          </a:p>
          <a:p>
            <a:pPr>
              <a:buSzPct val="75000"/>
              <a:buFont typeface="Wingdings" panose="05000000000000000000" pitchFamily="2" charset="2"/>
              <a:buChar char="Ø"/>
            </a:pPr>
            <a:endParaRPr lang="en-US" dirty="0" smtClean="0">
              <a:solidFill>
                <a:srgbClr val="003963"/>
              </a:solidFill>
              <a:latin typeface="Perpetua" panose="02020502060401020303" pitchFamily="18" charset="0"/>
            </a:endParaRPr>
          </a:p>
          <a:p>
            <a:pPr>
              <a:buSzPct val="75000"/>
              <a:buFont typeface="Wingdings" panose="05000000000000000000" pitchFamily="2" charset="2"/>
              <a:buChar char="Ø"/>
            </a:pPr>
            <a:endParaRPr lang="en-US" dirty="0">
              <a:solidFill>
                <a:srgbClr val="003963"/>
              </a:solidFill>
              <a:latin typeface="Perpetua" panose="02020502060401020303" pitchFamily="18" charset="0"/>
            </a:endParaRPr>
          </a:p>
          <a:p>
            <a:pPr>
              <a:buSzPct val="75000"/>
              <a:buFont typeface="Wingdings" panose="05000000000000000000" pitchFamily="2" charset="2"/>
              <a:buChar char="Ø"/>
            </a:pPr>
            <a:endParaRPr lang="en-US" dirty="0" smtClean="0">
              <a:solidFill>
                <a:srgbClr val="003963"/>
              </a:solidFill>
              <a:latin typeface="Perpetua" panose="02020502060401020303" pitchFamily="18" charset="0"/>
            </a:endParaRPr>
          </a:p>
          <a:p>
            <a:pPr>
              <a:buSzPct val="75000"/>
              <a:buFont typeface="Wingdings" panose="05000000000000000000" pitchFamily="2" charset="2"/>
              <a:buChar char="Ø"/>
            </a:pPr>
            <a:endParaRPr lang="en-US" dirty="0">
              <a:solidFill>
                <a:srgbClr val="003963"/>
              </a:solidFill>
              <a:latin typeface="Perpetua" panose="02020502060401020303" pitchFamily="18" charset="0"/>
            </a:endParaRPr>
          </a:p>
          <a:p>
            <a:pPr>
              <a:buSzPct val="75000"/>
              <a:buFont typeface="Wingdings" panose="05000000000000000000" pitchFamily="2" charset="2"/>
              <a:buChar char="Ø"/>
            </a:pPr>
            <a:endParaRPr lang="en-US" dirty="0" smtClean="0">
              <a:solidFill>
                <a:srgbClr val="003963"/>
              </a:solidFill>
              <a:latin typeface="Perpetua" panose="02020502060401020303" pitchFamily="18" charset="0"/>
            </a:endParaRPr>
          </a:p>
          <a:p>
            <a:pPr>
              <a:buSzPct val="75000"/>
              <a:buFont typeface="Wingdings" panose="05000000000000000000" pitchFamily="2" charset="2"/>
              <a:buChar char="Ø"/>
            </a:pPr>
            <a:endParaRPr lang="en-US" dirty="0">
              <a:solidFill>
                <a:srgbClr val="003963"/>
              </a:solidFill>
              <a:latin typeface="Perpetua" panose="02020502060401020303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552E6-E4C7-4957-9BF4-BE8AFCD13747}" type="slidenum">
              <a:rPr lang="en-US" smtClean="0">
                <a:solidFill>
                  <a:srgbClr val="003963"/>
                </a:solidFill>
              </a:rPr>
              <a:t>5</a:t>
            </a:fld>
            <a:endParaRPr lang="en-US" dirty="0">
              <a:solidFill>
                <a:srgbClr val="003963"/>
              </a:solidFill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3722788" y="1851523"/>
            <a:ext cx="1591292" cy="475259"/>
            <a:chOff x="3722788" y="1661523"/>
            <a:chExt cx="1591292" cy="475259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22788" y="1661523"/>
              <a:ext cx="475259" cy="475259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3996167" y="1733582"/>
              <a:ext cx="131791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FF0000"/>
                  </a:solidFill>
                  <a:latin typeface="Perpetua" panose="02020502060401020303" pitchFamily="18" charset="0"/>
                </a:rPr>
                <a:t>Critical!</a:t>
              </a:r>
              <a:endParaRPr lang="en-US" sz="2000" b="1" dirty="0">
                <a:solidFill>
                  <a:srgbClr val="FF0000"/>
                </a:solidFill>
                <a:latin typeface="Perpetua" panose="02020502060401020303" pitchFamily="18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711775" y="2351310"/>
            <a:ext cx="7741473" cy="2614618"/>
            <a:chOff x="711775" y="2161310"/>
            <a:chExt cx="7741473" cy="2614618"/>
          </a:xfrm>
        </p:grpSpPr>
        <p:sp>
          <p:nvSpPr>
            <p:cNvPr id="6" name="Rounded Rectangle 5"/>
            <p:cNvSpPr/>
            <p:nvPr/>
          </p:nvSpPr>
          <p:spPr>
            <a:xfrm>
              <a:off x="3265713" y="2161310"/>
              <a:ext cx="2185058" cy="498764"/>
            </a:xfrm>
            <a:prstGeom prst="round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Perpetua" panose="02020502060401020303" pitchFamily="18" charset="0"/>
                </a:rPr>
                <a:t>Disk Read Latency @Server-A</a:t>
              </a:r>
              <a:endParaRPr lang="en-US" b="1" dirty="0">
                <a:latin typeface="Perpetua" panose="02020502060401020303" pitchFamily="18" charset="0"/>
              </a:endParaRPr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711775" y="2746086"/>
              <a:ext cx="7741473" cy="2029842"/>
              <a:chOff x="711775" y="2746086"/>
              <a:chExt cx="7741473" cy="2029842"/>
            </a:xfrm>
          </p:grpSpPr>
          <p:sp>
            <p:nvSpPr>
              <p:cNvPr id="7" name="Rounded Rectangle 6"/>
              <p:cNvSpPr/>
              <p:nvPr/>
            </p:nvSpPr>
            <p:spPr>
              <a:xfrm>
                <a:off x="1804304" y="3172761"/>
                <a:ext cx="2185059" cy="498764"/>
              </a:xfrm>
              <a:prstGeom prst="roundRect">
                <a:avLst/>
              </a:prstGeom>
              <a:solidFill>
                <a:srgbClr val="31A7FE"/>
              </a:solidFill>
              <a:ln>
                <a:solidFill>
                  <a:srgbClr val="31A7F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latin typeface="Perpetua" panose="02020502060401020303" pitchFamily="18" charset="0"/>
                  </a:rPr>
                  <a:t>#MongoDB backup jobs @Server-B</a:t>
                </a:r>
                <a:endParaRPr lang="en-US" b="1" dirty="0">
                  <a:latin typeface="Perpetua" panose="02020502060401020303" pitchFamily="18" charset="0"/>
                </a:endParaRPr>
              </a:p>
            </p:txBody>
          </p:sp>
          <p:sp>
            <p:nvSpPr>
              <p:cNvPr id="8" name="Rounded Rectangle 7"/>
              <p:cNvSpPr/>
              <p:nvPr/>
            </p:nvSpPr>
            <p:spPr>
              <a:xfrm>
                <a:off x="4822120" y="3159861"/>
                <a:ext cx="2185059" cy="498764"/>
              </a:xfrm>
              <a:prstGeom prst="roundRect">
                <a:avLst/>
              </a:prstGeom>
              <a:solidFill>
                <a:srgbClr val="31A7FE"/>
              </a:solidFill>
              <a:ln>
                <a:solidFill>
                  <a:srgbClr val="31A7F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latin typeface="Perpetua" panose="02020502060401020303" pitchFamily="18" charset="0"/>
                  </a:rPr>
                  <a:t>CPU cores busy @Server-B</a:t>
                </a:r>
                <a:endParaRPr lang="en-US" b="1" dirty="0">
                  <a:latin typeface="Perpetua" panose="02020502060401020303" pitchFamily="18" charset="0"/>
                </a:endParaRPr>
              </a:p>
            </p:txBody>
          </p:sp>
          <p:sp>
            <p:nvSpPr>
              <p:cNvPr id="9" name="Rounded Rectangle 8"/>
              <p:cNvSpPr/>
              <p:nvPr/>
            </p:nvSpPr>
            <p:spPr>
              <a:xfrm>
                <a:off x="711775" y="4277164"/>
                <a:ext cx="2185059" cy="498764"/>
              </a:xfrm>
              <a:prstGeom prst="roundRect">
                <a:avLst/>
              </a:prstGeom>
              <a:solidFill>
                <a:srgbClr val="31A7FE"/>
              </a:solidFill>
              <a:ln>
                <a:solidFill>
                  <a:srgbClr val="31A7F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latin typeface="Perpetua" panose="02020502060401020303" pitchFamily="18" charset="0"/>
                  </a:rPr>
                  <a:t>CPU cores busy @Server-B</a:t>
                </a:r>
                <a:endParaRPr lang="en-US" b="1" dirty="0">
                  <a:latin typeface="Perpetua" panose="02020502060401020303" pitchFamily="18" charset="0"/>
                </a:endParaRPr>
              </a:p>
            </p:txBody>
          </p:sp>
          <p:sp>
            <p:nvSpPr>
              <p:cNvPr id="10" name="Rounded Rectangle 9"/>
              <p:cNvSpPr/>
              <p:nvPr/>
            </p:nvSpPr>
            <p:spPr>
              <a:xfrm>
                <a:off x="3562595" y="4277164"/>
                <a:ext cx="2185059" cy="498764"/>
              </a:xfrm>
              <a:prstGeom prst="roundRect">
                <a:avLst/>
              </a:prstGeom>
              <a:solidFill>
                <a:srgbClr val="31A7FE"/>
              </a:solidFill>
              <a:ln>
                <a:solidFill>
                  <a:srgbClr val="31A7F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latin typeface="Perpetua" panose="02020502060401020303" pitchFamily="18" charset="0"/>
                  </a:rPr>
                  <a:t>MongoDB busy @Server-B</a:t>
                </a:r>
                <a:endParaRPr lang="en-US" b="1" dirty="0">
                  <a:latin typeface="Perpetua" panose="02020502060401020303" pitchFamily="18" charset="0"/>
                </a:endParaRPr>
              </a:p>
            </p:txBody>
          </p:sp>
          <p:sp>
            <p:nvSpPr>
              <p:cNvPr id="11" name="Rounded Rectangle 10"/>
              <p:cNvSpPr/>
              <p:nvPr/>
            </p:nvSpPr>
            <p:spPr>
              <a:xfrm>
                <a:off x="6268189" y="4277164"/>
                <a:ext cx="2185059" cy="498764"/>
              </a:xfrm>
              <a:prstGeom prst="roundRect">
                <a:avLst/>
              </a:prstGeom>
              <a:solidFill>
                <a:srgbClr val="31A7FE"/>
              </a:solidFill>
              <a:ln>
                <a:solidFill>
                  <a:srgbClr val="31A7F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err="1" smtClean="0">
                    <a:latin typeface="Perpetua" panose="02020502060401020303" pitchFamily="18" charset="0"/>
                  </a:rPr>
                  <a:t>Mcollective</a:t>
                </a:r>
                <a:r>
                  <a:rPr lang="en-US" b="1" dirty="0">
                    <a:latin typeface="Perpetua" panose="02020502060401020303" pitchFamily="18" charset="0"/>
                  </a:rPr>
                  <a:t> </a:t>
                </a:r>
                <a:r>
                  <a:rPr lang="en-US" b="1" dirty="0" err="1" smtClean="0">
                    <a:latin typeface="Perpetua" panose="02020502060401020303" pitchFamily="18" charset="0"/>
                  </a:rPr>
                  <a:t>reg</a:t>
                </a:r>
                <a:r>
                  <a:rPr lang="en-US" b="1" dirty="0" smtClean="0">
                    <a:latin typeface="Perpetua" panose="02020502060401020303" pitchFamily="18" charset="0"/>
                  </a:rPr>
                  <a:t> status @Server-C</a:t>
                </a:r>
                <a:endParaRPr lang="en-US" b="1" dirty="0">
                  <a:latin typeface="Perpetua" panose="02020502060401020303" pitchFamily="18" charset="0"/>
                </a:endParaRPr>
              </a:p>
            </p:txBody>
          </p:sp>
          <p:cxnSp>
            <p:nvCxnSpPr>
              <p:cNvPr id="13" name="Straight Arrow Connector 12"/>
              <p:cNvCxnSpPr/>
              <p:nvPr/>
            </p:nvCxnSpPr>
            <p:spPr>
              <a:xfrm flipH="1">
                <a:off x="3019486" y="2765844"/>
                <a:ext cx="780615" cy="336146"/>
              </a:xfrm>
              <a:prstGeom prst="straightConnector1">
                <a:avLst/>
              </a:prstGeom>
              <a:ln w="50800">
                <a:solidFill>
                  <a:srgbClr val="31A7FE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/>
              <p:cNvCxnSpPr/>
              <p:nvPr/>
            </p:nvCxnSpPr>
            <p:spPr>
              <a:xfrm>
                <a:off x="4822120" y="2746086"/>
                <a:ext cx="747404" cy="308507"/>
              </a:xfrm>
              <a:prstGeom prst="straightConnector1">
                <a:avLst/>
              </a:prstGeom>
              <a:ln w="50800">
                <a:solidFill>
                  <a:srgbClr val="31A7FE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/>
              <p:cNvCxnSpPr/>
              <p:nvPr/>
            </p:nvCxnSpPr>
            <p:spPr>
              <a:xfrm flipH="1">
                <a:off x="1604344" y="3806271"/>
                <a:ext cx="735093" cy="374407"/>
              </a:xfrm>
              <a:prstGeom prst="straightConnector1">
                <a:avLst/>
              </a:prstGeom>
              <a:ln w="50800">
                <a:solidFill>
                  <a:srgbClr val="31A7FE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/>
              <p:cNvCxnSpPr/>
              <p:nvPr/>
            </p:nvCxnSpPr>
            <p:spPr>
              <a:xfrm flipH="1">
                <a:off x="4655125" y="3763893"/>
                <a:ext cx="795646" cy="454898"/>
              </a:xfrm>
              <a:prstGeom prst="straightConnector1">
                <a:avLst/>
              </a:prstGeom>
              <a:ln w="50800">
                <a:solidFill>
                  <a:srgbClr val="31A7FE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/>
              <p:cNvCxnSpPr/>
              <p:nvPr/>
            </p:nvCxnSpPr>
            <p:spPr>
              <a:xfrm>
                <a:off x="6650921" y="3837088"/>
                <a:ext cx="747404" cy="308507"/>
              </a:xfrm>
              <a:prstGeom prst="straightConnector1">
                <a:avLst/>
              </a:prstGeom>
              <a:ln w="50800">
                <a:solidFill>
                  <a:srgbClr val="31A7FE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/>
              <p:cNvCxnSpPr/>
              <p:nvPr/>
            </p:nvCxnSpPr>
            <p:spPr>
              <a:xfrm>
                <a:off x="3562595" y="3806271"/>
                <a:ext cx="795647" cy="412520"/>
              </a:xfrm>
              <a:prstGeom prst="straightConnector1">
                <a:avLst/>
              </a:prstGeom>
              <a:ln w="50800">
                <a:solidFill>
                  <a:srgbClr val="31A7FE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7" name="Group 36"/>
          <p:cNvGrpSpPr/>
          <p:nvPr/>
        </p:nvGrpSpPr>
        <p:grpSpPr>
          <a:xfrm>
            <a:off x="843147" y="5235217"/>
            <a:ext cx="7600950" cy="947226"/>
            <a:chOff x="628650" y="5320145"/>
            <a:chExt cx="7600950" cy="947226"/>
          </a:xfrm>
        </p:grpSpPr>
        <p:sp>
          <p:nvSpPr>
            <p:cNvPr id="35" name="Rectangle 34"/>
            <p:cNvSpPr/>
            <p:nvPr/>
          </p:nvSpPr>
          <p:spPr>
            <a:xfrm>
              <a:off x="628650" y="5320145"/>
              <a:ext cx="7600950" cy="902525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628650" y="5436374"/>
              <a:ext cx="760095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SzPct val="75000"/>
              </a:pPr>
              <a:r>
                <a:rPr lang="en-US" sz="2400" dirty="0">
                  <a:solidFill>
                    <a:srgbClr val="003963"/>
                  </a:solidFill>
                  <a:latin typeface="Perpetua" panose="02020502060401020303" pitchFamily="18" charset="0"/>
                </a:rPr>
                <a:t>How to </a:t>
              </a:r>
              <a:r>
                <a:rPr lang="en-US" sz="2400" dirty="0">
                  <a:solidFill>
                    <a:srgbClr val="FF0000"/>
                  </a:solidFill>
                  <a:latin typeface="Perpetua" panose="02020502060401020303" pitchFamily="18" charset="0"/>
                </a:rPr>
                <a:t>efficiently</a:t>
              </a:r>
              <a:r>
                <a:rPr lang="en-US" sz="2400" dirty="0">
                  <a:solidFill>
                    <a:srgbClr val="003963"/>
                  </a:solidFill>
                  <a:latin typeface="Perpetua" panose="02020502060401020303" pitchFamily="18" charset="0"/>
                </a:rPr>
                <a:t> </a:t>
              </a:r>
              <a:r>
                <a:rPr lang="en-US" sz="2400" dirty="0" smtClean="0">
                  <a:solidFill>
                    <a:srgbClr val="003963"/>
                  </a:solidFill>
                  <a:latin typeface="Perpetua" panose="02020502060401020303" pitchFamily="18" charset="0"/>
                </a:rPr>
                <a:t>mine critical </a:t>
              </a:r>
              <a:r>
                <a:rPr lang="en-US" sz="2400" dirty="0">
                  <a:solidFill>
                    <a:srgbClr val="003963"/>
                  </a:solidFill>
                  <a:latin typeface="Perpetua" panose="02020502060401020303" pitchFamily="18" charset="0"/>
                </a:rPr>
                <a:t>alerts from massive monitoring data?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585777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368"/>
    </mc:Choice>
    <mc:Fallback xmlns="">
      <p:transition spd="slow" advTm="103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5803"/>
            <a:ext cx="7886700" cy="901816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003963"/>
                </a:solidFill>
                <a:latin typeface="Perpetua" panose="02020502060401020303" pitchFamily="18" charset="0"/>
              </a:rPr>
              <a:t>Pipeline</a:t>
            </a:r>
            <a:endParaRPr lang="en-US" sz="4000" dirty="0">
              <a:solidFill>
                <a:srgbClr val="003963"/>
              </a:solidFill>
              <a:latin typeface="Perpetua" panose="02020502060401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55924"/>
            <a:ext cx="7886700" cy="5097312"/>
          </a:xfrm>
        </p:spPr>
        <p:txBody>
          <a:bodyPr/>
          <a:lstStyle/>
          <a:p>
            <a:pPr>
              <a:buSzPct val="75000"/>
              <a:buFont typeface="Wingdings" panose="05000000000000000000" pitchFamily="2" charset="2"/>
              <a:buChar char="Ø"/>
            </a:pPr>
            <a:endParaRPr lang="en-US" dirty="0" smtClean="0">
              <a:solidFill>
                <a:srgbClr val="003963"/>
              </a:solidFill>
              <a:latin typeface="Perpetua" panose="02020502060401020303" pitchFamily="18" charset="0"/>
            </a:endParaRPr>
          </a:p>
          <a:p>
            <a:pPr>
              <a:buSzPct val="75000"/>
              <a:buFont typeface="Wingdings" panose="05000000000000000000" pitchFamily="2" charset="2"/>
              <a:buChar char="Ø"/>
            </a:pPr>
            <a:endParaRPr lang="en-US" dirty="0">
              <a:solidFill>
                <a:srgbClr val="003963"/>
              </a:solidFill>
              <a:latin typeface="Perpetua" panose="02020502060401020303" pitchFamily="18" charset="0"/>
            </a:endParaRPr>
          </a:p>
          <a:p>
            <a:pPr>
              <a:buSzPct val="75000"/>
              <a:buFont typeface="Wingdings" panose="05000000000000000000" pitchFamily="2" charset="2"/>
              <a:buChar char="Ø"/>
            </a:pPr>
            <a:endParaRPr lang="en-US" dirty="0" smtClean="0">
              <a:solidFill>
                <a:srgbClr val="003963"/>
              </a:solidFill>
              <a:latin typeface="Perpetua" panose="02020502060401020303" pitchFamily="18" charset="0"/>
            </a:endParaRPr>
          </a:p>
          <a:p>
            <a:pPr>
              <a:buSzPct val="75000"/>
              <a:buFont typeface="Wingdings" panose="05000000000000000000" pitchFamily="2" charset="2"/>
              <a:buChar char="Ø"/>
            </a:pPr>
            <a:endParaRPr lang="en-US" dirty="0">
              <a:solidFill>
                <a:srgbClr val="003963"/>
              </a:solidFill>
              <a:latin typeface="Perpetua" panose="02020502060401020303" pitchFamily="18" charset="0"/>
            </a:endParaRPr>
          </a:p>
          <a:p>
            <a:pPr marL="0" indent="0">
              <a:buSzPct val="75000"/>
              <a:buNone/>
            </a:pPr>
            <a:endParaRPr lang="en-US" dirty="0">
              <a:solidFill>
                <a:srgbClr val="003963"/>
              </a:solidFill>
              <a:latin typeface="Perpetua" panose="02020502060401020303" pitchFamily="18" charset="0"/>
            </a:endParaRPr>
          </a:p>
          <a:p>
            <a:pPr>
              <a:buSzPct val="75000"/>
              <a:buFont typeface="Wingdings" panose="05000000000000000000" pitchFamily="2" charset="2"/>
              <a:buChar char="Ø"/>
            </a:pPr>
            <a:endParaRPr lang="en-US" dirty="0" smtClean="0">
              <a:solidFill>
                <a:srgbClr val="003963"/>
              </a:solidFill>
              <a:latin typeface="Perpetua" panose="02020502060401020303" pitchFamily="18" charset="0"/>
            </a:endParaRPr>
          </a:p>
          <a:p>
            <a:pPr>
              <a:buSzPct val="75000"/>
              <a:buFont typeface="Wingdings" panose="05000000000000000000" pitchFamily="2" charset="2"/>
              <a:buChar char="Ø"/>
            </a:pPr>
            <a:endParaRPr lang="en-US" dirty="0">
              <a:solidFill>
                <a:srgbClr val="003963"/>
              </a:solidFill>
              <a:latin typeface="Perpetua" panose="02020502060401020303" pitchFamily="18" charset="0"/>
            </a:endParaRPr>
          </a:p>
          <a:p>
            <a:pPr>
              <a:buSzPct val="75000"/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3963"/>
                </a:solidFill>
                <a:latin typeface="Perpetua" panose="02020502060401020303" pitchFamily="18" charset="0"/>
              </a:rPr>
              <a:t>Offline dependency rule mining</a:t>
            </a:r>
          </a:p>
          <a:p>
            <a:pPr>
              <a:buSzPct val="75000"/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3963"/>
                </a:solidFill>
                <a:latin typeface="Perpetua" panose="02020502060401020303" pitchFamily="18" charset="0"/>
              </a:rPr>
              <a:t>Online alert graph maintenance</a:t>
            </a:r>
          </a:p>
          <a:p>
            <a:pPr>
              <a:buSzPct val="75000"/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3963"/>
                </a:solidFill>
                <a:latin typeface="Perpetua" panose="02020502060401020303" pitchFamily="18" charset="0"/>
              </a:rPr>
              <a:t>On-demand critical alert mining</a:t>
            </a:r>
          </a:p>
          <a:p>
            <a:pPr>
              <a:buSzPct val="75000"/>
              <a:buFont typeface="Wingdings" panose="05000000000000000000" pitchFamily="2" charset="2"/>
              <a:buChar char="Ø"/>
            </a:pPr>
            <a:endParaRPr lang="en-US" dirty="0">
              <a:solidFill>
                <a:srgbClr val="003963"/>
              </a:solidFill>
              <a:latin typeface="Perpetua" panose="02020502060401020303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552E6-E4C7-4957-9BF4-BE8AFCD13747}" type="slidenum">
              <a:rPr lang="en-US" smtClean="0">
                <a:solidFill>
                  <a:srgbClr val="003963"/>
                </a:solidFill>
              </a:rPr>
              <a:t>6</a:t>
            </a:fld>
            <a:endParaRPr lang="en-US" dirty="0">
              <a:solidFill>
                <a:srgbClr val="003963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721017" y="618734"/>
            <a:ext cx="1226724" cy="1562839"/>
            <a:chOff x="6948489" y="5155199"/>
            <a:chExt cx="1226724" cy="1562839"/>
          </a:xfrm>
        </p:grpSpPr>
        <p:sp>
          <p:nvSpPr>
            <p:cNvPr id="7" name="Rectangle 6"/>
            <p:cNvSpPr/>
            <p:nvPr/>
          </p:nvSpPr>
          <p:spPr>
            <a:xfrm>
              <a:off x="6948489" y="5837568"/>
              <a:ext cx="1226724" cy="88047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009512" y="5155199"/>
              <a:ext cx="11369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FF0000"/>
                  </a:solidFill>
                  <a:latin typeface="Perpetua" panose="02020502060401020303" pitchFamily="18" charset="0"/>
                </a:rPr>
                <a:t>Our focus</a:t>
              </a:r>
              <a:endParaRPr lang="en-US" b="1" dirty="0">
                <a:solidFill>
                  <a:srgbClr val="FF0000"/>
                </a:solidFill>
                <a:latin typeface="Perpetua" panose="02020502060401020303" pitchFamily="18" charset="0"/>
              </a:endParaRPr>
            </a:p>
          </p:txBody>
        </p:sp>
        <p:cxnSp>
          <p:nvCxnSpPr>
            <p:cNvPr id="9" name="Straight Arrow Connector 8"/>
            <p:cNvCxnSpPr/>
            <p:nvPr/>
          </p:nvCxnSpPr>
          <p:spPr>
            <a:xfrm>
              <a:off x="7551114" y="5499345"/>
              <a:ext cx="1" cy="279836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Rectangle 9"/>
          <p:cNvSpPr/>
          <p:nvPr/>
        </p:nvSpPr>
        <p:spPr>
          <a:xfrm>
            <a:off x="628650" y="5854535"/>
            <a:ext cx="4632120" cy="51057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1888177" y="2753770"/>
            <a:ext cx="890649" cy="0"/>
          </a:xfrm>
          <a:prstGeom prst="straightConnector1">
            <a:avLst/>
          </a:prstGeom>
          <a:ln w="25400">
            <a:solidFill>
              <a:srgbClr val="31A7FE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415643" y="2726735"/>
            <a:ext cx="890649" cy="0"/>
          </a:xfrm>
          <a:prstGeom prst="straightConnector1">
            <a:avLst/>
          </a:prstGeom>
          <a:ln w="25400">
            <a:solidFill>
              <a:srgbClr val="31A7FE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6853299" y="2726734"/>
            <a:ext cx="890649" cy="0"/>
          </a:xfrm>
          <a:prstGeom prst="straightConnector1">
            <a:avLst/>
          </a:prstGeom>
          <a:ln w="25400">
            <a:solidFill>
              <a:srgbClr val="31A7FE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1"/>
          <p:cNvGrpSpPr/>
          <p:nvPr/>
        </p:nvGrpSpPr>
        <p:grpSpPr>
          <a:xfrm>
            <a:off x="7820950" y="2358600"/>
            <a:ext cx="1040765" cy="1089857"/>
            <a:chOff x="7820950" y="2358600"/>
            <a:chExt cx="1040765" cy="1089857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30938" y="2358600"/>
              <a:ext cx="1030777" cy="736269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7820950" y="3048347"/>
              <a:ext cx="103077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003963"/>
                  </a:solidFill>
                  <a:latin typeface="Perpetua" panose="02020502060401020303" pitchFamily="18" charset="0"/>
                  <a:cs typeface="Times New Roman" panose="02020603050405020304" pitchFamily="18" charset="0"/>
                </a:rPr>
                <a:t>user</a:t>
              </a:r>
              <a:endParaRPr lang="en-US" sz="2000" dirty="0">
                <a:solidFill>
                  <a:srgbClr val="003963"/>
                </a:solidFill>
                <a:latin typeface="Perpetua" panose="02020502060401020303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2447625" y="2232562"/>
            <a:ext cx="2120732" cy="1445141"/>
            <a:chOff x="2530751" y="2232562"/>
            <a:chExt cx="2120732" cy="1445141"/>
          </a:xfrm>
        </p:grpSpPr>
        <p:sp>
          <p:nvSpPr>
            <p:cNvPr id="13" name="Can 12"/>
            <p:cNvSpPr>
              <a:spLocks noChangeAspect="1"/>
            </p:cNvSpPr>
            <p:nvPr/>
          </p:nvSpPr>
          <p:spPr>
            <a:xfrm rot="5400000">
              <a:off x="3113164" y="2052225"/>
              <a:ext cx="1045031" cy="1405705"/>
            </a:xfrm>
            <a:prstGeom prst="can">
              <a:avLst/>
            </a:prstGeom>
            <a:noFill/>
            <a:ln w="25400">
              <a:solidFill>
                <a:srgbClr val="31A7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>
              <a:spLocks noChangeAspect="1"/>
            </p:cNvSpPr>
            <p:nvPr/>
          </p:nvSpPr>
          <p:spPr>
            <a:xfrm>
              <a:off x="3209851" y="2290020"/>
              <a:ext cx="137427" cy="13716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00396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>
              <a:spLocks noChangeAspect="1"/>
            </p:cNvSpPr>
            <p:nvPr/>
          </p:nvSpPr>
          <p:spPr>
            <a:xfrm>
              <a:off x="3648100" y="2358600"/>
              <a:ext cx="137427" cy="137160"/>
            </a:xfrm>
            <a:prstGeom prst="ellipse">
              <a:avLst/>
            </a:prstGeom>
            <a:solidFill>
              <a:srgbClr val="FFB900"/>
            </a:solidFill>
            <a:ln>
              <a:solidFill>
                <a:srgbClr val="00396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>
              <a:spLocks noChangeAspect="1"/>
            </p:cNvSpPr>
            <p:nvPr/>
          </p:nvSpPr>
          <p:spPr>
            <a:xfrm>
              <a:off x="3296889" y="2957709"/>
              <a:ext cx="137427" cy="137160"/>
            </a:xfrm>
            <a:prstGeom prst="ellipse">
              <a:avLst/>
            </a:prstGeom>
            <a:solidFill>
              <a:srgbClr val="FFB900"/>
            </a:solidFill>
            <a:ln>
              <a:solidFill>
                <a:srgbClr val="00396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>
              <a:spLocks noChangeAspect="1"/>
            </p:cNvSpPr>
            <p:nvPr/>
          </p:nvSpPr>
          <p:spPr>
            <a:xfrm>
              <a:off x="3075194" y="2645419"/>
              <a:ext cx="137427" cy="13716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00396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>
              <a:spLocks noChangeAspect="1"/>
            </p:cNvSpPr>
            <p:nvPr/>
          </p:nvSpPr>
          <p:spPr>
            <a:xfrm>
              <a:off x="3777629" y="2655114"/>
              <a:ext cx="137427" cy="137160"/>
            </a:xfrm>
            <a:prstGeom prst="ellipse">
              <a:avLst/>
            </a:prstGeom>
            <a:solidFill>
              <a:srgbClr val="FFB900"/>
            </a:solidFill>
            <a:ln>
              <a:solidFill>
                <a:srgbClr val="00396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>
              <a:spLocks noChangeAspect="1"/>
            </p:cNvSpPr>
            <p:nvPr/>
          </p:nvSpPr>
          <p:spPr>
            <a:xfrm>
              <a:off x="3716813" y="3074543"/>
              <a:ext cx="137427" cy="13716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396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" name="Straight Arrow Connector 39"/>
            <p:cNvCxnSpPr>
              <a:stCxn id="33" idx="6"/>
              <a:endCxn id="34" idx="2"/>
            </p:cNvCxnSpPr>
            <p:nvPr/>
          </p:nvCxnSpPr>
          <p:spPr>
            <a:xfrm>
              <a:off x="3347278" y="2358600"/>
              <a:ext cx="300822" cy="68580"/>
            </a:xfrm>
            <a:prstGeom prst="straightConnector1">
              <a:avLst/>
            </a:prstGeom>
            <a:ln w="12700">
              <a:solidFill>
                <a:srgbClr val="003963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>
              <a:stCxn id="35" idx="1"/>
            </p:cNvCxnSpPr>
            <p:nvPr/>
          </p:nvCxnSpPr>
          <p:spPr>
            <a:xfrm flipH="1" flipV="1">
              <a:off x="3188917" y="2792274"/>
              <a:ext cx="128098" cy="185522"/>
            </a:xfrm>
            <a:prstGeom prst="straightConnector1">
              <a:avLst/>
            </a:prstGeom>
            <a:ln w="12700">
              <a:solidFill>
                <a:srgbClr val="003963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>
              <a:stCxn id="37" idx="4"/>
              <a:endCxn id="38" idx="0"/>
            </p:cNvCxnSpPr>
            <p:nvPr/>
          </p:nvCxnSpPr>
          <p:spPr>
            <a:xfrm flipH="1">
              <a:off x="3785527" y="2792274"/>
              <a:ext cx="60816" cy="282269"/>
            </a:xfrm>
            <a:prstGeom prst="straightConnector1">
              <a:avLst/>
            </a:prstGeom>
            <a:ln w="12700">
              <a:solidFill>
                <a:srgbClr val="003963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/>
            <p:cNvSpPr txBox="1"/>
            <p:nvPr/>
          </p:nvSpPr>
          <p:spPr>
            <a:xfrm>
              <a:off x="3296889" y="2438610"/>
              <a:ext cx="4886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003963"/>
                  </a:solidFill>
                </a:rPr>
                <a:t>…</a:t>
              </a:r>
              <a:endParaRPr lang="en-US" dirty="0">
                <a:solidFill>
                  <a:srgbClr val="003963"/>
                </a:solidFill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2530751" y="3277593"/>
              <a:ext cx="21207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003963"/>
                  </a:solidFill>
                  <a:latin typeface="Perpetua" panose="02020502060401020303" pitchFamily="18" charset="0"/>
                  <a:cs typeface="Times New Roman" panose="02020603050405020304" pitchFamily="18" charset="0"/>
                </a:rPr>
                <a:t>Dependency rules</a:t>
              </a:r>
              <a:endParaRPr lang="en-US" sz="2000" dirty="0">
                <a:solidFill>
                  <a:srgbClr val="003963"/>
                </a:solidFill>
                <a:latin typeface="Perpetua" panose="02020502060401020303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-70135" y="2146575"/>
            <a:ext cx="2120732" cy="1532092"/>
            <a:chOff x="-70135" y="2182200"/>
            <a:chExt cx="2120732" cy="1532092"/>
          </a:xfrm>
        </p:grpSpPr>
        <p:sp>
          <p:nvSpPr>
            <p:cNvPr id="11" name="Rounded Rectangle 10"/>
            <p:cNvSpPr/>
            <p:nvPr/>
          </p:nvSpPr>
          <p:spPr>
            <a:xfrm>
              <a:off x="305102" y="2208812"/>
              <a:ext cx="1452449" cy="1143000"/>
            </a:xfrm>
            <a:prstGeom prst="roundRect">
              <a:avLst/>
            </a:prstGeom>
            <a:noFill/>
            <a:ln w="25400">
              <a:solidFill>
                <a:srgbClr val="31A7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>
              <a:spLocks/>
            </p:cNvSpPr>
            <p:nvPr/>
          </p:nvSpPr>
          <p:spPr>
            <a:xfrm>
              <a:off x="274179" y="2182200"/>
              <a:ext cx="1514293" cy="12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[0, 1, …, 1, 1]</a:t>
              </a:r>
            </a:p>
            <a:p>
              <a:pPr algn="ctr"/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[1, 1, …, 1, 0]</a:t>
              </a:r>
            </a:p>
            <a:p>
              <a:pPr algn="ctr"/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[0, 0, …, 1, 1]</a:t>
              </a:r>
            </a:p>
            <a:p>
              <a:pPr algn="ctr"/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…</a:t>
              </a:r>
              <a:endParaRPr 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-70135" y="3314182"/>
              <a:ext cx="21207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003963"/>
                  </a:solidFill>
                  <a:latin typeface="Perpetua" panose="02020502060401020303" pitchFamily="18" charset="0"/>
                  <a:cs typeface="Times New Roman" panose="02020603050405020304" pitchFamily="18" charset="0"/>
                </a:rPr>
                <a:t>History alert log</a:t>
              </a:r>
              <a:endParaRPr lang="en-US" sz="2000" dirty="0">
                <a:solidFill>
                  <a:srgbClr val="003963"/>
                </a:solidFill>
                <a:latin typeface="Perpetua" panose="02020502060401020303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5123704" y="2011431"/>
            <a:ext cx="2187448" cy="2198252"/>
            <a:chOff x="4969330" y="1773931"/>
            <a:chExt cx="2187448" cy="2198252"/>
          </a:xfrm>
        </p:grpSpPr>
        <p:grpSp>
          <p:nvGrpSpPr>
            <p:cNvPr id="31" name="Group 30"/>
            <p:cNvGrpSpPr/>
            <p:nvPr/>
          </p:nvGrpSpPr>
          <p:grpSpPr>
            <a:xfrm>
              <a:off x="5247062" y="1904425"/>
              <a:ext cx="1664375" cy="1508881"/>
              <a:chOff x="5389568" y="1904425"/>
              <a:chExt cx="1664375" cy="1508881"/>
            </a:xfrm>
          </p:grpSpPr>
          <p:cxnSp>
            <p:nvCxnSpPr>
              <p:cNvPr id="21" name="Straight Arrow Connector 20"/>
              <p:cNvCxnSpPr/>
              <p:nvPr/>
            </p:nvCxnSpPr>
            <p:spPr>
              <a:xfrm flipV="1">
                <a:off x="5389568" y="3277593"/>
                <a:ext cx="1664375" cy="1"/>
              </a:xfrm>
              <a:prstGeom prst="straightConnector1">
                <a:avLst/>
              </a:prstGeom>
              <a:ln w="25400">
                <a:solidFill>
                  <a:srgbClr val="003963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5735782" y="1911927"/>
                <a:ext cx="0" cy="1501379"/>
              </a:xfrm>
              <a:prstGeom prst="line">
                <a:avLst/>
              </a:prstGeom>
              <a:ln w="12700">
                <a:solidFill>
                  <a:srgbClr val="003963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6113813" y="1904425"/>
                <a:ext cx="0" cy="1501379"/>
              </a:xfrm>
              <a:prstGeom prst="line">
                <a:avLst/>
              </a:prstGeom>
              <a:ln w="12700">
                <a:solidFill>
                  <a:srgbClr val="003963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6483350" y="1905577"/>
                <a:ext cx="0" cy="1501379"/>
              </a:xfrm>
              <a:prstGeom prst="line">
                <a:avLst/>
              </a:prstGeom>
              <a:ln w="12700">
                <a:solidFill>
                  <a:srgbClr val="003963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2" name="TextBox 61"/>
            <p:cNvSpPr txBox="1"/>
            <p:nvPr/>
          </p:nvSpPr>
          <p:spPr>
            <a:xfrm>
              <a:off x="5377542" y="3307883"/>
              <a:ext cx="5244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00396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lang="en-US" baseline="-25000" dirty="0" smtClean="0">
                  <a:solidFill>
                    <a:srgbClr val="00396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US" baseline="-25000" dirty="0">
                <a:solidFill>
                  <a:srgbClr val="003963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5767450" y="3305907"/>
              <a:ext cx="5244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00396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lang="en-US" baseline="-25000" dirty="0">
                  <a:solidFill>
                    <a:srgbClr val="00396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6121728" y="3303927"/>
              <a:ext cx="5244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00396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lang="en-US" baseline="-25000" dirty="0" smtClean="0">
                  <a:solidFill>
                    <a:srgbClr val="00396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en-US" baseline="-25000" dirty="0">
                <a:solidFill>
                  <a:srgbClr val="003963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6499758" y="3206946"/>
              <a:ext cx="6570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003963"/>
                  </a:solidFill>
                  <a:latin typeface="Perpetua" panose="02020502060401020303" pitchFamily="18" charset="0"/>
                  <a:cs typeface="Times New Roman" panose="02020603050405020304" pitchFamily="18" charset="0"/>
                </a:rPr>
                <a:t>time</a:t>
              </a:r>
              <a:endParaRPr lang="en-US" sz="2000" baseline="-25000" dirty="0">
                <a:solidFill>
                  <a:srgbClr val="003963"/>
                </a:solidFill>
                <a:latin typeface="Perpetua" panose="02020502060401020303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4969330" y="3572073"/>
              <a:ext cx="21207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003963"/>
                  </a:solidFill>
                  <a:latin typeface="Perpetua" panose="02020502060401020303" pitchFamily="18" charset="0"/>
                  <a:cs typeface="Times New Roman" panose="02020603050405020304" pitchFamily="18" charset="0"/>
                </a:rPr>
                <a:t>Alert graph</a:t>
              </a:r>
              <a:endParaRPr lang="en-US" sz="2000" dirty="0">
                <a:solidFill>
                  <a:srgbClr val="003963"/>
                </a:solidFill>
                <a:latin typeface="Perpetua" panose="02020502060401020303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7" name="Rectangle 66"/>
            <p:cNvSpPr>
              <a:spLocks/>
            </p:cNvSpPr>
            <p:nvPr/>
          </p:nvSpPr>
          <p:spPr>
            <a:xfrm>
              <a:off x="5538412" y="2263598"/>
              <a:ext cx="109728" cy="109728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00396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/>
            <p:cNvSpPr>
              <a:spLocks/>
            </p:cNvSpPr>
            <p:nvPr/>
          </p:nvSpPr>
          <p:spPr>
            <a:xfrm>
              <a:off x="5916443" y="2427180"/>
              <a:ext cx="109728" cy="109728"/>
            </a:xfrm>
            <a:prstGeom prst="rect">
              <a:avLst/>
            </a:prstGeom>
            <a:solidFill>
              <a:srgbClr val="FFB900"/>
            </a:solidFill>
            <a:ln>
              <a:solidFill>
                <a:srgbClr val="00396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/>
            <p:cNvSpPr>
              <a:spLocks/>
            </p:cNvSpPr>
            <p:nvPr/>
          </p:nvSpPr>
          <p:spPr>
            <a:xfrm>
              <a:off x="6294474" y="2153806"/>
              <a:ext cx="109728" cy="109728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00396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/>
            <p:cNvSpPr>
              <a:spLocks/>
            </p:cNvSpPr>
            <p:nvPr/>
          </p:nvSpPr>
          <p:spPr>
            <a:xfrm>
              <a:off x="6291942" y="2722617"/>
              <a:ext cx="109728" cy="109728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396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4" name="Straight Arrow Connector 73"/>
            <p:cNvCxnSpPr>
              <a:stCxn id="67" idx="3"/>
              <a:endCxn id="68" idx="1"/>
            </p:cNvCxnSpPr>
            <p:nvPr/>
          </p:nvCxnSpPr>
          <p:spPr>
            <a:xfrm>
              <a:off x="5648140" y="2318462"/>
              <a:ext cx="268303" cy="163582"/>
            </a:xfrm>
            <a:prstGeom prst="straightConnector1">
              <a:avLst/>
            </a:prstGeom>
            <a:ln w="12700">
              <a:solidFill>
                <a:srgbClr val="003963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/>
            <p:cNvCxnSpPr>
              <a:stCxn id="68" idx="3"/>
              <a:endCxn id="69" idx="1"/>
            </p:cNvCxnSpPr>
            <p:nvPr/>
          </p:nvCxnSpPr>
          <p:spPr>
            <a:xfrm flipV="1">
              <a:off x="6026171" y="2208670"/>
              <a:ext cx="268303" cy="273374"/>
            </a:xfrm>
            <a:prstGeom prst="straightConnector1">
              <a:avLst/>
            </a:prstGeom>
            <a:ln w="12700">
              <a:solidFill>
                <a:srgbClr val="003963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/>
            <p:cNvCxnSpPr>
              <a:stCxn id="68" idx="3"/>
              <a:endCxn id="70" idx="1"/>
            </p:cNvCxnSpPr>
            <p:nvPr/>
          </p:nvCxnSpPr>
          <p:spPr>
            <a:xfrm>
              <a:off x="6026171" y="2482044"/>
              <a:ext cx="265771" cy="295437"/>
            </a:xfrm>
            <a:prstGeom prst="straightConnector1">
              <a:avLst/>
            </a:prstGeom>
            <a:ln w="12700">
              <a:solidFill>
                <a:srgbClr val="003963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TextBox 78"/>
            <p:cNvSpPr txBox="1"/>
            <p:nvPr/>
          </p:nvSpPr>
          <p:spPr>
            <a:xfrm>
              <a:off x="6347942" y="1773931"/>
              <a:ext cx="4886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003963"/>
                  </a:solidFill>
                </a:rPr>
                <a:t>…</a:t>
              </a:r>
              <a:endParaRPr lang="en-US" dirty="0">
                <a:solidFill>
                  <a:srgbClr val="003963"/>
                </a:solidFill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6346805" y="2352726"/>
              <a:ext cx="4886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003963"/>
                  </a:solidFill>
                </a:rPr>
                <a:t>…</a:t>
              </a:r>
              <a:endParaRPr lang="en-US" dirty="0">
                <a:solidFill>
                  <a:srgbClr val="003963"/>
                </a:solidFill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6344454" y="2849197"/>
              <a:ext cx="4886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003963"/>
                  </a:solidFill>
                </a:rPr>
                <a:t>…</a:t>
              </a:r>
              <a:endParaRPr lang="en-US" dirty="0">
                <a:solidFill>
                  <a:srgbClr val="003963"/>
                </a:solidFill>
              </a:endParaRP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1658583" y="1236551"/>
            <a:ext cx="1384633" cy="1347007"/>
            <a:chOff x="1658583" y="1236551"/>
            <a:chExt cx="1384633" cy="1347007"/>
          </a:xfrm>
        </p:grpSpPr>
        <p:sp>
          <p:nvSpPr>
            <p:cNvPr id="83" name="TextBox 82"/>
            <p:cNvSpPr txBox="1"/>
            <p:nvPr/>
          </p:nvSpPr>
          <p:spPr>
            <a:xfrm>
              <a:off x="1658583" y="1236551"/>
              <a:ext cx="138463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003963"/>
                  </a:solidFill>
                  <a:latin typeface="Perpetua" panose="02020502060401020303" pitchFamily="18" charset="0"/>
                  <a:cs typeface="Times New Roman" panose="02020603050405020304" pitchFamily="18" charset="0"/>
                </a:rPr>
                <a:t>Offline dependency rule mining</a:t>
              </a:r>
              <a:endParaRPr lang="en-US" sz="2000" dirty="0">
                <a:solidFill>
                  <a:srgbClr val="003963"/>
                </a:solidFill>
                <a:latin typeface="Perpetua" panose="02020502060401020303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85" name="Straight Arrow Connector 84"/>
            <p:cNvCxnSpPr/>
            <p:nvPr/>
          </p:nvCxnSpPr>
          <p:spPr>
            <a:xfrm>
              <a:off x="2333501" y="2182200"/>
              <a:ext cx="0" cy="401358"/>
            </a:xfrm>
            <a:prstGeom prst="straightConnector1">
              <a:avLst/>
            </a:prstGeom>
            <a:ln w="25400">
              <a:solidFill>
                <a:srgbClr val="00396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7" name="Group 86"/>
          <p:cNvGrpSpPr/>
          <p:nvPr/>
        </p:nvGrpSpPr>
        <p:grpSpPr>
          <a:xfrm>
            <a:off x="4151096" y="1256095"/>
            <a:ext cx="1434020" cy="1347007"/>
            <a:chOff x="1658583" y="1236551"/>
            <a:chExt cx="1434020" cy="1347007"/>
          </a:xfrm>
        </p:grpSpPr>
        <p:sp>
          <p:nvSpPr>
            <p:cNvPr id="88" name="TextBox 87"/>
            <p:cNvSpPr txBox="1"/>
            <p:nvPr/>
          </p:nvSpPr>
          <p:spPr>
            <a:xfrm>
              <a:off x="1658583" y="1236551"/>
              <a:ext cx="143402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003963"/>
                  </a:solidFill>
                  <a:latin typeface="Perpetua" panose="02020502060401020303" pitchFamily="18" charset="0"/>
                  <a:cs typeface="Times New Roman" panose="02020603050405020304" pitchFamily="18" charset="0"/>
                </a:rPr>
                <a:t>Online </a:t>
              </a:r>
            </a:p>
            <a:p>
              <a:pPr algn="ctr"/>
              <a:r>
                <a:rPr lang="en-US" sz="2000" dirty="0" smtClean="0">
                  <a:solidFill>
                    <a:srgbClr val="003963"/>
                  </a:solidFill>
                  <a:latin typeface="Perpetua" panose="02020502060401020303" pitchFamily="18" charset="0"/>
                  <a:cs typeface="Times New Roman" panose="02020603050405020304" pitchFamily="18" charset="0"/>
                </a:rPr>
                <a:t>alert graph maintenance</a:t>
              </a:r>
              <a:endParaRPr lang="en-US" sz="2000" dirty="0">
                <a:solidFill>
                  <a:srgbClr val="003963"/>
                </a:solidFill>
                <a:latin typeface="Perpetua" panose="02020502060401020303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89" name="Straight Arrow Connector 88"/>
            <p:cNvCxnSpPr/>
            <p:nvPr/>
          </p:nvCxnSpPr>
          <p:spPr>
            <a:xfrm>
              <a:off x="2333501" y="2182200"/>
              <a:ext cx="0" cy="401358"/>
            </a:xfrm>
            <a:prstGeom prst="straightConnector1">
              <a:avLst/>
            </a:prstGeom>
            <a:ln w="25400">
              <a:solidFill>
                <a:srgbClr val="00396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Group 89"/>
          <p:cNvGrpSpPr/>
          <p:nvPr/>
        </p:nvGrpSpPr>
        <p:grpSpPr>
          <a:xfrm>
            <a:off x="6606633" y="1255128"/>
            <a:ext cx="1434020" cy="1347007"/>
            <a:chOff x="1658583" y="1236551"/>
            <a:chExt cx="1434020" cy="1347007"/>
          </a:xfrm>
        </p:grpSpPr>
        <p:sp>
          <p:nvSpPr>
            <p:cNvPr id="91" name="TextBox 90"/>
            <p:cNvSpPr txBox="1"/>
            <p:nvPr/>
          </p:nvSpPr>
          <p:spPr>
            <a:xfrm>
              <a:off x="1658583" y="1236551"/>
              <a:ext cx="143402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003963"/>
                  </a:solidFill>
                  <a:latin typeface="Perpetua" panose="02020502060401020303" pitchFamily="18" charset="0"/>
                  <a:cs typeface="Times New Roman" panose="02020603050405020304" pitchFamily="18" charset="0"/>
                </a:rPr>
                <a:t>On-demand critical alert mining</a:t>
              </a:r>
              <a:endParaRPr lang="en-US" sz="2000" dirty="0">
                <a:solidFill>
                  <a:srgbClr val="003963"/>
                </a:solidFill>
                <a:latin typeface="Perpetua" panose="02020502060401020303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92" name="Straight Arrow Connector 91"/>
            <p:cNvCxnSpPr/>
            <p:nvPr/>
          </p:nvCxnSpPr>
          <p:spPr>
            <a:xfrm>
              <a:off x="2333501" y="2182200"/>
              <a:ext cx="0" cy="401358"/>
            </a:xfrm>
            <a:prstGeom prst="straightConnector1">
              <a:avLst/>
            </a:prstGeom>
            <a:ln w="25400">
              <a:solidFill>
                <a:srgbClr val="00396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9" name="Group 98"/>
          <p:cNvGrpSpPr/>
          <p:nvPr/>
        </p:nvGrpSpPr>
        <p:grpSpPr>
          <a:xfrm>
            <a:off x="4403768" y="2851649"/>
            <a:ext cx="890649" cy="485319"/>
            <a:chOff x="4403768" y="2851649"/>
            <a:chExt cx="890649" cy="485319"/>
          </a:xfrm>
        </p:grpSpPr>
        <p:sp>
          <p:nvSpPr>
            <p:cNvPr id="93" name="Rounded Rectangle 92"/>
            <p:cNvSpPr/>
            <p:nvPr/>
          </p:nvSpPr>
          <p:spPr>
            <a:xfrm>
              <a:off x="4403768" y="2851649"/>
              <a:ext cx="890649" cy="485319"/>
            </a:xfrm>
            <a:prstGeom prst="roundRect">
              <a:avLst/>
            </a:prstGeom>
            <a:noFill/>
            <a:ln w="25400">
              <a:solidFill>
                <a:srgbClr val="00396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/>
            <p:cNvSpPr>
              <a:spLocks/>
            </p:cNvSpPr>
            <p:nvPr/>
          </p:nvSpPr>
          <p:spPr>
            <a:xfrm>
              <a:off x="4577844" y="2925041"/>
              <a:ext cx="109728" cy="109728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00396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/>
            <p:cNvSpPr>
              <a:spLocks/>
            </p:cNvSpPr>
            <p:nvPr/>
          </p:nvSpPr>
          <p:spPr>
            <a:xfrm>
              <a:off x="5044605" y="2971398"/>
              <a:ext cx="109728" cy="109728"/>
            </a:xfrm>
            <a:prstGeom prst="rect">
              <a:avLst/>
            </a:prstGeom>
            <a:solidFill>
              <a:srgbClr val="FFB900"/>
            </a:solidFill>
            <a:ln>
              <a:solidFill>
                <a:srgbClr val="00396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/>
            <p:cNvSpPr>
              <a:spLocks/>
            </p:cNvSpPr>
            <p:nvPr/>
          </p:nvSpPr>
          <p:spPr>
            <a:xfrm>
              <a:off x="4498764" y="3149947"/>
              <a:ext cx="109728" cy="109728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00396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/>
            <p:cNvSpPr>
              <a:spLocks/>
            </p:cNvSpPr>
            <p:nvPr/>
          </p:nvSpPr>
          <p:spPr>
            <a:xfrm>
              <a:off x="4946387" y="3185310"/>
              <a:ext cx="109728" cy="109728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396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8" name="TextBox 97"/>
          <p:cNvSpPr txBox="1"/>
          <p:nvPr/>
        </p:nvSpPr>
        <p:spPr>
          <a:xfrm>
            <a:off x="4598557" y="2778509"/>
            <a:ext cx="4886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3963"/>
                </a:solidFill>
              </a:rPr>
              <a:t>…</a:t>
            </a:r>
            <a:endParaRPr lang="en-US" dirty="0">
              <a:solidFill>
                <a:srgbClr val="003963"/>
              </a:solidFill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3806259" y="3737190"/>
            <a:ext cx="21207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3963"/>
                </a:solidFill>
                <a:latin typeface="Perpetua" panose="02020502060401020303" pitchFamily="18" charset="0"/>
                <a:cs typeface="Times New Roman" panose="02020603050405020304" pitchFamily="18" charset="0"/>
              </a:rPr>
              <a:t>Incoming </a:t>
            </a:r>
          </a:p>
          <a:p>
            <a:pPr algn="ctr"/>
            <a:r>
              <a:rPr lang="en-US" sz="2000" dirty="0" smtClean="0">
                <a:solidFill>
                  <a:srgbClr val="003963"/>
                </a:solidFill>
                <a:latin typeface="Perpetua" panose="02020502060401020303" pitchFamily="18" charset="0"/>
                <a:cs typeface="Times New Roman" panose="02020603050405020304" pitchFamily="18" charset="0"/>
              </a:rPr>
              <a:t>alerts</a:t>
            </a:r>
            <a:endParaRPr lang="en-US" sz="2000" dirty="0">
              <a:solidFill>
                <a:srgbClr val="003963"/>
              </a:solidFill>
              <a:latin typeface="Perpetua" panose="02020502060401020303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2" name="Straight Arrow Connector 101"/>
          <p:cNvCxnSpPr/>
          <p:nvPr/>
        </p:nvCxnSpPr>
        <p:spPr>
          <a:xfrm flipV="1">
            <a:off x="4842875" y="3437056"/>
            <a:ext cx="1481" cy="359509"/>
          </a:xfrm>
          <a:prstGeom prst="straightConnector1">
            <a:avLst/>
          </a:prstGeom>
          <a:ln w="25400">
            <a:solidFill>
              <a:srgbClr val="003963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138294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973"/>
    </mc:Choice>
    <mc:Fallback xmlns="">
      <p:transition spd="slow" advTm="689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5803"/>
            <a:ext cx="7886700" cy="901816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003963"/>
                </a:solidFill>
                <a:latin typeface="Perpetua" panose="02020502060401020303" pitchFamily="18" charset="0"/>
              </a:rPr>
              <a:t>Alert Graph</a:t>
            </a:r>
            <a:endParaRPr lang="en-US" sz="4000" dirty="0">
              <a:solidFill>
                <a:srgbClr val="003963"/>
              </a:solidFill>
              <a:latin typeface="Perpetua" panose="02020502060401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55924"/>
            <a:ext cx="7886700" cy="5097312"/>
          </a:xfrm>
        </p:spPr>
        <p:txBody>
          <a:bodyPr/>
          <a:lstStyle/>
          <a:p>
            <a:pPr>
              <a:buSzPct val="75000"/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3963"/>
                </a:solidFill>
                <a:latin typeface="Perpetua" panose="02020502060401020303" pitchFamily="18" charset="0"/>
              </a:rPr>
              <a:t>Alert graphs are directed </a:t>
            </a:r>
            <a:r>
              <a:rPr lang="en-US" dirty="0" smtClean="0">
                <a:solidFill>
                  <a:srgbClr val="003963"/>
                </a:solidFill>
                <a:latin typeface="Perpetua" panose="02020502060401020303" pitchFamily="18" charset="0"/>
              </a:rPr>
              <a:t>acyclic (DAG)</a:t>
            </a:r>
            <a:endParaRPr lang="en-US" dirty="0">
              <a:solidFill>
                <a:srgbClr val="003963"/>
              </a:solidFill>
              <a:latin typeface="Perpetua" panose="02020502060401020303" pitchFamily="18" charset="0"/>
            </a:endParaRPr>
          </a:p>
          <a:p>
            <a:pPr>
              <a:buSzPct val="75000"/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3963"/>
                </a:solidFill>
                <a:latin typeface="Perpetua" panose="02020502060401020303" pitchFamily="18" charset="0"/>
              </a:rPr>
              <a:t>Nodes: alerts derived from monitoring data</a:t>
            </a:r>
          </a:p>
          <a:p>
            <a:pPr>
              <a:buSzPct val="75000"/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3963"/>
                </a:solidFill>
                <a:latin typeface="Perpetua" panose="02020502060401020303" pitchFamily="18" charset="0"/>
              </a:rPr>
              <a:t>Edges</a:t>
            </a:r>
          </a:p>
          <a:p>
            <a:pPr lvl="1">
              <a:buSzPct val="75000"/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3963"/>
                </a:solidFill>
                <a:latin typeface="Perpetua" panose="02020502060401020303" pitchFamily="18" charset="0"/>
              </a:rPr>
              <a:t>Indicate the probabilistic dependency between two alerts</a:t>
            </a:r>
          </a:p>
          <a:p>
            <a:pPr lvl="1">
              <a:buSzPct val="75000"/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3963"/>
                </a:solidFill>
                <a:latin typeface="Perpetua" panose="02020502060401020303" pitchFamily="18" charset="0"/>
              </a:rPr>
              <a:t>Direction: from one older alert to another younger alert</a:t>
            </a:r>
          </a:p>
          <a:p>
            <a:pPr lvl="1">
              <a:buSzPct val="75000"/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3963"/>
                </a:solidFill>
                <a:latin typeface="Perpetua" panose="02020502060401020303" pitchFamily="18" charset="0"/>
              </a:rPr>
              <a:t>Weight: the probability that the dependency holds</a:t>
            </a:r>
          </a:p>
          <a:p>
            <a:pPr>
              <a:buSzPct val="75000"/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3963"/>
                </a:solidFill>
                <a:latin typeface="Perpetua" panose="02020502060401020303" pitchFamily="18" charset="0"/>
              </a:rPr>
              <a:t>Example</a:t>
            </a:r>
          </a:p>
          <a:p>
            <a:pPr lvl="1">
              <a:buSzPct val="75000"/>
              <a:buFont typeface="Wingdings" panose="05000000000000000000" pitchFamily="2" charset="2"/>
              <a:buChar char="Ø"/>
            </a:pPr>
            <a:endParaRPr lang="en-US" dirty="0" smtClean="0">
              <a:solidFill>
                <a:srgbClr val="003963"/>
              </a:solidFill>
              <a:latin typeface="Perpetua" panose="02020502060401020303" pitchFamily="18" charset="0"/>
            </a:endParaRPr>
          </a:p>
          <a:p>
            <a:pPr>
              <a:buSzPct val="75000"/>
              <a:buFont typeface="Wingdings" panose="05000000000000000000" pitchFamily="2" charset="2"/>
              <a:buChar char="Ø"/>
            </a:pPr>
            <a:endParaRPr lang="en-US" dirty="0">
              <a:solidFill>
                <a:srgbClr val="003963"/>
              </a:solidFill>
              <a:latin typeface="Perpetua" panose="02020502060401020303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552E6-E4C7-4957-9BF4-BE8AFCD13747}" type="slidenum">
              <a:rPr lang="en-US" smtClean="0">
                <a:solidFill>
                  <a:srgbClr val="003963"/>
                </a:solidFill>
              </a:rPr>
              <a:t>7</a:t>
            </a:fld>
            <a:endParaRPr lang="en-US" dirty="0">
              <a:solidFill>
                <a:srgbClr val="003963"/>
              </a:solidFill>
            </a:endParaRPr>
          </a:p>
        </p:txBody>
      </p:sp>
      <p:sp>
        <p:nvSpPr>
          <p:cNvPr id="44" name="Rounded Rectangular Callout 43"/>
          <p:cNvSpPr/>
          <p:nvPr/>
        </p:nvSpPr>
        <p:spPr>
          <a:xfrm>
            <a:off x="5757643" y="4352221"/>
            <a:ext cx="2407842" cy="1079289"/>
          </a:xfrm>
          <a:prstGeom prst="wedgeRoundRectCallout">
            <a:avLst>
              <a:gd name="adj1" fmla="val -48569"/>
              <a:gd name="adj2" fmla="val 80728"/>
              <a:gd name="adj3" fmla="val 16667"/>
            </a:avLst>
          </a:prstGeom>
          <a:solidFill>
            <a:srgbClr val="31A7FE"/>
          </a:solidFill>
          <a:ln>
            <a:solidFill>
              <a:srgbClr val="31A7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Perpetua" panose="02020502060401020303" pitchFamily="18" charset="0"/>
              </a:rPr>
              <a:t>How to measure an alert is critical?</a:t>
            </a:r>
            <a:endParaRPr lang="en-US" sz="2400" dirty="0">
              <a:latin typeface="Perpetua" panose="02020502060401020303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164485" y="4030433"/>
            <a:ext cx="2489683" cy="2489162"/>
            <a:chOff x="5278285" y="1190634"/>
            <a:chExt cx="2489683" cy="2489162"/>
          </a:xfrm>
        </p:grpSpPr>
        <p:sp>
          <p:nvSpPr>
            <p:cNvPr id="6" name="TextBox 5"/>
            <p:cNvSpPr txBox="1"/>
            <p:nvPr/>
          </p:nvSpPr>
          <p:spPr>
            <a:xfrm>
              <a:off x="6067147" y="1579798"/>
              <a:ext cx="2604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3963"/>
                  </a:solidFill>
                  <a:latin typeface="Perpetua" panose="02020502060401020303" pitchFamily="18" charset="0"/>
                </a:rPr>
                <a:t>A</a:t>
              </a:r>
              <a:endParaRPr lang="en-US" dirty="0">
                <a:solidFill>
                  <a:srgbClr val="003963"/>
                </a:solidFill>
                <a:latin typeface="Perpetua" panose="02020502060401020303" pitchFamily="18" charset="0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6154610" y="1910751"/>
              <a:ext cx="133003" cy="141317"/>
            </a:xfrm>
            <a:prstGeom prst="ellipse">
              <a:avLst/>
            </a:prstGeom>
            <a:solidFill>
              <a:srgbClr val="31A7FE"/>
            </a:solidFill>
            <a:ln w="25400">
              <a:solidFill>
                <a:srgbClr val="31A7FE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6796527" y="1910750"/>
              <a:ext cx="133003" cy="141317"/>
            </a:xfrm>
            <a:prstGeom prst="ellipse">
              <a:avLst/>
            </a:prstGeom>
            <a:solidFill>
              <a:srgbClr val="31A7FE"/>
            </a:solidFill>
            <a:ln w="25400">
              <a:solidFill>
                <a:srgbClr val="31A7FE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5787853" y="2784680"/>
              <a:ext cx="133003" cy="141317"/>
            </a:xfrm>
            <a:prstGeom prst="ellipse">
              <a:avLst/>
            </a:prstGeom>
            <a:solidFill>
              <a:srgbClr val="31A7FE"/>
            </a:solidFill>
            <a:ln w="25400">
              <a:solidFill>
                <a:srgbClr val="31A7FE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6333506" y="2784994"/>
              <a:ext cx="133003" cy="141317"/>
            </a:xfrm>
            <a:prstGeom prst="ellipse">
              <a:avLst/>
            </a:prstGeom>
            <a:solidFill>
              <a:srgbClr val="31A7FE"/>
            </a:solidFill>
            <a:ln w="25400">
              <a:solidFill>
                <a:srgbClr val="31A7FE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7128801" y="2776830"/>
              <a:ext cx="133003" cy="141317"/>
            </a:xfrm>
            <a:prstGeom prst="ellipse">
              <a:avLst/>
            </a:prstGeom>
            <a:solidFill>
              <a:srgbClr val="31A7FE"/>
            </a:solidFill>
            <a:ln w="25400">
              <a:solidFill>
                <a:srgbClr val="31A7FE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5372201" y="3516418"/>
              <a:ext cx="133003" cy="141317"/>
            </a:xfrm>
            <a:prstGeom prst="ellipse">
              <a:avLst/>
            </a:prstGeom>
            <a:solidFill>
              <a:srgbClr val="31A7FE"/>
            </a:solidFill>
            <a:ln w="25400">
              <a:solidFill>
                <a:srgbClr val="31A7FE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6047858" y="3527504"/>
              <a:ext cx="133003" cy="141317"/>
            </a:xfrm>
            <a:prstGeom prst="ellipse">
              <a:avLst/>
            </a:prstGeom>
            <a:solidFill>
              <a:srgbClr val="31A7FE"/>
            </a:solidFill>
            <a:ln w="25400">
              <a:solidFill>
                <a:srgbClr val="31A7FE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6699670" y="3538479"/>
              <a:ext cx="133003" cy="141317"/>
            </a:xfrm>
            <a:prstGeom prst="ellipse">
              <a:avLst/>
            </a:prstGeom>
            <a:solidFill>
              <a:srgbClr val="31A7FE"/>
            </a:solidFill>
            <a:ln w="25400">
              <a:solidFill>
                <a:srgbClr val="31A7FE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7510089" y="3538479"/>
              <a:ext cx="133003" cy="141317"/>
            </a:xfrm>
            <a:prstGeom prst="ellipse">
              <a:avLst/>
            </a:prstGeom>
            <a:solidFill>
              <a:srgbClr val="31A7FE"/>
            </a:solidFill>
            <a:ln w="25400">
              <a:solidFill>
                <a:srgbClr val="31A7FE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486154" y="2595582"/>
              <a:ext cx="2604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3963"/>
                  </a:solidFill>
                  <a:latin typeface="Perpetua" panose="02020502060401020303" pitchFamily="18" charset="0"/>
                </a:rPr>
                <a:t>C</a:t>
              </a:r>
              <a:endParaRPr lang="en-US" dirty="0">
                <a:solidFill>
                  <a:srgbClr val="003963"/>
                </a:solidFill>
                <a:latin typeface="Perpetua" panose="02020502060401020303" pitchFamily="18" charset="0"/>
              </a:endParaRPr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 flipH="1">
              <a:off x="5894378" y="2122913"/>
              <a:ext cx="260232" cy="604498"/>
            </a:xfrm>
            <a:prstGeom prst="straightConnector1">
              <a:avLst/>
            </a:prstGeom>
            <a:ln w="25400">
              <a:solidFill>
                <a:srgbClr val="31A7FE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6276862" y="2146276"/>
              <a:ext cx="97822" cy="598198"/>
            </a:xfrm>
            <a:prstGeom prst="straightConnector1">
              <a:avLst/>
            </a:prstGeom>
            <a:ln w="25400">
              <a:solidFill>
                <a:srgbClr val="31A7FE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flipH="1">
              <a:off x="6493470" y="2122913"/>
              <a:ext cx="309306" cy="621561"/>
            </a:xfrm>
            <a:prstGeom prst="straightConnector1">
              <a:avLst/>
            </a:prstGeom>
            <a:ln w="25400">
              <a:solidFill>
                <a:srgbClr val="31A7FE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>
              <a:off x="6906522" y="2144663"/>
              <a:ext cx="261966" cy="582748"/>
            </a:xfrm>
            <a:prstGeom prst="straightConnector1">
              <a:avLst/>
            </a:prstGeom>
            <a:ln w="25400">
              <a:solidFill>
                <a:srgbClr val="31A7FE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flipH="1">
              <a:off x="5474002" y="2973601"/>
              <a:ext cx="296695" cy="529593"/>
            </a:xfrm>
            <a:prstGeom prst="straightConnector1">
              <a:avLst/>
            </a:prstGeom>
            <a:ln w="25400">
              <a:solidFill>
                <a:srgbClr val="31A7FE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>
              <a:off x="5928113" y="3002147"/>
              <a:ext cx="169482" cy="514271"/>
            </a:xfrm>
            <a:prstGeom prst="straightConnector1">
              <a:avLst/>
            </a:prstGeom>
            <a:ln w="25400">
              <a:solidFill>
                <a:srgbClr val="31A7FE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flipH="1">
              <a:off x="6180862" y="2993697"/>
              <a:ext cx="157942" cy="522721"/>
            </a:xfrm>
            <a:prstGeom prst="straightConnector1">
              <a:avLst/>
            </a:prstGeom>
            <a:ln w="25400">
              <a:solidFill>
                <a:srgbClr val="31A7FE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>
              <a:off x="6472642" y="3000845"/>
              <a:ext cx="209754" cy="515573"/>
            </a:xfrm>
            <a:prstGeom prst="straightConnector1">
              <a:avLst/>
            </a:prstGeom>
            <a:ln w="25400">
              <a:solidFill>
                <a:srgbClr val="31A7FE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flipH="1">
              <a:off x="6767393" y="2955731"/>
              <a:ext cx="331895" cy="560687"/>
            </a:xfrm>
            <a:prstGeom prst="straightConnector1">
              <a:avLst/>
            </a:prstGeom>
            <a:ln w="25400">
              <a:solidFill>
                <a:srgbClr val="31A7FE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>
              <a:off x="7291176" y="2964914"/>
              <a:ext cx="218913" cy="549879"/>
            </a:xfrm>
            <a:prstGeom prst="straightConnector1">
              <a:avLst/>
            </a:prstGeom>
            <a:ln w="25400">
              <a:solidFill>
                <a:srgbClr val="31A7FE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5278285" y="2974905"/>
              <a:ext cx="4267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003963"/>
                  </a:solidFill>
                  <a:latin typeface="Perpetua" panose="02020502060401020303" pitchFamily="18" charset="0"/>
                </a:rPr>
                <a:t>0.3</a:t>
              </a:r>
              <a:endParaRPr lang="en-US" sz="1400" dirty="0">
                <a:solidFill>
                  <a:srgbClr val="003963"/>
                </a:solidFill>
                <a:latin typeface="Perpetua" panose="02020502060401020303" pitchFamily="18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906786" y="2996812"/>
              <a:ext cx="4267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003963"/>
                  </a:solidFill>
                  <a:latin typeface="Perpetua" panose="02020502060401020303" pitchFamily="18" charset="0"/>
                </a:rPr>
                <a:t>0.6</a:t>
              </a:r>
              <a:endParaRPr lang="en-US" sz="1400" dirty="0">
                <a:solidFill>
                  <a:srgbClr val="003963"/>
                </a:solidFill>
                <a:latin typeface="Perpetua" panose="02020502060401020303" pitchFamily="18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172549" y="3253183"/>
              <a:ext cx="4267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003963"/>
                  </a:solidFill>
                  <a:latin typeface="Perpetua" panose="02020502060401020303" pitchFamily="18" charset="0"/>
                </a:rPr>
                <a:t>0.8</a:t>
              </a:r>
              <a:endParaRPr lang="en-US" sz="1400" dirty="0">
                <a:solidFill>
                  <a:srgbClr val="003963"/>
                </a:solidFill>
                <a:latin typeface="Perpetua" panose="02020502060401020303" pitchFamily="18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465922" y="2919741"/>
              <a:ext cx="4267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003963"/>
                  </a:solidFill>
                  <a:latin typeface="Perpetua" panose="02020502060401020303" pitchFamily="18" charset="0"/>
                </a:rPr>
                <a:t>0.5</a:t>
              </a:r>
              <a:endParaRPr lang="en-US" sz="1400" dirty="0">
                <a:solidFill>
                  <a:srgbClr val="003963"/>
                </a:solidFill>
                <a:latin typeface="Perpetua" panose="02020502060401020303" pitchFamily="18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802860" y="3262854"/>
              <a:ext cx="4267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003963"/>
                  </a:solidFill>
                  <a:latin typeface="Perpetua" panose="02020502060401020303" pitchFamily="18" charset="0"/>
                </a:rPr>
                <a:t>0.7</a:t>
              </a:r>
              <a:endParaRPr lang="en-US" sz="1400" dirty="0">
                <a:solidFill>
                  <a:srgbClr val="003963"/>
                </a:solidFill>
                <a:latin typeface="Perpetua" panose="02020502060401020303" pitchFamily="18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7341248" y="2911813"/>
              <a:ext cx="4267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003963"/>
                  </a:solidFill>
                  <a:latin typeface="Perpetua" panose="02020502060401020303" pitchFamily="18" charset="0"/>
                </a:rPr>
                <a:t>0.5</a:t>
              </a:r>
              <a:endParaRPr lang="en-US" sz="1400" dirty="0">
                <a:solidFill>
                  <a:srgbClr val="003963"/>
                </a:solidFill>
                <a:latin typeface="Perpetua" panose="02020502060401020303" pitchFamily="18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613965" y="2216358"/>
              <a:ext cx="4267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003963"/>
                  </a:solidFill>
                  <a:latin typeface="Perpetua" panose="02020502060401020303" pitchFamily="18" charset="0"/>
                </a:rPr>
                <a:t>0.9</a:t>
              </a:r>
              <a:endParaRPr lang="en-US" sz="1400" dirty="0">
                <a:solidFill>
                  <a:srgbClr val="003963"/>
                </a:solidFill>
                <a:latin typeface="Perpetua" panose="02020502060401020303" pitchFamily="18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203764" y="2062470"/>
              <a:ext cx="59439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003963"/>
                  </a:solidFill>
                  <a:latin typeface="Perpetua" panose="02020502060401020303" pitchFamily="18" charset="0"/>
                </a:rPr>
                <a:t>0.72</a:t>
              </a:r>
              <a:endParaRPr lang="en-US" sz="1400" dirty="0">
                <a:solidFill>
                  <a:srgbClr val="003963"/>
                </a:solidFill>
                <a:latin typeface="Perpetua" panose="02020502060401020303" pitchFamily="18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499498" y="2466027"/>
              <a:ext cx="55682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003963"/>
                  </a:solidFill>
                  <a:latin typeface="Perpetua" panose="02020502060401020303" pitchFamily="18" charset="0"/>
                </a:rPr>
                <a:t>0.71</a:t>
              </a:r>
              <a:endParaRPr lang="en-US" sz="1400" dirty="0">
                <a:solidFill>
                  <a:srgbClr val="003963"/>
                </a:solidFill>
                <a:latin typeface="Perpetua" panose="02020502060401020303" pitchFamily="18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994086" y="2173306"/>
              <a:ext cx="4267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003963"/>
                  </a:solidFill>
                  <a:latin typeface="Perpetua" panose="02020502060401020303" pitchFamily="18" charset="0"/>
                </a:rPr>
                <a:t>0.1</a:t>
              </a:r>
              <a:endParaRPr lang="en-US" sz="1400" dirty="0">
                <a:solidFill>
                  <a:srgbClr val="003963"/>
                </a:solidFill>
                <a:latin typeface="Perpetua" panose="02020502060401020303" pitchFamily="18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529479" y="1190634"/>
              <a:ext cx="20615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003963"/>
                  </a:solidFill>
                  <a:latin typeface="Perpetua" panose="02020502060401020303" pitchFamily="18" charset="0"/>
                </a:rPr>
                <a:t>Alert graph G</a:t>
              </a:r>
              <a:endParaRPr lang="en-US" sz="2400" dirty="0">
                <a:solidFill>
                  <a:srgbClr val="003963"/>
                </a:solidFill>
                <a:latin typeface="Perpetua" panose="02020502060401020303" pitchFamily="18" charset="0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281859" y="4534129"/>
            <a:ext cx="3570331" cy="1122846"/>
            <a:chOff x="378512" y="4115594"/>
            <a:chExt cx="3570331" cy="1122846"/>
          </a:xfrm>
        </p:grpSpPr>
        <p:sp>
          <p:nvSpPr>
            <p:cNvPr id="47" name="Rectangle 46"/>
            <p:cNvSpPr/>
            <p:nvPr/>
          </p:nvSpPr>
          <p:spPr>
            <a:xfrm>
              <a:off x="3652583" y="4631498"/>
              <a:ext cx="296260" cy="307777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Rounded Rectangular Callout 49"/>
                <p:cNvSpPr/>
                <p:nvPr/>
              </p:nvSpPr>
              <p:spPr>
                <a:xfrm>
                  <a:off x="378512" y="4115594"/>
                  <a:ext cx="2616395" cy="1122846"/>
                </a:xfrm>
                <a:prstGeom prst="wedgeRoundRectCallout">
                  <a:avLst>
                    <a:gd name="adj1" fmla="val 72213"/>
                    <a:gd name="adj2" fmla="val 14500"/>
                    <a:gd name="adj3" fmla="val 16667"/>
                  </a:avLst>
                </a:prstGeom>
                <a:solidFill>
                  <a:srgbClr val="31A7FE"/>
                </a:solidFill>
                <a:ln>
                  <a:solidFill>
                    <a:srgbClr val="31A7F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C</m:t>
                          </m:r>
                          <m:r>
                            <a:rPr lang="en-US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</m:d>
                    </m:oMath>
                  </a14:m>
                  <a:r>
                    <a:rPr lang="en-US" sz="2000" dirty="0" smtClean="0">
                      <a:latin typeface="Perpetua" panose="02020502060401020303" pitchFamily="18" charset="0"/>
                      <a:cs typeface="Times New Roman" panose="02020603050405020304" pitchFamily="18" charset="0"/>
                    </a:rPr>
                    <a:t>= 0.9 means A has probability 0.9 to be the cause of C</a:t>
                  </a:r>
                  <a:r>
                    <a:rPr lang="en-US" sz="2000" dirty="0" smtClean="0">
                      <a:latin typeface="Perpetua" panose="02020502060401020303" pitchFamily="18" charset="0"/>
                    </a:rPr>
                    <a:t> </a:t>
                  </a:r>
                  <a:endParaRPr lang="en-US" sz="2000" dirty="0">
                    <a:latin typeface="Perpetua" panose="02020502060401020303" pitchFamily="18" charset="0"/>
                  </a:endParaRPr>
                </a:p>
              </p:txBody>
            </p:sp>
          </mc:Choice>
          <mc:Fallback xmlns="">
            <p:sp>
              <p:nvSpPr>
                <p:cNvPr id="50" name="Rounded Rectangular Callout 4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8512" y="4115594"/>
                  <a:ext cx="2616395" cy="1122846"/>
                </a:xfrm>
                <a:prstGeom prst="wedgeRoundRectCallout">
                  <a:avLst>
                    <a:gd name="adj1" fmla="val 72213"/>
                    <a:gd name="adj2" fmla="val 14500"/>
                    <a:gd name="adj3" fmla="val 16667"/>
                  </a:avLst>
                </a:prstGeom>
                <a:blipFill rotWithShape="0">
                  <a:blip r:embed="rId3"/>
                  <a:stretch>
                    <a:fillRect b="-4301"/>
                  </a:stretch>
                </a:blipFill>
                <a:ln>
                  <a:solidFill>
                    <a:srgbClr val="31A7FE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custDataLst>
      <p:tags r:id="rId1"/>
    </p:custDataLst>
    <p:extLst>
      <p:ext uri="{BB962C8B-B14F-4D97-AF65-F5344CB8AC3E}">
        <p14:creationId xmlns:p14="http://schemas.microsoft.com/office/powerpoint/2010/main" val="3772196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962"/>
    </mc:Choice>
    <mc:Fallback xmlns="">
      <p:transition spd="slow" advTm="499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5803"/>
            <a:ext cx="7886700" cy="901816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003963"/>
                </a:solidFill>
                <a:latin typeface="Perpetua" panose="02020502060401020303" pitchFamily="18" charset="0"/>
              </a:rPr>
              <a:t>Gain of Addressing </a:t>
            </a:r>
            <a:r>
              <a:rPr lang="en-US" sz="4000" dirty="0">
                <a:solidFill>
                  <a:srgbClr val="003963"/>
                </a:solidFill>
                <a:latin typeface="Perpetua" panose="02020502060401020303" pitchFamily="18" charset="0"/>
              </a:rPr>
              <a:t>A</a:t>
            </a:r>
            <a:r>
              <a:rPr lang="en-US" sz="4000" dirty="0" smtClean="0">
                <a:solidFill>
                  <a:srgbClr val="003963"/>
                </a:solidFill>
                <a:latin typeface="Perpetua" panose="02020502060401020303" pitchFamily="18" charset="0"/>
              </a:rPr>
              <a:t>lerts</a:t>
            </a:r>
            <a:endParaRPr lang="en-US" sz="4000" dirty="0">
              <a:solidFill>
                <a:srgbClr val="003963"/>
              </a:solidFill>
              <a:latin typeface="Perpetua" panose="02020502060401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86888" y="1255924"/>
                <a:ext cx="8170224" cy="5097312"/>
              </a:xfrm>
            </p:spPr>
            <p:txBody>
              <a:bodyPr>
                <a:normAutofit lnSpcReduction="10000"/>
              </a:bodyPr>
              <a:lstStyle/>
              <a:p>
                <a:pPr>
                  <a:buSzPct val="75000"/>
                  <a:buFont typeface="Wingdings" panose="05000000000000000000" pitchFamily="2" charset="2"/>
                  <a:buChar char="Ø"/>
                </a:pPr>
                <a:r>
                  <a:rPr lang="en-US" dirty="0" smtClean="0">
                    <a:solidFill>
                      <a:srgbClr val="003963"/>
                    </a:solidFill>
                    <a:latin typeface="Perpetua" panose="02020502060401020303" pitchFamily="18" charset="0"/>
                    <a:cs typeface="Times New Roman" panose="02020603050405020304" pitchFamily="18" charset="0"/>
                  </a:rPr>
                  <a:t>If alert </a:t>
                </a:r>
                <a:r>
                  <a:rPr lang="en-US" i="1" dirty="0" smtClean="0">
                    <a:solidFill>
                      <a:srgbClr val="003963"/>
                    </a:solidFill>
                    <a:latin typeface="Perpetua" panose="02020502060401020303" pitchFamily="18" charset="0"/>
                    <a:cs typeface="Times New Roman" panose="02020603050405020304" pitchFamily="18" charset="0"/>
                  </a:rPr>
                  <a:t>u</a:t>
                </a:r>
                <a:r>
                  <a:rPr lang="en-US" dirty="0" smtClean="0">
                    <a:solidFill>
                      <a:srgbClr val="003963"/>
                    </a:solidFill>
                    <a:latin typeface="Perpetua" panose="02020502060401020303" pitchFamily="18" charset="0"/>
                    <a:cs typeface="Times New Roman" panose="02020603050405020304" pitchFamily="18" charset="0"/>
                  </a:rPr>
                  <a:t> is addressed, alerts caused by </a:t>
                </a:r>
                <a:r>
                  <a:rPr lang="en-US" i="1" dirty="0" smtClean="0">
                    <a:solidFill>
                      <a:srgbClr val="003963"/>
                    </a:solidFill>
                    <a:latin typeface="Perpetua" panose="02020502060401020303" pitchFamily="18" charset="0"/>
                    <a:cs typeface="Times New Roman" panose="02020603050405020304" pitchFamily="18" charset="0"/>
                  </a:rPr>
                  <a:t>u</a:t>
                </a:r>
                <a:r>
                  <a:rPr lang="en-US" dirty="0" smtClean="0">
                    <a:solidFill>
                      <a:srgbClr val="003963"/>
                    </a:solidFill>
                    <a:latin typeface="Perpetua" panose="02020502060401020303" pitchFamily="18" charset="0"/>
                    <a:cs typeface="Times New Roman" panose="02020603050405020304" pitchFamily="18" charset="0"/>
                  </a:rPr>
                  <a:t> will disappear</a:t>
                </a:r>
              </a:p>
              <a:p>
                <a:pPr>
                  <a:buSzPct val="75000"/>
                  <a:buFont typeface="Wingdings" panose="05000000000000000000" pitchFamily="2" charset="2"/>
                  <a:buChar char="Ø"/>
                </a:pPr>
                <a:r>
                  <a:rPr lang="en-US" dirty="0">
                    <a:solidFill>
                      <a:srgbClr val="003963"/>
                    </a:solidFill>
                    <a:latin typeface="Perpetua" panose="02020502060401020303" pitchFamily="18" charset="0"/>
                    <a:cs typeface="Times New Roman" panose="02020603050405020304" pitchFamily="18" charset="0"/>
                  </a:rPr>
                  <a:t>Given a subset of alerts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srgbClr val="003963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S</m:t>
                    </m:r>
                  </m:oMath>
                </a14:m>
                <a:r>
                  <a:rPr lang="en-US" dirty="0">
                    <a:solidFill>
                      <a:srgbClr val="003963"/>
                    </a:solidFill>
                    <a:latin typeface="Perpetua" panose="02020502060401020303" pitchFamily="18" charset="0"/>
                    <a:cs typeface="Times New Roman" panose="02020603050405020304" pitchFamily="18" charset="0"/>
                  </a:rPr>
                  <a:t> are addressed</a:t>
                </a:r>
                <a:r>
                  <a:rPr lang="en-US" dirty="0" smtClean="0">
                    <a:solidFill>
                      <a:srgbClr val="003963"/>
                    </a:solidFill>
                    <a:latin typeface="Perpetua" panose="02020502060401020303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3963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𝑝</m:t>
                    </m:r>
                    <m:r>
                      <a:rPr lang="en-US" b="0" i="1" smtClean="0">
                        <a:solidFill>
                          <a:srgbClr val="003963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003963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𝑢</m:t>
                    </m:r>
                    <m:r>
                      <a:rPr lang="en-US" b="0" i="1" smtClean="0">
                        <a:solidFill>
                          <a:srgbClr val="003963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|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3963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S</m:t>
                    </m:r>
                    <m:r>
                      <a:rPr lang="en-US" b="0" i="1" smtClean="0">
                        <a:solidFill>
                          <a:srgbClr val="003963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rgbClr val="003963"/>
                    </a:solidFill>
                    <a:latin typeface="Perpetua" panose="02020502060401020303" pitchFamily="18" charset="0"/>
                    <a:cs typeface="Times New Roman" panose="02020603050405020304" pitchFamily="18" charset="0"/>
                  </a:rPr>
                  <a:t> is the probability that alert </a:t>
                </a:r>
                <a:r>
                  <a:rPr lang="en-US" i="1" dirty="0" smtClean="0">
                    <a:solidFill>
                      <a:srgbClr val="003963"/>
                    </a:solidFill>
                    <a:latin typeface="Perpetua" panose="02020502060401020303" pitchFamily="18" charset="0"/>
                    <a:cs typeface="Times New Roman" panose="02020603050405020304" pitchFamily="18" charset="0"/>
                  </a:rPr>
                  <a:t>u </a:t>
                </a:r>
                <a:r>
                  <a:rPr lang="en-US" dirty="0" smtClean="0">
                    <a:solidFill>
                      <a:srgbClr val="003963"/>
                    </a:solidFill>
                    <a:latin typeface="Perpetua" panose="02020502060401020303" pitchFamily="18" charset="0"/>
                    <a:cs typeface="Times New Roman" panose="02020603050405020304" pitchFamily="18" charset="0"/>
                  </a:rPr>
                  <a:t>will disappear</a:t>
                </a:r>
              </a:p>
              <a:p>
                <a:pPr marL="457200" lvl="1" indent="0">
                  <a:buSzPct val="75000"/>
                  <a:buNone/>
                </a:pPr>
                <a:endParaRPr lang="en-US" sz="2000" b="0" i="1" dirty="0" smtClean="0">
                  <a:solidFill>
                    <a:srgbClr val="00396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lvl="1" indent="0">
                  <a:buSzPct val="75000"/>
                  <a:buNone/>
                </a:pPr>
                <a:endParaRPr lang="en-US" sz="2000" i="1" dirty="0">
                  <a:solidFill>
                    <a:srgbClr val="00396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SzPct val="75000"/>
                  <a:buNone/>
                </a:pPr>
                <a:endParaRPr lang="en-US" sz="2400" i="1" dirty="0" smtClean="0">
                  <a:solidFill>
                    <a:srgbClr val="00396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buSzPct val="75000"/>
                  <a:buFont typeface="Wingdings" panose="05000000000000000000" pitchFamily="2" charset="2"/>
                  <a:buChar char="Ø"/>
                </a:pPr>
                <a:r>
                  <a:rPr lang="en-US" dirty="0" smtClean="0">
                    <a:solidFill>
                      <a:srgbClr val="003963"/>
                    </a:solidFill>
                    <a:latin typeface="Perpetua" panose="02020502060401020303" pitchFamily="18" charset="0"/>
                    <a:cs typeface="Times New Roman" panose="02020603050405020304" pitchFamily="18" charset="0"/>
                  </a:rPr>
                  <a:t>Given a subset of alerts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3963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S</m:t>
                    </m:r>
                  </m:oMath>
                </a14:m>
                <a:r>
                  <a:rPr lang="en-US" dirty="0" smtClean="0">
                    <a:solidFill>
                      <a:srgbClr val="003963"/>
                    </a:solidFill>
                    <a:latin typeface="Perpetua" panose="02020502060401020303" pitchFamily="18" charset="0"/>
                    <a:cs typeface="Times New Roman" panose="02020603050405020304" pitchFamily="18" charset="0"/>
                  </a:rPr>
                  <a:t> are addressed,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3963"/>
                        </a:solidFill>
                        <a:latin typeface="Cambria Math" panose="02040503050406030204" pitchFamily="18" charset="0"/>
                      </a:rPr>
                      <m:t>Gain</m:t>
                    </m:r>
                    <m:r>
                      <a:rPr lang="en-US" b="0" i="0" smtClean="0">
                        <a:solidFill>
                          <a:srgbClr val="003963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3963"/>
                        </a:solidFill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b="0" i="0" smtClean="0">
                        <a:solidFill>
                          <a:srgbClr val="003963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rgbClr val="003963"/>
                    </a:solidFill>
                    <a:latin typeface="Perpetua" panose="02020502060401020303" pitchFamily="18" charset="0"/>
                    <a:cs typeface="Times New Roman" panose="02020603050405020304" pitchFamily="18" charset="0"/>
                  </a:rPr>
                  <a:t> quantifies the benefit of addressing S</a:t>
                </a:r>
              </a:p>
              <a:p>
                <a:pPr marL="457200" lvl="1" indent="0">
                  <a:buSzPct val="75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solidFill>
                            <a:srgbClr val="003963"/>
                          </a:solidFill>
                          <a:latin typeface="Cambria Math" panose="02040503050406030204" pitchFamily="18" charset="0"/>
                        </a:rPr>
                        <m:t>Gain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03963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003963"/>
                              </a:solidFill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</m:d>
                      <m:r>
                        <a:rPr lang="en-US" i="1">
                          <a:solidFill>
                            <a:srgbClr val="003963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solidFill>
                                <a:srgbClr val="003963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solidFill>
                                <a:srgbClr val="003963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i="1">
                              <a:solidFill>
                                <a:srgbClr val="00396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m:rPr>
                              <m:sty m:val="p"/>
                              <m:brk m:alnAt="7"/>
                            </m:rPr>
                            <a:rPr lang="en-US">
                              <a:solidFill>
                                <a:srgbClr val="00396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V</m:t>
                          </m:r>
                        </m:sub>
                        <m:sup/>
                        <m:e>
                          <m:r>
                            <a:rPr lang="en-US" i="1">
                              <a:solidFill>
                                <a:srgbClr val="003963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rgbClr val="00396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003963"/>
                                  </a:solidFill>
                                  <a:latin typeface="Cambria Math" panose="02040503050406030204" pitchFamily="18" charset="0"/>
                                </a:rPr>
                                <m:t>S</m:t>
                              </m:r>
                              <m:r>
                                <a:rPr lang="en-US" b="0" i="1" smtClean="0">
                                  <a:solidFill>
                                    <a:srgbClr val="003963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b="0" i="1" smtClean="0">
                                  <a:solidFill>
                                    <a:srgbClr val="003963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dirty="0" smtClean="0">
                  <a:solidFill>
                    <a:srgbClr val="003963"/>
                  </a:solidFill>
                  <a:latin typeface="Perpetua" panose="02020502060401020303" pitchFamily="18" charset="0"/>
                </a:endParaRPr>
              </a:p>
              <a:p>
                <a:pPr lvl="1">
                  <a:buSzPct val="75000"/>
                </a:pP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3963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i="1">
                        <a:solidFill>
                          <a:srgbClr val="003963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3963"/>
                        </a:solidFill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b="0" i="1" smtClean="0">
                        <a:solidFill>
                          <a:srgbClr val="003963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solidFill>
                          <a:srgbClr val="003963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>
                        <a:solidFill>
                          <a:srgbClr val="003963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rgbClr val="003963"/>
                    </a:solidFill>
                    <a:latin typeface="Perpetua" panose="02020502060401020303" pitchFamily="18" charset="0"/>
                    <a:cs typeface="Times New Roman" panose="02020603050405020304" pitchFamily="18" charset="0"/>
                  </a:rPr>
                  <a:t> quantifies </a:t>
                </a:r>
                <a:r>
                  <a:rPr lang="en-US" dirty="0">
                    <a:solidFill>
                      <a:srgbClr val="003963"/>
                    </a:solidFill>
                    <a:latin typeface="Perpetua" panose="02020502060401020303" pitchFamily="18" charset="0"/>
                    <a:cs typeface="Times New Roman" panose="02020603050405020304" pitchFamily="18" charset="0"/>
                  </a:rPr>
                  <a:t>the </a:t>
                </a:r>
                <a:r>
                  <a:rPr lang="en-US" dirty="0" smtClean="0">
                    <a:solidFill>
                      <a:srgbClr val="003963"/>
                    </a:solidFill>
                    <a:latin typeface="Perpetua" panose="02020502060401020303" pitchFamily="18" charset="0"/>
                    <a:cs typeface="Times New Roman" panose="02020603050405020304" pitchFamily="18" charset="0"/>
                  </a:rPr>
                  <a:t>impact from S to </a:t>
                </a:r>
                <a:r>
                  <a:rPr lang="en-US" dirty="0">
                    <a:solidFill>
                      <a:srgbClr val="003963"/>
                    </a:solidFill>
                    <a:latin typeface="Perpetua" panose="02020502060401020303" pitchFamily="18" charset="0"/>
                    <a:cs typeface="Times New Roman" panose="02020603050405020304" pitchFamily="18" charset="0"/>
                  </a:rPr>
                  <a:t>alert </a:t>
                </a:r>
                <a:r>
                  <a:rPr lang="en-US" i="1" dirty="0" smtClean="0">
                    <a:solidFill>
                      <a:srgbClr val="003963"/>
                    </a:solidFill>
                    <a:latin typeface="Perpetua" panose="02020502060401020303" pitchFamily="18" charset="0"/>
                    <a:cs typeface="Times New Roman" panose="02020603050405020304" pitchFamily="18" charset="0"/>
                  </a:rPr>
                  <a:t>u </a:t>
                </a:r>
              </a:p>
              <a:p>
                <a:pPr lvl="1">
                  <a:buSzPct val="75000"/>
                </a:pPr>
                <a:r>
                  <a:rPr lang="en-US" dirty="0">
                    <a:solidFill>
                      <a:srgbClr val="003963"/>
                    </a:solidFill>
                    <a:latin typeface="Perpetua" panose="02020502060401020303" pitchFamily="18" charset="0"/>
                    <a:cs typeface="Times New Roman" panose="02020603050405020304" pitchFamily="18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3963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𝐹</m:t>
                    </m:r>
                    <m:d>
                      <m:dPr>
                        <m:ctrlPr>
                          <a:rPr lang="en-US" i="1">
                            <a:solidFill>
                              <a:srgbClr val="003963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3963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  <m:r>
                          <a:rPr lang="en-US" i="1">
                            <a:solidFill>
                              <a:srgbClr val="003963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rgbClr val="003963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</m:d>
                    <m:r>
                      <a:rPr lang="en-US" i="1">
                        <a:solidFill>
                          <a:srgbClr val="003963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i="1">
                        <a:solidFill>
                          <a:srgbClr val="003963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𝑝</m:t>
                    </m:r>
                    <m:r>
                      <a:rPr lang="en-US" i="1">
                        <a:solidFill>
                          <a:srgbClr val="003963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i="1">
                        <a:solidFill>
                          <a:srgbClr val="003963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𝑢</m:t>
                    </m:r>
                    <m:r>
                      <a:rPr lang="en-US" i="1">
                        <a:solidFill>
                          <a:srgbClr val="003963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|</m:t>
                    </m:r>
                    <m:r>
                      <m:rPr>
                        <m:sty m:val="p"/>
                      </m:rPr>
                      <a:rPr lang="en-US">
                        <a:solidFill>
                          <a:srgbClr val="003963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S</m:t>
                    </m:r>
                    <m:r>
                      <a:rPr lang="en-US" i="1">
                        <a:solidFill>
                          <a:srgbClr val="003963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003963"/>
                    </a:solidFill>
                    <a:latin typeface="Perpetua" panose="02020502060401020303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solidFill>
                          <a:srgbClr val="003963"/>
                        </a:solidFill>
                        <a:latin typeface="Cambria Math" panose="02040503050406030204" pitchFamily="18" charset="0"/>
                      </a:rPr>
                      <m:t>Gain</m:t>
                    </m:r>
                    <m:r>
                      <a:rPr lang="en-US" i="1" dirty="0">
                        <a:solidFill>
                          <a:srgbClr val="003963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dirty="0">
                        <a:solidFill>
                          <a:srgbClr val="003963"/>
                        </a:solidFill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i="1" dirty="0">
                        <a:solidFill>
                          <a:srgbClr val="003963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003963"/>
                    </a:solidFill>
                    <a:latin typeface="Perpetua" panose="02020502060401020303" pitchFamily="18" charset="0"/>
                  </a:rPr>
                  <a:t> </a:t>
                </a:r>
                <a:r>
                  <a:rPr lang="en-US" dirty="0">
                    <a:solidFill>
                      <a:srgbClr val="003963"/>
                    </a:solidFill>
                    <a:latin typeface="Perpetua" panose="02020502060401020303" pitchFamily="18" charset="0"/>
                    <a:cs typeface="Times New Roman" panose="02020603050405020304" pitchFamily="18" charset="0"/>
                  </a:rPr>
                  <a:t>is the expected number of alerts will </a:t>
                </a:r>
                <a:r>
                  <a:rPr lang="en-US" dirty="0" smtClean="0">
                    <a:solidFill>
                      <a:srgbClr val="003963"/>
                    </a:solidFill>
                    <a:latin typeface="Perpetua" panose="02020502060401020303" pitchFamily="18" charset="0"/>
                    <a:cs typeface="Times New Roman" panose="02020603050405020304" pitchFamily="18" charset="0"/>
                  </a:rPr>
                  <a:t>disappear </a:t>
                </a:r>
                <a:r>
                  <a:rPr lang="en-US" dirty="0">
                    <a:solidFill>
                      <a:srgbClr val="003963"/>
                    </a:solidFill>
                    <a:latin typeface="Perpetua" panose="02020502060401020303" pitchFamily="18" charset="0"/>
                    <a:cs typeface="Times New Roman" panose="02020603050405020304" pitchFamily="18" charset="0"/>
                  </a:rPr>
                  <a:t>given alerts in S are </a:t>
                </a:r>
                <a:r>
                  <a:rPr lang="en-US" dirty="0" smtClean="0">
                    <a:solidFill>
                      <a:srgbClr val="003963"/>
                    </a:solidFill>
                    <a:latin typeface="Perpetua" panose="02020502060401020303" pitchFamily="18" charset="0"/>
                    <a:cs typeface="Times New Roman" panose="02020603050405020304" pitchFamily="18" charset="0"/>
                  </a:rPr>
                  <a:t>addressed</a:t>
                </a:r>
                <a:endParaRPr lang="en-US" dirty="0">
                  <a:solidFill>
                    <a:srgbClr val="003963"/>
                  </a:solidFill>
                  <a:latin typeface="Perpetua" panose="02020502060401020303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86888" y="1255924"/>
                <a:ext cx="8170224" cy="5097312"/>
              </a:xfrm>
              <a:blipFill rotWithShape="0">
                <a:blip r:embed="rId3"/>
                <a:stretch>
                  <a:fillRect l="-746" t="-2392" r="-13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552E6-E4C7-4957-9BF4-BE8AFCD13747}" type="slidenum">
              <a:rPr lang="en-US" smtClean="0">
                <a:solidFill>
                  <a:srgbClr val="003963"/>
                </a:solidFill>
              </a:rPr>
              <a:t>8</a:t>
            </a:fld>
            <a:endParaRPr lang="en-US" dirty="0">
              <a:solidFill>
                <a:srgbClr val="00396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83771" y="2411269"/>
                <a:ext cx="6382986" cy="10361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003963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3963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3963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sz="2400" b="0" i="1" smtClean="0">
                              <a:solidFill>
                                <a:srgbClr val="003963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003963"/>
                              </a:solidFill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</m:d>
                      <m:r>
                        <a:rPr lang="en-US" sz="2400" i="1">
                          <a:solidFill>
                            <a:srgbClr val="003963"/>
                          </a:solidFill>
                          <a:latin typeface="Cambria Math" panose="02040503050406030204" pitchFamily="18" charset="0"/>
                        </a:rPr>
                        <m:t>=1−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sz="2400" i="1">
                              <a:solidFill>
                                <a:srgbClr val="003963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solidFill>
                                <a:srgbClr val="003963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2400" b="0" i="1" smtClean="0">
                              <a:solidFill>
                                <a:srgbClr val="00396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400" b="0" i="1" smtClean="0">
                              <a:solidFill>
                                <a:srgbClr val="00396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𝑝𝑎𝑟𝑒𝑛𝑡</m:t>
                          </m:r>
                          <m:r>
                            <a:rPr lang="en-US" sz="2400" b="0" i="1" smtClean="0">
                              <a:solidFill>
                                <a:srgbClr val="00396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solidFill>
                                <a:srgbClr val="00396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sz="2400" b="0" i="1" smtClean="0">
                              <a:solidFill>
                                <a:srgbClr val="00396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  <m:sup/>
                        <m:e>
                          <m:r>
                            <a:rPr lang="en-US" sz="2400" i="1">
                              <a:solidFill>
                                <a:srgbClr val="003963"/>
                              </a:solidFill>
                              <a:latin typeface="Cambria Math" panose="02040503050406030204" pitchFamily="18" charset="0"/>
                            </a:rPr>
                            <m:t>(1−</m:t>
                          </m:r>
                          <m:r>
                            <a:rPr lang="en-US" sz="2400" i="1">
                              <a:solidFill>
                                <a:srgbClr val="003963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400" i="1">
                              <a:solidFill>
                                <a:srgbClr val="003963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solidFill>
                                <a:srgbClr val="003963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2400" b="0" i="1" smtClean="0">
                              <a:solidFill>
                                <a:srgbClr val="003963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003963"/>
                              </a:solidFill>
                              <a:latin typeface="Cambria Math" panose="02040503050406030204" pitchFamily="18" charset="0"/>
                            </a:rPr>
                            <m:t>S</m:t>
                          </m:r>
                          <m:r>
                            <a:rPr lang="en-US" sz="2400" i="1">
                              <a:solidFill>
                                <a:srgbClr val="003963"/>
                              </a:solidFill>
                              <a:latin typeface="Cambria Math" panose="02040503050406030204" pitchFamily="18" charset="0"/>
                            </a:rPr>
                            <m:t>)∙</m:t>
                          </m:r>
                          <m:r>
                            <a:rPr lang="en-US" sz="2400" b="0" i="1" smtClean="0">
                              <a:solidFill>
                                <a:srgbClr val="003963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400" i="1">
                              <a:solidFill>
                                <a:srgbClr val="00396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solidFill>
                                <a:srgbClr val="00396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sz="2400" b="0" i="1" smtClean="0">
                              <a:solidFill>
                                <a:srgbClr val="00396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400" b="0" i="1" smtClean="0">
                              <a:solidFill>
                                <a:srgbClr val="00396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2400" i="1">
                              <a:solidFill>
                                <a:srgbClr val="00396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))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771" y="2411269"/>
                <a:ext cx="6382986" cy="103618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7031344" y="2194631"/>
            <a:ext cx="1983890" cy="1240184"/>
            <a:chOff x="6976752" y="2085447"/>
            <a:chExt cx="1983890" cy="1240184"/>
          </a:xfrm>
        </p:grpSpPr>
        <p:sp>
          <p:nvSpPr>
            <p:cNvPr id="11" name="Rounded Rectangular Callout 10"/>
            <p:cNvSpPr/>
            <p:nvPr/>
          </p:nvSpPr>
          <p:spPr>
            <a:xfrm>
              <a:off x="6976752" y="2085447"/>
              <a:ext cx="1977243" cy="1238639"/>
            </a:xfrm>
            <a:prstGeom prst="wedgeRoundRectCallout">
              <a:avLst>
                <a:gd name="adj1" fmla="val -57167"/>
                <a:gd name="adj2" fmla="val -4133"/>
                <a:gd name="adj3" fmla="val 16667"/>
              </a:avLst>
            </a:prstGeom>
            <a:solidFill>
              <a:srgbClr val="31A7FE"/>
            </a:solidFill>
            <a:ln>
              <a:solidFill>
                <a:srgbClr val="31A7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983399" y="2125302"/>
              <a:ext cx="197724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  <a:latin typeface="Perpetua" panose="02020502060401020303" pitchFamily="18" charset="0"/>
                  <a:cs typeface="Times New Roman" panose="02020603050405020304" pitchFamily="18" charset="0"/>
                </a:rPr>
                <a:t>The cause of </a:t>
              </a:r>
              <a:r>
                <a:rPr lang="en-US" sz="2400" i="1" dirty="0" smtClean="0">
                  <a:solidFill>
                    <a:schemeClr val="bg1"/>
                  </a:solidFill>
                  <a:latin typeface="Perpetua" panose="02020502060401020303" pitchFamily="18" charset="0"/>
                  <a:cs typeface="Times New Roman" panose="02020603050405020304" pitchFamily="18" charset="0"/>
                </a:rPr>
                <a:t>u</a:t>
              </a:r>
              <a:r>
                <a:rPr lang="en-US" sz="2400" dirty="0" smtClean="0">
                  <a:solidFill>
                    <a:schemeClr val="bg1"/>
                  </a:solidFill>
                  <a:latin typeface="Perpetua" panose="02020502060401020303" pitchFamily="18" charset="0"/>
                  <a:cs typeface="Times New Roman" panose="02020603050405020304" pitchFamily="18" charset="0"/>
                </a:rPr>
                <a:t> disappears given S is addressed</a:t>
              </a:r>
              <a:endParaRPr lang="en-US" sz="2400" i="1" dirty="0">
                <a:solidFill>
                  <a:schemeClr val="bg1"/>
                </a:solidFill>
                <a:latin typeface="Perpetua" panose="02020502060401020303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45477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356"/>
    </mc:Choice>
    <mc:Fallback xmlns="">
      <p:transition spd="slow" advTm="70356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5803"/>
            <a:ext cx="7886700" cy="901816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003963"/>
                </a:solidFill>
                <a:latin typeface="Perpetua" panose="02020502060401020303" pitchFamily="18" charset="0"/>
              </a:rPr>
              <a:t>Critical Alert </a:t>
            </a:r>
            <a:r>
              <a:rPr lang="en-US" sz="4000" dirty="0">
                <a:solidFill>
                  <a:srgbClr val="003963"/>
                </a:solidFill>
                <a:latin typeface="Perpetua" panose="02020502060401020303" pitchFamily="18" charset="0"/>
              </a:rPr>
              <a:t>M</a:t>
            </a:r>
            <a:r>
              <a:rPr lang="en-US" sz="4000" dirty="0" smtClean="0">
                <a:solidFill>
                  <a:srgbClr val="003963"/>
                </a:solidFill>
                <a:latin typeface="Perpetua" panose="02020502060401020303" pitchFamily="18" charset="0"/>
              </a:rPr>
              <a:t>ining</a:t>
            </a:r>
            <a:endParaRPr lang="en-US" sz="4000" dirty="0">
              <a:solidFill>
                <a:srgbClr val="003963"/>
              </a:solidFill>
              <a:latin typeface="Perpetua" panose="02020502060401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255924"/>
                <a:ext cx="7886700" cy="5097312"/>
              </a:xfrm>
            </p:spPr>
            <p:txBody>
              <a:bodyPr>
                <a:normAutofit/>
              </a:bodyPr>
              <a:lstStyle/>
              <a:p>
                <a:pPr>
                  <a:buSzPct val="75000"/>
                  <a:buFont typeface="Wingdings" panose="05000000000000000000" pitchFamily="2" charset="2"/>
                  <a:buChar char="Ø"/>
                </a:pPr>
                <a:r>
                  <a:rPr lang="en-US" dirty="0" smtClean="0">
                    <a:solidFill>
                      <a:srgbClr val="003963"/>
                    </a:solidFill>
                    <a:latin typeface="Perpetua" panose="02020502060401020303" pitchFamily="18" charset="0"/>
                    <a:cs typeface="Times New Roman" panose="02020603050405020304" pitchFamily="18" charset="0"/>
                  </a:rPr>
                  <a:t>Input</a:t>
                </a:r>
              </a:p>
              <a:p>
                <a:pPr lvl="1">
                  <a:buSzPct val="75000"/>
                  <a:buFont typeface="Wingdings" panose="05000000000000000000" pitchFamily="2" charset="2"/>
                  <a:buChar char="Ø"/>
                </a:pPr>
                <a:r>
                  <a:rPr lang="en-US" dirty="0" smtClean="0">
                    <a:solidFill>
                      <a:srgbClr val="003963"/>
                    </a:solidFill>
                    <a:latin typeface="Perpetua" panose="02020502060401020303" pitchFamily="18" charset="0"/>
                    <a:cs typeface="Times New Roman" panose="02020603050405020304" pitchFamily="18" charset="0"/>
                  </a:rPr>
                  <a:t>An alert graph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3963"/>
                        </a:solidFill>
                        <a:latin typeface="Cambria Math" panose="02040503050406030204" pitchFamily="18" charset="0"/>
                      </a:rPr>
                      <m:t>G</m:t>
                    </m:r>
                    <m:r>
                      <a:rPr lang="en-US" b="0" i="0" smtClean="0">
                        <a:solidFill>
                          <a:srgbClr val="003963"/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3963"/>
                        </a:solidFill>
                        <a:latin typeface="Cambria Math" panose="02040503050406030204" pitchFamily="18" charset="0"/>
                      </a:rPr>
                      <m:t>V</m:t>
                    </m:r>
                    <m:r>
                      <a:rPr lang="en-US" b="0" i="0" smtClean="0">
                        <a:solidFill>
                          <a:srgbClr val="003963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3963"/>
                        </a:solidFill>
                        <a:latin typeface="Cambria Math" panose="02040503050406030204" pitchFamily="18" charset="0"/>
                      </a:rPr>
                      <m:t>E</m:t>
                    </m:r>
                    <m:r>
                      <a:rPr lang="en-US" b="0" i="0" smtClean="0">
                        <a:solidFill>
                          <a:srgbClr val="003963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>
                  <a:solidFill>
                    <a:srgbClr val="003963"/>
                  </a:solidFill>
                  <a:latin typeface="Perpetua" panose="02020502060401020303" pitchFamily="18" charset="0"/>
                  <a:cs typeface="Times New Roman" panose="02020603050405020304" pitchFamily="18" charset="0"/>
                </a:endParaRPr>
              </a:p>
              <a:p>
                <a:pPr lvl="1">
                  <a:buSzPct val="75000"/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3963"/>
                        </a:solidFill>
                        <a:latin typeface="Cambria Math" panose="02040503050406030204" pitchFamily="18" charset="0"/>
                      </a:rPr>
                      <m:t>k</m:t>
                    </m:r>
                  </m:oMath>
                </a14:m>
                <a:r>
                  <a:rPr lang="en-US" dirty="0" smtClean="0">
                    <a:solidFill>
                      <a:srgbClr val="003963"/>
                    </a:solidFill>
                    <a:latin typeface="Perpetua" panose="02020502060401020303" pitchFamily="18" charset="0"/>
                    <a:cs typeface="Times New Roman" panose="02020603050405020304" pitchFamily="18" charset="0"/>
                  </a:rPr>
                  <a:t>, #wanted alerts</a:t>
                </a:r>
                <a:endParaRPr lang="en-US" dirty="0">
                  <a:solidFill>
                    <a:srgbClr val="003963"/>
                  </a:solidFill>
                  <a:latin typeface="Perpetua" panose="02020502060401020303" pitchFamily="18" charset="0"/>
                  <a:cs typeface="Times New Roman" panose="02020603050405020304" pitchFamily="18" charset="0"/>
                </a:endParaRPr>
              </a:p>
              <a:p>
                <a:pPr>
                  <a:buSzPct val="75000"/>
                  <a:buFont typeface="Wingdings" panose="05000000000000000000" pitchFamily="2" charset="2"/>
                  <a:buChar char="Ø"/>
                </a:pPr>
                <a:r>
                  <a:rPr lang="en-US" dirty="0" smtClean="0">
                    <a:solidFill>
                      <a:srgbClr val="003963"/>
                    </a:solidFill>
                    <a:latin typeface="Perpetua" panose="02020502060401020303" pitchFamily="18" charset="0"/>
                    <a:cs typeface="Times New Roman" panose="02020603050405020304" pitchFamily="18" charset="0"/>
                  </a:rPr>
                  <a:t>Output: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3963"/>
                        </a:solidFill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b="0" i="0" smtClean="0">
                        <a:solidFill>
                          <a:srgbClr val="00396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⊂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396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V</m:t>
                    </m:r>
                  </m:oMath>
                </a14:m>
                <a:r>
                  <a:rPr lang="en-US" dirty="0" smtClean="0">
                    <a:solidFill>
                      <a:srgbClr val="003963"/>
                    </a:solidFill>
                    <a:latin typeface="Perpetua" panose="02020502060401020303" pitchFamily="18" charset="0"/>
                    <a:cs typeface="Times New Roman" panose="02020603050405020304" pitchFamily="18" charset="0"/>
                  </a:rPr>
                  <a:t> such that</a:t>
                </a:r>
              </a:p>
              <a:p>
                <a:pPr lvl="1">
                  <a:buSzPct val="75000"/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solidFill>
                              <a:srgbClr val="00396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3963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</m:e>
                    </m:d>
                    <m:r>
                      <a:rPr lang="en-US" b="0" i="0" smtClean="0">
                        <a:solidFill>
                          <a:srgbClr val="003963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3963"/>
                        </a:solidFill>
                        <a:latin typeface="Cambria Math" panose="02040503050406030204" pitchFamily="18" charset="0"/>
                      </a:rPr>
                      <m:t>k</m:t>
                    </m:r>
                  </m:oMath>
                </a14:m>
                <a:endParaRPr lang="en-US" dirty="0" smtClean="0">
                  <a:solidFill>
                    <a:srgbClr val="003963"/>
                  </a:solidFill>
                  <a:latin typeface="Perpetua" panose="02020502060401020303" pitchFamily="18" charset="0"/>
                  <a:cs typeface="Times New Roman" panose="02020603050405020304" pitchFamily="18" charset="0"/>
                </a:endParaRPr>
              </a:p>
              <a:p>
                <a:pPr lvl="1">
                  <a:buSzPct val="75000"/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3963"/>
                        </a:solidFill>
                        <a:latin typeface="Cambria Math" panose="02040503050406030204" pitchFamily="18" charset="0"/>
                      </a:rPr>
                      <m:t>Gain</m:t>
                    </m:r>
                    <m:r>
                      <a:rPr lang="en-US" b="0" i="0" smtClean="0">
                        <a:solidFill>
                          <a:srgbClr val="003963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3963"/>
                        </a:solidFill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b="0" i="0" smtClean="0">
                        <a:solidFill>
                          <a:srgbClr val="003963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rgbClr val="003963"/>
                    </a:solidFill>
                    <a:latin typeface="Perpetua" panose="02020502060401020303" pitchFamily="18" charset="0"/>
                    <a:cs typeface="Times New Roman" panose="02020603050405020304" pitchFamily="18" charset="0"/>
                  </a:rPr>
                  <a:t> is maximized</a:t>
                </a:r>
              </a:p>
              <a:p>
                <a:pPr>
                  <a:buSzPct val="75000"/>
                  <a:buFont typeface="Wingdings" panose="05000000000000000000" pitchFamily="2" charset="2"/>
                  <a:buChar char="Ø"/>
                </a:pPr>
                <a:endParaRPr lang="en-US" dirty="0">
                  <a:solidFill>
                    <a:srgbClr val="003963"/>
                  </a:solidFill>
                  <a:latin typeface="Perpetua" panose="02020502060401020303" pitchFamily="18" charset="0"/>
                </a:endParaRPr>
              </a:p>
              <a:p>
                <a:pPr>
                  <a:buSzPct val="75000"/>
                  <a:buFont typeface="Wingdings" panose="05000000000000000000" pitchFamily="2" charset="2"/>
                  <a:buChar char="Ø"/>
                </a:pPr>
                <a:r>
                  <a:rPr lang="en-US" dirty="0">
                    <a:solidFill>
                      <a:srgbClr val="003963"/>
                    </a:solidFill>
                    <a:latin typeface="Perpetua" panose="02020502060401020303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dirty="0" smtClean="0">
                    <a:solidFill>
                      <a:srgbClr val="003963"/>
                    </a:solidFill>
                    <a:latin typeface="Perpetua" panose="02020502060401020303" pitchFamily="18" charset="0"/>
                    <a:cs typeface="Times New Roman" panose="02020603050405020304" pitchFamily="18" charset="0"/>
                  </a:rPr>
                  <a:t>elated problems</a:t>
                </a:r>
              </a:p>
              <a:p>
                <a:pPr lvl="1">
                  <a:buSzPct val="75000"/>
                  <a:buFont typeface="Wingdings" panose="05000000000000000000" pitchFamily="2" charset="2"/>
                  <a:buChar char="Ø"/>
                </a:pPr>
                <a:r>
                  <a:rPr lang="en-US" dirty="0">
                    <a:solidFill>
                      <a:srgbClr val="003963"/>
                    </a:solidFill>
                    <a:latin typeface="Perpetua" panose="02020502060401020303" pitchFamily="18" charset="0"/>
                    <a:cs typeface="Times New Roman" panose="02020603050405020304" pitchFamily="18" charset="0"/>
                  </a:rPr>
                  <a:t>Critical Alert Mining is not #P hard as Influence </a:t>
                </a:r>
                <a:r>
                  <a:rPr lang="en-US" dirty="0" smtClean="0">
                    <a:solidFill>
                      <a:srgbClr val="003963"/>
                    </a:solidFill>
                    <a:latin typeface="Perpetua" panose="02020502060401020303" pitchFamily="18" charset="0"/>
                    <a:cs typeface="Times New Roman" panose="02020603050405020304" pitchFamily="18" charset="0"/>
                  </a:rPr>
                  <a:t>Maximization, since alert graphs are DAGs</a:t>
                </a:r>
              </a:p>
              <a:p>
                <a:pPr lvl="1">
                  <a:buSzPct val="75000"/>
                  <a:buFont typeface="Wingdings" panose="05000000000000000000" pitchFamily="2" charset="2"/>
                  <a:buChar char="Ø"/>
                </a:pPr>
                <a:r>
                  <a:rPr lang="en-US" dirty="0" smtClean="0">
                    <a:solidFill>
                      <a:srgbClr val="003963"/>
                    </a:solidFill>
                    <a:latin typeface="Perpetua" panose="02020502060401020303" pitchFamily="18" charset="0"/>
                    <a:cs typeface="Times New Roman" panose="02020603050405020304" pitchFamily="18" charset="0"/>
                  </a:rPr>
                  <a:t>Bayesian network inference enables fast conditional probability computation, but cannot efficiently solve top-k queries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255924"/>
                <a:ext cx="7886700" cy="5097312"/>
              </a:xfrm>
              <a:blipFill rotWithShape="0">
                <a:blip r:embed="rId4"/>
                <a:stretch>
                  <a:fillRect l="-773" t="-1794" r="-1391" b="-1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552E6-E4C7-4957-9BF4-BE8AFCD13747}" type="slidenum">
              <a:rPr lang="en-US" smtClean="0">
                <a:solidFill>
                  <a:srgbClr val="003963"/>
                </a:solidFill>
              </a:rPr>
              <a:t>9</a:t>
            </a:fld>
            <a:endParaRPr lang="en-US" dirty="0">
              <a:solidFill>
                <a:srgbClr val="003963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9400" y="2380453"/>
            <a:ext cx="2165191" cy="1546566"/>
          </a:xfrm>
          <a:prstGeom prst="rect">
            <a:avLst/>
          </a:prstGeom>
        </p:spPr>
      </p:pic>
      <p:sp>
        <p:nvSpPr>
          <p:cNvPr id="8" name="Rounded Rectangular Callout 7"/>
          <p:cNvSpPr/>
          <p:nvPr/>
        </p:nvSpPr>
        <p:spPr bwMode="auto">
          <a:xfrm>
            <a:off x="5550934" y="1252809"/>
            <a:ext cx="1748386" cy="932454"/>
          </a:xfrm>
          <a:prstGeom prst="wedgeRoundRectCallout">
            <a:avLst>
              <a:gd name="adj1" fmla="val 25897"/>
              <a:gd name="adj2" fmla="val 63809"/>
              <a:gd name="adj3" fmla="val 16667"/>
            </a:avLst>
          </a:prstGeom>
          <a:solidFill>
            <a:srgbClr val="31A7FE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GB" b="1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Times New Roman" panose="02020603050405020304" pitchFamily="18" charset="0"/>
                <a:ea typeface="Segoe UI" pitchFamily="34" charset="0"/>
                <a:cs typeface="Times New Roman" panose="02020603050405020304" pitchFamily="18" charset="0"/>
              </a:rPr>
              <a:t>Which are the top-5 critical alerts?</a:t>
            </a:r>
          </a:p>
        </p:txBody>
      </p:sp>
      <p:sp>
        <p:nvSpPr>
          <p:cNvPr id="9" name="TextBox 8"/>
          <p:cNvSpPr txBox="1"/>
          <p:nvPr/>
        </p:nvSpPr>
        <p:spPr>
          <a:xfrm rot="20338036">
            <a:off x="4189608" y="2864107"/>
            <a:ext cx="1022466" cy="40011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Perpetua" panose="02020502060401020303" pitchFamily="18" charset="0"/>
              </a:rPr>
              <a:t>NP-hard</a:t>
            </a:r>
            <a:endParaRPr lang="en-US" sz="2000" dirty="0">
              <a:solidFill>
                <a:srgbClr val="FF0000"/>
              </a:solidFill>
              <a:latin typeface="Perpetua" panose="02020502060401020303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41969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861"/>
    </mc:Choice>
    <mc:Fallback xmlns="">
      <p:transition spd="slow" advTm="728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0.7|11.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7|5.1|2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9.4|19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0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9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5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9|10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|12.5|3|5.4|9.6|14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7|5|7.4|7|23.5|14.4|15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12.6|6.3|8.8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8203</TotalTime>
  <Words>983</Words>
  <Application>Microsoft Office PowerPoint</Application>
  <PresentationFormat>On-screen Show (4:3)</PresentationFormat>
  <Paragraphs>352</Paragraphs>
  <Slides>19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Calibri</vt:lpstr>
      <vt:lpstr>Calibri Light</vt:lpstr>
      <vt:lpstr>Cambria Math</vt:lpstr>
      <vt:lpstr>Perpetua</vt:lpstr>
      <vt:lpstr>Segoe UI</vt:lpstr>
      <vt:lpstr>Times New Roman</vt:lpstr>
      <vt:lpstr>Wingdings</vt:lpstr>
      <vt:lpstr>Office Theme</vt:lpstr>
      <vt:lpstr>Towards Scalable Critical Alert Mining</vt:lpstr>
      <vt:lpstr>Big Data Analytics in Automated System Management</vt:lpstr>
      <vt:lpstr>Massive Monitoring Data in Complex Systems</vt:lpstr>
      <vt:lpstr>System Malfunction Detection via Alerts</vt:lpstr>
      <vt:lpstr>Mining Critical Alerts</vt:lpstr>
      <vt:lpstr>Pipeline</vt:lpstr>
      <vt:lpstr>Alert Graph</vt:lpstr>
      <vt:lpstr>Gain of Addressing Alerts</vt:lpstr>
      <vt:lpstr>Critical Alert Mining</vt:lpstr>
      <vt:lpstr>Naive Greedy Algorithm</vt:lpstr>
      <vt:lpstr>Bound and Pruning Algorithm (BnP)</vt:lpstr>
      <vt:lpstr>Single-Tree Approximation</vt:lpstr>
      <vt:lpstr>Single-Tree Approximation (cont.)</vt:lpstr>
      <vt:lpstr>Multi-Tree Approximation</vt:lpstr>
      <vt:lpstr>Experimental Results</vt:lpstr>
      <vt:lpstr>Conclusion</vt:lpstr>
      <vt:lpstr>Questions?</vt:lpstr>
      <vt:lpstr>Experiment Setup</vt:lpstr>
      <vt:lpstr>Case study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 Zong</dc:creator>
  <cp:lastModifiedBy>Bo Zong</cp:lastModifiedBy>
  <cp:revision>314</cp:revision>
  <dcterms:created xsi:type="dcterms:W3CDTF">2014-08-10T18:48:48Z</dcterms:created>
  <dcterms:modified xsi:type="dcterms:W3CDTF">2014-08-27T22:57:12Z</dcterms:modified>
</cp:coreProperties>
</file>