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3" r:id="rId2"/>
    <p:sldId id="294" r:id="rId3"/>
    <p:sldId id="295" r:id="rId4"/>
    <p:sldId id="296" r:id="rId5"/>
    <p:sldId id="298" r:id="rId6"/>
    <p:sldId id="359" r:id="rId7"/>
    <p:sldId id="354" r:id="rId8"/>
    <p:sldId id="352" r:id="rId9"/>
    <p:sldId id="351" r:id="rId10"/>
    <p:sldId id="356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6789"/>
    <p:restoredTop sz="93810"/>
  </p:normalViewPr>
  <p:slideViewPr>
    <p:cSldViewPr snapToGrid="0">
      <p:cViewPr varScale="1">
        <p:scale>
          <a:sx n="107" d="100"/>
          <a:sy n="107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44B91-C9B9-354E-B012-22BF7F6EC414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8157E-FF95-2245-A8AF-4E27BDC5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2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8620-DF20-2843-94C7-E5BE36B840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8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8157E-FF95-2245-A8AF-4E27BDC501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7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82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92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82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6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9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9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2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54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62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BB8B0-AEE9-4655-B7B3-2C9473B3802D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6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65772"/>
            <a:ext cx="9615055" cy="2387600"/>
          </a:xfrm>
        </p:spPr>
        <p:txBody>
          <a:bodyPr/>
          <a:lstStyle/>
          <a:p>
            <a:r>
              <a:rPr lang="en-US" altLang="zh-CN" dirty="0"/>
              <a:t>Exploratory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r>
              <a:rPr lang="zh-CN" altLang="en-US" dirty="0"/>
              <a:t> </a:t>
            </a:r>
            <a:r>
              <a:rPr lang="en-US" altLang="zh-CN" dirty="0"/>
              <a:t>through</a:t>
            </a:r>
            <a:r>
              <a:rPr lang="zh-CN" altLang="en-US" dirty="0"/>
              <a:t> </a:t>
            </a:r>
            <a:r>
              <a:rPr lang="en-US" altLang="zh-CN" dirty="0"/>
              <a:t>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altLang="zh-CN"/>
              <a:t>Dan</a:t>
            </a:r>
            <a:r>
              <a:rPr lang="zh-CN" altLang="en-US"/>
              <a:t> </a:t>
            </a:r>
            <a:r>
              <a:rPr lang="en-US" altLang="zh-CN" dirty="0"/>
              <a:t>Pei</a:t>
            </a:r>
            <a:endParaRPr lang="en-US" dirty="0"/>
          </a:p>
          <a:p>
            <a:r>
              <a:rPr lang="en-US" altLang="zh-CN" dirty="0"/>
              <a:t>Advanced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Management,</a:t>
            </a:r>
            <a:r>
              <a:rPr lang="zh-CN" altLang="en-US" dirty="0"/>
              <a:t> </a:t>
            </a:r>
            <a:r>
              <a:rPr lang="en-US" altLang="zh-CN" dirty="0"/>
              <a:t>Tsinghua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1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Information:</a:t>
            </a:r>
            <a:r>
              <a:rPr lang="zh-CN" altLang="en-US" dirty="0"/>
              <a:t> </a:t>
            </a:r>
            <a:r>
              <a:rPr lang="en-US" altLang="zh-CN" dirty="0"/>
              <a:t>“Ticket”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maintenance</a:t>
            </a:r>
            <a:br>
              <a:rPr lang="en-US" altLang="zh-CN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08" y="1219569"/>
            <a:ext cx="6347045" cy="5615560"/>
          </a:xfrm>
        </p:spPr>
      </p:pic>
    </p:spTree>
    <p:extLst>
      <p:ext uri="{BB962C8B-B14F-4D97-AF65-F5344CB8AC3E}">
        <p14:creationId xmlns:p14="http://schemas.microsoft.com/office/powerpoint/2010/main" val="163998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Story</a:t>
            </a:r>
            <a:r>
              <a:rPr lang="zh-CN" altLang="en-US" dirty="0"/>
              <a:t> </a:t>
            </a:r>
            <a:br>
              <a:rPr lang="en-US" altLang="zh-CN" dirty="0"/>
            </a:br>
            <a:br>
              <a:rPr lang="en-US" altLang="zh-CN" sz="2000" dirty="0"/>
            </a:br>
            <a:r>
              <a:rPr lang="en-US" altLang="zh-CN" sz="3100" dirty="0"/>
              <a:t>Suppose you manage an IT team and want to show the volume of incoming tickets exceeds your team’s resources</a:t>
            </a:r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25" y="2306577"/>
            <a:ext cx="4905375" cy="3038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2037650"/>
            <a:ext cx="4276725" cy="32480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92387" y="3373685"/>
            <a:ext cx="1407226" cy="4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De-cluttering: step‐by‐step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593" y="1914355"/>
            <a:ext cx="6560813" cy="41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2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</a:t>
            </a:r>
            <a:r>
              <a:rPr lang="zh-CN" altLang="en-US" dirty="0"/>
              <a:t> </a:t>
            </a:r>
            <a:r>
              <a:rPr lang="en-US" altLang="zh-CN" dirty="0"/>
              <a:t>(1): Remove chart border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53" y="2001497"/>
            <a:ext cx="6803294" cy="39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</a:t>
            </a:r>
            <a:r>
              <a:rPr lang="zh-CN" altLang="en-US" dirty="0"/>
              <a:t> </a:t>
            </a:r>
            <a:r>
              <a:rPr lang="en-US" altLang="zh-CN" dirty="0"/>
              <a:t>(2): Remove gridlines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876" y="2019234"/>
            <a:ext cx="6870248" cy="396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</a:t>
            </a:r>
            <a:r>
              <a:rPr lang="zh-CN" altLang="en-US" dirty="0"/>
              <a:t> </a:t>
            </a:r>
            <a:r>
              <a:rPr lang="en-US" altLang="zh-CN" dirty="0"/>
              <a:t>(3): Remove data markers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69" y="1981519"/>
            <a:ext cx="6897461" cy="40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1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</a:t>
            </a:r>
            <a:r>
              <a:rPr lang="zh-CN" altLang="en-US" dirty="0"/>
              <a:t> </a:t>
            </a:r>
            <a:r>
              <a:rPr lang="en-US" altLang="zh-CN" dirty="0"/>
              <a:t>(4): Clean up axis labels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6" y="2138630"/>
            <a:ext cx="7474404" cy="37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</a:t>
            </a:r>
            <a:r>
              <a:rPr lang="zh-CN" altLang="en-US" dirty="0"/>
              <a:t> </a:t>
            </a:r>
            <a:r>
              <a:rPr lang="en-US" altLang="zh-CN" dirty="0"/>
              <a:t>(5): Label data directly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410" y="2162288"/>
            <a:ext cx="7751180" cy="36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</a:t>
            </a:r>
            <a:r>
              <a:rPr lang="zh-CN" altLang="en-US" dirty="0"/>
              <a:t> </a:t>
            </a:r>
            <a:r>
              <a:rPr lang="en-US" altLang="zh-CN" dirty="0"/>
              <a:t>(6): Leverage consistent color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39" y="2100716"/>
            <a:ext cx="7819521" cy="380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22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done</a:t>
            </a:r>
            <a:r>
              <a:rPr lang="zh-CN" altLang="en-US" dirty="0"/>
              <a:t> </a:t>
            </a:r>
            <a:r>
              <a:rPr lang="en-US" altLang="zh-CN" dirty="0"/>
              <a:t>yet?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03" y="2284999"/>
            <a:ext cx="10167683" cy="3895726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5551714" y="1864427"/>
            <a:ext cx="765958" cy="5047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740D705A-2E31-114F-9376-845F3768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34" y="0"/>
            <a:ext cx="3129706" cy="1938594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956A9919-BE41-0D44-8117-2D535DF0BB75}"/>
              </a:ext>
            </a:extLst>
          </p:cNvPr>
          <p:cNvSpPr/>
          <p:nvPr/>
        </p:nvSpPr>
        <p:spPr>
          <a:xfrm>
            <a:off x="1757547" y="1995054"/>
            <a:ext cx="213756" cy="504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9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/>
              <a:t>Background</a:t>
            </a:r>
          </a:p>
          <a:p>
            <a:endParaRPr lang="en-US" altLang="zh-CN" dirty="0"/>
          </a:p>
          <a:p>
            <a:r>
              <a:rPr lang="en-US" altLang="zh-CN" dirty="0"/>
              <a:t>Motivating</a:t>
            </a:r>
            <a:r>
              <a:rPr lang="zh-CN" altLang="en-US" dirty="0"/>
              <a:t> </a:t>
            </a:r>
            <a:r>
              <a:rPr lang="en-US" altLang="zh-CN" dirty="0"/>
              <a:t>Example:</a:t>
            </a:r>
            <a:r>
              <a:rPr lang="zh-CN" altLang="en-US" dirty="0"/>
              <a:t> </a:t>
            </a:r>
            <a:r>
              <a:rPr lang="en-US" altLang="zh-CN" dirty="0"/>
              <a:t>Storytelling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Visualization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65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Focusing audience’s attention</a:t>
            </a:r>
            <a:r>
              <a:rPr lang="en-US" altLang="zh-CN" dirty="0">
                <a:sym typeface="Wingdings"/>
              </a:rPr>
              <a:t> (1):</a:t>
            </a:r>
            <a:br>
              <a:rPr lang="en-US" altLang="zh-CN" dirty="0">
                <a:sym typeface="Wingdings"/>
              </a:rPr>
            </a:br>
            <a:r>
              <a:rPr lang="en-US" altLang="zh-CN" dirty="0">
                <a:sym typeface="Wingdings"/>
              </a:rPr>
              <a:t>	Push everything to the background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789" y="1927565"/>
            <a:ext cx="6804422" cy="4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3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83" y="1937317"/>
            <a:ext cx="7137633" cy="4127954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Focusing audience’s attention</a:t>
            </a:r>
            <a:r>
              <a:rPr lang="en-US" altLang="zh-CN" dirty="0">
                <a:sym typeface="Wingdings"/>
              </a:rPr>
              <a:t> (2):</a:t>
            </a:r>
            <a:br>
              <a:rPr lang="en-US" altLang="zh-CN" dirty="0">
                <a:sym typeface="Wingdings"/>
              </a:rPr>
            </a:br>
            <a:r>
              <a:rPr lang="en-US" altLang="zh-CN" dirty="0">
                <a:sym typeface="Wingdings"/>
              </a:rPr>
              <a:t>	Make the data stand out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423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887" y="1991178"/>
            <a:ext cx="6770226" cy="4020231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Focusing audience’s attention</a:t>
            </a:r>
            <a:r>
              <a:rPr lang="en-US" altLang="zh-CN" dirty="0">
                <a:sym typeface="Wingdings"/>
              </a:rPr>
              <a:t> (3):</a:t>
            </a:r>
            <a:br>
              <a:rPr lang="en-US" altLang="zh-CN" dirty="0">
                <a:sym typeface="Wingdings"/>
              </a:rPr>
            </a:br>
            <a:r>
              <a:rPr lang="en-US" altLang="zh-CN" dirty="0">
                <a:sym typeface="Wingdings"/>
              </a:rPr>
              <a:t>	Too many data labels feels cluttered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919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45" y="2007507"/>
            <a:ext cx="6624309" cy="3987574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6184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Focusing audience’s attention</a:t>
            </a:r>
            <a:r>
              <a:rPr lang="en-US" altLang="zh-CN" dirty="0">
                <a:sym typeface="Wingdings"/>
              </a:rPr>
              <a:t> (4):</a:t>
            </a:r>
            <a:br>
              <a:rPr lang="en-US" altLang="zh-CN" dirty="0">
                <a:sym typeface="Wingdings"/>
              </a:rPr>
            </a:br>
            <a:r>
              <a:rPr lang="en-US" altLang="zh-CN" dirty="0">
                <a:sym typeface="Wingdings"/>
              </a:rPr>
              <a:t>	Data Labels used sparingly help draw attention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952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10" y="1967935"/>
            <a:ext cx="6058580" cy="4066718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ym typeface="Wingdings"/>
              </a:rPr>
              <a:t>Use words to make the graph accessible</a:t>
            </a:r>
            <a:br>
              <a:rPr lang="en-US" altLang="zh-CN" dirty="0">
                <a:sym typeface="Wingdings"/>
              </a:rPr>
            </a:br>
            <a:r>
              <a:rPr lang="en-US" altLang="zh-CN" dirty="0">
                <a:sym typeface="Wingdings"/>
              </a:rPr>
              <a:t>	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0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7265" y="97930"/>
            <a:ext cx="10515600" cy="1325563"/>
          </a:xfrm>
        </p:spPr>
        <p:txBody>
          <a:bodyPr/>
          <a:lstStyle/>
          <a:p>
            <a:r>
              <a:rPr lang="en-US" altLang="zh-CN" dirty="0">
                <a:sym typeface="Wingdings"/>
              </a:rPr>
              <a:t>Add action title and annotation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21" y="1500450"/>
            <a:ext cx="6474958" cy="5001688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7268"/>
            <a:ext cx="2679584" cy="165978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583873" y="5119646"/>
            <a:ext cx="592776" cy="372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ability to take data—to be able to </a:t>
            </a:r>
            <a:r>
              <a:rPr lang="en-US" b="1" dirty="0"/>
              <a:t>understand </a:t>
            </a:r>
            <a:r>
              <a:rPr lang="en-US" dirty="0"/>
              <a:t>it, to </a:t>
            </a:r>
            <a:r>
              <a:rPr lang="en-US" b="1" dirty="0"/>
              <a:t>process </a:t>
            </a:r>
            <a:r>
              <a:rPr lang="en-US" dirty="0"/>
              <a:t>it, to </a:t>
            </a:r>
            <a:r>
              <a:rPr lang="en-US" b="1" dirty="0"/>
              <a:t>extract value </a:t>
            </a:r>
            <a:r>
              <a:rPr lang="en-US" dirty="0"/>
              <a:t>from it, to </a:t>
            </a:r>
            <a:r>
              <a:rPr lang="en-US" b="1" dirty="0"/>
              <a:t>visualize </a:t>
            </a:r>
            <a:r>
              <a:rPr lang="en-US" dirty="0"/>
              <a:t>it, to </a:t>
            </a:r>
            <a:r>
              <a:rPr lang="en-US" b="1" dirty="0"/>
              <a:t>communicate </a:t>
            </a:r>
            <a:r>
              <a:rPr lang="en-US" dirty="0"/>
              <a:t>it—that’s going to be a hugely important skill in the next decades, ... because now we really do have </a:t>
            </a:r>
            <a:r>
              <a:rPr lang="en-US" b="1" dirty="0"/>
              <a:t>essentially free and ubiquitous data</a:t>
            </a:r>
            <a:r>
              <a:rPr lang="en-US" dirty="0"/>
              <a:t>. So the complimentary scarce factor is the ability to understand that data and extract value from it. </a:t>
            </a:r>
          </a:p>
          <a:p>
            <a:pPr marL="0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dirty="0"/>
              <a:t>Hal Varian, Google’s Chief Economist </a:t>
            </a:r>
          </a:p>
          <a:p>
            <a:pPr marL="3657600" lvl="8" indent="0">
              <a:buNone/>
            </a:pPr>
            <a:r>
              <a:rPr lang="en-US" i="1" dirty="0"/>
              <a:t>The McKinsey Quarterly</a:t>
            </a:r>
            <a:r>
              <a:rPr lang="en-US" dirty="0"/>
              <a:t>, Jan 2009 </a:t>
            </a:r>
          </a:p>
          <a:p>
            <a:pPr marL="3657600" lvl="8" indent="0">
              <a:buNone/>
            </a:pPr>
            <a:endParaRPr lang="en-US" altLang="zh-CN" dirty="0"/>
          </a:p>
          <a:p>
            <a:pPr marL="914400" lvl="2" indent="0">
              <a:buNone/>
            </a:pPr>
            <a:endParaRPr lang="en-US" altLang="zh-CN" dirty="0"/>
          </a:p>
          <a:p>
            <a:pPr marL="3657600" lvl="8" indent="0">
              <a:buNone/>
            </a:pPr>
            <a:endParaRPr lang="en-US" altLang="zh-CN" sz="1000" i="1" dirty="0"/>
          </a:p>
          <a:p>
            <a:pPr marL="3657600" lvl="8" indent="0">
              <a:buNone/>
            </a:pPr>
            <a:r>
              <a:rPr lang="en-US" altLang="zh-CN" sz="1000" i="1" dirty="0"/>
              <a:t>Slides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adopted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from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CSE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512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–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Data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Visualization,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University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of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Washington,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by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Jeffrey</a:t>
            </a:r>
            <a:r>
              <a:rPr lang="zh-CN" altLang="en-US" sz="1000" i="1" dirty="0"/>
              <a:t> </a:t>
            </a:r>
            <a:r>
              <a:rPr lang="en-US" altLang="zh-CN" sz="1000" i="1" dirty="0" err="1"/>
              <a:t>Heer</a:t>
            </a:r>
            <a:endParaRPr lang="en-US" altLang="zh-CN" sz="1000" i="1" dirty="0"/>
          </a:p>
          <a:p>
            <a:pPr marL="3657600" lvl="8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644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Visualization?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“Transformation of the symbolic into the geometric” [McCormick et al. 1987] </a:t>
            </a:r>
          </a:p>
          <a:p>
            <a:endParaRPr lang="en-US" dirty="0"/>
          </a:p>
          <a:p>
            <a:r>
              <a:rPr lang="en-US" dirty="0"/>
              <a:t>“... finding the artificial memory that best supports our natural means of perception.” [</a:t>
            </a:r>
            <a:r>
              <a:rPr lang="en-US" dirty="0" err="1"/>
              <a:t>Bertin</a:t>
            </a:r>
            <a:r>
              <a:rPr lang="en-US" dirty="0"/>
              <a:t> 1967] </a:t>
            </a:r>
          </a:p>
          <a:p>
            <a:endParaRPr lang="en-US" dirty="0"/>
          </a:p>
          <a:p>
            <a:r>
              <a:rPr lang="en-US" dirty="0"/>
              <a:t>“The use of computer-generated, interactive, visual representations of data to amplify cognition.” [Card, </a:t>
            </a:r>
            <a:r>
              <a:rPr lang="en-US" dirty="0" err="1"/>
              <a:t>Mackinlay</a:t>
            </a:r>
            <a:r>
              <a:rPr lang="en-US" dirty="0"/>
              <a:t>, &amp; </a:t>
            </a:r>
            <a:r>
              <a:rPr lang="en-US" dirty="0" err="1"/>
              <a:t>Shneiderman</a:t>
            </a:r>
            <a:r>
              <a:rPr lang="en-US" dirty="0"/>
              <a:t> 1999] </a:t>
            </a:r>
          </a:p>
          <a:p>
            <a:pPr marL="457200" lvl="8" indent="-457200">
              <a:spcBef>
                <a:spcPts val="1000"/>
              </a:spcBef>
              <a:buNone/>
            </a:pPr>
            <a:r>
              <a:rPr lang="en-US" altLang="zh-CN" sz="1000" i="1" dirty="0"/>
              <a:t>								</a:t>
            </a:r>
          </a:p>
          <a:p>
            <a:pPr marL="457200" lvl="8" indent="-457200">
              <a:spcBef>
                <a:spcPts val="1000"/>
              </a:spcBef>
              <a:buNone/>
            </a:pPr>
            <a:r>
              <a:rPr lang="en-US" altLang="zh-CN" sz="1000" i="1" dirty="0"/>
              <a:t>							Slides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adopted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from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CSE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512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–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Data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Visualization,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University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of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Washington,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by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Jeffrey</a:t>
            </a:r>
            <a:r>
              <a:rPr lang="zh-CN" altLang="en-US" sz="1000" i="1" dirty="0"/>
              <a:t> </a:t>
            </a:r>
            <a:r>
              <a:rPr lang="en-US" altLang="zh-CN" sz="1000" i="1" dirty="0" err="1"/>
              <a:t>Heer</a:t>
            </a:r>
            <a:endParaRPr lang="en-US" altLang="zh-CN" sz="1000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520042" y="7600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Create Visualizations?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Answer questions (or discover them)</a:t>
            </a:r>
          </a:p>
          <a:p>
            <a:r>
              <a:rPr lang="en-US" dirty="0"/>
              <a:t>Make decisions</a:t>
            </a:r>
          </a:p>
          <a:p>
            <a:r>
              <a:rPr lang="en-US" dirty="0"/>
              <a:t>See data in context</a:t>
            </a:r>
          </a:p>
          <a:p>
            <a:r>
              <a:rPr lang="en-US" dirty="0"/>
              <a:t>Expand memory </a:t>
            </a:r>
          </a:p>
          <a:p>
            <a:r>
              <a:rPr lang="en-US" dirty="0"/>
              <a:t>Support graphical calculation</a:t>
            </a:r>
          </a:p>
          <a:p>
            <a:r>
              <a:rPr lang="en-US" b="1" dirty="0"/>
              <a:t>Find patterns</a:t>
            </a:r>
          </a:p>
          <a:p>
            <a:r>
              <a:rPr lang="en-US" dirty="0"/>
              <a:t>Present argument or tell a story </a:t>
            </a:r>
          </a:p>
          <a:p>
            <a:r>
              <a:rPr lang="en-US" dirty="0"/>
              <a:t>Inspire</a:t>
            </a:r>
          </a:p>
          <a:p>
            <a:pPr marL="0" indent="0">
              <a:buNone/>
            </a:pPr>
            <a:endParaRPr lang="en-US" dirty="0"/>
          </a:p>
          <a:p>
            <a:pPr marL="3200400" lvl="7" indent="0">
              <a:buNone/>
            </a:pPr>
            <a:r>
              <a:rPr lang="en-US" altLang="zh-CN" sz="1300" i="1" dirty="0"/>
              <a:t>Slides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adopted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from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CSE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512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–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Data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Visualization,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University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of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Washington,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by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Jeffrey</a:t>
            </a:r>
            <a:r>
              <a:rPr lang="zh-CN" altLang="en-US" sz="1300" i="1" dirty="0"/>
              <a:t> </a:t>
            </a:r>
            <a:r>
              <a:rPr lang="en-US" altLang="zh-CN" sz="1300" i="1" dirty="0" err="1"/>
              <a:t>Heer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图片 7" descr="WeChat_143445637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6054"/>
            <a:ext cx="4419600" cy="62360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10400" y="6096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Scientific Experiment for a first grader </a:t>
            </a:r>
            <a:endParaRPr kumimoji="1"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2800350"/>
            <a:ext cx="3251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6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AIOps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00202"/>
            <a:ext cx="8686800" cy="5186546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hypothesis: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increases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increases,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B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decreases,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C&amp;D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together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satisfy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conditions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(process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data):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b="1" dirty="0"/>
              <a:t>Exploratory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visualization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using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scatter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plot,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average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bar/line;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candle-stick,</a:t>
            </a:r>
            <a:r>
              <a:rPr kumimoji="1" lang="zh-CN" altLang="en-US" b="1" dirty="0"/>
              <a:t>  </a:t>
            </a:r>
            <a:r>
              <a:rPr kumimoji="1" lang="en-US" altLang="zh-CN" b="1" dirty="0"/>
              <a:t>where y-axis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is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Y; x-axis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is A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(sometimes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binned)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Pearson/Kendall/Spearman Correlation;  see if  Y is correlated with A,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B</a:t>
            </a:r>
            <a:r>
              <a:rPr lang="zh-CN" altLang="en-US" dirty="0">
                <a:latin typeface="Gill Sans MT" charset="0"/>
                <a:cs typeface="Arial" charset="0"/>
              </a:rPr>
              <a:t>, </a:t>
            </a:r>
            <a:r>
              <a:rPr lang="en-US" altLang="zh-CN" dirty="0">
                <a:latin typeface="Gill Sans MT" charset="0"/>
                <a:cs typeface="Arial" charset="0"/>
              </a:rPr>
              <a:t>based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on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the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correlation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score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Linear Regression; 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find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the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 err="1">
                <a:latin typeface="Gill Sans MT" charset="0"/>
                <a:cs typeface="Arial" charset="0"/>
              </a:rPr>
              <a:t>coeffient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Y</a:t>
            </a:r>
            <a:r>
              <a:rPr lang="zh-CN" altLang="en-US" dirty="0">
                <a:latin typeface="Gill Sans MT" charset="0"/>
                <a:cs typeface="Arial" charset="0"/>
              </a:rPr>
              <a:t>=</a:t>
            </a:r>
            <a:r>
              <a:rPr lang="en-US" altLang="zh-CN" dirty="0">
                <a:latin typeface="Gill Sans MT" charset="0"/>
                <a:cs typeface="Arial" charset="0"/>
              </a:rPr>
              <a:t>alpha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+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beta</a:t>
            </a:r>
            <a:r>
              <a:rPr lang="zh-CN" altLang="en-US" dirty="0">
                <a:latin typeface="Gill Sans MT" charset="0"/>
                <a:cs typeface="Arial" charset="0"/>
              </a:rPr>
              <a:t> * </a:t>
            </a:r>
            <a:r>
              <a:rPr lang="en-US" altLang="zh-CN" dirty="0">
                <a:latin typeface="Gill Sans MT" charset="0"/>
                <a:cs typeface="Arial" charset="0"/>
              </a:rPr>
              <a:t>A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Information Gain; 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zh-CN" altLang="zh-CN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See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if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A,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B,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C,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D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has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any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influence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on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Y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Decision Tree;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C</a:t>
            </a:r>
            <a:r>
              <a:rPr lang="zh-CN" altLang="zh-CN" dirty="0">
                <a:latin typeface="Gill Sans MT" charset="0"/>
                <a:cs typeface="Arial" charset="0"/>
              </a:rPr>
              <a:t>&gt;2</a:t>
            </a:r>
            <a:r>
              <a:rPr lang="en-US" altLang="zh-CN" dirty="0">
                <a:latin typeface="Gill Sans MT" charset="0"/>
                <a:cs typeface="Arial" charset="0"/>
              </a:rPr>
              <a:t>0</a:t>
            </a:r>
            <a:r>
              <a:rPr lang="zh-CN" altLang="en-US" dirty="0">
                <a:latin typeface="Gill Sans MT" charset="0"/>
                <a:cs typeface="Arial" charset="0"/>
              </a:rPr>
              <a:t>&amp; </a:t>
            </a:r>
            <a:r>
              <a:rPr lang="en-US" altLang="zh-CN" dirty="0">
                <a:latin typeface="Gill Sans MT" charset="0"/>
                <a:cs typeface="Arial" charset="0"/>
              </a:rPr>
              <a:t>D&lt;=5</a:t>
            </a:r>
            <a:r>
              <a:rPr lang="en-US" altLang="zh-CN" dirty="0">
                <a:latin typeface="Gill Sans MT" charset="0"/>
                <a:cs typeface="Arial" charset="0"/>
                <a:sym typeface="Wingdings"/>
              </a:rPr>
              <a:t>Y</a:t>
            </a:r>
            <a:r>
              <a:rPr lang="zh-CN" altLang="en-US" dirty="0">
                <a:latin typeface="Gill Sans MT" charset="0"/>
                <a:cs typeface="Arial" charset="0"/>
                <a:sym typeface="Wingdings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  <a:sym typeface="Wingdings"/>
              </a:rPr>
              <a:t>is</a:t>
            </a:r>
            <a:r>
              <a:rPr lang="zh-CN" altLang="en-US" dirty="0">
                <a:latin typeface="Gill Sans MT" charset="0"/>
                <a:cs typeface="Arial" charset="0"/>
                <a:sym typeface="Wingdings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  <a:sym typeface="Wingdings"/>
              </a:rPr>
              <a:t>bad;</a:t>
            </a:r>
            <a:r>
              <a:rPr lang="en-US" altLang="zh-CN" dirty="0">
                <a:latin typeface="Gill Sans MT" charset="0"/>
                <a:cs typeface="Arial" charset="0"/>
              </a:rPr>
              <a:t> 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Regression Trees</a:t>
            </a:r>
            <a:r>
              <a:rPr lang="zh-CN" altLang="zh-CN" dirty="0">
                <a:latin typeface="Gill Sans MT" charset="0"/>
                <a:cs typeface="Arial" charset="0"/>
              </a:rPr>
              <a:t>.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Y=alpha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+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beta</a:t>
            </a:r>
            <a:r>
              <a:rPr lang="zh-CN" altLang="en-US" dirty="0">
                <a:latin typeface="Gill Sans MT" charset="0"/>
                <a:cs typeface="Arial" charset="0"/>
              </a:rPr>
              <a:t> *</a:t>
            </a:r>
            <a:r>
              <a:rPr lang="en-US" altLang="zh-CN" dirty="0">
                <a:latin typeface="Gill Sans MT" charset="0"/>
                <a:cs typeface="Arial" charset="0"/>
              </a:rPr>
              <a:t>C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+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gamma</a:t>
            </a:r>
            <a:r>
              <a:rPr lang="zh-CN" altLang="en-US" dirty="0">
                <a:latin typeface="Gill Sans MT" charset="0"/>
                <a:cs typeface="Arial" charset="0"/>
              </a:rPr>
              <a:t>*</a:t>
            </a:r>
            <a:r>
              <a:rPr lang="en-US" altLang="zh-CN" dirty="0">
                <a:latin typeface="Gill Sans MT" charset="0"/>
                <a:cs typeface="Arial" charset="0"/>
              </a:rPr>
              <a:t>D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if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A&gt;5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&amp;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D&lt;=10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Feature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engineering,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feature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selection,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model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selection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Machine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learning:</a:t>
            </a:r>
            <a:r>
              <a:rPr lang="zh-CN" altLang="en-US" dirty="0">
                <a:latin typeface="Gill Sans MT" charset="0"/>
                <a:cs typeface="Arial" charset="0"/>
              </a:rPr>
              <a:t>  </a:t>
            </a:r>
            <a:r>
              <a:rPr lang="en-US" altLang="zh-CN" dirty="0">
                <a:latin typeface="Gill Sans MT" charset="0"/>
                <a:cs typeface="Arial" charset="0"/>
              </a:rPr>
              <a:t>random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forest,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 err="1">
                <a:latin typeface="Gill Sans MT" charset="0"/>
                <a:cs typeface="Arial" charset="0"/>
              </a:rPr>
              <a:t>XGBoost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etc.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endParaRPr lang="en-US" altLang="zh-CN" dirty="0">
              <a:latin typeface="Gill Sans MT" charset="0"/>
              <a:cs typeface="Arial" charset="0"/>
            </a:endParaRP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Deep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learning: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CNN,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RNN</a:t>
            </a:r>
          </a:p>
          <a:p>
            <a:r>
              <a:rPr kumimoji="1" lang="en-US" altLang="zh-CN" sz="2400" dirty="0">
                <a:latin typeface="Gill Sans MT" charset="0"/>
                <a:cs typeface="Arial" charset="0"/>
              </a:rPr>
              <a:t>Observations</a:t>
            </a:r>
            <a:r>
              <a:rPr kumimoji="1" lang="zh-CN" altLang="en-US" sz="2400" dirty="0">
                <a:latin typeface="Gill Sans MT" charset="0"/>
                <a:cs typeface="Arial" charset="0"/>
              </a:rPr>
              <a:t>，</a:t>
            </a:r>
            <a:r>
              <a:rPr kumimoji="1" lang="en-US" altLang="zh-CN" sz="2400" dirty="0">
                <a:latin typeface="Gill Sans MT" charset="0"/>
                <a:cs typeface="Arial" charset="0"/>
              </a:rPr>
              <a:t>e.g.:</a:t>
            </a:r>
          </a:p>
          <a:p>
            <a:pPr lvl="1"/>
            <a:r>
              <a:rPr kumimoji="1" lang="en-US" altLang="zh-CN" sz="2000" dirty="0"/>
              <a:t>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increases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when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increases;</a:t>
            </a:r>
            <a:r>
              <a:rPr kumimoji="1" lang="zh-CN" altLang="en-US" sz="2000" dirty="0"/>
              <a:t>  </a:t>
            </a:r>
            <a:endParaRPr kumimoji="1" lang="en-US" altLang="zh-CN" sz="2000" dirty="0"/>
          </a:p>
          <a:p>
            <a:pPr lvl="1"/>
            <a:r>
              <a:rPr kumimoji="1" lang="en-US" altLang="zh-CN" sz="2000" dirty="0"/>
              <a:t>When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increases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s%,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will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increase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t%;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pPr lvl="1"/>
            <a:r>
              <a:rPr kumimoji="1" lang="en-US" altLang="zh-CN" sz="2000" dirty="0"/>
              <a:t>J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outperform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K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30%</a:t>
            </a:r>
          </a:p>
          <a:p>
            <a:pPr lvl="1"/>
            <a:r>
              <a:rPr kumimoji="1" lang="en-US" altLang="zh-CN" sz="2000" dirty="0"/>
              <a:t>….</a:t>
            </a:r>
          </a:p>
          <a:p>
            <a:r>
              <a:rPr kumimoji="1" lang="en-US" altLang="zh-CN" dirty="0">
                <a:latin typeface="Gill Sans MT" charset="0"/>
                <a:cs typeface="Arial" charset="0"/>
              </a:rPr>
              <a:t>Conclusions</a:t>
            </a:r>
          </a:p>
          <a:p>
            <a:pPr lvl="1"/>
            <a:endParaRPr kumimoji="1" lang="en-US" altLang="zh-CN" dirty="0"/>
          </a:p>
          <a:p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4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Create Visualizations?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Answer questions (or discover them)</a:t>
            </a:r>
          </a:p>
          <a:p>
            <a:r>
              <a:rPr lang="en-US" dirty="0"/>
              <a:t>Make decisions</a:t>
            </a:r>
          </a:p>
          <a:p>
            <a:r>
              <a:rPr lang="en-US" dirty="0"/>
              <a:t>See data in context</a:t>
            </a:r>
          </a:p>
          <a:p>
            <a:r>
              <a:rPr lang="en-US" dirty="0"/>
              <a:t>Expand memory </a:t>
            </a:r>
          </a:p>
          <a:p>
            <a:r>
              <a:rPr lang="en-US" dirty="0"/>
              <a:t>Support graphical calculation</a:t>
            </a:r>
          </a:p>
          <a:p>
            <a:r>
              <a:rPr lang="en-US" dirty="0"/>
              <a:t>Find patterns</a:t>
            </a:r>
          </a:p>
          <a:p>
            <a:r>
              <a:rPr lang="en-US" b="1" dirty="0"/>
              <a:t>Present argument or tell a story </a:t>
            </a:r>
          </a:p>
          <a:p>
            <a:r>
              <a:rPr lang="en-US" dirty="0"/>
              <a:t>Inspire</a:t>
            </a:r>
          </a:p>
          <a:p>
            <a:pPr marL="0" indent="0">
              <a:buNone/>
            </a:pPr>
            <a:endParaRPr lang="en-US" dirty="0"/>
          </a:p>
          <a:p>
            <a:pPr marL="3200400" lvl="7" indent="0">
              <a:buNone/>
            </a:pPr>
            <a:r>
              <a:rPr lang="en-US" altLang="zh-CN" sz="1300" i="1" dirty="0"/>
              <a:t>Slides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adopted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from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CSE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512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–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Data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Visualization,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University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of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Washington,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by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Jeffrey</a:t>
            </a:r>
            <a:r>
              <a:rPr lang="zh-CN" altLang="en-US" sz="1300" i="1" dirty="0"/>
              <a:t> </a:t>
            </a:r>
            <a:r>
              <a:rPr lang="en-US" altLang="zh-CN" sz="1300" i="1" dirty="0" err="1"/>
              <a:t>Heer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5772"/>
            <a:ext cx="9144000" cy="2387600"/>
          </a:xfrm>
        </p:spPr>
        <p:txBody>
          <a:bodyPr/>
          <a:lstStyle/>
          <a:p>
            <a:r>
              <a:rPr lang="en-US" altLang="zh-CN" dirty="0"/>
              <a:t>Story</a:t>
            </a:r>
            <a:r>
              <a:rPr lang="zh-CN" altLang="en-US" dirty="0"/>
              <a:t> </a:t>
            </a:r>
            <a:r>
              <a:rPr lang="en-US" altLang="zh-CN" dirty="0"/>
              <a:t>Telling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Figures</a:t>
            </a:r>
            <a:r>
              <a:rPr lang="zh-CN" altLang="en-US" dirty="0"/>
              <a:t> </a:t>
            </a:r>
            <a:r>
              <a:rPr lang="en-US" altLang="zh-CN" dirty="0"/>
              <a:t>copied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book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“</a:t>
            </a:r>
            <a:r>
              <a:rPr lang="en-US" altLang="zh-CN" dirty="0"/>
              <a:t>Story</a:t>
            </a:r>
            <a:r>
              <a:rPr lang="zh-CN" altLang="en-US" dirty="0"/>
              <a:t> </a:t>
            </a:r>
            <a:r>
              <a:rPr lang="en-US" altLang="zh-CN" dirty="0" err="1"/>
              <a:t>Teling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visualization</a:t>
            </a:r>
            <a:r>
              <a:rPr lang="zh-CN" altLang="en-US" dirty="0"/>
              <a:t> </a:t>
            </a:r>
            <a:r>
              <a:rPr lang="en-US" altLang="zh-CN" dirty="0"/>
              <a:t>guide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business</a:t>
            </a:r>
            <a:r>
              <a:rPr lang="zh-CN" altLang="en-US" dirty="0"/>
              <a:t> </a:t>
            </a:r>
            <a:r>
              <a:rPr lang="en-US" altLang="zh-CN" dirty="0"/>
              <a:t>professionals</a:t>
            </a:r>
            <a:r>
              <a:rPr lang="zh-CN" altLang="en-US" dirty="0"/>
              <a:t>”</a:t>
            </a:r>
            <a:endParaRPr lang="en-US" altLang="zh-CN" dirty="0"/>
          </a:p>
          <a:p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Cole</a:t>
            </a:r>
            <a:r>
              <a:rPr lang="zh-CN" altLang="en-US" dirty="0"/>
              <a:t> </a:t>
            </a:r>
            <a:r>
              <a:rPr lang="en-US" altLang="zh-CN" dirty="0" err="1"/>
              <a:t>Nussbaumer</a:t>
            </a:r>
            <a:r>
              <a:rPr lang="zh-CN" altLang="en-US" dirty="0"/>
              <a:t> </a:t>
            </a:r>
            <a:r>
              <a:rPr lang="en-US" altLang="zh-CN" dirty="0" err="1"/>
              <a:t>Knaflic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1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715</Words>
  <Application>Microsoft Macintosh PowerPoint</Application>
  <PresentationFormat>Widescreen</PresentationFormat>
  <Paragraphs>94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Gill Sans MT</vt:lpstr>
      <vt:lpstr>Office 主题</vt:lpstr>
      <vt:lpstr>Exploratory Experiment through Visualization</vt:lpstr>
      <vt:lpstr>Roadmap</vt:lpstr>
      <vt:lpstr>The value of data visualization</vt:lpstr>
      <vt:lpstr>What is Visualization?  </vt:lpstr>
      <vt:lpstr>Why Create Visualizations? </vt:lpstr>
      <vt:lpstr>PowerPoint Presentation</vt:lpstr>
      <vt:lpstr>Some Experiments in AIOps</vt:lpstr>
      <vt:lpstr>Why Create Visualizations? </vt:lpstr>
      <vt:lpstr>Story Telling with Data</vt:lpstr>
      <vt:lpstr>Background Information: “Ticket” in IT maintenance </vt:lpstr>
      <vt:lpstr>Story   Suppose you manage an IT team and want to show the volume of incoming tickets exceeds your team’s resources</vt:lpstr>
      <vt:lpstr>De-cluttering: step‐by‐step</vt:lpstr>
      <vt:lpstr>De-cluttering (1): Remove chart border</vt:lpstr>
      <vt:lpstr>De-cluttering (2): Remove gridlines</vt:lpstr>
      <vt:lpstr>De-cluttering (3): Remove data markers</vt:lpstr>
      <vt:lpstr>De-cluttering (4): Clean up axis labels</vt:lpstr>
      <vt:lpstr>De-cluttering (5): Label data directly</vt:lpstr>
      <vt:lpstr>De-cluttering (6): Leverage consistent color</vt:lpstr>
      <vt:lpstr>Are we done yet? </vt:lpstr>
      <vt:lpstr>Focusing audience’s attention (1):  Push everything to the background</vt:lpstr>
      <vt:lpstr>Focusing audience’s attention (2):  Make the data stand out</vt:lpstr>
      <vt:lpstr>Focusing audience’s attention (3):  Too many data labels feels cluttered</vt:lpstr>
      <vt:lpstr>Focusing audience’s attention (4):  Data Labels used sparingly help draw attention</vt:lpstr>
      <vt:lpstr>Use words to make the graph accessible  </vt:lpstr>
      <vt:lpstr>Add action title and annotation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MaMingHua(技术工程部)</dc:creator>
  <cp:lastModifiedBy>Microsoft Office User</cp:lastModifiedBy>
  <cp:revision>51</cp:revision>
  <dcterms:created xsi:type="dcterms:W3CDTF">2017-02-06T03:04:58Z</dcterms:created>
  <dcterms:modified xsi:type="dcterms:W3CDTF">2023-02-28T09:30:39Z</dcterms:modified>
</cp:coreProperties>
</file>