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xml" ContentType="application/vnd.openxmlformats-officedocument.presentationml.tags+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5.xml" ContentType="application/vnd.openxmlformats-officedocument.presentationml.tags+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7" r:id="rId2"/>
    <p:sldId id="313" r:id="rId3"/>
    <p:sldId id="314" r:id="rId4"/>
    <p:sldId id="292" r:id="rId5"/>
    <p:sldId id="315" r:id="rId6"/>
    <p:sldId id="333" r:id="rId7"/>
    <p:sldId id="291" r:id="rId8"/>
    <p:sldId id="325" r:id="rId9"/>
    <p:sldId id="300" r:id="rId10"/>
    <p:sldId id="335" r:id="rId11"/>
    <p:sldId id="298" r:id="rId12"/>
    <p:sldId id="304" r:id="rId13"/>
    <p:sldId id="317" r:id="rId14"/>
    <p:sldId id="302" r:id="rId15"/>
    <p:sldId id="305" r:id="rId16"/>
    <p:sldId id="320" r:id="rId17"/>
    <p:sldId id="306" r:id="rId18"/>
    <p:sldId id="308" r:id="rId19"/>
    <p:sldId id="322" r:id="rId20"/>
    <p:sldId id="309" r:id="rId21"/>
    <p:sldId id="310" r:id="rId22"/>
    <p:sldId id="301" r:id="rId23"/>
    <p:sldId id="33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2D2D"/>
    <a:srgbClr val="D6E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08" autoAdjust="0"/>
  </p:normalViewPr>
  <p:slideViewPr>
    <p:cSldViewPr snapToGrid="0">
      <p:cViewPr varScale="1">
        <p:scale>
          <a:sx n="71" d="100"/>
          <a:sy n="71" d="100"/>
        </p:scale>
        <p:origin x="1032" y="5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3" d="100"/>
          <a:sy n="63" d="100"/>
        </p:scale>
        <p:origin x="228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7C4B6-4A11-4076-8773-C79A01A9DDBC}"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zh-CN" altLang="en-US"/>
        </a:p>
      </dgm:t>
    </dgm:pt>
    <dgm:pt modelId="{4A1C64A9-7C3B-4822-B112-16A2F8A448BD}">
      <dgm:prSet custT="1"/>
      <dgm:spPr/>
      <dgm:t>
        <a:bodyPr/>
        <a:lstStyle/>
        <a:p>
          <a:r>
            <a:rPr lang="en-US" sz="1800" dirty="0">
              <a:latin typeface="Comic Sans MS" panose="030F0702030302020204" pitchFamily="66" charset="0"/>
            </a:rPr>
            <a:t>Software systems are playing important roles in daily life.</a:t>
          </a:r>
          <a:endParaRPr lang="zh-CN" sz="1800" dirty="0">
            <a:latin typeface="Comic Sans MS" panose="030F0702030302020204" pitchFamily="66" charset="0"/>
          </a:endParaRPr>
        </a:p>
      </dgm:t>
    </dgm:pt>
    <dgm:pt modelId="{A20890C5-DE9F-475B-A28A-A178F2666849}" type="parTrans" cxnId="{37830B4E-A8F6-4C29-AE24-404420804A7B}">
      <dgm:prSet/>
      <dgm:spPr/>
      <dgm:t>
        <a:bodyPr/>
        <a:lstStyle/>
        <a:p>
          <a:endParaRPr lang="zh-CN" altLang="en-US"/>
        </a:p>
      </dgm:t>
    </dgm:pt>
    <dgm:pt modelId="{703F61F4-D392-4D58-823F-3A5A1E02B853}" type="sibTrans" cxnId="{37830B4E-A8F6-4C29-AE24-404420804A7B}">
      <dgm:prSet/>
      <dgm:spPr/>
      <dgm:t>
        <a:bodyPr/>
        <a:lstStyle/>
        <a:p>
          <a:endParaRPr lang="zh-CN" altLang="en-US"/>
        </a:p>
      </dgm:t>
    </dgm:pt>
    <dgm:pt modelId="{5D910A4E-55FA-49E8-9971-33DD00A21091}">
      <dgm:prSet custT="1"/>
      <dgm:spPr/>
      <dgm:t>
        <a:bodyPr/>
        <a:lstStyle/>
        <a:p>
          <a:r>
            <a:rPr lang="en-US" sz="1800" dirty="0">
              <a:latin typeface="Comic Sans MS" panose="030F0702030302020204" pitchFamily="66" charset="0"/>
            </a:rPr>
            <a:t>Reliability as well as </a:t>
          </a:r>
          <a:r>
            <a:rPr lang="en-US" altLang="zh-CN" sz="1800" dirty="0">
              <a:latin typeface="Comic Sans MS" panose="030F0702030302020204" pitchFamily="66" charset="0"/>
            </a:rPr>
            <a:t>availability</a:t>
          </a:r>
          <a:r>
            <a:rPr lang="en-US" sz="1800" dirty="0">
              <a:latin typeface="Comic Sans MS" panose="030F0702030302020204" pitchFamily="66" charset="0"/>
            </a:rPr>
            <a:t> are highly demanded in modern software systems.</a:t>
          </a:r>
          <a:endParaRPr lang="zh-CN" sz="1800" dirty="0">
            <a:latin typeface="Comic Sans MS" panose="030F0702030302020204" pitchFamily="66" charset="0"/>
          </a:endParaRPr>
        </a:p>
      </dgm:t>
    </dgm:pt>
    <dgm:pt modelId="{8E097C67-EB82-4170-B91F-8B1245BBDC63}" type="parTrans" cxnId="{0339081E-6661-4C51-88A9-A548FC1735F6}">
      <dgm:prSet/>
      <dgm:spPr/>
      <dgm:t>
        <a:bodyPr/>
        <a:lstStyle/>
        <a:p>
          <a:endParaRPr lang="zh-CN" altLang="en-US"/>
        </a:p>
      </dgm:t>
    </dgm:pt>
    <dgm:pt modelId="{0511A6BF-FC46-42E0-A0BD-CB893ED4E3D9}" type="sibTrans" cxnId="{0339081E-6661-4C51-88A9-A548FC1735F6}">
      <dgm:prSet/>
      <dgm:spPr/>
      <dgm:t>
        <a:bodyPr/>
        <a:lstStyle/>
        <a:p>
          <a:endParaRPr lang="zh-CN" altLang="en-US"/>
        </a:p>
      </dgm:t>
    </dgm:pt>
    <dgm:pt modelId="{3FF0DF66-A968-44BF-BB2B-F6906AB87A6D}" type="pres">
      <dgm:prSet presAssocID="{E167C4B6-4A11-4076-8773-C79A01A9DDBC}" presName="linear" presStyleCnt="0">
        <dgm:presLayoutVars>
          <dgm:dir/>
          <dgm:animLvl val="lvl"/>
          <dgm:resizeHandles val="exact"/>
        </dgm:presLayoutVars>
      </dgm:prSet>
      <dgm:spPr/>
    </dgm:pt>
    <dgm:pt modelId="{6F2F9A8C-4EC9-4E6A-8DDC-6CEFA495A7C1}" type="pres">
      <dgm:prSet presAssocID="{4A1C64A9-7C3B-4822-B112-16A2F8A448BD}" presName="parentLin" presStyleCnt="0"/>
      <dgm:spPr/>
    </dgm:pt>
    <dgm:pt modelId="{F74C4A15-BDD2-4172-8676-E78CD557A02C}" type="pres">
      <dgm:prSet presAssocID="{4A1C64A9-7C3B-4822-B112-16A2F8A448BD}" presName="parentLeftMargin" presStyleLbl="node1" presStyleIdx="0" presStyleCnt="2"/>
      <dgm:spPr/>
    </dgm:pt>
    <dgm:pt modelId="{12145532-057B-47BC-A048-E0694884ACA8}" type="pres">
      <dgm:prSet presAssocID="{4A1C64A9-7C3B-4822-B112-16A2F8A448BD}" presName="parentText" presStyleLbl="node1" presStyleIdx="0" presStyleCnt="2">
        <dgm:presLayoutVars>
          <dgm:chMax val="0"/>
          <dgm:bulletEnabled val="1"/>
        </dgm:presLayoutVars>
      </dgm:prSet>
      <dgm:spPr/>
    </dgm:pt>
    <dgm:pt modelId="{3A9FDF30-DA51-4B8A-BA0F-57E368E0893B}" type="pres">
      <dgm:prSet presAssocID="{4A1C64A9-7C3B-4822-B112-16A2F8A448BD}" presName="negativeSpace" presStyleCnt="0"/>
      <dgm:spPr/>
    </dgm:pt>
    <dgm:pt modelId="{F581D1CC-0B6E-4B99-B556-9B886C94F22B}" type="pres">
      <dgm:prSet presAssocID="{4A1C64A9-7C3B-4822-B112-16A2F8A448BD}" presName="childText" presStyleLbl="conFgAcc1" presStyleIdx="0" presStyleCnt="2">
        <dgm:presLayoutVars>
          <dgm:bulletEnabled val="1"/>
        </dgm:presLayoutVars>
      </dgm:prSet>
      <dgm:spPr/>
    </dgm:pt>
    <dgm:pt modelId="{6D056084-384D-48BD-8A5A-65D2BEEA2C07}" type="pres">
      <dgm:prSet presAssocID="{703F61F4-D392-4D58-823F-3A5A1E02B853}" presName="spaceBetweenRectangles" presStyleCnt="0"/>
      <dgm:spPr/>
    </dgm:pt>
    <dgm:pt modelId="{402241DB-2345-4EDF-B9E0-3120ABC91E2C}" type="pres">
      <dgm:prSet presAssocID="{5D910A4E-55FA-49E8-9971-33DD00A21091}" presName="parentLin" presStyleCnt="0"/>
      <dgm:spPr/>
    </dgm:pt>
    <dgm:pt modelId="{6C401B79-C408-49C1-AC70-E7C8F13FF422}" type="pres">
      <dgm:prSet presAssocID="{5D910A4E-55FA-49E8-9971-33DD00A21091}" presName="parentLeftMargin" presStyleLbl="node1" presStyleIdx="0" presStyleCnt="2"/>
      <dgm:spPr/>
    </dgm:pt>
    <dgm:pt modelId="{8728285B-345B-4708-8D73-C0B58B7BE6C5}" type="pres">
      <dgm:prSet presAssocID="{5D910A4E-55FA-49E8-9971-33DD00A21091}" presName="parentText" presStyleLbl="node1" presStyleIdx="1" presStyleCnt="2" custScaleX="127141">
        <dgm:presLayoutVars>
          <dgm:chMax val="0"/>
          <dgm:bulletEnabled val="1"/>
        </dgm:presLayoutVars>
      </dgm:prSet>
      <dgm:spPr/>
    </dgm:pt>
    <dgm:pt modelId="{03125BBD-2CD4-4A7B-9384-E232F2365240}" type="pres">
      <dgm:prSet presAssocID="{5D910A4E-55FA-49E8-9971-33DD00A21091}" presName="negativeSpace" presStyleCnt="0"/>
      <dgm:spPr/>
    </dgm:pt>
    <dgm:pt modelId="{98132AC2-8EAD-46A0-BF34-62FE41820A69}" type="pres">
      <dgm:prSet presAssocID="{5D910A4E-55FA-49E8-9971-33DD00A21091}" presName="childText" presStyleLbl="conFgAcc1" presStyleIdx="1" presStyleCnt="2">
        <dgm:presLayoutVars>
          <dgm:bulletEnabled val="1"/>
        </dgm:presLayoutVars>
      </dgm:prSet>
      <dgm:spPr/>
    </dgm:pt>
  </dgm:ptLst>
  <dgm:cxnLst>
    <dgm:cxn modelId="{0339081E-6661-4C51-88A9-A548FC1735F6}" srcId="{E167C4B6-4A11-4076-8773-C79A01A9DDBC}" destId="{5D910A4E-55FA-49E8-9971-33DD00A21091}" srcOrd="1" destOrd="0" parTransId="{8E097C67-EB82-4170-B91F-8B1245BBDC63}" sibTransId="{0511A6BF-FC46-42E0-A0BD-CB893ED4E3D9}"/>
    <dgm:cxn modelId="{37830B4E-A8F6-4C29-AE24-404420804A7B}" srcId="{E167C4B6-4A11-4076-8773-C79A01A9DDBC}" destId="{4A1C64A9-7C3B-4822-B112-16A2F8A448BD}" srcOrd="0" destOrd="0" parTransId="{A20890C5-DE9F-475B-A28A-A178F2666849}" sibTransId="{703F61F4-D392-4D58-823F-3A5A1E02B853}"/>
    <dgm:cxn modelId="{4D735670-5C1E-467E-8D7A-DB037951989F}" type="presOf" srcId="{5D910A4E-55FA-49E8-9971-33DD00A21091}" destId="{6C401B79-C408-49C1-AC70-E7C8F13FF422}" srcOrd="0" destOrd="0" presId="urn:microsoft.com/office/officeart/2005/8/layout/list1"/>
    <dgm:cxn modelId="{E33A5E55-6CC8-4052-87FE-F331741CEB05}" type="presOf" srcId="{4A1C64A9-7C3B-4822-B112-16A2F8A448BD}" destId="{12145532-057B-47BC-A048-E0694884ACA8}" srcOrd="1" destOrd="0" presId="urn:microsoft.com/office/officeart/2005/8/layout/list1"/>
    <dgm:cxn modelId="{0EFE55B0-C796-40F0-8807-4591E7C3FDF9}" type="presOf" srcId="{5D910A4E-55FA-49E8-9971-33DD00A21091}" destId="{8728285B-345B-4708-8D73-C0B58B7BE6C5}" srcOrd="1" destOrd="0" presId="urn:microsoft.com/office/officeart/2005/8/layout/list1"/>
    <dgm:cxn modelId="{D64538D5-4E89-4EEE-A87C-0362A1944DBA}" type="presOf" srcId="{4A1C64A9-7C3B-4822-B112-16A2F8A448BD}" destId="{F74C4A15-BDD2-4172-8676-E78CD557A02C}" srcOrd="0" destOrd="0" presId="urn:microsoft.com/office/officeart/2005/8/layout/list1"/>
    <dgm:cxn modelId="{F87FCFF5-C66F-455E-97D2-2EF0D3E104CB}" type="presOf" srcId="{E167C4B6-4A11-4076-8773-C79A01A9DDBC}" destId="{3FF0DF66-A968-44BF-BB2B-F6906AB87A6D}" srcOrd="0" destOrd="0" presId="urn:microsoft.com/office/officeart/2005/8/layout/list1"/>
    <dgm:cxn modelId="{78B9AD85-8F25-49F4-AD40-91341B8C5ADF}" type="presParOf" srcId="{3FF0DF66-A968-44BF-BB2B-F6906AB87A6D}" destId="{6F2F9A8C-4EC9-4E6A-8DDC-6CEFA495A7C1}" srcOrd="0" destOrd="0" presId="urn:microsoft.com/office/officeart/2005/8/layout/list1"/>
    <dgm:cxn modelId="{04BB20E2-EFA0-4975-92D6-D31D73449165}" type="presParOf" srcId="{6F2F9A8C-4EC9-4E6A-8DDC-6CEFA495A7C1}" destId="{F74C4A15-BDD2-4172-8676-E78CD557A02C}" srcOrd="0" destOrd="0" presId="urn:microsoft.com/office/officeart/2005/8/layout/list1"/>
    <dgm:cxn modelId="{464CD14B-3B24-4ACB-9005-612686997F46}" type="presParOf" srcId="{6F2F9A8C-4EC9-4E6A-8DDC-6CEFA495A7C1}" destId="{12145532-057B-47BC-A048-E0694884ACA8}" srcOrd="1" destOrd="0" presId="urn:microsoft.com/office/officeart/2005/8/layout/list1"/>
    <dgm:cxn modelId="{0A663F28-7D4C-4921-BD94-D4CC9E3B84DB}" type="presParOf" srcId="{3FF0DF66-A968-44BF-BB2B-F6906AB87A6D}" destId="{3A9FDF30-DA51-4B8A-BA0F-57E368E0893B}" srcOrd="1" destOrd="0" presId="urn:microsoft.com/office/officeart/2005/8/layout/list1"/>
    <dgm:cxn modelId="{61812AE4-5464-4AE6-9FB0-88E2C8655EAC}" type="presParOf" srcId="{3FF0DF66-A968-44BF-BB2B-F6906AB87A6D}" destId="{F581D1CC-0B6E-4B99-B556-9B886C94F22B}" srcOrd="2" destOrd="0" presId="urn:microsoft.com/office/officeart/2005/8/layout/list1"/>
    <dgm:cxn modelId="{174FC8D6-FD53-497A-844E-D5276F94F896}" type="presParOf" srcId="{3FF0DF66-A968-44BF-BB2B-F6906AB87A6D}" destId="{6D056084-384D-48BD-8A5A-65D2BEEA2C07}" srcOrd="3" destOrd="0" presId="urn:microsoft.com/office/officeart/2005/8/layout/list1"/>
    <dgm:cxn modelId="{B6BFB56D-2E6B-4FB4-B6A4-A6ACAE4ADCB2}" type="presParOf" srcId="{3FF0DF66-A968-44BF-BB2B-F6906AB87A6D}" destId="{402241DB-2345-4EDF-B9E0-3120ABC91E2C}" srcOrd="4" destOrd="0" presId="urn:microsoft.com/office/officeart/2005/8/layout/list1"/>
    <dgm:cxn modelId="{5A07FA36-4ACB-402E-977E-1A6610A02C63}" type="presParOf" srcId="{402241DB-2345-4EDF-B9E0-3120ABC91E2C}" destId="{6C401B79-C408-49C1-AC70-E7C8F13FF422}" srcOrd="0" destOrd="0" presId="urn:microsoft.com/office/officeart/2005/8/layout/list1"/>
    <dgm:cxn modelId="{70476853-BECA-4ED1-93ED-868DED5A65C4}" type="presParOf" srcId="{402241DB-2345-4EDF-B9E0-3120ABC91E2C}" destId="{8728285B-345B-4708-8D73-C0B58B7BE6C5}" srcOrd="1" destOrd="0" presId="urn:microsoft.com/office/officeart/2005/8/layout/list1"/>
    <dgm:cxn modelId="{91F19980-9F8A-4B60-92F4-5E62FDEC584D}" type="presParOf" srcId="{3FF0DF66-A968-44BF-BB2B-F6906AB87A6D}" destId="{03125BBD-2CD4-4A7B-9384-E232F2365240}" srcOrd="5" destOrd="0" presId="urn:microsoft.com/office/officeart/2005/8/layout/list1"/>
    <dgm:cxn modelId="{29C607C1-8BB1-4C7C-9CDE-51E7DC17BED2}" type="presParOf" srcId="{3FF0DF66-A968-44BF-BB2B-F6906AB87A6D}" destId="{98132AC2-8EAD-46A0-BF34-62FE41820A6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5CF306-EA88-45CE-8486-70107649708E}"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6DE4EAC4-0537-4F98-ABFC-FFEBA5CAECB8}">
      <dgm:prSet custT="1"/>
      <dgm:spPr/>
      <dgm:t>
        <a:bodyPr/>
        <a:lstStyle/>
        <a:p>
          <a:r>
            <a:rPr lang="en-US" sz="2400" dirty="0">
              <a:latin typeface="Comic Sans MS" panose="030F0702030302020204" pitchFamily="66" charset="0"/>
            </a:rPr>
            <a:t>Noises in anomalous log sequences</a:t>
          </a:r>
          <a:endParaRPr lang="zh-CN" sz="2400" dirty="0">
            <a:latin typeface="Comic Sans MS" panose="030F0702030302020204" pitchFamily="66" charset="0"/>
          </a:endParaRPr>
        </a:p>
      </dgm:t>
    </dgm:pt>
    <dgm:pt modelId="{B42E8820-61EF-4D22-880A-8B94C0A5C95D}" type="parTrans" cxnId="{D57980A3-750D-41E0-9A00-B19BF53693F4}">
      <dgm:prSet/>
      <dgm:spPr/>
      <dgm:t>
        <a:bodyPr/>
        <a:lstStyle/>
        <a:p>
          <a:endParaRPr lang="zh-CN" altLang="en-US"/>
        </a:p>
      </dgm:t>
    </dgm:pt>
    <dgm:pt modelId="{F1BD3CBE-5AFF-432F-ABC3-48E84F5B55D4}" type="sibTrans" cxnId="{D57980A3-750D-41E0-9A00-B19BF53693F4}">
      <dgm:prSet/>
      <dgm:spPr/>
      <dgm:t>
        <a:bodyPr/>
        <a:lstStyle/>
        <a:p>
          <a:endParaRPr lang="zh-CN" altLang="en-US"/>
        </a:p>
      </dgm:t>
    </dgm:pt>
    <dgm:pt modelId="{CAD39367-2F4C-4933-9C42-58D97BFC7EB3}" type="pres">
      <dgm:prSet presAssocID="{3E5CF306-EA88-45CE-8486-70107649708E}" presName="linear" presStyleCnt="0">
        <dgm:presLayoutVars>
          <dgm:animLvl val="lvl"/>
          <dgm:resizeHandles val="exact"/>
        </dgm:presLayoutVars>
      </dgm:prSet>
      <dgm:spPr/>
    </dgm:pt>
    <dgm:pt modelId="{851C6C4A-2CB9-46C0-ABA1-37EFEC946A73}" type="pres">
      <dgm:prSet presAssocID="{6DE4EAC4-0537-4F98-ABFC-FFEBA5CAECB8}" presName="parentText" presStyleLbl="node1" presStyleIdx="0" presStyleCnt="1">
        <dgm:presLayoutVars>
          <dgm:chMax val="0"/>
          <dgm:bulletEnabled val="1"/>
        </dgm:presLayoutVars>
      </dgm:prSet>
      <dgm:spPr/>
    </dgm:pt>
  </dgm:ptLst>
  <dgm:cxnLst>
    <dgm:cxn modelId="{D6BD8B12-9FC8-438E-85A5-1EE49AC271C1}" type="presOf" srcId="{3E5CF306-EA88-45CE-8486-70107649708E}" destId="{CAD39367-2F4C-4933-9C42-58D97BFC7EB3}" srcOrd="0" destOrd="0" presId="urn:microsoft.com/office/officeart/2005/8/layout/vList2"/>
    <dgm:cxn modelId="{2E336D47-34C8-40A4-95F1-29523A908DA9}" type="presOf" srcId="{6DE4EAC4-0537-4F98-ABFC-FFEBA5CAECB8}" destId="{851C6C4A-2CB9-46C0-ABA1-37EFEC946A73}" srcOrd="0" destOrd="0" presId="urn:microsoft.com/office/officeart/2005/8/layout/vList2"/>
    <dgm:cxn modelId="{D57980A3-750D-41E0-9A00-B19BF53693F4}" srcId="{3E5CF306-EA88-45CE-8486-70107649708E}" destId="{6DE4EAC4-0537-4F98-ABFC-FFEBA5CAECB8}" srcOrd="0" destOrd="0" parTransId="{B42E8820-61EF-4D22-880A-8B94C0A5C95D}" sibTransId="{F1BD3CBE-5AFF-432F-ABC3-48E84F5B55D4}"/>
    <dgm:cxn modelId="{B2E67791-8CBE-41D4-AD97-7D9AE71CA71B}" type="presParOf" srcId="{CAD39367-2F4C-4933-9C42-58D97BFC7EB3}" destId="{851C6C4A-2CB9-46C0-ABA1-37EFEC946A7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A1C160-1B83-4CC6-BAB5-8F5491CF5A1D}"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3EC491E1-AB13-4B8B-9BEB-93598229BA8D}">
      <dgm:prSet custT="1"/>
      <dgm:spPr/>
      <dgm:t>
        <a:bodyPr/>
        <a:lstStyle/>
        <a:p>
          <a:r>
            <a:rPr lang="en-US" sz="2400" b="0" i="0" baseline="0" dirty="0">
              <a:latin typeface="Comic Sans MS" panose="030F0702030302020204" pitchFamily="66" charset="0"/>
            </a:rPr>
            <a:t>An accurate representation construction method</a:t>
          </a:r>
          <a:endParaRPr lang="zh-CN" sz="2400" dirty="0">
            <a:latin typeface="Comic Sans MS" panose="030F0702030302020204" pitchFamily="66" charset="0"/>
          </a:endParaRPr>
        </a:p>
      </dgm:t>
    </dgm:pt>
    <dgm:pt modelId="{0A4522C7-29A7-4079-BC85-8F334B0EC089}" type="parTrans" cxnId="{E830296D-0051-4667-B6B3-6C08E976C269}">
      <dgm:prSet/>
      <dgm:spPr/>
      <dgm:t>
        <a:bodyPr/>
        <a:lstStyle/>
        <a:p>
          <a:endParaRPr lang="zh-CN" altLang="en-US"/>
        </a:p>
      </dgm:t>
    </dgm:pt>
    <dgm:pt modelId="{FA1F5183-597F-4BE1-BD83-95E7DAB74744}" type="sibTrans" cxnId="{E830296D-0051-4667-B6B3-6C08E976C269}">
      <dgm:prSet/>
      <dgm:spPr/>
      <dgm:t>
        <a:bodyPr/>
        <a:lstStyle/>
        <a:p>
          <a:endParaRPr lang="zh-CN" altLang="en-US"/>
        </a:p>
      </dgm:t>
    </dgm:pt>
    <dgm:pt modelId="{3F989758-2F95-4465-B22D-256DF965BF58}" type="pres">
      <dgm:prSet presAssocID="{BDA1C160-1B83-4CC6-BAB5-8F5491CF5A1D}" presName="linear" presStyleCnt="0">
        <dgm:presLayoutVars>
          <dgm:animLvl val="lvl"/>
          <dgm:resizeHandles val="exact"/>
        </dgm:presLayoutVars>
      </dgm:prSet>
      <dgm:spPr/>
    </dgm:pt>
    <dgm:pt modelId="{4355CC58-E217-4951-9759-F71615E497FB}" type="pres">
      <dgm:prSet presAssocID="{3EC491E1-AB13-4B8B-9BEB-93598229BA8D}" presName="parentText" presStyleLbl="node1" presStyleIdx="0" presStyleCnt="1">
        <dgm:presLayoutVars>
          <dgm:chMax val="0"/>
          <dgm:bulletEnabled val="1"/>
        </dgm:presLayoutVars>
      </dgm:prSet>
      <dgm:spPr/>
    </dgm:pt>
  </dgm:ptLst>
  <dgm:cxnLst>
    <dgm:cxn modelId="{249AA522-586C-47EC-A93D-2D3A572AE05E}" type="presOf" srcId="{BDA1C160-1B83-4CC6-BAB5-8F5491CF5A1D}" destId="{3F989758-2F95-4465-B22D-256DF965BF58}" srcOrd="0" destOrd="0" presId="urn:microsoft.com/office/officeart/2005/8/layout/vList2"/>
    <dgm:cxn modelId="{E830296D-0051-4667-B6B3-6C08E976C269}" srcId="{BDA1C160-1B83-4CC6-BAB5-8F5491CF5A1D}" destId="{3EC491E1-AB13-4B8B-9BEB-93598229BA8D}" srcOrd="0" destOrd="0" parTransId="{0A4522C7-29A7-4079-BC85-8F334B0EC089}" sibTransId="{FA1F5183-597F-4BE1-BD83-95E7DAB74744}"/>
    <dgm:cxn modelId="{A7AA2689-B31C-4155-A456-BE1BFB8FB3A1}" type="presOf" srcId="{3EC491E1-AB13-4B8B-9BEB-93598229BA8D}" destId="{4355CC58-E217-4951-9759-F71615E497FB}" srcOrd="0" destOrd="0" presId="urn:microsoft.com/office/officeart/2005/8/layout/vList2"/>
    <dgm:cxn modelId="{E172511C-223E-47A7-85BA-7EE15CDAC916}" type="presParOf" srcId="{3F989758-2F95-4465-B22D-256DF965BF58}" destId="{4355CC58-E217-4951-9759-F71615E497F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308EB8-2617-4618-A98E-E0228D2D8A21}"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EF37AEF6-14D6-4F1B-9411-B02C4D6B9F38}">
      <dgm:prSet custT="1"/>
      <dgm:spPr/>
      <dgm:t>
        <a:bodyPr/>
        <a:lstStyle/>
        <a:p>
          <a:r>
            <a:rPr lang="en-US" sz="2400" dirty="0">
              <a:latin typeface="Comic Sans MS" panose="030F0702030302020204" pitchFamily="66" charset="0"/>
            </a:rPr>
            <a:t>A novel transfer learning method.</a:t>
          </a:r>
          <a:endParaRPr lang="zh-CN" sz="2400" dirty="0">
            <a:latin typeface="Comic Sans MS" panose="030F0702030302020204" pitchFamily="66" charset="0"/>
          </a:endParaRPr>
        </a:p>
      </dgm:t>
    </dgm:pt>
    <dgm:pt modelId="{9C2CAB2C-FBEF-4744-A718-C48612C12DEC}" type="parTrans" cxnId="{C5E45A46-2AC7-4BD4-9AE6-C4E3FC2F4799}">
      <dgm:prSet/>
      <dgm:spPr/>
      <dgm:t>
        <a:bodyPr/>
        <a:lstStyle/>
        <a:p>
          <a:endParaRPr lang="zh-CN" altLang="en-US"/>
        </a:p>
      </dgm:t>
    </dgm:pt>
    <dgm:pt modelId="{57E1B2D9-D78D-4BEE-8F84-FFBA9A8A5DB6}" type="sibTrans" cxnId="{C5E45A46-2AC7-4BD4-9AE6-C4E3FC2F4799}">
      <dgm:prSet/>
      <dgm:spPr/>
      <dgm:t>
        <a:bodyPr/>
        <a:lstStyle/>
        <a:p>
          <a:endParaRPr lang="zh-CN" altLang="en-US"/>
        </a:p>
      </dgm:t>
    </dgm:pt>
    <dgm:pt modelId="{E83E2E11-A209-4C43-B5B5-331987798CAC}" type="pres">
      <dgm:prSet presAssocID="{31308EB8-2617-4618-A98E-E0228D2D8A21}" presName="linear" presStyleCnt="0">
        <dgm:presLayoutVars>
          <dgm:animLvl val="lvl"/>
          <dgm:resizeHandles val="exact"/>
        </dgm:presLayoutVars>
      </dgm:prSet>
      <dgm:spPr/>
    </dgm:pt>
    <dgm:pt modelId="{E9E6CB5B-604E-420A-BBAF-35D755C62B6D}" type="pres">
      <dgm:prSet presAssocID="{EF37AEF6-14D6-4F1B-9411-B02C4D6B9F38}" presName="parentText" presStyleLbl="node1" presStyleIdx="0" presStyleCnt="1">
        <dgm:presLayoutVars>
          <dgm:chMax val="0"/>
          <dgm:bulletEnabled val="1"/>
        </dgm:presLayoutVars>
      </dgm:prSet>
      <dgm:spPr/>
    </dgm:pt>
  </dgm:ptLst>
  <dgm:cxnLst>
    <dgm:cxn modelId="{BA7C2C2B-25D8-47CE-8941-EF627066A83A}" type="presOf" srcId="{31308EB8-2617-4618-A98E-E0228D2D8A21}" destId="{E83E2E11-A209-4C43-B5B5-331987798CAC}" srcOrd="0" destOrd="0" presId="urn:microsoft.com/office/officeart/2005/8/layout/vList2"/>
    <dgm:cxn modelId="{C5E45A46-2AC7-4BD4-9AE6-C4E3FC2F4799}" srcId="{31308EB8-2617-4618-A98E-E0228D2D8A21}" destId="{EF37AEF6-14D6-4F1B-9411-B02C4D6B9F38}" srcOrd="0" destOrd="0" parTransId="{9C2CAB2C-FBEF-4744-A718-C48612C12DEC}" sibTransId="{57E1B2D9-D78D-4BEE-8F84-FFBA9A8A5DB6}"/>
    <dgm:cxn modelId="{BDF59D53-E1CA-4B99-91F1-5B157908C0DD}" type="presOf" srcId="{EF37AEF6-14D6-4F1B-9411-B02C4D6B9F38}" destId="{E9E6CB5B-604E-420A-BBAF-35D755C62B6D}" srcOrd="0" destOrd="0" presId="urn:microsoft.com/office/officeart/2005/8/layout/vList2"/>
    <dgm:cxn modelId="{4C5F97A7-E0FE-4C71-A0BF-54A1F02A7FA1}" type="presParOf" srcId="{E83E2E11-A209-4C43-B5B5-331987798CAC}" destId="{E9E6CB5B-604E-420A-BBAF-35D755C62B6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5190E0-9EDB-4AAD-9908-2DAC7ECA641B}"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5BD527AF-32D8-437C-90E3-99A31B25FC52}">
      <dgm:prSet custT="1"/>
      <dgm:spPr/>
      <dgm:t>
        <a:bodyPr/>
        <a:lstStyle/>
        <a:p>
          <a:r>
            <a:rPr lang="en-US" sz="2400" dirty="0">
              <a:latin typeface="Comic Sans MS" panose="030F0702030302020204" pitchFamily="66" charset="0"/>
            </a:rPr>
            <a:t>LSTM networks to extract the pattern of log sequences</a:t>
          </a:r>
          <a:endParaRPr lang="zh-CN" sz="2400" dirty="0">
            <a:latin typeface="Comic Sans MS" panose="030F0702030302020204" pitchFamily="66" charset="0"/>
          </a:endParaRPr>
        </a:p>
      </dgm:t>
    </dgm:pt>
    <dgm:pt modelId="{3AC4DF8A-A21A-4B37-BB9E-EA860AD456F7}" type="parTrans" cxnId="{BF5DEC96-CB79-4B91-B2C6-E0BCE2636345}">
      <dgm:prSet/>
      <dgm:spPr/>
      <dgm:t>
        <a:bodyPr/>
        <a:lstStyle/>
        <a:p>
          <a:endParaRPr lang="zh-CN" altLang="en-US"/>
        </a:p>
      </dgm:t>
    </dgm:pt>
    <dgm:pt modelId="{41500252-5B79-43C5-94A9-F316D211EEDE}" type="sibTrans" cxnId="{BF5DEC96-CB79-4B91-B2C6-E0BCE2636345}">
      <dgm:prSet/>
      <dgm:spPr/>
      <dgm:t>
        <a:bodyPr/>
        <a:lstStyle/>
        <a:p>
          <a:endParaRPr lang="zh-CN" altLang="en-US"/>
        </a:p>
      </dgm:t>
    </dgm:pt>
    <dgm:pt modelId="{AF089616-70D3-43F9-9C0E-2A288AF55506}" type="pres">
      <dgm:prSet presAssocID="{895190E0-9EDB-4AAD-9908-2DAC7ECA641B}" presName="linear" presStyleCnt="0">
        <dgm:presLayoutVars>
          <dgm:animLvl val="lvl"/>
          <dgm:resizeHandles val="exact"/>
        </dgm:presLayoutVars>
      </dgm:prSet>
      <dgm:spPr/>
    </dgm:pt>
    <dgm:pt modelId="{720A4F32-E65A-4BAD-91C7-5AF9880A3042}" type="pres">
      <dgm:prSet presAssocID="{5BD527AF-32D8-437C-90E3-99A31B25FC52}" presName="parentText" presStyleLbl="node1" presStyleIdx="0" presStyleCnt="1">
        <dgm:presLayoutVars>
          <dgm:chMax val="0"/>
          <dgm:bulletEnabled val="1"/>
        </dgm:presLayoutVars>
      </dgm:prSet>
      <dgm:spPr/>
    </dgm:pt>
  </dgm:ptLst>
  <dgm:cxnLst>
    <dgm:cxn modelId="{95CB2C1C-FCE5-4132-9BC1-398EBDA0CEF5}" type="presOf" srcId="{5BD527AF-32D8-437C-90E3-99A31B25FC52}" destId="{720A4F32-E65A-4BAD-91C7-5AF9880A3042}" srcOrd="0" destOrd="0" presId="urn:microsoft.com/office/officeart/2005/8/layout/vList2"/>
    <dgm:cxn modelId="{BF5DEC96-CB79-4B91-B2C6-E0BCE2636345}" srcId="{895190E0-9EDB-4AAD-9908-2DAC7ECA641B}" destId="{5BD527AF-32D8-437C-90E3-99A31B25FC52}" srcOrd="0" destOrd="0" parTransId="{3AC4DF8A-A21A-4B37-BB9E-EA860AD456F7}" sibTransId="{41500252-5B79-43C5-94A9-F316D211EEDE}"/>
    <dgm:cxn modelId="{5F0067B7-B271-44E6-9C0D-68116B1DEE60}" type="presOf" srcId="{895190E0-9EDB-4AAD-9908-2DAC7ECA641B}" destId="{AF089616-70D3-43F9-9C0E-2A288AF55506}" srcOrd="0" destOrd="0" presId="urn:microsoft.com/office/officeart/2005/8/layout/vList2"/>
    <dgm:cxn modelId="{DC449CD5-C37B-44C8-9B7C-DE2E50422298}" type="presParOf" srcId="{AF089616-70D3-43F9-9C0E-2A288AF55506}" destId="{720A4F32-E65A-4BAD-91C7-5AF9880A304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38C44B-0532-41E7-AF71-4221B24D1485}"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zh-CN" altLang="en-US"/>
        </a:p>
      </dgm:t>
    </dgm:pt>
    <dgm:pt modelId="{BFB04EF7-5C04-4271-B338-30E046335060}">
      <dgm:prSet custT="1"/>
      <dgm:spPr/>
      <dgm:t>
        <a:bodyPr/>
        <a:lstStyle/>
        <a:p>
          <a:r>
            <a:rPr lang="en-US" altLang="zh-CN" sz="2400" dirty="0">
              <a:latin typeface="Comic Sans MS" panose="030F0702030302020204" pitchFamily="66" charset="0"/>
              <a:cs typeface="Calibri" panose="020F0502020204030204" pitchFamily="34" charset="0"/>
            </a:rPr>
            <a:t>Fully Connected Network </a:t>
          </a:r>
          <a:r>
            <a:rPr lang="en-US" sz="2400" dirty="0">
              <a:latin typeface="Comic Sans MS" panose="030F0702030302020204" pitchFamily="66" charset="0"/>
            </a:rPr>
            <a:t>for anomaly detection</a:t>
          </a:r>
          <a:endParaRPr lang="zh-CN" sz="2400" dirty="0">
            <a:latin typeface="Comic Sans MS" panose="030F0702030302020204" pitchFamily="66" charset="0"/>
          </a:endParaRPr>
        </a:p>
      </dgm:t>
    </dgm:pt>
    <dgm:pt modelId="{6D610ABC-178A-46CF-A8BB-C8423AA3978F}" type="parTrans" cxnId="{B156F37E-D728-4940-8CF6-414018B2AECF}">
      <dgm:prSet/>
      <dgm:spPr/>
      <dgm:t>
        <a:bodyPr/>
        <a:lstStyle/>
        <a:p>
          <a:endParaRPr lang="zh-CN" altLang="en-US"/>
        </a:p>
      </dgm:t>
    </dgm:pt>
    <dgm:pt modelId="{689B3A92-636E-48D1-A8BE-09FBE6D12ABB}" type="sibTrans" cxnId="{B156F37E-D728-4940-8CF6-414018B2AECF}">
      <dgm:prSet/>
      <dgm:spPr/>
      <dgm:t>
        <a:bodyPr/>
        <a:lstStyle/>
        <a:p>
          <a:endParaRPr lang="zh-CN" altLang="en-US"/>
        </a:p>
      </dgm:t>
    </dgm:pt>
    <dgm:pt modelId="{016E417A-F469-4484-ACC5-26F45FD32A74}" type="pres">
      <dgm:prSet presAssocID="{6538C44B-0532-41E7-AF71-4221B24D1485}" presName="linear" presStyleCnt="0">
        <dgm:presLayoutVars>
          <dgm:animLvl val="lvl"/>
          <dgm:resizeHandles val="exact"/>
        </dgm:presLayoutVars>
      </dgm:prSet>
      <dgm:spPr/>
    </dgm:pt>
    <dgm:pt modelId="{7247BD4A-9417-4B75-B325-CABD2A29D5FA}" type="pres">
      <dgm:prSet presAssocID="{BFB04EF7-5C04-4271-B338-30E046335060}" presName="parentText" presStyleLbl="node1" presStyleIdx="0" presStyleCnt="1">
        <dgm:presLayoutVars>
          <dgm:chMax val="0"/>
          <dgm:bulletEnabled val="1"/>
        </dgm:presLayoutVars>
      </dgm:prSet>
      <dgm:spPr/>
    </dgm:pt>
  </dgm:ptLst>
  <dgm:cxnLst>
    <dgm:cxn modelId="{FB14CF3D-2282-4687-B199-A4AAAFFCC659}" type="presOf" srcId="{BFB04EF7-5C04-4271-B338-30E046335060}" destId="{7247BD4A-9417-4B75-B325-CABD2A29D5FA}" srcOrd="0" destOrd="0" presId="urn:microsoft.com/office/officeart/2005/8/layout/vList2"/>
    <dgm:cxn modelId="{FE649C4B-18DC-494E-B9F6-9E8BA0362C49}" type="presOf" srcId="{6538C44B-0532-41E7-AF71-4221B24D1485}" destId="{016E417A-F469-4484-ACC5-26F45FD32A74}" srcOrd="0" destOrd="0" presId="urn:microsoft.com/office/officeart/2005/8/layout/vList2"/>
    <dgm:cxn modelId="{B156F37E-D728-4940-8CF6-414018B2AECF}" srcId="{6538C44B-0532-41E7-AF71-4221B24D1485}" destId="{BFB04EF7-5C04-4271-B338-30E046335060}" srcOrd="0" destOrd="0" parTransId="{6D610ABC-178A-46CF-A8BB-C8423AA3978F}" sibTransId="{689B3A92-636E-48D1-A8BE-09FBE6D12ABB}"/>
    <dgm:cxn modelId="{930B094F-2987-4E72-A448-E5F395AAA2B9}" type="presParOf" srcId="{016E417A-F469-4484-ACC5-26F45FD32A74}" destId="{7247BD4A-9417-4B75-B325-CABD2A29D5FA}"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C22598-8B9C-41DE-A4BD-90E6751C4F1B}"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F747C20B-C7EF-4610-A32B-8581F7E3646A}">
      <dgm:prSet custT="1"/>
      <dgm:spPr/>
      <dgm:t>
        <a:bodyPr/>
        <a:lstStyle/>
        <a:p>
          <a:r>
            <a:rPr lang="en-US" sz="2400" dirty="0">
              <a:latin typeface="Comic Sans MS" panose="030F0702030302020204" pitchFamily="66" charset="0"/>
            </a:rPr>
            <a:t>Template vector sequences with syntactic and semantic info.</a:t>
          </a:r>
          <a:endParaRPr lang="zh-CN" sz="2400" dirty="0">
            <a:latin typeface="Comic Sans MS" panose="030F0702030302020204" pitchFamily="66" charset="0"/>
          </a:endParaRPr>
        </a:p>
      </dgm:t>
    </dgm:pt>
    <dgm:pt modelId="{74884B9A-D174-4594-909B-FC6E9F7BB79E}" type="parTrans" cxnId="{D0304D46-952A-4962-8B0E-C06FF27D4276}">
      <dgm:prSet/>
      <dgm:spPr/>
      <dgm:t>
        <a:bodyPr/>
        <a:lstStyle/>
        <a:p>
          <a:endParaRPr lang="zh-CN" altLang="en-US"/>
        </a:p>
      </dgm:t>
    </dgm:pt>
    <dgm:pt modelId="{D9CEEE4A-54B2-4DF8-854C-CAA47887062A}" type="sibTrans" cxnId="{D0304D46-952A-4962-8B0E-C06FF27D4276}">
      <dgm:prSet/>
      <dgm:spPr/>
      <dgm:t>
        <a:bodyPr/>
        <a:lstStyle/>
        <a:p>
          <a:endParaRPr lang="zh-CN" altLang="en-US"/>
        </a:p>
      </dgm:t>
    </dgm:pt>
    <dgm:pt modelId="{16CA4803-723E-4467-B48A-1EDEE5752D0B}" type="pres">
      <dgm:prSet presAssocID="{70C22598-8B9C-41DE-A4BD-90E6751C4F1B}" presName="linear" presStyleCnt="0">
        <dgm:presLayoutVars>
          <dgm:animLvl val="lvl"/>
          <dgm:resizeHandles val="exact"/>
        </dgm:presLayoutVars>
      </dgm:prSet>
      <dgm:spPr/>
    </dgm:pt>
    <dgm:pt modelId="{56297DA8-55E1-46C3-ABCD-A550BC425149}" type="pres">
      <dgm:prSet presAssocID="{F747C20B-C7EF-4610-A32B-8581F7E3646A}" presName="parentText" presStyleLbl="node1" presStyleIdx="0" presStyleCnt="1" custLinFactNeighborX="183" custLinFactNeighborY="-49983">
        <dgm:presLayoutVars>
          <dgm:chMax val="0"/>
          <dgm:bulletEnabled val="1"/>
        </dgm:presLayoutVars>
      </dgm:prSet>
      <dgm:spPr/>
    </dgm:pt>
  </dgm:ptLst>
  <dgm:cxnLst>
    <dgm:cxn modelId="{D0304D46-952A-4962-8B0E-C06FF27D4276}" srcId="{70C22598-8B9C-41DE-A4BD-90E6751C4F1B}" destId="{F747C20B-C7EF-4610-A32B-8581F7E3646A}" srcOrd="0" destOrd="0" parTransId="{74884B9A-D174-4594-909B-FC6E9F7BB79E}" sibTransId="{D9CEEE4A-54B2-4DF8-854C-CAA47887062A}"/>
    <dgm:cxn modelId="{AEC49DB9-7792-4DF1-8866-20BB29740B89}" type="presOf" srcId="{70C22598-8B9C-41DE-A4BD-90E6751C4F1B}" destId="{16CA4803-723E-4467-B48A-1EDEE5752D0B}" srcOrd="0" destOrd="0" presId="urn:microsoft.com/office/officeart/2005/8/layout/vList2"/>
    <dgm:cxn modelId="{6F0D9DCC-A425-4E6D-BED8-B9E439332C50}" type="presOf" srcId="{F747C20B-C7EF-4610-A32B-8581F7E3646A}" destId="{56297DA8-55E1-46C3-ABCD-A550BC425149}" srcOrd="0" destOrd="0" presId="urn:microsoft.com/office/officeart/2005/8/layout/vList2"/>
    <dgm:cxn modelId="{42C84FBF-4DD2-4740-8DA1-CA1605C1CE5D}" type="presParOf" srcId="{16CA4803-723E-4467-B48A-1EDEE5752D0B}" destId="{56297DA8-55E1-46C3-ABCD-A550BC425149}"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E67E13-0484-4FC4-8C6A-8DD25879AD67}"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01F1B046-F0F4-4553-8513-D940373ECECA}">
      <dgm:prSet custT="1"/>
      <dgm:spPr/>
      <dgm:t>
        <a:bodyPr/>
        <a:lstStyle/>
        <a:p>
          <a:r>
            <a:rPr lang="en-US" sz="2400" dirty="0">
              <a:latin typeface="Comic Sans MS" panose="030F0702030302020204" pitchFamily="66" charset="0"/>
            </a:rPr>
            <a:t>Online anomaly detection process</a:t>
          </a:r>
          <a:endParaRPr lang="zh-CN" sz="2400" dirty="0">
            <a:latin typeface="Comic Sans MS" panose="030F0702030302020204" pitchFamily="66" charset="0"/>
          </a:endParaRPr>
        </a:p>
      </dgm:t>
    </dgm:pt>
    <dgm:pt modelId="{F0870736-E069-44E2-9009-AE88E3D1B620}" type="parTrans" cxnId="{1982E3EA-1BEB-4399-9D5F-220C60616826}">
      <dgm:prSet/>
      <dgm:spPr/>
      <dgm:t>
        <a:bodyPr/>
        <a:lstStyle/>
        <a:p>
          <a:endParaRPr lang="zh-CN" altLang="en-US"/>
        </a:p>
      </dgm:t>
    </dgm:pt>
    <dgm:pt modelId="{8D8A2C5D-6825-4533-85A8-DBF818A3F70F}" type="sibTrans" cxnId="{1982E3EA-1BEB-4399-9D5F-220C60616826}">
      <dgm:prSet/>
      <dgm:spPr/>
      <dgm:t>
        <a:bodyPr/>
        <a:lstStyle/>
        <a:p>
          <a:endParaRPr lang="zh-CN" altLang="en-US"/>
        </a:p>
      </dgm:t>
    </dgm:pt>
    <dgm:pt modelId="{D6BAAD3E-87D7-4F63-B6FB-C2BE268CDF45}" type="pres">
      <dgm:prSet presAssocID="{7EE67E13-0484-4FC4-8C6A-8DD25879AD67}" presName="linear" presStyleCnt="0">
        <dgm:presLayoutVars>
          <dgm:animLvl val="lvl"/>
          <dgm:resizeHandles val="exact"/>
        </dgm:presLayoutVars>
      </dgm:prSet>
      <dgm:spPr/>
    </dgm:pt>
    <dgm:pt modelId="{FC5CC43A-CF88-488E-BDD5-27F7DFD326C3}" type="pres">
      <dgm:prSet presAssocID="{01F1B046-F0F4-4553-8513-D940373ECECA}" presName="parentText" presStyleLbl="node1" presStyleIdx="0" presStyleCnt="1">
        <dgm:presLayoutVars>
          <dgm:chMax val="0"/>
          <dgm:bulletEnabled val="1"/>
        </dgm:presLayoutVars>
      </dgm:prSet>
      <dgm:spPr/>
    </dgm:pt>
  </dgm:ptLst>
  <dgm:cxnLst>
    <dgm:cxn modelId="{F3AF4E64-4CE4-4EB8-9D51-BE359F91C1FD}" type="presOf" srcId="{01F1B046-F0F4-4553-8513-D940373ECECA}" destId="{FC5CC43A-CF88-488E-BDD5-27F7DFD326C3}" srcOrd="0" destOrd="0" presId="urn:microsoft.com/office/officeart/2005/8/layout/vList2"/>
    <dgm:cxn modelId="{95B0B370-69C1-41D0-9D54-F63975C17084}" type="presOf" srcId="{7EE67E13-0484-4FC4-8C6A-8DD25879AD67}" destId="{D6BAAD3E-87D7-4F63-B6FB-C2BE268CDF45}" srcOrd="0" destOrd="0" presId="urn:microsoft.com/office/officeart/2005/8/layout/vList2"/>
    <dgm:cxn modelId="{1982E3EA-1BEB-4399-9D5F-220C60616826}" srcId="{7EE67E13-0484-4FC4-8C6A-8DD25879AD67}" destId="{01F1B046-F0F4-4553-8513-D940373ECECA}" srcOrd="0" destOrd="0" parTransId="{F0870736-E069-44E2-9009-AE88E3D1B620}" sibTransId="{8D8A2C5D-6825-4533-85A8-DBF818A3F70F}"/>
    <dgm:cxn modelId="{A7CB804D-2A94-4752-8C37-72153F9FBEF4}" type="presParOf" srcId="{D6BAAD3E-87D7-4F63-B6FB-C2BE268CDF45}" destId="{FC5CC43A-CF88-488E-BDD5-27F7DFD326C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6E0C8D9-D7D0-4FFD-9684-957908D38065}" type="doc">
      <dgm:prSet loTypeId="urn:microsoft.com/office/officeart/2005/8/layout/vList2" loCatId="list" qsTypeId="urn:microsoft.com/office/officeart/2005/8/quickstyle/simple1" qsCatId="simple" csTypeId="urn:microsoft.com/office/officeart/2005/8/colors/accent4_3" csCatId="accent4" phldr="1"/>
      <dgm:spPr/>
      <dgm:t>
        <a:bodyPr/>
        <a:lstStyle/>
        <a:p>
          <a:endParaRPr lang="zh-CN" altLang="en-US"/>
        </a:p>
      </dgm:t>
    </dgm:pt>
    <dgm:pt modelId="{23BAFBAF-479C-412E-9259-AF7642076D8B}">
      <dgm:prSet custT="1"/>
      <dgm:spPr/>
      <dgm:t>
        <a:bodyPr/>
        <a:lstStyle/>
        <a:p>
          <a:r>
            <a:rPr lang="en-US" sz="1800" dirty="0">
              <a:latin typeface="Comic Sans MS" panose="030F0702030302020204" pitchFamily="66" charset="0"/>
            </a:rPr>
            <a:t>Three switch </a:t>
          </a:r>
          <a:r>
            <a:rPr lang="en-US" sz="2000" dirty="0">
              <a:latin typeface="Comic Sans MS" panose="030F0702030302020204" pitchFamily="66" charset="0"/>
            </a:rPr>
            <a:t>system</a:t>
          </a:r>
          <a:r>
            <a:rPr lang="en-US" sz="1800" dirty="0">
              <a:latin typeface="Comic Sans MS" panose="030F0702030302020204" pitchFamily="66" charset="0"/>
            </a:rPr>
            <a:t> log from a top cloud service provider</a:t>
          </a:r>
          <a:endParaRPr lang="zh-CN" sz="1800" dirty="0">
            <a:latin typeface="Comic Sans MS" panose="030F0702030302020204" pitchFamily="66" charset="0"/>
          </a:endParaRPr>
        </a:p>
      </dgm:t>
    </dgm:pt>
    <dgm:pt modelId="{736C549D-B1E8-4857-B8AD-2B908D99B5FF}" type="parTrans" cxnId="{E7803CD7-67F6-43D2-965F-C0602B219172}">
      <dgm:prSet/>
      <dgm:spPr/>
      <dgm:t>
        <a:bodyPr/>
        <a:lstStyle/>
        <a:p>
          <a:endParaRPr lang="zh-CN" altLang="en-US"/>
        </a:p>
      </dgm:t>
    </dgm:pt>
    <dgm:pt modelId="{8B45F100-6034-4A6B-A7BD-BB84000BCB58}" type="sibTrans" cxnId="{E7803CD7-67F6-43D2-965F-C0602B219172}">
      <dgm:prSet/>
      <dgm:spPr/>
      <dgm:t>
        <a:bodyPr/>
        <a:lstStyle/>
        <a:p>
          <a:endParaRPr lang="zh-CN" altLang="en-US"/>
        </a:p>
      </dgm:t>
    </dgm:pt>
    <dgm:pt modelId="{FA18312A-A165-4711-9182-9E3D93A00DA2}">
      <dgm:prSet custT="1"/>
      <dgm:spPr/>
      <dgm:t>
        <a:bodyPr/>
        <a:lstStyle/>
        <a:p>
          <a:r>
            <a:rPr lang="en-US" sz="2000" dirty="0">
              <a:latin typeface="Comic Sans MS" panose="030F0702030302020204" pitchFamily="66" charset="0"/>
            </a:rPr>
            <a:t>The Hadoop application dataset &amp; the HDFS dataset</a:t>
          </a:r>
          <a:endParaRPr lang="zh-CN" sz="2000" dirty="0">
            <a:latin typeface="Comic Sans MS" panose="030F0702030302020204" pitchFamily="66" charset="0"/>
          </a:endParaRPr>
        </a:p>
      </dgm:t>
    </dgm:pt>
    <dgm:pt modelId="{93DD5A59-3FC7-42D5-8854-B6E7A8AD8B07}" type="parTrans" cxnId="{81A8D6C4-4027-4709-AFDB-4BE0FE12F70D}">
      <dgm:prSet/>
      <dgm:spPr/>
      <dgm:t>
        <a:bodyPr/>
        <a:lstStyle/>
        <a:p>
          <a:endParaRPr lang="zh-CN" altLang="en-US"/>
        </a:p>
      </dgm:t>
    </dgm:pt>
    <dgm:pt modelId="{49B28E4B-1B0C-42BD-AF6F-04B226C5B30E}" type="sibTrans" cxnId="{81A8D6C4-4027-4709-AFDB-4BE0FE12F70D}">
      <dgm:prSet/>
      <dgm:spPr/>
      <dgm:t>
        <a:bodyPr/>
        <a:lstStyle/>
        <a:p>
          <a:endParaRPr lang="zh-CN" altLang="en-US"/>
        </a:p>
      </dgm:t>
    </dgm:pt>
    <dgm:pt modelId="{BB4ADF11-9987-442D-95E9-102A0D99E383}" type="pres">
      <dgm:prSet presAssocID="{46E0C8D9-D7D0-4FFD-9684-957908D38065}" presName="linear" presStyleCnt="0">
        <dgm:presLayoutVars>
          <dgm:animLvl val="lvl"/>
          <dgm:resizeHandles val="exact"/>
        </dgm:presLayoutVars>
      </dgm:prSet>
      <dgm:spPr/>
    </dgm:pt>
    <dgm:pt modelId="{00D6BE23-C799-4501-B68E-52D07A82304F}" type="pres">
      <dgm:prSet presAssocID="{23BAFBAF-479C-412E-9259-AF7642076D8B}" presName="parentText" presStyleLbl="node1" presStyleIdx="0" presStyleCnt="2">
        <dgm:presLayoutVars>
          <dgm:chMax val="0"/>
          <dgm:bulletEnabled val="1"/>
        </dgm:presLayoutVars>
      </dgm:prSet>
      <dgm:spPr/>
    </dgm:pt>
    <dgm:pt modelId="{B243BD6A-55CA-477B-BA80-2FCD5A4FFD37}" type="pres">
      <dgm:prSet presAssocID="{8B45F100-6034-4A6B-A7BD-BB84000BCB58}" presName="spacer" presStyleCnt="0"/>
      <dgm:spPr/>
    </dgm:pt>
    <dgm:pt modelId="{C7546E8B-3C34-474F-B954-952DE334DC03}" type="pres">
      <dgm:prSet presAssocID="{FA18312A-A165-4711-9182-9E3D93A00DA2}" presName="parentText" presStyleLbl="node1" presStyleIdx="1" presStyleCnt="2">
        <dgm:presLayoutVars>
          <dgm:chMax val="0"/>
          <dgm:bulletEnabled val="1"/>
        </dgm:presLayoutVars>
      </dgm:prSet>
      <dgm:spPr/>
    </dgm:pt>
  </dgm:ptLst>
  <dgm:cxnLst>
    <dgm:cxn modelId="{A7BAC38A-4B1B-49C7-8E6D-2D3B1743EC7E}" type="presOf" srcId="{23BAFBAF-479C-412E-9259-AF7642076D8B}" destId="{00D6BE23-C799-4501-B68E-52D07A82304F}" srcOrd="0" destOrd="0" presId="urn:microsoft.com/office/officeart/2005/8/layout/vList2"/>
    <dgm:cxn modelId="{21727DAC-75B1-4527-A8C0-210D3D3FC0E4}" type="presOf" srcId="{FA18312A-A165-4711-9182-9E3D93A00DA2}" destId="{C7546E8B-3C34-474F-B954-952DE334DC03}" srcOrd="0" destOrd="0" presId="urn:microsoft.com/office/officeart/2005/8/layout/vList2"/>
    <dgm:cxn modelId="{81A8D6C4-4027-4709-AFDB-4BE0FE12F70D}" srcId="{46E0C8D9-D7D0-4FFD-9684-957908D38065}" destId="{FA18312A-A165-4711-9182-9E3D93A00DA2}" srcOrd="1" destOrd="0" parTransId="{93DD5A59-3FC7-42D5-8854-B6E7A8AD8B07}" sibTransId="{49B28E4B-1B0C-42BD-AF6F-04B226C5B30E}"/>
    <dgm:cxn modelId="{E7803CD7-67F6-43D2-965F-C0602B219172}" srcId="{46E0C8D9-D7D0-4FFD-9684-957908D38065}" destId="{23BAFBAF-479C-412E-9259-AF7642076D8B}" srcOrd="0" destOrd="0" parTransId="{736C549D-B1E8-4857-B8AD-2B908D99B5FF}" sibTransId="{8B45F100-6034-4A6B-A7BD-BB84000BCB58}"/>
    <dgm:cxn modelId="{0A6A0DDB-8392-414D-AB1A-5D6CC01DCFBC}" type="presOf" srcId="{46E0C8D9-D7D0-4FFD-9684-957908D38065}" destId="{BB4ADF11-9987-442D-95E9-102A0D99E383}" srcOrd="0" destOrd="0" presId="urn:microsoft.com/office/officeart/2005/8/layout/vList2"/>
    <dgm:cxn modelId="{A4AAA554-B1CF-414C-BE60-F4379C2EBED6}" type="presParOf" srcId="{BB4ADF11-9987-442D-95E9-102A0D99E383}" destId="{00D6BE23-C799-4501-B68E-52D07A82304F}" srcOrd="0" destOrd="0" presId="urn:microsoft.com/office/officeart/2005/8/layout/vList2"/>
    <dgm:cxn modelId="{90698FE4-8FA4-4CCF-98FD-BE78F2C5BD2B}" type="presParOf" srcId="{BB4ADF11-9987-442D-95E9-102A0D99E383}" destId="{B243BD6A-55CA-477B-BA80-2FCD5A4FFD37}" srcOrd="1" destOrd="0" presId="urn:microsoft.com/office/officeart/2005/8/layout/vList2"/>
    <dgm:cxn modelId="{0B76B62D-DA2F-4DC0-BF81-E63FF30859B2}" type="presParOf" srcId="{BB4ADF11-9987-442D-95E9-102A0D99E383}" destId="{C7546E8B-3C34-474F-B954-952DE334DC0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E023246-658B-441D-A7D9-F31E94C8595F}"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5E2DE2AF-149B-457E-8C83-4017FD9738EC}">
      <dgm:prSet custT="1"/>
      <dgm:spPr/>
      <dgm:t>
        <a:bodyPr/>
        <a:lstStyle/>
        <a:p>
          <a:r>
            <a:rPr lang="en-US" sz="2000" dirty="0">
              <a:latin typeface="Comic Sans MS" panose="030F0702030302020204" pitchFamily="66" charset="0"/>
            </a:rPr>
            <a:t>Evaluation results on switch logs dataset with supervised learning-based model</a:t>
          </a:r>
          <a:endParaRPr lang="zh-CN" sz="2000" dirty="0">
            <a:latin typeface="Comic Sans MS" panose="030F0702030302020204" pitchFamily="66" charset="0"/>
          </a:endParaRPr>
        </a:p>
      </dgm:t>
    </dgm:pt>
    <dgm:pt modelId="{23E4C1E1-5DB1-48C5-841B-43F742529E45}" type="parTrans" cxnId="{ED9428EA-7677-449C-BAB0-11F341E8FA49}">
      <dgm:prSet/>
      <dgm:spPr/>
      <dgm:t>
        <a:bodyPr/>
        <a:lstStyle/>
        <a:p>
          <a:endParaRPr lang="zh-CN" altLang="en-US"/>
        </a:p>
      </dgm:t>
    </dgm:pt>
    <dgm:pt modelId="{0D597F6B-ED0A-4171-8A94-9A7F8C9AFBFD}" type="sibTrans" cxnId="{ED9428EA-7677-449C-BAB0-11F341E8FA49}">
      <dgm:prSet/>
      <dgm:spPr/>
      <dgm:t>
        <a:bodyPr/>
        <a:lstStyle/>
        <a:p>
          <a:endParaRPr lang="zh-CN" altLang="en-US"/>
        </a:p>
      </dgm:t>
    </dgm:pt>
    <dgm:pt modelId="{19F9D3F9-34E0-471F-9402-D0F400386F96}" type="pres">
      <dgm:prSet presAssocID="{5E023246-658B-441D-A7D9-F31E94C8595F}" presName="linear" presStyleCnt="0">
        <dgm:presLayoutVars>
          <dgm:animLvl val="lvl"/>
          <dgm:resizeHandles val="exact"/>
        </dgm:presLayoutVars>
      </dgm:prSet>
      <dgm:spPr/>
    </dgm:pt>
    <dgm:pt modelId="{0CDD908A-9741-4248-837A-2A080E5B2265}" type="pres">
      <dgm:prSet presAssocID="{5E2DE2AF-149B-457E-8C83-4017FD9738EC}" presName="parentText" presStyleLbl="node1" presStyleIdx="0" presStyleCnt="1">
        <dgm:presLayoutVars>
          <dgm:chMax val="0"/>
          <dgm:bulletEnabled val="1"/>
        </dgm:presLayoutVars>
      </dgm:prSet>
      <dgm:spPr/>
    </dgm:pt>
  </dgm:ptLst>
  <dgm:cxnLst>
    <dgm:cxn modelId="{12CE3C50-4EF9-4631-9C8F-80597F1388ED}" type="presOf" srcId="{5E2DE2AF-149B-457E-8C83-4017FD9738EC}" destId="{0CDD908A-9741-4248-837A-2A080E5B2265}" srcOrd="0" destOrd="0" presId="urn:microsoft.com/office/officeart/2005/8/layout/vList2"/>
    <dgm:cxn modelId="{D8D5F6DD-F510-40A9-9E9C-3B0FD2300739}" type="presOf" srcId="{5E023246-658B-441D-A7D9-F31E94C8595F}" destId="{19F9D3F9-34E0-471F-9402-D0F400386F96}" srcOrd="0" destOrd="0" presId="urn:microsoft.com/office/officeart/2005/8/layout/vList2"/>
    <dgm:cxn modelId="{ED9428EA-7677-449C-BAB0-11F341E8FA49}" srcId="{5E023246-658B-441D-A7D9-F31E94C8595F}" destId="{5E2DE2AF-149B-457E-8C83-4017FD9738EC}" srcOrd="0" destOrd="0" parTransId="{23E4C1E1-5DB1-48C5-841B-43F742529E45}" sibTransId="{0D597F6B-ED0A-4171-8A94-9A7F8C9AFBFD}"/>
    <dgm:cxn modelId="{EBFEF6D7-507E-4B14-B300-038950D44944}" type="presParOf" srcId="{19F9D3F9-34E0-471F-9402-D0F400386F96}" destId="{0CDD908A-9741-4248-837A-2A080E5B226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9B01BB-11A9-448F-98FC-1A0AB5D66F03}"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B4E5FFBD-C92F-4B16-8157-FF7598353C79}">
      <dgm:prSet custT="1"/>
      <dgm:spPr/>
      <dgm:t>
        <a:bodyPr/>
        <a:lstStyle/>
        <a:p>
          <a:r>
            <a:rPr lang="en-US" sz="2000">
              <a:latin typeface="Comic Sans MS" panose="030F0702030302020204" pitchFamily="66" charset="0"/>
            </a:rPr>
            <a:t>Evaluation results on switch logs dataset with unsupervised learning-based model</a:t>
          </a:r>
          <a:endParaRPr lang="zh-CN" sz="2000">
            <a:latin typeface="Comic Sans MS" panose="030F0702030302020204" pitchFamily="66" charset="0"/>
          </a:endParaRPr>
        </a:p>
      </dgm:t>
    </dgm:pt>
    <dgm:pt modelId="{CF1661C5-9390-4D9B-9556-C765581C16BE}" type="parTrans" cxnId="{70696908-834A-43D9-ACBB-0473D191C166}">
      <dgm:prSet/>
      <dgm:spPr/>
      <dgm:t>
        <a:bodyPr/>
        <a:lstStyle/>
        <a:p>
          <a:endParaRPr lang="zh-CN" altLang="en-US"/>
        </a:p>
      </dgm:t>
    </dgm:pt>
    <dgm:pt modelId="{836E4164-D3E4-45B8-99FB-752606F5DAF9}" type="sibTrans" cxnId="{70696908-834A-43D9-ACBB-0473D191C166}">
      <dgm:prSet/>
      <dgm:spPr/>
      <dgm:t>
        <a:bodyPr/>
        <a:lstStyle/>
        <a:p>
          <a:endParaRPr lang="zh-CN" altLang="en-US"/>
        </a:p>
      </dgm:t>
    </dgm:pt>
    <dgm:pt modelId="{63085C96-A646-4FD6-8DF3-E523FBC4865A}" type="pres">
      <dgm:prSet presAssocID="{AC9B01BB-11A9-448F-98FC-1A0AB5D66F03}" presName="linear" presStyleCnt="0">
        <dgm:presLayoutVars>
          <dgm:animLvl val="lvl"/>
          <dgm:resizeHandles val="exact"/>
        </dgm:presLayoutVars>
      </dgm:prSet>
      <dgm:spPr/>
    </dgm:pt>
    <dgm:pt modelId="{86020527-9DBA-4D17-A6B6-41E0B4BC4C1B}" type="pres">
      <dgm:prSet presAssocID="{B4E5FFBD-C92F-4B16-8157-FF7598353C79}" presName="parentText" presStyleLbl="node1" presStyleIdx="0" presStyleCnt="1">
        <dgm:presLayoutVars>
          <dgm:chMax val="0"/>
          <dgm:bulletEnabled val="1"/>
        </dgm:presLayoutVars>
      </dgm:prSet>
      <dgm:spPr/>
    </dgm:pt>
  </dgm:ptLst>
  <dgm:cxnLst>
    <dgm:cxn modelId="{70696908-834A-43D9-ACBB-0473D191C166}" srcId="{AC9B01BB-11A9-448F-98FC-1A0AB5D66F03}" destId="{B4E5FFBD-C92F-4B16-8157-FF7598353C79}" srcOrd="0" destOrd="0" parTransId="{CF1661C5-9390-4D9B-9556-C765581C16BE}" sibTransId="{836E4164-D3E4-45B8-99FB-752606F5DAF9}"/>
    <dgm:cxn modelId="{437CF05C-860B-464B-A873-C0AEB29F8070}" type="presOf" srcId="{B4E5FFBD-C92F-4B16-8157-FF7598353C79}" destId="{86020527-9DBA-4D17-A6B6-41E0B4BC4C1B}" srcOrd="0" destOrd="0" presId="urn:microsoft.com/office/officeart/2005/8/layout/vList2"/>
    <dgm:cxn modelId="{24BAE5FB-68CE-4220-B43D-ECB3504B08FD}" type="presOf" srcId="{AC9B01BB-11A9-448F-98FC-1A0AB5D66F03}" destId="{63085C96-A646-4FD6-8DF3-E523FBC4865A}" srcOrd="0" destOrd="0" presId="urn:microsoft.com/office/officeart/2005/8/layout/vList2"/>
    <dgm:cxn modelId="{F7D3781B-8365-4FE6-895B-1C3F791C98A9}" type="presParOf" srcId="{63085C96-A646-4FD6-8DF3-E523FBC4865A}" destId="{86020527-9DBA-4D17-A6B6-41E0B4BC4C1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EF00A5-B923-469D-B23A-E7BE37F15280}"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E8C0DB47-005B-4F2D-9FA5-CACC1B0B88A8}">
      <dgm:prSet custT="1"/>
      <dgm:spPr/>
      <dgm:t>
        <a:bodyPr/>
        <a:lstStyle/>
        <a:p>
          <a:r>
            <a:rPr lang="en-US" sz="2400" dirty="0">
              <a:latin typeface="Comic Sans MS" panose="030F0702030302020204" pitchFamily="66" charset="0"/>
            </a:rPr>
            <a:t>System anomalies will cause degradation, impact revenue and user experience.</a:t>
          </a:r>
          <a:endParaRPr lang="zh-CN" sz="2400" dirty="0">
            <a:latin typeface="Comic Sans MS" panose="030F0702030302020204" pitchFamily="66" charset="0"/>
          </a:endParaRPr>
        </a:p>
      </dgm:t>
    </dgm:pt>
    <dgm:pt modelId="{A399BCF3-53F6-4380-8B3E-C45B866A099B}" type="parTrans" cxnId="{21A3F03C-46B6-45EE-AC24-2EDB1E43F8EC}">
      <dgm:prSet/>
      <dgm:spPr/>
      <dgm:t>
        <a:bodyPr/>
        <a:lstStyle/>
        <a:p>
          <a:endParaRPr lang="zh-CN" altLang="en-US"/>
        </a:p>
      </dgm:t>
    </dgm:pt>
    <dgm:pt modelId="{09B7673E-38C3-4CAE-B6E4-F428240824EB}" type="sibTrans" cxnId="{21A3F03C-46B6-45EE-AC24-2EDB1E43F8EC}">
      <dgm:prSet/>
      <dgm:spPr/>
      <dgm:t>
        <a:bodyPr/>
        <a:lstStyle/>
        <a:p>
          <a:endParaRPr lang="zh-CN" altLang="en-US"/>
        </a:p>
      </dgm:t>
    </dgm:pt>
    <dgm:pt modelId="{02D4223E-A710-4409-BB44-789E2B9D9252}" type="pres">
      <dgm:prSet presAssocID="{0DEF00A5-B923-469D-B23A-E7BE37F15280}" presName="linear" presStyleCnt="0">
        <dgm:presLayoutVars>
          <dgm:animLvl val="lvl"/>
          <dgm:resizeHandles val="exact"/>
        </dgm:presLayoutVars>
      </dgm:prSet>
      <dgm:spPr/>
    </dgm:pt>
    <dgm:pt modelId="{210B2109-F97E-4A5F-B4A6-2E51589F848D}" type="pres">
      <dgm:prSet presAssocID="{E8C0DB47-005B-4F2D-9FA5-CACC1B0B88A8}" presName="parentText" presStyleLbl="node1" presStyleIdx="0" presStyleCnt="1">
        <dgm:presLayoutVars>
          <dgm:chMax val="0"/>
          <dgm:bulletEnabled val="1"/>
        </dgm:presLayoutVars>
      </dgm:prSet>
      <dgm:spPr/>
    </dgm:pt>
  </dgm:ptLst>
  <dgm:cxnLst>
    <dgm:cxn modelId="{B823D306-1A51-4DCE-9199-41D6099374E7}" type="presOf" srcId="{0DEF00A5-B923-469D-B23A-E7BE37F15280}" destId="{02D4223E-A710-4409-BB44-789E2B9D9252}" srcOrd="0" destOrd="0" presId="urn:microsoft.com/office/officeart/2005/8/layout/vList2"/>
    <dgm:cxn modelId="{39188D29-3E05-4479-9AC0-CE62F65BE54A}" type="presOf" srcId="{E8C0DB47-005B-4F2D-9FA5-CACC1B0B88A8}" destId="{210B2109-F97E-4A5F-B4A6-2E51589F848D}" srcOrd="0" destOrd="0" presId="urn:microsoft.com/office/officeart/2005/8/layout/vList2"/>
    <dgm:cxn modelId="{21A3F03C-46B6-45EE-AC24-2EDB1E43F8EC}" srcId="{0DEF00A5-B923-469D-B23A-E7BE37F15280}" destId="{E8C0DB47-005B-4F2D-9FA5-CACC1B0B88A8}" srcOrd="0" destOrd="0" parTransId="{A399BCF3-53F6-4380-8B3E-C45B866A099B}" sibTransId="{09B7673E-38C3-4CAE-B6E4-F428240824EB}"/>
    <dgm:cxn modelId="{7ED5A75A-D418-4D5B-A1FB-895995C9E5ED}" type="presParOf" srcId="{02D4223E-A710-4409-BB44-789E2B9D9252}" destId="{210B2109-F97E-4A5F-B4A6-2E51589F84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0256514-54FB-4313-BDCF-ACC8CA352AC3}"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80C2BFD6-5EA9-4931-B017-B153A3070988}">
      <dgm:prSet custT="1"/>
      <dgm:spPr/>
      <dgm:t>
        <a:bodyPr/>
        <a:lstStyle/>
        <a:p>
          <a:r>
            <a:rPr lang="en-US" sz="2800" dirty="0">
              <a:latin typeface="Comic Sans MS" panose="030F0702030302020204" pitchFamily="66" charset="0"/>
            </a:rPr>
            <a:t>Comparison between </a:t>
          </a:r>
          <a:r>
            <a:rPr lang="en-US" sz="2800" dirty="0" err="1">
              <a:latin typeface="Comic Sans MS" panose="030F0702030302020204" pitchFamily="66" charset="0"/>
            </a:rPr>
            <a:t>LogTransfer</a:t>
          </a:r>
          <a:r>
            <a:rPr lang="en-US" sz="2800" dirty="0">
              <a:latin typeface="Comic Sans MS" panose="030F0702030302020204" pitchFamily="66" charset="0"/>
            </a:rPr>
            <a:t> with word2Vec &amp; </a:t>
          </a:r>
          <a:r>
            <a:rPr lang="en-US" sz="2800" dirty="0" err="1">
              <a:latin typeface="Comic Sans MS" panose="030F0702030302020204" pitchFamily="66" charset="0"/>
            </a:rPr>
            <a:t>LogTransfer</a:t>
          </a:r>
          <a:endParaRPr lang="zh-CN" sz="2800" dirty="0">
            <a:latin typeface="Comic Sans MS" panose="030F0702030302020204" pitchFamily="66" charset="0"/>
          </a:endParaRPr>
        </a:p>
      </dgm:t>
    </dgm:pt>
    <dgm:pt modelId="{DB174CFB-F1B2-4AD9-974E-B0A9FAF1EE87}" type="parTrans" cxnId="{216F0714-FD00-4329-B32E-1DED4F94A99D}">
      <dgm:prSet/>
      <dgm:spPr/>
      <dgm:t>
        <a:bodyPr/>
        <a:lstStyle/>
        <a:p>
          <a:endParaRPr lang="zh-CN" altLang="en-US"/>
        </a:p>
      </dgm:t>
    </dgm:pt>
    <dgm:pt modelId="{A78EF343-465F-47A7-A606-1EB3014CBEB5}" type="sibTrans" cxnId="{216F0714-FD00-4329-B32E-1DED4F94A99D}">
      <dgm:prSet/>
      <dgm:spPr/>
      <dgm:t>
        <a:bodyPr/>
        <a:lstStyle/>
        <a:p>
          <a:endParaRPr lang="zh-CN" altLang="en-US"/>
        </a:p>
      </dgm:t>
    </dgm:pt>
    <dgm:pt modelId="{7C673AA1-C6B7-46D1-A3A3-997AF4ADDB05}" type="pres">
      <dgm:prSet presAssocID="{A0256514-54FB-4313-BDCF-ACC8CA352AC3}" presName="linear" presStyleCnt="0">
        <dgm:presLayoutVars>
          <dgm:animLvl val="lvl"/>
          <dgm:resizeHandles val="exact"/>
        </dgm:presLayoutVars>
      </dgm:prSet>
      <dgm:spPr/>
    </dgm:pt>
    <dgm:pt modelId="{8C5DFCAB-C849-4EE5-8D1D-44F14149DDD3}" type="pres">
      <dgm:prSet presAssocID="{80C2BFD6-5EA9-4931-B017-B153A3070988}" presName="parentText" presStyleLbl="node1" presStyleIdx="0" presStyleCnt="1">
        <dgm:presLayoutVars>
          <dgm:chMax val="0"/>
          <dgm:bulletEnabled val="1"/>
        </dgm:presLayoutVars>
      </dgm:prSet>
      <dgm:spPr/>
    </dgm:pt>
  </dgm:ptLst>
  <dgm:cxnLst>
    <dgm:cxn modelId="{216F0714-FD00-4329-B32E-1DED4F94A99D}" srcId="{A0256514-54FB-4313-BDCF-ACC8CA352AC3}" destId="{80C2BFD6-5EA9-4931-B017-B153A3070988}" srcOrd="0" destOrd="0" parTransId="{DB174CFB-F1B2-4AD9-974E-B0A9FAF1EE87}" sibTransId="{A78EF343-465F-47A7-A606-1EB3014CBEB5}"/>
    <dgm:cxn modelId="{9131AE30-6BB3-405B-85E8-D4449A07CA6A}" type="presOf" srcId="{A0256514-54FB-4313-BDCF-ACC8CA352AC3}" destId="{7C673AA1-C6B7-46D1-A3A3-997AF4ADDB05}" srcOrd="0" destOrd="0" presId="urn:microsoft.com/office/officeart/2005/8/layout/vList2"/>
    <dgm:cxn modelId="{EC1096D4-C014-471E-8DFC-189A4BD18702}" type="presOf" srcId="{80C2BFD6-5EA9-4931-B017-B153A3070988}" destId="{8C5DFCAB-C849-4EE5-8D1D-44F14149DDD3}" srcOrd="0" destOrd="0" presId="urn:microsoft.com/office/officeart/2005/8/layout/vList2"/>
    <dgm:cxn modelId="{41E3167F-0EF1-45C1-B7A8-CEC3517F5280}" type="presParOf" srcId="{7C673AA1-C6B7-46D1-A3A3-997AF4ADDB05}" destId="{8C5DFCAB-C849-4EE5-8D1D-44F14149DDD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D85432E-C1FF-4C8D-B9C9-FE2717400C3C}"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9A7310A5-B633-4D28-8649-7D041623B4A8}">
      <dgm:prSet custT="1"/>
      <dgm:spPr/>
      <dgm:t>
        <a:bodyPr/>
        <a:lstStyle/>
        <a:p>
          <a:r>
            <a:rPr lang="en-US" sz="3200" dirty="0">
              <a:latin typeface="Comic Sans MS" panose="030F0702030302020204" pitchFamily="66" charset="0"/>
            </a:rPr>
            <a:t>Evaluation of the transfer learning method</a:t>
          </a:r>
          <a:endParaRPr lang="zh-CN" sz="3200" dirty="0">
            <a:latin typeface="Comic Sans MS" panose="030F0702030302020204" pitchFamily="66" charset="0"/>
          </a:endParaRPr>
        </a:p>
      </dgm:t>
    </dgm:pt>
    <dgm:pt modelId="{6D9CA142-A2EC-4498-B9B3-21D03D0B6A2E}" type="parTrans" cxnId="{83AFA65B-2817-46D6-AE1C-8FEFCCF8B970}">
      <dgm:prSet/>
      <dgm:spPr/>
      <dgm:t>
        <a:bodyPr/>
        <a:lstStyle/>
        <a:p>
          <a:endParaRPr lang="zh-CN" altLang="en-US"/>
        </a:p>
      </dgm:t>
    </dgm:pt>
    <dgm:pt modelId="{B737533A-7078-4C8F-BA56-A5BA688E92A0}" type="sibTrans" cxnId="{83AFA65B-2817-46D6-AE1C-8FEFCCF8B970}">
      <dgm:prSet/>
      <dgm:spPr/>
      <dgm:t>
        <a:bodyPr/>
        <a:lstStyle/>
        <a:p>
          <a:endParaRPr lang="zh-CN" altLang="en-US"/>
        </a:p>
      </dgm:t>
    </dgm:pt>
    <dgm:pt modelId="{48AFD722-447B-47C2-B3E8-F96597C0781C}" type="pres">
      <dgm:prSet presAssocID="{BD85432E-C1FF-4C8D-B9C9-FE2717400C3C}" presName="linear" presStyleCnt="0">
        <dgm:presLayoutVars>
          <dgm:animLvl val="lvl"/>
          <dgm:resizeHandles val="exact"/>
        </dgm:presLayoutVars>
      </dgm:prSet>
      <dgm:spPr/>
    </dgm:pt>
    <dgm:pt modelId="{B7A1E81E-44E4-4984-AAC6-229ACEBF586A}" type="pres">
      <dgm:prSet presAssocID="{9A7310A5-B633-4D28-8649-7D041623B4A8}" presName="parentText" presStyleLbl="node1" presStyleIdx="0" presStyleCnt="1">
        <dgm:presLayoutVars>
          <dgm:chMax val="0"/>
          <dgm:bulletEnabled val="1"/>
        </dgm:presLayoutVars>
      </dgm:prSet>
      <dgm:spPr/>
    </dgm:pt>
  </dgm:ptLst>
  <dgm:cxnLst>
    <dgm:cxn modelId="{A5166907-1975-4A98-AEBC-4201E9276F7E}" type="presOf" srcId="{BD85432E-C1FF-4C8D-B9C9-FE2717400C3C}" destId="{48AFD722-447B-47C2-B3E8-F96597C0781C}" srcOrd="0" destOrd="0" presId="urn:microsoft.com/office/officeart/2005/8/layout/vList2"/>
    <dgm:cxn modelId="{18304D3B-495E-40A0-8ECF-DF056BAE3F84}" type="presOf" srcId="{9A7310A5-B633-4D28-8649-7D041623B4A8}" destId="{B7A1E81E-44E4-4984-AAC6-229ACEBF586A}" srcOrd="0" destOrd="0" presId="urn:microsoft.com/office/officeart/2005/8/layout/vList2"/>
    <dgm:cxn modelId="{83AFA65B-2817-46D6-AE1C-8FEFCCF8B970}" srcId="{BD85432E-C1FF-4C8D-B9C9-FE2717400C3C}" destId="{9A7310A5-B633-4D28-8649-7D041623B4A8}" srcOrd="0" destOrd="0" parTransId="{6D9CA142-A2EC-4498-B9B3-21D03D0B6A2E}" sibTransId="{B737533A-7078-4C8F-BA56-A5BA688E92A0}"/>
    <dgm:cxn modelId="{9E654349-8176-4C50-AD26-62C1C3288520}" type="presParOf" srcId="{48AFD722-447B-47C2-B3E8-F96597C0781C}" destId="{B7A1E81E-44E4-4984-AAC6-229ACEBF586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8A536CD-8487-4CFD-8124-34E6625C3A78}" type="doc">
      <dgm:prSet loTypeId="urn:microsoft.com/office/officeart/2005/8/layout/vList2" loCatId="list" qsTypeId="urn:microsoft.com/office/officeart/2005/8/quickstyle/simple1" qsCatId="simple" csTypeId="urn:microsoft.com/office/officeart/2005/8/colors/accent4_3" csCatId="accent4" phldr="1"/>
      <dgm:spPr/>
      <dgm:t>
        <a:bodyPr/>
        <a:lstStyle/>
        <a:p>
          <a:endParaRPr lang="zh-CN" altLang="en-US"/>
        </a:p>
      </dgm:t>
    </dgm:pt>
    <dgm:pt modelId="{9275034F-A069-42C5-AF83-C28E693AAA59}">
      <dgm:prSet custT="1"/>
      <dgm:spPr/>
      <dgm:t>
        <a:bodyPr/>
        <a:lstStyle/>
        <a:p>
          <a:r>
            <a:rPr lang="en-US" sz="2400" b="1" dirty="0">
              <a:latin typeface="Comic Sans MS" panose="030F0702030302020204" pitchFamily="66" charset="0"/>
            </a:rPr>
            <a:t>A new anomaly detection method</a:t>
          </a:r>
          <a:endParaRPr lang="zh-CN" sz="2400" dirty="0">
            <a:latin typeface="Comic Sans MS" panose="030F0702030302020204" pitchFamily="66" charset="0"/>
          </a:endParaRPr>
        </a:p>
      </dgm:t>
    </dgm:pt>
    <dgm:pt modelId="{FD1AE8C5-240D-4A64-B9AB-B28FFE235076}" type="parTrans" cxnId="{E663D0E8-6288-43A6-BB38-A50FD85EF8F7}">
      <dgm:prSet/>
      <dgm:spPr/>
      <dgm:t>
        <a:bodyPr/>
        <a:lstStyle/>
        <a:p>
          <a:endParaRPr lang="zh-CN" altLang="en-US"/>
        </a:p>
      </dgm:t>
    </dgm:pt>
    <dgm:pt modelId="{EFB34F0B-49A2-45E1-A173-A1742470B49E}" type="sibTrans" cxnId="{E663D0E8-6288-43A6-BB38-A50FD85EF8F7}">
      <dgm:prSet/>
      <dgm:spPr/>
      <dgm:t>
        <a:bodyPr/>
        <a:lstStyle/>
        <a:p>
          <a:endParaRPr lang="zh-CN" altLang="en-US"/>
        </a:p>
      </dgm:t>
    </dgm:pt>
    <dgm:pt modelId="{CF63A081-B5EF-40AD-8627-4AE6EA9AE981}">
      <dgm:prSet custT="1"/>
      <dgm:spPr/>
      <dgm:t>
        <a:bodyPr/>
        <a:lstStyle/>
        <a:p>
          <a:r>
            <a:rPr lang="en-US" sz="1800" dirty="0">
              <a:latin typeface="Comic Sans MS" panose="030F0702030302020204" pitchFamily="66" charset="0"/>
            </a:rPr>
            <a:t>We are the first to apply transfer learning for log anomaly detection</a:t>
          </a:r>
          <a:endParaRPr lang="zh-CN" sz="1800" dirty="0">
            <a:latin typeface="Comic Sans MS" panose="030F0702030302020204" pitchFamily="66" charset="0"/>
          </a:endParaRPr>
        </a:p>
      </dgm:t>
    </dgm:pt>
    <dgm:pt modelId="{B6651695-6656-4713-8477-6752D123A55C}" type="parTrans" cxnId="{BBFD7053-39ED-4CED-90CC-ECDC74F6E58A}">
      <dgm:prSet/>
      <dgm:spPr/>
      <dgm:t>
        <a:bodyPr/>
        <a:lstStyle/>
        <a:p>
          <a:endParaRPr lang="zh-CN" altLang="en-US"/>
        </a:p>
      </dgm:t>
    </dgm:pt>
    <dgm:pt modelId="{65B696B1-A6FB-470E-BA17-76F525CF9865}" type="sibTrans" cxnId="{BBFD7053-39ED-4CED-90CC-ECDC74F6E58A}">
      <dgm:prSet/>
      <dgm:spPr/>
      <dgm:t>
        <a:bodyPr/>
        <a:lstStyle/>
        <a:p>
          <a:endParaRPr lang="zh-CN" altLang="en-US"/>
        </a:p>
      </dgm:t>
    </dgm:pt>
    <dgm:pt modelId="{38E66F91-558F-44F1-A74F-717BA006D085}">
      <dgm:prSet custT="1"/>
      <dgm:spPr/>
      <dgm:t>
        <a:bodyPr/>
        <a:lstStyle/>
        <a:p>
          <a:r>
            <a:rPr lang="en-US" sz="2400" b="1" dirty="0">
              <a:latin typeface="Comic Sans MS" panose="030F0702030302020204" pitchFamily="66" charset="0"/>
            </a:rPr>
            <a:t>A new log representation method</a:t>
          </a:r>
          <a:endParaRPr lang="zh-CN" sz="2400" dirty="0">
            <a:latin typeface="Comic Sans MS" panose="030F0702030302020204" pitchFamily="66" charset="0"/>
          </a:endParaRPr>
        </a:p>
      </dgm:t>
    </dgm:pt>
    <dgm:pt modelId="{ADD48AA6-E30B-4DF5-862E-5F68A8F435AF}" type="parTrans" cxnId="{9CEF9733-BD9B-40BA-BF7E-2C5EF262999B}">
      <dgm:prSet/>
      <dgm:spPr/>
      <dgm:t>
        <a:bodyPr/>
        <a:lstStyle/>
        <a:p>
          <a:endParaRPr lang="zh-CN" altLang="en-US"/>
        </a:p>
      </dgm:t>
    </dgm:pt>
    <dgm:pt modelId="{233BFC47-B3E9-4089-81E0-667DEF910D56}" type="sibTrans" cxnId="{9CEF9733-BD9B-40BA-BF7E-2C5EF262999B}">
      <dgm:prSet/>
      <dgm:spPr/>
      <dgm:t>
        <a:bodyPr/>
        <a:lstStyle/>
        <a:p>
          <a:endParaRPr lang="zh-CN" altLang="en-US"/>
        </a:p>
      </dgm:t>
    </dgm:pt>
    <dgm:pt modelId="{26C614F7-D9C7-49C7-9C68-1CB41BCECF32}">
      <dgm:prSet custT="1"/>
      <dgm:spPr/>
      <dgm:t>
        <a:bodyPr/>
        <a:lstStyle/>
        <a:p>
          <a:r>
            <a:rPr lang="en-US" sz="1800">
              <a:latin typeface="Comic Sans MS" panose="030F0702030302020204" pitchFamily="66" charset="0"/>
            </a:rPr>
            <a:t>We propose to use Glove to construct logs’ representations to accurately measure the similarities of cross-system logs.</a:t>
          </a:r>
          <a:endParaRPr lang="zh-CN" sz="1800">
            <a:latin typeface="Comic Sans MS" panose="030F0702030302020204" pitchFamily="66" charset="0"/>
          </a:endParaRPr>
        </a:p>
      </dgm:t>
    </dgm:pt>
    <dgm:pt modelId="{12149A51-CB3E-4241-93A0-7B22DCF5E2B9}" type="parTrans" cxnId="{7684509E-457D-42A9-883D-DD9A17B6376E}">
      <dgm:prSet/>
      <dgm:spPr/>
      <dgm:t>
        <a:bodyPr/>
        <a:lstStyle/>
        <a:p>
          <a:endParaRPr lang="zh-CN" altLang="en-US"/>
        </a:p>
      </dgm:t>
    </dgm:pt>
    <dgm:pt modelId="{EAF3E4C5-2BF6-4AB8-889C-8769EB8EAEC6}" type="sibTrans" cxnId="{7684509E-457D-42A9-883D-DD9A17B6376E}">
      <dgm:prSet/>
      <dgm:spPr/>
      <dgm:t>
        <a:bodyPr/>
        <a:lstStyle/>
        <a:p>
          <a:endParaRPr lang="zh-CN" altLang="en-US"/>
        </a:p>
      </dgm:t>
    </dgm:pt>
    <dgm:pt modelId="{2AA6EDA9-4284-4043-85B4-30B738AEAD60}">
      <dgm:prSet custT="1"/>
      <dgm:spPr/>
      <dgm:t>
        <a:bodyPr/>
        <a:lstStyle/>
        <a:p>
          <a:r>
            <a:rPr lang="en-US" sz="2400" b="1">
              <a:latin typeface="Comic Sans MS" panose="030F0702030302020204" pitchFamily="66" charset="0"/>
            </a:rPr>
            <a:t>A new transfer learning approach</a:t>
          </a:r>
          <a:endParaRPr lang="zh-CN" sz="2400">
            <a:latin typeface="Comic Sans MS" panose="030F0702030302020204" pitchFamily="66" charset="0"/>
          </a:endParaRPr>
        </a:p>
      </dgm:t>
    </dgm:pt>
    <dgm:pt modelId="{EA0E97A1-787B-476C-91D9-16EC1B5DFFCA}" type="parTrans" cxnId="{B84A84C1-A0FF-42A7-8D59-C61F0E17B673}">
      <dgm:prSet/>
      <dgm:spPr/>
      <dgm:t>
        <a:bodyPr/>
        <a:lstStyle/>
        <a:p>
          <a:endParaRPr lang="zh-CN" altLang="en-US"/>
        </a:p>
      </dgm:t>
    </dgm:pt>
    <dgm:pt modelId="{3B152442-E10C-48EC-BA3D-D27297812701}" type="sibTrans" cxnId="{B84A84C1-A0FF-42A7-8D59-C61F0E17B673}">
      <dgm:prSet/>
      <dgm:spPr/>
      <dgm:t>
        <a:bodyPr/>
        <a:lstStyle/>
        <a:p>
          <a:endParaRPr lang="zh-CN" altLang="en-US"/>
        </a:p>
      </dgm:t>
    </dgm:pt>
    <dgm:pt modelId="{FAEF2AF0-1C57-452E-8BA6-474355F2ADB0}">
      <dgm:prSet custT="1"/>
      <dgm:spPr/>
      <dgm:t>
        <a:bodyPr/>
        <a:lstStyle/>
        <a:p>
          <a:r>
            <a:rPr lang="en-US" sz="1800">
              <a:latin typeface="Comic Sans MS" panose="030F0702030302020204" pitchFamily="66" charset="0"/>
            </a:rPr>
            <a:t>We propose a novel transfer learning approach that shares fully connected networks between source and target systems, addressing the impact induced by the noises in log sequences.</a:t>
          </a:r>
          <a:endParaRPr lang="zh-CN" sz="1800">
            <a:latin typeface="Comic Sans MS" panose="030F0702030302020204" pitchFamily="66" charset="0"/>
          </a:endParaRPr>
        </a:p>
      </dgm:t>
    </dgm:pt>
    <dgm:pt modelId="{09623A42-A47B-4D48-B959-EEDB298329A6}" type="parTrans" cxnId="{E7C15BD6-5983-47F1-B024-1EF6F3E06BB6}">
      <dgm:prSet/>
      <dgm:spPr/>
      <dgm:t>
        <a:bodyPr/>
        <a:lstStyle/>
        <a:p>
          <a:endParaRPr lang="zh-CN" altLang="en-US"/>
        </a:p>
      </dgm:t>
    </dgm:pt>
    <dgm:pt modelId="{158B6A6B-15AF-442A-8666-A08C805D20E1}" type="sibTrans" cxnId="{E7C15BD6-5983-47F1-B024-1EF6F3E06BB6}">
      <dgm:prSet/>
      <dgm:spPr/>
      <dgm:t>
        <a:bodyPr/>
        <a:lstStyle/>
        <a:p>
          <a:endParaRPr lang="zh-CN" altLang="en-US"/>
        </a:p>
      </dgm:t>
    </dgm:pt>
    <dgm:pt modelId="{8CE1A2D2-75B9-4F8B-B88A-BFADF238CCAE}">
      <dgm:prSet custT="1"/>
      <dgm:spPr/>
      <dgm:t>
        <a:bodyPr/>
        <a:lstStyle/>
        <a:p>
          <a:r>
            <a:rPr lang="en-US" sz="2400" b="1">
              <a:latin typeface="Comic Sans MS" panose="030F0702030302020204" pitchFamily="66" charset="0"/>
            </a:rPr>
            <a:t>An extensive evaluation</a:t>
          </a:r>
          <a:endParaRPr lang="zh-CN" sz="2400">
            <a:latin typeface="Comic Sans MS" panose="030F0702030302020204" pitchFamily="66" charset="0"/>
          </a:endParaRPr>
        </a:p>
      </dgm:t>
    </dgm:pt>
    <dgm:pt modelId="{4C89FEBF-A484-4A77-906A-C95712B1B194}" type="parTrans" cxnId="{B4E3624A-5437-4530-9ABB-73D87ED95CC6}">
      <dgm:prSet/>
      <dgm:spPr/>
      <dgm:t>
        <a:bodyPr/>
        <a:lstStyle/>
        <a:p>
          <a:endParaRPr lang="zh-CN" altLang="en-US"/>
        </a:p>
      </dgm:t>
    </dgm:pt>
    <dgm:pt modelId="{8C4D8086-76C7-47FD-BEEA-4DB87DC24757}" type="sibTrans" cxnId="{B4E3624A-5437-4530-9ABB-73D87ED95CC6}">
      <dgm:prSet/>
      <dgm:spPr/>
      <dgm:t>
        <a:bodyPr/>
        <a:lstStyle/>
        <a:p>
          <a:endParaRPr lang="zh-CN" altLang="en-US"/>
        </a:p>
      </dgm:t>
    </dgm:pt>
    <dgm:pt modelId="{21CFD1C2-D217-406C-B980-E84E4AE61EB5}">
      <dgm:prSet custT="1"/>
      <dgm:spPr/>
      <dgm:t>
        <a:bodyPr/>
        <a:lstStyle/>
        <a:p>
          <a:r>
            <a:rPr lang="en-US" sz="1800" dirty="0">
              <a:latin typeface="Comic Sans MS" panose="030F0702030302020204" pitchFamily="66" charset="0"/>
            </a:rPr>
            <a:t>We have conducted extensive evaluation experiments using real-world logs to demonstrate </a:t>
          </a:r>
          <a:r>
            <a:rPr lang="en-US" sz="1800" dirty="0" err="1">
              <a:latin typeface="Comic Sans MS" panose="030F0702030302020204" pitchFamily="66" charset="0"/>
            </a:rPr>
            <a:t>LogTransfer’s</a:t>
          </a:r>
          <a:r>
            <a:rPr lang="en-US" sz="1800" dirty="0">
              <a:latin typeface="Comic Sans MS" panose="030F0702030302020204" pitchFamily="66" charset="0"/>
            </a:rPr>
            <a:t> performance.</a:t>
          </a:r>
          <a:endParaRPr lang="zh-CN" sz="1800" dirty="0">
            <a:latin typeface="Comic Sans MS" panose="030F0702030302020204" pitchFamily="66" charset="0"/>
          </a:endParaRPr>
        </a:p>
      </dgm:t>
    </dgm:pt>
    <dgm:pt modelId="{9AC97FCA-DF0F-411C-8A7F-32B5BF6BCC09}" type="parTrans" cxnId="{04FB5CB3-1470-4D56-92A1-151302F4980A}">
      <dgm:prSet/>
      <dgm:spPr/>
      <dgm:t>
        <a:bodyPr/>
        <a:lstStyle/>
        <a:p>
          <a:endParaRPr lang="zh-CN" altLang="en-US"/>
        </a:p>
      </dgm:t>
    </dgm:pt>
    <dgm:pt modelId="{79F8ECC6-15B2-4773-916E-F765FF5BD8F1}" type="sibTrans" cxnId="{04FB5CB3-1470-4D56-92A1-151302F4980A}">
      <dgm:prSet/>
      <dgm:spPr/>
      <dgm:t>
        <a:bodyPr/>
        <a:lstStyle/>
        <a:p>
          <a:endParaRPr lang="zh-CN" altLang="en-US"/>
        </a:p>
      </dgm:t>
    </dgm:pt>
    <dgm:pt modelId="{2BD74E9D-48E4-4180-962E-98B20EEDD8F6}">
      <dgm:prSet custT="1"/>
      <dgm:spPr/>
      <dgm:t>
        <a:bodyPr/>
        <a:lstStyle/>
        <a:p>
          <a:r>
            <a:rPr lang="en-US" sz="1800" dirty="0">
              <a:latin typeface="Comic Sans MS" panose="030F0702030302020204" pitchFamily="66" charset="0"/>
            </a:rPr>
            <a:t>We identify the challenges lying in that for a large software service.</a:t>
          </a:r>
          <a:endParaRPr lang="zh-CN" sz="1800" dirty="0">
            <a:latin typeface="Comic Sans MS" panose="030F0702030302020204" pitchFamily="66" charset="0"/>
          </a:endParaRPr>
        </a:p>
      </dgm:t>
    </dgm:pt>
    <dgm:pt modelId="{B9AAF92F-3D14-41C1-8388-09596AA10C26}" type="parTrans" cxnId="{F3B944FB-C2D2-4030-8BCF-4CDED4B151F1}">
      <dgm:prSet/>
      <dgm:spPr/>
    </dgm:pt>
    <dgm:pt modelId="{86AECBEC-1836-47F6-AE8C-F4695059ED18}" type="sibTrans" cxnId="{F3B944FB-C2D2-4030-8BCF-4CDED4B151F1}">
      <dgm:prSet/>
      <dgm:spPr/>
    </dgm:pt>
    <dgm:pt modelId="{209A2998-0E58-4ABC-8EB9-EEAA825F57A4}" type="pres">
      <dgm:prSet presAssocID="{18A536CD-8487-4CFD-8124-34E6625C3A78}" presName="linear" presStyleCnt="0">
        <dgm:presLayoutVars>
          <dgm:animLvl val="lvl"/>
          <dgm:resizeHandles val="exact"/>
        </dgm:presLayoutVars>
      </dgm:prSet>
      <dgm:spPr/>
    </dgm:pt>
    <dgm:pt modelId="{BEC05A87-7DA9-4D6C-B8FC-1D7AE6F23839}" type="pres">
      <dgm:prSet presAssocID="{9275034F-A069-42C5-AF83-C28E693AAA59}" presName="parentText" presStyleLbl="node1" presStyleIdx="0" presStyleCnt="4">
        <dgm:presLayoutVars>
          <dgm:chMax val="0"/>
          <dgm:bulletEnabled val="1"/>
        </dgm:presLayoutVars>
      </dgm:prSet>
      <dgm:spPr/>
    </dgm:pt>
    <dgm:pt modelId="{03551400-BDF7-4F57-B473-8646DCDB480C}" type="pres">
      <dgm:prSet presAssocID="{9275034F-A069-42C5-AF83-C28E693AAA59}" presName="childText" presStyleLbl="revTx" presStyleIdx="0" presStyleCnt="4">
        <dgm:presLayoutVars>
          <dgm:bulletEnabled val="1"/>
        </dgm:presLayoutVars>
      </dgm:prSet>
      <dgm:spPr/>
    </dgm:pt>
    <dgm:pt modelId="{77213072-B412-413D-9CB5-4EBAF508FDA9}" type="pres">
      <dgm:prSet presAssocID="{38E66F91-558F-44F1-A74F-717BA006D085}" presName="parentText" presStyleLbl="node1" presStyleIdx="1" presStyleCnt="4">
        <dgm:presLayoutVars>
          <dgm:chMax val="0"/>
          <dgm:bulletEnabled val="1"/>
        </dgm:presLayoutVars>
      </dgm:prSet>
      <dgm:spPr/>
    </dgm:pt>
    <dgm:pt modelId="{F14CD75A-6B4D-4C50-9C05-C05977CEE4EA}" type="pres">
      <dgm:prSet presAssocID="{38E66F91-558F-44F1-A74F-717BA006D085}" presName="childText" presStyleLbl="revTx" presStyleIdx="1" presStyleCnt="4">
        <dgm:presLayoutVars>
          <dgm:bulletEnabled val="1"/>
        </dgm:presLayoutVars>
      </dgm:prSet>
      <dgm:spPr/>
    </dgm:pt>
    <dgm:pt modelId="{54305EB3-4F44-41A8-AE84-CA1C722FAB21}" type="pres">
      <dgm:prSet presAssocID="{2AA6EDA9-4284-4043-85B4-30B738AEAD60}" presName="parentText" presStyleLbl="node1" presStyleIdx="2" presStyleCnt="4">
        <dgm:presLayoutVars>
          <dgm:chMax val="0"/>
          <dgm:bulletEnabled val="1"/>
        </dgm:presLayoutVars>
      </dgm:prSet>
      <dgm:spPr/>
    </dgm:pt>
    <dgm:pt modelId="{693E1877-C7C4-4F10-B262-1A9E219D07E1}" type="pres">
      <dgm:prSet presAssocID="{2AA6EDA9-4284-4043-85B4-30B738AEAD60}" presName="childText" presStyleLbl="revTx" presStyleIdx="2" presStyleCnt="4">
        <dgm:presLayoutVars>
          <dgm:bulletEnabled val="1"/>
        </dgm:presLayoutVars>
      </dgm:prSet>
      <dgm:spPr/>
    </dgm:pt>
    <dgm:pt modelId="{08FD20BD-71F0-4E94-9948-9F8958DF8B53}" type="pres">
      <dgm:prSet presAssocID="{8CE1A2D2-75B9-4F8B-B88A-BFADF238CCAE}" presName="parentText" presStyleLbl="node1" presStyleIdx="3" presStyleCnt="4">
        <dgm:presLayoutVars>
          <dgm:chMax val="0"/>
          <dgm:bulletEnabled val="1"/>
        </dgm:presLayoutVars>
      </dgm:prSet>
      <dgm:spPr/>
    </dgm:pt>
    <dgm:pt modelId="{8FDC5EA3-51EA-42A0-A20C-8DCF3885C439}" type="pres">
      <dgm:prSet presAssocID="{8CE1A2D2-75B9-4F8B-B88A-BFADF238CCAE}" presName="childText" presStyleLbl="revTx" presStyleIdx="3" presStyleCnt="4">
        <dgm:presLayoutVars>
          <dgm:bulletEnabled val="1"/>
        </dgm:presLayoutVars>
      </dgm:prSet>
      <dgm:spPr/>
    </dgm:pt>
  </dgm:ptLst>
  <dgm:cxnLst>
    <dgm:cxn modelId="{9CEF9733-BD9B-40BA-BF7E-2C5EF262999B}" srcId="{18A536CD-8487-4CFD-8124-34E6625C3A78}" destId="{38E66F91-558F-44F1-A74F-717BA006D085}" srcOrd="1" destOrd="0" parTransId="{ADD48AA6-E30B-4DF5-862E-5F68A8F435AF}" sibTransId="{233BFC47-B3E9-4089-81E0-667DEF910D56}"/>
    <dgm:cxn modelId="{1B83A55C-B8D2-4377-8F28-8C51054D7A1E}" type="presOf" srcId="{21CFD1C2-D217-406C-B980-E84E4AE61EB5}" destId="{8FDC5EA3-51EA-42A0-A20C-8DCF3885C439}" srcOrd="0" destOrd="0" presId="urn:microsoft.com/office/officeart/2005/8/layout/vList2"/>
    <dgm:cxn modelId="{B1407C63-7FC1-4250-95D3-0AACD55E0B34}" type="presOf" srcId="{8CE1A2D2-75B9-4F8B-B88A-BFADF238CCAE}" destId="{08FD20BD-71F0-4E94-9948-9F8958DF8B53}" srcOrd="0" destOrd="0" presId="urn:microsoft.com/office/officeart/2005/8/layout/vList2"/>
    <dgm:cxn modelId="{F7BF9164-1577-4BB1-858F-A3595340BAF9}" type="presOf" srcId="{FAEF2AF0-1C57-452E-8BA6-474355F2ADB0}" destId="{693E1877-C7C4-4F10-B262-1A9E219D07E1}" srcOrd="0" destOrd="0" presId="urn:microsoft.com/office/officeart/2005/8/layout/vList2"/>
    <dgm:cxn modelId="{B4E3624A-5437-4530-9ABB-73D87ED95CC6}" srcId="{18A536CD-8487-4CFD-8124-34E6625C3A78}" destId="{8CE1A2D2-75B9-4F8B-B88A-BFADF238CCAE}" srcOrd="3" destOrd="0" parTransId="{4C89FEBF-A484-4A77-906A-C95712B1B194}" sibTransId="{8C4D8086-76C7-47FD-BEEA-4DB87DC24757}"/>
    <dgm:cxn modelId="{BBFD7053-39ED-4CED-90CC-ECDC74F6E58A}" srcId="{9275034F-A069-42C5-AF83-C28E693AAA59}" destId="{CF63A081-B5EF-40AD-8627-4AE6EA9AE981}" srcOrd="0" destOrd="0" parTransId="{B6651695-6656-4713-8477-6752D123A55C}" sibTransId="{65B696B1-A6FB-470E-BA17-76F525CF9865}"/>
    <dgm:cxn modelId="{24789656-BC79-4C8C-A2D4-45744D3659F9}" type="presOf" srcId="{2BD74E9D-48E4-4180-962E-98B20EEDD8F6}" destId="{03551400-BDF7-4F57-B473-8646DCDB480C}" srcOrd="0" destOrd="1" presId="urn:microsoft.com/office/officeart/2005/8/layout/vList2"/>
    <dgm:cxn modelId="{45BBB494-A8C5-4FA7-99AE-2A74B15537DE}" type="presOf" srcId="{18A536CD-8487-4CFD-8124-34E6625C3A78}" destId="{209A2998-0E58-4ABC-8EB9-EEAA825F57A4}" srcOrd="0" destOrd="0" presId="urn:microsoft.com/office/officeart/2005/8/layout/vList2"/>
    <dgm:cxn modelId="{6BF3EE94-8331-4DE1-A1C3-455E50A98343}" type="presOf" srcId="{26C614F7-D9C7-49C7-9C68-1CB41BCECF32}" destId="{F14CD75A-6B4D-4C50-9C05-C05977CEE4EA}" srcOrd="0" destOrd="0" presId="urn:microsoft.com/office/officeart/2005/8/layout/vList2"/>
    <dgm:cxn modelId="{7684509E-457D-42A9-883D-DD9A17B6376E}" srcId="{38E66F91-558F-44F1-A74F-717BA006D085}" destId="{26C614F7-D9C7-49C7-9C68-1CB41BCECF32}" srcOrd="0" destOrd="0" parTransId="{12149A51-CB3E-4241-93A0-7B22DCF5E2B9}" sibTransId="{EAF3E4C5-2BF6-4AB8-889C-8769EB8EAEC6}"/>
    <dgm:cxn modelId="{9B608DA4-CCDA-4B4D-9F90-8830BEBED01D}" type="presOf" srcId="{38E66F91-558F-44F1-A74F-717BA006D085}" destId="{77213072-B412-413D-9CB5-4EBAF508FDA9}" srcOrd="0" destOrd="0" presId="urn:microsoft.com/office/officeart/2005/8/layout/vList2"/>
    <dgm:cxn modelId="{04FB5CB3-1470-4D56-92A1-151302F4980A}" srcId="{8CE1A2D2-75B9-4F8B-B88A-BFADF238CCAE}" destId="{21CFD1C2-D217-406C-B980-E84E4AE61EB5}" srcOrd="0" destOrd="0" parTransId="{9AC97FCA-DF0F-411C-8A7F-32B5BF6BCC09}" sibTransId="{79F8ECC6-15B2-4773-916E-F765FF5BD8F1}"/>
    <dgm:cxn modelId="{C0411BBC-4778-484A-B756-1D48BBC54FAF}" type="presOf" srcId="{2AA6EDA9-4284-4043-85B4-30B738AEAD60}" destId="{54305EB3-4F44-41A8-AE84-CA1C722FAB21}" srcOrd="0" destOrd="0" presId="urn:microsoft.com/office/officeart/2005/8/layout/vList2"/>
    <dgm:cxn modelId="{B84A84C1-A0FF-42A7-8D59-C61F0E17B673}" srcId="{18A536CD-8487-4CFD-8124-34E6625C3A78}" destId="{2AA6EDA9-4284-4043-85B4-30B738AEAD60}" srcOrd="2" destOrd="0" parTransId="{EA0E97A1-787B-476C-91D9-16EC1B5DFFCA}" sibTransId="{3B152442-E10C-48EC-BA3D-D27297812701}"/>
    <dgm:cxn modelId="{E7C15BD6-5983-47F1-B024-1EF6F3E06BB6}" srcId="{2AA6EDA9-4284-4043-85B4-30B738AEAD60}" destId="{FAEF2AF0-1C57-452E-8BA6-474355F2ADB0}" srcOrd="0" destOrd="0" parTransId="{09623A42-A47B-4D48-B959-EEDB298329A6}" sibTransId="{158B6A6B-15AF-442A-8666-A08C805D20E1}"/>
    <dgm:cxn modelId="{F2D47EE1-9DAC-48A9-AFF7-FD73F6CD4929}" type="presOf" srcId="{CF63A081-B5EF-40AD-8627-4AE6EA9AE981}" destId="{03551400-BDF7-4F57-B473-8646DCDB480C}" srcOrd="0" destOrd="0" presId="urn:microsoft.com/office/officeart/2005/8/layout/vList2"/>
    <dgm:cxn modelId="{E663D0E8-6288-43A6-BB38-A50FD85EF8F7}" srcId="{18A536CD-8487-4CFD-8124-34E6625C3A78}" destId="{9275034F-A069-42C5-AF83-C28E693AAA59}" srcOrd="0" destOrd="0" parTransId="{FD1AE8C5-240D-4A64-B9AB-B28FFE235076}" sibTransId="{EFB34F0B-49A2-45E1-A173-A1742470B49E}"/>
    <dgm:cxn modelId="{752EE3F9-9362-4691-AD6B-561A3BEEE9C5}" type="presOf" srcId="{9275034F-A069-42C5-AF83-C28E693AAA59}" destId="{BEC05A87-7DA9-4D6C-B8FC-1D7AE6F23839}" srcOrd="0" destOrd="0" presId="urn:microsoft.com/office/officeart/2005/8/layout/vList2"/>
    <dgm:cxn modelId="{F3B944FB-C2D2-4030-8BCF-4CDED4B151F1}" srcId="{9275034F-A069-42C5-AF83-C28E693AAA59}" destId="{2BD74E9D-48E4-4180-962E-98B20EEDD8F6}" srcOrd="1" destOrd="0" parTransId="{B9AAF92F-3D14-41C1-8388-09596AA10C26}" sibTransId="{86AECBEC-1836-47F6-AE8C-F4695059ED18}"/>
    <dgm:cxn modelId="{8BC9C572-93F7-4569-A20D-9B6CF658EC21}" type="presParOf" srcId="{209A2998-0E58-4ABC-8EB9-EEAA825F57A4}" destId="{BEC05A87-7DA9-4D6C-B8FC-1D7AE6F23839}" srcOrd="0" destOrd="0" presId="urn:microsoft.com/office/officeart/2005/8/layout/vList2"/>
    <dgm:cxn modelId="{E58501C8-9450-42D6-9186-8E5280BC746C}" type="presParOf" srcId="{209A2998-0E58-4ABC-8EB9-EEAA825F57A4}" destId="{03551400-BDF7-4F57-B473-8646DCDB480C}" srcOrd="1" destOrd="0" presId="urn:microsoft.com/office/officeart/2005/8/layout/vList2"/>
    <dgm:cxn modelId="{0FAA2D3F-D31E-4604-9862-828B8F965413}" type="presParOf" srcId="{209A2998-0E58-4ABC-8EB9-EEAA825F57A4}" destId="{77213072-B412-413D-9CB5-4EBAF508FDA9}" srcOrd="2" destOrd="0" presId="urn:microsoft.com/office/officeart/2005/8/layout/vList2"/>
    <dgm:cxn modelId="{65FA77AB-8805-4809-90C5-86CFEFFC88B7}" type="presParOf" srcId="{209A2998-0E58-4ABC-8EB9-EEAA825F57A4}" destId="{F14CD75A-6B4D-4C50-9C05-C05977CEE4EA}" srcOrd="3" destOrd="0" presId="urn:microsoft.com/office/officeart/2005/8/layout/vList2"/>
    <dgm:cxn modelId="{A724D0B2-E2E1-4FD5-B78D-4A4F711F3974}" type="presParOf" srcId="{209A2998-0E58-4ABC-8EB9-EEAA825F57A4}" destId="{54305EB3-4F44-41A8-AE84-CA1C722FAB21}" srcOrd="4" destOrd="0" presId="urn:microsoft.com/office/officeart/2005/8/layout/vList2"/>
    <dgm:cxn modelId="{EB887619-11F2-4333-90CA-AAFACC12A7C2}" type="presParOf" srcId="{209A2998-0E58-4ABC-8EB9-EEAA825F57A4}" destId="{693E1877-C7C4-4F10-B262-1A9E219D07E1}" srcOrd="5" destOrd="0" presId="urn:microsoft.com/office/officeart/2005/8/layout/vList2"/>
    <dgm:cxn modelId="{8755562A-CB70-47D9-848D-89F5937385E0}" type="presParOf" srcId="{209A2998-0E58-4ABC-8EB9-EEAA825F57A4}" destId="{08FD20BD-71F0-4E94-9948-9F8958DF8B53}" srcOrd="6" destOrd="0" presId="urn:microsoft.com/office/officeart/2005/8/layout/vList2"/>
    <dgm:cxn modelId="{5CC04AD4-C978-4B9B-8C77-84B589DAC520}" type="presParOf" srcId="{209A2998-0E58-4ABC-8EB9-EEAA825F57A4}" destId="{8FDC5EA3-51EA-42A0-A20C-8DCF3885C43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5FE175-1648-42B8-A4C1-C01BEF414155}"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EF006836-B179-4501-A357-EAF3F7BE0729}">
      <dgm:prSet custT="1"/>
      <dgm:spPr/>
      <dgm:t>
        <a:bodyPr/>
        <a:lstStyle/>
        <a:p>
          <a:r>
            <a:rPr lang="en-US" sz="2000" dirty="0">
              <a:latin typeface="Comic Sans MS" panose="030F0702030302020204" pitchFamily="66" charset="0"/>
            </a:rPr>
            <a:t>How to comprehensively and precisely detect anomalies has brought about widespread attention</a:t>
          </a:r>
          <a:r>
            <a:rPr lang="zh-CN" sz="2000" dirty="0">
              <a:latin typeface="Comic Sans MS" panose="030F0702030302020204" pitchFamily="66" charset="0"/>
            </a:rPr>
            <a:t>！</a:t>
          </a:r>
        </a:p>
      </dgm:t>
    </dgm:pt>
    <dgm:pt modelId="{6B600B53-6690-4EC6-9027-5B2EE97E45B5}" type="parTrans" cxnId="{546BCBAB-D116-46EB-BD19-E80710A74C2E}">
      <dgm:prSet/>
      <dgm:spPr/>
      <dgm:t>
        <a:bodyPr/>
        <a:lstStyle/>
        <a:p>
          <a:endParaRPr lang="zh-CN" altLang="en-US"/>
        </a:p>
      </dgm:t>
    </dgm:pt>
    <dgm:pt modelId="{7D685083-2DE7-40CB-B24D-C2D657DD12CE}" type="sibTrans" cxnId="{546BCBAB-D116-46EB-BD19-E80710A74C2E}">
      <dgm:prSet/>
      <dgm:spPr/>
      <dgm:t>
        <a:bodyPr/>
        <a:lstStyle/>
        <a:p>
          <a:endParaRPr lang="zh-CN" altLang="en-US"/>
        </a:p>
      </dgm:t>
    </dgm:pt>
    <dgm:pt modelId="{415FE8AE-A775-4FD6-85DE-E38089CFFB0B}" type="pres">
      <dgm:prSet presAssocID="{DD5FE175-1648-42B8-A4C1-C01BEF414155}" presName="linear" presStyleCnt="0">
        <dgm:presLayoutVars>
          <dgm:animLvl val="lvl"/>
          <dgm:resizeHandles val="exact"/>
        </dgm:presLayoutVars>
      </dgm:prSet>
      <dgm:spPr/>
    </dgm:pt>
    <dgm:pt modelId="{5CD91857-69FC-4214-AF71-88F47D4812CA}" type="pres">
      <dgm:prSet presAssocID="{EF006836-B179-4501-A357-EAF3F7BE0729}" presName="parentText" presStyleLbl="node1" presStyleIdx="0" presStyleCnt="1">
        <dgm:presLayoutVars>
          <dgm:chMax val="0"/>
          <dgm:bulletEnabled val="1"/>
        </dgm:presLayoutVars>
      </dgm:prSet>
      <dgm:spPr/>
    </dgm:pt>
  </dgm:ptLst>
  <dgm:cxnLst>
    <dgm:cxn modelId="{848ABE2D-7565-475B-8D5E-09EEE1465789}" type="presOf" srcId="{DD5FE175-1648-42B8-A4C1-C01BEF414155}" destId="{415FE8AE-A775-4FD6-85DE-E38089CFFB0B}" srcOrd="0" destOrd="0" presId="urn:microsoft.com/office/officeart/2005/8/layout/vList2"/>
    <dgm:cxn modelId="{546BCBAB-D116-46EB-BD19-E80710A74C2E}" srcId="{DD5FE175-1648-42B8-A4C1-C01BEF414155}" destId="{EF006836-B179-4501-A357-EAF3F7BE0729}" srcOrd="0" destOrd="0" parTransId="{6B600B53-6690-4EC6-9027-5B2EE97E45B5}" sibTransId="{7D685083-2DE7-40CB-B24D-C2D657DD12CE}"/>
    <dgm:cxn modelId="{420131E4-4A46-4F36-8289-4BF34A5CD5A8}" type="presOf" srcId="{EF006836-B179-4501-A357-EAF3F7BE0729}" destId="{5CD91857-69FC-4214-AF71-88F47D4812CA}" srcOrd="0" destOrd="0" presId="urn:microsoft.com/office/officeart/2005/8/layout/vList2"/>
    <dgm:cxn modelId="{58DB6F9A-7963-456B-AFF6-F6982570BF8A}" type="presParOf" srcId="{415FE8AE-A775-4FD6-85DE-E38089CFFB0B}" destId="{5CD91857-69FC-4214-AF71-88F47D4812CA}"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0BCAB8-4157-4A5E-9C84-611095A77B85}"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zh-CN" altLang="en-US"/>
        </a:p>
      </dgm:t>
    </dgm:pt>
    <dgm:pt modelId="{7D81C177-14EC-497D-B450-1EB49FD04E11}">
      <dgm:prSet custT="1"/>
      <dgm:spPr/>
      <dgm:t>
        <a:bodyPr/>
        <a:lstStyle/>
        <a:p>
          <a:r>
            <a:rPr lang="en-US" sz="2400" dirty="0">
              <a:latin typeface="Comic Sans MS" panose="030F0702030302020204" pitchFamily="66" charset="0"/>
            </a:rPr>
            <a:t>An instance of a system anomaly</a:t>
          </a:r>
          <a:endParaRPr lang="zh-CN" sz="2400" dirty="0">
            <a:latin typeface="Comic Sans MS" panose="030F0702030302020204" pitchFamily="66" charset="0"/>
          </a:endParaRPr>
        </a:p>
      </dgm:t>
    </dgm:pt>
    <dgm:pt modelId="{F45EC7D0-6DEC-48E9-AFE3-B9F309075381}" type="parTrans" cxnId="{9799B582-6FC3-4EAA-897B-E3FE26DE5AF3}">
      <dgm:prSet/>
      <dgm:spPr/>
      <dgm:t>
        <a:bodyPr/>
        <a:lstStyle/>
        <a:p>
          <a:endParaRPr lang="zh-CN" altLang="en-US"/>
        </a:p>
      </dgm:t>
    </dgm:pt>
    <dgm:pt modelId="{69D446AF-4490-45D0-B67B-7838A47F8625}" type="sibTrans" cxnId="{9799B582-6FC3-4EAA-897B-E3FE26DE5AF3}">
      <dgm:prSet/>
      <dgm:spPr/>
      <dgm:t>
        <a:bodyPr/>
        <a:lstStyle/>
        <a:p>
          <a:endParaRPr lang="zh-CN" altLang="en-US"/>
        </a:p>
      </dgm:t>
    </dgm:pt>
    <dgm:pt modelId="{747A2ECA-39BF-4416-8524-69369EFA9A79}" type="pres">
      <dgm:prSet presAssocID="{080BCAB8-4157-4A5E-9C84-611095A77B85}" presName="linear" presStyleCnt="0">
        <dgm:presLayoutVars>
          <dgm:dir/>
          <dgm:animLvl val="lvl"/>
          <dgm:resizeHandles val="exact"/>
        </dgm:presLayoutVars>
      </dgm:prSet>
      <dgm:spPr/>
    </dgm:pt>
    <dgm:pt modelId="{67197229-44C8-465A-AFF0-DF28979BC4B1}" type="pres">
      <dgm:prSet presAssocID="{7D81C177-14EC-497D-B450-1EB49FD04E11}" presName="parentLin" presStyleCnt="0"/>
      <dgm:spPr/>
    </dgm:pt>
    <dgm:pt modelId="{33BF51C8-0498-49D9-8DA3-AAE666C11A21}" type="pres">
      <dgm:prSet presAssocID="{7D81C177-14EC-497D-B450-1EB49FD04E11}" presName="parentLeftMargin" presStyleLbl="node1" presStyleIdx="0" presStyleCnt="1"/>
      <dgm:spPr/>
    </dgm:pt>
    <dgm:pt modelId="{A31E3AED-90D3-446B-99C9-941EC69E6EF7}" type="pres">
      <dgm:prSet presAssocID="{7D81C177-14EC-497D-B450-1EB49FD04E11}" presName="parentText" presStyleLbl="node1" presStyleIdx="0" presStyleCnt="1" custScaleX="78958">
        <dgm:presLayoutVars>
          <dgm:chMax val="0"/>
          <dgm:bulletEnabled val="1"/>
        </dgm:presLayoutVars>
      </dgm:prSet>
      <dgm:spPr/>
    </dgm:pt>
    <dgm:pt modelId="{A1E1EAB7-8A76-4D80-A63A-36E916162BEA}" type="pres">
      <dgm:prSet presAssocID="{7D81C177-14EC-497D-B450-1EB49FD04E11}" presName="negativeSpace" presStyleCnt="0"/>
      <dgm:spPr/>
    </dgm:pt>
    <dgm:pt modelId="{4C5F1BF2-2BFF-4B60-9411-840A2FFBDB76}" type="pres">
      <dgm:prSet presAssocID="{7D81C177-14EC-497D-B450-1EB49FD04E11}" presName="childText" presStyleLbl="conFgAcc1" presStyleIdx="0" presStyleCnt="1">
        <dgm:presLayoutVars>
          <dgm:bulletEnabled val="1"/>
        </dgm:presLayoutVars>
      </dgm:prSet>
      <dgm:spPr/>
    </dgm:pt>
  </dgm:ptLst>
  <dgm:cxnLst>
    <dgm:cxn modelId="{71D24202-AEF1-4624-BBC2-B31B109D219F}" type="presOf" srcId="{080BCAB8-4157-4A5E-9C84-611095A77B85}" destId="{747A2ECA-39BF-4416-8524-69369EFA9A79}" srcOrd="0" destOrd="0" presId="urn:microsoft.com/office/officeart/2005/8/layout/list1"/>
    <dgm:cxn modelId="{C1990F48-C38B-4D13-A7C3-DA0B93377F17}" type="presOf" srcId="{7D81C177-14EC-497D-B450-1EB49FD04E11}" destId="{A31E3AED-90D3-446B-99C9-941EC69E6EF7}" srcOrd="1" destOrd="0" presId="urn:microsoft.com/office/officeart/2005/8/layout/list1"/>
    <dgm:cxn modelId="{6A7ED452-65EB-473C-BB1D-DF927920BEDE}" type="presOf" srcId="{7D81C177-14EC-497D-B450-1EB49FD04E11}" destId="{33BF51C8-0498-49D9-8DA3-AAE666C11A21}" srcOrd="0" destOrd="0" presId="urn:microsoft.com/office/officeart/2005/8/layout/list1"/>
    <dgm:cxn modelId="{9799B582-6FC3-4EAA-897B-E3FE26DE5AF3}" srcId="{080BCAB8-4157-4A5E-9C84-611095A77B85}" destId="{7D81C177-14EC-497D-B450-1EB49FD04E11}" srcOrd="0" destOrd="0" parTransId="{F45EC7D0-6DEC-48E9-AFE3-B9F309075381}" sibTransId="{69D446AF-4490-45D0-B67B-7838A47F8625}"/>
    <dgm:cxn modelId="{232B03B4-772E-454F-93C4-21BD540B0959}" type="presParOf" srcId="{747A2ECA-39BF-4416-8524-69369EFA9A79}" destId="{67197229-44C8-465A-AFF0-DF28979BC4B1}" srcOrd="0" destOrd="0" presId="urn:microsoft.com/office/officeart/2005/8/layout/list1"/>
    <dgm:cxn modelId="{8C46C87A-2226-41FE-AFDF-AC754BACDDB2}" type="presParOf" srcId="{67197229-44C8-465A-AFF0-DF28979BC4B1}" destId="{33BF51C8-0498-49D9-8DA3-AAE666C11A21}" srcOrd="0" destOrd="0" presId="urn:microsoft.com/office/officeart/2005/8/layout/list1"/>
    <dgm:cxn modelId="{8E19FBC1-F3E7-4AFB-836D-0DEE186D96F1}" type="presParOf" srcId="{67197229-44C8-465A-AFF0-DF28979BC4B1}" destId="{A31E3AED-90D3-446B-99C9-941EC69E6EF7}" srcOrd="1" destOrd="0" presId="urn:microsoft.com/office/officeart/2005/8/layout/list1"/>
    <dgm:cxn modelId="{46DB7BB4-98C6-4E16-B79E-1F445923D910}" type="presParOf" srcId="{747A2ECA-39BF-4416-8524-69369EFA9A79}" destId="{A1E1EAB7-8A76-4D80-A63A-36E916162BEA}" srcOrd="1" destOrd="0" presId="urn:microsoft.com/office/officeart/2005/8/layout/list1"/>
    <dgm:cxn modelId="{06F485DF-106A-4E16-84D2-75BE66DAA5AF}" type="presParOf" srcId="{747A2ECA-39BF-4416-8524-69369EFA9A79}" destId="{4C5F1BF2-2BFF-4B60-9411-840A2FFBDB7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56014F-4A3E-405C-96D9-079BBB48989B}"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zh-CN" altLang="en-US"/>
        </a:p>
      </dgm:t>
    </dgm:pt>
    <dgm:pt modelId="{5EC96B2B-EE58-437F-9DF9-679B5FB3BAFA}">
      <dgm:prSet custT="1"/>
      <dgm:spPr/>
      <dgm:t>
        <a:bodyPr/>
        <a:lstStyle/>
        <a:p>
          <a:r>
            <a:rPr lang="en-US" sz="2400" dirty="0">
              <a:latin typeface="Comic Sans MS" panose="030F0702030302020204" pitchFamily="66" charset="0"/>
            </a:rPr>
            <a:t>System logs are unstructured text.</a:t>
          </a:r>
          <a:endParaRPr lang="zh-CN" sz="2400" dirty="0">
            <a:latin typeface="Comic Sans MS" panose="030F0702030302020204" pitchFamily="66" charset="0"/>
          </a:endParaRPr>
        </a:p>
      </dgm:t>
    </dgm:pt>
    <dgm:pt modelId="{029580A8-E77C-4F49-B28B-4770439D031F}" type="parTrans" cxnId="{F83CE9E6-35BC-42BB-96AE-3378CEE42D9A}">
      <dgm:prSet/>
      <dgm:spPr/>
      <dgm:t>
        <a:bodyPr/>
        <a:lstStyle/>
        <a:p>
          <a:endParaRPr lang="zh-CN" altLang="en-US"/>
        </a:p>
      </dgm:t>
    </dgm:pt>
    <dgm:pt modelId="{3BCD333D-99AE-4155-8823-5EF8DC710649}" type="sibTrans" cxnId="{F83CE9E6-35BC-42BB-96AE-3378CEE42D9A}">
      <dgm:prSet/>
      <dgm:spPr/>
      <dgm:t>
        <a:bodyPr/>
        <a:lstStyle/>
        <a:p>
          <a:endParaRPr lang="zh-CN" altLang="en-US"/>
        </a:p>
      </dgm:t>
    </dgm:pt>
    <dgm:pt modelId="{B5FF55B4-87B8-4D0E-8A42-008B1DD028B2}">
      <dgm:prSet custT="1"/>
      <dgm:spPr/>
      <dgm:t>
        <a:bodyPr/>
        <a:lstStyle/>
        <a:p>
          <a:r>
            <a:rPr lang="en-US" sz="2400" dirty="0">
              <a:latin typeface="Comic Sans MS" panose="030F0702030302020204" pitchFamily="66" charset="0"/>
            </a:rPr>
            <a:t>A log message is composed of constant part and variable part.</a:t>
          </a:r>
          <a:endParaRPr lang="zh-CN" sz="2400" dirty="0">
            <a:latin typeface="Comic Sans MS" panose="030F0702030302020204" pitchFamily="66" charset="0"/>
          </a:endParaRPr>
        </a:p>
      </dgm:t>
    </dgm:pt>
    <dgm:pt modelId="{BB159777-F132-4B0A-8713-E76EF6E099DD}" type="parTrans" cxnId="{8D3933AA-0F02-4FC7-BFD9-5242322BD46E}">
      <dgm:prSet/>
      <dgm:spPr/>
      <dgm:t>
        <a:bodyPr/>
        <a:lstStyle/>
        <a:p>
          <a:endParaRPr lang="zh-CN" altLang="en-US"/>
        </a:p>
      </dgm:t>
    </dgm:pt>
    <dgm:pt modelId="{B10556DE-B26B-4015-BC1E-098BFD23B79B}" type="sibTrans" cxnId="{8D3933AA-0F02-4FC7-BFD9-5242322BD46E}">
      <dgm:prSet/>
      <dgm:spPr/>
      <dgm:t>
        <a:bodyPr/>
        <a:lstStyle/>
        <a:p>
          <a:endParaRPr lang="zh-CN" altLang="en-US"/>
        </a:p>
      </dgm:t>
    </dgm:pt>
    <dgm:pt modelId="{E93C8BED-18F7-418D-9F25-411DDFCC88FE}" type="pres">
      <dgm:prSet presAssocID="{7C56014F-4A3E-405C-96D9-079BBB48989B}" presName="linear" presStyleCnt="0">
        <dgm:presLayoutVars>
          <dgm:animLvl val="lvl"/>
          <dgm:resizeHandles val="exact"/>
        </dgm:presLayoutVars>
      </dgm:prSet>
      <dgm:spPr/>
    </dgm:pt>
    <dgm:pt modelId="{76D067FE-F27E-4816-A3D1-3C67AD712349}" type="pres">
      <dgm:prSet presAssocID="{5EC96B2B-EE58-437F-9DF9-679B5FB3BAFA}" presName="parentText" presStyleLbl="node1" presStyleIdx="0" presStyleCnt="2">
        <dgm:presLayoutVars>
          <dgm:chMax val="0"/>
          <dgm:bulletEnabled val="1"/>
        </dgm:presLayoutVars>
      </dgm:prSet>
      <dgm:spPr/>
    </dgm:pt>
    <dgm:pt modelId="{102C4493-A688-4F0D-A07B-CC99674004D9}" type="pres">
      <dgm:prSet presAssocID="{3BCD333D-99AE-4155-8823-5EF8DC710649}" presName="spacer" presStyleCnt="0"/>
      <dgm:spPr/>
    </dgm:pt>
    <dgm:pt modelId="{1242EC3B-F03A-425B-9A07-FDF52E178039}" type="pres">
      <dgm:prSet presAssocID="{B5FF55B4-87B8-4D0E-8A42-008B1DD028B2}" presName="parentText" presStyleLbl="node1" presStyleIdx="1" presStyleCnt="2" custLinFactNeighborY="60119">
        <dgm:presLayoutVars>
          <dgm:chMax val="0"/>
          <dgm:bulletEnabled val="1"/>
        </dgm:presLayoutVars>
      </dgm:prSet>
      <dgm:spPr/>
    </dgm:pt>
  </dgm:ptLst>
  <dgm:cxnLst>
    <dgm:cxn modelId="{546A4911-E0D0-4783-B242-26D706F2FBD6}" type="presOf" srcId="{B5FF55B4-87B8-4D0E-8A42-008B1DD028B2}" destId="{1242EC3B-F03A-425B-9A07-FDF52E178039}" srcOrd="0" destOrd="0" presId="urn:microsoft.com/office/officeart/2005/8/layout/vList2"/>
    <dgm:cxn modelId="{A4993955-D04B-4B44-89A0-471E4199018F}" type="presOf" srcId="{5EC96B2B-EE58-437F-9DF9-679B5FB3BAFA}" destId="{76D067FE-F27E-4816-A3D1-3C67AD712349}" srcOrd="0" destOrd="0" presId="urn:microsoft.com/office/officeart/2005/8/layout/vList2"/>
    <dgm:cxn modelId="{8D3933AA-0F02-4FC7-BFD9-5242322BD46E}" srcId="{7C56014F-4A3E-405C-96D9-079BBB48989B}" destId="{B5FF55B4-87B8-4D0E-8A42-008B1DD028B2}" srcOrd="1" destOrd="0" parTransId="{BB159777-F132-4B0A-8713-E76EF6E099DD}" sibTransId="{B10556DE-B26B-4015-BC1E-098BFD23B79B}"/>
    <dgm:cxn modelId="{F83CE9E6-35BC-42BB-96AE-3378CEE42D9A}" srcId="{7C56014F-4A3E-405C-96D9-079BBB48989B}" destId="{5EC96B2B-EE58-437F-9DF9-679B5FB3BAFA}" srcOrd="0" destOrd="0" parTransId="{029580A8-E77C-4F49-B28B-4770439D031F}" sibTransId="{3BCD333D-99AE-4155-8823-5EF8DC710649}"/>
    <dgm:cxn modelId="{D5B32AFE-DAD9-4B55-BD9D-5916B094695C}" type="presOf" srcId="{7C56014F-4A3E-405C-96D9-079BBB48989B}" destId="{E93C8BED-18F7-418D-9F25-411DDFCC88FE}" srcOrd="0" destOrd="0" presId="urn:microsoft.com/office/officeart/2005/8/layout/vList2"/>
    <dgm:cxn modelId="{5E8FFCC4-9474-481E-A61D-2ABCD6D3E1C9}" type="presParOf" srcId="{E93C8BED-18F7-418D-9F25-411DDFCC88FE}" destId="{76D067FE-F27E-4816-A3D1-3C67AD712349}" srcOrd="0" destOrd="0" presId="urn:microsoft.com/office/officeart/2005/8/layout/vList2"/>
    <dgm:cxn modelId="{7C002F69-C5BB-4082-A406-A5C5B14F4351}" type="presParOf" srcId="{E93C8BED-18F7-418D-9F25-411DDFCC88FE}" destId="{102C4493-A688-4F0D-A07B-CC99674004D9}" srcOrd="1" destOrd="0" presId="urn:microsoft.com/office/officeart/2005/8/layout/vList2"/>
    <dgm:cxn modelId="{BB67E27F-041D-425B-A07A-045E04C40A40}" type="presParOf" srcId="{E93C8BED-18F7-418D-9F25-411DDFCC88FE}" destId="{1242EC3B-F03A-425B-9A07-FDF52E178039}"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210893-3082-416A-A88E-724713A1284C}"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789E5C34-58EB-45EE-A79B-26E55758ED55}">
      <dgm:prSet custT="1"/>
      <dgm:spPr/>
      <dgm:t>
        <a:bodyPr/>
        <a:lstStyle/>
        <a:p>
          <a:r>
            <a:rPr lang="en-US" sz="2000" dirty="0">
              <a:latin typeface="Comic Sans MS" panose="030F0702030302020204" pitchFamily="66" charset="0"/>
            </a:rPr>
            <a:t>Supervised methods</a:t>
          </a:r>
          <a:r>
            <a:rPr lang="zh-CN" sz="2000" dirty="0">
              <a:latin typeface="Comic Sans MS" panose="030F0702030302020204" pitchFamily="66" charset="0"/>
            </a:rPr>
            <a:t>：</a:t>
          </a:r>
          <a:r>
            <a:rPr lang="en-US" sz="2000" dirty="0">
              <a:latin typeface="Comic Sans MS" panose="030F0702030302020204" pitchFamily="66" charset="0"/>
            </a:rPr>
            <a:t>Massive labelling efforts &amp; no semantics information of logs.</a:t>
          </a:r>
          <a:endParaRPr lang="zh-CN" sz="2000" dirty="0">
            <a:latin typeface="Comic Sans MS" panose="030F0702030302020204" pitchFamily="66" charset="0"/>
          </a:endParaRPr>
        </a:p>
      </dgm:t>
    </dgm:pt>
    <dgm:pt modelId="{267E1064-7721-4B94-87CE-6A838E1E984C}" type="parTrans" cxnId="{4EFCA549-03A0-4262-8C0C-9AEF2F9BF882}">
      <dgm:prSet/>
      <dgm:spPr/>
      <dgm:t>
        <a:bodyPr/>
        <a:lstStyle/>
        <a:p>
          <a:endParaRPr lang="zh-CN" altLang="en-US"/>
        </a:p>
      </dgm:t>
    </dgm:pt>
    <dgm:pt modelId="{AF623E85-F0DA-4EE4-93C1-9326B1E43FF9}" type="sibTrans" cxnId="{4EFCA549-03A0-4262-8C0C-9AEF2F9BF882}">
      <dgm:prSet/>
      <dgm:spPr/>
      <dgm:t>
        <a:bodyPr/>
        <a:lstStyle/>
        <a:p>
          <a:endParaRPr lang="zh-CN" altLang="en-US"/>
        </a:p>
      </dgm:t>
    </dgm:pt>
    <dgm:pt modelId="{65E037F0-2C46-418F-B7E8-95585034B024}">
      <dgm:prSet custT="1"/>
      <dgm:spPr/>
      <dgm:t>
        <a:bodyPr/>
        <a:lstStyle/>
        <a:p>
          <a:r>
            <a:rPr lang="en-US" sz="2000" dirty="0">
              <a:latin typeface="Comic Sans MS" panose="030F0702030302020204" pitchFamily="66" charset="0"/>
            </a:rPr>
            <a:t>Unsupervised methods: Suffering from low accuracy in real-world service systems.</a:t>
          </a:r>
          <a:endParaRPr lang="zh-CN" sz="2000" dirty="0">
            <a:latin typeface="Comic Sans MS" panose="030F0702030302020204" pitchFamily="66" charset="0"/>
          </a:endParaRPr>
        </a:p>
      </dgm:t>
    </dgm:pt>
    <dgm:pt modelId="{F65EDC01-E364-4AC9-A79E-7343D29D6814}" type="parTrans" cxnId="{368D989B-F3FD-4CC9-9A2E-2CAAB5CEBD28}">
      <dgm:prSet/>
      <dgm:spPr/>
      <dgm:t>
        <a:bodyPr/>
        <a:lstStyle/>
        <a:p>
          <a:endParaRPr lang="zh-CN" altLang="en-US"/>
        </a:p>
      </dgm:t>
    </dgm:pt>
    <dgm:pt modelId="{D51664D8-2D5E-46B3-A827-4ED30D2D51D0}" type="sibTrans" cxnId="{368D989B-F3FD-4CC9-9A2E-2CAAB5CEBD28}">
      <dgm:prSet/>
      <dgm:spPr/>
      <dgm:t>
        <a:bodyPr/>
        <a:lstStyle/>
        <a:p>
          <a:endParaRPr lang="zh-CN" altLang="en-US"/>
        </a:p>
      </dgm:t>
    </dgm:pt>
    <dgm:pt modelId="{2E121C29-2FA6-46A2-9837-43483224DF3A}" type="pres">
      <dgm:prSet presAssocID="{88210893-3082-416A-A88E-724713A1284C}" presName="linear" presStyleCnt="0">
        <dgm:presLayoutVars>
          <dgm:animLvl val="lvl"/>
          <dgm:resizeHandles val="exact"/>
        </dgm:presLayoutVars>
      </dgm:prSet>
      <dgm:spPr/>
    </dgm:pt>
    <dgm:pt modelId="{BD773717-37E7-4EC3-A60D-E0E987DE3282}" type="pres">
      <dgm:prSet presAssocID="{789E5C34-58EB-45EE-A79B-26E55758ED55}" presName="parentText" presStyleLbl="node1" presStyleIdx="0" presStyleCnt="2">
        <dgm:presLayoutVars>
          <dgm:chMax val="0"/>
          <dgm:bulletEnabled val="1"/>
        </dgm:presLayoutVars>
      </dgm:prSet>
      <dgm:spPr/>
    </dgm:pt>
    <dgm:pt modelId="{9A0D7D94-0CAC-4CF3-9192-F896815151BF}" type="pres">
      <dgm:prSet presAssocID="{AF623E85-F0DA-4EE4-93C1-9326B1E43FF9}" presName="spacer" presStyleCnt="0"/>
      <dgm:spPr/>
    </dgm:pt>
    <dgm:pt modelId="{84928E39-03C3-4F6F-B3BD-8D33D1D8F61A}" type="pres">
      <dgm:prSet presAssocID="{65E037F0-2C46-418F-B7E8-95585034B024}" presName="parentText" presStyleLbl="node1" presStyleIdx="1" presStyleCnt="2">
        <dgm:presLayoutVars>
          <dgm:chMax val="0"/>
          <dgm:bulletEnabled val="1"/>
        </dgm:presLayoutVars>
      </dgm:prSet>
      <dgm:spPr/>
    </dgm:pt>
  </dgm:ptLst>
  <dgm:cxnLst>
    <dgm:cxn modelId="{DA625433-B261-4A5D-A527-FDDB56B6D233}" type="presOf" srcId="{789E5C34-58EB-45EE-A79B-26E55758ED55}" destId="{BD773717-37E7-4EC3-A60D-E0E987DE3282}" srcOrd="0" destOrd="0" presId="urn:microsoft.com/office/officeart/2005/8/layout/vList2"/>
    <dgm:cxn modelId="{2C22AA43-2F2B-4977-979E-F8F8BBC4CE17}" type="presOf" srcId="{88210893-3082-416A-A88E-724713A1284C}" destId="{2E121C29-2FA6-46A2-9837-43483224DF3A}" srcOrd="0" destOrd="0" presId="urn:microsoft.com/office/officeart/2005/8/layout/vList2"/>
    <dgm:cxn modelId="{4EFCA549-03A0-4262-8C0C-9AEF2F9BF882}" srcId="{88210893-3082-416A-A88E-724713A1284C}" destId="{789E5C34-58EB-45EE-A79B-26E55758ED55}" srcOrd="0" destOrd="0" parTransId="{267E1064-7721-4B94-87CE-6A838E1E984C}" sibTransId="{AF623E85-F0DA-4EE4-93C1-9326B1E43FF9}"/>
    <dgm:cxn modelId="{368D989B-F3FD-4CC9-9A2E-2CAAB5CEBD28}" srcId="{88210893-3082-416A-A88E-724713A1284C}" destId="{65E037F0-2C46-418F-B7E8-95585034B024}" srcOrd="1" destOrd="0" parTransId="{F65EDC01-E364-4AC9-A79E-7343D29D6814}" sibTransId="{D51664D8-2D5E-46B3-A827-4ED30D2D51D0}"/>
    <dgm:cxn modelId="{BD2128F2-EF99-4B89-844D-F74391267B3D}" type="presOf" srcId="{65E037F0-2C46-418F-B7E8-95585034B024}" destId="{84928E39-03C3-4F6F-B3BD-8D33D1D8F61A}" srcOrd="0" destOrd="0" presId="urn:microsoft.com/office/officeart/2005/8/layout/vList2"/>
    <dgm:cxn modelId="{FBB6C0E4-0AEF-4B15-A21B-DD019C484C84}" type="presParOf" srcId="{2E121C29-2FA6-46A2-9837-43483224DF3A}" destId="{BD773717-37E7-4EC3-A60D-E0E987DE3282}" srcOrd="0" destOrd="0" presId="urn:microsoft.com/office/officeart/2005/8/layout/vList2"/>
    <dgm:cxn modelId="{7C2A46B3-5ED0-498F-8FC2-BAD176707608}" type="presParOf" srcId="{2E121C29-2FA6-46A2-9837-43483224DF3A}" destId="{9A0D7D94-0CAC-4CF3-9192-F896815151BF}" srcOrd="1" destOrd="0" presId="urn:microsoft.com/office/officeart/2005/8/layout/vList2"/>
    <dgm:cxn modelId="{D0828DFC-F0E3-4632-8E89-6011DF456C12}" type="presParOf" srcId="{2E121C29-2FA6-46A2-9837-43483224DF3A}" destId="{84928E39-03C3-4F6F-B3BD-8D33D1D8F6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DE2ADD-4C86-4917-BCAC-8EEE1E4D366B}"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E54FCD66-F318-4276-83EA-0CD8E4BC04C3}">
      <dgm:prSet custT="1"/>
      <dgm:spPr/>
      <dgm:t>
        <a:bodyPr/>
        <a:lstStyle/>
        <a:p>
          <a:r>
            <a:rPr lang="en-US" sz="2000" dirty="0">
              <a:latin typeface="Comic Sans MS" panose="030F0702030302020204" pitchFamily="66" charset="0"/>
            </a:rPr>
            <a:t>Different type of systems/services event generate log sequences with similar semantics.</a:t>
          </a:r>
          <a:endParaRPr lang="zh-CN" sz="2000" dirty="0">
            <a:latin typeface="Comic Sans MS" panose="030F0702030302020204" pitchFamily="66" charset="0"/>
          </a:endParaRPr>
        </a:p>
      </dgm:t>
    </dgm:pt>
    <dgm:pt modelId="{A14190FF-5470-4579-9ECB-91D34D2EFD06}" type="parTrans" cxnId="{F818F173-201C-4B07-919A-B1AFB01B5E67}">
      <dgm:prSet/>
      <dgm:spPr/>
      <dgm:t>
        <a:bodyPr/>
        <a:lstStyle/>
        <a:p>
          <a:endParaRPr lang="zh-CN" altLang="en-US"/>
        </a:p>
      </dgm:t>
    </dgm:pt>
    <dgm:pt modelId="{B55E07B9-3382-460F-81E7-0131827A3D6D}" type="sibTrans" cxnId="{F818F173-201C-4B07-919A-B1AFB01B5E67}">
      <dgm:prSet/>
      <dgm:spPr/>
      <dgm:t>
        <a:bodyPr/>
        <a:lstStyle/>
        <a:p>
          <a:endParaRPr lang="zh-CN" altLang="en-US"/>
        </a:p>
      </dgm:t>
    </dgm:pt>
    <dgm:pt modelId="{53EF5481-38AD-483C-9B77-16855BE81A4A}" type="pres">
      <dgm:prSet presAssocID="{FEDE2ADD-4C86-4917-BCAC-8EEE1E4D366B}" presName="linear" presStyleCnt="0">
        <dgm:presLayoutVars>
          <dgm:animLvl val="lvl"/>
          <dgm:resizeHandles val="exact"/>
        </dgm:presLayoutVars>
      </dgm:prSet>
      <dgm:spPr/>
    </dgm:pt>
    <dgm:pt modelId="{E763756A-A303-4C8F-92C1-A428ABF2476E}" type="pres">
      <dgm:prSet presAssocID="{E54FCD66-F318-4276-83EA-0CD8E4BC04C3}" presName="parentText" presStyleLbl="node1" presStyleIdx="0" presStyleCnt="1">
        <dgm:presLayoutVars>
          <dgm:chMax val="0"/>
          <dgm:bulletEnabled val="1"/>
        </dgm:presLayoutVars>
      </dgm:prSet>
      <dgm:spPr/>
    </dgm:pt>
  </dgm:ptLst>
  <dgm:cxnLst>
    <dgm:cxn modelId="{F818F173-201C-4B07-919A-B1AFB01B5E67}" srcId="{FEDE2ADD-4C86-4917-BCAC-8EEE1E4D366B}" destId="{E54FCD66-F318-4276-83EA-0CD8E4BC04C3}" srcOrd="0" destOrd="0" parTransId="{A14190FF-5470-4579-9ECB-91D34D2EFD06}" sibTransId="{B55E07B9-3382-460F-81E7-0131827A3D6D}"/>
    <dgm:cxn modelId="{366792B3-694E-4B36-8C3A-A9EDE7AF5DE4}" type="presOf" srcId="{FEDE2ADD-4C86-4917-BCAC-8EEE1E4D366B}" destId="{53EF5481-38AD-483C-9B77-16855BE81A4A}" srcOrd="0" destOrd="0" presId="urn:microsoft.com/office/officeart/2005/8/layout/vList2"/>
    <dgm:cxn modelId="{9C9182DB-5C3B-49C8-8FAC-59A261D31965}" type="presOf" srcId="{E54FCD66-F318-4276-83EA-0CD8E4BC04C3}" destId="{E763756A-A303-4C8F-92C1-A428ABF2476E}" srcOrd="0" destOrd="0" presId="urn:microsoft.com/office/officeart/2005/8/layout/vList2"/>
    <dgm:cxn modelId="{F5592809-F829-4149-9DC9-5FD204B68422}" type="presParOf" srcId="{53EF5481-38AD-483C-9B77-16855BE81A4A}" destId="{E763756A-A303-4C8F-92C1-A428ABF2476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A122AF-2B30-4495-8B87-8D74DC268100}"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D28A92E0-BEC4-4F43-B0AE-AF055982E1B2}">
      <dgm:prSet custT="1"/>
      <dgm:spPr/>
      <dgm:t>
        <a:bodyPr/>
        <a:lstStyle/>
        <a:p>
          <a:pPr algn="ctr"/>
          <a:r>
            <a:rPr lang="en-US" sz="2800" dirty="0">
              <a:latin typeface="Comic Sans MS" panose="030F0702030302020204" pitchFamily="66" charset="0"/>
            </a:rPr>
            <a:t>Can we transfer anomalous patterns from one software system to another one?</a:t>
          </a:r>
          <a:endParaRPr lang="zh-CN" sz="2800" dirty="0">
            <a:latin typeface="Comic Sans MS" panose="030F0702030302020204" pitchFamily="66" charset="0"/>
          </a:endParaRPr>
        </a:p>
      </dgm:t>
    </dgm:pt>
    <dgm:pt modelId="{06E2EA5F-59F9-4A0C-AAD2-B3E41428E0C3}" type="parTrans" cxnId="{F99CDCDD-79B4-4E38-A10D-EF1D9BB23A7E}">
      <dgm:prSet/>
      <dgm:spPr/>
      <dgm:t>
        <a:bodyPr/>
        <a:lstStyle/>
        <a:p>
          <a:endParaRPr lang="zh-CN" altLang="en-US"/>
        </a:p>
      </dgm:t>
    </dgm:pt>
    <dgm:pt modelId="{37405294-409F-4AD8-A0CE-F9F6D83E4968}" type="sibTrans" cxnId="{F99CDCDD-79B4-4E38-A10D-EF1D9BB23A7E}">
      <dgm:prSet/>
      <dgm:spPr/>
      <dgm:t>
        <a:bodyPr/>
        <a:lstStyle/>
        <a:p>
          <a:endParaRPr lang="zh-CN" altLang="en-US"/>
        </a:p>
      </dgm:t>
    </dgm:pt>
    <dgm:pt modelId="{2A1A4BED-4FD0-4697-81FE-7B6FC79B5548}" type="pres">
      <dgm:prSet presAssocID="{EDA122AF-2B30-4495-8B87-8D74DC268100}" presName="linear" presStyleCnt="0">
        <dgm:presLayoutVars>
          <dgm:animLvl val="lvl"/>
          <dgm:resizeHandles val="exact"/>
        </dgm:presLayoutVars>
      </dgm:prSet>
      <dgm:spPr/>
    </dgm:pt>
    <dgm:pt modelId="{E0E2E5AE-D12B-4B97-B1E4-01E786E60F7C}" type="pres">
      <dgm:prSet presAssocID="{D28A92E0-BEC4-4F43-B0AE-AF055982E1B2}" presName="parentText" presStyleLbl="node1" presStyleIdx="0" presStyleCnt="1">
        <dgm:presLayoutVars>
          <dgm:chMax val="0"/>
          <dgm:bulletEnabled val="1"/>
        </dgm:presLayoutVars>
      </dgm:prSet>
      <dgm:spPr/>
    </dgm:pt>
  </dgm:ptLst>
  <dgm:cxnLst>
    <dgm:cxn modelId="{DEB3E151-3B25-45EF-B122-6E9D600F8950}" type="presOf" srcId="{EDA122AF-2B30-4495-8B87-8D74DC268100}" destId="{2A1A4BED-4FD0-4697-81FE-7B6FC79B5548}" srcOrd="0" destOrd="0" presId="urn:microsoft.com/office/officeart/2005/8/layout/vList2"/>
    <dgm:cxn modelId="{490958BC-B699-4315-87B7-3F5960446086}" type="presOf" srcId="{D28A92E0-BEC4-4F43-B0AE-AF055982E1B2}" destId="{E0E2E5AE-D12B-4B97-B1E4-01E786E60F7C}" srcOrd="0" destOrd="0" presId="urn:microsoft.com/office/officeart/2005/8/layout/vList2"/>
    <dgm:cxn modelId="{F99CDCDD-79B4-4E38-A10D-EF1D9BB23A7E}" srcId="{EDA122AF-2B30-4495-8B87-8D74DC268100}" destId="{D28A92E0-BEC4-4F43-B0AE-AF055982E1B2}" srcOrd="0" destOrd="0" parTransId="{06E2EA5F-59F9-4A0C-AAD2-B3E41428E0C3}" sibTransId="{37405294-409F-4AD8-A0CE-F9F6D83E4968}"/>
    <dgm:cxn modelId="{8147B844-7F62-493E-8CEB-9B47C16042E2}" type="presParOf" srcId="{2A1A4BED-4FD0-4697-81FE-7B6FC79B5548}" destId="{E0E2E5AE-D12B-4B97-B1E4-01E786E60F7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54FD15-1BB4-47F6-9CAD-C39300A42357}"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989627C4-45AD-45E1-9B3E-EA6290EED36C}">
      <dgm:prSet custT="1"/>
      <dgm:spPr/>
      <dgm:t>
        <a:bodyPr/>
        <a:lstStyle/>
        <a:p>
          <a:r>
            <a:rPr lang="en-US" sz="2400" dirty="0">
              <a:latin typeface="Comic Sans MS" panose="030F0702030302020204" pitchFamily="66" charset="0"/>
            </a:rPr>
            <a:t>Different types of systems are different in log syntax.</a:t>
          </a:r>
          <a:endParaRPr lang="zh-CN" sz="2400" dirty="0">
            <a:latin typeface="Comic Sans MS" panose="030F0702030302020204" pitchFamily="66" charset="0"/>
          </a:endParaRPr>
        </a:p>
      </dgm:t>
    </dgm:pt>
    <dgm:pt modelId="{39D50455-3810-46C0-9127-89BBDAF22776}" type="parTrans" cxnId="{72FCCB76-3FC7-4866-85C4-D36543C56B27}">
      <dgm:prSet/>
      <dgm:spPr/>
      <dgm:t>
        <a:bodyPr/>
        <a:lstStyle/>
        <a:p>
          <a:endParaRPr lang="zh-CN" altLang="en-US"/>
        </a:p>
      </dgm:t>
    </dgm:pt>
    <dgm:pt modelId="{4ADDB5E4-8675-4223-A6E1-2525D330AB40}" type="sibTrans" cxnId="{72FCCB76-3FC7-4866-85C4-D36543C56B27}">
      <dgm:prSet/>
      <dgm:spPr/>
      <dgm:t>
        <a:bodyPr/>
        <a:lstStyle/>
        <a:p>
          <a:endParaRPr lang="zh-CN" altLang="en-US"/>
        </a:p>
      </dgm:t>
    </dgm:pt>
    <dgm:pt modelId="{D2E18396-EAF5-40EE-97D1-BAFC27FBC78F}" type="pres">
      <dgm:prSet presAssocID="{E954FD15-1BB4-47F6-9CAD-C39300A42357}" presName="linear" presStyleCnt="0">
        <dgm:presLayoutVars>
          <dgm:animLvl val="lvl"/>
          <dgm:resizeHandles val="exact"/>
        </dgm:presLayoutVars>
      </dgm:prSet>
      <dgm:spPr/>
    </dgm:pt>
    <dgm:pt modelId="{C3870700-2B4D-46D8-904E-107C1F61C888}" type="pres">
      <dgm:prSet presAssocID="{989627C4-45AD-45E1-9B3E-EA6290EED36C}" presName="parentText" presStyleLbl="node1" presStyleIdx="0" presStyleCnt="1">
        <dgm:presLayoutVars>
          <dgm:chMax val="0"/>
          <dgm:bulletEnabled val="1"/>
        </dgm:presLayoutVars>
      </dgm:prSet>
      <dgm:spPr/>
    </dgm:pt>
  </dgm:ptLst>
  <dgm:cxnLst>
    <dgm:cxn modelId="{397AA55F-1AE2-43A6-AD1D-5527EE9FA3E1}" type="presOf" srcId="{989627C4-45AD-45E1-9B3E-EA6290EED36C}" destId="{C3870700-2B4D-46D8-904E-107C1F61C888}" srcOrd="0" destOrd="0" presId="urn:microsoft.com/office/officeart/2005/8/layout/vList2"/>
    <dgm:cxn modelId="{72FCCB76-3FC7-4866-85C4-D36543C56B27}" srcId="{E954FD15-1BB4-47F6-9CAD-C39300A42357}" destId="{989627C4-45AD-45E1-9B3E-EA6290EED36C}" srcOrd="0" destOrd="0" parTransId="{39D50455-3810-46C0-9127-89BBDAF22776}" sibTransId="{4ADDB5E4-8675-4223-A6E1-2525D330AB40}"/>
    <dgm:cxn modelId="{0F311BDE-01C5-49DA-928E-00462D5AB0AA}" type="presOf" srcId="{E954FD15-1BB4-47F6-9CAD-C39300A42357}" destId="{D2E18396-EAF5-40EE-97D1-BAFC27FBC78F}" srcOrd="0" destOrd="0" presId="urn:microsoft.com/office/officeart/2005/8/layout/vList2"/>
    <dgm:cxn modelId="{0432594A-49AF-4388-AADF-BC3441949A37}" type="presParOf" srcId="{D2E18396-EAF5-40EE-97D1-BAFC27FBC78F}" destId="{C3870700-2B4D-46D8-904E-107C1F61C88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1D1CC-0B6E-4B99-B556-9B886C94F22B}">
      <dsp:nvSpPr>
        <dsp:cNvPr id="0" name=""/>
        <dsp:cNvSpPr/>
      </dsp:nvSpPr>
      <dsp:spPr>
        <a:xfrm>
          <a:off x="0" y="228746"/>
          <a:ext cx="10552029" cy="327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45532-057B-47BC-A048-E0694884ACA8}">
      <dsp:nvSpPr>
        <dsp:cNvPr id="0" name=""/>
        <dsp:cNvSpPr/>
      </dsp:nvSpPr>
      <dsp:spPr>
        <a:xfrm>
          <a:off x="527601" y="36866"/>
          <a:ext cx="7386421"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189" tIns="0" rIns="279189"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omic Sans MS" panose="030F0702030302020204" pitchFamily="66" charset="0"/>
            </a:rPr>
            <a:t>Software systems are playing important roles in daily life.</a:t>
          </a:r>
          <a:endParaRPr lang="zh-CN" sz="1800" kern="1200" dirty="0">
            <a:latin typeface="Comic Sans MS" panose="030F0702030302020204" pitchFamily="66" charset="0"/>
          </a:endParaRPr>
        </a:p>
      </dsp:txBody>
      <dsp:txXfrm>
        <a:off x="546335" y="55600"/>
        <a:ext cx="7348953" cy="346292"/>
      </dsp:txXfrm>
    </dsp:sp>
    <dsp:sp modelId="{98132AC2-8EAD-46A0-BF34-62FE41820A69}">
      <dsp:nvSpPr>
        <dsp:cNvPr id="0" name=""/>
        <dsp:cNvSpPr/>
      </dsp:nvSpPr>
      <dsp:spPr>
        <a:xfrm>
          <a:off x="0" y="818426"/>
          <a:ext cx="10552029" cy="327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8285B-345B-4708-8D73-C0B58B7BE6C5}">
      <dsp:nvSpPr>
        <dsp:cNvPr id="0" name=""/>
        <dsp:cNvSpPr/>
      </dsp:nvSpPr>
      <dsp:spPr>
        <a:xfrm>
          <a:off x="527086" y="626546"/>
          <a:ext cx="9381998"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189" tIns="0" rIns="279189"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omic Sans MS" panose="030F0702030302020204" pitchFamily="66" charset="0"/>
            </a:rPr>
            <a:t>Reliability as well as </a:t>
          </a:r>
          <a:r>
            <a:rPr lang="en-US" altLang="zh-CN" sz="1800" kern="1200" dirty="0">
              <a:latin typeface="Comic Sans MS" panose="030F0702030302020204" pitchFamily="66" charset="0"/>
            </a:rPr>
            <a:t>availability</a:t>
          </a:r>
          <a:r>
            <a:rPr lang="en-US" sz="1800" kern="1200" dirty="0">
              <a:latin typeface="Comic Sans MS" panose="030F0702030302020204" pitchFamily="66" charset="0"/>
            </a:rPr>
            <a:t> are highly demanded in modern software systems.</a:t>
          </a:r>
          <a:endParaRPr lang="zh-CN" sz="1800" kern="1200" dirty="0">
            <a:latin typeface="Comic Sans MS" panose="030F0702030302020204" pitchFamily="66" charset="0"/>
          </a:endParaRPr>
        </a:p>
      </dsp:txBody>
      <dsp:txXfrm>
        <a:off x="545820" y="645280"/>
        <a:ext cx="9344530" cy="346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C6C4A-2CB9-46C0-ABA1-37EFEC946A73}">
      <dsp:nvSpPr>
        <dsp:cNvPr id="0" name=""/>
        <dsp:cNvSpPr/>
      </dsp:nvSpPr>
      <dsp:spPr>
        <a:xfrm>
          <a:off x="0" y="77"/>
          <a:ext cx="5613400"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Noises in anomalous log sequences</a:t>
          </a:r>
          <a:endParaRPr lang="zh-CN" sz="2400" kern="1200" dirty="0">
            <a:latin typeface="Comic Sans MS" panose="030F0702030302020204" pitchFamily="66" charset="0"/>
          </a:endParaRPr>
        </a:p>
      </dsp:txBody>
      <dsp:txXfrm>
        <a:off x="22529" y="22606"/>
        <a:ext cx="5568342" cy="4164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5CC58-E217-4951-9759-F71615E497FB}">
      <dsp:nvSpPr>
        <dsp:cNvPr id="0" name=""/>
        <dsp:cNvSpPr/>
      </dsp:nvSpPr>
      <dsp:spPr>
        <a:xfrm>
          <a:off x="0" y="77"/>
          <a:ext cx="7411727"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latin typeface="Comic Sans MS" panose="030F0702030302020204" pitchFamily="66" charset="0"/>
            </a:rPr>
            <a:t>An accurate representation construction method</a:t>
          </a:r>
          <a:endParaRPr lang="zh-CN" sz="2400" kern="1200" dirty="0">
            <a:latin typeface="Comic Sans MS" panose="030F0702030302020204" pitchFamily="66" charset="0"/>
          </a:endParaRPr>
        </a:p>
      </dsp:txBody>
      <dsp:txXfrm>
        <a:off x="22529" y="22606"/>
        <a:ext cx="7366669" cy="4164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6CB5B-604E-420A-BBAF-35D755C62B6D}">
      <dsp:nvSpPr>
        <dsp:cNvPr id="0" name=""/>
        <dsp:cNvSpPr/>
      </dsp:nvSpPr>
      <dsp:spPr>
        <a:xfrm>
          <a:off x="0" y="77"/>
          <a:ext cx="5100082"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A novel transfer learning method.</a:t>
          </a:r>
          <a:endParaRPr lang="zh-CN" sz="2400" kern="1200" dirty="0">
            <a:latin typeface="Comic Sans MS" panose="030F0702030302020204" pitchFamily="66" charset="0"/>
          </a:endParaRPr>
        </a:p>
      </dsp:txBody>
      <dsp:txXfrm>
        <a:off x="22529" y="22606"/>
        <a:ext cx="5055024" cy="4164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A4F32-E65A-4BAD-91C7-5AF9880A3042}">
      <dsp:nvSpPr>
        <dsp:cNvPr id="0" name=""/>
        <dsp:cNvSpPr/>
      </dsp:nvSpPr>
      <dsp:spPr>
        <a:xfrm>
          <a:off x="0" y="83"/>
          <a:ext cx="9223092" cy="489891"/>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LSTM networks to extract the pattern of log sequences</a:t>
          </a:r>
          <a:endParaRPr lang="zh-CN" sz="2400" kern="1200" dirty="0">
            <a:latin typeface="Comic Sans MS" panose="030F0702030302020204" pitchFamily="66" charset="0"/>
          </a:endParaRPr>
        </a:p>
      </dsp:txBody>
      <dsp:txXfrm>
        <a:off x="23915" y="23998"/>
        <a:ext cx="9175262" cy="4420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7BD4A-9417-4B75-B325-CABD2A29D5FA}">
      <dsp:nvSpPr>
        <dsp:cNvPr id="0" name=""/>
        <dsp:cNvSpPr/>
      </dsp:nvSpPr>
      <dsp:spPr>
        <a:xfrm>
          <a:off x="0" y="77"/>
          <a:ext cx="8468985"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latin typeface="Comic Sans MS" panose="030F0702030302020204" pitchFamily="66" charset="0"/>
              <a:cs typeface="Calibri" panose="020F0502020204030204" pitchFamily="34" charset="0"/>
            </a:rPr>
            <a:t>Fully Connected Network </a:t>
          </a:r>
          <a:r>
            <a:rPr lang="en-US" sz="2400" kern="1200" dirty="0">
              <a:latin typeface="Comic Sans MS" panose="030F0702030302020204" pitchFamily="66" charset="0"/>
            </a:rPr>
            <a:t>for anomaly detection</a:t>
          </a:r>
          <a:endParaRPr lang="zh-CN" sz="2400" kern="1200" dirty="0">
            <a:latin typeface="Comic Sans MS" panose="030F0702030302020204" pitchFamily="66" charset="0"/>
          </a:endParaRPr>
        </a:p>
      </dsp:txBody>
      <dsp:txXfrm>
        <a:off x="22529" y="22606"/>
        <a:ext cx="8423927" cy="4164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97DA8-55E1-46C3-ABCD-A550BC425149}">
      <dsp:nvSpPr>
        <dsp:cNvPr id="0" name=""/>
        <dsp:cNvSpPr/>
      </dsp:nvSpPr>
      <dsp:spPr>
        <a:xfrm>
          <a:off x="0" y="0"/>
          <a:ext cx="9230412"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Template vector sequences with syntactic and semantic info.</a:t>
          </a:r>
          <a:endParaRPr lang="zh-CN" sz="2400" kern="1200" dirty="0">
            <a:latin typeface="Comic Sans MS" panose="030F0702030302020204" pitchFamily="66" charset="0"/>
          </a:endParaRPr>
        </a:p>
      </dsp:txBody>
      <dsp:txXfrm>
        <a:off x="22529" y="22529"/>
        <a:ext cx="9185354" cy="4164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CC43A-CF88-488E-BDD5-27F7DFD326C3}">
      <dsp:nvSpPr>
        <dsp:cNvPr id="0" name=""/>
        <dsp:cNvSpPr/>
      </dsp:nvSpPr>
      <dsp:spPr>
        <a:xfrm>
          <a:off x="0" y="185"/>
          <a:ext cx="5645625" cy="368961"/>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Online anomaly detection process</a:t>
          </a:r>
          <a:endParaRPr lang="zh-CN" sz="2400" kern="1200" dirty="0">
            <a:latin typeface="Comic Sans MS" panose="030F0702030302020204" pitchFamily="66" charset="0"/>
          </a:endParaRPr>
        </a:p>
      </dsp:txBody>
      <dsp:txXfrm>
        <a:off x="18011" y="18196"/>
        <a:ext cx="5609603" cy="3329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6BE23-C799-4501-B68E-52D07A82304F}">
      <dsp:nvSpPr>
        <dsp:cNvPr id="0" name=""/>
        <dsp:cNvSpPr/>
      </dsp:nvSpPr>
      <dsp:spPr>
        <a:xfrm>
          <a:off x="0" y="221"/>
          <a:ext cx="8396423" cy="500817"/>
        </a:xfrm>
        <a:prstGeom prst="round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omic Sans MS" panose="030F0702030302020204" pitchFamily="66" charset="0"/>
            </a:rPr>
            <a:t>Three switch </a:t>
          </a:r>
          <a:r>
            <a:rPr lang="en-US" sz="2000" kern="1200" dirty="0">
              <a:latin typeface="Comic Sans MS" panose="030F0702030302020204" pitchFamily="66" charset="0"/>
            </a:rPr>
            <a:t>system</a:t>
          </a:r>
          <a:r>
            <a:rPr lang="en-US" sz="1800" kern="1200" dirty="0">
              <a:latin typeface="Comic Sans MS" panose="030F0702030302020204" pitchFamily="66" charset="0"/>
            </a:rPr>
            <a:t> log from a top cloud service provider</a:t>
          </a:r>
          <a:endParaRPr lang="zh-CN" sz="1800" kern="1200" dirty="0">
            <a:latin typeface="Comic Sans MS" panose="030F0702030302020204" pitchFamily="66" charset="0"/>
          </a:endParaRPr>
        </a:p>
      </dsp:txBody>
      <dsp:txXfrm>
        <a:off x="24448" y="24669"/>
        <a:ext cx="8347527" cy="451921"/>
      </dsp:txXfrm>
    </dsp:sp>
    <dsp:sp modelId="{C7546E8B-3C34-474F-B954-952DE334DC03}">
      <dsp:nvSpPr>
        <dsp:cNvPr id="0" name=""/>
        <dsp:cNvSpPr/>
      </dsp:nvSpPr>
      <dsp:spPr>
        <a:xfrm>
          <a:off x="0" y="514623"/>
          <a:ext cx="8396423" cy="500817"/>
        </a:xfrm>
        <a:prstGeom prst="roundRect">
          <a:avLst/>
        </a:prstGeom>
        <a:solidFill>
          <a:schemeClr val="accent4">
            <a:shade val="80000"/>
            <a:hueOff val="375464"/>
            <a:satOff val="21484"/>
            <a:lumOff val="23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omic Sans MS" panose="030F0702030302020204" pitchFamily="66" charset="0"/>
            </a:rPr>
            <a:t>The Hadoop application dataset &amp; the HDFS dataset</a:t>
          </a:r>
          <a:endParaRPr lang="zh-CN" sz="2000" kern="1200" dirty="0">
            <a:latin typeface="Comic Sans MS" panose="030F0702030302020204" pitchFamily="66" charset="0"/>
          </a:endParaRPr>
        </a:p>
      </dsp:txBody>
      <dsp:txXfrm>
        <a:off x="24448" y="539071"/>
        <a:ext cx="8347527" cy="45192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D908A-9741-4248-837A-2A080E5B2265}">
      <dsp:nvSpPr>
        <dsp:cNvPr id="0" name=""/>
        <dsp:cNvSpPr/>
      </dsp:nvSpPr>
      <dsp:spPr>
        <a:xfrm>
          <a:off x="0" y="46"/>
          <a:ext cx="11372810" cy="400016"/>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omic Sans MS" panose="030F0702030302020204" pitchFamily="66" charset="0"/>
            </a:rPr>
            <a:t>Evaluation results on switch logs dataset with supervised learning-based model</a:t>
          </a:r>
          <a:endParaRPr lang="zh-CN" sz="2000" kern="1200" dirty="0">
            <a:latin typeface="Comic Sans MS" panose="030F0702030302020204" pitchFamily="66" charset="0"/>
          </a:endParaRPr>
        </a:p>
      </dsp:txBody>
      <dsp:txXfrm>
        <a:off x="19527" y="19573"/>
        <a:ext cx="11333756" cy="3609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20527-9DBA-4D17-A6B6-41E0B4BC4C1B}">
      <dsp:nvSpPr>
        <dsp:cNvPr id="0" name=""/>
        <dsp:cNvSpPr/>
      </dsp:nvSpPr>
      <dsp:spPr>
        <a:xfrm>
          <a:off x="0" y="46"/>
          <a:ext cx="10113724" cy="400016"/>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omic Sans MS" panose="030F0702030302020204" pitchFamily="66" charset="0"/>
            </a:rPr>
            <a:t>Evaluation results on switch logs dataset with unsupervised learning-based model</a:t>
          </a:r>
          <a:endParaRPr lang="zh-CN" sz="2000" kern="1200">
            <a:latin typeface="Comic Sans MS" panose="030F0702030302020204" pitchFamily="66" charset="0"/>
          </a:endParaRPr>
        </a:p>
      </dsp:txBody>
      <dsp:txXfrm>
        <a:off x="19527" y="19573"/>
        <a:ext cx="10074670" cy="360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B2109-F97E-4A5F-B4A6-2E51589F848D}">
      <dsp:nvSpPr>
        <dsp:cNvPr id="0" name=""/>
        <dsp:cNvSpPr/>
      </dsp:nvSpPr>
      <dsp:spPr>
        <a:xfrm>
          <a:off x="0" y="77"/>
          <a:ext cx="11529671"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System anomalies will cause degradation, impact revenue and user experience.</a:t>
          </a:r>
          <a:endParaRPr lang="zh-CN" sz="2400" kern="1200" dirty="0">
            <a:latin typeface="Comic Sans MS" panose="030F0702030302020204" pitchFamily="66" charset="0"/>
          </a:endParaRPr>
        </a:p>
      </dsp:txBody>
      <dsp:txXfrm>
        <a:off x="22529" y="22606"/>
        <a:ext cx="11484613" cy="4164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DFCAB-C849-4EE5-8D1D-44F14149DDD3}">
      <dsp:nvSpPr>
        <dsp:cNvPr id="0" name=""/>
        <dsp:cNvSpPr/>
      </dsp:nvSpPr>
      <dsp:spPr>
        <a:xfrm>
          <a:off x="0" y="128"/>
          <a:ext cx="11050484" cy="461407"/>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omic Sans MS" panose="030F0702030302020204" pitchFamily="66" charset="0"/>
            </a:rPr>
            <a:t>Comparison between </a:t>
          </a:r>
          <a:r>
            <a:rPr lang="en-US" sz="2800" kern="1200" dirty="0" err="1">
              <a:latin typeface="Comic Sans MS" panose="030F0702030302020204" pitchFamily="66" charset="0"/>
            </a:rPr>
            <a:t>LogTransfer</a:t>
          </a:r>
          <a:r>
            <a:rPr lang="en-US" sz="2800" kern="1200" dirty="0">
              <a:latin typeface="Comic Sans MS" panose="030F0702030302020204" pitchFamily="66" charset="0"/>
            </a:rPr>
            <a:t> with word2Vec &amp; </a:t>
          </a:r>
          <a:r>
            <a:rPr lang="en-US" sz="2800" kern="1200" dirty="0" err="1">
              <a:latin typeface="Comic Sans MS" panose="030F0702030302020204" pitchFamily="66" charset="0"/>
            </a:rPr>
            <a:t>LogTransfer</a:t>
          </a:r>
          <a:endParaRPr lang="zh-CN" sz="2800" kern="1200" dirty="0">
            <a:latin typeface="Comic Sans MS" panose="030F0702030302020204" pitchFamily="66" charset="0"/>
          </a:endParaRPr>
        </a:p>
      </dsp:txBody>
      <dsp:txXfrm>
        <a:off x="22524" y="22652"/>
        <a:ext cx="11005436" cy="41635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1E81E-44E4-4984-AAC6-229ACEBF586A}">
      <dsp:nvSpPr>
        <dsp:cNvPr id="0" name=""/>
        <dsp:cNvSpPr/>
      </dsp:nvSpPr>
      <dsp:spPr>
        <a:xfrm>
          <a:off x="0" y="77"/>
          <a:ext cx="11050484"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omic Sans MS" panose="030F0702030302020204" pitchFamily="66" charset="0"/>
            </a:rPr>
            <a:t>Evaluation of the transfer learning method</a:t>
          </a:r>
          <a:endParaRPr lang="zh-CN" sz="3200" kern="1200" dirty="0">
            <a:latin typeface="Comic Sans MS" panose="030F0702030302020204" pitchFamily="66" charset="0"/>
          </a:endParaRPr>
        </a:p>
      </dsp:txBody>
      <dsp:txXfrm>
        <a:off x="22529" y="22606"/>
        <a:ext cx="11005426" cy="41645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05A87-7DA9-4D6C-B8FC-1D7AE6F23839}">
      <dsp:nvSpPr>
        <dsp:cNvPr id="0" name=""/>
        <dsp:cNvSpPr/>
      </dsp:nvSpPr>
      <dsp:spPr>
        <a:xfrm>
          <a:off x="0" y="3878"/>
          <a:ext cx="11935326" cy="596806"/>
        </a:xfrm>
        <a:prstGeom prst="round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omic Sans MS" panose="030F0702030302020204" pitchFamily="66" charset="0"/>
            </a:rPr>
            <a:t>A new anomaly detection method</a:t>
          </a:r>
          <a:endParaRPr lang="zh-CN" sz="2400" kern="1200" dirty="0">
            <a:latin typeface="Comic Sans MS" panose="030F0702030302020204" pitchFamily="66" charset="0"/>
          </a:endParaRPr>
        </a:p>
      </dsp:txBody>
      <dsp:txXfrm>
        <a:off x="29134" y="33012"/>
        <a:ext cx="11877058" cy="538538"/>
      </dsp:txXfrm>
    </dsp:sp>
    <dsp:sp modelId="{03551400-BDF7-4F57-B473-8646DCDB480C}">
      <dsp:nvSpPr>
        <dsp:cNvPr id="0" name=""/>
        <dsp:cNvSpPr/>
      </dsp:nvSpPr>
      <dsp:spPr>
        <a:xfrm>
          <a:off x="0" y="600684"/>
          <a:ext cx="11935326" cy="649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894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Comic Sans MS" panose="030F0702030302020204" pitchFamily="66" charset="0"/>
            </a:rPr>
            <a:t>We are the first to apply transfer learning for log anomaly detection</a:t>
          </a:r>
          <a:endParaRPr lang="zh-CN" sz="1800" kern="1200" dirty="0">
            <a:latin typeface="Comic Sans MS" panose="030F0702030302020204" pitchFamily="66" charset="0"/>
          </a:endParaRPr>
        </a:p>
        <a:p>
          <a:pPr marL="171450" lvl="1" indent="-171450" algn="l" defTabSz="800100">
            <a:lnSpc>
              <a:spcPct val="90000"/>
            </a:lnSpc>
            <a:spcBef>
              <a:spcPct val="0"/>
            </a:spcBef>
            <a:spcAft>
              <a:spcPct val="20000"/>
            </a:spcAft>
            <a:buChar char="•"/>
          </a:pPr>
          <a:r>
            <a:rPr lang="en-US" sz="1800" kern="1200" dirty="0">
              <a:latin typeface="Comic Sans MS" panose="030F0702030302020204" pitchFamily="66" charset="0"/>
            </a:rPr>
            <a:t>We identify the challenges lying in that for a large software service.</a:t>
          </a:r>
          <a:endParaRPr lang="zh-CN" sz="1800" kern="1200" dirty="0">
            <a:latin typeface="Comic Sans MS" panose="030F0702030302020204" pitchFamily="66" charset="0"/>
          </a:endParaRPr>
        </a:p>
      </dsp:txBody>
      <dsp:txXfrm>
        <a:off x="0" y="600684"/>
        <a:ext cx="11935326" cy="649777"/>
      </dsp:txXfrm>
    </dsp:sp>
    <dsp:sp modelId="{77213072-B412-413D-9CB5-4EBAF508FDA9}">
      <dsp:nvSpPr>
        <dsp:cNvPr id="0" name=""/>
        <dsp:cNvSpPr/>
      </dsp:nvSpPr>
      <dsp:spPr>
        <a:xfrm>
          <a:off x="0" y="1250462"/>
          <a:ext cx="11935326" cy="596806"/>
        </a:xfrm>
        <a:prstGeom prst="roundRect">
          <a:avLst/>
        </a:prstGeom>
        <a:solidFill>
          <a:schemeClr val="accent4">
            <a:shade val="80000"/>
            <a:hueOff val="125155"/>
            <a:satOff val="7161"/>
            <a:lumOff val="7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omic Sans MS" panose="030F0702030302020204" pitchFamily="66" charset="0"/>
            </a:rPr>
            <a:t>A new log representation method</a:t>
          </a:r>
          <a:endParaRPr lang="zh-CN" sz="2400" kern="1200" dirty="0">
            <a:latin typeface="Comic Sans MS" panose="030F0702030302020204" pitchFamily="66" charset="0"/>
          </a:endParaRPr>
        </a:p>
      </dsp:txBody>
      <dsp:txXfrm>
        <a:off x="29134" y="1279596"/>
        <a:ext cx="11877058" cy="538538"/>
      </dsp:txXfrm>
    </dsp:sp>
    <dsp:sp modelId="{F14CD75A-6B4D-4C50-9C05-C05977CEE4EA}">
      <dsp:nvSpPr>
        <dsp:cNvPr id="0" name=""/>
        <dsp:cNvSpPr/>
      </dsp:nvSpPr>
      <dsp:spPr>
        <a:xfrm>
          <a:off x="0" y="1847268"/>
          <a:ext cx="11935326" cy="59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894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latin typeface="Comic Sans MS" panose="030F0702030302020204" pitchFamily="66" charset="0"/>
            </a:rPr>
            <a:t>We propose to use Glove to construct logs’ representations to accurately measure the similarities of cross-system logs.</a:t>
          </a:r>
          <a:endParaRPr lang="zh-CN" sz="1800" kern="1200">
            <a:latin typeface="Comic Sans MS" panose="030F0702030302020204" pitchFamily="66" charset="0"/>
          </a:endParaRPr>
        </a:p>
      </dsp:txBody>
      <dsp:txXfrm>
        <a:off x="0" y="1847268"/>
        <a:ext cx="11935326" cy="590706"/>
      </dsp:txXfrm>
    </dsp:sp>
    <dsp:sp modelId="{54305EB3-4F44-41A8-AE84-CA1C722FAB21}">
      <dsp:nvSpPr>
        <dsp:cNvPr id="0" name=""/>
        <dsp:cNvSpPr/>
      </dsp:nvSpPr>
      <dsp:spPr>
        <a:xfrm>
          <a:off x="0" y="2437975"/>
          <a:ext cx="11935326" cy="596806"/>
        </a:xfrm>
        <a:prstGeom prst="roundRect">
          <a:avLst/>
        </a:prstGeom>
        <a:solidFill>
          <a:schemeClr val="accent4">
            <a:shade val="80000"/>
            <a:hueOff val="250309"/>
            <a:satOff val="14323"/>
            <a:lumOff val="15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omic Sans MS" panose="030F0702030302020204" pitchFamily="66" charset="0"/>
            </a:rPr>
            <a:t>A new transfer learning approach</a:t>
          </a:r>
          <a:endParaRPr lang="zh-CN" sz="2400" kern="1200">
            <a:latin typeface="Comic Sans MS" panose="030F0702030302020204" pitchFamily="66" charset="0"/>
          </a:endParaRPr>
        </a:p>
      </dsp:txBody>
      <dsp:txXfrm>
        <a:off x="29134" y="2467109"/>
        <a:ext cx="11877058" cy="538538"/>
      </dsp:txXfrm>
    </dsp:sp>
    <dsp:sp modelId="{693E1877-C7C4-4F10-B262-1A9E219D07E1}">
      <dsp:nvSpPr>
        <dsp:cNvPr id="0" name=""/>
        <dsp:cNvSpPr/>
      </dsp:nvSpPr>
      <dsp:spPr>
        <a:xfrm>
          <a:off x="0" y="3034781"/>
          <a:ext cx="11935326" cy="59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894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latin typeface="Comic Sans MS" panose="030F0702030302020204" pitchFamily="66" charset="0"/>
            </a:rPr>
            <a:t>We propose a novel transfer learning approach that shares fully connected networks between source and target systems, addressing the impact induced by the noises in log sequences.</a:t>
          </a:r>
          <a:endParaRPr lang="zh-CN" sz="1800" kern="1200">
            <a:latin typeface="Comic Sans MS" panose="030F0702030302020204" pitchFamily="66" charset="0"/>
          </a:endParaRPr>
        </a:p>
      </dsp:txBody>
      <dsp:txXfrm>
        <a:off x="0" y="3034781"/>
        <a:ext cx="11935326" cy="590706"/>
      </dsp:txXfrm>
    </dsp:sp>
    <dsp:sp modelId="{08FD20BD-71F0-4E94-9948-9F8958DF8B53}">
      <dsp:nvSpPr>
        <dsp:cNvPr id="0" name=""/>
        <dsp:cNvSpPr/>
      </dsp:nvSpPr>
      <dsp:spPr>
        <a:xfrm>
          <a:off x="0" y="3625488"/>
          <a:ext cx="11935326" cy="596806"/>
        </a:xfrm>
        <a:prstGeom prst="roundRect">
          <a:avLst/>
        </a:prstGeom>
        <a:solidFill>
          <a:schemeClr val="accent4">
            <a:shade val="80000"/>
            <a:hueOff val="375464"/>
            <a:satOff val="21484"/>
            <a:lumOff val="23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omic Sans MS" panose="030F0702030302020204" pitchFamily="66" charset="0"/>
            </a:rPr>
            <a:t>An extensive evaluation</a:t>
          </a:r>
          <a:endParaRPr lang="zh-CN" sz="2400" kern="1200">
            <a:latin typeface="Comic Sans MS" panose="030F0702030302020204" pitchFamily="66" charset="0"/>
          </a:endParaRPr>
        </a:p>
      </dsp:txBody>
      <dsp:txXfrm>
        <a:off x="29134" y="3654622"/>
        <a:ext cx="11877058" cy="538538"/>
      </dsp:txXfrm>
    </dsp:sp>
    <dsp:sp modelId="{8FDC5EA3-51EA-42A0-A20C-8DCF3885C439}">
      <dsp:nvSpPr>
        <dsp:cNvPr id="0" name=""/>
        <dsp:cNvSpPr/>
      </dsp:nvSpPr>
      <dsp:spPr>
        <a:xfrm>
          <a:off x="0" y="4222294"/>
          <a:ext cx="11935326" cy="59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894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Comic Sans MS" panose="030F0702030302020204" pitchFamily="66" charset="0"/>
            </a:rPr>
            <a:t>We have conducted extensive evaluation experiments using real-world logs to demonstrate </a:t>
          </a:r>
          <a:r>
            <a:rPr lang="en-US" sz="1800" kern="1200" dirty="0" err="1">
              <a:latin typeface="Comic Sans MS" panose="030F0702030302020204" pitchFamily="66" charset="0"/>
            </a:rPr>
            <a:t>LogTransfer’s</a:t>
          </a:r>
          <a:r>
            <a:rPr lang="en-US" sz="1800" kern="1200" dirty="0">
              <a:latin typeface="Comic Sans MS" panose="030F0702030302020204" pitchFamily="66" charset="0"/>
            </a:rPr>
            <a:t> performance.</a:t>
          </a:r>
          <a:endParaRPr lang="zh-CN" sz="1800" kern="1200" dirty="0">
            <a:latin typeface="Comic Sans MS" panose="030F0702030302020204" pitchFamily="66" charset="0"/>
          </a:endParaRPr>
        </a:p>
      </dsp:txBody>
      <dsp:txXfrm>
        <a:off x="0" y="4222294"/>
        <a:ext cx="11935326" cy="590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1857-69FC-4214-AF71-88F47D4812CA}">
      <dsp:nvSpPr>
        <dsp:cNvPr id="0" name=""/>
        <dsp:cNvSpPr/>
      </dsp:nvSpPr>
      <dsp:spPr>
        <a:xfrm>
          <a:off x="0" y="126"/>
          <a:ext cx="11887200" cy="399856"/>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omic Sans MS" panose="030F0702030302020204" pitchFamily="66" charset="0"/>
            </a:rPr>
            <a:t>How to comprehensively and precisely detect anomalies has brought about widespread attention</a:t>
          </a:r>
          <a:r>
            <a:rPr lang="zh-CN" sz="2000" kern="1200" dirty="0">
              <a:latin typeface="Comic Sans MS" panose="030F0702030302020204" pitchFamily="66" charset="0"/>
            </a:rPr>
            <a:t>！</a:t>
          </a:r>
        </a:p>
      </dsp:txBody>
      <dsp:txXfrm>
        <a:off x="19519" y="19645"/>
        <a:ext cx="11848162" cy="360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F1BF2-2BFF-4B60-9411-840A2FFBDB76}">
      <dsp:nvSpPr>
        <dsp:cNvPr id="0" name=""/>
        <dsp:cNvSpPr/>
      </dsp:nvSpPr>
      <dsp:spPr>
        <a:xfrm>
          <a:off x="0" y="390320"/>
          <a:ext cx="9642105" cy="655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1E3AED-90D3-446B-99C9-941EC69E6EF7}">
      <dsp:nvSpPr>
        <dsp:cNvPr id="0" name=""/>
        <dsp:cNvSpPr/>
      </dsp:nvSpPr>
      <dsp:spPr>
        <a:xfrm>
          <a:off x="481634" y="6560"/>
          <a:ext cx="5324044"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14" tIns="0" rIns="255114"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An instance of a system anomaly</a:t>
          </a:r>
          <a:endParaRPr lang="zh-CN" sz="2400" kern="1200" dirty="0">
            <a:latin typeface="Comic Sans MS" panose="030F0702030302020204" pitchFamily="66" charset="0"/>
          </a:endParaRPr>
        </a:p>
      </dsp:txBody>
      <dsp:txXfrm>
        <a:off x="519101" y="44027"/>
        <a:ext cx="5249110"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067FE-F27E-4816-A3D1-3C67AD712349}">
      <dsp:nvSpPr>
        <dsp:cNvPr id="0" name=""/>
        <dsp:cNvSpPr/>
      </dsp:nvSpPr>
      <dsp:spPr>
        <a:xfrm>
          <a:off x="0" y="517"/>
          <a:ext cx="9225014" cy="5195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System logs are unstructured text.</a:t>
          </a:r>
          <a:endParaRPr lang="zh-CN" sz="2400" kern="1200" dirty="0">
            <a:latin typeface="Comic Sans MS" panose="030F0702030302020204" pitchFamily="66" charset="0"/>
          </a:endParaRPr>
        </a:p>
      </dsp:txBody>
      <dsp:txXfrm>
        <a:off x="25360" y="25877"/>
        <a:ext cx="9174294" cy="468787"/>
      </dsp:txXfrm>
    </dsp:sp>
    <dsp:sp modelId="{1242EC3B-F03A-425B-9A07-FDF52E178039}">
      <dsp:nvSpPr>
        <dsp:cNvPr id="0" name=""/>
        <dsp:cNvSpPr/>
      </dsp:nvSpPr>
      <dsp:spPr>
        <a:xfrm>
          <a:off x="0" y="532383"/>
          <a:ext cx="9225014" cy="5195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A log message is composed of constant part and variable part.</a:t>
          </a:r>
          <a:endParaRPr lang="zh-CN" sz="2400" kern="1200" dirty="0">
            <a:latin typeface="Comic Sans MS" panose="030F0702030302020204" pitchFamily="66" charset="0"/>
          </a:endParaRPr>
        </a:p>
      </dsp:txBody>
      <dsp:txXfrm>
        <a:off x="25360" y="557743"/>
        <a:ext cx="9174294" cy="4687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73717-37E7-4EC3-A60D-E0E987DE3282}">
      <dsp:nvSpPr>
        <dsp:cNvPr id="0" name=""/>
        <dsp:cNvSpPr/>
      </dsp:nvSpPr>
      <dsp:spPr>
        <a:xfrm>
          <a:off x="0" y="423"/>
          <a:ext cx="10702245" cy="433128"/>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omic Sans MS" panose="030F0702030302020204" pitchFamily="66" charset="0"/>
            </a:rPr>
            <a:t>Supervised methods</a:t>
          </a:r>
          <a:r>
            <a:rPr lang="zh-CN" sz="2000" kern="1200" dirty="0">
              <a:latin typeface="Comic Sans MS" panose="030F0702030302020204" pitchFamily="66" charset="0"/>
            </a:rPr>
            <a:t>：</a:t>
          </a:r>
          <a:r>
            <a:rPr lang="en-US" sz="2000" kern="1200" dirty="0">
              <a:latin typeface="Comic Sans MS" panose="030F0702030302020204" pitchFamily="66" charset="0"/>
            </a:rPr>
            <a:t>Massive labelling efforts &amp; no semantics information of logs.</a:t>
          </a:r>
          <a:endParaRPr lang="zh-CN" sz="2000" kern="1200" dirty="0">
            <a:latin typeface="Comic Sans MS" panose="030F0702030302020204" pitchFamily="66" charset="0"/>
          </a:endParaRPr>
        </a:p>
      </dsp:txBody>
      <dsp:txXfrm>
        <a:off x="21144" y="21567"/>
        <a:ext cx="10659957" cy="390840"/>
      </dsp:txXfrm>
    </dsp:sp>
    <dsp:sp modelId="{84928E39-03C3-4F6F-B3BD-8D33D1D8F61A}">
      <dsp:nvSpPr>
        <dsp:cNvPr id="0" name=""/>
        <dsp:cNvSpPr/>
      </dsp:nvSpPr>
      <dsp:spPr>
        <a:xfrm>
          <a:off x="0" y="443803"/>
          <a:ext cx="10702245" cy="433128"/>
        </a:xfrm>
        <a:prstGeom prst="roundRec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omic Sans MS" panose="030F0702030302020204" pitchFamily="66" charset="0"/>
            </a:rPr>
            <a:t>Unsupervised methods: Suffering from low accuracy in real-world service systems.</a:t>
          </a:r>
          <a:endParaRPr lang="zh-CN" sz="2000" kern="1200" dirty="0">
            <a:latin typeface="Comic Sans MS" panose="030F0702030302020204" pitchFamily="66" charset="0"/>
          </a:endParaRPr>
        </a:p>
      </dsp:txBody>
      <dsp:txXfrm>
        <a:off x="21144" y="464947"/>
        <a:ext cx="10659957" cy="390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3756A-A303-4C8F-92C1-A428ABF2476E}">
      <dsp:nvSpPr>
        <dsp:cNvPr id="0" name=""/>
        <dsp:cNvSpPr/>
      </dsp:nvSpPr>
      <dsp:spPr>
        <a:xfrm>
          <a:off x="0" y="46"/>
          <a:ext cx="11067626" cy="400016"/>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omic Sans MS" panose="030F0702030302020204" pitchFamily="66" charset="0"/>
            </a:rPr>
            <a:t>Different type of systems/services event generate log sequences with similar semantics.</a:t>
          </a:r>
          <a:endParaRPr lang="zh-CN" sz="2000" kern="1200" dirty="0">
            <a:latin typeface="Comic Sans MS" panose="030F0702030302020204" pitchFamily="66" charset="0"/>
          </a:endParaRPr>
        </a:p>
      </dsp:txBody>
      <dsp:txXfrm>
        <a:off x="19527" y="19573"/>
        <a:ext cx="11028572" cy="3609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2E5AE-D12B-4B97-B1E4-01E786E60F7C}">
      <dsp:nvSpPr>
        <dsp:cNvPr id="0" name=""/>
        <dsp:cNvSpPr/>
      </dsp:nvSpPr>
      <dsp:spPr>
        <a:xfrm>
          <a:off x="0" y="260"/>
          <a:ext cx="10171863" cy="1076697"/>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omic Sans MS" panose="030F0702030302020204" pitchFamily="66" charset="0"/>
            </a:rPr>
            <a:t>Can we transfer anomalous patterns from one software system to another one?</a:t>
          </a:r>
          <a:endParaRPr lang="zh-CN" sz="2800" kern="1200" dirty="0">
            <a:latin typeface="Comic Sans MS" panose="030F0702030302020204" pitchFamily="66" charset="0"/>
          </a:endParaRPr>
        </a:p>
      </dsp:txBody>
      <dsp:txXfrm>
        <a:off x="52560" y="52820"/>
        <a:ext cx="10066743" cy="971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70700-2B4D-46D8-904E-107C1F61C888}">
      <dsp:nvSpPr>
        <dsp:cNvPr id="0" name=""/>
        <dsp:cNvSpPr/>
      </dsp:nvSpPr>
      <dsp:spPr>
        <a:xfrm>
          <a:off x="0" y="77"/>
          <a:ext cx="8474579"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Different types of systems are different in log syntax.</a:t>
          </a:r>
          <a:endParaRPr lang="zh-CN" sz="2400" kern="1200" dirty="0">
            <a:latin typeface="Comic Sans MS" panose="030F0702030302020204" pitchFamily="66" charset="0"/>
          </a:endParaRPr>
        </a:p>
      </dsp:txBody>
      <dsp:txXfrm>
        <a:off x="22529" y="22606"/>
        <a:ext cx="8429521" cy="4164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5804A39-0D4F-407B-AA47-DAF674226C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4F8484D4-EA77-465B-8932-20AAEAE640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ED340B-CD5E-46BF-A7D6-054FBB96220B}" type="datetimeFigureOut">
              <a:rPr lang="zh-CN" altLang="en-US" smtClean="0"/>
              <a:t>2020/11/9</a:t>
            </a:fld>
            <a:endParaRPr lang="zh-CN" altLang="en-US"/>
          </a:p>
        </p:txBody>
      </p:sp>
      <p:sp>
        <p:nvSpPr>
          <p:cNvPr id="4" name="页脚占位符 3">
            <a:extLst>
              <a:ext uri="{FF2B5EF4-FFF2-40B4-BE49-F238E27FC236}">
                <a16:creationId xmlns:a16="http://schemas.microsoft.com/office/drawing/2014/main" id="{85D8416F-F576-4A03-9C24-456FC4B742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BDD5904C-02E6-4F92-845E-59CF4F05F4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BB8B10-245D-4BC6-B986-B18ACA7C1227}" type="slidenum">
              <a:rPr lang="zh-CN" altLang="en-US" smtClean="0"/>
              <a:t>‹#›</a:t>
            </a:fld>
            <a:endParaRPr lang="zh-CN" altLang="en-US"/>
          </a:p>
        </p:txBody>
      </p:sp>
    </p:spTree>
    <p:extLst>
      <p:ext uri="{BB962C8B-B14F-4D97-AF65-F5344CB8AC3E}">
        <p14:creationId xmlns:p14="http://schemas.microsoft.com/office/powerpoint/2010/main" val="1302492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CCFB6-CE2B-431B-B63B-8A0E5C47C8BE}" type="datetimeFigureOut">
              <a:rPr lang="zh-CN" altLang="en-US" smtClean="0"/>
              <a:pPr/>
              <a:t>2020/11/9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79857-3E28-4C90-825C-C38A910FF163}" type="slidenum">
              <a:rPr lang="zh-CN" altLang="en-US" smtClean="0"/>
              <a:pPr/>
              <a:t>‹#›</a:t>
            </a:fld>
            <a:endParaRPr lang="zh-CN" altLang="en-US"/>
          </a:p>
        </p:txBody>
      </p:sp>
    </p:spTree>
    <p:extLst>
      <p:ext uri="{BB962C8B-B14F-4D97-AF65-F5344CB8AC3E}">
        <p14:creationId xmlns:p14="http://schemas.microsoft.com/office/powerpoint/2010/main" val="3204972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pPr algn="l"/>
            <a:r>
              <a:rPr lang="en-US" altLang="zh-CN" dirty="0"/>
              <a:t>Hello, I’m</a:t>
            </a:r>
            <a:r>
              <a:rPr lang="zh-CN" altLang="en-US" dirty="0"/>
              <a:t> </a:t>
            </a:r>
            <a:r>
              <a:rPr lang="en-US" altLang="zh-CN" dirty="0"/>
              <a:t>Rui Chen from college of software, Nankai University. I’m going to present our work “</a:t>
            </a:r>
            <a:r>
              <a:rPr lang="en-US" altLang="zh-CN" dirty="0" err="1"/>
              <a:t>LogTransfer</a:t>
            </a:r>
            <a:r>
              <a:rPr lang="en-US" altLang="zh-CN" dirty="0"/>
              <a:t> </a:t>
            </a:r>
            <a:r>
              <a:rPr lang="en-US" altLang="ko-KR" sz="1200" dirty="0">
                <a:latin typeface="Comic Sans MS" panose="030F0702030302020204" pitchFamily="66" charset="0"/>
              </a:rPr>
              <a:t>Cross-System Log Anomaly Detection for Software Systems with Transfer Learning</a:t>
            </a:r>
            <a:r>
              <a:rPr lang="en-US" altLang="zh-CN" dirty="0"/>
              <a:t>”. This is a </a:t>
            </a:r>
            <a:r>
              <a:rPr lang="en-US" altLang="zh-CN" baseline="0" dirty="0"/>
              <a:t>joint work with the co-authors listed in this slide from Nankai University and Tsinghua University.</a:t>
            </a:r>
            <a:endParaRPr lang="zh-CN" altLang="en-US" dirty="0"/>
          </a:p>
        </p:txBody>
      </p:sp>
      <p:sp>
        <p:nvSpPr>
          <p:cNvPr id="4" name="灯片编号占位符 3"/>
          <p:cNvSpPr>
            <a:spLocks noGrp="1"/>
          </p:cNvSpPr>
          <p:nvPr>
            <p:ph type="sldNum" sz="quarter" idx="10"/>
          </p:nvPr>
        </p:nvSpPr>
        <p:spPr/>
        <p:txBody>
          <a:bodyPr/>
          <a:lstStyle/>
          <a:p>
            <a:fld id="{BC479857-3E28-4C90-825C-C38A910FF163}" type="slidenum">
              <a:rPr lang="zh-CN" altLang="en-US" smtClean="0"/>
              <a:pPr/>
              <a:t>1</a:t>
            </a:fld>
            <a:endParaRPr lang="zh-CN" altLang="en-US"/>
          </a:p>
        </p:txBody>
      </p:sp>
    </p:spTree>
    <p:extLst>
      <p:ext uri="{BB962C8B-B14F-4D97-AF65-F5344CB8AC3E}">
        <p14:creationId xmlns:p14="http://schemas.microsoft.com/office/powerpoint/2010/main" val="205942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altLang="zh-CN" sz="1200" dirty="0">
                <a:solidFill>
                  <a:srgbClr val="000000"/>
                </a:solidFill>
                <a:latin typeface="Comic Sans MS" panose="030F0702030302020204" pitchFamily="66" charset="0"/>
                <a:cs typeface="Calibri" panose="020F0502020204030204" pitchFamily="34" charset="0"/>
              </a:rPr>
              <a:t>Secondly, Noises in anomalous log sequences</a:t>
            </a:r>
          </a:p>
          <a:p>
            <a:pPr algn="l"/>
            <a:r>
              <a:rPr lang="en-US" altLang="zh-CN" sz="1800" b="0" i="0" u="none" strike="noStrike" baseline="0" dirty="0">
                <a:latin typeface="NimbusRomNo9L-Regu"/>
              </a:rPr>
              <a:t>The anomalous log sequences usually have noises which irrelevant to system anomaly and the noises can degrade the performance of anomaly detection.</a:t>
            </a:r>
          </a:p>
          <a:p>
            <a:pPr algn="l"/>
            <a:r>
              <a:rPr lang="en-US" altLang="zh-CN" sz="1800" b="0" i="0" u="none" strike="noStrike" baseline="0" dirty="0">
                <a:latin typeface="NimbusRomNo9L-Regu"/>
              </a:rPr>
              <a:t>For example user login information here and working status info.</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10</a:t>
            </a:fld>
            <a:endParaRPr lang="zh-CN" altLang="en-US"/>
          </a:p>
        </p:txBody>
      </p:sp>
    </p:spTree>
    <p:extLst>
      <p:ext uri="{BB962C8B-B14F-4D97-AF65-F5344CB8AC3E}">
        <p14:creationId xmlns:p14="http://schemas.microsoft.com/office/powerpoint/2010/main" val="120747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NimbusRomNo9L-Regu"/>
              </a:rPr>
              <a:t>To address the above two challenges, in the</a:t>
            </a:r>
            <a:r>
              <a:rPr lang="zh-CN" altLang="en-US" sz="1200" b="0" i="0" u="none" strike="noStrike" baseline="0" dirty="0">
                <a:latin typeface="NimbusRomNo9L-Regu"/>
              </a:rPr>
              <a:t> </a:t>
            </a:r>
            <a:r>
              <a:rPr lang="en-US" altLang="zh-CN" sz="1200" b="0" i="0" u="none" strike="noStrike" baseline="0" dirty="0">
                <a:latin typeface="NimbusRomNo9L-Regu"/>
              </a:rPr>
              <a:t>following slides we are going to discuss about the design of </a:t>
            </a:r>
            <a:r>
              <a:rPr lang="en-US" altLang="zh-CN" sz="1200" b="0" i="0" u="none" strike="noStrike" baseline="0" dirty="0" err="1">
                <a:latin typeface="NimbusRomNo9L-Regu"/>
              </a:rPr>
              <a:t>LogTransfer</a:t>
            </a:r>
            <a:r>
              <a:rPr lang="en-US" altLang="zh-CN" sz="1200" b="0" i="0" u="none" strike="noStrike" baseline="0" dirty="0">
                <a:latin typeface="NimbusRomNo9L-Regu"/>
              </a:rPr>
              <a:t> </a:t>
            </a:r>
            <a:endParaRPr lang="zh-CN" altLang="en-US" dirty="0"/>
          </a:p>
          <a:p>
            <a:endParaRPr lang="en-US" altLang="zh-CN" dirty="0"/>
          </a:p>
          <a:p>
            <a:r>
              <a:rPr lang="en-US" altLang="zh-CN" dirty="0"/>
              <a:t>This is the overall framework of Offline model of training process in </a:t>
            </a:r>
            <a:r>
              <a:rPr lang="en-US" altLang="zh-CN" dirty="0" err="1"/>
              <a:t>LogTransfer</a:t>
            </a:r>
            <a:r>
              <a:rPr lang="en-US" altLang="zh-CN" dirty="0"/>
              <a:t>. </a:t>
            </a:r>
          </a:p>
          <a:p>
            <a:r>
              <a:rPr lang="en-US" altLang="zh-CN" dirty="0"/>
              <a:t>There are mainly two parts in this process.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 we design </a:t>
            </a:r>
            <a:r>
              <a:rPr kumimoji="0" lang="en-US" altLang="zh-CN" sz="1200" b="0" i="0" u="none" strike="noStrike" kern="1200" cap="none" spc="0" normalizeH="0" baseline="0" noProof="0" dirty="0">
                <a:ln>
                  <a:noFill/>
                </a:ln>
                <a:solidFill>
                  <a:srgbClr val="000000"/>
                </a:solidFill>
                <a:effectLst/>
                <a:uLnTx/>
                <a:uFillTx/>
                <a:latin typeface="Comic Sans MS" panose="030F0702030302020204" pitchFamily="66" charset="0"/>
                <a:ea typeface="Microsoft YaHei UI"/>
                <a:cs typeface="Calibri" panose="020F0502020204030204" pitchFamily="34" charset="0"/>
              </a:rPr>
              <a:t>An accurate representation construction method here.</a:t>
            </a:r>
          </a:p>
          <a:p>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11</a:t>
            </a:fld>
            <a:endParaRPr lang="zh-CN" altLang="en-US"/>
          </a:p>
        </p:txBody>
      </p:sp>
    </p:spTree>
    <p:extLst>
      <p:ext uri="{BB962C8B-B14F-4D97-AF65-F5344CB8AC3E}">
        <p14:creationId xmlns:p14="http://schemas.microsoft.com/office/powerpoint/2010/main" val="192624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NimbusRomNo9L-Regu"/>
              </a:rPr>
              <a:t>This is an example of how </a:t>
            </a:r>
            <a:r>
              <a:rPr lang="en-US" altLang="zh-CN" dirty="0" err="1">
                <a:latin typeface="NimbusRomNo9L-Regu"/>
              </a:rPr>
              <a:t>LogTransfer</a:t>
            </a:r>
            <a:r>
              <a:rPr lang="en-US" altLang="zh-CN" dirty="0">
                <a:latin typeface="NimbusRomNo9L-Regu"/>
              </a:rPr>
              <a:t> generates a template embedding. Representation construction component in </a:t>
            </a:r>
            <a:r>
              <a:rPr lang="en-US" altLang="zh-CN" dirty="0" err="1">
                <a:latin typeface="NimbusRomNo9L-Regu"/>
              </a:rPr>
              <a:t>LogTransfer</a:t>
            </a:r>
            <a:r>
              <a:rPr lang="en-US" altLang="zh-CN" dirty="0">
                <a:latin typeface="NimbusRomNo9L-Regu"/>
              </a:rPr>
              <a:t> accept raw system logs as the inputs, log template is generated with FT-tree, then Glove is utilized as the word distributed representation methods. Lastly, template embedding is the average of the embedding of each word in the template. </a:t>
            </a:r>
            <a:endParaRPr lang="en-US" altLang="zh-CN" dirty="0"/>
          </a:p>
          <a:p>
            <a:r>
              <a:rPr lang="en-US" altLang="zh-CN" dirty="0"/>
              <a:t>**click**</a:t>
            </a:r>
          </a:p>
          <a:p>
            <a:pPr algn="l"/>
            <a:r>
              <a:rPr lang="en-US" altLang="zh-CN" sz="1800" b="0" i="0" u="none" strike="noStrike" baseline="0" dirty="0">
                <a:latin typeface="NimbusRomNo9L-Regu"/>
              </a:rPr>
              <a:t>Specifically, to accurately measure the similarities of cross-system logs</a:t>
            </a:r>
            <a:r>
              <a:rPr lang="en-US" altLang="zh-CN" sz="1800" b="0" i="0" u="none" strike="noStrike" baseline="0" dirty="0">
                <a:latin typeface="+mn-lt"/>
              </a:rPr>
              <a:t>, we </a:t>
            </a:r>
            <a:r>
              <a:rPr lang="en-US" altLang="zh-CN" sz="1800" b="0" i="0" u="none" strike="noStrike" baseline="0" dirty="0">
                <a:latin typeface="NimbusRomNo9L-Regu"/>
              </a:rPr>
              <a:t>use Glove to construct logs’ representations since Glove could not only extracts the local context information but also considers the global word co-occurrence information of template set. </a:t>
            </a:r>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12</a:t>
            </a:fld>
            <a:endParaRPr lang="zh-CN" altLang="en-US"/>
          </a:p>
        </p:txBody>
      </p:sp>
    </p:spTree>
    <p:extLst>
      <p:ext uri="{BB962C8B-B14F-4D97-AF65-F5344CB8AC3E}">
        <p14:creationId xmlns:p14="http://schemas.microsoft.com/office/powerpoint/2010/main" val="3050399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design a novel transfer learning method in </a:t>
            </a:r>
            <a:r>
              <a:rPr lang="en-US" altLang="zh-CN" dirty="0" err="1"/>
              <a:t>LogTransfer</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13</a:t>
            </a:fld>
            <a:endParaRPr lang="zh-CN" altLang="en-US"/>
          </a:p>
        </p:txBody>
      </p:sp>
    </p:spTree>
    <p:extLst>
      <p:ext uri="{BB962C8B-B14F-4D97-AF65-F5344CB8AC3E}">
        <p14:creationId xmlns:p14="http://schemas.microsoft.com/office/powerpoint/2010/main" val="1049417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Arial" panose="020B0604020202020204" pitchFamily="34" charset="0"/>
              </a:rPr>
              <a:t>Simply speaking, base model of </a:t>
            </a:r>
            <a:r>
              <a:rPr lang="en-US" altLang="zh-CN" b="0" i="0" dirty="0" err="1">
                <a:solidFill>
                  <a:srgbClr val="333333"/>
                </a:solidFill>
                <a:effectLst/>
                <a:latin typeface="Arial" panose="020B0604020202020204" pitchFamily="34" charset="0"/>
              </a:rPr>
              <a:t>LogTransfer</a:t>
            </a:r>
            <a:r>
              <a:rPr lang="en-US" altLang="zh-CN" b="0" i="0" dirty="0">
                <a:solidFill>
                  <a:srgbClr val="333333"/>
                </a:solidFill>
                <a:effectLst/>
                <a:latin typeface="Arial" panose="020B0604020202020204" pitchFamily="34" charset="0"/>
              </a:rPr>
              <a:t> is composed of the following three parts: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cs typeface="Calibri" panose="020F0502020204030204" pitchFamily="34" charset="0"/>
              </a:rPr>
              <a:t>The template vector sequences generated in the former step contains syntactic and semantic info. of system logs</a:t>
            </a:r>
            <a:endParaRPr lang="zh-CN" altLang="en-US" sz="1200" dirty="0">
              <a:latin typeface="Comic Sans MS" panose="030F0702030302020204" pitchFamily="66" charset="0"/>
              <a:cs typeface="Calibri" panose="020F0502020204030204" pitchFamily="34" charset="0"/>
            </a:endParaRP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cs typeface="Calibri" panose="020F0502020204030204" pitchFamily="34" charset="0"/>
              </a:rPr>
              <a:t>Then, LSTM networks are utilized to extract the pattern of log sequences</a:t>
            </a:r>
          </a:p>
          <a:p>
            <a:endParaRPr lang="en-US" altLang="zh-CN" dirty="0"/>
          </a:p>
          <a:p>
            <a:pPr lvl="0"/>
            <a:r>
              <a:rPr lang="en-US" altLang="zh-CN" sz="1200" dirty="0">
                <a:latin typeface="Comic Sans MS" panose="030F0702030302020204" pitchFamily="66" charset="0"/>
                <a:cs typeface="Calibri" panose="020F0502020204030204" pitchFamily="34" charset="0"/>
              </a:rPr>
              <a:t>Lastly, Fully Connected Network </a:t>
            </a:r>
            <a:r>
              <a:rPr lang="en-US" altLang="zh-CN" sz="1200" dirty="0">
                <a:latin typeface="Comic Sans MS" panose="030F0702030302020204" pitchFamily="66" charset="0"/>
              </a:rPr>
              <a:t>for anomaly detection</a:t>
            </a:r>
            <a:endParaRPr lang="zh-CN" altLang="zh-CN" sz="1200" dirty="0">
              <a:latin typeface="Comic Sans MS" panose="030F0702030302020204" pitchFamily="66" charset="0"/>
            </a:endParaRPr>
          </a:p>
          <a:p>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14</a:t>
            </a:fld>
            <a:endParaRPr lang="zh-CN" altLang="en-US"/>
          </a:p>
        </p:txBody>
      </p:sp>
    </p:spTree>
    <p:extLst>
      <p:ext uri="{BB962C8B-B14F-4D97-AF65-F5344CB8AC3E}">
        <p14:creationId xmlns:p14="http://schemas.microsoft.com/office/powerpoint/2010/main" val="2097001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detailed  process of transfer learning part</a:t>
            </a:r>
          </a:p>
          <a:p>
            <a:endParaRPr lang="en-US" altLang="zh-CN" dirty="0"/>
          </a:p>
          <a:p>
            <a:r>
              <a:rPr lang="en-US" altLang="zh-CN" dirty="0"/>
              <a:t>Template vector sequences and labels from the source system are firstly fed into the model, then we fix the parameters in shared fully connected networks and Template vector sequences  and labels in target system are used to finetune the model</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15</a:t>
            </a:fld>
            <a:endParaRPr lang="zh-CN" altLang="en-US"/>
          </a:p>
        </p:txBody>
      </p:sp>
    </p:spTree>
    <p:extLst>
      <p:ext uri="{BB962C8B-B14F-4D97-AF65-F5344CB8AC3E}">
        <p14:creationId xmlns:p14="http://schemas.microsoft.com/office/powerpoint/2010/main" val="2566418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deploy </a:t>
            </a:r>
            <a:r>
              <a:rPr lang="en-US" altLang="zh-CN" dirty="0" err="1"/>
              <a:t>LogTransfer</a:t>
            </a:r>
            <a:r>
              <a:rPr lang="en-US" altLang="zh-CN" dirty="0"/>
              <a:t> in real world software systems. this is Online anomaly detection process for the new logs, new logs of target system are fed into </a:t>
            </a:r>
            <a:r>
              <a:rPr lang="en-US" altLang="zh-CN" dirty="0" err="1"/>
              <a:t>LogTransfer</a:t>
            </a:r>
            <a:r>
              <a:rPr lang="en-US" altLang="zh-CN" dirty="0"/>
              <a:t> and anomaly detection result would be generated.</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16</a:t>
            </a:fld>
            <a:endParaRPr lang="zh-CN" altLang="en-US"/>
          </a:p>
        </p:txBody>
      </p:sp>
    </p:spTree>
    <p:extLst>
      <p:ext uri="{BB962C8B-B14F-4D97-AF65-F5344CB8AC3E}">
        <p14:creationId xmlns:p14="http://schemas.microsoft.com/office/powerpoint/2010/main" val="3374503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the following slides ,we’ll present the evaluation results and conclusion of our work.</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use </a:t>
            </a:r>
            <a:r>
              <a:rPr lang="en-US" altLang="zh-CN" sz="1200" dirty="0">
                <a:latin typeface="Comic Sans MS" panose="030F0702030302020204" pitchFamily="66" charset="0"/>
                <a:cs typeface="Calibri" panose="020F0502020204030204" pitchFamily="34" charset="0"/>
              </a:rPr>
              <a:t>five dataset listed in this table</a:t>
            </a:r>
          </a:p>
          <a:p>
            <a:r>
              <a:rPr lang="zh-CN" altLang="en-US" dirty="0"/>
              <a:t> </a:t>
            </a:r>
            <a:endParaRPr lang="en-US" altLang="zh-CN" dirty="0"/>
          </a:p>
          <a:p>
            <a:r>
              <a:rPr lang="en-US" altLang="zh-CN" dirty="0"/>
              <a:t>All the dataset have the anomalous labels.</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17</a:t>
            </a:fld>
            <a:endParaRPr lang="zh-CN" altLang="en-US"/>
          </a:p>
        </p:txBody>
      </p:sp>
    </p:spTree>
    <p:extLst>
      <p:ext uri="{BB962C8B-B14F-4D97-AF65-F5344CB8AC3E}">
        <p14:creationId xmlns:p14="http://schemas.microsoft.com/office/powerpoint/2010/main" val="2328160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200" dirty="0">
                <a:latin typeface="Comic Sans MS" panose="030F0702030302020204" pitchFamily="66" charset="0"/>
                <a:cs typeface="Calibri" panose="020F0502020204030204" pitchFamily="34" charset="0"/>
              </a:rPr>
              <a:t>First, I’d like to present the overall performance of </a:t>
            </a:r>
            <a:r>
              <a:rPr lang="en-US" altLang="zh-CN" sz="1200" dirty="0" err="1">
                <a:latin typeface="Comic Sans MS" panose="030F0702030302020204" pitchFamily="66" charset="0"/>
                <a:cs typeface="Calibri" panose="020F0502020204030204" pitchFamily="34" charset="0"/>
              </a:rPr>
              <a:t>LogTransfer</a:t>
            </a:r>
            <a:r>
              <a:rPr lang="en-US" altLang="zh-CN" sz="1200" dirty="0">
                <a:latin typeface="Comic Sans MS" panose="030F0702030302020204" pitchFamily="66" charset="0"/>
                <a:cs typeface="Calibri" panose="020F0502020204030204" pitchFamily="34" charset="0"/>
              </a:rPr>
              <a:t>. We compared </a:t>
            </a:r>
            <a:r>
              <a:rPr lang="en-US" altLang="zh-CN" sz="1200" dirty="0" err="1">
                <a:latin typeface="Comic Sans MS" panose="030F0702030302020204" pitchFamily="66" charset="0"/>
                <a:cs typeface="Calibri" panose="020F0502020204030204" pitchFamily="34" charset="0"/>
              </a:rPr>
              <a:t>LogTransfer</a:t>
            </a:r>
            <a:r>
              <a:rPr lang="en-US" altLang="zh-CN" sz="1200" dirty="0">
                <a:latin typeface="Comic Sans MS" panose="030F0702030302020204" pitchFamily="66" charset="0"/>
                <a:cs typeface="Calibri" panose="020F0502020204030204" pitchFamily="34" charset="0"/>
              </a:rPr>
              <a:t> with supervised learning based model and unsupervised based model respectively. This slide present the Evaluation Results on Switch Logs Dataset with Supervised </a:t>
            </a:r>
            <a:r>
              <a:rPr lang="en-US" altLang="zh-CN" sz="1100" dirty="0">
                <a:latin typeface="Comic Sans MS" panose="030F0702030302020204" pitchFamily="66" charset="0"/>
                <a:cs typeface="Calibri" panose="020F0502020204030204" pitchFamily="34" charset="0"/>
              </a:rPr>
              <a:t>learning-based</a:t>
            </a:r>
            <a:r>
              <a:rPr lang="en-US" altLang="zh-CN" sz="1200" dirty="0">
                <a:latin typeface="Comic Sans MS" panose="030F0702030302020204" pitchFamily="66" charset="0"/>
                <a:cs typeface="Calibri" panose="020F0502020204030204" pitchFamily="34" charset="0"/>
              </a:rPr>
              <a:t> Model, </a:t>
            </a:r>
            <a:r>
              <a:rPr lang="en-US" altLang="zh-CN" sz="1200" dirty="0" err="1">
                <a:latin typeface="Comic Sans MS" panose="030F0702030302020204" pitchFamily="66" charset="0"/>
                <a:cs typeface="Calibri" panose="020F0502020204030204" pitchFamily="34" charset="0"/>
              </a:rPr>
              <a:t>LogTransfer</a:t>
            </a:r>
            <a:r>
              <a:rPr lang="en-US" altLang="zh-CN" sz="1200" dirty="0">
                <a:latin typeface="Comic Sans MS" panose="030F0702030302020204" pitchFamily="66" charset="0"/>
                <a:cs typeface="Calibri" panose="020F0502020204030204" pitchFamily="34" charset="0"/>
              </a:rPr>
              <a:t> could achieve </a:t>
            </a:r>
            <a:r>
              <a:rPr lang="en-US" altLang="zh-CN" sz="1800" b="0" i="0" u="none" strike="noStrike" baseline="0" dirty="0">
                <a:latin typeface="NimbusRomNo9L-Medi"/>
              </a:rPr>
              <a:t>an averaged 0.84 F1-score which</a:t>
            </a:r>
          </a:p>
          <a:p>
            <a:pPr algn="l"/>
            <a:r>
              <a:rPr lang="en-US" altLang="zh-CN" sz="1800" b="0" i="0" u="none" strike="noStrike" baseline="0" dirty="0">
                <a:latin typeface="NimbusRomNo9L-Medi"/>
              </a:rPr>
              <a:t>outperforms the state-of-the-art methods. It is because labels for supervised learning is insufficient.</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18</a:t>
            </a:fld>
            <a:endParaRPr lang="zh-CN" altLang="en-US"/>
          </a:p>
        </p:txBody>
      </p:sp>
    </p:spTree>
    <p:extLst>
      <p:ext uri="{BB962C8B-B14F-4D97-AF65-F5344CB8AC3E}">
        <p14:creationId xmlns:p14="http://schemas.microsoft.com/office/powerpoint/2010/main" val="102627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200" dirty="0">
                <a:latin typeface="Comic Sans MS" panose="030F0702030302020204" pitchFamily="66" charset="0"/>
                <a:cs typeface="Calibri" panose="020F0502020204030204" pitchFamily="34" charset="0"/>
              </a:rPr>
              <a:t>This is the Evaluation Results on Switch Logs Dataset with Unsupervised learning-based Model. Unsupervised learning based models suffer from l</a:t>
            </a:r>
            <a:r>
              <a:rPr lang="en-US" altLang="zh-CN" sz="1800" b="0" i="0" u="none" strike="noStrike" baseline="0" dirty="0">
                <a:latin typeface="NimbusRomNo9L-Medi"/>
              </a:rPr>
              <a:t>ow accuracy due to the high diversity of logs</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19</a:t>
            </a:fld>
            <a:endParaRPr lang="zh-CN" altLang="en-US"/>
          </a:p>
        </p:txBody>
      </p:sp>
    </p:spTree>
    <p:extLst>
      <p:ext uri="{BB962C8B-B14F-4D97-AF65-F5344CB8AC3E}">
        <p14:creationId xmlns:p14="http://schemas.microsoft.com/office/powerpoint/2010/main" val="56701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the following several slides, I’d like to introduce the background and the motivation of our work briefly.</a:t>
            </a:r>
            <a:endParaRPr lang="zh-CN" altLang="en-US" dirty="0"/>
          </a:p>
          <a:p>
            <a:pPr algn="l"/>
            <a:endParaRPr lang="en-US" altLang="zh-CN" dirty="0"/>
          </a:p>
          <a:p>
            <a:pPr algn="l"/>
            <a:r>
              <a:rPr lang="en-US" altLang="zh-CN" dirty="0"/>
              <a:t>Software systems are pervasive [</a:t>
            </a:r>
            <a:r>
              <a:rPr lang="en-US" altLang="zh-CN" dirty="0" err="1"/>
              <a:t>pəˈveɪsɪv</a:t>
            </a:r>
            <a:r>
              <a:rPr lang="en-US" altLang="zh-CN" dirty="0"/>
              <a:t>] in our daily life.</a:t>
            </a:r>
            <a:r>
              <a:rPr lang="en-US" altLang="zh-CN" sz="1800" b="0" i="0" u="none" strike="noStrike" baseline="0" dirty="0">
                <a:latin typeface="NimbusRomNo9L-Regu"/>
              </a:rPr>
              <a:t> The complexity of software services increase dramatically, a large number of software systems have been deployed on different types of services. </a:t>
            </a:r>
            <a:r>
              <a:rPr lang="en-US" altLang="zh-CN" dirty="0"/>
              <a:t>For instance,  cloud computing, e-commerce, 5G [ˌet ˈ</a:t>
            </a:r>
            <a:r>
              <a:rPr lang="en-US" altLang="zh-CN" dirty="0" err="1"/>
              <a:t>setərə</a:t>
            </a: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Since the scale of software systems increases rapidly, reliability as well as </a:t>
            </a:r>
            <a:r>
              <a:rPr lang="en-US" altLang="zh-CN" sz="1200" dirty="0">
                <a:latin typeface="Comic Sans MS" panose="030F0702030302020204" pitchFamily="66" charset="0"/>
              </a:rPr>
              <a:t>availability</a:t>
            </a:r>
            <a:r>
              <a:rPr lang="zh-CN" altLang="en-US" sz="1200" dirty="0">
                <a:latin typeface="Comic Sans MS" panose="030F0702030302020204" pitchFamily="66" charset="0"/>
              </a:rPr>
              <a:t> </a:t>
            </a:r>
            <a:r>
              <a:rPr lang="en-US" altLang="zh-CN" dirty="0"/>
              <a:t>are therefore highly demanded. </a:t>
            </a:r>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2</a:t>
            </a:fld>
            <a:endParaRPr lang="zh-CN" altLang="en-US"/>
          </a:p>
        </p:txBody>
      </p:sp>
    </p:spTree>
    <p:extLst>
      <p:ext uri="{BB962C8B-B14F-4D97-AF65-F5344CB8AC3E}">
        <p14:creationId xmlns:p14="http://schemas.microsoft.com/office/powerpoint/2010/main" val="78250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latin typeface="Comic Sans MS" panose="030F0702030302020204" pitchFamily="66" charset="0"/>
                <a:cs typeface="Calibri" panose="020F0502020204030204" pitchFamily="34" charset="0"/>
              </a:rPr>
              <a:t>Since word2vec is famous word embedding method, to prove that our template representation method could help improving the model performance ,</a:t>
            </a:r>
            <a:r>
              <a:rPr lang="en-US" altLang="zh-CN" dirty="0"/>
              <a:t>we compare </a:t>
            </a:r>
            <a:r>
              <a:rPr lang="en-US" altLang="zh-CN" sz="1200" dirty="0" err="1">
                <a:latin typeface="Comic Sans MS" panose="030F0702030302020204" pitchFamily="66" charset="0"/>
                <a:cs typeface="Calibri" panose="020F0502020204030204" pitchFamily="34" charset="0"/>
              </a:rPr>
              <a:t>LogTransfer</a:t>
            </a:r>
            <a:r>
              <a:rPr lang="en-US" altLang="zh-CN" sz="1200" dirty="0">
                <a:latin typeface="Comic Sans MS" panose="030F0702030302020204" pitchFamily="66" charset="0"/>
                <a:cs typeface="Calibri" panose="020F0502020204030204" pitchFamily="34" charset="0"/>
              </a:rPr>
              <a:t> using word2Vec as the representation method with </a:t>
            </a:r>
            <a:r>
              <a:rPr lang="en-US" altLang="zh-CN" sz="1200" dirty="0" err="1">
                <a:latin typeface="Comic Sans MS" panose="030F0702030302020204" pitchFamily="66" charset="0"/>
                <a:cs typeface="Calibri" panose="020F0502020204030204" pitchFamily="34" charset="0"/>
              </a:rPr>
              <a:t>LogTransfer</a:t>
            </a:r>
            <a:r>
              <a:rPr lang="en-US" altLang="zh-CN" sz="1200" dirty="0">
                <a:latin typeface="Comic Sans MS" panose="030F0702030302020204" pitchFamily="66" charset="0"/>
                <a:cs typeface="Calibri" panose="020F0502020204030204" pitchFamily="34" charset="0"/>
              </a:rPr>
              <a:t>.</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20</a:t>
            </a:fld>
            <a:endParaRPr lang="zh-CN" altLang="en-US"/>
          </a:p>
        </p:txBody>
      </p:sp>
    </p:spTree>
    <p:extLst>
      <p:ext uri="{BB962C8B-B14F-4D97-AF65-F5344CB8AC3E}">
        <p14:creationId xmlns:p14="http://schemas.microsoft.com/office/powerpoint/2010/main" val="2789271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en-US" altLang="zh-CN" sz="1200" dirty="0">
                <a:latin typeface="Comic Sans MS" panose="030F0702030302020204" pitchFamily="66" charset="0"/>
                <a:cs typeface="Calibri" panose="020F0502020204030204" pitchFamily="34" charset="0"/>
              </a:rPr>
              <a:t>To prove that our transfer learning approach could improve the model performance, We also compare </a:t>
            </a:r>
            <a:r>
              <a:rPr lang="en-US" altLang="zh-CN" sz="1200" dirty="0" err="1">
                <a:latin typeface="Comic Sans MS" panose="030F0702030302020204" pitchFamily="66" charset="0"/>
                <a:cs typeface="Calibri" panose="020F0502020204030204" pitchFamily="34" charset="0"/>
              </a:rPr>
              <a:t>LogTransfer</a:t>
            </a:r>
            <a:r>
              <a:rPr lang="en-US" altLang="zh-CN" sz="1200" dirty="0">
                <a:latin typeface="Comic Sans MS" panose="030F0702030302020204" pitchFamily="66" charset="0"/>
                <a:cs typeface="Calibri" panose="020F0502020204030204" pitchFamily="34" charset="0"/>
              </a:rPr>
              <a:t> with </a:t>
            </a:r>
            <a:r>
              <a:rPr lang="en-US" altLang="zh-CN" sz="1200" dirty="0" err="1">
                <a:latin typeface="Comic Sans MS" panose="030F0702030302020204" pitchFamily="66" charset="0"/>
                <a:cs typeface="Calibri" panose="020F0502020204030204" pitchFamily="34" charset="0"/>
              </a:rPr>
              <a:t>LogTransfer</a:t>
            </a:r>
            <a:r>
              <a:rPr lang="en-US" altLang="zh-CN" sz="1200" dirty="0">
                <a:latin typeface="Comic Sans MS" panose="030F0702030302020204" pitchFamily="66" charset="0"/>
                <a:cs typeface="Calibri" panose="020F0502020204030204" pitchFamily="34" charset="0"/>
              </a:rPr>
              <a:t> without transfer learning and </a:t>
            </a:r>
            <a:r>
              <a:rPr lang="en-US" altLang="zh-CN" sz="1200" dirty="0" err="1">
                <a:latin typeface="Comic Sans MS" panose="030F0702030302020204" pitchFamily="66" charset="0"/>
                <a:cs typeface="Calibri" panose="020F0502020204030204" pitchFamily="34" charset="0"/>
              </a:rPr>
              <a:t>LogTransfer</a:t>
            </a:r>
            <a:r>
              <a:rPr lang="en-US" altLang="zh-CN" sz="1200" dirty="0">
                <a:latin typeface="Comic Sans MS" panose="030F0702030302020204" pitchFamily="66" charset="0"/>
                <a:cs typeface="Calibri" panose="020F0502020204030204" pitchFamily="34" charset="0"/>
              </a:rPr>
              <a:t> with shared LSTM networks. In this figure,</a:t>
            </a:r>
          </a:p>
          <a:p>
            <a:pPr marL="0" indent="0">
              <a:buFont typeface="Arial" panose="020B0604020202020204" pitchFamily="34" charset="0"/>
              <a:buNone/>
            </a:pPr>
            <a:r>
              <a:rPr lang="en-US" altLang="zh-CN" sz="1200" dirty="0">
                <a:latin typeface="Comic Sans MS" panose="030F0702030302020204" pitchFamily="66" charset="0"/>
                <a:cs typeface="Calibri" panose="020F0502020204030204" pitchFamily="34" charset="0"/>
              </a:rPr>
              <a:t>Without transfer learning, the insufficient number of anomaly labels can lead the anomaly detection model to be biased</a:t>
            </a:r>
          </a:p>
          <a:p>
            <a:pPr marL="285750" indent="-285750">
              <a:buFont typeface="Arial" panose="020B0604020202020204" pitchFamily="34" charset="0"/>
              <a:buChar char="•"/>
            </a:pPr>
            <a:r>
              <a:rPr lang="en-US" altLang="zh-CN" sz="1200" dirty="0">
                <a:latin typeface="Comic Sans MS" panose="030F0702030302020204" pitchFamily="66" charset="0"/>
              </a:rPr>
              <a:t>Sharing LSTM networks only transfer sequential knowledge from the source system to the target system, the performance of which is easily impacted by the noises.</a:t>
            </a:r>
            <a:endParaRPr lang="zh-CN" altLang="en-US" sz="1200" dirty="0">
              <a:latin typeface="Comic Sans MS" panose="030F0702030302020204" pitchFamily="66" charset="0"/>
            </a:endParaRPr>
          </a:p>
          <a:p>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21</a:t>
            </a:fld>
            <a:endParaRPr lang="zh-CN" altLang="en-US"/>
          </a:p>
        </p:txBody>
      </p:sp>
    </p:spTree>
    <p:extLst>
      <p:ext uri="{BB962C8B-B14F-4D97-AF65-F5344CB8AC3E}">
        <p14:creationId xmlns:p14="http://schemas.microsoft.com/office/powerpoint/2010/main" val="1894794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en-US" altLang="zh-CN" dirty="0"/>
              <a:t>To sum up, we mainly have the following four contributions, </a:t>
            </a:r>
          </a:p>
          <a:p>
            <a:endParaRPr lang="en-US" altLang="zh-CN" dirty="0"/>
          </a:p>
          <a:p>
            <a:pPr marL="342900" indent="-342900" algn="just">
              <a:spcAft>
                <a:spcPts val="0"/>
              </a:spcAft>
              <a:buFont typeface="Arial" panose="020B0604020202020204" pitchFamily="34" charset="0"/>
              <a:buChar char="•"/>
            </a:pPr>
            <a:r>
              <a:rPr lang="en-US" altLang="zh-CN" sz="2400" b="1" kern="100" dirty="0">
                <a:latin typeface="Comic Sans MS" panose="030F0702030302020204" pitchFamily="66" charset="0"/>
                <a:ea typeface="等线" panose="02010600030101010101" pitchFamily="2" charset="-122"/>
                <a:cs typeface="Calibri" panose="020F0502020204030204" pitchFamily="34" charset="0"/>
              </a:rPr>
              <a:t>A new anomaly detection method</a:t>
            </a:r>
          </a:p>
          <a:p>
            <a:pPr lvl="1" algn="just"/>
            <a:r>
              <a:rPr lang="en-US" altLang="zh-CN" kern="100" dirty="0">
                <a:latin typeface="Comic Sans MS" panose="030F0702030302020204" pitchFamily="66" charset="0"/>
                <a:ea typeface="等线" panose="02010600030101010101" pitchFamily="2" charset="-122"/>
                <a:cs typeface="Calibri" panose="020F0502020204030204" pitchFamily="34" charset="0"/>
              </a:rPr>
              <a:t>	we are the first to apply transfer learning for log anomaly detection and identify the</a:t>
            </a:r>
          </a:p>
          <a:p>
            <a:pPr lvl="1" algn="just"/>
            <a:r>
              <a:rPr lang="en-US" altLang="zh-CN" kern="100" dirty="0">
                <a:latin typeface="Comic Sans MS" panose="030F0702030302020204" pitchFamily="66" charset="0"/>
                <a:ea typeface="等线" panose="02010600030101010101" pitchFamily="2" charset="-122"/>
                <a:cs typeface="Calibri" panose="020F0502020204030204" pitchFamily="34" charset="0"/>
              </a:rPr>
              <a:t>challenges lying in that for a large software service.</a:t>
            </a:r>
          </a:p>
          <a:p>
            <a:pPr marL="342900" indent="-342900" algn="just">
              <a:buFont typeface="Arial" panose="020B0604020202020204" pitchFamily="34" charset="0"/>
              <a:buChar char="•"/>
            </a:pPr>
            <a:endParaRPr lang="en-US" altLang="zh-CN" sz="2400" kern="100" dirty="0">
              <a:latin typeface="Comic Sans MS" panose="030F0702030302020204" pitchFamily="66" charset="0"/>
              <a:ea typeface="等线" panose="02010600030101010101" pitchFamily="2" charset="-122"/>
              <a:cs typeface="Calibri" panose="020F0502020204030204" pitchFamily="34" charset="0"/>
            </a:endParaRPr>
          </a:p>
          <a:p>
            <a:pPr marL="342900" indent="-342900" algn="just">
              <a:buFont typeface="Arial" panose="020B0604020202020204" pitchFamily="34" charset="0"/>
              <a:buChar char="•"/>
            </a:pPr>
            <a:r>
              <a:rPr lang="en-US" altLang="zh-CN" sz="2400" b="1" kern="100" dirty="0">
                <a:latin typeface="Comic Sans MS" panose="030F0702030302020204" pitchFamily="66" charset="0"/>
                <a:ea typeface="等线" panose="02010600030101010101" pitchFamily="2" charset="-122"/>
                <a:cs typeface="Calibri" panose="020F0502020204030204" pitchFamily="34" charset="0"/>
              </a:rPr>
              <a:t>A new logs’ representations</a:t>
            </a:r>
          </a:p>
          <a:p>
            <a:pPr algn="just"/>
            <a:r>
              <a:rPr lang="en-US" altLang="zh-CN" kern="100" dirty="0">
                <a:latin typeface="Comic Sans MS" panose="030F0702030302020204" pitchFamily="66" charset="0"/>
                <a:ea typeface="等线" panose="02010600030101010101" pitchFamily="2" charset="-122"/>
                <a:cs typeface="Calibri" panose="020F0502020204030204" pitchFamily="34" charset="0"/>
              </a:rPr>
              <a:t>	We propose to use Glove to construct logs’ representations to accurately measure the similarities of cross-system logs.</a:t>
            </a:r>
          </a:p>
          <a:p>
            <a:pPr marL="342900" indent="-342900" algn="just">
              <a:buFont typeface="Arial" panose="020B0604020202020204" pitchFamily="34" charset="0"/>
              <a:buChar char="•"/>
            </a:pPr>
            <a:endParaRPr lang="en-US" altLang="zh-CN" sz="2400" kern="100" dirty="0">
              <a:latin typeface="Comic Sans MS" panose="030F0702030302020204" pitchFamily="66" charset="0"/>
              <a:ea typeface="等线" panose="02010600030101010101" pitchFamily="2" charset="-122"/>
              <a:cs typeface="Calibri" panose="020F0502020204030204" pitchFamily="34" charset="0"/>
            </a:endParaRPr>
          </a:p>
          <a:p>
            <a:pPr marL="342900" indent="-342900" algn="just">
              <a:buFont typeface="Arial" panose="020B0604020202020204" pitchFamily="34" charset="0"/>
              <a:buChar char="•"/>
            </a:pPr>
            <a:r>
              <a:rPr lang="en-US" altLang="zh-CN" sz="2400" b="1" kern="100" dirty="0">
                <a:latin typeface="Comic Sans MS" panose="030F0702030302020204" pitchFamily="66" charset="0"/>
                <a:ea typeface="等线" panose="02010600030101010101" pitchFamily="2" charset="-122"/>
                <a:cs typeface="Calibri" panose="020F0502020204030204" pitchFamily="34" charset="0"/>
              </a:rPr>
              <a:t>A new transfer learning approach</a:t>
            </a:r>
          </a:p>
          <a:p>
            <a:pPr algn="just"/>
            <a:r>
              <a:rPr lang="en-US" altLang="zh-CN" kern="100" dirty="0">
                <a:latin typeface="Comic Sans MS" panose="030F0702030302020204" pitchFamily="66" charset="0"/>
                <a:ea typeface="等线" panose="02010600030101010101" pitchFamily="2" charset="-122"/>
                <a:cs typeface="Calibri" panose="020F0502020204030204" pitchFamily="34" charset="0"/>
              </a:rPr>
              <a:t>	</a:t>
            </a:r>
            <a:r>
              <a:rPr lang="en-US" altLang="zh-CN" dirty="0">
                <a:latin typeface="Comic Sans MS" panose="030F0702030302020204" pitchFamily="66" charset="0"/>
                <a:cs typeface="Calibri" panose="020F0502020204030204" pitchFamily="34" charset="0"/>
              </a:rPr>
              <a:t>We propose a novel transfer learning approach that shares fully connected networks between source and target systems, addressing the impact induced by the noises in log sequences.</a:t>
            </a:r>
          </a:p>
          <a:p>
            <a:pPr marL="342900" indent="-342900" algn="just">
              <a:buFont typeface="Arial" panose="020B0604020202020204" pitchFamily="34" charset="0"/>
              <a:buChar char="•"/>
            </a:pPr>
            <a:endParaRPr lang="en-US" altLang="zh-CN" sz="2400" dirty="0">
              <a:latin typeface="Comic Sans MS" panose="030F0702030302020204" pitchFamily="66" charset="0"/>
              <a:cs typeface="Calibri" panose="020F0502020204030204" pitchFamily="34" charset="0"/>
            </a:endParaRPr>
          </a:p>
          <a:p>
            <a:pPr marL="342900" indent="-342900" algn="just">
              <a:buFont typeface="Arial" panose="020B0604020202020204" pitchFamily="34" charset="0"/>
              <a:buChar char="•"/>
            </a:pPr>
            <a:r>
              <a:rPr lang="en-US" altLang="zh-CN" sz="2400" b="1" dirty="0">
                <a:latin typeface="Comic Sans MS" panose="030F0702030302020204" pitchFamily="66" charset="0"/>
                <a:cs typeface="Calibri" panose="020F0502020204030204" pitchFamily="34" charset="0"/>
              </a:rPr>
              <a:t>An extensive evaluation</a:t>
            </a:r>
          </a:p>
          <a:p>
            <a:pPr algn="just"/>
            <a:r>
              <a:rPr lang="en-US" altLang="zh-CN" dirty="0">
                <a:latin typeface="Comic Sans MS" panose="030F0702030302020204" pitchFamily="66" charset="0"/>
                <a:cs typeface="Calibri" panose="020F0502020204030204" pitchFamily="34" charset="0"/>
              </a:rPr>
              <a:t>	We have conducted extensive evaluation experiments using real-world logs to demonstrate </a:t>
            </a:r>
            <a:r>
              <a:rPr lang="en-US" altLang="zh-CN" dirty="0" err="1">
                <a:latin typeface="Comic Sans MS" panose="030F0702030302020204" pitchFamily="66" charset="0"/>
                <a:cs typeface="Calibri" panose="020F0502020204030204" pitchFamily="34" charset="0"/>
              </a:rPr>
              <a:t>LogTransfer’s</a:t>
            </a:r>
            <a:r>
              <a:rPr lang="en-US" altLang="zh-CN" dirty="0">
                <a:latin typeface="Comic Sans MS" panose="030F0702030302020204" pitchFamily="66" charset="0"/>
                <a:cs typeface="Calibri" panose="020F0502020204030204" pitchFamily="34" charset="0"/>
              </a:rPr>
              <a:t> performance.</a:t>
            </a:r>
            <a:endParaRPr lang="zh-CN" altLang="en-US" dirty="0">
              <a:latin typeface="Comic Sans MS" panose="030F0702030302020204" pitchFamily="66" charset="0"/>
              <a:cs typeface="Calibri" panose="020F0502020204030204" pitchFamily="34" charset="0"/>
            </a:endParaRPr>
          </a:p>
          <a:p>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22</a:t>
            </a:fld>
            <a:endParaRPr lang="zh-CN" altLang="en-US"/>
          </a:p>
        </p:txBody>
      </p:sp>
    </p:spTree>
    <p:extLst>
      <p:ext uri="{BB962C8B-B14F-4D97-AF65-F5344CB8AC3E}">
        <p14:creationId xmlns:p14="http://schemas.microsoft.com/office/powerpoint/2010/main" val="52666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latin typeface="Comic Sans MS" panose="030F0702030302020204" pitchFamily="66" charset="0"/>
                <a:ea typeface="等线" panose="02010600030101010101" pitchFamily="2" charset="-122"/>
                <a:cs typeface="Calibri" panose="020F0502020204030204" pitchFamily="34" charset="0"/>
              </a:rPr>
              <a:t>One of threats to software systems’ reliability is the system anomaly. The anomalies would cause degradation, impact revenue and user experience as can be seen from the news below. How to comprehensively and precisely detect anomalies has brought about widespread attention. </a:t>
            </a:r>
          </a:p>
          <a:p>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3</a:t>
            </a:fld>
            <a:endParaRPr lang="zh-CN" altLang="en-US"/>
          </a:p>
        </p:txBody>
      </p:sp>
    </p:spTree>
    <p:extLst>
      <p:ext uri="{BB962C8B-B14F-4D97-AF65-F5344CB8AC3E}">
        <p14:creationId xmlns:p14="http://schemas.microsoft.com/office/powerpoint/2010/main" val="279001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is an example of an anomalous sequence collected from a switch system. This log sequence indicates that a certain interface in the switch changes the state to down due to the system anomaly. </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4</a:t>
            </a:fld>
            <a:endParaRPr lang="zh-CN" altLang="en-US"/>
          </a:p>
        </p:txBody>
      </p:sp>
    </p:spTree>
    <p:extLst>
      <p:ext uri="{BB962C8B-B14F-4D97-AF65-F5344CB8AC3E}">
        <p14:creationId xmlns:p14="http://schemas.microsoft.com/office/powerpoint/2010/main" val="168665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Now that logs could report the current working status of the system. Logs are supposed to be able to record the system anomalies as well. We investigate some basic features of system logs. First, </a:t>
            </a:r>
            <a:r>
              <a:rPr lang="en-US" altLang="zh-CN" sz="1200" kern="100" dirty="0">
                <a:latin typeface="Comic Sans MS" panose="030F0702030302020204" pitchFamily="66" charset="0"/>
                <a:ea typeface="等线" panose="02010600030101010101" pitchFamily="2" charset="-122"/>
                <a:cs typeface="Calibri" panose="020F0502020204030204" pitchFamily="34" charset="0"/>
              </a:rPr>
              <a:t>System logs are mostly unstructured text and second a log message is composed of constant parts and variable parts as shown in this slide.</a:t>
            </a:r>
          </a:p>
          <a:p>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5</a:t>
            </a:fld>
            <a:endParaRPr lang="zh-CN" altLang="en-US"/>
          </a:p>
        </p:txBody>
      </p:sp>
    </p:spTree>
    <p:extLst>
      <p:ext uri="{BB962C8B-B14F-4D97-AF65-F5344CB8AC3E}">
        <p14:creationId xmlns:p14="http://schemas.microsoft.com/office/powerpoint/2010/main" val="133637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NimbusRomNo9L-Regu"/>
              </a:rPr>
              <a:t>In this slide, we simply classify the existing anomaly detection methods into two </a:t>
            </a:r>
            <a:r>
              <a:rPr lang="en-US" altLang="zh-CN" sz="2800" b="0" i="0" dirty="0">
                <a:solidFill>
                  <a:srgbClr val="333333"/>
                </a:solidFill>
                <a:effectLst/>
                <a:latin typeface="Arial" panose="020B0604020202020204" pitchFamily="34" charset="0"/>
              </a:rPr>
              <a:t>categories[ˈ</a:t>
            </a:r>
            <a:r>
              <a:rPr lang="en-US" altLang="zh-CN" sz="2800" b="0" i="0" dirty="0" err="1">
                <a:solidFill>
                  <a:srgbClr val="333333"/>
                </a:solidFill>
                <a:effectLst/>
                <a:latin typeface="Arial" panose="020B0604020202020204" pitchFamily="34" charset="0"/>
              </a:rPr>
              <a:t>kætɪgəriz</a:t>
            </a:r>
            <a:r>
              <a:rPr lang="en-US" altLang="zh-CN" sz="2800" b="0" i="0" dirty="0">
                <a:solidFill>
                  <a:srgbClr val="333333"/>
                </a:solidFill>
                <a:effectLst/>
                <a:latin typeface="Arial" panose="020B0604020202020204" pitchFamily="34" charset="0"/>
              </a:rPr>
              <a:t>]  - </a:t>
            </a:r>
            <a:r>
              <a:rPr lang="en-US" altLang="zh-CN" sz="1800" b="0" i="0" u="none" strike="noStrike" baseline="0" dirty="0">
                <a:latin typeface="NimbusRomNo9L-Regu"/>
              </a:rPr>
              <a:t>supervised learning and unsupervised learning based methods. In a real-world large software services or data center with diverse types of software systems, it is difficult to deploy current anomaly detection methods. For supervised methods,  massive labelling efforts are needed, moreover, no semantics information of logs is considered in current supervised methods. For unsupervised methods, the accuracy is quite low due to </a:t>
            </a:r>
            <a:r>
              <a:rPr lang="en-US" altLang="zh-CN" sz="1800" b="0" i="0" u="none" strike="noStrike" baseline="0" dirty="0">
                <a:latin typeface="NimbusRomNo9L-Medi"/>
              </a:rPr>
              <a:t>the high diversity of logs</a:t>
            </a:r>
            <a:r>
              <a:rPr lang="en-US" altLang="zh-CN" sz="1800" b="0" i="0" u="none" strike="noStrike" baseline="0" dirty="0">
                <a:latin typeface="NimbusRomNo9L-Regu"/>
              </a:rPr>
              <a:t>.</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6</a:t>
            </a:fld>
            <a:endParaRPr lang="zh-CN" altLang="en-US"/>
          </a:p>
        </p:txBody>
      </p:sp>
    </p:spTree>
    <p:extLst>
      <p:ext uri="{BB962C8B-B14F-4D97-AF65-F5344CB8AC3E}">
        <p14:creationId xmlns:p14="http://schemas.microsoft.com/office/powerpoint/2010/main" val="212028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cs typeface="Calibri" panose="020F0502020204030204" pitchFamily="34" charset="0"/>
              </a:rPr>
              <a:t>After taking a glance at different types of system logs in the same software service, we found that different type of systems/services generate log sequences with similar semantics when the same events occur.</a:t>
            </a:r>
            <a:endParaRPr lang="zh-CN" altLang="en-US"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cs typeface="Calibri" panose="020F0502020204030204" pitchFamily="34" charset="0"/>
              </a:rPr>
              <a:t>. In this slide, both of the list </a:t>
            </a:r>
            <a:r>
              <a:rPr lang="en-US" altLang="zh-CN" sz="1200" dirty="0" err="1">
                <a:latin typeface="Comic Sans MS" panose="030F0702030302020204" pitchFamily="66" charset="0"/>
                <a:cs typeface="Calibri" panose="020F0502020204030204" pitchFamily="34" charset="0"/>
              </a:rPr>
              <a:t>syslogs</a:t>
            </a:r>
            <a:r>
              <a:rPr lang="en-US" altLang="zh-CN" sz="1200" dirty="0">
                <a:latin typeface="Comic Sans MS" panose="030F0702030302020204" pitchFamily="66" charset="0"/>
                <a:cs typeface="Calibri" panose="020F0502020204030204" pitchFamily="34" charset="0"/>
              </a:rPr>
              <a:t> indicate that the system is suffering from the interface flop</a:t>
            </a:r>
            <a:r>
              <a:rPr lang="zh-CN" altLang="en-US" sz="1200" dirty="0">
                <a:latin typeface="Comic Sans MS" panose="030F0702030302020204" pitchFamily="66" charset="0"/>
                <a:cs typeface="Calibri" panose="020F0502020204030204" pitchFamily="34" charset="0"/>
              </a:rPr>
              <a:t>。</a:t>
            </a:r>
            <a:endParaRPr lang="zh-CN" altLang="en-US" sz="1200" dirty="0">
              <a:latin typeface="Comic Sans MS" panose="030F0702030302020204" pitchFamily="66" charset="0"/>
            </a:endParaRPr>
          </a:p>
          <a:p>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7</a:t>
            </a:fld>
            <a:endParaRPr lang="zh-CN" altLang="en-US"/>
          </a:p>
        </p:txBody>
      </p:sp>
    </p:spTree>
    <p:extLst>
      <p:ext uri="{BB962C8B-B14F-4D97-AF65-F5344CB8AC3E}">
        <p14:creationId xmlns:p14="http://schemas.microsoft.com/office/powerpoint/2010/main" val="338626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 can we transfer anomalous patterns from one software system to another one? </a:t>
            </a:r>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8</a:t>
            </a:fld>
            <a:endParaRPr lang="zh-CN" altLang="en-US"/>
          </a:p>
        </p:txBody>
      </p:sp>
    </p:spTree>
    <p:extLst>
      <p:ext uri="{BB962C8B-B14F-4D97-AF65-F5344CB8AC3E}">
        <p14:creationId xmlns:p14="http://schemas.microsoft.com/office/powerpoint/2010/main" val="102156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would like to apply transfer learning technique in anomaly detection. However our core idea faces mainly two aspects of challenges. </a:t>
            </a:r>
            <a:endParaRPr lang="en-US" altLang="zh-CN" sz="1200" dirty="0">
              <a:solidFill>
                <a:srgbClr val="000000"/>
              </a:solidFill>
              <a:latin typeface="Comic Sans MS" panose="030F0702030302020204" pitchFamily="66" charset="0"/>
              <a:cs typeface="Calibri" panose="020F0502020204030204" pitchFamily="34" charset="0"/>
            </a:endParaRPr>
          </a:p>
          <a:p>
            <a:pPr lvl="0"/>
            <a:r>
              <a:rPr lang="en-US" altLang="zh-CN" sz="1200" dirty="0">
                <a:solidFill>
                  <a:srgbClr val="000000"/>
                </a:solidFill>
                <a:latin typeface="Comic Sans MS" panose="030F0702030302020204" pitchFamily="66" charset="0"/>
                <a:cs typeface="Calibri" panose="020F0502020204030204" pitchFamily="34" charset="0"/>
              </a:rPr>
              <a:t>Firstly, Different types of systems are different in log syntax.</a:t>
            </a:r>
          </a:p>
          <a:p>
            <a:pPr lvl="0"/>
            <a:r>
              <a:rPr lang="en-US" altLang="zh-CN" sz="1200" dirty="0">
                <a:solidFill>
                  <a:srgbClr val="000000"/>
                </a:solidFill>
                <a:latin typeface="Comic Sans MS" panose="030F0702030302020204" pitchFamily="66" charset="0"/>
                <a:cs typeface="Calibri" panose="020F0502020204030204" pitchFamily="34" charset="0"/>
              </a:rPr>
              <a:t>Logs generated by service Type A apparently have different log syntax with logs generated by service type b</a:t>
            </a:r>
            <a:endParaRPr lang="en-US" altLang="zh-CN" b="0" i="0" dirty="0">
              <a:solidFill>
                <a:srgbClr val="AB9D96"/>
              </a:solidFill>
              <a:effectLst/>
              <a:latin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9</a:t>
            </a:fld>
            <a:endParaRPr lang="zh-CN" altLang="en-US"/>
          </a:p>
        </p:txBody>
      </p:sp>
    </p:spTree>
    <p:extLst>
      <p:ext uri="{BB962C8B-B14F-4D97-AF65-F5344CB8AC3E}">
        <p14:creationId xmlns:p14="http://schemas.microsoft.com/office/powerpoint/2010/main" val="349751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CF942-68BE-44C7-9354-B4C6C79CEDC0}" type="datetime1">
              <a:rPr lang="zh-CN" altLang="en-US" smtClean="0"/>
              <a:t>2020/11/9</a:t>
            </a:fld>
            <a:endParaRPr lang="zh-CN" altLang="en-US"/>
          </a:p>
        </p:txBody>
      </p:sp>
      <p:sp>
        <p:nvSpPr>
          <p:cNvPr id="5" name="页脚占位符 4"/>
          <p:cNvSpPr>
            <a:spLocks noGrp="1"/>
          </p:cNvSpPr>
          <p:nvPr>
            <p:ph type="ftr" sz="quarter" idx="11"/>
          </p:nvPr>
        </p:nvSpPr>
        <p:spPr/>
        <p:txBody>
          <a:bodyPr/>
          <a:lstStyle/>
          <a:p>
            <a:r>
              <a:rPr lang="en-US" altLang="zh-CN"/>
              <a:t>chenrui</a:t>
            </a:r>
            <a:endParaRPr lang="zh-CN" altLang="en-US"/>
          </a:p>
        </p:txBody>
      </p:sp>
      <p:sp>
        <p:nvSpPr>
          <p:cNvPr id="6" name="灯片编号占位符 5"/>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46031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A0AA942-1570-4F0F-9320-FECEE7AD3DE4}" type="datetime1">
              <a:rPr lang="zh-CN" altLang="en-US" smtClean="0"/>
              <a:t>2020/11/9</a:t>
            </a:fld>
            <a:endParaRPr lang="zh-CN" altLang="en-US"/>
          </a:p>
        </p:txBody>
      </p:sp>
      <p:sp>
        <p:nvSpPr>
          <p:cNvPr id="6" name="页脚占位符 5"/>
          <p:cNvSpPr>
            <a:spLocks noGrp="1"/>
          </p:cNvSpPr>
          <p:nvPr>
            <p:ph type="ftr" sz="quarter" idx="11"/>
          </p:nvPr>
        </p:nvSpPr>
        <p:spPr/>
        <p:txBody>
          <a:bodyPr/>
          <a:lstStyle/>
          <a:p>
            <a:r>
              <a:rPr lang="en-US" altLang="zh-CN"/>
              <a:t>chenrui</a:t>
            </a:r>
            <a:endParaRPr lang="zh-CN" altLang="en-US"/>
          </a:p>
        </p:txBody>
      </p:sp>
      <p:sp>
        <p:nvSpPr>
          <p:cNvPr id="7" name="灯片编号占位符 6"/>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133561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C4C083-F5A1-4980-BBC1-E3600E2FC314}" type="datetime1">
              <a:rPr lang="zh-CN" altLang="en-US" smtClean="0"/>
              <a:t>2020/11/9</a:t>
            </a:fld>
            <a:endParaRPr lang="zh-CN" altLang="en-US"/>
          </a:p>
        </p:txBody>
      </p:sp>
      <p:sp>
        <p:nvSpPr>
          <p:cNvPr id="5" name="页脚占位符 4"/>
          <p:cNvSpPr>
            <a:spLocks noGrp="1"/>
          </p:cNvSpPr>
          <p:nvPr>
            <p:ph type="ftr" sz="quarter" idx="11"/>
          </p:nvPr>
        </p:nvSpPr>
        <p:spPr/>
        <p:txBody>
          <a:bodyPr/>
          <a:lstStyle/>
          <a:p>
            <a:r>
              <a:rPr lang="en-US" altLang="zh-CN"/>
              <a:t>chenrui</a:t>
            </a:r>
            <a:endParaRPr lang="zh-CN" altLang="en-US"/>
          </a:p>
        </p:txBody>
      </p:sp>
      <p:sp>
        <p:nvSpPr>
          <p:cNvPr id="6" name="灯片编号占位符 5"/>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3162297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0E567AB-3F5A-46F0-B25F-51AF76AD1336}" type="datetime1">
              <a:rPr lang="zh-CN" altLang="en-US" smtClean="0"/>
              <a:t>2020/11/9</a:t>
            </a:fld>
            <a:endParaRPr lang="zh-CN" altLang="en-US"/>
          </a:p>
        </p:txBody>
      </p:sp>
      <p:sp>
        <p:nvSpPr>
          <p:cNvPr id="5" name="页脚占位符 4"/>
          <p:cNvSpPr>
            <a:spLocks noGrp="1"/>
          </p:cNvSpPr>
          <p:nvPr>
            <p:ph type="ftr" sz="quarter" idx="11"/>
          </p:nvPr>
        </p:nvSpPr>
        <p:spPr/>
        <p:txBody>
          <a:bodyPr/>
          <a:lstStyle/>
          <a:p>
            <a:r>
              <a:rPr lang="en-US" altLang="zh-CN"/>
              <a:t>chenrui</a:t>
            </a:r>
            <a:endParaRPr lang="zh-CN" altLang="en-US"/>
          </a:p>
        </p:txBody>
      </p:sp>
      <p:sp>
        <p:nvSpPr>
          <p:cNvPr id="6" name="灯片编号占位符 5"/>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396635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237488"/>
          </a:xfrm>
          <a:prstGeom prst="rect">
            <a:avLst/>
          </a:prstGeom>
        </p:spPr>
      </p:pic>
      <p:sp>
        <p:nvSpPr>
          <p:cNvPr id="15" name="Rectangle 14"/>
          <p:cNvSpPr/>
          <p:nvPr userDrawn="1"/>
        </p:nvSpPr>
        <p:spPr>
          <a:xfrm>
            <a:off x="0" y="1131630"/>
            <a:ext cx="12192000" cy="85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8" name="Text Placeholder 11"/>
          <p:cNvSpPr>
            <a:spLocks noGrp="1"/>
          </p:cNvSpPr>
          <p:nvPr>
            <p:ph type="body" sz="quarter" idx="13" hasCustomPrompt="1"/>
          </p:nvPr>
        </p:nvSpPr>
        <p:spPr>
          <a:xfrm>
            <a:off x="450376" y="184473"/>
            <a:ext cx="11136573" cy="587493"/>
          </a:xfrm>
          <a:prstGeom prst="rect">
            <a:avLst/>
          </a:prstGeom>
        </p:spPr>
        <p:txBody>
          <a:bodyPr/>
          <a:lstStyle>
            <a:lvl1pPr marL="0" indent="0">
              <a:buNone/>
              <a:defRPr sz="3600" baseline="0">
                <a:solidFill>
                  <a:schemeClr val="accent1"/>
                </a:solidFill>
                <a:latin typeface="Calibri" panose="020F0502020204030204" pitchFamily="34" charset="0"/>
              </a:defRPr>
            </a:lvl1pPr>
          </a:lstStyle>
          <a:p>
            <a:pPr lvl="0"/>
            <a:r>
              <a:rPr lang="en-US" altLang="ko-KR" dirty="0" err="1"/>
              <a:t>LogTransfer</a:t>
            </a:r>
            <a:endParaRPr lang="ko-KR" altLang="en-US" dirty="0"/>
          </a:p>
        </p:txBody>
      </p:sp>
      <p:sp>
        <p:nvSpPr>
          <p:cNvPr id="9" name="Text Placeholder 11"/>
          <p:cNvSpPr>
            <a:spLocks noGrp="1"/>
          </p:cNvSpPr>
          <p:nvPr>
            <p:ph type="body" sz="quarter" idx="14" hasCustomPrompt="1"/>
          </p:nvPr>
        </p:nvSpPr>
        <p:spPr>
          <a:xfrm>
            <a:off x="450376" y="726527"/>
            <a:ext cx="11136573" cy="407203"/>
          </a:xfrm>
          <a:prstGeom prst="rect">
            <a:avLst/>
          </a:prstGeom>
        </p:spPr>
        <p:txBody>
          <a:bodyPr/>
          <a:lstStyle>
            <a:lvl1pPr marL="0" indent="0">
              <a:buNone/>
              <a:defRPr sz="2000" baseline="0">
                <a:solidFill>
                  <a:schemeClr val="tx1">
                    <a:lumMod val="65000"/>
                    <a:lumOff val="35000"/>
                  </a:schemeClr>
                </a:solidFill>
                <a:latin typeface="Calibri" panose="020F0502020204030204" pitchFamily="34" charset="0"/>
              </a:defRPr>
            </a:lvl1pPr>
          </a:lstStyle>
          <a:p>
            <a:pPr lvl="0"/>
            <a:r>
              <a:rPr lang="en-US" altLang="ko-KR" dirty="0"/>
              <a:t>Cross-dataset Learning for Log Anomaly Detection</a:t>
            </a:r>
            <a:endParaRPr lang="ko-KR" altLang="en-US" dirty="0"/>
          </a:p>
        </p:txBody>
      </p:sp>
      <p:cxnSp>
        <p:nvCxnSpPr>
          <p:cNvPr id="6" name="Straight Connector 5"/>
          <p:cNvCxnSpPr/>
          <p:nvPr userDrawn="1"/>
        </p:nvCxnSpPr>
        <p:spPr>
          <a:xfrm>
            <a:off x="550864" y="6407464"/>
            <a:ext cx="110892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10700385" y="6504443"/>
            <a:ext cx="960035" cy="178299"/>
            <a:chOff x="392324" y="1465385"/>
            <a:chExt cx="1388851" cy="567843"/>
          </a:xfrm>
        </p:grpSpPr>
        <p:sp>
          <p:nvSpPr>
            <p:cNvPr id="11" name="Rectangle 10"/>
            <p:cNvSpPr/>
            <p:nvPr/>
          </p:nvSpPr>
          <p:spPr>
            <a:xfrm>
              <a:off x="392324" y="1465385"/>
              <a:ext cx="979277" cy="56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12" name="Rectangle 11"/>
            <p:cNvSpPr/>
            <p:nvPr/>
          </p:nvSpPr>
          <p:spPr>
            <a:xfrm>
              <a:off x="1473444" y="1465385"/>
              <a:ext cx="117231" cy="5678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13" name="Rectangle 12"/>
            <p:cNvSpPr/>
            <p:nvPr/>
          </p:nvSpPr>
          <p:spPr>
            <a:xfrm>
              <a:off x="1663944" y="1465385"/>
              <a:ext cx="117231" cy="5678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grpSp>
      <p:sp>
        <p:nvSpPr>
          <p:cNvPr id="7" name="Slide Number Placeholder 6"/>
          <p:cNvSpPr>
            <a:spLocks noGrp="1"/>
          </p:cNvSpPr>
          <p:nvPr>
            <p:ph type="sldNum" sz="quarter" idx="12"/>
          </p:nvPr>
        </p:nvSpPr>
        <p:spPr>
          <a:xfrm>
            <a:off x="10737771" y="6518015"/>
            <a:ext cx="602148" cy="151152"/>
          </a:xfrm>
        </p:spPr>
        <p:txBody>
          <a:bodyPr/>
          <a:lstStyle>
            <a:lvl1pPr>
              <a:defRPr sz="1000">
                <a:solidFill>
                  <a:schemeClr val="bg1"/>
                </a:solidFill>
              </a:defRPr>
            </a:lvl1pPr>
          </a:lstStyle>
          <a:p>
            <a:fld id="{C33509E8-EDB3-4BFB-9C63-B01D176D4351}" type="slidenum">
              <a:rPr lang="ko-KR" altLang="en-US" smtClean="0"/>
              <a:pPr/>
              <a:t>‹#›</a:t>
            </a:fld>
            <a:endParaRPr lang="ko-KR" altLang="en-US"/>
          </a:p>
        </p:txBody>
      </p:sp>
      <p:sp>
        <p:nvSpPr>
          <p:cNvPr id="4" name="日期占位符 3">
            <a:extLst>
              <a:ext uri="{FF2B5EF4-FFF2-40B4-BE49-F238E27FC236}">
                <a16:creationId xmlns:a16="http://schemas.microsoft.com/office/drawing/2014/main" id="{B24FD65D-2CD4-481E-B0CA-23A1CA2214D8}"/>
              </a:ext>
            </a:extLst>
          </p:cNvPr>
          <p:cNvSpPr>
            <a:spLocks noGrp="1"/>
          </p:cNvSpPr>
          <p:nvPr>
            <p:ph type="dt" sz="half" idx="15"/>
          </p:nvPr>
        </p:nvSpPr>
        <p:spPr/>
        <p:txBody>
          <a:bodyPr/>
          <a:lstStyle/>
          <a:p>
            <a:fld id="{40B0BF4E-2B6F-42D2-9A06-33685C744857}" type="datetime1">
              <a:rPr lang="zh-CN" altLang="en-US" smtClean="0"/>
              <a:t>2020/11/9</a:t>
            </a:fld>
            <a:endParaRPr lang="zh-CN" altLang="en-US"/>
          </a:p>
        </p:txBody>
      </p:sp>
      <p:sp>
        <p:nvSpPr>
          <p:cNvPr id="5" name="页脚占位符 4">
            <a:extLst>
              <a:ext uri="{FF2B5EF4-FFF2-40B4-BE49-F238E27FC236}">
                <a16:creationId xmlns:a16="http://schemas.microsoft.com/office/drawing/2014/main" id="{7AAC600A-09AD-4291-BBED-18C6F0C38BF1}"/>
              </a:ext>
            </a:extLst>
          </p:cNvPr>
          <p:cNvSpPr>
            <a:spLocks noGrp="1"/>
          </p:cNvSpPr>
          <p:nvPr>
            <p:ph type="ftr" sz="quarter" idx="16"/>
          </p:nvPr>
        </p:nvSpPr>
        <p:spPr/>
        <p:txBody>
          <a:bodyPr/>
          <a:lstStyle/>
          <a:p>
            <a:r>
              <a:rPr lang="en-US" altLang="zh-CN"/>
              <a:t>chenrui</a:t>
            </a:r>
            <a:endParaRPr lang="zh-CN" altLang="en-US"/>
          </a:p>
        </p:txBody>
      </p:sp>
    </p:spTree>
    <p:extLst>
      <p:ext uri="{BB962C8B-B14F-4D97-AF65-F5344CB8AC3E}">
        <p14:creationId xmlns:p14="http://schemas.microsoft.com/office/powerpoint/2010/main" val="373694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802C12-1E94-4919-9D38-086FC671DA07}" type="datetime1">
              <a:rPr lang="zh-CN" altLang="en-US" smtClean="0"/>
              <a:t>2020/11/9</a:t>
            </a:fld>
            <a:endParaRPr lang="zh-CN" altLang="en-US"/>
          </a:p>
        </p:txBody>
      </p:sp>
      <p:sp>
        <p:nvSpPr>
          <p:cNvPr id="5" name="页脚占位符 4"/>
          <p:cNvSpPr>
            <a:spLocks noGrp="1"/>
          </p:cNvSpPr>
          <p:nvPr>
            <p:ph type="ftr" sz="quarter" idx="11"/>
          </p:nvPr>
        </p:nvSpPr>
        <p:spPr/>
        <p:txBody>
          <a:bodyPr/>
          <a:lstStyle/>
          <a:p>
            <a:r>
              <a:rPr lang="en-US" altLang="zh-CN"/>
              <a:t>chenrui</a:t>
            </a:r>
            <a:endParaRPr lang="zh-CN" altLang="en-US"/>
          </a:p>
        </p:txBody>
      </p:sp>
      <p:sp>
        <p:nvSpPr>
          <p:cNvPr id="6" name="灯片编号占位符 5"/>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183603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A307703-894D-42B1-A0FE-72CDB59FB202}" type="datetime1">
              <a:rPr lang="zh-CN" altLang="en-US" smtClean="0"/>
              <a:t>2020/11/9</a:t>
            </a:fld>
            <a:endParaRPr lang="zh-CN" altLang="en-US"/>
          </a:p>
        </p:txBody>
      </p:sp>
      <p:sp>
        <p:nvSpPr>
          <p:cNvPr id="5" name="页脚占位符 4"/>
          <p:cNvSpPr>
            <a:spLocks noGrp="1"/>
          </p:cNvSpPr>
          <p:nvPr>
            <p:ph type="ftr" sz="quarter" idx="11"/>
          </p:nvPr>
        </p:nvSpPr>
        <p:spPr/>
        <p:txBody>
          <a:bodyPr/>
          <a:lstStyle/>
          <a:p>
            <a:r>
              <a:rPr lang="en-US" altLang="zh-CN"/>
              <a:t>chenrui</a:t>
            </a:r>
            <a:endParaRPr lang="zh-CN" altLang="en-US"/>
          </a:p>
        </p:txBody>
      </p:sp>
      <p:sp>
        <p:nvSpPr>
          <p:cNvPr id="6" name="灯片编号占位符 5"/>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6445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1AA60E9-037B-4E17-AF4C-47E8508BD405}" type="datetime1">
              <a:rPr lang="zh-CN" altLang="en-US" smtClean="0"/>
              <a:t>2020/11/9</a:t>
            </a:fld>
            <a:endParaRPr lang="zh-CN" altLang="en-US"/>
          </a:p>
        </p:txBody>
      </p:sp>
      <p:sp>
        <p:nvSpPr>
          <p:cNvPr id="6" name="页脚占位符 5"/>
          <p:cNvSpPr>
            <a:spLocks noGrp="1"/>
          </p:cNvSpPr>
          <p:nvPr>
            <p:ph type="ftr" sz="quarter" idx="11"/>
          </p:nvPr>
        </p:nvSpPr>
        <p:spPr/>
        <p:txBody>
          <a:bodyPr/>
          <a:lstStyle/>
          <a:p>
            <a:r>
              <a:rPr lang="en-US" altLang="zh-CN"/>
              <a:t>chenrui</a:t>
            </a:r>
            <a:endParaRPr lang="zh-CN" altLang="en-US"/>
          </a:p>
        </p:txBody>
      </p:sp>
      <p:sp>
        <p:nvSpPr>
          <p:cNvPr id="7" name="灯片编号占位符 6"/>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366860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B17BB5D-C36C-4E73-81B7-772125B1A03D}" type="datetime1">
              <a:rPr lang="zh-CN" altLang="en-US" smtClean="0"/>
              <a:t>2020/11/9</a:t>
            </a:fld>
            <a:endParaRPr lang="zh-CN" altLang="en-US"/>
          </a:p>
        </p:txBody>
      </p:sp>
      <p:sp>
        <p:nvSpPr>
          <p:cNvPr id="8" name="页脚占位符 7"/>
          <p:cNvSpPr>
            <a:spLocks noGrp="1"/>
          </p:cNvSpPr>
          <p:nvPr>
            <p:ph type="ftr" sz="quarter" idx="11"/>
          </p:nvPr>
        </p:nvSpPr>
        <p:spPr/>
        <p:txBody>
          <a:bodyPr/>
          <a:lstStyle/>
          <a:p>
            <a:r>
              <a:rPr lang="en-US" altLang="zh-CN"/>
              <a:t>chenrui</a:t>
            </a:r>
            <a:endParaRPr lang="zh-CN" altLang="en-US"/>
          </a:p>
        </p:txBody>
      </p:sp>
      <p:sp>
        <p:nvSpPr>
          <p:cNvPr id="9" name="灯片编号占位符 8"/>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267057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61160" y="365127"/>
            <a:ext cx="8869680" cy="671195"/>
          </a:xfrm>
        </p:spPr>
        <p:txBody>
          <a:bodyPr/>
          <a:lstStyle>
            <a:lvl1pPr algn="ctr">
              <a:defRPr b="1">
                <a:solidFill>
                  <a:srgbClr val="332D2D"/>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D5167B8-D3BC-4C4E-9FF0-80F30DB82545}" type="datetime1">
              <a:rPr lang="zh-CN" altLang="en-US" smtClean="0"/>
              <a:t>2020/11/9</a:t>
            </a:fld>
            <a:endParaRPr lang="zh-CN" altLang="en-US"/>
          </a:p>
        </p:txBody>
      </p:sp>
      <p:sp>
        <p:nvSpPr>
          <p:cNvPr id="4" name="页脚占位符 3"/>
          <p:cNvSpPr>
            <a:spLocks noGrp="1"/>
          </p:cNvSpPr>
          <p:nvPr>
            <p:ph type="ftr" sz="quarter" idx="11"/>
          </p:nvPr>
        </p:nvSpPr>
        <p:spPr/>
        <p:txBody>
          <a:bodyPr/>
          <a:lstStyle/>
          <a:p>
            <a:r>
              <a:rPr lang="en-US" altLang="zh-CN"/>
              <a:t>chenrui</a:t>
            </a:r>
            <a:endParaRPr lang="zh-CN" altLang="en-US"/>
          </a:p>
        </p:txBody>
      </p:sp>
      <p:sp>
        <p:nvSpPr>
          <p:cNvPr id="5" name="灯片编号占位符 4"/>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170289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B85A71E7-8F44-4218-9BE3-22A554E3A0B8}"/>
              </a:ext>
            </a:extLst>
          </p:cNvPr>
          <p:cNvSpPr>
            <a:spLocks noGrp="1"/>
          </p:cNvSpPr>
          <p:nvPr>
            <p:ph type="dt" sz="half" idx="10"/>
          </p:nvPr>
        </p:nvSpPr>
        <p:spPr/>
        <p:txBody>
          <a:bodyPr/>
          <a:lstStyle/>
          <a:p>
            <a:fld id="{2F82BE7F-DCFE-4A89-B0FC-93817C959B4F}" type="datetime1">
              <a:rPr lang="zh-CN" altLang="en-US" smtClean="0"/>
              <a:t>2020/11/9</a:t>
            </a:fld>
            <a:endParaRPr lang="zh-CN" altLang="en-US"/>
          </a:p>
        </p:txBody>
      </p:sp>
      <p:sp>
        <p:nvSpPr>
          <p:cNvPr id="4" name="页脚占位符 3">
            <a:extLst>
              <a:ext uri="{FF2B5EF4-FFF2-40B4-BE49-F238E27FC236}">
                <a16:creationId xmlns:a16="http://schemas.microsoft.com/office/drawing/2014/main" id="{3C0498B3-2A4D-4EE4-86C7-3E57285960DC}"/>
              </a:ext>
            </a:extLst>
          </p:cNvPr>
          <p:cNvSpPr>
            <a:spLocks noGrp="1"/>
          </p:cNvSpPr>
          <p:nvPr>
            <p:ph type="ftr" sz="quarter" idx="11"/>
          </p:nvPr>
        </p:nvSpPr>
        <p:spPr/>
        <p:txBody>
          <a:bodyPr/>
          <a:lstStyle/>
          <a:p>
            <a:r>
              <a:rPr lang="en-US" altLang="zh-CN"/>
              <a:t>chenrui</a:t>
            </a:r>
            <a:endParaRPr lang="zh-CN" altLang="en-US"/>
          </a:p>
        </p:txBody>
      </p:sp>
      <p:sp>
        <p:nvSpPr>
          <p:cNvPr id="5" name="灯片编号占位符 4">
            <a:extLst>
              <a:ext uri="{FF2B5EF4-FFF2-40B4-BE49-F238E27FC236}">
                <a16:creationId xmlns:a16="http://schemas.microsoft.com/office/drawing/2014/main" id="{2425E686-21FE-4C2F-943C-984D483BF274}"/>
              </a:ext>
            </a:extLst>
          </p:cNvPr>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57217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12192000" cy="6858000"/>
          </a:xfrm>
        </p:spPr>
        <p:txBody>
          <a:bodyPr/>
          <a:lstStyle/>
          <a:p>
            <a:endParaRPr lang="zh-CN" altLang="en-US"/>
          </a:p>
        </p:txBody>
      </p:sp>
    </p:spTree>
    <p:extLst>
      <p:ext uri="{BB962C8B-B14F-4D97-AF65-F5344CB8AC3E}">
        <p14:creationId xmlns:p14="http://schemas.microsoft.com/office/powerpoint/2010/main" val="324533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E5739FB-7928-4C30-8E83-8A3AB13CF2AF}" type="datetime1">
              <a:rPr lang="zh-CN" altLang="en-US" smtClean="0"/>
              <a:t>2020/11/9</a:t>
            </a:fld>
            <a:endParaRPr lang="zh-CN" altLang="en-US"/>
          </a:p>
        </p:txBody>
      </p:sp>
      <p:sp>
        <p:nvSpPr>
          <p:cNvPr id="6" name="页脚占位符 5"/>
          <p:cNvSpPr>
            <a:spLocks noGrp="1"/>
          </p:cNvSpPr>
          <p:nvPr>
            <p:ph type="ftr" sz="quarter" idx="11"/>
          </p:nvPr>
        </p:nvSpPr>
        <p:spPr/>
        <p:txBody>
          <a:bodyPr/>
          <a:lstStyle/>
          <a:p>
            <a:r>
              <a:rPr lang="en-US" altLang="zh-CN"/>
              <a:t>chenrui</a:t>
            </a:r>
            <a:endParaRPr lang="zh-CN" altLang="en-US"/>
          </a:p>
        </p:txBody>
      </p:sp>
      <p:sp>
        <p:nvSpPr>
          <p:cNvPr id="7" name="灯片编号占位符 6"/>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301905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C354A-C0D4-48C2-8387-DE2BF25E991D}" type="datetime1">
              <a:rPr lang="zh-CN" altLang="en-US" smtClean="0"/>
              <a:t>2020/11/9</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chenrui</a:t>
            </a:r>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112829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2" r:id="rId13"/>
  </p:sldLayoutIdLst>
  <p:hf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3.xml"/><Relationship Id="rId7" Type="http://schemas.openxmlformats.org/officeDocument/2006/relationships/diagramColors" Target="../diagrams/colors12.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18" Type="http://schemas.microsoft.com/office/2007/relationships/diagramDrawing" Target="../diagrams/drawing15.xml"/><Relationship Id="rId3" Type="http://schemas.openxmlformats.org/officeDocument/2006/relationships/notesSlide" Target="../notesSlides/notesSlide14.xml"/><Relationship Id="rId7" Type="http://schemas.openxmlformats.org/officeDocument/2006/relationships/diagramColors" Target="../diagrams/colors13.xml"/><Relationship Id="rId12" Type="http://schemas.openxmlformats.org/officeDocument/2006/relationships/diagramColors" Target="../diagrams/colors14.xml"/><Relationship Id="rId17" Type="http://schemas.openxmlformats.org/officeDocument/2006/relationships/diagramColors" Target="../diagrams/colors15.xml"/><Relationship Id="rId2" Type="http://schemas.openxmlformats.org/officeDocument/2006/relationships/slideLayout" Target="../slideLayouts/slideLayout13.xml"/><Relationship Id="rId16" Type="http://schemas.openxmlformats.org/officeDocument/2006/relationships/diagramQuickStyle" Target="../diagrams/quickStyle15.xml"/><Relationship Id="rId1" Type="http://schemas.openxmlformats.org/officeDocument/2006/relationships/tags" Target="../tags/tag5.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5" Type="http://schemas.openxmlformats.org/officeDocument/2006/relationships/diagramLayout" Target="../diagrams/layout15.xml"/><Relationship Id="rId10" Type="http://schemas.openxmlformats.org/officeDocument/2006/relationships/diagramLayout" Target="../diagrams/layout14.xml"/><Relationship Id="rId19" Type="http://schemas.openxmlformats.org/officeDocument/2006/relationships/image" Target="../media/image2.png"/><Relationship Id="rId4" Type="http://schemas.openxmlformats.org/officeDocument/2006/relationships/diagramData" Target="../diagrams/data13.xml"/><Relationship Id="rId9" Type="http://schemas.openxmlformats.org/officeDocument/2006/relationships/diagramData" Target="../diagrams/data14.xml"/><Relationship Id="rId14" Type="http://schemas.openxmlformats.org/officeDocument/2006/relationships/diagramData" Target="../diagrams/data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2.png"/><Relationship Id="rId4" Type="http://schemas.openxmlformats.org/officeDocument/2006/relationships/diagramLayout" Target="../diagrams/layout18.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2.png"/><Relationship Id="rId4" Type="http://schemas.openxmlformats.org/officeDocument/2006/relationships/diagramLayout" Target="../diagrams/layout19.xm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6.png"/><Relationship Id="rId7" Type="http://schemas.openxmlformats.org/officeDocument/2006/relationships/diagramColors" Target="../diagrams/colors21.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Colors" Target="../diagrams/colors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Layout" Target="../diagrams/layout3.xml"/><Relationship Id="rId5" Type="http://schemas.openxmlformats.org/officeDocument/2006/relationships/diagramQuickStyle" Target="../diagrams/quickStyle2.xml"/><Relationship Id="rId15" Type="http://schemas.openxmlformats.org/officeDocument/2006/relationships/image" Target="../media/image2.png"/><Relationship Id="rId10" Type="http://schemas.openxmlformats.org/officeDocument/2006/relationships/diagramData" Target="../diagrams/data3.xml"/><Relationship Id="rId4" Type="http://schemas.openxmlformats.org/officeDocument/2006/relationships/diagramLayout" Target="../diagrams/layout2.xml"/><Relationship Id="rId9" Type="http://schemas.openxmlformats.org/officeDocument/2006/relationships/image" Target="../media/image6.png"/><Relationship Id="rId14"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2073275" y="1948027"/>
            <a:ext cx="6537325" cy="58749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o-KR" altLang="en-US" sz="4400" b="1" dirty="0">
              <a:solidFill>
                <a:schemeClr val="accent1"/>
              </a:solidFill>
              <a:latin typeface="Comic Sans MS" panose="030F0702030302020204" pitchFamily="66" charset="0"/>
            </a:endParaRPr>
          </a:p>
        </p:txBody>
      </p:sp>
      <p:sp>
        <p:nvSpPr>
          <p:cNvPr id="10" name="Text Placeholder 2"/>
          <p:cNvSpPr txBox="1">
            <a:spLocks/>
          </p:cNvSpPr>
          <p:nvPr/>
        </p:nvSpPr>
        <p:spPr>
          <a:xfrm>
            <a:off x="838200" y="1844552"/>
            <a:ext cx="10970342" cy="587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3200" dirty="0" err="1">
                <a:latin typeface="Comic Sans MS" panose="030F0702030302020204" pitchFamily="66" charset="0"/>
              </a:rPr>
              <a:t>LogTransfer</a:t>
            </a:r>
            <a:r>
              <a:rPr lang="en-US" altLang="ko-KR" sz="3200" dirty="0">
                <a:latin typeface="Comic Sans MS" panose="030F0702030302020204" pitchFamily="66" charset="0"/>
              </a:rPr>
              <a:t>: Cross-System Log Anomaly Detection for Software Systems with Transfer Learning</a:t>
            </a:r>
            <a:endParaRPr lang="ko-KR" altLang="en-US" sz="3200" dirty="0">
              <a:latin typeface="Comic Sans MS" panose="030F0702030302020204" pitchFamily="66" charset="0"/>
            </a:endParaRPr>
          </a:p>
        </p:txBody>
      </p:sp>
      <p:grpSp>
        <p:nvGrpSpPr>
          <p:cNvPr id="12" name="Group 7"/>
          <p:cNvGrpSpPr/>
          <p:nvPr/>
        </p:nvGrpSpPr>
        <p:grpSpPr>
          <a:xfrm>
            <a:off x="1101970" y="753515"/>
            <a:ext cx="803031" cy="776407"/>
            <a:chOff x="1101969" y="1465385"/>
            <a:chExt cx="679206" cy="567843"/>
          </a:xfrm>
          <a:solidFill>
            <a:schemeClr val="accent2"/>
          </a:solidFill>
        </p:grpSpPr>
        <p:sp>
          <p:nvSpPr>
            <p:cNvPr id="13" name="Rectangle 4"/>
            <p:cNvSpPr/>
            <p:nvPr/>
          </p:nvSpPr>
          <p:spPr>
            <a:xfrm>
              <a:off x="1101969" y="1465385"/>
              <a:ext cx="269631" cy="567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accent1"/>
                </a:solidFill>
              </a:endParaRPr>
            </a:p>
          </p:txBody>
        </p:sp>
        <p:sp>
          <p:nvSpPr>
            <p:cNvPr id="14" name="Rectangle 5"/>
            <p:cNvSpPr/>
            <p:nvPr/>
          </p:nvSpPr>
          <p:spPr>
            <a:xfrm>
              <a:off x="1473444" y="1465385"/>
              <a:ext cx="117231" cy="56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accent1"/>
                </a:solidFill>
              </a:endParaRPr>
            </a:p>
          </p:txBody>
        </p:sp>
        <p:sp>
          <p:nvSpPr>
            <p:cNvPr id="15" name="Rectangle 6"/>
            <p:cNvSpPr/>
            <p:nvPr/>
          </p:nvSpPr>
          <p:spPr>
            <a:xfrm>
              <a:off x="1663944" y="1465385"/>
              <a:ext cx="117231" cy="56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accent1"/>
                </a:solidFill>
              </a:endParaRPr>
            </a:p>
          </p:txBody>
        </p:sp>
      </p:grpSp>
      <p:sp>
        <p:nvSpPr>
          <p:cNvPr id="2" name="日期占位符 1">
            <a:extLst>
              <a:ext uri="{FF2B5EF4-FFF2-40B4-BE49-F238E27FC236}">
                <a16:creationId xmlns:a16="http://schemas.microsoft.com/office/drawing/2014/main" id="{05199770-25CB-465A-BDEC-EDB87A9DDAF9}"/>
              </a:ext>
            </a:extLst>
          </p:cNvPr>
          <p:cNvSpPr>
            <a:spLocks noGrp="1"/>
          </p:cNvSpPr>
          <p:nvPr>
            <p:ph type="dt" sz="half" idx="10"/>
          </p:nvPr>
        </p:nvSpPr>
        <p:spPr/>
        <p:txBody>
          <a:bodyPr/>
          <a:lstStyle/>
          <a:p>
            <a:fld id="{B500E2DB-AE51-4E43-9497-402B8DFB8C39}" type="datetime1">
              <a:rPr lang="zh-CN" altLang="en-US" smtClean="0"/>
              <a:t>2020/11/9</a:t>
            </a:fld>
            <a:endParaRPr lang="zh-CN" altLang="en-US" dirty="0"/>
          </a:p>
        </p:txBody>
      </p:sp>
      <p:sp>
        <p:nvSpPr>
          <p:cNvPr id="4" name="灯片编号占位符 3">
            <a:extLst>
              <a:ext uri="{FF2B5EF4-FFF2-40B4-BE49-F238E27FC236}">
                <a16:creationId xmlns:a16="http://schemas.microsoft.com/office/drawing/2014/main" id="{DB7C8504-E876-4F4E-B4C9-024528AF8620}"/>
              </a:ext>
            </a:extLst>
          </p:cNvPr>
          <p:cNvSpPr>
            <a:spLocks noGrp="1"/>
          </p:cNvSpPr>
          <p:nvPr>
            <p:ph type="sldNum" sz="quarter" idx="12"/>
          </p:nvPr>
        </p:nvSpPr>
        <p:spPr/>
        <p:txBody>
          <a:bodyPr/>
          <a:lstStyle/>
          <a:p>
            <a:fld id="{45E6532C-EE3F-40F0-86BE-983BA5E621D0}" type="slidenum">
              <a:rPr lang="zh-CN" altLang="en-US" smtClean="0"/>
              <a:pPr/>
              <a:t>1</a:t>
            </a:fld>
            <a:endParaRPr lang="zh-CN" altLang="en-US" dirty="0"/>
          </a:p>
        </p:txBody>
      </p:sp>
      <p:pic>
        <p:nvPicPr>
          <p:cNvPr id="1026" name="Picture 2">
            <a:extLst>
              <a:ext uri="{FF2B5EF4-FFF2-40B4-BE49-F238E27FC236}">
                <a16:creationId xmlns:a16="http://schemas.microsoft.com/office/drawing/2014/main" id="{A296ABA5-2E91-4493-80CF-D94A279FA9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906" y="5080419"/>
            <a:ext cx="1150382" cy="1124498"/>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a:extLst>
              <a:ext uri="{FF2B5EF4-FFF2-40B4-BE49-F238E27FC236}">
                <a16:creationId xmlns:a16="http://schemas.microsoft.com/office/drawing/2014/main" id="{93BBB97C-E17A-401C-97C8-18828E8ACC24}"/>
              </a:ext>
            </a:extLst>
          </p:cNvPr>
          <p:cNvSpPr txBox="1"/>
          <p:nvPr/>
        </p:nvSpPr>
        <p:spPr>
          <a:xfrm>
            <a:off x="1978127" y="3156091"/>
            <a:ext cx="8690487" cy="913070"/>
          </a:xfrm>
          <a:prstGeom prst="rect">
            <a:avLst/>
          </a:prstGeom>
          <a:noFill/>
          <a:ln>
            <a:noFill/>
          </a:ln>
        </p:spPr>
        <p:txBody>
          <a:bodyPr wrap="square">
            <a:spAutoFit/>
          </a:bodyPr>
          <a:lstStyle/>
          <a:p>
            <a:pPr algn="ctr"/>
            <a:r>
              <a:rPr lang="en-US" altLang="zh-CN" sz="2000" b="1" i="0" dirty="0">
                <a:solidFill>
                  <a:srgbClr val="333333"/>
                </a:solidFill>
                <a:effectLst/>
                <a:latin typeface="-apple-system"/>
              </a:rPr>
              <a:t>Rui Chen</a:t>
            </a:r>
            <a:r>
              <a:rPr lang="en-US" altLang="zh-CN" sz="2000" b="1" i="0" baseline="30000" dirty="0">
                <a:solidFill>
                  <a:srgbClr val="333333"/>
                </a:solidFill>
                <a:effectLst/>
                <a:latin typeface="-apple-system"/>
              </a:rPr>
              <a:t>1</a:t>
            </a:r>
            <a:r>
              <a:rPr lang="zh-CN" altLang="en-US" sz="2000" b="0" i="0" dirty="0">
                <a:solidFill>
                  <a:srgbClr val="333333"/>
                </a:solidFill>
                <a:effectLst/>
                <a:latin typeface="-apple-system"/>
              </a:rPr>
              <a:t>，</a:t>
            </a:r>
            <a:r>
              <a:rPr lang="en-US" altLang="zh-CN" sz="2000" b="0" i="0" dirty="0" err="1">
                <a:solidFill>
                  <a:srgbClr val="333333"/>
                </a:solidFill>
                <a:effectLst/>
                <a:latin typeface="-apple-system"/>
              </a:rPr>
              <a:t>Shenglin</a:t>
            </a:r>
            <a:r>
              <a:rPr lang="en-US" altLang="zh-CN" sz="2000" b="0" i="0" dirty="0">
                <a:solidFill>
                  <a:srgbClr val="333333"/>
                </a:solidFill>
                <a:effectLst/>
                <a:latin typeface="-apple-system"/>
              </a:rPr>
              <a:t> Zhang</a:t>
            </a:r>
            <a:r>
              <a:rPr lang="en-US" altLang="zh-CN" sz="2000" b="0" i="0" baseline="30000" dirty="0">
                <a:solidFill>
                  <a:srgbClr val="333333"/>
                </a:solidFill>
                <a:effectLst/>
                <a:latin typeface="-apple-system"/>
              </a:rPr>
              <a:t>1</a:t>
            </a:r>
            <a:r>
              <a:rPr lang="zh-CN" altLang="en-US" sz="2000" b="0" i="0" dirty="0">
                <a:solidFill>
                  <a:srgbClr val="333333"/>
                </a:solidFill>
                <a:effectLst/>
                <a:latin typeface="-apple-system"/>
              </a:rPr>
              <a:t>，</a:t>
            </a:r>
            <a:r>
              <a:rPr lang="en-US" altLang="zh-CN" sz="2000" b="0" i="0" dirty="0" err="1">
                <a:solidFill>
                  <a:srgbClr val="333333"/>
                </a:solidFill>
                <a:effectLst/>
                <a:latin typeface="-apple-system"/>
              </a:rPr>
              <a:t>Dongwen</a:t>
            </a:r>
            <a:r>
              <a:rPr lang="en-US" altLang="zh-CN" sz="2000" b="0" i="0" dirty="0">
                <a:solidFill>
                  <a:srgbClr val="333333"/>
                </a:solidFill>
                <a:effectLst/>
                <a:latin typeface="-apple-system"/>
              </a:rPr>
              <a:t> Li</a:t>
            </a:r>
            <a:r>
              <a:rPr lang="en-US" altLang="zh-CN" sz="2000" b="0" i="0" baseline="30000" dirty="0">
                <a:solidFill>
                  <a:srgbClr val="333333"/>
                </a:solidFill>
                <a:effectLst/>
                <a:latin typeface="-apple-system"/>
              </a:rPr>
              <a:t>1</a:t>
            </a:r>
            <a:r>
              <a:rPr lang="zh-CN" altLang="en-US" sz="2000" b="0" i="0" dirty="0">
                <a:solidFill>
                  <a:srgbClr val="333333"/>
                </a:solidFill>
                <a:effectLst/>
                <a:latin typeface="-apple-system"/>
              </a:rPr>
              <a:t>，</a:t>
            </a:r>
            <a:r>
              <a:rPr lang="en-US" altLang="zh-CN" sz="2000" b="0" i="0" dirty="0" err="1">
                <a:solidFill>
                  <a:srgbClr val="333333"/>
                </a:solidFill>
                <a:effectLst/>
                <a:latin typeface="-apple-system"/>
              </a:rPr>
              <a:t>Yuzhe</a:t>
            </a:r>
            <a:r>
              <a:rPr lang="en-US" altLang="zh-CN" sz="2000" b="0" i="0" dirty="0">
                <a:solidFill>
                  <a:srgbClr val="333333"/>
                </a:solidFill>
                <a:effectLst/>
                <a:latin typeface="-apple-system"/>
              </a:rPr>
              <a:t> Zhang</a:t>
            </a:r>
            <a:r>
              <a:rPr lang="en-US" altLang="zh-CN" sz="2000" b="0" i="0" baseline="30000" dirty="0">
                <a:solidFill>
                  <a:srgbClr val="333333"/>
                </a:solidFill>
                <a:effectLst/>
                <a:latin typeface="-apple-system"/>
              </a:rPr>
              <a:t>1</a:t>
            </a:r>
            <a:r>
              <a:rPr lang="zh-CN" altLang="en-US" sz="2000" b="0" i="0" dirty="0">
                <a:solidFill>
                  <a:srgbClr val="333333"/>
                </a:solidFill>
                <a:effectLst/>
                <a:latin typeface="-apple-system"/>
              </a:rPr>
              <a:t>，</a:t>
            </a:r>
            <a:r>
              <a:rPr lang="en-US" altLang="zh-CN" sz="2000" b="0" i="0" dirty="0" err="1">
                <a:solidFill>
                  <a:srgbClr val="333333"/>
                </a:solidFill>
                <a:effectLst/>
                <a:latin typeface="-apple-system"/>
              </a:rPr>
              <a:t>Fangrui</a:t>
            </a:r>
            <a:r>
              <a:rPr lang="en-US" altLang="zh-CN" sz="2000" b="0" i="0" dirty="0">
                <a:solidFill>
                  <a:srgbClr val="333333"/>
                </a:solidFill>
                <a:effectLst/>
                <a:latin typeface="-apple-system"/>
              </a:rPr>
              <a:t> Guo</a:t>
            </a:r>
            <a:r>
              <a:rPr lang="en-US" altLang="zh-CN" sz="2000" b="0" i="0" baseline="30000" dirty="0">
                <a:solidFill>
                  <a:srgbClr val="333333"/>
                </a:solidFill>
                <a:effectLst/>
                <a:latin typeface="-apple-system"/>
              </a:rPr>
              <a:t>1</a:t>
            </a:r>
            <a:r>
              <a:rPr lang="zh-CN" altLang="en-US" sz="2000" b="0" i="0" dirty="0">
                <a:solidFill>
                  <a:srgbClr val="333333"/>
                </a:solidFill>
                <a:effectLst/>
                <a:latin typeface="-apple-system"/>
              </a:rPr>
              <a:t>，</a:t>
            </a:r>
            <a:r>
              <a:rPr lang="en-US" altLang="zh-CN" sz="2000" b="0" i="0" dirty="0" err="1">
                <a:solidFill>
                  <a:srgbClr val="333333"/>
                </a:solidFill>
                <a:effectLst/>
                <a:latin typeface="-apple-system"/>
              </a:rPr>
              <a:t>Weibin</a:t>
            </a:r>
            <a:r>
              <a:rPr lang="en-US" altLang="zh-CN" sz="2000" b="0" i="0" dirty="0">
                <a:solidFill>
                  <a:srgbClr val="333333"/>
                </a:solidFill>
                <a:effectLst/>
                <a:latin typeface="-apple-system"/>
              </a:rPr>
              <a:t> Meng</a:t>
            </a:r>
            <a:r>
              <a:rPr lang="en-US" altLang="zh-CN" sz="2000" b="0" i="0" baseline="30000" dirty="0">
                <a:solidFill>
                  <a:srgbClr val="333333"/>
                </a:solidFill>
                <a:effectLst/>
                <a:latin typeface="-apple-system"/>
              </a:rPr>
              <a:t>2</a:t>
            </a:r>
            <a:r>
              <a:rPr lang="zh-CN" altLang="en-US" sz="2000" b="0" i="0" dirty="0">
                <a:solidFill>
                  <a:srgbClr val="333333"/>
                </a:solidFill>
                <a:effectLst/>
                <a:latin typeface="-apple-system"/>
              </a:rPr>
              <a:t>，</a:t>
            </a:r>
            <a:r>
              <a:rPr lang="en-US" altLang="zh-CN" sz="2000" b="0" i="0" dirty="0">
                <a:solidFill>
                  <a:srgbClr val="333333"/>
                </a:solidFill>
                <a:effectLst/>
                <a:latin typeface="-apple-system"/>
              </a:rPr>
              <a:t>Dan Pei</a:t>
            </a:r>
            <a:r>
              <a:rPr lang="en-US" altLang="zh-CN" sz="2000" b="0" i="0" baseline="30000" dirty="0">
                <a:solidFill>
                  <a:srgbClr val="333333"/>
                </a:solidFill>
                <a:effectLst/>
                <a:latin typeface="-apple-system"/>
              </a:rPr>
              <a:t>2</a:t>
            </a:r>
            <a:r>
              <a:rPr lang="zh-CN" altLang="en-US" sz="2000" b="0" i="0" dirty="0">
                <a:solidFill>
                  <a:srgbClr val="333333"/>
                </a:solidFill>
                <a:effectLst/>
                <a:latin typeface="-apple-system"/>
              </a:rPr>
              <a:t>，</a:t>
            </a:r>
            <a:r>
              <a:rPr lang="en-US" altLang="zh-CN" sz="2000" b="0" i="0" dirty="0">
                <a:solidFill>
                  <a:srgbClr val="333333"/>
                </a:solidFill>
                <a:effectLst/>
                <a:latin typeface="-apple-system"/>
              </a:rPr>
              <a:t> </a:t>
            </a:r>
            <a:r>
              <a:rPr lang="en-US" altLang="zh-CN" sz="2000" b="0" i="0" dirty="0" err="1">
                <a:solidFill>
                  <a:srgbClr val="333333"/>
                </a:solidFill>
                <a:effectLst/>
                <a:latin typeface="-apple-system"/>
              </a:rPr>
              <a:t>Yuzhi</a:t>
            </a:r>
            <a:r>
              <a:rPr lang="en-US" altLang="zh-CN" sz="2000" b="0" i="0" dirty="0">
                <a:solidFill>
                  <a:srgbClr val="333333"/>
                </a:solidFill>
                <a:effectLst/>
                <a:latin typeface="-apple-system"/>
              </a:rPr>
              <a:t> Zhang</a:t>
            </a:r>
            <a:r>
              <a:rPr lang="en-US" altLang="zh-CN" sz="2000" b="0" i="0" baseline="30000" dirty="0">
                <a:solidFill>
                  <a:srgbClr val="333333"/>
                </a:solidFill>
                <a:effectLst/>
                <a:latin typeface="-apple-system"/>
              </a:rPr>
              <a:t>1</a:t>
            </a:r>
            <a:r>
              <a:rPr lang="en-US" altLang="zh-CN" sz="2000" b="0" i="0" dirty="0">
                <a:solidFill>
                  <a:srgbClr val="333333"/>
                </a:solidFill>
                <a:effectLst/>
                <a:latin typeface="-apple-system"/>
              </a:rPr>
              <a:t>, Xu Chen</a:t>
            </a:r>
            <a:r>
              <a:rPr lang="en-US" altLang="zh-CN" sz="2000" b="0" i="0" baseline="30000" dirty="0">
                <a:solidFill>
                  <a:srgbClr val="333333"/>
                </a:solidFill>
                <a:effectLst/>
                <a:latin typeface="-apple-system"/>
              </a:rPr>
              <a:t>1</a:t>
            </a:r>
            <a:r>
              <a:rPr lang="zh-CN" altLang="en-US" sz="2000" b="0" i="0" dirty="0">
                <a:solidFill>
                  <a:srgbClr val="333333"/>
                </a:solidFill>
                <a:effectLst/>
                <a:latin typeface="-apple-system"/>
              </a:rPr>
              <a:t>，</a:t>
            </a:r>
            <a:r>
              <a:rPr lang="en-US" altLang="zh-CN" sz="2000" b="0" i="0" dirty="0" err="1">
                <a:solidFill>
                  <a:srgbClr val="333333"/>
                </a:solidFill>
                <a:effectLst/>
                <a:latin typeface="-apple-system"/>
              </a:rPr>
              <a:t>Yuqing</a:t>
            </a:r>
            <a:r>
              <a:rPr lang="en-US" altLang="zh-CN" sz="2000" b="0" i="0" dirty="0">
                <a:solidFill>
                  <a:srgbClr val="333333"/>
                </a:solidFill>
                <a:effectLst/>
                <a:latin typeface="-apple-system"/>
              </a:rPr>
              <a:t> Liu</a:t>
            </a:r>
            <a:r>
              <a:rPr lang="en-US" altLang="zh-CN" sz="2000" b="0" i="0" baseline="30000" dirty="0">
                <a:solidFill>
                  <a:srgbClr val="333333"/>
                </a:solidFill>
                <a:effectLst/>
                <a:latin typeface="-apple-system"/>
              </a:rPr>
              <a:t>1</a:t>
            </a:r>
          </a:p>
          <a:p>
            <a:pPr algn="ctr"/>
            <a:endParaRPr lang="en-US" altLang="zh-CN" sz="2000" baseline="30000" dirty="0">
              <a:solidFill>
                <a:srgbClr val="333333"/>
              </a:solidFill>
              <a:latin typeface="-apple-system"/>
            </a:endParaRPr>
          </a:p>
        </p:txBody>
      </p:sp>
      <p:sp>
        <p:nvSpPr>
          <p:cNvPr id="5" name="文本框 4">
            <a:extLst>
              <a:ext uri="{FF2B5EF4-FFF2-40B4-BE49-F238E27FC236}">
                <a16:creationId xmlns:a16="http://schemas.microsoft.com/office/drawing/2014/main" id="{416C3658-5C66-4AD5-9A0F-7ED3047BB5AA}"/>
              </a:ext>
            </a:extLst>
          </p:cNvPr>
          <p:cNvSpPr txBox="1"/>
          <p:nvPr/>
        </p:nvSpPr>
        <p:spPr>
          <a:xfrm>
            <a:off x="1750756" y="4065792"/>
            <a:ext cx="8690487" cy="400110"/>
          </a:xfrm>
          <a:prstGeom prst="rect">
            <a:avLst/>
          </a:prstGeom>
          <a:noFill/>
          <a:ln>
            <a:noFill/>
          </a:ln>
        </p:spPr>
        <p:txBody>
          <a:bodyPr wrap="square">
            <a:spAutoFit/>
          </a:bodyPr>
          <a:lstStyle/>
          <a:p>
            <a:pPr algn="ctr"/>
            <a:r>
              <a:rPr lang="en-US" altLang="zh-CN" sz="2000" baseline="30000" dirty="0">
                <a:solidFill>
                  <a:srgbClr val="333333"/>
                </a:solidFill>
                <a:latin typeface="-apple-system"/>
              </a:rPr>
              <a:t>1</a:t>
            </a:r>
            <a:r>
              <a:rPr lang="en-US" altLang="zh-CN" sz="2000" dirty="0">
                <a:solidFill>
                  <a:srgbClr val="333333"/>
                </a:solidFill>
                <a:latin typeface="-apple-system"/>
              </a:rPr>
              <a:t>Nankai University</a:t>
            </a:r>
            <a:r>
              <a:rPr lang="zh-CN" altLang="en-US" sz="2000" dirty="0">
                <a:solidFill>
                  <a:srgbClr val="333333"/>
                </a:solidFill>
                <a:latin typeface="-apple-system"/>
              </a:rPr>
              <a:t>，</a:t>
            </a:r>
            <a:r>
              <a:rPr lang="en-US" altLang="zh-CN" sz="2000" dirty="0">
                <a:solidFill>
                  <a:srgbClr val="333333"/>
                </a:solidFill>
                <a:latin typeface="-apple-system"/>
              </a:rPr>
              <a:t>  </a:t>
            </a:r>
            <a:r>
              <a:rPr lang="en-US" altLang="zh-CN" sz="2000" baseline="30000" dirty="0">
                <a:solidFill>
                  <a:srgbClr val="333333"/>
                </a:solidFill>
                <a:latin typeface="-apple-system"/>
              </a:rPr>
              <a:t>2</a:t>
            </a:r>
            <a:r>
              <a:rPr lang="en-US" altLang="zh-CN" sz="2000" dirty="0">
                <a:solidFill>
                  <a:srgbClr val="333333"/>
                </a:solidFill>
                <a:latin typeface="-apple-system"/>
              </a:rPr>
              <a:t>Tsinghua University</a:t>
            </a:r>
          </a:p>
        </p:txBody>
      </p:sp>
      <p:pic>
        <p:nvPicPr>
          <p:cNvPr id="1028" name="Picture 4">
            <a:extLst>
              <a:ext uri="{FF2B5EF4-FFF2-40B4-BE49-F238E27FC236}">
                <a16:creationId xmlns:a16="http://schemas.microsoft.com/office/drawing/2014/main" id="{B8B2BB07-B010-4036-8DF9-301AE4C54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1243" y="5080419"/>
            <a:ext cx="1239153" cy="112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163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2493122-5E5C-4A6F-BF41-D8492B8A199A}"/>
              </a:ext>
            </a:extLst>
          </p:cNvPr>
          <p:cNvSpPr>
            <a:spLocks noGrp="1"/>
          </p:cNvSpPr>
          <p:nvPr>
            <p:ph type="body" sz="quarter" idx="13"/>
          </p:nvPr>
        </p:nvSpPr>
        <p:spPr/>
        <p:txBody>
          <a:bodyPr/>
          <a:lstStyle/>
          <a:p>
            <a:r>
              <a:rPr lang="en-US" altLang="zh-CN" dirty="0">
                <a:latin typeface="Comic Sans MS" panose="030F0702030302020204" pitchFamily="66" charset="0"/>
              </a:rPr>
              <a:t>Challenges</a:t>
            </a:r>
          </a:p>
          <a:p>
            <a:endParaRPr lang="zh-CN" altLang="en-US" dirty="0"/>
          </a:p>
        </p:txBody>
      </p:sp>
      <p:sp>
        <p:nvSpPr>
          <p:cNvPr id="4" name="灯片编号占位符 3">
            <a:extLst>
              <a:ext uri="{FF2B5EF4-FFF2-40B4-BE49-F238E27FC236}">
                <a16:creationId xmlns:a16="http://schemas.microsoft.com/office/drawing/2014/main" id="{5961CBAB-23D2-415C-B095-656A83431FC1}"/>
              </a:ext>
            </a:extLst>
          </p:cNvPr>
          <p:cNvSpPr>
            <a:spLocks noGrp="1"/>
          </p:cNvSpPr>
          <p:nvPr>
            <p:ph type="sldNum" sz="quarter" idx="12"/>
          </p:nvPr>
        </p:nvSpPr>
        <p:spPr/>
        <p:txBody>
          <a:bodyPr/>
          <a:lstStyle/>
          <a:p>
            <a:fld id="{C33509E8-EDB3-4BFB-9C63-B01D176D4351}" type="slidenum">
              <a:rPr lang="ko-KR" altLang="en-US" smtClean="0"/>
              <a:pPr/>
              <a:t>10</a:t>
            </a:fld>
            <a:endParaRPr lang="ko-KR" altLang="en-US"/>
          </a:p>
        </p:txBody>
      </p:sp>
      <p:sp>
        <p:nvSpPr>
          <p:cNvPr id="5" name="日期占位符 4">
            <a:extLst>
              <a:ext uri="{FF2B5EF4-FFF2-40B4-BE49-F238E27FC236}">
                <a16:creationId xmlns:a16="http://schemas.microsoft.com/office/drawing/2014/main" id="{DE0BFAB0-122B-403D-96CF-120543167BFC}"/>
              </a:ext>
            </a:extLst>
          </p:cNvPr>
          <p:cNvSpPr>
            <a:spLocks noGrp="1"/>
          </p:cNvSpPr>
          <p:nvPr>
            <p:ph type="dt" sz="half" idx="15"/>
          </p:nvPr>
        </p:nvSpPr>
        <p:spPr/>
        <p:txBody>
          <a:bodyPr/>
          <a:lstStyle/>
          <a:p>
            <a:fld id="{E61E1263-1175-4057-87D1-769241EBBAE3}" type="datetime1">
              <a:rPr lang="zh-CN" altLang="en-US" smtClean="0"/>
              <a:t>2020/11/9</a:t>
            </a:fld>
            <a:endParaRPr lang="zh-CN" altLang="en-US"/>
          </a:p>
        </p:txBody>
      </p:sp>
      <p:graphicFrame>
        <p:nvGraphicFramePr>
          <p:cNvPr id="13" name="图示 12">
            <a:extLst>
              <a:ext uri="{FF2B5EF4-FFF2-40B4-BE49-F238E27FC236}">
                <a16:creationId xmlns:a16="http://schemas.microsoft.com/office/drawing/2014/main" id="{D93EAC03-F799-41F1-8DCF-53EFA4DA4B0E}"/>
              </a:ext>
            </a:extLst>
          </p:cNvPr>
          <p:cNvGraphicFramePr/>
          <p:nvPr>
            <p:extLst>
              <p:ext uri="{D42A27DB-BD31-4B8C-83A1-F6EECF244321}">
                <p14:modId xmlns:p14="http://schemas.microsoft.com/office/powerpoint/2010/main" val="4117840757"/>
              </p:ext>
            </p:extLst>
          </p:nvPr>
        </p:nvGraphicFramePr>
        <p:xfrm>
          <a:off x="838200" y="1510607"/>
          <a:ext cx="5613400" cy="46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a:extLst>
              <a:ext uri="{FF2B5EF4-FFF2-40B4-BE49-F238E27FC236}">
                <a16:creationId xmlns:a16="http://schemas.microsoft.com/office/drawing/2014/main" id="{E09796E3-E668-4039-A707-9C9933E36C9A}"/>
              </a:ext>
            </a:extLst>
          </p:cNvPr>
          <p:cNvPicPr>
            <a:picLocks noChangeAspect="1"/>
          </p:cNvPicPr>
          <p:nvPr/>
        </p:nvPicPr>
        <p:blipFill>
          <a:blip r:embed="rId8"/>
          <a:stretch>
            <a:fillRect/>
          </a:stretch>
        </p:blipFill>
        <p:spPr>
          <a:xfrm>
            <a:off x="3581400" y="2277759"/>
            <a:ext cx="7528904" cy="3773106"/>
          </a:xfrm>
          <a:prstGeom prst="rect">
            <a:avLst/>
          </a:prstGeom>
        </p:spPr>
      </p:pic>
      <p:sp>
        <p:nvSpPr>
          <p:cNvPr id="6" name="文本框 5">
            <a:extLst>
              <a:ext uri="{FF2B5EF4-FFF2-40B4-BE49-F238E27FC236}">
                <a16:creationId xmlns:a16="http://schemas.microsoft.com/office/drawing/2014/main" id="{22A6AAB0-604D-48FD-857E-4ADEB61C07F8}"/>
              </a:ext>
            </a:extLst>
          </p:cNvPr>
          <p:cNvSpPr txBox="1"/>
          <p:nvPr/>
        </p:nvSpPr>
        <p:spPr>
          <a:xfrm>
            <a:off x="983800" y="4885729"/>
            <a:ext cx="2118360" cy="400110"/>
          </a:xfrm>
          <a:prstGeom prst="rect">
            <a:avLst/>
          </a:prstGeom>
          <a:noFill/>
        </p:spPr>
        <p:txBody>
          <a:bodyPr wrap="square" rtlCol="0">
            <a:spAutoFit/>
          </a:bodyPr>
          <a:lstStyle/>
          <a:p>
            <a:r>
              <a:rPr lang="en-US" altLang="zh-CN" sz="2000" b="1" u="sng" dirty="0">
                <a:latin typeface="Comic Sans MS" panose="030F0702030302020204" pitchFamily="66" charset="0"/>
              </a:rPr>
              <a:t>Service Type B</a:t>
            </a:r>
            <a:endParaRPr lang="zh-CN" altLang="en-US" sz="2000" b="1" u="sng" dirty="0">
              <a:latin typeface="Comic Sans MS" panose="030F0702030302020204" pitchFamily="66" charset="0"/>
            </a:endParaRPr>
          </a:p>
        </p:txBody>
      </p:sp>
      <p:sp>
        <p:nvSpPr>
          <p:cNvPr id="8" name="文本框 7">
            <a:extLst>
              <a:ext uri="{FF2B5EF4-FFF2-40B4-BE49-F238E27FC236}">
                <a16:creationId xmlns:a16="http://schemas.microsoft.com/office/drawing/2014/main" id="{91A2BD67-75CE-44C0-A39A-697FAE5A5174}"/>
              </a:ext>
            </a:extLst>
          </p:cNvPr>
          <p:cNvSpPr txBox="1"/>
          <p:nvPr/>
        </p:nvSpPr>
        <p:spPr>
          <a:xfrm>
            <a:off x="983800" y="2963994"/>
            <a:ext cx="2118360" cy="400110"/>
          </a:xfrm>
          <a:prstGeom prst="rect">
            <a:avLst/>
          </a:prstGeom>
          <a:noFill/>
        </p:spPr>
        <p:txBody>
          <a:bodyPr wrap="square" rtlCol="0">
            <a:spAutoFit/>
          </a:bodyPr>
          <a:lstStyle/>
          <a:p>
            <a:r>
              <a:rPr lang="en-US" altLang="zh-CN" sz="2000" b="1" u="sng" dirty="0">
                <a:latin typeface="Comic Sans MS" panose="030F0702030302020204" pitchFamily="66" charset="0"/>
              </a:rPr>
              <a:t>Service Type A</a:t>
            </a:r>
            <a:endParaRPr lang="zh-CN" altLang="en-US" sz="2000" b="1" u="sng" dirty="0">
              <a:latin typeface="Comic Sans MS" panose="030F0702030302020204" pitchFamily="66" charset="0"/>
            </a:endParaRPr>
          </a:p>
        </p:txBody>
      </p:sp>
      <p:pic>
        <p:nvPicPr>
          <p:cNvPr id="16" name="Picture 2">
            <a:extLst>
              <a:ext uri="{FF2B5EF4-FFF2-40B4-BE49-F238E27FC236}">
                <a16:creationId xmlns:a16="http://schemas.microsoft.com/office/drawing/2014/main" id="{56DCD4FC-B052-4EAD-991D-C351ED3ED6A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40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D19A394-FE36-4394-A2F2-D3B1DEB0394C}"/>
              </a:ext>
            </a:extLst>
          </p:cNvPr>
          <p:cNvSpPr>
            <a:spLocks noGrp="1"/>
          </p:cNvSpPr>
          <p:nvPr>
            <p:ph type="body" sz="quarter" idx="13"/>
          </p:nvPr>
        </p:nvSpPr>
        <p:spPr/>
        <p:txBody>
          <a:bodyPr/>
          <a:lstStyle/>
          <a:p>
            <a:r>
              <a:rPr lang="en-US" altLang="zh-CN" dirty="0">
                <a:latin typeface="Comic Sans MS" panose="030F0702030302020204" pitchFamily="66" charset="0"/>
              </a:rPr>
              <a:t>Framework of </a:t>
            </a:r>
            <a:r>
              <a:rPr lang="en-US" altLang="zh-CN" dirty="0" err="1">
                <a:latin typeface="Comic Sans MS" panose="030F0702030302020204" pitchFamily="66" charset="0"/>
              </a:rPr>
              <a:t>LogTransfer</a:t>
            </a:r>
            <a:endParaRPr lang="zh-CN" altLang="en-US" dirty="0">
              <a:latin typeface="Comic Sans MS" panose="030F0702030302020204" pitchFamily="66" charset="0"/>
            </a:endParaRPr>
          </a:p>
        </p:txBody>
      </p:sp>
      <p:sp>
        <p:nvSpPr>
          <p:cNvPr id="25" name="文本占位符 24">
            <a:extLst>
              <a:ext uri="{FF2B5EF4-FFF2-40B4-BE49-F238E27FC236}">
                <a16:creationId xmlns:a16="http://schemas.microsoft.com/office/drawing/2014/main" id="{01FED5DB-8580-49C9-94BF-BA3EE35DD411}"/>
              </a:ext>
            </a:extLst>
          </p:cNvPr>
          <p:cNvSpPr>
            <a:spLocks noGrp="1"/>
          </p:cNvSpPr>
          <p:nvPr>
            <p:ph type="body" sz="quarter" idx="14"/>
          </p:nvPr>
        </p:nvSpPr>
        <p:spPr/>
        <p:txBody>
          <a:bodyPr/>
          <a:lstStyle/>
          <a:p>
            <a:endParaRPr lang="zh-CN" altLang="en-US"/>
          </a:p>
        </p:txBody>
      </p:sp>
      <p:sp>
        <p:nvSpPr>
          <p:cNvPr id="4" name="灯片编号占位符 3">
            <a:extLst>
              <a:ext uri="{FF2B5EF4-FFF2-40B4-BE49-F238E27FC236}">
                <a16:creationId xmlns:a16="http://schemas.microsoft.com/office/drawing/2014/main" id="{CB158EC7-13F2-4347-934D-9380B5BB6E9A}"/>
              </a:ext>
            </a:extLst>
          </p:cNvPr>
          <p:cNvSpPr>
            <a:spLocks noGrp="1"/>
          </p:cNvSpPr>
          <p:nvPr>
            <p:ph type="sldNum" sz="quarter" idx="12"/>
          </p:nvPr>
        </p:nvSpPr>
        <p:spPr>
          <a:xfrm>
            <a:off x="11469292" y="6816398"/>
            <a:ext cx="602148" cy="151152"/>
          </a:xfrm>
        </p:spPr>
        <p:txBody>
          <a:bodyPr/>
          <a:lstStyle/>
          <a:p>
            <a:fld id="{C33509E8-EDB3-4BFB-9C63-B01D176D4351}" type="slidenum">
              <a:rPr lang="ko-KR" altLang="en-US" smtClean="0"/>
              <a:pPr/>
              <a:t>11</a:t>
            </a:fld>
            <a:endParaRPr lang="ko-KR" altLang="en-US"/>
          </a:p>
        </p:txBody>
      </p:sp>
      <p:sp>
        <p:nvSpPr>
          <p:cNvPr id="5" name="日期占位符 4">
            <a:extLst>
              <a:ext uri="{FF2B5EF4-FFF2-40B4-BE49-F238E27FC236}">
                <a16:creationId xmlns:a16="http://schemas.microsoft.com/office/drawing/2014/main" id="{11014FD0-79D0-4946-9669-95D87C1C900B}"/>
              </a:ext>
            </a:extLst>
          </p:cNvPr>
          <p:cNvSpPr>
            <a:spLocks noGrp="1"/>
          </p:cNvSpPr>
          <p:nvPr>
            <p:ph type="dt" sz="half" idx="15"/>
          </p:nvPr>
        </p:nvSpPr>
        <p:spPr/>
        <p:txBody>
          <a:bodyPr/>
          <a:lstStyle/>
          <a:p>
            <a:fld id="{7E3D3681-AC41-4E12-BFE0-3AA8DEC83D7A}" type="datetime1">
              <a:rPr lang="zh-CN" altLang="en-US" smtClean="0"/>
              <a:t>2020/11/9</a:t>
            </a:fld>
            <a:endParaRPr lang="zh-CN" altLang="en-US"/>
          </a:p>
        </p:txBody>
      </p:sp>
      <p:sp>
        <p:nvSpPr>
          <p:cNvPr id="39" name="文本框 38">
            <a:extLst>
              <a:ext uri="{FF2B5EF4-FFF2-40B4-BE49-F238E27FC236}">
                <a16:creationId xmlns:a16="http://schemas.microsoft.com/office/drawing/2014/main" id="{F51989F0-6A8F-44AC-97D8-F2F7D12D873B}"/>
              </a:ext>
            </a:extLst>
          </p:cNvPr>
          <p:cNvSpPr txBox="1"/>
          <p:nvPr/>
        </p:nvSpPr>
        <p:spPr>
          <a:xfrm>
            <a:off x="6997778" y="5211134"/>
            <a:ext cx="2360279" cy="169662"/>
          </a:xfrm>
          <a:prstGeom prst="rect">
            <a:avLst/>
          </a:prstGeom>
          <a:noFill/>
          <a:ln>
            <a:noFill/>
          </a:ln>
        </p:spPr>
        <p:txBody>
          <a:bodyPr wrap="square" rtlCol="0">
            <a:spAutoFit/>
          </a:bodyPr>
          <a:lstStyle/>
          <a:p>
            <a:pPr marL="91440" indent="-91440" algn="ctr" defTabSz="914400">
              <a:lnSpc>
                <a:spcPts val="50"/>
              </a:lnSpc>
              <a:spcBef>
                <a:spcPts val="1300"/>
              </a:spcBef>
              <a:buFont typeface="Arial" pitchFamily="34" charset="0"/>
              <a:buChar char=" "/>
            </a:pPr>
            <a:r>
              <a:rPr lang="en-US" altLang="zh-CN" sz="2000" b="1" dirty="0">
                <a:solidFill>
                  <a:schemeClr val="dk1"/>
                </a:solidFill>
                <a:latin typeface="Calibri" panose="020F0502020204030204" pitchFamily="34" charset="0"/>
                <a:cs typeface="Calibri" panose="020F0502020204030204" pitchFamily="34" charset="0"/>
              </a:rPr>
              <a:t>Transfer learning</a:t>
            </a:r>
            <a:endParaRPr lang="zh-CN" altLang="en-US" sz="2000" b="1" dirty="0">
              <a:solidFill>
                <a:schemeClr val="dk1"/>
              </a:solidFill>
              <a:latin typeface="Calibri" panose="020F0502020204030204" pitchFamily="34" charset="0"/>
              <a:cs typeface="Calibri" panose="020F0502020204030204" pitchFamily="34" charset="0"/>
            </a:endParaRPr>
          </a:p>
        </p:txBody>
      </p:sp>
      <p:sp>
        <p:nvSpPr>
          <p:cNvPr id="40" name="文本框 39">
            <a:extLst>
              <a:ext uri="{FF2B5EF4-FFF2-40B4-BE49-F238E27FC236}">
                <a16:creationId xmlns:a16="http://schemas.microsoft.com/office/drawing/2014/main" id="{86407DA0-4639-4D63-904D-CDE2E2D243F8}"/>
              </a:ext>
            </a:extLst>
          </p:cNvPr>
          <p:cNvSpPr txBox="1"/>
          <p:nvPr/>
        </p:nvSpPr>
        <p:spPr>
          <a:xfrm>
            <a:off x="735920" y="5161763"/>
            <a:ext cx="3340709" cy="169662"/>
          </a:xfrm>
          <a:prstGeom prst="rect">
            <a:avLst/>
          </a:prstGeom>
          <a:noFill/>
          <a:ln>
            <a:noFill/>
          </a:ln>
        </p:spPr>
        <p:txBody>
          <a:bodyPr wrap="square" rtlCol="0">
            <a:spAutoFit/>
          </a:bodyPr>
          <a:lstStyle/>
          <a:p>
            <a:pPr algn="ctr" defTabSz="914400">
              <a:lnSpc>
                <a:spcPts val="50"/>
              </a:lnSpc>
              <a:spcBef>
                <a:spcPts val="1300"/>
              </a:spcBef>
            </a:pPr>
            <a:r>
              <a:rPr lang="en-US" altLang="zh-CN" sz="2000" b="1" dirty="0">
                <a:solidFill>
                  <a:schemeClr val="dk1"/>
                </a:solidFill>
                <a:latin typeface="Calibri" panose="020F0502020204030204" pitchFamily="34" charset="0"/>
                <a:cs typeface="Calibri" panose="020F0502020204030204" pitchFamily="34" charset="0"/>
              </a:rPr>
              <a:t>Representation construction</a:t>
            </a:r>
            <a:endParaRPr lang="zh-CN" altLang="en-US" sz="2000" b="1" dirty="0">
              <a:solidFill>
                <a:schemeClr val="dk1"/>
              </a:solidFill>
              <a:latin typeface="Calibri" panose="020F0502020204030204" pitchFamily="34" charset="0"/>
              <a:cs typeface="Calibri" panose="020F0502020204030204" pitchFamily="34" charset="0"/>
            </a:endParaRPr>
          </a:p>
        </p:txBody>
      </p:sp>
      <p:sp>
        <p:nvSpPr>
          <p:cNvPr id="42" name="Rounded Rectangle 4">
            <a:extLst>
              <a:ext uri="{FF2B5EF4-FFF2-40B4-BE49-F238E27FC236}">
                <a16:creationId xmlns:a16="http://schemas.microsoft.com/office/drawing/2014/main" id="{AF0E8523-1112-4F89-81D6-B2685D32F39E}"/>
              </a:ext>
            </a:extLst>
          </p:cNvPr>
          <p:cNvSpPr/>
          <p:nvPr/>
        </p:nvSpPr>
        <p:spPr>
          <a:xfrm>
            <a:off x="7224695" y="3034657"/>
            <a:ext cx="1881926" cy="688932"/>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Transfer learning</a:t>
            </a:r>
          </a:p>
        </p:txBody>
      </p:sp>
      <p:sp>
        <p:nvSpPr>
          <p:cNvPr id="43" name="Multidocument 5">
            <a:extLst>
              <a:ext uri="{FF2B5EF4-FFF2-40B4-BE49-F238E27FC236}">
                <a16:creationId xmlns:a16="http://schemas.microsoft.com/office/drawing/2014/main" id="{C06189D7-0B6B-4F21-853B-104B6A962533}"/>
              </a:ext>
            </a:extLst>
          </p:cNvPr>
          <p:cNvSpPr/>
          <p:nvPr/>
        </p:nvSpPr>
        <p:spPr>
          <a:xfrm>
            <a:off x="735920" y="1950711"/>
            <a:ext cx="1315233" cy="1227551"/>
          </a:xfrm>
          <a:prstGeom prst="flowChartMulti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Logs of </a:t>
            </a:r>
            <a:r>
              <a:rPr lang="en-US"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ource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dirty="0">
                <a:solidFill>
                  <a:srgbClr val="000000"/>
                </a:solidFill>
                <a:latin typeface="Calibri" panose="020F0502020204030204" pitchFamily="34" charset="0"/>
                <a:ea typeface="Microsoft YaHei UI"/>
                <a:cs typeface="Calibri" panose="020F0502020204030204" pitchFamily="34" charset="0"/>
              </a:rPr>
              <a:t>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sp>
        <p:nvSpPr>
          <p:cNvPr id="44" name="Multidocument 6">
            <a:extLst>
              <a:ext uri="{FF2B5EF4-FFF2-40B4-BE49-F238E27FC236}">
                <a16:creationId xmlns:a16="http://schemas.microsoft.com/office/drawing/2014/main" id="{910CB02A-3D73-4BE8-9E16-27D48BE193DB}"/>
              </a:ext>
            </a:extLst>
          </p:cNvPr>
          <p:cNvSpPr/>
          <p:nvPr/>
        </p:nvSpPr>
        <p:spPr>
          <a:xfrm>
            <a:off x="736237" y="3650912"/>
            <a:ext cx="1315233" cy="1227551"/>
          </a:xfrm>
          <a:prstGeom prst="flowChartMulti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Logs of t</a:t>
            </a:r>
            <a:r>
              <a:rPr lang="en-US" dirty="0" err="1">
                <a:solidFill>
                  <a:srgbClr val="000000"/>
                </a:solidFill>
                <a:latin typeface="Calibri" panose="020F0502020204030204" pitchFamily="34" charset="0"/>
                <a:ea typeface="Microsoft YaHei UI"/>
                <a:cs typeface="Calibri" panose="020F0502020204030204" pitchFamily="34" charset="0"/>
              </a:rPr>
              <a:t>arget</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altLang="zh-CN"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sp>
        <p:nvSpPr>
          <p:cNvPr id="46" name="Document 8">
            <a:extLst>
              <a:ext uri="{FF2B5EF4-FFF2-40B4-BE49-F238E27FC236}">
                <a16:creationId xmlns:a16="http://schemas.microsoft.com/office/drawing/2014/main" id="{2218F0B6-D5DD-4697-933D-A80A43F167BE}"/>
              </a:ext>
            </a:extLst>
          </p:cNvPr>
          <p:cNvSpPr/>
          <p:nvPr/>
        </p:nvSpPr>
        <p:spPr>
          <a:xfrm>
            <a:off x="4578236" y="1949102"/>
            <a:ext cx="1786026" cy="1230769"/>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US" altLang="zh-CN" dirty="0">
                <a:solidFill>
                  <a:srgbClr val="000000"/>
                </a:solidFill>
                <a:latin typeface="Calibri" panose="020F0502020204030204" pitchFamily="34" charset="0"/>
                <a:cs typeface="Calibri" panose="020F0502020204030204" pitchFamily="34" charset="0"/>
              </a:rPr>
              <a:t>Template vector sequences of source system</a:t>
            </a:r>
          </a:p>
        </p:txBody>
      </p:sp>
      <p:sp>
        <p:nvSpPr>
          <p:cNvPr id="47" name="Document 9">
            <a:extLst>
              <a:ext uri="{FF2B5EF4-FFF2-40B4-BE49-F238E27FC236}">
                <a16:creationId xmlns:a16="http://schemas.microsoft.com/office/drawing/2014/main" id="{35FB2C8D-D355-4D0D-9569-72E9A707E4CC}"/>
              </a:ext>
            </a:extLst>
          </p:cNvPr>
          <p:cNvSpPr/>
          <p:nvPr/>
        </p:nvSpPr>
        <p:spPr>
          <a:xfrm>
            <a:off x="7224695" y="4147776"/>
            <a:ext cx="1881926" cy="7306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ea typeface="Microsoft YaHei UI"/>
                <a:cs typeface="Calibri" panose="020F0502020204030204" pitchFamily="34" charset="0"/>
              </a:rPr>
              <a:t>L</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abels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of t</a:t>
            </a:r>
            <a:r>
              <a:rPr lang="en-US" dirty="0" err="1">
                <a:solidFill>
                  <a:srgbClr val="000000"/>
                </a:solidFill>
                <a:latin typeface="Calibri" panose="020F0502020204030204" pitchFamily="34" charset="0"/>
                <a:ea typeface="Microsoft YaHei UI"/>
                <a:cs typeface="Calibri" panose="020F0502020204030204" pitchFamily="34" charset="0"/>
              </a:rPr>
              <a:t>arget</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altLang="zh-CN"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cxnSp>
        <p:nvCxnSpPr>
          <p:cNvPr id="49" name="Straight Arrow Connector 10">
            <a:extLst>
              <a:ext uri="{FF2B5EF4-FFF2-40B4-BE49-F238E27FC236}">
                <a16:creationId xmlns:a16="http://schemas.microsoft.com/office/drawing/2014/main" id="{EF685165-437E-4360-A79B-7FE9DB2AD270}"/>
              </a:ext>
            </a:extLst>
          </p:cNvPr>
          <p:cNvCxnSpPr>
            <a:cxnSpLocks/>
            <a:stCxn id="62" idx="3"/>
          </p:cNvCxnSpPr>
          <p:nvPr/>
        </p:nvCxnSpPr>
        <p:spPr>
          <a:xfrm flipV="1">
            <a:off x="3797588" y="2698717"/>
            <a:ext cx="780648" cy="680406"/>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12">
            <a:extLst>
              <a:ext uri="{FF2B5EF4-FFF2-40B4-BE49-F238E27FC236}">
                <a16:creationId xmlns:a16="http://schemas.microsoft.com/office/drawing/2014/main" id="{2F30BAB7-C473-45A5-9322-F230073682AA}"/>
              </a:ext>
            </a:extLst>
          </p:cNvPr>
          <p:cNvCxnSpPr>
            <a:cxnSpLocks/>
            <a:stCxn id="43" idx="3"/>
          </p:cNvCxnSpPr>
          <p:nvPr/>
        </p:nvCxnSpPr>
        <p:spPr>
          <a:xfrm>
            <a:off x="2051153" y="2564487"/>
            <a:ext cx="622070" cy="592065"/>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13">
            <a:extLst>
              <a:ext uri="{FF2B5EF4-FFF2-40B4-BE49-F238E27FC236}">
                <a16:creationId xmlns:a16="http://schemas.microsoft.com/office/drawing/2014/main" id="{E4260275-DA82-44D0-B499-59945383116E}"/>
              </a:ext>
            </a:extLst>
          </p:cNvPr>
          <p:cNvCxnSpPr>
            <a:cxnSpLocks/>
            <a:stCxn id="44" idx="3"/>
          </p:cNvCxnSpPr>
          <p:nvPr/>
        </p:nvCxnSpPr>
        <p:spPr>
          <a:xfrm flipV="1">
            <a:off x="2051470" y="3510933"/>
            <a:ext cx="658443" cy="753755"/>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14">
            <a:extLst>
              <a:ext uri="{FF2B5EF4-FFF2-40B4-BE49-F238E27FC236}">
                <a16:creationId xmlns:a16="http://schemas.microsoft.com/office/drawing/2014/main" id="{10081A41-E37D-4ABC-A516-CA5A1735E4FF}"/>
              </a:ext>
            </a:extLst>
          </p:cNvPr>
          <p:cNvCxnSpPr>
            <a:cxnSpLocks/>
            <a:stCxn id="47" idx="0"/>
            <a:endCxn id="42" idx="2"/>
          </p:cNvCxnSpPr>
          <p:nvPr/>
        </p:nvCxnSpPr>
        <p:spPr>
          <a:xfrm flipV="1">
            <a:off x="8165658" y="3723589"/>
            <a:ext cx="0" cy="424187"/>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16">
            <a:extLst>
              <a:ext uri="{FF2B5EF4-FFF2-40B4-BE49-F238E27FC236}">
                <a16:creationId xmlns:a16="http://schemas.microsoft.com/office/drawing/2014/main" id="{52A7A55C-AC18-4D7D-B57A-6115888918DE}"/>
              </a:ext>
            </a:extLst>
          </p:cNvPr>
          <p:cNvCxnSpPr>
            <a:cxnSpLocks/>
            <a:stCxn id="42" idx="3"/>
            <a:endCxn id="68" idx="1"/>
          </p:cNvCxnSpPr>
          <p:nvPr/>
        </p:nvCxnSpPr>
        <p:spPr>
          <a:xfrm>
            <a:off x="9106621" y="3379123"/>
            <a:ext cx="691963" cy="0"/>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sp>
        <p:nvSpPr>
          <p:cNvPr id="58" name="Document 19">
            <a:extLst>
              <a:ext uri="{FF2B5EF4-FFF2-40B4-BE49-F238E27FC236}">
                <a16:creationId xmlns:a16="http://schemas.microsoft.com/office/drawing/2014/main" id="{59DC4FA0-28BB-4E85-B38D-817801FFC054}"/>
              </a:ext>
            </a:extLst>
          </p:cNvPr>
          <p:cNvSpPr/>
          <p:nvPr/>
        </p:nvSpPr>
        <p:spPr>
          <a:xfrm>
            <a:off x="7318750" y="2016335"/>
            <a:ext cx="1693816" cy="7306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Labels of </a:t>
            </a:r>
            <a:r>
              <a:rPr lang="en-US" dirty="0">
                <a:solidFill>
                  <a:srgbClr val="000000"/>
                </a:solidFill>
                <a:latin typeface="Calibri" panose="020F0502020204030204" pitchFamily="34" charset="0"/>
                <a:ea typeface="Microsoft YaHei UI"/>
                <a:cs typeface="Calibri" panose="020F0502020204030204" pitchFamily="34" charset="0"/>
              </a:rPr>
              <a:t>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ource</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altLang="zh-CN"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cxnSp>
        <p:nvCxnSpPr>
          <p:cNvPr id="60" name="Straight Arrow Connector 20">
            <a:extLst>
              <a:ext uri="{FF2B5EF4-FFF2-40B4-BE49-F238E27FC236}">
                <a16:creationId xmlns:a16="http://schemas.microsoft.com/office/drawing/2014/main" id="{0A2F0202-14BD-4B63-A545-5CFFE28DB5DD}"/>
              </a:ext>
            </a:extLst>
          </p:cNvPr>
          <p:cNvCxnSpPr>
            <a:cxnSpLocks/>
            <a:stCxn id="58" idx="2"/>
            <a:endCxn id="42" idx="0"/>
          </p:cNvCxnSpPr>
          <p:nvPr/>
        </p:nvCxnSpPr>
        <p:spPr>
          <a:xfrm>
            <a:off x="8165658" y="2698715"/>
            <a:ext cx="0" cy="335942"/>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sp>
        <p:nvSpPr>
          <p:cNvPr id="61" name="Document 8">
            <a:extLst>
              <a:ext uri="{FF2B5EF4-FFF2-40B4-BE49-F238E27FC236}">
                <a16:creationId xmlns:a16="http://schemas.microsoft.com/office/drawing/2014/main" id="{5036C9C6-D97F-462B-BF5B-1CD5D822CDBB}"/>
              </a:ext>
            </a:extLst>
          </p:cNvPr>
          <p:cNvSpPr/>
          <p:nvPr/>
        </p:nvSpPr>
        <p:spPr>
          <a:xfrm>
            <a:off x="4587524" y="3649303"/>
            <a:ext cx="1786026" cy="1230769"/>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US" altLang="zh-CN" dirty="0">
                <a:solidFill>
                  <a:srgbClr val="000000"/>
                </a:solidFill>
                <a:latin typeface="Calibri" panose="020F0502020204030204" pitchFamily="34" charset="0"/>
                <a:cs typeface="Calibri" panose="020F0502020204030204" pitchFamily="34" charset="0"/>
              </a:rPr>
              <a:t>Template vector sequences of target system</a:t>
            </a:r>
          </a:p>
        </p:txBody>
      </p:sp>
      <p:sp>
        <p:nvSpPr>
          <p:cNvPr id="62" name="Document 8">
            <a:extLst>
              <a:ext uri="{FF2B5EF4-FFF2-40B4-BE49-F238E27FC236}">
                <a16:creationId xmlns:a16="http://schemas.microsoft.com/office/drawing/2014/main" id="{BD11B7F1-F8FC-49D9-9918-FB7E00B46F6A}"/>
              </a:ext>
            </a:extLst>
          </p:cNvPr>
          <p:cNvSpPr/>
          <p:nvPr/>
        </p:nvSpPr>
        <p:spPr>
          <a:xfrm>
            <a:off x="2709913" y="3013779"/>
            <a:ext cx="1087675" cy="7306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ea typeface="Microsoft YaHei UI"/>
                <a:cs typeface="Calibri" panose="020F0502020204030204" pitchFamily="34" charset="0"/>
              </a:rPr>
              <a:t>v</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ectors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cxnSp>
        <p:nvCxnSpPr>
          <p:cNvPr id="63" name="直接箭头连接符 47">
            <a:extLst>
              <a:ext uri="{FF2B5EF4-FFF2-40B4-BE49-F238E27FC236}">
                <a16:creationId xmlns:a16="http://schemas.microsoft.com/office/drawing/2014/main" id="{B23DA78B-F3D5-459C-96CC-CF8E09AFB34A}"/>
              </a:ext>
            </a:extLst>
          </p:cNvPr>
          <p:cNvCxnSpPr>
            <a:cxnSpLocks/>
            <a:stCxn id="62" idx="3"/>
          </p:cNvCxnSpPr>
          <p:nvPr/>
        </p:nvCxnSpPr>
        <p:spPr>
          <a:xfrm>
            <a:off x="3797588" y="3379123"/>
            <a:ext cx="789936" cy="768652"/>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64" name="直接箭头连接符 56">
            <a:extLst>
              <a:ext uri="{FF2B5EF4-FFF2-40B4-BE49-F238E27FC236}">
                <a16:creationId xmlns:a16="http://schemas.microsoft.com/office/drawing/2014/main" id="{B72D78DD-A06B-45F6-A5BA-ADEBCA774F85}"/>
              </a:ext>
            </a:extLst>
          </p:cNvPr>
          <p:cNvCxnSpPr>
            <a:cxnSpLocks/>
            <a:stCxn id="46" idx="3"/>
          </p:cNvCxnSpPr>
          <p:nvPr/>
        </p:nvCxnSpPr>
        <p:spPr>
          <a:xfrm>
            <a:off x="6364262" y="2564487"/>
            <a:ext cx="860433" cy="544456"/>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65" name="直接箭头连接符 58">
            <a:extLst>
              <a:ext uri="{FF2B5EF4-FFF2-40B4-BE49-F238E27FC236}">
                <a16:creationId xmlns:a16="http://schemas.microsoft.com/office/drawing/2014/main" id="{E25E6AED-9BAA-4E8A-9B09-DF9EE4A3057A}"/>
              </a:ext>
            </a:extLst>
          </p:cNvPr>
          <p:cNvCxnSpPr>
            <a:cxnSpLocks/>
            <a:stCxn id="61" idx="3"/>
          </p:cNvCxnSpPr>
          <p:nvPr/>
        </p:nvCxnSpPr>
        <p:spPr>
          <a:xfrm flipV="1">
            <a:off x="6373550" y="3649303"/>
            <a:ext cx="851145" cy="615385"/>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sp>
        <p:nvSpPr>
          <p:cNvPr id="66" name="矩形: 圆角 86">
            <a:extLst>
              <a:ext uri="{FF2B5EF4-FFF2-40B4-BE49-F238E27FC236}">
                <a16:creationId xmlns:a16="http://schemas.microsoft.com/office/drawing/2014/main" id="{039A4FAA-31D9-4C62-AC44-8AFE0258D329}"/>
              </a:ext>
            </a:extLst>
          </p:cNvPr>
          <p:cNvSpPr/>
          <p:nvPr/>
        </p:nvSpPr>
        <p:spPr>
          <a:xfrm>
            <a:off x="6948742" y="1728699"/>
            <a:ext cx="2409315" cy="372172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Microsoft YaHei UI"/>
              <a:cs typeface="+mn-cs"/>
            </a:endParaRPr>
          </a:p>
        </p:txBody>
      </p:sp>
      <p:sp>
        <p:nvSpPr>
          <p:cNvPr id="67" name="矩形: 圆角 86">
            <a:extLst>
              <a:ext uri="{FF2B5EF4-FFF2-40B4-BE49-F238E27FC236}">
                <a16:creationId xmlns:a16="http://schemas.microsoft.com/office/drawing/2014/main" id="{904FE7AB-ADF2-4046-9361-401FDB783EF4}"/>
              </a:ext>
            </a:extLst>
          </p:cNvPr>
          <p:cNvSpPr/>
          <p:nvPr/>
        </p:nvSpPr>
        <p:spPr>
          <a:xfrm>
            <a:off x="566353" y="1728699"/>
            <a:ext cx="3589663" cy="372172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Microsoft YaHei UI"/>
              <a:cs typeface="+mn-cs"/>
            </a:endParaRPr>
          </a:p>
        </p:txBody>
      </p:sp>
      <p:sp>
        <p:nvSpPr>
          <p:cNvPr id="68" name="Alternate Process 22">
            <a:extLst>
              <a:ext uri="{FF2B5EF4-FFF2-40B4-BE49-F238E27FC236}">
                <a16:creationId xmlns:a16="http://schemas.microsoft.com/office/drawing/2014/main" id="{A61F7125-42B3-41DD-BA1C-01C767C55ED0}"/>
              </a:ext>
            </a:extLst>
          </p:cNvPr>
          <p:cNvSpPr/>
          <p:nvPr/>
        </p:nvSpPr>
        <p:spPr>
          <a:xfrm>
            <a:off x="9798584" y="2950812"/>
            <a:ext cx="1909005" cy="856622"/>
          </a:xfrm>
          <a:prstGeom prst="flowChartAlternateProcess">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0000"/>
                </a:solidFill>
                <a:latin typeface="Calibri" panose="020F0502020204030204" pitchFamily="34" charset="0"/>
                <a:ea typeface="Microsoft YaHei UI"/>
                <a:cs typeface="Calibri" panose="020F0502020204030204" pitchFamily="34" charset="0"/>
              </a:rPr>
              <a:t>Anomaly detection </a:t>
            </a:r>
            <a:r>
              <a:rPr lang="en-US">
                <a:solidFill>
                  <a:srgbClr val="000000"/>
                </a:solidFill>
                <a:latin typeface="Calibri" panose="020F0502020204030204" pitchFamily="34" charset="0"/>
                <a:ea typeface="Microsoft YaHei UI"/>
                <a:cs typeface="Calibri" panose="020F0502020204030204" pitchFamily="34" charset="0"/>
              </a:rPr>
              <a:t>model for </a:t>
            </a:r>
            <a:r>
              <a:rPr lang="en-US" dirty="0">
                <a:solidFill>
                  <a:srgbClr val="000000"/>
                </a:solidFill>
                <a:latin typeface="Calibri" panose="020F0502020204030204" pitchFamily="34" charset="0"/>
                <a:ea typeface="Microsoft YaHei UI"/>
                <a:cs typeface="Calibri" panose="020F0502020204030204" pitchFamily="34" charset="0"/>
              </a:rPr>
              <a:t>target system</a:t>
            </a:r>
          </a:p>
        </p:txBody>
      </p:sp>
      <p:cxnSp>
        <p:nvCxnSpPr>
          <p:cNvPr id="69" name="Straight Arrow Connector 12">
            <a:extLst>
              <a:ext uri="{FF2B5EF4-FFF2-40B4-BE49-F238E27FC236}">
                <a16:creationId xmlns:a16="http://schemas.microsoft.com/office/drawing/2014/main" id="{6202DA03-C31A-441B-95D6-FF1E968A45BC}"/>
              </a:ext>
            </a:extLst>
          </p:cNvPr>
          <p:cNvCxnSpPr>
            <a:cxnSpLocks/>
            <a:stCxn id="43" idx="3"/>
            <a:endCxn id="46" idx="1"/>
          </p:cNvCxnSpPr>
          <p:nvPr/>
        </p:nvCxnSpPr>
        <p:spPr>
          <a:xfrm>
            <a:off x="2051153" y="2564487"/>
            <a:ext cx="2527083" cy="0"/>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12">
            <a:extLst>
              <a:ext uri="{FF2B5EF4-FFF2-40B4-BE49-F238E27FC236}">
                <a16:creationId xmlns:a16="http://schemas.microsoft.com/office/drawing/2014/main" id="{C3C42B6E-C386-466F-8A7C-746D36BE449E}"/>
              </a:ext>
            </a:extLst>
          </p:cNvPr>
          <p:cNvCxnSpPr>
            <a:cxnSpLocks/>
          </p:cNvCxnSpPr>
          <p:nvPr/>
        </p:nvCxnSpPr>
        <p:spPr>
          <a:xfrm>
            <a:off x="2060441" y="4264687"/>
            <a:ext cx="2527083" cy="0"/>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5F1B559D-2A62-4CFD-A445-A798C61B5434}"/>
              </a:ext>
            </a:extLst>
          </p:cNvPr>
          <p:cNvSpPr/>
          <p:nvPr/>
        </p:nvSpPr>
        <p:spPr>
          <a:xfrm>
            <a:off x="3907077" y="5694871"/>
            <a:ext cx="3538084" cy="369332"/>
          </a:xfrm>
          <a:prstGeom prst="rect">
            <a:avLst/>
          </a:prstGeom>
        </p:spPr>
        <p:txBody>
          <a:bodyPr wrap="none">
            <a:spAutoFit/>
          </a:bodyPr>
          <a:lstStyle/>
          <a:p>
            <a:r>
              <a:rPr lang="en-US" altLang="zh-CN" dirty="0">
                <a:latin typeface="Comic Sans MS" panose="030F0702030302020204" pitchFamily="66" charset="0"/>
              </a:rPr>
              <a:t>Offline model training process</a:t>
            </a:r>
            <a:endParaRPr lang="zh-CN" altLang="en-US" dirty="0">
              <a:latin typeface="Comic Sans MS" panose="030F0702030302020204" pitchFamily="66" charset="0"/>
            </a:endParaRPr>
          </a:p>
        </p:txBody>
      </p:sp>
      <p:sp>
        <p:nvSpPr>
          <p:cNvPr id="6" name="矩形: 圆角 86">
            <a:extLst>
              <a:ext uri="{FF2B5EF4-FFF2-40B4-BE49-F238E27FC236}">
                <a16:creationId xmlns:a16="http://schemas.microsoft.com/office/drawing/2014/main" id="{62AD905D-1DCA-4959-8736-7E161E0483DD}"/>
              </a:ext>
            </a:extLst>
          </p:cNvPr>
          <p:cNvSpPr/>
          <p:nvPr/>
        </p:nvSpPr>
        <p:spPr>
          <a:xfrm>
            <a:off x="556314" y="1728699"/>
            <a:ext cx="3589663" cy="3721728"/>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Microsoft YaHei UI"/>
              <a:cs typeface="+mn-cs"/>
            </a:endParaRPr>
          </a:p>
        </p:txBody>
      </p:sp>
      <p:graphicFrame>
        <p:nvGraphicFramePr>
          <p:cNvPr id="3" name="图示 2">
            <a:extLst>
              <a:ext uri="{FF2B5EF4-FFF2-40B4-BE49-F238E27FC236}">
                <a16:creationId xmlns:a16="http://schemas.microsoft.com/office/drawing/2014/main" id="{C7426BB9-65CF-4BB0-B4DC-DBFBF9BD571B}"/>
              </a:ext>
            </a:extLst>
          </p:cNvPr>
          <p:cNvGraphicFramePr/>
          <p:nvPr>
            <p:extLst>
              <p:ext uri="{D42A27DB-BD31-4B8C-83A1-F6EECF244321}">
                <p14:modId xmlns:p14="http://schemas.microsoft.com/office/powerpoint/2010/main" val="1841190452"/>
              </p:ext>
            </p:extLst>
          </p:nvPr>
        </p:nvGraphicFramePr>
        <p:xfrm>
          <a:off x="4578236" y="3212888"/>
          <a:ext cx="741172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a:extLst>
              <a:ext uri="{FF2B5EF4-FFF2-40B4-BE49-F238E27FC236}">
                <a16:creationId xmlns:a16="http://schemas.microsoft.com/office/drawing/2014/main" id="{9666088C-6C09-4B70-8419-3E9230369D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5767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p:cTn id="10" dur="indefinite"/>
                                        <p:tgtEl>
                                          <p:spTgt spid="39"/>
                                        </p:tgtEl>
                                        <p:attrNameLst>
                                          <p:attrName>style.opacity</p:attrName>
                                        </p:attrNameLst>
                                      </p:cBhvr>
                                      <p:to>
                                        <p:strVal val="0.5"/>
                                      </p:to>
                                    </p:set>
                                    <p:animEffect filter="image" prLst="opacity: 0.5">
                                      <p:cBhvr rctx="IE">
                                        <p:cTn id="11" dur="indefinite"/>
                                        <p:tgtEl>
                                          <p:spTgt spid="39"/>
                                        </p:tgtEl>
                                      </p:cBhvr>
                                    </p:animEffect>
                                  </p:childTnLst>
                                </p:cTn>
                              </p:par>
                              <p:par>
                                <p:cTn id="12" presetID="9" presetClass="emph" presetSubtype="0" grpId="0" nodeType="withEffect">
                                  <p:stCondLst>
                                    <p:cond delay="0"/>
                                  </p:stCondLst>
                                  <p:childTnLst>
                                    <p:set>
                                      <p:cBhvr>
                                        <p:cTn id="13" dur="indefinite"/>
                                        <p:tgtEl>
                                          <p:spTgt spid="42"/>
                                        </p:tgtEl>
                                        <p:attrNameLst>
                                          <p:attrName>style.opacity</p:attrName>
                                        </p:attrNameLst>
                                      </p:cBhvr>
                                      <p:to>
                                        <p:strVal val="0.5"/>
                                      </p:to>
                                    </p:set>
                                    <p:animEffect filter="image" prLst="opacity: 0.5">
                                      <p:cBhvr rctx="IE">
                                        <p:cTn id="14" dur="indefinite"/>
                                        <p:tgtEl>
                                          <p:spTgt spid="42"/>
                                        </p:tgtEl>
                                      </p:cBhvr>
                                    </p:animEffect>
                                  </p:childTnLst>
                                </p:cTn>
                              </p:par>
                              <p:par>
                                <p:cTn id="15" presetID="9" presetClass="emph" presetSubtype="0" grpId="0" nodeType="withEffect">
                                  <p:stCondLst>
                                    <p:cond delay="0"/>
                                  </p:stCondLst>
                                  <p:childTnLst>
                                    <p:set>
                                      <p:cBhvr>
                                        <p:cTn id="16" dur="indefinite"/>
                                        <p:tgtEl>
                                          <p:spTgt spid="46"/>
                                        </p:tgtEl>
                                        <p:attrNameLst>
                                          <p:attrName>style.opacity</p:attrName>
                                        </p:attrNameLst>
                                      </p:cBhvr>
                                      <p:to>
                                        <p:strVal val="0.5"/>
                                      </p:to>
                                    </p:set>
                                    <p:animEffect filter="image" prLst="opacity: 0.5">
                                      <p:cBhvr rctx="IE">
                                        <p:cTn id="17" dur="indefinite"/>
                                        <p:tgtEl>
                                          <p:spTgt spid="46"/>
                                        </p:tgtEl>
                                      </p:cBhvr>
                                    </p:animEffect>
                                  </p:childTnLst>
                                </p:cTn>
                              </p:par>
                              <p:par>
                                <p:cTn id="18" presetID="9" presetClass="emph" presetSubtype="0" grpId="0" nodeType="withEffect">
                                  <p:stCondLst>
                                    <p:cond delay="0"/>
                                  </p:stCondLst>
                                  <p:childTnLst>
                                    <p:set>
                                      <p:cBhvr>
                                        <p:cTn id="19" dur="indefinite"/>
                                        <p:tgtEl>
                                          <p:spTgt spid="47"/>
                                        </p:tgtEl>
                                        <p:attrNameLst>
                                          <p:attrName>style.opacity</p:attrName>
                                        </p:attrNameLst>
                                      </p:cBhvr>
                                      <p:to>
                                        <p:strVal val="0.5"/>
                                      </p:to>
                                    </p:set>
                                    <p:animEffect filter="image" prLst="opacity: 0.5">
                                      <p:cBhvr rctx="IE">
                                        <p:cTn id="20" dur="indefinite"/>
                                        <p:tgtEl>
                                          <p:spTgt spid="47"/>
                                        </p:tgtEl>
                                      </p:cBhvr>
                                    </p:animEffect>
                                  </p:childTnLst>
                                </p:cTn>
                              </p:par>
                              <p:par>
                                <p:cTn id="21" presetID="9" presetClass="emph" presetSubtype="0" nodeType="withEffect">
                                  <p:stCondLst>
                                    <p:cond delay="0"/>
                                  </p:stCondLst>
                                  <p:childTnLst>
                                    <p:set>
                                      <p:cBhvr>
                                        <p:cTn id="22" dur="indefinite"/>
                                        <p:tgtEl>
                                          <p:spTgt spid="54"/>
                                        </p:tgtEl>
                                        <p:attrNameLst>
                                          <p:attrName>style.opacity</p:attrName>
                                        </p:attrNameLst>
                                      </p:cBhvr>
                                      <p:to>
                                        <p:strVal val="0.5"/>
                                      </p:to>
                                    </p:set>
                                    <p:animEffect filter="image" prLst="opacity: 0.5">
                                      <p:cBhvr rctx="IE">
                                        <p:cTn id="23" dur="indefinite"/>
                                        <p:tgtEl>
                                          <p:spTgt spid="54"/>
                                        </p:tgtEl>
                                      </p:cBhvr>
                                    </p:animEffect>
                                  </p:childTnLst>
                                </p:cTn>
                              </p:par>
                              <p:par>
                                <p:cTn id="24" presetID="9" presetClass="emph" presetSubtype="0" nodeType="withEffect">
                                  <p:stCondLst>
                                    <p:cond delay="0"/>
                                  </p:stCondLst>
                                  <p:childTnLst>
                                    <p:set>
                                      <p:cBhvr>
                                        <p:cTn id="25" dur="indefinite"/>
                                        <p:tgtEl>
                                          <p:spTgt spid="56"/>
                                        </p:tgtEl>
                                        <p:attrNameLst>
                                          <p:attrName>style.opacity</p:attrName>
                                        </p:attrNameLst>
                                      </p:cBhvr>
                                      <p:to>
                                        <p:strVal val="0.5"/>
                                      </p:to>
                                    </p:set>
                                    <p:animEffect filter="image" prLst="opacity: 0.5">
                                      <p:cBhvr rctx="IE">
                                        <p:cTn id="26" dur="indefinite"/>
                                        <p:tgtEl>
                                          <p:spTgt spid="56"/>
                                        </p:tgtEl>
                                      </p:cBhvr>
                                    </p:animEffect>
                                  </p:childTnLst>
                                </p:cTn>
                              </p:par>
                              <p:par>
                                <p:cTn id="27" presetID="9" presetClass="emph" presetSubtype="0" grpId="0" nodeType="withEffect">
                                  <p:stCondLst>
                                    <p:cond delay="0"/>
                                  </p:stCondLst>
                                  <p:childTnLst>
                                    <p:set>
                                      <p:cBhvr>
                                        <p:cTn id="28" dur="indefinite"/>
                                        <p:tgtEl>
                                          <p:spTgt spid="58"/>
                                        </p:tgtEl>
                                        <p:attrNameLst>
                                          <p:attrName>style.opacity</p:attrName>
                                        </p:attrNameLst>
                                      </p:cBhvr>
                                      <p:to>
                                        <p:strVal val="0.5"/>
                                      </p:to>
                                    </p:set>
                                    <p:animEffect filter="image" prLst="opacity: 0.5">
                                      <p:cBhvr rctx="IE">
                                        <p:cTn id="29" dur="indefinite"/>
                                        <p:tgtEl>
                                          <p:spTgt spid="58"/>
                                        </p:tgtEl>
                                      </p:cBhvr>
                                    </p:animEffect>
                                  </p:childTnLst>
                                </p:cTn>
                              </p:par>
                              <p:par>
                                <p:cTn id="30" presetID="9" presetClass="emph" presetSubtype="0" nodeType="withEffect">
                                  <p:stCondLst>
                                    <p:cond delay="0"/>
                                  </p:stCondLst>
                                  <p:childTnLst>
                                    <p:set>
                                      <p:cBhvr>
                                        <p:cTn id="31" dur="indefinite"/>
                                        <p:tgtEl>
                                          <p:spTgt spid="60"/>
                                        </p:tgtEl>
                                        <p:attrNameLst>
                                          <p:attrName>style.opacity</p:attrName>
                                        </p:attrNameLst>
                                      </p:cBhvr>
                                      <p:to>
                                        <p:strVal val="0.5"/>
                                      </p:to>
                                    </p:set>
                                    <p:animEffect filter="image" prLst="opacity: 0.5">
                                      <p:cBhvr rctx="IE">
                                        <p:cTn id="32" dur="indefinite"/>
                                        <p:tgtEl>
                                          <p:spTgt spid="60"/>
                                        </p:tgtEl>
                                      </p:cBhvr>
                                    </p:animEffect>
                                  </p:childTnLst>
                                </p:cTn>
                              </p:par>
                              <p:par>
                                <p:cTn id="33" presetID="9" presetClass="emph" presetSubtype="0" grpId="0" nodeType="withEffect">
                                  <p:stCondLst>
                                    <p:cond delay="0"/>
                                  </p:stCondLst>
                                  <p:childTnLst>
                                    <p:set>
                                      <p:cBhvr>
                                        <p:cTn id="34" dur="indefinite"/>
                                        <p:tgtEl>
                                          <p:spTgt spid="61"/>
                                        </p:tgtEl>
                                        <p:attrNameLst>
                                          <p:attrName>style.opacity</p:attrName>
                                        </p:attrNameLst>
                                      </p:cBhvr>
                                      <p:to>
                                        <p:strVal val="0.5"/>
                                      </p:to>
                                    </p:set>
                                    <p:animEffect filter="image" prLst="opacity: 0.5">
                                      <p:cBhvr rctx="IE">
                                        <p:cTn id="35" dur="indefinite"/>
                                        <p:tgtEl>
                                          <p:spTgt spid="61"/>
                                        </p:tgtEl>
                                      </p:cBhvr>
                                    </p:animEffect>
                                  </p:childTnLst>
                                </p:cTn>
                              </p:par>
                              <p:par>
                                <p:cTn id="36" presetID="9" presetClass="emph" presetSubtype="0" nodeType="withEffect">
                                  <p:stCondLst>
                                    <p:cond delay="0"/>
                                  </p:stCondLst>
                                  <p:childTnLst>
                                    <p:set>
                                      <p:cBhvr>
                                        <p:cTn id="37" dur="indefinite"/>
                                        <p:tgtEl>
                                          <p:spTgt spid="64"/>
                                        </p:tgtEl>
                                        <p:attrNameLst>
                                          <p:attrName>style.opacity</p:attrName>
                                        </p:attrNameLst>
                                      </p:cBhvr>
                                      <p:to>
                                        <p:strVal val="0.5"/>
                                      </p:to>
                                    </p:set>
                                    <p:animEffect filter="image" prLst="opacity: 0.5">
                                      <p:cBhvr rctx="IE">
                                        <p:cTn id="38" dur="indefinite"/>
                                        <p:tgtEl>
                                          <p:spTgt spid="64"/>
                                        </p:tgtEl>
                                      </p:cBhvr>
                                    </p:animEffect>
                                  </p:childTnLst>
                                </p:cTn>
                              </p:par>
                              <p:par>
                                <p:cTn id="39" presetID="9" presetClass="emph" presetSubtype="0" nodeType="withEffect">
                                  <p:stCondLst>
                                    <p:cond delay="0"/>
                                  </p:stCondLst>
                                  <p:childTnLst>
                                    <p:set>
                                      <p:cBhvr>
                                        <p:cTn id="40" dur="indefinite"/>
                                        <p:tgtEl>
                                          <p:spTgt spid="65"/>
                                        </p:tgtEl>
                                        <p:attrNameLst>
                                          <p:attrName>style.opacity</p:attrName>
                                        </p:attrNameLst>
                                      </p:cBhvr>
                                      <p:to>
                                        <p:strVal val="0.5"/>
                                      </p:to>
                                    </p:set>
                                    <p:animEffect filter="image" prLst="opacity: 0.5">
                                      <p:cBhvr rctx="IE">
                                        <p:cTn id="41" dur="indefinite"/>
                                        <p:tgtEl>
                                          <p:spTgt spid="65"/>
                                        </p:tgtEl>
                                      </p:cBhvr>
                                    </p:animEffect>
                                  </p:childTnLst>
                                </p:cTn>
                              </p:par>
                              <p:par>
                                <p:cTn id="42" presetID="9" presetClass="emph" presetSubtype="0" grpId="0" nodeType="withEffect">
                                  <p:stCondLst>
                                    <p:cond delay="0"/>
                                  </p:stCondLst>
                                  <p:childTnLst>
                                    <p:set>
                                      <p:cBhvr>
                                        <p:cTn id="43" dur="indefinite"/>
                                        <p:tgtEl>
                                          <p:spTgt spid="66"/>
                                        </p:tgtEl>
                                        <p:attrNameLst>
                                          <p:attrName>style.opacity</p:attrName>
                                        </p:attrNameLst>
                                      </p:cBhvr>
                                      <p:to>
                                        <p:strVal val="0.5"/>
                                      </p:to>
                                    </p:set>
                                    <p:animEffect filter="image" prLst="opacity: 0.5">
                                      <p:cBhvr rctx="IE">
                                        <p:cTn id="44" dur="indefinite"/>
                                        <p:tgtEl>
                                          <p:spTgt spid="66"/>
                                        </p:tgtEl>
                                      </p:cBhvr>
                                    </p:animEffect>
                                  </p:childTnLst>
                                </p:cTn>
                              </p:par>
                              <p:par>
                                <p:cTn id="45" presetID="9" presetClass="emph" presetSubtype="0" grpId="0" nodeType="withEffect">
                                  <p:stCondLst>
                                    <p:cond delay="0"/>
                                  </p:stCondLst>
                                  <p:childTnLst>
                                    <p:set>
                                      <p:cBhvr>
                                        <p:cTn id="46" dur="indefinite"/>
                                        <p:tgtEl>
                                          <p:spTgt spid="68"/>
                                        </p:tgtEl>
                                        <p:attrNameLst>
                                          <p:attrName>style.opacity</p:attrName>
                                        </p:attrNameLst>
                                      </p:cBhvr>
                                      <p:to>
                                        <p:strVal val="0.5"/>
                                      </p:to>
                                    </p:set>
                                    <p:animEffect filter="image" prLst="opacity: 0.5">
                                      <p:cBhvr rctx="IE">
                                        <p:cTn id="47" dur="indefinite"/>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animBg="1"/>
      <p:bldP spid="46" grpId="0" animBg="1"/>
      <p:bldP spid="47" grpId="0" animBg="1"/>
      <p:bldP spid="58" grpId="0" animBg="1"/>
      <p:bldP spid="61" grpId="0" animBg="1"/>
      <p:bldP spid="66" grpId="0" animBg="1"/>
      <p:bldP spid="68" grpId="0" animBg="1"/>
      <p:bldP spid="6" grpId="0" animBg="1"/>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0A0450E-3136-4380-9631-B576AD04C466}"/>
              </a:ext>
            </a:extLst>
          </p:cNvPr>
          <p:cNvSpPr>
            <a:spLocks noGrp="1"/>
          </p:cNvSpPr>
          <p:nvPr>
            <p:ph type="body" sz="quarter" idx="13"/>
          </p:nvPr>
        </p:nvSpPr>
        <p:spPr/>
        <p:txBody>
          <a:bodyPr/>
          <a:lstStyle/>
          <a:p>
            <a:r>
              <a:rPr lang="en-US" altLang="zh-CN" dirty="0">
                <a:latin typeface="Comic Sans MS" panose="030F0702030302020204" pitchFamily="66" charset="0"/>
              </a:rPr>
              <a:t>Representation construction</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8364C090-6EA5-4599-9989-BF93665DE7A3}"/>
              </a:ext>
            </a:extLst>
          </p:cNvPr>
          <p:cNvSpPr>
            <a:spLocks noGrp="1"/>
          </p:cNvSpPr>
          <p:nvPr>
            <p:ph type="sldNum" sz="quarter" idx="12"/>
          </p:nvPr>
        </p:nvSpPr>
        <p:spPr/>
        <p:txBody>
          <a:bodyPr/>
          <a:lstStyle/>
          <a:p>
            <a:fld id="{C33509E8-EDB3-4BFB-9C63-B01D176D4351}" type="slidenum">
              <a:rPr lang="ko-KR" altLang="en-US" smtClean="0"/>
              <a:pPr/>
              <a:t>12</a:t>
            </a:fld>
            <a:endParaRPr lang="ko-KR" altLang="en-US"/>
          </a:p>
        </p:txBody>
      </p:sp>
      <p:sp>
        <p:nvSpPr>
          <p:cNvPr id="5" name="日期占位符 4">
            <a:extLst>
              <a:ext uri="{FF2B5EF4-FFF2-40B4-BE49-F238E27FC236}">
                <a16:creationId xmlns:a16="http://schemas.microsoft.com/office/drawing/2014/main" id="{715F97C7-3E09-4345-9992-37F09C55C3C7}"/>
              </a:ext>
            </a:extLst>
          </p:cNvPr>
          <p:cNvSpPr>
            <a:spLocks noGrp="1"/>
          </p:cNvSpPr>
          <p:nvPr>
            <p:ph type="dt" sz="half" idx="15"/>
          </p:nvPr>
        </p:nvSpPr>
        <p:spPr/>
        <p:txBody>
          <a:bodyPr/>
          <a:lstStyle/>
          <a:p>
            <a:fld id="{51F6A625-A20C-4E68-80BA-1672248A1D91}" type="datetime1">
              <a:rPr lang="zh-CN" altLang="en-US" smtClean="0"/>
              <a:t>2020/11/9</a:t>
            </a:fld>
            <a:endParaRPr lang="zh-CN" altLang="en-US"/>
          </a:p>
        </p:txBody>
      </p:sp>
      <p:sp>
        <p:nvSpPr>
          <p:cNvPr id="7" name="矩形 6">
            <a:extLst>
              <a:ext uri="{FF2B5EF4-FFF2-40B4-BE49-F238E27FC236}">
                <a16:creationId xmlns:a16="http://schemas.microsoft.com/office/drawing/2014/main" id="{EA6B6473-94B9-46AB-8D2C-04A7803E4D15}"/>
              </a:ext>
            </a:extLst>
          </p:cNvPr>
          <p:cNvSpPr/>
          <p:nvPr/>
        </p:nvSpPr>
        <p:spPr>
          <a:xfrm>
            <a:off x="52939" y="1318071"/>
            <a:ext cx="12086121" cy="769441"/>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Comic Sans MS" panose="030F0702030302020204" pitchFamily="66" charset="0"/>
                <a:cs typeface="Calibri" panose="020F0502020204030204" pitchFamily="34" charset="0"/>
              </a:rPr>
              <a:t>Building the template embedding:</a:t>
            </a:r>
          </a:p>
          <a:p>
            <a:pPr lvl="1"/>
            <a:r>
              <a:rPr lang="en-US" altLang="zh-CN" sz="2000" dirty="0">
                <a:latin typeface="Calibri" panose="020F0502020204030204" pitchFamily="34" charset="0"/>
                <a:cs typeface="Calibri" panose="020F0502020204030204" pitchFamily="34" charset="0"/>
              </a:rPr>
              <a:t>Containing semantic and syntactic information of a log entry.</a:t>
            </a:r>
            <a:endParaRPr lang="zh-CN" alt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19" name="表格 4">
                <a:extLst>
                  <a:ext uri="{FF2B5EF4-FFF2-40B4-BE49-F238E27FC236}">
                    <a16:creationId xmlns:a16="http://schemas.microsoft.com/office/drawing/2014/main" id="{47E6F021-0849-4A07-94F9-70DE49B745E4}"/>
                  </a:ext>
                </a:extLst>
              </p:cNvPr>
              <p:cNvGraphicFramePr>
                <a:graphicFrameLocks noGrp="1"/>
              </p:cNvGraphicFramePr>
              <p:nvPr>
                <p:extLst>
                  <p:ext uri="{D42A27DB-BD31-4B8C-83A1-F6EECF244321}">
                    <p14:modId xmlns:p14="http://schemas.microsoft.com/office/powerpoint/2010/main" val="1798793237"/>
                  </p:ext>
                </p:extLst>
              </p:nvPr>
            </p:nvGraphicFramePr>
            <p:xfrm>
              <a:off x="1397000" y="2087512"/>
              <a:ext cx="4368800" cy="3665920"/>
            </p:xfrm>
            <a:graphic>
              <a:graphicData uri="http://schemas.openxmlformats.org/drawingml/2006/table">
                <a:tbl>
                  <a:tblPr firstRow="1" bandRow="1">
                    <a:tableStyleId>{5C22544A-7EE6-4342-B048-85BDC9FD1C3A}</a:tableStyleId>
                  </a:tblPr>
                  <a:tblGrid>
                    <a:gridCol w="4368800">
                      <a:extLst>
                        <a:ext uri="{9D8B030D-6E8A-4147-A177-3AD203B41FA5}">
                          <a16:colId xmlns:a16="http://schemas.microsoft.com/office/drawing/2014/main" val="3242394277"/>
                        </a:ext>
                      </a:extLst>
                    </a:gridCol>
                  </a:tblGrid>
                  <a:tr h="791635">
                    <a:tc>
                      <a:txBody>
                        <a:bodyPr/>
                        <a:lstStyle/>
                        <a:p>
                          <a:pPr>
                            <a:lnSpc>
                              <a:spcPts val="1900"/>
                            </a:lnSpc>
                          </a:pPr>
                          <a:r>
                            <a:rPr lang="en-US" altLang="zh-CN" sz="1400" b="1" i="0" u="sng" dirty="0">
                              <a:solidFill>
                                <a:schemeClr val="tx1"/>
                              </a:solidFill>
                              <a:latin typeface="Arial" panose="020B0604020202020204" pitchFamily="34" charset="0"/>
                              <a:cs typeface="Arial" panose="020B0604020202020204" pitchFamily="34" charset="0"/>
                            </a:rPr>
                            <a:t>Raw system log:</a:t>
                          </a:r>
                        </a:p>
                        <a:p>
                          <a:pPr>
                            <a:lnSpc>
                              <a:spcPts val="1900"/>
                            </a:lnSpc>
                          </a:pPr>
                          <a:r>
                            <a:rPr lang="en-US" altLang="zh-CN" sz="1400" b="0" dirty="0">
                              <a:solidFill>
                                <a:schemeClr val="tx1"/>
                              </a:solidFill>
                              <a:latin typeface="Arial" panose="020B0604020202020204" pitchFamily="34" charset="0"/>
                              <a:cs typeface="Arial" panose="020B0604020202020204" pitchFamily="34" charset="0"/>
                            </a:rPr>
                            <a:t>[SIF </a:t>
                          </a:r>
                          <a:r>
                            <a:rPr lang="en-US" altLang="zh-CN" sz="1400" b="0" dirty="0" err="1">
                              <a:solidFill>
                                <a:schemeClr val="tx1"/>
                              </a:solidFill>
                              <a:latin typeface="Arial" panose="020B0604020202020204" pitchFamily="34" charset="0"/>
                              <a:cs typeface="Arial" panose="020B0604020202020204" pitchFamily="34" charset="0"/>
                            </a:rPr>
                            <a:t>pica_sif</a:t>
                          </a:r>
                          <a:r>
                            <a:rPr lang="en-US" altLang="zh-CN" sz="1400" b="0" dirty="0">
                              <a:solidFill>
                                <a:schemeClr val="tx1"/>
                              </a:solidFill>
                              <a:latin typeface="Arial" panose="020B0604020202020204" pitchFamily="34" charset="0"/>
                              <a:cs typeface="Arial" panose="020B0604020202020204" pitchFamily="34" charset="0"/>
                            </a:rPr>
                            <a:t>] Interface te-1/1/11, changed state to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53374"/>
                      </a:ext>
                    </a:extLst>
                  </a:tr>
                  <a:tr h="551497">
                    <a:tc>
                      <a:txBody>
                        <a:bodyPr/>
                        <a:lstStyle/>
                        <a:p>
                          <a:pPr>
                            <a:lnSpc>
                              <a:spcPts val="1900"/>
                            </a:lnSpc>
                          </a:pPr>
                          <a:r>
                            <a:rPr lang="en-US" altLang="zh-CN" sz="1400" b="1" i="0" u="sng" dirty="0">
                              <a:latin typeface="Arial" panose="020B0604020202020204" pitchFamily="34" charset="0"/>
                              <a:cs typeface="Arial" panose="020B0604020202020204" pitchFamily="34" charset="0"/>
                            </a:rPr>
                            <a:t>Log template (with FT-tree):</a:t>
                          </a:r>
                        </a:p>
                        <a:p>
                          <a:pPr>
                            <a:lnSpc>
                              <a:spcPts val="1900"/>
                            </a:lnSpc>
                          </a:pPr>
                          <a:r>
                            <a:rPr lang="en-US" altLang="zh-CN" sz="1400" dirty="0">
                              <a:latin typeface="Arial" panose="020B0604020202020204" pitchFamily="34" charset="0"/>
                              <a:cs typeface="Arial" panose="020B0604020202020204" pitchFamily="34" charset="0"/>
                            </a:rPr>
                            <a:t>Interface *, changed state to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10056"/>
                      </a:ext>
                    </a:extLst>
                  </a:tr>
                  <a:tr h="1513503">
                    <a:tc>
                      <a:txBody>
                        <a:bodyPr/>
                        <a:lstStyle/>
                        <a:p>
                          <a:pPr>
                            <a:lnSpc>
                              <a:spcPts val="1900"/>
                            </a:lnSpc>
                          </a:pPr>
                          <a:r>
                            <a:rPr lang="en-US" altLang="zh-CN" sz="1400" b="1" i="0" u="sng" dirty="0">
                              <a:latin typeface="Arial" panose="020B0604020202020204" pitchFamily="34" charset="0"/>
                              <a:cs typeface="Arial" panose="020B0604020202020204" pitchFamily="34" charset="0"/>
                            </a:rPr>
                            <a:t>Word embeddings (with Glove):</a:t>
                          </a:r>
                        </a:p>
                        <a:p>
                          <a:pPr>
                            <a:lnSpc>
                              <a:spcPts val="1900"/>
                            </a:lnSpc>
                          </a:pPr>
                          <a:r>
                            <a:rPr lang="en-US" altLang="zh-CN" sz="1400" dirty="0">
                              <a:latin typeface="Arial" panose="020B0604020202020204" pitchFamily="34" charset="0"/>
                              <a:cs typeface="Arial" panose="020B0604020202020204" pitchFamily="34" charset="0"/>
                            </a:rPr>
                            <a:t>Interface:</a:t>
                          </a:r>
                          <a:r>
                            <a:rPr lang="en-US" altLang="zh-CN" sz="1400" baseline="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1</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11</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12</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13</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1</m:t>
                                  </m:r>
                                  <m:r>
                                    <a:rPr lang="en-US" altLang="zh-CN" sz="1400" b="0" i="1" smtClean="0">
                                      <a:latin typeface="Cambria Math" panose="02040503050406030204" pitchFamily="18" charset="0"/>
                                      <a:cs typeface="Arial" panose="020B0604020202020204" pitchFamily="34" charset="0"/>
                                    </a:rPr>
                                    <m:t>𝑛</m:t>
                                  </m:r>
                                </m:sub>
                              </m:sSub>
                            </m:oMath>
                          </a14:m>
                          <a:r>
                            <a:rPr lang="en-US" altLang="zh-CN" sz="1400" dirty="0">
                              <a:latin typeface="Arial" panose="020B0604020202020204" pitchFamily="34" charset="0"/>
                              <a:cs typeface="Arial" panose="020B0604020202020204" pitchFamily="34" charset="0"/>
                            </a:rPr>
                            <a:t>)</a:t>
                          </a:r>
                        </a:p>
                        <a:p>
                          <a:pPr>
                            <a:lnSpc>
                              <a:spcPts val="1900"/>
                            </a:lnSpc>
                          </a:pPr>
                          <a:r>
                            <a:rPr lang="en-US" altLang="zh-CN" sz="1400" dirty="0">
                              <a:latin typeface="Arial" panose="020B0604020202020204" pitchFamily="34" charset="0"/>
                              <a:cs typeface="Arial" panose="020B0604020202020204" pitchFamily="34" charset="0"/>
                            </a:rPr>
                            <a:t>changed:</a:t>
                          </a:r>
                          <a:r>
                            <a:rPr lang="en-US" altLang="zh-CN" sz="1400" baseline="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2</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21</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22</m:t>
                                  </m:r>
                                </m:sub>
                              </m:sSub>
                            </m:oMath>
                          </a14:m>
                          <a:r>
                            <a:rPr lang="en-US" altLang="zh-CN" sz="1400" dirty="0">
                              <a:latin typeface="Arial" panose="020B0604020202020204" pitchFamily="34" charset="0"/>
                              <a:cs typeface="Arial" panose="020B0604020202020204" pitchFamily="34" charset="0"/>
                            </a:rPr>
                            <a:t>,</a:t>
                          </a:r>
                          <a:r>
                            <a:rPr lang="en-US" altLang="zh-CN" sz="1400" dirty="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23</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2</m:t>
                                  </m:r>
                                  <m:r>
                                    <a:rPr lang="en-US" altLang="zh-CN" sz="1400" b="0" i="1" smtClean="0">
                                      <a:latin typeface="Cambria Math" panose="02040503050406030204" pitchFamily="18" charset="0"/>
                                      <a:cs typeface="Arial" panose="020B0604020202020204" pitchFamily="34" charset="0"/>
                                    </a:rPr>
                                    <m:t>𝑛</m:t>
                                  </m:r>
                                </m:sub>
                              </m:sSub>
                            </m:oMath>
                          </a14:m>
                          <a:r>
                            <a:rPr lang="en-US" altLang="zh-CN" sz="1400" dirty="0">
                              <a:latin typeface="Arial" panose="020B0604020202020204" pitchFamily="34" charset="0"/>
                              <a:cs typeface="Arial" panose="020B0604020202020204" pitchFamily="34" charset="0"/>
                            </a:rPr>
                            <a:t>)</a:t>
                          </a:r>
                        </a:p>
                        <a:p>
                          <a:pPr>
                            <a:lnSpc>
                              <a:spcPts val="1900"/>
                            </a:lnSpc>
                          </a:pPr>
                          <a:r>
                            <a:rPr lang="en-US" altLang="zh-CN" sz="1400" dirty="0">
                              <a:latin typeface="Arial" panose="020B0604020202020204" pitchFamily="34" charset="0"/>
                              <a:cs typeface="Arial" panose="020B0604020202020204" pitchFamily="34" charset="0"/>
                            </a:rPr>
                            <a:t>state:</a:t>
                          </a:r>
                          <a:r>
                            <a:rPr lang="en-US" altLang="zh-CN" sz="1400" baseline="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3</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31</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32</m:t>
                                  </m:r>
                                </m:sub>
                              </m:sSub>
                            </m:oMath>
                          </a14:m>
                          <a:r>
                            <a:rPr lang="en-US" altLang="zh-CN" sz="1400" dirty="0">
                              <a:latin typeface="Arial" panose="020B0604020202020204" pitchFamily="34" charset="0"/>
                              <a:cs typeface="Arial" panose="020B0604020202020204" pitchFamily="34" charset="0"/>
                            </a:rPr>
                            <a:t>,</a:t>
                          </a:r>
                          <a:r>
                            <a:rPr lang="en-US" altLang="zh-CN" sz="1400" dirty="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33</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3</m:t>
                                  </m:r>
                                  <m:r>
                                    <a:rPr lang="en-US" altLang="zh-CN" sz="1400" b="0" i="1" smtClean="0">
                                      <a:latin typeface="Cambria Math" panose="02040503050406030204" pitchFamily="18" charset="0"/>
                                      <a:cs typeface="Arial" panose="020B0604020202020204" pitchFamily="34" charset="0"/>
                                    </a:rPr>
                                    <m:t>𝑛</m:t>
                                  </m:r>
                                </m:sub>
                              </m:sSub>
                            </m:oMath>
                          </a14:m>
                          <a:r>
                            <a:rPr lang="en-US" altLang="zh-CN" sz="1400" dirty="0">
                              <a:latin typeface="Arial" panose="020B0604020202020204" pitchFamily="34" charset="0"/>
                              <a:cs typeface="Arial" panose="020B0604020202020204" pitchFamily="34" charset="0"/>
                            </a:rPr>
                            <a:t>)</a:t>
                          </a:r>
                        </a:p>
                        <a:p>
                          <a:pPr>
                            <a:lnSpc>
                              <a:spcPts val="1900"/>
                            </a:lnSpc>
                          </a:pPr>
                          <a:r>
                            <a:rPr lang="en-US" altLang="zh-CN" sz="1400" dirty="0">
                              <a:latin typeface="Arial" panose="020B0604020202020204" pitchFamily="34" charset="0"/>
                              <a:cs typeface="Arial" panose="020B0604020202020204" pitchFamily="34" charset="0"/>
                            </a:rPr>
                            <a:t>to: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4</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41</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42</m:t>
                                  </m:r>
                                </m:sub>
                              </m:sSub>
                            </m:oMath>
                          </a14:m>
                          <a:r>
                            <a:rPr lang="en-US" altLang="zh-CN" sz="1400" dirty="0">
                              <a:latin typeface="Arial" panose="020B0604020202020204" pitchFamily="34" charset="0"/>
                              <a:cs typeface="Arial" panose="020B0604020202020204" pitchFamily="34" charset="0"/>
                            </a:rPr>
                            <a:t>,</a:t>
                          </a:r>
                          <a:r>
                            <a:rPr lang="en-US" altLang="zh-CN" sz="1400" dirty="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43</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4</m:t>
                                  </m:r>
                                  <m:r>
                                    <a:rPr lang="en-US" altLang="zh-CN" sz="1400" b="0" i="1" smtClean="0">
                                      <a:latin typeface="Cambria Math" panose="02040503050406030204" pitchFamily="18" charset="0"/>
                                      <a:cs typeface="Arial" panose="020B0604020202020204" pitchFamily="34" charset="0"/>
                                    </a:rPr>
                                    <m:t>𝑛</m:t>
                                  </m:r>
                                </m:sub>
                              </m:sSub>
                            </m:oMath>
                          </a14:m>
                          <a:r>
                            <a:rPr lang="en-US" altLang="zh-CN" sz="1400" dirty="0">
                              <a:latin typeface="Arial" panose="020B0604020202020204" pitchFamily="34" charset="0"/>
                              <a:cs typeface="Arial" panose="020B0604020202020204" pitchFamily="34" charset="0"/>
                            </a:rPr>
                            <a:t>)</a:t>
                          </a:r>
                        </a:p>
                        <a:p>
                          <a:pPr>
                            <a:lnSpc>
                              <a:spcPts val="1900"/>
                            </a:lnSpc>
                          </a:pPr>
                          <a:r>
                            <a:rPr lang="en-US" altLang="zh-CN" sz="1400" dirty="0">
                              <a:latin typeface="Arial" panose="020B0604020202020204" pitchFamily="34" charset="0"/>
                              <a:cs typeface="Arial" panose="020B0604020202020204" pitchFamily="34" charset="0"/>
                            </a:rPr>
                            <a:t>down: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5</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51</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52</m:t>
                                  </m:r>
                                </m:sub>
                              </m:sSub>
                            </m:oMath>
                          </a14:m>
                          <a:r>
                            <a:rPr lang="en-US" altLang="zh-CN" sz="1400" dirty="0">
                              <a:latin typeface="Arial" panose="020B0604020202020204" pitchFamily="34" charset="0"/>
                              <a:cs typeface="Arial" panose="020B0604020202020204" pitchFamily="34" charset="0"/>
                            </a:rPr>
                            <a:t>,</a:t>
                          </a:r>
                          <a:r>
                            <a:rPr lang="en-US" altLang="zh-CN" sz="1400" dirty="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53</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5</m:t>
                                  </m:r>
                                  <m:r>
                                    <a:rPr lang="en-US" altLang="zh-CN" sz="1400" b="0" i="1" smtClean="0">
                                      <a:latin typeface="Cambria Math" panose="02040503050406030204" pitchFamily="18" charset="0"/>
                                      <a:cs typeface="Arial" panose="020B0604020202020204" pitchFamily="34" charset="0"/>
                                    </a:rPr>
                                    <m:t>𝑛</m:t>
                                  </m:r>
                                </m:sub>
                              </m:sSub>
                            </m:oMath>
                          </a14:m>
                          <a:r>
                            <a:rPr lang="en-US" altLang="zh-CN" sz="14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445896"/>
                      </a:ext>
                    </a:extLst>
                  </a:tr>
                  <a:tr h="791635">
                    <a:tc>
                      <a:txBody>
                        <a:bodyPr/>
                        <a:lstStyle/>
                        <a:p>
                          <a:pPr>
                            <a:lnSpc>
                              <a:spcPts val="1900"/>
                            </a:lnSpc>
                          </a:pPr>
                          <a:r>
                            <a:rPr lang="en-US" altLang="zh-CN" sz="1400" b="1" i="0" u="sng" dirty="0">
                              <a:latin typeface="Arial" panose="020B0604020202020204" pitchFamily="34" charset="0"/>
                              <a:cs typeface="Arial" panose="020B0604020202020204" pitchFamily="34" charset="0"/>
                            </a:rPr>
                            <a:t>Template embedding:</a:t>
                          </a:r>
                        </a:p>
                        <a:p>
                          <a:pPr>
                            <a:lnSpc>
                              <a:spcPts val="1900"/>
                            </a:lnSpc>
                          </a:pPr>
                          <a:r>
                            <a:rPr lang="en-US" altLang="zh-CN" sz="1400" dirty="0">
                              <a:latin typeface="Arial" panose="020B0604020202020204" pitchFamily="34" charset="0"/>
                              <a:cs typeface="Arial" panose="020B0604020202020204" pitchFamily="34" charset="0"/>
                            </a:rPr>
                            <a:t>Interface *, changed state to down:</a:t>
                          </a:r>
                        </a:p>
                        <a:p>
                          <a:pPr>
                            <a:lnSpc>
                              <a:spcPts val="1900"/>
                            </a:lnSpc>
                          </a:pPr>
                          <a:r>
                            <a:rPr lang="en-US" altLang="zh-CN" sz="1400" dirty="0">
                              <a:latin typeface="Arial" panose="020B0604020202020204" pitchFamily="34" charset="0"/>
                              <a:cs typeface="Arial" panose="020B0604020202020204" pitchFamily="34" charset="0"/>
                            </a:rPr>
                            <a:t> t → average(</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1</m:t>
                                  </m:r>
                                </m:sub>
                              </m:sSub>
                            </m:oMath>
                          </a14:m>
                          <a:r>
                            <a:rPr lang="en-US" altLang="zh-CN" sz="1400" dirty="0">
                              <a:latin typeface="Arial" panose="020B0604020202020204" pitchFamily="34" charset="0"/>
                              <a:cs typeface="Arial" panose="020B0604020202020204" pitchFamily="34" charset="0"/>
                            </a:rPr>
                            <a:t>+</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2</m:t>
                                  </m:r>
                                </m:sub>
                              </m:sSub>
                            </m:oMath>
                          </a14:m>
                          <a:r>
                            <a:rPr lang="en-US" altLang="zh-CN" sz="1400" dirty="0">
                              <a:latin typeface="Arial" panose="020B0604020202020204" pitchFamily="34" charset="0"/>
                              <a:cs typeface="Arial" panose="020B0604020202020204" pitchFamily="34" charset="0"/>
                            </a:rPr>
                            <a:t>+</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3</m:t>
                                  </m:r>
                                </m:sub>
                              </m:sSub>
                            </m:oMath>
                          </a14:m>
                          <a:r>
                            <a:rPr lang="en-US" altLang="zh-CN" sz="1400" dirty="0">
                              <a:latin typeface="Arial" panose="020B0604020202020204" pitchFamily="34" charset="0"/>
                              <a:cs typeface="Arial" panose="020B0604020202020204" pitchFamily="34" charset="0"/>
                            </a:rPr>
                            <a:t>+</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4</m:t>
                                  </m:r>
                                </m:sub>
                              </m:sSub>
                            </m:oMath>
                          </a14:m>
                          <a:r>
                            <a:rPr lang="en-US" altLang="zh-CN" sz="1400" dirty="0">
                              <a:latin typeface="Arial" panose="020B0604020202020204" pitchFamily="34" charset="0"/>
                              <a:cs typeface="Arial" panose="020B0604020202020204" pitchFamily="34" charset="0"/>
                            </a:rPr>
                            <a:t>+</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5</m:t>
                                  </m:r>
                                </m:sub>
                              </m:sSub>
                            </m:oMath>
                          </a14:m>
                          <a:r>
                            <a:rPr lang="en-US" altLang="zh-CN" sz="14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9351744"/>
                      </a:ext>
                    </a:extLst>
                  </a:tr>
                </a:tbl>
              </a:graphicData>
            </a:graphic>
          </p:graphicFrame>
        </mc:Choice>
        <mc:Fallback xmlns="">
          <p:graphicFrame>
            <p:nvGraphicFramePr>
              <p:cNvPr id="19" name="表格 4">
                <a:extLst>
                  <a:ext uri="{FF2B5EF4-FFF2-40B4-BE49-F238E27FC236}">
                    <a16:creationId xmlns:a16="http://schemas.microsoft.com/office/drawing/2014/main" id="{47E6F021-0849-4A07-94F9-70DE49B745E4}"/>
                  </a:ext>
                </a:extLst>
              </p:cNvPr>
              <p:cNvGraphicFramePr>
                <a:graphicFrameLocks noGrp="1"/>
              </p:cNvGraphicFramePr>
              <p:nvPr>
                <p:extLst>
                  <p:ext uri="{D42A27DB-BD31-4B8C-83A1-F6EECF244321}">
                    <p14:modId xmlns:p14="http://schemas.microsoft.com/office/powerpoint/2010/main" val="1798793237"/>
                  </p:ext>
                </p:extLst>
              </p:nvPr>
            </p:nvGraphicFramePr>
            <p:xfrm>
              <a:off x="1397000" y="2087512"/>
              <a:ext cx="4368800" cy="3665920"/>
            </p:xfrm>
            <a:graphic>
              <a:graphicData uri="http://schemas.openxmlformats.org/drawingml/2006/table">
                <a:tbl>
                  <a:tblPr firstRow="1" bandRow="1">
                    <a:tableStyleId>{5C22544A-7EE6-4342-B048-85BDC9FD1C3A}</a:tableStyleId>
                  </a:tblPr>
                  <a:tblGrid>
                    <a:gridCol w="4368800">
                      <a:extLst>
                        <a:ext uri="{9D8B030D-6E8A-4147-A177-3AD203B41FA5}">
                          <a16:colId xmlns:a16="http://schemas.microsoft.com/office/drawing/2014/main" val="3242394277"/>
                        </a:ext>
                      </a:extLst>
                    </a:gridCol>
                  </a:tblGrid>
                  <a:tr h="795465">
                    <a:tc>
                      <a:txBody>
                        <a:bodyPr/>
                        <a:lstStyle/>
                        <a:p>
                          <a:pPr>
                            <a:lnSpc>
                              <a:spcPts val="1900"/>
                            </a:lnSpc>
                          </a:pPr>
                          <a:r>
                            <a:rPr lang="en-US" altLang="zh-CN" sz="1400" b="1" i="0" u="sng" dirty="0">
                              <a:solidFill>
                                <a:schemeClr val="tx1"/>
                              </a:solidFill>
                              <a:latin typeface="Arial" panose="020B0604020202020204" pitchFamily="34" charset="0"/>
                              <a:cs typeface="Arial" panose="020B0604020202020204" pitchFamily="34" charset="0"/>
                            </a:rPr>
                            <a:t>Raw system log:</a:t>
                          </a:r>
                        </a:p>
                        <a:p>
                          <a:pPr>
                            <a:lnSpc>
                              <a:spcPts val="1900"/>
                            </a:lnSpc>
                          </a:pPr>
                          <a:r>
                            <a:rPr lang="en-US" altLang="zh-CN" sz="1400" b="0" dirty="0">
                              <a:solidFill>
                                <a:schemeClr val="tx1"/>
                              </a:solidFill>
                              <a:latin typeface="Arial" panose="020B0604020202020204" pitchFamily="34" charset="0"/>
                              <a:cs typeface="Arial" panose="020B0604020202020204" pitchFamily="34" charset="0"/>
                            </a:rPr>
                            <a:t>[SIF </a:t>
                          </a:r>
                          <a:r>
                            <a:rPr lang="en-US" altLang="zh-CN" sz="1400" b="0" dirty="0" err="1">
                              <a:solidFill>
                                <a:schemeClr val="tx1"/>
                              </a:solidFill>
                              <a:latin typeface="Arial" panose="020B0604020202020204" pitchFamily="34" charset="0"/>
                              <a:cs typeface="Arial" panose="020B0604020202020204" pitchFamily="34" charset="0"/>
                            </a:rPr>
                            <a:t>pica_sif</a:t>
                          </a:r>
                          <a:r>
                            <a:rPr lang="en-US" altLang="zh-CN" sz="1400" b="0" dirty="0">
                              <a:solidFill>
                                <a:schemeClr val="tx1"/>
                              </a:solidFill>
                              <a:latin typeface="Arial" panose="020B0604020202020204" pitchFamily="34" charset="0"/>
                              <a:cs typeface="Arial" panose="020B0604020202020204" pitchFamily="34" charset="0"/>
                            </a:rPr>
                            <a:t>] Interface te-1/1/11, changed state to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53374"/>
                      </a:ext>
                    </a:extLst>
                  </a:tr>
                  <a:tr h="554165">
                    <a:tc>
                      <a:txBody>
                        <a:bodyPr/>
                        <a:lstStyle/>
                        <a:p>
                          <a:pPr>
                            <a:lnSpc>
                              <a:spcPts val="1900"/>
                            </a:lnSpc>
                          </a:pPr>
                          <a:r>
                            <a:rPr lang="en-US" altLang="zh-CN" sz="1400" b="1" i="0" u="sng" dirty="0">
                              <a:latin typeface="Arial" panose="020B0604020202020204" pitchFamily="34" charset="0"/>
                              <a:cs typeface="Arial" panose="020B0604020202020204" pitchFamily="34" charset="0"/>
                            </a:rPr>
                            <a:t>Log template (with FT-tree):</a:t>
                          </a:r>
                        </a:p>
                        <a:p>
                          <a:pPr>
                            <a:lnSpc>
                              <a:spcPts val="1900"/>
                            </a:lnSpc>
                          </a:pPr>
                          <a:r>
                            <a:rPr lang="en-US" altLang="zh-CN" sz="1400" dirty="0">
                              <a:latin typeface="Arial" panose="020B0604020202020204" pitchFamily="34" charset="0"/>
                              <a:cs typeface="Arial" panose="020B0604020202020204" pitchFamily="34" charset="0"/>
                            </a:rPr>
                            <a:t>Interface *, changed state to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10056"/>
                      </a:ext>
                    </a:extLst>
                  </a:tr>
                  <a:tr h="1520825">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blipFill>
                          <a:blip r:embed="rId6"/>
                          <a:stretch>
                            <a:fillRect l="-139" t="-89558" r="-279" b="-57028"/>
                          </a:stretch>
                        </a:blipFill>
                      </a:tcPr>
                    </a:tc>
                    <a:extLst>
                      <a:ext uri="{0D108BD9-81ED-4DB2-BD59-A6C34878D82A}">
                        <a16:rowId xmlns:a16="http://schemas.microsoft.com/office/drawing/2014/main" val="3353445896"/>
                      </a:ext>
                    </a:extLst>
                  </a:tr>
                  <a:tr h="795465">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39" t="-360305" r="-279" b="-8397"/>
                          </a:stretch>
                        </a:blipFill>
                      </a:tcPr>
                    </a:tc>
                    <a:extLst>
                      <a:ext uri="{0D108BD9-81ED-4DB2-BD59-A6C34878D82A}">
                        <a16:rowId xmlns:a16="http://schemas.microsoft.com/office/drawing/2014/main" val="2309351744"/>
                      </a:ext>
                    </a:extLst>
                  </a:tr>
                </a:tbl>
              </a:graphicData>
            </a:graphic>
          </p:graphicFrame>
        </mc:Fallback>
      </mc:AlternateContent>
      <p:sp>
        <p:nvSpPr>
          <p:cNvPr id="3" name="矩形 2">
            <a:extLst>
              <a:ext uri="{FF2B5EF4-FFF2-40B4-BE49-F238E27FC236}">
                <a16:creationId xmlns:a16="http://schemas.microsoft.com/office/drawing/2014/main" id="{48EEB7C4-9673-4D9E-8314-A27BF1983AA4}"/>
              </a:ext>
            </a:extLst>
          </p:cNvPr>
          <p:cNvSpPr/>
          <p:nvPr/>
        </p:nvSpPr>
        <p:spPr>
          <a:xfrm>
            <a:off x="838200" y="5870226"/>
            <a:ext cx="5866245" cy="369332"/>
          </a:xfrm>
          <a:prstGeom prst="rect">
            <a:avLst/>
          </a:prstGeom>
        </p:spPr>
        <p:txBody>
          <a:bodyPr wrap="square">
            <a:spAutoFit/>
          </a:bodyPr>
          <a:lstStyle/>
          <a:p>
            <a:pPr marL="285750" indent="-285750">
              <a:buFont typeface="Arial" panose="020B0604020202020204" pitchFamily="34" charset="0"/>
              <a:buChar char="•"/>
            </a:pPr>
            <a:r>
              <a:rPr lang="en-US" altLang="zh-CN" dirty="0">
                <a:latin typeface="Comic Sans MS" panose="030F0702030302020204" pitchFamily="66" charset="0"/>
              </a:rPr>
              <a:t>Example of how to generate a template embedding. </a:t>
            </a:r>
            <a:endParaRPr lang="zh-CN" altLang="en-US" dirty="0">
              <a:latin typeface="Comic Sans MS" panose="030F0702030302020204" pitchFamily="66" charset="0"/>
            </a:endParaRPr>
          </a:p>
        </p:txBody>
      </p:sp>
      <p:sp>
        <p:nvSpPr>
          <p:cNvPr id="13" name="箭头: 右 12">
            <a:extLst>
              <a:ext uri="{FF2B5EF4-FFF2-40B4-BE49-F238E27FC236}">
                <a16:creationId xmlns:a16="http://schemas.microsoft.com/office/drawing/2014/main" id="{01C44A51-7F30-4060-BBC0-ABA00B0229D9}"/>
              </a:ext>
            </a:extLst>
          </p:cNvPr>
          <p:cNvSpPr/>
          <p:nvPr/>
        </p:nvSpPr>
        <p:spPr>
          <a:xfrm>
            <a:off x="5080000" y="3931920"/>
            <a:ext cx="1193680" cy="369332"/>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212021F3-C461-4F9A-9E54-0CCA3A0DF953}"/>
              </a:ext>
            </a:extLst>
          </p:cNvPr>
          <p:cNvGrpSpPr/>
          <p:nvPr/>
        </p:nvGrpSpPr>
        <p:grpSpPr>
          <a:xfrm>
            <a:off x="6512560" y="3429000"/>
            <a:ext cx="4827359" cy="1341489"/>
            <a:chOff x="6512560" y="3429000"/>
            <a:chExt cx="4827359" cy="1341489"/>
          </a:xfrm>
        </p:grpSpPr>
        <p:pic>
          <p:nvPicPr>
            <p:cNvPr id="6" name="图片 5">
              <a:extLst>
                <a:ext uri="{FF2B5EF4-FFF2-40B4-BE49-F238E27FC236}">
                  <a16:creationId xmlns:a16="http://schemas.microsoft.com/office/drawing/2014/main" id="{7A97C1E6-18B4-4700-8094-839F4EBA62FD}"/>
                </a:ext>
              </a:extLst>
            </p:cNvPr>
            <p:cNvPicPr>
              <a:picLocks noChangeAspect="1"/>
            </p:cNvPicPr>
            <p:nvPr/>
          </p:nvPicPr>
          <p:blipFill>
            <a:blip r:embed="rId7"/>
            <a:stretch>
              <a:fillRect/>
            </a:stretch>
          </p:blipFill>
          <p:spPr>
            <a:xfrm>
              <a:off x="6770835" y="3801673"/>
              <a:ext cx="4524668" cy="851416"/>
            </a:xfrm>
            <a:prstGeom prst="rect">
              <a:avLst/>
            </a:prstGeom>
          </p:spPr>
        </p:pic>
        <p:sp>
          <p:nvSpPr>
            <p:cNvPr id="14" name="文本框 13">
              <a:extLst>
                <a:ext uri="{FF2B5EF4-FFF2-40B4-BE49-F238E27FC236}">
                  <a16:creationId xmlns:a16="http://schemas.microsoft.com/office/drawing/2014/main" id="{9A2E81DF-2BDE-49EB-872C-286BBDE787D0}"/>
                </a:ext>
              </a:extLst>
            </p:cNvPr>
            <p:cNvSpPr txBox="1"/>
            <p:nvPr/>
          </p:nvSpPr>
          <p:spPr>
            <a:xfrm>
              <a:off x="6704445" y="3478686"/>
              <a:ext cx="3649980" cy="369332"/>
            </a:xfrm>
            <a:prstGeom prst="rect">
              <a:avLst/>
            </a:prstGeom>
            <a:noFill/>
            <a:ln>
              <a:noFill/>
            </a:ln>
          </p:spPr>
          <p:txBody>
            <a:bodyPr wrap="square">
              <a:spAutoFit/>
            </a:bodyPr>
            <a:lstStyle/>
            <a:p>
              <a:r>
                <a:rPr lang="en-US" altLang="zh-CN" dirty="0">
                  <a:latin typeface="Comic Sans MS" panose="030F0702030302020204" pitchFamily="66" charset="0"/>
                </a:rPr>
                <a:t>the objective function of Glove: </a:t>
              </a:r>
              <a:endParaRPr lang="zh-CN" altLang="en-US" dirty="0">
                <a:latin typeface="Comic Sans MS" panose="030F0702030302020204" pitchFamily="66" charset="0"/>
              </a:endParaRPr>
            </a:p>
          </p:txBody>
        </p:sp>
        <p:sp>
          <p:nvSpPr>
            <p:cNvPr id="15" name="矩形: 圆角 14">
              <a:extLst>
                <a:ext uri="{FF2B5EF4-FFF2-40B4-BE49-F238E27FC236}">
                  <a16:creationId xmlns:a16="http://schemas.microsoft.com/office/drawing/2014/main" id="{ECD258BA-6C1D-4B87-9EFE-746C87BFDA86}"/>
                </a:ext>
              </a:extLst>
            </p:cNvPr>
            <p:cNvSpPr/>
            <p:nvPr/>
          </p:nvSpPr>
          <p:spPr>
            <a:xfrm>
              <a:off x="6512560" y="3429000"/>
              <a:ext cx="4827359" cy="1341489"/>
            </a:xfrm>
            <a:prstGeom prst="roundRect">
              <a:avLst/>
            </a:prstGeom>
            <a:noFill/>
            <a:ln w="28575">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2">
            <a:extLst>
              <a:ext uri="{FF2B5EF4-FFF2-40B4-BE49-F238E27FC236}">
                <a16:creationId xmlns:a16="http://schemas.microsoft.com/office/drawing/2014/main" id="{B5C43ACF-14CA-4222-A962-86A18D4C13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226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D19A394-FE36-4394-A2F2-D3B1DEB0394C}"/>
              </a:ext>
            </a:extLst>
          </p:cNvPr>
          <p:cNvSpPr>
            <a:spLocks noGrp="1"/>
          </p:cNvSpPr>
          <p:nvPr>
            <p:ph type="body" sz="quarter" idx="13"/>
          </p:nvPr>
        </p:nvSpPr>
        <p:spPr/>
        <p:txBody>
          <a:bodyPr/>
          <a:lstStyle/>
          <a:p>
            <a:r>
              <a:rPr lang="en-US" altLang="zh-CN" dirty="0">
                <a:latin typeface="Comic Sans MS" panose="030F0702030302020204" pitchFamily="66" charset="0"/>
              </a:rPr>
              <a:t>Transfer learning</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CB158EC7-13F2-4347-934D-9380B5BB6E9A}"/>
              </a:ext>
            </a:extLst>
          </p:cNvPr>
          <p:cNvSpPr>
            <a:spLocks noGrp="1"/>
          </p:cNvSpPr>
          <p:nvPr>
            <p:ph type="sldNum" sz="quarter" idx="12"/>
          </p:nvPr>
        </p:nvSpPr>
        <p:spPr>
          <a:xfrm>
            <a:off x="11469292" y="6816398"/>
            <a:ext cx="602148" cy="1511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509E8-EDB3-4BFB-9C63-B01D176D4351}" type="slidenum">
              <a:rPr kumimoji="0" lang="ko-KR" altLang="en-US" sz="1000" b="0" i="0" u="none" strike="noStrike" kern="1200" cap="none" spc="0" normalizeH="0" baseline="0" noProof="0" smtClean="0">
                <a:ln>
                  <a:noFill/>
                </a:ln>
                <a:solidFill>
                  <a:srgbClr val="FFFFFF"/>
                </a:solidFill>
                <a:effectLst/>
                <a:uLnTx/>
                <a:uFillTx/>
                <a:latin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ko-KR" altLang="en-US" sz="1000" b="0" i="0" u="none" strike="noStrike" kern="1200" cap="none" spc="0" normalizeH="0" baseline="0" noProof="0">
              <a:ln>
                <a:noFill/>
              </a:ln>
              <a:solidFill>
                <a:srgbClr val="FFFFFF"/>
              </a:solidFill>
              <a:effectLst/>
              <a:uLnTx/>
              <a:uFillTx/>
              <a:latin typeface="微软雅黑"/>
              <a:cs typeface="+mn-cs"/>
            </a:endParaRPr>
          </a:p>
        </p:txBody>
      </p:sp>
      <p:sp>
        <p:nvSpPr>
          <p:cNvPr id="5" name="日期占位符 4">
            <a:extLst>
              <a:ext uri="{FF2B5EF4-FFF2-40B4-BE49-F238E27FC236}">
                <a16:creationId xmlns:a16="http://schemas.microsoft.com/office/drawing/2014/main" id="{11014FD0-79D0-4946-9669-95D87C1C900B}"/>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4EF232-30BB-4983-BDEA-F3BEC80CBDE3}" type="datetime1">
              <a:rPr kumimoji="0" lang="zh-CN" altLang="en-US" sz="1200" b="0" i="0" u="none" strike="noStrike" kern="1200" cap="none" spc="0" normalizeH="0" baseline="0" noProof="0" smtClean="0">
                <a:ln>
                  <a:noFill/>
                </a:ln>
                <a:solidFill>
                  <a:srgbClr val="000000">
                    <a:tint val="75000"/>
                  </a:srgbClr>
                </a:solidFill>
                <a:effectLst/>
                <a:uLnTx/>
                <a:uFillTx/>
                <a:latin typeface="微软雅黑"/>
                <a:ea typeface="Microsoft YaHei UI"/>
                <a:cs typeface="+mn-cs"/>
              </a:rPr>
              <a:t>2020/11/9</a:t>
            </a:fld>
            <a:endParaRPr kumimoji="0" lang="zh-CN" altLang="en-US" sz="1200" b="0" i="0" u="none" strike="noStrike" kern="1200" cap="none" spc="0" normalizeH="0" baseline="0" noProof="0">
              <a:ln>
                <a:noFill/>
              </a:ln>
              <a:solidFill>
                <a:srgbClr val="000000">
                  <a:tint val="75000"/>
                </a:srgbClr>
              </a:solidFill>
              <a:effectLst/>
              <a:uLnTx/>
              <a:uFillTx/>
              <a:latin typeface="微软雅黑"/>
              <a:ea typeface="Microsoft YaHei UI"/>
              <a:cs typeface="+mn-cs"/>
            </a:endParaRPr>
          </a:p>
        </p:txBody>
      </p:sp>
      <p:sp>
        <p:nvSpPr>
          <p:cNvPr id="39" name="文本框 38">
            <a:extLst>
              <a:ext uri="{FF2B5EF4-FFF2-40B4-BE49-F238E27FC236}">
                <a16:creationId xmlns:a16="http://schemas.microsoft.com/office/drawing/2014/main" id="{943AB855-2AF0-4C74-8290-90E4EE659526}"/>
              </a:ext>
            </a:extLst>
          </p:cNvPr>
          <p:cNvSpPr txBox="1"/>
          <p:nvPr/>
        </p:nvSpPr>
        <p:spPr>
          <a:xfrm>
            <a:off x="6963971" y="5548042"/>
            <a:ext cx="2360279" cy="169662"/>
          </a:xfrm>
          <a:prstGeom prst="rect">
            <a:avLst/>
          </a:prstGeom>
          <a:noFill/>
          <a:ln>
            <a:noFill/>
          </a:ln>
        </p:spPr>
        <p:txBody>
          <a:bodyPr wrap="square" rtlCol="0">
            <a:spAutoFit/>
          </a:bodyPr>
          <a:lstStyle/>
          <a:p>
            <a:pPr marL="91440" indent="-91440" algn="ctr" defTabSz="914400">
              <a:lnSpc>
                <a:spcPts val="50"/>
              </a:lnSpc>
              <a:spcBef>
                <a:spcPts val="1300"/>
              </a:spcBef>
              <a:buFont typeface="Arial" pitchFamily="34" charset="0"/>
              <a:buChar char=" "/>
            </a:pPr>
            <a:r>
              <a:rPr lang="en-US" altLang="zh-CN" sz="2000" b="1" dirty="0">
                <a:solidFill>
                  <a:schemeClr val="dk1"/>
                </a:solidFill>
                <a:latin typeface="Calibri" panose="020F0502020204030204" pitchFamily="34" charset="0"/>
                <a:cs typeface="Calibri" panose="020F0502020204030204" pitchFamily="34" charset="0"/>
              </a:rPr>
              <a:t>Transfer learning</a:t>
            </a:r>
            <a:endParaRPr lang="zh-CN" altLang="en-US" sz="2000" b="1" dirty="0">
              <a:solidFill>
                <a:schemeClr val="dk1"/>
              </a:solidFill>
              <a:latin typeface="Calibri" panose="020F0502020204030204" pitchFamily="34" charset="0"/>
              <a:cs typeface="Calibri" panose="020F0502020204030204" pitchFamily="34" charset="0"/>
            </a:endParaRPr>
          </a:p>
        </p:txBody>
      </p:sp>
      <p:sp>
        <p:nvSpPr>
          <p:cNvPr id="40" name="文本框 39">
            <a:extLst>
              <a:ext uri="{FF2B5EF4-FFF2-40B4-BE49-F238E27FC236}">
                <a16:creationId xmlns:a16="http://schemas.microsoft.com/office/drawing/2014/main" id="{8F014CAA-20D8-4BF4-82DA-E5F7734FF646}"/>
              </a:ext>
            </a:extLst>
          </p:cNvPr>
          <p:cNvSpPr txBox="1"/>
          <p:nvPr/>
        </p:nvSpPr>
        <p:spPr>
          <a:xfrm>
            <a:off x="735920" y="5548042"/>
            <a:ext cx="3199536" cy="169662"/>
          </a:xfrm>
          <a:prstGeom prst="rect">
            <a:avLst/>
          </a:prstGeom>
          <a:noFill/>
          <a:ln>
            <a:noFill/>
          </a:ln>
        </p:spPr>
        <p:txBody>
          <a:bodyPr wrap="square" rtlCol="0">
            <a:spAutoFit/>
          </a:bodyPr>
          <a:lstStyle/>
          <a:p>
            <a:pPr algn="ctr" defTabSz="914400">
              <a:lnSpc>
                <a:spcPts val="50"/>
              </a:lnSpc>
              <a:spcBef>
                <a:spcPts val="1300"/>
              </a:spcBef>
            </a:pPr>
            <a:r>
              <a:rPr lang="en-US" altLang="zh-CN" sz="2000" b="1" dirty="0">
                <a:solidFill>
                  <a:schemeClr val="dk1"/>
                </a:solidFill>
                <a:latin typeface="Calibri" panose="020F0502020204030204" pitchFamily="34" charset="0"/>
                <a:cs typeface="Calibri" panose="020F0502020204030204" pitchFamily="34" charset="0"/>
              </a:rPr>
              <a:t>Representation construction</a:t>
            </a:r>
            <a:endParaRPr lang="zh-CN" altLang="en-US" sz="2000" b="1" dirty="0">
              <a:solidFill>
                <a:schemeClr val="dk1"/>
              </a:solidFill>
              <a:latin typeface="Calibri" panose="020F0502020204030204" pitchFamily="34" charset="0"/>
              <a:cs typeface="Calibri" panose="020F0502020204030204" pitchFamily="34" charset="0"/>
            </a:endParaRPr>
          </a:p>
        </p:txBody>
      </p:sp>
      <p:sp>
        <p:nvSpPr>
          <p:cNvPr id="42" name="Rounded Rectangle 4">
            <a:extLst>
              <a:ext uri="{FF2B5EF4-FFF2-40B4-BE49-F238E27FC236}">
                <a16:creationId xmlns:a16="http://schemas.microsoft.com/office/drawing/2014/main" id="{088A96E9-4FAB-48EE-9D04-B0BD99612598}"/>
              </a:ext>
            </a:extLst>
          </p:cNvPr>
          <p:cNvSpPr/>
          <p:nvPr/>
        </p:nvSpPr>
        <p:spPr>
          <a:xfrm>
            <a:off x="7224695" y="3380097"/>
            <a:ext cx="1881926" cy="688932"/>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Transfer learning</a:t>
            </a:r>
          </a:p>
        </p:txBody>
      </p:sp>
      <p:sp>
        <p:nvSpPr>
          <p:cNvPr id="43" name="Multidocument 5">
            <a:extLst>
              <a:ext uri="{FF2B5EF4-FFF2-40B4-BE49-F238E27FC236}">
                <a16:creationId xmlns:a16="http://schemas.microsoft.com/office/drawing/2014/main" id="{7C6A78D8-2E67-43C4-867C-39E7ED1F1CA2}"/>
              </a:ext>
            </a:extLst>
          </p:cNvPr>
          <p:cNvSpPr/>
          <p:nvPr/>
        </p:nvSpPr>
        <p:spPr>
          <a:xfrm>
            <a:off x="735920" y="2296151"/>
            <a:ext cx="1315233" cy="1227551"/>
          </a:xfrm>
          <a:prstGeom prst="flowChartMulti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Logs of </a:t>
            </a:r>
            <a:r>
              <a:rPr lang="en-US"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ource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dirty="0">
                <a:solidFill>
                  <a:srgbClr val="000000"/>
                </a:solidFill>
                <a:latin typeface="Calibri" panose="020F0502020204030204" pitchFamily="34" charset="0"/>
                <a:ea typeface="Microsoft YaHei UI"/>
                <a:cs typeface="Calibri" panose="020F0502020204030204" pitchFamily="34" charset="0"/>
              </a:rPr>
              <a:t>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sp>
        <p:nvSpPr>
          <p:cNvPr id="44" name="Multidocument 6">
            <a:extLst>
              <a:ext uri="{FF2B5EF4-FFF2-40B4-BE49-F238E27FC236}">
                <a16:creationId xmlns:a16="http://schemas.microsoft.com/office/drawing/2014/main" id="{7730E761-B38C-4F7F-9E60-46BE197A30EA}"/>
              </a:ext>
            </a:extLst>
          </p:cNvPr>
          <p:cNvSpPr/>
          <p:nvPr/>
        </p:nvSpPr>
        <p:spPr>
          <a:xfrm>
            <a:off x="736237" y="3996352"/>
            <a:ext cx="1315233" cy="1227551"/>
          </a:xfrm>
          <a:prstGeom prst="flowChartMulti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Logs of t</a:t>
            </a:r>
            <a:r>
              <a:rPr lang="en-US" dirty="0" err="1">
                <a:solidFill>
                  <a:srgbClr val="000000"/>
                </a:solidFill>
                <a:latin typeface="Calibri" panose="020F0502020204030204" pitchFamily="34" charset="0"/>
                <a:ea typeface="Microsoft YaHei UI"/>
                <a:cs typeface="Calibri" panose="020F0502020204030204" pitchFamily="34" charset="0"/>
              </a:rPr>
              <a:t>arget</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altLang="zh-CN"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sp>
        <p:nvSpPr>
          <p:cNvPr id="46" name="Document 8">
            <a:extLst>
              <a:ext uri="{FF2B5EF4-FFF2-40B4-BE49-F238E27FC236}">
                <a16:creationId xmlns:a16="http://schemas.microsoft.com/office/drawing/2014/main" id="{DA0DEF94-A133-41A1-BAB7-FB812D581D80}"/>
              </a:ext>
            </a:extLst>
          </p:cNvPr>
          <p:cNvSpPr/>
          <p:nvPr/>
        </p:nvSpPr>
        <p:spPr>
          <a:xfrm>
            <a:off x="4578236" y="2294542"/>
            <a:ext cx="1786026" cy="1230769"/>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US" altLang="zh-CN" dirty="0">
                <a:solidFill>
                  <a:srgbClr val="000000"/>
                </a:solidFill>
                <a:latin typeface="Calibri" panose="020F0502020204030204" pitchFamily="34" charset="0"/>
                <a:cs typeface="Calibri" panose="020F0502020204030204" pitchFamily="34" charset="0"/>
              </a:rPr>
              <a:t>Template vector sequences of source system</a:t>
            </a:r>
          </a:p>
        </p:txBody>
      </p:sp>
      <p:sp>
        <p:nvSpPr>
          <p:cNvPr id="47" name="Document 9">
            <a:extLst>
              <a:ext uri="{FF2B5EF4-FFF2-40B4-BE49-F238E27FC236}">
                <a16:creationId xmlns:a16="http://schemas.microsoft.com/office/drawing/2014/main" id="{E829FFE9-1DB4-4C15-9ABA-6AFC60F5A835}"/>
              </a:ext>
            </a:extLst>
          </p:cNvPr>
          <p:cNvSpPr/>
          <p:nvPr/>
        </p:nvSpPr>
        <p:spPr>
          <a:xfrm>
            <a:off x="7224695" y="4493216"/>
            <a:ext cx="1881926" cy="7306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ea typeface="Microsoft YaHei UI"/>
                <a:cs typeface="Calibri" panose="020F0502020204030204" pitchFamily="34" charset="0"/>
              </a:rPr>
              <a:t>L</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abels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of t</a:t>
            </a:r>
            <a:r>
              <a:rPr lang="en-US" dirty="0" err="1">
                <a:solidFill>
                  <a:srgbClr val="000000"/>
                </a:solidFill>
                <a:latin typeface="Calibri" panose="020F0502020204030204" pitchFamily="34" charset="0"/>
                <a:ea typeface="Microsoft YaHei UI"/>
                <a:cs typeface="Calibri" panose="020F0502020204030204" pitchFamily="34" charset="0"/>
              </a:rPr>
              <a:t>arget</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altLang="zh-CN"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cxnSp>
        <p:nvCxnSpPr>
          <p:cNvPr id="49" name="Straight Arrow Connector 10">
            <a:extLst>
              <a:ext uri="{FF2B5EF4-FFF2-40B4-BE49-F238E27FC236}">
                <a16:creationId xmlns:a16="http://schemas.microsoft.com/office/drawing/2014/main" id="{BF47BEF0-14D6-4E66-B7A8-5D0C3DCEE3B2}"/>
              </a:ext>
            </a:extLst>
          </p:cNvPr>
          <p:cNvCxnSpPr>
            <a:cxnSpLocks/>
            <a:stCxn id="62" idx="3"/>
          </p:cNvCxnSpPr>
          <p:nvPr/>
        </p:nvCxnSpPr>
        <p:spPr>
          <a:xfrm flipV="1">
            <a:off x="3797588" y="3044157"/>
            <a:ext cx="780648" cy="680406"/>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12">
            <a:extLst>
              <a:ext uri="{FF2B5EF4-FFF2-40B4-BE49-F238E27FC236}">
                <a16:creationId xmlns:a16="http://schemas.microsoft.com/office/drawing/2014/main" id="{F7BC6E29-0FD8-42F2-85E5-1BA4FA4002B6}"/>
              </a:ext>
            </a:extLst>
          </p:cNvPr>
          <p:cNvCxnSpPr>
            <a:cxnSpLocks/>
            <a:stCxn id="43" idx="3"/>
          </p:cNvCxnSpPr>
          <p:nvPr/>
        </p:nvCxnSpPr>
        <p:spPr>
          <a:xfrm>
            <a:off x="2051153" y="2909927"/>
            <a:ext cx="622070" cy="592065"/>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13">
            <a:extLst>
              <a:ext uri="{FF2B5EF4-FFF2-40B4-BE49-F238E27FC236}">
                <a16:creationId xmlns:a16="http://schemas.microsoft.com/office/drawing/2014/main" id="{2F77D96F-E471-4E1C-96D1-DCE711DD2819}"/>
              </a:ext>
            </a:extLst>
          </p:cNvPr>
          <p:cNvCxnSpPr>
            <a:cxnSpLocks/>
            <a:stCxn id="44" idx="3"/>
          </p:cNvCxnSpPr>
          <p:nvPr/>
        </p:nvCxnSpPr>
        <p:spPr>
          <a:xfrm flipV="1">
            <a:off x="2051470" y="3856373"/>
            <a:ext cx="658443" cy="753755"/>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14">
            <a:extLst>
              <a:ext uri="{FF2B5EF4-FFF2-40B4-BE49-F238E27FC236}">
                <a16:creationId xmlns:a16="http://schemas.microsoft.com/office/drawing/2014/main" id="{07B8678F-367D-4A79-825B-4334361CFB73}"/>
              </a:ext>
            </a:extLst>
          </p:cNvPr>
          <p:cNvCxnSpPr>
            <a:cxnSpLocks/>
            <a:stCxn id="47" idx="0"/>
            <a:endCxn id="42" idx="2"/>
          </p:cNvCxnSpPr>
          <p:nvPr/>
        </p:nvCxnSpPr>
        <p:spPr>
          <a:xfrm flipV="1">
            <a:off x="8165658" y="4069029"/>
            <a:ext cx="0" cy="424187"/>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16">
            <a:extLst>
              <a:ext uri="{FF2B5EF4-FFF2-40B4-BE49-F238E27FC236}">
                <a16:creationId xmlns:a16="http://schemas.microsoft.com/office/drawing/2014/main" id="{5235037D-20BD-49DF-861B-C38504BE945A}"/>
              </a:ext>
            </a:extLst>
          </p:cNvPr>
          <p:cNvCxnSpPr>
            <a:cxnSpLocks/>
            <a:stCxn id="42" idx="3"/>
            <a:endCxn id="68" idx="1"/>
          </p:cNvCxnSpPr>
          <p:nvPr/>
        </p:nvCxnSpPr>
        <p:spPr>
          <a:xfrm>
            <a:off x="9106621" y="3724563"/>
            <a:ext cx="691963" cy="0"/>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sp>
        <p:nvSpPr>
          <p:cNvPr id="58" name="Document 19">
            <a:extLst>
              <a:ext uri="{FF2B5EF4-FFF2-40B4-BE49-F238E27FC236}">
                <a16:creationId xmlns:a16="http://schemas.microsoft.com/office/drawing/2014/main" id="{31BEF39B-EAB1-456B-A30E-5F4029BA41A4}"/>
              </a:ext>
            </a:extLst>
          </p:cNvPr>
          <p:cNvSpPr/>
          <p:nvPr/>
        </p:nvSpPr>
        <p:spPr>
          <a:xfrm>
            <a:off x="7318750" y="2361775"/>
            <a:ext cx="1693816" cy="7306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Labels of </a:t>
            </a:r>
            <a:r>
              <a:rPr lang="en-US" dirty="0">
                <a:solidFill>
                  <a:srgbClr val="000000"/>
                </a:solidFill>
                <a:latin typeface="Calibri" panose="020F0502020204030204" pitchFamily="34" charset="0"/>
                <a:ea typeface="Microsoft YaHei UI"/>
                <a:cs typeface="Calibri" panose="020F0502020204030204" pitchFamily="34" charset="0"/>
              </a:rPr>
              <a:t>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ource</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altLang="zh-CN"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cxnSp>
        <p:nvCxnSpPr>
          <p:cNvPr id="60" name="Straight Arrow Connector 20">
            <a:extLst>
              <a:ext uri="{FF2B5EF4-FFF2-40B4-BE49-F238E27FC236}">
                <a16:creationId xmlns:a16="http://schemas.microsoft.com/office/drawing/2014/main" id="{8FA3C288-8FBE-444E-9672-DAF2CE1BAC3B}"/>
              </a:ext>
            </a:extLst>
          </p:cNvPr>
          <p:cNvCxnSpPr>
            <a:cxnSpLocks/>
            <a:stCxn id="58" idx="2"/>
            <a:endCxn id="42" idx="0"/>
          </p:cNvCxnSpPr>
          <p:nvPr/>
        </p:nvCxnSpPr>
        <p:spPr>
          <a:xfrm>
            <a:off x="8165658" y="3044155"/>
            <a:ext cx="0" cy="335942"/>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sp>
        <p:nvSpPr>
          <p:cNvPr id="61" name="Document 8">
            <a:extLst>
              <a:ext uri="{FF2B5EF4-FFF2-40B4-BE49-F238E27FC236}">
                <a16:creationId xmlns:a16="http://schemas.microsoft.com/office/drawing/2014/main" id="{C2F6DCB1-D14C-4EFD-BFED-CBF966659A69}"/>
              </a:ext>
            </a:extLst>
          </p:cNvPr>
          <p:cNvSpPr/>
          <p:nvPr/>
        </p:nvSpPr>
        <p:spPr>
          <a:xfrm>
            <a:off x="4587524" y="3994743"/>
            <a:ext cx="1786026" cy="1230769"/>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US" altLang="zh-CN" dirty="0">
                <a:solidFill>
                  <a:srgbClr val="000000"/>
                </a:solidFill>
                <a:latin typeface="Calibri" panose="020F0502020204030204" pitchFamily="34" charset="0"/>
                <a:cs typeface="Calibri" panose="020F0502020204030204" pitchFamily="34" charset="0"/>
              </a:rPr>
              <a:t>Template vector sequences of target system</a:t>
            </a:r>
          </a:p>
        </p:txBody>
      </p:sp>
      <p:sp>
        <p:nvSpPr>
          <p:cNvPr id="62" name="Document 8">
            <a:extLst>
              <a:ext uri="{FF2B5EF4-FFF2-40B4-BE49-F238E27FC236}">
                <a16:creationId xmlns:a16="http://schemas.microsoft.com/office/drawing/2014/main" id="{DD1EA7C1-DD9F-45FB-86D5-F74C06B17823}"/>
              </a:ext>
            </a:extLst>
          </p:cNvPr>
          <p:cNvSpPr/>
          <p:nvPr/>
        </p:nvSpPr>
        <p:spPr>
          <a:xfrm>
            <a:off x="2709913" y="3359219"/>
            <a:ext cx="1087675" cy="7306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ea typeface="Microsoft YaHei UI"/>
                <a:cs typeface="Calibri" panose="020F0502020204030204" pitchFamily="34" charset="0"/>
              </a:rPr>
              <a:t>v</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ectors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cxnSp>
        <p:nvCxnSpPr>
          <p:cNvPr id="63" name="直接箭头连接符 47">
            <a:extLst>
              <a:ext uri="{FF2B5EF4-FFF2-40B4-BE49-F238E27FC236}">
                <a16:creationId xmlns:a16="http://schemas.microsoft.com/office/drawing/2014/main" id="{7FE5978C-E3F7-4B7F-BA42-D67804C0A9A8}"/>
              </a:ext>
            </a:extLst>
          </p:cNvPr>
          <p:cNvCxnSpPr>
            <a:cxnSpLocks/>
            <a:stCxn id="62" idx="3"/>
          </p:cNvCxnSpPr>
          <p:nvPr/>
        </p:nvCxnSpPr>
        <p:spPr>
          <a:xfrm>
            <a:off x="3797588" y="3724563"/>
            <a:ext cx="789936" cy="768652"/>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64" name="直接箭头连接符 56">
            <a:extLst>
              <a:ext uri="{FF2B5EF4-FFF2-40B4-BE49-F238E27FC236}">
                <a16:creationId xmlns:a16="http://schemas.microsoft.com/office/drawing/2014/main" id="{93A35417-81D5-4998-8CCB-8BEDA9CE6554}"/>
              </a:ext>
            </a:extLst>
          </p:cNvPr>
          <p:cNvCxnSpPr>
            <a:cxnSpLocks/>
            <a:stCxn id="46" idx="3"/>
          </p:cNvCxnSpPr>
          <p:nvPr/>
        </p:nvCxnSpPr>
        <p:spPr>
          <a:xfrm>
            <a:off x="6364262" y="2909927"/>
            <a:ext cx="860433" cy="544456"/>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65" name="直接箭头连接符 58">
            <a:extLst>
              <a:ext uri="{FF2B5EF4-FFF2-40B4-BE49-F238E27FC236}">
                <a16:creationId xmlns:a16="http://schemas.microsoft.com/office/drawing/2014/main" id="{D6536EAA-C384-4FE4-8A47-B4F79FA03B53}"/>
              </a:ext>
            </a:extLst>
          </p:cNvPr>
          <p:cNvCxnSpPr>
            <a:cxnSpLocks/>
            <a:stCxn id="61" idx="3"/>
          </p:cNvCxnSpPr>
          <p:nvPr/>
        </p:nvCxnSpPr>
        <p:spPr>
          <a:xfrm flipV="1">
            <a:off x="6373550" y="3994743"/>
            <a:ext cx="851145" cy="615385"/>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sp>
        <p:nvSpPr>
          <p:cNvPr id="66" name="矩形: 圆角 86">
            <a:extLst>
              <a:ext uri="{FF2B5EF4-FFF2-40B4-BE49-F238E27FC236}">
                <a16:creationId xmlns:a16="http://schemas.microsoft.com/office/drawing/2014/main" id="{B9C6E1DE-ED89-46D4-B200-B485C2C40AC2}"/>
              </a:ext>
            </a:extLst>
          </p:cNvPr>
          <p:cNvSpPr/>
          <p:nvPr/>
        </p:nvSpPr>
        <p:spPr>
          <a:xfrm>
            <a:off x="6948742" y="2074139"/>
            <a:ext cx="2409315" cy="372172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Microsoft YaHei UI"/>
              <a:cs typeface="+mn-cs"/>
            </a:endParaRPr>
          </a:p>
        </p:txBody>
      </p:sp>
      <p:sp>
        <p:nvSpPr>
          <p:cNvPr id="67" name="矩形: 圆角 86">
            <a:extLst>
              <a:ext uri="{FF2B5EF4-FFF2-40B4-BE49-F238E27FC236}">
                <a16:creationId xmlns:a16="http://schemas.microsoft.com/office/drawing/2014/main" id="{FBEED1F2-F4C1-49FE-86A1-1A6DE41CCE21}"/>
              </a:ext>
            </a:extLst>
          </p:cNvPr>
          <p:cNvSpPr/>
          <p:nvPr/>
        </p:nvSpPr>
        <p:spPr>
          <a:xfrm>
            <a:off x="566353" y="2074139"/>
            <a:ext cx="3589663" cy="372172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Microsoft YaHei UI"/>
              <a:cs typeface="+mn-cs"/>
            </a:endParaRPr>
          </a:p>
        </p:txBody>
      </p:sp>
      <p:sp>
        <p:nvSpPr>
          <p:cNvPr id="68" name="Alternate Process 22">
            <a:extLst>
              <a:ext uri="{FF2B5EF4-FFF2-40B4-BE49-F238E27FC236}">
                <a16:creationId xmlns:a16="http://schemas.microsoft.com/office/drawing/2014/main" id="{449865B8-B12E-440B-BE30-DE872F518B63}"/>
              </a:ext>
            </a:extLst>
          </p:cNvPr>
          <p:cNvSpPr/>
          <p:nvPr/>
        </p:nvSpPr>
        <p:spPr>
          <a:xfrm>
            <a:off x="9798584" y="3296252"/>
            <a:ext cx="1909005" cy="856622"/>
          </a:xfrm>
          <a:prstGeom prst="flowChartAlternateProcess">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0000"/>
                </a:solidFill>
                <a:latin typeface="Calibri" panose="020F0502020204030204" pitchFamily="34" charset="0"/>
                <a:ea typeface="Microsoft YaHei UI"/>
                <a:cs typeface="Calibri" panose="020F0502020204030204" pitchFamily="34" charset="0"/>
              </a:rPr>
              <a:t>Anomaly detection </a:t>
            </a:r>
            <a:r>
              <a:rPr lang="en-US">
                <a:solidFill>
                  <a:srgbClr val="000000"/>
                </a:solidFill>
                <a:latin typeface="Calibri" panose="020F0502020204030204" pitchFamily="34" charset="0"/>
                <a:ea typeface="Microsoft YaHei UI"/>
                <a:cs typeface="Calibri" panose="020F0502020204030204" pitchFamily="34" charset="0"/>
              </a:rPr>
              <a:t>model for </a:t>
            </a:r>
            <a:r>
              <a:rPr lang="en-US" dirty="0">
                <a:solidFill>
                  <a:srgbClr val="000000"/>
                </a:solidFill>
                <a:latin typeface="Calibri" panose="020F0502020204030204" pitchFamily="34" charset="0"/>
                <a:ea typeface="Microsoft YaHei UI"/>
                <a:cs typeface="Calibri" panose="020F0502020204030204" pitchFamily="34" charset="0"/>
              </a:rPr>
              <a:t>target system</a:t>
            </a:r>
          </a:p>
        </p:txBody>
      </p:sp>
      <p:cxnSp>
        <p:nvCxnSpPr>
          <p:cNvPr id="69" name="Straight Arrow Connector 12">
            <a:extLst>
              <a:ext uri="{FF2B5EF4-FFF2-40B4-BE49-F238E27FC236}">
                <a16:creationId xmlns:a16="http://schemas.microsoft.com/office/drawing/2014/main" id="{559BE234-9C6E-4912-9277-0004D0D67902}"/>
              </a:ext>
            </a:extLst>
          </p:cNvPr>
          <p:cNvCxnSpPr>
            <a:cxnSpLocks/>
            <a:stCxn id="43" idx="3"/>
            <a:endCxn id="46" idx="1"/>
          </p:cNvCxnSpPr>
          <p:nvPr/>
        </p:nvCxnSpPr>
        <p:spPr>
          <a:xfrm>
            <a:off x="2051153" y="2909927"/>
            <a:ext cx="2527083" cy="0"/>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12">
            <a:extLst>
              <a:ext uri="{FF2B5EF4-FFF2-40B4-BE49-F238E27FC236}">
                <a16:creationId xmlns:a16="http://schemas.microsoft.com/office/drawing/2014/main" id="{5B2FE64F-CC37-4070-891C-AB0103065D20}"/>
              </a:ext>
            </a:extLst>
          </p:cNvPr>
          <p:cNvCxnSpPr>
            <a:cxnSpLocks/>
          </p:cNvCxnSpPr>
          <p:nvPr/>
        </p:nvCxnSpPr>
        <p:spPr>
          <a:xfrm>
            <a:off x="2060441" y="4610127"/>
            <a:ext cx="2527083" cy="0"/>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sp>
        <p:nvSpPr>
          <p:cNvPr id="3" name="矩形: 圆角 86">
            <a:extLst>
              <a:ext uri="{FF2B5EF4-FFF2-40B4-BE49-F238E27FC236}">
                <a16:creationId xmlns:a16="http://schemas.microsoft.com/office/drawing/2014/main" id="{D3B8CA2A-1CE1-4EFA-B43D-A7B307DE5146}"/>
              </a:ext>
            </a:extLst>
          </p:cNvPr>
          <p:cNvSpPr/>
          <p:nvPr/>
        </p:nvSpPr>
        <p:spPr>
          <a:xfrm>
            <a:off x="6939454" y="2074139"/>
            <a:ext cx="2409315" cy="3721728"/>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Microsoft YaHei UI"/>
              <a:cs typeface="+mn-cs"/>
            </a:endParaRPr>
          </a:p>
        </p:txBody>
      </p:sp>
      <p:graphicFrame>
        <p:nvGraphicFramePr>
          <p:cNvPr id="6" name="图示 5">
            <a:extLst>
              <a:ext uri="{FF2B5EF4-FFF2-40B4-BE49-F238E27FC236}">
                <a16:creationId xmlns:a16="http://schemas.microsoft.com/office/drawing/2014/main" id="{327E84B9-5495-4790-ABDF-5147A67EF22C}"/>
              </a:ext>
            </a:extLst>
          </p:cNvPr>
          <p:cNvGraphicFramePr/>
          <p:nvPr>
            <p:extLst>
              <p:ext uri="{D42A27DB-BD31-4B8C-83A1-F6EECF244321}">
                <p14:modId xmlns:p14="http://schemas.microsoft.com/office/powerpoint/2010/main" val="1909209774"/>
              </p:ext>
            </p:extLst>
          </p:nvPr>
        </p:nvGraphicFramePr>
        <p:xfrm>
          <a:off x="717394" y="3552304"/>
          <a:ext cx="5100082"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a:extLst>
              <a:ext uri="{FF2B5EF4-FFF2-40B4-BE49-F238E27FC236}">
                <a16:creationId xmlns:a16="http://schemas.microsoft.com/office/drawing/2014/main" id="{FB3B0D65-F3CF-4EC2-BD2E-2A47E958EDA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47721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p:cTn id="10" dur="indefinite"/>
                                        <p:tgtEl>
                                          <p:spTgt spid="40"/>
                                        </p:tgtEl>
                                        <p:attrNameLst>
                                          <p:attrName>style.opacity</p:attrName>
                                        </p:attrNameLst>
                                      </p:cBhvr>
                                      <p:to>
                                        <p:strVal val="0.5"/>
                                      </p:to>
                                    </p:set>
                                    <p:animEffect filter="image" prLst="opacity: 0.5">
                                      <p:cBhvr rctx="IE">
                                        <p:cTn id="11" dur="indefinite"/>
                                        <p:tgtEl>
                                          <p:spTgt spid="40"/>
                                        </p:tgtEl>
                                      </p:cBhvr>
                                    </p:animEffect>
                                  </p:childTnLst>
                                </p:cTn>
                              </p:par>
                              <p:par>
                                <p:cTn id="12" presetID="9" presetClass="emph" presetSubtype="0" grpId="0" nodeType="withEffect">
                                  <p:stCondLst>
                                    <p:cond delay="0"/>
                                  </p:stCondLst>
                                  <p:childTnLst>
                                    <p:set>
                                      <p:cBhvr>
                                        <p:cTn id="13" dur="indefinite"/>
                                        <p:tgtEl>
                                          <p:spTgt spid="43"/>
                                        </p:tgtEl>
                                        <p:attrNameLst>
                                          <p:attrName>style.opacity</p:attrName>
                                        </p:attrNameLst>
                                      </p:cBhvr>
                                      <p:to>
                                        <p:strVal val="0.5"/>
                                      </p:to>
                                    </p:set>
                                    <p:animEffect filter="image" prLst="opacity: 0.5">
                                      <p:cBhvr rctx="IE">
                                        <p:cTn id="14" dur="indefinite"/>
                                        <p:tgtEl>
                                          <p:spTgt spid="43"/>
                                        </p:tgtEl>
                                      </p:cBhvr>
                                    </p:animEffect>
                                  </p:childTnLst>
                                </p:cTn>
                              </p:par>
                              <p:par>
                                <p:cTn id="15" presetID="9" presetClass="emph" presetSubtype="0" grpId="0" nodeType="withEffect">
                                  <p:stCondLst>
                                    <p:cond delay="0"/>
                                  </p:stCondLst>
                                  <p:childTnLst>
                                    <p:set>
                                      <p:cBhvr>
                                        <p:cTn id="16" dur="indefinite"/>
                                        <p:tgtEl>
                                          <p:spTgt spid="44"/>
                                        </p:tgtEl>
                                        <p:attrNameLst>
                                          <p:attrName>style.opacity</p:attrName>
                                        </p:attrNameLst>
                                      </p:cBhvr>
                                      <p:to>
                                        <p:strVal val="0.5"/>
                                      </p:to>
                                    </p:set>
                                    <p:animEffect filter="image" prLst="opacity: 0.5">
                                      <p:cBhvr rctx="IE">
                                        <p:cTn id="17" dur="indefinite"/>
                                        <p:tgtEl>
                                          <p:spTgt spid="44"/>
                                        </p:tgtEl>
                                      </p:cBhvr>
                                    </p:animEffect>
                                  </p:childTnLst>
                                </p:cTn>
                              </p:par>
                              <p:par>
                                <p:cTn id="18" presetID="9" presetClass="emph" presetSubtype="0" grpId="0" nodeType="withEffect">
                                  <p:stCondLst>
                                    <p:cond delay="0"/>
                                  </p:stCondLst>
                                  <p:childTnLst>
                                    <p:set>
                                      <p:cBhvr>
                                        <p:cTn id="19" dur="indefinite"/>
                                        <p:tgtEl>
                                          <p:spTgt spid="46"/>
                                        </p:tgtEl>
                                        <p:attrNameLst>
                                          <p:attrName>style.opacity</p:attrName>
                                        </p:attrNameLst>
                                      </p:cBhvr>
                                      <p:to>
                                        <p:strVal val="0.5"/>
                                      </p:to>
                                    </p:set>
                                    <p:animEffect filter="image" prLst="opacity: 0.5">
                                      <p:cBhvr rctx="IE">
                                        <p:cTn id="20" dur="indefinite"/>
                                        <p:tgtEl>
                                          <p:spTgt spid="46"/>
                                        </p:tgtEl>
                                      </p:cBhvr>
                                    </p:animEffect>
                                  </p:childTnLst>
                                </p:cTn>
                              </p:par>
                              <p:par>
                                <p:cTn id="21" presetID="9" presetClass="emph" presetSubtype="0" nodeType="withEffect">
                                  <p:stCondLst>
                                    <p:cond delay="0"/>
                                  </p:stCondLst>
                                  <p:childTnLst>
                                    <p:set>
                                      <p:cBhvr>
                                        <p:cTn id="22" dur="indefinite"/>
                                        <p:tgtEl>
                                          <p:spTgt spid="49"/>
                                        </p:tgtEl>
                                        <p:attrNameLst>
                                          <p:attrName>style.opacity</p:attrName>
                                        </p:attrNameLst>
                                      </p:cBhvr>
                                      <p:to>
                                        <p:strVal val="0.5"/>
                                      </p:to>
                                    </p:set>
                                    <p:animEffect filter="image" prLst="opacity: 0.5">
                                      <p:cBhvr rctx="IE">
                                        <p:cTn id="23" dur="indefinite"/>
                                        <p:tgtEl>
                                          <p:spTgt spid="49"/>
                                        </p:tgtEl>
                                      </p:cBhvr>
                                    </p:animEffect>
                                  </p:childTnLst>
                                </p:cTn>
                              </p:par>
                              <p:par>
                                <p:cTn id="24" presetID="9" presetClass="emph" presetSubtype="0" nodeType="withEffect">
                                  <p:stCondLst>
                                    <p:cond delay="0"/>
                                  </p:stCondLst>
                                  <p:childTnLst>
                                    <p:set>
                                      <p:cBhvr>
                                        <p:cTn id="25" dur="indefinite"/>
                                        <p:tgtEl>
                                          <p:spTgt spid="50"/>
                                        </p:tgtEl>
                                        <p:attrNameLst>
                                          <p:attrName>style.opacity</p:attrName>
                                        </p:attrNameLst>
                                      </p:cBhvr>
                                      <p:to>
                                        <p:strVal val="0.5"/>
                                      </p:to>
                                    </p:set>
                                    <p:animEffect filter="image" prLst="opacity: 0.5">
                                      <p:cBhvr rctx="IE">
                                        <p:cTn id="26" dur="indefinite"/>
                                        <p:tgtEl>
                                          <p:spTgt spid="50"/>
                                        </p:tgtEl>
                                      </p:cBhvr>
                                    </p:animEffect>
                                  </p:childTnLst>
                                </p:cTn>
                              </p:par>
                              <p:par>
                                <p:cTn id="27" presetID="9" presetClass="emph" presetSubtype="0" nodeType="withEffect">
                                  <p:stCondLst>
                                    <p:cond delay="0"/>
                                  </p:stCondLst>
                                  <p:childTnLst>
                                    <p:set>
                                      <p:cBhvr>
                                        <p:cTn id="28" dur="indefinite"/>
                                        <p:tgtEl>
                                          <p:spTgt spid="52"/>
                                        </p:tgtEl>
                                        <p:attrNameLst>
                                          <p:attrName>style.opacity</p:attrName>
                                        </p:attrNameLst>
                                      </p:cBhvr>
                                      <p:to>
                                        <p:strVal val="0.5"/>
                                      </p:to>
                                    </p:set>
                                    <p:animEffect filter="image" prLst="opacity: 0.5">
                                      <p:cBhvr rctx="IE">
                                        <p:cTn id="29" dur="indefinite"/>
                                        <p:tgtEl>
                                          <p:spTgt spid="52"/>
                                        </p:tgtEl>
                                      </p:cBhvr>
                                    </p:animEffect>
                                  </p:childTnLst>
                                </p:cTn>
                              </p:par>
                              <p:par>
                                <p:cTn id="30" presetID="9" presetClass="emph" presetSubtype="0" grpId="0" nodeType="withEffect">
                                  <p:stCondLst>
                                    <p:cond delay="0"/>
                                  </p:stCondLst>
                                  <p:childTnLst>
                                    <p:set>
                                      <p:cBhvr>
                                        <p:cTn id="31" dur="indefinite"/>
                                        <p:tgtEl>
                                          <p:spTgt spid="61"/>
                                        </p:tgtEl>
                                        <p:attrNameLst>
                                          <p:attrName>style.opacity</p:attrName>
                                        </p:attrNameLst>
                                      </p:cBhvr>
                                      <p:to>
                                        <p:strVal val="0.5"/>
                                      </p:to>
                                    </p:set>
                                    <p:animEffect filter="image" prLst="opacity: 0.5">
                                      <p:cBhvr rctx="IE">
                                        <p:cTn id="32" dur="indefinite"/>
                                        <p:tgtEl>
                                          <p:spTgt spid="61"/>
                                        </p:tgtEl>
                                      </p:cBhvr>
                                    </p:animEffect>
                                  </p:childTnLst>
                                </p:cTn>
                              </p:par>
                              <p:par>
                                <p:cTn id="33" presetID="9" presetClass="emph" presetSubtype="0" grpId="0" nodeType="withEffect">
                                  <p:stCondLst>
                                    <p:cond delay="0"/>
                                  </p:stCondLst>
                                  <p:childTnLst>
                                    <p:set>
                                      <p:cBhvr>
                                        <p:cTn id="34" dur="indefinite"/>
                                        <p:tgtEl>
                                          <p:spTgt spid="62"/>
                                        </p:tgtEl>
                                        <p:attrNameLst>
                                          <p:attrName>style.opacity</p:attrName>
                                        </p:attrNameLst>
                                      </p:cBhvr>
                                      <p:to>
                                        <p:strVal val="0.5"/>
                                      </p:to>
                                    </p:set>
                                    <p:animEffect filter="image" prLst="opacity: 0.5">
                                      <p:cBhvr rctx="IE">
                                        <p:cTn id="35" dur="indefinite"/>
                                        <p:tgtEl>
                                          <p:spTgt spid="62"/>
                                        </p:tgtEl>
                                      </p:cBhvr>
                                    </p:animEffect>
                                  </p:childTnLst>
                                </p:cTn>
                              </p:par>
                              <p:par>
                                <p:cTn id="36" presetID="9" presetClass="emph" presetSubtype="0" nodeType="withEffect">
                                  <p:stCondLst>
                                    <p:cond delay="0"/>
                                  </p:stCondLst>
                                  <p:childTnLst>
                                    <p:set>
                                      <p:cBhvr>
                                        <p:cTn id="37" dur="indefinite"/>
                                        <p:tgtEl>
                                          <p:spTgt spid="63"/>
                                        </p:tgtEl>
                                        <p:attrNameLst>
                                          <p:attrName>style.opacity</p:attrName>
                                        </p:attrNameLst>
                                      </p:cBhvr>
                                      <p:to>
                                        <p:strVal val="0.5"/>
                                      </p:to>
                                    </p:set>
                                    <p:animEffect filter="image" prLst="opacity: 0.5">
                                      <p:cBhvr rctx="IE">
                                        <p:cTn id="38" dur="indefinite"/>
                                        <p:tgtEl>
                                          <p:spTgt spid="63"/>
                                        </p:tgtEl>
                                      </p:cBhvr>
                                    </p:animEffect>
                                  </p:childTnLst>
                                </p:cTn>
                              </p:par>
                              <p:par>
                                <p:cTn id="39" presetID="9" presetClass="emph" presetSubtype="0" grpId="0" nodeType="withEffect">
                                  <p:stCondLst>
                                    <p:cond delay="0"/>
                                  </p:stCondLst>
                                  <p:childTnLst>
                                    <p:set>
                                      <p:cBhvr>
                                        <p:cTn id="40" dur="indefinite"/>
                                        <p:tgtEl>
                                          <p:spTgt spid="67"/>
                                        </p:tgtEl>
                                        <p:attrNameLst>
                                          <p:attrName>style.opacity</p:attrName>
                                        </p:attrNameLst>
                                      </p:cBhvr>
                                      <p:to>
                                        <p:strVal val="0.5"/>
                                      </p:to>
                                    </p:set>
                                    <p:animEffect filter="image" prLst="opacity: 0.5">
                                      <p:cBhvr rctx="IE">
                                        <p:cTn id="41" dur="indefinite"/>
                                        <p:tgtEl>
                                          <p:spTgt spid="67"/>
                                        </p:tgtEl>
                                      </p:cBhvr>
                                    </p:animEffect>
                                  </p:childTnLst>
                                </p:cTn>
                              </p:par>
                              <p:par>
                                <p:cTn id="42" presetID="9" presetClass="emph" presetSubtype="0" nodeType="withEffect">
                                  <p:stCondLst>
                                    <p:cond delay="0"/>
                                  </p:stCondLst>
                                  <p:childTnLst>
                                    <p:set>
                                      <p:cBhvr>
                                        <p:cTn id="43" dur="indefinite"/>
                                        <p:tgtEl>
                                          <p:spTgt spid="69"/>
                                        </p:tgtEl>
                                        <p:attrNameLst>
                                          <p:attrName>style.opacity</p:attrName>
                                        </p:attrNameLst>
                                      </p:cBhvr>
                                      <p:to>
                                        <p:strVal val="0.5"/>
                                      </p:to>
                                    </p:set>
                                    <p:animEffect filter="image" prLst="opacity: 0.5">
                                      <p:cBhvr rctx="IE">
                                        <p:cTn id="44" dur="indefinite"/>
                                        <p:tgtEl>
                                          <p:spTgt spid="69"/>
                                        </p:tgtEl>
                                      </p:cBhvr>
                                    </p:animEffect>
                                  </p:childTnLst>
                                </p:cTn>
                              </p:par>
                              <p:par>
                                <p:cTn id="45" presetID="9" presetClass="emph" presetSubtype="0" nodeType="withEffect">
                                  <p:stCondLst>
                                    <p:cond delay="0"/>
                                  </p:stCondLst>
                                  <p:childTnLst>
                                    <p:set>
                                      <p:cBhvr>
                                        <p:cTn id="46" dur="indefinite"/>
                                        <p:tgtEl>
                                          <p:spTgt spid="70"/>
                                        </p:tgtEl>
                                        <p:attrNameLst>
                                          <p:attrName>style.opacity</p:attrName>
                                        </p:attrNameLst>
                                      </p:cBhvr>
                                      <p:to>
                                        <p:strVal val="0.5"/>
                                      </p:to>
                                    </p:set>
                                    <p:animEffect filter="image" prLst="opacity: 0.5">
                                      <p:cBhvr rctx="IE">
                                        <p:cTn id="47" dur="indefinite"/>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animBg="1"/>
      <p:bldP spid="44" grpId="0" animBg="1"/>
      <p:bldP spid="46" grpId="0" animBg="1"/>
      <p:bldP spid="61" grpId="0" animBg="1"/>
      <p:bldP spid="62" grpId="0" animBg="1"/>
      <p:bldP spid="67" grpId="0" animBg="1"/>
      <p:bldP spid="3" grpId="0" animBg="1"/>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3440507-6A32-4642-A6A7-3E0E611F2DA6}"/>
              </a:ext>
            </a:extLst>
          </p:cNvPr>
          <p:cNvSpPr>
            <a:spLocks noGrp="1"/>
          </p:cNvSpPr>
          <p:nvPr>
            <p:ph type="body" sz="quarter" idx="13"/>
          </p:nvPr>
        </p:nvSpPr>
        <p:spPr/>
        <p:txBody>
          <a:bodyPr/>
          <a:lstStyle/>
          <a:p>
            <a:r>
              <a:rPr lang="en-US" altLang="zh-CN" dirty="0">
                <a:latin typeface="Comic Sans MS" panose="030F0702030302020204" pitchFamily="66" charset="0"/>
              </a:rPr>
              <a:t>Transfer learning</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4EADDA1B-A09A-4025-93BD-E6652F28F5D6}"/>
              </a:ext>
            </a:extLst>
          </p:cNvPr>
          <p:cNvSpPr>
            <a:spLocks noGrp="1"/>
          </p:cNvSpPr>
          <p:nvPr>
            <p:ph type="sldNum" sz="quarter" idx="12"/>
          </p:nvPr>
        </p:nvSpPr>
        <p:spPr/>
        <p:txBody>
          <a:bodyPr/>
          <a:lstStyle/>
          <a:p>
            <a:fld id="{C33509E8-EDB3-4BFB-9C63-B01D176D4351}" type="slidenum">
              <a:rPr lang="ko-KR" altLang="en-US" smtClean="0">
                <a:latin typeface="Comic Sans MS" panose="030F0702030302020204" pitchFamily="66" charset="0"/>
              </a:rPr>
              <a:pPr/>
              <a:t>14</a:t>
            </a:fld>
            <a:endParaRPr lang="ko-KR" altLang="en-US">
              <a:latin typeface="Comic Sans MS" panose="030F0702030302020204" pitchFamily="66" charset="0"/>
            </a:endParaRPr>
          </a:p>
        </p:txBody>
      </p:sp>
      <p:sp>
        <p:nvSpPr>
          <p:cNvPr id="5" name="日期占位符 4">
            <a:extLst>
              <a:ext uri="{FF2B5EF4-FFF2-40B4-BE49-F238E27FC236}">
                <a16:creationId xmlns:a16="http://schemas.microsoft.com/office/drawing/2014/main" id="{1C1464BF-2E89-484A-84BE-6661690EEAAF}"/>
              </a:ext>
            </a:extLst>
          </p:cNvPr>
          <p:cNvSpPr>
            <a:spLocks noGrp="1"/>
          </p:cNvSpPr>
          <p:nvPr>
            <p:ph type="dt" sz="half" idx="15"/>
          </p:nvPr>
        </p:nvSpPr>
        <p:spPr/>
        <p:txBody>
          <a:bodyPr/>
          <a:lstStyle/>
          <a:p>
            <a:fld id="{3C67BC17-B96F-4C9B-9690-B26BF85F1932}" type="datetime1">
              <a:rPr lang="zh-CN" altLang="en-US" smtClean="0">
                <a:latin typeface="Comic Sans MS" panose="030F0702030302020204" pitchFamily="66" charset="0"/>
              </a:rPr>
              <a:t>2020/11/9</a:t>
            </a:fld>
            <a:endParaRPr lang="zh-CN" altLang="en-US">
              <a:latin typeface="Comic Sans MS" panose="030F0702030302020204" pitchFamily="66" charset="0"/>
            </a:endParaRPr>
          </a:p>
        </p:txBody>
      </p:sp>
      <p:sp>
        <p:nvSpPr>
          <p:cNvPr id="7" name="Multidocument 6">
            <a:extLst>
              <a:ext uri="{FF2B5EF4-FFF2-40B4-BE49-F238E27FC236}">
                <a16:creationId xmlns:a16="http://schemas.microsoft.com/office/drawing/2014/main" id="{AD2276B7-0160-4AB5-B4F9-94CC2F00A2C1}"/>
              </a:ext>
            </a:extLst>
          </p:cNvPr>
          <p:cNvSpPr/>
          <p:nvPr/>
        </p:nvSpPr>
        <p:spPr>
          <a:xfrm>
            <a:off x="594829" y="3965564"/>
            <a:ext cx="1734650" cy="1427340"/>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mic Sans MS" panose="030F0702030302020204" pitchFamily="66" charset="0"/>
                <a:cs typeface="Calibri" panose="020F0502020204030204" pitchFamily="34" charset="0"/>
              </a:rPr>
              <a:t>Template Vector sequences</a:t>
            </a:r>
          </a:p>
        </p:txBody>
      </p:sp>
      <p:sp>
        <p:nvSpPr>
          <p:cNvPr id="8" name="Rounded Rectangle 4">
            <a:extLst>
              <a:ext uri="{FF2B5EF4-FFF2-40B4-BE49-F238E27FC236}">
                <a16:creationId xmlns:a16="http://schemas.microsoft.com/office/drawing/2014/main" id="{7350E182-35D3-46A0-9FAF-9021E8C8E4EF}"/>
              </a:ext>
            </a:extLst>
          </p:cNvPr>
          <p:cNvSpPr/>
          <p:nvPr/>
        </p:nvSpPr>
        <p:spPr>
          <a:xfrm>
            <a:off x="443081" y="2815027"/>
            <a:ext cx="2038147" cy="688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mic Sans MS" panose="030F0702030302020204" pitchFamily="66" charset="0"/>
                <a:cs typeface="Calibri" panose="020F0502020204030204" pitchFamily="34" charset="0"/>
              </a:rPr>
              <a:t>LSTM Networks</a:t>
            </a:r>
            <a:endParaRPr lang="en-US" dirty="0">
              <a:latin typeface="Comic Sans MS" panose="030F0702030302020204" pitchFamily="66" charset="0"/>
              <a:cs typeface="Calibri" panose="020F0502020204030204" pitchFamily="34" charset="0"/>
            </a:endParaRPr>
          </a:p>
        </p:txBody>
      </p:sp>
      <p:sp>
        <p:nvSpPr>
          <p:cNvPr id="9" name="Rounded Rectangle 4">
            <a:extLst>
              <a:ext uri="{FF2B5EF4-FFF2-40B4-BE49-F238E27FC236}">
                <a16:creationId xmlns:a16="http://schemas.microsoft.com/office/drawing/2014/main" id="{C7F9B310-9EBF-4655-9916-280F97A6A248}"/>
              </a:ext>
            </a:extLst>
          </p:cNvPr>
          <p:cNvSpPr/>
          <p:nvPr/>
        </p:nvSpPr>
        <p:spPr>
          <a:xfrm>
            <a:off x="443081" y="1657263"/>
            <a:ext cx="2038147" cy="688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mic Sans MS" panose="030F0702030302020204" pitchFamily="66" charset="0"/>
                <a:cs typeface="Calibri" panose="020F0502020204030204" pitchFamily="34" charset="0"/>
              </a:rPr>
              <a:t>Fully Connected Network</a:t>
            </a:r>
            <a:endParaRPr lang="en-US" dirty="0">
              <a:latin typeface="Comic Sans MS" panose="030F0702030302020204" pitchFamily="66" charset="0"/>
              <a:cs typeface="Calibri" panose="020F0502020204030204" pitchFamily="34" charset="0"/>
            </a:endParaRPr>
          </a:p>
        </p:txBody>
      </p:sp>
      <p:cxnSp>
        <p:nvCxnSpPr>
          <p:cNvPr id="10" name="直接箭头连接符 9">
            <a:extLst>
              <a:ext uri="{FF2B5EF4-FFF2-40B4-BE49-F238E27FC236}">
                <a16:creationId xmlns:a16="http://schemas.microsoft.com/office/drawing/2014/main" id="{C13A8102-81B8-450F-8126-8291FCF974D1}"/>
              </a:ext>
            </a:extLst>
          </p:cNvPr>
          <p:cNvCxnSpPr>
            <a:cxnSpLocks/>
          </p:cNvCxnSpPr>
          <p:nvPr/>
        </p:nvCxnSpPr>
        <p:spPr>
          <a:xfrm flipV="1">
            <a:off x="1462154" y="3501088"/>
            <a:ext cx="0" cy="464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31E7714E-7C02-4A43-A265-9F5C274B8D1C}"/>
              </a:ext>
            </a:extLst>
          </p:cNvPr>
          <p:cNvCxnSpPr>
            <a:cxnSpLocks/>
          </p:cNvCxnSpPr>
          <p:nvPr/>
        </p:nvCxnSpPr>
        <p:spPr>
          <a:xfrm flipV="1">
            <a:off x="1452730" y="2350551"/>
            <a:ext cx="0" cy="464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图示 5">
            <a:extLst>
              <a:ext uri="{FF2B5EF4-FFF2-40B4-BE49-F238E27FC236}">
                <a16:creationId xmlns:a16="http://schemas.microsoft.com/office/drawing/2014/main" id="{0163974F-1BB2-460E-ACE0-131082BDBE99}"/>
              </a:ext>
            </a:extLst>
          </p:cNvPr>
          <p:cNvGraphicFramePr/>
          <p:nvPr>
            <p:extLst>
              <p:ext uri="{D42A27DB-BD31-4B8C-83A1-F6EECF244321}">
                <p14:modId xmlns:p14="http://schemas.microsoft.com/office/powerpoint/2010/main" val="2737488274"/>
              </p:ext>
            </p:extLst>
          </p:nvPr>
        </p:nvGraphicFramePr>
        <p:xfrm>
          <a:off x="2857149" y="3061207"/>
          <a:ext cx="9223092" cy="490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图示 2">
            <a:extLst>
              <a:ext uri="{FF2B5EF4-FFF2-40B4-BE49-F238E27FC236}">
                <a16:creationId xmlns:a16="http://schemas.microsoft.com/office/drawing/2014/main" id="{F3CD42AB-54A9-4A05-9A4B-497258FF9E11}"/>
              </a:ext>
            </a:extLst>
          </p:cNvPr>
          <p:cNvGraphicFramePr/>
          <p:nvPr>
            <p:extLst>
              <p:ext uri="{D42A27DB-BD31-4B8C-83A1-F6EECF244321}">
                <p14:modId xmlns:p14="http://schemas.microsoft.com/office/powerpoint/2010/main" val="2534697211"/>
              </p:ext>
            </p:extLst>
          </p:nvPr>
        </p:nvGraphicFramePr>
        <p:xfrm>
          <a:off x="2857149" y="1770896"/>
          <a:ext cx="8468985" cy="46166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 name="图示 13">
            <a:extLst>
              <a:ext uri="{FF2B5EF4-FFF2-40B4-BE49-F238E27FC236}">
                <a16:creationId xmlns:a16="http://schemas.microsoft.com/office/drawing/2014/main" id="{E2BEFD93-6C5B-4617-B789-94D9A9EAC32E}"/>
              </a:ext>
            </a:extLst>
          </p:cNvPr>
          <p:cNvGraphicFramePr/>
          <p:nvPr>
            <p:extLst>
              <p:ext uri="{D42A27DB-BD31-4B8C-83A1-F6EECF244321}">
                <p14:modId xmlns:p14="http://schemas.microsoft.com/office/powerpoint/2010/main" val="3828699967"/>
              </p:ext>
            </p:extLst>
          </p:nvPr>
        </p:nvGraphicFramePr>
        <p:xfrm>
          <a:off x="2857149" y="4320458"/>
          <a:ext cx="9230412" cy="46166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5" name="Picture 2">
            <a:extLst>
              <a:ext uri="{FF2B5EF4-FFF2-40B4-BE49-F238E27FC236}">
                <a16:creationId xmlns:a16="http://schemas.microsoft.com/office/drawing/2014/main" id="{666832E9-1364-4AF4-9C78-46A3F9B4DA6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1346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Graphic spid="6" grpId="0">
        <p:bldAsOne/>
      </p:bldGraphic>
      <p:bldGraphic spid="3" grpId="0">
        <p:bldAsOne/>
      </p:bldGraphic>
      <p:bldGraphic spid="1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1FE315D-F9D0-4E3F-B56C-BDC6A5A2B10C}"/>
              </a:ext>
            </a:extLst>
          </p:cNvPr>
          <p:cNvSpPr>
            <a:spLocks noGrp="1"/>
          </p:cNvSpPr>
          <p:nvPr>
            <p:ph type="body" sz="quarter" idx="13"/>
          </p:nvPr>
        </p:nvSpPr>
        <p:spPr/>
        <p:txBody>
          <a:bodyPr/>
          <a:lstStyle/>
          <a:p>
            <a:r>
              <a:rPr lang="en-US" altLang="zh-CN" dirty="0">
                <a:latin typeface="Comic Sans MS" panose="030F0702030302020204" pitchFamily="66" charset="0"/>
              </a:rPr>
              <a:t>Transfer learning</a:t>
            </a:r>
            <a:endParaRPr lang="zh-CN" altLang="en-US" dirty="0">
              <a:latin typeface="Comic Sans MS" panose="030F0702030302020204" pitchFamily="66" charset="0"/>
            </a:endParaRPr>
          </a:p>
          <a:p>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D9B92CFA-1623-4070-AAAF-A5CC89250B92}"/>
              </a:ext>
            </a:extLst>
          </p:cNvPr>
          <p:cNvSpPr>
            <a:spLocks noGrp="1"/>
          </p:cNvSpPr>
          <p:nvPr>
            <p:ph type="sldNum" sz="quarter" idx="12"/>
          </p:nvPr>
        </p:nvSpPr>
        <p:spPr/>
        <p:txBody>
          <a:bodyPr/>
          <a:lstStyle/>
          <a:p>
            <a:fld id="{C33509E8-EDB3-4BFB-9C63-B01D176D4351}" type="slidenum">
              <a:rPr lang="ko-KR" altLang="en-US" smtClean="0">
                <a:latin typeface="Comic Sans MS" panose="030F0702030302020204" pitchFamily="66" charset="0"/>
              </a:rPr>
              <a:pPr/>
              <a:t>15</a:t>
            </a:fld>
            <a:endParaRPr lang="ko-KR" altLang="en-US">
              <a:latin typeface="Comic Sans MS" panose="030F0702030302020204" pitchFamily="66" charset="0"/>
            </a:endParaRPr>
          </a:p>
        </p:txBody>
      </p:sp>
      <p:sp>
        <p:nvSpPr>
          <p:cNvPr id="5" name="日期占位符 4">
            <a:extLst>
              <a:ext uri="{FF2B5EF4-FFF2-40B4-BE49-F238E27FC236}">
                <a16:creationId xmlns:a16="http://schemas.microsoft.com/office/drawing/2014/main" id="{67F4112E-8FC0-4026-93F8-A6960FDD4E98}"/>
              </a:ext>
            </a:extLst>
          </p:cNvPr>
          <p:cNvSpPr>
            <a:spLocks noGrp="1"/>
          </p:cNvSpPr>
          <p:nvPr>
            <p:ph type="dt" sz="half" idx="15"/>
          </p:nvPr>
        </p:nvSpPr>
        <p:spPr/>
        <p:txBody>
          <a:bodyPr/>
          <a:lstStyle/>
          <a:p>
            <a:fld id="{A0430E30-A9E3-4B90-9157-9DF84D0BAF4F}" type="datetime1">
              <a:rPr lang="zh-CN" altLang="en-US" smtClean="0">
                <a:latin typeface="Comic Sans MS" panose="030F0702030302020204" pitchFamily="66" charset="0"/>
              </a:rPr>
              <a:t>2020/11/9</a:t>
            </a:fld>
            <a:endParaRPr lang="zh-CN" altLang="en-US">
              <a:latin typeface="Comic Sans MS" panose="030F0702030302020204" pitchFamily="66" charset="0"/>
            </a:endParaRPr>
          </a:p>
        </p:txBody>
      </p:sp>
      <p:sp>
        <p:nvSpPr>
          <p:cNvPr id="37" name="Multidocument 6">
            <a:extLst>
              <a:ext uri="{FF2B5EF4-FFF2-40B4-BE49-F238E27FC236}">
                <a16:creationId xmlns:a16="http://schemas.microsoft.com/office/drawing/2014/main" id="{21016653-7612-4166-81D1-9068763D9354}"/>
              </a:ext>
            </a:extLst>
          </p:cNvPr>
          <p:cNvSpPr/>
          <p:nvPr/>
        </p:nvSpPr>
        <p:spPr>
          <a:xfrm>
            <a:off x="2067236" y="4123002"/>
            <a:ext cx="2572325" cy="1503349"/>
          </a:xfrm>
          <a:prstGeom prst="flowChartMultidocumen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Template vector sequences  of source system</a:t>
            </a:r>
          </a:p>
        </p:txBody>
      </p:sp>
      <p:sp>
        <p:nvSpPr>
          <p:cNvPr id="38" name="Rounded Rectangle 4">
            <a:extLst>
              <a:ext uri="{FF2B5EF4-FFF2-40B4-BE49-F238E27FC236}">
                <a16:creationId xmlns:a16="http://schemas.microsoft.com/office/drawing/2014/main" id="{3F47B2FA-A11F-42A2-8545-A28B42D1B797}"/>
              </a:ext>
            </a:extLst>
          </p:cNvPr>
          <p:cNvSpPr/>
          <p:nvPr/>
        </p:nvSpPr>
        <p:spPr>
          <a:xfrm>
            <a:off x="2308491" y="2699501"/>
            <a:ext cx="2089815" cy="875287"/>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Source LSTM networks</a:t>
            </a:r>
            <a:endParaRPr lang="en-US" sz="20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39" name="Rounded Rectangle 4">
            <a:extLst>
              <a:ext uri="{FF2B5EF4-FFF2-40B4-BE49-F238E27FC236}">
                <a16:creationId xmlns:a16="http://schemas.microsoft.com/office/drawing/2014/main" id="{19F885C7-D09E-4AF6-9E41-517AB95C0154}"/>
              </a:ext>
            </a:extLst>
          </p:cNvPr>
          <p:cNvSpPr/>
          <p:nvPr/>
        </p:nvSpPr>
        <p:spPr>
          <a:xfrm>
            <a:off x="5639933" y="2698982"/>
            <a:ext cx="2089815" cy="876325"/>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Target LSTM networks</a:t>
            </a:r>
            <a:endParaRPr lang="en-US" sz="20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40" name="Rounded Rectangle 4">
            <a:extLst>
              <a:ext uri="{FF2B5EF4-FFF2-40B4-BE49-F238E27FC236}">
                <a16:creationId xmlns:a16="http://schemas.microsoft.com/office/drawing/2014/main" id="{C91316D2-04C4-43A8-9CD9-4BC96A72ADD9}"/>
              </a:ext>
            </a:extLst>
          </p:cNvPr>
          <p:cNvSpPr/>
          <p:nvPr/>
        </p:nvSpPr>
        <p:spPr>
          <a:xfrm>
            <a:off x="5206583" y="1502328"/>
            <a:ext cx="2956514" cy="794894"/>
          </a:xfrm>
          <a:prstGeom prst="roundRect">
            <a:avLst/>
          </a:prstGeom>
          <a:no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Shared fully connected networks</a:t>
            </a:r>
          </a:p>
        </p:txBody>
      </p:sp>
      <p:cxnSp>
        <p:nvCxnSpPr>
          <p:cNvPr id="41" name="直接箭头连接符 40">
            <a:extLst>
              <a:ext uri="{FF2B5EF4-FFF2-40B4-BE49-F238E27FC236}">
                <a16:creationId xmlns:a16="http://schemas.microsoft.com/office/drawing/2014/main" id="{7F6FD4C5-4E8E-40C2-83E6-BCFC6EA7FDA0}"/>
              </a:ext>
            </a:extLst>
          </p:cNvPr>
          <p:cNvCxnSpPr>
            <a:cxnSpLocks/>
          </p:cNvCxnSpPr>
          <p:nvPr/>
        </p:nvCxnSpPr>
        <p:spPr>
          <a:xfrm flipV="1">
            <a:off x="4437988" y="2374674"/>
            <a:ext cx="952680" cy="460406"/>
          </a:xfrm>
          <a:prstGeom prst="straightConnector1">
            <a:avLst/>
          </a:prstGeom>
          <a:ln w="38100">
            <a:solidFill>
              <a:schemeClr val="tx1"/>
            </a:solidFill>
            <a:prstDash val="sysDash"/>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D0262022-C952-4334-B103-44FC8473A489}"/>
              </a:ext>
            </a:extLst>
          </p:cNvPr>
          <p:cNvCxnSpPr>
            <a:cxnSpLocks/>
            <a:stCxn id="40" idx="2"/>
            <a:endCxn id="39" idx="0"/>
          </p:cNvCxnSpPr>
          <p:nvPr/>
        </p:nvCxnSpPr>
        <p:spPr>
          <a:xfrm>
            <a:off x="6684840" y="2297222"/>
            <a:ext cx="1" cy="401760"/>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id="{3F8CE7FB-F03E-4803-B313-5F795FD9F4A4}"/>
              </a:ext>
            </a:extLst>
          </p:cNvPr>
          <p:cNvSpPr/>
          <p:nvPr/>
        </p:nvSpPr>
        <p:spPr>
          <a:xfrm>
            <a:off x="3163515" y="5788862"/>
            <a:ext cx="1951816" cy="400110"/>
          </a:xfrm>
          <a:prstGeom prst="rect">
            <a:avLst/>
          </a:prstGeom>
          <a:noFill/>
        </p:spPr>
        <p:txBody>
          <a:bodyPr wrap="none">
            <a:spAutoFit/>
          </a:bodyPr>
          <a:lstStyle/>
          <a:p>
            <a:r>
              <a:rPr lang="en-US" altLang="zh-CN" sz="2000" dirty="0">
                <a:latin typeface="微软雅黑" panose="020B0503020204020204" pitchFamily="34" charset="-122"/>
                <a:ea typeface="微软雅黑" panose="020B0503020204020204" pitchFamily="34" charset="-122"/>
                <a:cs typeface="Calibri" panose="020F0502020204030204" pitchFamily="34" charset="0"/>
              </a:rPr>
              <a:t>Source system</a:t>
            </a:r>
            <a:endParaRPr lang="zh-CN" altLang="en-US" sz="20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44" name="矩形 43">
            <a:extLst>
              <a:ext uri="{FF2B5EF4-FFF2-40B4-BE49-F238E27FC236}">
                <a16:creationId xmlns:a16="http://schemas.microsoft.com/office/drawing/2014/main" id="{1532DBD7-CE98-4C8F-B6C4-9FF82423A9B9}"/>
              </a:ext>
            </a:extLst>
          </p:cNvPr>
          <p:cNvSpPr/>
          <p:nvPr/>
        </p:nvSpPr>
        <p:spPr>
          <a:xfrm>
            <a:off x="6937391" y="5788862"/>
            <a:ext cx="1872820" cy="400110"/>
          </a:xfrm>
          <a:prstGeom prst="rect">
            <a:avLst/>
          </a:prstGeom>
          <a:noFill/>
        </p:spPr>
        <p:txBody>
          <a:bodyPr wrap="none">
            <a:spAutoFit/>
          </a:bodyPr>
          <a:lstStyle/>
          <a:p>
            <a:r>
              <a:rPr lang="en-US" altLang="zh-CN" sz="2000" dirty="0">
                <a:latin typeface="微软雅黑" panose="020B0503020204020204" pitchFamily="34" charset="-122"/>
                <a:ea typeface="微软雅黑" panose="020B0503020204020204" pitchFamily="34" charset="-122"/>
                <a:cs typeface="Calibri" panose="020F0502020204030204" pitchFamily="34" charset="0"/>
              </a:rPr>
              <a:t>Target system</a:t>
            </a:r>
            <a:endParaRPr lang="zh-CN" altLang="en-US" sz="2000" dirty="0">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45" name="直接箭头连接符 44">
            <a:extLst>
              <a:ext uri="{FF2B5EF4-FFF2-40B4-BE49-F238E27FC236}">
                <a16:creationId xmlns:a16="http://schemas.microsoft.com/office/drawing/2014/main" id="{9CFF1F5A-5119-4F75-B102-343F5E4E63AC}"/>
              </a:ext>
            </a:extLst>
          </p:cNvPr>
          <p:cNvCxnSpPr>
            <a:cxnSpLocks/>
            <a:endCxn id="38" idx="2"/>
          </p:cNvCxnSpPr>
          <p:nvPr/>
        </p:nvCxnSpPr>
        <p:spPr>
          <a:xfrm flipV="1">
            <a:off x="3353399" y="3574788"/>
            <a:ext cx="0" cy="548215"/>
          </a:xfrm>
          <a:prstGeom prst="straightConnector1">
            <a:avLst/>
          </a:prstGeom>
          <a:ln w="38100">
            <a:solidFill>
              <a:schemeClr val="tx1"/>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BDC7496F-675A-4986-951B-932AE9549CEB}"/>
              </a:ext>
            </a:extLst>
          </p:cNvPr>
          <p:cNvCxnSpPr>
            <a:cxnSpLocks/>
            <a:endCxn id="39" idx="2"/>
          </p:cNvCxnSpPr>
          <p:nvPr/>
        </p:nvCxnSpPr>
        <p:spPr>
          <a:xfrm flipH="1" flipV="1">
            <a:off x="6684841" y="3575307"/>
            <a:ext cx="8008" cy="547696"/>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sp>
        <p:nvSpPr>
          <p:cNvPr id="47" name="Multidocument 6">
            <a:extLst>
              <a:ext uri="{FF2B5EF4-FFF2-40B4-BE49-F238E27FC236}">
                <a16:creationId xmlns:a16="http://schemas.microsoft.com/office/drawing/2014/main" id="{40276EC4-A99C-4EDF-9812-6405AEC56DBF}"/>
              </a:ext>
            </a:extLst>
          </p:cNvPr>
          <p:cNvSpPr/>
          <p:nvPr/>
        </p:nvSpPr>
        <p:spPr>
          <a:xfrm>
            <a:off x="5398678" y="4123537"/>
            <a:ext cx="2572325" cy="1503349"/>
          </a:xfrm>
          <a:prstGeom prst="flowChartMultidocumen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Template vector sequences of target system</a:t>
            </a:r>
          </a:p>
        </p:txBody>
      </p:sp>
      <p:sp>
        <p:nvSpPr>
          <p:cNvPr id="48" name="Document 19">
            <a:extLst>
              <a:ext uri="{FF2B5EF4-FFF2-40B4-BE49-F238E27FC236}">
                <a16:creationId xmlns:a16="http://schemas.microsoft.com/office/drawing/2014/main" id="{41D7EFC8-0D0D-4941-A8CA-F9BD3E941543}"/>
              </a:ext>
            </a:extLst>
          </p:cNvPr>
          <p:cNvSpPr/>
          <p:nvPr/>
        </p:nvSpPr>
        <p:spPr>
          <a:xfrm>
            <a:off x="2368325" y="1462132"/>
            <a:ext cx="1970147" cy="8752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Labels of </a:t>
            </a:r>
            <a:r>
              <a:rPr lang="en-US" sz="2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s</a:t>
            </a:r>
            <a:r>
              <a:rPr kumimoji="0" lang="en-US" sz="20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ource</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 </a:t>
            </a:r>
            <a:r>
              <a:rPr lang="en-US" altLang="zh-CN" sz="2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s</a:t>
            </a:r>
            <a:r>
              <a:rPr kumimoji="0" lang="en-US" altLang="zh-CN" sz="20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ystem</a:t>
            </a:r>
            <a:endParaRPr kumimoji="0" 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49" name="Document 9">
            <a:extLst>
              <a:ext uri="{FF2B5EF4-FFF2-40B4-BE49-F238E27FC236}">
                <a16:creationId xmlns:a16="http://schemas.microsoft.com/office/drawing/2014/main" id="{6252DB7C-1D7B-43F6-BA53-08747B7BB4E9}"/>
              </a:ext>
            </a:extLst>
          </p:cNvPr>
          <p:cNvSpPr/>
          <p:nvPr/>
        </p:nvSpPr>
        <p:spPr>
          <a:xfrm>
            <a:off x="8370367" y="2699501"/>
            <a:ext cx="2089799" cy="8752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L</a:t>
            </a:r>
            <a:r>
              <a:rPr kumimoji="0" lang="en-US" sz="20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abels</a:t>
            </a:r>
            <a:r>
              <a:rPr kumimoji="0" 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t</a:t>
            </a:r>
            <a:r>
              <a:rPr lang="en-US" sz="2000" dirty="0" err="1">
                <a:solidFill>
                  <a:srgbClr val="000000"/>
                </a:solidFill>
                <a:latin typeface="微软雅黑" panose="020B0503020204020204" pitchFamily="34" charset="-122"/>
                <a:ea typeface="微软雅黑" panose="020B0503020204020204" pitchFamily="34" charset="-122"/>
                <a:cs typeface="Calibri" panose="020F0502020204030204" pitchFamily="34" charset="0"/>
              </a:rPr>
              <a:t>arget</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 </a:t>
            </a:r>
            <a:r>
              <a:rPr lang="en-US" altLang="zh-CN" sz="2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s</a:t>
            </a:r>
            <a:r>
              <a:rPr kumimoji="0" lang="en-US" altLang="zh-CN" sz="20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ystem</a:t>
            </a:r>
            <a:endParaRPr kumimoji="0" 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50" name="直接箭头连接符 49">
            <a:extLst>
              <a:ext uri="{FF2B5EF4-FFF2-40B4-BE49-F238E27FC236}">
                <a16:creationId xmlns:a16="http://schemas.microsoft.com/office/drawing/2014/main" id="{E7D45184-893C-4442-A9E0-8F299D9E8784}"/>
              </a:ext>
            </a:extLst>
          </p:cNvPr>
          <p:cNvCxnSpPr>
            <a:cxnSpLocks/>
            <a:stCxn id="48" idx="2"/>
            <a:endCxn id="38" idx="0"/>
          </p:cNvCxnSpPr>
          <p:nvPr/>
        </p:nvCxnSpPr>
        <p:spPr>
          <a:xfrm>
            <a:off x="3353399" y="2279553"/>
            <a:ext cx="0" cy="419948"/>
          </a:xfrm>
          <a:prstGeom prst="straightConnector1">
            <a:avLst/>
          </a:prstGeom>
          <a:ln w="38100">
            <a:solidFill>
              <a:schemeClr val="tx1"/>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E135527E-7B3C-4DDF-9291-4C8C3A92FBCD}"/>
              </a:ext>
            </a:extLst>
          </p:cNvPr>
          <p:cNvCxnSpPr>
            <a:cxnSpLocks/>
            <a:stCxn id="49" idx="1"/>
            <a:endCxn id="39" idx="3"/>
          </p:cNvCxnSpPr>
          <p:nvPr/>
        </p:nvCxnSpPr>
        <p:spPr>
          <a:xfrm flipH="1">
            <a:off x="7729748" y="3137145"/>
            <a:ext cx="640619" cy="0"/>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019C1610-0DCB-4B75-89C9-378F49500DA9}"/>
              </a:ext>
            </a:extLst>
          </p:cNvPr>
          <p:cNvCxnSpPr>
            <a:cxnSpLocks/>
            <a:stCxn id="48" idx="3"/>
            <a:endCxn id="40" idx="1"/>
          </p:cNvCxnSpPr>
          <p:nvPr/>
        </p:nvCxnSpPr>
        <p:spPr>
          <a:xfrm flipV="1">
            <a:off x="4338472" y="1899775"/>
            <a:ext cx="868111" cy="1"/>
          </a:xfrm>
          <a:prstGeom prst="straightConnector1">
            <a:avLst/>
          </a:prstGeom>
          <a:ln w="38100">
            <a:solidFill>
              <a:schemeClr val="tx1"/>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A3664AC1-ACA2-4A58-926F-C5FEEF8E832F}"/>
              </a:ext>
            </a:extLst>
          </p:cNvPr>
          <p:cNvCxnSpPr>
            <a:cxnSpLocks/>
            <a:stCxn id="38" idx="3"/>
            <a:endCxn id="39" idx="1"/>
          </p:cNvCxnSpPr>
          <p:nvPr/>
        </p:nvCxnSpPr>
        <p:spPr>
          <a:xfrm>
            <a:off x="4398306" y="3137145"/>
            <a:ext cx="1241627" cy="0"/>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DD32261B-B0F4-4E55-83C7-4C16C9D688C5}"/>
              </a:ext>
            </a:extLst>
          </p:cNvPr>
          <p:cNvCxnSpPr>
            <a:cxnSpLocks/>
          </p:cNvCxnSpPr>
          <p:nvPr/>
        </p:nvCxnSpPr>
        <p:spPr>
          <a:xfrm flipV="1">
            <a:off x="4380873" y="2312272"/>
            <a:ext cx="809695" cy="364245"/>
          </a:xfrm>
          <a:prstGeom prst="straightConnector1">
            <a:avLst/>
          </a:prstGeom>
          <a:ln w="38100">
            <a:solidFill>
              <a:schemeClr val="tx1"/>
            </a:solidFill>
            <a:prstDash val="sysDash"/>
            <a:headEnd type="arrow" w="lg" len="med"/>
            <a:tailEnd type="none" w="lg" len="lg"/>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6209DA1F-C8E7-49D2-9B2A-4FB47E8BA9FE}"/>
              </a:ext>
            </a:extLst>
          </p:cNvPr>
          <p:cNvCxnSpPr>
            <a:cxnSpLocks/>
          </p:cNvCxnSpPr>
          <p:nvPr/>
        </p:nvCxnSpPr>
        <p:spPr>
          <a:xfrm flipV="1">
            <a:off x="2747122" y="5988917"/>
            <a:ext cx="416393" cy="1580"/>
          </a:xfrm>
          <a:prstGeom prst="straightConnector1">
            <a:avLst/>
          </a:prstGeom>
          <a:ln w="38100">
            <a:solidFill>
              <a:schemeClr val="tx1"/>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F3F93F1D-E569-4A19-B4FE-BDA3E6D408AE}"/>
              </a:ext>
            </a:extLst>
          </p:cNvPr>
          <p:cNvCxnSpPr>
            <a:cxnSpLocks/>
          </p:cNvCxnSpPr>
          <p:nvPr/>
        </p:nvCxnSpPr>
        <p:spPr>
          <a:xfrm flipV="1">
            <a:off x="6512989" y="5987337"/>
            <a:ext cx="416393" cy="1580"/>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75F9DA0-C7E4-414A-951D-CDDE904EE2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2693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down)">
                                      <p:cBhvr>
                                        <p:cTn id="26" dur="500"/>
                                        <p:tgtEl>
                                          <p:spTgt spid="5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91971D8-7E2B-4F76-B1DA-47FDC0FBFEA8}"/>
              </a:ext>
            </a:extLst>
          </p:cNvPr>
          <p:cNvSpPr>
            <a:spLocks noGrp="1"/>
          </p:cNvSpPr>
          <p:nvPr>
            <p:ph type="body" sz="quarter" idx="13"/>
          </p:nvPr>
        </p:nvSpPr>
        <p:spPr/>
        <p:txBody>
          <a:bodyPr/>
          <a:lstStyle/>
          <a:p>
            <a:r>
              <a:rPr lang="en-US" altLang="zh-CN" dirty="0">
                <a:latin typeface="Comic Sans MS" panose="030F0702030302020204" pitchFamily="66" charset="0"/>
              </a:rPr>
              <a:t>Framework of </a:t>
            </a:r>
            <a:r>
              <a:rPr lang="en-US" altLang="zh-CN" dirty="0" err="1">
                <a:latin typeface="Comic Sans MS" panose="030F0702030302020204" pitchFamily="66" charset="0"/>
              </a:rPr>
              <a:t>LogTransfer</a:t>
            </a:r>
            <a:endParaRPr lang="zh-CN" altLang="en-US" dirty="0">
              <a:latin typeface="Comic Sans MS" panose="030F0702030302020204" pitchFamily="66" charset="0"/>
            </a:endParaRPr>
          </a:p>
          <a:p>
            <a:endParaRPr lang="zh-CN" altLang="en-US" dirty="0"/>
          </a:p>
        </p:txBody>
      </p:sp>
      <p:sp>
        <p:nvSpPr>
          <p:cNvPr id="18" name="文本占位符 17">
            <a:extLst>
              <a:ext uri="{FF2B5EF4-FFF2-40B4-BE49-F238E27FC236}">
                <a16:creationId xmlns:a16="http://schemas.microsoft.com/office/drawing/2014/main" id="{E5BC1171-F33B-469D-8E1C-76D4621E2EC7}"/>
              </a:ext>
            </a:extLst>
          </p:cNvPr>
          <p:cNvSpPr>
            <a:spLocks noGrp="1"/>
          </p:cNvSpPr>
          <p:nvPr>
            <p:ph type="body" sz="quarter" idx="14"/>
          </p:nvPr>
        </p:nvSpPr>
        <p:spPr/>
        <p:txBody>
          <a:bodyPr/>
          <a:lstStyle/>
          <a:p>
            <a:endParaRPr lang="zh-CN" altLang="en-US" dirty="0"/>
          </a:p>
        </p:txBody>
      </p:sp>
      <p:sp>
        <p:nvSpPr>
          <p:cNvPr id="4" name="灯片编号占位符 3">
            <a:extLst>
              <a:ext uri="{FF2B5EF4-FFF2-40B4-BE49-F238E27FC236}">
                <a16:creationId xmlns:a16="http://schemas.microsoft.com/office/drawing/2014/main" id="{232466BD-BBF3-4469-8528-67582BAF77B7}"/>
              </a:ext>
            </a:extLst>
          </p:cNvPr>
          <p:cNvSpPr>
            <a:spLocks noGrp="1"/>
          </p:cNvSpPr>
          <p:nvPr>
            <p:ph type="sldNum" sz="quarter" idx="12"/>
          </p:nvPr>
        </p:nvSpPr>
        <p:spPr/>
        <p:txBody>
          <a:bodyPr/>
          <a:lstStyle/>
          <a:p>
            <a:fld id="{C33509E8-EDB3-4BFB-9C63-B01D176D4351}" type="slidenum">
              <a:rPr lang="ko-KR" altLang="en-US" smtClean="0"/>
              <a:pPr/>
              <a:t>16</a:t>
            </a:fld>
            <a:endParaRPr lang="ko-KR" altLang="en-US"/>
          </a:p>
        </p:txBody>
      </p:sp>
      <p:sp>
        <p:nvSpPr>
          <p:cNvPr id="5" name="日期占位符 4">
            <a:extLst>
              <a:ext uri="{FF2B5EF4-FFF2-40B4-BE49-F238E27FC236}">
                <a16:creationId xmlns:a16="http://schemas.microsoft.com/office/drawing/2014/main" id="{D779A89D-4ADA-47DB-AE43-65AE3AB4BED2}"/>
              </a:ext>
            </a:extLst>
          </p:cNvPr>
          <p:cNvSpPr>
            <a:spLocks noGrp="1"/>
          </p:cNvSpPr>
          <p:nvPr>
            <p:ph type="dt" sz="half" idx="15"/>
          </p:nvPr>
        </p:nvSpPr>
        <p:spPr/>
        <p:txBody>
          <a:bodyPr/>
          <a:lstStyle/>
          <a:p>
            <a:fld id="{301C114E-2DD0-4C2E-8C2B-E781F0116029}" type="datetime1">
              <a:rPr lang="zh-CN" altLang="en-US" smtClean="0"/>
              <a:t>2020/11/9</a:t>
            </a:fld>
            <a:endParaRPr lang="zh-CN" altLang="en-US"/>
          </a:p>
        </p:txBody>
      </p:sp>
      <p:sp>
        <p:nvSpPr>
          <p:cNvPr id="7" name="Rounded Rectangle 4">
            <a:extLst>
              <a:ext uri="{FF2B5EF4-FFF2-40B4-BE49-F238E27FC236}">
                <a16:creationId xmlns:a16="http://schemas.microsoft.com/office/drawing/2014/main" id="{73127610-958A-41B0-906B-E43A51DC2CDB}"/>
              </a:ext>
            </a:extLst>
          </p:cNvPr>
          <p:cNvSpPr/>
          <p:nvPr/>
        </p:nvSpPr>
        <p:spPr>
          <a:xfrm>
            <a:off x="6384863" y="2194038"/>
            <a:ext cx="2089815" cy="87632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Target LSTM networks</a:t>
            </a:r>
            <a:endParaRPr lang="en-US" sz="20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Rounded Rectangle 4">
            <a:extLst>
              <a:ext uri="{FF2B5EF4-FFF2-40B4-BE49-F238E27FC236}">
                <a16:creationId xmlns:a16="http://schemas.microsoft.com/office/drawing/2014/main" id="{555698B5-F41C-4F17-AFAB-3977178A1F44}"/>
              </a:ext>
            </a:extLst>
          </p:cNvPr>
          <p:cNvSpPr/>
          <p:nvPr/>
        </p:nvSpPr>
        <p:spPr>
          <a:xfrm>
            <a:off x="5951514" y="3802644"/>
            <a:ext cx="2956514" cy="876326"/>
          </a:xfrm>
          <a:prstGeom prst="roundRect">
            <a:avLst/>
          </a:prstGeom>
          <a:no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Shared fully connected networks</a:t>
            </a:r>
          </a:p>
        </p:txBody>
      </p:sp>
      <p:sp>
        <p:nvSpPr>
          <p:cNvPr id="9" name="Document 9">
            <a:extLst>
              <a:ext uri="{FF2B5EF4-FFF2-40B4-BE49-F238E27FC236}">
                <a16:creationId xmlns:a16="http://schemas.microsoft.com/office/drawing/2014/main" id="{97496E23-FC80-4C51-AC49-7A97E5476C03}"/>
              </a:ext>
            </a:extLst>
          </p:cNvPr>
          <p:cNvSpPr/>
          <p:nvPr/>
        </p:nvSpPr>
        <p:spPr>
          <a:xfrm>
            <a:off x="2453121" y="3802644"/>
            <a:ext cx="2801074" cy="1122744"/>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Template vector sequences</a:t>
            </a:r>
          </a:p>
        </p:txBody>
      </p:sp>
      <p:sp>
        <p:nvSpPr>
          <p:cNvPr id="10" name="流程图: 资料带 9">
            <a:extLst>
              <a:ext uri="{FF2B5EF4-FFF2-40B4-BE49-F238E27FC236}">
                <a16:creationId xmlns:a16="http://schemas.microsoft.com/office/drawing/2014/main" id="{FCBC41AD-F4B7-457E-93AE-2E3BB8F921BB}"/>
              </a:ext>
            </a:extLst>
          </p:cNvPr>
          <p:cNvSpPr/>
          <p:nvPr/>
        </p:nvSpPr>
        <p:spPr>
          <a:xfrm>
            <a:off x="6314116" y="5240337"/>
            <a:ext cx="2231310" cy="964398"/>
          </a:xfrm>
          <a:prstGeom prst="flowChartPunchedTap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pitchFamily="34" charset="-122"/>
                <a:ea typeface="微软雅黑" panose="020B0503020204020204" pitchFamily="34" charset="-122"/>
              </a:rPr>
              <a:t>Anomaly detection result</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1" name="Document 9">
            <a:extLst>
              <a:ext uri="{FF2B5EF4-FFF2-40B4-BE49-F238E27FC236}">
                <a16:creationId xmlns:a16="http://schemas.microsoft.com/office/drawing/2014/main" id="{A962D170-A881-4F3C-8D06-7CA195379B92}"/>
              </a:ext>
            </a:extLst>
          </p:cNvPr>
          <p:cNvSpPr/>
          <p:nvPr/>
        </p:nvSpPr>
        <p:spPr>
          <a:xfrm>
            <a:off x="2443182" y="2194038"/>
            <a:ext cx="2801074" cy="1122744"/>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New logs of target system</a:t>
            </a:r>
          </a:p>
        </p:txBody>
      </p:sp>
      <p:cxnSp>
        <p:nvCxnSpPr>
          <p:cNvPr id="12" name="直接箭头连接符 11">
            <a:extLst>
              <a:ext uri="{FF2B5EF4-FFF2-40B4-BE49-F238E27FC236}">
                <a16:creationId xmlns:a16="http://schemas.microsoft.com/office/drawing/2014/main" id="{CF7B82EA-D253-4BED-8FD1-1527696C764B}"/>
              </a:ext>
            </a:extLst>
          </p:cNvPr>
          <p:cNvCxnSpPr>
            <a:cxnSpLocks/>
            <a:stCxn id="9" idx="3"/>
            <a:endCxn id="7" idx="1"/>
          </p:cNvCxnSpPr>
          <p:nvPr/>
        </p:nvCxnSpPr>
        <p:spPr>
          <a:xfrm flipV="1">
            <a:off x="5254195" y="2632199"/>
            <a:ext cx="1130668" cy="1731817"/>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E87B42A6-8498-423C-A79D-20970A384990}"/>
              </a:ext>
            </a:extLst>
          </p:cNvPr>
          <p:cNvCxnSpPr>
            <a:cxnSpLocks/>
            <a:stCxn id="11" idx="2"/>
            <a:endCxn id="9" idx="0"/>
          </p:cNvCxnSpPr>
          <p:nvPr/>
        </p:nvCxnSpPr>
        <p:spPr>
          <a:xfrm>
            <a:off x="3843719" y="3242556"/>
            <a:ext cx="9939" cy="560088"/>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6DAD2CCA-B065-4951-B4D8-8054AB880AB1}"/>
              </a:ext>
            </a:extLst>
          </p:cNvPr>
          <p:cNvCxnSpPr>
            <a:cxnSpLocks/>
            <a:stCxn id="7" idx="2"/>
            <a:endCxn id="8" idx="0"/>
          </p:cNvCxnSpPr>
          <p:nvPr/>
        </p:nvCxnSpPr>
        <p:spPr>
          <a:xfrm>
            <a:off x="7429771" y="3070359"/>
            <a:ext cx="0" cy="732285"/>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FD5B1DBF-9BFD-4561-B860-EEA3D42567F9}"/>
              </a:ext>
            </a:extLst>
          </p:cNvPr>
          <p:cNvCxnSpPr>
            <a:cxnSpLocks/>
            <a:stCxn id="8" idx="2"/>
            <a:endCxn id="10" idx="0"/>
          </p:cNvCxnSpPr>
          <p:nvPr/>
        </p:nvCxnSpPr>
        <p:spPr>
          <a:xfrm>
            <a:off x="7429771" y="4678970"/>
            <a:ext cx="0" cy="657807"/>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3" name="图示 2">
            <a:extLst>
              <a:ext uri="{FF2B5EF4-FFF2-40B4-BE49-F238E27FC236}">
                <a16:creationId xmlns:a16="http://schemas.microsoft.com/office/drawing/2014/main" id="{04739A71-BC5C-4430-9A4E-A615EDE558FA}"/>
              </a:ext>
            </a:extLst>
          </p:cNvPr>
          <p:cNvGraphicFramePr/>
          <p:nvPr>
            <p:extLst>
              <p:ext uri="{D42A27DB-BD31-4B8C-83A1-F6EECF244321}">
                <p14:modId xmlns:p14="http://schemas.microsoft.com/office/powerpoint/2010/main" val="713484373"/>
              </p:ext>
            </p:extLst>
          </p:nvPr>
        </p:nvGraphicFramePr>
        <p:xfrm>
          <a:off x="450375" y="1422153"/>
          <a:ext cx="5645625"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FF2B5EF4-FFF2-40B4-BE49-F238E27FC236}">
                <a16:creationId xmlns:a16="http://schemas.microsoft.com/office/drawing/2014/main" id="{F58E14BB-812D-43AB-8D55-578AAF10EBC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232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3A3F8DE-3492-49E9-9F11-02F566EC63C4}"/>
              </a:ext>
            </a:extLst>
          </p:cNvPr>
          <p:cNvSpPr>
            <a:spLocks noGrp="1"/>
          </p:cNvSpPr>
          <p:nvPr>
            <p:ph type="body" sz="quarter" idx="13"/>
          </p:nvPr>
        </p:nvSpPr>
        <p:spPr/>
        <p:txBody>
          <a:bodyPr/>
          <a:lstStyle/>
          <a:p>
            <a:r>
              <a:rPr lang="en-US" altLang="zh-CN" dirty="0">
                <a:latin typeface="Comic Sans MS" panose="030F0702030302020204" pitchFamily="66" charset="0"/>
              </a:rPr>
              <a:t>Dataset introduction</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2779CBBF-71A5-441D-A2F9-2EF94878F6CD}"/>
              </a:ext>
            </a:extLst>
          </p:cNvPr>
          <p:cNvSpPr>
            <a:spLocks noGrp="1"/>
          </p:cNvSpPr>
          <p:nvPr>
            <p:ph type="sldNum" sz="quarter" idx="12"/>
          </p:nvPr>
        </p:nvSpPr>
        <p:spPr/>
        <p:txBody>
          <a:bodyPr/>
          <a:lstStyle/>
          <a:p>
            <a:fld id="{C33509E8-EDB3-4BFB-9C63-B01D176D4351}" type="slidenum">
              <a:rPr lang="ko-KR" altLang="en-US" smtClean="0">
                <a:latin typeface="Comic Sans MS" panose="030F0702030302020204" pitchFamily="66" charset="0"/>
              </a:rPr>
              <a:pPr/>
              <a:t>17</a:t>
            </a:fld>
            <a:endParaRPr lang="ko-KR" altLang="en-US">
              <a:latin typeface="Comic Sans MS" panose="030F0702030302020204" pitchFamily="66" charset="0"/>
            </a:endParaRPr>
          </a:p>
        </p:txBody>
      </p:sp>
      <p:sp>
        <p:nvSpPr>
          <p:cNvPr id="5" name="日期占位符 4">
            <a:extLst>
              <a:ext uri="{FF2B5EF4-FFF2-40B4-BE49-F238E27FC236}">
                <a16:creationId xmlns:a16="http://schemas.microsoft.com/office/drawing/2014/main" id="{ED3FA472-A314-4DD2-B5D1-72D6A0A2CD96}"/>
              </a:ext>
            </a:extLst>
          </p:cNvPr>
          <p:cNvSpPr>
            <a:spLocks noGrp="1"/>
          </p:cNvSpPr>
          <p:nvPr>
            <p:ph type="dt" sz="half" idx="15"/>
          </p:nvPr>
        </p:nvSpPr>
        <p:spPr/>
        <p:txBody>
          <a:bodyPr/>
          <a:lstStyle/>
          <a:p>
            <a:fld id="{68CDBE00-B525-4EA4-A491-35D0BDEFF6F2}" type="datetime1">
              <a:rPr lang="zh-CN" altLang="en-US" smtClean="0">
                <a:latin typeface="Comic Sans MS" panose="030F0702030302020204" pitchFamily="66" charset="0"/>
              </a:rPr>
              <a:t>2020/11/9</a:t>
            </a:fld>
            <a:endParaRPr lang="zh-CN" altLang="en-US">
              <a:latin typeface="Comic Sans MS" panose="030F0702030302020204" pitchFamily="66" charset="0"/>
            </a:endParaRPr>
          </a:p>
        </p:txBody>
      </p:sp>
      <p:graphicFrame>
        <p:nvGraphicFramePr>
          <p:cNvPr id="3" name="图示 2">
            <a:extLst>
              <a:ext uri="{FF2B5EF4-FFF2-40B4-BE49-F238E27FC236}">
                <a16:creationId xmlns:a16="http://schemas.microsoft.com/office/drawing/2014/main" id="{D7C91E2C-C790-4F19-B4B6-913F9716BD24}"/>
              </a:ext>
            </a:extLst>
          </p:cNvPr>
          <p:cNvGraphicFramePr/>
          <p:nvPr>
            <p:extLst>
              <p:ext uri="{D42A27DB-BD31-4B8C-83A1-F6EECF244321}">
                <p14:modId xmlns:p14="http://schemas.microsoft.com/office/powerpoint/2010/main" val="1473372710"/>
              </p:ext>
            </p:extLst>
          </p:nvPr>
        </p:nvGraphicFramePr>
        <p:xfrm>
          <a:off x="148328" y="1373426"/>
          <a:ext cx="8396423" cy="101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表格 8">
            <a:extLst>
              <a:ext uri="{FF2B5EF4-FFF2-40B4-BE49-F238E27FC236}">
                <a16:creationId xmlns:a16="http://schemas.microsoft.com/office/drawing/2014/main" id="{4FBA4113-25AB-4EAB-9DB7-DFAFA97F0331}"/>
              </a:ext>
            </a:extLst>
          </p:cNvPr>
          <p:cNvGraphicFramePr>
            <a:graphicFrameLocks noGrp="1"/>
          </p:cNvGraphicFramePr>
          <p:nvPr>
            <p:extLst>
              <p:ext uri="{D42A27DB-BD31-4B8C-83A1-F6EECF244321}">
                <p14:modId xmlns:p14="http://schemas.microsoft.com/office/powerpoint/2010/main" val="3344619045"/>
              </p:ext>
            </p:extLst>
          </p:nvPr>
        </p:nvGraphicFramePr>
        <p:xfrm>
          <a:off x="316323" y="2605460"/>
          <a:ext cx="11268420" cy="2641600"/>
        </p:xfrm>
        <a:graphic>
          <a:graphicData uri="http://schemas.openxmlformats.org/drawingml/2006/table">
            <a:tbl>
              <a:tblPr firstRow="1" bandRow="1">
                <a:tableStyleId>{5C22544A-7EE6-4342-B048-85BDC9FD1C3A}</a:tableStyleId>
              </a:tblPr>
              <a:tblGrid>
                <a:gridCol w="2170430">
                  <a:extLst>
                    <a:ext uri="{9D8B030D-6E8A-4147-A177-3AD203B41FA5}">
                      <a16:colId xmlns:a16="http://schemas.microsoft.com/office/drawing/2014/main" val="3507924843"/>
                    </a:ext>
                  </a:extLst>
                </a:gridCol>
                <a:gridCol w="1730648">
                  <a:extLst>
                    <a:ext uri="{9D8B030D-6E8A-4147-A177-3AD203B41FA5}">
                      <a16:colId xmlns:a16="http://schemas.microsoft.com/office/drawing/2014/main" val="1900554883"/>
                    </a:ext>
                  </a:extLst>
                </a:gridCol>
                <a:gridCol w="1875840">
                  <a:extLst>
                    <a:ext uri="{9D8B030D-6E8A-4147-A177-3AD203B41FA5}">
                      <a16:colId xmlns:a16="http://schemas.microsoft.com/office/drawing/2014/main" val="118558760"/>
                    </a:ext>
                  </a:extLst>
                </a:gridCol>
                <a:gridCol w="1185680">
                  <a:extLst>
                    <a:ext uri="{9D8B030D-6E8A-4147-A177-3AD203B41FA5}">
                      <a16:colId xmlns:a16="http://schemas.microsoft.com/office/drawing/2014/main" val="1472813035"/>
                    </a:ext>
                  </a:extLst>
                </a:gridCol>
                <a:gridCol w="2262909">
                  <a:extLst>
                    <a:ext uri="{9D8B030D-6E8A-4147-A177-3AD203B41FA5}">
                      <a16:colId xmlns:a16="http://schemas.microsoft.com/office/drawing/2014/main" val="1748739759"/>
                    </a:ext>
                  </a:extLst>
                </a:gridCol>
                <a:gridCol w="2042913">
                  <a:extLst>
                    <a:ext uri="{9D8B030D-6E8A-4147-A177-3AD203B41FA5}">
                      <a16:colId xmlns:a16="http://schemas.microsoft.com/office/drawing/2014/main" val="1963994213"/>
                    </a:ext>
                  </a:extLst>
                </a:gridCol>
              </a:tblGrid>
              <a:tr h="370840">
                <a:tc>
                  <a:txBody>
                    <a:bodyPr/>
                    <a:lstStyle/>
                    <a:p>
                      <a:pPr algn="ctr"/>
                      <a:r>
                        <a:rPr lang="en-US" altLang="zh-CN" sz="1600" b="0" i="0" u="none" strike="noStrike" kern="1200" baseline="0" dirty="0">
                          <a:solidFill>
                            <a:schemeClr val="lt1"/>
                          </a:solidFill>
                          <a:latin typeface="+mn-lt"/>
                          <a:ea typeface="+mn-ea"/>
                          <a:cs typeface="+mn-cs"/>
                        </a:rPr>
                        <a:t>Source of dataset</a:t>
                      </a:r>
                      <a:endParaRPr lang="zh-CN" altLang="en-US" sz="1600" dirty="0"/>
                    </a:p>
                  </a:txBody>
                  <a:tcPr/>
                </a:tc>
                <a:tc>
                  <a:txBody>
                    <a:bodyPr/>
                    <a:lstStyle/>
                    <a:p>
                      <a:pPr algn="ctr"/>
                      <a:r>
                        <a:rPr lang="en-US" altLang="zh-CN" sz="1600" b="0" i="0" u="none" strike="noStrike" kern="1200" baseline="0" dirty="0">
                          <a:solidFill>
                            <a:schemeClr val="lt1"/>
                          </a:solidFill>
                          <a:latin typeface="+mn-lt"/>
                          <a:ea typeface="+mn-ea"/>
                          <a:cs typeface="+mn-cs"/>
                        </a:rPr>
                        <a:t>Type of system</a:t>
                      </a:r>
                      <a:endParaRPr lang="zh-CN" altLang="en-US" sz="1600" dirty="0"/>
                    </a:p>
                  </a:txBody>
                  <a:tcPr/>
                </a:tc>
                <a:tc>
                  <a:txBody>
                    <a:bodyPr/>
                    <a:lstStyle/>
                    <a:p>
                      <a:pPr algn="ctr"/>
                      <a:r>
                        <a:rPr lang="en-US" altLang="zh-CN" sz="1600" b="0" i="0" u="none" strike="noStrike" kern="1200" baseline="0" dirty="0">
                          <a:solidFill>
                            <a:schemeClr val="lt1"/>
                          </a:solidFill>
                          <a:latin typeface="+mn-lt"/>
                          <a:ea typeface="+mn-ea"/>
                          <a:cs typeface="+mn-cs"/>
                        </a:rPr>
                        <a:t>Source of labels</a:t>
                      </a:r>
                      <a:endParaRPr lang="zh-CN" altLang="en-US" sz="1600" dirty="0"/>
                    </a:p>
                  </a:txBody>
                  <a:tcPr/>
                </a:tc>
                <a:tc>
                  <a:txBody>
                    <a:bodyPr/>
                    <a:lstStyle/>
                    <a:p>
                      <a:pPr algn="ctr"/>
                      <a:r>
                        <a:rPr lang="en-US" altLang="zh-CN" sz="1600" b="0" i="0" u="none" strike="noStrike" kern="1200" baseline="0" dirty="0">
                          <a:solidFill>
                            <a:schemeClr val="lt1"/>
                          </a:solidFill>
                          <a:latin typeface="+mn-lt"/>
                          <a:ea typeface="+mn-ea"/>
                          <a:cs typeface="+mn-cs"/>
                        </a:rPr>
                        <a:t># chunks</a:t>
                      </a:r>
                      <a:endParaRPr lang="zh-CN" altLang="en-US" sz="1600" dirty="0"/>
                    </a:p>
                  </a:txBody>
                  <a:tcPr/>
                </a:tc>
                <a:tc>
                  <a:txBody>
                    <a:bodyPr/>
                    <a:lstStyle/>
                    <a:p>
                      <a:pPr algn="ctr"/>
                      <a:r>
                        <a:rPr lang="en-US" altLang="zh-CN" sz="1600" b="0" i="0" u="none" strike="noStrike" kern="1200" baseline="0" dirty="0">
                          <a:solidFill>
                            <a:schemeClr val="lt1"/>
                          </a:solidFill>
                          <a:latin typeface="+mn-lt"/>
                          <a:ea typeface="+mn-ea"/>
                          <a:cs typeface="+mn-cs"/>
                        </a:rPr>
                        <a:t># anomalous chunks</a:t>
                      </a:r>
                      <a:endParaRPr lang="zh-CN" altLang="en-US" sz="1600" dirty="0"/>
                    </a:p>
                  </a:txBody>
                  <a:tcPr/>
                </a:tc>
                <a:tc>
                  <a:txBody>
                    <a:bodyPr/>
                    <a:lstStyle/>
                    <a:p>
                      <a:pPr algn="ctr"/>
                      <a:r>
                        <a:rPr lang="en-US" altLang="zh-CN" sz="1600" b="0" i="0" u="none" strike="noStrike" kern="1200" baseline="0" dirty="0">
                          <a:solidFill>
                            <a:schemeClr val="lt1"/>
                          </a:solidFill>
                          <a:latin typeface="+mn-lt"/>
                          <a:ea typeface="+mn-ea"/>
                          <a:cs typeface="+mn-cs"/>
                        </a:rPr>
                        <a:t># switches/log files</a:t>
                      </a:r>
                      <a:endParaRPr lang="zh-CN" altLang="en-US" sz="1600" dirty="0"/>
                    </a:p>
                  </a:txBody>
                  <a:tcPr/>
                </a:tc>
                <a:extLst>
                  <a:ext uri="{0D108BD9-81ED-4DB2-BD59-A6C34878D82A}">
                    <a16:rowId xmlns:a16="http://schemas.microsoft.com/office/drawing/2014/main" val="4198059020"/>
                  </a:ext>
                </a:extLst>
              </a:tr>
              <a:tr h="370840">
                <a:tc rowSpan="3">
                  <a:txBody>
                    <a:bodyPr/>
                    <a:lstStyle/>
                    <a:p>
                      <a:pPr algn="ctr"/>
                      <a:r>
                        <a:rPr lang="en-US" altLang="zh-CN" sz="1600" b="0" i="0" u="none" strike="noStrike" kern="1200" baseline="0" dirty="0">
                          <a:solidFill>
                            <a:schemeClr val="tx1"/>
                          </a:solidFill>
                          <a:latin typeface="+mn-lt"/>
                          <a:ea typeface="+mn-ea"/>
                          <a:cs typeface="+mn-cs"/>
                        </a:rPr>
                        <a:t>Switch</a:t>
                      </a:r>
                      <a:endParaRPr lang="zh-CN" altLang="en-US" sz="1600" b="0" i="0" u="none" strike="noStrike" kern="1200" baseline="0" dirty="0">
                        <a:solidFill>
                          <a:schemeClr val="tx1"/>
                        </a:solidFill>
                        <a:latin typeface="+mn-lt"/>
                        <a:ea typeface="+mn-ea"/>
                        <a:cs typeface="+mn-cs"/>
                      </a:endParaRPr>
                    </a:p>
                  </a:txBody>
                  <a:tcPr/>
                </a:tc>
                <a:tc>
                  <a:txBody>
                    <a:bodyPr/>
                    <a:lstStyle/>
                    <a:p>
                      <a:pPr algn="ctr"/>
                      <a:r>
                        <a:rPr lang="en-US" altLang="zh-CN" sz="1600" b="0" i="0" u="none" strike="noStrike" kern="1200" baseline="0" dirty="0">
                          <a:solidFill>
                            <a:schemeClr val="tx1"/>
                          </a:solidFill>
                          <a:latin typeface="+mn-lt"/>
                          <a:ea typeface="+mn-ea"/>
                          <a:cs typeface="+mn-cs"/>
                        </a:rPr>
                        <a:t>Type</a:t>
                      </a:r>
                      <a:r>
                        <a:rPr lang="en-US" altLang="zh-CN" sz="1600" b="0" i="0" u="none" strike="noStrike" kern="1200" baseline="0" dirty="0">
                          <a:solidFill>
                            <a:schemeClr val="dk1"/>
                          </a:solidFill>
                          <a:latin typeface="+mn-lt"/>
                          <a:ea typeface="+mn-ea"/>
                          <a:cs typeface="+mn-cs"/>
                        </a:rPr>
                        <a:t> A</a:t>
                      </a:r>
                      <a:endParaRPr lang="zh-CN" altLang="en-US" sz="1600" dirty="0"/>
                    </a:p>
                  </a:txBody>
                  <a:tcPr/>
                </a:tc>
                <a:tc rowSpan="3">
                  <a:txBody>
                    <a:bodyPr/>
                    <a:lstStyle/>
                    <a:p>
                      <a:pPr algn="ctr"/>
                      <a:r>
                        <a:rPr lang="en-US" altLang="zh-CN" sz="1600" b="0" i="0" u="none" strike="noStrike" kern="1200" baseline="0" dirty="0">
                          <a:solidFill>
                            <a:schemeClr val="dk1"/>
                          </a:solidFill>
                          <a:latin typeface="+mn-lt"/>
                          <a:ea typeface="+mn-ea"/>
                          <a:cs typeface="+mn-cs"/>
                        </a:rPr>
                        <a:t>Real-world anomalies</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2,345,646</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6,406</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22</a:t>
                      </a:r>
                      <a:endParaRPr lang="zh-CN" altLang="en-US" sz="1600" dirty="0"/>
                    </a:p>
                  </a:txBody>
                  <a:tcPr/>
                </a:tc>
                <a:extLst>
                  <a:ext uri="{0D108BD9-81ED-4DB2-BD59-A6C34878D82A}">
                    <a16:rowId xmlns:a16="http://schemas.microsoft.com/office/drawing/2014/main" val="1461915436"/>
                  </a:ext>
                </a:extLst>
              </a:tr>
              <a:tr h="370840">
                <a:tc vMerge="1">
                  <a:txBody>
                    <a:bodyPr/>
                    <a:lstStyle/>
                    <a:p>
                      <a:endParaRPr lang="zh-CN" altLang="en-US" dirty="0"/>
                    </a:p>
                  </a:txBody>
                  <a:tcPr/>
                </a:tc>
                <a:tc>
                  <a:txBody>
                    <a:bodyPr/>
                    <a:lstStyle/>
                    <a:p>
                      <a:pPr algn="ctr"/>
                      <a:r>
                        <a:rPr lang="en-US" altLang="zh-CN" sz="1600" b="0" i="0" u="none" strike="noStrike" kern="1200" baseline="0" dirty="0">
                          <a:solidFill>
                            <a:schemeClr val="dk1"/>
                          </a:solidFill>
                          <a:latin typeface="+mn-lt"/>
                          <a:ea typeface="+mn-ea"/>
                          <a:cs typeface="+mn-cs"/>
                        </a:rPr>
                        <a:t>Type B</a:t>
                      </a:r>
                      <a:endParaRPr lang="zh-CN" altLang="en-US" sz="1600" dirty="0"/>
                    </a:p>
                  </a:txBody>
                  <a:tcPr/>
                </a:tc>
                <a:tc vMerge="1">
                  <a:txBody>
                    <a:bodyPr/>
                    <a:lstStyle/>
                    <a:p>
                      <a:endParaRPr lang="zh-CN" altLang="en-US" sz="1800"/>
                    </a:p>
                  </a:txBody>
                  <a:tcPr/>
                </a:tc>
                <a:tc>
                  <a:txBody>
                    <a:bodyPr/>
                    <a:lstStyle/>
                    <a:p>
                      <a:pPr algn="ctr"/>
                      <a:r>
                        <a:rPr lang="en-US" altLang="zh-CN" sz="1600" b="0" i="0" u="none" strike="noStrike" kern="1200" baseline="0" dirty="0">
                          <a:solidFill>
                            <a:schemeClr val="dk1"/>
                          </a:solidFill>
                          <a:latin typeface="+mn-lt"/>
                          <a:ea typeface="+mn-ea"/>
                          <a:cs typeface="+mn-cs"/>
                        </a:rPr>
                        <a:t>49,946</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1,096</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14</a:t>
                      </a:r>
                      <a:endParaRPr lang="zh-CN" altLang="en-US" sz="1600" dirty="0"/>
                    </a:p>
                  </a:txBody>
                  <a:tcPr/>
                </a:tc>
                <a:extLst>
                  <a:ext uri="{0D108BD9-81ED-4DB2-BD59-A6C34878D82A}">
                    <a16:rowId xmlns:a16="http://schemas.microsoft.com/office/drawing/2014/main" val="289697486"/>
                  </a:ext>
                </a:extLst>
              </a:tr>
              <a:tr h="370840">
                <a:tc vMerge="1">
                  <a:txBody>
                    <a:bodyPr/>
                    <a:lstStyle/>
                    <a:p>
                      <a:endParaRPr lang="zh-CN" altLang="en-US" dirty="0"/>
                    </a:p>
                  </a:txBody>
                  <a:tcPr/>
                </a:tc>
                <a:tc>
                  <a:txBody>
                    <a:bodyPr/>
                    <a:lstStyle/>
                    <a:p>
                      <a:pPr algn="ctr"/>
                      <a:r>
                        <a:rPr lang="en-US" altLang="zh-CN" sz="1600" b="0" i="0" u="none" strike="noStrike" kern="1200" baseline="0" dirty="0">
                          <a:solidFill>
                            <a:schemeClr val="dk1"/>
                          </a:solidFill>
                          <a:latin typeface="+mn-lt"/>
                          <a:ea typeface="+mn-ea"/>
                          <a:cs typeface="+mn-cs"/>
                        </a:rPr>
                        <a:t>Type C</a:t>
                      </a:r>
                      <a:endParaRPr lang="zh-CN" altLang="en-US" sz="1600" dirty="0"/>
                    </a:p>
                  </a:txBody>
                  <a:tcPr/>
                </a:tc>
                <a:tc vMerge="1">
                  <a:txBody>
                    <a:bodyPr/>
                    <a:lstStyle/>
                    <a:p>
                      <a:endParaRPr lang="zh-CN" altLang="en-US" sz="1800" dirty="0"/>
                    </a:p>
                  </a:txBody>
                  <a:tcPr/>
                </a:tc>
                <a:tc>
                  <a:txBody>
                    <a:bodyPr/>
                    <a:lstStyle/>
                    <a:p>
                      <a:pPr algn="ctr"/>
                      <a:r>
                        <a:rPr lang="en-US" altLang="zh-CN" sz="1600" b="0" i="0" u="none" strike="noStrike" kern="1200" baseline="0" dirty="0">
                          <a:solidFill>
                            <a:schemeClr val="dk1"/>
                          </a:solidFill>
                          <a:latin typeface="+mn-lt"/>
                          <a:ea typeface="+mn-ea"/>
                          <a:cs typeface="+mn-cs"/>
                        </a:rPr>
                        <a:t>525,427</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4,939</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21</a:t>
                      </a:r>
                      <a:endParaRPr lang="zh-CN" altLang="en-US" sz="1600" dirty="0"/>
                    </a:p>
                  </a:txBody>
                  <a:tcPr/>
                </a:tc>
                <a:extLst>
                  <a:ext uri="{0D108BD9-81ED-4DB2-BD59-A6C34878D82A}">
                    <a16:rowId xmlns:a16="http://schemas.microsoft.com/office/drawing/2014/main" val="2637208667"/>
                  </a:ext>
                </a:extLst>
              </a:tr>
              <a:tr h="370840">
                <a:tc>
                  <a:txBody>
                    <a:bodyPr/>
                    <a:lstStyle/>
                    <a:p>
                      <a:pPr algn="ctr"/>
                      <a:r>
                        <a:rPr lang="en-US" altLang="zh-CN" sz="1600" b="0" i="0" u="none" strike="noStrike" kern="1200" baseline="0" dirty="0">
                          <a:solidFill>
                            <a:schemeClr val="dk1"/>
                          </a:solidFill>
                          <a:latin typeface="+mn-lt"/>
                          <a:ea typeface="+mn-ea"/>
                          <a:cs typeface="+mn-cs"/>
                        </a:rPr>
                        <a:t>Hadoop application</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PageRank &amp; </a:t>
                      </a:r>
                      <a:r>
                        <a:rPr lang="en-US" altLang="zh-CN" sz="1600" b="0" i="0" u="none" strike="noStrike" kern="1200" baseline="0" dirty="0" err="1">
                          <a:solidFill>
                            <a:schemeClr val="dk1"/>
                          </a:solidFill>
                          <a:latin typeface="+mn-lt"/>
                          <a:ea typeface="+mn-ea"/>
                          <a:cs typeface="+mn-cs"/>
                        </a:rPr>
                        <a:t>WordCount</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Manually injected</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121,878</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73,936</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1008</a:t>
                      </a:r>
                      <a:endParaRPr lang="zh-CN" altLang="en-US" sz="1600" dirty="0"/>
                    </a:p>
                  </a:txBody>
                  <a:tcPr/>
                </a:tc>
                <a:extLst>
                  <a:ext uri="{0D108BD9-81ED-4DB2-BD59-A6C34878D82A}">
                    <a16:rowId xmlns:a16="http://schemas.microsoft.com/office/drawing/2014/main" val="4185824970"/>
                  </a:ext>
                </a:extLst>
              </a:tr>
              <a:tr h="370840">
                <a:tc>
                  <a:txBody>
                    <a:bodyPr/>
                    <a:lstStyle/>
                    <a:p>
                      <a:pPr algn="ctr"/>
                      <a:r>
                        <a:rPr lang="en-US" altLang="zh-CN" sz="1600" b="0" i="0" u="none" strike="noStrike" kern="1200" baseline="0" dirty="0">
                          <a:solidFill>
                            <a:schemeClr val="dk1"/>
                          </a:solidFill>
                          <a:latin typeface="+mn-lt"/>
                          <a:ea typeface="+mn-ea"/>
                          <a:cs typeface="+mn-cs"/>
                        </a:rPr>
                        <a:t>Hadoop file system</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HDFS</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Real-world anomalies</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3,725,203</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108,024</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575,061</a:t>
                      </a:r>
                      <a:endParaRPr lang="zh-CN" altLang="en-US" sz="1600" dirty="0"/>
                    </a:p>
                  </a:txBody>
                  <a:tcPr/>
                </a:tc>
                <a:extLst>
                  <a:ext uri="{0D108BD9-81ED-4DB2-BD59-A6C34878D82A}">
                    <a16:rowId xmlns:a16="http://schemas.microsoft.com/office/drawing/2014/main" val="4051811130"/>
                  </a:ext>
                </a:extLst>
              </a:tr>
            </a:tbl>
          </a:graphicData>
        </a:graphic>
      </p:graphicFrame>
      <p:pic>
        <p:nvPicPr>
          <p:cNvPr id="6" name="Picture 2">
            <a:extLst>
              <a:ext uri="{FF2B5EF4-FFF2-40B4-BE49-F238E27FC236}">
                <a16:creationId xmlns:a16="http://schemas.microsoft.com/office/drawing/2014/main" id="{5556D6AB-BBC5-4011-8BE8-583401D12E5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744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2472DF6-69E0-46DF-A879-4308F6C29DF1}"/>
              </a:ext>
            </a:extLst>
          </p:cNvPr>
          <p:cNvSpPr>
            <a:spLocks noGrp="1"/>
          </p:cNvSpPr>
          <p:nvPr>
            <p:ph type="body" sz="quarter" idx="13"/>
          </p:nvPr>
        </p:nvSpPr>
        <p:spPr/>
        <p:txBody>
          <a:bodyPr/>
          <a:lstStyle/>
          <a:p>
            <a:r>
              <a:rPr lang="en-US" altLang="zh-CN" dirty="0">
                <a:latin typeface="Comic Sans MS" panose="030F0702030302020204" pitchFamily="66" charset="0"/>
              </a:rPr>
              <a:t>Overall Performance</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C46E59A3-1027-43D2-83DF-7A4B81289510}"/>
              </a:ext>
            </a:extLst>
          </p:cNvPr>
          <p:cNvSpPr>
            <a:spLocks noGrp="1"/>
          </p:cNvSpPr>
          <p:nvPr>
            <p:ph type="sldNum" sz="quarter" idx="12"/>
          </p:nvPr>
        </p:nvSpPr>
        <p:spPr/>
        <p:txBody>
          <a:bodyPr/>
          <a:lstStyle/>
          <a:p>
            <a:fld id="{C33509E8-EDB3-4BFB-9C63-B01D176D4351}" type="slidenum">
              <a:rPr lang="ko-KR" altLang="en-US" smtClean="0">
                <a:latin typeface="Comic Sans MS" panose="030F0702030302020204" pitchFamily="66" charset="0"/>
              </a:rPr>
              <a:pPr/>
              <a:t>18</a:t>
            </a:fld>
            <a:endParaRPr lang="ko-KR" altLang="en-US">
              <a:latin typeface="Comic Sans MS" panose="030F0702030302020204" pitchFamily="66" charset="0"/>
            </a:endParaRPr>
          </a:p>
        </p:txBody>
      </p:sp>
      <p:sp>
        <p:nvSpPr>
          <p:cNvPr id="5" name="日期占位符 4">
            <a:extLst>
              <a:ext uri="{FF2B5EF4-FFF2-40B4-BE49-F238E27FC236}">
                <a16:creationId xmlns:a16="http://schemas.microsoft.com/office/drawing/2014/main" id="{D0856B70-FF0C-4FBB-882D-6BCC6C9B3E9F}"/>
              </a:ext>
            </a:extLst>
          </p:cNvPr>
          <p:cNvSpPr>
            <a:spLocks noGrp="1"/>
          </p:cNvSpPr>
          <p:nvPr>
            <p:ph type="dt" sz="half" idx="15"/>
          </p:nvPr>
        </p:nvSpPr>
        <p:spPr/>
        <p:txBody>
          <a:bodyPr/>
          <a:lstStyle/>
          <a:p>
            <a:fld id="{9A1B97B6-9D65-43A8-A76D-81FE12A669DE}" type="datetime1">
              <a:rPr lang="zh-CN" altLang="en-US" smtClean="0">
                <a:latin typeface="Comic Sans MS" panose="030F0702030302020204" pitchFamily="66" charset="0"/>
              </a:rPr>
              <a:t>2020/11/9</a:t>
            </a:fld>
            <a:endParaRPr lang="zh-CN" altLang="en-US">
              <a:latin typeface="Comic Sans MS" panose="030F0702030302020204" pitchFamily="66" charset="0"/>
            </a:endParaRPr>
          </a:p>
        </p:txBody>
      </p:sp>
      <p:graphicFrame>
        <p:nvGraphicFramePr>
          <p:cNvPr id="3" name="图示 2">
            <a:extLst>
              <a:ext uri="{FF2B5EF4-FFF2-40B4-BE49-F238E27FC236}">
                <a16:creationId xmlns:a16="http://schemas.microsoft.com/office/drawing/2014/main" id="{366CF547-5046-4059-9C4A-739F09333853}"/>
              </a:ext>
            </a:extLst>
          </p:cNvPr>
          <p:cNvGraphicFramePr/>
          <p:nvPr>
            <p:extLst>
              <p:ext uri="{D42A27DB-BD31-4B8C-83A1-F6EECF244321}">
                <p14:modId xmlns:p14="http://schemas.microsoft.com/office/powerpoint/2010/main" val="1879606698"/>
              </p:ext>
            </p:extLst>
          </p:nvPr>
        </p:nvGraphicFramePr>
        <p:xfrm>
          <a:off x="409595" y="1487051"/>
          <a:ext cx="11372810"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a:extLst>
              <a:ext uri="{FF2B5EF4-FFF2-40B4-BE49-F238E27FC236}">
                <a16:creationId xmlns:a16="http://schemas.microsoft.com/office/drawing/2014/main" id="{78524291-2DF1-4506-8039-26FF65423771}"/>
              </a:ext>
            </a:extLst>
          </p:cNvPr>
          <p:cNvSpPr/>
          <p:nvPr/>
        </p:nvSpPr>
        <p:spPr>
          <a:xfrm>
            <a:off x="901162" y="5534321"/>
            <a:ext cx="4886274" cy="338554"/>
          </a:xfrm>
          <a:prstGeom prst="rect">
            <a:avLst/>
          </a:prstGeom>
        </p:spPr>
        <p:txBody>
          <a:bodyPr wrap="none">
            <a:spAutoFit/>
          </a:bodyPr>
          <a:lstStyle/>
          <a:p>
            <a:r>
              <a:rPr lang="en-US" altLang="zh-CN" sz="1600" dirty="0">
                <a:latin typeface="Comic Sans MS" panose="030F0702030302020204" pitchFamily="66" charset="0"/>
                <a:cs typeface="Calibri" panose="020F0502020204030204" pitchFamily="34" charset="0"/>
              </a:rPr>
              <a:t>Switch log A -&gt; Switch log B </a:t>
            </a:r>
            <a:r>
              <a:rPr lang="en-US" altLang="zh-CN" sz="1600" dirty="0">
                <a:solidFill>
                  <a:srgbClr val="000000"/>
                </a:solidFill>
                <a:latin typeface="Comic Sans MS" panose="030F0702030302020204" pitchFamily="66" charset="0"/>
                <a:cs typeface="Calibri" panose="020F0502020204030204" pitchFamily="34" charset="0"/>
              </a:rPr>
              <a:t>accuracy comparison</a:t>
            </a:r>
            <a:endParaRPr lang="zh-CN" altLang="en-US" sz="1600" dirty="0">
              <a:latin typeface="Comic Sans MS" panose="030F0702030302020204" pitchFamily="66" charset="0"/>
            </a:endParaRPr>
          </a:p>
        </p:txBody>
      </p:sp>
      <p:pic>
        <p:nvPicPr>
          <p:cNvPr id="7" name="图片 6">
            <a:extLst>
              <a:ext uri="{FF2B5EF4-FFF2-40B4-BE49-F238E27FC236}">
                <a16:creationId xmlns:a16="http://schemas.microsoft.com/office/drawing/2014/main" id="{8A016BDD-F2DD-4A9B-A2CA-26DA88014B21}"/>
              </a:ext>
            </a:extLst>
          </p:cNvPr>
          <p:cNvPicPr>
            <a:picLocks noChangeAspect="1"/>
          </p:cNvPicPr>
          <p:nvPr/>
        </p:nvPicPr>
        <p:blipFill>
          <a:blip r:embed="rId8"/>
          <a:stretch>
            <a:fillRect/>
          </a:stretch>
        </p:blipFill>
        <p:spPr>
          <a:xfrm>
            <a:off x="610932" y="2085775"/>
            <a:ext cx="5176504" cy="3443722"/>
          </a:xfrm>
          <a:prstGeom prst="rect">
            <a:avLst/>
          </a:prstGeom>
        </p:spPr>
      </p:pic>
      <p:pic>
        <p:nvPicPr>
          <p:cNvPr id="10" name="图片 9">
            <a:extLst>
              <a:ext uri="{FF2B5EF4-FFF2-40B4-BE49-F238E27FC236}">
                <a16:creationId xmlns:a16="http://schemas.microsoft.com/office/drawing/2014/main" id="{FE3ADEC5-1298-49C5-B2F1-4BA5740667FD}"/>
              </a:ext>
            </a:extLst>
          </p:cNvPr>
          <p:cNvPicPr>
            <a:picLocks noChangeAspect="1"/>
          </p:cNvPicPr>
          <p:nvPr/>
        </p:nvPicPr>
        <p:blipFill>
          <a:blip r:embed="rId9"/>
          <a:stretch>
            <a:fillRect/>
          </a:stretch>
        </p:blipFill>
        <p:spPr>
          <a:xfrm>
            <a:off x="6096000" y="2181960"/>
            <a:ext cx="5259236" cy="3448058"/>
          </a:xfrm>
          <a:prstGeom prst="rect">
            <a:avLst/>
          </a:prstGeom>
        </p:spPr>
      </p:pic>
      <p:sp>
        <p:nvSpPr>
          <p:cNvPr id="16" name="矩形 15">
            <a:extLst>
              <a:ext uri="{FF2B5EF4-FFF2-40B4-BE49-F238E27FC236}">
                <a16:creationId xmlns:a16="http://schemas.microsoft.com/office/drawing/2014/main" id="{AE8FC5E1-0E42-4BA4-9173-A054BB223CA7}"/>
              </a:ext>
            </a:extLst>
          </p:cNvPr>
          <p:cNvSpPr/>
          <p:nvPr/>
        </p:nvSpPr>
        <p:spPr>
          <a:xfrm>
            <a:off x="6404566" y="5534321"/>
            <a:ext cx="4859022" cy="338554"/>
          </a:xfrm>
          <a:prstGeom prst="rect">
            <a:avLst/>
          </a:prstGeom>
        </p:spPr>
        <p:txBody>
          <a:bodyPr wrap="none">
            <a:spAutoFit/>
          </a:bodyPr>
          <a:lstStyle/>
          <a:p>
            <a:r>
              <a:rPr lang="en-US" altLang="zh-CN" sz="1600" dirty="0">
                <a:latin typeface="Comic Sans MS" panose="030F0702030302020204" pitchFamily="66" charset="0"/>
                <a:cs typeface="Calibri" panose="020F0502020204030204" pitchFamily="34" charset="0"/>
              </a:rPr>
              <a:t>Switch log C -&gt; Switch log B </a:t>
            </a:r>
            <a:r>
              <a:rPr lang="en-US" altLang="zh-CN" sz="1600" dirty="0">
                <a:solidFill>
                  <a:srgbClr val="000000"/>
                </a:solidFill>
                <a:latin typeface="Comic Sans MS" panose="030F0702030302020204" pitchFamily="66" charset="0"/>
                <a:cs typeface="Calibri" panose="020F0502020204030204" pitchFamily="34" charset="0"/>
              </a:rPr>
              <a:t>accuracy comparison</a:t>
            </a:r>
            <a:endParaRPr lang="zh-CN" altLang="en-US" sz="1600" dirty="0">
              <a:latin typeface="Comic Sans MS" panose="030F0702030302020204" pitchFamily="66" charset="0"/>
            </a:endParaRPr>
          </a:p>
        </p:txBody>
      </p:sp>
      <p:pic>
        <p:nvPicPr>
          <p:cNvPr id="6" name="Picture 2">
            <a:extLst>
              <a:ext uri="{FF2B5EF4-FFF2-40B4-BE49-F238E27FC236}">
                <a16:creationId xmlns:a16="http://schemas.microsoft.com/office/drawing/2014/main" id="{A3D8CD1C-7F79-48DB-A71F-8904A12A037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41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646ECA4-B578-4B97-A9ED-239E773D5D50}"/>
              </a:ext>
            </a:extLst>
          </p:cNvPr>
          <p:cNvSpPr>
            <a:spLocks noGrp="1"/>
          </p:cNvSpPr>
          <p:nvPr>
            <p:ph type="body" sz="quarter" idx="13"/>
          </p:nvPr>
        </p:nvSpPr>
        <p:spPr/>
        <p:txBody>
          <a:bodyPr/>
          <a:lstStyle/>
          <a:p>
            <a:r>
              <a:rPr lang="en-US" altLang="zh-CN" dirty="0">
                <a:latin typeface="Comic Sans MS" panose="030F0702030302020204" pitchFamily="66" charset="0"/>
              </a:rPr>
              <a:t>Overall Performance</a:t>
            </a:r>
            <a:endParaRPr lang="zh-CN" altLang="en-US" dirty="0">
              <a:latin typeface="Comic Sans MS" panose="030F0702030302020204" pitchFamily="66" charset="0"/>
            </a:endParaRPr>
          </a:p>
          <a:p>
            <a:endParaRPr lang="zh-CN" altLang="en-US" dirty="0"/>
          </a:p>
        </p:txBody>
      </p:sp>
      <p:sp>
        <p:nvSpPr>
          <p:cNvPr id="4" name="灯片编号占位符 3">
            <a:extLst>
              <a:ext uri="{FF2B5EF4-FFF2-40B4-BE49-F238E27FC236}">
                <a16:creationId xmlns:a16="http://schemas.microsoft.com/office/drawing/2014/main" id="{FC89A5CB-DA47-4453-A9F2-5FA0F72BD0FB}"/>
              </a:ext>
            </a:extLst>
          </p:cNvPr>
          <p:cNvSpPr>
            <a:spLocks noGrp="1"/>
          </p:cNvSpPr>
          <p:nvPr>
            <p:ph type="sldNum" sz="quarter" idx="12"/>
          </p:nvPr>
        </p:nvSpPr>
        <p:spPr/>
        <p:txBody>
          <a:bodyPr/>
          <a:lstStyle/>
          <a:p>
            <a:fld id="{C33509E8-EDB3-4BFB-9C63-B01D176D4351}" type="slidenum">
              <a:rPr lang="ko-KR" altLang="en-US" smtClean="0"/>
              <a:pPr/>
              <a:t>19</a:t>
            </a:fld>
            <a:endParaRPr lang="ko-KR" altLang="en-US"/>
          </a:p>
        </p:txBody>
      </p:sp>
      <p:sp>
        <p:nvSpPr>
          <p:cNvPr id="5" name="日期占位符 4">
            <a:extLst>
              <a:ext uri="{FF2B5EF4-FFF2-40B4-BE49-F238E27FC236}">
                <a16:creationId xmlns:a16="http://schemas.microsoft.com/office/drawing/2014/main" id="{0F49DC47-D254-41CF-AFFF-0FB92867E376}"/>
              </a:ext>
            </a:extLst>
          </p:cNvPr>
          <p:cNvSpPr>
            <a:spLocks noGrp="1"/>
          </p:cNvSpPr>
          <p:nvPr>
            <p:ph type="dt" sz="half" idx="15"/>
          </p:nvPr>
        </p:nvSpPr>
        <p:spPr/>
        <p:txBody>
          <a:bodyPr/>
          <a:lstStyle/>
          <a:p>
            <a:fld id="{C33B5D13-0B9E-4C22-8921-3079DBE1A305}" type="datetime1">
              <a:rPr lang="zh-CN" altLang="en-US" smtClean="0"/>
              <a:t>2020/11/9</a:t>
            </a:fld>
            <a:endParaRPr lang="zh-CN" altLang="en-US"/>
          </a:p>
        </p:txBody>
      </p:sp>
      <p:graphicFrame>
        <p:nvGraphicFramePr>
          <p:cNvPr id="3" name="图示 2">
            <a:extLst>
              <a:ext uri="{FF2B5EF4-FFF2-40B4-BE49-F238E27FC236}">
                <a16:creationId xmlns:a16="http://schemas.microsoft.com/office/drawing/2014/main" id="{EAEDB23F-54E4-4128-9484-B24ADABEA814}"/>
              </a:ext>
            </a:extLst>
          </p:cNvPr>
          <p:cNvGraphicFramePr/>
          <p:nvPr>
            <p:extLst>
              <p:ext uri="{D42A27DB-BD31-4B8C-83A1-F6EECF244321}">
                <p14:modId xmlns:p14="http://schemas.microsoft.com/office/powerpoint/2010/main" val="3883756615"/>
              </p:ext>
            </p:extLst>
          </p:nvPr>
        </p:nvGraphicFramePr>
        <p:xfrm>
          <a:off x="450376" y="1608422"/>
          <a:ext cx="10113724"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图片 7">
            <a:extLst>
              <a:ext uri="{FF2B5EF4-FFF2-40B4-BE49-F238E27FC236}">
                <a16:creationId xmlns:a16="http://schemas.microsoft.com/office/drawing/2014/main" id="{A85FFD17-46EE-40DA-8D23-EF66417B46E8}"/>
              </a:ext>
            </a:extLst>
          </p:cNvPr>
          <p:cNvPicPr>
            <a:picLocks noChangeAspect="1"/>
          </p:cNvPicPr>
          <p:nvPr/>
        </p:nvPicPr>
        <p:blipFill>
          <a:blip r:embed="rId8"/>
          <a:stretch>
            <a:fillRect/>
          </a:stretch>
        </p:blipFill>
        <p:spPr>
          <a:xfrm>
            <a:off x="424370" y="2183616"/>
            <a:ext cx="5283703" cy="3484014"/>
          </a:xfrm>
          <a:prstGeom prst="rect">
            <a:avLst/>
          </a:prstGeom>
        </p:spPr>
      </p:pic>
      <p:pic>
        <p:nvPicPr>
          <p:cNvPr id="9" name="图片 8">
            <a:extLst>
              <a:ext uri="{FF2B5EF4-FFF2-40B4-BE49-F238E27FC236}">
                <a16:creationId xmlns:a16="http://schemas.microsoft.com/office/drawing/2014/main" id="{A03B6479-93B0-4D1D-B905-4A414B262EFA}"/>
              </a:ext>
            </a:extLst>
          </p:cNvPr>
          <p:cNvPicPr>
            <a:picLocks noChangeAspect="1"/>
          </p:cNvPicPr>
          <p:nvPr/>
        </p:nvPicPr>
        <p:blipFill>
          <a:blip r:embed="rId9"/>
          <a:stretch>
            <a:fillRect/>
          </a:stretch>
        </p:blipFill>
        <p:spPr>
          <a:xfrm>
            <a:off x="6326911" y="2394333"/>
            <a:ext cx="5110425" cy="3273296"/>
          </a:xfrm>
          <a:prstGeom prst="rect">
            <a:avLst/>
          </a:prstGeom>
        </p:spPr>
      </p:pic>
      <p:sp>
        <p:nvSpPr>
          <p:cNvPr id="10" name="矩形 9">
            <a:extLst>
              <a:ext uri="{FF2B5EF4-FFF2-40B4-BE49-F238E27FC236}">
                <a16:creationId xmlns:a16="http://schemas.microsoft.com/office/drawing/2014/main" id="{605C9F27-29FC-4A6D-8885-E031B20D5421}"/>
              </a:ext>
            </a:extLst>
          </p:cNvPr>
          <p:cNvSpPr/>
          <p:nvPr/>
        </p:nvSpPr>
        <p:spPr>
          <a:xfrm>
            <a:off x="838200" y="5667629"/>
            <a:ext cx="4886274" cy="338554"/>
          </a:xfrm>
          <a:prstGeom prst="rect">
            <a:avLst/>
          </a:prstGeom>
        </p:spPr>
        <p:txBody>
          <a:bodyPr wrap="none">
            <a:spAutoFit/>
          </a:bodyPr>
          <a:lstStyle/>
          <a:p>
            <a:r>
              <a:rPr lang="en-US" altLang="zh-CN" sz="1600" dirty="0">
                <a:latin typeface="Comic Sans MS" panose="030F0702030302020204" pitchFamily="66" charset="0"/>
                <a:cs typeface="Calibri" panose="020F0502020204030204" pitchFamily="34" charset="0"/>
              </a:rPr>
              <a:t>Switch log A -&gt; Switch log B </a:t>
            </a:r>
            <a:r>
              <a:rPr lang="en-US" altLang="zh-CN" sz="1600" dirty="0">
                <a:solidFill>
                  <a:srgbClr val="000000"/>
                </a:solidFill>
                <a:latin typeface="Comic Sans MS" panose="030F0702030302020204" pitchFamily="66" charset="0"/>
                <a:cs typeface="Calibri" panose="020F0502020204030204" pitchFamily="34" charset="0"/>
              </a:rPr>
              <a:t>accuracy comparison</a:t>
            </a:r>
            <a:endParaRPr lang="zh-CN" altLang="en-US" sz="1600" dirty="0">
              <a:latin typeface="Comic Sans MS" panose="030F0702030302020204" pitchFamily="66" charset="0"/>
            </a:endParaRPr>
          </a:p>
        </p:txBody>
      </p:sp>
      <p:sp>
        <p:nvSpPr>
          <p:cNvPr id="11" name="矩形 10">
            <a:extLst>
              <a:ext uri="{FF2B5EF4-FFF2-40B4-BE49-F238E27FC236}">
                <a16:creationId xmlns:a16="http://schemas.microsoft.com/office/drawing/2014/main" id="{586067F8-56D7-4E1E-AF67-42DA822D9839}"/>
              </a:ext>
            </a:extLst>
          </p:cNvPr>
          <p:cNvSpPr/>
          <p:nvPr/>
        </p:nvSpPr>
        <p:spPr>
          <a:xfrm>
            <a:off x="6578314" y="5667629"/>
            <a:ext cx="4859022" cy="338554"/>
          </a:xfrm>
          <a:prstGeom prst="rect">
            <a:avLst/>
          </a:prstGeom>
        </p:spPr>
        <p:txBody>
          <a:bodyPr wrap="none">
            <a:spAutoFit/>
          </a:bodyPr>
          <a:lstStyle/>
          <a:p>
            <a:r>
              <a:rPr lang="en-US" altLang="zh-CN" sz="1600" dirty="0">
                <a:latin typeface="Comic Sans MS" panose="030F0702030302020204" pitchFamily="66" charset="0"/>
                <a:cs typeface="Calibri" panose="020F0502020204030204" pitchFamily="34" charset="0"/>
              </a:rPr>
              <a:t>Switch log C -&gt; Switch log B </a:t>
            </a:r>
            <a:r>
              <a:rPr lang="en-US" altLang="zh-CN" sz="1600" dirty="0">
                <a:solidFill>
                  <a:srgbClr val="000000"/>
                </a:solidFill>
                <a:latin typeface="Comic Sans MS" panose="030F0702030302020204" pitchFamily="66" charset="0"/>
                <a:cs typeface="Calibri" panose="020F0502020204030204" pitchFamily="34" charset="0"/>
              </a:rPr>
              <a:t>accuracy comparison</a:t>
            </a:r>
            <a:endParaRPr lang="zh-CN" altLang="en-US" sz="1600" dirty="0">
              <a:latin typeface="Comic Sans MS" panose="030F0702030302020204" pitchFamily="66" charset="0"/>
            </a:endParaRPr>
          </a:p>
        </p:txBody>
      </p:sp>
      <p:pic>
        <p:nvPicPr>
          <p:cNvPr id="6" name="Picture 2">
            <a:extLst>
              <a:ext uri="{FF2B5EF4-FFF2-40B4-BE49-F238E27FC236}">
                <a16:creationId xmlns:a16="http://schemas.microsoft.com/office/drawing/2014/main" id="{0124253A-889D-49AA-9BC7-2CE093048CA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908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0ED0D14-1ED4-4539-B59B-63BF78C6D257}"/>
              </a:ext>
            </a:extLst>
          </p:cNvPr>
          <p:cNvSpPr>
            <a:spLocks noGrp="1"/>
          </p:cNvSpPr>
          <p:nvPr>
            <p:ph type="body" sz="quarter" idx="13"/>
          </p:nvPr>
        </p:nvSpPr>
        <p:spPr/>
        <p:txBody>
          <a:bodyPr/>
          <a:lstStyle/>
          <a:p>
            <a:r>
              <a:rPr lang="en-US" altLang="zh-CN" dirty="0">
                <a:latin typeface="Comic Sans MS" panose="030F0702030302020204" pitchFamily="66" charset="0"/>
              </a:rPr>
              <a:t>Software systems</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DF67EE3C-80BC-4296-9425-D6DC6B1D2DB6}"/>
              </a:ext>
            </a:extLst>
          </p:cNvPr>
          <p:cNvSpPr>
            <a:spLocks noGrp="1"/>
          </p:cNvSpPr>
          <p:nvPr>
            <p:ph type="sldNum" sz="quarter" idx="12"/>
          </p:nvPr>
        </p:nvSpPr>
        <p:spPr/>
        <p:txBody>
          <a:bodyPr/>
          <a:lstStyle/>
          <a:p>
            <a:fld id="{C33509E8-EDB3-4BFB-9C63-B01D176D4351}" type="slidenum">
              <a:rPr lang="ko-KR" altLang="en-US" smtClean="0"/>
              <a:pPr/>
              <a:t>2</a:t>
            </a:fld>
            <a:endParaRPr lang="ko-KR" altLang="en-US"/>
          </a:p>
        </p:txBody>
      </p:sp>
      <p:sp>
        <p:nvSpPr>
          <p:cNvPr id="5" name="日期占位符 4">
            <a:extLst>
              <a:ext uri="{FF2B5EF4-FFF2-40B4-BE49-F238E27FC236}">
                <a16:creationId xmlns:a16="http://schemas.microsoft.com/office/drawing/2014/main" id="{D47D41CB-FC74-42C7-9C81-A4BD430A00DA}"/>
              </a:ext>
            </a:extLst>
          </p:cNvPr>
          <p:cNvSpPr>
            <a:spLocks noGrp="1"/>
          </p:cNvSpPr>
          <p:nvPr>
            <p:ph type="dt" sz="half" idx="15"/>
          </p:nvPr>
        </p:nvSpPr>
        <p:spPr/>
        <p:txBody>
          <a:bodyPr/>
          <a:lstStyle/>
          <a:p>
            <a:fld id="{64FB6622-4B93-44F3-A3ED-538C407865C7}" type="datetime1">
              <a:rPr lang="zh-CN" altLang="en-US" smtClean="0"/>
              <a:t>2020/11/9</a:t>
            </a:fld>
            <a:endParaRPr lang="zh-CN" altLang="en-US"/>
          </a:p>
        </p:txBody>
      </p:sp>
      <p:graphicFrame>
        <p:nvGraphicFramePr>
          <p:cNvPr id="6" name="图示 5">
            <a:extLst>
              <a:ext uri="{FF2B5EF4-FFF2-40B4-BE49-F238E27FC236}">
                <a16:creationId xmlns:a16="http://schemas.microsoft.com/office/drawing/2014/main" id="{E5EEB303-C985-4FA3-9A55-D077697C56A8}"/>
              </a:ext>
            </a:extLst>
          </p:cNvPr>
          <p:cNvGraphicFramePr/>
          <p:nvPr>
            <p:extLst>
              <p:ext uri="{D42A27DB-BD31-4B8C-83A1-F6EECF244321}">
                <p14:modId xmlns:p14="http://schemas.microsoft.com/office/powerpoint/2010/main" val="2023871862"/>
              </p:ext>
            </p:extLst>
          </p:nvPr>
        </p:nvGraphicFramePr>
        <p:xfrm>
          <a:off x="67377" y="1465320"/>
          <a:ext cx="10552030" cy="1182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图片 6">
            <a:extLst>
              <a:ext uri="{FF2B5EF4-FFF2-40B4-BE49-F238E27FC236}">
                <a16:creationId xmlns:a16="http://schemas.microsoft.com/office/drawing/2014/main" id="{7CBB2D9F-7CF5-410E-8186-99A996880F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891" y="2810211"/>
            <a:ext cx="5273019" cy="2865007"/>
          </a:xfrm>
          <a:prstGeom prst="rect">
            <a:avLst/>
          </a:prstGeom>
        </p:spPr>
      </p:pic>
      <p:grpSp>
        <p:nvGrpSpPr>
          <p:cNvPr id="9" name="组合 8">
            <a:extLst>
              <a:ext uri="{FF2B5EF4-FFF2-40B4-BE49-F238E27FC236}">
                <a16:creationId xmlns:a16="http://schemas.microsoft.com/office/drawing/2014/main" id="{6AE744E1-1204-49C1-AD79-B816569D556F}"/>
              </a:ext>
            </a:extLst>
          </p:cNvPr>
          <p:cNvGrpSpPr/>
          <p:nvPr/>
        </p:nvGrpSpPr>
        <p:grpSpPr>
          <a:xfrm>
            <a:off x="6666931" y="2810211"/>
            <a:ext cx="4920018" cy="2897692"/>
            <a:chOff x="6096000" y="3246294"/>
            <a:chExt cx="4920018" cy="2897692"/>
          </a:xfrm>
        </p:grpSpPr>
        <p:grpSp>
          <p:nvGrpSpPr>
            <p:cNvPr id="14" name="组合 13">
              <a:extLst>
                <a:ext uri="{FF2B5EF4-FFF2-40B4-BE49-F238E27FC236}">
                  <a16:creationId xmlns:a16="http://schemas.microsoft.com/office/drawing/2014/main" id="{D78DEAB3-905A-42AD-87F0-A77E0E4F420B}"/>
                </a:ext>
              </a:extLst>
            </p:cNvPr>
            <p:cNvGrpSpPr/>
            <p:nvPr/>
          </p:nvGrpSpPr>
          <p:grpSpPr>
            <a:xfrm>
              <a:off x="6376204" y="3481771"/>
              <a:ext cx="4639813" cy="2410509"/>
              <a:chOff x="6905195" y="2745286"/>
              <a:chExt cx="5286805" cy="3368260"/>
            </a:xfrm>
          </p:grpSpPr>
          <p:grpSp>
            <p:nvGrpSpPr>
              <p:cNvPr id="16" name="组合 15">
                <a:extLst>
                  <a:ext uri="{FF2B5EF4-FFF2-40B4-BE49-F238E27FC236}">
                    <a16:creationId xmlns:a16="http://schemas.microsoft.com/office/drawing/2014/main" id="{0AA8C857-FEE2-41BF-AFBF-C00088E29758}"/>
                  </a:ext>
                </a:extLst>
              </p:cNvPr>
              <p:cNvGrpSpPr/>
              <p:nvPr/>
            </p:nvGrpSpPr>
            <p:grpSpPr>
              <a:xfrm>
                <a:off x="7461536" y="2927452"/>
                <a:ext cx="4730464" cy="2692720"/>
                <a:chOff x="7194110" y="1733652"/>
                <a:chExt cx="4730464" cy="2692720"/>
              </a:xfrm>
            </p:grpSpPr>
            <p:grpSp>
              <p:nvGrpSpPr>
                <p:cNvPr id="28" name="组合 27">
                  <a:extLst>
                    <a:ext uri="{FF2B5EF4-FFF2-40B4-BE49-F238E27FC236}">
                      <a16:creationId xmlns:a16="http://schemas.microsoft.com/office/drawing/2014/main" id="{EFB48632-93F6-4F51-9273-473ED1A66052}"/>
                    </a:ext>
                  </a:extLst>
                </p:cNvPr>
                <p:cNvGrpSpPr/>
                <p:nvPr/>
              </p:nvGrpSpPr>
              <p:grpSpPr>
                <a:xfrm>
                  <a:off x="7194110" y="1733652"/>
                  <a:ext cx="4501414" cy="2682372"/>
                  <a:chOff x="2245390" y="1450356"/>
                  <a:chExt cx="4501414" cy="2682372"/>
                </a:xfrm>
              </p:grpSpPr>
              <p:cxnSp>
                <p:nvCxnSpPr>
                  <p:cNvPr id="42" name="直线连接符 150">
                    <a:extLst>
                      <a:ext uri="{FF2B5EF4-FFF2-40B4-BE49-F238E27FC236}">
                        <a16:creationId xmlns:a16="http://schemas.microsoft.com/office/drawing/2014/main" id="{E4BB7664-7602-40FF-B7B6-DDB7268CE9A2}"/>
                      </a:ext>
                    </a:extLst>
                  </p:cNvPr>
                  <p:cNvCxnSpPr/>
                  <p:nvPr/>
                </p:nvCxnSpPr>
                <p:spPr>
                  <a:xfrm flipH="1">
                    <a:off x="2258090" y="4132728"/>
                    <a:ext cx="448871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43" name="直线连接符 152">
                    <a:extLst>
                      <a:ext uri="{FF2B5EF4-FFF2-40B4-BE49-F238E27FC236}">
                        <a16:creationId xmlns:a16="http://schemas.microsoft.com/office/drawing/2014/main" id="{EA70CD14-7B28-4F3C-984A-318E13664B8E}"/>
                      </a:ext>
                    </a:extLst>
                  </p:cNvPr>
                  <p:cNvCxnSpPr/>
                  <p:nvPr/>
                </p:nvCxnSpPr>
                <p:spPr>
                  <a:xfrm flipH="1">
                    <a:off x="2258090" y="3802528"/>
                    <a:ext cx="448871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44" name="直线连接符 153">
                    <a:extLst>
                      <a:ext uri="{FF2B5EF4-FFF2-40B4-BE49-F238E27FC236}">
                        <a16:creationId xmlns:a16="http://schemas.microsoft.com/office/drawing/2014/main" id="{DF87CE96-0E56-4DDC-BFE7-F02826310D9E}"/>
                      </a:ext>
                    </a:extLst>
                  </p:cNvPr>
                  <p:cNvCxnSpPr/>
                  <p:nvPr/>
                </p:nvCxnSpPr>
                <p:spPr>
                  <a:xfrm flipH="1">
                    <a:off x="2258090" y="3472328"/>
                    <a:ext cx="448871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45" name="直线连接符 154">
                    <a:extLst>
                      <a:ext uri="{FF2B5EF4-FFF2-40B4-BE49-F238E27FC236}">
                        <a16:creationId xmlns:a16="http://schemas.microsoft.com/office/drawing/2014/main" id="{C52AAEF1-C19D-49E3-997D-AD9FD822CB92}"/>
                      </a:ext>
                    </a:extLst>
                  </p:cNvPr>
                  <p:cNvCxnSpPr/>
                  <p:nvPr/>
                </p:nvCxnSpPr>
                <p:spPr>
                  <a:xfrm flipH="1">
                    <a:off x="2245390" y="3124200"/>
                    <a:ext cx="448871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46" name="直线连接符 155">
                    <a:extLst>
                      <a:ext uri="{FF2B5EF4-FFF2-40B4-BE49-F238E27FC236}">
                        <a16:creationId xmlns:a16="http://schemas.microsoft.com/office/drawing/2014/main" id="{B1AE6296-16D0-415E-853C-A50BD7427F9C}"/>
                      </a:ext>
                    </a:extLst>
                  </p:cNvPr>
                  <p:cNvCxnSpPr/>
                  <p:nvPr/>
                </p:nvCxnSpPr>
                <p:spPr>
                  <a:xfrm flipH="1">
                    <a:off x="2245390" y="2794000"/>
                    <a:ext cx="448871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47" name="直线连接符 156">
                    <a:extLst>
                      <a:ext uri="{FF2B5EF4-FFF2-40B4-BE49-F238E27FC236}">
                        <a16:creationId xmlns:a16="http://schemas.microsoft.com/office/drawing/2014/main" id="{5073BEE0-7C8B-44C3-9300-340AA5498021}"/>
                      </a:ext>
                    </a:extLst>
                  </p:cNvPr>
                  <p:cNvCxnSpPr/>
                  <p:nvPr/>
                </p:nvCxnSpPr>
                <p:spPr>
                  <a:xfrm flipH="1">
                    <a:off x="2245390" y="2451100"/>
                    <a:ext cx="448871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48" name="直线连接符 157">
                    <a:extLst>
                      <a:ext uri="{FF2B5EF4-FFF2-40B4-BE49-F238E27FC236}">
                        <a16:creationId xmlns:a16="http://schemas.microsoft.com/office/drawing/2014/main" id="{ECA56ED8-F672-4BCF-942E-FE9C767DFBDD}"/>
                      </a:ext>
                    </a:extLst>
                  </p:cNvPr>
                  <p:cNvCxnSpPr/>
                  <p:nvPr/>
                </p:nvCxnSpPr>
                <p:spPr>
                  <a:xfrm flipH="1">
                    <a:off x="2245390" y="2120900"/>
                    <a:ext cx="448871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49" name="直线连接符 158">
                    <a:extLst>
                      <a:ext uri="{FF2B5EF4-FFF2-40B4-BE49-F238E27FC236}">
                        <a16:creationId xmlns:a16="http://schemas.microsoft.com/office/drawing/2014/main" id="{E28EBB0E-F58D-4299-8B8D-DCBFED233916}"/>
                      </a:ext>
                    </a:extLst>
                  </p:cNvPr>
                  <p:cNvCxnSpPr/>
                  <p:nvPr/>
                </p:nvCxnSpPr>
                <p:spPr>
                  <a:xfrm flipH="1">
                    <a:off x="2245390" y="1790700"/>
                    <a:ext cx="448871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50" name="直线连接符 159">
                    <a:extLst>
                      <a:ext uri="{FF2B5EF4-FFF2-40B4-BE49-F238E27FC236}">
                        <a16:creationId xmlns:a16="http://schemas.microsoft.com/office/drawing/2014/main" id="{261BA316-12E5-4AEB-97D0-A533DF75B9B0}"/>
                      </a:ext>
                    </a:extLst>
                  </p:cNvPr>
                  <p:cNvCxnSpPr/>
                  <p:nvPr/>
                </p:nvCxnSpPr>
                <p:spPr>
                  <a:xfrm flipH="1">
                    <a:off x="2258090" y="1450356"/>
                    <a:ext cx="448871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grpSp>
              <p:nvGrpSpPr>
                <p:cNvPr id="29" name="组合 28">
                  <a:extLst>
                    <a:ext uri="{FF2B5EF4-FFF2-40B4-BE49-F238E27FC236}">
                      <a16:creationId xmlns:a16="http://schemas.microsoft.com/office/drawing/2014/main" id="{078CCB60-F2A4-4354-B36C-2CEF67F36105}"/>
                    </a:ext>
                  </a:extLst>
                </p:cNvPr>
                <p:cNvGrpSpPr/>
                <p:nvPr/>
              </p:nvGrpSpPr>
              <p:grpSpPr>
                <a:xfrm>
                  <a:off x="7333360" y="1759052"/>
                  <a:ext cx="4235614" cy="2667320"/>
                  <a:chOff x="2349500" y="1475757"/>
                  <a:chExt cx="4235614" cy="2667320"/>
                </a:xfrm>
              </p:grpSpPr>
              <p:sp>
                <p:nvSpPr>
                  <p:cNvPr id="36" name="矩形 35">
                    <a:extLst>
                      <a:ext uri="{FF2B5EF4-FFF2-40B4-BE49-F238E27FC236}">
                        <a16:creationId xmlns:a16="http://schemas.microsoft.com/office/drawing/2014/main" id="{EFDA9524-DC43-482B-B05E-3D31E3D88A9A}"/>
                      </a:ext>
                    </a:extLst>
                  </p:cNvPr>
                  <p:cNvSpPr/>
                  <p:nvPr/>
                </p:nvSpPr>
                <p:spPr>
                  <a:xfrm>
                    <a:off x="2349500" y="3345328"/>
                    <a:ext cx="4826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37" name="矩形 36">
                    <a:extLst>
                      <a:ext uri="{FF2B5EF4-FFF2-40B4-BE49-F238E27FC236}">
                        <a16:creationId xmlns:a16="http://schemas.microsoft.com/office/drawing/2014/main" id="{A7123BF9-4E4E-4E57-9965-7F5DE485553E}"/>
                      </a:ext>
                    </a:extLst>
                  </p:cNvPr>
                  <p:cNvSpPr/>
                  <p:nvPr/>
                </p:nvSpPr>
                <p:spPr>
                  <a:xfrm>
                    <a:off x="3097864" y="3111500"/>
                    <a:ext cx="482600" cy="1031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38" name="矩形 37">
                    <a:extLst>
                      <a:ext uri="{FF2B5EF4-FFF2-40B4-BE49-F238E27FC236}">
                        <a16:creationId xmlns:a16="http://schemas.microsoft.com/office/drawing/2014/main" id="{9ED0B1A8-E5F2-41DC-9F22-0F8F5683F128}"/>
                      </a:ext>
                    </a:extLst>
                  </p:cNvPr>
                  <p:cNvSpPr/>
                  <p:nvPr/>
                </p:nvSpPr>
                <p:spPr>
                  <a:xfrm>
                    <a:off x="3846228" y="2781302"/>
                    <a:ext cx="482600" cy="1353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39" name="矩形 38">
                    <a:extLst>
                      <a:ext uri="{FF2B5EF4-FFF2-40B4-BE49-F238E27FC236}">
                        <a16:creationId xmlns:a16="http://schemas.microsoft.com/office/drawing/2014/main" id="{B2D628D4-B944-44DB-9C3E-A5C5432CC1FD}"/>
                      </a:ext>
                    </a:extLst>
                  </p:cNvPr>
                  <p:cNvSpPr/>
                  <p:nvPr/>
                </p:nvSpPr>
                <p:spPr>
                  <a:xfrm>
                    <a:off x="4594592" y="2463800"/>
                    <a:ext cx="482600" cy="167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40" name="矩形 39">
                    <a:extLst>
                      <a:ext uri="{FF2B5EF4-FFF2-40B4-BE49-F238E27FC236}">
                        <a16:creationId xmlns:a16="http://schemas.microsoft.com/office/drawing/2014/main" id="{FDC9D15E-1FAE-4D73-97FE-D6A0630ACA7B}"/>
                      </a:ext>
                    </a:extLst>
                  </p:cNvPr>
                  <p:cNvSpPr/>
                  <p:nvPr/>
                </p:nvSpPr>
                <p:spPr>
                  <a:xfrm>
                    <a:off x="5355656" y="2032000"/>
                    <a:ext cx="482600" cy="2111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41" name="矩形 40">
                    <a:extLst>
                      <a:ext uri="{FF2B5EF4-FFF2-40B4-BE49-F238E27FC236}">
                        <a16:creationId xmlns:a16="http://schemas.microsoft.com/office/drawing/2014/main" id="{354A9CD4-9F8A-4412-9E23-52C86913B1B1}"/>
                      </a:ext>
                    </a:extLst>
                  </p:cNvPr>
                  <p:cNvSpPr/>
                  <p:nvPr/>
                </p:nvSpPr>
                <p:spPr>
                  <a:xfrm>
                    <a:off x="6102514" y="1475757"/>
                    <a:ext cx="482600" cy="2656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grpSp>
            <p:sp>
              <p:nvSpPr>
                <p:cNvPr id="30" name="文本框 29">
                  <a:extLst>
                    <a:ext uri="{FF2B5EF4-FFF2-40B4-BE49-F238E27FC236}">
                      <a16:creationId xmlns:a16="http://schemas.microsoft.com/office/drawing/2014/main" id="{7B75ED01-B825-49C1-890C-08464E26D47F}"/>
                    </a:ext>
                  </a:extLst>
                </p:cNvPr>
                <p:cNvSpPr txBox="1"/>
                <p:nvPr/>
              </p:nvSpPr>
              <p:spPr>
                <a:xfrm>
                  <a:off x="7285860" y="3659768"/>
                  <a:ext cx="838200" cy="397518"/>
                </a:xfrm>
                <a:prstGeom prst="rect">
                  <a:avLst/>
                </a:prstGeom>
                <a:noFill/>
              </p:spPr>
              <p:txBody>
                <a:bodyPr wrap="square" rtlCol="0">
                  <a:spAutoFit/>
                </a:bodyPr>
                <a:lstStyle/>
                <a:p>
                  <a:r>
                    <a:rPr kumimoji="1" lang="en-US" altLang="zh-CN" sz="1600" dirty="0">
                      <a:solidFill>
                        <a:schemeClr val="bg1"/>
                      </a:solidFill>
                    </a:rPr>
                    <a:t>122</a:t>
                  </a:r>
                  <a:endParaRPr kumimoji="1" lang="zh-CN" altLang="en-US" sz="1600" dirty="0">
                    <a:solidFill>
                      <a:schemeClr val="bg1"/>
                    </a:solidFill>
                  </a:endParaRPr>
                </a:p>
              </p:txBody>
            </p:sp>
            <p:sp>
              <p:nvSpPr>
                <p:cNvPr id="31" name="文本框 30">
                  <a:extLst>
                    <a:ext uri="{FF2B5EF4-FFF2-40B4-BE49-F238E27FC236}">
                      <a16:creationId xmlns:a16="http://schemas.microsoft.com/office/drawing/2014/main" id="{638D01BD-1B49-47F6-9C32-A0BC1290A2C3}"/>
                    </a:ext>
                  </a:extLst>
                </p:cNvPr>
                <p:cNvSpPr txBox="1"/>
                <p:nvPr/>
              </p:nvSpPr>
              <p:spPr>
                <a:xfrm>
                  <a:off x="8033006" y="3405263"/>
                  <a:ext cx="838200" cy="397518"/>
                </a:xfrm>
                <a:prstGeom prst="rect">
                  <a:avLst/>
                </a:prstGeom>
                <a:noFill/>
              </p:spPr>
              <p:txBody>
                <a:bodyPr wrap="square" rtlCol="0">
                  <a:spAutoFit/>
                </a:bodyPr>
                <a:lstStyle/>
                <a:p>
                  <a:r>
                    <a:rPr kumimoji="1" lang="en-US" altLang="zh-CN" sz="1600" dirty="0">
                      <a:solidFill>
                        <a:schemeClr val="bg1"/>
                      </a:solidFill>
                    </a:rPr>
                    <a:t>156</a:t>
                  </a:r>
                  <a:endParaRPr kumimoji="1" lang="zh-CN" altLang="en-US" sz="1600" dirty="0">
                    <a:solidFill>
                      <a:schemeClr val="bg1"/>
                    </a:solidFill>
                  </a:endParaRPr>
                </a:p>
              </p:txBody>
            </p:sp>
            <p:sp>
              <p:nvSpPr>
                <p:cNvPr id="32" name="文本框 31">
                  <a:extLst>
                    <a:ext uri="{FF2B5EF4-FFF2-40B4-BE49-F238E27FC236}">
                      <a16:creationId xmlns:a16="http://schemas.microsoft.com/office/drawing/2014/main" id="{292847DD-5B5C-4E7E-B39F-28EE4D4365FD}"/>
                    </a:ext>
                  </a:extLst>
                </p:cNvPr>
                <p:cNvSpPr txBox="1"/>
                <p:nvPr/>
              </p:nvSpPr>
              <p:spPr>
                <a:xfrm>
                  <a:off x="8806995" y="3100117"/>
                  <a:ext cx="838200" cy="397518"/>
                </a:xfrm>
                <a:prstGeom prst="rect">
                  <a:avLst/>
                </a:prstGeom>
                <a:noFill/>
              </p:spPr>
              <p:txBody>
                <a:bodyPr wrap="square" rtlCol="0">
                  <a:spAutoFit/>
                </a:bodyPr>
                <a:lstStyle/>
                <a:p>
                  <a:r>
                    <a:rPr kumimoji="1" lang="en-US" altLang="zh-CN" sz="1600" dirty="0">
                      <a:solidFill>
                        <a:schemeClr val="bg1"/>
                      </a:solidFill>
                    </a:rPr>
                    <a:t>201</a:t>
                  </a:r>
                  <a:endParaRPr kumimoji="1" lang="zh-CN" altLang="en-US" sz="1600" dirty="0">
                    <a:solidFill>
                      <a:schemeClr val="bg1"/>
                    </a:solidFill>
                  </a:endParaRPr>
                </a:p>
              </p:txBody>
            </p:sp>
            <p:sp>
              <p:nvSpPr>
                <p:cNvPr id="33" name="文本框 32">
                  <a:extLst>
                    <a:ext uri="{FF2B5EF4-FFF2-40B4-BE49-F238E27FC236}">
                      <a16:creationId xmlns:a16="http://schemas.microsoft.com/office/drawing/2014/main" id="{5AA089CF-5153-43C6-B1C2-4DE86451C7B2}"/>
                    </a:ext>
                  </a:extLst>
                </p:cNvPr>
                <p:cNvSpPr txBox="1"/>
                <p:nvPr/>
              </p:nvSpPr>
              <p:spPr>
                <a:xfrm>
                  <a:off x="9576946" y="2744519"/>
                  <a:ext cx="838200" cy="397518"/>
                </a:xfrm>
                <a:prstGeom prst="rect">
                  <a:avLst/>
                </a:prstGeom>
                <a:noFill/>
              </p:spPr>
              <p:txBody>
                <a:bodyPr wrap="square" rtlCol="0">
                  <a:spAutoFit/>
                </a:bodyPr>
                <a:lstStyle/>
                <a:p>
                  <a:r>
                    <a:rPr kumimoji="1" lang="en-US" altLang="zh-CN" sz="1600" dirty="0">
                      <a:solidFill>
                        <a:schemeClr val="bg1"/>
                      </a:solidFill>
                    </a:rPr>
                    <a:t>254</a:t>
                  </a:r>
                  <a:endParaRPr kumimoji="1" lang="zh-CN" altLang="en-US" sz="1600" dirty="0">
                    <a:solidFill>
                      <a:schemeClr val="bg1"/>
                    </a:solidFill>
                  </a:endParaRPr>
                </a:p>
              </p:txBody>
            </p:sp>
            <p:sp>
              <p:nvSpPr>
                <p:cNvPr id="34" name="文本框 33">
                  <a:extLst>
                    <a:ext uri="{FF2B5EF4-FFF2-40B4-BE49-F238E27FC236}">
                      <a16:creationId xmlns:a16="http://schemas.microsoft.com/office/drawing/2014/main" id="{7CA76957-BF18-41ED-96D9-D6E95B4343C0}"/>
                    </a:ext>
                  </a:extLst>
                </p:cNvPr>
                <p:cNvSpPr txBox="1"/>
                <p:nvPr/>
              </p:nvSpPr>
              <p:spPr>
                <a:xfrm>
                  <a:off x="10316768" y="2297459"/>
                  <a:ext cx="838200" cy="397518"/>
                </a:xfrm>
                <a:prstGeom prst="rect">
                  <a:avLst/>
                </a:prstGeom>
                <a:noFill/>
              </p:spPr>
              <p:txBody>
                <a:bodyPr wrap="square" rtlCol="0">
                  <a:spAutoFit/>
                </a:bodyPr>
                <a:lstStyle/>
                <a:p>
                  <a:r>
                    <a:rPr kumimoji="1" lang="en-US" altLang="zh-CN" sz="1600" dirty="0">
                      <a:solidFill>
                        <a:schemeClr val="bg1"/>
                      </a:solidFill>
                    </a:rPr>
                    <a:t>319</a:t>
                  </a:r>
                  <a:endParaRPr kumimoji="1" lang="zh-CN" altLang="en-US" sz="1600" dirty="0">
                    <a:solidFill>
                      <a:schemeClr val="bg1"/>
                    </a:solidFill>
                  </a:endParaRPr>
                </a:p>
              </p:txBody>
            </p:sp>
            <p:sp>
              <p:nvSpPr>
                <p:cNvPr id="35" name="文本框 34">
                  <a:extLst>
                    <a:ext uri="{FF2B5EF4-FFF2-40B4-BE49-F238E27FC236}">
                      <a16:creationId xmlns:a16="http://schemas.microsoft.com/office/drawing/2014/main" id="{AA8C85A6-3994-4846-A458-83BE3BF50013}"/>
                    </a:ext>
                  </a:extLst>
                </p:cNvPr>
                <p:cNvSpPr txBox="1"/>
                <p:nvPr/>
              </p:nvSpPr>
              <p:spPr>
                <a:xfrm>
                  <a:off x="11086374" y="1754064"/>
                  <a:ext cx="838200" cy="397518"/>
                </a:xfrm>
                <a:prstGeom prst="rect">
                  <a:avLst/>
                </a:prstGeom>
                <a:noFill/>
              </p:spPr>
              <p:txBody>
                <a:bodyPr wrap="square" rtlCol="0">
                  <a:spAutoFit/>
                </a:bodyPr>
                <a:lstStyle/>
                <a:p>
                  <a:r>
                    <a:rPr kumimoji="1" lang="en-US" altLang="zh-CN" sz="1600" dirty="0">
                      <a:solidFill>
                        <a:schemeClr val="bg1"/>
                      </a:solidFill>
                    </a:rPr>
                    <a:t>396</a:t>
                  </a:r>
                  <a:endParaRPr kumimoji="1" lang="zh-CN" altLang="en-US" sz="1600" dirty="0">
                    <a:solidFill>
                      <a:schemeClr val="bg1"/>
                    </a:solidFill>
                  </a:endParaRPr>
                </a:p>
              </p:txBody>
            </p:sp>
          </p:grpSp>
          <p:sp>
            <p:nvSpPr>
              <p:cNvPr id="17" name="文本框 16">
                <a:extLst>
                  <a:ext uri="{FF2B5EF4-FFF2-40B4-BE49-F238E27FC236}">
                    <a16:creationId xmlns:a16="http://schemas.microsoft.com/office/drawing/2014/main" id="{332318D4-AF6A-4F35-AD5B-04A88AC935BA}"/>
                  </a:ext>
                </a:extLst>
              </p:cNvPr>
              <p:cNvSpPr txBox="1"/>
              <p:nvPr/>
            </p:nvSpPr>
            <p:spPr>
              <a:xfrm>
                <a:off x="7466073" y="5716028"/>
                <a:ext cx="838200" cy="397518"/>
              </a:xfrm>
              <a:prstGeom prst="rect">
                <a:avLst/>
              </a:prstGeom>
              <a:noFill/>
            </p:spPr>
            <p:txBody>
              <a:bodyPr wrap="square" rtlCol="0">
                <a:spAutoFit/>
              </a:bodyPr>
              <a:lstStyle/>
              <a:p>
                <a:r>
                  <a:rPr kumimoji="1" lang="en-US" altLang="zh-CN" sz="1600" dirty="0"/>
                  <a:t>2017</a:t>
                </a:r>
                <a:endParaRPr kumimoji="1" lang="zh-CN" altLang="en-US" sz="1600" dirty="0"/>
              </a:p>
            </p:txBody>
          </p:sp>
          <p:sp>
            <p:nvSpPr>
              <p:cNvPr id="18" name="文本框 17">
                <a:extLst>
                  <a:ext uri="{FF2B5EF4-FFF2-40B4-BE49-F238E27FC236}">
                    <a16:creationId xmlns:a16="http://schemas.microsoft.com/office/drawing/2014/main" id="{2C825277-4519-42AB-9D35-81264634DD6C}"/>
                  </a:ext>
                </a:extLst>
              </p:cNvPr>
              <p:cNvSpPr txBox="1"/>
              <p:nvPr/>
            </p:nvSpPr>
            <p:spPr>
              <a:xfrm>
                <a:off x="8251378" y="5716028"/>
                <a:ext cx="838200" cy="397518"/>
              </a:xfrm>
              <a:prstGeom prst="rect">
                <a:avLst/>
              </a:prstGeom>
              <a:noFill/>
            </p:spPr>
            <p:txBody>
              <a:bodyPr wrap="square" rtlCol="0">
                <a:spAutoFit/>
              </a:bodyPr>
              <a:lstStyle/>
              <a:p>
                <a:r>
                  <a:rPr kumimoji="1" lang="en-US" altLang="zh-CN" sz="1600" dirty="0"/>
                  <a:t>2018</a:t>
                </a:r>
                <a:endParaRPr kumimoji="1" lang="zh-CN" altLang="en-US" sz="1600" dirty="0"/>
              </a:p>
            </p:txBody>
          </p:sp>
          <p:sp>
            <p:nvSpPr>
              <p:cNvPr id="19" name="文本框 18">
                <a:extLst>
                  <a:ext uri="{FF2B5EF4-FFF2-40B4-BE49-F238E27FC236}">
                    <a16:creationId xmlns:a16="http://schemas.microsoft.com/office/drawing/2014/main" id="{68FE2C8B-931D-4916-A62B-A2D15EF3735A}"/>
                  </a:ext>
                </a:extLst>
              </p:cNvPr>
              <p:cNvSpPr txBox="1"/>
              <p:nvPr/>
            </p:nvSpPr>
            <p:spPr>
              <a:xfrm>
                <a:off x="9010107" y="5716028"/>
                <a:ext cx="838200" cy="397518"/>
              </a:xfrm>
              <a:prstGeom prst="rect">
                <a:avLst/>
              </a:prstGeom>
              <a:noFill/>
            </p:spPr>
            <p:txBody>
              <a:bodyPr wrap="square" rtlCol="0">
                <a:spAutoFit/>
              </a:bodyPr>
              <a:lstStyle/>
              <a:p>
                <a:r>
                  <a:rPr kumimoji="1" lang="en-US" altLang="zh-CN" sz="1600" dirty="0"/>
                  <a:t>2019</a:t>
                </a:r>
                <a:endParaRPr kumimoji="1" lang="zh-CN" altLang="en-US" sz="1600" dirty="0"/>
              </a:p>
            </p:txBody>
          </p:sp>
          <p:sp>
            <p:nvSpPr>
              <p:cNvPr id="20" name="文本框 19">
                <a:extLst>
                  <a:ext uri="{FF2B5EF4-FFF2-40B4-BE49-F238E27FC236}">
                    <a16:creationId xmlns:a16="http://schemas.microsoft.com/office/drawing/2014/main" id="{CDAB4FCC-25D1-49D0-9F6B-A93C9DFB1704}"/>
                  </a:ext>
                </a:extLst>
              </p:cNvPr>
              <p:cNvSpPr txBox="1"/>
              <p:nvPr/>
            </p:nvSpPr>
            <p:spPr>
              <a:xfrm>
                <a:off x="9787249" y="5716028"/>
                <a:ext cx="838200" cy="397518"/>
              </a:xfrm>
              <a:prstGeom prst="rect">
                <a:avLst/>
              </a:prstGeom>
              <a:noFill/>
            </p:spPr>
            <p:txBody>
              <a:bodyPr wrap="square" rtlCol="0">
                <a:spAutoFit/>
              </a:bodyPr>
              <a:lstStyle/>
              <a:p>
                <a:r>
                  <a:rPr kumimoji="1" lang="en-US" altLang="zh-CN" sz="1600" dirty="0"/>
                  <a:t>2020</a:t>
                </a:r>
                <a:endParaRPr kumimoji="1" lang="zh-CN" altLang="en-US" sz="1600" dirty="0"/>
              </a:p>
            </p:txBody>
          </p:sp>
          <p:sp>
            <p:nvSpPr>
              <p:cNvPr id="21" name="文本框 20">
                <a:extLst>
                  <a:ext uri="{FF2B5EF4-FFF2-40B4-BE49-F238E27FC236}">
                    <a16:creationId xmlns:a16="http://schemas.microsoft.com/office/drawing/2014/main" id="{C9956F4A-DF1B-4887-B34C-AAAD8D817CB8}"/>
                  </a:ext>
                </a:extLst>
              </p:cNvPr>
              <p:cNvSpPr txBox="1"/>
              <p:nvPr/>
            </p:nvSpPr>
            <p:spPr>
              <a:xfrm>
                <a:off x="10515600" y="5716028"/>
                <a:ext cx="838200" cy="397518"/>
              </a:xfrm>
              <a:prstGeom prst="rect">
                <a:avLst/>
              </a:prstGeom>
              <a:noFill/>
            </p:spPr>
            <p:txBody>
              <a:bodyPr wrap="square" rtlCol="0">
                <a:spAutoFit/>
              </a:bodyPr>
              <a:lstStyle/>
              <a:p>
                <a:r>
                  <a:rPr kumimoji="1" lang="en-US" altLang="zh-CN" sz="1600" dirty="0"/>
                  <a:t>2021</a:t>
                </a:r>
                <a:endParaRPr kumimoji="1" lang="zh-CN" altLang="en-US" sz="1600" dirty="0"/>
              </a:p>
            </p:txBody>
          </p:sp>
          <p:sp>
            <p:nvSpPr>
              <p:cNvPr id="22" name="文本框 21">
                <a:extLst>
                  <a:ext uri="{FF2B5EF4-FFF2-40B4-BE49-F238E27FC236}">
                    <a16:creationId xmlns:a16="http://schemas.microsoft.com/office/drawing/2014/main" id="{BEA38CE2-2E91-4BDE-AA3D-A6DCD5C3B6C0}"/>
                  </a:ext>
                </a:extLst>
              </p:cNvPr>
              <p:cNvSpPr txBox="1"/>
              <p:nvPr/>
            </p:nvSpPr>
            <p:spPr>
              <a:xfrm>
                <a:off x="11267342" y="5716028"/>
                <a:ext cx="838200" cy="397518"/>
              </a:xfrm>
              <a:prstGeom prst="rect">
                <a:avLst/>
              </a:prstGeom>
              <a:noFill/>
            </p:spPr>
            <p:txBody>
              <a:bodyPr wrap="square" rtlCol="0">
                <a:spAutoFit/>
              </a:bodyPr>
              <a:lstStyle/>
              <a:p>
                <a:r>
                  <a:rPr kumimoji="1" lang="en-US" altLang="zh-CN" sz="1600" dirty="0"/>
                  <a:t>2022</a:t>
                </a:r>
                <a:endParaRPr kumimoji="1" lang="zh-CN" altLang="en-US" sz="1600" dirty="0"/>
              </a:p>
            </p:txBody>
          </p:sp>
          <p:sp>
            <p:nvSpPr>
              <p:cNvPr id="23" name="文本框 22">
                <a:extLst>
                  <a:ext uri="{FF2B5EF4-FFF2-40B4-BE49-F238E27FC236}">
                    <a16:creationId xmlns:a16="http://schemas.microsoft.com/office/drawing/2014/main" id="{2A06BB2B-6459-4EF4-B650-B743AB0EA059}"/>
                  </a:ext>
                </a:extLst>
              </p:cNvPr>
              <p:cNvSpPr txBox="1"/>
              <p:nvPr/>
            </p:nvSpPr>
            <p:spPr>
              <a:xfrm>
                <a:off x="7122218" y="5386853"/>
                <a:ext cx="838200" cy="397518"/>
              </a:xfrm>
              <a:prstGeom prst="rect">
                <a:avLst/>
              </a:prstGeom>
              <a:noFill/>
            </p:spPr>
            <p:txBody>
              <a:bodyPr wrap="square" rtlCol="0">
                <a:spAutoFit/>
              </a:bodyPr>
              <a:lstStyle/>
              <a:p>
                <a:r>
                  <a:rPr kumimoji="1" lang="en-US" altLang="zh-CN" sz="1600" dirty="0"/>
                  <a:t>0</a:t>
                </a:r>
                <a:endParaRPr kumimoji="1" lang="zh-CN" altLang="en-US" sz="1600" dirty="0"/>
              </a:p>
            </p:txBody>
          </p:sp>
          <p:sp>
            <p:nvSpPr>
              <p:cNvPr id="24" name="文本框 23">
                <a:extLst>
                  <a:ext uri="{FF2B5EF4-FFF2-40B4-BE49-F238E27FC236}">
                    <a16:creationId xmlns:a16="http://schemas.microsoft.com/office/drawing/2014/main" id="{B814A2C1-677D-4684-A1DC-EB24D0CC386D}"/>
                  </a:ext>
                </a:extLst>
              </p:cNvPr>
              <p:cNvSpPr txBox="1"/>
              <p:nvPr/>
            </p:nvSpPr>
            <p:spPr>
              <a:xfrm>
                <a:off x="6905195" y="4766370"/>
                <a:ext cx="838200" cy="397518"/>
              </a:xfrm>
              <a:prstGeom prst="rect">
                <a:avLst/>
              </a:prstGeom>
              <a:noFill/>
            </p:spPr>
            <p:txBody>
              <a:bodyPr wrap="square" rtlCol="0">
                <a:spAutoFit/>
              </a:bodyPr>
              <a:lstStyle/>
              <a:p>
                <a:r>
                  <a:rPr kumimoji="1" lang="en-US" altLang="zh-CN" sz="1600" dirty="0"/>
                  <a:t>100</a:t>
                </a:r>
                <a:endParaRPr kumimoji="1" lang="zh-CN" altLang="en-US" sz="1600" dirty="0"/>
              </a:p>
            </p:txBody>
          </p:sp>
          <p:sp>
            <p:nvSpPr>
              <p:cNvPr id="25" name="文本框 24">
                <a:extLst>
                  <a:ext uri="{FF2B5EF4-FFF2-40B4-BE49-F238E27FC236}">
                    <a16:creationId xmlns:a16="http://schemas.microsoft.com/office/drawing/2014/main" id="{01CFFEAC-A750-4C37-A006-D460AB7052C4}"/>
                  </a:ext>
                </a:extLst>
              </p:cNvPr>
              <p:cNvSpPr txBox="1"/>
              <p:nvPr/>
            </p:nvSpPr>
            <p:spPr>
              <a:xfrm>
                <a:off x="6905195" y="4105970"/>
                <a:ext cx="838200" cy="397518"/>
              </a:xfrm>
              <a:prstGeom prst="rect">
                <a:avLst/>
              </a:prstGeom>
              <a:noFill/>
            </p:spPr>
            <p:txBody>
              <a:bodyPr wrap="square" rtlCol="0">
                <a:spAutoFit/>
              </a:bodyPr>
              <a:lstStyle/>
              <a:p>
                <a:r>
                  <a:rPr kumimoji="1" lang="en-US" altLang="zh-CN" sz="1600" dirty="0"/>
                  <a:t>200</a:t>
                </a:r>
                <a:endParaRPr kumimoji="1" lang="zh-CN" altLang="en-US" sz="1600" dirty="0"/>
              </a:p>
            </p:txBody>
          </p:sp>
          <p:sp>
            <p:nvSpPr>
              <p:cNvPr id="26" name="文本框 25">
                <a:extLst>
                  <a:ext uri="{FF2B5EF4-FFF2-40B4-BE49-F238E27FC236}">
                    <a16:creationId xmlns:a16="http://schemas.microsoft.com/office/drawing/2014/main" id="{337DF949-A9FD-42BF-BD90-6C5E51F334D0}"/>
                  </a:ext>
                </a:extLst>
              </p:cNvPr>
              <p:cNvSpPr txBox="1"/>
              <p:nvPr/>
            </p:nvSpPr>
            <p:spPr>
              <a:xfrm>
                <a:off x="6905195" y="3407115"/>
                <a:ext cx="838200" cy="397518"/>
              </a:xfrm>
              <a:prstGeom prst="rect">
                <a:avLst/>
              </a:prstGeom>
              <a:noFill/>
            </p:spPr>
            <p:txBody>
              <a:bodyPr wrap="square" rtlCol="0">
                <a:spAutoFit/>
              </a:bodyPr>
              <a:lstStyle/>
              <a:p>
                <a:r>
                  <a:rPr kumimoji="1" lang="en-US" altLang="zh-CN" sz="1600" dirty="0"/>
                  <a:t>300</a:t>
                </a:r>
                <a:endParaRPr kumimoji="1" lang="zh-CN" altLang="en-US" sz="1600" dirty="0"/>
              </a:p>
            </p:txBody>
          </p:sp>
          <p:sp>
            <p:nvSpPr>
              <p:cNvPr id="27" name="文本框 26">
                <a:extLst>
                  <a:ext uri="{FF2B5EF4-FFF2-40B4-BE49-F238E27FC236}">
                    <a16:creationId xmlns:a16="http://schemas.microsoft.com/office/drawing/2014/main" id="{44CCD59A-6696-47EA-AA7B-831C85CBAD4E}"/>
                  </a:ext>
                </a:extLst>
              </p:cNvPr>
              <p:cNvSpPr txBox="1"/>
              <p:nvPr/>
            </p:nvSpPr>
            <p:spPr>
              <a:xfrm>
                <a:off x="6905195" y="2745286"/>
                <a:ext cx="838200" cy="397518"/>
              </a:xfrm>
              <a:prstGeom prst="rect">
                <a:avLst/>
              </a:prstGeom>
              <a:noFill/>
            </p:spPr>
            <p:txBody>
              <a:bodyPr wrap="square" rtlCol="0">
                <a:spAutoFit/>
              </a:bodyPr>
              <a:lstStyle/>
              <a:p>
                <a:r>
                  <a:rPr kumimoji="1" lang="en-US" altLang="zh-CN" sz="1600" dirty="0"/>
                  <a:t>400</a:t>
                </a:r>
                <a:endParaRPr kumimoji="1" lang="zh-CN" altLang="en-US" sz="1600" dirty="0"/>
              </a:p>
            </p:txBody>
          </p:sp>
        </p:grpSp>
        <p:sp>
          <p:nvSpPr>
            <p:cNvPr id="11" name="文本框 10">
              <a:extLst>
                <a:ext uri="{FF2B5EF4-FFF2-40B4-BE49-F238E27FC236}">
                  <a16:creationId xmlns:a16="http://schemas.microsoft.com/office/drawing/2014/main" id="{ABAF97BE-16CA-4BA4-A627-3F391D943948}"/>
                </a:ext>
              </a:extLst>
            </p:cNvPr>
            <p:cNvSpPr txBox="1"/>
            <p:nvPr/>
          </p:nvSpPr>
          <p:spPr>
            <a:xfrm rot="20149571">
              <a:off x="6555825" y="3928197"/>
              <a:ext cx="4000367" cy="307777"/>
            </a:xfrm>
            <a:prstGeom prst="rect">
              <a:avLst/>
            </a:prstGeom>
            <a:solidFill>
              <a:schemeClr val="bg1"/>
            </a:solidFill>
          </p:spPr>
          <p:txBody>
            <a:bodyPr wrap="square" rtlCol="0">
              <a:spAutoFit/>
            </a:bodyPr>
            <a:lstStyle/>
            <a:p>
              <a:r>
                <a:rPr lang="en-US" altLang="zh-CN" sz="1400" dirty="0">
                  <a:latin typeface="Comic Sans MS" panose="030F0702030302020204" pitchFamily="66" charset="0"/>
                  <a:ea typeface="Arial Unicode MS" panose="020B0604020202020204" pitchFamily="34" charset="-122"/>
                  <a:cs typeface="Arial Unicode MS" panose="020B0604020202020204" pitchFamily="34" charset="-122"/>
                </a:rPr>
                <a:t>Traffic will increase more than three times</a:t>
              </a:r>
              <a:endParaRPr lang="zh-CN" altLang="en-US" sz="1400" dirty="0">
                <a:latin typeface="Comic Sans MS" panose="030F0702030302020204" pitchFamily="66" charset="0"/>
                <a:ea typeface="Arial Unicode MS" panose="020B0604020202020204" pitchFamily="34" charset="-122"/>
                <a:cs typeface="Arial Unicode MS" panose="020B0604020202020204" pitchFamily="34" charset="-122"/>
              </a:endParaRPr>
            </a:p>
          </p:txBody>
        </p:sp>
        <p:sp>
          <p:nvSpPr>
            <p:cNvPr id="12" name="矩形 11">
              <a:extLst>
                <a:ext uri="{FF2B5EF4-FFF2-40B4-BE49-F238E27FC236}">
                  <a16:creationId xmlns:a16="http://schemas.microsoft.com/office/drawing/2014/main" id="{9B6EF096-F643-4C19-B2DE-563D314771DE}"/>
                </a:ext>
              </a:extLst>
            </p:cNvPr>
            <p:cNvSpPr/>
            <p:nvPr/>
          </p:nvSpPr>
          <p:spPr>
            <a:xfrm>
              <a:off x="6096000" y="3246294"/>
              <a:ext cx="4920018" cy="2897692"/>
            </a:xfrm>
            <a:prstGeom prst="rect">
              <a:avLst/>
            </a:prstGeom>
            <a:noFill/>
            <a:ln w="28575">
              <a:solidFill>
                <a:srgbClr val="24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右箭头 120">
              <a:extLst>
                <a:ext uri="{FF2B5EF4-FFF2-40B4-BE49-F238E27FC236}">
                  <a16:creationId xmlns:a16="http://schemas.microsoft.com/office/drawing/2014/main" id="{45CBB682-D5EB-43A6-8BBF-C2812BC18B6A}"/>
                </a:ext>
              </a:extLst>
            </p:cNvPr>
            <p:cNvSpPr/>
            <p:nvPr/>
          </p:nvSpPr>
          <p:spPr>
            <a:xfrm rot="20175007">
              <a:off x="6916553" y="4125543"/>
              <a:ext cx="3419149" cy="2643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52" name="文本框 51">
            <a:extLst>
              <a:ext uri="{FF2B5EF4-FFF2-40B4-BE49-F238E27FC236}">
                <a16:creationId xmlns:a16="http://schemas.microsoft.com/office/drawing/2014/main" id="{BA1C6E50-BC56-462A-B3C2-A5D98450034A}"/>
              </a:ext>
            </a:extLst>
          </p:cNvPr>
          <p:cNvSpPr txBox="1"/>
          <p:nvPr/>
        </p:nvSpPr>
        <p:spPr>
          <a:xfrm>
            <a:off x="838200" y="6129220"/>
            <a:ext cx="3469640" cy="215444"/>
          </a:xfrm>
          <a:prstGeom prst="rect">
            <a:avLst/>
          </a:prstGeom>
          <a:noFill/>
          <a:ln>
            <a:noFill/>
          </a:ln>
        </p:spPr>
        <p:txBody>
          <a:bodyPr wrap="square">
            <a:spAutoFit/>
          </a:bodyPr>
          <a:lstStyle/>
          <a:p>
            <a:r>
              <a:rPr lang="en-US" altLang="zh-CN" sz="800" dirty="0"/>
              <a:t>1. cited from: </a:t>
            </a:r>
            <a:r>
              <a:rPr lang="zh-CN" altLang="en-US" sz="800" dirty="0"/>
              <a:t>http://www.hidrfid.com/rfid/news/1328.html</a:t>
            </a:r>
          </a:p>
        </p:txBody>
      </p:sp>
      <p:pic>
        <p:nvPicPr>
          <p:cNvPr id="10" name="Picture 2">
            <a:extLst>
              <a:ext uri="{FF2B5EF4-FFF2-40B4-BE49-F238E27FC236}">
                <a16:creationId xmlns:a16="http://schemas.microsoft.com/office/drawing/2014/main" id="{AAECF2BC-C396-486E-95C3-81A2F26DD7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775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EF2F9F5-93C6-45A5-9839-A979D06AE557}"/>
              </a:ext>
            </a:extLst>
          </p:cNvPr>
          <p:cNvSpPr>
            <a:spLocks noGrp="1"/>
          </p:cNvSpPr>
          <p:nvPr>
            <p:ph type="body" sz="quarter" idx="13"/>
          </p:nvPr>
        </p:nvSpPr>
        <p:spPr/>
        <p:txBody>
          <a:bodyPr/>
          <a:lstStyle/>
          <a:p>
            <a:r>
              <a:rPr lang="en-US" altLang="zh-CN" dirty="0">
                <a:latin typeface="Comic Sans MS" panose="030F0702030302020204" pitchFamily="66" charset="0"/>
              </a:rPr>
              <a:t>Word embedding method evaluation</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420AB90E-7D2A-4E33-9089-12C149229D2B}"/>
              </a:ext>
            </a:extLst>
          </p:cNvPr>
          <p:cNvSpPr>
            <a:spLocks noGrp="1"/>
          </p:cNvSpPr>
          <p:nvPr>
            <p:ph type="sldNum" sz="quarter" idx="12"/>
          </p:nvPr>
        </p:nvSpPr>
        <p:spPr/>
        <p:txBody>
          <a:bodyPr/>
          <a:lstStyle/>
          <a:p>
            <a:fld id="{C33509E8-EDB3-4BFB-9C63-B01D176D4351}" type="slidenum">
              <a:rPr lang="ko-KR" altLang="en-US" smtClean="0">
                <a:latin typeface="Comic Sans MS" panose="030F0702030302020204" pitchFamily="66" charset="0"/>
              </a:rPr>
              <a:pPr/>
              <a:t>20</a:t>
            </a:fld>
            <a:endParaRPr lang="ko-KR" altLang="en-US">
              <a:latin typeface="Comic Sans MS" panose="030F0702030302020204" pitchFamily="66" charset="0"/>
            </a:endParaRPr>
          </a:p>
        </p:txBody>
      </p:sp>
      <p:sp>
        <p:nvSpPr>
          <p:cNvPr id="5" name="日期占位符 4">
            <a:extLst>
              <a:ext uri="{FF2B5EF4-FFF2-40B4-BE49-F238E27FC236}">
                <a16:creationId xmlns:a16="http://schemas.microsoft.com/office/drawing/2014/main" id="{6A5B5269-8C87-4D81-9059-E1B50D6CC30D}"/>
              </a:ext>
            </a:extLst>
          </p:cNvPr>
          <p:cNvSpPr>
            <a:spLocks noGrp="1"/>
          </p:cNvSpPr>
          <p:nvPr>
            <p:ph type="dt" sz="half" idx="15"/>
          </p:nvPr>
        </p:nvSpPr>
        <p:spPr/>
        <p:txBody>
          <a:bodyPr/>
          <a:lstStyle/>
          <a:p>
            <a:fld id="{EEFEEB16-C220-436A-BA81-503B2760AED4}" type="datetime1">
              <a:rPr lang="zh-CN" altLang="en-US" smtClean="0">
                <a:latin typeface="Comic Sans MS" panose="030F0702030302020204" pitchFamily="66" charset="0"/>
              </a:rPr>
              <a:t>2020/11/9</a:t>
            </a:fld>
            <a:endParaRPr lang="zh-CN" altLang="en-US">
              <a:latin typeface="Comic Sans MS" panose="030F0702030302020204" pitchFamily="66" charset="0"/>
            </a:endParaRPr>
          </a:p>
        </p:txBody>
      </p:sp>
      <p:graphicFrame>
        <p:nvGraphicFramePr>
          <p:cNvPr id="6" name="图示 5">
            <a:extLst>
              <a:ext uri="{FF2B5EF4-FFF2-40B4-BE49-F238E27FC236}">
                <a16:creationId xmlns:a16="http://schemas.microsoft.com/office/drawing/2014/main" id="{BC6CC483-2201-4F3C-A4D2-42B5439363AF}"/>
              </a:ext>
            </a:extLst>
          </p:cNvPr>
          <p:cNvGraphicFramePr/>
          <p:nvPr>
            <p:extLst>
              <p:ext uri="{D42A27DB-BD31-4B8C-83A1-F6EECF244321}">
                <p14:modId xmlns:p14="http://schemas.microsoft.com/office/powerpoint/2010/main" val="4181413694"/>
              </p:ext>
            </p:extLst>
          </p:nvPr>
        </p:nvGraphicFramePr>
        <p:xfrm>
          <a:off x="450376" y="1713485"/>
          <a:ext cx="11050484" cy="46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表格 6">
            <a:extLst>
              <a:ext uri="{FF2B5EF4-FFF2-40B4-BE49-F238E27FC236}">
                <a16:creationId xmlns:a16="http://schemas.microsoft.com/office/drawing/2014/main" id="{79EE29FE-0464-464A-B656-824647D847BE}"/>
              </a:ext>
            </a:extLst>
          </p:cNvPr>
          <p:cNvGraphicFramePr>
            <a:graphicFrameLocks noGrp="1"/>
          </p:cNvGraphicFramePr>
          <p:nvPr>
            <p:extLst>
              <p:ext uri="{D42A27DB-BD31-4B8C-83A1-F6EECF244321}">
                <p14:modId xmlns:p14="http://schemas.microsoft.com/office/powerpoint/2010/main" val="3388067314"/>
              </p:ext>
            </p:extLst>
          </p:nvPr>
        </p:nvGraphicFramePr>
        <p:xfrm>
          <a:off x="1481257" y="2756711"/>
          <a:ext cx="9040605" cy="2179098"/>
        </p:xfrm>
        <a:graphic>
          <a:graphicData uri="http://schemas.openxmlformats.org/drawingml/2006/table">
            <a:tbl>
              <a:tblPr firstRow="1" bandRow="1">
                <a:tableStyleId>{5C22544A-7EE6-4342-B048-85BDC9FD1C3A}</a:tableStyleId>
              </a:tblPr>
              <a:tblGrid>
                <a:gridCol w="1808121">
                  <a:extLst>
                    <a:ext uri="{9D8B030D-6E8A-4147-A177-3AD203B41FA5}">
                      <a16:colId xmlns:a16="http://schemas.microsoft.com/office/drawing/2014/main" val="1495764862"/>
                    </a:ext>
                  </a:extLst>
                </a:gridCol>
                <a:gridCol w="1808121">
                  <a:extLst>
                    <a:ext uri="{9D8B030D-6E8A-4147-A177-3AD203B41FA5}">
                      <a16:colId xmlns:a16="http://schemas.microsoft.com/office/drawing/2014/main" val="1484762962"/>
                    </a:ext>
                  </a:extLst>
                </a:gridCol>
                <a:gridCol w="1808121">
                  <a:extLst>
                    <a:ext uri="{9D8B030D-6E8A-4147-A177-3AD203B41FA5}">
                      <a16:colId xmlns:a16="http://schemas.microsoft.com/office/drawing/2014/main" val="2021732132"/>
                    </a:ext>
                  </a:extLst>
                </a:gridCol>
                <a:gridCol w="1808121">
                  <a:extLst>
                    <a:ext uri="{9D8B030D-6E8A-4147-A177-3AD203B41FA5}">
                      <a16:colId xmlns:a16="http://schemas.microsoft.com/office/drawing/2014/main" val="3171094125"/>
                    </a:ext>
                  </a:extLst>
                </a:gridCol>
                <a:gridCol w="1808121">
                  <a:extLst>
                    <a:ext uri="{9D8B030D-6E8A-4147-A177-3AD203B41FA5}">
                      <a16:colId xmlns:a16="http://schemas.microsoft.com/office/drawing/2014/main" val="689883527"/>
                    </a:ext>
                  </a:extLst>
                </a:gridCol>
              </a:tblGrid>
              <a:tr h="825306">
                <a:tc>
                  <a:txBody>
                    <a:bodyPr/>
                    <a:lstStyle/>
                    <a:p>
                      <a:r>
                        <a:rPr lang="en-US" altLang="zh-CN" sz="1600" dirty="0">
                          <a:latin typeface="Comic Sans MS" panose="030F0702030302020204" pitchFamily="66" charset="0"/>
                        </a:rPr>
                        <a:t>Method</a:t>
                      </a:r>
                      <a:endParaRPr lang="zh-CN" altLang="en-US" sz="1600" dirty="0">
                        <a:latin typeface="Comic Sans MS" panose="030F0702030302020204" pitchFamily="66" charset="0"/>
                      </a:endParaRPr>
                    </a:p>
                  </a:txBody>
                  <a:tcPr/>
                </a:tc>
                <a:tc>
                  <a:txBody>
                    <a:bodyPr/>
                    <a:lstStyle/>
                    <a:p>
                      <a:r>
                        <a:rPr lang="en-US" altLang="zh-CN" sz="1600" dirty="0">
                          <a:latin typeface="Comic Sans MS" panose="030F0702030302020204" pitchFamily="66" charset="0"/>
                        </a:rPr>
                        <a:t>F1-score</a:t>
                      </a:r>
                      <a:endParaRPr lang="zh-CN" altLang="en-US" sz="1600" dirty="0">
                        <a:latin typeface="Comic Sans MS" panose="030F0702030302020204" pitchFamily="66" charset="0"/>
                      </a:endParaRPr>
                    </a:p>
                  </a:txBody>
                  <a:tcPr/>
                </a:tc>
                <a:tc>
                  <a:txBody>
                    <a:bodyPr/>
                    <a:lstStyle/>
                    <a:p>
                      <a:r>
                        <a:rPr lang="en-US" altLang="zh-CN" sz="1600" dirty="0">
                          <a:latin typeface="Comic Sans MS" panose="030F0702030302020204" pitchFamily="66" charset="0"/>
                        </a:rPr>
                        <a:t>AUC score</a:t>
                      </a:r>
                      <a:endParaRPr lang="zh-CN" altLang="en-US" sz="1600" dirty="0">
                        <a:latin typeface="Comic Sans MS" panose="030F0702030302020204" pitchFamily="66" charset="0"/>
                      </a:endParaRPr>
                    </a:p>
                  </a:txBody>
                  <a:tcPr/>
                </a:tc>
                <a:tc>
                  <a:txBody>
                    <a:bodyPr/>
                    <a:lstStyle/>
                    <a:p>
                      <a:r>
                        <a:rPr lang="en-US" altLang="zh-CN" sz="1600" b="0" i="0" u="none" strike="noStrike" kern="1200" baseline="0" dirty="0">
                          <a:solidFill>
                            <a:schemeClr val="lt1"/>
                          </a:solidFill>
                          <a:latin typeface="Comic Sans MS" panose="030F0702030302020204" pitchFamily="66" charset="0"/>
                          <a:ea typeface="+mn-ea"/>
                          <a:cs typeface="+mn-cs"/>
                        </a:rPr>
                        <a:t>#False</a:t>
                      </a:r>
                    </a:p>
                    <a:p>
                      <a:r>
                        <a:rPr lang="en-US" altLang="zh-CN" sz="1600" b="0" i="0" u="none" strike="noStrike" kern="1200" baseline="0" dirty="0">
                          <a:solidFill>
                            <a:schemeClr val="lt1"/>
                          </a:solidFill>
                          <a:latin typeface="Comic Sans MS" panose="030F0702030302020204" pitchFamily="66" charset="0"/>
                          <a:ea typeface="+mn-ea"/>
                          <a:cs typeface="+mn-cs"/>
                        </a:rPr>
                        <a:t>positive</a:t>
                      </a:r>
                      <a:endParaRPr lang="zh-CN" altLang="en-US" sz="1600" dirty="0">
                        <a:latin typeface="Comic Sans MS" panose="030F0702030302020204" pitchFamily="66" charset="0"/>
                      </a:endParaRPr>
                    </a:p>
                  </a:txBody>
                  <a:tcPr/>
                </a:tc>
                <a:tc>
                  <a:txBody>
                    <a:bodyPr/>
                    <a:lstStyle/>
                    <a:p>
                      <a:r>
                        <a:rPr lang="en-US" altLang="zh-CN" sz="1600" b="0" i="0" u="none" strike="noStrike" kern="1200" baseline="0" dirty="0">
                          <a:solidFill>
                            <a:schemeClr val="lt1"/>
                          </a:solidFill>
                          <a:latin typeface="Comic Sans MS" panose="030F0702030302020204" pitchFamily="66" charset="0"/>
                          <a:ea typeface="+mn-ea"/>
                          <a:cs typeface="+mn-cs"/>
                        </a:rPr>
                        <a:t>#False</a:t>
                      </a:r>
                    </a:p>
                    <a:p>
                      <a:r>
                        <a:rPr lang="en-US" altLang="zh-CN" sz="1600" b="0" i="0" u="none" strike="noStrike" kern="1200" baseline="0" dirty="0">
                          <a:solidFill>
                            <a:schemeClr val="lt1"/>
                          </a:solidFill>
                          <a:latin typeface="Comic Sans MS" panose="030F0702030302020204" pitchFamily="66" charset="0"/>
                          <a:ea typeface="+mn-ea"/>
                          <a:cs typeface="+mn-cs"/>
                        </a:rPr>
                        <a:t>negative</a:t>
                      </a:r>
                      <a:endParaRPr lang="zh-CN" altLang="en-US" sz="1600" dirty="0">
                        <a:latin typeface="Comic Sans MS" panose="030F0702030302020204" pitchFamily="66" charset="0"/>
                      </a:endParaRPr>
                    </a:p>
                  </a:txBody>
                  <a:tcPr/>
                </a:tc>
                <a:extLst>
                  <a:ext uri="{0D108BD9-81ED-4DB2-BD59-A6C34878D82A}">
                    <a16:rowId xmlns:a16="http://schemas.microsoft.com/office/drawing/2014/main" val="1475371962"/>
                  </a:ext>
                </a:extLst>
              </a:tr>
              <a:tr h="825306">
                <a:tc>
                  <a:txBody>
                    <a:bodyPr/>
                    <a:lstStyle/>
                    <a:p>
                      <a:r>
                        <a:rPr lang="en-US" altLang="zh-CN" sz="1600" b="0" i="0" u="none" strike="noStrike" kern="1200" baseline="0" dirty="0" err="1">
                          <a:solidFill>
                            <a:schemeClr val="dk1"/>
                          </a:solidFill>
                          <a:latin typeface="Comic Sans MS" panose="030F0702030302020204" pitchFamily="66" charset="0"/>
                          <a:ea typeface="+mn-ea"/>
                          <a:cs typeface="+mn-cs"/>
                        </a:rPr>
                        <a:t>LogTransfer</a:t>
                      </a:r>
                      <a:endParaRPr lang="en-US" altLang="zh-CN" sz="1600" b="0" i="0" u="none" strike="noStrike" kern="1200" baseline="0" dirty="0">
                        <a:solidFill>
                          <a:schemeClr val="dk1"/>
                        </a:solidFill>
                        <a:latin typeface="Comic Sans MS" panose="030F0702030302020204" pitchFamily="66" charset="0"/>
                        <a:ea typeface="+mn-ea"/>
                        <a:cs typeface="+mn-cs"/>
                      </a:endParaRPr>
                    </a:p>
                    <a:p>
                      <a:r>
                        <a:rPr lang="en-US" altLang="zh-CN" sz="1600" b="0" i="0" u="none" strike="noStrike" kern="1200" baseline="0" dirty="0">
                          <a:solidFill>
                            <a:schemeClr val="dk1"/>
                          </a:solidFill>
                          <a:latin typeface="Comic Sans MS" panose="030F0702030302020204" pitchFamily="66" charset="0"/>
                          <a:ea typeface="+mn-ea"/>
                          <a:cs typeface="+mn-cs"/>
                        </a:rPr>
                        <a:t>w/ word2Vec</a:t>
                      </a:r>
                      <a:endParaRPr lang="zh-CN" altLang="en-US" sz="1600" dirty="0">
                        <a:latin typeface="Comic Sans MS" panose="030F0702030302020204" pitchFamily="66" charset="0"/>
                      </a:endParaRPr>
                    </a:p>
                  </a:txBody>
                  <a:tcPr/>
                </a:tc>
                <a:tc>
                  <a:txBody>
                    <a:bodyPr/>
                    <a:lstStyle/>
                    <a:p>
                      <a:r>
                        <a:rPr lang="en-US" altLang="zh-CN" sz="1600" b="0" i="0" u="none" strike="noStrike" kern="1200" baseline="0" dirty="0">
                          <a:solidFill>
                            <a:schemeClr val="dk1"/>
                          </a:solidFill>
                          <a:latin typeface="Comic Sans MS" panose="030F0702030302020204" pitchFamily="66" charset="0"/>
                          <a:ea typeface="+mn-ea"/>
                          <a:cs typeface="+mn-cs"/>
                        </a:rPr>
                        <a:t>0.8368</a:t>
                      </a:r>
                      <a:endParaRPr lang="zh-CN" altLang="en-US" sz="1600" dirty="0">
                        <a:latin typeface="Comic Sans MS" panose="030F0702030302020204" pitchFamily="66" charset="0"/>
                      </a:endParaRPr>
                    </a:p>
                  </a:txBody>
                  <a:tcPr/>
                </a:tc>
                <a:tc>
                  <a:txBody>
                    <a:bodyPr/>
                    <a:lstStyle/>
                    <a:p>
                      <a:r>
                        <a:rPr lang="en-US" altLang="zh-CN" sz="1600" b="0" i="0" u="none" strike="noStrike" kern="1200" baseline="0" dirty="0">
                          <a:solidFill>
                            <a:schemeClr val="dk1"/>
                          </a:solidFill>
                          <a:latin typeface="Comic Sans MS" panose="030F0702030302020204" pitchFamily="66" charset="0"/>
                          <a:ea typeface="+mn-ea"/>
                          <a:cs typeface="+mn-cs"/>
                        </a:rPr>
                        <a:t>0.8881</a:t>
                      </a:r>
                      <a:endParaRPr lang="zh-CN" altLang="en-US" sz="1600" dirty="0">
                        <a:latin typeface="Comic Sans MS" panose="030F0702030302020204" pitchFamily="66" charset="0"/>
                      </a:endParaRPr>
                    </a:p>
                  </a:txBody>
                  <a:tcPr/>
                </a:tc>
                <a:tc>
                  <a:txBody>
                    <a:bodyPr/>
                    <a:lstStyle/>
                    <a:p>
                      <a:r>
                        <a:rPr lang="en-US" altLang="zh-CN" sz="1600" b="0" i="0" u="none" strike="noStrike" kern="1200" baseline="0" dirty="0">
                          <a:solidFill>
                            <a:schemeClr val="dk1"/>
                          </a:solidFill>
                          <a:latin typeface="Comic Sans MS" panose="030F0702030302020204" pitchFamily="66" charset="0"/>
                          <a:ea typeface="+mn-ea"/>
                          <a:cs typeface="+mn-cs"/>
                        </a:rPr>
                        <a:t>88</a:t>
                      </a:r>
                      <a:endParaRPr lang="zh-CN" altLang="en-US" sz="1600" dirty="0">
                        <a:latin typeface="Comic Sans MS" panose="030F0702030302020204" pitchFamily="66" charset="0"/>
                      </a:endParaRPr>
                    </a:p>
                  </a:txBody>
                  <a:tcPr/>
                </a:tc>
                <a:tc>
                  <a:txBody>
                    <a:bodyPr/>
                    <a:lstStyle/>
                    <a:p>
                      <a:r>
                        <a:rPr lang="en-US" altLang="zh-CN" sz="1600" b="0" i="0" u="none" strike="noStrike" kern="1200" baseline="0" dirty="0">
                          <a:solidFill>
                            <a:schemeClr val="dk1"/>
                          </a:solidFill>
                          <a:latin typeface="Comic Sans MS" panose="030F0702030302020204" pitchFamily="66" charset="0"/>
                          <a:ea typeface="+mn-ea"/>
                          <a:cs typeface="+mn-cs"/>
                        </a:rPr>
                        <a:t>84</a:t>
                      </a:r>
                      <a:endParaRPr lang="zh-CN" altLang="en-US" sz="1600" dirty="0">
                        <a:latin typeface="Comic Sans MS" panose="030F0702030302020204" pitchFamily="66" charset="0"/>
                      </a:endParaRPr>
                    </a:p>
                  </a:txBody>
                  <a:tcPr/>
                </a:tc>
                <a:extLst>
                  <a:ext uri="{0D108BD9-81ED-4DB2-BD59-A6C34878D82A}">
                    <a16:rowId xmlns:a16="http://schemas.microsoft.com/office/drawing/2014/main" val="2160203990"/>
                  </a:ext>
                </a:extLst>
              </a:tr>
              <a:tr h="528486">
                <a:tc>
                  <a:txBody>
                    <a:bodyPr/>
                    <a:lstStyle/>
                    <a:p>
                      <a:r>
                        <a:rPr lang="en-US" altLang="zh-CN" sz="1600" b="0" i="0" u="none" strike="noStrike" kern="1200" baseline="0" dirty="0" err="1">
                          <a:solidFill>
                            <a:schemeClr val="dk1"/>
                          </a:solidFill>
                          <a:latin typeface="Comic Sans MS" panose="030F0702030302020204" pitchFamily="66" charset="0"/>
                          <a:ea typeface="+mn-ea"/>
                          <a:cs typeface="+mn-cs"/>
                        </a:rPr>
                        <a:t>LogTransfer</a:t>
                      </a:r>
                      <a:endParaRPr lang="zh-CN" altLang="en-US" sz="1600" dirty="0">
                        <a:latin typeface="Comic Sans MS" panose="030F0702030302020204" pitchFamily="66" charset="0"/>
                      </a:endParaRPr>
                    </a:p>
                  </a:txBody>
                  <a:tcPr/>
                </a:tc>
                <a:tc>
                  <a:txBody>
                    <a:bodyPr/>
                    <a:lstStyle/>
                    <a:p>
                      <a:r>
                        <a:rPr lang="en-US" altLang="zh-CN" sz="1600" b="0" i="0" u="none" strike="noStrike" kern="1200" baseline="0" dirty="0">
                          <a:solidFill>
                            <a:schemeClr val="dk1"/>
                          </a:solidFill>
                          <a:latin typeface="Comic Sans MS" panose="030F0702030302020204" pitchFamily="66" charset="0"/>
                          <a:ea typeface="+mn-ea"/>
                          <a:cs typeface="+mn-cs"/>
                        </a:rPr>
                        <a:t>0.8606</a:t>
                      </a:r>
                      <a:endParaRPr lang="zh-CN" altLang="en-US" sz="1600" dirty="0">
                        <a:latin typeface="Comic Sans MS" panose="030F0702030302020204" pitchFamily="66" charset="0"/>
                      </a:endParaRPr>
                    </a:p>
                  </a:txBody>
                  <a:tcPr/>
                </a:tc>
                <a:tc>
                  <a:txBody>
                    <a:bodyPr/>
                    <a:lstStyle/>
                    <a:p>
                      <a:r>
                        <a:rPr lang="en-US" altLang="zh-CN" sz="1600" b="0" i="0" u="none" strike="noStrike" kern="1200" baseline="0" dirty="0">
                          <a:solidFill>
                            <a:schemeClr val="dk1"/>
                          </a:solidFill>
                          <a:latin typeface="Comic Sans MS" panose="030F0702030302020204" pitchFamily="66" charset="0"/>
                          <a:ea typeface="+mn-ea"/>
                          <a:cs typeface="+mn-cs"/>
                        </a:rPr>
                        <a:t>0.9243</a:t>
                      </a:r>
                      <a:endParaRPr lang="zh-CN" altLang="en-US" sz="1600" dirty="0">
                        <a:latin typeface="Comic Sans MS" panose="030F0702030302020204" pitchFamily="66" charset="0"/>
                      </a:endParaRPr>
                    </a:p>
                  </a:txBody>
                  <a:tcPr/>
                </a:tc>
                <a:tc>
                  <a:txBody>
                    <a:bodyPr/>
                    <a:lstStyle/>
                    <a:p>
                      <a:r>
                        <a:rPr lang="en-US" altLang="zh-CN" sz="1600" dirty="0">
                          <a:latin typeface="Comic Sans MS" panose="030F0702030302020204" pitchFamily="66" charset="0"/>
                        </a:rPr>
                        <a:t>80</a:t>
                      </a:r>
                      <a:endParaRPr lang="zh-CN" altLang="en-US" sz="1600" dirty="0">
                        <a:latin typeface="Comic Sans MS" panose="030F0702030302020204" pitchFamily="66" charset="0"/>
                      </a:endParaRPr>
                    </a:p>
                  </a:txBody>
                  <a:tcPr/>
                </a:tc>
                <a:tc>
                  <a:txBody>
                    <a:bodyPr/>
                    <a:lstStyle/>
                    <a:p>
                      <a:r>
                        <a:rPr lang="en-US" altLang="zh-CN" sz="1600" dirty="0">
                          <a:latin typeface="Comic Sans MS" panose="030F0702030302020204" pitchFamily="66" charset="0"/>
                        </a:rPr>
                        <a:t>59</a:t>
                      </a:r>
                      <a:endParaRPr lang="zh-CN" altLang="en-US" sz="1600" dirty="0">
                        <a:latin typeface="Comic Sans MS" panose="030F0702030302020204" pitchFamily="66" charset="0"/>
                      </a:endParaRPr>
                    </a:p>
                  </a:txBody>
                  <a:tcPr/>
                </a:tc>
                <a:extLst>
                  <a:ext uri="{0D108BD9-81ED-4DB2-BD59-A6C34878D82A}">
                    <a16:rowId xmlns:a16="http://schemas.microsoft.com/office/drawing/2014/main" val="2376407990"/>
                  </a:ext>
                </a:extLst>
              </a:tr>
            </a:tbl>
          </a:graphicData>
        </a:graphic>
      </p:graphicFrame>
      <p:sp>
        <p:nvSpPr>
          <p:cNvPr id="9" name="矩形 8">
            <a:extLst>
              <a:ext uri="{FF2B5EF4-FFF2-40B4-BE49-F238E27FC236}">
                <a16:creationId xmlns:a16="http://schemas.microsoft.com/office/drawing/2014/main" id="{7F3A7A4D-5225-45DC-BD85-1F58805EC37E}"/>
              </a:ext>
            </a:extLst>
          </p:cNvPr>
          <p:cNvSpPr/>
          <p:nvPr/>
        </p:nvSpPr>
        <p:spPr>
          <a:xfrm>
            <a:off x="3188190" y="4319944"/>
            <a:ext cx="7333672" cy="61586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a:extLst>
              <a:ext uri="{FF2B5EF4-FFF2-40B4-BE49-F238E27FC236}">
                <a16:creationId xmlns:a16="http://schemas.microsoft.com/office/drawing/2014/main" id="{7C02ADFE-0770-44BF-8A43-37E49A55198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685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F87F1FA-FEE8-4DCE-BE45-1171C7C724FB}"/>
              </a:ext>
            </a:extLst>
          </p:cNvPr>
          <p:cNvSpPr>
            <a:spLocks noGrp="1"/>
          </p:cNvSpPr>
          <p:nvPr>
            <p:ph type="body" sz="quarter" idx="13"/>
          </p:nvPr>
        </p:nvSpPr>
        <p:spPr/>
        <p:txBody>
          <a:bodyPr/>
          <a:lstStyle/>
          <a:p>
            <a:r>
              <a:rPr lang="en-US" altLang="zh-CN" dirty="0">
                <a:latin typeface="Comic Sans MS" panose="030F0702030302020204" pitchFamily="66" charset="0"/>
              </a:rPr>
              <a:t>Transfer learning evaluation</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53BB3743-0D3F-434C-87C3-510D68555863}"/>
              </a:ext>
            </a:extLst>
          </p:cNvPr>
          <p:cNvSpPr>
            <a:spLocks noGrp="1"/>
          </p:cNvSpPr>
          <p:nvPr>
            <p:ph type="sldNum" sz="quarter" idx="12"/>
          </p:nvPr>
        </p:nvSpPr>
        <p:spPr/>
        <p:txBody>
          <a:bodyPr/>
          <a:lstStyle/>
          <a:p>
            <a:fld id="{C33509E8-EDB3-4BFB-9C63-B01D176D4351}" type="slidenum">
              <a:rPr lang="ko-KR" altLang="en-US" smtClean="0">
                <a:latin typeface="Comic Sans MS" panose="030F0702030302020204" pitchFamily="66" charset="0"/>
              </a:rPr>
              <a:pPr/>
              <a:t>21</a:t>
            </a:fld>
            <a:endParaRPr lang="ko-KR" altLang="en-US">
              <a:latin typeface="Comic Sans MS" panose="030F0702030302020204" pitchFamily="66" charset="0"/>
            </a:endParaRPr>
          </a:p>
        </p:txBody>
      </p:sp>
      <p:sp>
        <p:nvSpPr>
          <p:cNvPr id="5" name="日期占位符 4">
            <a:extLst>
              <a:ext uri="{FF2B5EF4-FFF2-40B4-BE49-F238E27FC236}">
                <a16:creationId xmlns:a16="http://schemas.microsoft.com/office/drawing/2014/main" id="{DF3F78F9-0BCF-4F41-BD3B-C60E50B5ADA2}"/>
              </a:ext>
            </a:extLst>
          </p:cNvPr>
          <p:cNvSpPr>
            <a:spLocks noGrp="1"/>
          </p:cNvSpPr>
          <p:nvPr>
            <p:ph type="dt" sz="half" idx="15"/>
          </p:nvPr>
        </p:nvSpPr>
        <p:spPr/>
        <p:txBody>
          <a:bodyPr/>
          <a:lstStyle/>
          <a:p>
            <a:fld id="{CE327BDE-1F8B-4B13-AE9D-78D69FEF24BA}" type="datetime1">
              <a:rPr lang="zh-CN" altLang="en-US" smtClean="0">
                <a:latin typeface="Comic Sans MS" panose="030F0702030302020204" pitchFamily="66" charset="0"/>
              </a:rPr>
              <a:t>2020/11/9</a:t>
            </a:fld>
            <a:endParaRPr lang="zh-CN" altLang="en-US">
              <a:latin typeface="Comic Sans MS" panose="030F0702030302020204" pitchFamily="66" charset="0"/>
            </a:endParaRPr>
          </a:p>
        </p:txBody>
      </p:sp>
      <p:pic>
        <p:nvPicPr>
          <p:cNvPr id="8" name="图片 7">
            <a:extLst>
              <a:ext uri="{FF2B5EF4-FFF2-40B4-BE49-F238E27FC236}">
                <a16:creationId xmlns:a16="http://schemas.microsoft.com/office/drawing/2014/main" id="{DEF9017D-44A4-4BD8-A223-F857F679164B}"/>
              </a:ext>
            </a:extLst>
          </p:cNvPr>
          <p:cNvPicPr>
            <a:picLocks noChangeAspect="1"/>
          </p:cNvPicPr>
          <p:nvPr/>
        </p:nvPicPr>
        <p:blipFill>
          <a:blip r:embed="rId3"/>
          <a:stretch>
            <a:fillRect/>
          </a:stretch>
        </p:blipFill>
        <p:spPr>
          <a:xfrm>
            <a:off x="2491785" y="2040394"/>
            <a:ext cx="7208429" cy="4553197"/>
          </a:xfrm>
          <a:prstGeom prst="rect">
            <a:avLst/>
          </a:prstGeom>
        </p:spPr>
      </p:pic>
      <p:sp>
        <p:nvSpPr>
          <p:cNvPr id="3" name="矩形 2">
            <a:extLst>
              <a:ext uri="{FF2B5EF4-FFF2-40B4-BE49-F238E27FC236}">
                <a16:creationId xmlns:a16="http://schemas.microsoft.com/office/drawing/2014/main" id="{9B94FB5D-3A50-4376-87BA-56BBE879A4CE}"/>
              </a:ext>
            </a:extLst>
          </p:cNvPr>
          <p:cNvSpPr/>
          <p:nvPr/>
        </p:nvSpPr>
        <p:spPr>
          <a:xfrm>
            <a:off x="7684502" y="3120383"/>
            <a:ext cx="718518" cy="29211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示 5">
            <a:extLst>
              <a:ext uri="{FF2B5EF4-FFF2-40B4-BE49-F238E27FC236}">
                <a16:creationId xmlns:a16="http://schemas.microsoft.com/office/drawing/2014/main" id="{C877900F-52B0-49B9-96B0-BE7071743A3A}"/>
              </a:ext>
            </a:extLst>
          </p:cNvPr>
          <p:cNvGraphicFramePr/>
          <p:nvPr>
            <p:extLst>
              <p:ext uri="{D42A27DB-BD31-4B8C-83A1-F6EECF244321}">
                <p14:modId xmlns:p14="http://schemas.microsoft.com/office/powerpoint/2010/main" val="196178593"/>
              </p:ext>
            </p:extLst>
          </p:nvPr>
        </p:nvGraphicFramePr>
        <p:xfrm>
          <a:off x="493420" y="1517174"/>
          <a:ext cx="11050484"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a:extLst>
              <a:ext uri="{FF2B5EF4-FFF2-40B4-BE49-F238E27FC236}">
                <a16:creationId xmlns:a16="http://schemas.microsoft.com/office/drawing/2014/main" id="{FA8BFA1B-5B88-4570-BE98-2713C444B4D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859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F134C84-2450-4645-9290-EB83452D1616}"/>
              </a:ext>
            </a:extLst>
          </p:cNvPr>
          <p:cNvSpPr>
            <a:spLocks noGrp="1"/>
          </p:cNvSpPr>
          <p:nvPr>
            <p:ph type="body" sz="quarter" idx="13"/>
          </p:nvPr>
        </p:nvSpPr>
        <p:spPr/>
        <p:txBody>
          <a:bodyPr/>
          <a:lstStyle/>
          <a:p>
            <a:pPr marL="571500" indent="-571500">
              <a:buFont typeface="Wingdings" panose="05000000000000000000" pitchFamily="2" charset="2"/>
              <a:buChar char="n"/>
            </a:pPr>
            <a:r>
              <a:rPr lang="en-US" altLang="zh-CN" dirty="0">
                <a:latin typeface="Comic Sans MS" panose="030F0702030302020204" pitchFamily="66" charset="0"/>
              </a:rPr>
              <a:t>Contributions</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77D022FF-0414-44A5-B5ED-9C7B3BEEC40F}"/>
              </a:ext>
            </a:extLst>
          </p:cNvPr>
          <p:cNvSpPr>
            <a:spLocks noGrp="1"/>
          </p:cNvSpPr>
          <p:nvPr>
            <p:ph type="sldNum" sz="quarter" idx="12"/>
          </p:nvPr>
        </p:nvSpPr>
        <p:spPr/>
        <p:txBody>
          <a:bodyPr/>
          <a:lstStyle/>
          <a:p>
            <a:fld id="{C33509E8-EDB3-4BFB-9C63-B01D176D4351}" type="slidenum">
              <a:rPr lang="ko-KR" altLang="en-US" smtClean="0">
                <a:latin typeface="Comic Sans MS" panose="030F0702030302020204" pitchFamily="66" charset="0"/>
              </a:rPr>
              <a:pPr/>
              <a:t>22</a:t>
            </a:fld>
            <a:endParaRPr lang="ko-KR" altLang="en-US">
              <a:latin typeface="Comic Sans MS" panose="030F0702030302020204" pitchFamily="66" charset="0"/>
            </a:endParaRPr>
          </a:p>
        </p:txBody>
      </p:sp>
      <p:sp>
        <p:nvSpPr>
          <p:cNvPr id="5" name="日期占位符 4">
            <a:extLst>
              <a:ext uri="{FF2B5EF4-FFF2-40B4-BE49-F238E27FC236}">
                <a16:creationId xmlns:a16="http://schemas.microsoft.com/office/drawing/2014/main" id="{943DEC07-4D4C-4C35-A1D3-B163721ADD6A}"/>
              </a:ext>
            </a:extLst>
          </p:cNvPr>
          <p:cNvSpPr>
            <a:spLocks noGrp="1"/>
          </p:cNvSpPr>
          <p:nvPr>
            <p:ph type="dt" sz="half" idx="15"/>
          </p:nvPr>
        </p:nvSpPr>
        <p:spPr/>
        <p:txBody>
          <a:bodyPr/>
          <a:lstStyle/>
          <a:p>
            <a:fld id="{98FB0E51-2F69-4614-BE12-2BE54B9F284F}" type="datetime1">
              <a:rPr lang="zh-CN" altLang="en-US" smtClean="0">
                <a:latin typeface="Comic Sans MS" panose="030F0702030302020204" pitchFamily="66" charset="0"/>
              </a:rPr>
              <a:t>2020/11/9</a:t>
            </a:fld>
            <a:endParaRPr lang="zh-CN" altLang="en-US">
              <a:latin typeface="Comic Sans MS" panose="030F0702030302020204" pitchFamily="66" charset="0"/>
            </a:endParaRPr>
          </a:p>
        </p:txBody>
      </p:sp>
      <p:graphicFrame>
        <p:nvGraphicFramePr>
          <p:cNvPr id="3" name="图示 2">
            <a:extLst>
              <a:ext uri="{FF2B5EF4-FFF2-40B4-BE49-F238E27FC236}">
                <a16:creationId xmlns:a16="http://schemas.microsoft.com/office/drawing/2014/main" id="{7B7867D7-C581-49E4-A3F6-850E42908DD0}"/>
              </a:ext>
            </a:extLst>
          </p:cNvPr>
          <p:cNvGraphicFramePr/>
          <p:nvPr>
            <p:extLst>
              <p:ext uri="{D42A27DB-BD31-4B8C-83A1-F6EECF244321}">
                <p14:modId xmlns:p14="http://schemas.microsoft.com/office/powerpoint/2010/main" val="429148919"/>
              </p:ext>
            </p:extLst>
          </p:nvPr>
        </p:nvGraphicFramePr>
        <p:xfrm>
          <a:off x="128337" y="1360400"/>
          <a:ext cx="11935326" cy="481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FF2B5EF4-FFF2-40B4-BE49-F238E27FC236}">
                <a16:creationId xmlns:a16="http://schemas.microsoft.com/office/drawing/2014/main" id="{4EA9DE8B-DE36-4DC6-8A75-726B0C6E6A3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245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611DBBD-BA30-47A6-9AA4-ADD52BC975C9}"/>
              </a:ext>
            </a:extLst>
          </p:cNvPr>
          <p:cNvSpPr>
            <a:spLocks noGrp="1"/>
          </p:cNvSpPr>
          <p:nvPr>
            <p:ph type="body" sz="quarter" idx="13"/>
          </p:nvPr>
        </p:nvSpPr>
        <p:spPr/>
        <p:txBody>
          <a:bodyPr/>
          <a:lstStyle/>
          <a:p>
            <a:endParaRPr lang="zh-CN" altLang="en-US"/>
          </a:p>
        </p:txBody>
      </p:sp>
      <p:sp>
        <p:nvSpPr>
          <p:cNvPr id="3" name="文本占位符 2">
            <a:extLst>
              <a:ext uri="{FF2B5EF4-FFF2-40B4-BE49-F238E27FC236}">
                <a16:creationId xmlns:a16="http://schemas.microsoft.com/office/drawing/2014/main" id="{D164119D-B1B5-4B0D-BD7F-26091153C8AF}"/>
              </a:ext>
            </a:extLst>
          </p:cNvPr>
          <p:cNvSpPr>
            <a:spLocks noGrp="1"/>
          </p:cNvSpPr>
          <p:nvPr>
            <p:ph type="body" sz="quarter" idx="14"/>
          </p:nvPr>
        </p:nvSpPr>
        <p:spPr/>
        <p:txBody>
          <a:bodyPr/>
          <a:lstStyle/>
          <a:p>
            <a:endParaRPr lang="zh-CN" altLang="en-US"/>
          </a:p>
        </p:txBody>
      </p:sp>
      <p:sp>
        <p:nvSpPr>
          <p:cNvPr id="4" name="灯片编号占位符 3">
            <a:extLst>
              <a:ext uri="{FF2B5EF4-FFF2-40B4-BE49-F238E27FC236}">
                <a16:creationId xmlns:a16="http://schemas.microsoft.com/office/drawing/2014/main" id="{2083667B-B7EF-45E8-8B78-238564169097}"/>
              </a:ext>
            </a:extLst>
          </p:cNvPr>
          <p:cNvSpPr>
            <a:spLocks noGrp="1"/>
          </p:cNvSpPr>
          <p:nvPr>
            <p:ph type="sldNum" sz="quarter" idx="12"/>
          </p:nvPr>
        </p:nvSpPr>
        <p:spPr/>
        <p:txBody>
          <a:bodyPr/>
          <a:lstStyle/>
          <a:p>
            <a:fld id="{C33509E8-EDB3-4BFB-9C63-B01D176D4351}" type="slidenum">
              <a:rPr lang="ko-KR" altLang="en-US" smtClean="0"/>
              <a:pPr/>
              <a:t>23</a:t>
            </a:fld>
            <a:endParaRPr lang="ko-KR" altLang="en-US"/>
          </a:p>
        </p:txBody>
      </p:sp>
      <p:sp>
        <p:nvSpPr>
          <p:cNvPr id="5" name="日期占位符 4">
            <a:extLst>
              <a:ext uri="{FF2B5EF4-FFF2-40B4-BE49-F238E27FC236}">
                <a16:creationId xmlns:a16="http://schemas.microsoft.com/office/drawing/2014/main" id="{D078B7EA-A0EC-4037-AE62-4B8BF7E74065}"/>
              </a:ext>
            </a:extLst>
          </p:cNvPr>
          <p:cNvSpPr>
            <a:spLocks noGrp="1"/>
          </p:cNvSpPr>
          <p:nvPr>
            <p:ph type="dt" sz="half" idx="15"/>
          </p:nvPr>
        </p:nvSpPr>
        <p:spPr/>
        <p:txBody>
          <a:bodyPr/>
          <a:lstStyle/>
          <a:p>
            <a:fld id="{40B0BF4E-2B6F-42D2-9A06-33685C744857}" type="datetime1">
              <a:rPr lang="zh-CN" altLang="en-US" smtClean="0"/>
              <a:t>2020/11/9</a:t>
            </a:fld>
            <a:endParaRPr lang="zh-CN" altLang="en-US"/>
          </a:p>
        </p:txBody>
      </p:sp>
      <p:sp>
        <p:nvSpPr>
          <p:cNvPr id="6" name="文本框 5">
            <a:extLst>
              <a:ext uri="{FF2B5EF4-FFF2-40B4-BE49-F238E27FC236}">
                <a16:creationId xmlns:a16="http://schemas.microsoft.com/office/drawing/2014/main" id="{F10DD142-52E3-4150-8B39-B3E47BA3A9BB}"/>
              </a:ext>
            </a:extLst>
          </p:cNvPr>
          <p:cNvSpPr txBox="1"/>
          <p:nvPr/>
        </p:nvSpPr>
        <p:spPr>
          <a:xfrm>
            <a:off x="4318000" y="2959100"/>
            <a:ext cx="3136900" cy="1754326"/>
          </a:xfrm>
          <a:prstGeom prst="rect">
            <a:avLst/>
          </a:prstGeom>
          <a:noFill/>
          <a:ln>
            <a:noFill/>
          </a:ln>
        </p:spPr>
        <p:txBody>
          <a:bodyPr wrap="square" rtlCol="0">
            <a:spAutoFit/>
          </a:bodyPr>
          <a:lstStyle/>
          <a:p>
            <a:pPr algn="ctr"/>
            <a:r>
              <a:rPr lang="en-US" altLang="zh-CN" sz="6000" b="1" dirty="0">
                <a:solidFill>
                  <a:prstClr val="black">
                    <a:lumMod val="85000"/>
                    <a:lumOff val="15000"/>
                  </a:prstClr>
                </a:solidFill>
                <a:latin typeface="Comic Sans MS" panose="030F0702030302020204" pitchFamily="66" charset="0"/>
                <a:cs typeface="Calibri" panose="020F0502020204030204" pitchFamily="34" charset="0"/>
              </a:rPr>
              <a:t>Thanks</a:t>
            </a:r>
          </a:p>
          <a:p>
            <a:pPr algn="ctr"/>
            <a:r>
              <a:rPr lang="en-US" altLang="zh-CN" sz="4400" b="1" dirty="0">
                <a:solidFill>
                  <a:prstClr val="black">
                    <a:lumMod val="85000"/>
                    <a:lumOff val="15000"/>
                  </a:prstClr>
                </a:solidFill>
                <a:latin typeface="Comic Sans MS" panose="030F0702030302020204" pitchFamily="66" charset="0"/>
                <a:cs typeface="Calibri" panose="020F0502020204030204" pitchFamily="34" charset="0"/>
              </a:rPr>
              <a:t>Q&amp;A</a:t>
            </a:r>
            <a:endParaRPr lang="zh-CN" altLang="en-US" sz="4400" b="1" dirty="0">
              <a:solidFill>
                <a:prstClr val="black">
                  <a:lumMod val="85000"/>
                  <a:lumOff val="15000"/>
                </a:prstClr>
              </a:solidFill>
              <a:latin typeface="Comic Sans MS" panose="030F0702030302020204" pitchFamily="66" charset="0"/>
              <a:cs typeface="Calibri" panose="020F0502020204030204" pitchFamily="34" charset="0"/>
            </a:endParaRPr>
          </a:p>
        </p:txBody>
      </p:sp>
      <p:pic>
        <p:nvPicPr>
          <p:cNvPr id="8" name="Picture 2">
            <a:extLst>
              <a:ext uri="{FF2B5EF4-FFF2-40B4-BE49-F238E27FC236}">
                <a16:creationId xmlns:a16="http://schemas.microsoft.com/office/drawing/2014/main" id="{6E0B3BD9-294E-40E9-B352-249DC20AD5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1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722D5D1F-2B80-44CC-821E-0CC939ADC665}"/>
              </a:ext>
            </a:extLst>
          </p:cNvPr>
          <p:cNvSpPr>
            <a:spLocks noGrp="1"/>
          </p:cNvSpPr>
          <p:nvPr>
            <p:ph type="body" sz="quarter" idx="13"/>
          </p:nvPr>
        </p:nvSpPr>
        <p:spPr/>
        <p:txBody>
          <a:bodyPr/>
          <a:lstStyle/>
          <a:p>
            <a:r>
              <a:rPr lang="en-US" altLang="zh-CN" dirty="0">
                <a:latin typeface="Comic Sans MS" panose="030F0702030302020204" pitchFamily="66" charset="0"/>
              </a:rPr>
              <a:t>System anomaly</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E88DC157-7229-4FC5-98D6-477AD085BF04}"/>
              </a:ext>
            </a:extLst>
          </p:cNvPr>
          <p:cNvSpPr>
            <a:spLocks noGrp="1"/>
          </p:cNvSpPr>
          <p:nvPr>
            <p:ph type="sldNum" sz="quarter" idx="12"/>
          </p:nvPr>
        </p:nvSpPr>
        <p:spPr/>
        <p:txBody>
          <a:bodyPr/>
          <a:lstStyle/>
          <a:p>
            <a:fld id="{C33509E8-EDB3-4BFB-9C63-B01D176D4351}" type="slidenum">
              <a:rPr lang="ko-KR" altLang="en-US" smtClean="0"/>
              <a:pPr/>
              <a:t>3</a:t>
            </a:fld>
            <a:endParaRPr lang="ko-KR" altLang="en-US"/>
          </a:p>
        </p:txBody>
      </p:sp>
      <p:sp>
        <p:nvSpPr>
          <p:cNvPr id="5" name="日期占位符 4">
            <a:extLst>
              <a:ext uri="{FF2B5EF4-FFF2-40B4-BE49-F238E27FC236}">
                <a16:creationId xmlns:a16="http://schemas.microsoft.com/office/drawing/2014/main" id="{EEAB69E2-8F1D-47DB-9B19-520ADA187057}"/>
              </a:ext>
            </a:extLst>
          </p:cNvPr>
          <p:cNvSpPr>
            <a:spLocks noGrp="1"/>
          </p:cNvSpPr>
          <p:nvPr>
            <p:ph type="dt" sz="half" idx="15"/>
          </p:nvPr>
        </p:nvSpPr>
        <p:spPr/>
        <p:txBody>
          <a:bodyPr/>
          <a:lstStyle/>
          <a:p>
            <a:fld id="{4155EC6E-D024-4323-ACAA-303D6D37330E}" type="datetime1">
              <a:rPr lang="zh-CN" altLang="en-US" smtClean="0"/>
              <a:t>2020/11/9</a:t>
            </a:fld>
            <a:endParaRPr lang="zh-CN" altLang="en-US"/>
          </a:p>
        </p:txBody>
      </p:sp>
      <p:graphicFrame>
        <p:nvGraphicFramePr>
          <p:cNvPr id="6" name="图示 5">
            <a:extLst>
              <a:ext uri="{FF2B5EF4-FFF2-40B4-BE49-F238E27FC236}">
                <a16:creationId xmlns:a16="http://schemas.microsoft.com/office/drawing/2014/main" id="{BC8B66A3-2E9F-4C3A-94D9-9A810A56D73A}"/>
              </a:ext>
            </a:extLst>
          </p:cNvPr>
          <p:cNvGraphicFramePr/>
          <p:nvPr>
            <p:extLst>
              <p:ext uri="{D42A27DB-BD31-4B8C-83A1-F6EECF244321}">
                <p14:modId xmlns:p14="http://schemas.microsoft.com/office/powerpoint/2010/main" val="585602984"/>
              </p:ext>
            </p:extLst>
          </p:nvPr>
        </p:nvGraphicFramePr>
        <p:xfrm>
          <a:off x="253826" y="1554637"/>
          <a:ext cx="11529671" cy="46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
            <a:extLst>
              <a:ext uri="{FF2B5EF4-FFF2-40B4-BE49-F238E27FC236}">
                <a16:creationId xmlns:a16="http://schemas.microsoft.com/office/drawing/2014/main" id="{216A61E3-0B97-422C-8414-3C40116AD124}"/>
              </a:ext>
            </a:extLst>
          </p:cNvPr>
          <p:cNvPicPr>
            <a:picLocks noChangeAspect="1"/>
          </p:cNvPicPr>
          <p:nvPr/>
        </p:nvPicPr>
        <p:blipFill rotWithShape="1">
          <a:blip r:embed="rId8"/>
          <a:srcRect b="9051"/>
          <a:stretch/>
        </p:blipFill>
        <p:spPr>
          <a:xfrm>
            <a:off x="1596888" y="2499997"/>
            <a:ext cx="3471800" cy="2695403"/>
          </a:xfrm>
          <a:prstGeom prst="rect">
            <a:avLst/>
          </a:prstGeom>
          <a:ln w="28575">
            <a:solidFill>
              <a:srgbClr val="00B0F0"/>
            </a:solidFill>
          </a:ln>
        </p:spPr>
      </p:pic>
      <p:pic>
        <p:nvPicPr>
          <p:cNvPr id="9" name="图片 8">
            <a:extLst>
              <a:ext uri="{FF2B5EF4-FFF2-40B4-BE49-F238E27FC236}">
                <a16:creationId xmlns:a16="http://schemas.microsoft.com/office/drawing/2014/main" id="{AD754B64-44B4-453B-98B1-32DA68F2F994}"/>
              </a:ext>
            </a:extLst>
          </p:cNvPr>
          <p:cNvPicPr>
            <a:picLocks noChangeAspect="1"/>
          </p:cNvPicPr>
          <p:nvPr/>
        </p:nvPicPr>
        <p:blipFill rotWithShape="1">
          <a:blip r:embed="rId9"/>
          <a:srcRect r="6287"/>
          <a:stretch/>
        </p:blipFill>
        <p:spPr>
          <a:xfrm>
            <a:off x="6198751" y="2499997"/>
            <a:ext cx="3470233" cy="2695403"/>
          </a:xfrm>
          <a:prstGeom prst="rect">
            <a:avLst/>
          </a:prstGeom>
          <a:ln w="28575">
            <a:solidFill>
              <a:srgbClr val="00B0F0"/>
            </a:solidFill>
          </a:ln>
        </p:spPr>
      </p:pic>
      <p:graphicFrame>
        <p:nvGraphicFramePr>
          <p:cNvPr id="10" name="图示 9">
            <a:extLst>
              <a:ext uri="{FF2B5EF4-FFF2-40B4-BE49-F238E27FC236}">
                <a16:creationId xmlns:a16="http://schemas.microsoft.com/office/drawing/2014/main" id="{0EB89E6E-ED15-4687-93DE-2C2CCEBE2231}"/>
              </a:ext>
            </a:extLst>
          </p:cNvPr>
          <p:cNvGraphicFramePr/>
          <p:nvPr>
            <p:extLst>
              <p:ext uri="{D42A27DB-BD31-4B8C-83A1-F6EECF244321}">
                <p14:modId xmlns:p14="http://schemas.microsoft.com/office/powerpoint/2010/main" val="2625932722"/>
              </p:ext>
            </p:extLst>
          </p:nvPr>
        </p:nvGraphicFramePr>
        <p:xfrm>
          <a:off x="253826" y="5476231"/>
          <a:ext cx="11887200" cy="4001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文本框 11">
            <a:extLst>
              <a:ext uri="{FF2B5EF4-FFF2-40B4-BE49-F238E27FC236}">
                <a16:creationId xmlns:a16="http://schemas.microsoft.com/office/drawing/2014/main" id="{342BC6E9-2DC3-440D-A252-462BD6D97361}"/>
              </a:ext>
            </a:extLst>
          </p:cNvPr>
          <p:cNvSpPr txBox="1"/>
          <p:nvPr/>
        </p:nvSpPr>
        <p:spPr>
          <a:xfrm>
            <a:off x="899835" y="6026022"/>
            <a:ext cx="7034032" cy="215444"/>
          </a:xfrm>
          <a:prstGeom prst="rect">
            <a:avLst/>
          </a:prstGeom>
          <a:noFill/>
          <a:ln>
            <a:noFill/>
          </a:ln>
        </p:spPr>
        <p:txBody>
          <a:bodyPr wrap="square">
            <a:spAutoFit/>
          </a:bodyPr>
          <a:lstStyle/>
          <a:p>
            <a:r>
              <a:rPr lang="en-US" altLang="zh-CN" sz="800" dirty="0"/>
              <a:t>1. cited from: </a:t>
            </a:r>
            <a:r>
              <a:rPr lang="zh-CN" altLang="en-US" sz="800" dirty="0"/>
              <a:t>https://www.bloomberg.com/news/articles/2016-09-02/delta-says-computer-system-breakdown-cut-revenue-by-100-million</a:t>
            </a:r>
          </a:p>
        </p:txBody>
      </p:sp>
      <p:sp>
        <p:nvSpPr>
          <p:cNvPr id="13" name="文本框 12">
            <a:extLst>
              <a:ext uri="{FF2B5EF4-FFF2-40B4-BE49-F238E27FC236}">
                <a16:creationId xmlns:a16="http://schemas.microsoft.com/office/drawing/2014/main" id="{2C352454-F0DA-48D7-978A-805818FD2BEB}"/>
              </a:ext>
            </a:extLst>
          </p:cNvPr>
          <p:cNvSpPr txBox="1"/>
          <p:nvPr/>
        </p:nvSpPr>
        <p:spPr>
          <a:xfrm>
            <a:off x="899835" y="6191187"/>
            <a:ext cx="6734980" cy="215444"/>
          </a:xfrm>
          <a:prstGeom prst="rect">
            <a:avLst/>
          </a:prstGeom>
          <a:noFill/>
          <a:ln>
            <a:noFill/>
          </a:ln>
        </p:spPr>
        <p:txBody>
          <a:bodyPr wrap="square">
            <a:spAutoFit/>
          </a:bodyPr>
          <a:lstStyle/>
          <a:p>
            <a:r>
              <a:rPr lang="en-US" altLang="zh-CN" sz="800" dirty="0"/>
              <a:t>2. cited from</a:t>
            </a:r>
            <a:r>
              <a:rPr lang="zh-CN" altLang="en-US" sz="800" dirty="0"/>
              <a:t>https://www.buildings.com/news/industry-news/articleid/20588/title/data-center-outages-cost-nearly-9-000-per-minute-</a:t>
            </a:r>
          </a:p>
        </p:txBody>
      </p:sp>
      <p:pic>
        <p:nvPicPr>
          <p:cNvPr id="15" name="Picture 2">
            <a:extLst>
              <a:ext uri="{FF2B5EF4-FFF2-40B4-BE49-F238E27FC236}">
                <a16:creationId xmlns:a16="http://schemas.microsoft.com/office/drawing/2014/main" id="{66660EAE-1277-4EC1-B6B7-0753FA0E22D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75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C1C5E74-FFE3-46E0-B862-D267A8363C8E}"/>
              </a:ext>
            </a:extLst>
          </p:cNvPr>
          <p:cNvSpPr>
            <a:spLocks noGrp="1"/>
          </p:cNvSpPr>
          <p:nvPr>
            <p:ph type="body" sz="quarter" idx="13"/>
          </p:nvPr>
        </p:nvSpPr>
        <p:spPr/>
        <p:txBody>
          <a:bodyPr/>
          <a:lstStyle/>
          <a:p>
            <a:r>
              <a:rPr lang="en-US" altLang="zh-CN" dirty="0">
                <a:latin typeface="Comic Sans MS" panose="030F0702030302020204" pitchFamily="66" charset="0"/>
              </a:rPr>
              <a:t>System anomaly</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99B5AF0E-8364-40CB-BD89-E6A6FFE49DCD}"/>
              </a:ext>
            </a:extLst>
          </p:cNvPr>
          <p:cNvSpPr>
            <a:spLocks noGrp="1"/>
          </p:cNvSpPr>
          <p:nvPr>
            <p:ph type="sldNum" sz="quarter" idx="12"/>
          </p:nvPr>
        </p:nvSpPr>
        <p:spPr/>
        <p:txBody>
          <a:bodyPr/>
          <a:lstStyle/>
          <a:p>
            <a:fld id="{C33509E8-EDB3-4BFB-9C63-B01D176D4351}" type="slidenum">
              <a:rPr lang="ko-KR" altLang="en-US" smtClean="0"/>
              <a:pPr/>
              <a:t>4</a:t>
            </a:fld>
            <a:endParaRPr lang="ko-KR" altLang="en-US"/>
          </a:p>
        </p:txBody>
      </p:sp>
      <p:sp>
        <p:nvSpPr>
          <p:cNvPr id="5" name="日期占位符 4">
            <a:extLst>
              <a:ext uri="{FF2B5EF4-FFF2-40B4-BE49-F238E27FC236}">
                <a16:creationId xmlns:a16="http://schemas.microsoft.com/office/drawing/2014/main" id="{544B6457-6D8C-4771-B1C8-9B9A258A1C5F}"/>
              </a:ext>
            </a:extLst>
          </p:cNvPr>
          <p:cNvSpPr>
            <a:spLocks noGrp="1"/>
          </p:cNvSpPr>
          <p:nvPr>
            <p:ph type="dt" sz="half" idx="15"/>
          </p:nvPr>
        </p:nvSpPr>
        <p:spPr/>
        <p:txBody>
          <a:bodyPr/>
          <a:lstStyle/>
          <a:p>
            <a:fld id="{881BDB9F-C9DF-4F66-A1A1-5BDFC1ECA3D5}" type="datetime1">
              <a:rPr lang="zh-CN" altLang="en-US" smtClean="0"/>
              <a:t>2020/11/9</a:t>
            </a:fld>
            <a:endParaRPr lang="zh-CN" altLang="en-US"/>
          </a:p>
        </p:txBody>
      </p:sp>
      <p:sp>
        <p:nvSpPr>
          <p:cNvPr id="10" name="内容占位符 3">
            <a:extLst>
              <a:ext uri="{FF2B5EF4-FFF2-40B4-BE49-F238E27FC236}">
                <a16:creationId xmlns:a16="http://schemas.microsoft.com/office/drawing/2014/main" id="{C7A39DF3-31C0-4D71-8838-6BC7161479B2}"/>
              </a:ext>
            </a:extLst>
          </p:cNvPr>
          <p:cNvSpPr txBox="1">
            <a:spLocks/>
          </p:cNvSpPr>
          <p:nvPr/>
        </p:nvSpPr>
        <p:spPr>
          <a:xfrm>
            <a:off x="111495" y="2795169"/>
            <a:ext cx="12385040" cy="321776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0"/>
              </a:lnSpc>
              <a:buNone/>
            </a:pPr>
            <a:r>
              <a:rPr lang="en-US" altLang="zh-CN" sz="950" dirty="0">
                <a:latin typeface="Comic Sans MS" panose="030F0702030302020204" pitchFamily="66" charset="0"/>
              </a:rPr>
              <a:t>Jan 10 06:35:36 192.168.193.40 : 2016 Jan 10 06:35:31 GMT: %ETH_PORT_CHANNEL-5-PORT_SUSPENDED: Ethernet11/40: Ethernet11/40 is suspended</a:t>
            </a:r>
          </a:p>
          <a:p>
            <a:pPr marL="0" indent="0">
              <a:lnSpc>
                <a:spcPts val="100"/>
              </a:lnSpc>
              <a:buNone/>
            </a:pPr>
            <a:r>
              <a:rPr lang="en-US" altLang="zh-CN" sz="950" dirty="0">
                <a:latin typeface="Comic Sans MS" panose="030F0702030302020204" pitchFamily="66" charset="0"/>
              </a:rPr>
              <a:t>Jan 10 06:35:36 192.168.193.40 : 2016 Jan 10 06:35:31 GMT: %ETH_PORT_CHANNEL-5-PORT_SUSPENDED: Ethernet11/41: Ethernet11/41 is suspended</a:t>
            </a:r>
          </a:p>
          <a:p>
            <a:pPr marL="0" indent="0">
              <a:lnSpc>
                <a:spcPts val="100"/>
              </a:lnSpc>
              <a:buNone/>
            </a:pPr>
            <a:r>
              <a:rPr lang="en-US" altLang="zh-CN" sz="950" dirty="0">
                <a:latin typeface="Comic Sans MS" panose="030F0702030302020204" pitchFamily="66" charset="0"/>
              </a:rPr>
              <a:t>Jan 10 06:35:58 192.168.193.40 : 2016 Jan 10 06:35:53 GMT: %SYSMGR-SLOT11-2-TMP_DIR_FULL: System temporary directory usage is unexpectedly high at 100%.</a:t>
            </a:r>
          </a:p>
          <a:p>
            <a:pPr marL="0" indent="0">
              <a:lnSpc>
                <a:spcPts val="100"/>
              </a:lnSpc>
              <a:buNone/>
            </a:pPr>
            <a:r>
              <a:rPr lang="en-US" altLang="zh-CN" sz="950" dirty="0">
                <a:latin typeface="Comic Sans MS" panose="030F0702030302020204" pitchFamily="66" charset="0"/>
              </a:rPr>
              <a:t>Jan 10 06:36:07 192.168.193.40 : 2016 Jan 10 06:36:01 GMT: %ETH_PORT_CHANNEL-5-PORT_SUSPENDED: Ethernet11/40: Ethernet11/40 is suspended</a:t>
            </a:r>
          </a:p>
          <a:p>
            <a:pPr marL="0" indent="0">
              <a:lnSpc>
                <a:spcPts val="100"/>
              </a:lnSpc>
              <a:buNone/>
            </a:pPr>
            <a:r>
              <a:rPr lang="en-US" altLang="zh-CN" sz="950" dirty="0">
                <a:latin typeface="Comic Sans MS" panose="030F0702030302020204" pitchFamily="66" charset="0"/>
              </a:rPr>
              <a:t>Jan 10 06:36:07 192.168.193.40 : 2016 Jan 10 06:36:01 GMT: %ETH_PORT_CHANNEL-5-PORT_SUSPENDED: Ethernet11/41: Ethernet11/41 is suspended</a:t>
            </a:r>
          </a:p>
          <a:p>
            <a:pPr marL="0" indent="0">
              <a:lnSpc>
                <a:spcPts val="100"/>
              </a:lnSpc>
              <a:buNone/>
            </a:pPr>
            <a:r>
              <a:rPr lang="en-US" altLang="zh-CN" sz="950" b="1" dirty="0">
                <a:latin typeface="Comic Sans MS" panose="030F0702030302020204" pitchFamily="66" charset="0"/>
              </a:rPr>
              <a:t>Jan 10 06:36:10 192.168.193.40 : 2016 Jan 10 06:36:04 GMT: %OSPF-5-ADJCHANGE:  ospf-1 [6940]  </a:t>
            </a:r>
            <a:r>
              <a:rPr lang="en-US" altLang="zh-CN" sz="950" b="1" dirty="0" err="1">
                <a:latin typeface="Comic Sans MS" panose="030F0702030302020204" pitchFamily="66" charset="0"/>
              </a:rPr>
              <a:t>Nbr</a:t>
            </a:r>
            <a:r>
              <a:rPr lang="en-US" altLang="zh-CN" sz="950" b="1" dirty="0">
                <a:latin typeface="Comic Sans MS" panose="030F0702030302020204" pitchFamily="66" charset="0"/>
              </a:rPr>
              <a:t> 10.231.36.154 on port-channel102 went DOWN</a:t>
            </a:r>
          </a:p>
          <a:p>
            <a:pPr marL="0" indent="0">
              <a:lnSpc>
                <a:spcPts val="100"/>
              </a:lnSpc>
              <a:buNone/>
            </a:pPr>
            <a:r>
              <a:rPr lang="en-US" altLang="zh-CN" sz="950" b="1" dirty="0">
                <a:latin typeface="Comic Sans MS" panose="030F0702030302020204" pitchFamily="66" charset="0"/>
              </a:rPr>
              <a:t>Jan 10 06:36:37 192.168.193.40 : 2016 Jan 10 06:36:32 GMT: %ETH_PORT_CHANNEL-5-PORT_SUSPENDED: Ethernet11/40: Ethernet11/40 is suspended</a:t>
            </a:r>
          </a:p>
          <a:p>
            <a:pPr marL="0" indent="0">
              <a:lnSpc>
                <a:spcPts val="100"/>
              </a:lnSpc>
              <a:buNone/>
            </a:pPr>
            <a:r>
              <a:rPr lang="en-US" altLang="zh-CN" sz="950" b="1" dirty="0">
                <a:latin typeface="Comic Sans MS" panose="030F0702030302020204" pitchFamily="66" charset="0"/>
              </a:rPr>
              <a:t>Jan 10 06:36:37 192.168.193.40 : 2016 Jan 10 06:36:32 GMT: %ETH_PORT_CHANNEL-5-PORT_SUSPENDED: Ethernet11/41: Ethernet11/41 is suspended</a:t>
            </a:r>
          </a:p>
          <a:p>
            <a:pPr marL="0" indent="0">
              <a:lnSpc>
                <a:spcPts val="100"/>
              </a:lnSpc>
              <a:buNone/>
            </a:pPr>
            <a:r>
              <a:rPr lang="en-US" altLang="zh-CN" sz="950" b="1" dirty="0">
                <a:latin typeface="Comic Sans MS" panose="030F0702030302020204" pitchFamily="66" charset="0"/>
              </a:rPr>
              <a:t>Jan 10 06:36:53 192.168.193.40 : 2016 Jan 10 06:36:48 GMT: %ETH_PORT_CHANNEL-5-PORT_DOWN: port-channel102: Ethernet12/18 is down</a:t>
            </a:r>
          </a:p>
          <a:p>
            <a:pPr marL="0" indent="0">
              <a:lnSpc>
                <a:spcPts val="100"/>
              </a:lnSpc>
              <a:buNone/>
            </a:pPr>
            <a:r>
              <a:rPr lang="en-US" altLang="zh-CN" sz="950" b="1" dirty="0">
                <a:latin typeface="Comic Sans MS" panose="030F0702030302020204" pitchFamily="66" charset="0"/>
              </a:rPr>
              <a:t>Jan 10 06:36:53 192.168.193.40 : 2016 Jan 10 06:36:48 GMT: %ETH_PORT_CHANNEL-5-FOP_CHANGED: port-channel102: first operational port changed from Ethernet12/18 to Ethernet12/19</a:t>
            </a:r>
          </a:p>
          <a:p>
            <a:pPr marL="0" indent="0">
              <a:lnSpc>
                <a:spcPts val="100"/>
              </a:lnSpc>
              <a:buNone/>
            </a:pPr>
            <a:r>
              <a:rPr lang="en-US" altLang="zh-CN" sz="950" b="1" dirty="0">
                <a:latin typeface="Comic Sans MS" panose="030F0702030302020204" pitchFamily="66" charset="0"/>
              </a:rPr>
              <a:t>Jan 10 06:36:53 192.168.193.40 : 2016 Jan 10 06:36:48 GMT: %ETHPORT-5-IF_BANDWIDTH_CHANGE: Interface port-channel102,bandwidth changed to 20000000 Kbit</a:t>
            </a:r>
          </a:p>
          <a:p>
            <a:pPr marL="0" indent="0">
              <a:lnSpc>
                <a:spcPts val="100"/>
              </a:lnSpc>
              <a:buNone/>
            </a:pPr>
            <a:r>
              <a:rPr lang="en-US" altLang="zh-CN" sz="950" b="1" dirty="0">
                <a:latin typeface="Comic Sans MS" panose="030F0702030302020204" pitchFamily="66" charset="0"/>
              </a:rPr>
              <a:t>Jan 10 06:36:53 192.168.193.40 : 2016 Jan 10 06:36:48 GMT: %ETHPORT-5-IF_DOWN_INITIALIZING: Interface Ethernet12/18 is down (Initializing)</a:t>
            </a:r>
          </a:p>
          <a:p>
            <a:pPr marL="0" indent="0">
              <a:lnSpc>
                <a:spcPts val="100"/>
              </a:lnSpc>
              <a:buNone/>
            </a:pPr>
            <a:r>
              <a:rPr lang="en-US" altLang="zh-CN" sz="950" b="1" dirty="0">
                <a:latin typeface="Comic Sans MS" panose="030F0702030302020204" pitchFamily="66" charset="0"/>
              </a:rPr>
              <a:t>Jan 10 06:36:53 192.168.193.40 : 2016 Jan 10 06:36:48 GMT: %ETH_PORT_CHANNEL-5-PORT_DOWN: port-channel102: Ethernet12/19 is down</a:t>
            </a:r>
          </a:p>
          <a:p>
            <a:pPr marL="0" indent="0">
              <a:lnSpc>
                <a:spcPts val="100"/>
              </a:lnSpc>
              <a:buNone/>
            </a:pPr>
            <a:r>
              <a:rPr lang="en-US" altLang="zh-CN" sz="950" b="1" dirty="0">
                <a:latin typeface="Comic Sans MS" panose="030F0702030302020204" pitchFamily="66" charset="0"/>
              </a:rPr>
              <a:t>Jan 10 06:36:53 192.168.193.40 : 2016 Jan 10 06:36:48 GMT: %ETH_PORT_CHANNEL-5-FOP_CHANGED: port-channel102: first operational port changed from Ethernet12/19 to Ethernet12/20</a:t>
            </a:r>
          </a:p>
          <a:p>
            <a:pPr marL="0" indent="0">
              <a:lnSpc>
                <a:spcPts val="100"/>
              </a:lnSpc>
              <a:buNone/>
            </a:pPr>
            <a:r>
              <a:rPr lang="en-US" altLang="zh-CN" sz="950" b="1" dirty="0">
                <a:latin typeface="Comic Sans MS" panose="030F0702030302020204" pitchFamily="66" charset="0"/>
              </a:rPr>
              <a:t>Jan 10 06:36:53 192.168.193.40 : 2016 Jan 10 06:36:48 GMT: %ETHPORT-5-IF_BANDWIDTH_CHANGE: Interface port-channel102,bandwidth changed to 10000000 Kbit</a:t>
            </a:r>
          </a:p>
          <a:p>
            <a:pPr marL="0" indent="0">
              <a:lnSpc>
                <a:spcPts val="100"/>
              </a:lnSpc>
              <a:buNone/>
            </a:pPr>
            <a:r>
              <a:rPr lang="en-US" altLang="zh-CN" sz="950" b="1" dirty="0">
                <a:latin typeface="Comic Sans MS" panose="030F0702030302020204" pitchFamily="66" charset="0"/>
              </a:rPr>
              <a:t>Jan 10 06:36:53 192.168.193.40 : 2016 Jan 10 06:36:48 GMT: %ETHPORT-5-IF_DOWN_INITIALIZING: Interface Ethernet12/19 is down (Initializing)</a:t>
            </a:r>
          </a:p>
          <a:p>
            <a:pPr marL="0" indent="0">
              <a:lnSpc>
                <a:spcPts val="100"/>
              </a:lnSpc>
              <a:buNone/>
            </a:pPr>
            <a:r>
              <a:rPr lang="en-US" altLang="zh-CN" sz="950" b="1" dirty="0">
                <a:latin typeface="Comic Sans MS" panose="030F0702030302020204" pitchFamily="66" charset="0"/>
              </a:rPr>
              <a:t>Jan 10 06:36:57 192.168.193.40 : 2016 Jan 10 06:36:52 GMT: %ETHPORT-5-IF_DOWN_PORT_CHANNEL_MEMBERS_DOWN: Interface port-channel102 is down (No operational members)</a:t>
            </a:r>
          </a:p>
          <a:p>
            <a:pPr marL="0" indent="0">
              <a:lnSpc>
                <a:spcPts val="100"/>
              </a:lnSpc>
              <a:buNone/>
            </a:pPr>
            <a:r>
              <a:rPr lang="en-US" altLang="zh-CN" sz="950" b="1" dirty="0">
                <a:latin typeface="Comic Sans MS" panose="030F0702030302020204" pitchFamily="66" charset="0"/>
              </a:rPr>
              <a:t>Jan 10 06:36:57 192.168.193.40 : 2016 Jan 10 06:36:52 GMT: %ETH_PORT_CHANNEL-5-PORT_DOWN: port-channel102: Ethernet12/20 is down</a:t>
            </a:r>
          </a:p>
          <a:p>
            <a:pPr marL="0" indent="0">
              <a:lnSpc>
                <a:spcPts val="100"/>
              </a:lnSpc>
              <a:buNone/>
            </a:pPr>
            <a:r>
              <a:rPr lang="en-US" altLang="zh-CN" sz="950" b="1" dirty="0">
                <a:latin typeface="Comic Sans MS" panose="030F0702030302020204" pitchFamily="66" charset="0"/>
              </a:rPr>
              <a:t>Jan 10 06:36:57 192.168.193.40 : 2016 Jan 10 06:36:52 GMT: %ETH_PORT_CHANNEL-5-FOP_CHANGED: port-channel102: first operational port changed from Ethernet12/20 to none</a:t>
            </a:r>
          </a:p>
          <a:p>
            <a:pPr marL="0" indent="0">
              <a:lnSpc>
                <a:spcPts val="100"/>
              </a:lnSpc>
              <a:buNone/>
            </a:pPr>
            <a:r>
              <a:rPr lang="en-US" altLang="zh-CN" sz="950" b="1" dirty="0">
                <a:latin typeface="Comic Sans MS" panose="030F0702030302020204" pitchFamily="66" charset="0"/>
              </a:rPr>
              <a:t>Jan 10 06:36:57 192.168.193.40 : 2016 Jan 10 06:36:52 GMT: %ETHPORT-5-IF_BANDWIDTH_CHANGE: Interface port-channel102,bandwidth changed to 100000 Kbit</a:t>
            </a:r>
          </a:p>
          <a:p>
            <a:pPr marL="0" indent="0">
              <a:lnSpc>
                <a:spcPts val="100"/>
              </a:lnSpc>
              <a:buNone/>
            </a:pPr>
            <a:r>
              <a:rPr lang="en-US" altLang="zh-CN" sz="950" b="1" dirty="0">
                <a:latin typeface="Comic Sans MS" panose="030F0702030302020204" pitchFamily="66" charset="0"/>
              </a:rPr>
              <a:t>Jan 10 06:36:57 192.168.193.40 : 2016 Jan 10 06:36:52 GMT: %ETHPORT-5-IF_DOWN_INITIALIZING: Interface Ethernet12/20 is down (Initializing)</a:t>
            </a:r>
          </a:p>
          <a:p>
            <a:pPr marL="0" indent="0">
              <a:lnSpc>
                <a:spcPts val="100"/>
              </a:lnSpc>
              <a:buNone/>
            </a:pPr>
            <a:r>
              <a:rPr lang="en-US" altLang="zh-CN" sz="950" b="1" dirty="0">
                <a:latin typeface="Comic Sans MS" panose="030F0702030302020204" pitchFamily="66" charset="0"/>
              </a:rPr>
              <a:t>Jan 10 06:36:57 192.168.193.40 : 2016 Jan 10 06:36:52 GMT: %ETHPORT-5-IF_DOWN_PORT_CHANNEL_MEMBERS_DOWN: Interface port-channel102 is down (No operational members)</a:t>
            </a:r>
            <a:endParaRPr lang="zh-CN" altLang="en-US" sz="950" b="1" dirty="0">
              <a:latin typeface="Comic Sans MS" panose="030F0702030302020204" pitchFamily="66" charset="0"/>
            </a:endParaRPr>
          </a:p>
        </p:txBody>
      </p:sp>
      <p:sp>
        <p:nvSpPr>
          <p:cNvPr id="11" name="矩形 10">
            <a:extLst>
              <a:ext uri="{FF2B5EF4-FFF2-40B4-BE49-F238E27FC236}">
                <a16:creationId xmlns:a16="http://schemas.microsoft.com/office/drawing/2014/main" id="{9CBFA161-B85A-4BC5-9922-A98FB1ECBD69}"/>
              </a:ext>
            </a:extLst>
          </p:cNvPr>
          <p:cNvSpPr/>
          <p:nvPr/>
        </p:nvSpPr>
        <p:spPr>
          <a:xfrm>
            <a:off x="111495" y="3472681"/>
            <a:ext cx="12031579" cy="2375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a:extLst>
              <a:ext uri="{FF2B5EF4-FFF2-40B4-BE49-F238E27FC236}">
                <a16:creationId xmlns:a16="http://schemas.microsoft.com/office/drawing/2014/main" id="{CAECA54D-CE07-42DF-A672-8A6329368036}"/>
              </a:ext>
            </a:extLst>
          </p:cNvPr>
          <p:cNvGraphicFramePr/>
          <p:nvPr>
            <p:extLst>
              <p:ext uri="{D42A27DB-BD31-4B8C-83A1-F6EECF244321}">
                <p14:modId xmlns:p14="http://schemas.microsoft.com/office/powerpoint/2010/main" val="1667930119"/>
              </p:ext>
            </p:extLst>
          </p:nvPr>
        </p:nvGraphicFramePr>
        <p:xfrm>
          <a:off x="323161" y="1404332"/>
          <a:ext cx="9642105" cy="105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FF2B5EF4-FFF2-40B4-BE49-F238E27FC236}">
                <a16:creationId xmlns:a16="http://schemas.microsoft.com/office/drawing/2014/main" id="{862E1B95-A8F6-4D68-BB4B-E05AD7A9C4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15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00B30FA8-1FDF-49B4-AF44-AE103CFAC8A2}"/>
              </a:ext>
            </a:extLst>
          </p:cNvPr>
          <p:cNvSpPr>
            <a:spLocks noGrp="1"/>
          </p:cNvSpPr>
          <p:nvPr>
            <p:ph type="body" sz="quarter" idx="13"/>
          </p:nvPr>
        </p:nvSpPr>
        <p:spPr/>
        <p:txBody>
          <a:bodyPr/>
          <a:lstStyle/>
          <a:p>
            <a:r>
              <a:rPr lang="en-US" altLang="zh-CN" dirty="0">
                <a:latin typeface="Comic Sans MS" panose="030F0702030302020204" pitchFamily="66" charset="0"/>
              </a:rPr>
              <a:t>System logs</a:t>
            </a:r>
            <a:endParaRPr lang="zh-CN" altLang="en-US" dirty="0"/>
          </a:p>
        </p:txBody>
      </p:sp>
      <p:sp>
        <p:nvSpPr>
          <p:cNvPr id="4" name="灯片编号占位符 3">
            <a:extLst>
              <a:ext uri="{FF2B5EF4-FFF2-40B4-BE49-F238E27FC236}">
                <a16:creationId xmlns:a16="http://schemas.microsoft.com/office/drawing/2014/main" id="{8EA7672A-DAF9-4BFE-9FB7-30362B695A8A}"/>
              </a:ext>
            </a:extLst>
          </p:cNvPr>
          <p:cNvSpPr>
            <a:spLocks noGrp="1"/>
          </p:cNvSpPr>
          <p:nvPr>
            <p:ph type="sldNum" sz="quarter" idx="12"/>
          </p:nvPr>
        </p:nvSpPr>
        <p:spPr/>
        <p:txBody>
          <a:bodyPr/>
          <a:lstStyle/>
          <a:p>
            <a:fld id="{C33509E8-EDB3-4BFB-9C63-B01D176D4351}" type="slidenum">
              <a:rPr lang="ko-KR" altLang="en-US" smtClean="0"/>
              <a:pPr/>
              <a:t>5</a:t>
            </a:fld>
            <a:endParaRPr lang="ko-KR" altLang="en-US"/>
          </a:p>
        </p:txBody>
      </p:sp>
      <p:sp>
        <p:nvSpPr>
          <p:cNvPr id="5" name="日期占位符 4">
            <a:extLst>
              <a:ext uri="{FF2B5EF4-FFF2-40B4-BE49-F238E27FC236}">
                <a16:creationId xmlns:a16="http://schemas.microsoft.com/office/drawing/2014/main" id="{EE23C3A2-7EBE-43F7-B45D-355F1D637127}"/>
              </a:ext>
            </a:extLst>
          </p:cNvPr>
          <p:cNvSpPr>
            <a:spLocks noGrp="1"/>
          </p:cNvSpPr>
          <p:nvPr>
            <p:ph type="dt" sz="half" idx="15"/>
          </p:nvPr>
        </p:nvSpPr>
        <p:spPr/>
        <p:txBody>
          <a:bodyPr/>
          <a:lstStyle/>
          <a:p>
            <a:fld id="{CAA4DCF5-AFA7-4453-8EB5-718959EED09B}" type="datetime1">
              <a:rPr lang="zh-CN" altLang="en-US" smtClean="0"/>
              <a:t>2020/11/9</a:t>
            </a:fld>
            <a:endParaRPr lang="zh-CN" altLang="en-US"/>
          </a:p>
        </p:txBody>
      </p:sp>
      <p:sp>
        <p:nvSpPr>
          <p:cNvPr id="7" name="内容占位符 3">
            <a:extLst>
              <a:ext uri="{FF2B5EF4-FFF2-40B4-BE49-F238E27FC236}">
                <a16:creationId xmlns:a16="http://schemas.microsoft.com/office/drawing/2014/main" id="{2DA547A3-9C52-4FB8-B0D2-E653B5A6FE54}"/>
              </a:ext>
            </a:extLst>
          </p:cNvPr>
          <p:cNvSpPr txBox="1">
            <a:spLocks/>
          </p:cNvSpPr>
          <p:nvPr/>
        </p:nvSpPr>
        <p:spPr>
          <a:xfrm>
            <a:off x="3084393" y="2593099"/>
            <a:ext cx="5868537" cy="1051891"/>
          </a:xfrm>
          <a:prstGeom prst="rect">
            <a:avLst/>
          </a:prstGeom>
          <a:ln/>
          <a:effectLst>
            <a:glow rad="63500">
              <a:schemeClr val="accent3">
                <a:satMod val="175000"/>
                <a:alpha val="40000"/>
              </a:schemeClr>
            </a:glow>
          </a:effectLst>
        </p:spPr>
        <p:style>
          <a:lnRef idx="1">
            <a:schemeClr val="accent6"/>
          </a:lnRef>
          <a:fillRef idx="2">
            <a:schemeClr val="accent6"/>
          </a:fillRef>
          <a:effectRef idx="1">
            <a:schemeClr val="accent6"/>
          </a:effectRef>
          <a:fontRef idx="minor">
            <a:schemeClr val="dk1"/>
          </a:fontRef>
        </p:style>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1800" dirty="0">
                <a:latin typeface="Arial" panose="020B0604020202020204" pitchFamily="34" charset="0"/>
              </a:rPr>
              <a:t>……</a:t>
            </a:r>
            <a:endParaRPr lang="en-US" altLang="zh-CN" sz="1800" b="0" i="0" u="none" strike="noStrike" baseline="0" dirty="0">
              <a:latin typeface="Arial" panose="020B0604020202020204" pitchFamily="34" charset="0"/>
            </a:endParaRPr>
          </a:p>
          <a:p>
            <a:pPr marL="0" indent="0" algn="l">
              <a:buNone/>
            </a:pPr>
            <a:r>
              <a:rPr lang="en-US" altLang="zh-CN" sz="1800" b="0" i="0" u="none" strike="noStrike" baseline="0" dirty="0">
                <a:latin typeface="Arial" panose="020B0604020202020204" pitchFamily="34" charset="0"/>
              </a:rPr>
              <a:t>[SIF </a:t>
            </a:r>
            <a:r>
              <a:rPr lang="en-US" altLang="zh-CN" sz="1800" b="0" i="0" u="none" strike="noStrike" baseline="0" dirty="0" err="1">
                <a:latin typeface="Arial" panose="020B0604020202020204" pitchFamily="34" charset="0"/>
              </a:rPr>
              <a:t>pica_sif</a:t>
            </a:r>
            <a:r>
              <a:rPr lang="en-US" altLang="zh-CN" sz="1800" b="0" i="0" u="none" strike="noStrike" baseline="0" dirty="0">
                <a:latin typeface="Arial" panose="020B0604020202020204" pitchFamily="34" charset="0"/>
              </a:rPr>
              <a:t>] Interface te-1/1/11, changed state to down.</a:t>
            </a:r>
          </a:p>
          <a:p>
            <a:pPr marL="0" indent="0" algn="l">
              <a:buNone/>
            </a:pPr>
            <a:r>
              <a:rPr lang="en-US" altLang="zh-CN" sz="1800" dirty="0">
                <a:latin typeface="Arial" panose="020B0604020202020204" pitchFamily="34" charset="0"/>
                <a:ea typeface="Microsoft YaHei UI" panose="020B0503020204020204" pitchFamily="34" charset="-122"/>
              </a:rPr>
              <a:t>……</a:t>
            </a:r>
            <a:endParaRPr lang="en-US" altLang="zh-CN" sz="1200" b="1" dirty="0">
              <a:latin typeface="Microsoft YaHei UI" panose="020B0503020204020204" pitchFamily="34" charset="-122"/>
              <a:ea typeface="Microsoft YaHei UI" panose="020B0503020204020204" pitchFamily="34" charset="-122"/>
            </a:endParaRPr>
          </a:p>
        </p:txBody>
      </p:sp>
      <p:graphicFrame>
        <p:nvGraphicFramePr>
          <p:cNvPr id="3" name="图示 2">
            <a:extLst>
              <a:ext uri="{FF2B5EF4-FFF2-40B4-BE49-F238E27FC236}">
                <a16:creationId xmlns:a16="http://schemas.microsoft.com/office/drawing/2014/main" id="{11C94248-41A1-4CF8-B5A8-8AF5BD02D93A}"/>
              </a:ext>
            </a:extLst>
          </p:cNvPr>
          <p:cNvGraphicFramePr/>
          <p:nvPr>
            <p:extLst>
              <p:ext uri="{D42A27DB-BD31-4B8C-83A1-F6EECF244321}">
                <p14:modId xmlns:p14="http://schemas.microsoft.com/office/powerpoint/2010/main" val="3976846454"/>
              </p:ext>
            </p:extLst>
          </p:nvPr>
        </p:nvGraphicFramePr>
        <p:xfrm>
          <a:off x="723319" y="1330254"/>
          <a:ext cx="9225014" cy="1051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5" name="表格 23">
            <a:extLst>
              <a:ext uri="{FF2B5EF4-FFF2-40B4-BE49-F238E27FC236}">
                <a16:creationId xmlns:a16="http://schemas.microsoft.com/office/drawing/2014/main" id="{5BEAFF1A-66F6-4BE1-9C52-DB15B075F5C9}"/>
              </a:ext>
            </a:extLst>
          </p:cNvPr>
          <p:cNvGraphicFramePr>
            <a:graphicFrameLocks noGrp="1"/>
          </p:cNvGraphicFramePr>
          <p:nvPr>
            <p:extLst>
              <p:ext uri="{D42A27DB-BD31-4B8C-83A1-F6EECF244321}">
                <p14:modId xmlns:p14="http://schemas.microsoft.com/office/powerpoint/2010/main" val="3391783961"/>
              </p:ext>
            </p:extLst>
          </p:nvPr>
        </p:nvGraphicFramePr>
        <p:xfrm>
          <a:off x="2611966" y="3888181"/>
          <a:ext cx="6968068" cy="2257217"/>
        </p:xfrm>
        <a:graphic>
          <a:graphicData uri="http://schemas.openxmlformats.org/drawingml/2006/table">
            <a:tbl>
              <a:tblPr firstRow="1" bandRow="1">
                <a:tableStyleId>{5C22544A-7EE6-4342-B048-85BDC9FD1C3A}</a:tableStyleId>
              </a:tblPr>
              <a:tblGrid>
                <a:gridCol w="2235201">
                  <a:extLst>
                    <a:ext uri="{9D8B030D-6E8A-4147-A177-3AD203B41FA5}">
                      <a16:colId xmlns:a16="http://schemas.microsoft.com/office/drawing/2014/main" val="1246258515"/>
                    </a:ext>
                  </a:extLst>
                </a:gridCol>
                <a:gridCol w="4732867">
                  <a:extLst>
                    <a:ext uri="{9D8B030D-6E8A-4147-A177-3AD203B41FA5}">
                      <a16:colId xmlns:a16="http://schemas.microsoft.com/office/drawing/2014/main" val="1225364428"/>
                    </a:ext>
                  </a:extLst>
                </a:gridCol>
              </a:tblGrid>
              <a:tr h="627489">
                <a:tc>
                  <a:txBody>
                    <a:bodyPr/>
                    <a:lstStyle/>
                    <a:p>
                      <a:pPr algn="ctr"/>
                      <a:r>
                        <a:rPr lang="en-US" altLang="zh-CN" sz="2000" dirty="0">
                          <a:latin typeface="Comic Sans MS" panose="030F0702030302020204" pitchFamily="66" charset="0"/>
                        </a:rPr>
                        <a:t>Type</a:t>
                      </a:r>
                      <a:endParaRPr lang="zh-CN" altLang="en-US" sz="2000" dirty="0">
                        <a:latin typeface="Comic Sans MS" panose="030F0702030302020204" pitchFamily="66" charset="0"/>
                      </a:endParaRPr>
                    </a:p>
                  </a:txBody>
                  <a:tcPr/>
                </a:tc>
                <a:tc>
                  <a:txBody>
                    <a:bodyPr/>
                    <a:lstStyle/>
                    <a:p>
                      <a:pPr algn="ctr"/>
                      <a:r>
                        <a:rPr lang="en-US" altLang="zh-CN" sz="2000" dirty="0">
                          <a:latin typeface="Comic Sans MS" panose="030F0702030302020204" pitchFamily="66" charset="0"/>
                        </a:rPr>
                        <a:t>Contents</a:t>
                      </a:r>
                      <a:endParaRPr lang="zh-CN" altLang="en-US" sz="2000" dirty="0">
                        <a:latin typeface="Comic Sans MS" panose="030F0702030302020204" pitchFamily="66" charset="0"/>
                      </a:endParaRPr>
                    </a:p>
                  </a:txBody>
                  <a:tcPr/>
                </a:tc>
                <a:extLst>
                  <a:ext uri="{0D108BD9-81ED-4DB2-BD59-A6C34878D82A}">
                    <a16:rowId xmlns:a16="http://schemas.microsoft.com/office/drawing/2014/main" val="3564134037"/>
                  </a:ext>
                </a:extLst>
              </a:tr>
              <a:tr h="636204">
                <a:tc>
                  <a:txBody>
                    <a:bodyPr/>
                    <a:lstStyle/>
                    <a:p>
                      <a:pPr algn="ctr"/>
                      <a:r>
                        <a:rPr lang="en-US" altLang="zh-CN" sz="2000" b="1" dirty="0">
                          <a:solidFill>
                            <a:srgbClr val="FF0000"/>
                          </a:solidFill>
                          <a:latin typeface="Comic Sans MS" panose="030F0702030302020204" pitchFamily="66" charset="0"/>
                        </a:rPr>
                        <a:t>Variable Part</a:t>
                      </a:r>
                      <a:endParaRPr lang="zh-CN" altLang="en-US" sz="2000" b="1" dirty="0">
                        <a:solidFill>
                          <a:srgbClr val="FF0000"/>
                        </a:solidFill>
                        <a:latin typeface="Comic Sans MS" panose="030F0702030302020204" pitchFamily="66" charset="0"/>
                      </a:endParaRPr>
                    </a:p>
                  </a:txBody>
                  <a:tcPr anchor="ctr"/>
                </a:tc>
                <a:tc>
                  <a:txBody>
                    <a:bodyPr/>
                    <a:lstStyle/>
                    <a:p>
                      <a:pPr algn="ctr"/>
                      <a:r>
                        <a:rPr lang="en-US" altLang="zh-CN" sz="2000" dirty="0">
                          <a:latin typeface="Comic Sans MS" panose="030F0702030302020204" pitchFamily="66" charset="0"/>
                        </a:rPr>
                        <a:t>Te-1/1/11</a:t>
                      </a:r>
                      <a:endParaRPr lang="zh-CN" altLang="en-US" sz="2000" dirty="0">
                        <a:latin typeface="Comic Sans MS" panose="030F0702030302020204" pitchFamily="66" charset="0"/>
                      </a:endParaRPr>
                    </a:p>
                  </a:txBody>
                  <a:tcPr anchor="ctr"/>
                </a:tc>
                <a:extLst>
                  <a:ext uri="{0D108BD9-81ED-4DB2-BD59-A6C34878D82A}">
                    <a16:rowId xmlns:a16="http://schemas.microsoft.com/office/drawing/2014/main" val="1591088461"/>
                  </a:ext>
                </a:extLst>
              </a:tr>
              <a:tr h="993524">
                <a:tc>
                  <a:txBody>
                    <a:bodyPr/>
                    <a:lstStyle/>
                    <a:p>
                      <a:pPr algn="ctr"/>
                      <a:r>
                        <a:rPr lang="en-US" altLang="zh-CN" sz="2000" b="1" dirty="0">
                          <a:solidFill>
                            <a:schemeClr val="accent2"/>
                          </a:solidFill>
                          <a:latin typeface="Comic Sans MS" panose="030F0702030302020204" pitchFamily="66" charset="0"/>
                        </a:rPr>
                        <a:t>Constant Part</a:t>
                      </a:r>
                      <a:endParaRPr lang="zh-CN" altLang="en-US" sz="2000" b="1" dirty="0">
                        <a:solidFill>
                          <a:schemeClr val="accent2"/>
                        </a:solidFill>
                        <a:latin typeface="Comic Sans MS" panose="030F0702030302020204" pitchFamily="66" charset="0"/>
                      </a:endParaRPr>
                    </a:p>
                  </a:txBody>
                  <a:tcPr anchor="ctr"/>
                </a:tc>
                <a:tc>
                  <a:txBody>
                    <a:bodyPr/>
                    <a:lstStyle/>
                    <a:p>
                      <a:pPr algn="ctr"/>
                      <a:r>
                        <a:rPr lang="en-US" altLang="zh-CN" sz="2000" dirty="0">
                          <a:latin typeface="Comic Sans MS" panose="030F0702030302020204" pitchFamily="66" charset="0"/>
                        </a:rPr>
                        <a:t>Interface *** changed state to down</a:t>
                      </a:r>
                      <a:endParaRPr lang="zh-CN" altLang="en-US" sz="2000" dirty="0">
                        <a:latin typeface="Comic Sans MS" panose="030F0702030302020204" pitchFamily="66" charset="0"/>
                      </a:endParaRPr>
                    </a:p>
                  </a:txBody>
                  <a:tcPr anchor="ctr"/>
                </a:tc>
                <a:extLst>
                  <a:ext uri="{0D108BD9-81ED-4DB2-BD59-A6C34878D82A}">
                    <a16:rowId xmlns:a16="http://schemas.microsoft.com/office/drawing/2014/main" val="868372328"/>
                  </a:ext>
                </a:extLst>
              </a:tr>
            </a:tbl>
          </a:graphicData>
        </a:graphic>
      </p:graphicFrame>
      <p:pic>
        <p:nvPicPr>
          <p:cNvPr id="9" name="Picture 2">
            <a:extLst>
              <a:ext uri="{FF2B5EF4-FFF2-40B4-BE49-F238E27FC236}">
                <a16:creationId xmlns:a16="http://schemas.microsoft.com/office/drawing/2014/main" id="{B11D912A-A44B-4B8E-99B1-6FFC452E17A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9337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6259E42-3C9E-4CA1-BAE0-6EA55D2D38E2}"/>
              </a:ext>
            </a:extLst>
          </p:cNvPr>
          <p:cNvSpPr>
            <a:spLocks noGrp="1"/>
          </p:cNvSpPr>
          <p:nvPr>
            <p:ph type="body" sz="quarter" idx="13"/>
          </p:nvPr>
        </p:nvSpPr>
        <p:spPr/>
        <p:txBody>
          <a:bodyPr/>
          <a:lstStyle/>
          <a:p>
            <a:r>
              <a:rPr lang="en-US" altLang="zh-CN" dirty="0">
                <a:latin typeface="Comic Sans MS" panose="030F0702030302020204" pitchFamily="66" charset="0"/>
              </a:rPr>
              <a:t>Previous methods</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BD171FEB-8EC7-4589-A9EB-D130F69F3E3C}"/>
              </a:ext>
            </a:extLst>
          </p:cNvPr>
          <p:cNvSpPr>
            <a:spLocks noGrp="1"/>
          </p:cNvSpPr>
          <p:nvPr>
            <p:ph type="sldNum" sz="quarter" idx="12"/>
          </p:nvPr>
        </p:nvSpPr>
        <p:spPr/>
        <p:txBody>
          <a:bodyPr/>
          <a:lstStyle/>
          <a:p>
            <a:fld id="{C33509E8-EDB3-4BFB-9C63-B01D176D4351}" type="slidenum">
              <a:rPr lang="ko-KR" altLang="en-US" smtClean="0"/>
              <a:pPr/>
              <a:t>6</a:t>
            </a:fld>
            <a:endParaRPr lang="ko-KR" altLang="en-US"/>
          </a:p>
        </p:txBody>
      </p:sp>
      <p:sp>
        <p:nvSpPr>
          <p:cNvPr id="5" name="日期占位符 4">
            <a:extLst>
              <a:ext uri="{FF2B5EF4-FFF2-40B4-BE49-F238E27FC236}">
                <a16:creationId xmlns:a16="http://schemas.microsoft.com/office/drawing/2014/main" id="{83A59686-B818-4C20-B973-5BAC6B7341CB}"/>
              </a:ext>
            </a:extLst>
          </p:cNvPr>
          <p:cNvSpPr>
            <a:spLocks noGrp="1"/>
          </p:cNvSpPr>
          <p:nvPr>
            <p:ph type="dt" sz="half" idx="15"/>
          </p:nvPr>
        </p:nvSpPr>
        <p:spPr/>
        <p:txBody>
          <a:bodyPr/>
          <a:lstStyle/>
          <a:p>
            <a:fld id="{043F331C-F080-499D-858D-4C88414715E1}" type="datetime1">
              <a:rPr lang="zh-CN" altLang="en-US" smtClean="0"/>
              <a:t>2020/11/9</a:t>
            </a:fld>
            <a:endParaRPr lang="zh-CN" altLang="en-US"/>
          </a:p>
        </p:txBody>
      </p:sp>
      <p:sp>
        <p:nvSpPr>
          <p:cNvPr id="62" name="Rectangle 59">
            <a:extLst>
              <a:ext uri="{FF2B5EF4-FFF2-40B4-BE49-F238E27FC236}">
                <a16:creationId xmlns:a16="http://schemas.microsoft.com/office/drawing/2014/main" id="{6FEF0369-2EEB-482D-9784-E33267A383EA}"/>
              </a:ext>
            </a:extLst>
          </p:cNvPr>
          <p:cNvSpPr>
            <a:spLocks noChangeArrowheads="1"/>
          </p:cNvSpPr>
          <p:nvPr/>
        </p:nvSpPr>
        <p:spPr bwMode="auto">
          <a:xfrm>
            <a:off x="2824480" y="42256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zh-CN"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zh-CN"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ndParaRPr>
          </a:p>
        </p:txBody>
      </p:sp>
      <p:graphicFrame>
        <p:nvGraphicFramePr>
          <p:cNvPr id="6" name="表格 7">
            <a:extLst>
              <a:ext uri="{FF2B5EF4-FFF2-40B4-BE49-F238E27FC236}">
                <a16:creationId xmlns:a16="http://schemas.microsoft.com/office/drawing/2014/main" id="{D90EB9E5-24C5-4BD0-8A65-729C792E4188}"/>
              </a:ext>
            </a:extLst>
          </p:cNvPr>
          <p:cNvGraphicFramePr>
            <a:graphicFrameLocks noGrp="1"/>
          </p:cNvGraphicFramePr>
          <p:nvPr>
            <p:extLst>
              <p:ext uri="{D42A27DB-BD31-4B8C-83A1-F6EECF244321}">
                <p14:modId xmlns:p14="http://schemas.microsoft.com/office/powerpoint/2010/main" val="118186375"/>
              </p:ext>
            </p:extLst>
          </p:nvPr>
        </p:nvGraphicFramePr>
        <p:xfrm>
          <a:off x="1951662" y="1409662"/>
          <a:ext cx="7680225" cy="4023360"/>
        </p:xfrm>
        <a:graphic>
          <a:graphicData uri="http://schemas.openxmlformats.org/drawingml/2006/table">
            <a:tbl>
              <a:tblPr firstRow="1" bandRow="1">
                <a:tableStyleId>{46F890A9-2807-4EBB-B81D-B2AA78EC7F39}</a:tableStyleId>
              </a:tblPr>
              <a:tblGrid>
                <a:gridCol w="2560075">
                  <a:extLst>
                    <a:ext uri="{9D8B030D-6E8A-4147-A177-3AD203B41FA5}">
                      <a16:colId xmlns:a16="http://schemas.microsoft.com/office/drawing/2014/main" val="1001801202"/>
                    </a:ext>
                  </a:extLst>
                </a:gridCol>
                <a:gridCol w="2560075">
                  <a:extLst>
                    <a:ext uri="{9D8B030D-6E8A-4147-A177-3AD203B41FA5}">
                      <a16:colId xmlns:a16="http://schemas.microsoft.com/office/drawing/2014/main" val="3503743710"/>
                    </a:ext>
                  </a:extLst>
                </a:gridCol>
                <a:gridCol w="2560075">
                  <a:extLst>
                    <a:ext uri="{9D8B030D-6E8A-4147-A177-3AD203B41FA5}">
                      <a16:colId xmlns:a16="http://schemas.microsoft.com/office/drawing/2014/main" val="2427748889"/>
                    </a:ext>
                  </a:extLst>
                </a:gridCol>
              </a:tblGrid>
              <a:tr h="326955">
                <a:tc>
                  <a:txBody>
                    <a:bodyPr/>
                    <a:lstStyle/>
                    <a:p>
                      <a:pPr algn="ctr"/>
                      <a:r>
                        <a:rPr lang="en-US" altLang="zh-CN" sz="1800" b="1" u="none" strike="noStrike" kern="1200" baseline="0" dirty="0">
                          <a:solidFill>
                            <a:schemeClr val="lt1"/>
                          </a:solidFill>
                          <a:latin typeface="Comic Sans MS" panose="030F0702030302020204" pitchFamily="66" charset="0"/>
                        </a:rPr>
                        <a:t>Type</a:t>
                      </a:r>
                      <a:endParaRPr lang="zh-CN" altLang="en-US" sz="18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1" u="none" strike="noStrike" kern="1200" baseline="0" dirty="0">
                          <a:solidFill>
                            <a:schemeClr val="lt1"/>
                          </a:solidFill>
                          <a:latin typeface="Comic Sans MS" panose="030F0702030302020204" pitchFamily="66" charset="0"/>
                        </a:rPr>
                        <a:t>Input of Template</a:t>
                      </a:r>
                      <a:endParaRPr lang="zh-CN" altLang="en-US" sz="18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1" u="none" strike="noStrike" kern="1200" baseline="0" dirty="0">
                          <a:solidFill>
                            <a:schemeClr val="lt1"/>
                          </a:solidFill>
                          <a:latin typeface="Comic Sans MS" panose="030F0702030302020204" pitchFamily="66" charset="0"/>
                        </a:rPr>
                        <a:t>Method</a:t>
                      </a:r>
                      <a:endParaRPr lang="zh-CN" altLang="en-US" sz="18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620292"/>
                  </a:ext>
                </a:extLst>
              </a:tr>
              <a:tr h="326955">
                <a:tc rowSpan="4">
                  <a:txBody>
                    <a:bodyPr/>
                    <a:lstStyle/>
                    <a:p>
                      <a:pPr algn="ctr"/>
                      <a:endParaRPr lang="en-US" altLang="zh-CN" sz="1800" b="0" u="none" strike="noStrike" kern="1200" baseline="0" dirty="0">
                        <a:solidFill>
                          <a:schemeClr val="dk1"/>
                        </a:solidFill>
                        <a:latin typeface="Comic Sans MS" panose="030F0702030302020204" pitchFamily="66" charset="0"/>
                      </a:endParaRPr>
                    </a:p>
                    <a:p>
                      <a:pPr algn="ctr"/>
                      <a:endParaRPr lang="en-US" altLang="zh-CN" sz="1800" b="0" u="none" strike="noStrike" kern="1200" baseline="0" dirty="0">
                        <a:solidFill>
                          <a:schemeClr val="dk1"/>
                        </a:solidFill>
                        <a:latin typeface="Comic Sans MS" panose="030F0702030302020204" pitchFamily="66" charset="0"/>
                      </a:endParaRPr>
                    </a:p>
                    <a:p>
                      <a:pPr algn="ctr"/>
                      <a:r>
                        <a:rPr lang="en-US" altLang="zh-CN" sz="1800" b="0" u="none" strike="noStrike" kern="1200" baseline="0" dirty="0">
                          <a:solidFill>
                            <a:schemeClr val="dk1"/>
                          </a:solidFill>
                          <a:latin typeface="Comic Sans MS" panose="030F0702030302020204" pitchFamily="66" charset="0"/>
                        </a:rPr>
                        <a:t>Supervised</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endParaRPr lang="en-US" altLang="zh-CN" sz="1800" b="0" u="none" strike="noStrike" kern="1200" baseline="0" dirty="0">
                        <a:solidFill>
                          <a:schemeClr val="dk1"/>
                        </a:solidFill>
                        <a:latin typeface="Comic Sans MS" panose="030F0702030302020204" pitchFamily="66" charset="0"/>
                      </a:endParaRPr>
                    </a:p>
                    <a:p>
                      <a:pPr algn="ctr"/>
                      <a:endParaRPr lang="en-US" altLang="zh-CN" sz="1800" b="0" u="none" strike="noStrike" kern="1200" baseline="0" dirty="0">
                        <a:solidFill>
                          <a:schemeClr val="dk1"/>
                        </a:solidFill>
                        <a:latin typeface="Comic Sans MS" panose="030F0702030302020204" pitchFamily="66" charset="0"/>
                      </a:endParaRPr>
                    </a:p>
                    <a:p>
                      <a:pPr algn="ctr"/>
                      <a:r>
                        <a:rPr lang="en-US" altLang="zh-CN" sz="1800" b="0" u="none" strike="noStrike" kern="1200" baseline="0" dirty="0">
                          <a:solidFill>
                            <a:schemeClr val="dk1"/>
                          </a:solidFill>
                          <a:latin typeface="Comic Sans MS" panose="030F0702030302020204" pitchFamily="66" charset="0"/>
                        </a:rPr>
                        <a:t>Template index</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0" u="none" strike="noStrike" kern="1200" baseline="0" dirty="0">
                          <a:solidFill>
                            <a:schemeClr val="dk1"/>
                          </a:solidFill>
                          <a:latin typeface="Comic Sans MS" panose="030F0702030302020204" pitchFamily="66" charset="0"/>
                        </a:rPr>
                        <a:t>Decision tree</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8571759"/>
                  </a:ext>
                </a:extLst>
              </a:tr>
              <a:tr h="326955">
                <a:tc vMerge="1">
                  <a:txBody>
                    <a:bodyPr/>
                    <a:lstStyle/>
                    <a:p>
                      <a:endParaRPr lang="zh-CN" altLang="en-US"/>
                    </a:p>
                  </a:txBody>
                  <a:tcPr/>
                </a:tc>
                <a:tc vMerge="1">
                  <a:txBody>
                    <a:bodyPr/>
                    <a:lstStyle/>
                    <a:p>
                      <a:pPr algn="ctr"/>
                      <a:endParaRPr lang="zh-CN" altLang="en-US" dirty="0"/>
                    </a:p>
                  </a:txBody>
                  <a:tcPr/>
                </a:tc>
                <a:tc>
                  <a:txBody>
                    <a:bodyPr/>
                    <a:lstStyle/>
                    <a:p>
                      <a:pPr algn="ctr"/>
                      <a:r>
                        <a:rPr lang="en-US" altLang="zh-CN" sz="1800" dirty="0">
                          <a:latin typeface="Comic Sans MS" panose="030F0702030302020204" pitchFamily="66" charset="0"/>
                        </a:rPr>
                        <a:t>SVM</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2778281"/>
                  </a:ext>
                </a:extLst>
              </a:tr>
              <a:tr h="326955">
                <a:tc vMerge="1">
                  <a:txBody>
                    <a:bodyPr/>
                    <a:lstStyle/>
                    <a:p>
                      <a:endParaRPr lang="zh-CN" altLang="en-US"/>
                    </a:p>
                  </a:txBody>
                  <a:tcPr/>
                </a:tc>
                <a:tc vMerge="1">
                  <a:txBody>
                    <a:bodyPr/>
                    <a:lstStyle/>
                    <a:p>
                      <a:pPr algn="ctr"/>
                      <a:endParaRPr lang="zh-CN" altLang="en-US" dirty="0"/>
                    </a:p>
                  </a:txBody>
                  <a:tcPr/>
                </a:tc>
                <a:tc>
                  <a:txBody>
                    <a:bodyPr/>
                    <a:lstStyle/>
                    <a:p>
                      <a:pPr algn="ctr"/>
                      <a:r>
                        <a:rPr lang="en-US" altLang="zh-CN" sz="1800" b="0" u="none" strike="noStrike" kern="1200" baseline="0" dirty="0">
                          <a:solidFill>
                            <a:schemeClr val="dk1"/>
                          </a:solidFill>
                          <a:latin typeface="Comic Sans MS" panose="030F0702030302020204" pitchFamily="66" charset="0"/>
                        </a:rPr>
                        <a:t>CNN-based model</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7006991"/>
                  </a:ext>
                </a:extLst>
              </a:tr>
              <a:tr h="326955">
                <a:tc vMerge="1">
                  <a:txBody>
                    <a:bodyPr/>
                    <a:lstStyle/>
                    <a:p>
                      <a:endParaRPr lang="zh-CN" altLang="en-US" dirty="0"/>
                    </a:p>
                  </a:txBody>
                  <a:tcPr/>
                </a:tc>
                <a:tc vMerge="1">
                  <a:txBody>
                    <a:bodyPr/>
                    <a:lstStyle/>
                    <a:p>
                      <a:pPr algn="ctr"/>
                      <a:endParaRPr lang="zh-CN" altLang="en-US" dirty="0"/>
                    </a:p>
                  </a:txBody>
                  <a:tcPr/>
                </a:tc>
                <a:tc>
                  <a:txBody>
                    <a:bodyPr/>
                    <a:lstStyle/>
                    <a:p>
                      <a:pPr algn="ctr"/>
                      <a:r>
                        <a:rPr lang="en-US" altLang="zh-CN" sz="1800" b="0" u="none" strike="noStrike" kern="1200" baseline="0" dirty="0">
                          <a:solidFill>
                            <a:schemeClr val="dk1"/>
                          </a:solidFill>
                          <a:latin typeface="Comic Sans MS" panose="030F0702030302020204" pitchFamily="66" charset="0"/>
                        </a:rPr>
                        <a:t>Linear regression</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9577832"/>
                  </a:ext>
                </a:extLst>
              </a:tr>
              <a:tr h="326955">
                <a:tc rowSpan="6">
                  <a:txBody>
                    <a:bodyPr/>
                    <a:lstStyle/>
                    <a:p>
                      <a:pPr algn="ctr"/>
                      <a:endParaRPr lang="en-US" altLang="zh-CN" sz="1800" b="0" u="none" strike="noStrike" kern="1200" baseline="0" dirty="0">
                        <a:solidFill>
                          <a:schemeClr val="dk1"/>
                        </a:solidFill>
                        <a:latin typeface="Comic Sans MS" panose="030F0702030302020204" pitchFamily="66" charset="0"/>
                      </a:endParaRPr>
                    </a:p>
                    <a:p>
                      <a:pPr algn="ctr"/>
                      <a:endParaRPr lang="en-US" altLang="zh-CN" sz="1800" b="0" u="none" strike="noStrike" kern="1200" baseline="0" dirty="0">
                        <a:solidFill>
                          <a:schemeClr val="dk1"/>
                        </a:solidFill>
                        <a:latin typeface="Comic Sans MS" panose="030F0702030302020204" pitchFamily="66" charset="0"/>
                      </a:endParaRPr>
                    </a:p>
                    <a:p>
                      <a:pPr algn="ctr"/>
                      <a:endParaRPr lang="en-US" altLang="zh-CN" sz="1800" b="0" u="none" strike="noStrike" kern="1200" baseline="0" dirty="0">
                        <a:solidFill>
                          <a:schemeClr val="dk1"/>
                        </a:solidFill>
                        <a:latin typeface="Comic Sans MS" panose="030F0702030302020204" pitchFamily="66" charset="0"/>
                      </a:endParaRPr>
                    </a:p>
                    <a:p>
                      <a:pPr algn="ctr"/>
                      <a:r>
                        <a:rPr lang="en-US" altLang="zh-CN" sz="1800" b="0" u="none" strike="noStrike" kern="1200" baseline="0" dirty="0">
                          <a:solidFill>
                            <a:schemeClr val="dk1"/>
                          </a:solidFill>
                          <a:latin typeface="Comic Sans MS" panose="030F0702030302020204" pitchFamily="66" charset="0"/>
                        </a:rPr>
                        <a:t>Unsupervised</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0" u="none" strike="noStrike" kern="1200" baseline="0" dirty="0">
                          <a:solidFill>
                            <a:schemeClr val="dk1"/>
                          </a:solidFill>
                          <a:latin typeface="Comic Sans MS" panose="030F0702030302020204" pitchFamily="66" charset="0"/>
                        </a:rPr>
                        <a:t>Template count</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0" u="none" strike="noStrike" kern="1200" baseline="0" dirty="0">
                          <a:solidFill>
                            <a:schemeClr val="dk1"/>
                          </a:solidFill>
                          <a:latin typeface="Comic Sans MS" panose="030F0702030302020204" pitchFamily="66" charset="0"/>
                        </a:rPr>
                        <a:t>PCA</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1626256"/>
                  </a:ext>
                </a:extLst>
              </a:tr>
              <a:tr h="326955">
                <a:tc vMerge="1">
                  <a:txBody>
                    <a:bodyPr/>
                    <a:lstStyle/>
                    <a:p>
                      <a:endParaRPr lang="zh-CN" altLang="en-US" dirty="0"/>
                    </a:p>
                  </a:txBody>
                  <a:tcPr/>
                </a:tc>
                <a:tc rowSpan="4">
                  <a:txBody>
                    <a:bodyPr/>
                    <a:lstStyle/>
                    <a:p>
                      <a:pPr algn="ctr"/>
                      <a:endParaRPr lang="en-US" altLang="zh-CN" sz="1800" b="0" u="none" strike="noStrike" kern="1200" baseline="0" dirty="0">
                        <a:solidFill>
                          <a:schemeClr val="dk1"/>
                        </a:solidFill>
                        <a:latin typeface="Comic Sans MS" panose="030F0702030302020204" pitchFamily="66" charset="0"/>
                      </a:endParaRPr>
                    </a:p>
                    <a:p>
                      <a:pPr algn="ctr"/>
                      <a:endParaRPr lang="en-US" altLang="zh-CN" sz="1800" b="0" u="none" strike="noStrike" kern="1200" baseline="0" dirty="0">
                        <a:solidFill>
                          <a:schemeClr val="dk1"/>
                        </a:solidFill>
                        <a:latin typeface="Comic Sans MS" panose="030F0702030302020204" pitchFamily="66" charset="0"/>
                      </a:endParaRPr>
                    </a:p>
                    <a:p>
                      <a:pPr algn="ctr"/>
                      <a:r>
                        <a:rPr lang="en-US" altLang="zh-CN" sz="1800" b="0" u="none" strike="noStrike" kern="1200" baseline="0" dirty="0">
                          <a:solidFill>
                            <a:schemeClr val="dk1"/>
                          </a:solidFill>
                          <a:latin typeface="Comic Sans MS" panose="030F0702030302020204" pitchFamily="66" charset="0"/>
                        </a:rPr>
                        <a:t>Template index</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0" u="none" strike="noStrike" kern="1200" baseline="0" dirty="0" err="1">
                          <a:solidFill>
                            <a:schemeClr val="dk1"/>
                          </a:solidFill>
                          <a:latin typeface="Comic Sans MS" panose="030F0702030302020204" pitchFamily="66" charset="0"/>
                        </a:rPr>
                        <a:t>DeepLog</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90814"/>
                  </a:ext>
                </a:extLst>
              </a:tr>
              <a:tr h="326955">
                <a:tc vMerge="1">
                  <a:txBody>
                    <a:bodyPr/>
                    <a:lstStyle/>
                    <a:p>
                      <a:endParaRPr lang="zh-CN" altLang="en-US" dirty="0"/>
                    </a:p>
                  </a:txBody>
                  <a:tcPr/>
                </a:tc>
                <a:tc vMerge="1">
                  <a:txBody>
                    <a:bodyPr/>
                    <a:lstStyle/>
                    <a:p>
                      <a:endParaRPr lang="zh-CN" altLang="en-US" dirty="0"/>
                    </a:p>
                  </a:txBody>
                  <a:tcPr/>
                </a:tc>
                <a:tc>
                  <a:txBody>
                    <a:bodyPr/>
                    <a:lstStyle/>
                    <a:p>
                      <a:pPr algn="ctr"/>
                      <a:r>
                        <a:rPr lang="en-US" altLang="zh-CN" sz="1800" b="0" u="none" strike="noStrike" kern="1200" baseline="0" dirty="0" err="1">
                          <a:solidFill>
                            <a:schemeClr val="dk1"/>
                          </a:solidFill>
                          <a:latin typeface="Comic Sans MS" panose="030F0702030302020204" pitchFamily="66" charset="0"/>
                        </a:rPr>
                        <a:t>LogCluster</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456266"/>
                  </a:ext>
                </a:extLst>
              </a:tr>
              <a:tr h="326955">
                <a:tc vMerge="1">
                  <a:txBody>
                    <a:bodyPr/>
                    <a:lstStyle/>
                    <a:p>
                      <a:endParaRPr lang="zh-CN" altLang="en-US" dirty="0"/>
                    </a:p>
                  </a:txBody>
                  <a:tcPr/>
                </a:tc>
                <a:tc vMerge="1">
                  <a:txBody>
                    <a:bodyPr/>
                    <a:lstStyle/>
                    <a:p>
                      <a:endParaRPr lang="zh-CN" altLang="en-US" dirty="0"/>
                    </a:p>
                  </a:txBody>
                  <a:tcPr/>
                </a:tc>
                <a:tc>
                  <a:txBody>
                    <a:bodyPr/>
                    <a:lstStyle/>
                    <a:p>
                      <a:pPr algn="ctr"/>
                      <a:r>
                        <a:rPr lang="en-US" altLang="zh-CN" sz="1800" b="0" u="none" strike="noStrike" kern="1200" baseline="0" dirty="0">
                          <a:solidFill>
                            <a:schemeClr val="dk1"/>
                          </a:solidFill>
                          <a:latin typeface="Comic Sans MS" panose="030F0702030302020204" pitchFamily="66" charset="0"/>
                        </a:rPr>
                        <a:t>Isolation forest</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883485"/>
                  </a:ext>
                </a:extLst>
              </a:tr>
              <a:tr h="326955">
                <a:tc vMerge="1">
                  <a:txBody>
                    <a:bodyPr/>
                    <a:lstStyle/>
                    <a:p>
                      <a:endParaRPr lang="zh-CN" altLang="en-US" dirty="0"/>
                    </a:p>
                  </a:txBody>
                  <a:tcPr/>
                </a:tc>
                <a:tc vMerge="1">
                  <a:txBody>
                    <a:bodyPr/>
                    <a:lstStyle/>
                    <a:p>
                      <a:endParaRPr lang="zh-CN" altLang="en-US" dirty="0"/>
                    </a:p>
                  </a:txBody>
                  <a:tcPr/>
                </a:tc>
                <a:tc>
                  <a:txBody>
                    <a:bodyPr/>
                    <a:lstStyle/>
                    <a:p>
                      <a:pPr algn="ctr"/>
                      <a:r>
                        <a:rPr lang="en-US" altLang="zh-CN" sz="1800" b="0" u="none" strike="noStrike" kern="1200" baseline="0" dirty="0">
                          <a:solidFill>
                            <a:schemeClr val="dk1"/>
                          </a:solidFill>
                          <a:latin typeface="Comic Sans MS" panose="030F0702030302020204" pitchFamily="66" charset="0"/>
                        </a:rPr>
                        <a:t>Invariant mining</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8501990"/>
                  </a:ext>
                </a:extLst>
              </a:tr>
              <a:tr h="326955">
                <a:tc vMerge="1">
                  <a:txBody>
                    <a:bodyPr/>
                    <a:lstStyle/>
                    <a:p>
                      <a:endParaRPr lang="zh-CN" altLang="en-US" dirty="0"/>
                    </a:p>
                  </a:txBody>
                  <a:tcPr/>
                </a:tc>
                <a:tc>
                  <a:txBody>
                    <a:bodyPr/>
                    <a:lstStyle/>
                    <a:p>
                      <a:pPr algn="ctr"/>
                      <a:r>
                        <a:rPr lang="en-US" altLang="zh-CN" sz="1800" b="0" u="none" strike="noStrike" kern="1200" baseline="0" dirty="0">
                          <a:solidFill>
                            <a:schemeClr val="dk1"/>
                          </a:solidFill>
                          <a:latin typeface="Comic Sans MS" panose="030F0702030302020204" pitchFamily="66" charset="0"/>
                        </a:rPr>
                        <a:t>Template embedding</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0" u="none" strike="noStrike" kern="1200" baseline="0" dirty="0" err="1">
                          <a:solidFill>
                            <a:schemeClr val="dk1"/>
                          </a:solidFill>
                          <a:latin typeface="Comic Sans MS" panose="030F0702030302020204" pitchFamily="66" charset="0"/>
                        </a:rPr>
                        <a:t>LogAnomaly</a:t>
                      </a:r>
                      <a:endParaRPr lang="zh-CN" altLang="en-US"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4851532"/>
                  </a:ext>
                </a:extLst>
              </a:tr>
            </a:tbl>
          </a:graphicData>
        </a:graphic>
      </p:graphicFrame>
      <p:graphicFrame>
        <p:nvGraphicFramePr>
          <p:cNvPr id="7" name="图示 6">
            <a:extLst>
              <a:ext uri="{FF2B5EF4-FFF2-40B4-BE49-F238E27FC236}">
                <a16:creationId xmlns:a16="http://schemas.microsoft.com/office/drawing/2014/main" id="{DDA05B5F-340E-4FAB-A141-1E3EF5CA6B52}"/>
              </a:ext>
            </a:extLst>
          </p:cNvPr>
          <p:cNvGraphicFramePr/>
          <p:nvPr>
            <p:extLst>
              <p:ext uri="{D42A27DB-BD31-4B8C-83A1-F6EECF244321}">
                <p14:modId xmlns:p14="http://schemas.microsoft.com/office/powerpoint/2010/main" val="170127277"/>
              </p:ext>
            </p:extLst>
          </p:nvPr>
        </p:nvGraphicFramePr>
        <p:xfrm>
          <a:off x="978557" y="5478996"/>
          <a:ext cx="10702245" cy="877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70C06DD-9937-402B-A78D-2E33B7B32E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29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2EFC739-EB46-4295-849F-2E5ABE472CB3}"/>
              </a:ext>
            </a:extLst>
          </p:cNvPr>
          <p:cNvSpPr>
            <a:spLocks noGrp="1"/>
          </p:cNvSpPr>
          <p:nvPr>
            <p:ph type="body" sz="quarter" idx="13"/>
          </p:nvPr>
        </p:nvSpPr>
        <p:spPr/>
        <p:txBody>
          <a:bodyPr/>
          <a:lstStyle/>
          <a:p>
            <a:r>
              <a:rPr lang="en-US" altLang="zh-CN" dirty="0">
                <a:latin typeface="Comic Sans MS" panose="030F0702030302020204" pitchFamily="66" charset="0"/>
              </a:rPr>
              <a:t>System logs in anomaly detection</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2C590C74-C5E5-4261-8081-209514C3BF16}"/>
              </a:ext>
            </a:extLst>
          </p:cNvPr>
          <p:cNvSpPr>
            <a:spLocks noGrp="1"/>
          </p:cNvSpPr>
          <p:nvPr>
            <p:ph type="sldNum" sz="quarter" idx="12"/>
          </p:nvPr>
        </p:nvSpPr>
        <p:spPr/>
        <p:txBody>
          <a:bodyPr/>
          <a:lstStyle/>
          <a:p>
            <a:fld id="{C33509E8-EDB3-4BFB-9C63-B01D176D4351}" type="slidenum">
              <a:rPr lang="ko-KR" altLang="en-US" smtClean="0"/>
              <a:pPr/>
              <a:t>7</a:t>
            </a:fld>
            <a:endParaRPr lang="ko-KR" altLang="en-US"/>
          </a:p>
        </p:txBody>
      </p:sp>
      <p:sp>
        <p:nvSpPr>
          <p:cNvPr id="5" name="日期占位符 4">
            <a:extLst>
              <a:ext uri="{FF2B5EF4-FFF2-40B4-BE49-F238E27FC236}">
                <a16:creationId xmlns:a16="http://schemas.microsoft.com/office/drawing/2014/main" id="{4D1F29D8-57A6-4E4D-AE3F-57B7B9969FF2}"/>
              </a:ext>
            </a:extLst>
          </p:cNvPr>
          <p:cNvSpPr>
            <a:spLocks noGrp="1"/>
          </p:cNvSpPr>
          <p:nvPr>
            <p:ph type="dt" sz="half" idx="15"/>
          </p:nvPr>
        </p:nvSpPr>
        <p:spPr/>
        <p:txBody>
          <a:bodyPr/>
          <a:lstStyle/>
          <a:p>
            <a:fld id="{6B35B5FB-0FE1-424A-B70D-C3A507C56C7C}" type="datetime1">
              <a:rPr lang="zh-CN" altLang="en-US" smtClean="0"/>
              <a:t>2020/11/9</a:t>
            </a:fld>
            <a:endParaRPr lang="zh-CN" altLang="en-US"/>
          </a:p>
        </p:txBody>
      </p:sp>
      <p:pic>
        <p:nvPicPr>
          <p:cNvPr id="8" name="图片 7">
            <a:extLst>
              <a:ext uri="{FF2B5EF4-FFF2-40B4-BE49-F238E27FC236}">
                <a16:creationId xmlns:a16="http://schemas.microsoft.com/office/drawing/2014/main" id="{B61BCC9D-C527-44B5-B681-50CF27B76755}"/>
              </a:ext>
            </a:extLst>
          </p:cNvPr>
          <p:cNvPicPr>
            <a:picLocks noChangeAspect="1"/>
          </p:cNvPicPr>
          <p:nvPr/>
        </p:nvPicPr>
        <p:blipFill>
          <a:blip r:embed="rId3"/>
          <a:stretch>
            <a:fillRect/>
          </a:stretch>
        </p:blipFill>
        <p:spPr>
          <a:xfrm>
            <a:off x="2949760" y="1334958"/>
            <a:ext cx="7944382" cy="3913021"/>
          </a:xfrm>
          <a:prstGeom prst="rect">
            <a:avLst/>
          </a:prstGeom>
        </p:spPr>
      </p:pic>
      <p:sp>
        <p:nvSpPr>
          <p:cNvPr id="11" name="文本框 10">
            <a:extLst>
              <a:ext uri="{FF2B5EF4-FFF2-40B4-BE49-F238E27FC236}">
                <a16:creationId xmlns:a16="http://schemas.microsoft.com/office/drawing/2014/main" id="{4BB97707-CDF7-49C7-BDEA-2BAC42A89892}"/>
              </a:ext>
            </a:extLst>
          </p:cNvPr>
          <p:cNvSpPr txBox="1"/>
          <p:nvPr/>
        </p:nvSpPr>
        <p:spPr>
          <a:xfrm>
            <a:off x="831400" y="2163849"/>
            <a:ext cx="2118360" cy="400110"/>
          </a:xfrm>
          <a:prstGeom prst="rect">
            <a:avLst/>
          </a:prstGeom>
          <a:noFill/>
        </p:spPr>
        <p:txBody>
          <a:bodyPr wrap="square" rtlCol="0">
            <a:spAutoFit/>
          </a:bodyPr>
          <a:lstStyle/>
          <a:p>
            <a:r>
              <a:rPr lang="en-US" altLang="zh-CN" sz="2000" b="1" u="sng" dirty="0">
                <a:latin typeface="Comic Sans MS" panose="030F0702030302020204" pitchFamily="66" charset="0"/>
              </a:rPr>
              <a:t>Service Type A</a:t>
            </a:r>
            <a:endParaRPr lang="zh-CN" altLang="en-US" sz="2000" b="1" u="sng" dirty="0">
              <a:latin typeface="Comic Sans MS" panose="030F0702030302020204" pitchFamily="66" charset="0"/>
            </a:endParaRPr>
          </a:p>
        </p:txBody>
      </p:sp>
      <p:sp>
        <p:nvSpPr>
          <p:cNvPr id="12" name="文本框 11">
            <a:extLst>
              <a:ext uri="{FF2B5EF4-FFF2-40B4-BE49-F238E27FC236}">
                <a16:creationId xmlns:a16="http://schemas.microsoft.com/office/drawing/2014/main" id="{D256367D-02FB-42D1-B154-8B590BCE3593}"/>
              </a:ext>
            </a:extLst>
          </p:cNvPr>
          <p:cNvSpPr txBox="1"/>
          <p:nvPr/>
        </p:nvSpPr>
        <p:spPr>
          <a:xfrm>
            <a:off x="831400" y="4060045"/>
            <a:ext cx="2118360" cy="400110"/>
          </a:xfrm>
          <a:prstGeom prst="rect">
            <a:avLst/>
          </a:prstGeom>
          <a:noFill/>
        </p:spPr>
        <p:txBody>
          <a:bodyPr wrap="square" rtlCol="0">
            <a:spAutoFit/>
          </a:bodyPr>
          <a:lstStyle/>
          <a:p>
            <a:r>
              <a:rPr lang="en-US" altLang="zh-CN" sz="2000" b="1" u="sng" dirty="0">
                <a:latin typeface="Comic Sans MS" panose="030F0702030302020204" pitchFamily="66" charset="0"/>
              </a:rPr>
              <a:t>Service Type B</a:t>
            </a:r>
            <a:endParaRPr lang="zh-CN" altLang="en-US" sz="2000" b="1" u="sng" dirty="0">
              <a:latin typeface="Comic Sans MS" panose="030F0702030302020204" pitchFamily="66" charset="0"/>
            </a:endParaRPr>
          </a:p>
        </p:txBody>
      </p:sp>
      <p:graphicFrame>
        <p:nvGraphicFramePr>
          <p:cNvPr id="3" name="图示 2">
            <a:extLst>
              <a:ext uri="{FF2B5EF4-FFF2-40B4-BE49-F238E27FC236}">
                <a16:creationId xmlns:a16="http://schemas.microsoft.com/office/drawing/2014/main" id="{6FA169BF-15B7-4816-9325-ACE02D9C5DAF}"/>
              </a:ext>
            </a:extLst>
          </p:cNvPr>
          <p:cNvGraphicFramePr/>
          <p:nvPr>
            <p:extLst>
              <p:ext uri="{D42A27DB-BD31-4B8C-83A1-F6EECF244321}">
                <p14:modId xmlns:p14="http://schemas.microsoft.com/office/powerpoint/2010/main" val="1477551501"/>
              </p:ext>
            </p:extLst>
          </p:nvPr>
        </p:nvGraphicFramePr>
        <p:xfrm>
          <a:off x="677334" y="5505270"/>
          <a:ext cx="11067626" cy="4001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a:extLst>
              <a:ext uri="{FF2B5EF4-FFF2-40B4-BE49-F238E27FC236}">
                <a16:creationId xmlns:a16="http://schemas.microsoft.com/office/drawing/2014/main" id="{5EBD71B2-5042-4A47-8445-B8CCF68E4C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869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D58DE3C-3745-4282-B290-45A09DF0C3EB}"/>
              </a:ext>
            </a:extLst>
          </p:cNvPr>
          <p:cNvSpPr>
            <a:spLocks noGrp="1"/>
          </p:cNvSpPr>
          <p:nvPr>
            <p:ph type="body" sz="quarter" idx="13"/>
          </p:nvPr>
        </p:nvSpPr>
        <p:spPr/>
        <p:txBody>
          <a:bodyPr/>
          <a:lstStyle/>
          <a:p>
            <a:endParaRPr lang="zh-CN" altLang="en-US" dirty="0"/>
          </a:p>
        </p:txBody>
      </p:sp>
      <p:sp>
        <p:nvSpPr>
          <p:cNvPr id="3" name="文本占位符 2">
            <a:extLst>
              <a:ext uri="{FF2B5EF4-FFF2-40B4-BE49-F238E27FC236}">
                <a16:creationId xmlns:a16="http://schemas.microsoft.com/office/drawing/2014/main" id="{C86DC7A9-F72C-4EFF-B67E-115E5E5F2169}"/>
              </a:ext>
            </a:extLst>
          </p:cNvPr>
          <p:cNvSpPr>
            <a:spLocks noGrp="1"/>
          </p:cNvSpPr>
          <p:nvPr>
            <p:ph type="body" sz="quarter" idx="14"/>
          </p:nvPr>
        </p:nvSpPr>
        <p:spPr/>
        <p:txBody>
          <a:bodyPr/>
          <a:lstStyle/>
          <a:p>
            <a:endParaRPr lang="zh-CN" altLang="en-US"/>
          </a:p>
        </p:txBody>
      </p:sp>
      <p:sp>
        <p:nvSpPr>
          <p:cNvPr id="4" name="灯片编号占位符 3">
            <a:extLst>
              <a:ext uri="{FF2B5EF4-FFF2-40B4-BE49-F238E27FC236}">
                <a16:creationId xmlns:a16="http://schemas.microsoft.com/office/drawing/2014/main" id="{A831C3A2-F0E0-4A03-8A46-27A86D46203B}"/>
              </a:ext>
            </a:extLst>
          </p:cNvPr>
          <p:cNvSpPr>
            <a:spLocks noGrp="1"/>
          </p:cNvSpPr>
          <p:nvPr>
            <p:ph type="sldNum" sz="quarter" idx="12"/>
          </p:nvPr>
        </p:nvSpPr>
        <p:spPr/>
        <p:txBody>
          <a:bodyPr/>
          <a:lstStyle/>
          <a:p>
            <a:fld id="{C33509E8-EDB3-4BFB-9C63-B01D176D4351}" type="slidenum">
              <a:rPr lang="ko-KR" altLang="en-US" smtClean="0"/>
              <a:pPr/>
              <a:t>8</a:t>
            </a:fld>
            <a:endParaRPr lang="ko-KR" altLang="en-US"/>
          </a:p>
        </p:txBody>
      </p:sp>
      <p:sp>
        <p:nvSpPr>
          <p:cNvPr id="5" name="日期占位符 4">
            <a:extLst>
              <a:ext uri="{FF2B5EF4-FFF2-40B4-BE49-F238E27FC236}">
                <a16:creationId xmlns:a16="http://schemas.microsoft.com/office/drawing/2014/main" id="{60F79ADB-7C2D-440B-B5E4-A62FAA709FEA}"/>
              </a:ext>
            </a:extLst>
          </p:cNvPr>
          <p:cNvSpPr>
            <a:spLocks noGrp="1"/>
          </p:cNvSpPr>
          <p:nvPr>
            <p:ph type="dt" sz="half" idx="15"/>
          </p:nvPr>
        </p:nvSpPr>
        <p:spPr/>
        <p:txBody>
          <a:bodyPr/>
          <a:lstStyle/>
          <a:p>
            <a:fld id="{40B0BF4E-2B6F-42D2-9A06-33685C744857}" type="datetime1">
              <a:rPr lang="zh-CN" altLang="en-US" smtClean="0"/>
              <a:t>2020/11/9</a:t>
            </a:fld>
            <a:endParaRPr lang="zh-CN" altLang="en-US"/>
          </a:p>
        </p:txBody>
      </p:sp>
      <p:graphicFrame>
        <p:nvGraphicFramePr>
          <p:cNvPr id="6" name="图示 5">
            <a:extLst>
              <a:ext uri="{FF2B5EF4-FFF2-40B4-BE49-F238E27FC236}">
                <a16:creationId xmlns:a16="http://schemas.microsoft.com/office/drawing/2014/main" id="{AB27D237-EB93-495B-BB85-B9770DFCB255}"/>
              </a:ext>
            </a:extLst>
          </p:cNvPr>
          <p:cNvGraphicFramePr/>
          <p:nvPr>
            <p:extLst>
              <p:ext uri="{D42A27DB-BD31-4B8C-83A1-F6EECF244321}">
                <p14:modId xmlns:p14="http://schemas.microsoft.com/office/powerpoint/2010/main" val="1284836950"/>
              </p:ext>
            </p:extLst>
          </p:nvPr>
        </p:nvGraphicFramePr>
        <p:xfrm>
          <a:off x="1010068" y="2879380"/>
          <a:ext cx="10171863"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a:extLst>
              <a:ext uri="{FF2B5EF4-FFF2-40B4-BE49-F238E27FC236}">
                <a16:creationId xmlns:a16="http://schemas.microsoft.com/office/drawing/2014/main" id="{5607D5C3-140A-4715-BD75-869510FC33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655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2493122-5E5C-4A6F-BF41-D8492B8A199A}"/>
              </a:ext>
            </a:extLst>
          </p:cNvPr>
          <p:cNvSpPr>
            <a:spLocks noGrp="1"/>
          </p:cNvSpPr>
          <p:nvPr>
            <p:ph type="body" sz="quarter" idx="13"/>
          </p:nvPr>
        </p:nvSpPr>
        <p:spPr/>
        <p:txBody>
          <a:bodyPr/>
          <a:lstStyle/>
          <a:p>
            <a:r>
              <a:rPr lang="en-US" altLang="zh-CN" dirty="0">
                <a:latin typeface="Comic Sans MS" panose="030F0702030302020204" pitchFamily="66" charset="0"/>
              </a:rPr>
              <a:t>Challenges</a:t>
            </a:r>
          </a:p>
          <a:p>
            <a:endParaRPr lang="zh-CN" altLang="en-US" dirty="0"/>
          </a:p>
        </p:txBody>
      </p:sp>
      <p:sp>
        <p:nvSpPr>
          <p:cNvPr id="4" name="灯片编号占位符 3">
            <a:extLst>
              <a:ext uri="{FF2B5EF4-FFF2-40B4-BE49-F238E27FC236}">
                <a16:creationId xmlns:a16="http://schemas.microsoft.com/office/drawing/2014/main" id="{5961CBAB-23D2-415C-B095-656A83431FC1}"/>
              </a:ext>
            </a:extLst>
          </p:cNvPr>
          <p:cNvSpPr>
            <a:spLocks noGrp="1"/>
          </p:cNvSpPr>
          <p:nvPr>
            <p:ph type="sldNum" sz="quarter" idx="12"/>
          </p:nvPr>
        </p:nvSpPr>
        <p:spPr/>
        <p:txBody>
          <a:bodyPr/>
          <a:lstStyle/>
          <a:p>
            <a:fld id="{C33509E8-EDB3-4BFB-9C63-B01D176D4351}" type="slidenum">
              <a:rPr lang="ko-KR" altLang="en-US" smtClean="0"/>
              <a:pPr/>
              <a:t>9</a:t>
            </a:fld>
            <a:endParaRPr lang="ko-KR" altLang="en-US"/>
          </a:p>
        </p:txBody>
      </p:sp>
      <p:sp>
        <p:nvSpPr>
          <p:cNvPr id="5" name="日期占位符 4">
            <a:extLst>
              <a:ext uri="{FF2B5EF4-FFF2-40B4-BE49-F238E27FC236}">
                <a16:creationId xmlns:a16="http://schemas.microsoft.com/office/drawing/2014/main" id="{DE0BFAB0-122B-403D-96CF-120543167BFC}"/>
              </a:ext>
            </a:extLst>
          </p:cNvPr>
          <p:cNvSpPr>
            <a:spLocks noGrp="1"/>
          </p:cNvSpPr>
          <p:nvPr>
            <p:ph type="dt" sz="half" idx="15"/>
          </p:nvPr>
        </p:nvSpPr>
        <p:spPr/>
        <p:txBody>
          <a:bodyPr/>
          <a:lstStyle/>
          <a:p>
            <a:fld id="{E61E1263-1175-4057-87D1-769241EBBAE3}" type="datetime1">
              <a:rPr lang="zh-CN" altLang="en-US" smtClean="0"/>
              <a:t>2020/11/9</a:t>
            </a:fld>
            <a:endParaRPr lang="zh-CN" altLang="en-US"/>
          </a:p>
        </p:txBody>
      </p:sp>
      <p:graphicFrame>
        <p:nvGraphicFramePr>
          <p:cNvPr id="6" name="图示 5">
            <a:extLst>
              <a:ext uri="{FF2B5EF4-FFF2-40B4-BE49-F238E27FC236}">
                <a16:creationId xmlns:a16="http://schemas.microsoft.com/office/drawing/2014/main" id="{3F6C0D51-FB21-431C-A3BE-63E5951F9839}"/>
              </a:ext>
            </a:extLst>
          </p:cNvPr>
          <p:cNvGraphicFramePr/>
          <p:nvPr>
            <p:extLst>
              <p:ext uri="{D42A27DB-BD31-4B8C-83A1-F6EECF244321}">
                <p14:modId xmlns:p14="http://schemas.microsoft.com/office/powerpoint/2010/main" val="3274872065"/>
              </p:ext>
            </p:extLst>
          </p:nvPr>
        </p:nvGraphicFramePr>
        <p:xfrm>
          <a:off x="838200" y="1521544"/>
          <a:ext cx="8474579" cy="46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a:extLst>
              <a:ext uri="{FF2B5EF4-FFF2-40B4-BE49-F238E27FC236}">
                <a16:creationId xmlns:a16="http://schemas.microsoft.com/office/drawing/2014/main" id="{E048984D-5D7A-4D67-938C-C7467B908E72}"/>
              </a:ext>
            </a:extLst>
          </p:cNvPr>
          <p:cNvPicPr>
            <a:picLocks noChangeAspect="1"/>
          </p:cNvPicPr>
          <p:nvPr/>
        </p:nvPicPr>
        <p:blipFill>
          <a:blip r:embed="rId8"/>
          <a:stretch>
            <a:fillRect/>
          </a:stretch>
        </p:blipFill>
        <p:spPr>
          <a:xfrm>
            <a:off x="3878288" y="2059668"/>
            <a:ext cx="6278882" cy="4042166"/>
          </a:xfrm>
          <a:prstGeom prst="rect">
            <a:avLst/>
          </a:prstGeom>
        </p:spPr>
      </p:pic>
      <p:sp>
        <p:nvSpPr>
          <p:cNvPr id="7" name="文本框 6">
            <a:extLst>
              <a:ext uri="{FF2B5EF4-FFF2-40B4-BE49-F238E27FC236}">
                <a16:creationId xmlns:a16="http://schemas.microsoft.com/office/drawing/2014/main" id="{33E878CF-BAEF-47E1-8484-591C08FA305B}"/>
              </a:ext>
            </a:extLst>
          </p:cNvPr>
          <p:cNvSpPr txBox="1"/>
          <p:nvPr/>
        </p:nvSpPr>
        <p:spPr>
          <a:xfrm>
            <a:off x="1254733" y="2963994"/>
            <a:ext cx="2118360" cy="400110"/>
          </a:xfrm>
          <a:prstGeom prst="rect">
            <a:avLst/>
          </a:prstGeom>
          <a:noFill/>
        </p:spPr>
        <p:txBody>
          <a:bodyPr wrap="square" rtlCol="0">
            <a:spAutoFit/>
          </a:bodyPr>
          <a:lstStyle/>
          <a:p>
            <a:r>
              <a:rPr lang="en-US" altLang="zh-CN" sz="2000" b="1" u="sng" dirty="0">
                <a:latin typeface="Comic Sans MS" panose="030F0702030302020204" pitchFamily="66" charset="0"/>
              </a:rPr>
              <a:t>Service Type A</a:t>
            </a:r>
            <a:endParaRPr lang="zh-CN" altLang="en-US" sz="2000" b="1" u="sng" dirty="0">
              <a:latin typeface="Comic Sans MS" panose="030F0702030302020204" pitchFamily="66" charset="0"/>
            </a:endParaRPr>
          </a:p>
        </p:txBody>
      </p:sp>
      <p:sp>
        <p:nvSpPr>
          <p:cNvPr id="9" name="文本框 8">
            <a:extLst>
              <a:ext uri="{FF2B5EF4-FFF2-40B4-BE49-F238E27FC236}">
                <a16:creationId xmlns:a16="http://schemas.microsoft.com/office/drawing/2014/main" id="{525F584B-2BED-46C0-A48F-3BDB8321ABCC}"/>
              </a:ext>
            </a:extLst>
          </p:cNvPr>
          <p:cNvSpPr txBox="1"/>
          <p:nvPr/>
        </p:nvSpPr>
        <p:spPr>
          <a:xfrm>
            <a:off x="1254733" y="4874792"/>
            <a:ext cx="2118360" cy="400110"/>
          </a:xfrm>
          <a:prstGeom prst="rect">
            <a:avLst/>
          </a:prstGeom>
          <a:noFill/>
        </p:spPr>
        <p:txBody>
          <a:bodyPr wrap="square" rtlCol="0">
            <a:spAutoFit/>
          </a:bodyPr>
          <a:lstStyle/>
          <a:p>
            <a:r>
              <a:rPr lang="en-US" altLang="zh-CN" sz="2000" b="1" u="sng" dirty="0">
                <a:latin typeface="Comic Sans MS" panose="030F0702030302020204" pitchFamily="66" charset="0"/>
              </a:rPr>
              <a:t>Service Type B</a:t>
            </a:r>
            <a:endParaRPr lang="zh-CN" altLang="en-US" sz="2000" b="1" u="sng" dirty="0">
              <a:latin typeface="Comic Sans MS" panose="030F0702030302020204" pitchFamily="66" charset="0"/>
            </a:endParaRPr>
          </a:p>
        </p:txBody>
      </p:sp>
      <p:pic>
        <p:nvPicPr>
          <p:cNvPr id="11" name="Picture 2">
            <a:extLst>
              <a:ext uri="{FF2B5EF4-FFF2-40B4-BE49-F238E27FC236}">
                <a16:creationId xmlns:a16="http://schemas.microsoft.com/office/drawing/2014/main" id="{431B401F-4BE3-4E68-9493-A251741DA6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64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9|11.8|5"/>
</p:tagLst>
</file>

<file path=ppt/tags/tag2.xml><?xml version="1.0" encoding="utf-8"?>
<p:tagLst xmlns:a="http://schemas.openxmlformats.org/drawingml/2006/main" xmlns:r="http://schemas.openxmlformats.org/officeDocument/2006/relationships" xmlns:p="http://schemas.openxmlformats.org/presentationml/2006/main">
  <p:tag name="TIMING" val="|12|1.6|7"/>
</p:tagLst>
</file>

<file path=ppt/tags/tag3.xml><?xml version="1.0" encoding="utf-8"?>
<p:tagLst xmlns:a="http://schemas.openxmlformats.org/drawingml/2006/main" xmlns:r="http://schemas.openxmlformats.org/officeDocument/2006/relationships" xmlns:p="http://schemas.openxmlformats.org/presentationml/2006/main">
  <p:tag name="TIMING" val="|30.8|4.1"/>
</p:tagLst>
</file>

<file path=ppt/tags/tag4.xml><?xml version="1.0" encoding="utf-8"?>
<p:tagLst xmlns:a="http://schemas.openxmlformats.org/drawingml/2006/main" xmlns:r="http://schemas.openxmlformats.org/officeDocument/2006/relationships" xmlns:p="http://schemas.openxmlformats.org/presentationml/2006/main">
  <p:tag name="TIMING" val="|3.7|2.1|0.8"/>
</p:tagLst>
</file>

<file path=ppt/tags/tag5.xml><?xml version="1.0" encoding="utf-8"?>
<p:tagLst xmlns:a="http://schemas.openxmlformats.org/drawingml/2006/main" xmlns:r="http://schemas.openxmlformats.org/officeDocument/2006/relationships" xmlns:p="http://schemas.openxmlformats.org/presentationml/2006/main">
  <p:tag name="TIMING" val="|6.6|12.2|6.3"/>
</p:tagLst>
</file>

<file path=ppt/tags/tag6.xml><?xml version="1.0" encoding="utf-8"?>
<p:tagLst xmlns:a="http://schemas.openxmlformats.org/drawingml/2006/main" xmlns:r="http://schemas.openxmlformats.org/officeDocument/2006/relationships" xmlns:p="http://schemas.openxmlformats.org/presentationml/2006/main">
  <p:tag name="TIMING" val="|11.1|6.2|6.4|0.8|1.2|0.8"/>
</p:tagLst>
</file>

<file path=ppt/theme/theme1.xml><?xml version="1.0" encoding="utf-8"?>
<a:theme xmlns:a="http://schemas.openxmlformats.org/drawingml/2006/main" name="Office 主题">
  <a:themeElements>
    <a:clrScheme name="046">
      <a:dk1>
        <a:srgbClr val="000000"/>
      </a:dk1>
      <a:lt1>
        <a:srgbClr val="FFFFFF"/>
      </a:lt1>
      <a:dk2>
        <a:srgbClr val="5E5E5E"/>
      </a:dk2>
      <a:lt2>
        <a:srgbClr val="DDDDDD"/>
      </a:lt2>
      <a:accent1>
        <a:srgbClr val="0063BE"/>
      </a:accent1>
      <a:accent2>
        <a:srgbClr val="0178D9"/>
      </a:accent2>
      <a:accent3>
        <a:srgbClr val="3688F7"/>
      </a:accent3>
      <a:accent4>
        <a:srgbClr val="47A1FE"/>
      </a:accent4>
      <a:accent5>
        <a:srgbClr val="6EB8FF"/>
      </a:accent5>
      <a:accent6>
        <a:srgbClr val="9FD2FF"/>
      </a:accent6>
      <a:hlink>
        <a:srgbClr val="F59E00"/>
      </a:hlink>
      <a:folHlink>
        <a:srgbClr val="B2B2B2"/>
      </a:folHlink>
    </a:clrScheme>
    <a:fontScheme name="微软雅黑">
      <a:majorFont>
        <a:latin typeface="微软雅黑"/>
        <a:ea typeface="Microsoft YaHei UI"/>
        <a:cs typeface=""/>
      </a:majorFont>
      <a:minorFont>
        <a:latin typeface="微软雅黑"/>
        <a:ea typeface="Microsoft Ya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solidFill>
            <a:schemeClr val="accent1"/>
          </a:solidFill>
        </a:ln>
      </a:spPr>
      <a:bodyPr wrap="square" rtlCol="0">
        <a:spAutoFit/>
      </a:bodyPr>
      <a:lstStyle>
        <a:defPPr algn="l">
          <a:defRPr sz="1400" b="1" dirty="0" smtClean="0">
            <a:solidFill>
              <a:prstClr val="black">
                <a:lumMod val="85000"/>
                <a:lumOff val="15000"/>
              </a:prstClr>
            </a:solidFill>
            <a:latin typeface="Comic Sans MS" panose="030F0702030302020204" pitchFamily="66"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6025</TotalTime>
  <Words>2926</Words>
  <Application>Microsoft Office PowerPoint</Application>
  <PresentationFormat>宽屏</PresentationFormat>
  <Paragraphs>395</Paragraphs>
  <Slides>23</Slides>
  <Notes>22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-apple-system</vt:lpstr>
      <vt:lpstr>Microsoft YaHei UI</vt:lpstr>
      <vt:lpstr>NimbusRomNo9L-Medi</vt:lpstr>
      <vt:lpstr>NimbusRomNo9L-Regu</vt:lpstr>
      <vt:lpstr>等线</vt:lpstr>
      <vt:lpstr>微软雅黑</vt:lpstr>
      <vt:lpstr>Arial</vt:lpstr>
      <vt:lpstr>Calibri</vt:lpstr>
      <vt:lpstr>Cambria Math</vt:lpstr>
      <vt:lpstr>Comic Sans MS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Windows用户</dc:creator>
  <cp:lastModifiedBy>CHEN RUI</cp:lastModifiedBy>
  <cp:revision>465</cp:revision>
  <dcterms:created xsi:type="dcterms:W3CDTF">2015-12-24T07:33:27Z</dcterms:created>
  <dcterms:modified xsi:type="dcterms:W3CDTF">2020-11-09T03:32:36Z</dcterms:modified>
</cp:coreProperties>
</file>