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xml" ContentType="application/vnd.openxmlformats-officedocument.presentationml.tags+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91" r:id="rId2"/>
    <p:sldId id="325" r:id="rId3"/>
    <p:sldId id="300" r:id="rId4"/>
    <p:sldId id="335" r:id="rId5"/>
    <p:sldId id="298" r:id="rId6"/>
    <p:sldId id="304" r:id="rId7"/>
    <p:sldId id="317" r:id="rId8"/>
    <p:sldId id="302" r:id="rId9"/>
    <p:sldId id="305" r:id="rId10"/>
    <p:sldId id="306" r:id="rId11"/>
    <p:sldId id="308" r:id="rId12"/>
    <p:sldId id="322"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2D2D"/>
    <a:srgbClr val="D6E6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6"/>
    <p:restoredTop sz="86541" autoAdjust="0"/>
  </p:normalViewPr>
  <p:slideViewPr>
    <p:cSldViewPr snapToGrid="0">
      <p:cViewPr varScale="1">
        <p:scale>
          <a:sx n="197" d="100"/>
          <a:sy n="197" d="100"/>
        </p:scale>
        <p:origin x="1704" y="192"/>
      </p:cViewPr>
      <p:guideLst>
        <p:guide orient="horz" pos="2160"/>
        <p:guide pos="3840"/>
      </p:guideLst>
    </p:cSldViewPr>
  </p:slideViewPr>
  <p:notesTextViewPr>
    <p:cViewPr>
      <p:scale>
        <a:sx n="1" d="1"/>
        <a:sy n="1" d="1"/>
      </p:scale>
      <p:origin x="0" y="0"/>
    </p:cViewPr>
  </p:notesTextViewPr>
  <p:sorterViewPr>
    <p:cViewPr varScale="1">
      <p:scale>
        <a:sx n="200" d="100"/>
        <a:sy n="200" d="100"/>
      </p:scale>
      <p:origin x="0" y="0"/>
    </p:cViewPr>
  </p:sorterViewPr>
  <p:notesViewPr>
    <p:cSldViewPr snapToGrid="0">
      <p:cViewPr varScale="1">
        <p:scale>
          <a:sx n="63" d="100"/>
          <a:sy n="63" d="100"/>
        </p:scale>
        <p:origin x="228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DE2ADD-4C86-4917-BCAC-8EEE1E4D366B}"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E54FCD66-F318-4276-83EA-0CD8E4BC04C3}">
      <dgm:prSet custT="1"/>
      <dgm:spPr/>
      <dgm:t>
        <a:bodyPr/>
        <a:lstStyle/>
        <a:p>
          <a:r>
            <a:rPr lang="en-US" sz="2000" dirty="0">
              <a:latin typeface="Comic Sans MS" panose="030F0702030302020204" pitchFamily="66" charset="0"/>
            </a:rPr>
            <a:t>Different type of systems/services event generate log sequences with similar semantics.</a:t>
          </a:r>
          <a:endParaRPr lang="zh-CN" sz="2000" dirty="0">
            <a:latin typeface="Comic Sans MS" panose="030F0702030302020204" pitchFamily="66" charset="0"/>
          </a:endParaRPr>
        </a:p>
      </dgm:t>
    </dgm:pt>
    <dgm:pt modelId="{A14190FF-5470-4579-9ECB-91D34D2EFD06}" type="parTrans" cxnId="{F818F173-201C-4B07-919A-B1AFB01B5E67}">
      <dgm:prSet/>
      <dgm:spPr/>
      <dgm:t>
        <a:bodyPr/>
        <a:lstStyle/>
        <a:p>
          <a:endParaRPr lang="zh-CN" altLang="en-US"/>
        </a:p>
      </dgm:t>
    </dgm:pt>
    <dgm:pt modelId="{B55E07B9-3382-460F-81E7-0131827A3D6D}" type="sibTrans" cxnId="{F818F173-201C-4B07-919A-B1AFB01B5E67}">
      <dgm:prSet/>
      <dgm:spPr/>
      <dgm:t>
        <a:bodyPr/>
        <a:lstStyle/>
        <a:p>
          <a:endParaRPr lang="zh-CN" altLang="en-US"/>
        </a:p>
      </dgm:t>
    </dgm:pt>
    <dgm:pt modelId="{53EF5481-38AD-483C-9B77-16855BE81A4A}" type="pres">
      <dgm:prSet presAssocID="{FEDE2ADD-4C86-4917-BCAC-8EEE1E4D366B}" presName="linear" presStyleCnt="0">
        <dgm:presLayoutVars>
          <dgm:animLvl val="lvl"/>
          <dgm:resizeHandles val="exact"/>
        </dgm:presLayoutVars>
      </dgm:prSet>
      <dgm:spPr/>
    </dgm:pt>
    <dgm:pt modelId="{E763756A-A303-4C8F-92C1-A428ABF2476E}" type="pres">
      <dgm:prSet presAssocID="{E54FCD66-F318-4276-83EA-0CD8E4BC04C3}" presName="parentText" presStyleLbl="node1" presStyleIdx="0" presStyleCnt="1">
        <dgm:presLayoutVars>
          <dgm:chMax val="0"/>
          <dgm:bulletEnabled val="1"/>
        </dgm:presLayoutVars>
      </dgm:prSet>
      <dgm:spPr/>
    </dgm:pt>
  </dgm:ptLst>
  <dgm:cxnLst>
    <dgm:cxn modelId="{F818F173-201C-4B07-919A-B1AFB01B5E67}" srcId="{FEDE2ADD-4C86-4917-BCAC-8EEE1E4D366B}" destId="{E54FCD66-F318-4276-83EA-0CD8E4BC04C3}" srcOrd="0" destOrd="0" parTransId="{A14190FF-5470-4579-9ECB-91D34D2EFD06}" sibTransId="{B55E07B9-3382-460F-81E7-0131827A3D6D}"/>
    <dgm:cxn modelId="{366792B3-694E-4B36-8C3A-A9EDE7AF5DE4}" type="presOf" srcId="{FEDE2ADD-4C86-4917-BCAC-8EEE1E4D366B}" destId="{53EF5481-38AD-483C-9B77-16855BE81A4A}" srcOrd="0" destOrd="0" presId="urn:microsoft.com/office/officeart/2005/8/layout/vList2"/>
    <dgm:cxn modelId="{9C9182DB-5C3B-49C8-8FAC-59A261D31965}" type="presOf" srcId="{E54FCD66-F318-4276-83EA-0CD8E4BC04C3}" destId="{E763756A-A303-4C8F-92C1-A428ABF2476E}" srcOrd="0" destOrd="0" presId="urn:microsoft.com/office/officeart/2005/8/layout/vList2"/>
    <dgm:cxn modelId="{F5592809-F829-4149-9DC9-5FD204B68422}" type="presParOf" srcId="{53EF5481-38AD-483C-9B77-16855BE81A4A}" destId="{E763756A-A303-4C8F-92C1-A428ABF2476E}"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E0C8D9-D7D0-4FFD-9684-957908D38065}" type="doc">
      <dgm:prSet loTypeId="urn:microsoft.com/office/officeart/2005/8/layout/vList2" loCatId="list" qsTypeId="urn:microsoft.com/office/officeart/2005/8/quickstyle/simple1" qsCatId="simple" csTypeId="urn:microsoft.com/office/officeart/2005/8/colors/accent4_3" csCatId="accent4" phldr="1"/>
      <dgm:spPr/>
      <dgm:t>
        <a:bodyPr/>
        <a:lstStyle/>
        <a:p>
          <a:endParaRPr lang="zh-CN" altLang="en-US"/>
        </a:p>
      </dgm:t>
    </dgm:pt>
    <dgm:pt modelId="{23BAFBAF-479C-412E-9259-AF7642076D8B}">
      <dgm:prSet custT="1"/>
      <dgm:spPr/>
      <dgm:t>
        <a:bodyPr/>
        <a:lstStyle/>
        <a:p>
          <a:r>
            <a:rPr lang="en-US" sz="1800" dirty="0">
              <a:latin typeface="Comic Sans MS" panose="030F0702030302020204" pitchFamily="66" charset="0"/>
            </a:rPr>
            <a:t>Three switch </a:t>
          </a:r>
          <a:r>
            <a:rPr lang="en-US" sz="2000" dirty="0">
              <a:latin typeface="Comic Sans MS" panose="030F0702030302020204" pitchFamily="66" charset="0"/>
            </a:rPr>
            <a:t>system</a:t>
          </a:r>
          <a:r>
            <a:rPr lang="en-US" sz="1800" dirty="0">
              <a:latin typeface="Comic Sans MS" panose="030F0702030302020204" pitchFamily="66" charset="0"/>
            </a:rPr>
            <a:t> log from a top cloud service provider</a:t>
          </a:r>
          <a:endParaRPr lang="zh-CN" sz="1800" dirty="0">
            <a:latin typeface="Comic Sans MS" panose="030F0702030302020204" pitchFamily="66" charset="0"/>
          </a:endParaRPr>
        </a:p>
      </dgm:t>
    </dgm:pt>
    <dgm:pt modelId="{736C549D-B1E8-4857-B8AD-2B908D99B5FF}" type="parTrans" cxnId="{E7803CD7-67F6-43D2-965F-C0602B219172}">
      <dgm:prSet/>
      <dgm:spPr/>
      <dgm:t>
        <a:bodyPr/>
        <a:lstStyle/>
        <a:p>
          <a:endParaRPr lang="zh-CN" altLang="en-US"/>
        </a:p>
      </dgm:t>
    </dgm:pt>
    <dgm:pt modelId="{8B45F100-6034-4A6B-A7BD-BB84000BCB58}" type="sibTrans" cxnId="{E7803CD7-67F6-43D2-965F-C0602B219172}">
      <dgm:prSet/>
      <dgm:spPr/>
      <dgm:t>
        <a:bodyPr/>
        <a:lstStyle/>
        <a:p>
          <a:endParaRPr lang="zh-CN" altLang="en-US"/>
        </a:p>
      </dgm:t>
    </dgm:pt>
    <dgm:pt modelId="{FA18312A-A165-4711-9182-9E3D93A00DA2}">
      <dgm:prSet custT="1"/>
      <dgm:spPr/>
      <dgm:t>
        <a:bodyPr/>
        <a:lstStyle/>
        <a:p>
          <a:r>
            <a:rPr lang="en-US" sz="2000" dirty="0">
              <a:latin typeface="Comic Sans MS" panose="030F0702030302020204" pitchFamily="66" charset="0"/>
            </a:rPr>
            <a:t>The Hadoop application dataset &amp; the HDFS dataset</a:t>
          </a:r>
          <a:endParaRPr lang="zh-CN" sz="2000" dirty="0">
            <a:latin typeface="Comic Sans MS" panose="030F0702030302020204" pitchFamily="66" charset="0"/>
          </a:endParaRPr>
        </a:p>
      </dgm:t>
    </dgm:pt>
    <dgm:pt modelId="{93DD5A59-3FC7-42D5-8854-B6E7A8AD8B07}" type="parTrans" cxnId="{81A8D6C4-4027-4709-AFDB-4BE0FE12F70D}">
      <dgm:prSet/>
      <dgm:spPr/>
      <dgm:t>
        <a:bodyPr/>
        <a:lstStyle/>
        <a:p>
          <a:endParaRPr lang="zh-CN" altLang="en-US"/>
        </a:p>
      </dgm:t>
    </dgm:pt>
    <dgm:pt modelId="{49B28E4B-1B0C-42BD-AF6F-04B226C5B30E}" type="sibTrans" cxnId="{81A8D6C4-4027-4709-AFDB-4BE0FE12F70D}">
      <dgm:prSet/>
      <dgm:spPr/>
      <dgm:t>
        <a:bodyPr/>
        <a:lstStyle/>
        <a:p>
          <a:endParaRPr lang="zh-CN" altLang="en-US"/>
        </a:p>
      </dgm:t>
    </dgm:pt>
    <dgm:pt modelId="{BB4ADF11-9987-442D-95E9-102A0D99E383}" type="pres">
      <dgm:prSet presAssocID="{46E0C8D9-D7D0-4FFD-9684-957908D38065}" presName="linear" presStyleCnt="0">
        <dgm:presLayoutVars>
          <dgm:animLvl val="lvl"/>
          <dgm:resizeHandles val="exact"/>
        </dgm:presLayoutVars>
      </dgm:prSet>
      <dgm:spPr/>
    </dgm:pt>
    <dgm:pt modelId="{00D6BE23-C799-4501-B68E-52D07A82304F}" type="pres">
      <dgm:prSet presAssocID="{23BAFBAF-479C-412E-9259-AF7642076D8B}" presName="parentText" presStyleLbl="node1" presStyleIdx="0" presStyleCnt="2">
        <dgm:presLayoutVars>
          <dgm:chMax val="0"/>
          <dgm:bulletEnabled val="1"/>
        </dgm:presLayoutVars>
      </dgm:prSet>
      <dgm:spPr/>
    </dgm:pt>
    <dgm:pt modelId="{B243BD6A-55CA-477B-BA80-2FCD5A4FFD37}" type="pres">
      <dgm:prSet presAssocID="{8B45F100-6034-4A6B-A7BD-BB84000BCB58}" presName="spacer" presStyleCnt="0"/>
      <dgm:spPr/>
    </dgm:pt>
    <dgm:pt modelId="{C7546E8B-3C34-474F-B954-952DE334DC03}" type="pres">
      <dgm:prSet presAssocID="{FA18312A-A165-4711-9182-9E3D93A00DA2}" presName="parentText" presStyleLbl="node1" presStyleIdx="1" presStyleCnt="2">
        <dgm:presLayoutVars>
          <dgm:chMax val="0"/>
          <dgm:bulletEnabled val="1"/>
        </dgm:presLayoutVars>
      </dgm:prSet>
      <dgm:spPr/>
    </dgm:pt>
  </dgm:ptLst>
  <dgm:cxnLst>
    <dgm:cxn modelId="{A7BAC38A-4B1B-49C7-8E6D-2D3B1743EC7E}" type="presOf" srcId="{23BAFBAF-479C-412E-9259-AF7642076D8B}" destId="{00D6BE23-C799-4501-B68E-52D07A82304F}" srcOrd="0" destOrd="0" presId="urn:microsoft.com/office/officeart/2005/8/layout/vList2"/>
    <dgm:cxn modelId="{21727DAC-75B1-4527-A8C0-210D3D3FC0E4}" type="presOf" srcId="{FA18312A-A165-4711-9182-9E3D93A00DA2}" destId="{C7546E8B-3C34-474F-B954-952DE334DC03}" srcOrd="0" destOrd="0" presId="urn:microsoft.com/office/officeart/2005/8/layout/vList2"/>
    <dgm:cxn modelId="{81A8D6C4-4027-4709-AFDB-4BE0FE12F70D}" srcId="{46E0C8D9-D7D0-4FFD-9684-957908D38065}" destId="{FA18312A-A165-4711-9182-9E3D93A00DA2}" srcOrd="1" destOrd="0" parTransId="{93DD5A59-3FC7-42D5-8854-B6E7A8AD8B07}" sibTransId="{49B28E4B-1B0C-42BD-AF6F-04B226C5B30E}"/>
    <dgm:cxn modelId="{E7803CD7-67F6-43D2-965F-C0602B219172}" srcId="{46E0C8D9-D7D0-4FFD-9684-957908D38065}" destId="{23BAFBAF-479C-412E-9259-AF7642076D8B}" srcOrd="0" destOrd="0" parTransId="{736C549D-B1E8-4857-B8AD-2B908D99B5FF}" sibTransId="{8B45F100-6034-4A6B-A7BD-BB84000BCB58}"/>
    <dgm:cxn modelId="{0A6A0DDB-8392-414D-AB1A-5D6CC01DCFBC}" type="presOf" srcId="{46E0C8D9-D7D0-4FFD-9684-957908D38065}" destId="{BB4ADF11-9987-442D-95E9-102A0D99E383}" srcOrd="0" destOrd="0" presId="urn:microsoft.com/office/officeart/2005/8/layout/vList2"/>
    <dgm:cxn modelId="{A4AAA554-B1CF-414C-BE60-F4379C2EBED6}" type="presParOf" srcId="{BB4ADF11-9987-442D-95E9-102A0D99E383}" destId="{00D6BE23-C799-4501-B68E-52D07A82304F}" srcOrd="0" destOrd="0" presId="urn:microsoft.com/office/officeart/2005/8/layout/vList2"/>
    <dgm:cxn modelId="{90698FE4-8FA4-4CCF-98FD-BE78F2C5BD2B}" type="presParOf" srcId="{BB4ADF11-9987-442D-95E9-102A0D99E383}" destId="{B243BD6A-55CA-477B-BA80-2FCD5A4FFD37}" srcOrd="1" destOrd="0" presId="urn:microsoft.com/office/officeart/2005/8/layout/vList2"/>
    <dgm:cxn modelId="{0B76B62D-DA2F-4DC0-BF81-E63FF30859B2}" type="presParOf" srcId="{BB4ADF11-9987-442D-95E9-102A0D99E383}" destId="{C7546E8B-3C34-474F-B954-952DE334DC0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E023246-658B-441D-A7D9-F31E94C8595F}"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5E2DE2AF-149B-457E-8C83-4017FD9738EC}">
      <dgm:prSet custT="1"/>
      <dgm:spPr/>
      <dgm:t>
        <a:bodyPr/>
        <a:lstStyle/>
        <a:p>
          <a:r>
            <a:rPr lang="en-US" sz="2000" dirty="0">
              <a:latin typeface="Comic Sans MS" panose="030F0702030302020204" pitchFamily="66" charset="0"/>
            </a:rPr>
            <a:t>Evaluation results on switch logs dataset with supervised learning-based model</a:t>
          </a:r>
          <a:endParaRPr lang="zh-CN" sz="2000" dirty="0">
            <a:latin typeface="Comic Sans MS" panose="030F0702030302020204" pitchFamily="66" charset="0"/>
          </a:endParaRPr>
        </a:p>
      </dgm:t>
    </dgm:pt>
    <dgm:pt modelId="{23E4C1E1-5DB1-48C5-841B-43F742529E45}" type="parTrans" cxnId="{ED9428EA-7677-449C-BAB0-11F341E8FA49}">
      <dgm:prSet/>
      <dgm:spPr/>
      <dgm:t>
        <a:bodyPr/>
        <a:lstStyle/>
        <a:p>
          <a:endParaRPr lang="zh-CN" altLang="en-US"/>
        </a:p>
      </dgm:t>
    </dgm:pt>
    <dgm:pt modelId="{0D597F6B-ED0A-4171-8A94-9A7F8C9AFBFD}" type="sibTrans" cxnId="{ED9428EA-7677-449C-BAB0-11F341E8FA49}">
      <dgm:prSet/>
      <dgm:spPr/>
      <dgm:t>
        <a:bodyPr/>
        <a:lstStyle/>
        <a:p>
          <a:endParaRPr lang="zh-CN" altLang="en-US"/>
        </a:p>
      </dgm:t>
    </dgm:pt>
    <dgm:pt modelId="{19F9D3F9-34E0-471F-9402-D0F400386F96}" type="pres">
      <dgm:prSet presAssocID="{5E023246-658B-441D-A7D9-F31E94C8595F}" presName="linear" presStyleCnt="0">
        <dgm:presLayoutVars>
          <dgm:animLvl val="lvl"/>
          <dgm:resizeHandles val="exact"/>
        </dgm:presLayoutVars>
      </dgm:prSet>
      <dgm:spPr/>
    </dgm:pt>
    <dgm:pt modelId="{0CDD908A-9741-4248-837A-2A080E5B2265}" type="pres">
      <dgm:prSet presAssocID="{5E2DE2AF-149B-457E-8C83-4017FD9738EC}" presName="parentText" presStyleLbl="node1" presStyleIdx="0" presStyleCnt="1">
        <dgm:presLayoutVars>
          <dgm:chMax val="0"/>
          <dgm:bulletEnabled val="1"/>
        </dgm:presLayoutVars>
      </dgm:prSet>
      <dgm:spPr/>
    </dgm:pt>
  </dgm:ptLst>
  <dgm:cxnLst>
    <dgm:cxn modelId="{12CE3C50-4EF9-4631-9C8F-80597F1388ED}" type="presOf" srcId="{5E2DE2AF-149B-457E-8C83-4017FD9738EC}" destId="{0CDD908A-9741-4248-837A-2A080E5B2265}" srcOrd="0" destOrd="0" presId="urn:microsoft.com/office/officeart/2005/8/layout/vList2"/>
    <dgm:cxn modelId="{D8D5F6DD-F510-40A9-9E9C-3B0FD2300739}" type="presOf" srcId="{5E023246-658B-441D-A7D9-F31E94C8595F}" destId="{19F9D3F9-34E0-471F-9402-D0F400386F96}" srcOrd="0" destOrd="0" presId="urn:microsoft.com/office/officeart/2005/8/layout/vList2"/>
    <dgm:cxn modelId="{ED9428EA-7677-449C-BAB0-11F341E8FA49}" srcId="{5E023246-658B-441D-A7D9-F31E94C8595F}" destId="{5E2DE2AF-149B-457E-8C83-4017FD9738EC}" srcOrd="0" destOrd="0" parTransId="{23E4C1E1-5DB1-48C5-841B-43F742529E45}" sibTransId="{0D597F6B-ED0A-4171-8A94-9A7F8C9AFBFD}"/>
    <dgm:cxn modelId="{EBFEF6D7-507E-4B14-B300-038950D44944}" type="presParOf" srcId="{19F9D3F9-34E0-471F-9402-D0F400386F96}" destId="{0CDD908A-9741-4248-837A-2A080E5B226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C9B01BB-11A9-448F-98FC-1A0AB5D66F03}"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B4E5FFBD-C92F-4B16-8157-FF7598353C79}">
      <dgm:prSet custT="1"/>
      <dgm:spPr/>
      <dgm:t>
        <a:bodyPr/>
        <a:lstStyle/>
        <a:p>
          <a:r>
            <a:rPr lang="en-US" sz="2000">
              <a:latin typeface="Comic Sans MS" panose="030F0702030302020204" pitchFamily="66" charset="0"/>
            </a:rPr>
            <a:t>Evaluation results on switch logs dataset with unsupervised learning-based model</a:t>
          </a:r>
          <a:endParaRPr lang="zh-CN" sz="2000">
            <a:latin typeface="Comic Sans MS" panose="030F0702030302020204" pitchFamily="66" charset="0"/>
          </a:endParaRPr>
        </a:p>
      </dgm:t>
    </dgm:pt>
    <dgm:pt modelId="{CF1661C5-9390-4D9B-9556-C765581C16BE}" type="parTrans" cxnId="{70696908-834A-43D9-ACBB-0473D191C166}">
      <dgm:prSet/>
      <dgm:spPr/>
      <dgm:t>
        <a:bodyPr/>
        <a:lstStyle/>
        <a:p>
          <a:endParaRPr lang="zh-CN" altLang="en-US"/>
        </a:p>
      </dgm:t>
    </dgm:pt>
    <dgm:pt modelId="{836E4164-D3E4-45B8-99FB-752606F5DAF9}" type="sibTrans" cxnId="{70696908-834A-43D9-ACBB-0473D191C166}">
      <dgm:prSet/>
      <dgm:spPr/>
      <dgm:t>
        <a:bodyPr/>
        <a:lstStyle/>
        <a:p>
          <a:endParaRPr lang="zh-CN" altLang="en-US"/>
        </a:p>
      </dgm:t>
    </dgm:pt>
    <dgm:pt modelId="{63085C96-A646-4FD6-8DF3-E523FBC4865A}" type="pres">
      <dgm:prSet presAssocID="{AC9B01BB-11A9-448F-98FC-1A0AB5D66F03}" presName="linear" presStyleCnt="0">
        <dgm:presLayoutVars>
          <dgm:animLvl val="lvl"/>
          <dgm:resizeHandles val="exact"/>
        </dgm:presLayoutVars>
      </dgm:prSet>
      <dgm:spPr/>
    </dgm:pt>
    <dgm:pt modelId="{86020527-9DBA-4D17-A6B6-41E0B4BC4C1B}" type="pres">
      <dgm:prSet presAssocID="{B4E5FFBD-C92F-4B16-8157-FF7598353C79}" presName="parentText" presStyleLbl="node1" presStyleIdx="0" presStyleCnt="1">
        <dgm:presLayoutVars>
          <dgm:chMax val="0"/>
          <dgm:bulletEnabled val="1"/>
        </dgm:presLayoutVars>
      </dgm:prSet>
      <dgm:spPr/>
    </dgm:pt>
  </dgm:ptLst>
  <dgm:cxnLst>
    <dgm:cxn modelId="{70696908-834A-43D9-ACBB-0473D191C166}" srcId="{AC9B01BB-11A9-448F-98FC-1A0AB5D66F03}" destId="{B4E5FFBD-C92F-4B16-8157-FF7598353C79}" srcOrd="0" destOrd="0" parTransId="{CF1661C5-9390-4D9B-9556-C765581C16BE}" sibTransId="{836E4164-D3E4-45B8-99FB-752606F5DAF9}"/>
    <dgm:cxn modelId="{437CF05C-860B-464B-A873-C0AEB29F8070}" type="presOf" srcId="{B4E5FFBD-C92F-4B16-8157-FF7598353C79}" destId="{86020527-9DBA-4D17-A6B6-41E0B4BC4C1B}" srcOrd="0" destOrd="0" presId="urn:microsoft.com/office/officeart/2005/8/layout/vList2"/>
    <dgm:cxn modelId="{24BAE5FB-68CE-4220-B43D-ECB3504B08FD}" type="presOf" srcId="{AC9B01BB-11A9-448F-98FC-1A0AB5D66F03}" destId="{63085C96-A646-4FD6-8DF3-E523FBC4865A}" srcOrd="0" destOrd="0" presId="urn:microsoft.com/office/officeart/2005/8/layout/vList2"/>
    <dgm:cxn modelId="{F7D3781B-8365-4FE6-895B-1C3F791C98A9}" type="presParOf" srcId="{63085C96-A646-4FD6-8DF3-E523FBC4865A}" destId="{86020527-9DBA-4D17-A6B6-41E0B4BC4C1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A122AF-2B30-4495-8B87-8D74DC268100}"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D28A92E0-BEC4-4F43-B0AE-AF055982E1B2}">
      <dgm:prSet custT="1"/>
      <dgm:spPr/>
      <dgm:t>
        <a:bodyPr/>
        <a:lstStyle/>
        <a:p>
          <a:pPr algn="ctr"/>
          <a:r>
            <a:rPr lang="en-US" sz="2800" dirty="0">
              <a:latin typeface="Comic Sans MS" panose="030F0702030302020204" pitchFamily="66" charset="0"/>
            </a:rPr>
            <a:t>Can we transfer anomalous patterns from one software system to another one?</a:t>
          </a:r>
          <a:endParaRPr lang="zh-CN" sz="2800" dirty="0">
            <a:latin typeface="Comic Sans MS" panose="030F0702030302020204" pitchFamily="66" charset="0"/>
          </a:endParaRPr>
        </a:p>
      </dgm:t>
    </dgm:pt>
    <dgm:pt modelId="{06E2EA5F-59F9-4A0C-AAD2-B3E41428E0C3}" type="parTrans" cxnId="{F99CDCDD-79B4-4E38-A10D-EF1D9BB23A7E}">
      <dgm:prSet/>
      <dgm:spPr/>
      <dgm:t>
        <a:bodyPr/>
        <a:lstStyle/>
        <a:p>
          <a:endParaRPr lang="zh-CN" altLang="en-US"/>
        </a:p>
      </dgm:t>
    </dgm:pt>
    <dgm:pt modelId="{37405294-409F-4AD8-A0CE-F9F6D83E4968}" type="sibTrans" cxnId="{F99CDCDD-79B4-4E38-A10D-EF1D9BB23A7E}">
      <dgm:prSet/>
      <dgm:spPr/>
      <dgm:t>
        <a:bodyPr/>
        <a:lstStyle/>
        <a:p>
          <a:endParaRPr lang="zh-CN" altLang="en-US"/>
        </a:p>
      </dgm:t>
    </dgm:pt>
    <dgm:pt modelId="{2A1A4BED-4FD0-4697-81FE-7B6FC79B5548}" type="pres">
      <dgm:prSet presAssocID="{EDA122AF-2B30-4495-8B87-8D74DC268100}" presName="linear" presStyleCnt="0">
        <dgm:presLayoutVars>
          <dgm:animLvl val="lvl"/>
          <dgm:resizeHandles val="exact"/>
        </dgm:presLayoutVars>
      </dgm:prSet>
      <dgm:spPr/>
    </dgm:pt>
    <dgm:pt modelId="{E0E2E5AE-D12B-4B97-B1E4-01E786E60F7C}" type="pres">
      <dgm:prSet presAssocID="{D28A92E0-BEC4-4F43-B0AE-AF055982E1B2}" presName="parentText" presStyleLbl="node1" presStyleIdx="0" presStyleCnt="1">
        <dgm:presLayoutVars>
          <dgm:chMax val="0"/>
          <dgm:bulletEnabled val="1"/>
        </dgm:presLayoutVars>
      </dgm:prSet>
      <dgm:spPr/>
    </dgm:pt>
  </dgm:ptLst>
  <dgm:cxnLst>
    <dgm:cxn modelId="{DEB3E151-3B25-45EF-B122-6E9D600F8950}" type="presOf" srcId="{EDA122AF-2B30-4495-8B87-8D74DC268100}" destId="{2A1A4BED-4FD0-4697-81FE-7B6FC79B5548}" srcOrd="0" destOrd="0" presId="urn:microsoft.com/office/officeart/2005/8/layout/vList2"/>
    <dgm:cxn modelId="{490958BC-B699-4315-87B7-3F5960446086}" type="presOf" srcId="{D28A92E0-BEC4-4F43-B0AE-AF055982E1B2}" destId="{E0E2E5AE-D12B-4B97-B1E4-01E786E60F7C}" srcOrd="0" destOrd="0" presId="urn:microsoft.com/office/officeart/2005/8/layout/vList2"/>
    <dgm:cxn modelId="{F99CDCDD-79B4-4E38-A10D-EF1D9BB23A7E}" srcId="{EDA122AF-2B30-4495-8B87-8D74DC268100}" destId="{D28A92E0-BEC4-4F43-B0AE-AF055982E1B2}" srcOrd="0" destOrd="0" parTransId="{06E2EA5F-59F9-4A0C-AAD2-B3E41428E0C3}" sibTransId="{37405294-409F-4AD8-A0CE-F9F6D83E4968}"/>
    <dgm:cxn modelId="{8147B844-7F62-493E-8CEB-9B47C16042E2}" type="presParOf" srcId="{2A1A4BED-4FD0-4697-81FE-7B6FC79B5548}" destId="{E0E2E5AE-D12B-4B97-B1E4-01E786E60F7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54FD15-1BB4-47F6-9CAD-C39300A42357}"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989627C4-45AD-45E1-9B3E-EA6290EED36C}">
      <dgm:prSet custT="1"/>
      <dgm:spPr/>
      <dgm:t>
        <a:bodyPr/>
        <a:lstStyle/>
        <a:p>
          <a:r>
            <a:rPr lang="en-US" sz="2400" dirty="0">
              <a:latin typeface="Comic Sans MS" panose="030F0702030302020204" pitchFamily="66" charset="0"/>
            </a:rPr>
            <a:t>Different types of systems are different in log syntax.</a:t>
          </a:r>
          <a:endParaRPr lang="zh-CN" sz="2400" dirty="0">
            <a:latin typeface="Comic Sans MS" panose="030F0702030302020204" pitchFamily="66" charset="0"/>
          </a:endParaRPr>
        </a:p>
      </dgm:t>
    </dgm:pt>
    <dgm:pt modelId="{39D50455-3810-46C0-9127-89BBDAF22776}" type="parTrans" cxnId="{72FCCB76-3FC7-4866-85C4-D36543C56B27}">
      <dgm:prSet/>
      <dgm:spPr/>
      <dgm:t>
        <a:bodyPr/>
        <a:lstStyle/>
        <a:p>
          <a:endParaRPr lang="zh-CN" altLang="en-US"/>
        </a:p>
      </dgm:t>
    </dgm:pt>
    <dgm:pt modelId="{4ADDB5E4-8675-4223-A6E1-2525D330AB40}" type="sibTrans" cxnId="{72FCCB76-3FC7-4866-85C4-D36543C56B27}">
      <dgm:prSet/>
      <dgm:spPr/>
      <dgm:t>
        <a:bodyPr/>
        <a:lstStyle/>
        <a:p>
          <a:endParaRPr lang="zh-CN" altLang="en-US"/>
        </a:p>
      </dgm:t>
    </dgm:pt>
    <dgm:pt modelId="{D2E18396-EAF5-40EE-97D1-BAFC27FBC78F}" type="pres">
      <dgm:prSet presAssocID="{E954FD15-1BB4-47F6-9CAD-C39300A42357}" presName="linear" presStyleCnt="0">
        <dgm:presLayoutVars>
          <dgm:animLvl val="lvl"/>
          <dgm:resizeHandles val="exact"/>
        </dgm:presLayoutVars>
      </dgm:prSet>
      <dgm:spPr/>
    </dgm:pt>
    <dgm:pt modelId="{C3870700-2B4D-46D8-904E-107C1F61C888}" type="pres">
      <dgm:prSet presAssocID="{989627C4-45AD-45E1-9B3E-EA6290EED36C}" presName="parentText" presStyleLbl="node1" presStyleIdx="0" presStyleCnt="1">
        <dgm:presLayoutVars>
          <dgm:chMax val="0"/>
          <dgm:bulletEnabled val="1"/>
        </dgm:presLayoutVars>
      </dgm:prSet>
      <dgm:spPr/>
    </dgm:pt>
  </dgm:ptLst>
  <dgm:cxnLst>
    <dgm:cxn modelId="{397AA55F-1AE2-43A6-AD1D-5527EE9FA3E1}" type="presOf" srcId="{989627C4-45AD-45E1-9B3E-EA6290EED36C}" destId="{C3870700-2B4D-46D8-904E-107C1F61C888}" srcOrd="0" destOrd="0" presId="urn:microsoft.com/office/officeart/2005/8/layout/vList2"/>
    <dgm:cxn modelId="{72FCCB76-3FC7-4866-85C4-D36543C56B27}" srcId="{E954FD15-1BB4-47F6-9CAD-C39300A42357}" destId="{989627C4-45AD-45E1-9B3E-EA6290EED36C}" srcOrd="0" destOrd="0" parTransId="{39D50455-3810-46C0-9127-89BBDAF22776}" sibTransId="{4ADDB5E4-8675-4223-A6E1-2525D330AB40}"/>
    <dgm:cxn modelId="{0F311BDE-01C5-49DA-928E-00462D5AB0AA}" type="presOf" srcId="{E954FD15-1BB4-47F6-9CAD-C39300A42357}" destId="{D2E18396-EAF5-40EE-97D1-BAFC27FBC78F}" srcOrd="0" destOrd="0" presId="urn:microsoft.com/office/officeart/2005/8/layout/vList2"/>
    <dgm:cxn modelId="{0432594A-49AF-4388-AADF-BC3441949A37}" type="presParOf" srcId="{D2E18396-EAF5-40EE-97D1-BAFC27FBC78F}" destId="{C3870700-2B4D-46D8-904E-107C1F61C88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5CF306-EA88-45CE-8486-70107649708E}"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6DE4EAC4-0537-4F98-ABFC-FFEBA5CAECB8}">
      <dgm:prSet custT="1"/>
      <dgm:spPr/>
      <dgm:t>
        <a:bodyPr/>
        <a:lstStyle/>
        <a:p>
          <a:r>
            <a:rPr lang="en-US" sz="2400" dirty="0">
              <a:latin typeface="Comic Sans MS" panose="030F0702030302020204" pitchFamily="66" charset="0"/>
            </a:rPr>
            <a:t>Noises in anomalous log sequences</a:t>
          </a:r>
          <a:endParaRPr lang="zh-CN" sz="2400" dirty="0">
            <a:latin typeface="Comic Sans MS" panose="030F0702030302020204" pitchFamily="66" charset="0"/>
          </a:endParaRPr>
        </a:p>
      </dgm:t>
    </dgm:pt>
    <dgm:pt modelId="{B42E8820-61EF-4D22-880A-8B94C0A5C95D}" type="parTrans" cxnId="{D57980A3-750D-41E0-9A00-B19BF53693F4}">
      <dgm:prSet/>
      <dgm:spPr/>
      <dgm:t>
        <a:bodyPr/>
        <a:lstStyle/>
        <a:p>
          <a:endParaRPr lang="zh-CN" altLang="en-US"/>
        </a:p>
      </dgm:t>
    </dgm:pt>
    <dgm:pt modelId="{F1BD3CBE-5AFF-432F-ABC3-48E84F5B55D4}" type="sibTrans" cxnId="{D57980A3-750D-41E0-9A00-B19BF53693F4}">
      <dgm:prSet/>
      <dgm:spPr/>
      <dgm:t>
        <a:bodyPr/>
        <a:lstStyle/>
        <a:p>
          <a:endParaRPr lang="zh-CN" altLang="en-US"/>
        </a:p>
      </dgm:t>
    </dgm:pt>
    <dgm:pt modelId="{CAD39367-2F4C-4933-9C42-58D97BFC7EB3}" type="pres">
      <dgm:prSet presAssocID="{3E5CF306-EA88-45CE-8486-70107649708E}" presName="linear" presStyleCnt="0">
        <dgm:presLayoutVars>
          <dgm:animLvl val="lvl"/>
          <dgm:resizeHandles val="exact"/>
        </dgm:presLayoutVars>
      </dgm:prSet>
      <dgm:spPr/>
    </dgm:pt>
    <dgm:pt modelId="{851C6C4A-2CB9-46C0-ABA1-37EFEC946A73}" type="pres">
      <dgm:prSet presAssocID="{6DE4EAC4-0537-4F98-ABFC-FFEBA5CAECB8}" presName="parentText" presStyleLbl="node1" presStyleIdx="0" presStyleCnt="1">
        <dgm:presLayoutVars>
          <dgm:chMax val="0"/>
          <dgm:bulletEnabled val="1"/>
        </dgm:presLayoutVars>
      </dgm:prSet>
      <dgm:spPr/>
    </dgm:pt>
  </dgm:ptLst>
  <dgm:cxnLst>
    <dgm:cxn modelId="{D6BD8B12-9FC8-438E-85A5-1EE49AC271C1}" type="presOf" srcId="{3E5CF306-EA88-45CE-8486-70107649708E}" destId="{CAD39367-2F4C-4933-9C42-58D97BFC7EB3}" srcOrd="0" destOrd="0" presId="urn:microsoft.com/office/officeart/2005/8/layout/vList2"/>
    <dgm:cxn modelId="{2E336D47-34C8-40A4-95F1-29523A908DA9}" type="presOf" srcId="{6DE4EAC4-0537-4F98-ABFC-FFEBA5CAECB8}" destId="{851C6C4A-2CB9-46C0-ABA1-37EFEC946A73}" srcOrd="0" destOrd="0" presId="urn:microsoft.com/office/officeart/2005/8/layout/vList2"/>
    <dgm:cxn modelId="{D57980A3-750D-41E0-9A00-B19BF53693F4}" srcId="{3E5CF306-EA88-45CE-8486-70107649708E}" destId="{6DE4EAC4-0537-4F98-ABFC-FFEBA5CAECB8}" srcOrd="0" destOrd="0" parTransId="{B42E8820-61EF-4D22-880A-8B94C0A5C95D}" sibTransId="{F1BD3CBE-5AFF-432F-ABC3-48E84F5B55D4}"/>
    <dgm:cxn modelId="{B2E67791-8CBE-41D4-AD97-7D9AE71CA71B}" type="presParOf" srcId="{CAD39367-2F4C-4933-9C42-58D97BFC7EB3}" destId="{851C6C4A-2CB9-46C0-ABA1-37EFEC946A7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A1C160-1B83-4CC6-BAB5-8F5491CF5A1D}"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3EC491E1-AB13-4B8B-9BEB-93598229BA8D}">
      <dgm:prSet custT="1"/>
      <dgm:spPr/>
      <dgm:t>
        <a:bodyPr/>
        <a:lstStyle/>
        <a:p>
          <a:r>
            <a:rPr lang="en-US" sz="2400" b="0" i="0" baseline="0" dirty="0">
              <a:latin typeface="Comic Sans MS" panose="030F0702030302020204" pitchFamily="66" charset="0"/>
            </a:rPr>
            <a:t>An accurate representation construction method</a:t>
          </a:r>
          <a:endParaRPr lang="zh-CN" sz="2400" dirty="0">
            <a:latin typeface="Comic Sans MS" panose="030F0702030302020204" pitchFamily="66" charset="0"/>
          </a:endParaRPr>
        </a:p>
      </dgm:t>
    </dgm:pt>
    <dgm:pt modelId="{0A4522C7-29A7-4079-BC85-8F334B0EC089}" type="parTrans" cxnId="{E830296D-0051-4667-B6B3-6C08E976C269}">
      <dgm:prSet/>
      <dgm:spPr/>
      <dgm:t>
        <a:bodyPr/>
        <a:lstStyle/>
        <a:p>
          <a:endParaRPr lang="zh-CN" altLang="en-US"/>
        </a:p>
      </dgm:t>
    </dgm:pt>
    <dgm:pt modelId="{FA1F5183-597F-4BE1-BD83-95E7DAB74744}" type="sibTrans" cxnId="{E830296D-0051-4667-B6B3-6C08E976C269}">
      <dgm:prSet/>
      <dgm:spPr/>
      <dgm:t>
        <a:bodyPr/>
        <a:lstStyle/>
        <a:p>
          <a:endParaRPr lang="zh-CN" altLang="en-US"/>
        </a:p>
      </dgm:t>
    </dgm:pt>
    <dgm:pt modelId="{3F989758-2F95-4465-B22D-256DF965BF58}" type="pres">
      <dgm:prSet presAssocID="{BDA1C160-1B83-4CC6-BAB5-8F5491CF5A1D}" presName="linear" presStyleCnt="0">
        <dgm:presLayoutVars>
          <dgm:animLvl val="lvl"/>
          <dgm:resizeHandles val="exact"/>
        </dgm:presLayoutVars>
      </dgm:prSet>
      <dgm:spPr/>
    </dgm:pt>
    <dgm:pt modelId="{4355CC58-E217-4951-9759-F71615E497FB}" type="pres">
      <dgm:prSet presAssocID="{3EC491E1-AB13-4B8B-9BEB-93598229BA8D}" presName="parentText" presStyleLbl="node1" presStyleIdx="0" presStyleCnt="1">
        <dgm:presLayoutVars>
          <dgm:chMax val="0"/>
          <dgm:bulletEnabled val="1"/>
        </dgm:presLayoutVars>
      </dgm:prSet>
      <dgm:spPr/>
    </dgm:pt>
  </dgm:ptLst>
  <dgm:cxnLst>
    <dgm:cxn modelId="{249AA522-586C-47EC-A93D-2D3A572AE05E}" type="presOf" srcId="{BDA1C160-1B83-4CC6-BAB5-8F5491CF5A1D}" destId="{3F989758-2F95-4465-B22D-256DF965BF58}" srcOrd="0" destOrd="0" presId="urn:microsoft.com/office/officeart/2005/8/layout/vList2"/>
    <dgm:cxn modelId="{E830296D-0051-4667-B6B3-6C08E976C269}" srcId="{BDA1C160-1B83-4CC6-BAB5-8F5491CF5A1D}" destId="{3EC491E1-AB13-4B8B-9BEB-93598229BA8D}" srcOrd="0" destOrd="0" parTransId="{0A4522C7-29A7-4079-BC85-8F334B0EC089}" sibTransId="{FA1F5183-597F-4BE1-BD83-95E7DAB74744}"/>
    <dgm:cxn modelId="{A7AA2689-B31C-4155-A456-BE1BFB8FB3A1}" type="presOf" srcId="{3EC491E1-AB13-4B8B-9BEB-93598229BA8D}" destId="{4355CC58-E217-4951-9759-F71615E497FB}" srcOrd="0" destOrd="0" presId="urn:microsoft.com/office/officeart/2005/8/layout/vList2"/>
    <dgm:cxn modelId="{E172511C-223E-47A7-85BA-7EE15CDAC916}" type="presParOf" srcId="{3F989758-2F95-4465-B22D-256DF965BF58}" destId="{4355CC58-E217-4951-9759-F71615E497F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308EB8-2617-4618-A98E-E0228D2D8A21}"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EF37AEF6-14D6-4F1B-9411-B02C4D6B9F38}">
      <dgm:prSet custT="1"/>
      <dgm:spPr/>
      <dgm:t>
        <a:bodyPr/>
        <a:lstStyle/>
        <a:p>
          <a:r>
            <a:rPr lang="en-US" sz="2400" dirty="0">
              <a:latin typeface="Comic Sans MS" panose="030F0702030302020204" pitchFamily="66" charset="0"/>
            </a:rPr>
            <a:t>A novel transfer learning method.</a:t>
          </a:r>
          <a:endParaRPr lang="zh-CN" sz="2400" dirty="0">
            <a:latin typeface="Comic Sans MS" panose="030F0702030302020204" pitchFamily="66" charset="0"/>
          </a:endParaRPr>
        </a:p>
      </dgm:t>
    </dgm:pt>
    <dgm:pt modelId="{9C2CAB2C-FBEF-4744-A718-C48612C12DEC}" type="parTrans" cxnId="{C5E45A46-2AC7-4BD4-9AE6-C4E3FC2F4799}">
      <dgm:prSet/>
      <dgm:spPr/>
      <dgm:t>
        <a:bodyPr/>
        <a:lstStyle/>
        <a:p>
          <a:endParaRPr lang="zh-CN" altLang="en-US"/>
        </a:p>
      </dgm:t>
    </dgm:pt>
    <dgm:pt modelId="{57E1B2D9-D78D-4BEE-8F84-FFBA9A8A5DB6}" type="sibTrans" cxnId="{C5E45A46-2AC7-4BD4-9AE6-C4E3FC2F4799}">
      <dgm:prSet/>
      <dgm:spPr/>
      <dgm:t>
        <a:bodyPr/>
        <a:lstStyle/>
        <a:p>
          <a:endParaRPr lang="zh-CN" altLang="en-US"/>
        </a:p>
      </dgm:t>
    </dgm:pt>
    <dgm:pt modelId="{E83E2E11-A209-4C43-B5B5-331987798CAC}" type="pres">
      <dgm:prSet presAssocID="{31308EB8-2617-4618-A98E-E0228D2D8A21}" presName="linear" presStyleCnt="0">
        <dgm:presLayoutVars>
          <dgm:animLvl val="lvl"/>
          <dgm:resizeHandles val="exact"/>
        </dgm:presLayoutVars>
      </dgm:prSet>
      <dgm:spPr/>
    </dgm:pt>
    <dgm:pt modelId="{E9E6CB5B-604E-420A-BBAF-35D755C62B6D}" type="pres">
      <dgm:prSet presAssocID="{EF37AEF6-14D6-4F1B-9411-B02C4D6B9F38}" presName="parentText" presStyleLbl="node1" presStyleIdx="0" presStyleCnt="1">
        <dgm:presLayoutVars>
          <dgm:chMax val="0"/>
          <dgm:bulletEnabled val="1"/>
        </dgm:presLayoutVars>
      </dgm:prSet>
      <dgm:spPr/>
    </dgm:pt>
  </dgm:ptLst>
  <dgm:cxnLst>
    <dgm:cxn modelId="{BA7C2C2B-25D8-47CE-8941-EF627066A83A}" type="presOf" srcId="{31308EB8-2617-4618-A98E-E0228D2D8A21}" destId="{E83E2E11-A209-4C43-B5B5-331987798CAC}" srcOrd="0" destOrd="0" presId="urn:microsoft.com/office/officeart/2005/8/layout/vList2"/>
    <dgm:cxn modelId="{C5E45A46-2AC7-4BD4-9AE6-C4E3FC2F4799}" srcId="{31308EB8-2617-4618-A98E-E0228D2D8A21}" destId="{EF37AEF6-14D6-4F1B-9411-B02C4D6B9F38}" srcOrd="0" destOrd="0" parTransId="{9C2CAB2C-FBEF-4744-A718-C48612C12DEC}" sibTransId="{57E1B2D9-D78D-4BEE-8F84-FFBA9A8A5DB6}"/>
    <dgm:cxn modelId="{BDF59D53-E1CA-4B99-91F1-5B157908C0DD}" type="presOf" srcId="{EF37AEF6-14D6-4F1B-9411-B02C4D6B9F38}" destId="{E9E6CB5B-604E-420A-BBAF-35D755C62B6D}" srcOrd="0" destOrd="0" presId="urn:microsoft.com/office/officeart/2005/8/layout/vList2"/>
    <dgm:cxn modelId="{4C5F97A7-E0FE-4C71-A0BF-54A1F02A7FA1}" type="presParOf" srcId="{E83E2E11-A209-4C43-B5B5-331987798CAC}" destId="{E9E6CB5B-604E-420A-BBAF-35D755C62B6D}"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5190E0-9EDB-4AAD-9908-2DAC7ECA641B}"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5BD527AF-32D8-437C-90E3-99A31B25FC52}">
      <dgm:prSet custT="1"/>
      <dgm:spPr/>
      <dgm:t>
        <a:bodyPr/>
        <a:lstStyle/>
        <a:p>
          <a:r>
            <a:rPr lang="en-US" sz="2400" dirty="0">
              <a:latin typeface="Comic Sans MS" panose="030F0702030302020204" pitchFamily="66" charset="0"/>
            </a:rPr>
            <a:t>LSTM networks to extract the pattern of log sequences</a:t>
          </a:r>
          <a:endParaRPr lang="zh-CN" sz="2400" dirty="0">
            <a:latin typeface="Comic Sans MS" panose="030F0702030302020204" pitchFamily="66" charset="0"/>
          </a:endParaRPr>
        </a:p>
      </dgm:t>
    </dgm:pt>
    <dgm:pt modelId="{3AC4DF8A-A21A-4B37-BB9E-EA860AD456F7}" type="parTrans" cxnId="{BF5DEC96-CB79-4B91-B2C6-E0BCE2636345}">
      <dgm:prSet/>
      <dgm:spPr/>
      <dgm:t>
        <a:bodyPr/>
        <a:lstStyle/>
        <a:p>
          <a:endParaRPr lang="zh-CN" altLang="en-US"/>
        </a:p>
      </dgm:t>
    </dgm:pt>
    <dgm:pt modelId="{41500252-5B79-43C5-94A9-F316D211EEDE}" type="sibTrans" cxnId="{BF5DEC96-CB79-4B91-B2C6-E0BCE2636345}">
      <dgm:prSet/>
      <dgm:spPr/>
      <dgm:t>
        <a:bodyPr/>
        <a:lstStyle/>
        <a:p>
          <a:endParaRPr lang="zh-CN" altLang="en-US"/>
        </a:p>
      </dgm:t>
    </dgm:pt>
    <dgm:pt modelId="{AF089616-70D3-43F9-9C0E-2A288AF55506}" type="pres">
      <dgm:prSet presAssocID="{895190E0-9EDB-4AAD-9908-2DAC7ECA641B}" presName="linear" presStyleCnt="0">
        <dgm:presLayoutVars>
          <dgm:animLvl val="lvl"/>
          <dgm:resizeHandles val="exact"/>
        </dgm:presLayoutVars>
      </dgm:prSet>
      <dgm:spPr/>
    </dgm:pt>
    <dgm:pt modelId="{720A4F32-E65A-4BAD-91C7-5AF9880A3042}" type="pres">
      <dgm:prSet presAssocID="{5BD527AF-32D8-437C-90E3-99A31B25FC52}" presName="parentText" presStyleLbl="node1" presStyleIdx="0" presStyleCnt="1">
        <dgm:presLayoutVars>
          <dgm:chMax val="0"/>
          <dgm:bulletEnabled val="1"/>
        </dgm:presLayoutVars>
      </dgm:prSet>
      <dgm:spPr/>
    </dgm:pt>
  </dgm:ptLst>
  <dgm:cxnLst>
    <dgm:cxn modelId="{95CB2C1C-FCE5-4132-9BC1-398EBDA0CEF5}" type="presOf" srcId="{5BD527AF-32D8-437C-90E3-99A31B25FC52}" destId="{720A4F32-E65A-4BAD-91C7-5AF9880A3042}" srcOrd="0" destOrd="0" presId="urn:microsoft.com/office/officeart/2005/8/layout/vList2"/>
    <dgm:cxn modelId="{BF5DEC96-CB79-4B91-B2C6-E0BCE2636345}" srcId="{895190E0-9EDB-4AAD-9908-2DAC7ECA641B}" destId="{5BD527AF-32D8-437C-90E3-99A31B25FC52}" srcOrd="0" destOrd="0" parTransId="{3AC4DF8A-A21A-4B37-BB9E-EA860AD456F7}" sibTransId="{41500252-5B79-43C5-94A9-F316D211EEDE}"/>
    <dgm:cxn modelId="{5F0067B7-B271-44E6-9C0D-68116B1DEE60}" type="presOf" srcId="{895190E0-9EDB-4AAD-9908-2DAC7ECA641B}" destId="{AF089616-70D3-43F9-9C0E-2A288AF55506}" srcOrd="0" destOrd="0" presId="urn:microsoft.com/office/officeart/2005/8/layout/vList2"/>
    <dgm:cxn modelId="{DC449CD5-C37B-44C8-9B7C-DE2E50422298}" type="presParOf" srcId="{AF089616-70D3-43F9-9C0E-2A288AF55506}" destId="{720A4F32-E65A-4BAD-91C7-5AF9880A3042}"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38C44B-0532-41E7-AF71-4221B24D1485}"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zh-CN" altLang="en-US"/>
        </a:p>
      </dgm:t>
    </dgm:pt>
    <dgm:pt modelId="{BFB04EF7-5C04-4271-B338-30E046335060}">
      <dgm:prSet custT="1"/>
      <dgm:spPr/>
      <dgm:t>
        <a:bodyPr/>
        <a:lstStyle/>
        <a:p>
          <a:r>
            <a:rPr lang="en-US" altLang="zh-CN" sz="2400" dirty="0">
              <a:latin typeface="Comic Sans MS" panose="030F0702030302020204" pitchFamily="66" charset="0"/>
              <a:cs typeface="Calibri" panose="020F0502020204030204" pitchFamily="34" charset="0"/>
            </a:rPr>
            <a:t>Fully Connected Network </a:t>
          </a:r>
          <a:r>
            <a:rPr lang="en-US" sz="2400" dirty="0">
              <a:latin typeface="Comic Sans MS" panose="030F0702030302020204" pitchFamily="66" charset="0"/>
            </a:rPr>
            <a:t>for anomaly detection</a:t>
          </a:r>
          <a:endParaRPr lang="zh-CN" sz="2400" dirty="0">
            <a:latin typeface="Comic Sans MS" panose="030F0702030302020204" pitchFamily="66" charset="0"/>
          </a:endParaRPr>
        </a:p>
      </dgm:t>
    </dgm:pt>
    <dgm:pt modelId="{6D610ABC-178A-46CF-A8BB-C8423AA3978F}" type="parTrans" cxnId="{B156F37E-D728-4940-8CF6-414018B2AECF}">
      <dgm:prSet/>
      <dgm:spPr/>
      <dgm:t>
        <a:bodyPr/>
        <a:lstStyle/>
        <a:p>
          <a:endParaRPr lang="zh-CN" altLang="en-US"/>
        </a:p>
      </dgm:t>
    </dgm:pt>
    <dgm:pt modelId="{689B3A92-636E-48D1-A8BE-09FBE6D12ABB}" type="sibTrans" cxnId="{B156F37E-D728-4940-8CF6-414018B2AECF}">
      <dgm:prSet/>
      <dgm:spPr/>
      <dgm:t>
        <a:bodyPr/>
        <a:lstStyle/>
        <a:p>
          <a:endParaRPr lang="zh-CN" altLang="en-US"/>
        </a:p>
      </dgm:t>
    </dgm:pt>
    <dgm:pt modelId="{016E417A-F469-4484-ACC5-26F45FD32A74}" type="pres">
      <dgm:prSet presAssocID="{6538C44B-0532-41E7-AF71-4221B24D1485}" presName="linear" presStyleCnt="0">
        <dgm:presLayoutVars>
          <dgm:animLvl val="lvl"/>
          <dgm:resizeHandles val="exact"/>
        </dgm:presLayoutVars>
      </dgm:prSet>
      <dgm:spPr/>
    </dgm:pt>
    <dgm:pt modelId="{7247BD4A-9417-4B75-B325-CABD2A29D5FA}" type="pres">
      <dgm:prSet presAssocID="{BFB04EF7-5C04-4271-B338-30E046335060}" presName="parentText" presStyleLbl="node1" presStyleIdx="0" presStyleCnt="1">
        <dgm:presLayoutVars>
          <dgm:chMax val="0"/>
          <dgm:bulletEnabled val="1"/>
        </dgm:presLayoutVars>
      </dgm:prSet>
      <dgm:spPr/>
    </dgm:pt>
  </dgm:ptLst>
  <dgm:cxnLst>
    <dgm:cxn modelId="{FB14CF3D-2282-4687-B199-A4AAAFFCC659}" type="presOf" srcId="{BFB04EF7-5C04-4271-B338-30E046335060}" destId="{7247BD4A-9417-4B75-B325-CABD2A29D5FA}" srcOrd="0" destOrd="0" presId="urn:microsoft.com/office/officeart/2005/8/layout/vList2"/>
    <dgm:cxn modelId="{FE649C4B-18DC-494E-B9F6-9E8BA0362C49}" type="presOf" srcId="{6538C44B-0532-41E7-AF71-4221B24D1485}" destId="{016E417A-F469-4484-ACC5-26F45FD32A74}" srcOrd="0" destOrd="0" presId="urn:microsoft.com/office/officeart/2005/8/layout/vList2"/>
    <dgm:cxn modelId="{B156F37E-D728-4940-8CF6-414018B2AECF}" srcId="{6538C44B-0532-41E7-AF71-4221B24D1485}" destId="{BFB04EF7-5C04-4271-B338-30E046335060}" srcOrd="0" destOrd="0" parTransId="{6D610ABC-178A-46CF-A8BB-C8423AA3978F}" sibTransId="{689B3A92-636E-48D1-A8BE-09FBE6D12ABB}"/>
    <dgm:cxn modelId="{930B094F-2987-4E72-A448-E5F395AAA2B9}" type="presParOf" srcId="{016E417A-F469-4484-ACC5-26F45FD32A74}" destId="{7247BD4A-9417-4B75-B325-CABD2A29D5FA}"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C22598-8B9C-41DE-A4BD-90E6751C4F1B}"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zh-CN" altLang="en-US"/>
        </a:p>
      </dgm:t>
    </dgm:pt>
    <dgm:pt modelId="{F747C20B-C7EF-4610-A32B-8581F7E3646A}">
      <dgm:prSet custT="1"/>
      <dgm:spPr/>
      <dgm:t>
        <a:bodyPr/>
        <a:lstStyle/>
        <a:p>
          <a:r>
            <a:rPr lang="en-US" sz="2400" dirty="0">
              <a:latin typeface="Comic Sans MS" panose="030F0702030302020204" pitchFamily="66" charset="0"/>
            </a:rPr>
            <a:t>Template vector sequences with syntactic and semantic info.</a:t>
          </a:r>
          <a:endParaRPr lang="zh-CN" sz="2400" dirty="0">
            <a:latin typeface="Comic Sans MS" panose="030F0702030302020204" pitchFamily="66" charset="0"/>
          </a:endParaRPr>
        </a:p>
      </dgm:t>
    </dgm:pt>
    <dgm:pt modelId="{74884B9A-D174-4594-909B-FC6E9F7BB79E}" type="parTrans" cxnId="{D0304D46-952A-4962-8B0E-C06FF27D4276}">
      <dgm:prSet/>
      <dgm:spPr/>
      <dgm:t>
        <a:bodyPr/>
        <a:lstStyle/>
        <a:p>
          <a:endParaRPr lang="zh-CN" altLang="en-US"/>
        </a:p>
      </dgm:t>
    </dgm:pt>
    <dgm:pt modelId="{D9CEEE4A-54B2-4DF8-854C-CAA47887062A}" type="sibTrans" cxnId="{D0304D46-952A-4962-8B0E-C06FF27D4276}">
      <dgm:prSet/>
      <dgm:spPr/>
      <dgm:t>
        <a:bodyPr/>
        <a:lstStyle/>
        <a:p>
          <a:endParaRPr lang="zh-CN" altLang="en-US"/>
        </a:p>
      </dgm:t>
    </dgm:pt>
    <dgm:pt modelId="{16CA4803-723E-4467-B48A-1EDEE5752D0B}" type="pres">
      <dgm:prSet presAssocID="{70C22598-8B9C-41DE-A4BD-90E6751C4F1B}" presName="linear" presStyleCnt="0">
        <dgm:presLayoutVars>
          <dgm:animLvl val="lvl"/>
          <dgm:resizeHandles val="exact"/>
        </dgm:presLayoutVars>
      </dgm:prSet>
      <dgm:spPr/>
    </dgm:pt>
    <dgm:pt modelId="{56297DA8-55E1-46C3-ABCD-A550BC425149}" type="pres">
      <dgm:prSet presAssocID="{F747C20B-C7EF-4610-A32B-8581F7E3646A}" presName="parentText" presStyleLbl="node1" presStyleIdx="0" presStyleCnt="1" custLinFactNeighborX="183" custLinFactNeighborY="-49983">
        <dgm:presLayoutVars>
          <dgm:chMax val="0"/>
          <dgm:bulletEnabled val="1"/>
        </dgm:presLayoutVars>
      </dgm:prSet>
      <dgm:spPr/>
    </dgm:pt>
  </dgm:ptLst>
  <dgm:cxnLst>
    <dgm:cxn modelId="{D0304D46-952A-4962-8B0E-C06FF27D4276}" srcId="{70C22598-8B9C-41DE-A4BD-90E6751C4F1B}" destId="{F747C20B-C7EF-4610-A32B-8581F7E3646A}" srcOrd="0" destOrd="0" parTransId="{74884B9A-D174-4594-909B-FC6E9F7BB79E}" sibTransId="{D9CEEE4A-54B2-4DF8-854C-CAA47887062A}"/>
    <dgm:cxn modelId="{AEC49DB9-7792-4DF1-8866-20BB29740B89}" type="presOf" srcId="{70C22598-8B9C-41DE-A4BD-90E6751C4F1B}" destId="{16CA4803-723E-4467-B48A-1EDEE5752D0B}" srcOrd="0" destOrd="0" presId="urn:microsoft.com/office/officeart/2005/8/layout/vList2"/>
    <dgm:cxn modelId="{6F0D9DCC-A425-4E6D-BED8-B9E439332C50}" type="presOf" srcId="{F747C20B-C7EF-4610-A32B-8581F7E3646A}" destId="{56297DA8-55E1-46C3-ABCD-A550BC425149}" srcOrd="0" destOrd="0" presId="urn:microsoft.com/office/officeart/2005/8/layout/vList2"/>
    <dgm:cxn modelId="{42C84FBF-4DD2-4740-8DA1-CA1605C1CE5D}" type="presParOf" srcId="{16CA4803-723E-4467-B48A-1EDEE5752D0B}" destId="{56297DA8-55E1-46C3-ABCD-A550BC425149}"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3756A-A303-4C8F-92C1-A428ABF2476E}">
      <dsp:nvSpPr>
        <dsp:cNvPr id="0" name=""/>
        <dsp:cNvSpPr/>
      </dsp:nvSpPr>
      <dsp:spPr>
        <a:xfrm>
          <a:off x="0" y="46"/>
          <a:ext cx="11067626" cy="400016"/>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omic Sans MS" panose="030F0702030302020204" pitchFamily="66" charset="0"/>
            </a:rPr>
            <a:t>Different type of systems/services event generate log sequences with similar semantics.</a:t>
          </a:r>
          <a:endParaRPr lang="zh-CN" sz="2000" kern="1200" dirty="0">
            <a:latin typeface="Comic Sans MS" panose="030F0702030302020204" pitchFamily="66" charset="0"/>
          </a:endParaRPr>
        </a:p>
      </dsp:txBody>
      <dsp:txXfrm>
        <a:off x="19527" y="19573"/>
        <a:ext cx="11028572" cy="3609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6BE23-C799-4501-B68E-52D07A82304F}">
      <dsp:nvSpPr>
        <dsp:cNvPr id="0" name=""/>
        <dsp:cNvSpPr/>
      </dsp:nvSpPr>
      <dsp:spPr>
        <a:xfrm>
          <a:off x="0" y="221"/>
          <a:ext cx="8396423" cy="500817"/>
        </a:xfrm>
        <a:prstGeom prst="round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omic Sans MS" panose="030F0702030302020204" pitchFamily="66" charset="0"/>
            </a:rPr>
            <a:t>Three switch </a:t>
          </a:r>
          <a:r>
            <a:rPr lang="en-US" sz="2000" kern="1200" dirty="0">
              <a:latin typeface="Comic Sans MS" panose="030F0702030302020204" pitchFamily="66" charset="0"/>
            </a:rPr>
            <a:t>system</a:t>
          </a:r>
          <a:r>
            <a:rPr lang="en-US" sz="1800" kern="1200" dirty="0">
              <a:latin typeface="Comic Sans MS" panose="030F0702030302020204" pitchFamily="66" charset="0"/>
            </a:rPr>
            <a:t> log from a top cloud service provider</a:t>
          </a:r>
          <a:endParaRPr lang="zh-CN" sz="1800" kern="1200" dirty="0">
            <a:latin typeface="Comic Sans MS" panose="030F0702030302020204" pitchFamily="66" charset="0"/>
          </a:endParaRPr>
        </a:p>
      </dsp:txBody>
      <dsp:txXfrm>
        <a:off x="24448" y="24669"/>
        <a:ext cx="8347527" cy="451921"/>
      </dsp:txXfrm>
    </dsp:sp>
    <dsp:sp modelId="{C7546E8B-3C34-474F-B954-952DE334DC03}">
      <dsp:nvSpPr>
        <dsp:cNvPr id="0" name=""/>
        <dsp:cNvSpPr/>
      </dsp:nvSpPr>
      <dsp:spPr>
        <a:xfrm>
          <a:off x="0" y="514623"/>
          <a:ext cx="8396423" cy="500817"/>
        </a:xfrm>
        <a:prstGeom prst="roundRect">
          <a:avLst/>
        </a:prstGeom>
        <a:solidFill>
          <a:schemeClr val="accent4">
            <a:shade val="80000"/>
            <a:hueOff val="375464"/>
            <a:satOff val="21484"/>
            <a:lumOff val="23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omic Sans MS" panose="030F0702030302020204" pitchFamily="66" charset="0"/>
            </a:rPr>
            <a:t>The Hadoop application dataset &amp; the HDFS dataset</a:t>
          </a:r>
          <a:endParaRPr lang="zh-CN" sz="2000" kern="1200" dirty="0">
            <a:latin typeface="Comic Sans MS" panose="030F0702030302020204" pitchFamily="66" charset="0"/>
          </a:endParaRPr>
        </a:p>
      </dsp:txBody>
      <dsp:txXfrm>
        <a:off x="24448" y="539071"/>
        <a:ext cx="8347527" cy="4519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D908A-9741-4248-837A-2A080E5B2265}">
      <dsp:nvSpPr>
        <dsp:cNvPr id="0" name=""/>
        <dsp:cNvSpPr/>
      </dsp:nvSpPr>
      <dsp:spPr>
        <a:xfrm>
          <a:off x="0" y="46"/>
          <a:ext cx="11372810" cy="400016"/>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omic Sans MS" panose="030F0702030302020204" pitchFamily="66" charset="0"/>
            </a:rPr>
            <a:t>Evaluation results on switch logs dataset with supervised learning-based model</a:t>
          </a:r>
          <a:endParaRPr lang="zh-CN" sz="2000" kern="1200" dirty="0">
            <a:latin typeface="Comic Sans MS" panose="030F0702030302020204" pitchFamily="66" charset="0"/>
          </a:endParaRPr>
        </a:p>
      </dsp:txBody>
      <dsp:txXfrm>
        <a:off x="19527" y="19573"/>
        <a:ext cx="11333756" cy="3609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20527-9DBA-4D17-A6B6-41E0B4BC4C1B}">
      <dsp:nvSpPr>
        <dsp:cNvPr id="0" name=""/>
        <dsp:cNvSpPr/>
      </dsp:nvSpPr>
      <dsp:spPr>
        <a:xfrm>
          <a:off x="0" y="46"/>
          <a:ext cx="10113724" cy="400016"/>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Comic Sans MS" panose="030F0702030302020204" pitchFamily="66" charset="0"/>
            </a:rPr>
            <a:t>Evaluation results on switch logs dataset with unsupervised learning-based model</a:t>
          </a:r>
          <a:endParaRPr lang="zh-CN" sz="2000" kern="1200">
            <a:latin typeface="Comic Sans MS" panose="030F0702030302020204" pitchFamily="66" charset="0"/>
          </a:endParaRPr>
        </a:p>
      </dsp:txBody>
      <dsp:txXfrm>
        <a:off x="19527" y="19573"/>
        <a:ext cx="10074670" cy="360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2E5AE-D12B-4B97-B1E4-01E786E60F7C}">
      <dsp:nvSpPr>
        <dsp:cNvPr id="0" name=""/>
        <dsp:cNvSpPr/>
      </dsp:nvSpPr>
      <dsp:spPr>
        <a:xfrm>
          <a:off x="0" y="260"/>
          <a:ext cx="10171863" cy="1076697"/>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omic Sans MS" panose="030F0702030302020204" pitchFamily="66" charset="0"/>
            </a:rPr>
            <a:t>Can we transfer anomalous patterns from one software system to another one?</a:t>
          </a:r>
          <a:endParaRPr lang="zh-CN" sz="2800" kern="1200" dirty="0">
            <a:latin typeface="Comic Sans MS" panose="030F0702030302020204" pitchFamily="66" charset="0"/>
          </a:endParaRPr>
        </a:p>
      </dsp:txBody>
      <dsp:txXfrm>
        <a:off x="52560" y="52820"/>
        <a:ext cx="10066743" cy="971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70700-2B4D-46D8-904E-107C1F61C888}">
      <dsp:nvSpPr>
        <dsp:cNvPr id="0" name=""/>
        <dsp:cNvSpPr/>
      </dsp:nvSpPr>
      <dsp:spPr>
        <a:xfrm>
          <a:off x="0" y="77"/>
          <a:ext cx="8474579" cy="461510"/>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omic Sans MS" panose="030F0702030302020204" pitchFamily="66" charset="0"/>
            </a:rPr>
            <a:t>Different types of systems are different in log syntax.</a:t>
          </a:r>
          <a:endParaRPr lang="zh-CN" sz="2400" kern="1200" dirty="0">
            <a:latin typeface="Comic Sans MS" panose="030F0702030302020204" pitchFamily="66" charset="0"/>
          </a:endParaRPr>
        </a:p>
      </dsp:txBody>
      <dsp:txXfrm>
        <a:off x="22529" y="22606"/>
        <a:ext cx="8429521" cy="416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C6C4A-2CB9-46C0-ABA1-37EFEC946A73}">
      <dsp:nvSpPr>
        <dsp:cNvPr id="0" name=""/>
        <dsp:cNvSpPr/>
      </dsp:nvSpPr>
      <dsp:spPr>
        <a:xfrm>
          <a:off x="0" y="77"/>
          <a:ext cx="5613400" cy="461510"/>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omic Sans MS" panose="030F0702030302020204" pitchFamily="66" charset="0"/>
            </a:rPr>
            <a:t>Noises in anomalous log sequences</a:t>
          </a:r>
          <a:endParaRPr lang="zh-CN" sz="2400" kern="1200" dirty="0">
            <a:latin typeface="Comic Sans MS" panose="030F0702030302020204" pitchFamily="66" charset="0"/>
          </a:endParaRPr>
        </a:p>
      </dsp:txBody>
      <dsp:txXfrm>
        <a:off x="22529" y="22606"/>
        <a:ext cx="5568342" cy="4164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5CC58-E217-4951-9759-F71615E497FB}">
      <dsp:nvSpPr>
        <dsp:cNvPr id="0" name=""/>
        <dsp:cNvSpPr/>
      </dsp:nvSpPr>
      <dsp:spPr>
        <a:xfrm>
          <a:off x="0" y="77"/>
          <a:ext cx="7411727" cy="461510"/>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latin typeface="Comic Sans MS" panose="030F0702030302020204" pitchFamily="66" charset="0"/>
            </a:rPr>
            <a:t>An accurate representation construction method</a:t>
          </a:r>
          <a:endParaRPr lang="zh-CN" sz="2400" kern="1200" dirty="0">
            <a:latin typeface="Comic Sans MS" panose="030F0702030302020204" pitchFamily="66" charset="0"/>
          </a:endParaRPr>
        </a:p>
      </dsp:txBody>
      <dsp:txXfrm>
        <a:off x="22529" y="22606"/>
        <a:ext cx="7366669" cy="416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6CB5B-604E-420A-BBAF-35D755C62B6D}">
      <dsp:nvSpPr>
        <dsp:cNvPr id="0" name=""/>
        <dsp:cNvSpPr/>
      </dsp:nvSpPr>
      <dsp:spPr>
        <a:xfrm>
          <a:off x="0" y="77"/>
          <a:ext cx="5100082" cy="461510"/>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omic Sans MS" panose="030F0702030302020204" pitchFamily="66" charset="0"/>
            </a:rPr>
            <a:t>A novel transfer learning method.</a:t>
          </a:r>
          <a:endParaRPr lang="zh-CN" sz="2400" kern="1200" dirty="0">
            <a:latin typeface="Comic Sans MS" panose="030F0702030302020204" pitchFamily="66" charset="0"/>
          </a:endParaRPr>
        </a:p>
      </dsp:txBody>
      <dsp:txXfrm>
        <a:off x="22529" y="22606"/>
        <a:ext cx="5055024" cy="4164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A4F32-E65A-4BAD-91C7-5AF9880A3042}">
      <dsp:nvSpPr>
        <dsp:cNvPr id="0" name=""/>
        <dsp:cNvSpPr/>
      </dsp:nvSpPr>
      <dsp:spPr>
        <a:xfrm>
          <a:off x="0" y="83"/>
          <a:ext cx="9223092" cy="489891"/>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omic Sans MS" panose="030F0702030302020204" pitchFamily="66" charset="0"/>
            </a:rPr>
            <a:t>LSTM networks to extract the pattern of log sequences</a:t>
          </a:r>
          <a:endParaRPr lang="zh-CN" sz="2400" kern="1200" dirty="0">
            <a:latin typeface="Comic Sans MS" panose="030F0702030302020204" pitchFamily="66" charset="0"/>
          </a:endParaRPr>
        </a:p>
      </dsp:txBody>
      <dsp:txXfrm>
        <a:off x="23915" y="23998"/>
        <a:ext cx="9175262" cy="4420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7BD4A-9417-4B75-B325-CABD2A29D5FA}">
      <dsp:nvSpPr>
        <dsp:cNvPr id="0" name=""/>
        <dsp:cNvSpPr/>
      </dsp:nvSpPr>
      <dsp:spPr>
        <a:xfrm>
          <a:off x="0" y="77"/>
          <a:ext cx="8468985" cy="461510"/>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kern="1200" dirty="0">
              <a:latin typeface="Comic Sans MS" panose="030F0702030302020204" pitchFamily="66" charset="0"/>
              <a:cs typeface="Calibri" panose="020F0502020204030204" pitchFamily="34" charset="0"/>
            </a:rPr>
            <a:t>Fully Connected Network </a:t>
          </a:r>
          <a:r>
            <a:rPr lang="en-US" sz="2400" kern="1200" dirty="0">
              <a:latin typeface="Comic Sans MS" panose="030F0702030302020204" pitchFamily="66" charset="0"/>
            </a:rPr>
            <a:t>for anomaly detection</a:t>
          </a:r>
          <a:endParaRPr lang="zh-CN" sz="2400" kern="1200" dirty="0">
            <a:latin typeface="Comic Sans MS" panose="030F0702030302020204" pitchFamily="66" charset="0"/>
          </a:endParaRPr>
        </a:p>
      </dsp:txBody>
      <dsp:txXfrm>
        <a:off x="22529" y="22606"/>
        <a:ext cx="8423927" cy="4164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97DA8-55E1-46C3-ABCD-A550BC425149}">
      <dsp:nvSpPr>
        <dsp:cNvPr id="0" name=""/>
        <dsp:cNvSpPr/>
      </dsp:nvSpPr>
      <dsp:spPr>
        <a:xfrm>
          <a:off x="0" y="0"/>
          <a:ext cx="9230412" cy="461510"/>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omic Sans MS" panose="030F0702030302020204" pitchFamily="66" charset="0"/>
            </a:rPr>
            <a:t>Template vector sequences with syntactic and semantic info.</a:t>
          </a:r>
          <a:endParaRPr lang="zh-CN" sz="2400" kern="1200" dirty="0">
            <a:latin typeface="Comic Sans MS" panose="030F0702030302020204" pitchFamily="66" charset="0"/>
          </a:endParaRPr>
        </a:p>
      </dsp:txBody>
      <dsp:txXfrm>
        <a:off x="22529" y="22529"/>
        <a:ext cx="9185354" cy="4164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95804A39-0D4F-407B-AA47-DAF674226C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4F8484D4-EA77-465B-8932-20AAEAE640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ED340B-CD5E-46BF-A7D6-054FBB96220B}" type="datetimeFigureOut">
              <a:rPr lang="zh-CN" altLang="en-US" smtClean="0"/>
              <a:t>2020/12/13</a:t>
            </a:fld>
            <a:endParaRPr lang="zh-CN" altLang="en-US"/>
          </a:p>
        </p:txBody>
      </p:sp>
      <p:sp>
        <p:nvSpPr>
          <p:cNvPr id="4" name="页脚占位符 3">
            <a:extLst>
              <a:ext uri="{FF2B5EF4-FFF2-40B4-BE49-F238E27FC236}">
                <a16:creationId xmlns:a16="http://schemas.microsoft.com/office/drawing/2014/main" id="{85D8416F-F576-4A03-9C24-456FC4B742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BDD5904C-02E6-4F92-845E-59CF4F05F4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BB8B10-245D-4BC6-B986-B18ACA7C1227}" type="slidenum">
              <a:rPr lang="zh-CN" altLang="en-US" smtClean="0"/>
              <a:t>‹#›</a:t>
            </a:fld>
            <a:endParaRPr lang="zh-CN" altLang="en-US"/>
          </a:p>
        </p:txBody>
      </p:sp>
    </p:spTree>
    <p:extLst>
      <p:ext uri="{BB962C8B-B14F-4D97-AF65-F5344CB8AC3E}">
        <p14:creationId xmlns:p14="http://schemas.microsoft.com/office/powerpoint/2010/main" val="1302492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DCCFB6-CE2B-431B-B63B-8A0E5C47C8BE}" type="datetimeFigureOut">
              <a:rPr lang="zh-CN" altLang="en-US" smtClean="0"/>
              <a:pPr/>
              <a:t>2020/12/13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79857-3E28-4C90-825C-C38A910FF163}" type="slidenum">
              <a:rPr lang="zh-CN" altLang="en-US" smtClean="0"/>
              <a:pPr/>
              <a:t>‹#›</a:t>
            </a:fld>
            <a:endParaRPr lang="zh-CN" altLang="en-US"/>
          </a:p>
        </p:txBody>
      </p:sp>
    </p:spTree>
    <p:extLst>
      <p:ext uri="{BB962C8B-B14F-4D97-AF65-F5344CB8AC3E}">
        <p14:creationId xmlns:p14="http://schemas.microsoft.com/office/powerpoint/2010/main" val="3204972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omic Sans MS" panose="030F0702030302020204" pitchFamily="66" charset="0"/>
                <a:cs typeface="Calibri" panose="020F0502020204030204" pitchFamily="34" charset="0"/>
              </a:rPr>
              <a:t>After taking a glance at different types of system logs in the same software service, we found that different type of systems/services generate log sequences with similar semantics when the same events occur.</a:t>
            </a:r>
            <a:endParaRPr lang="zh-CN" altLang="en-US" sz="12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omic Sans MS" panose="030F0702030302020204" pitchFamily="66" charset="0"/>
                <a:cs typeface="Calibri" panose="020F0502020204030204" pitchFamily="34" charset="0"/>
              </a:rPr>
              <a:t>. In this slide, both of the list </a:t>
            </a:r>
            <a:r>
              <a:rPr lang="en-US" altLang="zh-CN" sz="1200" dirty="0" err="1">
                <a:latin typeface="Comic Sans MS" panose="030F0702030302020204" pitchFamily="66" charset="0"/>
                <a:cs typeface="Calibri" panose="020F0502020204030204" pitchFamily="34" charset="0"/>
              </a:rPr>
              <a:t>syslogs</a:t>
            </a:r>
            <a:r>
              <a:rPr lang="en-US" altLang="zh-CN" sz="1200" dirty="0">
                <a:latin typeface="Comic Sans MS" panose="030F0702030302020204" pitchFamily="66" charset="0"/>
                <a:cs typeface="Calibri" panose="020F0502020204030204" pitchFamily="34" charset="0"/>
              </a:rPr>
              <a:t> indicate that the system is suffering from the interface flop</a:t>
            </a:r>
            <a:r>
              <a:rPr lang="zh-CN" altLang="en-US" sz="1200" dirty="0">
                <a:latin typeface="Comic Sans MS" panose="030F0702030302020204" pitchFamily="66" charset="0"/>
                <a:cs typeface="Calibri" panose="020F0502020204030204" pitchFamily="34" charset="0"/>
              </a:rPr>
              <a:t>。</a:t>
            </a:r>
            <a:endParaRPr lang="zh-CN" altLang="en-US" sz="1200" dirty="0">
              <a:latin typeface="Comic Sans MS" panose="030F0702030302020204" pitchFamily="66" charset="0"/>
            </a:endParaRPr>
          </a:p>
          <a:p>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1</a:t>
            </a:fld>
            <a:endParaRPr lang="zh-CN" altLang="en-US"/>
          </a:p>
        </p:txBody>
      </p:sp>
    </p:spTree>
    <p:extLst>
      <p:ext uri="{BB962C8B-B14F-4D97-AF65-F5344CB8AC3E}">
        <p14:creationId xmlns:p14="http://schemas.microsoft.com/office/powerpoint/2010/main" val="3386263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the following slides ,we’ll present the evaluation results and conclusion of our work.</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use </a:t>
            </a:r>
            <a:r>
              <a:rPr lang="en-US" altLang="zh-CN" sz="1200" dirty="0">
                <a:latin typeface="Comic Sans MS" panose="030F0702030302020204" pitchFamily="66" charset="0"/>
                <a:cs typeface="Calibri" panose="020F0502020204030204" pitchFamily="34" charset="0"/>
              </a:rPr>
              <a:t>five dataset listed in this table</a:t>
            </a:r>
          </a:p>
          <a:p>
            <a:r>
              <a:rPr lang="zh-CN" altLang="en-US" dirty="0"/>
              <a:t> </a:t>
            </a:r>
            <a:endParaRPr lang="en-US" altLang="zh-CN" dirty="0"/>
          </a:p>
          <a:p>
            <a:r>
              <a:rPr lang="en-US" altLang="zh-CN" dirty="0"/>
              <a:t>All the dataset have the anomalous labels.</a:t>
            </a:r>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10</a:t>
            </a:fld>
            <a:endParaRPr lang="zh-CN" altLang="en-US"/>
          </a:p>
        </p:txBody>
      </p:sp>
    </p:spTree>
    <p:extLst>
      <p:ext uri="{BB962C8B-B14F-4D97-AF65-F5344CB8AC3E}">
        <p14:creationId xmlns:p14="http://schemas.microsoft.com/office/powerpoint/2010/main" val="2328160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200" dirty="0">
                <a:latin typeface="Comic Sans MS" panose="030F0702030302020204" pitchFamily="66" charset="0"/>
                <a:cs typeface="Calibri" panose="020F0502020204030204" pitchFamily="34" charset="0"/>
              </a:rPr>
              <a:t>First, I’d like to present the overall performance of </a:t>
            </a:r>
            <a:r>
              <a:rPr lang="en-US" altLang="zh-CN" sz="1200" dirty="0" err="1">
                <a:latin typeface="Comic Sans MS" panose="030F0702030302020204" pitchFamily="66" charset="0"/>
                <a:cs typeface="Calibri" panose="020F0502020204030204" pitchFamily="34" charset="0"/>
              </a:rPr>
              <a:t>LogTransfer</a:t>
            </a:r>
            <a:r>
              <a:rPr lang="en-US" altLang="zh-CN" sz="1200" dirty="0">
                <a:latin typeface="Comic Sans MS" panose="030F0702030302020204" pitchFamily="66" charset="0"/>
                <a:cs typeface="Calibri" panose="020F0502020204030204" pitchFamily="34" charset="0"/>
              </a:rPr>
              <a:t>. We compared </a:t>
            </a:r>
            <a:r>
              <a:rPr lang="en-US" altLang="zh-CN" sz="1200" dirty="0" err="1">
                <a:latin typeface="Comic Sans MS" panose="030F0702030302020204" pitchFamily="66" charset="0"/>
                <a:cs typeface="Calibri" panose="020F0502020204030204" pitchFamily="34" charset="0"/>
              </a:rPr>
              <a:t>LogTransfer</a:t>
            </a:r>
            <a:r>
              <a:rPr lang="en-US" altLang="zh-CN" sz="1200" dirty="0">
                <a:latin typeface="Comic Sans MS" panose="030F0702030302020204" pitchFamily="66" charset="0"/>
                <a:cs typeface="Calibri" panose="020F0502020204030204" pitchFamily="34" charset="0"/>
              </a:rPr>
              <a:t> with supervised learning based model and unsupervised based model respectively. This slide present the Evaluation Results on Switch Logs Dataset with Supervised </a:t>
            </a:r>
            <a:r>
              <a:rPr lang="en-US" altLang="zh-CN" sz="1100" dirty="0">
                <a:latin typeface="Comic Sans MS" panose="030F0702030302020204" pitchFamily="66" charset="0"/>
                <a:cs typeface="Calibri" panose="020F0502020204030204" pitchFamily="34" charset="0"/>
              </a:rPr>
              <a:t>learning-based</a:t>
            </a:r>
            <a:r>
              <a:rPr lang="en-US" altLang="zh-CN" sz="1200" dirty="0">
                <a:latin typeface="Comic Sans MS" panose="030F0702030302020204" pitchFamily="66" charset="0"/>
                <a:cs typeface="Calibri" panose="020F0502020204030204" pitchFamily="34" charset="0"/>
              </a:rPr>
              <a:t> Model, </a:t>
            </a:r>
            <a:r>
              <a:rPr lang="en-US" altLang="zh-CN" sz="1200" dirty="0" err="1">
                <a:latin typeface="Comic Sans MS" panose="030F0702030302020204" pitchFamily="66" charset="0"/>
                <a:cs typeface="Calibri" panose="020F0502020204030204" pitchFamily="34" charset="0"/>
              </a:rPr>
              <a:t>LogTransfer</a:t>
            </a:r>
            <a:r>
              <a:rPr lang="en-US" altLang="zh-CN" sz="1200" dirty="0">
                <a:latin typeface="Comic Sans MS" panose="030F0702030302020204" pitchFamily="66" charset="0"/>
                <a:cs typeface="Calibri" panose="020F0502020204030204" pitchFamily="34" charset="0"/>
              </a:rPr>
              <a:t> could achieve </a:t>
            </a:r>
            <a:r>
              <a:rPr lang="en-US" altLang="zh-CN" sz="1800" b="0" i="0" u="none" strike="noStrike" baseline="0" dirty="0">
                <a:latin typeface="NimbusRomNo9L-Medi"/>
              </a:rPr>
              <a:t>an averaged 0.84 F1-score which</a:t>
            </a:r>
          </a:p>
          <a:p>
            <a:pPr algn="l"/>
            <a:r>
              <a:rPr lang="en-US" altLang="zh-CN" sz="1800" b="0" i="0" u="none" strike="noStrike" baseline="0" dirty="0">
                <a:latin typeface="NimbusRomNo9L-Medi"/>
              </a:rPr>
              <a:t>outperforms the state-of-the-art methods. It is because labels for supervised learning is insufficient.</a:t>
            </a:r>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11</a:t>
            </a:fld>
            <a:endParaRPr lang="zh-CN" altLang="en-US"/>
          </a:p>
        </p:txBody>
      </p:sp>
    </p:spTree>
    <p:extLst>
      <p:ext uri="{BB962C8B-B14F-4D97-AF65-F5344CB8AC3E}">
        <p14:creationId xmlns:p14="http://schemas.microsoft.com/office/powerpoint/2010/main" val="1026279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200" dirty="0">
                <a:latin typeface="Comic Sans MS" panose="030F0702030302020204" pitchFamily="66" charset="0"/>
                <a:cs typeface="Calibri" panose="020F0502020204030204" pitchFamily="34" charset="0"/>
              </a:rPr>
              <a:t>This is the Evaluation Results on Switch Logs Dataset with Unsupervised learning-based Model. Unsupervised learning based models suffer from l</a:t>
            </a:r>
            <a:r>
              <a:rPr lang="en-US" altLang="zh-CN" sz="1800" b="0" i="0" u="none" strike="noStrike" baseline="0" dirty="0">
                <a:latin typeface="NimbusRomNo9L-Medi"/>
              </a:rPr>
              <a:t>ow accuracy due to the high diversity of logs</a:t>
            </a:r>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12</a:t>
            </a:fld>
            <a:endParaRPr lang="zh-CN" altLang="en-US"/>
          </a:p>
        </p:txBody>
      </p:sp>
    </p:spTree>
    <p:extLst>
      <p:ext uri="{BB962C8B-B14F-4D97-AF65-F5344CB8AC3E}">
        <p14:creationId xmlns:p14="http://schemas.microsoft.com/office/powerpoint/2010/main" val="567012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 can we transfer anomalous patterns from one software system to another one? </a:t>
            </a:r>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2</a:t>
            </a:fld>
            <a:endParaRPr lang="zh-CN" altLang="en-US"/>
          </a:p>
        </p:txBody>
      </p:sp>
    </p:spTree>
    <p:extLst>
      <p:ext uri="{BB962C8B-B14F-4D97-AF65-F5344CB8AC3E}">
        <p14:creationId xmlns:p14="http://schemas.microsoft.com/office/powerpoint/2010/main" val="1021568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would like to apply transfer learning technique in anomaly detection. However our core idea faces mainly two aspects of challenges. </a:t>
            </a:r>
            <a:endParaRPr lang="en-US" altLang="zh-CN" sz="1200" dirty="0">
              <a:solidFill>
                <a:srgbClr val="000000"/>
              </a:solidFill>
              <a:latin typeface="Comic Sans MS" panose="030F0702030302020204" pitchFamily="66" charset="0"/>
              <a:cs typeface="Calibri" panose="020F0502020204030204" pitchFamily="34" charset="0"/>
            </a:endParaRPr>
          </a:p>
          <a:p>
            <a:pPr lvl="0"/>
            <a:r>
              <a:rPr lang="en-US" altLang="zh-CN" sz="1200" dirty="0">
                <a:solidFill>
                  <a:srgbClr val="000000"/>
                </a:solidFill>
                <a:latin typeface="Comic Sans MS" panose="030F0702030302020204" pitchFamily="66" charset="0"/>
                <a:cs typeface="Calibri" panose="020F0502020204030204" pitchFamily="34" charset="0"/>
              </a:rPr>
              <a:t>Firstly, Different types of systems are different in log syntax.</a:t>
            </a:r>
          </a:p>
          <a:p>
            <a:pPr lvl="0"/>
            <a:r>
              <a:rPr lang="en-US" altLang="zh-CN" sz="1200" dirty="0">
                <a:solidFill>
                  <a:srgbClr val="000000"/>
                </a:solidFill>
                <a:latin typeface="Comic Sans MS" panose="030F0702030302020204" pitchFamily="66" charset="0"/>
                <a:cs typeface="Calibri" panose="020F0502020204030204" pitchFamily="34" charset="0"/>
              </a:rPr>
              <a:t>Logs generated by service Type A apparently have different log syntax with logs generated by service type b</a:t>
            </a:r>
            <a:endParaRPr lang="en-US" altLang="zh-CN" b="0" i="0" dirty="0">
              <a:solidFill>
                <a:srgbClr val="AB9D96"/>
              </a:solidFill>
              <a:effectLst/>
              <a:latin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3</a:t>
            </a:fld>
            <a:endParaRPr lang="zh-CN" altLang="en-US"/>
          </a:p>
        </p:txBody>
      </p:sp>
    </p:spTree>
    <p:extLst>
      <p:ext uri="{BB962C8B-B14F-4D97-AF65-F5344CB8AC3E}">
        <p14:creationId xmlns:p14="http://schemas.microsoft.com/office/powerpoint/2010/main" val="3497517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en-US" altLang="zh-CN" sz="1200" dirty="0">
                <a:solidFill>
                  <a:srgbClr val="000000"/>
                </a:solidFill>
                <a:latin typeface="Comic Sans MS" panose="030F0702030302020204" pitchFamily="66" charset="0"/>
                <a:cs typeface="Calibri" panose="020F0502020204030204" pitchFamily="34" charset="0"/>
              </a:rPr>
              <a:t>Secondly, Noises in anomalous log sequences</a:t>
            </a:r>
          </a:p>
          <a:p>
            <a:pPr algn="l"/>
            <a:r>
              <a:rPr lang="en-US" altLang="zh-CN" sz="1800" b="0" i="0" u="none" strike="noStrike" baseline="0" dirty="0">
                <a:latin typeface="NimbusRomNo9L-Regu"/>
              </a:rPr>
              <a:t>The anomalous log sequences usually have noises which irrelevant to system anomaly and the noises can degrade the performance of anomaly detection.</a:t>
            </a:r>
          </a:p>
          <a:p>
            <a:pPr algn="l"/>
            <a:r>
              <a:rPr lang="en-US" altLang="zh-CN" sz="1800" b="0" i="0" u="none" strike="noStrike" baseline="0" dirty="0">
                <a:latin typeface="NimbusRomNo9L-Regu"/>
              </a:rPr>
              <a:t>For example user login information here and working status info.</a:t>
            </a:r>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4</a:t>
            </a:fld>
            <a:endParaRPr lang="zh-CN" altLang="en-US"/>
          </a:p>
        </p:txBody>
      </p:sp>
    </p:spTree>
    <p:extLst>
      <p:ext uri="{BB962C8B-B14F-4D97-AF65-F5344CB8AC3E}">
        <p14:creationId xmlns:p14="http://schemas.microsoft.com/office/powerpoint/2010/main" val="1207472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NimbusRomNo9L-Regu"/>
              </a:rPr>
              <a:t>To address the above two challenges, in the</a:t>
            </a:r>
            <a:r>
              <a:rPr lang="zh-CN" altLang="en-US" sz="1200" b="0" i="0" u="none" strike="noStrike" baseline="0" dirty="0">
                <a:latin typeface="NimbusRomNo9L-Regu"/>
              </a:rPr>
              <a:t> </a:t>
            </a:r>
            <a:r>
              <a:rPr lang="en-US" altLang="zh-CN" sz="1200" b="0" i="0" u="none" strike="noStrike" baseline="0" dirty="0">
                <a:latin typeface="NimbusRomNo9L-Regu"/>
              </a:rPr>
              <a:t>following slides we are going to discuss about the design of </a:t>
            </a:r>
            <a:r>
              <a:rPr lang="en-US" altLang="zh-CN" sz="1200" b="0" i="0" u="none" strike="noStrike" baseline="0" dirty="0" err="1">
                <a:latin typeface="NimbusRomNo9L-Regu"/>
              </a:rPr>
              <a:t>LogTransfer</a:t>
            </a:r>
            <a:r>
              <a:rPr lang="en-US" altLang="zh-CN" sz="1200" b="0" i="0" u="none" strike="noStrike" baseline="0" dirty="0">
                <a:latin typeface="NimbusRomNo9L-Regu"/>
              </a:rPr>
              <a:t> </a:t>
            </a:r>
            <a:endParaRPr lang="zh-CN" altLang="en-US" dirty="0"/>
          </a:p>
          <a:p>
            <a:endParaRPr lang="en-US" altLang="zh-CN" dirty="0"/>
          </a:p>
          <a:p>
            <a:r>
              <a:rPr lang="en-US" altLang="zh-CN" dirty="0"/>
              <a:t>This is the overall framework of Offline model of training process in </a:t>
            </a:r>
            <a:r>
              <a:rPr lang="en-US" altLang="zh-CN" dirty="0" err="1"/>
              <a:t>LogTransfer</a:t>
            </a:r>
            <a:r>
              <a:rPr lang="en-US" altLang="zh-CN" dirty="0"/>
              <a:t>. </a:t>
            </a:r>
          </a:p>
          <a:p>
            <a:r>
              <a:rPr lang="en-US" altLang="zh-CN" dirty="0"/>
              <a:t>There are mainly two parts in this process.</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First, we design </a:t>
            </a:r>
            <a:r>
              <a:rPr kumimoji="0" lang="en-US" altLang="zh-CN" sz="1200" b="0" i="0" u="none" strike="noStrike" kern="1200" cap="none" spc="0" normalizeH="0" baseline="0" noProof="0" dirty="0">
                <a:ln>
                  <a:noFill/>
                </a:ln>
                <a:solidFill>
                  <a:srgbClr val="000000"/>
                </a:solidFill>
                <a:effectLst/>
                <a:uLnTx/>
                <a:uFillTx/>
                <a:latin typeface="Comic Sans MS" panose="030F0702030302020204" pitchFamily="66" charset="0"/>
                <a:ea typeface="Microsoft YaHei UI"/>
                <a:cs typeface="Calibri" panose="020F0502020204030204" pitchFamily="34" charset="0"/>
              </a:rPr>
              <a:t>An accurate representation construction method here.</a:t>
            </a:r>
          </a:p>
          <a:p>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5</a:t>
            </a:fld>
            <a:endParaRPr lang="zh-CN" altLang="en-US"/>
          </a:p>
        </p:txBody>
      </p:sp>
    </p:spTree>
    <p:extLst>
      <p:ext uri="{BB962C8B-B14F-4D97-AF65-F5344CB8AC3E}">
        <p14:creationId xmlns:p14="http://schemas.microsoft.com/office/powerpoint/2010/main" val="1926247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NimbusRomNo9L-Regu"/>
              </a:rPr>
              <a:t>This is an example of how </a:t>
            </a:r>
            <a:r>
              <a:rPr lang="en-US" altLang="zh-CN" dirty="0" err="1">
                <a:latin typeface="NimbusRomNo9L-Regu"/>
              </a:rPr>
              <a:t>LogTransfer</a:t>
            </a:r>
            <a:r>
              <a:rPr lang="en-US" altLang="zh-CN" dirty="0">
                <a:latin typeface="NimbusRomNo9L-Regu"/>
              </a:rPr>
              <a:t> generates a template embedding. Representation construction component in </a:t>
            </a:r>
            <a:r>
              <a:rPr lang="en-US" altLang="zh-CN" dirty="0" err="1">
                <a:latin typeface="NimbusRomNo9L-Regu"/>
              </a:rPr>
              <a:t>LogTransfer</a:t>
            </a:r>
            <a:r>
              <a:rPr lang="en-US" altLang="zh-CN" dirty="0">
                <a:latin typeface="NimbusRomNo9L-Regu"/>
              </a:rPr>
              <a:t> accept raw system logs as the inputs, log template is generated with FT-tree, then Glove is utilized as the word distributed representation methods. Lastly, template embedding is the average of the embedding of each word in the template. </a:t>
            </a:r>
            <a:endParaRPr lang="en-US" altLang="zh-CN" dirty="0"/>
          </a:p>
          <a:p>
            <a:r>
              <a:rPr lang="en-US" altLang="zh-CN" dirty="0"/>
              <a:t>**click**</a:t>
            </a:r>
          </a:p>
          <a:p>
            <a:pPr algn="l"/>
            <a:r>
              <a:rPr lang="en-US" altLang="zh-CN" sz="1800" b="0" i="0" u="none" strike="noStrike" baseline="0" dirty="0">
                <a:latin typeface="NimbusRomNo9L-Regu"/>
              </a:rPr>
              <a:t>Specifically, to accurately measure the similarities of cross-system logs</a:t>
            </a:r>
            <a:r>
              <a:rPr lang="en-US" altLang="zh-CN" sz="1800" b="0" i="0" u="none" strike="noStrike" baseline="0" dirty="0">
                <a:latin typeface="+mn-lt"/>
              </a:rPr>
              <a:t>, we </a:t>
            </a:r>
            <a:r>
              <a:rPr lang="en-US" altLang="zh-CN" sz="1800" b="0" i="0" u="none" strike="noStrike" baseline="0" dirty="0">
                <a:latin typeface="NimbusRomNo9L-Regu"/>
              </a:rPr>
              <a:t>use Glove to construct logs’ representations since Glove could not only extracts the local context information but also considers the global word co-occurrence information of template set. </a:t>
            </a:r>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6</a:t>
            </a:fld>
            <a:endParaRPr lang="zh-CN" altLang="en-US"/>
          </a:p>
        </p:txBody>
      </p:sp>
    </p:spTree>
    <p:extLst>
      <p:ext uri="{BB962C8B-B14F-4D97-AF65-F5344CB8AC3E}">
        <p14:creationId xmlns:p14="http://schemas.microsoft.com/office/powerpoint/2010/main" val="3050399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also design a novel transfer learning method in </a:t>
            </a:r>
            <a:r>
              <a:rPr lang="en-US" altLang="zh-CN" dirty="0" err="1"/>
              <a:t>LogTransfer</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7</a:t>
            </a:fld>
            <a:endParaRPr lang="zh-CN" altLang="en-US"/>
          </a:p>
        </p:txBody>
      </p:sp>
    </p:spTree>
    <p:extLst>
      <p:ext uri="{BB962C8B-B14F-4D97-AF65-F5344CB8AC3E}">
        <p14:creationId xmlns:p14="http://schemas.microsoft.com/office/powerpoint/2010/main" val="1049417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33333"/>
                </a:solidFill>
                <a:effectLst/>
                <a:latin typeface="Arial" panose="020B0604020202020204" pitchFamily="34" charset="0"/>
              </a:rPr>
              <a:t>Simply speaking, base model of </a:t>
            </a:r>
            <a:r>
              <a:rPr lang="en-US" altLang="zh-CN" b="0" i="0" dirty="0" err="1">
                <a:solidFill>
                  <a:srgbClr val="333333"/>
                </a:solidFill>
                <a:effectLst/>
                <a:latin typeface="Arial" panose="020B0604020202020204" pitchFamily="34" charset="0"/>
              </a:rPr>
              <a:t>LogTransfer</a:t>
            </a:r>
            <a:r>
              <a:rPr lang="en-US" altLang="zh-CN" b="0" i="0" dirty="0">
                <a:solidFill>
                  <a:srgbClr val="333333"/>
                </a:solidFill>
                <a:effectLst/>
                <a:latin typeface="Arial" panose="020B0604020202020204" pitchFamily="34" charset="0"/>
              </a:rPr>
              <a:t> is composed of the following three parts: </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omic Sans MS" panose="030F0702030302020204" pitchFamily="66" charset="0"/>
                <a:cs typeface="Calibri" panose="020F0502020204030204" pitchFamily="34" charset="0"/>
              </a:rPr>
              <a:t>The template vector sequences generated in the former step contains syntactic and semantic info. of system logs</a:t>
            </a:r>
            <a:endParaRPr lang="zh-CN" altLang="en-US" sz="1200" dirty="0">
              <a:latin typeface="Comic Sans MS" panose="030F0702030302020204" pitchFamily="66" charset="0"/>
              <a:cs typeface="Calibri" panose="020F0502020204030204" pitchFamily="34" charset="0"/>
            </a:endParaRP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omic Sans MS" panose="030F0702030302020204" pitchFamily="66" charset="0"/>
                <a:cs typeface="Calibri" panose="020F0502020204030204" pitchFamily="34" charset="0"/>
              </a:rPr>
              <a:t>Then, LSTM networks are utilized to extract the pattern of log sequences</a:t>
            </a:r>
          </a:p>
          <a:p>
            <a:endParaRPr lang="en-US" altLang="zh-CN" dirty="0"/>
          </a:p>
          <a:p>
            <a:pPr lvl="0"/>
            <a:r>
              <a:rPr lang="en-US" altLang="zh-CN" sz="1200" dirty="0">
                <a:latin typeface="Comic Sans MS" panose="030F0702030302020204" pitchFamily="66" charset="0"/>
                <a:cs typeface="Calibri" panose="020F0502020204030204" pitchFamily="34" charset="0"/>
              </a:rPr>
              <a:t>Lastly, Fully Connected Network </a:t>
            </a:r>
            <a:r>
              <a:rPr lang="en-US" altLang="zh-CN" sz="1200" dirty="0">
                <a:latin typeface="Comic Sans MS" panose="030F0702030302020204" pitchFamily="66" charset="0"/>
              </a:rPr>
              <a:t>for anomaly detection</a:t>
            </a:r>
            <a:endParaRPr lang="zh-CN" altLang="zh-CN" sz="1200" dirty="0">
              <a:latin typeface="Comic Sans MS" panose="030F0702030302020204" pitchFamily="66" charset="0"/>
            </a:endParaRPr>
          </a:p>
          <a:p>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8</a:t>
            </a:fld>
            <a:endParaRPr lang="zh-CN" altLang="en-US"/>
          </a:p>
        </p:txBody>
      </p:sp>
    </p:spTree>
    <p:extLst>
      <p:ext uri="{BB962C8B-B14F-4D97-AF65-F5344CB8AC3E}">
        <p14:creationId xmlns:p14="http://schemas.microsoft.com/office/powerpoint/2010/main" val="2097001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detailed  process of transfer learning part</a:t>
            </a:r>
          </a:p>
          <a:p>
            <a:endParaRPr lang="en-US" altLang="zh-CN" dirty="0"/>
          </a:p>
          <a:p>
            <a:r>
              <a:rPr lang="en-US" altLang="zh-CN" dirty="0"/>
              <a:t>Template vector sequences and labels from the source system are firstly fed into the model, then we fix the parameters in shared fully connected networks and Template vector sequences  and labels in target system are used to finetune the model</a:t>
            </a:r>
            <a:endParaRPr lang="zh-CN" altLang="en-US" dirty="0"/>
          </a:p>
        </p:txBody>
      </p:sp>
      <p:sp>
        <p:nvSpPr>
          <p:cNvPr id="4" name="灯片编号占位符 3"/>
          <p:cNvSpPr>
            <a:spLocks noGrp="1"/>
          </p:cNvSpPr>
          <p:nvPr>
            <p:ph type="sldNum" sz="quarter" idx="5"/>
          </p:nvPr>
        </p:nvSpPr>
        <p:spPr/>
        <p:txBody>
          <a:bodyPr/>
          <a:lstStyle/>
          <a:p>
            <a:fld id="{BC479857-3E28-4C90-825C-C38A910FF163}" type="slidenum">
              <a:rPr lang="zh-CN" altLang="en-US" smtClean="0"/>
              <a:pPr/>
              <a:t>9</a:t>
            </a:fld>
            <a:endParaRPr lang="zh-CN" altLang="en-US"/>
          </a:p>
        </p:txBody>
      </p:sp>
    </p:spTree>
    <p:extLst>
      <p:ext uri="{BB962C8B-B14F-4D97-AF65-F5344CB8AC3E}">
        <p14:creationId xmlns:p14="http://schemas.microsoft.com/office/powerpoint/2010/main" val="2566418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CF942-68BE-44C7-9354-B4C6C79CEDC0}" type="datetime1">
              <a:rPr lang="zh-CN" altLang="en-US" smtClean="0"/>
              <a:t>2020/12/13</a:t>
            </a:fld>
            <a:endParaRPr lang="zh-CN" altLang="en-US"/>
          </a:p>
        </p:txBody>
      </p:sp>
      <p:sp>
        <p:nvSpPr>
          <p:cNvPr id="5" name="页脚占位符 4"/>
          <p:cNvSpPr>
            <a:spLocks noGrp="1"/>
          </p:cNvSpPr>
          <p:nvPr>
            <p:ph type="ftr" sz="quarter" idx="11"/>
          </p:nvPr>
        </p:nvSpPr>
        <p:spPr/>
        <p:txBody>
          <a:bodyPr/>
          <a:lstStyle/>
          <a:p>
            <a:r>
              <a:rPr lang="en-US" altLang="zh-CN"/>
              <a:t>chenrui</a:t>
            </a:r>
            <a:endParaRPr lang="zh-CN" altLang="en-US"/>
          </a:p>
        </p:txBody>
      </p:sp>
      <p:sp>
        <p:nvSpPr>
          <p:cNvPr id="6" name="灯片编号占位符 5"/>
          <p:cNvSpPr>
            <a:spLocks noGrp="1"/>
          </p:cNvSpPr>
          <p:nvPr>
            <p:ph type="sldNum" sz="quarter" idx="12"/>
          </p:nvPr>
        </p:nvSpPr>
        <p:spPr/>
        <p:txBody>
          <a:bodyPr/>
          <a:lstStyle/>
          <a:p>
            <a:fld id="{45E6532C-EE3F-40F0-86BE-983BA5E621D0}" type="slidenum">
              <a:rPr lang="zh-CN" altLang="en-US" smtClean="0"/>
              <a:pPr/>
              <a:t>‹#›</a:t>
            </a:fld>
            <a:endParaRPr lang="zh-CN" altLang="en-US"/>
          </a:p>
        </p:txBody>
      </p:sp>
    </p:spTree>
    <p:extLst>
      <p:ext uri="{BB962C8B-B14F-4D97-AF65-F5344CB8AC3E}">
        <p14:creationId xmlns:p14="http://schemas.microsoft.com/office/powerpoint/2010/main" val="460316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A0AA942-1570-4F0F-9320-FECEE7AD3DE4}" type="datetime1">
              <a:rPr lang="zh-CN" altLang="en-US" smtClean="0"/>
              <a:t>2020/12/13</a:t>
            </a:fld>
            <a:endParaRPr lang="zh-CN" altLang="en-US"/>
          </a:p>
        </p:txBody>
      </p:sp>
      <p:sp>
        <p:nvSpPr>
          <p:cNvPr id="6" name="页脚占位符 5"/>
          <p:cNvSpPr>
            <a:spLocks noGrp="1"/>
          </p:cNvSpPr>
          <p:nvPr>
            <p:ph type="ftr" sz="quarter" idx="11"/>
          </p:nvPr>
        </p:nvSpPr>
        <p:spPr/>
        <p:txBody>
          <a:bodyPr/>
          <a:lstStyle/>
          <a:p>
            <a:r>
              <a:rPr lang="en-US" altLang="zh-CN"/>
              <a:t>chenrui</a:t>
            </a:r>
            <a:endParaRPr lang="zh-CN" altLang="en-US"/>
          </a:p>
        </p:txBody>
      </p:sp>
      <p:sp>
        <p:nvSpPr>
          <p:cNvPr id="7" name="灯片编号占位符 6"/>
          <p:cNvSpPr>
            <a:spLocks noGrp="1"/>
          </p:cNvSpPr>
          <p:nvPr>
            <p:ph type="sldNum" sz="quarter" idx="12"/>
          </p:nvPr>
        </p:nvSpPr>
        <p:spPr/>
        <p:txBody>
          <a:bodyPr/>
          <a:lstStyle/>
          <a:p>
            <a:fld id="{45E6532C-EE3F-40F0-86BE-983BA5E621D0}" type="slidenum">
              <a:rPr lang="zh-CN" altLang="en-US" smtClean="0"/>
              <a:pPr/>
              <a:t>‹#›</a:t>
            </a:fld>
            <a:endParaRPr lang="zh-CN" altLang="en-US"/>
          </a:p>
        </p:txBody>
      </p:sp>
    </p:spTree>
    <p:extLst>
      <p:ext uri="{BB962C8B-B14F-4D97-AF65-F5344CB8AC3E}">
        <p14:creationId xmlns:p14="http://schemas.microsoft.com/office/powerpoint/2010/main" val="1335618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C4C083-F5A1-4980-BBC1-E3600E2FC314}" type="datetime1">
              <a:rPr lang="zh-CN" altLang="en-US" smtClean="0"/>
              <a:t>2020/12/13</a:t>
            </a:fld>
            <a:endParaRPr lang="zh-CN" altLang="en-US"/>
          </a:p>
        </p:txBody>
      </p:sp>
      <p:sp>
        <p:nvSpPr>
          <p:cNvPr id="5" name="页脚占位符 4"/>
          <p:cNvSpPr>
            <a:spLocks noGrp="1"/>
          </p:cNvSpPr>
          <p:nvPr>
            <p:ph type="ftr" sz="quarter" idx="11"/>
          </p:nvPr>
        </p:nvSpPr>
        <p:spPr/>
        <p:txBody>
          <a:bodyPr/>
          <a:lstStyle/>
          <a:p>
            <a:r>
              <a:rPr lang="en-US" altLang="zh-CN"/>
              <a:t>chenrui</a:t>
            </a:r>
            <a:endParaRPr lang="zh-CN" altLang="en-US"/>
          </a:p>
        </p:txBody>
      </p:sp>
      <p:sp>
        <p:nvSpPr>
          <p:cNvPr id="6" name="灯片编号占位符 5"/>
          <p:cNvSpPr>
            <a:spLocks noGrp="1"/>
          </p:cNvSpPr>
          <p:nvPr>
            <p:ph type="sldNum" sz="quarter" idx="12"/>
          </p:nvPr>
        </p:nvSpPr>
        <p:spPr/>
        <p:txBody>
          <a:bodyPr/>
          <a:lstStyle/>
          <a:p>
            <a:fld id="{45E6532C-EE3F-40F0-86BE-983BA5E621D0}" type="slidenum">
              <a:rPr lang="zh-CN" altLang="en-US" smtClean="0"/>
              <a:pPr/>
              <a:t>‹#›</a:t>
            </a:fld>
            <a:endParaRPr lang="zh-CN" altLang="en-US"/>
          </a:p>
        </p:txBody>
      </p:sp>
    </p:spTree>
    <p:extLst>
      <p:ext uri="{BB962C8B-B14F-4D97-AF65-F5344CB8AC3E}">
        <p14:creationId xmlns:p14="http://schemas.microsoft.com/office/powerpoint/2010/main" val="3162297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0E567AB-3F5A-46F0-B25F-51AF76AD1336}" type="datetime1">
              <a:rPr lang="zh-CN" altLang="en-US" smtClean="0"/>
              <a:t>2020/12/13</a:t>
            </a:fld>
            <a:endParaRPr lang="zh-CN" altLang="en-US"/>
          </a:p>
        </p:txBody>
      </p:sp>
      <p:sp>
        <p:nvSpPr>
          <p:cNvPr id="5" name="页脚占位符 4"/>
          <p:cNvSpPr>
            <a:spLocks noGrp="1"/>
          </p:cNvSpPr>
          <p:nvPr>
            <p:ph type="ftr" sz="quarter" idx="11"/>
          </p:nvPr>
        </p:nvSpPr>
        <p:spPr/>
        <p:txBody>
          <a:bodyPr/>
          <a:lstStyle/>
          <a:p>
            <a:r>
              <a:rPr lang="en-US" altLang="zh-CN"/>
              <a:t>chenrui</a:t>
            </a:r>
            <a:endParaRPr lang="zh-CN" altLang="en-US"/>
          </a:p>
        </p:txBody>
      </p:sp>
      <p:sp>
        <p:nvSpPr>
          <p:cNvPr id="6" name="灯片编号占位符 5"/>
          <p:cNvSpPr>
            <a:spLocks noGrp="1"/>
          </p:cNvSpPr>
          <p:nvPr>
            <p:ph type="sldNum" sz="quarter" idx="12"/>
          </p:nvPr>
        </p:nvSpPr>
        <p:spPr/>
        <p:txBody>
          <a:bodyPr/>
          <a:lstStyle/>
          <a:p>
            <a:fld id="{45E6532C-EE3F-40F0-86BE-983BA5E621D0}" type="slidenum">
              <a:rPr lang="zh-CN" altLang="en-US" smtClean="0"/>
              <a:pPr/>
              <a:t>‹#›</a:t>
            </a:fld>
            <a:endParaRPr lang="zh-CN" altLang="en-US"/>
          </a:p>
        </p:txBody>
      </p:sp>
    </p:spTree>
    <p:extLst>
      <p:ext uri="{BB962C8B-B14F-4D97-AF65-F5344CB8AC3E}">
        <p14:creationId xmlns:p14="http://schemas.microsoft.com/office/powerpoint/2010/main" val="396635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237488"/>
          </a:xfrm>
          <a:prstGeom prst="rect">
            <a:avLst/>
          </a:prstGeom>
        </p:spPr>
      </p:pic>
      <p:sp>
        <p:nvSpPr>
          <p:cNvPr id="15" name="Rectangle 14"/>
          <p:cNvSpPr/>
          <p:nvPr userDrawn="1"/>
        </p:nvSpPr>
        <p:spPr>
          <a:xfrm>
            <a:off x="0" y="1131630"/>
            <a:ext cx="12192000" cy="85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8" name="Text Placeholder 11"/>
          <p:cNvSpPr>
            <a:spLocks noGrp="1"/>
          </p:cNvSpPr>
          <p:nvPr>
            <p:ph type="body" sz="quarter" idx="13" hasCustomPrompt="1"/>
          </p:nvPr>
        </p:nvSpPr>
        <p:spPr>
          <a:xfrm>
            <a:off x="450376" y="184473"/>
            <a:ext cx="11136573" cy="587493"/>
          </a:xfrm>
          <a:prstGeom prst="rect">
            <a:avLst/>
          </a:prstGeom>
        </p:spPr>
        <p:txBody>
          <a:bodyPr/>
          <a:lstStyle>
            <a:lvl1pPr marL="0" indent="0">
              <a:buNone/>
              <a:defRPr sz="3600" baseline="0">
                <a:solidFill>
                  <a:schemeClr val="accent1"/>
                </a:solidFill>
                <a:latin typeface="Calibri" panose="020F0502020204030204" pitchFamily="34" charset="0"/>
              </a:defRPr>
            </a:lvl1pPr>
          </a:lstStyle>
          <a:p>
            <a:pPr lvl="0"/>
            <a:r>
              <a:rPr lang="en-US" altLang="ko-KR" dirty="0" err="1"/>
              <a:t>LogTransfer</a:t>
            </a:r>
            <a:endParaRPr lang="ko-KR" altLang="en-US" dirty="0"/>
          </a:p>
        </p:txBody>
      </p:sp>
      <p:sp>
        <p:nvSpPr>
          <p:cNvPr id="9" name="Text Placeholder 11"/>
          <p:cNvSpPr>
            <a:spLocks noGrp="1"/>
          </p:cNvSpPr>
          <p:nvPr>
            <p:ph type="body" sz="quarter" idx="14" hasCustomPrompt="1"/>
          </p:nvPr>
        </p:nvSpPr>
        <p:spPr>
          <a:xfrm>
            <a:off x="450376" y="726527"/>
            <a:ext cx="11136573" cy="407203"/>
          </a:xfrm>
          <a:prstGeom prst="rect">
            <a:avLst/>
          </a:prstGeom>
        </p:spPr>
        <p:txBody>
          <a:bodyPr/>
          <a:lstStyle>
            <a:lvl1pPr marL="0" indent="0">
              <a:buNone/>
              <a:defRPr sz="2000" baseline="0">
                <a:solidFill>
                  <a:schemeClr val="tx1">
                    <a:lumMod val="65000"/>
                    <a:lumOff val="35000"/>
                  </a:schemeClr>
                </a:solidFill>
                <a:latin typeface="Calibri" panose="020F0502020204030204" pitchFamily="34" charset="0"/>
              </a:defRPr>
            </a:lvl1pPr>
          </a:lstStyle>
          <a:p>
            <a:pPr lvl="0"/>
            <a:r>
              <a:rPr lang="en-US" altLang="ko-KR" dirty="0"/>
              <a:t>Cross-dataset Learning for Log Anomaly Detection</a:t>
            </a:r>
            <a:endParaRPr lang="ko-KR" altLang="en-US" dirty="0"/>
          </a:p>
        </p:txBody>
      </p:sp>
      <p:cxnSp>
        <p:nvCxnSpPr>
          <p:cNvPr id="6" name="Straight Connector 5"/>
          <p:cNvCxnSpPr/>
          <p:nvPr userDrawn="1"/>
        </p:nvCxnSpPr>
        <p:spPr>
          <a:xfrm>
            <a:off x="550864" y="6407464"/>
            <a:ext cx="1108920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10700385" y="6504443"/>
            <a:ext cx="960035" cy="178299"/>
            <a:chOff x="392324" y="1465385"/>
            <a:chExt cx="1388851" cy="567843"/>
          </a:xfrm>
        </p:grpSpPr>
        <p:sp>
          <p:nvSpPr>
            <p:cNvPr id="11" name="Rectangle 10"/>
            <p:cNvSpPr/>
            <p:nvPr/>
          </p:nvSpPr>
          <p:spPr>
            <a:xfrm>
              <a:off x="392324" y="1465385"/>
              <a:ext cx="979277" cy="567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12" name="Rectangle 11"/>
            <p:cNvSpPr/>
            <p:nvPr/>
          </p:nvSpPr>
          <p:spPr>
            <a:xfrm>
              <a:off x="1473444" y="1465385"/>
              <a:ext cx="117231" cy="56784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13" name="Rectangle 12"/>
            <p:cNvSpPr/>
            <p:nvPr/>
          </p:nvSpPr>
          <p:spPr>
            <a:xfrm>
              <a:off x="1663944" y="1465385"/>
              <a:ext cx="117231" cy="56784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grpSp>
      <p:sp>
        <p:nvSpPr>
          <p:cNvPr id="7" name="Slide Number Placeholder 6"/>
          <p:cNvSpPr>
            <a:spLocks noGrp="1"/>
          </p:cNvSpPr>
          <p:nvPr>
            <p:ph type="sldNum" sz="quarter" idx="12"/>
          </p:nvPr>
        </p:nvSpPr>
        <p:spPr>
          <a:xfrm>
            <a:off x="10737771" y="6518015"/>
            <a:ext cx="602148" cy="151152"/>
          </a:xfrm>
        </p:spPr>
        <p:txBody>
          <a:bodyPr/>
          <a:lstStyle>
            <a:lvl1pPr>
              <a:defRPr sz="1000">
                <a:solidFill>
                  <a:schemeClr val="bg1"/>
                </a:solidFill>
              </a:defRPr>
            </a:lvl1pPr>
          </a:lstStyle>
          <a:p>
            <a:fld id="{C33509E8-EDB3-4BFB-9C63-B01D176D4351}" type="slidenum">
              <a:rPr lang="ko-KR" altLang="en-US" smtClean="0"/>
              <a:pPr/>
              <a:t>‹#›</a:t>
            </a:fld>
            <a:endParaRPr lang="ko-KR" altLang="en-US"/>
          </a:p>
        </p:txBody>
      </p:sp>
      <p:sp>
        <p:nvSpPr>
          <p:cNvPr id="4" name="日期占位符 3">
            <a:extLst>
              <a:ext uri="{FF2B5EF4-FFF2-40B4-BE49-F238E27FC236}">
                <a16:creationId xmlns:a16="http://schemas.microsoft.com/office/drawing/2014/main" id="{B24FD65D-2CD4-481E-B0CA-23A1CA2214D8}"/>
              </a:ext>
            </a:extLst>
          </p:cNvPr>
          <p:cNvSpPr>
            <a:spLocks noGrp="1"/>
          </p:cNvSpPr>
          <p:nvPr>
            <p:ph type="dt" sz="half" idx="15"/>
          </p:nvPr>
        </p:nvSpPr>
        <p:spPr/>
        <p:txBody>
          <a:bodyPr/>
          <a:lstStyle/>
          <a:p>
            <a:fld id="{40B0BF4E-2B6F-42D2-9A06-33685C744857}" type="datetime1">
              <a:rPr lang="zh-CN" altLang="en-US" smtClean="0"/>
              <a:t>2020/12/13</a:t>
            </a:fld>
            <a:endParaRPr lang="zh-CN" altLang="en-US"/>
          </a:p>
        </p:txBody>
      </p:sp>
      <p:sp>
        <p:nvSpPr>
          <p:cNvPr id="5" name="页脚占位符 4">
            <a:extLst>
              <a:ext uri="{FF2B5EF4-FFF2-40B4-BE49-F238E27FC236}">
                <a16:creationId xmlns:a16="http://schemas.microsoft.com/office/drawing/2014/main" id="{7AAC600A-09AD-4291-BBED-18C6F0C38BF1}"/>
              </a:ext>
            </a:extLst>
          </p:cNvPr>
          <p:cNvSpPr>
            <a:spLocks noGrp="1"/>
          </p:cNvSpPr>
          <p:nvPr>
            <p:ph type="ftr" sz="quarter" idx="16"/>
          </p:nvPr>
        </p:nvSpPr>
        <p:spPr/>
        <p:txBody>
          <a:bodyPr/>
          <a:lstStyle/>
          <a:p>
            <a:r>
              <a:rPr lang="en-US" altLang="zh-CN"/>
              <a:t>chenrui</a:t>
            </a:r>
            <a:endParaRPr lang="zh-CN" altLang="en-US"/>
          </a:p>
        </p:txBody>
      </p:sp>
    </p:spTree>
    <p:extLst>
      <p:ext uri="{BB962C8B-B14F-4D97-AF65-F5344CB8AC3E}">
        <p14:creationId xmlns:p14="http://schemas.microsoft.com/office/powerpoint/2010/main" val="373694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E802C12-1E94-4919-9D38-086FC671DA07}" type="datetime1">
              <a:rPr lang="zh-CN" altLang="en-US" smtClean="0"/>
              <a:t>2020/12/13</a:t>
            </a:fld>
            <a:endParaRPr lang="zh-CN" altLang="en-US"/>
          </a:p>
        </p:txBody>
      </p:sp>
      <p:sp>
        <p:nvSpPr>
          <p:cNvPr id="5" name="页脚占位符 4"/>
          <p:cNvSpPr>
            <a:spLocks noGrp="1"/>
          </p:cNvSpPr>
          <p:nvPr>
            <p:ph type="ftr" sz="quarter" idx="11"/>
          </p:nvPr>
        </p:nvSpPr>
        <p:spPr/>
        <p:txBody>
          <a:bodyPr/>
          <a:lstStyle/>
          <a:p>
            <a:r>
              <a:rPr lang="en-US" altLang="zh-CN"/>
              <a:t>chenrui</a:t>
            </a:r>
            <a:endParaRPr lang="zh-CN" altLang="en-US"/>
          </a:p>
        </p:txBody>
      </p:sp>
      <p:sp>
        <p:nvSpPr>
          <p:cNvPr id="6" name="灯片编号占位符 5"/>
          <p:cNvSpPr>
            <a:spLocks noGrp="1"/>
          </p:cNvSpPr>
          <p:nvPr>
            <p:ph type="sldNum" sz="quarter" idx="12"/>
          </p:nvPr>
        </p:nvSpPr>
        <p:spPr/>
        <p:txBody>
          <a:bodyPr/>
          <a:lstStyle/>
          <a:p>
            <a:fld id="{45E6532C-EE3F-40F0-86BE-983BA5E621D0}" type="slidenum">
              <a:rPr lang="zh-CN" altLang="en-US" smtClean="0"/>
              <a:pPr/>
              <a:t>‹#›</a:t>
            </a:fld>
            <a:endParaRPr lang="zh-CN" altLang="en-US"/>
          </a:p>
        </p:txBody>
      </p:sp>
    </p:spTree>
    <p:extLst>
      <p:ext uri="{BB962C8B-B14F-4D97-AF65-F5344CB8AC3E}">
        <p14:creationId xmlns:p14="http://schemas.microsoft.com/office/powerpoint/2010/main" val="183603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A307703-894D-42B1-A0FE-72CDB59FB202}" type="datetime1">
              <a:rPr lang="zh-CN" altLang="en-US" smtClean="0"/>
              <a:t>2020/12/13</a:t>
            </a:fld>
            <a:endParaRPr lang="zh-CN" altLang="en-US"/>
          </a:p>
        </p:txBody>
      </p:sp>
      <p:sp>
        <p:nvSpPr>
          <p:cNvPr id="5" name="页脚占位符 4"/>
          <p:cNvSpPr>
            <a:spLocks noGrp="1"/>
          </p:cNvSpPr>
          <p:nvPr>
            <p:ph type="ftr" sz="quarter" idx="11"/>
          </p:nvPr>
        </p:nvSpPr>
        <p:spPr/>
        <p:txBody>
          <a:bodyPr/>
          <a:lstStyle/>
          <a:p>
            <a:r>
              <a:rPr lang="en-US" altLang="zh-CN"/>
              <a:t>chenrui</a:t>
            </a:r>
            <a:endParaRPr lang="zh-CN" altLang="en-US"/>
          </a:p>
        </p:txBody>
      </p:sp>
      <p:sp>
        <p:nvSpPr>
          <p:cNvPr id="6" name="灯片编号占位符 5"/>
          <p:cNvSpPr>
            <a:spLocks noGrp="1"/>
          </p:cNvSpPr>
          <p:nvPr>
            <p:ph type="sldNum" sz="quarter" idx="12"/>
          </p:nvPr>
        </p:nvSpPr>
        <p:spPr/>
        <p:txBody>
          <a:bodyPr/>
          <a:lstStyle/>
          <a:p>
            <a:fld id="{45E6532C-EE3F-40F0-86BE-983BA5E621D0}" type="slidenum">
              <a:rPr lang="zh-CN" altLang="en-US" smtClean="0"/>
              <a:pPr/>
              <a:t>‹#›</a:t>
            </a:fld>
            <a:endParaRPr lang="zh-CN" altLang="en-US"/>
          </a:p>
        </p:txBody>
      </p:sp>
    </p:spTree>
    <p:extLst>
      <p:ext uri="{BB962C8B-B14F-4D97-AF65-F5344CB8AC3E}">
        <p14:creationId xmlns:p14="http://schemas.microsoft.com/office/powerpoint/2010/main" val="64457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1AA60E9-037B-4E17-AF4C-47E8508BD405}" type="datetime1">
              <a:rPr lang="zh-CN" altLang="en-US" smtClean="0"/>
              <a:t>2020/12/13</a:t>
            </a:fld>
            <a:endParaRPr lang="zh-CN" altLang="en-US"/>
          </a:p>
        </p:txBody>
      </p:sp>
      <p:sp>
        <p:nvSpPr>
          <p:cNvPr id="6" name="页脚占位符 5"/>
          <p:cNvSpPr>
            <a:spLocks noGrp="1"/>
          </p:cNvSpPr>
          <p:nvPr>
            <p:ph type="ftr" sz="quarter" idx="11"/>
          </p:nvPr>
        </p:nvSpPr>
        <p:spPr/>
        <p:txBody>
          <a:bodyPr/>
          <a:lstStyle/>
          <a:p>
            <a:r>
              <a:rPr lang="en-US" altLang="zh-CN"/>
              <a:t>chenrui</a:t>
            </a:r>
            <a:endParaRPr lang="zh-CN" altLang="en-US"/>
          </a:p>
        </p:txBody>
      </p:sp>
      <p:sp>
        <p:nvSpPr>
          <p:cNvPr id="7" name="灯片编号占位符 6"/>
          <p:cNvSpPr>
            <a:spLocks noGrp="1"/>
          </p:cNvSpPr>
          <p:nvPr>
            <p:ph type="sldNum" sz="quarter" idx="12"/>
          </p:nvPr>
        </p:nvSpPr>
        <p:spPr/>
        <p:txBody>
          <a:bodyPr/>
          <a:lstStyle/>
          <a:p>
            <a:fld id="{45E6532C-EE3F-40F0-86BE-983BA5E621D0}" type="slidenum">
              <a:rPr lang="zh-CN" altLang="en-US" smtClean="0"/>
              <a:pPr/>
              <a:t>‹#›</a:t>
            </a:fld>
            <a:endParaRPr lang="zh-CN" altLang="en-US"/>
          </a:p>
        </p:txBody>
      </p:sp>
    </p:spTree>
    <p:extLst>
      <p:ext uri="{BB962C8B-B14F-4D97-AF65-F5344CB8AC3E}">
        <p14:creationId xmlns:p14="http://schemas.microsoft.com/office/powerpoint/2010/main" val="366860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B17BB5D-C36C-4E73-81B7-772125B1A03D}" type="datetime1">
              <a:rPr lang="zh-CN" altLang="en-US" smtClean="0"/>
              <a:t>2020/12/13</a:t>
            </a:fld>
            <a:endParaRPr lang="zh-CN" altLang="en-US"/>
          </a:p>
        </p:txBody>
      </p:sp>
      <p:sp>
        <p:nvSpPr>
          <p:cNvPr id="8" name="页脚占位符 7"/>
          <p:cNvSpPr>
            <a:spLocks noGrp="1"/>
          </p:cNvSpPr>
          <p:nvPr>
            <p:ph type="ftr" sz="quarter" idx="11"/>
          </p:nvPr>
        </p:nvSpPr>
        <p:spPr/>
        <p:txBody>
          <a:bodyPr/>
          <a:lstStyle/>
          <a:p>
            <a:r>
              <a:rPr lang="en-US" altLang="zh-CN"/>
              <a:t>chenrui</a:t>
            </a:r>
            <a:endParaRPr lang="zh-CN" altLang="en-US"/>
          </a:p>
        </p:txBody>
      </p:sp>
      <p:sp>
        <p:nvSpPr>
          <p:cNvPr id="9" name="灯片编号占位符 8"/>
          <p:cNvSpPr>
            <a:spLocks noGrp="1"/>
          </p:cNvSpPr>
          <p:nvPr>
            <p:ph type="sldNum" sz="quarter" idx="12"/>
          </p:nvPr>
        </p:nvSpPr>
        <p:spPr/>
        <p:txBody>
          <a:bodyPr/>
          <a:lstStyle/>
          <a:p>
            <a:fld id="{45E6532C-EE3F-40F0-86BE-983BA5E621D0}" type="slidenum">
              <a:rPr lang="zh-CN" altLang="en-US" smtClean="0"/>
              <a:pPr/>
              <a:t>‹#›</a:t>
            </a:fld>
            <a:endParaRPr lang="zh-CN" altLang="en-US"/>
          </a:p>
        </p:txBody>
      </p:sp>
    </p:spTree>
    <p:extLst>
      <p:ext uri="{BB962C8B-B14F-4D97-AF65-F5344CB8AC3E}">
        <p14:creationId xmlns:p14="http://schemas.microsoft.com/office/powerpoint/2010/main" val="2670573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661160" y="365127"/>
            <a:ext cx="8869680" cy="671195"/>
          </a:xfrm>
        </p:spPr>
        <p:txBody>
          <a:bodyPr/>
          <a:lstStyle>
            <a:lvl1pPr algn="ctr">
              <a:defRPr b="1">
                <a:solidFill>
                  <a:srgbClr val="332D2D"/>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D5167B8-D3BC-4C4E-9FF0-80F30DB82545}" type="datetime1">
              <a:rPr lang="zh-CN" altLang="en-US" smtClean="0"/>
              <a:t>2020/12/13</a:t>
            </a:fld>
            <a:endParaRPr lang="zh-CN" altLang="en-US"/>
          </a:p>
        </p:txBody>
      </p:sp>
      <p:sp>
        <p:nvSpPr>
          <p:cNvPr id="4" name="页脚占位符 3"/>
          <p:cNvSpPr>
            <a:spLocks noGrp="1"/>
          </p:cNvSpPr>
          <p:nvPr>
            <p:ph type="ftr" sz="quarter" idx="11"/>
          </p:nvPr>
        </p:nvSpPr>
        <p:spPr/>
        <p:txBody>
          <a:bodyPr/>
          <a:lstStyle/>
          <a:p>
            <a:r>
              <a:rPr lang="en-US" altLang="zh-CN"/>
              <a:t>chenrui</a:t>
            </a:r>
            <a:endParaRPr lang="zh-CN" altLang="en-US"/>
          </a:p>
        </p:txBody>
      </p:sp>
      <p:sp>
        <p:nvSpPr>
          <p:cNvPr id="5" name="灯片编号占位符 4"/>
          <p:cNvSpPr>
            <a:spLocks noGrp="1"/>
          </p:cNvSpPr>
          <p:nvPr>
            <p:ph type="sldNum" sz="quarter" idx="12"/>
          </p:nvPr>
        </p:nvSpPr>
        <p:spPr/>
        <p:txBody>
          <a:bodyPr/>
          <a:lstStyle/>
          <a:p>
            <a:fld id="{45E6532C-EE3F-40F0-86BE-983BA5E621D0}" type="slidenum">
              <a:rPr lang="zh-CN" altLang="en-US" smtClean="0"/>
              <a:pPr/>
              <a:t>‹#›</a:t>
            </a:fld>
            <a:endParaRPr lang="zh-CN" altLang="en-US"/>
          </a:p>
        </p:txBody>
      </p:sp>
    </p:spTree>
    <p:extLst>
      <p:ext uri="{BB962C8B-B14F-4D97-AF65-F5344CB8AC3E}">
        <p14:creationId xmlns:p14="http://schemas.microsoft.com/office/powerpoint/2010/main" val="170289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B85A71E7-8F44-4218-9BE3-22A554E3A0B8}"/>
              </a:ext>
            </a:extLst>
          </p:cNvPr>
          <p:cNvSpPr>
            <a:spLocks noGrp="1"/>
          </p:cNvSpPr>
          <p:nvPr>
            <p:ph type="dt" sz="half" idx="10"/>
          </p:nvPr>
        </p:nvSpPr>
        <p:spPr/>
        <p:txBody>
          <a:bodyPr/>
          <a:lstStyle/>
          <a:p>
            <a:fld id="{2F82BE7F-DCFE-4A89-B0FC-93817C959B4F}" type="datetime1">
              <a:rPr lang="zh-CN" altLang="en-US" smtClean="0"/>
              <a:t>2020/12/13</a:t>
            </a:fld>
            <a:endParaRPr lang="zh-CN" altLang="en-US"/>
          </a:p>
        </p:txBody>
      </p:sp>
      <p:sp>
        <p:nvSpPr>
          <p:cNvPr id="4" name="页脚占位符 3">
            <a:extLst>
              <a:ext uri="{FF2B5EF4-FFF2-40B4-BE49-F238E27FC236}">
                <a16:creationId xmlns:a16="http://schemas.microsoft.com/office/drawing/2014/main" id="{3C0498B3-2A4D-4EE4-86C7-3E57285960DC}"/>
              </a:ext>
            </a:extLst>
          </p:cNvPr>
          <p:cNvSpPr>
            <a:spLocks noGrp="1"/>
          </p:cNvSpPr>
          <p:nvPr>
            <p:ph type="ftr" sz="quarter" idx="11"/>
          </p:nvPr>
        </p:nvSpPr>
        <p:spPr/>
        <p:txBody>
          <a:bodyPr/>
          <a:lstStyle/>
          <a:p>
            <a:r>
              <a:rPr lang="en-US" altLang="zh-CN"/>
              <a:t>chenrui</a:t>
            </a:r>
            <a:endParaRPr lang="zh-CN" altLang="en-US"/>
          </a:p>
        </p:txBody>
      </p:sp>
      <p:sp>
        <p:nvSpPr>
          <p:cNvPr id="5" name="灯片编号占位符 4">
            <a:extLst>
              <a:ext uri="{FF2B5EF4-FFF2-40B4-BE49-F238E27FC236}">
                <a16:creationId xmlns:a16="http://schemas.microsoft.com/office/drawing/2014/main" id="{2425E686-21FE-4C2F-943C-984D483BF274}"/>
              </a:ext>
            </a:extLst>
          </p:cNvPr>
          <p:cNvSpPr>
            <a:spLocks noGrp="1"/>
          </p:cNvSpPr>
          <p:nvPr>
            <p:ph type="sldNum" sz="quarter" idx="12"/>
          </p:nvPr>
        </p:nvSpPr>
        <p:spPr/>
        <p:txBody>
          <a:bodyPr/>
          <a:lstStyle/>
          <a:p>
            <a:fld id="{45E6532C-EE3F-40F0-86BE-983BA5E621D0}" type="slidenum">
              <a:rPr lang="zh-CN" altLang="en-US" smtClean="0"/>
              <a:pPr/>
              <a:t>‹#›</a:t>
            </a:fld>
            <a:endParaRPr lang="zh-CN" altLang="en-US"/>
          </a:p>
        </p:txBody>
      </p:sp>
    </p:spTree>
    <p:extLst>
      <p:ext uri="{BB962C8B-B14F-4D97-AF65-F5344CB8AC3E}">
        <p14:creationId xmlns:p14="http://schemas.microsoft.com/office/powerpoint/2010/main" val="57217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0" y="0"/>
            <a:ext cx="12192000" cy="6858000"/>
          </a:xfrm>
        </p:spPr>
        <p:txBody>
          <a:bodyPr/>
          <a:lstStyle/>
          <a:p>
            <a:endParaRPr lang="zh-CN" altLang="en-US"/>
          </a:p>
        </p:txBody>
      </p:sp>
    </p:spTree>
    <p:extLst>
      <p:ext uri="{BB962C8B-B14F-4D97-AF65-F5344CB8AC3E}">
        <p14:creationId xmlns:p14="http://schemas.microsoft.com/office/powerpoint/2010/main" val="3245339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E5739FB-7928-4C30-8E83-8A3AB13CF2AF}" type="datetime1">
              <a:rPr lang="zh-CN" altLang="en-US" smtClean="0"/>
              <a:t>2020/12/13</a:t>
            </a:fld>
            <a:endParaRPr lang="zh-CN" altLang="en-US"/>
          </a:p>
        </p:txBody>
      </p:sp>
      <p:sp>
        <p:nvSpPr>
          <p:cNvPr id="6" name="页脚占位符 5"/>
          <p:cNvSpPr>
            <a:spLocks noGrp="1"/>
          </p:cNvSpPr>
          <p:nvPr>
            <p:ph type="ftr" sz="quarter" idx="11"/>
          </p:nvPr>
        </p:nvSpPr>
        <p:spPr/>
        <p:txBody>
          <a:bodyPr/>
          <a:lstStyle/>
          <a:p>
            <a:r>
              <a:rPr lang="en-US" altLang="zh-CN"/>
              <a:t>chenrui</a:t>
            </a:r>
            <a:endParaRPr lang="zh-CN" altLang="en-US"/>
          </a:p>
        </p:txBody>
      </p:sp>
      <p:sp>
        <p:nvSpPr>
          <p:cNvPr id="7" name="灯片编号占位符 6"/>
          <p:cNvSpPr>
            <a:spLocks noGrp="1"/>
          </p:cNvSpPr>
          <p:nvPr>
            <p:ph type="sldNum" sz="quarter" idx="12"/>
          </p:nvPr>
        </p:nvSpPr>
        <p:spPr/>
        <p:txBody>
          <a:bodyPr/>
          <a:lstStyle/>
          <a:p>
            <a:fld id="{45E6532C-EE3F-40F0-86BE-983BA5E621D0}" type="slidenum">
              <a:rPr lang="zh-CN" altLang="en-US" smtClean="0"/>
              <a:pPr/>
              <a:t>‹#›</a:t>
            </a:fld>
            <a:endParaRPr lang="zh-CN" altLang="en-US"/>
          </a:p>
        </p:txBody>
      </p:sp>
    </p:spTree>
    <p:extLst>
      <p:ext uri="{BB962C8B-B14F-4D97-AF65-F5344CB8AC3E}">
        <p14:creationId xmlns:p14="http://schemas.microsoft.com/office/powerpoint/2010/main" val="3019056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C354A-C0D4-48C2-8387-DE2BF25E991D}" type="datetime1">
              <a:rPr lang="zh-CN" altLang="en-US" smtClean="0"/>
              <a:t>2020/12/13</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chenrui</a:t>
            </a:r>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6532C-EE3F-40F0-86BE-983BA5E621D0}" type="slidenum">
              <a:rPr lang="zh-CN" altLang="en-US" smtClean="0"/>
              <a:pPr/>
              <a:t>‹#›</a:t>
            </a:fld>
            <a:endParaRPr lang="zh-CN" altLang="en-US"/>
          </a:p>
        </p:txBody>
      </p:sp>
    </p:spTree>
    <p:extLst>
      <p:ext uri="{BB962C8B-B14F-4D97-AF65-F5344CB8AC3E}">
        <p14:creationId xmlns:p14="http://schemas.microsoft.com/office/powerpoint/2010/main" val="1128291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62" r:id="rId13"/>
  </p:sldLayoutIdLst>
  <p:hf hdr="0" ft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3.png"/><Relationship Id="rId4" Type="http://schemas.openxmlformats.org/officeDocument/2006/relationships/diagramLayout" Target="../diagrams/layout11.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3.png"/><Relationship Id="rId4" Type="http://schemas.openxmlformats.org/officeDocument/2006/relationships/diagramLayout" Target="../diagrams/layout12.xml"/><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5.xml"/><Relationship Id="rId7" Type="http://schemas.openxmlformats.org/officeDocument/2006/relationships/diagramColors" Target="../diagrams/colors5.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7.xml"/><Relationship Id="rId7" Type="http://schemas.openxmlformats.org/officeDocument/2006/relationships/diagramColors" Target="../diagrams/colors6.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18" Type="http://schemas.microsoft.com/office/2007/relationships/diagramDrawing" Target="../diagrams/drawing9.xml"/><Relationship Id="rId3" Type="http://schemas.openxmlformats.org/officeDocument/2006/relationships/notesSlide" Target="../notesSlides/notesSlide8.xml"/><Relationship Id="rId7" Type="http://schemas.openxmlformats.org/officeDocument/2006/relationships/diagramColors" Target="../diagrams/colors7.xml"/><Relationship Id="rId12" Type="http://schemas.openxmlformats.org/officeDocument/2006/relationships/diagramColors" Target="../diagrams/colors8.xml"/><Relationship Id="rId17" Type="http://schemas.openxmlformats.org/officeDocument/2006/relationships/diagramColors" Target="../diagrams/colors9.xml"/><Relationship Id="rId2" Type="http://schemas.openxmlformats.org/officeDocument/2006/relationships/slideLayout" Target="../slideLayouts/slideLayout13.xml"/><Relationship Id="rId16" Type="http://schemas.openxmlformats.org/officeDocument/2006/relationships/diagramQuickStyle" Target="../diagrams/quickStyle9.xml"/><Relationship Id="rId1" Type="http://schemas.openxmlformats.org/officeDocument/2006/relationships/tags" Target="../tags/tag4.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5" Type="http://schemas.openxmlformats.org/officeDocument/2006/relationships/diagramLayout" Target="../diagrams/layout9.xml"/><Relationship Id="rId10" Type="http://schemas.openxmlformats.org/officeDocument/2006/relationships/diagramLayout" Target="../diagrams/layout8.xml"/><Relationship Id="rId19" Type="http://schemas.openxmlformats.org/officeDocument/2006/relationships/image" Target="../media/image3.png"/><Relationship Id="rId4" Type="http://schemas.openxmlformats.org/officeDocument/2006/relationships/diagramData" Target="../diagrams/data7.xml"/><Relationship Id="rId9" Type="http://schemas.openxmlformats.org/officeDocument/2006/relationships/diagramData" Target="../diagrams/data8.xml"/><Relationship Id="rId14" Type="http://schemas.openxmlformats.org/officeDocument/2006/relationships/diagramData" Target="../diagrams/data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F2EFC739-EB46-4295-849F-2E5ABE472CB3}"/>
              </a:ext>
            </a:extLst>
          </p:cNvPr>
          <p:cNvSpPr>
            <a:spLocks noGrp="1"/>
          </p:cNvSpPr>
          <p:nvPr>
            <p:ph type="body" sz="quarter" idx="13"/>
          </p:nvPr>
        </p:nvSpPr>
        <p:spPr/>
        <p:txBody>
          <a:bodyPr/>
          <a:lstStyle/>
          <a:p>
            <a:r>
              <a:rPr lang="en-US" altLang="zh-CN" dirty="0">
                <a:latin typeface="Comic Sans MS" panose="030F0702030302020204" pitchFamily="66" charset="0"/>
              </a:rPr>
              <a:t>System logs in anomaly detection</a:t>
            </a:r>
            <a:endParaRPr lang="zh-CN" altLang="en-US" dirty="0">
              <a:latin typeface="Comic Sans MS" panose="030F0702030302020204" pitchFamily="66" charset="0"/>
            </a:endParaRPr>
          </a:p>
        </p:txBody>
      </p:sp>
      <p:sp>
        <p:nvSpPr>
          <p:cNvPr id="4" name="灯片编号占位符 3">
            <a:extLst>
              <a:ext uri="{FF2B5EF4-FFF2-40B4-BE49-F238E27FC236}">
                <a16:creationId xmlns:a16="http://schemas.microsoft.com/office/drawing/2014/main" id="{2C590C74-C5E5-4261-8081-209514C3BF16}"/>
              </a:ext>
            </a:extLst>
          </p:cNvPr>
          <p:cNvSpPr>
            <a:spLocks noGrp="1"/>
          </p:cNvSpPr>
          <p:nvPr>
            <p:ph type="sldNum" sz="quarter" idx="12"/>
          </p:nvPr>
        </p:nvSpPr>
        <p:spPr/>
        <p:txBody>
          <a:bodyPr/>
          <a:lstStyle/>
          <a:p>
            <a:fld id="{C33509E8-EDB3-4BFB-9C63-B01D176D4351}" type="slidenum">
              <a:rPr lang="ko-KR" altLang="en-US" smtClean="0"/>
              <a:pPr/>
              <a:t>1</a:t>
            </a:fld>
            <a:endParaRPr lang="ko-KR" altLang="en-US"/>
          </a:p>
        </p:txBody>
      </p:sp>
      <p:sp>
        <p:nvSpPr>
          <p:cNvPr id="5" name="日期占位符 4">
            <a:extLst>
              <a:ext uri="{FF2B5EF4-FFF2-40B4-BE49-F238E27FC236}">
                <a16:creationId xmlns:a16="http://schemas.microsoft.com/office/drawing/2014/main" id="{4D1F29D8-57A6-4E4D-AE3F-57B7B9969FF2}"/>
              </a:ext>
            </a:extLst>
          </p:cNvPr>
          <p:cNvSpPr>
            <a:spLocks noGrp="1"/>
          </p:cNvSpPr>
          <p:nvPr>
            <p:ph type="dt" sz="half" idx="15"/>
          </p:nvPr>
        </p:nvSpPr>
        <p:spPr/>
        <p:txBody>
          <a:bodyPr/>
          <a:lstStyle/>
          <a:p>
            <a:fld id="{6B35B5FB-0FE1-424A-B70D-C3A507C56C7C}" type="datetime1">
              <a:rPr lang="zh-CN" altLang="en-US" smtClean="0"/>
              <a:t>2020/12/13</a:t>
            </a:fld>
            <a:endParaRPr lang="zh-CN" altLang="en-US"/>
          </a:p>
        </p:txBody>
      </p:sp>
      <p:pic>
        <p:nvPicPr>
          <p:cNvPr id="8" name="图片 7">
            <a:extLst>
              <a:ext uri="{FF2B5EF4-FFF2-40B4-BE49-F238E27FC236}">
                <a16:creationId xmlns:a16="http://schemas.microsoft.com/office/drawing/2014/main" id="{B61BCC9D-C527-44B5-B681-50CF27B76755}"/>
              </a:ext>
            </a:extLst>
          </p:cNvPr>
          <p:cNvPicPr>
            <a:picLocks noChangeAspect="1"/>
          </p:cNvPicPr>
          <p:nvPr/>
        </p:nvPicPr>
        <p:blipFill>
          <a:blip r:embed="rId3"/>
          <a:stretch>
            <a:fillRect/>
          </a:stretch>
        </p:blipFill>
        <p:spPr>
          <a:xfrm>
            <a:off x="2949760" y="1334958"/>
            <a:ext cx="7944382" cy="3913021"/>
          </a:xfrm>
          <a:prstGeom prst="rect">
            <a:avLst/>
          </a:prstGeom>
        </p:spPr>
      </p:pic>
      <p:sp>
        <p:nvSpPr>
          <p:cNvPr id="11" name="文本框 10">
            <a:extLst>
              <a:ext uri="{FF2B5EF4-FFF2-40B4-BE49-F238E27FC236}">
                <a16:creationId xmlns:a16="http://schemas.microsoft.com/office/drawing/2014/main" id="{4BB97707-CDF7-49C7-BDEA-2BAC42A89892}"/>
              </a:ext>
            </a:extLst>
          </p:cNvPr>
          <p:cNvSpPr txBox="1"/>
          <p:nvPr/>
        </p:nvSpPr>
        <p:spPr>
          <a:xfrm>
            <a:off x="831400" y="2163849"/>
            <a:ext cx="2118360" cy="400110"/>
          </a:xfrm>
          <a:prstGeom prst="rect">
            <a:avLst/>
          </a:prstGeom>
          <a:noFill/>
        </p:spPr>
        <p:txBody>
          <a:bodyPr wrap="square" rtlCol="0">
            <a:spAutoFit/>
          </a:bodyPr>
          <a:lstStyle/>
          <a:p>
            <a:r>
              <a:rPr lang="en-US" altLang="zh-CN" sz="2000" b="1" u="sng" dirty="0">
                <a:latin typeface="Comic Sans MS" panose="030F0702030302020204" pitchFamily="66" charset="0"/>
              </a:rPr>
              <a:t>Service Type A</a:t>
            </a:r>
            <a:endParaRPr lang="zh-CN" altLang="en-US" sz="2000" b="1" u="sng" dirty="0">
              <a:latin typeface="Comic Sans MS" panose="030F0702030302020204" pitchFamily="66" charset="0"/>
            </a:endParaRPr>
          </a:p>
        </p:txBody>
      </p:sp>
      <p:sp>
        <p:nvSpPr>
          <p:cNvPr id="12" name="文本框 11">
            <a:extLst>
              <a:ext uri="{FF2B5EF4-FFF2-40B4-BE49-F238E27FC236}">
                <a16:creationId xmlns:a16="http://schemas.microsoft.com/office/drawing/2014/main" id="{D256367D-02FB-42D1-B154-8B590BCE3593}"/>
              </a:ext>
            </a:extLst>
          </p:cNvPr>
          <p:cNvSpPr txBox="1"/>
          <p:nvPr/>
        </p:nvSpPr>
        <p:spPr>
          <a:xfrm>
            <a:off x="831400" y="4060045"/>
            <a:ext cx="2118360" cy="400110"/>
          </a:xfrm>
          <a:prstGeom prst="rect">
            <a:avLst/>
          </a:prstGeom>
          <a:noFill/>
        </p:spPr>
        <p:txBody>
          <a:bodyPr wrap="square" rtlCol="0">
            <a:spAutoFit/>
          </a:bodyPr>
          <a:lstStyle/>
          <a:p>
            <a:r>
              <a:rPr lang="en-US" altLang="zh-CN" sz="2000" b="1" u="sng" dirty="0">
                <a:latin typeface="Comic Sans MS" panose="030F0702030302020204" pitchFamily="66" charset="0"/>
              </a:rPr>
              <a:t>Service Type B</a:t>
            </a:r>
            <a:endParaRPr lang="zh-CN" altLang="en-US" sz="2000" b="1" u="sng" dirty="0">
              <a:latin typeface="Comic Sans MS" panose="030F0702030302020204" pitchFamily="66" charset="0"/>
            </a:endParaRPr>
          </a:p>
        </p:txBody>
      </p:sp>
      <p:graphicFrame>
        <p:nvGraphicFramePr>
          <p:cNvPr id="3" name="图示 2">
            <a:extLst>
              <a:ext uri="{FF2B5EF4-FFF2-40B4-BE49-F238E27FC236}">
                <a16:creationId xmlns:a16="http://schemas.microsoft.com/office/drawing/2014/main" id="{6FA169BF-15B7-4816-9325-ACE02D9C5DAF}"/>
              </a:ext>
            </a:extLst>
          </p:cNvPr>
          <p:cNvGraphicFramePr/>
          <p:nvPr>
            <p:extLst>
              <p:ext uri="{D42A27DB-BD31-4B8C-83A1-F6EECF244321}">
                <p14:modId xmlns:p14="http://schemas.microsoft.com/office/powerpoint/2010/main" val="1477551501"/>
              </p:ext>
            </p:extLst>
          </p:nvPr>
        </p:nvGraphicFramePr>
        <p:xfrm>
          <a:off x="677334" y="5505270"/>
          <a:ext cx="11067626" cy="4001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a:extLst>
              <a:ext uri="{FF2B5EF4-FFF2-40B4-BE49-F238E27FC236}">
                <a16:creationId xmlns:a16="http://schemas.microsoft.com/office/drawing/2014/main" id="{5EBD71B2-5042-4A47-8445-B8CCF68E4C1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86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53A3F8DE-3492-49E9-9F11-02F566EC63C4}"/>
              </a:ext>
            </a:extLst>
          </p:cNvPr>
          <p:cNvSpPr>
            <a:spLocks noGrp="1"/>
          </p:cNvSpPr>
          <p:nvPr>
            <p:ph type="body" sz="quarter" idx="13"/>
          </p:nvPr>
        </p:nvSpPr>
        <p:spPr/>
        <p:txBody>
          <a:bodyPr/>
          <a:lstStyle/>
          <a:p>
            <a:r>
              <a:rPr lang="en-US" altLang="zh-CN" dirty="0">
                <a:latin typeface="Comic Sans MS" panose="030F0702030302020204" pitchFamily="66" charset="0"/>
              </a:rPr>
              <a:t>Dataset introduction</a:t>
            </a:r>
            <a:endParaRPr lang="zh-CN" altLang="en-US" dirty="0">
              <a:latin typeface="Comic Sans MS" panose="030F0702030302020204" pitchFamily="66" charset="0"/>
            </a:endParaRPr>
          </a:p>
        </p:txBody>
      </p:sp>
      <p:sp>
        <p:nvSpPr>
          <p:cNvPr id="4" name="灯片编号占位符 3">
            <a:extLst>
              <a:ext uri="{FF2B5EF4-FFF2-40B4-BE49-F238E27FC236}">
                <a16:creationId xmlns:a16="http://schemas.microsoft.com/office/drawing/2014/main" id="{2779CBBF-71A5-441D-A2F9-2EF94878F6CD}"/>
              </a:ext>
            </a:extLst>
          </p:cNvPr>
          <p:cNvSpPr>
            <a:spLocks noGrp="1"/>
          </p:cNvSpPr>
          <p:nvPr>
            <p:ph type="sldNum" sz="quarter" idx="12"/>
          </p:nvPr>
        </p:nvSpPr>
        <p:spPr/>
        <p:txBody>
          <a:bodyPr/>
          <a:lstStyle/>
          <a:p>
            <a:fld id="{C33509E8-EDB3-4BFB-9C63-B01D176D4351}" type="slidenum">
              <a:rPr lang="ko-KR" altLang="en-US" smtClean="0">
                <a:latin typeface="Comic Sans MS" panose="030F0702030302020204" pitchFamily="66" charset="0"/>
              </a:rPr>
              <a:pPr/>
              <a:t>10</a:t>
            </a:fld>
            <a:endParaRPr lang="ko-KR" altLang="en-US">
              <a:latin typeface="Comic Sans MS" panose="030F0702030302020204" pitchFamily="66" charset="0"/>
            </a:endParaRPr>
          </a:p>
        </p:txBody>
      </p:sp>
      <p:sp>
        <p:nvSpPr>
          <p:cNvPr id="5" name="日期占位符 4">
            <a:extLst>
              <a:ext uri="{FF2B5EF4-FFF2-40B4-BE49-F238E27FC236}">
                <a16:creationId xmlns:a16="http://schemas.microsoft.com/office/drawing/2014/main" id="{ED3FA472-A314-4DD2-B5D1-72D6A0A2CD96}"/>
              </a:ext>
            </a:extLst>
          </p:cNvPr>
          <p:cNvSpPr>
            <a:spLocks noGrp="1"/>
          </p:cNvSpPr>
          <p:nvPr>
            <p:ph type="dt" sz="half" idx="15"/>
          </p:nvPr>
        </p:nvSpPr>
        <p:spPr/>
        <p:txBody>
          <a:bodyPr/>
          <a:lstStyle/>
          <a:p>
            <a:fld id="{68CDBE00-B525-4EA4-A491-35D0BDEFF6F2}" type="datetime1">
              <a:rPr lang="zh-CN" altLang="en-US" smtClean="0">
                <a:latin typeface="Comic Sans MS" panose="030F0702030302020204" pitchFamily="66" charset="0"/>
              </a:rPr>
              <a:t>2020/12/13</a:t>
            </a:fld>
            <a:endParaRPr lang="zh-CN" altLang="en-US">
              <a:latin typeface="Comic Sans MS" panose="030F0702030302020204" pitchFamily="66" charset="0"/>
            </a:endParaRPr>
          </a:p>
        </p:txBody>
      </p:sp>
      <p:graphicFrame>
        <p:nvGraphicFramePr>
          <p:cNvPr id="3" name="图示 2">
            <a:extLst>
              <a:ext uri="{FF2B5EF4-FFF2-40B4-BE49-F238E27FC236}">
                <a16:creationId xmlns:a16="http://schemas.microsoft.com/office/drawing/2014/main" id="{D7C91E2C-C790-4F19-B4B6-913F9716BD24}"/>
              </a:ext>
            </a:extLst>
          </p:cNvPr>
          <p:cNvGraphicFramePr/>
          <p:nvPr>
            <p:extLst>
              <p:ext uri="{D42A27DB-BD31-4B8C-83A1-F6EECF244321}">
                <p14:modId xmlns:p14="http://schemas.microsoft.com/office/powerpoint/2010/main" val="1473372710"/>
              </p:ext>
            </p:extLst>
          </p:nvPr>
        </p:nvGraphicFramePr>
        <p:xfrm>
          <a:off x="148328" y="1373426"/>
          <a:ext cx="8396423" cy="1015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表格 8">
            <a:extLst>
              <a:ext uri="{FF2B5EF4-FFF2-40B4-BE49-F238E27FC236}">
                <a16:creationId xmlns:a16="http://schemas.microsoft.com/office/drawing/2014/main" id="{4FBA4113-25AB-4EAB-9DB7-DFAFA97F0331}"/>
              </a:ext>
            </a:extLst>
          </p:cNvPr>
          <p:cNvGraphicFramePr>
            <a:graphicFrameLocks noGrp="1"/>
          </p:cNvGraphicFramePr>
          <p:nvPr>
            <p:extLst>
              <p:ext uri="{D42A27DB-BD31-4B8C-83A1-F6EECF244321}">
                <p14:modId xmlns:p14="http://schemas.microsoft.com/office/powerpoint/2010/main" val="3344619045"/>
              </p:ext>
            </p:extLst>
          </p:nvPr>
        </p:nvGraphicFramePr>
        <p:xfrm>
          <a:off x="316323" y="2605460"/>
          <a:ext cx="11268420" cy="2641600"/>
        </p:xfrm>
        <a:graphic>
          <a:graphicData uri="http://schemas.openxmlformats.org/drawingml/2006/table">
            <a:tbl>
              <a:tblPr firstRow="1" bandRow="1">
                <a:tableStyleId>{5C22544A-7EE6-4342-B048-85BDC9FD1C3A}</a:tableStyleId>
              </a:tblPr>
              <a:tblGrid>
                <a:gridCol w="2170430">
                  <a:extLst>
                    <a:ext uri="{9D8B030D-6E8A-4147-A177-3AD203B41FA5}">
                      <a16:colId xmlns:a16="http://schemas.microsoft.com/office/drawing/2014/main" val="3507924843"/>
                    </a:ext>
                  </a:extLst>
                </a:gridCol>
                <a:gridCol w="1730648">
                  <a:extLst>
                    <a:ext uri="{9D8B030D-6E8A-4147-A177-3AD203B41FA5}">
                      <a16:colId xmlns:a16="http://schemas.microsoft.com/office/drawing/2014/main" val="1900554883"/>
                    </a:ext>
                  </a:extLst>
                </a:gridCol>
                <a:gridCol w="1875840">
                  <a:extLst>
                    <a:ext uri="{9D8B030D-6E8A-4147-A177-3AD203B41FA5}">
                      <a16:colId xmlns:a16="http://schemas.microsoft.com/office/drawing/2014/main" val="118558760"/>
                    </a:ext>
                  </a:extLst>
                </a:gridCol>
                <a:gridCol w="1185680">
                  <a:extLst>
                    <a:ext uri="{9D8B030D-6E8A-4147-A177-3AD203B41FA5}">
                      <a16:colId xmlns:a16="http://schemas.microsoft.com/office/drawing/2014/main" val="1472813035"/>
                    </a:ext>
                  </a:extLst>
                </a:gridCol>
                <a:gridCol w="2262909">
                  <a:extLst>
                    <a:ext uri="{9D8B030D-6E8A-4147-A177-3AD203B41FA5}">
                      <a16:colId xmlns:a16="http://schemas.microsoft.com/office/drawing/2014/main" val="1748739759"/>
                    </a:ext>
                  </a:extLst>
                </a:gridCol>
                <a:gridCol w="2042913">
                  <a:extLst>
                    <a:ext uri="{9D8B030D-6E8A-4147-A177-3AD203B41FA5}">
                      <a16:colId xmlns:a16="http://schemas.microsoft.com/office/drawing/2014/main" val="1963994213"/>
                    </a:ext>
                  </a:extLst>
                </a:gridCol>
              </a:tblGrid>
              <a:tr h="370840">
                <a:tc>
                  <a:txBody>
                    <a:bodyPr/>
                    <a:lstStyle/>
                    <a:p>
                      <a:pPr algn="ctr"/>
                      <a:r>
                        <a:rPr lang="en-US" altLang="zh-CN" sz="1600" b="0" i="0" u="none" strike="noStrike" kern="1200" baseline="0" dirty="0">
                          <a:solidFill>
                            <a:schemeClr val="lt1"/>
                          </a:solidFill>
                          <a:latin typeface="+mn-lt"/>
                          <a:ea typeface="+mn-ea"/>
                          <a:cs typeface="+mn-cs"/>
                        </a:rPr>
                        <a:t>Source of dataset</a:t>
                      </a:r>
                      <a:endParaRPr lang="zh-CN" altLang="en-US" sz="1600" dirty="0"/>
                    </a:p>
                  </a:txBody>
                  <a:tcPr/>
                </a:tc>
                <a:tc>
                  <a:txBody>
                    <a:bodyPr/>
                    <a:lstStyle/>
                    <a:p>
                      <a:pPr algn="ctr"/>
                      <a:r>
                        <a:rPr lang="en-US" altLang="zh-CN" sz="1600" b="0" i="0" u="none" strike="noStrike" kern="1200" baseline="0" dirty="0">
                          <a:solidFill>
                            <a:schemeClr val="lt1"/>
                          </a:solidFill>
                          <a:latin typeface="+mn-lt"/>
                          <a:ea typeface="+mn-ea"/>
                          <a:cs typeface="+mn-cs"/>
                        </a:rPr>
                        <a:t>Type of system</a:t>
                      </a:r>
                      <a:endParaRPr lang="zh-CN" altLang="en-US" sz="1600" dirty="0"/>
                    </a:p>
                  </a:txBody>
                  <a:tcPr/>
                </a:tc>
                <a:tc>
                  <a:txBody>
                    <a:bodyPr/>
                    <a:lstStyle/>
                    <a:p>
                      <a:pPr algn="ctr"/>
                      <a:r>
                        <a:rPr lang="en-US" altLang="zh-CN" sz="1600" b="0" i="0" u="none" strike="noStrike" kern="1200" baseline="0" dirty="0">
                          <a:solidFill>
                            <a:schemeClr val="lt1"/>
                          </a:solidFill>
                          <a:latin typeface="+mn-lt"/>
                          <a:ea typeface="+mn-ea"/>
                          <a:cs typeface="+mn-cs"/>
                        </a:rPr>
                        <a:t>Source of labels</a:t>
                      </a:r>
                      <a:endParaRPr lang="zh-CN" altLang="en-US" sz="1600" dirty="0"/>
                    </a:p>
                  </a:txBody>
                  <a:tcPr/>
                </a:tc>
                <a:tc>
                  <a:txBody>
                    <a:bodyPr/>
                    <a:lstStyle/>
                    <a:p>
                      <a:pPr algn="ctr"/>
                      <a:r>
                        <a:rPr lang="en-US" altLang="zh-CN" sz="1600" b="0" i="0" u="none" strike="noStrike" kern="1200" baseline="0" dirty="0">
                          <a:solidFill>
                            <a:schemeClr val="lt1"/>
                          </a:solidFill>
                          <a:latin typeface="+mn-lt"/>
                          <a:ea typeface="+mn-ea"/>
                          <a:cs typeface="+mn-cs"/>
                        </a:rPr>
                        <a:t># chunks</a:t>
                      </a:r>
                      <a:endParaRPr lang="zh-CN" altLang="en-US" sz="1600" dirty="0"/>
                    </a:p>
                  </a:txBody>
                  <a:tcPr/>
                </a:tc>
                <a:tc>
                  <a:txBody>
                    <a:bodyPr/>
                    <a:lstStyle/>
                    <a:p>
                      <a:pPr algn="ctr"/>
                      <a:r>
                        <a:rPr lang="en-US" altLang="zh-CN" sz="1600" b="0" i="0" u="none" strike="noStrike" kern="1200" baseline="0" dirty="0">
                          <a:solidFill>
                            <a:schemeClr val="lt1"/>
                          </a:solidFill>
                          <a:latin typeface="+mn-lt"/>
                          <a:ea typeface="+mn-ea"/>
                          <a:cs typeface="+mn-cs"/>
                        </a:rPr>
                        <a:t># anomalous chunks</a:t>
                      </a:r>
                      <a:endParaRPr lang="zh-CN" altLang="en-US" sz="1600" dirty="0"/>
                    </a:p>
                  </a:txBody>
                  <a:tcPr/>
                </a:tc>
                <a:tc>
                  <a:txBody>
                    <a:bodyPr/>
                    <a:lstStyle/>
                    <a:p>
                      <a:pPr algn="ctr"/>
                      <a:r>
                        <a:rPr lang="en-US" altLang="zh-CN" sz="1600" b="0" i="0" u="none" strike="noStrike" kern="1200" baseline="0" dirty="0">
                          <a:solidFill>
                            <a:schemeClr val="lt1"/>
                          </a:solidFill>
                          <a:latin typeface="+mn-lt"/>
                          <a:ea typeface="+mn-ea"/>
                          <a:cs typeface="+mn-cs"/>
                        </a:rPr>
                        <a:t># switches/log files</a:t>
                      </a:r>
                      <a:endParaRPr lang="zh-CN" altLang="en-US" sz="1600" dirty="0"/>
                    </a:p>
                  </a:txBody>
                  <a:tcPr/>
                </a:tc>
                <a:extLst>
                  <a:ext uri="{0D108BD9-81ED-4DB2-BD59-A6C34878D82A}">
                    <a16:rowId xmlns:a16="http://schemas.microsoft.com/office/drawing/2014/main" val="4198059020"/>
                  </a:ext>
                </a:extLst>
              </a:tr>
              <a:tr h="370840">
                <a:tc rowSpan="3">
                  <a:txBody>
                    <a:bodyPr/>
                    <a:lstStyle/>
                    <a:p>
                      <a:pPr algn="ctr"/>
                      <a:r>
                        <a:rPr lang="en-US" altLang="zh-CN" sz="1600" b="0" i="0" u="none" strike="noStrike" kern="1200" baseline="0" dirty="0">
                          <a:solidFill>
                            <a:schemeClr val="tx1"/>
                          </a:solidFill>
                          <a:latin typeface="+mn-lt"/>
                          <a:ea typeface="+mn-ea"/>
                          <a:cs typeface="+mn-cs"/>
                        </a:rPr>
                        <a:t>Switch</a:t>
                      </a:r>
                      <a:endParaRPr lang="zh-CN" altLang="en-US" sz="1600" b="0" i="0" u="none" strike="noStrike" kern="1200" baseline="0" dirty="0">
                        <a:solidFill>
                          <a:schemeClr val="tx1"/>
                        </a:solidFill>
                        <a:latin typeface="+mn-lt"/>
                        <a:ea typeface="+mn-ea"/>
                        <a:cs typeface="+mn-cs"/>
                      </a:endParaRPr>
                    </a:p>
                  </a:txBody>
                  <a:tcPr/>
                </a:tc>
                <a:tc>
                  <a:txBody>
                    <a:bodyPr/>
                    <a:lstStyle/>
                    <a:p>
                      <a:pPr algn="ctr"/>
                      <a:r>
                        <a:rPr lang="en-US" altLang="zh-CN" sz="1600" b="0" i="0" u="none" strike="noStrike" kern="1200" baseline="0" dirty="0">
                          <a:solidFill>
                            <a:schemeClr val="tx1"/>
                          </a:solidFill>
                          <a:latin typeface="+mn-lt"/>
                          <a:ea typeface="+mn-ea"/>
                          <a:cs typeface="+mn-cs"/>
                        </a:rPr>
                        <a:t>Type</a:t>
                      </a:r>
                      <a:r>
                        <a:rPr lang="en-US" altLang="zh-CN" sz="1600" b="0" i="0" u="none" strike="noStrike" kern="1200" baseline="0" dirty="0">
                          <a:solidFill>
                            <a:schemeClr val="dk1"/>
                          </a:solidFill>
                          <a:latin typeface="+mn-lt"/>
                          <a:ea typeface="+mn-ea"/>
                          <a:cs typeface="+mn-cs"/>
                        </a:rPr>
                        <a:t> A</a:t>
                      </a:r>
                      <a:endParaRPr lang="zh-CN" altLang="en-US" sz="1600" dirty="0"/>
                    </a:p>
                  </a:txBody>
                  <a:tcPr/>
                </a:tc>
                <a:tc rowSpan="3">
                  <a:txBody>
                    <a:bodyPr/>
                    <a:lstStyle/>
                    <a:p>
                      <a:pPr algn="ctr"/>
                      <a:r>
                        <a:rPr lang="en-US" altLang="zh-CN" sz="1600" b="0" i="0" u="none" strike="noStrike" kern="1200" baseline="0" dirty="0">
                          <a:solidFill>
                            <a:schemeClr val="dk1"/>
                          </a:solidFill>
                          <a:latin typeface="+mn-lt"/>
                          <a:ea typeface="+mn-ea"/>
                          <a:cs typeface="+mn-cs"/>
                        </a:rPr>
                        <a:t>Real-world anomalies</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2,345,646</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6,406</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22</a:t>
                      </a:r>
                      <a:endParaRPr lang="zh-CN" altLang="en-US" sz="1600" dirty="0"/>
                    </a:p>
                  </a:txBody>
                  <a:tcPr/>
                </a:tc>
                <a:extLst>
                  <a:ext uri="{0D108BD9-81ED-4DB2-BD59-A6C34878D82A}">
                    <a16:rowId xmlns:a16="http://schemas.microsoft.com/office/drawing/2014/main" val="1461915436"/>
                  </a:ext>
                </a:extLst>
              </a:tr>
              <a:tr h="370840">
                <a:tc vMerge="1">
                  <a:txBody>
                    <a:bodyPr/>
                    <a:lstStyle/>
                    <a:p>
                      <a:endParaRPr lang="zh-CN" altLang="en-US" dirty="0"/>
                    </a:p>
                  </a:txBody>
                  <a:tcPr/>
                </a:tc>
                <a:tc>
                  <a:txBody>
                    <a:bodyPr/>
                    <a:lstStyle/>
                    <a:p>
                      <a:pPr algn="ctr"/>
                      <a:r>
                        <a:rPr lang="en-US" altLang="zh-CN" sz="1600" b="0" i="0" u="none" strike="noStrike" kern="1200" baseline="0" dirty="0">
                          <a:solidFill>
                            <a:schemeClr val="dk1"/>
                          </a:solidFill>
                          <a:latin typeface="+mn-lt"/>
                          <a:ea typeface="+mn-ea"/>
                          <a:cs typeface="+mn-cs"/>
                        </a:rPr>
                        <a:t>Type B</a:t>
                      </a:r>
                      <a:endParaRPr lang="zh-CN" altLang="en-US" sz="1600" dirty="0"/>
                    </a:p>
                  </a:txBody>
                  <a:tcPr/>
                </a:tc>
                <a:tc vMerge="1">
                  <a:txBody>
                    <a:bodyPr/>
                    <a:lstStyle/>
                    <a:p>
                      <a:endParaRPr lang="zh-CN" altLang="en-US" sz="1800"/>
                    </a:p>
                  </a:txBody>
                  <a:tcPr/>
                </a:tc>
                <a:tc>
                  <a:txBody>
                    <a:bodyPr/>
                    <a:lstStyle/>
                    <a:p>
                      <a:pPr algn="ctr"/>
                      <a:r>
                        <a:rPr lang="en-US" altLang="zh-CN" sz="1600" b="0" i="0" u="none" strike="noStrike" kern="1200" baseline="0" dirty="0">
                          <a:solidFill>
                            <a:schemeClr val="dk1"/>
                          </a:solidFill>
                          <a:latin typeface="+mn-lt"/>
                          <a:ea typeface="+mn-ea"/>
                          <a:cs typeface="+mn-cs"/>
                        </a:rPr>
                        <a:t>49,946</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1,096</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14</a:t>
                      </a:r>
                      <a:endParaRPr lang="zh-CN" altLang="en-US" sz="1600" dirty="0"/>
                    </a:p>
                  </a:txBody>
                  <a:tcPr/>
                </a:tc>
                <a:extLst>
                  <a:ext uri="{0D108BD9-81ED-4DB2-BD59-A6C34878D82A}">
                    <a16:rowId xmlns:a16="http://schemas.microsoft.com/office/drawing/2014/main" val="289697486"/>
                  </a:ext>
                </a:extLst>
              </a:tr>
              <a:tr h="370840">
                <a:tc vMerge="1">
                  <a:txBody>
                    <a:bodyPr/>
                    <a:lstStyle/>
                    <a:p>
                      <a:endParaRPr lang="zh-CN" altLang="en-US" dirty="0"/>
                    </a:p>
                  </a:txBody>
                  <a:tcPr/>
                </a:tc>
                <a:tc>
                  <a:txBody>
                    <a:bodyPr/>
                    <a:lstStyle/>
                    <a:p>
                      <a:pPr algn="ctr"/>
                      <a:r>
                        <a:rPr lang="en-US" altLang="zh-CN" sz="1600" b="0" i="0" u="none" strike="noStrike" kern="1200" baseline="0" dirty="0">
                          <a:solidFill>
                            <a:schemeClr val="dk1"/>
                          </a:solidFill>
                          <a:latin typeface="+mn-lt"/>
                          <a:ea typeface="+mn-ea"/>
                          <a:cs typeface="+mn-cs"/>
                        </a:rPr>
                        <a:t>Type C</a:t>
                      </a:r>
                      <a:endParaRPr lang="zh-CN" altLang="en-US" sz="1600" dirty="0"/>
                    </a:p>
                  </a:txBody>
                  <a:tcPr/>
                </a:tc>
                <a:tc vMerge="1">
                  <a:txBody>
                    <a:bodyPr/>
                    <a:lstStyle/>
                    <a:p>
                      <a:endParaRPr lang="zh-CN" altLang="en-US" sz="1800" dirty="0"/>
                    </a:p>
                  </a:txBody>
                  <a:tcPr/>
                </a:tc>
                <a:tc>
                  <a:txBody>
                    <a:bodyPr/>
                    <a:lstStyle/>
                    <a:p>
                      <a:pPr algn="ctr"/>
                      <a:r>
                        <a:rPr lang="en-US" altLang="zh-CN" sz="1600" b="0" i="0" u="none" strike="noStrike" kern="1200" baseline="0" dirty="0">
                          <a:solidFill>
                            <a:schemeClr val="dk1"/>
                          </a:solidFill>
                          <a:latin typeface="+mn-lt"/>
                          <a:ea typeface="+mn-ea"/>
                          <a:cs typeface="+mn-cs"/>
                        </a:rPr>
                        <a:t>525,427</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4,939</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21</a:t>
                      </a:r>
                      <a:endParaRPr lang="zh-CN" altLang="en-US" sz="1600" dirty="0"/>
                    </a:p>
                  </a:txBody>
                  <a:tcPr/>
                </a:tc>
                <a:extLst>
                  <a:ext uri="{0D108BD9-81ED-4DB2-BD59-A6C34878D82A}">
                    <a16:rowId xmlns:a16="http://schemas.microsoft.com/office/drawing/2014/main" val="2637208667"/>
                  </a:ext>
                </a:extLst>
              </a:tr>
              <a:tr h="370840">
                <a:tc>
                  <a:txBody>
                    <a:bodyPr/>
                    <a:lstStyle/>
                    <a:p>
                      <a:pPr algn="ctr"/>
                      <a:r>
                        <a:rPr lang="en-US" altLang="zh-CN" sz="1600" b="0" i="0" u="none" strike="noStrike" kern="1200" baseline="0" dirty="0">
                          <a:solidFill>
                            <a:schemeClr val="dk1"/>
                          </a:solidFill>
                          <a:latin typeface="+mn-lt"/>
                          <a:ea typeface="+mn-ea"/>
                          <a:cs typeface="+mn-cs"/>
                        </a:rPr>
                        <a:t>Hadoop application</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PageRank &amp; </a:t>
                      </a:r>
                      <a:r>
                        <a:rPr lang="en-US" altLang="zh-CN" sz="1600" b="0" i="0" u="none" strike="noStrike" kern="1200" baseline="0" dirty="0" err="1">
                          <a:solidFill>
                            <a:schemeClr val="dk1"/>
                          </a:solidFill>
                          <a:latin typeface="+mn-lt"/>
                          <a:ea typeface="+mn-ea"/>
                          <a:cs typeface="+mn-cs"/>
                        </a:rPr>
                        <a:t>WordCount</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Manually injected</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121,878</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73,936</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1008</a:t>
                      </a:r>
                      <a:endParaRPr lang="zh-CN" altLang="en-US" sz="1600" dirty="0"/>
                    </a:p>
                  </a:txBody>
                  <a:tcPr/>
                </a:tc>
                <a:extLst>
                  <a:ext uri="{0D108BD9-81ED-4DB2-BD59-A6C34878D82A}">
                    <a16:rowId xmlns:a16="http://schemas.microsoft.com/office/drawing/2014/main" val="4185824970"/>
                  </a:ext>
                </a:extLst>
              </a:tr>
              <a:tr h="370840">
                <a:tc>
                  <a:txBody>
                    <a:bodyPr/>
                    <a:lstStyle/>
                    <a:p>
                      <a:pPr algn="ctr"/>
                      <a:r>
                        <a:rPr lang="en-US" altLang="zh-CN" sz="1600" b="0" i="0" u="none" strike="noStrike" kern="1200" baseline="0" dirty="0">
                          <a:solidFill>
                            <a:schemeClr val="dk1"/>
                          </a:solidFill>
                          <a:latin typeface="+mn-lt"/>
                          <a:ea typeface="+mn-ea"/>
                          <a:cs typeface="+mn-cs"/>
                        </a:rPr>
                        <a:t>Hadoop file system</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HDFS</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Real-world anomalies</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3,725,203</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108,024</a:t>
                      </a:r>
                      <a:endParaRPr lang="zh-CN" altLang="en-US" sz="1600" dirty="0"/>
                    </a:p>
                  </a:txBody>
                  <a:tcPr/>
                </a:tc>
                <a:tc>
                  <a:txBody>
                    <a:bodyPr/>
                    <a:lstStyle/>
                    <a:p>
                      <a:pPr algn="ctr"/>
                      <a:r>
                        <a:rPr lang="en-US" altLang="zh-CN" sz="1600" b="0" i="0" u="none" strike="noStrike" kern="1200" baseline="0" dirty="0">
                          <a:solidFill>
                            <a:schemeClr val="dk1"/>
                          </a:solidFill>
                          <a:latin typeface="+mn-lt"/>
                          <a:ea typeface="+mn-ea"/>
                          <a:cs typeface="+mn-cs"/>
                        </a:rPr>
                        <a:t>575,061</a:t>
                      </a:r>
                      <a:endParaRPr lang="zh-CN" altLang="en-US" sz="1600" dirty="0"/>
                    </a:p>
                  </a:txBody>
                  <a:tcPr/>
                </a:tc>
                <a:extLst>
                  <a:ext uri="{0D108BD9-81ED-4DB2-BD59-A6C34878D82A}">
                    <a16:rowId xmlns:a16="http://schemas.microsoft.com/office/drawing/2014/main" val="4051811130"/>
                  </a:ext>
                </a:extLst>
              </a:tr>
            </a:tbl>
          </a:graphicData>
        </a:graphic>
      </p:graphicFrame>
      <p:pic>
        <p:nvPicPr>
          <p:cNvPr id="6" name="Picture 2">
            <a:extLst>
              <a:ext uri="{FF2B5EF4-FFF2-40B4-BE49-F238E27FC236}">
                <a16:creationId xmlns:a16="http://schemas.microsoft.com/office/drawing/2014/main" id="{5556D6AB-BBC5-4011-8BE8-583401D12E5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74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62472DF6-69E0-46DF-A879-4308F6C29DF1}"/>
              </a:ext>
            </a:extLst>
          </p:cNvPr>
          <p:cNvSpPr>
            <a:spLocks noGrp="1"/>
          </p:cNvSpPr>
          <p:nvPr>
            <p:ph type="body" sz="quarter" idx="13"/>
          </p:nvPr>
        </p:nvSpPr>
        <p:spPr/>
        <p:txBody>
          <a:bodyPr/>
          <a:lstStyle/>
          <a:p>
            <a:r>
              <a:rPr lang="en-US" altLang="zh-CN" dirty="0">
                <a:latin typeface="Comic Sans MS" panose="030F0702030302020204" pitchFamily="66" charset="0"/>
              </a:rPr>
              <a:t>Overall Performance</a:t>
            </a:r>
            <a:endParaRPr lang="zh-CN" altLang="en-US" dirty="0">
              <a:latin typeface="Comic Sans MS" panose="030F0702030302020204" pitchFamily="66" charset="0"/>
            </a:endParaRPr>
          </a:p>
        </p:txBody>
      </p:sp>
      <p:sp>
        <p:nvSpPr>
          <p:cNvPr id="4" name="灯片编号占位符 3">
            <a:extLst>
              <a:ext uri="{FF2B5EF4-FFF2-40B4-BE49-F238E27FC236}">
                <a16:creationId xmlns:a16="http://schemas.microsoft.com/office/drawing/2014/main" id="{C46E59A3-1027-43D2-83DF-7A4B81289510}"/>
              </a:ext>
            </a:extLst>
          </p:cNvPr>
          <p:cNvSpPr>
            <a:spLocks noGrp="1"/>
          </p:cNvSpPr>
          <p:nvPr>
            <p:ph type="sldNum" sz="quarter" idx="12"/>
          </p:nvPr>
        </p:nvSpPr>
        <p:spPr/>
        <p:txBody>
          <a:bodyPr/>
          <a:lstStyle/>
          <a:p>
            <a:fld id="{C33509E8-EDB3-4BFB-9C63-B01D176D4351}" type="slidenum">
              <a:rPr lang="ko-KR" altLang="en-US" smtClean="0">
                <a:latin typeface="Comic Sans MS" panose="030F0702030302020204" pitchFamily="66" charset="0"/>
              </a:rPr>
              <a:pPr/>
              <a:t>11</a:t>
            </a:fld>
            <a:endParaRPr lang="ko-KR" altLang="en-US">
              <a:latin typeface="Comic Sans MS" panose="030F0702030302020204" pitchFamily="66" charset="0"/>
            </a:endParaRPr>
          </a:p>
        </p:txBody>
      </p:sp>
      <p:sp>
        <p:nvSpPr>
          <p:cNvPr id="5" name="日期占位符 4">
            <a:extLst>
              <a:ext uri="{FF2B5EF4-FFF2-40B4-BE49-F238E27FC236}">
                <a16:creationId xmlns:a16="http://schemas.microsoft.com/office/drawing/2014/main" id="{D0856B70-FF0C-4FBB-882D-6BCC6C9B3E9F}"/>
              </a:ext>
            </a:extLst>
          </p:cNvPr>
          <p:cNvSpPr>
            <a:spLocks noGrp="1"/>
          </p:cNvSpPr>
          <p:nvPr>
            <p:ph type="dt" sz="half" idx="15"/>
          </p:nvPr>
        </p:nvSpPr>
        <p:spPr/>
        <p:txBody>
          <a:bodyPr/>
          <a:lstStyle/>
          <a:p>
            <a:fld id="{9A1B97B6-9D65-43A8-A76D-81FE12A669DE}" type="datetime1">
              <a:rPr lang="zh-CN" altLang="en-US" smtClean="0">
                <a:latin typeface="Comic Sans MS" panose="030F0702030302020204" pitchFamily="66" charset="0"/>
              </a:rPr>
              <a:t>2020/12/13</a:t>
            </a:fld>
            <a:endParaRPr lang="zh-CN" altLang="en-US">
              <a:latin typeface="Comic Sans MS" panose="030F0702030302020204" pitchFamily="66" charset="0"/>
            </a:endParaRPr>
          </a:p>
        </p:txBody>
      </p:sp>
      <p:graphicFrame>
        <p:nvGraphicFramePr>
          <p:cNvPr id="3" name="图示 2">
            <a:extLst>
              <a:ext uri="{FF2B5EF4-FFF2-40B4-BE49-F238E27FC236}">
                <a16:creationId xmlns:a16="http://schemas.microsoft.com/office/drawing/2014/main" id="{366CF547-5046-4059-9C4A-739F09333853}"/>
              </a:ext>
            </a:extLst>
          </p:cNvPr>
          <p:cNvGraphicFramePr/>
          <p:nvPr>
            <p:extLst>
              <p:ext uri="{D42A27DB-BD31-4B8C-83A1-F6EECF244321}">
                <p14:modId xmlns:p14="http://schemas.microsoft.com/office/powerpoint/2010/main" val="1879606698"/>
              </p:ext>
            </p:extLst>
          </p:nvPr>
        </p:nvGraphicFramePr>
        <p:xfrm>
          <a:off x="409595" y="1487051"/>
          <a:ext cx="11372810"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矩形 8">
            <a:extLst>
              <a:ext uri="{FF2B5EF4-FFF2-40B4-BE49-F238E27FC236}">
                <a16:creationId xmlns:a16="http://schemas.microsoft.com/office/drawing/2014/main" id="{78524291-2DF1-4506-8039-26FF65423771}"/>
              </a:ext>
            </a:extLst>
          </p:cNvPr>
          <p:cNvSpPr/>
          <p:nvPr/>
        </p:nvSpPr>
        <p:spPr>
          <a:xfrm>
            <a:off x="901162" y="5534321"/>
            <a:ext cx="4886274" cy="338554"/>
          </a:xfrm>
          <a:prstGeom prst="rect">
            <a:avLst/>
          </a:prstGeom>
        </p:spPr>
        <p:txBody>
          <a:bodyPr wrap="none">
            <a:spAutoFit/>
          </a:bodyPr>
          <a:lstStyle/>
          <a:p>
            <a:r>
              <a:rPr lang="en-US" altLang="zh-CN" sz="1600" dirty="0">
                <a:latin typeface="Comic Sans MS" panose="030F0702030302020204" pitchFamily="66" charset="0"/>
                <a:cs typeface="Calibri" panose="020F0502020204030204" pitchFamily="34" charset="0"/>
              </a:rPr>
              <a:t>Switch log A -&gt; Switch log B </a:t>
            </a:r>
            <a:r>
              <a:rPr lang="en-US" altLang="zh-CN" sz="1600" dirty="0">
                <a:solidFill>
                  <a:srgbClr val="000000"/>
                </a:solidFill>
                <a:latin typeface="Comic Sans MS" panose="030F0702030302020204" pitchFamily="66" charset="0"/>
                <a:cs typeface="Calibri" panose="020F0502020204030204" pitchFamily="34" charset="0"/>
              </a:rPr>
              <a:t>accuracy comparison</a:t>
            </a:r>
            <a:endParaRPr lang="zh-CN" altLang="en-US" sz="1600" dirty="0">
              <a:latin typeface="Comic Sans MS" panose="030F0702030302020204" pitchFamily="66" charset="0"/>
            </a:endParaRPr>
          </a:p>
        </p:txBody>
      </p:sp>
      <p:pic>
        <p:nvPicPr>
          <p:cNvPr id="7" name="图片 6">
            <a:extLst>
              <a:ext uri="{FF2B5EF4-FFF2-40B4-BE49-F238E27FC236}">
                <a16:creationId xmlns:a16="http://schemas.microsoft.com/office/drawing/2014/main" id="{8A016BDD-F2DD-4A9B-A2CA-26DA88014B21}"/>
              </a:ext>
            </a:extLst>
          </p:cNvPr>
          <p:cNvPicPr>
            <a:picLocks noChangeAspect="1"/>
          </p:cNvPicPr>
          <p:nvPr/>
        </p:nvPicPr>
        <p:blipFill>
          <a:blip r:embed="rId8"/>
          <a:stretch>
            <a:fillRect/>
          </a:stretch>
        </p:blipFill>
        <p:spPr>
          <a:xfrm>
            <a:off x="610932" y="2085775"/>
            <a:ext cx="5176504" cy="3443722"/>
          </a:xfrm>
          <a:prstGeom prst="rect">
            <a:avLst/>
          </a:prstGeom>
        </p:spPr>
      </p:pic>
      <p:pic>
        <p:nvPicPr>
          <p:cNvPr id="10" name="图片 9">
            <a:extLst>
              <a:ext uri="{FF2B5EF4-FFF2-40B4-BE49-F238E27FC236}">
                <a16:creationId xmlns:a16="http://schemas.microsoft.com/office/drawing/2014/main" id="{FE3ADEC5-1298-49C5-B2F1-4BA5740667FD}"/>
              </a:ext>
            </a:extLst>
          </p:cNvPr>
          <p:cNvPicPr>
            <a:picLocks noChangeAspect="1"/>
          </p:cNvPicPr>
          <p:nvPr/>
        </p:nvPicPr>
        <p:blipFill>
          <a:blip r:embed="rId9"/>
          <a:stretch>
            <a:fillRect/>
          </a:stretch>
        </p:blipFill>
        <p:spPr>
          <a:xfrm>
            <a:off x="6096000" y="2181960"/>
            <a:ext cx="5259236" cy="3448058"/>
          </a:xfrm>
          <a:prstGeom prst="rect">
            <a:avLst/>
          </a:prstGeom>
        </p:spPr>
      </p:pic>
      <p:sp>
        <p:nvSpPr>
          <p:cNvPr id="16" name="矩形 15">
            <a:extLst>
              <a:ext uri="{FF2B5EF4-FFF2-40B4-BE49-F238E27FC236}">
                <a16:creationId xmlns:a16="http://schemas.microsoft.com/office/drawing/2014/main" id="{AE8FC5E1-0E42-4BA4-9173-A054BB223CA7}"/>
              </a:ext>
            </a:extLst>
          </p:cNvPr>
          <p:cNvSpPr/>
          <p:nvPr/>
        </p:nvSpPr>
        <p:spPr>
          <a:xfrm>
            <a:off x="6404566" y="5534321"/>
            <a:ext cx="4859022" cy="338554"/>
          </a:xfrm>
          <a:prstGeom prst="rect">
            <a:avLst/>
          </a:prstGeom>
        </p:spPr>
        <p:txBody>
          <a:bodyPr wrap="none">
            <a:spAutoFit/>
          </a:bodyPr>
          <a:lstStyle/>
          <a:p>
            <a:r>
              <a:rPr lang="en-US" altLang="zh-CN" sz="1600" dirty="0">
                <a:latin typeface="Comic Sans MS" panose="030F0702030302020204" pitchFamily="66" charset="0"/>
                <a:cs typeface="Calibri" panose="020F0502020204030204" pitchFamily="34" charset="0"/>
              </a:rPr>
              <a:t>Switch log C -&gt; Switch log B </a:t>
            </a:r>
            <a:r>
              <a:rPr lang="en-US" altLang="zh-CN" sz="1600" dirty="0">
                <a:solidFill>
                  <a:srgbClr val="000000"/>
                </a:solidFill>
                <a:latin typeface="Comic Sans MS" panose="030F0702030302020204" pitchFamily="66" charset="0"/>
                <a:cs typeface="Calibri" panose="020F0502020204030204" pitchFamily="34" charset="0"/>
              </a:rPr>
              <a:t>accuracy comparison</a:t>
            </a:r>
            <a:endParaRPr lang="zh-CN" altLang="en-US" sz="1600" dirty="0">
              <a:latin typeface="Comic Sans MS" panose="030F0702030302020204" pitchFamily="66" charset="0"/>
            </a:endParaRPr>
          </a:p>
        </p:txBody>
      </p:sp>
      <p:pic>
        <p:nvPicPr>
          <p:cNvPr id="6" name="Picture 2">
            <a:extLst>
              <a:ext uri="{FF2B5EF4-FFF2-40B4-BE49-F238E27FC236}">
                <a16:creationId xmlns:a16="http://schemas.microsoft.com/office/drawing/2014/main" id="{A3D8CD1C-7F79-48DB-A71F-8904A12A037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4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4646ECA4-B578-4B97-A9ED-239E773D5D50}"/>
              </a:ext>
            </a:extLst>
          </p:cNvPr>
          <p:cNvSpPr>
            <a:spLocks noGrp="1"/>
          </p:cNvSpPr>
          <p:nvPr>
            <p:ph type="body" sz="quarter" idx="13"/>
          </p:nvPr>
        </p:nvSpPr>
        <p:spPr/>
        <p:txBody>
          <a:bodyPr/>
          <a:lstStyle/>
          <a:p>
            <a:r>
              <a:rPr lang="en-US" altLang="zh-CN" dirty="0">
                <a:latin typeface="Comic Sans MS" panose="030F0702030302020204" pitchFamily="66" charset="0"/>
              </a:rPr>
              <a:t>Overall Performance</a:t>
            </a:r>
            <a:endParaRPr lang="zh-CN" altLang="en-US" dirty="0">
              <a:latin typeface="Comic Sans MS" panose="030F0702030302020204" pitchFamily="66" charset="0"/>
            </a:endParaRPr>
          </a:p>
          <a:p>
            <a:endParaRPr lang="zh-CN" altLang="en-US" dirty="0"/>
          </a:p>
        </p:txBody>
      </p:sp>
      <p:sp>
        <p:nvSpPr>
          <p:cNvPr id="4" name="灯片编号占位符 3">
            <a:extLst>
              <a:ext uri="{FF2B5EF4-FFF2-40B4-BE49-F238E27FC236}">
                <a16:creationId xmlns:a16="http://schemas.microsoft.com/office/drawing/2014/main" id="{FC89A5CB-DA47-4453-A9F2-5FA0F72BD0FB}"/>
              </a:ext>
            </a:extLst>
          </p:cNvPr>
          <p:cNvSpPr>
            <a:spLocks noGrp="1"/>
          </p:cNvSpPr>
          <p:nvPr>
            <p:ph type="sldNum" sz="quarter" idx="12"/>
          </p:nvPr>
        </p:nvSpPr>
        <p:spPr/>
        <p:txBody>
          <a:bodyPr/>
          <a:lstStyle/>
          <a:p>
            <a:fld id="{C33509E8-EDB3-4BFB-9C63-B01D176D4351}" type="slidenum">
              <a:rPr lang="ko-KR" altLang="en-US" smtClean="0"/>
              <a:pPr/>
              <a:t>12</a:t>
            </a:fld>
            <a:endParaRPr lang="ko-KR" altLang="en-US"/>
          </a:p>
        </p:txBody>
      </p:sp>
      <p:sp>
        <p:nvSpPr>
          <p:cNvPr id="5" name="日期占位符 4">
            <a:extLst>
              <a:ext uri="{FF2B5EF4-FFF2-40B4-BE49-F238E27FC236}">
                <a16:creationId xmlns:a16="http://schemas.microsoft.com/office/drawing/2014/main" id="{0F49DC47-D254-41CF-AFFF-0FB92867E376}"/>
              </a:ext>
            </a:extLst>
          </p:cNvPr>
          <p:cNvSpPr>
            <a:spLocks noGrp="1"/>
          </p:cNvSpPr>
          <p:nvPr>
            <p:ph type="dt" sz="half" idx="15"/>
          </p:nvPr>
        </p:nvSpPr>
        <p:spPr/>
        <p:txBody>
          <a:bodyPr/>
          <a:lstStyle/>
          <a:p>
            <a:fld id="{C33B5D13-0B9E-4C22-8921-3079DBE1A305}" type="datetime1">
              <a:rPr lang="zh-CN" altLang="en-US" smtClean="0"/>
              <a:t>2020/12/13</a:t>
            </a:fld>
            <a:endParaRPr lang="zh-CN" altLang="en-US"/>
          </a:p>
        </p:txBody>
      </p:sp>
      <p:graphicFrame>
        <p:nvGraphicFramePr>
          <p:cNvPr id="3" name="图示 2">
            <a:extLst>
              <a:ext uri="{FF2B5EF4-FFF2-40B4-BE49-F238E27FC236}">
                <a16:creationId xmlns:a16="http://schemas.microsoft.com/office/drawing/2014/main" id="{EAEDB23F-54E4-4128-9484-B24ADABEA814}"/>
              </a:ext>
            </a:extLst>
          </p:cNvPr>
          <p:cNvGraphicFramePr/>
          <p:nvPr>
            <p:extLst>
              <p:ext uri="{D42A27DB-BD31-4B8C-83A1-F6EECF244321}">
                <p14:modId xmlns:p14="http://schemas.microsoft.com/office/powerpoint/2010/main" val="3883756615"/>
              </p:ext>
            </p:extLst>
          </p:nvPr>
        </p:nvGraphicFramePr>
        <p:xfrm>
          <a:off x="450376" y="1608422"/>
          <a:ext cx="10113724"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图片 7">
            <a:extLst>
              <a:ext uri="{FF2B5EF4-FFF2-40B4-BE49-F238E27FC236}">
                <a16:creationId xmlns:a16="http://schemas.microsoft.com/office/drawing/2014/main" id="{A85FFD17-46EE-40DA-8D23-EF66417B46E8}"/>
              </a:ext>
            </a:extLst>
          </p:cNvPr>
          <p:cNvPicPr>
            <a:picLocks noChangeAspect="1"/>
          </p:cNvPicPr>
          <p:nvPr/>
        </p:nvPicPr>
        <p:blipFill>
          <a:blip r:embed="rId8"/>
          <a:stretch>
            <a:fillRect/>
          </a:stretch>
        </p:blipFill>
        <p:spPr>
          <a:xfrm>
            <a:off x="424370" y="2183616"/>
            <a:ext cx="5283703" cy="3484014"/>
          </a:xfrm>
          <a:prstGeom prst="rect">
            <a:avLst/>
          </a:prstGeom>
        </p:spPr>
      </p:pic>
      <p:pic>
        <p:nvPicPr>
          <p:cNvPr id="9" name="图片 8">
            <a:extLst>
              <a:ext uri="{FF2B5EF4-FFF2-40B4-BE49-F238E27FC236}">
                <a16:creationId xmlns:a16="http://schemas.microsoft.com/office/drawing/2014/main" id="{A03B6479-93B0-4D1D-B905-4A414B262EFA}"/>
              </a:ext>
            </a:extLst>
          </p:cNvPr>
          <p:cNvPicPr>
            <a:picLocks noChangeAspect="1"/>
          </p:cNvPicPr>
          <p:nvPr/>
        </p:nvPicPr>
        <p:blipFill>
          <a:blip r:embed="rId9"/>
          <a:stretch>
            <a:fillRect/>
          </a:stretch>
        </p:blipFill>
        <p:spPr>
          <a:xfrm>
            <a:off x="6326911" y="2394333"/>
            <a:ext cx="5110425" cy="3273296"/>
          </a:xfrm>
          <a:prstGeom prst="rect">
            <a:avLst/>
          </a:prstGeom>
        </p:spPr>
      </p:pic>
      <p:sp>
        <p:nvSpPr>
          <p:cNvPr id="10" name="矩形 9">
            <a:extLst>
              <a:ext uri="{FF2B5EF4-FFF2-40B4-BE49-F238E27FC236}">
                <a16:creationId xmlns:a16="http://schemas.microsoft.com/office/drawing/2014/main" id="{605C9F27-29FC-4A6D-8885-E031B20D5421}"/>
              </a:ext>
            </a:extLst>
          </p:cNvPr>
          <p:cNvSpPr/>
          <p:nvPr/>
        </p:nvSpPr>
        <p:spPr>
          <a:xfrm>
            <a:off x="838200" y="5667629"/>
            <a:ext cx="4886274" cy="338554"/>
          </a:xfrm>
          <a:prstGeom prst="rect">
            <a:avLst/>
          </a:prstGeom>
        </p:spPr>
        <p:txBody>
          <a:bodyPr wrap="none">
            <a:spAutoFit/>
          </a:bodyPr>
          <a:lstStyle/>
          <a:p>
            <a:r>
              <a:rPr lang="en-US" altLang="zh-CN" sz="1600" dirty="0">
                <a:latin typeface="Comic Sans MS" panose="030F0702030302020204" pitchFamily="66" charset="0"/>
                <a:cs typeface="Calibri" panose="020F0502020204030204" pitchFamily="34" charset="0"/>
              </a:rPr>
              <a:t>Switch log A -&gt; Switch log B </a:t>
            </a:r>
            <a:r>
              <a:rPr lang="en-US" altLang="zh-CN" sz="1600" dirty="0">
                <a:solidFill>
                  <a:srgbClr val="000000"/>
                </a:solidFill>
                <a:latin typeface="Comic Sans MS" panose="030F0702030302020204" pitchFamily="66" charset="0"/>
                <a:cs typeface="Calibri" panose="020F0502020204030204" pitchFamily="34" charset="0"/>
              </a:rPr>
              <a:t>accuracy comparison</a:t>
            </a:r>
            <a:endParaRPr lang="zh-CN" altLang="en-US" sz="1600" dirty="0">
              <a:latin typeface="Comic Sans MS" panose="030F0702030302020204" pitchFamily="66" charset="0"/>
            </a:endParaRPr>
          </a:p>
        </p:txBody>
      </p:sp>
      <p:sp>
        <p:nvSpPr>
          <p:cNvPr id="11" name="矩形 10">
            <a:extLst>
              <a:ext uri="{FF2B5EF4-FFF2-40B4-BE49-F238E27FC236}">
                <a16:creationId xmlns:a16="http://schemas.microsoft.com/office/drawing/2014/main" id="{586067F8-56D7-4E1E-AF67-42DA822D9839}"/>
              </a:ext>
            </a:extLst>
          </p:cNvPr>
          <p:cNvSpPr/>
          <p:nvPr/>
        </p:nvSpPr>
        <p:spPr>
          <a:xfrm>
            <a:off x="6578314" y="5667629"/>
            <a:ext cx="4859022" cy="338554"/>
          </a:xfrm>
          <a:prstGeom prst="rect">
            <a:avLst/>
          </a:prstGeom>
        </p:spPr>
        <p:txBody>
          <a:bodyPr wrap="none">
            <a:spAutoFit/>
          </a:bodyPr>
          <a:lstStyle/>
          <a:p>
            <a:r>
              <a:rPr lang="en-US" altLang="zh-CN" sz="1600" dirty="0">
                <a:latin typeface="Comic Sans MS" panose="030F0702030302020204" pitchFamily="66" charset="0"/>
                <a:cs typeface="Calibri" panose="020F0502020204030204" pitchFamily="34" charset="0"/>
              </a:rPr>
              <a:t>Switch log C -&gt; Switch log B </a:t>
            </a:r>
            <a:r>
              <a:rPr lang="en-US" altLang="zh-CN" sz="1600" dirty="0">
                <a:solidFill>
                  <a:srgbClr val="000000"/>
                </a:solidFill>
                <a:latin typeface="Comic Sans MS" panose="030F0702030302020204" pitchFamily="66" charset="0"/>
                <a:cs typeface="Calibri" panose="020F0502020204030204" pitchFamily="34" charset="0"/>
              </a:rPr>
              <a:t>accuracy comparison</a:t>
            </a:r>
            <a:endParaRPr lang="zh-CN" altLang="en-US" sz="1600" dirty="0">
              <a:latin typeface="Comic Sans MS" panose="030F0702030302020204" pitchFamily="66" charset="0"/>
            </a:endParaRPr>
          </a:p>
        </p:txBody>
      </p:sp>
      <p:pic>
        <p:nvPicPr>
          <p:cNvPr id="6" name="Picture 2">
            <a:extLst>
              <a:ext uri="{FF2B5EF4-FFF2-40B4-BE49-F238E27FC236}">
                <a16:creationId xmlns:a16="http://schemas.microsoft.com/office/drawing/2014/main" id="{0124253A-889D-49AA-9BC7-2CE093048CA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90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5D58DE3C-3745-4282-B290-45A09DF0C3EB}"/>
              </a:ext>
            </a:extLst>
          </p:cNvPr>
          <p:cNvSpPr>
            <a:spLocks noGrp="1"/>
          </p:cNvSpPr>
          <p:nvPr>
            <p:ph type="body" sz="quarter" idx="13"/>
          </p:nvPr>
        </p:nvSpPr>
        <p:spPr/>
        <p:txBody>
          <a:bodyPr/>
          <a:lstStyle/>
          <a:p>
            <a:endParaRPr lang="zh-CN" altLang="en-US" dirty="0"/>
          </a:p>
        </p:txBody>
      </p:sp>
      <p:sp>
        <p:nvSpPr>
          <p:cNvPr id="3" name="文本占位符 2">
            <a:extLst>
              <a:ext uri="{FF2B5EF4-FFF2-40B4-BE49-F238E27FC236}">
                <a16:creationId xmlns:a16="http://schemas.microsoft.com/office/drawing/2014/main" id="{C86DC7A9-F72C-4EFF-B67E-115E5E5F2169}"/>
              </a:ext>
            </a:extLst>
          </p:cNvPr>
          <p:cNvSpPr>
            <a:spLocks noGrp="1"/>
          </p:cNvSpPr>
          <p:nvPr>
            <p:ph type="body" sz="quarter" idx="14"/>
          </p:nvPr>
        </p:nvSpPr>
        <p:spPr/>
        <p:txBody>
          <a:bodyPr/>
          <a:lstStyle/>
          <a:p>
            <a:endParaRPr lang="zh-CN" altLang="en-US"/>
          </a:p>
        </p:txBody>
      </p:sp>
      <p:sp>
        <p:nvSpPr>
          <p:cNvPr id="4" name="灯片编号占位符 3">
            <a:extLst>
              <a:ext uri="{FF2B5EF4-FFF2-40B4-BE49-F238E27FC236}">
                <a16:creationId xmlns:a16="http://schemas.microsoft.com/office/drawing/2014/main" id="{A831C3A2-F0E0-4A03-8A46-27A86D46203B}"/>
              </a:ext>
            </a:extLst>
          </p:cNvPr>
          <p:cNvSpPr>
            <a:spLocks noGrp="1"/>
          </p:cNvSpPr>
          <p:nvPr>
            <p:ph type="sldNum" sz="quarter" idx="12"/>
          </p:nvPr>
        </p:nvSpPr>
        <p:spPr/>
        <p:txBody>
          <a:bodyPr/>
          <a:lstStyle/>
          <a:p>
            <a:fld id="{C33509E8-EDB3-4BFB-9C63-B01D176D4351}" type="slidenum">
              <a:rPr lang="ko-KR" altLang="en-US" smtClean="0"/>
              <a:pPr/>
              <a:t>2</a:t>
            </a:fld>
            <a:endParaRPr lang="ko-KR" altLang="en-US"/>
          </a:p>
        </p:txBody>
      </p:sp>
      <p:sp>
        <p:nvSpPr>
          <p:cNvPr id="5" name="日期占位符 4">
            <a:extLst>
              <a:ext uri="{FF2B5EF4-FFF2-40B4-BE49-F238E27FC236}">
                <a16:creationId xmlns:a16="http://schemas.microsoft.com/office/drawing/2014/main" id="{60F79ADB-7C2D-440B-B5E4-A62FAA709FEA}"/>
              </a:ext>
            </a:extLst>
          </p:cNvPr>
          <p:cNvSpPr>
            <a:spLocks noGrp="1"/>
          </p:cNvSpPr>
          <p:nvPr>
            <p:ph type="dt" sz="half" idx="15"/>
          </p:nvPr>
        </p:nvSpPr>
        <p:spPr/>
        <p:txBody>
          <a:bodyPr/>
          <a:lstStyle/>
          <a:p>
            <a:fld id="{40B0BF4E-2B6F-42D2-9A06-33685C744857}" type="datetime1">
              <a:rPr lang="zh-CN" altLang="en-US" smtClean="0"/>
              <a:t>2020/12/13</a:t>
            </a:fld>
            <a:endParaRPr lang="zh-CN" altLang="en-US"/>
          </a:p>
        </p:txBody>
      </p:sp>
      <p:graphicFrame>
        <p:nvGraphicFramePr>
          <p:cNvPr id="6" name="图示 5">
            <a:extLst>
              <a:ext uri="{FF2B5EF4-FFF2-40B4-BE49-F238E27FC236}">
                <a16:creationId xmlns:a16="http://schemas.microsoft.com/office/drawing/2014/main" id="{AB27D237-EB93-495B-BB85-B9770DFCB255}"/>
              </a:ext>
            </a:extLst>
          </p:cNvPr>
          <p:cNvGraphicFramePr/>
          <p:nvPr>
            <p:extLst>
              <p:ext uri="{D42A27DB-BD31-4B8C-83A1-F6EECF244321}">
                <p14:modId xmlns:p14="http://schemas.microsoft.com/office/powerpoint/2010/main" val="1284836950"/>
              </p:ext>
            </p:extLst>
          </p:nvPr>
        </p:nvGraphicFramePr>
        <p:xfrm>
          <a:off x="1010068" y="2879380"/>
          <a:ext cx="10171863" cy="1077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a:extLst>
              <a:ext uri="{FF2B5EF4-FFF2-40B4-BE49-F238E27FC236}">
                <a16:creationId xmlns:a16="http://schemas.microsoft.com/office/drawing/2014/main" id="{5607D5C3-140A-4715-BD75-869510FC339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65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22493122-5E5C-4A6F-BF41-D8492B8A199A}"/>
              </a:ext>
            </a:extLst>
          </p:cNvPr>
          <p:cNvSpPr>
            <a:spLocks noGrp="1"/>
          </p:cNvSpPr>
          <p:nvPr>
            <p:ph type="body" sz="quarter" idx="13"/>
          </p:nvPr>
        </p:nvSpPr>
        <p:spPr/>
        <p:txBody>
          <a:bodyPr/>
          <a:lstStyle/>
          <a:p>
            <a:r>
              <a:rPr lang="en-US" altLang="zh-CN" dirty="0">
                <a:latin typeface="Comic Sans MS" panose="030F0702030302020204" pitchFamily="66" charset="0"/>
              </a:rPr>
              <a:t>Challenges</a:t>
            </a:r>
          </a:p>
          <a:p>
            <a:endParaRPr lang="zh-CN" altLang="en-US" dirty="0"/>
          </a:p>
        </p:txBody>
      </p:sp>
      <p:sp>
        <p:nvSpPr>
          <p:cNvPr id="4" name="灯片编号占位符 3">
            <a:extLst>
              <a:ext uri="{FF2B5EF4-FFF2-40B4-BE49-F238E27FC236}">
                <a16:creationId xmlns:a16="http://schemas.microsoft.com/office/drawing/2014/main" id="{5961CBAB-23D2-415C-B095-656A83431FC1}"/>
              </a:ext>
            </a:extLst>
          </p:cNvPr>
          <p:cNvSpPr>
            <a:spLocks noGrp="1"/>
          </p:cNvSpPr>
          <p:nvPr>
            <p:ph type="sldNum" sz="quarter" idx="12"/>
          </p:nvPr>
        </p:nvSpPr>
        <p:spPr/>
        <p:txBody>
          <a:bodyPr/>
          <a:lstStyle/>
          <a:p>
            <a:fld id="{C33509E8-EDB3-4BFB-9C63-B01D176D4351}" type="slidenum">
              <a:rPr lang="ko-KR" altLang="en-US" smtClean="0"/>
              <a:pPr/>
              <a:t>3</a:t>
            </a:fld>
            <a:endParaRPr lang="ko-KR" altLang="en-US"/>
          </a:p>
        </p:txBody>
      </p:sp>
      <p:sp>
        <p:nvSpPr>
          <p:cNvPr id="5" name="日期占位符 4">
            <a:extLst>
              <a:ext uri="{FF2B5EF4-FFF2-40B4-BE49-F238E27FC236}">
                <a16:creationId xmlns:a16="http://schemas.microsoft.com/office/drawing/2014/main" id="{DE0BFAB0-122B-403D-96CF-120543167BFC}"/>
              </a:ext>
            </a:extLst>
          </p:cNvPr>
          <p:cNvSpPr>
            <a:spLocks noGrp="1"/>
          </p:cNvSpPr>
          <p:nvPr>
            <p:ph type="dt" sz="half" idx="15"/>
          </p:nvPr>
        </p:nvSpPr>
        <p:spPr/>
        <p:txBody>
          <a:bodyPr/>
          <a:lstStyle/>
          <a:p>
            <a:fld id="{E61E1263-1175-4057-87D1-769241EBBAE3}" type="datetime1">
              <a:rPr lang="zh-CN" altLang="en-US" smtClean="0"/>
              <a:t>2020/12/13</a:t>
            </a:fld>
            <a:endParaRPr lang="zh-CN" altLang="en-US"/>
          </a:p>
        </p:txBody>
      </p:sp>
      <p:graphicFrame>
        <p:nvGraphicFramePr>
          <p:cNvPr id="6" name="图示 5">
            <a:extLst>
              <a:ext uri="{FF2B5EF4-FFF2-40B4-BE49-F238E27FC236}">
                <a16:creationId xmlns:a16="http://schemas.microsoft.com/office/drawing/2014/main" id="{3F6C0D51-FB21-431C-A3BE-63E5951F9839}"/>
              </a:ext>
            </a:extLst>
          </p:cNvPr>
          <p:cNvGraphicFramePr/>
          <p:nvPr>
            <p:extLst>
              <p:ext uri="{D42A27DB-BD31-4B8C-83A1-F6EECF244321}">
                <p14:modId xmlns:p14="http://schemas.microsoft.com/office/powerpoint/2010/main" val="3274872065"/>
              </p:ext>
            </p:extLst>
          </p:nvPr>
        </p:nvGraphicFramePr>
        <p:xfrm>
          <a:off x="838200" y="1521544"/>
          <a:ext cx="8474579" cy="461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图片 2">
            <a:extLst>
              <a:ext uri="{FF2B5EF4-FFF2-40B4-BE49-F238E27FC236}">
                <a16:creationId xmlns:a16="http://schemas.microsoft.com/office/drawing/2014/main" id="{E048984D-5D7A-4D67-938C-C7467B908E72}"/>
              </a:ext>
            </a:extLst>
          </p:cNvPr>
          <p:cNvPicPr>
            <a:picLocks noChangeAspect="1"/>
          </p:cNvPicPr>
          <p:nvPr/>
        </p:nvPicPr>
        <p:blipFill>
          <a:blip r:embed="rId8"/>
          <a:stretch>
            <a:fillRect/>
          </a:stretch>
        </p:blipFill>
        <p:spPr>
          <a:xfrm>
            <a:off x="3878288" y="2059668"/>
            <a:ext cx="6278882" cy="4042166"/>
          </a:xfrm>
          <a:prstGeom prst="rect">
            <a:avLst/>
          </a:prstGeom>
        </p:spPr>
      </p:pic>
      <p:sp>
        <p:nvSpPr>
          <p:cNvPr id="7" name="文本框 6">
            <a:extLst>
              <a:ext uri="{FF2B5EF4-FFF2-40B4-BE49-F238E27FC236}">
                <a16:creationId xmlns:a16="http://schemas.microsoft.com/office/drawing/2014/main" id="{33E878CF-BAEF-47E1-8484-591C08FA305B}"/>
              </a:ext>
            </a:extLst>
          </p:cNvPr>
          <p:cNvSpPr txBox="1"/>
          <p:nvPr/>
        </p:nvSpPr>
        <p:spPr>
          <a:xfrm>
            <a:off x="1254733" y="2963994"/>
            <a:ext cx="2118360" cy="400110"/>
          </a:xfrm>
          <a:prstGeom prst="rect">
            <a:avLst/>
          </a:prstGeom>
          <a:noFill/>
        </p:spPr>
        <p:txBody>
          <a:bodyPr wrap="square" rtlCol="0">
            <a:spAutoFit/>
          </a:bodyPr>
          <a:lstStyle/>
          <a:p>
            <a:r>
              <a:rPr lang="en-US" altLang="zh-CN" sz="2000" b="1" u="sng" dirty="0">
                <a:latin typeface="Comic Sans MS" panose="030F0702030302020204" pitchFamily="66" charset="0"/>
              </a:rPr>
              <a:t>Service Type A</a:t>
            </a:r>
            <a:endParaRPr lang="zh-CN" altLang="en-US" sz="2000" b="1" u="sng" dirty="0">
              <a:latin typeface="Comic Sans MS" panose="030F0702030302020204" pitchFamily="66" charset="0"/>
            </a:endParaRPr>
          </a:p>
        </p:txBody>
      </p:sp>
      <p:sp>
        <p:nvSpPr>
          <p:cNvPr id="9" name="文本框 8">
            <a:extLst>
              <a:ext uri="{FF2B5EF4-FFF2-40B4-BE49-F238E27FC236}">
                <a16:creationId xmlns:a16="http://schemas.microsoft.com/office/drawing/2014/main" id="{525F584B-2BED-46C0-A48F-3BDB8321ABCC}"/>
              </a:ext>
            </a:extLst>
          </p:cNvPr>
          <p:cNvSpPr txBox="1"/>
          <p:nvPr/>
        </p:nvSpPr>
        <p:spPr>
          <a:xfrm>
            <a:off x="1254733" y="4874792"/>
            <a:ext cx="2118360" cy="400110"/>
          </a:xfrm>
          <a:prstGeom prst="rect">
            <a:avLst/>
          </a:prstGeom>
          <a:noFill/>
        </p:spPr>
        <p:txBody>
          <a:bodyPr wrap="square" rtlCol="0">
            <a:spAutoFit/>
          </a:bodyPr>
          <a:lstStyle/>
          <a:p>
            <a:r>
              <a:rPr lang="en-US" altLang="zh-CN" sz="2000" b="1" u="sng" dirty="0">
                <a:latin typeface="Comic Sans MS" panose="030F0702030302020204" pitchFamily="66" charset="0"/>
              </a:rPr>
              <a:t>Service Type B</a:t>
            </a:r>
            <a:endParaRPr lang="zh-CN" altLang="en-US" sz="2000" b="1" u="sng" dirty="0">
              <a:latin typeface="Comic Sans MS" panose="030F0702030302020204" pitchFamily="66" charset="0"/>
            </a:endParaRPr>
          </a:p>
        </p:txBody>
      </p:sp>
      <p:pic>
        <p:nvPicPr>
          <p:cNvPr id="11" name="Picture 2">
            <a:extLst>
              <a:ext uri="{FF2B5EF4-FFF2-40B4-BE49-F238E27FC236}">
                <a16:creationId xmlns:a16="http://schemas.microsoft.com/office/drawing/2014/main" id="{431B401F-4BE3-4E68-9493-A251741DA6B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46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22493122-5E5C-4A6F-BF41-D8492B8A199A}"/>
              </a:ext>
            </a:extLst>
          </p:cNvPr>
          <p:cNvSpPr>
            <a:spLocks noGrp="1"/>
          </p:cNvSpPr>
          <p:nvPr>
            <p:ph type="body" sz="quarter" idx="13"/>
          </p:nvPr>
        </p:nvSpPr>
        <p:spPr/>
        <p:txBody>
          <a:bodyPr/>
          <a:lstStyle/>
          <a:p>
            <a:r>
              <a:rPr lang="en-US" altLang="zh-CN" dirty="0">
                <a:latin typeface="Comic Sans MS" panose="030F0702030302020204" pitchFamily="66" charset="0"/>
              </a:rPr>
              <a:t>Challenges</a:t>
            </a:r>
          </a:p>
          <a:p>
            <a:endParaRPr lang="zh-CN" altLang="en-US" dirty="0"/>
          </a:p>
        </p:txBody>
      </p:sp>
      <p:sp>
        <p:nvSpPr>
          <p:cNvPr id="4" name="灯片编号占位符 3">
            <a:extLst>
              <a:ext uri="{FF2B5EF4-FFF2-40B4-BE49-F238E27FC236}">
                <a16:creationId xmlns:a16="http://schemas.microsoft.com/office/drawing/2014/main" id="{5961CBAB-23D2-415C-B095-656A83431FC1}"/>
              </a:ext>
            </a:extLst>
          </p:cNvPr>
          <p:cNvSpPr>
            <a:spLocks noGrp="1"/>
          </p:cNvSpPr>
          <p:nvPr>
            <p:ph type="sldNum" sz="quarter" idx="12"/>
          </p:nvPr>
        </p:nvSpPr>
        <p:spPr/>
        <p:txBody>
          <a:bodyPr/>
          <a:lstStyle/>
          <a:p>
            <a:fld id="{C33509E8-EDB3-4BFB-9C63-B01D176D4351}" type="slidenum">
              <a:rPr lang="ko-KR" altLang="en-US" smtClean="0"/>
              <a:pPr/>
              <a:t>4</a:t>
            </a:fld>
            <a:endParaRPr lang="ko-KR" altLang="en-US"/>
          </a:p>
        </p:txBody>
      </p:sp>
      <p:sp>
        <p:nvSpPr>
          <p:cNvPr id="5" name="日期占位符 4">
            <a:extLst>
              <a:ext uri="{FF2B5EF4-FFF2-40B4-BE49-F238E27FC236}">
                <a16:creationId xmlns:a16="http://schemas.microsoft.com/office/drawing/2014/main" id="{DE0BFAB0-122B-403D-96CF-120543167BFC}"/>
              </a:ext>
            </a:extLst>
          </p:cNvPr>
          <p:cNvSpPr>
            <a:spLocks noGrp="1"/>
          </p:cNvSpPr>
          <p:nvPr>
            <p:ph type="dt" sz="half" idx="15"/>
          </p:nvPr>
        </p:nvSpPr>
        <p:spPr/>
        <p:txBody>
          <a:bodyPr/>
          <a:lstStyle/>
          <a:p>
            <a:fld id="{E61E1263-1175-4057-87D1-769241EBBAE3}" type="datetime1">
              <a:rPr lang="zh-CN" altLang="en-US" smtClean="0"/>
              <a:t>2020/12/13</a:t>
            </a:fld>
            <a:endParaRPr lang="zh-CN" altLang="en-US"/>
          </a:p>
        </p:txBody>
      </p:sp>
      <p:graphicFrame>
        <p:nvGraphicFramePr>
          <p:cNvPr id="13" name="图示 12">
            <a:extLst>
              <a:ext uri="{FF2B5EF4-FFF2-40B4-BE49-F238E27FC236}">
                <a16:creationId xmlns:a16="http://schemas.microsoft.com/office/drawing/2014/main" id="{D93EAC03-F799-41F1-8DCF-53EFA4DA4B0E}"/>
              </a:ext>
            </a:extLst>
          </p:cNvPr>
          <p:cNvGraphicFramePr/>
          <p:nvPr>
            <p:extLst>
              <p:ext uri="{D42A27DB-BD31-4B8C-83A1-F6EECF244321}">
                <p14:modId xmlns:p14="http://schemas.microsoft.com/office/powerpoint/2010/main" val="4117840757"/>
              </p:ext>
            </p:extLst>
          </p:nvPr>
        </p:nvGraphicFramePr>
        <p:xfrm>
          <a:off x="838200" y="1510607"/>
          <a:ext cx="5613400" cy="461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图片 2">
            <a:extLst>
              <a:ext uri="{FF2B5EF4-FFF2-40B4-BE49-F238E27FC236}">
                <a16:creationId xmlns:a16="http://schemas.microsoft.com/office/drawing/2014/main" id="{E09796E3-E668-4039-A707-9C9933E36C9A}"/>
              </a:ext>
            </a:extLst>
          </p:cNvPr>
          <p:cNvPicPr>
            <a:picLocks noChangeAspect="1"/>
          </p:cNvPicPr>
          <p:nvPr/>
        </p:nvPicPr>
        <p:blipFill>
          <a:blip r:embed="rId8"/>
          <a:stretch>
            <a:fillRect/>
          </a:stretch>
        </p:blipFill>
        <p:spPr>
          <a:xfrm>
            <a:off x="3581400" y="2277759"/>
            <a:ext cx="7528904" cy="3773106"/>
          </a:xfrm>
          <a:prstGeom prst="rect">
            <a:avLst/>
          </a:prstGeom>
        </p:spPr>
      </p:pic>
      <p:sp>
        <p:nvSpPr>
          <p:cNvPr id="6" name="文本框 5">
            <a:extLst>
              <a:ext uri="{FF2B5EF4-FFF2-40B4-BE49-F238E27FC236}">
                <a16:creationId xmlns:a16="http://schemas.microsoft.com/office/drawing/2014/main" id="{22A6AAB0-604D-48FD-857E-4ADEB61C07F8}"/>
              </a:ext>
            </a:extLst>
          </p:cNvPr>
          <p:cNvSpPr txBox="1"/>
          <p:nvPr/>
        </p:nvSpPr>
        <p:spPr>
          <a:xfrm>
            <a:off x="983800" y="4885729"/>
            <a:ext cx="2118360" cy="400110"/>
          </a:xfrm>
          <a:prstGeom prst="rect">
            <a:avLst/>
          </a:prstGeom>
          <a:noFill/>
        </p:spPr>
        <p:txBody>
          <a:bodyPr wrap="square" rtlCol="0">
            <a:spAutoFit/>
          </a:bodyPr>
          <a:lstStyle/>
          <a:p>
            <a:r>
              <a:rPr lang="en-US" altLang="zh-CN" sz="2000" b="1" u="sng" dirty="0">
                <a:latin typeface="Comic Sans MS" panose="030F0702030302020204" pitchFamily="66" charset="0"/>
              </a:rPr>
              <a:t>Service Type B</a:t>
            </a:r>
            <a:endParaRPr lang="zh-CN" altLang="en-US" sz="2000" b="1" u="sng" dirty="0">
              <a:latin typeface="Comic Sans MS" panose="030F0702030302020204" pitchFamily="66" charset="0"/>
            </a:endParaRPr>
          </a:p>
        </p:txBody>
      </p:sp>
      <p:sp>
        <p:nvSpPr>
          <p:cNvPr id="8" name="文本框 7">
            <a:extLst>
              <a:ext uri="{FF2B5EF4-FFF2-40B4-BE49-F238E27FC236}">
                <a16:creationId xmlns:a16="http://schemas.microsoft.com/office/drawing/2014/main" id="{91A2BD67-75CE-44C0-A39A-697FAE5A5174}"/>
              </a:ext>
            </a:extLst>
          </p:cNvPr>
          <p:cNvSpPr txBox="1"/>
          <p:nvPr/>
        </p:nvSpPr>
        <p:spPr>
          <a:xfrm>
            <a:off x="983800" y="2963994"/>
            <a:ext cx="2118360" cy="400110"/>
          </a:xfrm>
          <a:prstGeom prst="rect">
            <a:avLst/>
          </a:prstGeom>
          <a:noFill/>
        </p:spPr>
        <p:txBody>
          <a:bodyPr wrap="square" rtlCol="0">
            <a:spAutoFit/>
          </a:bodyPr>
          <a:lstStyle/>
          <a:p>
            <a:r>
              <a:rPr lang="en-US" altLang="zh-CN" sz="2000" b="1" u="sng" dirty="0">
                <a:latin typeface="Comic Sans MS" panose="030F0702030302020204" pitchFamily="66" charset="0"/>
              </a:rPr>
              <a:t>Service Type A</a:t>
            </a:r>
            <a:endParaRPr lang="zh-CN" altLang="en-US" sz="2000" b="1" u="sng" dirty="0">
              <a:latin typeface="Comic Sans MS" panose="030F0702030302020204" pitchFamily="66" charset="0"/>
            </a:endParaRPr>
          </a:p>
        </p:txBody>
      </p:sp>
      <p:pic>
        <p:nvPicPr>
          <p:cNvPr id="16" name="Picture 2">
            <a:extLst>
              <a:ext uri="{FF2B5EF4-FFF2-40B4-BE49-F238E27FC236}">
                <a16:creationId xmlns:a16="http://schemas.microsoft.com/office/drawing/2014/main" id="{56DCD4FC-B052-4EAD-991D-C351ED3ED6A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44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2D19A394-FE36-4394-A2F2-D3B1DEB0394C}"/>
              </a:ext>
            </a:extLst>
          </p:cNvPr>
          <p:cNvSpPr>
            <a:spLocks noGrp="1"/>
          </p:cNvSpPr>
          <p:nvPr>
            <p:ph type="body" sz="quarter" idx="13"/>
          </p:nvPr>
        </p:nvSpPr>
        <p:spPr/>
        <p:txBody>
          <a:bodyPr/>
          <a:lstStyle/>
          <a:p>
            <a:r>
              <a:rPr lang="en-US" altLang="zh-CN" dirty="0">
                <a:latin typeface="Comic Sans MS" panose="030F0702030302020204" pitchFamily="66" charset="0"/>
              </a:rPr>
              <a:t>Framework of </a:t>
            </a:r>
            <a:r>
              <a:rPr lang="en-US" altLang="zh-CN" dirty="0" err="1">
                <a:latin typeface="Comic Sans MS" panose="030F0702030302020204" pitchFamily="66" charset="0"/>
              </a:rPr>
              <a:t>LogTransfer</a:t>
            </a:r>
            <a:endParaRPr lang="zh-CN" altLang="en-US" dirty="0">
              <a:latin typeface="Comic Sans MS" panose="030F0702030302020204" pitchFamily="66" charset="0"/>
            </a:endParaRPr>
          </a:p>
        </p:txBody>
      </p:sp>
      <p:sp>
        <p:nvSpPr>
          <p:cNvPr id="25" name="文本占位符 24">
            <a:extLst>
              <a:ext uri="{FF2B5EF4-FFF2-40B4-BE49-F238E27FC236}">
                <a16:creationId xmlns:a16="http://schemas.microsoft.com/office/drawing/2014/main" id="{01FED5DB-8580-49C9-94BF-BA3EE35DD411}"/>
              </a:ext>
            </a:extLst>
          </p:cNvPr>
          <p:cNvSpPr>
            <a:spLocks noGrp="1"/>
          </p:cNvSpPr>
          <p:nvPr>
            <p:ph type="body" sz="quarter" idx="14"/>
          </p:nvPr>
        </p:nvSpPr>
        <p:spPr/>
        <p:txBody>
          <a:bodyPr/>
          <a:lstStyle/>
          <a:p>
            <a:endParaRPr lang="zh-CN" altLang="en-US"/>
          </a:p>
        </p:txBody>
      </p:sp>
      <p:sp>
        <p:nvSpPr>
          <p:cNvPr id="4" name="灯片编号占位符 3">
            <a:extLst>
              <a:ext uri="{FF2B5EF4-FFF2-40B4-BE49-F238E27FC236}">
                <a16:creationId xmlns:a16="http://schemas.microsoft.com/office/drawing/2014/main" id="{CB158EC7-13F2-4347-934D-9380B5BB6E9A}"/>
              </a:ext>
            </a:extLst>
          </p:cNvPr>
          <p:cNvSpPr>
            <a:spLocks noGrp="1"/>
          </p:cNvSpPr>
          <p:nvPr>
            <p:ph type="sldNum" sz="quarter" idx="12"/>
          </p:nvPr>
        </p:nvSpPr>
        <p:spPr>
          <a:xfrm>
            <a:off x="11469292" y="6816398"/>
            <a:ext cx="602148" cy="151152"/>
          </a:xfrm>
        </p:spPr>
        <p:txBody>
          <a:bodyPr/>
          <a:lstStyle/>
          <a:p>
            <a:fld id="{C33509E8-EDB3-4BFB-9C63-B01D176D4351}" type="slidenum">
              <a:rPr lang="ko-KR" altLang="en-US" smtClean="0"/>
              <a:pPr/>
              <a:t>5</a:t>
            </a:fld>
            <a:endParaRPr lang="ko-KR" altLang="en-US"/>
          </a:p>
        </p:txBody>
      </p:sp>
      <p:sp>
        <p:nvSpPr>
          <p:cNvPr id="5" name="日期占位符 4">
            <a:extLst>
              <a:ext uri="{FF2B5EF4-FFF2-40B4-BE49-F238E27FC236}">
                <a16:creationId xmlns:a16="http://schemas.microsoft.com/office/drawing/2014/main" id="{11014FD0-79D0-4946-9669-95D87C1C900B}"/>
              </a:ext>
            </a:extLst>
          </p:cNvPr>
          <p:cNvSpPr>
            <a:spLocks noGrp="1"/>
          </p:cNvSpPr>
          <p:nvPr>
            <p:ph type="dt" sz="half" idx="15"/>
          </p:nvPr>
        </p:nvSpPr>
        <p:spPr/>
        <p:txBody>
          <a:bodyPr/>
          <a:lstStyle/>
          <a:p>
            <a:fld id="{7E3D3681-AC41-4E12-BFE0-3AA8DEC83D7A}" type="datetime1">
              <a:rPr lang="zh-CN" altLang="en-US" smtClean="0"/>
              <a:t>2020/12/13</a:t>
            </a:fld>
            <a:endParaRPr lang="zh-CN" altLang="en-US"/>
          </a:p>
        </p:txBody>
      </p:sp>
      <p:sp>
        <p:nvSpPr>
          <p:cNvPr id="39" name="文本框 38">
            <a:extLst>
              <a:ext uri="{FF2B5EF4-FFF2-40B4-BE49-F238E27FC236}">
                <a16:creationId xmlns:a16="http://schemas.microsoft.com/office/drawing/2014/main" id="{F51989F0-6A8F-44AC-97D8-F2F7D12D873B}"/>
              </a:ext>
            </a:extLst>
          </p:cNvPr>
          <p:cNvSpPr txBox="1"/>
          <p:nvPr/>
        </p:nvSpPr>
        <p:spPr>
          <a:xfrm>
            <a:off x="6997778" y="5211134"/>
            <a:ext cx="2360279" cy="169662"/>
          </a:xfrm>
          <a:prstGeom prst="rect">
            <a:avLst/>
          </a:prstGeom>
          <a:noFill/>
          <a:ln>
            <a:noFill/>
          </a:ln>
        </p:spPr>
        <p:txBody>
          <a:bodyPr wrap="square" rtlCol="0">
            <a:spAutoFit/>
          </a:bodyPr>
          <a:lstStyle/>
          <a:p>
            <a:pPr marL="91440" indent="-91440" algn="ctr" defTabSz="914400">
              <a:lnSpc>
                <a:spcPts val="50"/>
              </a:lnSpc>
              <a:spcBef>
                <a:spcPts val="1300"/>
              </a:spcBef>
              <a:buFont typeface="Arial" pitchFamily="34" charset="0"/>
              <a:buChar char=" "/>
            </a:pPr>
            <a:r>
              <a:rPr lang="en-US" altLang="zh-CN" sz="2000" b="1" dirty="0">
                <a:solidFill>
                  <a:schemeClr val="dk1"/>
                </a:solidFill>
                <a:latin typeface="Calibri" panose="020F0502020204030204" pitchFamily="34" charset="0"/>
                <a:cs typeface="Calibri" panose="020F0502020204030204" pitchFamily="34" charset="0"/>
              </a:rPr>
              <a:t>Transfer learning</a:t>
            </a:r>
            <a:endParaRPr lang="zh-CN" altLang="en-US" sz="2000" b="1" dirty="0">
              <a:solidFill>
                <a:schemeClr val="dk1"/>
              </a:solidFill>
              <a:latin typeface="Calibri" panose="020F0502020204030204" pitchFamily="34" charset="0"/>
              <a:cs typeface="Calibri" panose="020F0502020204030204" pitchFamily="34" charset="0"/>
            </a:endParaRPr>
          </a:p>
        </p:txBody>
      </p:sp>
      <p:sp>
        <p:nvSpPr>
          <p:cNvPr id="40" name="文本框 39">
            <a:extLst>
              <a:ext uri="{FF2B5EF4-FFF2-40B4-BE49-F238E27FC236}">
                <a16:creationId xmlns:a16="http://schemas.microsoft.com/office/drawing/2014/main" id="{86407DA0-4639-4D63-904D-CDE2E2D243F8}"/>
              </a:ext>
            </a:extLst>
          </p:cNvPr>
          <p:cNvSpPr txBox="1"/>
          <p:nvPr/>
        </p:nvSpPr>
        <p:spPr>
          <a:xfrm>
            <a:off x="735920" y="5161763"/>
            <a:ext cx="3340709" cy="169662"/>
          </a:xfrm>
          <a:prstGeom prst="rect">
            <a:avLst/>
          </a:prstGeom>
          <a:noFill/>
          <a:ln>
            <a:noFill/>
          </a:ln>
        </p:spPr>
        <p:txBody>
          <a:bodyPr wrap="square" rtlCol="0">
            <a:spAutoFit/>
          </a:bodyPr>
          <a:lstStyle/>
          <a:p>
            <a:pPr algn="ctr" defTabSz="914400">
              <a:lnSpc>
                <a:spcPts val="50"/>
              </a:lnSpc>
              <a:spcBef>
                <a:spcPts val="1300"/>
              </a:spcBef>
            </a:pPr>
            <a:r>
              <a:rPr lang="en-US" altLang="zh-CN" sz="2000" b="1" dirty="0">
                <a:solidFill>
                  <a:schemeClr val="dk1"/>
                </a:solidFill>
                <a:latin typeface="Calibri" panose="020F0502020204030204" pitchFamily="34" charset="0"/>
                <a:cs typeface="Calibri" panose="020F0502020204030204" pitchFamily="34" charset="0"/>
              </a:rPr>
              <a:t>Representation construction</a:t>
            </a:r>
            <a:endParaRPr lang="zh-CN" altLang="en-US" sz="2000" b="1" dirty="0">
              <a:solidFill>
                <a:schemeClr val="dk1"/>
              </a:solidFill>
              <a:latin typeface="Calibri" panose="020F0502020204030204" pitchFamily="34" charset="0"/>
              <a:cs typeface="Calibri" panose="020F0502020204030204" pitchFamily="34" charset="0"/>
            </a:endParaRPr>
          </a:p>
        </p:txBody>
      </p:sp>
      <p:sp>
        <p:nvSpPr>
          <p:cNvPr id="42" name="Rounded Rectangle 4">
            <a:extLst>
              <a:ext uri="{FF2B5EF4-FFF2-40B4-BE49-F238E27FC236}">
                <a16:creationId xmlns:a16="http://schemas.microsoft.com/office/drawing/2014/main" id="{AF0E8523-1112-4F89-81D6-B2685D32F39E}"/>
              </a:ext>
            </a:extLst>
          </p:cNvPr>
          <p:cNvSpPr/>
          <p:nvPr/>
        </p:nvSpPr>
        <p:spPr>
          <a:xfrm>
            <a:off x="7224695" y="3034657"/>
            <a:ext cx="1881926" cy="688932"/>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Transfer learning</a:t>
            </a:r>
          </a:p>
        </p:txBody>
      </p:sp>
      <p:sp>
        <p:nvSpPr>
          <p:cNvPr id="43" name="Multidocument 5">
            <a:extLst>
              <a:ext uri="{FF2B5EF4-FFF2-40B4-BE49-F238E27FC236}">
                <a16:creationId xmlns:a16="http://schemas.microsoft.com/office/drawing/2014/main" id="{C06189D7-0B6B-4F21-853B-104B6A962533}"/>
              </a:ext>
            </a:extLst>
          </p:cNvPr>
          <p:cNvSpPr/>
          <p:nvPr/>
        </p:nvSpPr>
        <p:spPr>
          <a:xfrm>
            <a:off x="735920" y="1950711"/>
            <a:ext cx="1315233" cy="1227551"/>
          </a:xfrm>
          <a:prstGeom prst="flowChartMultidocumen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Logs of </a:t>
            </a:r>
            <a:r>
              <a:rPr lang="en-US" dirty="0">
                <a:solidFill>
                  <a:srgbClr val="000000"/>
                </a:solidFill>
                <a:latin typeface="Calibri" panose="020F0502020204030204" pitchFamily="34" charset="0"/>
                <a:ea typeface="Microsoft YaHei UI"/>
                <a:cs typeface="Calibri" panose="020F0502020204030204" pitchFamily="34" charset="0"/>
              </a:rPr>
              <a:t>s</a:t>
            </a:r>
            <a:r>
              <a:rPr kumimoji="0" lang="en-US" altLang="zh-CN"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ource</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 </a:t>
            </a:r>
            <a:r>
              <a:rPr lang="en-US" dirty="0">
                <a:solidFill>
                  <a:srgbClr val="000000"/>
                </a:solidFill>
                <a:latin typeface="Calibri" panose="020F0502020204030204" pitchFamily="34" charset="0"/>
                <a:ea typeface="Microsoft YaHei UI"/>
                <a:cs typeface="Calibri" panose="020F0502020204030204" pitchFamily="34" charset="0"/>
              </a:rPr>
              <a:t>s</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ystem</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endParaRPr>
          </a:p>
        </p:txBody>
      </p:sp>
      <p:sp>
        <p:nvSpPr>
          <p:cNvPr id="44" name="Multidocument 6">
            <a:extLst>
              <a:ext uri="{FF2B5EF4-FFF2-40B4-BE49-F238E27FC236}">
                <a16:creationId xmlns:a16="http://schemas.microsoft.com/office/drawing/2014/main" id="{910CB02A-3D73-4BE8-9E16-27D48BE193DB}"/>
              </a:ext>
            </a:extLst>
          </p:cNvPr>
          <p:cNvSpPr/>
          <p:nvPr/>
        </p:nvSpPr>
        <p:spPr>
          <a:xfrm>
            <a:off x="736237" y="3650912"/>
            <a:ext cx="1315233" cy="1227551"/>
          </a:xfrm>
          <a:prstGeom prst="flowChartMultidocumen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Logs of t</a:t>
            </a:r>
            <a:r>
              <a:rPr lang="en-US" dirty="0" err="1">
                <a:solidFill>
                  <a:srgbClr val="000000"/>
                </a:solidFill>
                <a:latin typeface="Calibri" panose="020F0502020204030204" pitchFamily="34" charset="0"/>
                <a:ea typeface="Microsoft YaHei UI"/>
                <a:cs typeface="Calibri" panose="020F0502020204030204" pitchFamily="34" charset="0"/>
              </a:rPr>
              <a:t>arget</a:t>
            </a: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 </a:t>
            </a:r>
            <a:r>
              <a:rPr lang="en-US" altLang="zh-CN" dirty="0">
                <a:solidFill>
                  <a:srgbClr val="000000"/>
                </a:solidFill>
                <a:latin typeface="Calibri" panose="020F0502020204030204" pitchFamily="34" charset="0"/>
                <a:ea typeface="Microsoft YaHei UI"/>
                <a:cs typeface="Calibri" panose="020F0502020204030204" pitchFamily="34" charset="0"/>
              </a:rPr>
              <a:t>s</a:t>
            </a:r>
            <a:r>
              <a:rPr kumimoji="0" lang="en-US" altLang="zh-CN"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ystem</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endParaRPr>
          </a:p>
        </p:txBody>
      </p:sp>
      <p:sp>
        <p:nvSpPr>
          <p:cNvPr id="46" name="Document 8">
            <a:extLst>
              <a:ext uri="{FF2B5EF4-FFF2-40B4-BE49-F238E27FC236}">
                <a16:creationId xmlns:a16="http://schemas.microsoft.com/office/drawing/2014/main" id="{2218F0B6-D5DD-4697-933D-A80A43F167BE}"/>
              </a:ext>
            </a:extLst>
          </p:cNvPr>
          <p:cNvSpPr/>
          <p:nvPr/>
        </p:nvSpPr>
        <p:spPr>
          <a:xfrm>
            <a:off x="4578236" y="1949102"/>
            <a:ext cx="1786026" cy="1230769"/>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lvl="0" algn="ctr">
              <a:defRPr/>
            </a:pPr>
            <a:r>
              <a:rPr lang="en-US" altLang="zh-CN" dirty="0">
                <a:solidFill>
                  <a:srgbClr val="000000"/>
                </a:solidFill>
                <a:latin typeface="Calibri" panose="020F0502020204030204" pitchFamily="34" charset="0"/>
                <a:cs typeface="Calibri" panose="020F0502020204030204" pitchFamily="34" charset="0"/>
              </a:rPr>
              <a:t>Template vector sequences of source system</a:t>
            </a:r>
          </a:p>
        </p:txBody>
      </p:sp>
      <p:sp>
        <p:nvSpPr>
          <p:cNvPr id="47" name="Document 9">
            <a:extLst>
              <a:ext uri="{FF2B5EF4-FFF2-40B4-BE49-F238E27FC236}">
                <a16:creationId xmlns:a16="http://schemas.microsoft.com/office/drawing/2014/main" id="{35FB2C8D-D355-4D0D-9569-72E9A707E4CC}"/>
              </a:ext>
            </a:extLst>
          </p:cNvPr>
          <p:cNvSpPr/>
          <p:nvPr/>
        </p:nvSpPr>
        <p:spPr>
          <a:xfrm>
            <a:off x="7224695" y="4147776"/>
            <a:ext cx="1881926" cy="730687"/>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panose="020F0502020204030204" pitchFamily="34" charset="0"/>
                <a:ea typeface="Microsoft YaHei UI"/>
                <a:cs typeface="Calibri" panose="020F0502020204030204" pitchFamily="34" charset="0"/>
              </a:rPr>
              <a:t>L</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abels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 of t</a:t>
            </a:r>
            <a:r>
              <a:rPr lang="en-US" dirty="0" err="1">
                <a:solidFill>
                  <a:srgbClr val="000000"/>
                </a:solidFill>
                <a:latin typeface="Calibri" panose="020F0502020204030204" pitchFamily="34" charset="0"/>
                <a:ea typeface="Microsoft YaHei UI"/>
                <a:cs typeface="Calibri" panose="020F0502020204030204" pitchFamily="34" charset="0"/>
              </a:rPr>
              <a:t>arget</a:t>
            </a: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 </a:t>
            </a:r>
            <a:r>
              <a:rPr lang="en-US" altLang="zh-CN" dirty="0">
                <a:solidFill>
                  <a:srgbClr val="000000"/>
                </a:solidFill>
                <a:latin typeface="Calibri" panose="020F0502020204030204" pitchFamily="34" charset="0"/>
                <a:ea typeface="Microsoft YaHei UI"/>
                <a:cs typeface="Calibri" panose="020F0502020204030204" pitchFamily="34" charset="0"/>
              </a:rPr>
              <a:t>s</a:t>
            </a:r>
            <a:r>
              <a:rPr kumimoji="0" lang="en-US" altLang="zh-CN"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ystem</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endParaRPr>
          </a:p>
        </p:txBody>
      </p:sp>
      <p:cxnSp>
        <p:nvCxnSpPr>
          <p:cNvPr id="49" name="Straight Arrow Connector 10">
            <a:extLst>
              <a:ext uri="{FF2B5EF4-FFF2-40B4-BE49-F238E27FC236}">
                <a16:creationId xmlns:a16="http://schemas.microsoft.com/office/drawing/2014/main" id="{EF685165-437E-4360-A79B-7FE9DB2AD270}"/>
              </a:ext>
            </a:extLst>
          </p:cNvPr>
          <p:cNvCxnSpPr>
            <a:cxnSpLocks/>
            <a:stCxn id="62" idx="3"/>
          </p:cNvCxnSpPr>
          <p:nvPr/>
        </p:nvCxnSpPr>
        <p:spPr>
          <a:xfrm flipV="1">
            <a:off x="3797588" y="2698717"/>
            <a:ext cx="780648" cy="680406"/>
          </a:xfrm>
          <a:prstGeom prst="straightConnector1">
            <a:avLst/>
          </a:prstGeom>
          <a:ln w="38100">
            <a:solidFill>
              <a:schemeClr val="tx1"/>
            </a:solidFill>
            <a:prstDash val="sysDash"/>
            <a:tailEnd type="arrow" w="lg" len="med"/>
          </a:ln>
        </p:spPr>
        <p:style>
          <a:lnRef idx="1">
            <a:schemeClr val="accent1"/>
          </a:lnRef>
          <a:fillRef idx="0">
            <a:schemeClr val="accent1"/>
          </a:fillRef>
          <a:effectRef idx="0">
            <a:schemeClr val="accent1"/>
          </a:effectRef>
          <a:fontRef idx="minor">
            <a:schemeClr val="tx1"/>
          </a:fontRef>
        </p:style>
      </p:cxnSp>
      <p:cxnSp>
        <p:nvCxnSpPr>
          <p:cNvPr id="50" name="Straight Arrow Connector 12">
            <a:extLst>
              <a:ext uri="{FF2B5EF4-FFF2-40B4-BE49-F238E27FC236}">
                <a16:creationId xmlns:a16="http://schemas.microsoft.com/office/drawing/2014/main" id="{2F30BAB7-C473-45A5-9322-F230073682AA}"/>
              </a:ext>
            </a:extLst>
          </p:cNvPr>
          <p:cNvCxnSpPr>
            <a:cxnSpLocks/>
            <a:stCxn id="43" idx="3"/>
          </p:cNvCxnSpPr>
          <p:nvPr/>
        </p:nvCxnSpPr>
        <p:spPr>
          <a:xfrm>
            <a:off x="2051153" y="2564487"/>
            <a:ext cx="622070" cy="592065"/>
          </a:xfrm>
          <a:prstGeom prst="straightConnector1">
            <a:avLst/>
          </a:prstGeom>
          <a:ln w="38100">
            <a:solidFill>
              <a:schemeClr val="tx1"/>
            </a:solidFill>
            <a:prstDash val="sysDash"/>
            <a:tailEnd type="arrow"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13">
            <a:extLst>
              <a:ext uri="{FF2B5EF4-FFF2-40B4-BE49-F238E27FC236}">
                <a16:creationId xmlns:a16="http://schemas.microsoft.com/office/drawing/2014/main" id="{E4260275-DA82-44D0-B499-59945383116E}"/>
              </a:ext>
            </a:extLst>
          </p:cNvPr>
          <p:cNvCxnSpPr>
            <a:cxnSpLocks/>
            <a:stCxn id="44" idx="3"/>
          </p:cNvCxnSpPr>
          <p:nvPr/>
        </p:nvCxnSpPr>
        <p:spPr>
          <a:xfrm flipV="1">
            <a:off x="2051470" y="3510933"/>
            <a:ext cx="658443" cy="753755"/>
          </a:xfrm>
          <a:prstGeom prst="straightConnector1">
            <a:avLst/>
          </a:prstGeom>
          <a:ln w="38100">
            <a:solidFill>
              <a:schemeClr val="tx1"/>
            </a:solidFill>
            <a:prstDash val="solid"/>
            <a:tailEnd type="arrow"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14">
            <a:extLst>
              <a:ext uri="{FF2B5EF4-FFF2-40B4-BE49-F238E27FC236}">
                <a16:creationId xmlns:a16="http://schemas.microsoft.com/office/drawing/2014/main" id="{10081A41-E37D-4ABC-A516-CA5A1735E4FF}"/>
              </a:ext>
            </a:extLst>
          </p:cNvPr>
          <p:cNvCxnSpPr>
            <a:cxnSpLocks/>
            <a:stCxn id="47" idx="0"/>
            <a:endCxn id="42" idx="2"/>
          </p:cNvCxnSpPr>
          <p:nvPr/>
        </p:nvCxnSpPr>
        <p:spPr>
          <a:xfrm flipV="1">
            <a:off x="8165658" y="3723589"/>
            <a:ext cx="0" cy="424187"/>
          </a:xfrm>
          <a:prstGeom prst="straightConnector1">
            <a:avLst/>
          </a:prstGeom>
          <a:ln w="38100">
            <a:solidFill>
              <a:schemeClr val="tx1"/>
            </a:solidFill>
            <a:prstDash val="solid"/>
            <a:tailEnd type="arrow" w="lg" len="med"/>
          </a:ln>
        </p:spPr>
        <p:style>
          <a:lnRef idx="1">
            <a:schemeClr val="accent1"/>
          </a:lnRef>
          <a:fillRef idx="0">
            <a:schemeClr val="accent1"/>
          </a:fillRef>
          <a:effectRef idx="0">
            <a:schemeClr val="accent1"/>
          </a:effectRef>
          <a:fontRef idx="minor">
            <a:schemeClr val="tx1"/>
          </a:fontRef>
        </p:style>
      </p:cxnSp>
      <p:cxnSp>
        <p:nvCxnSpPr>
          <p:cNvPr id="56" name="Straight Arrow Connector 16">
            <a:extLst>
              <a:ext uri="{FF2B5EF4-FFF2-40B4-BE49-F238E27FC236}">
                <a16:creationId xmlns:a16="http://schemas.microsoft.com/office/drawing/2014/main" id="{52A7A55C-AC18-4D7D-B57A-6115888918DE}"/>
              </a:ext>
            </a:extLst>
          </p:cNvPr>
          <p:cNvCxnSpPr>
            <a:cxnSpLocks/>
            <a:stCxn id="42" idx="3"/>
            <a:endCxn id="68" idx="1"/>
          </p:cNvCxnSpPr>
          <p:nvPr/>
        </p:nvCxnSpPr>
        <p:spPr>
          <a:xfrm>
            <a:off x="9106621" y="3379123"/>
            <a:ext cx="691963" cy="0"/>
          </a:xfrm>
          <a:prstGeom prst="straightConnector1">
            <a:avLst/>
          </a:prstGeom>
          <a:ln w="38100">
            <a:solidFill>
              <a:schemeClr val="tx1"/>
            </a:solidFill>
            <a:prstDash val="solid"/>
            <a:tailEnd type="arrow" w="lg" len="med"/>
          </a:ln>
        </p:spPr>
        <p:style>
          <a:lnRef idx="1">
            <a:schemeClr val="accent1"/>
          </a:lnRef>
          <a:fillRef idx="0">
            <a:schemeClr val="accent1"/>
          </a:fillRef>
          <a:effectRef idx="0">
            <a:schemeClr val="accent1"/>
          </a:effectRef>
          <a:fontRef idx="minor">
            <a:schemeClr val="tx1"/>
          </a:fontRef>
        </p:style>
      </p:cxnSp>
      <p:sp>
        <p:nvSpPr>
          <p:cNvPr id="58" name="Document 19">
            <a:extLst>
              <a:ext uri="{FF2B5EF4-FFF2-40B4-BE49-F238E27FC236}">
                <a16:creationId xmlns:a16="http://schemas.microsoft.com/office/drawing/2014/main" id="{59DC4FA0-28BB-4E85-B38D-817801FFC054}"/>
              </a:ext>
            </a:extLst>
          </p:cNvPr>
          <p:cNvSpPr/>
          <p:nvPr/>
        </p:nvSpPr>
        <p:spPr>
          <a:xfrm>
            <a:off x="7318750" y="2016335"/>
            <a:ext cx="1693816" cy="730687"/>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Labels of </a:t>
            </a:r>
            <a:r>
              <a:rPr lang="en-US" dirty="0">
                <a:solidFill>
                  <a:srgbClr val="000000"/>
                </a:solidFill>
                <a:latin typeface="Calibri" panose="020F0502020204030204" pitchFamily="34" charset="0"/>
                <a:ea typeface="Microsoft YaHei UI"/>
                <a:cs typeface="Calibri" panose="020F0502020204030204" pitchFamily="34" charset="0"/>
              </a:rPr>
              <a:t>s</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ource</a:t>
            </a: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 </a:t>
            </a:r>
            <a:r>
              <a:rPr lang="en-US" altLang="zh-CN" dirty="0">
                <a:solidFill>
                  <a:srgbClr val="000000"/>
                </a:solidFill>
                <a:latin typeface="Calibri" panose="020F0502020204030204" pitchFamily="34" charset="0"/>
                <a:ea typeface="Microsoft YaHei UI"/>
                <a:cs typeface="Calibri" panose="020F0502020204030204" pitchFamily="34" charset="0"/>
              </a:rPr>
              <a:t>s</a:t>
            </a:r>
            <a:r>
              <a:rPr kumimoji="0" lang="en-US" altLang="zh-CN"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ystem</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endParaRPr>
          </a:p>
        </p:txBody>
      </p:sp>
      <p:cxnSp>
        <p:nvCxnSpPr>
          <p:cNvPr id="60" name="Straight Arrow Connector 20">
            <a:extLst>
              <a:ext uri="{FF2B5EF4-FFF2-40B4-BE49-F238E27FC236}">
                <a16:creationId xmlns:a16="http://schemas.microsoft.com/office/drawing/2014/main" id="{0A2F0202-14BD-4B63-A545-5CFFE28DB5DD}"/>
              </a:ext>
            </a:extLst>
          </p:cNvPr>
          <p:cNvCxnSpPr>
            <a:cxnSpLocks/>
            <a:stCxn id="58" idx="2"/>
            <a:endCxn id="42" idx="0"/>
          </p:cNvCxnSpPr>
          <p:nvPr/>
        </p:nvCxnSpPr>
        <p:spPr>
          <a:xfrm>
            <a:off x="8165658" y="2698715"/>
            <a:ext cx="0" cy="335942"/>
          </a:xfrm>
          <a:prstGeom prst="straightConnector1">
            <a:avLst/>
          </a:prstGeom>
          <a:ln w="38100">
            <a:solidFill>
              <a:schemeClr val="tx1"/>
            </a:solidFill>
            <a:prstDash val="sysDash"/>
            <a:tailEnd type="arrow" w="lg" len="med"/>
          </a:ln>
        </p:spPr>
        <p:style>
          <a:lnRef idx="1">
            <a:schemeClr val="accent1"/>
          </a:lnRef>
          <a:fillRef idx="0">
            <a:schemeClr val="accent1"/>
          </a:fillRef>
          <a:effectRef idx="0">
            <a:schemeClr val="accent1"/>
          </a:effectRef>
          <a:fontRef idx="minor">
            <a:schemeClr val="tx1"/>
          </a:fontRef>
        </p:style>
      </p:cxnSp>
      <p:sp>
        <p:nvSpPr>
          <p:cNvPr id="61" name="Document 8">
            <a:extLst>
              <a:ext uri="{FF2B5EF4-FFF2-40B4-BE49-F238E27FC236}">
                <a16:creationId xmlns:a16="http://schemas.microsoft.com/office/drawing/2014/main" id="{5036C9C6-D97F-462B-BF5B-1CD5D822CDBB}"/>
              </a:ext>
            </a:extLst>
          </p:cNvPr>
          <p:cNvSpPr/>
          <p:nvPr/>
        </p:nvSpPr>
        <p:spPr>
          <a:xfrm>
            <a:off x="4587524" y="3649303"/>
            <a:ext cx="1786026" cy="1230769"/>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lvl="0" algn="ctr">
              <a:defRPr/>
            </a:pPr>
            <a:r>
              <a:rPr lang="en-US" altLang="zh-CN" dirty="0">
                <a:solidFill>
                  <a:srgbClr val="000000"/>
                </a:solidFill>
                <a:latin typeface="Calibri" panose="020F0502020204030204" pitchFamily="34" charset="0"/>
                <a:cs typeface="Calibri" panose="020F0502020204030204" pitchFamily="34" charset="0"/>
              </a:rPr>
              <a:t>Template vector sequences of target system</a:t>
            </a:r>
          </a:p>
        </p:txBody>
      </p:sp>
      <p:sp>
        <p:nvSpPr>
          <p:cNvPr id="62" name="Document 8">
            <a:extLst>
              <a:ext uri="{FF2B5EF4-FFF2-40B4-BE49-F238E27FC236}">
                <a16:creationId xmlns:a16="http://schemas.microsoft.com/office/drawing/2014/main" id="{BD11B7F1-F8FC-49D9-9918-FB7E00B46F6A}"/>
              </a:ext>
            </a:extLst>
          </p:cNvPr>
          <p:cNvSpPr/>
          <p:nvPr/>
        </p:nvSpPr>
        <p:spPr>
          <a:xfrm>
            <a:off x="2709913" y="3013779"/>
            <a:ext cx="1087675" cy="730687"/>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panose="020F0502020204030204" pitchFamily="34" charset="0"/>
                <a:ea typeface="Microsoft YaHei UI"/>
                <a:cs typeface="Calibri" panose="020F0502020204030204" pitchFamily="34" charset="0"/>
              </a:rPr>
              <a:t>v</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ectors</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endParaRPr>
          </a:p>
        </p:txBody>
      </p:sp>
      <p:cxnSp>
        <p:nvCxnSpPr>
          <p:cNvPr id="63" name="直接箭头连接符 47">
            <a:extLst>
              <a:ext uri="{FF2B5EF4-FFF2-40B4-BE49-F238E27FC236}">
                <a16:creationId xmlns:a16="http://schemas.microsoft.com/office/drawing/2014/main" id="{B23DA78B-F3D5-459C-96CC-CF8E09AFB34A}"/>
              </a:ext>
            </a:extLst>
          </p:cNvPr>
          <p:cNvCxnSpPr>
            <a:cxnSpLocks/>
            <a:stCxn id="62" idx="3"/>
          </p:cNvCxnSpPr>
          <p:nvPr/>
        </p:nvCxnSpPr>
        <p:spPr>
          <a:xfrm>
            <a:off x="3797588" y="3379123"/>
            <a:ext cx="789936" cy="768652"/>
          </a:xfrm>
          <a:prstGeom prst="straightConnector1">
            <a:avLst/>
          </a:prstGeom>
          <a:ln w="38100">
            <a:solidFill>
              <a:schemeClr val="tx1"/>
            </a:solidFill>
            <a:prstDash val="solid"/>
            <a:tailEnd type="arrow" w="lg" len="med"/>
          </a:ln>
        </p:spPr>
        <p:style>
          <a:lnRef idx="1">
            <a:schemeClr val="accent1"/>
          </a:lnRef>
          <a:fillRef idx="0">
            <a:schemeClr val="accent1"/>
          </a:fillRef>
          <a:effectRef idx="0">
            <a:schemeClr val="accent1"/>
          </a:effectRef>
          <a:fontRef idx="minor">
            <a:schemeClr val="tx1"/>
          </a:fontRef>
        </p:style>
      </p:cxnSp>
      <p:cxnSp>
        <p:nvCxnSpPr>
          <p:cNvPr id="64" name="直接箭头连接符 56">
            <a:extLst>
              <a:ext uri="{FF2B5EF4-FFF2-40B4-BE49-F238E27FC236}">
                <a16:creationId xmlns:a16="http://schemas.microsoft.com/office/drawing/2014/main" id="{B72D78DD-A06B-45F6-A5BA-ADEBCA774F85}"/>
              </a:ext>
            </a:extLst>
          </p:cNvPr>
          <p:cNvCxnSpPr>
            <a:cxnSpLocks/>
            <a:stCxn id="46" idx="3"/>
          </p:cNvCxnSpPr>
          <p:nvPr/>
        </p:nvCxnSpPr>
        <p:spPr>
          <a:xfrm>
            <a:off x="6364262" y="2564487"/>
            <a:ext cx="860433" cy="544456"/>
          </a:xfrm>
          <a:prstGeom prst="straightConnector1">
            <a:avLst/>
          </a:prstGeom>
          <a:ln w="38100">
            <a:solidFill>
              <a:schemeClr val="tx1"/>
            </a:solidFill>
            <a:prstDash val="sysDash"/>
            <a:tailEnd type="arrow" w="lg" len="med"/>
          </a:ln>
        </p:spPr>
        <p:style>
          <a:lnRef idx="1">
            <a:schemeClr val="accent1"/>
          </a:lnRef>
          <a:fillRef idx="0">
            <a:schemeClr val="accent1"/>
          </a:fillRef>
          <a:effectRef idx="0">
            <a:schemeClr val="accent1"/>
          </a:effectRef>
          <a:fontRef idx="minor">
            <a:schemeClr val="tx1"/>
          </a:fontRef>
        </p:style>
      </p:cxnSp>
      <p:cxnSp>
        <p:nvCxnSpPr>
          <p:cNvPr id="65" name="直接箭头连接符 58">
            <a:extLst>
              <a:ext uri="{FF2B5EF4-FFF2-40B4-BE49-F238E27FC236}">
                <a16:creationId xmlns:a16="http://schemas.microsoft.com/office/drawing/2014/main" id="{E25E6AED-9BAA-4E8A-9B09-DF9EE4A3057A}"/>
              </a:ext>
            </a:extLst>
          </p:cNvPr>
          <p:cNvCxnSpPr>
            <a:cxnSpLocks/>
            <a:stCxn id="61" idx="3"/>
          </p:cNvCxnSpPr>
          <p:nvPr/>
        </p:nvCxnSpPr>
        <p:spPr>
          <a:xfrm flipV="1">
            <a:off x="6373550" y="3649303"/>
            <a:ext cx="851145" cy="615385"/>
          </a:xfrm>
          <a:prstGeom prst="straightConnector1">
            <a:avLst/>
          </a:prstGeom>
          <a:ln w="38100">
            <a:solidFill>
              <a:schemeClr val="tx1"/>
            </a:solidFill>
            <a:prstDash val="solid"/>
            <a:tailEnd type="arrow" w="lg" len="med"/>
          </a:ln>
        </p:spPr>
        <p:style>
          <a:lnRef idx="1">
            <a:schemeClr val="accent1"/>
          </a:lnRef>
          <a:fillRef idx="0">
            <a:schemeClr val="accent1"/>
          </a:fillRef>
          <a:effectRef idx="0">
            <a:schemeClr val="accent1"/>
          </a:effectRef>
          <a:fontRef idx="minor">
            <a:schemeClr val="tx1"/>
          </a:fontRef>
        </p:style>
      </p:cxnSp>
      <p:sp>
        <p:nvSpPr>
          <p:cNvPr id="66" name="矩形: 圆角 86">
            <a:extLst>
              <a:ext uri="{FF2B5EF4-FFF2-40B4-BE49-F238E27FC236}">
                <a16:creationId xmlns:a16="http://schemas.microsoft.com/office/drawing/2014/main" id="{039A4FAA-31D9-4C62-AC44-8AFE0258D329}"/>
              </a:ext>
            </a:extLst>
          </p:cNvPr>
          <p:cNvSpPr/>
          <p:nvPr/>
        </p:nvSpPr>
        <p:spPr>
          <a:xfrm>
            <a:off x="6948742" y="1728699"/>
            <a:ext cx="2409315" cy="3721728"/>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微软雅黑"/>
              <a:ea typeface="Microsoft YaHei UI"/>
              <a:cs typeface="+mn-cs"/>
            </a:endParaRPr>
          </a:p>
        </p:txBody>
      </p:sp>
      <p:sp>
        <p:nvSpPr>
          <p:cNvPr id="67" name="矩形: 圆角 86">
            <a:extLst>
              <a:ext uri="{FF2B5EF4-FFF2-40B4-BE49-F238E27FC236}">
                <a16:creationId xmlns:a16="http://schemas.microsoft.com/office/drawing/2014/main" id="{904FE7AB-ADF2-4046-9361-401FDB783EF4}"/>
              </a:ext>
            </a:extLst>
          </p:cNvPr>
          <p:cNvSpPr/>
          <p:nvPr/>
        </p:nvSpPr>
        <p:spPr>
          <a:xfrm>
            <a:off x="566353" y="1728699"/>
            <a:ext cx="3589663" cy="3721728"/>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微软雅黑"/>
              <a:ea typeface="Microsoft YaHei UI"/>
              <a:cs typeface="+mn-cs"/>
            </a:endParaRPr>
          </a:p>
        </p:txBody>
      </p:sp>
      <p:sp>
        <p:nvSpPr>
          <p:cNvPr id="68" name="Alternate Process 22">
            <a:extLst>
              <a:ext uri="{FF2B5EF4-FFF2-40B4-BE49-F238E27FC236}">
                <a16:creationId xmlns:a16="http://schemas.microsoft.com/office/drawing/2014/main" id="{A61F7125-42B3-41DD-BA1C-01C767C55ED0}"/>
              </a:ext>
            </a:extLst>
          </p:cNvPr>
          <p:cNvSpPr/>
          <p:nvPr/>
        </p:nvSpPr>
        <p:spPr>
          <a:xfrm>
            <a:off x="9798584" y="2950812"/>
            <a:ext cx="1909005" cy="856622"/>
          </a:xfrm>
          <a:prstGeom prst="flowChartAlternateProcess">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0000"/>
                </a:solidFill>
                <a:latin typeface="Calibri" panose="020F0502020204030204" pitchFamily="34" charset="0"/>
                <a:ea typeface="Microsoft YaHei UI"/>
                <a:cs typeface="Calibri" panose="020F0502020204030204" pitchFamily="34" charset="0"/>
              </a:rPr>
              <a:t>Anomaly detection </a:t>
            </a:r>
            <a:r>
              <a:rPr lang="en-US">
                <a:solidFill>
                  <a:srgbClr val="000000"/>
                </a:solidFill>
                <a:latin typeface="Calibri" panose="020F0502020204030204" pitchFamily="34" charset="0"/>
                <a:ea typeface="Microsoft YaHei UI"/>
                <a:cs typeface="Calibri" panose="020F0502020204030204" pitchFamily="34" charset="0"/>
              </a:rPr>
              <a:t>model for </a:t>
            </a:r>
            <a:r>
              <a:rPr lang="en-US" dirty="0">
                <a:solidFill>
                  <a:srgbClr val="000000"/>
                </a:solidFill>
                <a:latin typeface="Calibri" panose="020F0502020204030204" pitchFamily="34" charset="0"/>
                <a:ea typeface="Microsoft YaHei UI"/>
                <a:cs typeface="Calibri" panose="020F0502020204030204" pitchFamily="34" charset="0"/>
              </a:rPr>
              <a:t>target system</a:t>
            </a:r>
          </a:p>
        </p:txBody>
      </p:sp>
      <p:cxnSp>
        <p:nvCxnSpPr>
          <p:cNvPr id="69" name="Straight Arrow Connector 12">
            <a:extLst>
              <a:ext uri="{FF2B5EF4-FFF2-40B4-BE49-F238E27FC236}">
                <a16:creationId xmlns:a16="http://schemas.microsoft.com/office/drawing/2014/main" id="{6202DA03-C31A-441B-95D6-FF1E968A45BC}"/>
              </a:ext>
            </a:extLst>
          </p:cNvPr>
          <p:cNvCxnSpPr>
            <a:cxnSpLocks/>
            <a:stCxn id="43" idx="3"/>
            <a:endCxn id="46" idx="1"/>
          </p:cNvCxnSpPr>
          <p:nvPr/>
        </p:nvCxnSpPr>
        <p:spPr>
          <a:xfrm>
            <a:off x="2051153" y="2564487"/>
            <a:ext cx="2527083" cy="0"/>
          </a:xfrm>
          <a:prstGeom prst="straightConnector1">
            <a:avLst/>
          </a:prstGeom>
          <a:ln w="38100">
            <a:solidFill>
              <a:schemeClr val="tx1"/>
            </a:solidFill>
            <a:prstDash val="sysDash"/>
            <a:tailEnd type="arrow" w="lg" len="med"/>
          </a:ln>
        </p:spPr>
        <p:style>
          <a:lnRef idx="1">
            <a:schemeClr val="accent1"/>
          </a:lnRef>
          <a:fillRef idx="0">
            <a:schemeClr val="accent1"/>
          </a:fillRef>
          <a:effectRef idx="0">
            <a:schemeClr val="accent1"/>
          </a:effectRef>
          <a:fontRef idx="minor">
            <a:schemeClr val="tx1"/>
          </a:fontRef>
        </p:style>
      </p:cxnSp>
      <p:cxnSp>
        <p:nvCxnSpPr>
          <p:cNvPr id="70" name="Straight Arrow Connector 12">
            <a:extLst>
              <a:ext uri="{FF2B5EF4-FFF2-40B4-BE49-F238E27FC236}">
                <a16:creationId xmlns:a16="http://schemas.microsoft.com/office/drawing/2014/main" id="{C3C42B6E-C386-466F-8A7C-746D36BE449E}"/>
              </a:ext>
            </a:extLst>
          </p:cNvPr>
          <p:cNvCxnSpPr>
            <a:cxnSpLocks/>
          </p:cNvCxnSpPr>
          <p:nvPr/>
        </p:nvCxnSpPr>
        <p:spPr>
          <a:xfrm>
            <a:off x="2060441" y="4264687"/>
            <a:ext cx="2527083" cy="0"/>
          </a:xfrm>
          <a:prstGeom prst="straightConnector1">
            <a:avLst/>
          </a:prstGeom>
          <a:ln w="38100">
            <a:solidFill>
              <a:schemeClr val="tx1"/>
            </a:solidFill>
            <a:prstDash val="solid"/>
            <a:tailEnd type="arrow" w="lg" len="med"/>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5F1B559D-2A62-4CFD-A445-A798C61B5434}"/>
              </a:ext>
            </a:extLst>
          </p:cNvPr>
          <p:cNvSpPr/>
          <p:nvPr/>
        </p:nvSpPr>
        <p:spPr>
          <a:xfrm>
            <a:off x="3907077" y="5694871"/>
            <a:ext cx="3538084" cy="369332"/>
          </a:xfrm>
          <a:prstGeom prst="rect">
            <a:avLst/>
          </a:prstGeom>
        </p:spPr>
        <p:txBody>
          <a:bodyPr wrap="none">
            <a:spAutoFit/>
          </a:bodyPr>
          <a:lstStyle/>
          <a:p>
            <a:r>
              <a:rPr lang="en-US" altLang="zh-CN" dirty="0">
                <a:latin typeface="Comic Sans MS" panose="030F0702030302020204" pitchFamily="66" charset="0"/>
              </a:rPr>
              <a:t>Offline model training process</a:t>
            </a:r>
            <a:endParaRPr lang="zh-CN" altLang="en-US" dirty="0">
              <a:latin typeface="Comic Sans MS" panose="030F0702030302020204" pitchFamily="66" charset="0"/>
            </a:endParaRPr>
          </a:p>
        </p:txBody>
      </p:sp>
      <p:sp>
        <p:nvSpPr>
          <p:cNvPr id="6" name="矩形: 圆角 86">
            <a:extLst>
              <a:ext uri="{FF2B5EF4-FFF2-40B4-BE49-F238E27FC236}">
                <a16:creationId xmlns:a16="http://schemas.microsoft.com/office/drawing/2014/main" id="{62AD905D-1DCA-4959-8736-7E161E0483DD}"/>
              </a:ext>
            </a:extLst>
          </p:cNvPr>
          <p:cNvSpPr/>
          <p:nvPr/>
        </p:nvSpPr>
        <p:spPr>
          <a:xfrm>
            <a:off x="556314" y="1728699"/>
            <a:ext cx="3589663" cy="3721728"/>
          </a:xfrm>
          <a:prstGeom prst="round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微软雅黑"/>
              <a:ea typeface="Microsoft YaHei UI"/>
              <a:cs typeface="+mn-cs"/>
            </a:endParaRPr>
          </a:p>
        </p:txBody>
      </p:sp>
      <p:graphicFrame>
        <p:nvGraphicFramePr>
          <p:cNvPr id="3" name="图示 2">
            <a:extLst>
              <a:ext uri="{FF2B5EF4-FFF2-40B4-BE49-F238E27FC236}">
                <a16:creationId xmlns:a16="http://schemas.microsoft.com/office/drawing/2014/main" id="{C7426BB9-65CF-4BB0-B4DC-DBFBF9BD571B}"/>
              </a:ext>
            </a:extLst>
          </p:cNvPr>
          <p:cNvGraphicFramePr/>
          <p:nvPr>
            <p:extLst>
              <p:ext uri="{D42A27DB-BD31-4B8C-83A1-F6EECF244321}">
                <p14:modId xmlns:p14="http://schemas.microsoft.com/office/powerpoint/2010/main" val="1841190452"/>
              </p:ext>
            </p:extLst>
          </p:nvPr>
        </p:nvGraphicFramePr>
        <p:xfrm>
          <a:off x="4578236" y="3212888"/>
          <a:ext cx="7411727" cy="461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a:extLst>
              <a:ext uri="{FF2B5EF4-FFF2-40B4-BE49-F238E27FC236}">
                <a16:creationId xmlns:a16="http://schemas.microsoft.com/office/drawing/2014/main" id="{9666088C-6C09-4B70-8419-3E9230369D2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8576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grpId="0" nodeType="clickEffect">
                                  <p:stCondLst>
                                    <p:cond delay="0"/>
                                  </p:stCondLst>
                                  <p:childTnLst>
                                    <p:set>
                                      <p:cBhvr>
                                        <p:cTn id="10" dur="indefinite"/>
                                        <p:tgtEl>
                                          <p:spTgt spid="39"/>
                                        </p:tgtEl>
                                        <p:attrNameLst>
                                          <p:attrName>style.opacity</p:attrName>
                                        </p:attrNameLst>
                                      </p:cBhvr>
                                      <p:to>
                                        <p:strVal val="0.5"/>
                                      </p:to>
                                    </p:set>
                                    <p:animEffect filter="image" prLst="opacity: 0.5">
                                      <p:cBhvr rctx="IE">
                                        <p:cTn id="11" dur="indefinite"/>
                                        <p:tgtEl>
                                          <p:spTgt spid="39"/>
                                        </p:tgtEl>
                                      </p:cBhvr>
                                    </p:animEffect>
                                  </p:childTnLst>
                                </p:cTn>
                              </p:par>
                              <p:par>
                                <p:cTn id="12" presetID="9" presetClass="emph" presetSubtype="0" grpId="0" nodeType="withEffect">
                                  <p:stCondLst>
                                    <p:cond delay="0"/>
                                  </p:stCondLst>
                                  <p:childTnLst>
                                    <p:set>
                                      <p:cBhvr>
                                        <p:cTn id="13" dur="indefinite"/>
                                        <p:tgtEl>
                                          <p:spTgt spid="42"/>
                                        </p:tgtEl>
                                        <p:attrNameLst>
                                          <p:attrName>style.opacity</p:attrName>
                                        </p:attrNameLst>
                                      </p:cBhvr>
                                      <p:to>
                                        <p:strVal val="0.5"/>
                                      </p:to>
                                    </p:set>
                                    <p:animEffect filter="image" prLst="opacity: 0.5">
                                      <p:cBhvr rctx="IE">
                                        <p:cTn id="14" dur="indefinite"/>
                                        <p:tgtEl>
                                          <p:spTgt spid="42"/>
                                        </p:tgtEl>
                                      </p:cBhvr>
                                    </p:animEffect>
                                  </p:childTnLst>
                                </p:cTn>
                              </p:par>
                              <p:par>
                                <p:cTn id="15" presetID="9" presetClass="emph" presetSubtype="0" grpId="0" nodeType="withEffect">
                                  <p:stCondLst>
                                    <p:cond delay="0"/>
                                  </p:stCondLst>
                                  <p:childTnLst>
                                    <p:set>
                                      <p:cBhvr>
                                        <p:cTn id="16" dur="indefinite"/>
                                        <p:tgtEl>
                                          <p:spTgt spid="46"/>
                                        </p:tgtEl>
                                        <p:attrNameLst>
                                          <p:attrName>style.opacity</p:attrName>
                                        </p:attrNameLst>
                                      </p:cBhvr>
                                      <p:to>
                                        <p:strVal val="0.5"/>
                                      </p:to>
                                    </p:set>
                                    <p:animEffect filter="image" prLst="opacity: 0.5">
                                      <p:cBhvr rctx="IE">
                                        <p:cTn id="17" dur="indefinite"/>
                                        <p:tgtEl>
                                          <p:spTgt spid="46"/>
                                        </p:tgtEl>
                                      </p:cBhvr>
                                    </p:animEffect>
                                  </p:childTnLst>
                                </p:cTn>
                              </p:par>
                              <p:par>
                                <p:cTn id="18" presetID="9" presetClass="emph" presetSubtype="0" grpId="0" nodeType="withEffect">
                                  <p:stCondLst>
                                    <p:cond delay="0"/>
                                  </p:stCondLst>
                                  <p:childTnLst>
                                    <p:set>
                                      <p:cBhvr>
                                        <p:cTn id="19" dur="indefinite"/>
                                        <p:tgtEl>
                                          <p:spTgt spid="47"/>
                                        </p:tgtEl>
                                        <p:attrNameLst>
                                          <p:attrName>style.opacity</p:attrName>
                                        </p:attrNameLst>
                                      </p:cBhvr>
                                      <p:to>
                                        <p:strVal val="0.5"/>
                                      </p:to>
                                    </p:set>
                                    <p:animEffect filter="image" prLst="opacity: 0.5">
                                      <p:cBhvr rctx="IE">
                                        <p:cTn id="20" dur="indefinite"/>
                                        <p:tgtEl>
                                          <p:spTgt spid="47"/>
                                        </p:tgtEl>
                                      </p:cBhvr>
                                    </p:animEffect>
                                  </p:childTnLst>
                                </p:cTn>
                              </p:par>
                              <p:par>
                                <p:cTn id="21" presetID="9" presetClass="emph" presetSubtype="0" nodeType="withEffect">
                                  <p:stCondLst>
                                    <p:cond delay="0"/>
                                  </p:stCondLst>
                                  <p:childTnLst>
                                    <p:set>
                                      <p:cBhvr>
                                        <p:cTn id="22" dur="indefinite"/>
                                        <p:tgtEl>
                                          <p:spTgt spid="54"/>
                                        </p:tgtEl>
                                        <p:attrNameLst>
                                          <p:attrName>style.opacity</p:attrName>
                                        </p:attrNameLst>
                                      </p:cBhvr>
                                      <p:to>
                                        <p:strVal val="0.5"/>
                                      </p:to>
                                    </p:set>
                                    <p:animEffect filter="image" prLst="opacity: 0.5">
                                      <p:cBhvr rctx="IE">
                                        <p:cTn id="23" dur="indefinite"/>
                                        <p:tgtEl>
                                          <p:spTgt spid="54"/>
                                        </p:tgtEl>
                                      </p:cBhvr>
                                    </p:animEffect>
                                  </p:childTnLst>
                                </p:cTn>
                              </p:par>
                              <p:par>
                                <p:cTn id="24" presetID="9" presetClass="emph" presetSubtype="0" nodeType="withEffect">
                                  <p:stCondLst>
                                    <p:cond delay="0"/>
                                  </p:stCondLst>
                                  <p:childTnLst>
                                    <p:set>
                                      <p:cBhvr>
                                        <p:cTn id="25" dur="indefinite"/>
                                        <p:tgtEl>
                                          <p:spTgt spid="56"/>
                                        </p:tgtEl>
                                        <p:attrNameLst>
                                          <p:attrName>style.opacity</p:attrName>
                                        </p:attrNameLst>
                                      </p:cBhvr>
                                      <p:to>
                                        <p:strVal val="0.5"/>
                                      </p:to>
                                    </p:set>
                                    <p:animEffect filter="image" prLst="opacity: 0.5">
                                      <p:cBhvr rctx="IE">
                                        <p:cTn id="26" dur="indefinite"/>
                                        <p:tgtEl>
                                          <p:spTgt spid="56"/>
                                        </p:tgtEl>
                                      </p:cBhvr>
                                    </p:animEffect>
                                  </p:childTnLst>
                                </p:cTn>
                              </p:par>
                              <p:par>
                                <p:cTn id="27" presetID="9" presetClass="emph" presetSubtype="0" grpId="0" nodeType="withEffect">
                                  <p:stCondLst>
                                    <p:cond delay="0"/>
                                  </p:stCondLst>
                                  <p:childTnLst>
                                    <p:set>
                                      <p:cBhvr>
                                        <p:cTn id="28" dur="indefinite"/>
                                        <p:tgtEl>
                                          <p:spTgt spid="58"/>
                                        </p:tgtEl>
                                        <p:attrNameLst>
                                          <p:attrName>style.opacity</p:attrName>
                                        </p:attrNameLst>
                                      </p:cBhvr>
                                      <p:to>
                                        <p:strVal val="0.5"/>
                                      </p:to>
                                    </p:set>
                                    <p:animEffect filter="image" prLst="opacity: 0.5">
                                      <p:cBhvr rctx="IE">
                                        <p:cTn id="29" dur="indefinite"/>
                                        <p:tgtEl>
                                          <p:spTgt spid="58"/>
                                        </p:tgtEl>
                                      </p:cBhvr>
                                    </p:animEffect>
                                  </p:childTnLst>
                                </p:cTn>
                              </p:par>
                              <p:par>
                                <p:cTn id="30" presetID="9" presetClass="emph" presetSubtype="0" nodeType="withEffect">
                                  <p:stCondLst>
                                    <p:cond delay="0"/>
                                  </p:stCondLst>
                                  <p:childTnLst>
                                    <p:set>
                                      <p:cBhvr>
                                        <p:cTn id="31" dur="indefinite"/>
                                        <p:tgtEl>
                                          <p:spTgt spid="60"/>
                                        </p:tgtEl>
                                        <p:attrNameLst>
                                          <p:attrName>style.opacity</p:attrName>
                                        </p:attrNameLst>
                                      </p:cBhvr>
                                      <p:to>
                                        <p:strVal val="0.5"/>
                                      </p:to>
                                    </p:set>
                                    <p:animEffect filter="image" prLst="opacity: 0.5">
                                      <p:cBhvr rctx="IE">
                                        <p:cTn id="32" dur="indefinite"/>
                                        <p:tgtEl>
                                          <p:spTgt spid="60"/>
                                        </p:tgtEl>
                                      </p:cBhvr>
                                    </p:animEffect>
                                  </p:childTnLst>
                                </p:cTn>
                              </p:par>
                              <p:par>
                                <p:cTn id="33" presetID="9" presetClass="emph" presetSubtype="0" grpId="0" nodeType="withEffect">
                                  <p:stCondLst>
                                    <p:cond delay="0"/>
                                  </p:stCondLst>
                                  <p:childTnLst>
                                    <p:set>
                                      <p:cBhvr>
                                        <p:cTn id="34" dur="indefinite"/>
                                        <p:tgtEl>
                                          <p:spTgt spid="61"/>
                                        </p:tgtEl>
                                        <p:attrNameLst>
                                          <p:attrName>style.opacity</p:attrName>
                                        </p:attrNameLst>
                                      </p:cBhvr>
                                      <p:to>
                                        <p:strVal val="0.5"/>
                                      </p:to>
                                    </p:set>
                                    <p:animEffect filter="image" prLst="opacity: 0.5">
                                      <p:cBhvr rctx="IE">
                                        <p:cTn id="35" dur="indefinite"/>
                                        <p:tgtEl>
                                          <p:spTgt spid="61"/>
                                        </p:tgtEl>
                                      </p:cBhvr>
                                    </p:animEffect>
                                  </p:childTnLst>
                                </p:cTn>
                              </p:par>
                              <p:par>
                                <p:cTn id="36" presetID="9" presetClass="emph" presetSubtype="0" nodeType="withEffect">
                                  <p:stCondLst>
                                    <p:cond delay="0"/>
                                  </p:stCondLst>
                                  <p:childTnLst>
                                    <p:set>
                                      <p:cBhvr>
                                        <p:cTn id="37" dur="indefinite"/>
                                        <p:tgtEl>
                                          <p:spTgt spid="64"/>
                                        </p:tgtEl>
                                        <p:attrNameLst>
                                          <p:attrName>style.opacity</p:attrName>
                                        </p:attrNameLst>
                                      </p:cBhvr>
                                      <p:to>
                                        <p:strVal val="0.5"/>
                                      </p:to>
                                    </p:set>
                                    <p:animEffect filter="image" prLst="opacity: 0.5">
                                      <p:cBhvr rctx="IE">
                                        <p:cTn id="38" dur="indefinite"/>
                                        <p:tgtEl>
                                          <p:spTgt spid="64"/>
                                        </p:tgtEl>
                                      </p:cBhvr>
                                    </p:animEffect>
                                  </p:childTnLst>
                                </p:cTn>
                              </p:par>
                              <p:par>
                                <p:cTn id="39" presetID="9" presetClass="emph" presetSubtype="0" nodeType="withEffect">
                                  <p:stCondLst>
                                    <p:cond delay="0"/>
                                  </p:stCondLst>
                                  <p:childTnLst>
                                    <p:set>
                                      <p:cBhvr>
                                        <p:cTn id="40" dur="indefinite"/>
                                        <p:tgtEl>
                                          <p:spTgt spid="65"/>
                                        </p:tgtEl>
                                        <p:attrNameLst>
                                          <p:attrName>style.opacity</p:attrName>
                                        </p:attrNameLst>
                                      </p:cBhvr>
                                      <p:to>
                                        <p:strVal val="0.5"/>
                                      </p:to>
                                    </p:set>
                                    <p:animEffect filter="image" prLst="opacity: 0.5">
                                      <p:cBhvr rctx="IE">
                                        <p:cTn id="41" dur="indefinite"/>
                                        <p:tgtEl>
                                          <p:spTgt spid="65"/>
                                        </p:tgtEl>
                                      </p:cBhvr>
                                    </p:animEffect>
                                  </p:childTnLst>
                                </p:cTn>
                              </p:par>
                              <p:par>
                                <p:cTn id="42" presetID="9" presetClass="emph" presetSubtype="0" grpId="0" nodeType="withEffect">
                                  <p:stCondLst>
                                    <p:cond delay="0"/>
                                  </p:stCondLst>
                                  <p:childTnLst>
                                    <p:set>
                                      <p:cBhvr>
                                        <p:cTn id="43" dur="indefinite"/>
                                        <p:tgtEl>
                                          <p:spTgt spid="66"/>
                                        </p:tgtEl>
                                        <p:attrNameLst>
                                          <p:attrName>style.opacity</p:attrName>
                                        </p:attrNameLst>
                                      </p:cBhvr>
                                      <p:to>
                                        <p:strVal val="0.5"/>
                                      </p:to>
                                    </p:set>
                                    <p:animEffect filter="image" prLst="opacity: 0.5">
                                      <p:cBhvr rctx="IE">
                                        <p:cTn id="44" dur="indefinite"/>
                                        <p:tgtEl>
                                          <p:spTgt spid="66"/>
                                        </p:tgtEl>
                                      </p:cBhvr>
                                    </p:animEffect>
                                  </p:childTnLst>
                                </p:cTn>
                              </p:par>
                              <p:par>
                                <p:cTn id="45" presetID="9" presetClass="emph" presetSubtype="0" grpId="0" nodeType="withEffect">
                                  <p:stCondLst>
                                    <p:cond delay="0"/>
                                  </p:stCondLst>
                                  <p:childTnLst>
                                    <p:set>
                                      <p:cBhvr>
                                        <p:cTn id="46" dur="indefinite"/>
                                        <p:tgtEl>
                                          <p:spTgt spid="68"/>
                                        </p:tgtEl>
                                        <p:attrNameLst>
                                          <p:attrName>style.opacity</p:attrName>
                                        </p:attrNameLst>
                                      </p:cBhvr>
                                      <p:to>
                                        <p:strVal val="0.5"/>
                                      </p:to>
                                    </p:set>
                                    <p:animEffect filter="image" prLst="opacity: 0.5">
                                      <p:cBhvr rctx="IE">
                                        <p:cTn id="47" dur="indefinite"/>
                                        <p:tgtEl>
                                          <p:spTgt spid="6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animBg="1"/>
      <p:bldP spid="46" grpId="0" animBg="1"/>
      <p:bldP spid="47" grpId="0" animBg="1"/>
      <p:bldP spid="58" grpId="0" animBg="1"/>
      <p:bldP spid="61" grpId="0" animBg="1"/>
      <p:bldP spid="66" grpId="0" animBg="1"/>
      <p:bldP spid="68" grpId="0" animBg="1"/>
      <p:bldP spid="6" grpId="0" animBg="1"/>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0A0450E-3136-4380-9631-B576AD04C466}"/>
              </a:ext>
            </a:extLst>
          </p:cNvPr>
          <p:cNvSpPr>
            <a:spLocks noGrp="1"/>
          </p:cNvSpPr>
          <p:nvPr>
            <p:ph type="body" sz="quarter" idx="13"/>
          </p:nvPr>
        </p:nvSpPr>
        <p:spPr/>
        <p:txBody>
          <a:bodyPr/>
          <a:lstStyle/>
          <a:p>
            <a:r>
              <a:rPr lang="en-US" altLang="zh-CN" dirty="0">
                <a:latin typeface="Comic Sans MS" panose="030F0702030302020204" pitchFamily="66" charset="0"/>
              </a:rPr>
              <a:t>Representation construction</a:t>
            </a:r>
            <a:endParaRPr lang="zh-CN" altLang="en-US" dirty="0">
              <a:latin typeface="Comic Sans MS" panose="030F0702030302020204" pitchFamily="66" charset="0"/>
            </a:endParaRPr>
          </a:p>
        </p:txBody>
      </p:sp>
      <p:sp>
        <p:nvSpPr>
          <p:cNvPr id="4" name="灯片编号占位符 3">
            <a:extLst>
              <a:ext uri="{FF2B5EF4-FFF2-40B4-BE49-F238E27FC236}">
                <a16:creationId xmlns:a16="http://schemas.microsoft.com/office/drawing/2014/main" id="{8364C090-6EA5-4599-9989-BF93665DE7A3}"/>
              </a:ext>
            </a:extLst>
          </p:cNvPr>
          <p:cNvSpPr>
            <a:spLocks noGrp="1"/>
          </p:cNvSpPr>
          <p:nvPr>
            <p:ph type="sldNum" sz="quarter" idx="12"/>
          </p:nvPr>
        </p:nvSpPr>
        <p:spPr/>
        <p:txBody>
          <a:bodyPr/>
          <a:lstStyle/>
          <a:p>
            <a:fld id="{C33509E8-EDB3-4BFB-9C63-B01D176D4351}" type="slidenum">
              <a:rPr lang="ko-KR" altLang="en-US" smtClean="0"/>
              <a:pPr/>
              <a:t>6</a:t>
            </a:fld>
            <a:endParaRPr lang="ko-KR" altLang="en-US"/>
          </a:p>
        </p:txBody>
      </p:sp>
      <p:sp>
        <p:nvSpPr>
          <p:cNvPr id="5" name="日期占位符 4">
            <a:extLst>
              <a:ext uri="{FF2B5EF4-FFF2-40B4-BE49-F238E27FC236}">
                <a16:creationId xmlns:a16="http://schemas.microsoft.com/office/drawing/2014/main" id="{715F97C7-3E09-4345-9992-37F09C55C3C7}"/>
              </a:ext>
            </a:extLst>
          </p:cNvPr>
          <p:cNvSpPr>
            <a:spLocks noGrp="1"/>
          </p:cNvSpPr>
          <p:nvPr>
            <p:ph type="dt" sz="half" idx="15"/>
          </p:nvPr>
        </p:nvSpPr>
        <p:spPr/>
        <p:txBody>
          <a:bodyPr/>
          <a:lstStyle/>
          <a:p>
            <a:fld id="{51F6A625-A20C-4E68-80BA-1672248A1D91}" type="datetime1">
              <a:rPr lang="zh-CN" altLang="en-US" smtClean="0"/>
              <a:t>2020/12/13</a:t>
            </a:fld>
            <a:endParaRPr lang="zh-CN" altLang="en-US"/>
          </a:p>
        </p:txBody>
      </p:sp>
      <p:sp>
        <p:nvSpPr>
          <p:cNvPr id="7" name="矩形 6">
            <a:extLst>
              <a:ext uri="{FF2B5EF4-FFF2-40B4-BE49-F238E27FC236}">
                <a16:creationId xmlns:a16="http://schemas.microsoft.com/office/drawing/2014/main" id="{EA6B6473-94B9-46AB-8D2C-04A7803E4D15}"/>
              </a:ext>
            </a:extLst>
          </p:cNvPr>
          <p:cNvSpPr/>
          <p:nvPr/>
        </p:nvSpPr>
        <p:spPr>
          <a:xfrm>
            <a:off x="52939" y="1318071"/>
            <a:ext cx="12086121" cy="769441"/>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Comic Sans MS" panose="030F0702030302020204" pitchFamily="66" charset="0"/>
                <a:cs typeface="Calibri" panose="020F0502020204030204" pitchFamily="34" charset="0"/>
              </a:rPr>
              <a:t>Building the template embedding:</a:t>
            </a:r>
          </a:p>
          <a:p>
            <a:pPr lvl="1"/>
            <a:r>
              <a:rPr lang="en-US" altLang="zh-CN" sz="2000" dirty="0">
                <a:latin typeface="Calibri" panose="020F0502020204030204" pitchFamily="34" charset="0"/>
                <a:cs typeface="Calibri" panose="020F0502020204030204" pitchFamily="34" charset="0"/>
              </a:rPr>
              <a:t>Containing semantic and syntactic information of a log entry.</a:t>
            </a:r>
            <a:endParaRPr lang="zh-CN" altLang="en-US" sz="20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19" name="表格 4">
                <a:extLst>
                  <a:ext uri="{FF2B5EF4-FFF2-40B4-BE49-F238E27FC236}">
                    <a16:creationId xmlns:a16="http://schemas.microsoft.com/office/drawing/2014/main" id="{47E6F021-0849-4A07-94F9-70DE49B745E4}"/>
                  </a:ext>
                </a:extLst>
              </p:cNvPr>
              <p:cNvGraphicFramePr>
                <a:graphicFrameLocks noGrp="1"/>
              </p:cNvGraphicFramePr>
              <p:nvPr>
                <p:extLst>
                  <p:ext uri="{D42A27DB-BD31-4B8C-83A1-F6EECF244321}">
                    <p14:modId xmlns:p14="http://schemas.microsoft.com/office/powerpoint/2010/main" val="1798793237"/>
                  </p:ext>
                </p:extLst>
              </p:nvPr>
            </p:nvGraphicFramePr>
            <p:xfrm>
              <a:off x="1397000" y="2087512"/>
              <a:ext cx="4368800" cy="3665920"/>
            </p:xfrm>
            <a:graphic>
              <a:graphicData uri="http://schemas.openxmlformats.org/drawingml/2006/table">
                <a:tbl>
                  <a:tblPr firstRow="1" bandRow="1">
                    <a:tableStyleId>{5C22544A-7EE6-4342-B048-85BDC9FD1C3A}</a:tableStyleId>
                  </a:tblPr>
                  <a:tblGrid>
                    <a:gridCol w="4368800">
                      <a:extLst>
                        <a:ext uri="{9D8B030D-6E8A-4147-A177-3AD203B41FA5}">
                          <a16:colId xmlns:a16="http://schemas.microsoft.com/office/drawing/2014/main" val="3242394277"/>
                        </a:ext>
                      </a:extLst>
                    </a:gridCol>
                  </a:tblGrid>
                  <a:tr h="791635">
                    <a:tc>
                      <a:txBody>
                        <a:bodyPr/>
                        <a:lstStyle/>
                        <a:p>
                          <a:pPr>
                            <a:lnSpc>
                              <a:spcPts val="1900"/>
                            </a:lnSpc>
                          </a:pPr>
                          <a:r>
                            <a:rPr lang="en-US" altLang="zh-CN" sz="1400" b="1" i="0" u="sng" dirty="0">
                              <a:solidFill>
                                <a:schemeClr val="tx1"/>
                              </a:solidFill>
                              <a:latin typeface="Arial" panose="020B0604020202020204" pitchFamily="34" charset="0"/>
                              <a:cs typeface="Arial" panose="020B0604020202020204" pitchFamily="34" charset="0"/>
                            </a:rPr>
                            <a:t>Raw system log:</a:t>
                          </a:r>
                        </a:p>
                        <a:p>
                          <a:pPr>
                            <a:lnSpc>
                              <a:spcPts val="1900"/>
                            </a:lnSpc>
                          </a:pPr>
                          <a:r>
                            <a:rPr lang="en-US" altLang="zh-CN" sz="1400" b="0" dirty="0">
                              <a:solidFill>
                                <a:schemeClr val="tx1"/>
                              </a:solidFill>
                              <a:latin typeface="Arial" panose="020B0604020202020204" pitchFamily="34" charset="0"/>
                              <a:cs typeface="Arial" panose="020B0604020202020204" pitchFamily="34" charset="0"/>
                            </a:rPr>
                            <a:t>[SIF </a:t>
                          </a:r>
                          <a:r>
                            <a:rPr lang="en-US" altLang="zh-CN" sz="1400" b="0" dirty="0" err="1">
                              <a:solidFill>
                                <a:schemeClr val="tx1"/>
                              </a:solidFill>
                              <a:latin typeface="Arial" panose="020B0604020202020204" pitchFamily="34" charset="0"/>
                              <a:cs typeface="Arial" panose="020B0604020202020204" pitchFamily="34" charset="0"/>
                            </a:rPr>
                            <a:t>pica_sif</a:t>
                          </a:r>
                          <a:r>
                            <a:rPr lang="en-US" altLang="zh-CN" sz="1400" b="0" dirty="0">
                              <a:solidFill>
                                <a:schemeClr val="tx1"/>
                              </a:solidFill>
                              <a:latin typeface="Arial" panose="020B0604020202020204" pitchFamily="34" charset="0"/>
                              <a:cs typeface="Arial" panose="020B0604020202020204" pitchFamily="34" charset="0"/>
                            </a:rPr>
                            <a:t>] Interface te-1/1/11, changed state to down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53374"/>
                      </a:ext>
                    </a:extLst>
                  </a:tr>
                  <a:tr h="551497">
                    <a:tc>
                      <a:txBody>
                        <a:bodyPr/>
                        <a:lstStyle/>
                        <a:p>
                          <a:pPr>
                            <a:lnSpc>
                              <a:spcPts val="1900"/>
                            </a:lnSpc>
                          </a:pPr>
                          <a:r>
                            <a:rPr lang="en-US" altLang="zh-CN" sz="1400" b="1" i="0" u="sng" dirty="0">
                              <a:latin typeface="Arial" panose="020B0604020202020204" pitchFamily="34" charset="0"/>
                              <a:cs typeface="Arial" panose="020B0604020202020204" pitchFamily="34" charset="0"/>
                            </a:rPr>
                            <a:t>Log template (with FT-tree):</a:t>
                          </a:r>
                        </a:p>
                        <a:p>
                          <a:pPr>
                            <a:lnSpc>
                              <a:spcPts val="1900"/>
                            </a:lnSpc>
                          </a:pPr>
                          <a:r>
                            <a:rPr lang="en-US" altLang="zh-CN" sz="1400" dirty="0">
                              <a:latin typeface="Arial" panose="020B0604020202020204" pitchFamily="34" charset="0"/>
                              <a:cs typeface="Arial" panose="020B0604020202020204" pitchFamily="34" charset="0"/>
                            </a:rPr>
                            <a:t>Interface *, changed state to down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710056"/>
                      </a:ext>
                    </a:extLst>
                  </a:tr>
                  <a:tr h="1513503">
                    <a:tc>
                      <a:txBody>
                        <a:bodyPr/>
                        <a:lstStyle/>
                        <a:p>
                          <a:pPr>
                            <a:lnSpc>
                              <a:spcPts val="1900"/>
                            </a:lnSpc>
                          </a:pPr>
                          <a:r>
                            <a:rPr lang="en-US" altLang="zh-CN" sz="1400" b="1" i="0" u="sng" dirty="0">
                              <a:latin typeface="Arial" panose="020B0604020202020204" pitchFamily="34" charset="0"/>
                              <a:cs typeface="Arial" panose="020B0604020202020204" pitchFamily="34" charset="0"/>
                            </a:rPr>
                            <a:t>Word embeddings (with Glove):</a:t>
                          </a:r>
                        </a:p>
                        <a:p>
                          <a:pPr>
                            <a:lnSpc>
                              <a:spcPts val="1900"/>
                            </a:lnSpc>
                          </a:pPr>
                          <a:r>
                            <a:rPr lang="en-US" altLang="zh-CN" sz="1400" dirty="0">
                              <a:latin typeface="Arial" panose="020B0604020202020204" pitchFamily="34" charset="0"/>
                              <a:cs typeface="Arial" panose="020B0604020202020204" pitchFamily="34" charset="0"/>
                            </a:rPr>
                            <a:t>Interface:</a:t>
                          </a:r>
                          <a:r>
                            <a:rPr lang="en-US" altLang="zh-CN" sz="1400" baseline="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𝑉</m:t>
                                  </m:r>
                                </m:e>
                                <m:sub>
                                  <m:r>
                                    <a:rPr lang="en-US" altLang="zh-CN" sz="1400" b="0" i="1" smtClean="0">
                                      <a:latin typeface="Cambria Math" panose="02040503050406030204" pitchFamily="18" charset="0"/>
                                      <a:cs typeface="Arial" panose="020B0604020202020204" pitchFamily="34" charset="0"/>
                                    </a:rPr>
                                    <m:t>1</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11</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12</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13</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1</m:t>
                                  </m:r>
                                  <m:r>
                                    <a:rPr lang="en-US" altLang="zh-CN" sz="1400" b="0" i="1" smtClean="0">
                                      <a:latin typeface="Cambria Math" panose="02040503050406030204" pitchFamily="18" charset="0"/>
                                      <a:cs typeface="Arial" panose="020B0604020202020204" pitchFamily="34" charset="0"/>
                                    </a:rPr>
                                    <m:t>𝑛</m:t>
                                  </m:r>
                                </m:sub>
                              </m:sSub>
                            </m:oMath>
                          </a14:m>
                          <a:r>
                            <a:rPr lang="en-US" altLang="zh-CN" sz="1400" dirty="0">
                              <a:latin typeface="Arial" panose="020B0604020202020204" pitchFamily="34" charset="0"/>
                              <a:cs typeface="Arial" panose="020B0604020202020204" pitchFamily="34" charset="0"/>
                            </a:rPr>
                            <a:t>)</a:t>
                          </a:r>
                        </a:p>
                        <a:p>
                          <a:pPr>
                            <a:lnSpc>
                              <a:spcPts val="1900"/>
                            </a:lnSpc>
                          </a:pPr>
                          <a:r>
                            <a:rPr lang="en-US" altLang="zh-CN" sz="1400" dirty="0">
                              <a:latin typeface="Arial" panose="020B0604020202020204" pitchFamily="34" charset="0"/>
                              <a:cs typeface="Arial" panose="020B0604020202020204" pitchFamily="34" charset="0"/>
                            </a:rPr>
                            <a:t>changed:</a:t>
                          </a:r>
                          <a:r>
                            <a:rPr lang="en-US" altLang="zh-CN" sz="1400" baseline="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𝑉</m:t>
                                  </m:r>
                                </m:e>
                                <m:sub>
                                  <m:r>
                                    <a:rPr lang="en-US" altLang="zh-CN" sz="1400" b="0" i="1" smtClean="0">
                                      <a:latin typeface="Cambria Math" panose="02040503050406030204" pitchFamily="18" charset="0"/>
                                      <a:cs typeface="Arial" panose="020B0604020202020204" pitchFamily="34" charset="0"/>
                                    </a:rPr>
                                    <m:t>2</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21</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22</m:t>
                                  </m:r>
                                </m:sub>
                              </m:sSub>
                            </m:oMath>
                          </a14:m>
                          <a:r>
                            <a:rPr lang="en-US" altLang="zh-CN" sz="1400" dirty="0">
                              <a:latin typeface="Arial" panose="020B0604020202020204" pitchFamily="34" charset="0"/>
                              <a:cs typeface="Arial" panose="020B0604020202020204" pitchFamily="34" charset="0"/>
                            </a:rPr>
                            <a:t>,</a:t>
                          </a:r>
                          <a:r>
                            <a:rPr lang="en-US" altLang="zh-CN" sz="1400" dirty="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23</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2</m:t>
                                  </m:r>
                                  <m:r>
                                    <a:rPr lang="en-US" altLang="zh-CN" sz="1400" b="0" i="1" smtClean="0">
                                      <a:latin typeface="Cambria Math" panose="02040503050406030204" pitchFamily="18" charset="0"/>
                                      <a:cs typeface="Arial" panose="020B0604020202020204" pitchFamily="34" charset="0"/>
                                    </a:rPr>
                                    <m:t>𝑛</m:t>
                                  </m:r>
                                </m:sub>
                              </m:sSub>
                            </m:oMath>
                          </a14:m>
                          <a:r>
                            <a:rPr lang="en-US" altLang="zh-CN" sz="1400" dirty="0">
                              <a:latin typeface="Arial" panose="020B0604020202020204" pitchFamily="34" charset="0"/>
                              <a:cs typeface="Arial" panose="020B0604020202020204" pitchFamily="34" charset="0"/>
                            </a:rPr>
                            <a:t>)</a:t>
                          </a:r>
                        </a:p>
                        <a:p>
                          <a:pPr>
                            <a:lnSpc>
                              <a:spcPts val="1900"/>
                            </a:lnSpc>
                          </a:pPr>
                          <a:r>
                            <a:rPr lang="en-US" altLang="zh-CN" sz="1400" dirty="0">
                              <a:latin typeface="Arial" panose="020B0604020202020204" pitchFamily="34" charset="0"/>
                              <a:cs typeface="Arial" panose="020B0604020202020204" pitchFamily="34" charset="0"/>
                            </a:rPr>
                            <a:t>state:</a:t>
                          </a:r>
                          <a:r>
                            <a:rPr lang="en-US" altLang="zh-CN" sz="1400" baseline="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𝑉</m:t>
                                  </m:r>
                                </m:e>
                                <m:sub>
                                  <m:r>
                                    <a:rPr lang="en-US" altLang="zh-CN" sz="1400" b="0" i="1" smtClean="0">
                                      <a:latin typeface="Cambria Math" panose="02040503050406030204" pitchFamily="18" charset="0"/>
                                      <a:cs typeface="Arial" panose="020B0604020202020204" pitchFamily="34" charset="0"/>
                                    </a:rPr>
                                    <m:t>3</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31</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32</m:t>
                                  </m:r>
                                </m:sub>
                              </m:sSub>
                            </m:oMath>
                          </a14:m>
                          <a:r>
                            <a:rPr lang="en-US" altLang="zh-CN" sz="1400" dirty="0">
                              <a:latin typeface="Arial" panose="020B0604020202020204" pitchFamily="34" charset="0"/>
                              <a:cs typeface="Arial" panose="020B0604020202020204" pitchFamily="34" charset="0"/>
                            </a:rPr>
                            <a:t>,</a:t>
                          </a:r>
                          <a:r>
                            <a:rPr lang="en-US" altLang="zh-CN" sz="1400" dirty="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33</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3</m:t>
                                  </m:r>
                                  <m:r>
                                    <a:rPr lang="en-US" altLang="zh-CN" sz="1400" b="0" i="1" smtClean="0">
                                      <a:latin typeface="Cambria Math" panose="02040503050406030204" pitchFamily="18" charset="0"/>
                                      <a:cs typeface="Arial" panose="020B0604020202020204" pitchFamily="34" charset="0"/>
                                    </a:rPr>
                                    <m:t>𝑛</m:t>
                                  </m:r>
                                </m:sub>
                              </m:sSub>
                            </m:oMath>
                          </a14:m>
                          <a:r>
                            <a:rPr lang="en-US" altLang="zh-CN" sz="1400" dirty="0">
                              <a:latin typeface="Arial" panose="020B0604020202020204" pitchFamily="34" charset="0"/>
                              <a:cs typeface="Arial" panose="020B0604020202020204" pitchFamily="34" charset="0"/>
                            </a:rPr>
                            <a:t>)</a:t>
                          </a:r>
                        </a:p>
                        <a:p>
                          <a:pPr>
                            <a:lnSpc>
                              <a:spcPts val="1900"/>
                            </a:lnSpc>
                          </a:pPr>
                          <a:r>
                            <a:rPr lang="en-US" altLang="zh-CN" sz="1400" dirty="0">
                              <a:latin typeface="Arial" panose="020B0604020202020204" pitchFamily="34" charset="0"/>
                              <a:cs typeface="Arial" panose="020B0604020202020204" pitchFamily="34" charset="0"/>
                            </a:rPr>
                            <a:t>to: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 </m:t>
                                  </m:r>
                                  <m:r>
                                    <a:rPr lang="en-US" altLang="zh-CN" sz="1400" b="0" i="1" smtClean="0">
                                      <a:latin typeface="Cambria Math" panose="02040503050406030204" pitchFamily="18" charset="0"/>
                                      <a:cs typeface="Arial" panose="020B0604020202020204" pitchFamily="34" charset="0"/>
                                    </a:rPr>
                                    <m:t>𝑉</m:t>
                                  </m:r>
                                </m:e>
                                <m:sub>
                                  <m:r>
                                    <a:rPr lang="en-US" altLang="zh-CN" sz="1400" b="0" i="1" smtClean="0">
                                      <a:latin typeface="Cambria Math" panose="02040503050406030204" pitchFamily="18" charset="0"/>
                                      <a:cs typeface="Arial" panose="020B0604020202020204" pitchFamily="34" charset="0"/>
                                    </a:rPr>
                                    <m:t>4</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41</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42</m:t>
                                  </m:r>
                                </m:sub>
                              </m:sSub>
                            </m:oMath>
                          </a14:m>
                          <a:r>
                            <a:rPr lang="en-US" altLang="zh-CN" sz="1400" dirty="0">
                              <a:latin typeface="Arial" panose="020B0604020202020204" pitchFamily="34" charset="0"/>
                              <a:cs typeface="Arial" panose="020B0604020202020204" pitchFamily="34" charset="0"/>
                            </a:rPr>
                            <a:t>,</a:t>
                          </a:r>
                          <a:r>
                            <a:rPr lang="en-US" altLang="zh-CN" sz="1400" dirty="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43</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4</m:t>
                                  </m:r>
                                  <m:r>
                                    <a:rPr lang="en-US" altLang="zh-CN" sz="1400" b="0" i="1" smtClean="0">
                                      <a:latin typeface="Cambria Math" panose="02040503050406030204" pitchFamily="18" charset="0"/>
                                      <a:cs typeface="Arial" panose="020B0604020202020204" pitchFamily="34" charset="0"/>
                                    </a:rPr>
                                    <m:t>𝑛</m:t>
                                  </m:r>
                                </m:sub>
                              </m:sSub>
                            </m:oMath>
                          </a14:m>
                          <a:r>
                            <a:rPr lang="en-US" altLang="zh-CN" sz="1400" dirty="0">
                              <a:latin typeface="Arial" panose="020B0604020202020204" pitchFamily="34" charset="0"/>
                              <a:cs typeface="Arial" panose="020B0604020202020204" pitchFamily="34" charset="0"/>
                            </a:rPr>
                            <a:t>)</a:t>
                          </a:r>
                        </a:p>
                        <a:p>
                          <a:pPr>
                            <a:lnSpc>
                              <a:spcPts val="1900"/>
                            </a:lnSpc>
                          </a:pPr>
                          <a:r>
                            <a:rPr lang="en-US" altLang="zh-CN" sz="1400" dirty="0">
                              <a:latin typeface="Arial" panose="020B0604020202020204" pitchFamily="34" charset="0"/>
                              <a:cs typeface="Arial" panose="020B0604020202020204" pitchFamily="34" charset="0"/>
                            </a:rPr>
                            <a:t>down: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 </m:t>
                                  </m:r>
                                  <m:r>
                                    <a:rPr lang="en-US" altLang="zh-CN" sz="1400" b="0" i="1" smtClean="0">
                                      <a:latin typeface="Cambria Math" panose="02040503050406030204" pitchFamily="18" charset="0"/>
                                      <a:cs typeface="Arial" panose="020B0604020202020204" pitchFamily="34" charset="0"/>
                                    </a:rPr>
                                    <m:t>𝑉</m:t>
                                  </m:r>
                                </m:e>
                                <m:sub>
                                  <m:r>
                                    <a:rPr lang="en-US" altLang="zh-CN" sz="1400" b="0" i="1" smtClean="0">
                                      <a:latin typeface="Cambria Math" panose="02040503050406030204" pitchFamily="18" charset="0"/>
                                      <a:cs typeface="Arial" panose="020B0604020202020204" pitchFamily="34" charset="0"/>
                                    </a:rPr>
                                    <m:t>5</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51</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52</m:t>
                                  </m:r>
                                </m:sub>
                              </m:sSub>
                            </m:oMath>
                          </a14:m>
                          <a:r>
                            <a:rPr lang="en-US" altLang="zh-CN" sz="1400" dirty="0">
                              <a:latin typeface="Arial" panose="020B0604020202020204" pitchFamily="34" charset="0"/>
                              <a:cs typeface="Arial" panose="020B0604020202020204" pitchFamily="34" charset="0"/>
                            </a:rPr>
                            <a:t>,</a:t>
                          </a:r>
                          <a:r>
                            <a:rPr lang="en-US" altLang="zh-CN" sz="1400" dirty="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53</m:t>
                                  </m:r>
                                </m:sub>
                              </m:sSub>
                            </m:oMath>
                          </a14:m>
                          <a:r>
                            <a:rPr lang="en-US" altLang="zh-CN" sz="14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𝑣</m:t>
                                  </m:r>
                                </m:e>
                                <m:sub>
                                  <m:r>
                                    <a:rPr lang="en-US" altLang="zh-CN" sz="1400" b="0" i="1" smtClean="0">
                                      <a:latin typeface="Cambria Math" panose="02040503050406030204" pitchFamily="18" charset="0"/>
                                      <a:cs typeface="Arial" panose="020B0604020202020204" pitchFamily="34" charset="0"/>
                                    </a:rPr>
                                    <m:t>5</m:t>
                                  </m:r>
                                  <m:r>
                                    <a:rPr lang="en-US" altLang="zh-CN" sz="1400" b="0" i="1" smtClean="0">
                                      <a:latin typeface="Cambria Math" panose="02040503050406030204" pitchFamily="18" charset="0"/>
                                      <a:cs typeface="Arial" panose="020B0604020202020204" pitchFamily="34" charset="0"/>
                                    </a:rPr>
                                    <m:t>𝑛</m:t>
                                  </m:r>
                                </m:sub>
                              </m:sSub>
                            </m:oMath>
                          </a14:m>
                          <a:r>
                            <a:rPr lang="en-US" altLang="zh-CN" sz="14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3445896"/>
                      </a:ext>
                    </a:extLst>
                  </a:tr>
                  <a:tr h="791635">
                    <a:tc>
                      <a:txBody>
                        <a:bodyPr/>
                        <a:lstStyle/>
                        <a:p>
                          <a:pPr>
                            <a:lnSpc>
                              <a:spcPts val="1900"/>
                            </a:lnSpc>
                          </a:pPr>
                          <a:r>
                            <a:rPr lang="en-US" altLang="zh-CN" sz="1400" b="1" i="0" u="sng" dirty="0">
                              <a:latin typeface="Arial" panose="020B0604020202020204" pitchFamily="34" charset="0"/>
                              <a:cs typeface="Arial" panose="020B0604020202020204" pitchFamily="34" charset="0"/>
                            </a:rPr>
                            <a:t>Template embedding:</a:t>
                          </a:r>
                        </a:p>
                        <a:p>
                          <a:pPr>
                            <a:lnSpc>
                              <a:spcPts val="1900"/>
                            </a:lnSpc>
                          </a:pPr>
                          <a:r>
                            <a:rPr lang="en-US" altLang="zh-CN" sz="1400" dirty="0">
                              <a:latin typeface="Arial" panose="020B0604020202020204" pitchFamily="34" charset="0"/>
                              <a:cs typeface="Arial" panose="020B0604020202020204" pitchFamily="34" charset="0"/>
                            </a:rPr>
                            <a:t>Interface *, changed state to down:</a:t>
                          </a:r>
                        </a:p>
                        <a:p>
                          <a:pPr>
                            <a:lnSpc>
                              <a:spcPts val="1900"/>
                            </a:lnSpc>
                          </a:pPr>
                          <a:r>
                            <a:rPr lang="en-US" altLang="zh-CN" sz="1400" dirty="0">
                              <a:latin typeface="Arial" panose="020B0604020202020204" pitchFamily="34" charset="0"/>
                              <a:cs typeface="Arial" panose="020B0604020202020204" pitchFamily="34" charset="0"/>
                            </a:rPr>
                            <a:t> t → average(</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 </m:t>
                                  </m:r>
                                  <m:r>
                                    <a:rPr lang="en-US" altLang="zh-CN" sz="1400" b="0" i="1" smtClean="0">
                                      <a:latin typeface="Cambria Math" panose="02040503050406030204" pitchFamily="18" charset="0"/>
                                      <a:cs typeface="Arial" panose="020B0604020202020204" pitchFamily="34" charset="0"/>
                                    </a:rPr>
                                    <m:t>𝑉</m:t>
                                  </m:r>
                                </m:e>
                                <m:sub>
                                  <m:r>
                                    <a:rPr lang="en-US" altLang="zh-CN" sz="1400" b="0" i="1" smtClean="0">
                                      <a:latin typeface="Cambria Math" panose="02040503050406030204" pitchFamily="18" charset="0"/>
                                      <a:cs typeface="Arial" panose="020B0604020202020204" pitchFamily="34" charset="0"/>
                                    </a:rPr>
                                    <m:t>1</m:t>
                                  </m:r>
                                </m:sub>
                              </m:sSub>
                            </m:oMath>
                          </a14:m>
                          <a:r>
                            <a:rPr lang="en-US" altLang="zh-CN" sz="1400" dirty="0">
                              <a:latin typeface="Arial" panose="020B0604020202020204" pitchFamily="34" charset="0"/>
                              <a:cs typeface="Arial" panose="020B0604020202020204" pitchFamily="34" charset="0"/>
                            </a:rPr>
                            <a:t>+</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 </m:t>
                                  </m:r>
                                  <m:r>
                                    <a:rPr lang="en-US" altLang="zh-CN" sz="1400" b="0" i="1" smtClean="0">
                                      <a:latin typeface="Cambria Math" panose="02040503050406030204" pitchFamily="18" charset="0"/>
                                      <a:cs typeface="Arial" panose="020B0604020202020204" pitchFamily="34" charset="0"/>
                                    </a:rPr>
                                    <m:t>𝑉</m:t>
                                  </m:r>
                                </m:e>
                                <m:sub>
                                  <m:r>
                                    <a:rPr lang="en-US" altLang="zh-CN" sz="1400" b="0" i="1" smtClean="0">
                                      <a:latin typeface="Cambria Math" panose="02040503050406030204" pitchFamily="18" charset="0"/>
                                      <a:cs typeface="Arial" panose="020B0604020202020204" pitchFamily="34" charset="0"/>
                                    </a:rPr>
                                    <m:t>2</m:t>
                                  </m:r>
                                </m:sub>
                              </m:sSub>
                            </m:oMath>
                          </a14:m>
                          <a:r>
                            <a:rPr lang="en-US" altLang="zh-CN" sz="1400" dirty="0">
                              <a:latin typeface="Arial" panose="020B0604020202020204" pitchFamily="34" charset="0"/>
                              <a:cs typeface="Arial" panose="020B0604020202020204" pitchFamily="34" charset="0"/>
                            </a:rPr>
                            <a:t>+</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 </m:t>
                                  </m:r>
                                  <m:r>
                                    <a:rPr lang="en-US" altLang="zh-CN" sz="1400" b="0" i="1" smtClean="0">
                                      <a:latin typeface="Cambria Math" panose="02040503050406030204" pitchFamily="18" charset="0"/>
                                      <a:cs typeface="Arial" panose="020B0604020202020204" pitchFamily="34" charset="0"/>
                                    </a:rPr>
                                    <m:t>𝑉</m:t>
                                  </m:r>
                                </m:e>
                                <m:sub>
                                  <m:r>
                                    <a:rPr lang="en-US" altLang="zh-CN" sz="1400" b="0" i="1" smtClean="0">
                                      <a:latin typeface="Cambria Math" panose="02040503050406030204" pitchFamily="18" charset="0"/>
                                      <a:cs typeface="Arial" panose="020B0604020202020204" pitchFamily="34" charset="0"/>
                                    </a:rPr>
                                    <m:t>3</m:t>
                                  </m:r>
                                </m:sub>
                              </m:sSub>
                            </m:oMath>
                          </a14:m>
                          <a:r>
                            <a:rPr lang="en-US" altLang="zh-CN" sz="1400" dirty="0">
                              <a:latin typeface="Arial" panose="020B0604020202020204" pitchFamily="34" charset="0"/>
                              <a:cs typeface="Arial" panose="020B0604020202020204" pitchFamily="34" charset="0"/>
                            </a:rPr>
                            <a:t>+</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 </m:t>
                                  </m:r>
                                  <m:r>
                                    <a:rPr lang="en-US" altLang="zh-CN" sz="1400" b="0" i="1" smtClean="0">
                                      <a:latin typeface="Cambria Math" panose="02040503050406030204" pitchFamily="18" charset="0"/>
                                      <a:cs typeface="Arial" panose="020B0604020202020204" pitchFamily="34" charset="0"/>
                                    </a:rPr>
                                    <m:t>𝑉</m:t>
                                  </m:r>
                                </m:e>
                                <m:sub>
                                  <m:r>
                                    <a:rPr lang="en-US" altLang="zh-CN" sz="1400" b="0" i="1" smtClean="0">
                                      <a:latin typeface="Cambria Math" panose="02040503050406030204" pitchFamily="18" charset="0"/>
                                      <a:cs typeface="Arial" panose="020B0604020202020204" pitchFamily="34" charset="0"/>
                                    </a:rPr>
                                    <m:t>4</m:t>
                                  </m:r>
                                </m:sub>
                              </m:sSub>
                            </m:oMath>
                          </a14:m>
                          <a:r>
                            <a:rPr lang="en-US" altLang="zh-CN" sz="1400" dirty="0">
                              <a:latin typeface="Arial" panose="020B0604020202020204" pitchFamily="34" charset="0"/>
                              <a:cs typeface="Arial" panose="020B0604020202020204" pitchFamily="34" charset="0"/>
                            </a:rPr>
                            <a:t>+</a:t>
                          </a:r>
                          <a14:m>
                            <m:oMath xmlns:m="http://schemas.openxmlformats.org/officeDocument/2006/math">
                              <m:sSub>
                                <m:sSubPr>
                                  <m:ctrlPr>
                                    <a:rPr lang="en-US" altLang="zh-CN" sz="1400" i="1" smtClean="0">
                                      <a:latin typeface="Cambria Math" panose="02040503050406030204" pitchFamily="18" charset="0"/>
                                      <a:cs typeface="Arial" panose="020B0604020202020204" pitchFamily="34" charset="0"/>
                                    </a:rPr>
                                  </m:ctrlPr>
                                </m:sSubPr>
                                <m:e>
                                  <m:r>
                                    <a:rPr lang="en-US" altLang="zh-CN" sz="1400" b="0" i="1" smtClean="0">
                                      <a:latin typeface="Cambria Math" panose="02040503050406030204" pitchFamily="18" charset="0"/>
                                      <a:cs typeface="Arial" panose="020B0604020202020204" pitchFamily="34" charset="0"/>
                                    </a:rPr>
                                    <m:t> </m:t>
                                  </m:r>
                                  <m:r>
                                    <a:rPr lang="en-US" altLang="zh-CN" sz="1400" b="0" i="1" smtClean="0">
                                      <a:latin typeface="Cambria Math" panose="02040503050406030204" pitchFamily="18" charset="0"/>
                                      <a:cs typeface="Arial" panose="020B0604020202020204" pitchFamily="34" charset="0"/>
                                    </a:rPr>
                                    <m:t>𝑉</m:t>
                                  </m:r>
                                </m:e>
                                <m:sub>
                                  <m:r>
                                    <a:rPr lang="en-US" altLang="zh-CN" sz="1400" b="0" i="1" smtClean="0">
                                      <a:latin typeface="Cambria Math" panose="02040503050406030204" pitchFamily="18" charset="0"/>
                                      <a:cs typeface="Arial" panose="020B0604020202020204" pitchFamily="34" charset="0"/>
                                    </a:rPr>
                                    <m:t>5</m:t>
                                  </m:r>
                                </m:sub>
                              </m:sSub>
                            </m:oMath>
                          </a14:m>
                          <a:r>
                            <a:rPr lang="en-US" altLang="zh-CN" sz="14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9351744"/>
                      </a:ext>
                    </a:extLst>
                  </a:tr>
                </a:tbl>
              </a:graphicData>
            </a:graphic>
          </p:graphicFrame>
        </mc:Choice>
        <mc:Fallback xmlns="">
          <p:graphicFrame>
            <p:nvGraphicFramePr>
              <p:cNvPr id="19" name="表格 4">
                <a:extLst>
                  <a:ext uri="{FF2B5EF4-FFF2-40B4-BE49-F238E27FC236}">
                    <a16:creationId xmlns:a16="http://schemas.microsoft.com/office/drawing/2014/main" id="{47E6F021-0849-4A07-94F9-70DE49B745E4}"/>
                  </a:ext>
                </a:extLst>
              </p:cNvPr>
              <p:cNvGraphicFramePr>
                <a:graphicFrameLocks noGrp="1"/>
              </p:cNvGraphicFramePr>
              <p:nvPr>
                <p:extLst>
                  <p:ext uri="{D42A27DB-BD31-4B8C-83A1-F6EECF244321}">
                    <p14:modId xmlns:p14="http://schemas.microsoft.com/office/powerpoint/2010/main" val="1798793237"/>
                  </p:ext>
                </p:extLst>
              </p:nvPr>
            </p:nvGraphicFramePr>
            <p:xfrm>
              <a:off x="1397000" y="2087512"/>
              <a:ext cx="4368800" cy="3665920"/>
            </p:xfrm>
            <a:graphic>
              <a:graphicData uri="http://schemas.openxmlformats.org/drawingml/2006/table">
                <a:tbl>
                  <a:tblPr firstRow="1" bandRow="1">
                    <a:tableStyleId>{5C22544A-7EE6-4342-B048-85BDC9FD1C3A}</a:tableStyleId>
                  </a:tblPr>
                  <a:tblGrid>
                    <a:gridCol w="4368800">
                      <a:extLst>
                        <a:ext uri="{9D8B030D-6E8A-4147-A177-3AD203B41FA5}">
                          <a16:colId xmlns:a16="http://schemas.microsoft.com/office/drawing/2014/main" val="3242394277"/>
                        </a:ext>
                      </a:extLst>
                    </a:gridCol>
                  </a:tblGrid>
                  <a:tr h="795465">
                    <a:tc>
                      <a:txBody>
                        <a:bodyPr/>
                        <a:lstStyle/>
                        <a:p>
                          <a:pPr>
                            <a:lnSpc>
                              <a:spcPts val="1900"/>
                            </a:lnSpc>
                          </a:pPr>
                          <a:r>
                            <a:rPr lang="en-US" altLang="zh-CN" sz="1400" b="1" i="0" u="sng" dirty="0">
                              <a:solidFill>
                                <a:schemeClr val="tx1"/>
                              </a:solidFill>
                              <a:latin typeface="Arial" panose="020B0604020202020204" pitchFamily="34" charset="0"/>
                              <a:cs typeface="Arial" panose="020B0604020202020204" pitchFamily="34" charset="0"/>
                            </a:rPr>
                            <a:t>Raw system log:</a:t>
                          </a:r>
                        </a:p>
                        <a:p>
                          <a:pPr>
                            <a:lnSpc>
                              <a:spcPts val="1900"/>
                            </a:lnSpc>
                          </a:pPr>
                          <a:r>
                            <a:rPr lang="en-US" altLang="zh-CN" sz="1400" b="0" dirty="0">
                              <a:solidFill>
                                <a:schemeClr val="tx1"/>
                              </a:solidFill>
                              <a:latin typeface="Arial" panose="020B0604020202020204" pitchFamily="34" charset="0"/>
                              <a:cs typeface="Arial" panose="020B0604020202020204" pitchFamily="34" charset="0"/>
                            </a:rPr>
                            <a:t>[SIF </a:t>
                          </a:r>
                          <a:r>
                            <a:rPr lang="en-US" altLang="zh-CN" sz="1400" b="0" dirty="0" err="1">
                              <a:solidFill>
                                <a:schemeClr val="tx1"/>
                              </a:solidFill>
                              <a:latin typeface="Arial" panose="020B0604020202020204" pitchFamily="34" charset="0"/>
                              <a:cs typeface="Arial" panose="020B0604020202020204" pitchFamily="34" charset="0"/>
                            </a:rPr>
                            <a:t>pica_sif</a:t>
                          </a:r>
                          <a:r>
                            <a:rPr lang="en-US" altLang="zh-CN" sz="1400" b="0" dirty="0">
                              <a:solidFill>
                                <a:schemeClr val="tx1"/>
                              </a:solidFill>
                              <a:latin typeface="Arial" panose="020B0604020202020204" pitchFamily="34" charset="0"/>
                              <a:cs typeface="Arial" panose="020B0604020202020204" pitchFamily="34" charset="0"/>
                            </a:rPr>
                            <a:t>] Interface te-1/1/11, changed state to down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53374"/>
                      </a:ext>
                    </a:extLst>
                  </a:tr>
                  <a:tr h="554165">
                    <a:tc>
                      <a:txBody>
                        <a:bodyPr/>
                        <a:lstStyle/>
                        <a:p>
                          <a:pPr>
                            <a:lnSpc>
                              <a:spcPts val="1900"/>
                            </a:lnSpc>
                          </a:pPr>
                          <a:r>
                            <a:rPr lang="en-US" altLang="zh-CN" sz="1400" b="1" i="0" u="sng" dirty="0">
                              <a:latin typeface="Arial" panose="020B0604020202020204" pitchFamily="34" charset="0"/>
                              <a:cs typeface="Arial" panose="020B0604020202020204" pitchFamily="34" charset="0"/>
                            </a:rPr>
                            <a:t>Log template (with FT-tree):</a:t>
                          </a:r>
                        </a:p>
                        <a:p>
                          <a:pPr>
                            <a:lnSpc>
                              <a:spcPts val="1900"/>
                            </a:lnSpc>
                          </a:pPr>
                          <a:r>
                            <a:rPr lang="en-US" altLang="zh-CN" sz="1400" dirty="0">
                              <a:latin typeface="Arial" panose="020B0604020202020204" pitchFamily="34" charset="0"/>
                              <a:cs typeface="Arial" panose="020B0604020202020204" pitchFamily="34" charset="0"/>
                            </a:rPr>
                            <a:t>Interface *, changed state to down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710056"/>
                      </a:ext>
                    </a:extLst>
                  </a:tr>
                  <a:tr h="1520825">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blipFill>
                          <a:blip r:embed="rId6"/>
                          <a:stretch>
                            <a:fillRect l="-139" t="-89558" r="-279" b="-57028"/>
                          </a:stretch>
                        </a:blipFill>
                      </a:tcPr>
                    </a:tc>
                    <a:extLst>
                      <a:ext uri="{0D108BD9-81ED-4DB2-BD59-A6C34878D82A}">
                        <a16:rowId xmlns:a16="http://schemas.microsoft.com/office/drawing/2014/main" val="3353445896"/>
                      </a:ext>
                    </a:extLst>
                  </a:tr>
                  <a:tr h="795465">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39" t="-360305" r="-279" b="-8397"/>
                          </a:stretch>
                        </a:blipFill>
                      </a:tcPr>
                    </a:tc>
                    <a:extLst>
                      <a:ext uri="{0D108BD9-81ED-4DB2-BD59-A6C34878D82A}">
                        <a16:rowId xmlns:a16="http://schemas.microsoft.com/office/drawing/2014/main" val="2309351744"/>
                      </a:ext>
                    </a:extLst>
                  </a:tr>
                </a:tbl>
              </a:graphicData>
            </a:graphic>
          </p:graphicFrame>
        </mc:Fallback>
      </mc:AlternateContent>
      <p:sp>
        <p:nvSpPr>
          <p:cNvPr id="3" name="矩形 2">
            <a:extLst>
              <a:ext uri="{FF2B5EF4-FFF2-40B4-BE49-F238E27FC236}">
                <a16:creationId xmlns:a16="http://schemas.microsoft.com/office/drawing/2014/main" id="{48EEB7C4-9673-4D9E-8314-A27BF1983AA4}"/>
              </a:ext>
            </a:extLst>
          </p:cNvPr>
          <p:cNvSpPr/>
          <p:nvPr/>
        </p:nvSpPr>
        <p:spPr>
          <a:xfrm>
            <a:off x="838200" y="5870226"/>
            <a:ext cx="5866245" cy="369332"/>
          </a:xfrm>
          <a:prstGeom prst="rect">
            <a:avLst/>
          </a:prstGeom>
        </p:spPr>
        <p:txBody>
          <a:bodyPr wrap="square">
            <a:spAutoFit/>
          </a:bodyPr>
          <a:lstStyle/>
          <a:p>
            <a:pPr marL="285750" indent="-285750">
              <a:buFont typeface="Arial" panose="020B0604020202020204" pitchFamily="34" charset="0"/>
              <a:buChar char="•"/>
            </a:pPr>
            <a:r>
              <a:rPr lang="en-US" altLang="zh-CN" dirty="0">
                <a:latin typeface="Comic Sans MS" panose="030F0702030302020204" pitchFamily="66" charset="0"/>
              </a:rPr>
              <a:t>Example of how to generate a template embedding. </a:t>
            </a:r>
            <a:endParaRPr lang="zh-CN" altLang="en-US" dirty="0">
              <a:latin typeface="Comic Sans MS" panose="030F0702030302020204" pitchFamily="66" charset="0"/>
            </a:endParaRPr>
          </a:p>
        </p:txBody>
      </p:sp>
      <p:sp>
        <p:nvSpPr>
          <p:cNvPr id="13" name="箭头: 右 12">
            <a:extLst>
              <a:ext uri="{FF2B5EF4-FFF2-40B4-BE49-F238E27FC236}">
                <a16:creationId xmlns:a16="http://schemas.microsoft.com/office/drawing/2014/main" id="{01C44A51-7F30-4060-BBC0-ABA00B0229D9}"/>
              </a:ext>
            </a:extLst>
          </p:cNvPr>
          <p:cNvSpPr/>
          <p:nvPr/>
        </p:nvSpPr>
        <p:spPr>
          <a:xfrm>
            <a:off x="5080000" y="3931920"/>
            <a:ext cx="1193680" cy="369332"/>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212021F3-C461-4F9A-9E54-0CCA3A0DF953}"/>
              </a:ext>
            </a:extLst>
          </p:cNvPr>
          <p:cNvGrpSpPr/>
          <p:nvPr/>
        </p:nvGrpSpPr>
        <p:grpSpPr>
          <a:xfrm>
            <a:off x="6512560" y="3429000"/>
            <a:ext cx="4827359" cy="1341489"/>
            <a:chOff x="6512560" y="3429000"/>
            <a:chExt cx="4827359" cy="1341489"/>
          </a:xfrm>
        </p:grpSpPr>
        <p:pic>
          <p:nvPicPr>
            <p:cNvPr id="6" name="图片 5">
              <a:extLst>
                <a:ext uri="{FF2B5EF4-FFF2-40B4-BE49-F238E27FC236}">
                  <a16:creationId xmlns:a16="http://schemas.microsoft.com/office/drawing/2014/main" id="{7A97C1E6-18B4-4700-8094-839F4EBA62FD}"/>
                </a:ext>
              </a:extLst>
            </p:cNvPr>
            <p:cNvPicPr>
              <a:picLocks noChangeAspect="1"/>
            </p:cNvPicPr>
            <p:nvPr/>
          </p:nvPicPr>
          <p:blipFill>
            <a:blip r:embed="rId7"/>
            <a:stretch>
              <a:fillRect/>
            </a:stretch>
          </p:blipFill>
          <p:spPr>
            <a:xfrm>
              <a:off x="6770835" y="3801673"/>
              <a:ext cx="4524668" cy="851416"/>
            </a:xfrm>
            <a:prstGeom prst="rect">
              <a:avLst/>
            </a:prstGeom>
          </p:spPr>
        </p:pic>
        <p:sp>
          <p:nvSpPr>
            <p:cNvPr id="14" name="文本框 13">
              <a:extLst>
                <a:ext uri="{FF2B5EF4-FFF2-40B4-BE49-F238E27FC236}">
                  <a16:creationId xmlns:a16="http://schemas.microsoft.com/office/drawing/2014/main" id="{9A2E81DF-2BDE-49EB-872C-286BBDE787D0}"/>
                </a:ext>
              </a:extLst>
            </p:cNvPr>
            <p:cNvSpPr txBox="1"/>
            <p:nvPr/>
          </p:nvSpPr>
          <p:spPr>
            <a:xfrm>
              <a:off x="6704445" y="3478686"/>
              <a:ext cx="3649980" cy="369332"/>
            </a:xfrm>
            <a:prstGeom prst="rect">
              <a:avLst/>
            </a:prstGeom>
            <a:noFill/>
            <a:ln>
              <a:noFill/>
            </a:ln>
          </p:spPr>
          <p:txBody>
            <a:bodyPr wrap="square">
              <a:spAutoFit/>
            </a:bodyPr>
            <a:lstStyle/>
            <a:p>
              <a:r>
                <a:rPr lang="en-US" altLang="zh-CN" dirty="0">
                  <a:latin typeface="Comic Sans MS" panose="030F0702030302020204" pitchFamily="66" charset="0"/>
                </a:rPr>
                <a:t>the objective function of Glove: </a:t>
              </a:r>
              <a:endParaRPr lang="zh-CN" altLang="en-US" dirty="0">
                <a:latin typeface="Comic Sans MS" panose="030F0702030302020204" pitchFamily="66" charset="0"/>
              </a:endParaRPr>
            </a:p>
          </p:txBody>
        </p:sp>
        <p:sp>
          <p:nvSpPr>
            <p:cNvPr id="15" name="矩形: 圆角 14">
              <a:extLst>
                <a:ext uri="{FF2B5EF4-FFF2-40B4-BE49-F238E27FC236}">
                  <a16:creationId xmlns:a16="http://schemas.microsoft.com/office/drawing/2014/main" id="{ECD258BA-6C1D-4B87-9EFE-746C87BFDA86}"/>
                </a:ext>
              </a:extLst>
            </p:cNvPr>
            <p:cNvSpPr/>
            <p:nvPr/>
          </p:nvSpPr>
          <p:spPr>
            <a:xfrm>
              <a:off x="6512560" y="3429000"/>
              <a:ext cx="4827359" cy="1341489"/>
            </a:xfrm>
            <a:prstGeom prst="roundRect">
              <a:avLst/>
            </a:prstGeom>
            <a:noFill/>
            <a:ln w="28575">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Picture 2">
            <a:extLst>
              <a:ext uri="{FF2B5EF4-FFF2-40B4-BE49-F238E27FC236}">
                <a16:creationId xmlns:a16="http://schemas.microsoft.com/office/drawing/2014/main" id="{B5C43ACF-14CA-4222-A962-86A18D4C137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622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2D19A394-FE36-4394-A2F2-D3B1DEB0394C}"/>
              </a:ext>
            </a:extLst>
          </p:cNvPr>
          <p:cNvSpPr>
            <a:spLocks noGrp="1"/>
          </p:cNvSpPr>
          <p:nvPr>
            <p:ph type="body" sz="quarter" idx="13"/>
          </p:nvPr>
        </p:nvSpPr>
        <p:spPr/>
        <p:txBody>
          <a:bodyPr/>
          <a:lstStyle/>
          <a:p>
            <a:r>
              <a:rPr lang="en-US" altLang="zh-CN" dirty="0">
                <a:latin typeface="Comic Sans MS" panose="030F0702030302020204" pitchFamily="66" charset="0"/>
              </a:rPr>
              <a:t>Transfer learning</a:t>
            </a:r>
            <a:endParaRPr lang="zh-CN" altLang="en-US" dirty="0">
              <a:latin typeface="Comic Sans MS" panose="030F0702030302020204" pitchFamily="66" charset="0"/>
            </a:endParaRPr>
          </a:p>
        </p:txBody>
      </p:sp>
      <p:sp>
        <p:nvSpPr>
          <p:cNvPr id="4" name="灯片编号占位符 3">
            <a:extLst>
              <a:ext uri="{FF2B5EF4-FFF2-40B4-BE49-F238E27FC236}">
                <a16:creationId xmlns:a16="http://schemas.microsoft.com/office/drawing/2014/main" id="{CB158EC7-13F2-4347-934D-9380B5BB6E9A}"/>
              </a:ext>
            </a:extLst>
          </p:cNvPr>
          <p:cNvSpPr>
            <a:spLocks noGrp="1"/>
          </p:cNvSpPr>
          <p:nvPr>
            <p:ph type="sldNum" sz="quarter" idx="12"/>
          </p:nvPr>
        </p:nvSpPr>
        <p:spPr>
          <a:xfrm>
            <a:off x="11469292" y="6816398"/>
            <a:ext cx="602148" cy="15115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3509E8-EDB3-4BFB-9C63-B01D176D4351}" type="slidenum">
              <a:rPr kumimoji="0" lang="ko-KR" altLang="en-US" sz="1000" b="0" i="0" u="none" strike="noStrike" kern="1200" cap="none" spc="0" normalizeH="0" baseline="0" noProof="0" smtClean="0">
                <a:ln>
                  <a:noFill/>
                </a:ln>
                <a:solidFill>
                  <a:srgbClr val="FFFFFF"/>
                </a:solidFill>
                <a:effectLst/>
                <a:uLnTx/>
                <a:uFillTx/>
                <a:latin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ko-KR" altLang="en-US" sz="1000" b="0" i="0" u="none" strike="noStrike" kern="1200" cap="none" spc="0" normalizeH="0" baseline="0" noProof="0">
              <a:ln>
                <a:noFill/>
              </a:ln>
              <a:solidFill>
                <a:srgbClr val="FFFFFF"/>
              </a:solidFill>
              <a:effectLst/>
              <a:uLnTx/>
              <a:uFillTx/>
              <a:latin typeface="微软雅黑"/>
              <a:cs typeface="+mn-cs"/>
            </a:endParaRPr>
          </a:p>
        </p:txBody>
      </p:sp>
      <p:sp>
        <p:nvSpPr>
          <p:cNvPr id="5" name="日期占位符 4">
            <a:extLst>
              <a:ext uri="{FF2B5EF4-FFF2-40B4-BE49-F238E27FC236}">
                <a16:creationId xmlns:a16="http://schemas.microsoft.com/office/drawing/2014/main" id="{11014FD0-79D0-4946-9669-95D87C1C900B}"/>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4EF232-30BB-4983-BDEA-F3BEC80CBDE3}" type="datetime1">
              <a:rPr kumimoji="0" lang="zh-CN" altLang="en-US" sz="1200" b="0" i="0" u="none" strike="noStrike" kern="1200" cap="none" spc="0" normalizeH="0" baseline="0" noProof="0" smtClean="0">
                <a:ln>
                  <a:noFill/>
                </a:ln>
                <a:solidFill>
                  <a:srgbClr val="000000">
                    <a:tint val="75000"/>
                  </a:srgbClr>
                </a:solidFill>
                <a:effectLst/>
                <a:uLnTx/>
                <a:uFillTx/>
                <a:latin typeface="微软雅黑"/>
                <a:ea typeface="Microsoft YaHei UI"/>
                <a:cs typeface="+mn-cs"/>
              </a:rPr>
              <a:t>2020/12/13</a:t>
            </a:fld>
            <a:endParaRPr kumimoji="0" lang="zh-CN" altLang="en-US" sz="1200" b="0" i="0" u="none" strike="noStrike" kern="1200" cap="none" spc="0" normalizeH="0" baseline="0" noProof="0">
              <a:ln>
                <a:noFill/>
              </a:ln>
              <a:solidFill>
                <a:srgbClr val="000000">
                  <a:tint val="75000"/>
                </a:srgbClr>
              </a:solidFill>
              <a:effectLst/>
              <a:uLnTx/>
              <a:uFillTx/>
              <a:latin typeface="微软雅黑"/>
              <a:ea typeface="Microsoft YaHei UI"/>
              <a:cs typeface="+mn-cs"/>
            </a:endParaRPr>
          </a:p>
        </p:txBody>
      </p:sp>
      <p:sp>
        <p:nvSpPr>
          <p:cNvPr id="39" name="文本框 38">
            <a:extLst>
              <a:ext uri="{FF2B5EF4-FFF2-40B4-BE49-F238E27FC236}">
                <a16:creationId xmlns:a16="http://schemas.microsoft.com/office/drawing/2014/main" id="{943AB855-2AF0-4C74-8290-90E4EE659526}"/>
              </a:ext>
            </a:extLst>
          </p:cNvPr>
          <p:cNvSpPr txBox="1"/>
          <p:nvPr/>
        </p:nvSpPr>
        <p:spPr>
          <a:xfrm>
            <a:off x="6963971" y="5548042"/>
            <a:ext cx="2360279" cy="169662"/>
          </a:xfrm>
          <a:prstGeom prst="rect">
            <a:avLst/>
          </a:prstGeom>
          <a:noFill/>
          <a:ln>
            <a:noFill/>
          </a:ln>
        </p:spPr>
        <p:txBody>
          <a:bodyPr wrap="square" rtlCol="0">
            <a:spAutoFit/>
          </a:bodyPr>
          <a:lstStyle/>
          <a:p>
            <a:pPr marL="91440" indent="-91440" algn="ctr" defTabSz="914400">
              <a:lnSpc>
                <a:spcPts val="50"/>
              </a:lnSpc>
              <a:spcBef>
                <a:spcPts val="1300"/>
              </a:spcBef>
              <a:buFont typeface="Arial" pitchFamily="34" charset="0"/>
              <a:buChar char=" "/>
            </a:pPr>
            <a:r>
              <a:rPr lang="en-US" altLang="zh-CN" sz="2000" b="1" dirty="0">
                <a:solidFill>
                  <a:schemeClr val="dk1"/>
                </a:solidFill>
                <a:latin typeface="Calibri" panose="020F0502020204030204" pitchFamily="34" charset="0"/>
                <a:cs typeface="Calibri" panose="020F0502020204030204" pitchFamily="34" charset="0"/>
              </a:rPr>
              <a:t>Transfer learning</a:t>
            </a:r>
            <a:endParaRPr lang="zh-CN" altLang="en-US" sz="2000" b="1" dirty="0">
              <a:solidFill>
                <a:schemeClr val="dk1"/>
              </a:solidFill>
              <a:latin typeface="Calibri" panose="020F0502020204030204" pitchFamily="34" charset="0"/>
              <a:cs typeface="Calibri" panose="020F0502020204030204" pitchFamily="34" charset="0"/>
            </a:endParaRPr>
          </a:p>
        </p:txBody>
      </p:sp>
      <p:sp>
        <p:nvSpPr>
          <p:cNvPr id="40" name="文本框 39">
            <a:extLst>
              <a:ext uri="{FF2B5EF4-FFF2-40B4-BE49-F238E27FC236}">
                <a16:creationId xmlns:a16="http://schemas.microsoft.com/office/drawing/2014/main" id="{8F014CAA-20D8-4BF4-82DA-E5F7734FF646}"/>
              </a:ext>
            </a:extLst>
          </p:cNvPr>
          <p:cNvSpPr txBox="1"/>
          <p:nvPr/>
        </p:nvSpPr>
        <p:spPr>
          <a:xfrm>
            <a:off x="735920" y="5548042"/>
            <a:ext cx="3199536" cy="169662"/>
          </a:xfrm>
          <a:prstGeom prst="rect">
            <a:avLst/>
          </a:prstGeom>
          <a:noFill/>
          <a:ln>
            <a:noFill/>
          </a:ln>
        </p:spPr>
        <p:txBody>
          <a:bodyPr wrap="square" rtlCol="0">
            <a:spAutoFit/>
          </a:bodyPr>
          <a:lstStyle/>
          <a:p>
            <a:pPr algn="ctr" defTabSz="914400">
              <a:lnSpc>
                <a:spcPts val="50"/>
              </a:lnSpc>
              <a:spcBef>
                <a:spcPts val="1300"/>
              </a:spcBef>
            </a:pPr>
            <a:r>
              <a:rPr lang="en-US" altLang="zh-CN" sz="2000" b="1" dirty="0">
                <a:solidFill>
                  <a:schemeClr val="dk1"/>
                </a:solidFill>
                <a:latin typeface="Calibri" panose="020F0502020204030204" pitchFamily="34" charset="0"/>
                <a:cs typeface="Calibri" panose="020F0502020204030204" pitchFamily="34" charset="0"/>
              </a:rPr>
              <a:t>Representation construction</a:t>
            </a:r>
            <a:endParaRPr lang="zh-CN" altLang="en-US" sz="2000" b="1" dirty="0">
              <a:solidFill>
                <a:schemeClr val="dk1"/>
              </a:solidFill>
              <a:latin typeface="Calibri" panose="020F0502020204030204" pitchFamily="34" charset="0"/>
              <a:cs typeface="Calibri" panose="020F0502020204030204" pitchFamily="34" charset="0"/>
            </a:endParaRPr>
          </a:p>
        </p:txBody>
      </p:sp>
      <p:sp>
        <p:nvSpPr>
          <p:cNvPr id="42" name="Rounded Rectangle 4">
            <a:extLst>
              <a:ext uri="{FF2B5EF4-FFF2-40B4-BE49-F238E27FC236}">
                <a16:creationId xmlns:a16="http://schemas.microsoft.com/office/drawing/2014/main" id="{088A96E9-4FAB-48EE-9D04-B0BD99612598}"/>
              </a:ext>
            </a:extLst>
          </p:cNvPr>
          <p:cNvSpPr/>
          <p:nvPr/>
        </p:nvSpPr>
        <p:spPr>
          <a:xfrm>
            <a:off x="7224695" y="3380097"/>
            <a:ext cx="1881926" cy="688932"/>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Transfer learning</a:t>
            </a:r>
          </a:p>
        </p:txBody>
      </p:sp>
      <p:sp>
        <p:nvSpPr>
          <p:cNvPr id="43" name="Multidocument 5">
            <a:extLst>
              <a:ext uri="{FF2B5EF4-FFF2-40B4-BE49-F238E27FC236}">
                <a16:creationId xmlns:a16="http://schemas.microsoft.com/office/drawing/2014/main" id="{7C6A78D8-2E67-43C4-867C-39E7ED1F1CA2}"/>
              </a:ext>
            </a:extLst>
          </p:cNvPr>
          <p:cNvSpPr/>
          <p:nvPr/>
        </p:nvSpPr>
        <p:spPr>
          <a:xfrm>
            <a:off x="735920" y="2296151"/>
            <a:ext cx="1315233" cy="1227551"/>
          </a:xfrm>
          <a:prstGeom prst="flowChartMultidocumen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Logs of </a:t>
            </a:r>
            <a:r>
              <a:rPr lang="en-US" dirty="0">
                <a:solidFill>
                  <a:srgbClr val="000000"/>
                </a:solidFill>
                <a:latin typeface="Calibri" panose="020F0502020204030204" pitchFamily="34" charset="0"/>
                <a:ea typeface="Microsoft YaHei UI"/>
                <a:cs typeface="Calibri" panose="020F0502020204030204" pitchFamily="34" charset="0"/>
              </a:rPr>
              <a:t>s</a:t>
            </a:r>
            <a:r>
              <a:rPr kumimoji="0" lang="en-US" altLang="zh-CN"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ource</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 </a:t>
            </a:r>
            <a:r>
              <a:rPr lang="en-US" dirty="0">
                <a:solidFill>
                  <a:srgbClr val="000000"/>
                </a:solidFill>
                <a:latin typeface="Calibri" panose="020F0502020204030204" pitchFamily="34" charset="0"/>
                <a:ea typeface="Microsoft YaHei UI"/>
                <a:cs typeface="Calibri" panose="020F0502020204030204" pitchFamily="34" charset="0"/>
              </a:rPr>
              <a:t>s</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ystem</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endParaRPr>
          </a:p>
        </p:txBody>
      </p:sp>
      <p:sp>
        <p:nvSpPr>
          <p:cNvPr id="44" name="Multidocument 6">
            <a:extLst>
              <a:ext uri="{FF2B5EF4-FFF2-40B4-BE49-F238E27FC236}">
                <a16:creationId xmlns:a16="http://schemas.microsoft.com/office/drawing/2014/main" id="{7730E761-B38C-4F7F-9E60-46BE197A30EA}"/>
              </a:ext>
            </a:extLst>
          </p:cNvPr>
          <p:cNvSpPr/>
          <p:nvPr/>
        </p:nvSpPr>
        <p:spPr>
          <a:xfrm>
            <a:off x="736237" y="3996352"/>
            <a:ext cx="1315233" cy="1227551"/>
          </a:xfrm>
          <a:prstGeom prst="flowChartMultidocumen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Logs of t</a:t>
            </a:r>
            <a:r>
              <a:rPr lang="en-US" dirty="0" err="1">
                <a:solidFill>
                  <a:srgbClr val="000000"/>
                </a:solidFill>
                <a:latin typeface="Calibri" panose="020F0502020204030204" pitchFamily="34" charset="0"/>
                <a:ea typeface="Microsoft YaHei UI"/>
                <a:cs typeface="Calibri" panose="020F0502020204030204" pitchFamily="34" charset="0"/>
              </a:rPr>
              <a:t>arget</a:t>
            </a: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 </a:t>
            </a:r>
            <a:r>
              <a:rPr lang="en-US" altLang="zh-CN" dirty="0">
                <a:solidFill>
                  <a:srgbClr val="000000"/>
                </a:solidFill>
                <a:latin typeface="Calibri" panose="020F0502020204030204" pitchFamily="34" charset="0"/>
                <a:ea typeface="Microsoft YaHei UI"/>
                <a:cs typeface="Calibri" panose="020F0502020204030204" pitchFamily="34" charset="0"/>
              </a:rPr>
              <a:t>s</a:t>
            </a:r>
            <a:r>
              <a:rPr kumimoji="0" lang="en-US" altLang="zh-CN"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ystem</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endParaRPr>
          </a:p>
        </p:txBody>
      </p:sp>
      <p:sp>
        <p:nvSpPr>
          <p:cNvPr id="46" name="Document 8">
            <a:extLst>
              <a:ext uri="{FF2B5EF4-FFF2-40B4-BE49-F238E27FC236}">
                <a16:creationId xmlns:a16="http://schemas.microsoft.com/office/drawing/2014/main" id="{DA0DEF94-A133-41A1-BAB7-FB812D581D80}"/>
              </a:ext>
            </a:extLst>
          </p:cNvPr>
          <p:cNvSpPr/>
          <p:nvPr/>
        </p:nvSpPr>
        <p:spPr>
          <a:xfrm>
            <a:off x="4578236" y="2294542"/>
            <a:ext cx="1786026" cy="1230769"/>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lvl="0" algn="ctr">
              <a:defRPr/>
            </a:pPr>
            <a:r>
              <a:rPr lang="en-US" altLang="zh-CN" dirty="0">
                <a:solidFill>
                  <a:srgbClr val="000000"/>
                </a:solidFill>
                <a:latin typeface="Calibri" panose="020F0502020204030204" pitchFamily="34" charset="0"/>
                <a:cs typeface="Calibri" panose="020F0502020204030204" pitchFamily="34" charset="0"/>
              </a:rPr>
              <a:t>Template vector sequences of source system</a:t>
            </a:r>
          </a:p>
        </p:txBody>
      </p:sp>
      <p:sp>
        <p:nvSpPr>
          <p:cNvPr id="47" name="Document 9">
            <a:extLst>
              <a:ext uri="{FF2B5EF4-FFF2-40B4-BE49-F238E27FC236}">
                <a16:creationId xmlns:a16="http://schemas.microsoft.com/office/drawing/2014/main" id="{E829FFE9-1DB4-4C15-9ABA-6AFC60F5A835}"/>
              </a:ext>
            </a:extLst>
          </p:cNvPr>
          <p:cNvSpPr/>
          <p:nvPr/>
        </p:nvSpPr>
        <p:spPr>
          <a:xfrm>
            <a:off x="7224695" y="4493216"/>
            <a:ext cx="1881926" cy="730687"/>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panose="020F0502020204030204" pitchFamily="34" charset="0"/>
                <a:ea typeface="Microsoft YaHei UI"/>
                <a:cs typeface="Calibri" panose="020F0502020204030204" pitchFamily="34" charset="0"/>
              </a:rPr>
              <a:t>L</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abels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 of t</a:t>
            </a:r>
            <a:r>
              <a:rPr lang="en-US" dirty="0" err="1">
                <a:solidFill>
                  <a:srgbClr val="000000"/>
                </a:solidFill>
                <a:latin typeface="Calibri" panose="020F0502020204030204" pitchFamily="34" charset="0"/>
                <a:ea typeface="Microsoft YaHei UI"/>
                <a:cs typeface="Calibri" panose="020F0502020204030204" pitchFamily="34" charset="0"/>
              </a:rPr>
              <a:t>arget</a:t>
            </a: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 </a:t>
            </a:r>
            <a:r>
              <a:rPr lang="en-US" altLang="zh-CN" dirty="0">
                <a:solidFill>
                  <a:srgbClr val="000000"/>
                </a:solidFill>
                <a:latin typeface="Calibri" panose="020F0502020204030204" pitchFamily="34" charset="0"/>
                <a:ea typeface="Microsoft YaHei UI"/>
                <a:cs typeface="Calibri" panose="020F0502020204030204" pitchFamily="34" charset="0"/>
              </a:rPr>
              <a:t>s</a:t>
            </a:r>
            <a:r>
              <a:rPr kumimoji="0" lang="en-US" altLang="zh-CN"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ystem</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endParaRPr>
          </a:p>
        </p:txBody>
      </p:sp>
      <p:cxnSp>
        <p:nvCxnSpPr>
          <p:cNvPr id="49" name="Straight Arrow Connector 10">
            <a:extLst>
              <a:ext uri="{FF2B5EF4-FFF2-40B4-BE49-F238E27FC236}">
                <a16:creationId xmlns:a16="http://schemas.microsoft.com/office/drawing/2014/main" id="{BF47BEF0-14D6-4E66-B7A8-5D0C3DCEE3B2}"/>
              </a:ext>
            </a:extLst>
          </p:cNvPr>
          <p:cNvCxnSpPr>
            <a:cxnSpLocks/>
            <a:stCxn id="62" idx="3"/>
          </p:cNvCxnSpPr>
          <p:nvPr/>
        </p:nvCxnSpPr>
        <p:spPr>
          <a:xfrm flipV="1">
            <a:off x="3797588" y="3044157"/>
            <a:ext cx="780648" cy="680406"/>
          </a:xfrm>
          <a:prstGeom prst="straightConnector1">
            <a:avLst/>
          </a:prstGeom>
          <a:ln w="38100">
            <a:solidFill>
              <a:schemeClr val="tx1"/>
            </a:solidFill>
            <a:prstDash val="sysDash"/>
            <a:tailEnd type="arrow" w="lg" len="med"/>
          </a:ln>
        </p:spPr>
        <p:style>
          <a:lnRef idx="1">
            <a:schemeClr val="accent1"/>
          </a:lnRef>
          <a:fillRef idx="0">
            <a:schemeClr val="accent1"/>
          </a:fillRef>
          <a:effectRef idx="0">
            <a:schemeClr val="accent1"/>
          </a:effectRef>
          <a:fontRef idx="minor">
            <a:schemeClr val="tx1"/>
          </a:fontRef>
        </p:style>
      </p:cxnSp>
      <p:cxnSp>
        <p:nvCxnSpPr>
          <p:cNvPr id="50" name="Straight Arrow Connector 12">
            <a:extLst>
              <a:ext uri="{FF2B5EF4-FFF2-40B4-BE49-F238E27FC236}">
                <a16:creationId xmlns:a16="http://schemas.microsoft.com/office/drawing/2014/main" id="{F7BC6E29-0FD8-42F2-85E5-1BA4FA4002B6}"/>
              </a:ext>
            </a:extLst>
          </p:cNvPr>
          <p:cNvCxnSpPr>
            <a:cxnSpLocks/>
            <a:stCxn id="43" idx="3"/>
          </p:cNvCxnSpPr>
          <p:nvPr/>
        </p:nvCxnSpPr>
        <p:spPr>
          <a:xfrm>
            <a:off x="2051153" y="2909927"/>
            <a:ext cx="622070" cy="592065"/>
          </a:xfrm>
          <a:prstGeom prst="straightConnector1">
            <a:avLst/>
          </a:prstGeom>
          <a:ln w="38100">
            <a:solidFill>
              <a:schemeClr val="tx1"/>
            </a:solidFill>
            <a:prstDash val="sysDash"/>
            <a:tailEnd type="arrow"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13">
            <a:extLst>
              <a:ext uri="{FF2B5EF4-FFF2-40B4-BE49-F238E27FC236}">
                <a16:creationId xmlns:a16="http://schemas.microsoft.com/office/drawing/2014/main" id="{2F77D96F-E471-4E1C-96D1-DCE711DD2819}"/>
              </a:ext>
            </a:extLst>
          </p:cNvPr>
          <p:cNvCxnSpPr>
            <a:cxnSpLocks/>
            <a:stCxn id="44" idx="3"/>
          </p:cNvCxnSpPr>
          <p:nvPr/>
        </p:nvCxnSpPr>
        <p:spPr>
          <a:xfrm flipV="1">
            <a:off x="2051470" y="3856373"/>
            <a:ext cx="658443" cy="753755"/>
          </a:xfrm>
          <a:prstGeom prst="straightConnector1">
            <a:avLst/>
          </a:prstGeom>
          <a:ln w="38100">
            <a:solidFill>
              <a:schemeClr val="tx1"/>
            </a:solidFill>
            <a:prstDash val="solid"/>
            <a:tailEnd type="arrow"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14">
            <a:extLst>
              <a:ext uri="{FF2B5EF4-FFF2-40B4-BE49-F238E27FC236}">
                <a16:creationId xmlns:a16="http://schemas.microsoft.com/office/drawing/2014/main" id="{07B8678F-367D-4A79-825B-4334361CFB73}"/>
              </a:ext>
            </a:extLst>
          </p:cNvPr>
          <p:cNvCxnSpPr>
            <a:cxnSpLocks/>
            <a:stCxn id="47" idx="0"/>
            <a:endCxn id="42" idx="2"/>
          </p:cNvCxnSpPr>
          <p:nvPr/>
        </p:nvCxnSpPr>
        <p:spPr>
          <a:xfrm flipV="1">
            <a:off x="8165658" y="4069029"/>
            <a:ext cx="0" cy="424187"/>
          </a:xfrm>
          <a:prstGeom prst="straightConnector1">
            <a:avLst/>
          </a:prstGeom>
          <a:ln w="38100">
            <a:solidFill>
              <a:schemeClr val="tx1"/>
            </a:solidFill>
            <a:prstDash val="solid"/>
            <a:tailEnd type="arrow" w="lg" len="med"/>
          </a:ln>
        </p:spPr>
        <p:style>
          <a:lnRef idx="1">
            <a:schemeClr val="accent1"/>
          </a:lnRef>
          <a:fillRef idx="0">
            <a:schemeClr val="accent1"/>
          </a:fillRef>
          <a:effectRef idx="0">
            <a:schemeClr val="accent1"/>
          </a:effectRef>
          <a:fontRef idx="minor">
            <a:schemeClr val="tx1"/>
          </a:fontRef>
        </p:style>
      </p:cxnSp>
      <p:cxnSp>
        <p:nvCxnSpPr>
          <p:cNvPr id="56" name="Straight Arrow Connector 16">
            <a:extLst>
              <a:ext uri="{FF2B5EF4-FFF2-40B4-BE49-F238E27FC236}">
                <a16:creationId xmlns:a16="http://schemas.microsoft.com/office/drawing/2014/main" id="{5235037D-20BD-49DF-861B-C38504BE945A}"/>
              </a:ext>
            </a:extLst>
          </p:cNvPr>
          <p:cNvCxnSpPr>
            <a:cxnSpLocks/>
            <a:stCxn id="42" idx="3"/>
            <a:endCxn id="68" idx="1"/>
          </p:cNvCxnSpPr>
          <p:nvPr/>
        </p:nvCxnSpPr>
        <p:spPr>
          <a:xfrm>
            <a:off x="9106621" y="3724563"/>
            <a:ext cx="691963" cy="0"/>
          </a:xfrm>
          <a:prstGeom prst="straightConnector1">
            <a:avLst/>
          </a:prstGeom>
          <a:ln w="38100">
            <a:solidFill>
              <a:schemeClr val="tx1"/>
            </a:solidFill>
            <a:prstDash val="solid"/>
            <a:tailEnd type="arrow" w="lg" len="med"/>
          </a:ln>
        </p:spPr>
        <p:style>
          <a:lnRef idx="1">
            <a:schemeClr val="accent1"/>
          </a:lnRef>
          <a:fillRef idx="0">
            <a:schemeClr val="accent1"/>
          </a:fillRef>
          <a:effectRef idx="0">
            <a:schemeClr val="accent1"/>
          </a:effectRef>
          <a:fontRef idx="minor">
            <a:schemeClr val="tx1"/>
          </a:fontRef>
        </p:style>
      </p:cxnSp>
      <p:sp>
        <p:nvSpPr>
          <p:cNvPr id="58" name="Document 19">
            <a:extLst>
              <a:ext uri="{FF2B5EF4-FFF2-40B4-BE49-F238E27FC236}">
                <a16:creationId xmlns:a16="http://schemas.microsoft.com/office/drawing/2014/main" id="{31BEF39B-EAB1-456B-A30E-5F4029BA41A4}"/>
              </a:ext>
            </a:extLst>
          </p:cNvPr>
          <p:cNvSpPr/>
          <p:nvPr/>
        </p:nvSpPr>
        <p:spPr>
          <a:xfrm>
            <a:off x="7318750" y="2361775"/>
            <a:ext cx="1693816" cy="730687"/>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Labels of </a:t>
            </a:r>
            <a:r>
              <a:rPr lang="en-US" dirty="0">
                <a:solidFill>
                  <a:srgbClr val="000000"/>
                </a:solidFill>
                <a:latin typeface="Calibri" panose="020F0502020204030204" pitchFamily="34" charset="0"/>
                <a:ea typeface="Microsoft YaHei UI"/>
                <a:cs typeface="Calibri" panose="020F0502020204030204" pitchFamily="34" charset="0"/>
              </a:rPr>
              <a:t>s</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ource</a:t>
            </a: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 </a:t>
            </a:r>
            <a:r>
              <a:rPr lang="en-US" altLang="zh-CN" dirty="0">
                <a:solidFill>
                  <a:srgbClr val="000000"/>
                </a:solidFill>
                <a:latin typeface="Calibri" panose="020F0502020204030204" pitchFamily="34" charset="0"/>
                <a:ea typeface="Microsoft YaHei UI"/>
                <a:cs typeface="Calibri" panose="020F0502020204030204" pitchFamily="34" charset="0"/>
              </a:rPr>
              <a:t>s</a:t>
            </a:r>
            <a:r>
              <a:rPr kumimoji="0" lang="en-US" altLang="zh-CN"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ystem</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endParaRPr>
          </a:p>
        </p:txBody>
      </p:sp>
      <p:cxnSp>
        <p:nvCxnSpPr>
          <p:cNvPr id="60" name="Straight Arrow Connector 20">
            <a:extLst>
              <a:ext uri="{FF2B5EF4-FFF2-40B4-BE49-F238E27FC236}">
                <a16:creationId xmlns:a16="http://schemas.microsoft.com/office/drawing/2014/main" id="{8FA3C288-8FBE-444E-9672-DAF2CE1BAC3B}"/>
              </a:ext>
            </a:extLst>
          </p:cNvPr>
          <p:cNvCxnSpPr>
            <a:cxnSpLocks/>
            <a:stCxn id="58" idx="2"/>
            <a:endCxn id="42" idx="0"/>
          </p:cNvCxnSpPr>
          <p:nvPr/>
        </p:nvCxnSpPr>
        <p:spPr>
          <a:xfrm>
            <a:off x="8165658" y="3044155"/>
            <a:ext cx="0" cy="335942"/>
          </a:xfrm>
          <a:prstGeom prst="straightConnector1">
            <a:avLst/>
          </a:prstGeom>
          <a:ln w="38100">
            <a:solidFill>
              <a:schemeClr val="tx1"/>
            </a:solidFill>
            <a:prstDash val="sysDash"/>
            <a:tailEnd type="arrow" w="lg" len="med"/>
          </a:ln>
        </p:spPr>
        <p:style>
          <a:lnRef idx="1">
            <a:schemeClr val="accent1"/>
          </a:lnRef>
          <a:fillRef idx="0">
            <a:schemeClr val="accent1"/>
          </a:fillRef>
          <a:effectRef idx="0">
            <a:schemeClr val="accent1"/>
          </a:effectRef>
          <a:fontRef idx="minor">
            <a:schemeClr val="tx1"/>
          </a:fontRef>
        </p:style>
      </p:cxnSp>
      <p:sp>
        <p:nvSpPr>
          <p:cNvPr id="61" name="Document 8">
            <a:extLst>
              <a:ext uri="{FF2B5EF4-FFF2-40B4-BE49-F238E27FC236}">
                <a16:creationId xmlns:a16="http://schemas.microsoft.com/office/drawing/2014/main" id="{C2F6DCB1-D14C-4EFD-BFED-CBF966659A69}"/>
              </a:ext>
            </a:extLst>
          </p:cNvPr>
          <p:cNvSpPr/>
          <p:nvPr/>
        </p:nvSpPr>
        <p:spPr>
          <a:xfrm>
            <a:off x="4587524" y="3994743"/>
            <a:ext cx="1786026" cy="1230769"/>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lvl="0" algn="ctr">
              <a:defRPr/>
            </a:pPr>
            <a:r>
              <a:rPr lang="en-US" altLang="zh-CN" dirty="0">
                <a:solidFill>
                  <a:srgbClr val="000000"/>
                </a:solidFill>
                <a:latin typeface="Calibri" panose="020F0502020204030204" pitchFamily="34" charset="0"/>
                <a:cs typeface="Calibri" panose="020F0502020204030204" pitchFamily="34" charset="0"/>
              </a:rPr>
              <a:t>Template vector sequences of target system</a:t>
            </a:r>
          </a:p>
        </p:txBody>
      </p:sp>
      <p:sp>
        <p:nvSpPr>
          <p:cNvPr id="62" name="Document 8">
            <a:extLst>
              <a:ext uri="{FF2B5EF4-FFF2-40B4-BE49-F238E27FC236}">
                <a16:creationId xmlns:a16="http://schemas.microsoft.com/office/drawing/2014/main" id="{DD1EA7C1-DD9F-45FB-86D5-F74C06B17823}"/>
              </a:ext>
            </a:extLst>
          </p:cNvPr>
          <p:cNvSpPr/>
          <p:nvPr/>
        </p:nvSpPr>
        <p:spPr>
          <a:xfrm>
            <a:off x="2709913" y="3359219"/>
            <a:ext cx="1087675" cy="730687"/>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rPr>
              <a:t>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panose="020F0502020204030204" pitchFamily="34" charset="0"/>
                <a:ea typeface="Microsoft YaHei UI"/>
                <a:cs typeface="Calibri" panose="020F0502020204030204" pitchFamily="34" charset="0"/>
              </a:rPr>
              <a:t>v</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UI"/>
                <a:cs typeface="Calibri" panose="020F0502020204030204" pitchFamily="34" charset="0"/>
              </a:rPr>
              <a:t>ectors</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icrosoft YaHei UI"/>
              <a:cs typeface="Calibri" panose="020F0502020204030204" pitchFamily="34" charset="0"/>
            </a:endParaRPr>
          </a:p>
        </p:txBody>
      </p:sp>
      <p:cxnSp>
        <p:nvCxnSpPr>
          <p:cNvPr id="63" name="直接箭头连接符 47">
            <a:extLst>
              <a:ext uri="{FF2B5EF4-FFF2-40B4-BE49-F238E27FC236}">
                <a16:creationId xmlns:a16="http://schemas.microsoft.com/office/drawing/2014/main" id="{7FE5978C-E3F7-4B7F-BA42-D67804C0A9A8}"/>
              </a:ext>
            </a:extLst>
          </p:cNvPr>
          <p:cNvCxnSpPr>
            <a:cxnSpLocks/>
            <a:stCxn id="62" idx="3"/>
          </p:cNvCxnSpPr>
          <p:nvPr/>
        </p:nvCxnSpPr>
        <p:spPr>
          <a:xfrm>
            <a:off x="3797588" y="3724563"/>
            <a:ext cx="789936" cy="768652"/>
          </a:xfrm>
          <a:prstGeom prst="straightConnector1">
            <a:avLst/>
          </a:prstGeom>
          <a:ln w="38100">
            <a:solidFill>
              <a:schemeClr val="tx1"/>
            </a:solidFill>
            <a:prstDash val="solid"/>
            <a:tailEnd type="arrow" w="lg" len="med"/>
          </a:ln>
        </p:spPr>
        <p:style>
          <a:lnRef idx="1">
            <a:schemeClr val="accent1"/>
          </a:lnRef>
          <a:fillRef idx="0">
            <a:schemeClr val="accent1"/>
          </a:fillRef>
          <a:effectRef idx="0">
            <a:schemeClr val="accent1"/>
          </a:effectRef>
          <a:fontRef idx="minor">
            <a:schemeClr val="tx1"/>
          </a:fontRef>
        </p:style>
      </p:cxnSp>
      <p:cxnSp>
        <p:nvCxnSpPr>
          <p:cNvPr id="64" name="直接箭头连接符 56">
            <a:extLst>
              <a:ext uri="{FF2B5EF4-FFF2-40B4-BE49-F238E27FC236}">
                <a16:creationId xmlns:a16="http://schemas.microsoft.com/office/drawing/2014/main" id="{93A35417-81D5-4998-8CCB-8BEDA9CE6554}"/>
              </a:ext>
            </a:extLst>
          </p:cNvPr>
          <p:cNvCxnSpPr>
            <a:cxnSpLocks/>
            <a:stCxn id="46" idx="3"/>
          </p:cNvCxnSpPr>
          <p:nvPr/>
        </p:nvCxnSpPr>
        <p:spPr>
          <a:xfrm>
            <a:off x="6364262" y="2909927"/>
            <a:ext cx="860433" cy="544456"/>
          </a:xfrm>
          <a:prstGeom prst="straightConnector1">
            <a:avLst/>
          </a:prstGeom>
          <a:ln w="38100">
            <a:solidFill>
              <a:schemeClr val="tx1"/>
            </a:solidFill>
            <a:prstDash val="sysDash"/>
            <a:tailEnd type="arrow" w="lg" len="med"/>
          </a:ln>
        </p:spPr>
        <p:style>
          <a:lnRef idx="1">
            <a:schemeClr val="accent1"/>
          </a:lnRef>
          <a:fillRef idx="0">
            <a:schemeClr val="accent1"/>
          </a:fillRef>
          <a:effectRef idx="0">
            <a:schemeClr val="accent1"/>
          </a:effectRef>
          <a:fontRef idx="minor">
            <a:schemeClr val="tx1"/>
          </a:fontRef>
        </p:style>
      </p:cxnSp>
      <p:cxnSp>
        <p:nvCxnSpPr>
          <p:cNvPr id="65" name="直接箭头连接符 58">
            <a:extLst>
              <a:ext uri="{FF2B5EF4-FFF2-40B4-BE49-F238E27FC236}">
                <a16:creationId xmlns:a16="http://schemas.microsoft.com/office/drawing/2014/main" id="{D6536EAA-C384-4FE4-8A47-B4F79FA03B53}"/>
              </a:ext>
            </a:extLst>
          </p:cNvPr>
          <p:cNvCxnSpPr>
            <a:cxnSpLocks/>
            <a:stCxn id="61" idx="3"/>
          </p:cNvCxnSpPr>
          <p:nvPr/>
        </p:nvCxnSpPr>
        <p:spPr>
          <a:xfrm flipV="1">
            <a:off x="6373550" y="3994743"/>
            <a:ext cx="851145" cy="615385"/>
          </a:xfrm>
          <a:prstGeom prst="straightConnector1">
            <a:avLst/>
          </a:prstGeom>
          <a:ln w="38100">
            <a:solidFill>
              <a:schemeClr val="tx1"/>
            </a:solidFill>
            <a:prstDash val="solid"/>
            <a:tailEnd type="arrow" w="lg" len="med"/>
          </a:ln>
        </p:spPr>
        <p:style>
          <a:lnRef idx="1">
            <a:schemeClr val="accent1"/>
          </a:lnRef>
          <a:fillRef idx="0">
            <a:schemeClr val="accent1"/>
          </a:fillRef>
          <a:effectRef idx="0">
            <a:schemeClr val="accent1"/>
          </a:effectRef>
          <a:fontRef idx="minor">
            <a:schemeClr val="tx1"/>
          </a:fontRef>
        </p:style>
      </p:cxnSp>
      <p:sp>
        <p:nvSpPr>
          <p:cNvPr id="66" name="矩形: 圆角 86">
            <a:extLst>
              <a:ext uri="{FF2B5EF4-FFF2-40B4-BE49-F238E27FC236}">
                <a16:creationId xmlns:a16="http://schemas.microsoft.com/office/drawing/2014/main" id="{B9C6E1DE-ED89-46D4-B200-B485C2C40AC2}"/>
              </a:ext>
            </a:extLst>
          </p:cNvPr>
          <p:cNvSpPr/>
          <p:nvPr/>
        </p:nvSpPr>
        <p:spPr>
          <a:xfrm>
            <a:off x="6948742" y="2074139"/>
            <a:ext cx="2409315" cy="3721728"/>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微软雅黑"/>
              <a:ea typeface="Microsoft YaHei UI"/>
              <a:cs typeface="+mn-cs"/>
            </a:endParaRPr>
          </a:p>
        </p:txBody>
      </p:sp>
      <p:sp>
        <p:nvSpPr>
          <p:cNvPr id="67" name="矩形: 圆角 86">
            <a:extLst>
              <a:ext uri="{FF2B5EF4-FFF2-40B4-BE49-F238E27FC236}">
                <a16:creationId xmlns:a16="http://schemas.microsoft.com/office/drawing/2014/main" id="{FBEED1F2-F4C1-49FE-86A1-1A6DE41CCE21}"/>
              </a:ext>
            </a:extLst>
          </p:cNvPr>
          <p:cNvSpPr/>
          <p:nvPr/>
        </p:nvSpPr>
        <p:spPr>
          <a:xfrm>
            <a:off x="566353" y="2074139"/>
            <a:ext cx="3589663" cy="3721728"/>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微软雅黑"/>
              <a:ea typeface="Microsoft YaHei UI"/>
              <a:cs typeface="+mn-cs"/>
            </a:endParaRPr>
          </a:p>
        </p:txBody>
      </p:sp>
      <p:sp>
        <p:nvSpPr>
          <p:cNvPr id="68" name="Alternate Process 22">
            <a:extLst>
              <a:ext uri="{FF2B5EF4-FFF2-40B4-BE49-F238E27FC236}">
                <a16:creationId xmlns:a16="http://schemas.microsoft.com/office/drawing/2014/main" id="{449865B8-B12E-440B-BE30-DE872F518B63}"/>
              </a:ext>
            </a:extLst>
          </p:cNvPr>
          <p:cNvSpPr/>
          <p:nvPr/>
        </p:nvSpPr>
        <p:spPr>
          <a:xfrm>
            <a:off x="9798584" y="3296252"/>
            <a:ext cx="1909005" cy="856622"/>
          </a:xfrm>
          <a:prstGeom prst="flowChartAlternateProcess">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0000"/>
                </a:solidFill>
                <a:latin typeface="Calibri" panose="020F0502020204030204" pitchFamily="34" charset="0"/>
                <a:ea typeface="Microsoft YaHei UI"/>
                <a:cs typeface="Calibri" panose="020F0502020204030204" pitchFamily="34" charset="0"/>
              </a:rPr>
              <a:t>Anomaly detection </a:t>
            </a:r>
            <a:r>
              <a:rPr lang="en-US">
                <a:solidFill>
                  <a:srgbClr val="000000"/>
                </a:solidFill>
                <a:latin typeface="Calibri" panose="020F0502020204030204" pitchFamily="34" charset="0"/>
                <a:ea typeface="Microsoft YaHei UI"/>
                <a:cs typeface="Calibri" panose="020F0502020204030204" pitchFamily="34" charset="0"/>
              </a:rPr>
              <a:t>model for </a:t>
            </a:r>
            <a:r>
              <a:rPr lang="en-US" dirty="0">
                <a:solidFill>
                  <a:srgbClr val="000000"/>
                </a:solidFill>
                <a:latin typeface="Calibri" panose="020F0502020204030204" pitchFamily="34" charset="0"/>
                <a:ea typeface="Microsoft YaHei UI"/>
                <a:cs typeface="Calibri" panose="020F0502020204030204" pitchFamily="34" charset="0"/>
              </a:rPr>
              <a:t>target system</a:t>
            </a:r>
          </a:p>
        </p:txBody>
      </p:sp>
      <p:cxnSp>
        <p:nvCxnSpPr>
          <p:cNvPr id="69" name="Straight Arrow Connector 12">
            <a:extLst>
              <a:ext uri="{FF2B5EF4-FFF2-40B4-BE49-F238E27FC236}">
                <a16:creationId xmlns:a16="http://schemas.microsoft.com/office/drawing/2014/main" id="{559BE234-9C6E-4912-9277-0004D0D67902}"/>
              </a:ext>
            </a:extLst>
          </p:cNvPr>
          <p:cNvCxnSpPr>
            <a:cxnSpLocks/>
            <a:stCxn id="43" idx="3"/>
            <a:endCxn id="46" idx="1"/>
          </p:cNvCxnSpPr>
          <p:nvPr/>
        </p:nvCxnSpPr>
        <p:spPr>
          <a:xfrm>
            <a:off x="2051153" y="2909927"/>
            <a:ext cx="2527083" cy="0"/>
          </a:xfrm>
          <a:prstGeom prst="straightConnector1">
            <a:avLst/>
          </a:prstGeom>
          <a:ln w="38100">
            <a:solidFill>
              <a:schemeClr val="tx1"/>
            </a:solidFill>
            <a:prstDash val="sysDash"/>
            <a:tailEnd type="arrow" w="lg" len="med"/>
          </a:ln>
        </p:spPr>
        <p:style>
          <a:lnRef idx="1">
            <a:schemeClr val="accent1"/>
          </a:lnRef>
          <a:fillRef idx="0">
            <a:schemeClr val="accent1"/>
          </a:fillRef>
          <a:effectRef idx="0">
            <a:schemeClr val="accent1"/>
          </a:effectRef>
          <a:fontRef idx="minor">
            <a:schemeClr val="tx1"/>
          </a:fontRef>
        </p:style>
      </p:cxnSp>
      <p:cxnSp>
        <p:nvCxnSpPr>
          <p:cNvPr id="70" name="Straight Arrow Connector 12">
            <a:extLst>
              <a:ext uri="{FF2B5EF4-FFF2-40B4-BE49-F238E27FC236}">
                <a16:creationId xmlns:a16="http://schemas.microsoft.com/office/drawing/2014/main" id="{5B2FE64F-CC37-4070-891C-AB0103065D20}"/>
              </a:ext>
            </a:extLst>
          </p:cNvPr>
          <p:cNvCxnSpPr>
            <a:cxnSpLocks/>
          </p:cNvCxnSpPr>
          <p:nvPr/>
        </p:nvCxnSpPr>
        <p:spPr>
          <a:xfrm>
            <a:off x="2060441" y="4610127"/>
            <a:ext cx="2527083" cy="0"/>
          </a:xfrm>
          <a:prstGeom prst="straightConnector1">
            <a:avLst/>
          </a:prstGeom>
          <a:ln w="38100">
            <a:solidFill>
              <a:schemeClr val="tx1"/>
            </a:solidFill>
            <a:prstDash val="solid"/>
            <a:tailEnd type="arrow" w="lg" len="med"/>
          </a:ln>
        </p:spPr>
        <p:style>
          <a:lnRef idx="1">
            <a:schemeClr val="accent1"/>
          </a:lnRef>
          <a:fillRef idx="0">
            <a:schemeClr val="accent1"/>
          </a:fillRef>
          <a:effectRef idx="0">
            <a:schemeClr val="accent1"/>
          </a:effectRef>
          <a:fontRef idx="minor">
            <a:schemeClr val="tx1"/>
          </a:fontRef>
        </p:style>
      </p:cxnSp>
      <p:sp>
        <p:nvSpPr>
          <p:cNvPr id="3" name="矩形: 圆角 86">
            <a:extLst>
              <a:ext uri="{FF2B5EF4-FFF2-40B4-BE49-F238E27FC236}">
                <a16:creationId xmlns:a16="http://schemas.microsoft.com/office/drawing/2014/main" id="{D3B8CA2A-1CE1-4EFA-B43D-A7B307DE5146}"/>
              </a:ext>
            </a:extLst>
          </p:cNvPr>
          <p:cNvSpPr/>
          <p:nvPr/>
        </p:nvSpPr>
        <p:spPr>
          <a:xfrm>
            <a:off x="6939454" y="2074139"/>
            <a:ext cx="2409315" cy="3721728"/>
          </a:xfrm>
          <a:prstGeom prst="round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微软雅黑"/>
              <a:ea typeface="Microsoft YaHei UI"/>
              <a:cs typeface="+mn-cs"/>
            </a:endParaRPr>
          </a:p>
        </p:txBody>
      </p:sp>
      <p:graphicFrame>
        <p:nvGraphicFramePr>
          <p:cNvPr id="6" name="图示 5">
            <a:extLst>
              <a:ext uri="{FF2B5EF4-FFF2-40B4-BE49-F238E27FC236}">
                <a16:creationId xmlns:a16="http://schemas.microsoft.com/office/drawing/2014/main" id="{327E84B9-5495-4790-ABDF-5147A67EF22C}"/>
              </a:ext>
            </a:extLst>
          </p:cNvPr>
          <p:cNvGraphicFramePr/>
          <p:nvPr>
            <p:extLst>
              <p:ext uri="{D42A27DB-BD31-4B8C-83A1-F6EECF244321}">
                <p14:modId xmlns:p14="http://schemas.microsoft.com/office/powerpoint/2010/main" val="1909209774"/>
              </p:ext>
            </p:extLst>
          </p:nvPr>
        </p:nvGraphicFramePr>
        <p:xfrm>
          <a:off x="717394" y="3552304"/>
          <a:ext cx="5100082" cy="461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a:extLst>
              <a:ext uri="{FF2B5EF4-FFF2-40B4-BE49-F238E27FC236}">
                <a16:creationId xmlns:a16="http://schemas.microsoft.com/office/drawing/2014/main" id="{FB3B0D65-F3CF-4EC2-BD2E-2A47E958EDA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4772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grpId="0" nodeType="clickEffect">
                                  <p:stCondLst>
                                    <p:cond delay="0"/>
                                  </p:stCondLst>
                                  <p:childTnLst>
                                    <p:set>
                                      <p:cBhvr>
                                        <p:cTn id="10" dur="indefinite"/>
                                        <p:tgtEl>
                                          <p:spTgt spid="40"/>
                                        </p:tgtEl>
                                        <p:attrNameLst>
                                          <p:attrName>style.opacity</p:attrName>
                                        </p:attrNameLst>
                                      </p:cBhvr>
                                      <p:to>
                                        <p:strVal val="0.5"/>
                                      </p:to>
                                    </p:set>
                                    <p:animEffect filter="image" prLst="opacity: 0.5">
                                      <p:cBhvr rctx="IE">
                                        <p:cTn id="11" dur="indefinite"/>
                                        <p:tgtEl>
                                          <p:spTgt spid="40"/>
                                        </p:tgtEl>
                                      </p:cBhvr>
                                    </p:animEffect>
                                  </p:childTnLst>
                                </p:cTn>
                              </p:par>
                              <p:par>
                                <p:cTn id="12" presetID="9" presetClass="emph" presetSubtype="0" grpId="0" nodeType="withEffect">
                                  <p:stCondLst>
                                    <p:cond delay="0"/>
                                  </p:stCondLst>
                                  <p:childTnLst>
                                    <p:set>
                                      <p:cBhvr>
                                        <p:cTn id="13" dur="indefinite"/>
                                        <p:tgtEl>
                                          <p:spTgt spid="43"/>
                                        </p:tgtEl>
                                        <p:attrNameLst>
                                          <p:attrName>style.opacity</p:attrName>
                                        </p:attrNameLst>
                                      </p:cBhvr>
                                      <p:to>
                                        <p:strVal val="0.5"/>
                                      </p:to>
                                    </p:set>
                                    <p:animEffect filter="image" prLst="opacity: 0.5">
                                      <p:cBhvr rctx="IE">
                                        <p:cTn id="14" dur="indefinite"/>
                                        <p:tgtEl>
                                          <p:spTgt spid="43"/>
                                        </p:tgtEl>
                                      </p:cBhvr>
                                    </p:animEffect>
                                  </p:childTnLst>
                                </p:cTn>
                              </p:par>
                              <p:par>
                                <p:cTn id="15" presetID="9" presetClass="emph" presetSubtype="0" grpId="0" nodeType="withEffect">
                                  <p:stCondLst>
                                    <p:cond delay="0"/>
                                  </p:stCondLst>
                                  <p:childTnLst>
                                    <p:set>
                                      <p:cBhvr>
                                        <p:cTn id="16" dur="indefinite"/>
                                        <p:tgtEl>
                                          <p:spTgt spid="44"/>
                                        </p:tgtEl>
                                        <p:attrNameLst>
                                          <p:attrName>style.opacity</p:attrName>
                                        </p:attrNameLst>
                                      </p:cBhvr>
                                      <p:to>
                                        <p:strVal val="0.5"/>
                                      </p:to>
                                    </p:set>
                                    <p:animEffect filter="image" prLst="opacity: 0.5">
                                      <p:cBhvr rctx="IE">
                                        <p:cTn id="17" dur="indefinite"/>
                                        <p:tgtEl>
                                          <p:spTgt spid="44"/>
                                        </p:tgtEl>
                                      </p:cBhvr>
                                    </p:animEffect>
                                  </p:childTnLst>
                                </p:cTn>
                              </p:par>
                              <p:par>
                                <p:cTn id="18" presetID="9" presetClass="emph" presetSubtype="0" grpId="0" nodeType="withEffect">
                                  <p:stCondLst>
                                    <p:cond delay="0"/>
                                  </p:stCondLst>
                                  <p:childTnLst>
                                    <p:set>
                                      <p:cBhvr>
                                        <p:cTn id="19" dur="indefinite"/>
                                        <p:tgtEl>
                                          <p:spTgt spid="46"/>
                                        </p:tgtEl>
                                        <p:attrNameLst>
                                          <p:attrName>style.opacity</p:attrName>
                                        </p:attrNameLst>
                                      </p:cBhvr>
                                      <p:to>
                                        <p:strVal val="0.5"/>
                                      </p:to>
                                    </p:set>
                                    <p:animEffect filter="image" prLst="opacity: 0.5">
                                      <p:cBhvr rctx="IE">
                                        <p:cTn id="20" dur="indefinite"/>
                                        <p:tgtEl>
                                          <p:spTgt spid="46"/>
                                        </p:tgtEl>
                                      </p:cBhvr>
                                    </p:animEffect>
                                  </p:childTnLst>
                                </p:cTn>
                              </p:par>
                              <p:par>
                                <p:cTn id="21" presetID="9" presetClass="emph" presetSubtype="0" nodeType="withEffect">
                                  <p:stCondLst>
                                    <p:cond delay="0"/>
                                  </p:stCondLst>
                                  <p:childTnLst>
                                    <p:set>
                                      <p:cBhvr>
                                        <p:cTn id="22" dur="indefinite"/>
                                        <p:tgtEl>
                                          <p:spTgt spid="49"/>
                                        </p:tgtEl>
                                        <p:attrNameLst>
                                          <p:attrName>style.opacity</p:attrName>
                                        </p:attrNameLst>
                                      </p:cBhvr>
                                      <p:to>
                                        <p:strVal val="0.5"/>
                                      </p:to>
                                    </p:set>
                                    <p:animEffect filter="image" prLst="opacity: 0.5">
                                      <p:cBhvr rctx="IE">
                                        <p:cTn id="23" dur="indefinite"/>
                                        <p:tgtEl>
                                          <p:spTgt spid="49"/>
                                        </p:tgtEl>
                                      </p:cBhvr>
                                    </p:animEffect>
                                  </p:childTnLst>
                                </p:cTn>
                              </p:par>
                              <p:par>
                                <p:cTn id="24" presetID="9" presetClass="emph" presetSubtype="0" nodeType="withEffect">
                                  <p:stCondLst>
                                    <p:cond delay="0"/>
                                  </p:stCondLst>
                                  <p:childTnLst>
                                    <p:set>
                                      <p:cBhvr>
                                        <p:cTn id="25" dur="indefinite"/>
                                        <p:tgtEl>
                                          <p:spTgt spid="50"/>
                                        </p:tgtEl>
                                        <p:attrNameLst>
                                          <p:attrName>style.opacity</p:attrName>
                                        </p:attrNameLst>
                                      </p:cBhvr>
                                      <p:to>
                                        <p:strVal val="0.5"/>
                                      </p:to>
                                    </p:set>
                                    <p:animEffect filter="image" prLst="opacity: 0.5">
                                      <p:cBhvr rctx="IE">
                                        <p:cTn id="26" dur="indefinite"/>
                                        <p:tgtEl>
                                          <p:spTgt spid="50"/>
                                        </p:tgtEl>
                                      </p:cBhvr>
                                    </p:animEffect>
                                  </p:childTnLst>
                                </p:cTn>
                              </p:par>
                              <p:par>
                                <p:cTn id="27" presetID="9" presetClass="emph" presetSubtype="0" nodeType="withEffect">
                                  <p:stCondLst>
                                    <p:cond delay="0"/>
                                  </p:stCondLst>
                                  <p:childTnLst>
                                    <p:set>
                                      <p:cBhvr>
                                        <p:cTn id="28" dur="indefinite"/>
                                        <p:tgtEl>
                                          <p:spTgt spid="52"/>
                                        </p:tgtEl>
                                        <p:attrNameLst>
                                          <p:attrName>style.opacity</p:attrName>
                                        </p:attrNameLst>
                                      </p:cBhvr>
                                      <p:to>
                                        <p:strVal val="0.5"/>
                                      </p:to>
                                    </p:set>
                                    <p:animEffect filter="image" prLst="opacity: 0.5">
                                      <p:cBhvr rctx="IE">
                                        <p:cTn id="29" dur="indefinite"/>
                                        <p:tgtEl>
                                          <p:spTgt spid="52"/>
                                        </p:tgtEl>
                                      </p:cBhvr>
                                    </p:animEffect>
                                  </p:childTnLst>
                                </p:cTn>
                              </p:par>
                              <p:par>
                                <p:cTn id="30" presetID="9" presetClass="emph" presetSubtype="0" grpId="0" nodeType="withEffect">
                                  <p:stCondLst>
                                    <p:cond delay="0"/>
                                  </p:stCondLst>
                                  <p:childTnLst>
                                    <p:set>
                                      <p:cBhvr>
                                        <p:cTn id="31" dur="indefinite"/>
                                        <p:tgtEl>
                                          <p:spTgt spid="61"/>
                                        </p:tgtEl>
                                        <p:attrNameLst>
                                          <p:attrName>style.opacity</p:attrName>
                                        </p:attrNameLst>
                                      </p:cBhvr>
                                      <p:to>
                                        <p:strVal val="0.5"/>
                                      </p:to>
                                    </p:set>
                                    <p:animEffect filter="image" prLst="opacity: 0.5">
                                      <p:cBhvr rctx="IE">
                                        <p:cTn id="32" dur="indefinite"/>
                                        <p:tgtEl>
                                          <p:spTgt spid="61"/>
                                        </p:tgtEl>
                                      </p:cBhvr>
                                    </p:animEffect>
                                  </p:childTnLst>
                                </p:cTn>
                              </p:par>
                              <p:par>
                                <p:cTn id="33" presetID="9" presetClass="emph" presetSubtype="0" grpId="0" nodeType="withEffect">
                                  <p:stCondLst>
                                    <p:cond delay="0"/>
                                  </p:stCondLst>
                                  <p:childTnLst>
                                    <p:set>
                                      <p:cBhvr>
                                        <p:cTn id="34" dur="indefinite"/>
                                        <p:tgtEl>
                                          <p:spTgt spid="62"/>
                                        </p:tgtEl>
                                        <p:attrNameLst>
                                          <p:attrName>style.opacity</p:attrName>
                                        </p:attrNameLst>
                                      </p:cBhvr>
                                      <p:to>
                                        <p:strVal val="0.5"/>
                                      </p:to>
                                    </p:set>
                                    <p:animEffect filter="image" prLst="opacity: 0.5">
                                      <p:cBhvr rctx="IE">
                                        <p:cTn id="35" dur="indefinite"/>
                                        <p:tgtEl>
                                          <p:spTgt spid="62"/>
                                        </p:tgtEl>
                                      </p:cBhvr>
                                    </p:animEffect>
                                  </p:childTnLst>
                                </p:cTn>
                              </p:par>
                              <p:par>
                                <p:cTn id="36" presetID="9" presetClass="emph" presetSubtype="0" nodeType="withEffect">
                                  <p:stCondLst>
                                    <p:cond delay="0"/>
                                  </p:stCondLst>
                                  <p:childTnLst>
                                    <p:set>
                                      <p:cBhvr>
                                        <p:cTn id="37" dur="indefinite"/>
                                        <p:tgtEl>
                                          <p:spTgt spid="63"/>
                                        </p:tgtEl>
                                        <p:attrNameLst>
                                          <p:attrName>style.opacity</p:attrName>
                                        </p:attrNameLst>
                                      </p:cBhvr>
                                      <p:to>
                                        <p:strVal val="0.5"/>
                                      </p:to>
                                    </p:set>
                                    <p:animEffect filter="image" prLst="opacity: 0.5">
                                      <p:cBhvr rctx="IE">
                                        <p:cTn id="38" dur="indefinite"/>
                                        <p:tgtEl>
                                          <p:spTgt spid="63"/>
                                        </p:tgtEl>
                                      </p:cBhvr>
                                    </p:animEffect>
                                  </p:childTnLst>
                                </p:cTn>
                              </p:par>
                              <p:par>
                                <p:cTn id="39" presetID="9" presetClass="emph" presetSubtype="0" grpId="0" nodeType="withEffect">
                                  <p:stCondLst>
                                    <p:cond delay="0"/>
                                  </p:stCondLst>
                                  <p:childTnLst>
                                    <p:set>
                                      <p:cBhvr>
                                        <p:cTn id="40" dur="indefinite"/>
                                        <p:tgtEl>
                                          <p:spTgt spid="67"/>
                                        </p:tgtEl>
                                        <p:attrNameLst>
                                          <p:attrName>style.opacity</p:attrName>
                                        </p:attrNameLst>
                                      </p:cBhvr>
                                      <p:to>
                                        <p:strVal val="0.5"/>
                                      </p:to>
                                    </p:set>
                                    <p:animEffect filter="image" prLst="opacity: 0.5">
                                      <p:cBhvr rctx="IE">
                                        <p:cTn id="41" dur="indefinite"/>
                                        <p:tgtEl>
                                          <p:spTgt spid="67"/>
                                        </p:tgtEl>
                                      </p:cBhvr>
                                    </p:animEffect>
                                  </p:childTnLst>
                                </p:cTn>
                              </p:par>
                              <p:par>
                                <p:cTn id="42" presetID="9" presetClass="emph" presetSubtype="0" nodeType="withEffect">
                                  <p:stCondLst>
                                    <p:cond delay="0"/>
                                  </p:stCondLst>
                                  <p:childTnLst>
                                    <p:set>
                                      <p:cBhvr>
                                        <p:cTn id="43" dur="indefinite"/>
                                        <p:tgtEl>
                                          <p:spTgt spid="69"/>
                                        </p:tgtEl>
                                        <p:attrNameLst>
                                          <p:attrName>style.opacity</p:attrName>
                                        </p:attrNameLst>
                                      </p:cBhvr>
                                      <p:to>
                                        <p:strVal val="0.5"/>
                                      </p:to>
                                    </p:set>
                                    <p:animEffect filter="image" prLst="opacity: 0.5">
                                      <p:cBhvr rctx="IE">
                                        <p:cTn id="44" dur="indefinite"/>
                                        <p:tgtEl>
                                          <p:spTgt spid="69"/>
                                        </p:tgtEl>
                                      </p:cBhvr>
                                    </p:animEffect>
                                  </p:childTnLst>
                                </p:cTn>
                              </p:par>
                              <p:par>
                                <p:cTn id="45" presetID="9" presetClass="emph" presetSubtype="0" nodeType="withEffect">
                                  <p:stCondLst>
                                    <p:cond delay="0"/>
                                  </p:stCondLst>
                                  <p:childTnLst>
                                    <p:set>
                                      <p:cBhvr>
                                        <p:cTn id="46" dur="indefinite"/>
                                        <p:tgtEl>
                                          <p:spTgt spid="70"/>
                                        </p:tgtEl>
                                        <p:attrNameLst>
                                          <p:attrName>style.opacity</p:attrName>
                                        </p:attrNameLst>
                                      </p:cBhvr>
                                      <p:to>
                                        <p:strVal val="0.5"/>
                                      </p:to>
                                    </p:set>
                                    <p:animEffect filter="image" prLst="opacity: 0.5">
                                      <p:cBhvr rctx="IE">
                                        <p:cTn id="47" dur="indefinite"/>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3" grpId="0" animBg="1"/>
      <p:bldP spid="44" grpId="0" animBg="1"/>
      <p:bldP spid="46" grpId="0" animBg="1"/>
      <p:bldP spid="61" grpId="0" animBg="1"/>
      <p:bldP spid="62" grpId="0" animBg="1"/>
      <p:bldP spid="67" grpId="0" animBg="1"/>
      <p:bldP spid="3" grpId="0" animBg="1"/>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53440507-6A32-4642-A6A7-3E0E611F2DA6}"/>
              </a:ext>
            </a:extLst>
          </p:cNvPr>
          <p:cNvSpPr>
            <a:spLocks noGrp="1"/>
          </p:cNvSpPr>
          <p:nvPr>
            <p:ph type="body" sz="quarter" idx="13"/>
          </p:nvPr>
        </p:nvSpPr>
        <p:spPr/>
        <p:txBody>
          <a:bodyPr/>
          <a:lstStyle/>
          <a:p>
            <a:r>
              <a:rPr lang="en-US" altLang="zh-CN" dirty="0">
                <a:latin typeface="Comic Sans MS" panose="030F0702030302020204" pitchFamily="66" charset="0"/>
              </a:rPr>
              <a:t>Transfer learning</a:t>
            </a:r>
            <a:endParaRPr lang="zh-CN" altLang="en-US" dirty="0">
              <a:latin typeface="Comic Sans MS" panose="030F0702030302020204" pitchFamily="66" charset="0"/>
            </a:endParaRPr>
          </a:p>
        </p:txBody>
      </p:sp>
      <p:sp>
        <p:nvSpPr>
          <p:cNvPr id="4" name="灯片编号占位符 3">
            <a:extLst>
              <a:ext uri="{FF2B5EF4-FFF2-40B4-BE49-F238E27FC236}">
                <a16:creationId xmlns:a16="http://schemas.microsoft.com/office/drawing/2014/main" id="{4EADDA1B-A09A-4025-93BD-E6652F28F5D6}"/>
              </a:ext>
            </a:extLst>
          </p:cNvPr>
          <p:cNvSpPr>
            <a:spLocks noGrp="1"/>
          </p:cNvSpPr>
          <p:nvPr>
            <p:ph type="sldNum" sz="quarter" idx="12"/>
          </p:nvPr>
        </p:nvSpPr>
        <p:spPr/>
        <p:txBody>
          <a:bodyPr/>
          <a:lstStyle/>
          <a:p>
            <a:fld id="{C33509E8-EDB3-4BFB-9C63-B01D176D4351}" type="slidenum">
              <a:rPr lang="ko-KR" altLang="en-US" smtClean="0">
                <a:latin typeface="Comic Sans MS" panose="030F0702030302020204" pitchFamily="66" charset="0"/>
              </a:rPr>
              <a:pPr/>
              <a:t>8</a:t>
            </a:fld>
            <a:endParaRPr lang="ko-KR" altLang="en-US">
              <a:latin typeface="Comic Sans MS" panose="030F0702030302020204" pitchFamily="66" charset="0"/>
            </a:endParaRPr>
          </a:p>
        </p:txBody>
      </p:sp>
      <p:sp>
        <p:nvSpPr>
          <p:cNvPr id="5" name="日期占位符 4">
            <a:extLst>
              <a:ext uri="{FF2B5EF4-FFF2-40B4-BE49-F238E27FC236}">
                <a16:creationId xmlns:a16="http://schemas.microsoft.com/office/drawing/2014/main" id="{1C1464BF-2E89-484A-84BE-6661690EEAAF}"/>
              </a:ext>
            </a:extLst>
          </p:cNvPr>
          <p:cNvSpPr>
            <a:spLocks noGrp="1"/>
          </p:cNvSpPr>
          <p:nvPr>
            <p:ph type="dt" sz="half" idx="15"/>
          </p:nvPr>
        </p:nvSpPr>
        <p:spPr/>
        <p:txBody>
          <a:bodyPr/>
          <a:lstStyle/>
          <a:p>
            <a:fld id="{3C67BC17-B96F-4C9B-9690-B26BF85F1932}" type="datetime1">
              <a:rPr lang="zh-CN" altLang="en-US" smtClean="0">
                <a:latin typeface="Comic Sans MS" panose="030F0702030302020204" pitchFamily="66" charset="0"/>
              </a:rPr>
              <a:t>2020/12/13</a:t>
            </a:fld>
            <a:endParaRPr lang="zh-CN" altLang="en-US">
              <a:latin typeface="Comic Sans MS" panose="030F0702030302020204" pitchFamily="66" charset="0"/>
            </a:endParaRPr>
          </a:p>
        </p:txBody>
      </p:sp>
      <p:sp>
        <p:nvSpPr>
          <p:cNvPr id="7" name="Multidocument 6">
            <a:extLst>
              <a:ext uri="{FF2B5EF4-FFF2-40B4-BE49-F238E27FC236}">
                <a16:creationId xmlns:a16="http://schemas.microsoft.com/office/drawing/2014/main" id="{AD2276B7-0160-4AB5-B4F9-94CC2F00A2C1}"/>
              </a:ext>
            </a:extLst>
          </p:cNvPr>
          <p:cNvSpPr/>
          <p:nvPr/>
        </p:nvSpPr>
        <p:spPr>
          <a:xfrm>
            <a:off x="594829" y="3965564"/>
            <a:ext cx="1734650" cy="1427340"/>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Comic Sans MS" panose="030F0702030302020204" pitchFamily="66" charset="0"/>
                <a:cs typeface="Calibri" panose="020F0502020204030204" pitchFamily="34" charset="0"/>
              </a:rPr>
              <a:t>Template Vector sequences</a:t>
            </a:r>
          </a:p>
        </p:txBody>
      </p:sp>
      <p:sp>
        <p:nvSpPr>
          <p:cNvPr id="8" name="Rounded Rectangle 4">
            <a:extLst>
              <a:ext uri="{FF2B5EF4-FFF2-40B4-BE49-F238E27FC236}">
                <a16:creationId xmlns:a16="http://schemas.microsoft.com/office/drawing/2014/main" id="{7350E182-35D3-46A0-9FAF-9021E8C8E4EF}"/>
              </a:ext>
            </a:extLst>
          </p:cNvPr>
          <p:cNvSpPr/>
          <p:nvPr/>
        </p:nvSpPr>
        <p:spPr>
          <a:xfrm>
            <a:off x="443081" y="2815027"/>
            <a:ext cx="2038147" cy="688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Comic Sans MS" panose="030F0702030302020204" pitchFamily="66" charset="0"/>
                <a:cs typeface="Calibri" panose="020F0502020204030204" pitchFamily="34" charset="0"/>
              </a:rPr>
              <a:t>LSTM Networks</a:t>
            </a:r>
            <a:endParaRPr lang="en-US" dirty="0">
              <a:latin typeface="Comic Sans MS" panose="030F0702030302020204" pitchFamily="66" charset="0"/>
              <a:cs typeface="Calibri" panose="020F0502020204030204" pitchFamily="34" charset="0"/>
            </a:endParaRPr>
          </a:p>
        </p:txBody>
      </p:sp>
      <p:sp>
        <p:nvSpPr>
          <p:cNvPr id="9" name="Rounded Rectangle 4">
            <a:extLst>
              <a:ext uri="{FF2B5EF4-FFF2-40B4-BE49-F238E27FC236}">
                <a16:creationId xmlns:a16="http://schemas.microsoft.com/office/drawing/2014/main" id="{C7F9B310-9EBF-4655-9916-280F97A6A248}"/>
              </a:ext>
            </a:extLst>
          </p:cNvPr>
          <p:cNvSpPr/>
          <p:nvPr/>
        </p:nvSpPr>
        <p:spPr>
          <a:xfrm>
            <a:off x="443081" y="1657263"/>
            <a:ext cx="2038147" cy="6889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Comic Sans MS" panose="030F0702030302020204" pitchFamily="66" charset="0"/>
                <a:cs typeface="Calibri" panose="020F0502020204030204" pitchFamily="34" charset="0"/>
              </a:rPr>
              <a:t>Fully Connected Network</a:t>
            </a:r>
            <a:endParaRPr lang="en-US" dirty="0">
              <a:latin typeface="Comic Sans MS" panose="030F0702030302020204" pitchFamily="66" charset="0"/>
              <a:cs typeface="Calibri" panose="020F0502020204030204" pitchFamily="34" charset="0"/>
            </a:endParaRPr>
          </a:p>
        </p:txBody>
      </p:sp>
      <p:cxnSp>
        <p:nvCxnSpPr>
          <p:cNvPr id="10" name="直接箭头连接符 9">
            <a:extLst>
              <a:ext uri="{FF2B5EF4-FFF2-40B4-BE49-F238E27FC236}">
                <a16:creationId xmlns:a16="http://schemas.microsoft.com/office/drawing/2014/main" id="{C13A8102-81B8-450F-8126-8291FCF974D1}"/>
              </a:ext>
            </a:extLst>
          </p:cNvPr>
          <p:cNvCxnSpPr>
            <a:cxnSpLocks/>
          </p:cNvCxnSpPr>
          <p:nvPr/>
        </p:nvCxnSpPr>
        <p:spPr>
          <a:xfrm flipV="1">
            <a:off x="1462154" y="3501088"/>
            <a:ext cx="0" cy="4644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31E7714E-7C02-4A43-A265-9F5C274B8D1C}"/>
              </a:ext>
            </a:extLst>
          </p:cNvPr>
          <p:cNvCxnSpPr>
            <a:cxnSpLocks/>
          </p:cNvCxnSpPr>
          <p:nvPr/>
        </p:nvCxnSpPr>
        <p:spPr>
          <a:xfrm flipV="1">
            <a:off x="1452730" y="2350551"/>
            <a:ext cx="0" cy="4644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图示 5">
            <a:extLst>
              <a:ext uri="{FF2B5EF4-FFF2-40B4-BE49-F238E27FC236}">
                <a16:creationId xmlns:a16="http://schemas.microsoft.com/office/drawing/2014/main" id="{0163974F-1BB2-460E-ACE0-131082BDBE99}"/>
              </a:ext>
            </a:extLst>
          </p:cNvPr>
          <p:cNvGraphicFramePr/>
          <p:nvPr>
            <p:extLst>
              <p:ext uri="{D42A27DB-BD31-4B8C-83A1-F6EECF244321}">
                <p14:modId xmlns:p14="http://schemas.microsoft.com/office/powerpoint/2010/main" val="2737488274"/>
              </p:ext>
            </p:extLst>
          </p:nvPr>
        </p:nvGraphicFramePr>
        <p:xfrm>
          <a:off x="2857149" y="3061207"/>
          <a:ext cx="9223092" cy="490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图示 2">
            <a:extLst>
              <a:ext uri="{FF2B5EF4-FFF2-40B4-BE49-F238E27FC236}">
                <a16:creationId xmlns:a16="http://schemas.microsoft.com/office/drawing/2014/main" id="{F3CD42AB-54A9-4A05-9A4B-497258FF9E11}"/>
              </a:ext>
            </a:extLst>
          </p:cNvPr>
          <p:cNvGraphicFramePr/>
          <p:nvPr>
            <p:extLst>
              <p:ext uri="{D42A27DB-BD31-4B8C-83A1-F6EECF244321}">
                <p14:modId xmlns:p14="http://schemas.microsoft.com/office/powerpoint/2010/main" val="2534697211"/>
              </p:ext>
            </p:extLst>
          </p:nvPr>
        </p:nvGraphicFramePr>
        <p:xfrm>
          <a:off x="2857149" y="1770896"/>
          <a:ext cx="8468985" cy="46166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4" name="图示 13">
            <a:extLst>
              <a:ext uri="{FF2B5EF4-FFF2-40B4-BE49-F238E27FC236}">
                <a16:creationId xmlns:a16="http://schemas.microsoft.com/office/drawing/2014/main" id="{E2BEFD93-6C5B-4617-B789-94D9A9EAC32E}"/>
              </a:ext>
            </a:extLst>
          </p:cNvPr>
          <p:cNvGraphicFramePr/>
          <p:nvPr>
            <p:extLst>
              <p:ext uri="{D42A27DB-BD31-4B8C-83A1-F6EECF244321}">
                <p14:modId xmlns:p14="http://schemas.microsoft.com/office/powerpoint/2010/main" val="3828699967"/>
              </p:ext>
            </p:extLst>
          </p:nvPr>
        </p:nvGraphicFramePr>
        <p:xfrm>
          <a:off x="2857149" y="4320458"/>
          <a:ext cx="9230412" cy="46166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5" name="Picture 2">
            <a:extLst>
              <a:ext uri="{FF2B5EF4-FFF2-40B4-BE49-F238E27FC236}">
                <a16:creationId xmlns:a16="http://schemas.microsoft.com/office/drawing/2014/main" id="{666832E9-1364-4AF4-9C78-46A3F9B4DA62}"/>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9134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Graphic spid="6" grpId="0">
        <p:bldAsOne/>
      </p:bldGraphic>
      <p:bldGraphic spid="3" grpId="0">
        <p:bldAsOne/>
      </p:bldGraphic>
      <p:bldGraphic spid="1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1FE315D-F9D0-4E3F-B56C-BDC6A5A2B10C}"/>
              </a:ext>
            </a:extLst>
          </p:cNvPr>
          <p:cNvSpPr>
            <a:spLocks noGrp="1"/>
          </p:cNvSpPr>
          <p:nvPr>
            <p:ph type="body" sz="quarter" idx="13"/>
          </p:nvPr>
        </p:nvSpPr>
        <p:spPr/>
        <p:txBody>
          <a:bodyPr/>
          <a:lstStyle/>
          <a:p>
            <a:r>
              <a:rPr lang="en-US" altLang="zh-CN" dirty="0">
                <a:latin typeface="Comic Sans MS" panose="030F0702030302020204" pitchFamily="66" charset="0"/>
              </a:rPr>
              <a:t>Transfer learning</a:t>
            </a:r>
            <a:endParaRPr lang="zh-CN" altLang="en-US" dirty="0">
              <a:latin typeface="Comic Sans MS" panose="030F0702030302020204" pitchFamily="66" charset="0"/>
            </a:endParaRPr>
          </a:p>
          <a:p>
            <a:endParaRPr lang="zh-CN" altLang="en-US" dirty="0">
              <a:latin typeface="Comic Sans MS" panose="030F0702030302020204" pitchFamily="66" charset="0"/>
            </a:endParaRPr>
          </a:p>
        </p:txBody>
      </p:sp>
      <p:sp>
        <p:nvSpPr>
          <p:cNvPr id="4" name="灯片编号占位符 3">
            <a:extLst>
              <a:ext uri="{FF2B5EF4-FFF2-40B4-BE49-F238E27FC236}">
                <a16:creationId xmlns:a16="http://schemas.microsoft.com/office/drawing/2014/main" id="{D9B92CFA-1623-4070-AAAF-A5CC89250B92}"/>
              </a:ext>
            </a:extLst>
          </p:cNvPr>
          <p:cNvSpPr>
            <a:spLocks noGrp="1"/>
          </p:cNvSpPr>
          <p:nvPr>
            <p:ph type="sldNum" sz="quarter" idx="12"/>
          </p:nvPr>
        </p:nvSpPr>
        <p:spPr/>
        <p:txBody>
          <a:bodyPr/>
          <a:lstStyle/>
          <a:p>
            <a:fld id="{C33509E8-EDB3-4BFB-9C63-B01D176D4351}" type="slidenum">
              <a:rPr lang="ko-KR" altLang="en-US" smtClean="0">
                <a:latin typeface="Comic Sans MS" panose="030F0702030302020204" pitchFamily="66" charset="0"/>
              </a:rPr>
              <a:pPr/>
              <a:t>9</a:t>
            </a:fld>
            <a:endParaRPr lang="ko-KR" altLang="en-US">
              <a:latin typeface="Comic Sans MS" panose="030F0702030302020204" pitchFamily="66" charset="0"/>
            </a:endParaRPr>
          </a:p>
        </p:txBody>
      </p:sp>
      <p:sp>
        <p:nvSpPr>
          <p:cNvPr id="5" name="日期占位符 4">
            <a:extLst>
              <a:ext uri="{FF2B5EF4-FFF2-40B4-BE49-F238E27FC236}">
                <a16:creationId xmlns:a16="http://schemas.microsoft.com/office/drawing/2014/main" id="{67F4112E-8FC0-4026-93F8-A6960FDD4E98}"/>
              </a:ext>
            </a:extLst>
          </p:cNvPr>
          <p:cNvSpPr>
            <a:spLocks noGrp="1"/>
          </p:cNvSpPr>
          <p:nvPr>
            <p:ph type="dt" sz="half" idx="15"/>
          </p:nvPr>
        </p:nvSpPr>
        <p:spPr/>
        <p:txBody>
          <a:bodyPr/>
          <a:lstStyle/>
          <a:p>
            <a:fld id="{A0430E30-A9E3-4B90-9157-9DF84D0BAF4F}" type="datetime1">
              <a:rPr lang="zh-CN" altLang="en-US" smtClean="0">
                <a:latin typeface="Comic Sans MS" panose="030F0702030302020204" pitchFamily="66" charset="0"/>
              </a:rPr>
              <a:t>2020/12/13</a:t>
            </a:fld>
            <a:endParaRPr lang="zh-CN" altLang="en-US">
              <a:latin typeface="Comic Sans MS" panose="030F0702030302020204" pitchFamily="66" charset="0"/>
            </a:endParaRPr>
          </a:p>
        </p:txBody>
      </p:sp>
      <p:sp>
        <p:nvSpPr>
          <p:cNvPr id="37" name="Multidocument 6">
            <a:extLst>
              <a:ext uri="{FF2B5EF4-FFF2-40B4-BE49-F238E27FC236}">
                <a16:creationId xmlns:a16="http://schemas.microsoft.com/office/drawing/2014/main" id="{21016653-7612-4166-81D1-9068763D9354}"/>
              </a:ext>
            </a:extLst>
          </p:cNvPr>
          <p:cNvSpPr/>
          <p:nvPr/>
        </p:nvSpPr>
        <p:spPr>
          <a:xfrm>
            <a:off x="2067236" y="4123002"/>
            <a:ext cx="2572325" cy="1503349"/>
          </a:xfrm>
          <a:prstGeom prst="flowChartMultidocumen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latin typeface="微软雅黑" panose="020B0503020204020204" pitchFamily="34" charset="-122"/>
                <a:ea typeface="微软雅黑" panose="020B0503020204020204" pitchFamily="34" charset="-122"/>
                <a:cs typeface="Calibri" panose="020F0502020204030204" pitchFamily="34" charset="0"/>
              </a:rPr>
              <a:t>Template vector sequences  of source system</a:t>
            </a:r>
          </a:p>
        </p:txBody>
      </p:sp>
      <p:sp>
        <p:nvSpPr>
          <p:cNvPr id="38" name="Rounded Rectangle 4">
            <a:extLst>
              <a:ext uri="{FF2B5EF4-FFF2-40B4-BE49-F238E27FC236}">
                <a16:creationId xmlns:a16="http://schemas.microsoft.com/office/drawing/2014/main" id="{3F47B2FA-A11F-42A2-8545-A28B42D1B797}"/>
              </a:ext>
            </a:extLst>
          </p:cNvPr>
          <p:cNvSpPr/>
          <p:nvPr/>
        </p:nvSpPr>
        <p:spPr>
          <a:xfrm>
            <a:off x="2308491" y="2699501"/>
            <a:ext cx="2089815" cy="875287"/>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latin typeface="微软雅黑" panose="020B0503020204020204" pitchFamily="34" charset="-122"/>
                <a:ea typeface="微软雅黑" panose="020B0503020204020204" pitchFamily="34" charset="-122"/>
                <a:cs typeface="Calibri" panose="020F0502020204030204" pitchFamily="34" charset="0"/>
              </a:rPr>
              <a:t>Source LSTM networks</a:t>
            </a:r>
            <a:endParaRPr lang="en-US" sz="2000"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39" name="Rounded Rectangle 4">
            <a:extLst>
              <a:ext uri="{FF2B5EF4-FFF2-40B4-BE49-F238E27FC236}">
                <a16:creationId xmlns:a16="http://schemas.microsoft.com/office/drawing/2014/main" id="{19F885C7-D09E-4AF6-9E41-517AB95C0154}"/>
              </a:ext>
            </a:extLst>
          </p:cNvPr>
          <p:cNvSpPr/>
          <p:nvPr/>
        </p:nvSpPr>
        <p:spPr>
          <a:xfrm>
            <a:off x="5639933" y="2698982"/>
            <a:ext cx="2089815" cy="876325"/>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latin typeface="微软雅黑" panose="020B0503020204020204" pitchFamily="34" charset="-122"/>
                <a:ea typeface="微软雅黑" panose="020B0503020204020204" pitchFamily="34" charset="-122"/>
                <a:cs typeface="Calibri" panose="020F0502020204030204" pitchFamily="34" charset="0"/>
              </a:rPr>
              <a:t>Target LSTM networks</a:t>
            </a:r>
            <a:endParaRPr lang="en-US" sz="2000"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40" name="Rounded Rectangle 4">
            <a:extLst>
              <a:ext uri="{FF2B5EF4-FFF2-40B4-BE49-F238E27FC236}">
                <a16:creationId xmlns:a16="http://schemas.microsoft.com/office/drawing/2014/main" id="{C91316D2-04C4-43A8-9CD9-4BC96A72ADD9}"/>
              </a:ext>
            </a:extLst>
          </p:cNvPr>
          <p:cNvSpPr/>
          <p:nvPr/>
        </p:nvSpPr>
        <p:spPr>
          <a:xfrm>
            <a:off x="5206583" y="1502328"/>
            <a:ext cx="2956514" cy="794894"/>
          </a:xfrm>
          <a:prstGeom prst="roundRect">
            <a:avLst/>
          </a:prstGeom>
          <a:noFill/>
          <a:ln>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latin typeface="微软雅黑" panose="020B0503020204020204" pitchFamily="34" charset="-122"/>
                <a:ea typeface="微软雅黑" panose="020B0503020204020204" pitchFamily="34" charset="-122"/>
                <a:cs typeface="Calibri" panose="020F0502020204030204" pitchFamily="34" charset="0"/>
              </a:rPr>
              <a:t>Shared fully connected networks</a:t>
            </a:r>
          </a:p>
        </p:txBody>
      </p:sp>
      <p:cxnSp>
        <p:nvCxnSpPr>
          <p:cNvPr id="41" name="直接箭头连接符 40">
            <a:extLst>
              <a:ext uri="{FF2B5EF4-FFF2-40B4-BE49-F238E27FC236}">
                <a16:creationId xmlns:a16="http://schemas.microsoft.com/office/drawing/2014/main" id="{7F6FD4C5-4E8E-40C2-83E6-BCFC6EA7FDA0}"/>
              </a:ext>
            </a:extLst>
          </p:cNvPr>
          <p:cNvCxnSpPr>
            <a:cxnSpLocks/>
          </p:cNvCxnSpPr>
          <p:nvPr/>
        </p:nvCxnSpPr>
        <p:spPr>
          <a:xfrm flipV="1">
            <a:off x="4437988" y="2374674"/>
            <a:ext cx="952680" cy="460406"/>
          </a:xfrm>
          <a:prstGeom prst="straightConnector1">
            <a:avLst/>
          </a:prstGeom>
          <a:ln w="38100">
            <a:solidFill>
              <a:schemeClr val="tx1"/>
            </a:solidFill>
            <a:prstDash val="sysDash"/>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D0262022-C952-4334-B103-44FC8473A489}"/>
              </a:ext>
            </a:extLst>
          </p:cNvPr>
          <p:cNvCxnSpPr>
            <a:cxnSpLocks/>
            <a:stCxn id="40" idx="2"/>
            <a:endCxn id="39" idx="0"/>
          </p:cNvCxnSpPr>
          <p:nvPr/>
        </p:nvCxnSpPr>
        <p:spPr>
          <a:xfrm>
            <a:off x="6684840" y="2297222"/>
            <a:ext cx="1" cy="401760"/>
          </a:xfrm>
          <a:prstGeom prst="straightConnector1">
            <a:avLst/>
          </a:prstGeom>
          <a:ln w="3810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sp>
        <p:nvSpPr>
          <p:cNvPr id="43" name="矩形 42">
            <a:extLst>
              <a:ext uri="{FF2B5EF4-FFF2-40B4-BE49-F238E27FC236}">
                <a16:creationId xmlns:a16="http://schemas.microsoft.com/office/drawing/2014/main" id="{3F8CE7FB-F03E-4803-B313-5F795FD9F4A4}"/>
              </a:ext>
            </a:extLst>
          </p:cNvPr>
          <p:cNvSpPr/>
          <p:nvPr/>
        </p:nvSpPr>
        <p:spPr>
          <a:xfrm>
            <a:off x="3163515" y="5788862"/>
            <a:ext cx="1951816" cy="400110"/>
          </a:xfrm>
          <a:prstGeom prst="rect">
            <a:avLst/>
          </a:prstGeom>
          <a:noFill/>
        </p:spPr>
        <p:txBody>
          <a:bodyPr wrap="none">
            <a:spAutoFit/>
          </a:bodyPr>
          <a:lstStyle/>
          <a:p>
            <a:r>
              <a:rPr lang="en-US" altLang="zh-CN" sz="2000" dirty="0">
                <a:latin typeface="微软雅黑" panose="020B0503020204020204" pitchFamily="34" charset="-122"/>
                <a:ea typeface="微软雅黑" panose="020B0503020204020204" pitchFamily="34" charset="-122"/>
                <a:cs typeface="Calibri" panose="020F0502020204030204" pitchFamily="34" charset="0"/>
              </a:rPr>
              <a:t>Source system</a:t>
            </a:r>
            <a:endParaRPr lang="zh-CN" altLang="en-US" sz="2000"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44" name="矩形 43">
            <a:extLst>
              <a:ext uri="{FF2B5EF4-FFF2-40B4-BE49-F238E27FC236}">
                <a16:creationId xmlns:a16="http://schemas.microsoft.com/office/drawing/2014/main" id="{1532DBD7-CE98-4C8F-B6C4-9FF82423A9B9}"/>
              </a:ext>
            </a:extLst>
          </p:cNvPr>
          <p:cNvSpPr/>
          <p:nvPr/>
        </p:nvSpPr>
        <p:spPr>
          <a:xfrm>
            <a:off x="6937391" y="5788862"/>
            <a:ext cx="1872820" cy="400110"/>
          </a:xfrm>
          <a:prstGeom prst="rect">
            <a:avLst/>
          </a:prstGeom>
          <a:noFill/>
        </p:spPr>
        <p:txBody>
          <a:bodyPr wrap="none">
            <a:spAutoFit/>
          </a:bodyPr>
          <a:lstStyle/>
          <a:p>
            <a:r>
              <a:rPr lang="en-US" altLang="zh-CN" sz="2000" dirty="0">
                <a:latin typeface="微软雅黑" panose="020B0503020204020204" pitchFamily="34" charset="-122"/>
                <a:ea typeface="微软雅黑" panose="020B0503020204020204" pitchFamily="34" charset="-122"/>
                <a:cs typeface="Calibri" panose="020F0502020204030204" pitchFamily="34" charset="0"/>
              </a:rPr>
              <a:t>Target system</a:t>
            </a:r>
            <a:endParaRPr lang="zh-CN" altLang="en-US" sz="2000" dirty="0">
              <a:latin typeface="微软雅黑" panose="020B0503020204020204" pitchFamily="34" charset="-122"/>
              <a:ea typeface="微软雅黑" panose="020B0503020204020204" pitchFamily="34" charset="-122"/>
              <a:cs typeface="Calibri" panose="020F0502020204030204" pitchFamily="34" charset="0"/>
            </a:endParaRPr>
          </a:p>
        </p:txBody>
      </p:sp>
      <p:cxnSp>
        <p:nvCxnSpPr>
          <p:cNvPr id="45" name="直接箭头连接符 44">
            <a:extLst>
              <a:ext uri="{FF2B5EF4-FFF2-40B4-BE49-F238E27FC236}">
                <a16:creationId xmlns:a16="http://schemas.microsoft.com/office/drawing/2014/main" id="{9CFF1F5A-5119-4F75-B102-343F5E4E63AC}"/>
              </a:ext>
            </a:extLst>
          </p:cNvPr>
          <p:cNvCxnSpPr>
            <a:cxnSpLocks/>
            <a:endCxn id="38" idx="2"/>
          </p:cNvCxnSpPr>
          <p:nvPr/>
        </p:nvCxnSpPr>
        <p:spPr>
          <a:xfrm flipV="1">
            <a:off x="3353399" y="3574788"/>
            <a:ext cx="0" cy="548215"/>
          </a:xfrm>
          <a:prstGeom prst="straightConnector1">
            <a:avLst/>
          </a:prstGeom>
          <a:ln w="38100">
            <a:solidFill>
              <a:schemeClr val="tx1"/>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BDC7496F-675A-4986-951B-932AE9549CEB}"/>
              </a:ext>
            </a:extLst>
          </p:cNvPr>
          <p:cNvCxnSpPr>
            <a:cxnSpLocks/>
            <a:endCxn id="39" idx="2"/>
          </p:cNvCxnSpPr>
          <p:nvPr/>
        </p:nvCxnSpPr>
        <p:spPr>
          <a:xfrm flipH="1" flipV="1">
            <a:off x="6684841" y="3575307"/>
            <a:ext cx="8008" cy="547696"/>
          </a:xfrm>
          <a:prstGeom prst="straightConnector1">
            <a:avLst/>
          </a:prstGeom>
          <a:ln w="3810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sp>
        <p:nvSpPr>
          <p:cNvPr id="47" name="Multidocument 6">
            <a:extLst>
              <a:ext uri="{FF2B5EF4-FFF2-40B4-BE49-F238E27FC236}">
                <a16:creationId xmlns:a16="http://schemas.microsoft.com/office/drawing/2014/main" id="{40276EC4-A99C-4EDF-9812-6405AEC56DBF}"/>
              </a:ext>
            </a:extLst>
          </p:cNvPr>
          <p:cNvSpPr/>
          <p:nvPr/>
        </p:nvSpPr>
        <p:spPr>
          <a:xfrm>
            <a:off x="5398678" y="4123537"/>
            <a:ext cx="2572325" cy="1503349"/>
          </a:xfrm>
          <a:prstGeom prst="flowChartMultidocumen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latin typeface="微软雅黑" panose="020B0503020204020204" pitchFamily="34" charset="-122"/>
                <a:ea typeface="微软雅黑" panose="020B0503020204020204" pitchFamily="34" charset="-122"/>
                <a:cs typeface="Calibri" panose="020F0502020204030204" pitchFamily="34" charset="0"/>
              </a:rPr>
              <a:t>Template vector sequences of target system</a:t>
            </a:r>
          </a:p>
        </p:txBody>
      </p:sp>
      <p:sp>
        <p:nvSpPr>
          <p:cNvPr id="48" name="Document 19">
            <a:extLst>
              <a:ext uri="{FF2B5EF4-FFF2-40B4-BE49-F238E27FC236}">
                <a16:creationId xmlns:a16="http://schemas.microsoft.com/office/drawing/2014/main" id="{41D7EFC8-0D0D-4941-A8CA-F9BD3E941543}"/>
              </a:ext>
            </a:extLst>
          </p:cNvPr>
          <p:cNvSpPr/>
          <p:nvPr/>
        </p:nvSpPr>
        <p:spPr>
          <a:xfrm>
            <a:off x="2368325" y="1462132"/>
            <a:ext cx="1970147" cy="875287"/>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Labels of </a:t>
            </a:r>
            <a:r>
              <a:rPr lang="en-US" sz="2000" dirty="0">
                <a:solidFill>
                  <a:srgbClr val="000000"/>
                </a:solidFill>
                <a:latin typeface="微软雅黑" panose="020B0503020204020204" pitchFamily="34" charset="-122"/>
                <a:ea typeface="微软雅黑" panose="020B0503020204020204" pitchFamily="34" charset="-122"/>
                <a:cs typeface="Calibri" panose="020F0502020204030204" pitchFamily="34" charset="0"/>
              </a:rPr>
              <a:t>s</a:t>
            </a:r>
            <a:r>
              <a:rPr kumimoji="0" lang="en-US" sz="20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ource</a:t>
            </a: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 </a:t>
            </a:r>
            <a:r>
              <a:rPr lang="en-US" altLang="zh-CN" sz="2000" dirty="0">
                <a:solidFill>
                  <a:srgbClr val="000000"/>
                </a:solidFill>
                <a:latin typeface="微软雅黑" panose="020B0503020204020204" pitchFamily="34" charset="-122"/>
                <a:ea typeface="微软雅黑" panose="020B0503020204020204" pitchFamily="34" charset="-122"/>
                <a:cs typeface="Calibri" panose="020F0502020204030204" pitchFamily="34" charset="0"/>
              </a:rPr>
              <a:t>s</a:t>
            </a:r>
            <a:r>
              <a:rPr kumimoji="0" lang="en-US" altLang="zh-CN" sz="20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ystem</a:t>
            </a:r>
            <a:endParaRPr kumimoji="0" 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49" name="Document 9">
            <a:extLst>
              <a:ext uri="{FF2B5EF4-FFF2-40B4-BE49-F238E27FC236}">
                <a16:creationId xmlns:a16="http://schemas.microsoft.com/office/drawing/2014/main" id="{6252DB7C-1D7B-43F6-BA53-08747B7BB4E9}"/>
              </a:ext>
            </a:extLst>
          </p:cNvPr>
          <p:cNvSpPr/>
          <p:nvPr/>
        </p:nvSpPr>
        <p:spPr>
          <a:xfrm>
            <a:off x="8370367" y="2699501"/>
            <a:ext cx="2089799" cy="875287"/>
          </a:xfrm>
          <a:prstGeom prst="flowChartDocumen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微软雅黑" panose="020B0503020204020204" pitchFamily="34" charset="-122"/>
                <a:ea typeface="微软雅黑" panose="020B0503020204020204" pitchFamily="34" charset="-122"/>
                <a:cs typeface="Calibri" panose="020F0502020204030204" pitchFamily="34" charset="0"/>
              </a:rPr>
              <a:t>L</a:t>
            </a:r>
            <a:r>
              <a:rPr kumimoji="0" lang="en-US" sz="20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abels</a:t>
            </a:r>
            <a:r>
              <a:rPr kumimoji="0" 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t</a:t>
            </a:r>
            <a:r>
              <a:rPr lang="en-US" sz="2000" dirty="0" err="1">
                <a:solidFill>
                  <a:srgbClr val="000000"/>
                </a:solidFill>
                <a:latin typeface="微软雅黑" panose="020B0503020204020204" pitchFamily="34" charset="-122"/>
                <a:ea typeface="微软雅黑" panose="020B0503020204020204" pitchFamily="34" charset="-122"/>
                <a:cs typeface="Calibri" panose="020F0502020204030204" pitchFamily="34" charset="0"/>
              </a:rPr>
              <a:t>arget</a:t>
            </a: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 </a:t>
            </a:r>
            <a:r>
              <a:rPr lang="en-US" altLang="zh-CN" sz="2000" dirty="0">
                <a:solidFill>
                  <a:srgbClr val="000000"/>
                </a:solidFill>
                <a:latin typeface="微软雅黑" panose="020B0503020204020204" pitchFamily="34" charset="-122"/>
                <a:ea typeface="微软雅黑" panose="020B0503020204020204" pitchFamily="34" charset="-122"/>
                <a:cs typeface="Calibri" panose="020F0502020204030204" pitchFamily="34" charset="0"/>
              </a:rPr>
              <a:t>s</a:t>
            </a:r>
            <a:r>
              <a:rPr kumimoji="0" lang="en-US" altLang="zh-CN" sz="20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rPr>
              <a:t>ystem</a:t>
            </a:r>
            <a:endParaRPr kumimoji="0" 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cxnSp>
        <p:nvCxnSpPr>
          <p:cNvPr id="50" name="直接箭头连接符 49">
            <a:extLst>
              <a:ext uri="{FF2B5EF4-FFF2-40B4-BE49-F238E27FC236}">
                <a16:creationId xmlns:a16="http://schemas.microsoft.com/office/drawing/2014/main" id="{E7D45184-893C-4442-A9E0-8F299D9E8784}"/>
              </a:ext>
            </a:extLst>
          </p:cNvPr>
          <p:cNvCxnSpPr>
            <a:cxnSpLocks/>
            <a:stCxn id="48" idx="2"/>
            <a:endCxn id="38" idx="0"/>
          </p:cNvCxnSpPr>
          <p:nvPr/>
        </p:nvCxnSpPr>
        <p:spPr>
          <a:xfrm>
            <a:off x="3353399" y="2279553"/>
            <a:ext cx="0" cy="419948"/>
          </a:xfrm>
          <a:prstGeom prst="straightConnector1">
            <a:avLst/>
          </a:prstGeom>
          <a:ln w="38100">
            <a:solidFill>
              <a:schemeClr val="tx1"/>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E135527E-7B3C-4DDF-9291-4C8C3A92FBCD}"/>
              </a:ext>
            </a:extLst>
          </p:cNvPr>
          <p:cNvCxnSpPr>
            <a:cxnSpLocks/>
            <a:stCxn id="49" idx="1"/>
            <a:endCxn id="39" idx="3"/>
          </p:cNvCxnSpPr>
          <p:nvPr/>
        </p:nvCxnSpPr>
        <p:spPr>
          <a:xfrm flipH="1">
            <a:off x="7729748" y="3137145"/>
            <a:ext cx="640619" cy="0"/>
          </a:xfrm>
          <a:prstGeom prst="straightConnector1">
            <a:avLst/>
          </a:prstGeom>
          <a:ln w="3810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019C1610-0DCB-4B75-89C9-378F49500DA9}"/>
              </a:ext>
            </a:extLst>
          </p:cNvPr>
          <p:cNvCxnSpPr>
            <a:cxnSpLocks/>
            <a:stCxn id="48" idx="3"/>
            <a:endCxn id="40" idx="1"/>
          </p:cNvCxnSpPr>
          <p:nvPr/>
        </p:nvCxnSpPr>
        <p:spPr>
          <a:xfrm flipV="1">
            <a:off x="4338472" y="1899775"/>
            <a:ext cx="868111" cy="1"/>
          </a:xfrm>
          <a:prstGeom prst="straightConnector1">
            <a:avLst/>
          </a:prstGeom>
          <a:ln w="38100">
            <a:solidFill>
              <a:schemeClr val="tx1"/>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A3664AC1-ACA2-4A58-926F-C5FEEF8E832F}"/>
              </a:ext>
            </a:extLst>
          </p:cNvPr>
          <p:cNvCxnSpPr>
            <a:cxnSpLocks/>
            <a:stCxn id="38" idx="3"/>
            <a:endCxn id="39" idx="1"/>
          </p:cNvCxnSpPr>
          <p:nvPr/>
        </p:nvCxnSpPr>
        <p:spPr>
          <a:xfrm>
            <a:off x="4398306" y="3137145"/>
            <a:ext cx="1241627" cy="0"/>
          </a:xfrm>
          <a:prstGeom prst="straightConnector1">
            <a:avLst/>
          </a:prstGeom>
          <a:ln w="3810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54" name="直接箭头连接符 53">
            <a:extLst>
              <a:ext uri="{FF2B5EF4-FFF2-40B4-BE49-F238E27FC236}">
                <a16:creationId xmlns:a16="http://schemas.microsoft.com/office/drawing/2014/main" id="{DD32261B-B0F4-4E55-83C7-4C16C9D688C5}"/>
              </a:ext>
            </a:extLst>
          </p:cNvPr>
          <p:cNvCxnSpPr>
            <a:cxnSpLocks/>
          </p:cNvCxnSpPr>
          <p:nvPr/>
        </p:nvCxnSpPr>
        <p:spPr>
          <a:xfrm flipV="1">
            <a:off x="4380873" y="2312272"/>
            <a:ext cx="809695" cy="364245"/>
          </a:xfrm>
          <a:prstGeom prst="straightConnector1">
            <a:avLst/>
          </a:prstGeom>
          <a:ln w="38100">
            <a:solidFill>
              <a:schemeClr val="tx1"/>
            </a:solidFill>
            <a:prstDash val="sysDash"/>
            <a:headEnd type="arrow" w="lg" len="med"/>
            <a:tailEnd type="none" w="lg" len="lg"/>
          </a:ln>
        </p:spPr>
        <p:style>
          <a:lnRef idx="1">
            <a:schemeClr val="accent1"/>
          </a:lnRef>
          <a:fillRef idx="0">
            <a:schemeClr val="accent1"/>
          </a:fillRef>
          <a:effectRef idx="0">
            <a:schemeClr val="accent1"/>
          </a:effectRef>
          <a:fontRef idx="minor">
            <a:schemeClr val="tx1"/>
          </a:fontRef>
        </p:style>
      </p:cxnSp>
      <p:cxnSp>
        <p:nvCxnSpPr>
          <p:cNvPr id="55" name="直接箭头连接符 54">
            <a:extLst>
              <a:ext uri="{FF2B5EF4-FFF2-40B4-BE49-F238E27FC236}">
                <a16:creationId xmlns:a16="http://schemas.microsoft.com/office/drawing/2014/main" id="{6209DA1F-C8E7-49D2-9B2A-4FB47E8BA9FE}"/>
              </a:ext>
            </a:extLst>
          </p:cNvPr>
          <p:cNvCxnSpPr>
            <a:cxnSpLocks/>
          </p:cNvCxnSpPr>
          <p:nvPr/>
        </p:nvCxnSpPr>
        <p:spPr>
          <a:xfrm flipV="1">
            <a:off x="2747122" y="5988917"/>
            <a:ext cx="416393" cy="1580"/>
          </a:xfrm>
          <a:prstGeom prst="straightConnector1">
            <a:avLst/>
          </a:prstGeom>
          <a:ln w="38100">
            <a:solidFill>
              <a:schemeClr val="tx1"/>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56" name="直接箭头连接符 55">
            <a:extLst>
              <a:ext uri="{FF2B5EF4-FFF2-40B4-BE49-F238E27FC236}">
                <a16:creationId xmlns:a16="http://schemas.microsoft.com/office/drawing/2014/main" id="{F3F93F1D-E569-4A19-B4FE-BDA3E6D408AE}"/>
              </a:ext>
            </a:extLst>
          </p:cNvPr>
          <p:cNvCxnSpPr>
            <a:cxnSpLocks/>
          </p:cNvCxnSpPr>
          <p:nvPr/>
        </p:nvCxnSpPr>
        <p:spPr>
          <a:xfrm flipV="1">
            <a:off x="6512989" y="5987337"/>
            <a:ext cx="416393" cy="1580"/>
          </a:xfrm>
          <a:prstGeom prst="straightConnector1">
            <a:avLst/>
          </a:prstGeom>
          <a:ln w="38100">
            <a:solidFill>
              <a:schemeClr val="tx1"/>
            </a:solidFill>
            <a:prstDash val="solid"/>
            <a:tailEnd type="arrow" w="lg" len="lg"/>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75F9DA0-C7E4-414A-951D-CDDE904EE2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75695" y="147889"/>
            <a:ext cx="984159" cy="9620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4269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10"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down)">
                                      <p:cBhvr>
                                        <p:cTn id="26" dur="500"/>
                                        <p:tgtEl>
                                          <p:spTgt spid="5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down)">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6|7"/>
</p:tagLst>
</file>

<file path=ppt/tags/tag2.xml><?xml version="1.0" encoding="utf-8"?>
<p:tagLst xmlns:a="http://schemas.openxmlformats.org/drawingml/2006/main" xmlns:r="http://schemas.openxmlformats.org/officeDocument/2006/relationships" xmlns:p="http://schemas.openxmlformats.org/presentationml/2006/main">
  <p:tag name="TIMING" val="|30.8|4.1"/>
</p:tagLst>
</file>

<file path=ppt/tags/tag3.xml><?xml version="1.0" encoding="utf-8"?>
<p:tagLst xmlns:a="http://schemas.openxmlformats.org/drawingml/2006/main" xmlns:r="http://schemas.openxmlformats.org/officeDocument/2006/relationships" xmlns:p="http://schemas.openxmlformats.org/presentationml/2006/main">
  <p:tag name="TIMING" val="|3.7|2.1|0.8"/>
</p:tagLst>
</file>

<file path=ppt/tags/tag4.xml><?xml version="1.0" encoding="utf-8"?>
<p:tagLst xmlns:a="http://schemas.openxmlformats.org/drawingml/2006/main" xmlns:r="http://schemas.openxmlformats.org/officeDocument/2006/relationships" xmlns:p="http://schemas.openxmlformats.org/presentationml/2006/main">
  <p:tag name="TIMING" val="|6.6|12.2|6.3"/>
</p:tagLst>
</file>

<file path=ppt/tags/tag5.xml><?xml version="1.0" encoding="utf-8"?>
<p:tagLst xmlns:a="http://schemas.openxmlformats.org/drawingml/2006/main" xmlns:r="http://schemas.openxmlformats.org/officeDocument/2006/relationships" xmlns:p="http://schemas.openxmlformats.org/presentationml/2006/main">
  <p:tag name="TIMING" val="|11.1|6.2|6.4|0.8|1.2|0.8"/>
</p:tagLst>
</file>

<file path=ppt/theme/theme1.xml><?xml version="1.0" encoding="utf-8"?>
<a:theme xmlns:a="http://schemas.openxmlformats.org/drawingml/2006/main" name="Office 主题">
  <a:themeElements>
    <a:clrScheme name="046">
      <a:dk1>
        <a:srgbClr val="000000"/>
      </a:dk1>
      <a:lt1>
        <a:srgbClr val="FFFFFF"/>
      </a:lt1>
      <a:dk2>
        <a:srgbClr val="5E5E5E"/>
      </a:dk2>
      <a:lt2>
        <a:srgbClr val="DDDDDD"/>
      </a:lt2>
      <a:accent1>
        <a:srgbClr val="0063BE"/>
      </a:accent1>
      <a:accent2>
        <a:srgbClr val="0178D9"/>
      </a:accent2>
      <a:accent3>
        <a:srgbClr val="3688F7"/>
      </a:accent3>
      <a:accent4>
        <a:srgbClr val="47A1FE"/>
      </a:accent4>
      <a:accent5>
        <a:srgbClr val="6EB8FF"/>
      </a:accent5>
      <a:accent6>
        <a:srgbClr val="9FD2FF"/>
      </a:accent6>
      <a:hlink>
        <a:srgbClr val="F59E00"/>
      </a:hlink>
      <a:folHlink>
        <a:srgbClr val="B2B2B2"/>
      </a:folHlink>
    </a:clrScheme>
    <a:fontScheme name="微软雅黑">
      <a:majorFont>
        <a:latin typeface="微软雅黑"/>
        <a:ea typeface="Microsoft YaHei UI"/>
        <a:cs typeface=""/>
      </a:majorFont>
      <a:minorFont>
        <a:latin typeface="微软雅黑"/>
        <a:ea typeface="Microsoft YaHei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solidFill>
            <a:schemeClr val="accent1"/>
          </a:solidFill>
        </a:ln>
      </a:spPr>
      <a:bodyPr wrap="square" rtlCol="0">
        <a:spAutoFit/>
      </a:bodyPr>
      <a:lstStyle>
        <a:defPPr algn="l">
          <a:defRPr sz="1400" b="1" dirty="0" smtClean="0">
            <a:solidFill>
              <a:prstClr val="black">
                <a:lumMod val="85000"/>
                <a:lumOff val="15000"/>
              </a:prstClr>
            </a:solidFill>
            <a:latin typeface="Comic Sans MS" panose="030F0702030302020204" pitchFamily="66" charset="0"/>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6029</TotalTime>
  <Words>1137</Words>
  <Application>Microsoft Macintosh PowerPoint</Application>
  <PresentationFormat>Widescreen</PresentationFormat>
  <Paragraphs>194</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等线</vt:lpstr>
      <vt:lpstr>微软雅黑</vt:lpstr>
      <vt:lpstr>NimbusRomNo9L-Medi</vt:lpstr>
      <vt:lpstr>NimbusRomNo9L-Regu</vt:lpstr>
      <vt:lpstr>Arial</vt:lpstr>
      <vt:lpstr>Calibri</vt:lpstr>
      <vt:lpstr>Cambria Math</vt:lpstr>
      <vt:lpstr>Comic Sans MS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Windows用户</dc:creator>
  <cp:lastModifiedBy>Microsoft Office User</cp:lastModifiedBy>
  <cp:revision>466</cp:revision>
  <dcterms:created xsi:type="dcterms:W3CDTF">2015-12-24T07:33:27Z</dcterms:created>
  <dcterms:modified xsi:type="dcterms:W3CDTF">2020-12-13T15:52:55Z</dcterms:modified>
</cp:coreProperties>
</file>