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(null)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5" r:id="rId1"/>
  </p:sldMasterIdLst>
  <p:notesMasterIdLst>
    <p:notesMasterId r:id="rId54"/>
  </p:notesMasterIdLst>
  <p:handoutMasterIdLst>
    <p:handoutMasterId r:id="rId55"/>
  </p:handoutMasterIdLst>
  <p:sldIdLst>
    <p:sldId id="284" r:id="rId2"/>
    <p:sldId id="296" r:id="rId3"/>
    <p:sldId id="298" r:id="rId4"/>
    <p:sldId id="384" r:id="rId5"/>
    <p:sldId id="381" r:id="rId6"/>
    <p:sldId id="488" r:id="rId7"/>
    <p:sldId id="448" r:id="rId8"/>
    <p:sldId id="447" r:id="rId9"/>
    <p:sldId id="446" r:id="rId10"/>
    <p:sldId id="455" r:id="rId11"/>
    <p:sldId id="456" r:id="rId12"/>
    <p:sldId id="459" r:id="rId13"/>
    <p:sldId id="454" r:id="rId14"/>
    <p:sldId id="460" r:id="rId15"/>
    <p:sldId id="490" r:id="rId16"/>
    <p:sldId id="451" r:id="rId17"/>
    <p:sldId id="458" r:id="rId18"/>
    <p:sldId id="463" r:id="rId19"/>
    <p:sldId id="462" r:id="rId20"/>
    <p:sldId id="489" r:id="rId21"/>
    <p:sldId id="465" r:id="rId22"/>
    <p:sldId id="466" r:id="rId23"/>
    <p:sldId id="467" r:id="rId24"/>
    <p:sldId id="457" r:id="rId25"/>
    <p:sldId id="468" r:id="rId26"/>
    <p:sldId id="469" r:id="rId27"/>
    <p:sldId id="470" r:id="rId28"/>
    <p:sldId id="471" r:id="rId29"/>
    <p:sldId id="472" r:id="rId30"/>
    <p:sldId id="473" r:id="rId31"/>
    <p:sldId id="474" r:id="rId32"/>
    <p:sldId id="475" r:id="rId33"/>
    <p:sldId id="476" r:id="rId34"/>
    <p:sldId id="477" r:id="rId35"/>
    <p:sldId id="478" r:id="rId36"/>
    <p:sldId id="479" r:id="rId37"/>
    <p:sldId id="354" r:id="rId38"/>
    <p:sldId id="480" r:id="rId39"/>
    <p:sldId id="481" r:id="rId40"/>
    <p:sldId id="355" r:id="rId41"/>
    <p:sldId id="483" r:id="rId42"/>
    <p:sldId id="482" r:id="rId43"/>
    <p:sldId id="357" r:id="rId44"/>
    <p:sldId id="484" r:id="rId45"/>
    <p:sldId id="485" r:id="rId46"/>
    <p:sldId id="492" r:id="rId47"/>
    <p:sldId id="493" r:id="rId48"/>
    <p:sldId id="487" r:id="rId49"/>
    <p:sldId id="486" r:id="rId50"/>
    <p:sldId id="368" r:id="rId51"/>
    <p:sldId id="491" r:id="rId52"/>
    <p:sldId id="289" r:id="rId5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" id="{99A1ACE8-B295-F248-BACD-303F0BF5CD1E}">
          <p14:sldIdLst>
            <p14:sldId id="284"/>
            <p14:sldId id="296"/>
            <p14:sldId id="298"/>
            <p14:sldId id="384"/>
            <p14:sldId id="381"/>
            <p14:sldId id="488"/>
            <p14:sldId id="448"/>
            <p14:sldId id="447"/>
            <p14:sldId id="446"/>
            <p14:sldId id="455"/>
            <p14:sldId id="456"/>
            <p14:sldId id="459"/>
            <p14:sldId id="454"/>
            <p14:sldId id="460"/>
            <p14:sldId id="490"/>
            <p14:sldId id="451"/>
            <p14:sldId id="458"/>
            <p14:sldId id="463"/>
            <p14:sldId id="462"/>
            <p14:sldId id="489"/>
            <p14:sldId id="465"/>
            <p14:sldId id="466"/>
            <p14:sldId id="467"/>
            <p14:sldId id="457"/>
            <p14:sldId id="468"/>
            <p14:sldId id="469"/>
            <p14:sldId id="470"/>
            <p14:sldId id="471"/>
            <p14:sldId id="472"/>
            <p14:sldId id="473"/>
            <p14:sldId id="474"/>
            <p14:sldId id="475"/>
            <p14:sldId id="476"/>
            <p14:sldId id="477"/>
            <p14:sldId id="478"/>
            <p14:sldId id="479"/>
            <p14:sldId id="354"/>
            <p14:sldId id="480"/>
            <p14:sldId id="481"/>
            <p14:sldId id="355"/>
            <p14:sldId id="483"/>
            <p14:sldId id="482"/>
            <p14:sldId id="357"/>
            <p14:sldId id="484"/>
            <p14:sldId id="485"/>
            <p14:sldId id="492"/>
            <p14:sldId id="493"/>
            <p14:sldId id="487"/>
            <p14:sldId id="486"/>
            <p14:sldId id="368"/>
            <p14:sldId id="491"/>
            <p14:sldId id="28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84C9"/>
    <a:srgbClr val="B75FFF"/>
    <a:srgbClr val="653FFF"/>
    <a:srgbClr val="9E98D5"/>
    <a:srgbClr val="4BA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74"/>
    <p:restoredTop sz="80892"/>
  </p:normalViewPr>
  <p:slideViewPr>
    <p:cSldViewPr snapToGrid="0" snapToObjects="1">
      <p:cViewPr varScale="1">
        <p:scale>
          <a:sx n="86" d="100"/>
          <a:sy n="86" d="100"/>
        </p:scale>
        <p:origin x="808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3" d="100"/>
          <a:sy n="93" d="100"/>
        </p:scale>
        <p:origin x="3304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92B2F-0D59-2D4B-BDD2-9A11520E6412}" type="datetimeFigureOut">
              <a:rPr kumimoji="1" lang="zh-CN" altLang="en-US" smtClean="0"/>
              <a:t>2020/11/24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44A18-5E68-104A-B4A8-AEB4DDF0A38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691942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BDEC2A-5F12-1F47-B6B4-D2957BE574B5}" type="datetimeFigureOut">
              <a:rPr kumimoji="1" lang="zh-CN" altLang="en-US" smtClean="0"/>
              <a:t>2020/11/24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AADFE3-9F8B-FA40-B96E-79920DCD923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51999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dirty="0"/>
              <a:t>hello</a:t>
            </a:r>
            <a:r>
              <a:rPr lang="en-US" altLang="zh-CN" sz="1400" baseline="0" dirty="0"/>
              <a:t>,</a:t>
            </a:r>
            <a:r>
              <a:rPr lang="zh-CN" altLang="en-US" sz="1400" baseline="0" dirty="0"/>
              <a:t> </a:t>
            </a:r>
            <a:r>
              <a:rPr lang="en-US" altLang="zh-CN" sz="1400" baseline="0" dirty="0"/>
              <a:t>everyone</a:t>
            </a:r>
            <a:r>
              <a:rPr lang="en-US" altLang="zh-CN" sz="1400" dirty="0"/>
              <a:t>. I’m</a:t>
            </a:r>
            <a:r>
              <a:rPr lang="en-US" altLang="zh-CN" sz="1400" baseline="0" dirty="0"/>
              <a:t> Ping Liu</a:t>
            </a:r>
            <a:r>
              <a:rPr lang="zh-CN" altLang="en-US" sz="1400" baseline="0" dirty="0"/>
              <a:t> </a:t>
            </a:r>
            <a:r>
              <a:rPr lang="en-US" altLang="zh-CN" sz="1400" baseline="0" dirty="0"/>
              <a:t>from Tsinghua University.</a:t>
            </a:r>
            <a:r>
              <a:rPr lang="zh-CN" altLang="en-US" sz="1400" baseline="0" dirty="0"/>
              <a:t> </a:t>
            </a:r>
            <a:r>
              <a:rPr lang="en-US" altLang="zh-CN" sz="1400" dirty="0"/>
              <a:t>It’s</a:t>
            </a:r>
            <a:r>
              <a:rPr lang="zh-CN" altLang="en-US" sz="1400" dirty="0"/>
              <a:t> </a:t>
            </a:r>
            <a:r>
              <a:rPr lang="en-US" altLang="zh-CN" sz="1400" dirty="0"/>
              <a:t>an</a:t>
            </a:r>
            <a:r>
              <a:rPr lang="zh-CN" altLang="en-US" sz="1400" dirty="0"/>
              <a:t> </a:t>
            </a:r>
            <a:r>
              <a:rPr lang="en-US" altLang="zh-CN" sz="1400" dirty="0"/>
              <a:t>honor</a:t>
            </a:r>
            <a:r>
              <a:rPr lang="zh-CN" altLang="en-US" sz="1400" baseline="0" dirty="0"/>
              <a:t> </a:t>
            </a:r>
            <a:r>
              <a:rPr lang="en-US" altLang="zh-CN" sz="1400" baseline="0" dirty="0"/>
              <a:t>to</a:t>
            </a:r>
            <a:r>
              <a:rPr lang="zh-CN" altLang="en-US" sz="1400" baseline="0" dirty="0"/>
              <a:t> </a:t>
            </a:r>
            <a:r>
              <a:rPr lang="en-US" altLang="zh-CN" sz="1400" baseline="0" dirty="0"/>
              <a:t>present</a:t>
            </a:r>
            <a:r>
              <a:rPr lang="zh-CN" altLang="en-US" sz="1400" baseline="0" dirty="0"/>
              <a:t> </a:t>
            </a:r>
            <a:r>
              <a:rPr lang="en-US" altLang="zh-CN" sz="1400" baseline="0" dirty="0"/>
              <a:t>my</a:t>
            </a:r>
            <a:r>
              <a:rPr lang="zh-CN" altLang="en-US" sz="1400" baseline="0" dirty="0"/>
              <a:t> </a:t>
            </a:r>
            <a:r>
              <a:rPr lang="en-US" altLang="zh-CN" sz="1400" baseline="0" dirty="0"/>
              <a:t>work. </a:t>
            </a: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Unsupervised Detection of Microservice Trace Anomalies through Service-Level Deep Bayesian Networks </a:t>
            </a:r>
            <a:endParaRPr kumimoji="1"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4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1400" baseline="0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ADFE3-9F8B-FA40-B96E-79920DCD9232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98205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The second question is: how to detect trace anomalies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ADFE3-9F8B-FA40-B96E-79920DCD9232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861663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Firstly, we introduce the response time of a microservice. The response time can be computed by the timestamp of messages.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ADFE3-9F8B-FA40-B96E-79920DCD9232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616946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Secondly, let us see the call path of a microservice. The call path is the invocation path from the entrance microservice to it.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ADFE3-9F8B-FA40-B96E-79920DCD9232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338088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The trace anomaly can reflect on the call path or response time.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ADFE3-9F8B-FA40-B96E-79920DCD9232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582471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For a microservice, its response time is determined by both itself and its call path.  </a:t>
            </a:r>
          </a:p>
          <a:p>
            <a:r>
              <a:rPr kumimoji="1" lang="en-US" altLang="zh-CN" dirty="0"/>
              <a:t>**click**</a:t>
            </a:r>
          </a:p>
          <a:p>
            <a:r>
              <a:rPr kumimoji="1" lang="en-US" altLang="zh-CN" dirty="0"/>
              <a:t>For example, microservice e is invoked twice, with different response time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ADFE3-9F8B-FA40-B96E-79920DCD9232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939309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For a microservice, its response time is determined by both itself and its call path.  </a:t>
            </a:r>
          </a:p>
          <a:p>
            <a:r>
              <a:rPr kumimoji="1" lang="en-US" altLang="zh-CN" dirty="0"/>
              <a:t>**click**</a:t>
            </a:r>
          </a:p>
          <a:p>
            <a:r>
              <a:rPr kumimoji="1" lang="en-US" altLang="zh-CN" dirty="0"/>
              <a:t>For example, microservice e is invoked twice, with different response time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ADFE3-9F8B-FA40-B96E-79920DCD9232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410846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ADFE3-9F8B-FA40-B96E-79920DCD9232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761083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Hundreds of microservices can generate Complex call relationships</a:t>
            </a:r>
            <a:endParaRPr kumimoji="1" lang="zh-CN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ADFE3-9F8B-FA40-B96E-79920DCD9232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183710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ADFE3-9F8B-FA40-B96E-79920DCD9232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543712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Then we will introduce the core idea of our work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ADFE3-9F8B-FA40-B96E-79920DCD9232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05965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/>
              <a:t>My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presentation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includes four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parts: background,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design,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evaluation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and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conclusion</a:t>
            </a:r>
            <a:endParaRPr kumimoji="1" lang="zh-CN" altLang="en-US" dirty="0"/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ADFE3-9F8B-FA40-B96E-79920DCD9232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45383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ADFE3-9F8B-FA40-B96E-79920DCD9232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278128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ADFE3-9F8B-FA40-B96E-79920DCD9232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23515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ADFE3-9F8B-FA40-B96E-79920DCD9232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730735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/>
              <a:t>Then,</a:t>
            </a:r>
            <a:r>
              <a:rPr kumimoji="1" lang="zh-CN" altLang="en-US" dirty="0"/>
              <a:t> </a:t>
            </a:r>
            <a:r>
              <a:rPr kumimoji="1" lang="en-US" altLang="zh-CN" dirty="0"/>
              <a:t>I</a:t>
            </a:r>
            <a:r>
              <a:rPr kumimoji="1" lang="zh-CN" altLang="en-US" baseline="0" dirty="0"/>
              <a:t> </a:t>
            </a:r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talk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about</a:t>
            </a:r>
            <a:r>
              <a:rPr kumimoji="1" lang="zh-CN" altLang="en-US" baseline="0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design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traceanomaly</a:t>
            </a:r>
            <a:endParaRPr kumimoji="1" lang="zh-CN" altLang="en-US" dirty="0"/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ADFE3-9F8B-FA40-B96E-79920DCD9232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640792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This page shows the architecture of </a:t>
            </a:r>
            <a:r>
              <a:rPr kumimoji="1" lang="en-US" altLang="zh-CN" dirty="0" err="1"/>
              <a:t>traceanomaly</a:t>
            </a:r>
            <a:r>
              <a:rPr kumimoji="1" lang="en-US" altLang="zh-CN" dirty="0"/>
              <a:t>,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ADFE3-9F8B-FA40-B96E-79920DCD9232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21846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During offline training for a service, training traces are encoded as service trace vectors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ADFE3-9F8B-FA40-B96E-79920DCD9232}" type="slidenum">
              <a:rPr kumimoji="1" lang="zh-CN" altLang="en-US" smtClean="0"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961409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Service trace vector </a:t>
            </a:r>
            <a:r>
              <a:rPr kumimoji="1"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unify response time and call paths of traces </a:t>
            </a:r>
            <a:endParaRPr kumimoji="1"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ADFE3-9F8B-FA40-B96E-79920DCD9232}" type="slidenum">
              <a:rPr kumimoji="1" lang="zh-CN" altLang="en-US" smtClean="0"/>
              <a:t>26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943752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The first question is: what is a trace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ADFE3-9F8B-FA40-B96E-79920DCD9232}" type="slidenum">
              <a:rPr kumimoji="1" lang="zh-CN" altLang="en-US" smtClean="0"/>
              <a:t>27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327720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The first question is: what is a trace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ADFE3-9F8B-FA40-B96E-79920DCD9232}" type="slidenum">
              <a:rPr kumimoji="1" lang="zh-CN" altLang="en-US" smtClean="0"/>
              <a:t>28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344439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The vectors are then fed into the training model to learn the patterns of traces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ADFE3-9F8B-FA40-B96E-79920DCD9232}" type="slidenum">
              <a:rPr kumimoji="1" lang="zh-CN" altLang="en-US" smtClean="0"/>
              <a:t>29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3301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First,</a:t>
            </a:r>
            <a:r>
              <a:rPr kumimoji="1" lang="zh-CN" altLang="en-US" dirty="0"/>
              <a:t> </a:t>
            </a:r>
            <a:r>
              <a:rPr kumimoji="1" lang="en-US" altLang="zh-CN" dirty="0"/>
              <a:t>let</a:t>
            </a:r>
            <a:r>
              <a:rPr kumimoji="1" lang="zh-CN" altLang="en-US" dirty="0"/>
              <a:t> </a:t>
            </a:r>
            <a:r>
              <a:rPr kumimoji="1" lang="en-US" altLang="zh-CN" dirty="0"/>
              <a:t>us</a:t>
            </a:r>
            <a:r>
              <a:rPr kumimoji="1" lang="zh-CN" altLang="en-US" dirty="0"/>
              <a:t> </a:t>
            </a:r>
            <a:r>
              <a:rPr kumimoji="1" lang="en-US" altLang="zh-CN" dirty="0"/>
              <a:t>start</a:t>
            </a:r>
            <a:r>
              <a:rPr kumimoji="1" lang="zh-CN" altLang="en-US" dirty="0"/>
              <a:t> </a:t>
            </a:r>
            <a:r>
              <a:rPr kumimoji="1" lang="en-US" altLang="zh-CN" dirty="0"/>
              <a:t>with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background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this</a:t>
            </a:r>
            <a:r>
              <a:rPr kumimoji="1" lang="zh-CN" altLang="en-US" dirty="0"/>
              <a:t> </a:t>
            </a:r>
            <a:r>
              <a:rPr kumimoji="1" lang="en-US" altLang="zh-CN" dirty="0"/>
              <a:t>work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ADFE3-9F8B-FA40-B96E-79920DCD9232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30526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We design a unsupervised </a:t>
            </a:r>
            <a:r>
              <a:rPr kumimoji="1"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Bayesian Networks to learn the pattern</a:t>
            </a:r>
            <a:endParaRPr kumimoji="1"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ADFE3-9F8B-FA40-B96E-79920DCD9232}" type="slidenum">
              <a:rPr kumimoji="1" lang="zh-CN" altLang="en-US" smtClean="0"/>
              <a:t>30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533082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Unsupervised learning through the encode-decode network </a:t>
            </a:r>
          </a:p>
          <a:p>
            <a:endParaRPr kumimoji="1"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ADFE3-9F8B-FA40-B96E-79920DCD9232}" type="slidenum">
              <a:rPr kumimoji="1" lang="zh-CN" altLang="en-US" smtClean="0"/>
              <a:t>31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097109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/>
              <a:t>And the </a:t>
            </a:r>
            <a:r>
              <a:rPr kumimoji="1"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Posterior Flow allows network to learn more complex patterns</a:t>
            </a:r>
          </a:p>
          <a:p>
            <a:endParaRPr kumimoji="1"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ADFE3-9F8B-FA40-B96E-79920DCD9232}" type="slidenum">
              <a:rPr kumimoji="1" lang="zh-CN" altLang="en-US" smtClean="0"/>
              <a:t>32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40863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the model will be retrained periodically.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ADFE3-9F8B-FA40-B96E-79920DCD9232}" type="slidenum">
              <a:rPr kumimoji="1" lang="zh-CN" altLang="en-US" smtClean="0"/>
              <a:t>33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583002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/>
              <a:t>During online detection, a new trace firstly be encoded as service trace vector. </a:t>
            </a:r>
            <a:r>
              <a:rPr kumimoji="1" lang="en-US" altLang="zh-CN" sz="1200" i="0" dirty="0">
                <a:latin typeface="Calibri" panose="020F0502020204030204" pitchFamily="34" charset="0"/>
                <a:cs typeface="Calibri" panose="020F0502020204030204" pitchFamily="34" charset="0"/>
              </a:rPr>
              <a:t>The previously unseen call paths are handled by a whitelist approach</a:t>
            </a:r>
            <a:endParaRPr kumimoji="1" lang="zh-CN" altLang="en-US" sz="1200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kumimoji="1"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ADFE3-9F8B-FA40-B96E-79920DCD9232}" type="slidenum">
              <a:rPr kumimoji="1" lang="zh-CN" altLang="en-US" smtClean="0"/>
              <a:t>34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352132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If there is no unseen call path, then the trained model outputs a likelihood.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ADFE3-9F8B-FA40-B96E-79920DCD9232}" type="slidenum">
              <a:rPr kumimoji="1" lang="zh-CN" altLang="en-US" smtClean="0"/>
              <a:t>35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20700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Finally, the localization algorithm can localize the root cause of the anomalous trace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ADFE3-9F8B-FA40-B96E-79920DCD9232}" type="slidenum">
              <a:rPr kumimoji="1" lang="zh-CN" altLang="en-US" smtClean="0"/>
              <a:t>36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859133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Well,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let’s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move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on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the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evaluation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part.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ADFE3-9F8B-FA40-B96E-79920DCD9232}" type="slidenum">
              <a:rPr kumimoji="1" lang="zh-CN" altLang="en-US" smtClean="0"/>
              <a:t>37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2847019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Trace anomaly 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ADFE3-9F8B-FA40-B96E-79920DCD9232}" type="slidenum">
              <a:rPr kumimoji="1" lang="zh-CN" altLang="en-US" smtClean="0"/>
              <a:t>38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8801027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Our dataset contains 70 real failures cases from five different online software services.</a:t>
            </a:r>
          </a:p>
          <a:p>
            <a:r>
              <a:rPr kumimoji="1" lang="en-US" altLang="zh-CN" dirty="0"/>
              <a:t>P one is the largest system, which contains 29 modules and eleven thousands 5 hundreds and nineteen machines.</a:t>
            </a:r>
          </a:p>
          <a:p>
            <a:r>
              <a:rPr kumimoji="1" lang="en-US" altLang="zh-CN" dirty="0"/>
              <a:t>P five is the smallest system, which contains 7 modules and 2 hundreds and thirty eight machines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ADFE3-9F8B-FA40-B96E-79920DCD9232}" type="slidenum">
              <a:rPr kumimoji="1" lang="zh-CN" altLang="en-US" smtClean="0"/>
              <a:t>40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99218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The first question is: what is a trace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ADFE3-9F8B-FA40-B96E-79920DCD9232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5655232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Our dataset contains 70 real failures cases from five different online software services.</a:t>
            </a:r>
          </a:p>
          <a:p>
            <a:r>
              <a:rPr kumimoji="1" lang="en-US" altLang="zh-CN" dirty="0"/>
              <a:t>P one is the largest system, which contains 29 modules and eleven thousands 5 hundreds and nineteen machines.</a:t>
            </a:r>
          </a:p>
          <a:p>
            <a:r>
              <a:rPr kumimoji="1" lang="en-US" altLang="zh-CN" dirty="0"/>
              <a:t>P five is the smallest system, which contains 7 modules and 2 hundreds and thirty eight machines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ADFE3-9F8B-FA40-B96E-79920DCD9232}" type="slidenum">
              <a:rPr kumimoji="1" lang="zh-CN" altLang="en-US" smtClean="0"/>
              <a:t>41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4130693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The table shows the details of the four services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ADFE3-9F8B-FA40-B96E-79920DCD9232}" type="slidenum">
              <a:rPr kumimoji="1" lang="zh-CN" altLang="en-US" smtClean="0"/>
              <a:t>42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440760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ADFE3-9F8B-FA40-B96E-79920DCD9232}" type="slidenum">
              <a:rPr kumimoji="1" lang="zh-CN" altLang="en-US" smtClean="0"/>
              <a:t>43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3427891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we use forty seven standard machine KPIs of the Linux system for the evaluation, consisting of states of CPU, memory, disk, network and OS kernel.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ADFE3-9F8B-FA40-B96E-79920DCD9232}" type="slidenum">
              <a:rPr kumimoji="1" lang="zh-CN" altLang="en-US" smtClean="0"/>
              <a:t>44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4986090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we use forty seven standard machine KPIs of the Linux system for the evaluation, consisting of states of CPU, memory, disk, network and OS kernel.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ADFE3-9F8B-FA40-B96E-79920DCD9232}" type="slidenum">
              <a:rPr kumimoji="1" lang="zh-CN" altLang="en-US" smtClean="0"/>
              <a:t>45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4831816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we use forty seven standard machine KPIs of the Linux system for the evaluation, consisting of states of CPU, memory, disk, network and OS kernel.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ADFE3-9F8B-FA40-B96E-79920DCD9232}" type="slidenum">
              <a:rPr kumimoji="1" lang="zh-CN" altLang="en-US" smtClean="0"/>
              <a:t>46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8373046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we use forty seven standard machine KPIs of the Linux system for the evaluation, consisting of states of CPU, memory, disk, network and OS kernel.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ADFE3-9F8B-FA40-B96E-79920DCD9232}" type="slidenum">
              <a:rPr kumimoji="1" lang="zh-CN" altLang="en-US" smtClean="0"/>
              <a:t>47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8785907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/>
              <a:t>Finally,</a:t>
            </a:r>
            <a:r>
              <a:rPr kumimoji="1" lang="zh-CN" altLang="en-US" dirty="0"/>
              <a:t> </a:t>
            </a:r>
            <a:r>
              <a:rPr kumimoji="1" lang="en-US" altLang="zh-CN" dirty="0"/>
              <a:t>let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me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conclude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my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presentation.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ADFE3-9F8B-FA40-B96E-79920DCD9232}" type="slidenum">
              <a:rPr kumimoji="1" lang="zh-CN" altLang="en-US" smtClean="0"/>
              <a:t>49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0126093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ADFE3-9F8B-FA40-B96E-79920DCD9232}" type="slidenum">
              <a:rPr kumimoji="1" lang="zh-CN" altLang="en-US" smtClean="0"/>
              <a:t>50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0232855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ADFE3-9F8B-FA40-B96E-79920DCD9232}" type="slidenum">
              <a:rPr kumimoji="1" lang="zh-CN" altLang="en-US" smtClean="0"/>
              <a:t>51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54410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This page shows a microservice architecture. The service consists of many microservices, and some microservices may call other external services.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ADFE3-9F8B-FA40-B96E-79920DCD9232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4530191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That’s</a:t>
            </a:r>
            <a:r>
              <a:rPr kumimoji="1" lang="zh-CN" altLang="en-US" dirty="0"/>
              <a:t> </a:t>
            </a:r>
            <a:r>
              <a:rPr kumimoji="1" lang="en-US" altLang="zh-CN" dirty="0"/>
              <a:t>all,</a:t>
            </a:r>
            <a:r>
              <a:rPr kumimoji="1" lang="zh-CN" altLang="en-US" dirty="0"/>
              <a:t> </a:t>
            </a:r>
            <a:r>
              <a:rPr kumimoji="1" lang="en-US" altLang="zh-CN" dirty="0"/>
              <a:t>thank</a:t>
            </a:r>
            <a:r>
              <a:rPr kumimoji="1" lang="zh-CN" altLang="en-US" dirty="0"/>
              <a:t> </a:t>
            </a:r>
            <a:r>
              <a:rPr kumimoji="1" lang="en-US" altLang="zh-CN" dirty="0"/>
              <a:t>you</a:t>
            </a:r>
          </a:p>
          <a:p>
            <a:endParaRPr kumimoji="1" lang="en-US" altLang="zh-CN" dirty="0"/>
          </a:p>
          <a:p>
            <a:r>
              <a:rPr kumimoji="1" lang="en-US" altLang="zh-CN" dirty="0"/>
              <a:t>Thanks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your</a:t>
            </a:r>
            <a:r>
              <a:rPr kumimoji="1" lang="zh-CN" altLang="en-US" dirty="0"/>
              <a:t> </a:t>
            </a:r>
            <a:r>
              <a:rPr kumimoji="1" lang="en-US" altLang="zh-CN" dirty="0"/>
              <a:t>question</a:t>
            </a:r>
          </a:p>
          <a:p>
            <a:r>
              <a:rPr kumimoji="1" lang="en-US" altLang="zh-CN" dirty="0"/>
              <a:t>We can discuss it after the meeting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ADFE3-9F8B-FA40-B96E-79920DCD9232}" type="slidenum">
              <a:rPr kumimoji="1" lang="zh-CN" altLang="en-US" smtClean="0"/>
              <a:t>52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28376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When microservice </a:t>
            </a:r>
            <a:r>
              <a:rPr kumimoji="1" lang="en-US" altLang="zh-CN" sz="1200" i="1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kumimoji="1"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 calls microservices </a:t>
            </a:r>
            <a:r>
              <a:rPr kumimoji="1" lang="en-US" altLang="zh-CN" sz="1200" i="1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kumimoji="1"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1" lang="en-US" altLang="zh-CN" sz="1200" i="1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kumimoji="1"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 sends a message to </a:t>
            </a:r>
            <a:r>
              <a:rPr kumimoji="1" lang="en-US" altLang="zh-CN" sz="1200" i="1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endParaRPr kumimoji="1" lang="zh-CN" altLang="en-US" sz="12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ADFE3-9F8B-FA40-B96E-79920DCD9232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067993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Both </a:t>
            </a:r>
            <a:r>
              <a:rPr kumimoji="1" lang="en-US" altLang="zh-CN" sz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messages</a:t>
            </a:r>
            <a:r>
              <a:rPr kumimoji="1"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 are routed via the RPC framework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ADFE3-9F8B-FA40-B96E-79920DCD9232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85073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/>
              <a:t>Therefore, the </a:t>
            </a:r>
            <a:r>
              <a:rPr kumimoji="1"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The tracing mechanism can naturally record these messages with </a:t>
            </a:r>
            <a:r>
              <a:rPr kumimoji="1" lang="en-US" altLang="zh-CN" sz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timestamps</a:t>
            </a:r>
            <a:r>
              <a:rPr kumimoji="1"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kumimoji="1" lang="en-US" altLang="zh-CN" sz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UUIDs</a:t>
            </a:r>
            <a:endParaRPr kumimoji="1" lang="zh-CN" altLang="en-US" sz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ADFE3-9F8B-FA40-B96E-79920DCD9232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838807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All messages with the same UUIDs constitute one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ADFE3-9F8B-FA40-B96E-79920DCD9232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07359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72F2DB-91B3-144D-95E7-4ED6DF02BC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C840044-88E0-B542-B424-CB1C900244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A11D15-B860-1341-846C-376B516FF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70F01-7DF9-2645-B719-66AF1B658050}" type="datetimeFigureOut">
              <a:rPr kumimoji="1" lang="zh-CN" altLang="en-US" smtClean="0"/>
              <a:t>2020/11/24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928085E-808C-3141-A154-0E53BDB58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7B3373-5E1D-CE48-BB34-B5850B771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9D6CD-B976-DA4A-B164-30E4D1CDE73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85160486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872AD2-9FD0-8843-97BC-54B809F54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0DB8B66-3A80-284E-904C-9B83DA269F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E428FE-E3B4-9F4C-AE94-90A47DAC8A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150F34-67B9-3A4B-9797-FBBDFD16F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70F01-7DF9-2645-B719-66AF1B658050}" type="datetimeFigureOut">
              <a:rPr kumimoji="1" lang="zh-CN" altLang="en-US" smtClean="0"/>
              <a:t>2020/11/24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4174370-2E78-EE40-A64E-5AD1A65FA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1388DD2-116B-2A48-92B8-8677F41E9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9D6CD-B976-DA4A-B164-30E4D1CDE73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2537282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C4069D-8FA2-E241-8340-89BD61DB9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F309A7E-F6EF-0545-94ED-84E08D3B78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C3A2EA-719F-704E-B509-5EB383722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70F01-7DF9-2645-B719-66AF1B658050}" type="datetimeFigureOut">
              <a:rPr kumimoji="1" lang="zh-CN" altLang="en-US" smtClean="0"/>
              <a:t>2020/11/24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D48F4D8-6B53-A34C-8CAB-2F70543AC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D0B1B3-B076-9443-BB8E-2554F788B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9D6CD-B976-DA4A-B164-30E4D1CDE73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72577394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1ADF8D8-FD65-7F4F-875B-CDD9559289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78FF1D4-B028-C84F-BF10-10324E60D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7696C91-2C80-074A-8825-267B22653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70F01-7DF9-2645-B719-66AF1B658050}" type="datetimeFigureOut">
              <a:rPr kumimoji="1" lang="zh-CN" altLang="en-US" smtClean="0"/>
              <a:t>2020/11/24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A8ACD6-D4E2-1A40-B936-F46A891F7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E001597-470C-C348-8B60-1735D603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9D6CD-B976-DA4A-B164-30E4D1CDE73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45753757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9551359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A77B75-D5FB-D243-9C0E-3353441FB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E45833F-5F6E-AB49-965D-3D763CE1B9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6D1100-C04B-D54A-98CF-3172575B7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70F01-7DF9-2645-B719-66AF1B658050}" type="datetimeFigureOut">
              <a:rPr kumimoji="1" lang="zh-CN" altLang="en-US" smtClean="0"/>
              <a:t>2020/11/24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466946-48E8-934F-8E17-E604DDA61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AA94EA-DBF8-5F48-BEBA-0E26DFDE1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9D6CD-B976-DA4A-B164-30E4D1CDE73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71473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A77B75-D5FB-D243-9C0E-3353441FB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095" y="196683"/>
            <a:ext cx="11325726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E45833F-5F6E-AB49-965D-3D763CE1B9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6D1100-C04B-D54A-98CF-3172575B7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70F01-7DF9-2645-B719-66AF1B658050}" type="datetimeFigureOut">
              <a:rPr kumimoji="1" lang="zh-CN" altLang="en-US" smtClean="0"/>
              <a:t>2020/11/24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466946-48E8-934F-8E17-E604DDA61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AA94EA-DBF8-5F48-BEBA-0E26DFDE1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9D6CD-B976-DA4A-B164-30E4D1CDE738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98BEAA5-C433-C646-A3FF-428605FC2C74}"/>
              </a:ext>
            </a:extLst>
          </p:cNvPr>
          <p:cNvSpPr/>
          <p:nvPr userDrawn="1"/>
        </p:nvSpPr>
        <p:spPr>
          <a:xfrm>
            <a:off x="417095" y="1386173"/>
            <a:ext cx="11325726" cy="136073"/>
          </a:xfrm>
          <a:prstGeom prst="rect">
            <a:avLst/>
          </a:prstGeom>
          <a:gradFill flip="none" rotWithShape="1">
            <a:gsLst>
              <a:gs pos="0">
                <a:srgbClr val="7030A0"/>
              </a:gs>
              <a:gs pos="98000">
                <a:schemeClr val="accent2">
                  <a:lumMod val="60000"/>
                  <a:lumOff val="40000"/>
                </a:schemeClr>
              </a:gs>
              <a:gs pos="6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0" scaled="1"/>
            <a:tileRect/>
          </a:gra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48125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1F8720-4B6E-194A-8E4E-DB75658F8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0310DA0-A65C-FB47-ACBF-C22401299A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0B9412-E9F9-6943-B384-7DBDF5F0E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70F01-7DF9-2645-B719-66AF1B658050}" type="datetimeFigureOut">
              <a:rPr kumimoji="1" lang="zh-CN" altLang="en-US" smtClean="0"/>
              <a:t>2020/11/24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C19CE4-A31A-4648-84A8-3EFECED81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BE9222-3D1C-AB40-9787-02F681E83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9D6CD-B976-DA4A-B164-30E4D1CDE73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47455144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836CB1-B005-3747-8CF8-B0D4FD491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DB7B99D-AD5D-9E4B-A18A-7185F736A8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C8A9347-01F2-0445-BBCB-9498E10961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6589FE2-E9C1-9F46-9ABD-1E02D1345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70F01-7DF9-2645-B719-66AF1B658050}" type="datetimeFigureOut">
              <a:rPr kumimoji="1" lang="zh-CN" altLang="en-US" smtClean="0"/>
              <a:t>2020/11/24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1803DCD-4E3B-9B42-86CF-DE6D5A3F1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75365E-F6D9-1243-ACD5-CD63E0117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9D6CD-B976-DA4A-B164-30E4D1CDE73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5673040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E95C9E-117F-9E49-B29B-344C39A02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0F3E134-F35D-A14F-B4F4-E85DEF896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4377879-E22C-A74D-91C3-D9206B6C64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897CF3D-B6C5-9D44-B94A-4449172EAB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D91D33-CDA1-3A4F-8D14-15876DC060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3A10CD6-AFCF-5943-83B0-14D790E18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70F01-7DF9-2645-B719-66AF1B658050}" type="datetimeFigureOut">
              <a:rPr kumimoji="1" lang="zh-CN" altLang="en-US" smtClean="0"/>
              <a:t>2020/11/24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2773D58-CFE6-3C4D-9307-89D99EBFD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5A69B69-74F5-F640-84D7-8D7D24E21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9D6CD-B976-DA4A-B164-30E4D1CDE73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4044351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4D9C02-6719-2D4C-ABF2-8DB95952B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10EFD3C-FBCF-C84C-8355-EE32BB9D5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70F01-7DF9-2645-B719-66AF1B658050}" type="datetimeFigureOut">
              <a:rPr kumimoji="1" lang="zh-CN" altLang="en-US" smtClean="0"/>
              <a:t>2020/11/24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AECF38D-9ED2-2F45-9117-AA92053E2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24748A-64A6-6E4F-A703-21DB4BE00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9D6CD-B976-DA4A-B164-30E4D1CDE73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2929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0CDD2D1-C01F-B74D-982C-18DDE3F12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70F01-7DF9-2645-B719-66AF1B658050}" type="datetimeFigureOut">
              <a:rPr kumimoji="1" lang="zh-CN" altLang="en-US" smtClean="0"/>
              <a:t>2020/11/24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19BAD6C-080F-0B4A-BA71-E21F92E7F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49C20DC-C3A4-564C-A7CF-518B8EEBA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9D6CD-B976-DA4A-B164-30E4D1CDE73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66486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B5215D-ABD6-704E-8E97-2DD4A68C4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33F9BF7-7ED7-6747-AD52-E0695D6620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89D7419-A04D-CE4F-B8BA-B02B41CE63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6E9D94C-A0C8-B943-A6A6-28CC24C30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70F01-7DF9-2645-B719-66AF1B658050}" type="datetimeFigureOut">
              <a:rPr kumimoji="1" lang="zh-CN" altLang="en-US" smtClean="0"/>
              <a:t>2020/11/24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8709B82-6922-6849-A15C-0B566CDD7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9D25F51-C2D8-F248-9383-DD744E96D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9D6CD-B976-DA4A-B164-30E4D1CDE73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80347163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AF1169C-635C-D746-A3A6-32397E102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6420CA1-919C-7A49-A769-392A74694C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23E68F6-9A51-CA45-8328-D112D44680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70F01-7DF9-2645-B719-66AF1B658050}" type="datetimeFigureOut">
              <a:rPr kumimoji="1" lang="zh-CN" altLang="en-US" smtClean="0"/>
              <a:t>2020/11/24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2BCDB5-1EB0-D344-8434-556AC1404B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0477AE1-9C0D-AF43-9664-ED9565E92B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9D6CD-B976-DA4A-B164-30E4D1CDE73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45150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78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tiff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emf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(null)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(null)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(null)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(null)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(null)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(null)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(null)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(null)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(null)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mailto:liuping15@mails.tsinghua.edu.cn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4C4C3B0B-F0DA-1C45-BA28-8B3B9280F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1806" y="5305726"/>
            <a:ext cx="870698" cy="10553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194A8DD-058B-B742-8853-88F1832F7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6636" y="5128572"/>
            <a:ext cx="1409700" cy="1409700"/>
          </a:xfrm>
          <a:prstGeom prst="rect">
            <a:avLst/>
          </a:prstGeom>
        </p:spPr>
      </p:pic>
      <p:sp>
        <p:nvSpPr>
          <p:cNvPr id="2" name="标题 1"/>
          <p:cNvSpPr txBox="1">
            <a:spLocks/>
          </p:cNvSpPr>
          <p:nvPr/>
        </p:nvSpPr>
        <p:spPr>
          <a:xfrm>
            <a:off x="650605" y="1676039"/>
            <a:ext cx="10475696" cy="1720968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/>
                </a:solidFill>
                <a:latin typeface="+mn-ea"/>
                <a:ea typeface="+mn-ea"/>
                <a:cs typeface="+mj-cs"/>
              </a:defRPr>
            </a:lvl1pPr>
          </a:lstStyle>
          <a:p>
            <a:pPr algn="ctr"/>
            <a:r>
              <a:rPr lang="en-US" altLang="zh-CN" sz="4400" dirty="0">
                <a:latin typeface="Calibri" panose="020F0502020204030204" pitchFamily="34" charset="0"/>
                <a:cs typeface="Calibri" panose="020F0502020204030204" pitchFamily="34" charset="0"/>
              </a:rPr>
              <a:t>Unsupervised Detection of Microservice Trace Anomalies through Service-Level Deep Bayesian Networks </a:t>
            </a:r>
            <a:endParaRPr kumimoji="1" lang="zh-CN" alt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副标题 2"/>
          <p:cNvSpPr txBox="1">
            <a:spLocks/>
          </p:cNvSpPr>
          <p:nvPr/>
        </p:nvSpPr>
        <p:spPr>
          <a:xfrm>
            <a:off x="1466281" y="3797016"/>
            <a:ext cx="8844343" cy="148778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40000"/>
              <a:buFont typeface="Wingdings" pitchFamily="2" charset="2"/>
              <a:buChar char="n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100" b="1" dirty="0">
                <a:latin typeface="Calibri" panose="020F0502020204030204" pitchFamily="34" charset="0"/>
                <a:cs typeface="Calibri" panose="020F0502020204030204" pitchFamily="34" charset="0"/>
              </a:rPr>
              <a:t>Ping Liu</a:t>
            </a:r>
            <a:r>
              <a:rPr lang="en-US" altLang="zh-CN" sz="21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zh-CN" sz="21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zh-CN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Haowen</a:t>
            </a:r>
            <a:r>
              <a:rPr lang="en-US" altLang="zh-CN" sz="2100" dirty="0">
                <a:latin typeface="Calibri" panose="020F0502020204030204" pitchFamily="34" charset="0"/>
                <a:cs typeface="Calibri" panose="020F0502020204030204" pitchFamily="34" charset="0"/>
              </a:rPr>
              <a:t> Xu</a:t>
            </a:r>
            <a:r>
              <a:rPr lang="en-US" altLang="zh-CN" sz="21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zh-CN" sz="21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zh-CN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Qianyu</a:t>
            </a:r>
            <a:r>
              <a:rPr lang="en-US" altLang="zh-CN" sz="2100" dirty="0">
                <a:latin typeface="Calibri" panose="020F0502020204030204" pitchFamily="34" charset="0"/>
                <a:cs typeface="Calibri" panose="020F0502020204030204" pitchFamily="34" charset="0"/>
              </a:rPr>
              <a:t> Ouyang</a:t>
            </a:r>
            <a:r>
              <a:rPr lang="en-US" altLang="zh-CN" sz="21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zh-CN" sz="2100" dirty="0">
                <a:latin typeface="Calibri" panose="020F0502020204030204" pitchFamily="34" charset="0"/>
                <a:cs typeface="Calibri" panose="020F0502020204030204" pitchFamily="34" charset="0"/>
              </a:rPr>
              <a:t>, Rui Jiao</a:t>
            </a:r>
            <a:r>
              <a:rPr lang="en-US" altLang="zh-CN" sz="21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zh-CN" sz="21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zh-CN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Zhekang</a:t>
            </a:r>
            <a:r>
              <a:rPr lang="en-US" altLang="zh-CN" sz="2100" dirty="0">
                <a:latin typeface="Calibri" panose="020F0502020204030204" pitchFamily="34" charset="0"/>
                <a:cs typeface="Calibri" panose="020F0502020204030204" pitchFamily="34" charset="0"/>
              </a:rPr>
              <a:t> Chen</a:t>
            </a:r>
            <a:r>
              <a:rPr lang="en-US" altLang="zh-CN" sz="21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zh-CN" alt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zh-CN" sz="2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altLang="zh-CN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Shenglin</a:t>
            </a:r>
            <a:r>
              <a:rPr lang="en-US" altLang="zh-CN" sz="2100" dirty="0">
                <a:latin typeface="Calibri" panose="020F0502020204030204" pitchFamily="34" charset="0"/>
                <a:cs typeface="Calibri" panose="020F0502020204030204" pitchFamily="34" charset="0"/>
              </a:rPr>
              <a:t> Zhang</a:t>
            </a:r>
            <a:r>
              <a:rPr lang="en-US" altLang="zh-CN" sz="21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zh-CN" sz="21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zh-CN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Jiahai</a:t>
            </a:r>
            <a:r>
              <a:rPr lang="en-US" altLang="zh-CN" sz="2100" dirty="0">
                <a:latin typeface="Calibri" panose="020F0502020204030204" pitchFamily="34" charset="0"/>
                <a:cs typeface="Calibri" panose="020F0502020204030204" pitchFamily="34" charset="0"/>
              </a:rPr>
              <a:t> yang</a:t>
            </a:r>
            <a:r>
              <a:rPr lang="en-US" altLang="zh-CN" sz="21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1,5</a:t>
            </a:r>
            <a:r>
              <a:rPr lang="en-US" altLang="zh-CN" sz="21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zh-CN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Linlin</a:t>
            </a:r>
            <a:r>
              <a:rPr lang="en-US" altLang="zh-CN" sz="2100" dirty="0">
                <a:latin typeface="Calibri" panose="020F0502020204030204" pitchFamily="34" charset="0"/>
                <a:cs typeface="Calibri" panose="020F0502020204030204" pitchFamily="34" charset="0"/>
              </a:rPr>
              <a:t> Mo</a:t>
            </a:r>
            <a:r>
              <a:rPr lang="en-US" altLang="zh-CN" sz="21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zh-CN" sz="21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zh-CN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Jice</a:t>
            </a:r>
            <a:r>
              <a:rPr lang="en-US" altLang="zh-CN" sz="2100" dirty="0">
                <a:latin typeface="Calibri" panose="020F0502020204030204" pitchFamily="34" charset="0"/>
                <a:cs typeface="Calibri" panose="020F0502020204030204" pitchFamily="34" charset="0"/>
              </a:rPr>
              <a:t> Zeng</a:t>
            </a:r>
            <a:r>
              <a:rPr lang="en-US" altLang="zh-CN" sz="21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zh-CN" sz="21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zh-CN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Wenman</a:t>
            </a:r>
            <a:r>
              <a:rPr lang="en-US" altLang="zh-CN" sz="2100" dirty="0">
                <a:latin typeface="Calibri" panose="020F0502020204030204" pitchFamily="34" charset="0"/>
                <a:cs typeface="Calibri" panose="020F0502020204030204" pitchFamily="34" charset="0"/>
              </a:rPr>
              <a:t> Xue</a:t>
            </a:r>
            <a:r>
              <a:rPr lang="en-US" altLang="zh-CN" sz="21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zh-CN" sz="2100" dirty="0">
                <a:latin typeface="Calibri" panose="020F0502020204030204" pitchFamily="34" charset="0"/>
                <a:cs typeface="Calibri" panose="020F0502020204030204" pitchFamily="34" charset="0"/>
              </a:rPr>
              <a:t>, Dan Pei</a:t>
            </a:r>
            <a:r>
              <a:rPr lang="en-US" altLang="zh-CN" sz="21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altLang="zh-CN" sz="2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202" y="5406691"/>
            <a:ext cx="1965320" cy="110284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993593" y="5616938"/>
            <a:ext cx="1298909" cy="432969"/>
          </a:xfrm>
          <a:prstGeom prst="rect">
            <a:avLst/>
          </a:prstGeom>
          <a:noFill/>
          <a:effectLst/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9FD9F6F-6139-CF41-9568-5B5C07D7EA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3507" y="5025874"/>
            <a:ext cx="2307167" cy="1752278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DF526F39-59F0-8947-96E3-8ACCE23F5BA1}"/>
              </a:ext>
            </a:extLst>
          </p:cNvPr>
          <p:cNvSpPr txBox="1"/>
          <p:nvPr/>
        </p:nvSpPr>
        <p:spPr>
          <a:xfrm>
            <a:off x="2851863" y="5324821"/>
            <a:ext cx="484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5D6B92E-67CC-8E41-87E6-CB3E80CCDA0E}"/>
              </a:ext>
            </a:extLst>
          </p:cNvPr>
          <p:cNvSpPr txBox="1"/>
          <p:nvPr/>
        </p:nvSpPr>
        <p:spPr>
          <a:xfrm>
            <a:off x="4875954" y="5324821"/>
            <a:ext cx="484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C95DD12-3089-2341-9C3E-8009A3097552}"/>
              </a:ext>
            </a:extLst>
          </p:cNvPr>
          <p:cNvSpPr txBox="1"/>
          <p:nvPr/>
        </p:nvSpPr>
        <p:spPr>
          <a:xfrm>
            <a:off x="7307696" y="5324821"/>
            <a:ext cx="484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983A70F-74A8-FD43-BB6B-AC6F72778407}"/>
              </a:ext>
            </a:extLst>
          </p:cNvPr>
          <p:cNvSpPr txBox="1"/>
          <p:nvPr/>
        </p:nvSpPr>
        <p:spPr>
          <a:xfrm>
            <a:off x="9084590" y="5324821"/>
            <a:ext cx="484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287EDA7-DE90-7F4A-ADE7-82F2B4AAA99C}"/>
              </a:ext>
            </a:extLst>
          </p:cNvPr>
          <p:cNvSpPr txBox="1"/>
          <p:nvPr/>
        </p:nvSpPr>
        <p:spPr>
          <a:xfrm>
            <a:off x="10486931" y="5324821"/>
            <a:ext cx="484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7316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8696F1-89F7-034A-A972-A1677B186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Background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F0DF8F3-9F78-F74B-9B76-6E13DA244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9D6CD-B976-DA4A-B164-30E4D1CDE738}" type="slidenum">
              <a:rPr kumimoji="1" lang="zh-CN" altLang="en-US" smtClean="0"/>
              <a:t>10</a:t>
            </a:fld>
            <a:endParaRPr kumimoji="1" lang="zh-CN" altLang="en-US"/>
          </a:p>
        </p:txBody>
      </p:sp>
      <p:sp>
        <p:nvSpPr>
          <p:cNvPr id="5" name="圆角矩形 4">
            <a:extLst>
              <a:ext uri="{FF2B5EF4-FFF2-40B4-BE49-F238E27FC236}">
                <a16:creationId xmlns:a16="http://schemas.microsoft.com/office/drawing/2014/main" id="{60AFE976-DD40-184B-B5E0-EE684EBC77D8}"/>
              </a:ext>
            </a:extLst>
          </p:cNvPr>
          <p:cNvSpPr/>
          <p:nvPr/>
        </p:nvSpPr>
        <p:spPr>
          <a:xfrm>
            <a:off x="1654762" y="2328065"/>
            <a:ext cx="8448608" cy="12754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4800" dirty="0">
                <a:latin typeface="Calibri" panose="020F0502020204030204" pitchFamily="34" charset="0"/>
                <a:cs typeface="Calibri" panose="020F0502020204030204" pitchFamily="34" charset="0"/>
              </a:rPr>
              <a:t>How to detect </a:t>
            </a:r>
            <a:r>
              <a:rPr kumimoji="1" lang="en-US" altLang="zh-CN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trace anomalies</a:t>
            </a:r>
            <a:r>
              <a:rPr kumimoji="1" lang="en-US" altLang="zh-CN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1" lang="zh-CN" altLang="en-US"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767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D6803-4909-D74C-9AE4-BC035C7CE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Response time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2375A60-51E1-9D46-8D2A-2B2E8EB33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9621" y="6484224"/>
            <a:ext cx="2743200" cy="365125"/>
          </a:xfrm>
        </p:spPr>
        <p:txBody>
          <a:bodyPr/>
          <a:lstStyle/>
          <a:p>
            <a:fld id="{AD69D6CD-B976-DA4A-B164-30E4D1CDE738}" type="slidenum">
              <a:rPr kumimoji="1" lang="zh-CN" altLang="en-US" smtClean="0"/>
              <a:t>11</a:t>
            </a:fld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8" name="表格 47">
                <a:extLst>
                  <a:ext uri="{FF2B5EF4-FFF2-40B4-BE49-F238E27FC236}">
                    <a16:creationId xmlns:a16="http://schemas.microsoft.com/office/drawing/2014/main" id="{E8D6519F-E934-C845-AFC4-0CD229BDB47A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1126663" y="1983203"/>
              <a:ext cx="6273050" cy="43586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65940">
                      <a:extLst>
                        <a:ext uri="{9D8B030D-6E8A-4147-A177-3AD203B41FA5}">
                          <a16:colId xmlns:a16="http://schemas.microsoft.com/office/drawing/2014/main" val="1276831996"/>
                        </a:ext>
                      </a:extLst>
                    </a:gridCol>
                    <a:gridCol w="786809">
                      <a:extLst>
                        <a:ext uri="{9D8B030D-6E8A-4147-A177-3AD203B41FA5}">
                          <a16:colId xmlns:a16="http://schemas.microsoft.com/office/drawing/2014/main" val="728927202"/>
                        </a:ext>
                      </a:extLst>
                    </a:gridCol>
                    <a:gridCol w="1573619">
                      <a:extLst>
                        <a:ext uri="{9D8B030D-6E8A-4147-A177-3AD203B41FA5}">
                          <a16:colId xmlns:a16="http://schemas.microsoft.com/office/drawing/2014/main" val="2281757121"/>
                        </a:ext>
                      </a:extLst>
                    </a:gridCol>
                    <a:gridCol w="1509823">
                      <a:extLst>
                        <a:ext uri="{9D8B030D-6E8A-4147-A177-3AD203B41FA5}">
                          <a16:colId xmlns:a16="http://schemas.microsoft.com/office/drawing/2014/main" val="1162307862"/>
                        </a:ext>
                      </a:extLst>
                    </a:gridCol>
                    <a:gridCol w="1536859">
                      <a:extLst>
                        <a:ext uri="{9D8B030D-6E8A-4147-A177-3AD203B41FA5}">
                          <a16:colId xmlns:a16="http://schemas.microsoft.com/office/drawing/2014/main" val="3642219518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Message order</a:t>
                          </a:r>
                          <a:endParaRPr lang="zh-CN" altLang="en-US" sz="14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UUID</a:t>
                          </a:r>
                          <a:endParaRPr lang="zh-CN" altLang="en-US" sz="14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Hans" sz="14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Sending t</a:t>
                          </a:r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ime of (</a:t>
                          </a:r>
                          <a:r>
                            <a:rPr lang="en-US" altLang="zh-CN" sz="1400" dirty="0" err="1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400" dirty="0" err="1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</a:t>
                          </a:r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) at m (msec)</a:t>
                          </a:r>
                          <a:endParaRPr lang="zh-CN" altLang="en-US" sz="14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Receiving time of (</a:t>
                          </a:r>
                          <a:r>
                            <a:rPr lang="en-US" altLang="zh-CN" sz="1400" dirty="0" err="1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400" dirty="0" err="1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</a:t>
                          </a:r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) at n (msec)</a:t>
                          </a:r>
                          <a:endParaRPr lang="zh-CN" altLang="en-US" sz="14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Message (m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n)</a:t>
                          </a:r>
                          <a:endParaRPr lang="zh-CN" altLang="en-US" sz="14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36046856"/>
                      </a:ext>
                    </a:extLst>
                  </a:tr>
                  <a:tr h="129123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altLang="zh-CN" sz="1500" kern="1200" dirty="0">
                            <a:solidFill>
                              <a:schemeClr val="dk1"/>
                            </a:solidFill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UUID-1</a:t>
                          </a:r>
                          <a:endParaRPr lang="en-US" altLang="zh-CN" sz="1500" kern="1200" dirty="0">
                            <a:solidFill>
                              <a:schemeClr val="dk1"/>
                            </a:solidFill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kern="1200" dirty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-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kern="1200" dirty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1519747202138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5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call(start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a)</a:t>
                          </a:r>
                          <a:endParaRPr lang="zh-CN" altLang="en-US" sz="15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20245500"/>
                      </a:ext>
                    </a:extLst>
                  </a:tr>
                  <a:tr h="177383">
                    <a:tc>
                      <a:txBody>
                        <a:bodyPr/>
                        <a:lstStyle/>
                        <a:p>
                          <a:endParaRPr lang="en-US" altLang="zh-CN" sz="1500" kern="1200" dirty="0">
                            <a:solidFill>
                              <a:schemeClr val="dk1"/>
                            </a:solidFill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UUID-1</a:t>
                          </a:r>
                          <a:endParaRPr lang="en-US" altLang="zh-CN" sz="1500" kern="1200" dirty="0">
                            <a:solidFill>
                              <a:schemeClr val="dk1"/>
                            </a:solidFill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kern="1200" dirty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1519747202144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1" kern="1200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1519747202146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5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call(a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1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</a:t>
                          </a:r>
                          <a:r>
                            <a:rPr lang="en-US" altLang="zh-CN" sz="15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)</a:t>
                          </a:r>
                          <a:endParaRPr lang="zh-CN" altLang="en-US" sz="15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16397284"/>
                      </a:ext>
                    </a:extLst>
                  </a:tr>
                  <a:tr h="238343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:endParaRPr lang="en-US" altLang="zh-CN" sz="1500" kern="1200" dirty="0">
                            <a:solidFill>
                              <a:schemeClr val="dk1"/>
                            </a:solidFill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5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UUID-1</a:t>
                          </a:r>
                          <a:endParaRPr lang="en-US" altLang="zh-CN" sz="1500" kern="1200" dirty="0">
                            <a:solidFill>
                              <a:schemeClr val="dk1"/>
                            </a:solidFill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500" kern="1200" dirty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1519747202149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kern="1200" dirty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1519747202151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5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call(b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c)</a:t>
                          </a:r>
                          <a:endParaRPr lang="zh-CN" altLang="en-US" sz="15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08123756"/>
                      </a:ext>
                    </a:extLst>
                  </a:tr>
                  <a:tr h="159603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:endParaRPr lang="en-US" altLang="zh-CN" sz="1500" kern="1200" dirty="0">
                            <a:solidFill>
                              <a:schemeClr val="dk1"/>
                            </a:solidFill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5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UUID-1</a:t>
                          </a:r>
                          <a:endParaRPr lang="en-US" altLang="zh-CN" sz="1500" kern="1200" dirty="0">
                            <a:solidFill>
                              <a:schemeClr val="dk1"/>
                            </a:solidFill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500" kern="1200" dirty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1519747202149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kern="1200" dirty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1519747202150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5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call(b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d)</a:t>
                          </a:r>
                          <a:endParaRPr lang="zh-CN" altLang="en-US" sz="15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52475890"/>
                      </a:ext>
                    </a:extLst>
                  </a:tr>
                  <a:tr h="144363">
                    <a:tc>
                      <a:txBody>
                        <a:bodyPr/>
                        <a:lstStyle/>
                        <a:p>
                          <a:endParaRPr lang="zh-CN" altLang="en-US" sz="15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UUID-1</a:t>
                          </a:r>
                          <a:endParaRPr lang="zh-CN" altLang="en-US" sz="15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kern="1200" dirty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1519747202155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kern="1200" dirty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1519747202156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500" b="0" i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response</a:t>
                          </a:r>
                          <a:r>
                            <a:rPr lang="en-US" altLang="zh-CN" sz="15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(c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b)</a:t>
                          </a:r>
                          <a:endParaRPr lang="zh-CN" altLang="en-US" sz="15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29126560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endParaRPr lang="zh-CN" altLang="en-US" sz="15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UUID-1</a:t>
                          </a:r>
                          <a:endParaRPr lang="zh-CN" altLang="en-US" sz="15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kern="1200" dirty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1519747202159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kern="1200" dirty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1519747202160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5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call(d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e)</a:t>
                          </a:r>
                          <a:endParaRPr lang="zh-CN" altLang="en-US" sz="15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46951681"/>
                      </a:ext>
                    </a:extLst>
                  </a:tr>
                  <a:tr h="151983">
                    <a:tc>
                      <a:txBody>
                        <a:bodyPr/>
                        <a:lstStyle/>
                        <a:p>
                          <a:endParaRPr lang="zh-CN" altLang="en-US" sz="15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UUID-1</a:t>
                          </a:r>
                          <a:endParaRPr lang="zh-CN" altLang="en-US" sz="15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kern="1200" dirty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1519747202188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kern="1200" dirty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1519747202190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500" b="0" i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response</a:t>
                          </a:r>
                          <a:r>
                            <a:rPr lang="en-US" altLang="zh-CN" sz="15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(e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d)</a:t>
                          </a:r>
                          <a:endParaRPr lang="zh-CN" altLang="en-US" sz="15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37916719"/>
                      </a:ext>
                    </a:extLst>
                  </a:tr>
                  <a:tr h="174843">
                    <a:tc>
                      <a:txBody>
                        <a:bodyPr/>
                        <a:lstStyle/>
                        <a:p>
                          <a:endParaRPr lang="zh-CN" altLang="en-US" sz="15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UUID-1</a:t>
                          </a:r>
                          <a:endParaRPr lang="zh-CN" altLang="en-US" sz="15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kern="1200" dirty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1519747202194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kern="1200" dirty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1519747202196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500" b="0" i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response</a:t>
                          </a:r>
                          <a:r>
                            <a:rPr lang="en-US" altLang="zh-CN" sz="15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(d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b)</a:t>
                          </a:r>
                          <a:endParaRPr lang="zh-CN" altLang="en-US" sz="15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27340561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endParaRPr lang="zh-CN" altLang="en-US" sz="15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UUID-1</a:t>
                          </a:r>
                          <a:endParaRPr lang="zh-CN" altLang="en-US" sz="15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kern="1200" dirty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1519747202253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kern="1200" dirty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1519747202256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5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call(b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e)</a:t>
                          </a:r>
                          <a:endParaRPr lang="zh-CN" altLang="en-US" sz="15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84756241"/>
                      </a:ext>
                    </a:extLst>
                  </a:tr>
                  <a:tr h="144363">
                    <a:tc>
                      <a:txBody>
                        <a:bodyPr/>
                        <a:lstStyle/>
                        <a:p>
                          <a:endParaRPr lang="zh-CN" altLang="en-US" sz="15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UUID-1</a:t>
                          </a:r>
                          <a:endParaRPr lang="zh-CN" altLang="en-US" sz="15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kern="1200" dirty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1519747202323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kern="1200" dirty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1519747202324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500" b="0" i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response</a:t>
                          </a:r>
                          <a:r>
                            <a:rPr lang="en-US" altLang="zh-CN" sz="15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(e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b)</a:t>
                          </a:r>
                          <a:endParaRPr lang="zh-CN" altLang="en-US" sz="15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17403989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endParaRPr lang="zh-CN" altLang="en-US" sz="15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UUID-1</a:t>
                          </a:r>
                          <a:endParaRPr lang="zh-CN" altLang="en-US" sz="15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b="1" kern="1200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1519747202355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kern="1200" dirty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1519747202356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500" b="0" i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response</a:t>
                          </a:r>
                          <a:r>
                            <a:rPr lang="en-US" altLang="zh-CN" sz="15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</a:t>
                          </a:r>
                          <a:r>
                            <a:rPr lang="en-US" altLang="zh-CN" sz="1500" b="1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a)</a:t>
                          </a:r>
                          <a:endParaRPr lang="zh-CN" altLang="en-US" sz="15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64941751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endParaRPr lang="zh-CN" altLang="en-US" sz="15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UUID-1</a:t>
                          </a:r>
                          <a:endParaRPr lang="zh-CN" altLang="en-US" sz="15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kern="1200" dirty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1519747202360</a:t>
                          </a:r>
                          <a:endParaRPr lang="zh-CN" altLang="en-US" sz="1500" kern="1200" dirty="0">
                            <a:solidFill>
                              <a:schemeClr val="dk1"/>
                            </a:solidFill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kern="1200" dirty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-</a:t>
                          </a:r>
                          <a:endParaRPr lang="zh-CN" altLang="en-US" sz="1500" kern="1200" dirty="0">
                            <a:solidFill>
                              <a:schemeClr val="dk1"/>
                            </a:solidFill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500" b="0" i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response</a:t>
                          </a:r>
                          <a:r>
                            <a:rPr lang="en-US" altLang="zh-CN" sz="15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altLang="zh-CN" sz="15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(a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end)</a:t>
                          </a:r>
                          <a:endParaRPr lang="zh-CN" altLang="en-US" sz="15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7624766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8" name="表格 47">
                <a:extLst>
                  <a:ext uri="{FF2B5EF4-FFF2-40B4-BE49-F238E27FC236}">
                    <a16:creationId xmlns:a16="http://schemas.microsoft.com/office/drawing/2014/main" id="{E8D6519F-E934-C845-AFC4-0CD229BDB47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26628582"/>
                  </p:ext>
                </p:extLst>
              </p:nvPr>
            </p:nvGraphicFramePr>
            <p:xfrm>
              <a:off x="1126663" y="1983203"/>
              <a:ext cx="6273050" cy="43586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65940">
                      <a:extLst>
                        <a:ext uri="{9D8B030D-6E8A-4147-A177-3AD203B41FA5}">
                          <a16:colId xmlns:a16="http://schemas.microsoft.com/office/drawing/2014/main" val="1276831996"/>
                        </a:ext>
                      </a:extLst>
                    </a:gridCol>
                    <a:gridCol w="786809">
                      <a:extLst>
                        <a:ext uri="{9D8B030D-6E8A-4147-A177-3AD203B41FA5}">
                          <a16:colId xmlns:a16="http://schemas.microsoft.com/office/drawing/2014/main" val="728927202"/>
                        </a:ext>
                      </a:extLst>
                    </a:gridCol>
                    <a:gridCol w="1573619">
                      <a:extLst>
                        <a:ext uri="{9D8B030D-6E8A-4147-A177-3AD203B41FA5}">
                          <a16:colId xmlns:a16="http://schemas.microsoft.com/office/drawing/2014/main" val="2281757121"/>
                        </a:ext>
                      </a:extLst>
                    </a:gridCol>
                    <a:gridCol w="1509823">
                      <a:extLst>
                        <a:ext uri="{9D8B030D-6E8A-4147-A177-3AD203B41FA5}">
                          <a16:colId xmlns:a16="http://schemas.microsoft.com/office/drawing/2014/main" val="1162307862"/>
                        </a:ext>
                      </a:extLst>
                    </a:gridCol>
                    <a:gridCol w="1536859">
                      <a:extLst>
                        <a:ext uri="{9D8B030D-6E8A-4147-A177-3AD203B41FA5}">
                          <a16:colId xmlns:a16="http://schemas.microsoft.com/office/drawing/2014/main" val="3642219518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Message order</a:t>
                          </a:r>
                          <a:endParaRPr lang="zh-CN" altLang="en-US" sz="14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UUID</a:t>
                          </a:r>
                          <a:endParaRPr lang="zh-CN" altLang="en-US" sz="14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4800" t="-2439" r="-192000" b="-7487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15126" t="-2439" r="-101681" b="-7487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09917" t="-2439" b="-74878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36046856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altLang="zh-CN" sz="1500" kern="1200" dirty="0">
                            <a:solidFill>
                              <a:schemeClr val="dk1"/>
                            </a:solidFill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UUID-1</a:t>
                          </a:r>
                          <a:endParaRPr lang="en-US" altLang="zh-CN" sz="1500" kern="1200" dirty="0">
                            <a:solidFill>
                              <a:schemeClr val="dk1"/>
                            </a:solidFill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kern="1200" dirty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-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kern="1200" dirty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1519747202138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09917" t="-168000" b="-112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20245500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endParaRPr lang="en-US" altLang="zh-CN" sz="1500" kern="1200" dirty="0">
                            <a:solidFill>
                              <a:schemeClr val="dk1"/>
                            </a:solidFill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UUID-1</a:t>
                          </a:r>
                          <a:endParaRPr lang="en-US" altLang="zh-CN" sz="1500" kern="1200" dirty="0">
                            <a:solidFill>
                              <a:schemeClr val="dk1"/>
                            </a:solidFill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kern="1200" dirty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1519747202144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1" kern="1200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1519747202146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09917" t="-268000" b="-102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16397284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:endParaRPr lang="en-US" altLang="zh-CN" sz="1500" kern="1200" dirty="0">
                            <a:solidFill>
                              <a:schemeClr val="dk1"/>
                            </a:solidFill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5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UUID-1</a:t>
                          </a:r>
                          <a:endParaRPr lang="en-US" altLang="zh-CN" sz="1500" kern="1200" dirty="0">
                            <a:solidFill>
                              <a:schemeClr val="dk1"/>
                            </a:solidFill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500" kern="1200" dirty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1519747202149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kern="1200" dirty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1519747202151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09917" t="-353846" b="-88846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08123756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:endParaRPr lang="en-US" altLang="zh-CN" sz="1500" kern="1200" dirty="0">
                            <a:solidFill>
                              <a:schemeClr val="dk1"/>
                            </a:solidFill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5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UUID-1</a:t>
                          </a:r>
                          <a:endParaRPr lang="en-US" altLang="zh-CN" sz="1500" kern="1200" dirty="0">
                            <a:solidFill>
                              <a:schemeClr val="dk1"/>
                            </a:solidFill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500" kern="1200" dirty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1519747202149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kern="1200" dirty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1519747202150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09917" t="-472000" b="-82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52475890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endParaRPr lang="zh-CN" altLang="en-US" sz="15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UUID-1</a:t>
                          </a:r>
                          <a:endParaRPr lang="zh-CN" altLang="en-US" sz="15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kern="1200" dirty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1519747202155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kern="1200" dirty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1519747202156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09917" t="-572000" b="-72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29126560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endParaRPr lang="zh-CN" altLang="en-US" sz="15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UUID-1</a:t>
                          </a:r>
                          <a:endParaRPr lang="zh-CN" altLang="en-US" sz="15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kern="1200" dirty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1519747202159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kern="1200" dirty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1519747202160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09917" t="-672000" b="-62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46951681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endParaRPr lang="zh-CN" altLang="en-US" sz="15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UUID-1</a:t>
                          </a:r>
                          <a:endParaRPr lang="zh-CN" altLang="en-US" sz="15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kern="1200" dirty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1519747202188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kern="1200" dirty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1519747202190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09917" t="-742308" b="-5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37916719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endParaRPr lang="zh-CN" altLang="en-US" sz="15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UUID-1</a:t>
                          </a:r>
                          <a:endParaRPr lang="zh-CN" altLang="en-US" sz="15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kern="1200" dirty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1519747202194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kern="1200" dirty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1519747202196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09917" t="-876000" b="-42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27340561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endParaRPr lang="zh-CN" altLang="en-US" sz="15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UUID-1</a:t>
                          </a:r>
                          <a:endParaRPr lang="zh-CN" altLang="en-US" sz="15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kern="1200" dirty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1519747202253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kern="1200" dirty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1519747202256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09917" t="-976000" b="-32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84756241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endParaRPr lang="zh-CN" altLang="en-US" sz="15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UUID-1</a:t>
                          </a:r>
                          <a:endParaRPr lang="zh-CN" altLang="en-US" sz="15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kern="1200" dirty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1519747202323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kern="1200" dirty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1519747202324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09917" t="-1076000" b="-22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17403989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endParaRPr lang="zh-CN" altLang="en-US" sz="15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UUID-1</a:t>
                          </a:r>
                          <a:endParaRPr lang="zh-CN" altLang="en-US" sz="15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b="1" kern="1200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1519747202355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kern="1200" dirty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1519747202356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09917" t="-1130769" b="-1115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64941751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endParaRPr lang="zh-CN" altLang="en-US" sz="15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UUID-1</a:t>
                          </a:r>
                          <a:endParaRPr lang="zh-CN" altLang="en-US" sz="15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kern="1200" dirty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1519747202360</a:t>
                          </a:r>
                          <a:endParaRPr lang="zh-CN" altLang="en-US" sz="1500" kern="1200" dirty="0">
                            <a:solidFill>
                              <a:schemeClr val="dk1"/>
                            </a:solidFill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kern="1200" dirty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-</a:t>
                          </a:r>
                          <a:endParaRPr lang="zh-CN" altLang="en-US" sz="1500" kern="1200" dirty="0">
                            <a:solidFill>
                              <a:schemeClr val="dk1"/>
                            </a:solidFill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09917" t="-1280000" b="-1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7624766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0" name="矩形 69">
            <a:extLst>
              <a:ext uri="{FF2B5EF4-FFF2-40B4-BE49-F238E27FC236}">
                <a16:creationId xmlns:a16="http://schemas.microsoft.com/office/drawing/2014/main" id="{0EBD6941-4EEB-5C45-B915-2C45CAC90478}"/>
              </a:ext>
            </a:extLst>
          </p:cNvPr>
          <p:cNvSpPr/>
          <p:nvPr/>
        </p:nvSpPr>
        <p:spPr>
          <a:xfrm>
            <a:off x="1345648" y="3160440"/>
            <a:ext cx="4459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DengXian" panose="02010600030101010101" pitchFamily="2" charset="-122"/>
              </a:rPr>
              <a:t>③</a:t>
            </a:r>
            <a:r>
              <a:rPr lang="zh-CN" altLang="zh-CN" sz="1600" dirty="0"/>
              <a:t> </a:t>
            </a:r>
            <a:endParaRPr lang="zh-CN" altLang="en-US" sz="1600" dirty="0"/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45483FAE-3960-5348-B980-4B4F8F262934}"/>
              </a:ext>
            </a:extLst>
          </p:cNvPr>
          <p:cNvSpPr/>
          <p:nvPr/>
        </p:nvSpPr>
        <p:spPr>
          <a:xfrm>
            <a:off x="1348154" y="2829093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DengXian" panose="02010600030101010101" pitchFamily="2" charset="-122"/>
              </a:rPr>
              <a:t>②</a:t>
            </a:r>
            <a:endParaRPr lang="zh-CN" altLang="en-US" sz="1600" dirty="0"/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C48867A9-EB1C-2441-A2CB-D0E487449621}"/>
              </a:ext>
            </a:extLst>
          </p:cNvPr>
          <p:cNvSpPr/>
          <p:nvPr/>
        </p:nvSpPr>
        <p:spPr>
          <a:xfrm>
            <a:off x="1345648" y="3460576"/>
            <a:ext cx="4459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④</a:t>
            </a:r>
            <a:r>
              <a:rPr lang="zh-CN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4447EA93-6F84-8B46-88CB-93C59067C966}"/>
              </a:ext>
            </a:extLst>
          </p:cNvPr>
          <p:cNvSpPr/>
          <p:nvPr/>
        </p:nvSpPr>
        <p:spPr>
          <a:xfrm>
            <a:off x="1341471" y="4115635"/>
            <a:ext cx="4459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DengXian" panose="02010600030101010101" pitchFamily="2" charset="-122"/>
              </a:rPr>
              <a:t>⑥</a:t>
            </a:r>
            <a:r>
              <a:rPr lang="zh-CN" altLang="zh-CN" sz="1600" dirty="0"/>
              <a:t> </a:t>
            </a:r>
            <a:endParaRPr lang="zh-CN" altLang="en-US" sz="1600" dirty="0"/>
          </a:p>
        </p:txBody>
      </p:sp>
      <p:sp>
        <p:nvSpPr>
          <p:cNvPr id="74" name="矩形 73">
            <a:extLst>
              <a:ext uri="{FF2B5EF4-FFF2-40B4-BE49-F238E27FC236}">
                <a16:creationId xmlns:a16="http://schemas.microsoft.com/office/drawing/2014/main" id="{9AACB36F-3222-AB44-BF35-32C8E88C6E0A}"/>
              </a:ext>
            </a:extLst>
          </p:cNvPr>
          <p:cNvSpPr/>
          <p:nvPr/>
        </p:nvSpPr>
        <p:spPr>
          <a:xfrm>
            <a:off x="1347927" y="4435400"/>
            <a:ext cx="4459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DengXian" panose="02010600030101010101" pitchFamily="2" charset="-122"/>
              </a:rPr>
              <a:t>⑦</a:t>
            </a:r>
            <a:r>
              <a:rPr lang="zh-CN" altLang="zh-CN" sz="1600" dirty="0"/>
              <a:t> </a:t>
            </a:r>
            <a:endParaRPr lang="zh-CN" altLang="en-US" sz="1600" dirty="0"/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34A70632-49E6-4244-B761-DBE94CE1E131}"/>
              </a:ext>
            </a:extLst>
          </p:cNvPr>
          <p:cNvSpPr/>
          <p:nvPr/>
        </p:nvSpPr>
        <p:spPr>
          <a:xfrm>
            <a:off x="1343301" y="4735750"/>
            <a:ext cx="4363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⑧</a:t>
            </a:r>
            <a:r>
              <a:rPr lang="zh-CN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DE660DD5-14E9-4743-8E33-7BC423EB613B}"/>
              </a:ext>
            </a:extLst>
          </p:cNvPr>
          <p:cNvSpPr/>
          <p:nvPr/>
        </p:nvSpPr>
        <p:spPr>
          <a:xfrm>
            <a:off x="1345648" y="5074304"/>
            <a:ext cx="4459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DengXian" panose="02010600030101010101" pitchFamily="2" charset="-122"/>
              </a:rPr>
              <a:t>⑨</a:t>
            </a:r>
            <a:r>
              <a:rPr lang="zh-CN" altLang="zh-CN" sz="1600" dirty="0"/>
              <a:t> </a:t>
            </a:r>
            <a:endParaRPr lang="zh-CN" altLang="en-US" sz="1600" dirty="0"/>
          </a:p>
        </p:txBody>
      </p:sp>
      <p:sp>
        <p:nvSpPr>
          <p:cNvPr id="77" name="矩形 76">
            <a:extLst>
              <a:ext uri="{FF2B5EF4-FFF2-40B4-BE49-F238E27FC236}">
                <a16:creationId xmlns:a16="http://schemas.microsoft.com/office/drawing/2014/main" id="{976DBF9C-E8DA-4145-A97A-58707BD0481E}"/>
              </a:ext>
            </a:extLst>
          </p:cNvPr>
          <p:cNvSpPr/>
          <p:nvPr/>
        </p:nvSpPr>
        <p:spPr>
          <a:xfrm>
            <a:off x="1333712" y="5388074"/>
            <a:ext cx="4459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DengXian" panose="02010600030101010101" pitchFamily="2" charset="-122"/>
              </a:rPr>
              <a:t>⑩</a:t>
            </a:r>
            <a:r>
              <a:rPr lang="zh-CN" altLang="zh-CN" sz="1600" dirty="0"/>
              <a:t> </a:t>
            </a:r>
            <a:endParaRPr lang="zh-CN" altLang="en-US" sz="1600" dirty="0"/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F3CCA8B7-04BF-074C-95BB-D9ACD7444434}"/>
              </a:ext>
            </a:extLst>
          </p:cNvPr>
          <p:cNvSpPr/>
          <p:nvPr/>
        </p:nvSpPr>
        <p:spPr>
          <a:xfrm>
            <a:off x="1333712" y="5717781"/>
            <a:ext cx="4459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MS Gothic" panose="020B0609070205080204" pitchFamily="49" charset="-128"/>
              </a:rPr>
              <a:t>⑪</a:t>
            </a:r>
            <a:r>
              <a:rPr lang="zh-CN" altLang="zh-CN" sz="1600" dirty="0"/>
              <a:t> </a:t>
            </a:r>
            <a:endParaRPr lang="zh-CN" altLang="en-US" sz="1600" dirty="0"/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FE93F4DD-3507-9C43-8F0E-F6FA429384A5}"/>
              </a:ext>
            </a:extLst>
          </p:cNvPr>
          <p:cNvSpPr/>
          <p:nvPr/>
        </p:nvSpPr>
        <p:spPr>
          <a:xfrm>
            <a:off x="1260576" y="6026978"/>
            <a:ext cx="5437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1600" dirty="0">
                <a:ea typeface="DengXia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latin typeface="Cambria Math" panose="02040503050406030204" pitchFamily="18" charset="0"/>
                <a:ea typeface="DengXian" panose="02010600030101010101" pitchFamily="2" charset="-122"/>
                <a:cs typeface="Cambria Math" panose="02040503050406030204" pitchFamily="18" charset="0"/>
              </a:rPr>
              <a:t>⑫</a:t>
            </a:r>
            <a:r>
              <a:rPr lang="zh-CN" altLang="zh-CN" sz="1600" dirty="0"/>
              <a:t> </a:t>
            </a:r>
            <a:endParaRPr lang="zh-CN" altLang="en-US" sz="1600" dirty="0"/>
          </a:p>
        </p:txBody>
      </p:sp>
      <p:sp>
        <p:nvSpPr>
          <p:cNvPr id="80" name="矩形 79">
            <a:extLst>
              <a:ext uri="{FF2B5EF4-FFF2-40B4-BE49-F238E27FC236}">
                <a16:creationId xmlns:a16="http://schemas.microsoft.com/office/drawing/2014/main" id="{2D4B1A2F-078E-E147-A4BB-7AC6F1A2FCB2}"/>
              </a:ext>
            </a:extLst>
          </p:cNvPr>
          <p:cNvSpPr/>
          <p:nvPr/>
        </p:nvSpPr>
        <p:spPr>
          <a:xfrm>
            <a:off x="1345648" y="3791923"/>
            <a:ext cx="4459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DengXian" panose="02010600030101010101" pitchFamily="2" charset="-122"/>
              </a:rPr>
              <a:t>⑤</a:t>
            </a:r>
            <a:r>
              <a:rPr lang="zh-CN" altLang="zh-CN" sz="1600" dirty="0"/>
              <a:t> </a:t>
            </a:r>
            <a:endParaRPr lang="zh-CN" altLang="en-US" sz="1600" dirty="0"/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id="{988EAF54-52A2-904D-8FE9-D7BE8EA60FDA}"/>
              </a:ext>
            </a:extLst>
          </p:cNvPr>
          <p:cNvSpPr/>
          <p:nvPr/>
        </p:nvSpPr>
        <p:spPr>
          <a:xfrm>
            <a:off x="1348154" y="2498992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zh-CN" sz="1600" kern="100" dirty="0">
                <a:latin typeface="DengXian" panose="02010600030101010101" pitchFamily="2" charset="-122"/>
                <a:ea typeface="DengXian" panose="02010600030101010101" pitchFamily="2" charset="-122"/>
                <a:cs typeface="Times New Roman" panose="02020603050405020304" pitchFamily="18" charset="0"/>
              </a:rPr>
              <a:t>①</a:t>
            </a:r>
          </a:p>
        </p:txBody>
      </p:sp>
      <p:sp>
        <p:nvSpPr>
          <p:cNvPr id="6" name="圆角矩形标注 5">
            <a:extLst>
              <a:ext uri="{FF2B5EF4-FFF2-40B4-BE49-F238E27FC236}">
                <a16:creationId xmlns:a16="http://schemas.microsoft.com/office/drawing/2014/main" id="{DF9EEE6A-E7D7-FD4B-A0D3-803A77001631}"/>
              </a:ext>
            </a:extLst>
          </p:cNvPr>
          <p:cNvSpPr/>
          <p:nvPr/>
        </p:nvSpPr>
        <p:spPr>
          <a:xfrm>
            <a:off x="7618698" y="2903329"/>
            <a:ext cx="4280293" cy="1057871"/>
          </a:xfrm>
          <a:prstGeom prst="wedgeRoundRectCallout">
            <a:avLst>
              <a:gd name="adj1" fmla="val -73054"/>
              <a:gd name="adj2" fmla="val -4222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Response time of microservice</a:t>
            </a:r>
            <a:r>
              <a:rPr kumimoji="1" lang="en-US" altLang="zh-C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</a:t>
            </a:r>
            <a:r>
              <a:rPr kumimoji="1"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altLang="zh-CN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1519747202355</a:t>
            </a:r>
            <a:r>
              <a:rPr kumimoji="1" lang="en-US" altLang="zh-CN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altLang="zh-CN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1519747202146 = 209</a:t>
            </a:r>
            <a:endParaRPr lang="en-US" altLang="zh-CN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7775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D6803-4909-D74C-9AE4-BC035C7CE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Call path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2375A60-51E1-9D46-8D2A-2B2E8EB33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9621" y="6484224"/>
            <a:ext cx="2743200" cy="365125"/>
          </a:xfrm>
        </p:spPr>
        <p:txBody>
          <a:bodyPr/>
          <a:lstStyle/>
          <a:p>
            <a:fld id="{AD69D6CD-B976-DA4A-B164-30E4D1CDE738}" type="slidenum">
              <a:rPr kumimoji="1" lang="zh-CN" altLang="en-US" smtClean="0"/>
              <a:t>12</a:t>
            </a:fld>
            <a:endParaRPr kumimoji="1" lang="zh-CN" altLang="en-US"/>
          </a:p>
        </p:txBody>
      </p:sp>
      <p:sp>
        <p:nvSpPr>
          <p:cNvPr id="55" name="圆角矩形 54">
            <a:extLst>
              <a:ext uri="{FF2B5EF4-FFF2-40B4-BE49-F238E27FC236}">
                <a16:creationId xmlns:a16="http://schemas.microsoft.com/office/drawing/2014/main" id="{BE9F2807-02E9-A84E-A27D-7B0157DDD25B}"/>
              </a:ext>
            </a:extLst>
          </p:cNvPr>
          <p:cNvSpPr/>
          <p:nvPr/>
        </p:nvSpPr>
        <p:spPr>
          <a:xfrm>
            <a:off x="6548900" y="3707660"/>
            <a:ext cx="370990" cy="5647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 kumimoji="1" lang="zh-CN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图片 55">
            <a:extLst>
              <a:ext uri="{FF2B5EF4-FFF2-40B4-BE49-F238E27FC236}">
                <a16:creationId xmlns:a16="http://schemas.microsoft.com/office/drawing/2014/main" id="{F15B8B8A-9127-AA4D-9F89-1D94C26FF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2840" y="3664680"/>
            <a:ext cx="650677" cy="650677"/>
          </a:xfrm>
          <a:prstGeom prst="rect">
            <a:avLst/>
          </a:prstGeom>
        </p:spPr>
      </p:pic>
      <p:cxnSp>
        <p:nvCxnSpPr>
          <p:cNvPr id="57" name="直线箭头连接符 56">
            <a:extLst>
              <a:ext uri="{FF2B5EF4-FFF2-40B4-BE49-F238E27FC236}">
                <a16:creationId xmlns:a16="http://schemas.microsoft.com/office/drawing/2014/main" id="{2E912946-8728-144F-8252-6419A899C8C9}"/>
              </a:ext>
            </a:extLst>
          </p:cNvPr>
          <p:cNvCxnSpPr>
            <a:cxnSpLocks/>
          </p:cNvCxnSpPr>
          <p:nvPr/>
        </p:nvCxnSpPr>
        <p:spPr>
          <a:xfrm>
            <a:off x="5638153" y="3912887"/>
            <a:ext cx="882171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圆角矩形 57">
            <a:extLst>
              <a:ext uri="{FF2B5EF4-FFF2-40B4-BE49-F238E27FC236}">
                <a16:creationId xmlns:a16="http://schemas.microsoft.com/office/drawing/2014/main" id="{58517CF7-DED2-6947-BAA9-E1BA3B03C67D}"/>
              </a:ext>
            </a:extLst>
          </p:cNvPr>
          <p:cNvSpPr/>
          <p:nvPr/>
        </p:nvSpPr>
        <p:spPr>
          <a:xfrm>
            <a:off x="7597167" y="3707660"/>
            <a:ext cx="370990" cy="5647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kumimoji="1" lang="zh-CN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9" name="直线箭头连接符 58">
            <a:extLst>
              <a:ext uri="{FF2B5EF4-FFF2-40B4-BE49-F238E27FC236}">
                <a16:creationId xmlns:a16="http://schemas.microsoft.com/office/drawing/2014/main" id="{661634C4-C3FA-8A40-A25B-ABB2CDF2E20D}"/>
              </a:ext>
            </a:extLst>
          </p:cNvPr>
          <p:cNvCxnSpPr>
            <a:cxnSpLocks/>
          </p:cNvCxnSpPr>
          <p:nvPr/>
        </p:nvCxnSpPr>
        <p:spPr>
          <a:xfrm flipV="1">
            <a:off x="6919890" y="4027189"/>
            <a:ext cx="687640" cy="1"/>
          </a:xfrm>
          <a:prstGeom prst="straightConnector1">
            <a:avLst/>
          </a:prstGeom>
          <a:ln>
            <a:prstDash val="dash"/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圆角矩形 59">
            <a:extLst>
              <a:ext uri="{FF2B5EF4-FFF2-40B4-BE49-F238E27FC236}">
                <a16:creationId xmlns:a16="http://schemas.microsoft.com/office/drawing/2014/main" id="{5F85F740-BB64-CC47-A2D0-24BF4D2BBF67}"/>
              </a:ext>
            </a:extLst>
          </p:cNvPr>
          <p:cNvSpPr/>
          <p:nvPr/>
        </p:nvSpPr>
        <p:spPr>
          <a:xfrm>
            <a:off x="8596257" y="4181214"/>
            <a:ext cx="370990" cy="5647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endParaRPr kumimoji="1" lang="zh-CN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1" name="直线箭头连接符 60">
            <a:extLst>
              <a:ext uri="{FF2B5EF4-FFF2-40B4-BE49-F238E27FC236}">
                <a16:creationId xmlns:a16="http://schemas.microsoft.com/office/drawing/2014/main" id="{0B550FB7-08AC-7E4E-8704-3EC3A335DFD4}"/>
              </a:ext>
            </a:extLst>
          </p:cNvPr>
          <p:cNvCxnSpPr>
            <a:cxnSpLocks/>
          </p:cNvCxnSpPr>
          <p:nvPr/>
        </p:nvCxnSpPr>
        <p:spPr>
          <a:xfrm>
            <a:off x="7968157" y="4175263"/>
            <a:ext cx="628100" cy="345463"/>
          </a:xfrm>
          <a:prstGeom prst="straightConnector1">
            <a:avLst/>
          </a:prstGeom>
          <a:ln>
            <a:prstDash val="dash"/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圆角矩形 61">
            <a:extLst>
              <a:ext uri="{FF2B5EF4-FFF2-40B4-BE49-F238E27FC236}">
                <a16:creationId xmlns:a16="http://schemas.microsoft.com/office/drawing/2014/main" id="{9C09DAE7-3ED8-7243-8967-F5CB6FB16C2B}"/>
              </a:ext>
            </a:extLst>
          </p:cNvPr>
          <p:cNvSpPr/>
          <p:nvPr/>
        </p:nvSpPr>
        <p:spPr>
          <a:xfrm>
            <a:off x="8596257" y="3482452"/>
            <a:ext cx="370990" cy="5647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endParaRPr kumimoji="1" lang="zh-CN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3" name="直线箭头连接符 62">
            <a:extLst>
              <a:ext uri="{FF2B5EF4-FFF2-40B4-BE49-F238E27FC236}">
                <a16:creationId xmlns:a16="http://schemas.microsoft.com/office/drawing/2014/main" id="{916CF1B7-28E4-3041-81AA-A76922BE21FF}"/>
              </a:ext>
            </a:extLst>
          </p:cNvPr>
          <p:cNvCxnSpPr>
            <a:cxnSpLocks/>
            <a:stCxn id="58" idx="3"/>
          </p:cNvCxnSpPr>
          <p:nvPr/>
        </p:nvCxnSpPr>
        <p:spPr>
          <a:xfrm flipV="1">
            <a:off x="7968157" y="3836686"/>
            <a:ext cx="628100" cy="153334"/>
          </a:xfrm>
          <a:prstGeom prst="straightConnector1">
            <a:avLst/>
          </a:prstGeom>
          <a:ln>
            <a:prstDash val="dash"/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4" name="圆角矩形 63">
            <a:extLst>
              <a:ext uri="{FF2B5EF4-FFF2-40B4-BE49-F238E27FC236}">
                <a16:creationId xmlns:a16="http://schemas.microsoft.com/office/drawing/2014/main" id="{EE6F23D8-F962-8D46-A5B4-9DDE8818CBDC}"/>
              </a:ext>
            </a:extLst>
          </p:cNvPr>
          <p:cNvSpPr/>
          <p:nvPr/>
        </p:nvSpPr>
        <p:spPr>
          <a:xfrm>
            <a:off x="9538045" y="3487117"/>
            <a:ext cx="370990" cy="5647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kumimoji="1" lang="zh-CN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5" name="直线箭头连接符 64">
            <a:extLst>
              <a:ext uri="{FF2B5EF4-FFF2-40B4-BE49-F238E27FC236}">
                <a16:creationId xmlns:a16="http://schemas.microsoft.com/office/drawing/2014/main" id="{3137C1C1-32E4-084C-A2FA-178B11B2F42C}"/>
              </a:ext>
            </a:extLst>
          </p:cNvPr>
          <p:cNvCxnSpPr>
            <a:cxnSpLocks/>
          </p:cNvCxnSpPr>
          <p:nvPr/>
        </p:nvCxnSpPr>
        <p:spPr>
          <a:xfrm>
            <a:off x="8967247" y="3778602"/>
            <a:ext cx="585080" cy="934"/>
          </a:xfrm>
          <a:prstGeom prst="straightConnector1">
            <a:avLst/>
          </a:prstGeom>
          <a:ln>
            <a:prstDash val="dash"/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直线箭头连接符 65">
            <a:extLst>
              <a:ext uri="{FF2B5EF4-FFF2-40B4-BE49-F238E27FC236}">
                <a16:creationId xmlns:a16="http://schemas.microsoft.com/office/drawing/2014/main" id="{33AC99B0-F4C5-0048-A6BB-C307161E56F5}"/>
              </a:ext>
            </a:extLst>
          </p:cNvPr>
          <p:cNvCxnSpPr>
            <a:cxnSpLocks/>
          </p:cNvCxnSpPr>
          <p:nvPr/>
        </p:nvCxnSpPr>
        <p:spPr>
          <a:xfrm flipH="1" flipV="1">
            <a:off x="8967247" y="3650510"/>
            <a:ext cx="570798" cy="4665"/>
          </a:xfrm>
          <a:prstGeom prst="straightConnector1">
            <a:avLst/>
          </a:prstGeom>
          <a:ln>
            <a:prstDash val="solid"/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直线箭头连接符 66">
            <a:extLst>
              <a:ext uri="{FF2B5EF4-FFF2-40B4-BE49-F238E27FC236}">
                <a16:creationId xmlns:a16="http://schemas.microsoft.com/office/drawing/2014/main" id="{1E9DAD88-B4EF-5E47-8C3C-D3F2FB5CA11F}"/>
              </a:ext>
            </a:extLst>
          </p:cNvPr>
          <p:cNvCxnSpPr>
            <a:cxnSpLocks/>
          </p:cNvCxnSpPr>
          <p:nvPr/>
        </p:nvCxnSpPr>
        <p:spPr>
          <a:xfrm flipH="1">
            <a:off x="7968233" y="3693372"/>
            <a:ext cx="599448" cy="156668"/>
          </a:xfrm>
          <a:prstGeom prst="straightConnector1">
            <a:avLst/>
          </a:prstGeom>
          <a:ln>
            <a:prstDash val="solid"/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直线箭头连接符 67">
            <a:extLst>
              <a:ext uri="{FF2B5EF4-FFF2-40B4-BE49-F238E27FC236}">
                <a16:creationId xmlns:a16="http://schemas.microsoft.com/office/drawing/2014/main" id="{098FE57E-69B0-574E-B463-FADE5CC1377C}"/>
              </a:ext>
            </a:extLst>
          </p:cNvPr>
          <p:cNvCxnSpPr>
            <a:cxnSpLocks/>
          </p:cNvCxnSpPr>
          <p:nvPr/>
        </p:nvCxnSpPr>
        <p:spPr>
          <a:xfrm flipH="1" flipV="1">
            <a:off x="7968157" y="4075748"/>
            <a:ext cx="606277" cy="300822"/>
          </a:xfrm>
          <a:prstGeom prst="straightConnector1">
            <a:avLst/>
          </a:prstGeom>
          <a:ln w="28575">
            <a:solidFill>
              <a:srgbClr val="FF0000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直线箭头连接符 68">
            <a:extLst>
              <a:ext uri="{FF2B5EF4-FFF2-40B4-BE49-F238E27FC236}">
                <a16:creationId xmlns:a16="http://schemas.microsoft.com/office/drawing/2014/main" id="{644A0607-E262-5D43-8935-BAB79F8B8061}"/>
              </a:ext>
            </a:extLst>
          </p:cNvPr>
          <p:cNvCxnSpPr>
            <a:cxnSpLocks/>
          </p:cNvCxnSpPr>
          <p:nvPr/>
        </p:nvCxnSpPr>
        <p:spPr>
          <a:xfrm flipH="1" flipV="1">
            <a:off x="6930109" y="3905906"/>
            <a:ext cx="670490" cy="1286"/>
          </a:xfrm>
          <a:prstGeom prst="straightConnector1">
            <a:avLst/>
          </a:prstGeom>
          <a:ln w="28575">
            <a:solidFill>
              <a:srgbClr val="FF0000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肘形连接符 81">
            <a:extLst>
              <a:ext uri="{FF2B5EF4-FFF2-40B4-BE49-F238E27FC236}">
                <a16:creationId xmlns:a16="http://schemas.microsoft.com/office/drawing/2014/main" id="{9937081F-FD87-F54D-9377-2C0B57DBFFBD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8651254" y="2661388"/>
            <a:ext cx="220543" cy="1872000"/>
          </a:xfrm>
          <a:prstGeom prst="bentConnector3">
            <a:avLst>
              <a:gd name="adj1" fmla="val -84218"/>
            </a:avLst>
          </a:prstGeom>
          <a:ln w="6350">
            <a:prstDash val="dash"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肘形连接符 82">
            <a:extLst>
              <a:ext uri="{FF2B5EF4-FFF2-40B4-BE49-F238E27FC236}">
                <a16:creationId xmlns:a16="http://schemas.microsoft.com/office/drawing/2014/main" id="{1E08119A-D3DB-6645-A243-95238642F43E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8647376" y="2531869"/>
            <a:ext cx="220543" cy="2124000"/>
          </a:xfrm>
          <a:prstGeom prst="bentConnector3">
            <a:avLst>
              <a:gd name="adj1" fmla="val -136045"/>
            </a:avLst>
          </a:prstGeom>
          <a:ln w="6350">
            <a:prstDash val="solid"/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直线箭头连接符 83">
            <a:extLst>
              <a:ext uri="{FF2B5EF4-FFF2-40B4-BE49-F238E27FC236}">
                <a16:creationId xmlns:a16="http://schemas.microsoft.com/office/drawing/2014/main" id="{A2B583D9-8E8A-E043-A9C6-8B35445D6FCE}"/>
              </a:ext>
            </a:extLst>
          </p:cNvPr>
          <p:cNvCxnSpPr>
            <a:cxnSpLocks/>
          </p:cNvCxnSpPr>
          <p:nvPr/>
        </p:nvCxnSpPr>
        <p:spPr>
          <a:xfrm>
            <a:off x="5664862" y="4051835"/>
            <a:ext cx="869131" cy="1"/>
          </a:xfrm>
          <a:prstGeom prst="straightConnector1">
            <a:avLst/>
          </a:prstGeom>
          <a:ln>
            <a:prstDash val="dash"/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5" name="矩形 84">
            <a:extLst>
              <a:ext uri="{FF2B5EF4-FFF2-40B4-BE49-F238E27FC236}">
                <a16:creationId xmlns:a16="http://schemas.microsoft.com/office/drawing/2014/main" id="{F6B0A2E1-387D-1B4F-BFEF-BADF79F878B0}"/>
              </a:ext>
            </a:extLst>
          </p:cNvPr>
          <p:cNvSpPr/>
          <p:nvPr/>
        </p:nvSpPr>
        <p:spPr>
          <a:xfrm>
            <a:off x="5903634" y="3610187"/>
            <a:ext cx="4315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1600" kern="1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①</a:t>
            </a:r>
            <a:endParaRPr lang="zh-CN" altLang="zh-CN" sz="1600" kern="100" dirty="0">
              <a:latin typeface="Cambria Math" panose="020405030504060302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6" name="矩形 85">
            <a:extLst>
              <a:ext uri="{FF2B5EF4-FFF2-40B4-BE49-F238E27FC236}">
                <a16:creationId xmlns:a16="http://schemas.microsoft.com/office/drawing/2014/main" id="{899619F0-9493-FF4C-91A8-AF20088A5C7F}"/>
              </a:ext>
            </a:extLst>
          </p:cNvPr>
          <p:cNvSpPr/>
          <p:nvPr/>
        </p:nvSpPr>
        <p:spPr>
          <a:xfrm>
            <a:off x="8083583" y="3942980"/>
            <a:ext cx="4459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DengXian" panose="02010600030101010101" pitchFamily="2" charset="-122"/>
              </a:rPr>
              <a:t>③</a:t>
            </a:r>
            <a:r>
              <a:rPr lang="zh-CN" altLang="zh-CN" sz="1600" dirty="0"/>
              <a:t> </a:t>
            </a:r>
            <a:endParaRPr lang="zh-CN" altLang="en-US" sz="1600" dirty="0"/>
          </a:p>
        </p:txBody>
      </p:sp>
      <p:sp>
        <p:nvSpPr>
          <p:cNvPr id="87" name="矩形 86">
            <a:extLst>
              <a:ext uri="{FF2B5EF4-FFF2-40B4-BE49-F238E27FC236}">
                <a16:creationId xmlns:a16="http://schemas.microsoft.com/office/drawing/2014/main" id="{84B4D0EA-519C-4A4F-A73A-9E0A4CF84849}"/>
              </a:ext>
            </a:extLst>
          </p:cNvPr>
          <p:cNvSpPr/>
          <p:nvPr/>
        </p:nvSpPr>
        <p:spPr>
          <a:xfrm>
            <a:off x="7044801" y="3607087"/>
            <a:ext cx="3408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DengXian" panose="02010600030101010101" pitchFamily="2" charset="-122"/>
              </a:rPr>
              <a:t>②</a:t>
            </a:r>
            <a:endParaRPr lang="zh-CN" altLang="en-US" sz="1600" dirty="0"/>
          </a:p>
        </p:txBody>
      </p:sp>
      <p:sp>
        <p:nvSpPr>
          <p:cNvPr id="88" name="矩形 87">
            <a:extLst>
              <a:ext uri="{FF2B5EF4-FFF2-40B4-BE49-F238E27FC236}">
                <a16:creationId xmlns:a16="http://schemas.microsoft.com/office/drawing/2014/main" id="{28D8B03D-970E-5744-9767-452F4FE6BD93}"/>
              </a:ext>
            </a:extLst>
          </p:cNvPr>
          <p:cNvSpPr/>
          <p:nvPr/>
        </p:nvSpPr>
        <p:spPr>
          <a:xfrm>
            <a:off x="8014544" y="3473061"/>
            <a:ext cx="4459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④</a:t>
            </a:r>
            <a:r>
              <a:rPr lang="zh-CN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矩形 88">
            <a:extLst>
              <a:ext uri="{FF2B5EF4-FFF2-40B4-BE49-F238E27FC236}">
                <a16:creationId xmlns:a16="http://schemas.microsoft.com/office/drawing/2014/main" id="{004A6419-C683-2143-B92E-45D2D274CB23}"/>
              </a:ext>
            </a:extLst>
          </p:cNvPr>
          <p:cNvSpPr/>
          <p:nvPr/>
        </p:nvSpPr>
        <p:spPr>
          <a:xfrm>
            <a:off x="8014544" y="4281687"/>
            <a:ext cx="4459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DengXian" panose="02010600030101010101" pitchFamily="2" charset="-122"/>
              </a:rPr>
              <a:t>⑤</a:t>
            </a:r>
            <a:r>
              <a:rPr lang="zh-CN" altLang="zh-CN" sz="1600" dirty="0"/>
              <a:t> </a:t>
            </a:r>
            <a:endParaRPr lang="zh-CN" altLang="en-US" sz="1600" dirty="0"/>
          </a:p>
        </p:txBody>
      </p:sp>
      <p:sp>
        <p:nvSpPr>
          <p:cNvPr id="90" name="矩形 89">
            <a:extLst>
              <a:ext uri="{FF2B5EF4-FFF2-40B4-BE49-F238E27FC236}">
                <a16:creationId xmlns:a16="http://schemas.microsoft.com/office/drawing/2014/main" id="{13D23BAF-4634-C54C-9856-8C5DB35B45EA}"/>
              </a:ext>
            </a:extLst>
          </p:cNvPr>
          <p:cNvSpPr/>
          <p:nvPr/>
        </p:nvSpPr>
        <p:spPr>
          <a:xfrm>
            <a:off x="9096471" y="3358173"/>
            <a:ext cx="4459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DengXian" panose="02010600030101010101" pitchFamily="2" charset="-122"/>
              </a:rPr>
              <a:t>⑥</a:t>
            </a:r>
            <a:r>
              <a:rPr lang="zh-CN" altLang="zh-CN" sz="1600" dirty="0"/>
              <a:t> </a:t>
            </a:r>
            <a:endParaRPr lang="zh-CN" altLang="en-US" sz="1600" dirty="0"/>
          </a:p>
        </p:txBody>
      </p:sp>
      <p:sp>
        <p:nvSpPr>
          <p:cNvPr id="91" name="矩形 90">
            <a:extLst>
              <a:ext uri="{FF2B5EF4-FFF2-40B4-BE49-F238E27FC236}">
                <a16:creationId xmlns:a16="http://schemas.microsoft.com/office/drawing/2014/main" id="{04549BBD-B4FC-DB4C-9BA0-43A9A157CE77}"/>
              </a:ext>
            </a:extLst>
          </p:cNvPr>
          <p:cNvSpPr/>
          <p:nvPr/>
        </p:nvSpPr>
        <p:spPr>
          <a:xfrm>
            <a:off x="9092089" y="3748669"/>
            <a:ext cx="4459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DengXian" panose="02010600030101010101" pitchFamily="2" charset="-122"/>
              </a:rPr>
              <a:t>⑦</a:t>
            </a:r>
            <a:r>
              <a:rPr lang="zh-CN" altLang="zh-CN" sz="1600" dirty="0"/>
              <a:t> </a:t>
            </a:r>
            <a:endParaRPr lang="zh-CN" altLang="en-US" sz="1600" dirty="0"/>
          </a:p>
        </p:txBody>
      </p:sp>
      <p:sp>
        <p:nvSpPr>
          <p:cNvPr id="92" name="矩形 91">
            <a:extLst>
              <a:ext uri="{FF2B5EF4-FFF2-40B4-BE49-F238E27FC236}">
                <a16:creationId xmlns:a16="http://schemas.microsoft.com/office/drawing/2014/main" id="{E5D98FA4-CAD8-124C-8066-643372FE9285}"/>
              </a:ext>
            </a:extLst>
          </p:cNvPr>
          <p:cNvSpPr/>
          <p:nvPr/>
        </p:nvSpPr>
        <p:spPr>
          <a:xfrm>
            <a:off x="8295676" y="3821699"/>
            <a:ext cx="4363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⑧</a:t>
            </a:r>
            <a:r>
              <a:rPr lang="zh-CN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3" name="矩形 92">
            <a:extLst>
              <a:ext uri="{FF2B5EF4-FFF2-40B4-BE49-F238E27FC236}">
                <a16:creationId xmlns:a16="http://schemas.microsoft.com/office/drawing/2014/main" id="{D7289616-3704-544E-AFE7-FA4977BC7A76}"/>
              </a:ext>
            </a:extLst>
          </p:cNvPr>
          <p:cNvSpPr/>
          <p:nvPr/>
        </p:nvSpPr>
        <p:spPr>
          <a:xfrm>
            <a:off x="8558774" y="2890386"/>
            <a:ext cx="4459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DengXian" panose="02010600030101010101" pitchFamily="2" charset="-122"/>
              </a:rPr>
              <a:t>⑨</a:t>
            </a:r>
            <a:r>
              <a:rPr lang="zh-CN" altLang="zh-CN" sz="1600" dirty="0"/>
              <a:t> </a:t>
            </a:r>
            <a:endParaRPr lang="zh-CN" altLang="en-US" sz="1600" dirty="0"/>
          </a:p>
        </p:txBody>
      </p:sp>
      <p:sp>
        <p:nvSpPr>
          <p:cNvPr id="94" name="矩形 93">
            <a:extLst>
              <a:ext uri="{FF2B5EF4-FFF2-40B4-BE49-F238E27FC236}">
                <a16:creationId xmlns:a16="http://schemas.microsoft.com/office/drawing/2014/main" id="{0EDA11BB-2F84-6247-AFAD-6B35653ADBB9}"/>
              </a:ext>
            </a:extLst>
          </p:cNvPr>
          <p:cNvSpPr/>
          <p:nvPr/>
        </p:nvSpPr>
        <p:spPr>
          <a:xfrm>
            <a:off x="8255021" y="3269765"/>
            <a:ext cx="4459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DengXian" panose="02010600030101010101" pitchFamily="2" charset="-122"/>
              </a:rPr>
              <a:t>⑩</a:t>
            </a:r>
            <a:r>
              <a:rPr lang="zh-CN" altLang="zh-CN" sz="1600" dirty="0"/>
              <a:t> </a:t>
            </a:r>
            <a:endParaRPr lang="zh-CN" altLang="en-US" sz="1600" dirty="0"/>
          </a:p>
        </p:txBody>
      </p:sp>
      <p:sp>
        <p:nvSpPr>
          <p:cNvPr id="95" name="矩形 94">
            <a:extLst>
              <a:ext uri="{FF2B5EF4-FFF2-40B4-BE49-F238E27FC236}">
                <a16:creationId xmlns:a16="http://schemas.microsoft.com/office/drawing/2014/main" id="{8C435339-3281-BB4E-92EE-E55218E93187}"/>
              </a:ext>
            </a:extLst>
          </p:cNvPr>
          <p:cNvSpPr/>
          <p:nvPr/>
        </p:nvSpPr>
        <p:spPr>
          <a:xfrm>
            <a:off x="7056213" y="4018686"/>
            <a:ext cx="4459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MS Gothic" panose="020B0609070205080204" pitchFamily="49" charset="-128"/>
              </a:rPr>
              <a:t>⑪</a:t>
            </a:r>
            <a:r>
              <a:rPr lang="zh-CN" altLang="zh-CN" sz="1600" dirty="0"/>
              <a:t> </a:t>
            </a:r>
            <a:endParaRPr lang="zh-CN" altLang="en-US" sz="1600" dirty="0"/>
          </a:p>
        </p:txBody>
      </p:sp>
      <p:sp>
        <p:nvSpPr>
          <p:cNvPr id="96" name="矩形 95">
            <a:extLst>
              <a:ext uri="{FF2B5EF4-FFF2-40B4-BE49-F238E27FC236}">
                <a16:creationId xmlns:a16="http://schemas.microsoft.com/office/drawing/2014/main" id="{8667071E-4125-5C40-BF34-7EE53CCB56BB}"/>
              </a:ext>
            </a:extLst>
          </p:cNvPr>
          <p:cNvSpPr/>
          <p:nvPr/>
        </p:nvSpPr>
        <p:spPr>
          <a:xfrm>
            <a:off x="5851125" y="4038016"/>
            <a:ext cx="5437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1600" dirty="0">
                <a:ea typeface="DengXia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latin typeface="Cambria Math" panose="02040503050406030204" pitchFamily="18" charset="0"/>
                <a:ea typeface="DengXian" panose="02010600030101010101" pitchFamily="2" charset="-122"/>
                <a:cs typeface="Cambria Math" panose="02040503050406030204" pitchFamily="18" charset="0"/>
              </a:rPr>
              <a:t>⑫</a:t>
            </a:r>
            <a:r>
              <a:rPr lang="zh-CN" altLang="zh-CN" sz="1600" dirty="0"/>
              <a:t> </a:t>
            </a:r>
            <a:endParaRPr lang="zh-CN" alt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圆角矩形标注 96">
                <a:extLst>
                  <a:ext uri="{FF2B5EF4-FFF2-40B4-BE49-F238E27FC236}">
                    <a16:creationId xmlns:a16="http://schemas.microsoft.com/office/drawing/2014/main" id="{371D80E5-BB91-2541-8269-696385B7FFCF}"/>
                  </a:ext>
                </a:extLst>
              </p:cNvPr>
              <p:cNvSpPr/>
              <p:nvPr/>
            </p:nvSpPr>
            <p:spPr>
              <a:xfrm>
                <a:off x="4864015" y="5086554"/>
                <a:ext cx="3948183" cy="1343949"/>
              </a:xfrm>
              <a:prstGeom prst="wedgeRoundRectCallout">
                <a:avLst>
                  <a:gd name="adj1" fmla="val 45437"/>
                  <a:gd name="adj2" fmla="val -75265"/>
                  <a:gd name="adj3" fmla="val 16667"/>
                </a:avLst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sz="2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Call path of microservice c: </a:t>
                </a:r>
                <a:r>
                  <a:rPr lang="en-US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:r>
                  <a:rPr lang="en-US" altLang="zh-CN" sz="24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start</a:t>
                </a:r>
                <a14:m>
                  <m:oMath xmlns:m="http://schemas.openxmlformats.org/officeDocument/2006/math">
                    <m:r>
                      <a:rPr lang="zh-Hans" alt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→</m:t>
                    </m:r>
                  </m:oMath>
                </a14:m>
                <a:r>
                  <a:rPr lang="en-US" altLang="zh-CN" sz="24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a, a</a:t>
                </a:r>
                <a14:m>
                  <m:oMath xmlns:m="http://schemas.openxmlformats.org/officeDocument/2006/math">
                    <m:r>
                      <a:rPr lang="zh-Hans" alt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→</m:t>
                    </m:r>
                  </m:oMath>
                </a14:m>
                <a:r>
                  <a:rPr lang="en-US" altLang="zh-CN" sz="24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b, b</a:t>
                </a:r>
                <a14:m>
                  <m:oMath xmlns:m="http://schemas.openxmlformats.org/officeDocument/2006/math">
                    <m:r>
                      <a:rPr lang="zh-Hans" alt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→</m:t>
                    </m:r>
                  </m:oMath>
                </a14:m>
                <a:r>
                  <a:rPr lang="en-US" altLang="zh-CN" sz="24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  <a:r>
                  <a:rPr lang="en-US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  <a:r>
                  <a:rPr kumimoji="1" lang="en-US" altLang="zh-CN" sz="2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kumimoji="1" lang="zh-CN" altLang="en-US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7" name="圆角矩形标注 96">
                <a:extLst>
                  <a:ext uri="{FF2B5EF4-FFF2-40B4-BE49-F238E27FC236}">
                    <a16:creationId xmlns:a16="http://schemas.microsoft.com/office/drawing/2014/main" id="{371D80E5-BB91-2541-8269-696385B7FF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4015" y="5086554"/>
                <a:ext cx="3948183" cy="1343949"/>
              </a:xfrm>
              <a:prstGeom prst="wedgeRoundRectCallout">
                <a:avLst>
                  <a:gd name="adj1" fmla="val 45437"/>
                  <a:gd name="adj2" fmla="val -75265"/>
                  <a:gd name="adj3" fmla="val 16667"/>
                </a:avLst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9" name="图片 98">
            <a:extLst>
              <a:ext uri="{FF2B5EF4-FFF2-40B4-BE49-F238E27FC236}">
                <a16:creationId xmlns:a16="http://schemas.microsoft.com/office/drawing/2014/main" id="{795FC18D-2622-3748-BDA6-30978E9410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3572" y="3015096"/>
            <a:ext cx="2898823" cy="2053090"/>
          </a:xfrm>
          <a:prstGeom prst="rect">
            <a:avLst/>
          </a:prstGeom>
        </p:spPr>
      </p:pic>
      <p:sp>
        <p:nvSpPr>
          <p:cNvPr id="12" name="右箭头 11">
            <a:extLst>
              <a:ext uri="{FF2B5EF4-FFF2-40B4-BE49-F238E27FC236}">
                <a16:creationId xmlns:a16="http://schemas.microsoft.com/office/drawing/2014/main" id="{CDD6C81D-2566-8843-ABB7-DF997B0C13C8}"/>
              </a:ext>
            </a:extLst>
          </p:cNvPr>
          <p:cNvSpPr/>
          <p:nvPr/>
        </p:nvSpPr>
        <p:spPr>
          <a:xfrm>
            <a:off x="4411400" y="3714513"/>
            <a:ext cx="417095" cy="639349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34256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D6803-4909-D74C-9AE4-BC035C7CE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Trace anomaly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2375A60-51E1-9D46-8D2A-2B2E8EB33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9621" y="6484224"/>
            <a:ext cx="2743200" cy="365125"/>
          </a:xfrm>
        </p:spPr>
        <p:txBody>
          <a:bodyPr/>
          <a:lstStyle/>
          <a:p>
            <a:fld id="{AD69D6CD-B976-DA4A-B164-30E4D1CDE738}" type="slidenum">
              <a:rPr kumimoji="1" lang="zh-CN" altLang="en-US" smtClean="0"/>
              <a:t>13</a:t>
            </a:fld>
            <a:endParaRPr kumimoji="1" lang="zh-CN" altLang="en-US"/>
          </a:p>
        </p:txBody>
      </p:sp>
      <p:sp>
        <p:nvSpPr>
          <p:cNvPr id="55" name="圆角矩形 54">
            <a:extLst>
              <a:ext uri="{FF2B5EF4-FFF2-40B4-BE49-F238E27FC236}">
                <a16:creationId xmlns:a16="http://schemas.microsoft.com/office/drawing/2014/main" id="{BE9F2807-02E9-A84E-A27D-7B0157DDD25B}"/>
              </a:ext>
            </a:extLst>
          </p:cNvPr>
          <p:cNvSpPr/>
          <p:nvPr/>
        </p:nvSpPr>
        <p:spPr>
          <a:xfrm>
            <a:off x="6548900" y="3707660"/>
            <a:ext cx="370990" cy="5647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 kumimoji="1" lang="zh-CN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图片 55">
            <a:extLst>
              <a:ext uri="{FF2B5EF4-FFF2-40B4-BE49-F238E27FC236}">
                <a16:creationId xmlns:a16="http://schemas.microsoft.com/office/drawing/2014/main" id="{F15B8B8A-9127-AA4D-9F89-1D94C26FF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2840" y="3664680"/>
            <a:ext cx="650677" cy="650677"/>
          </a:xfrm>
          <a:prstGeom prst="rect">
            <a:avLst/>
          </a:prstGeom>
        </p:spPr>
      </p:pic>
      <p:cxnSp>
        <p:nvCxnSpPr>
          <p:cNvPr id="57" name="直线箭头连接符 56">
            <a:extLst>
              <a:ext uri="{FF2B5EF4-FFF2-40B4-BE49-F238E27FC236}">
                <a16:creationId xmlns:a16="http://schemas.microsoft.com/office/drawing/2014/main" id="{2E912946-8728-144F-8252-6419A899C8C9}"/>
              </a:ext>
            </a:extLst>
          </p:cNvPr>
          <p:cNvCxnSpPr>
            <a:cxnSpLocks/>
          </p:cNvCxnSpPr>
          <p:nvPr/>
        </p:nvCxnSpPr>
        <p:spPr>
          <a:xfrm>
            <a:off x="5638153" y="3912887"/>
            <a:ext cx="88217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圆角矩形 57">
            <a:extLst>
              <a:ext uri="{FF2B5EF4-FFF2-40B4-BE49-F238E27FC236}">
                <a16:creationId xmlns:a16="http://schemas.microsoft.com/office/drawing/2014/main" id="{58517CF7-DED2-6947-BAA9-E1BA3B03C67D}"/>
              </a:ext>
            </a:extLst>
          </p:cNvPr>
          <p:cNvSpPr/>
          <p:nvPr/>
        </p:nvSpPr>
        <p:spPr>
          <a:xfrm>
            <a:off x="7597167" y="3707660"/>
            <a:ext cx="370990" cy="5647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kumimoji="1" lang="zh-CN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9" name="直线箭头连接符 58">
            <a:extLst>
              <a:ext uri="{FF2B5EF4-FFF2-40B4-BE49-F238E27FC236}">
                <a16:creationId xmlns:a16="http://schemas.microsoft.com/office/drawing/2014/main" id="{661634C4-C3FA-8A40-A25B-ABB2CDF2E20D}"/>
              </a:ext>
            </a:extLst>
          </p:cNvPr>
          <p:cNvCxnSpPr>
            <a:cxnSpLocks/>
          </p:cNvCxnSpPr>
          <p:nvPr/>
        </p:nvCxnSpPr>
        <p:spPr>
          <a:xfrm flipV="1">
            <a:off x="6919890" y="4027189"/>
            <a:ext cx="687640" cy="1"/>
          </a:xfrm>
          <a:prstGeom prst="straightConnector1">
            <a:avLst/>
          </a:prstGeom>
          <a:ln>
            <a:prstDash val="dash"/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圆角矩形 59">
            <a:extLst>
              <a:ext uri="{FF2B5EF4-FFF2-40B4-BE49-F238E27FC236}">
                <a16:creationId xmlns:a16="http://schemas.microsoft.com/office/drawing/2014/main" id="{5F85F740-BB64-CC47-A2D0-24BF4D2BBF67}"/>
              </a:ext>
            </a:extLst>
          </p:cNvPr>
          <p:cNvSpPr/>
          <p:nvPr/>
        </p:nvSpPr>
        <p:spPr>
          <a:xfrm>
            <a:off x="8596257" y="4181214"/>
            <a:ext cx="370990" cy="5647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endParaRPr kumimoji="1" lang="zh-CN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1" name="直线箭头连接符 60">
            <a:extLst>
              <a:ext uri="{FF2B5EF4-FFF2-40B4-BE49-F238E27FC236}">
                <a16:creationId xmlns:a16="http://schemas.microsoft.com/office/drawing/2014/main" id="{0B550FB7-08AC-7E4E-8704-3EC3A335DFD4}"/>
              </a:ext>
            </a:extLst>
          </p:cNvPr>
          <p:cNvCxnSpPr>
            <a:cxnSpLocks/>
          </p:cNvCxnSpPr>
          <p:nvPr/>
        </p:nvCxnSpPr>
        <p:spPr>
          <a:xfrm>
            <a:off x="7968157" y="4175263"/>
            <a:ext cx="628100" cy="345463"/>
          </a:xfrm>
          <a:prstGeom prst="straightConnector1">
            <a:avLst/>
          </a:prstGeom>
          <a:ln>
            <a:prstDash val="dash"/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圆角矩形 61">
            <a:extLst>
              <a:ext uri="{FF2B5EF4-FFF2-40B4-BE49-F238E27FC236}">
                <a16:creationId xmlns:a16="http://schemas.microsoft.com/office/drawing/2014/main" id="{9C09DAE7-3ED8-7243-8967-F5CB6FB16C2B}"/>
              </a:ext>
            </a:extLst>
          </p:cNvPr>
          <p:cNvSpPr/>
          <p:nvPr/>
        </p:nvSpPr>
        <p:spPr>
          <a:xfrm>
            <a:off x="8596257" y="3482452"/>
            <a:ext cx="370990" cy="5647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endParaRPr kumimoji="1" lang="zh-CN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3" name="直线箭头连接符 62">
            <a:extLst>
              <a:ext uri="{FF2B5EF4-FFF2-40B4-BE49-F238E27FC236}">
                <a16:creationId xmlns:a16="http://schemas.microsoft.com/office/drawing/2014/main" id="{916CF1B7-28E4-3041-81AA-A76922BE21FF}"/>
              </a:ext>
            </a:extLst>
          </p:cNvPr>
          <p:cNvCxnSpPr>
            <a:cxnSpLocks/>
            <a:stCxn id="58" idx="3"/>
          </p:cNvCxnSpPr>
          <p:nvPr/>
        </p:nvCxnSpPr>
        <p:spPr>
          <a:xfrm flipV="1">
            <a:off x="7968157" y="3836686"/>
            <a:ext cx="628100" cy="153334"/>
          </a:xfrm>
          <a:prstGeom prst="straightConnector1">
            <a:avLst/>
          </a:prstGeom>
          <a:ln>
            <a:prstDash val="dash"/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4" name="圆角矩形 63">
            <a:extLst>
              <a:ext uri="{FF2B5EF4-FFF2-40B4-BE49-F238E27FC236}">
                <a16:creationId xmlns:a16="http://schemas.microsoft.com/office/drawing/2014/main" id="{EE6F23D8-F962-8D46-A5B4-9DDE8818CBDC}"/>
              </a:ext>
            </a:extLst>
          </p:cNvPr>
          <p:cNvSpPr/>
          <p:nvPr/>
        </p:nvSpPr>
        <p:spPr>
          <a:xfrm>
            <a:off x="9538045" y="3487117"/>
            <a:ext cx="370990" cy="5647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kumimoji="1" lang="zh-CN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5" name="直线箭头连接符 64">
            <a:extLst>
              <a:ext uri="{FF2B5EF4-FFF2-40B4-BE49-F238E27FC236}">
                <a16:creationId xmlns:a16="http://schemas.microsoft.com/office/drawing/2014/main" id="{3137C1C1-32E4-084C-A2FA-178B11B2F42C}"/>
              </a:ext>
            </a:extLst>
          </p:cNvPr>
          <p:cNvCxnSpPr>
            <a:cxnSpLocks/>
          </p:cNvCxnSpPr>
          <p:nvPr/>
        </p:nvCxnSpPr>
        <p:spPr>
          <a:xfrm>
            <a:off x="8967247" y="3778602"/>
            <a:ext cx="585080" cy="934"/>
          </a:xfrm>
          <a:prstGeom prst="straightConnector1">
            <a:avLst/>
          </a:prstGeom>
          <a:ln>
            <a:prstDash val="dash"/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直线箭头连接符 65">
            <a:extLst>
              <a:ext uri="{FF2B5EF4-FFF2-40B4-BE49-F238E27FC236}">
                <a16:creationId xmlns:a16="http://schemas.microsoft.com/office/drawing/2014/main" id="{33AC99B0-F4C5-0048-A6BB-C307161E56F5}"/>
              </a:ext>
            </a:extLst>
          </p:cNvPr>
          <p:cNvCxnSpPr>
            <a:cxnSpLocks/>
          </p:cNvCxnSpPr>
          <p:nvPr/>
        </p:nvCxnSpPr>
        <p:spPr>
          <a:xfrm flipH="1" flipV="1">
            <a:off x="8967247" y="3650510"/>
            <a:ext cx="570798" cy="4665"/>
          </a:xfrm>
          <a:prstGeom prst="straightConnector1">
            <a:avLst/>
          </a:prstGeom>
          <a:ln>
            <a:prstDash val="solid"/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直线箭头连接符 66">
            <a:extLst>
              <a:ext uri="{FF2B5EF4-FFF2-40B4-BE49-F238E27FC236}">
                <a16:creationId xmlns:a16="http://schemas.microsoft.com/office/drawing/2014/main" id="{1E9DAD88-B4EF-5E47-8C3C-D3F2FB5CA11F}"/>
              </a:ext>
            </a:extLst>
          </p:cNvPr>
          <p:cNvCxnSpPr>
            <a:cxnSpLocks/>
          </p:cNvCxnSpPr>
          <p:nvPr/>
        </p:nvCxnSpPr>
        <p:spPr>
          <a:xfrm flipH="1">
            <a:off x="7968233" y="3693372"/>
            <a:ext cx="599448" cy="156668"/>
          </a:xfrm>
          <a:prstGeom prst="straightConnector1">
            <a:avLst/>
          </a:prstGeom>
          <a:ln>
            <a:prstDash val="solid"/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直线箭头连接符 67">
            <a:extLst>
              <a:ext uri="{FF2B5EF4-FFF2-40B4-BE49-F238E27FC236}">
                <a16:creationId xmlns:a16="http://schemas.microsoft.com/office/drawing/2014/main" id="{098FE57E-69B0-574E-B463-FADE5CC1377C}"/>
              </a:ext>
            </a:extLst>
          </p:cNvPr>
          <p:cNvCxnSpPr>
            <a:cxnSpLocks/>
          </p:cNvCxnSpPr>
          <p:nvPr/>
        </p:nvCxnSpPr>
        <p:spPr>
          <a:xfrm flipH="1" flipV="1">
            <a:off x="7968157" y="4075748"/>
            <a:ext cx="606277" cy="300822"/>
          </a:xfrm>
          <a:prstGeom prst="straightConnector1">
            <a:avLst/>
          </a:prstGeom>
          <a:ln>
            <a:prstDash val="solid"/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直线箭头连接符 68">
            <a:extLst>
              <a:ext uri="{FF2B5EF4-FFF2-40B4-BE49-F238E27FC236}">
                <a16:creationId xmlns:a16="http://schemas.microsoft.com/office/drawing/2014/main" id="{644A0607-E262-5D43-8935-BAB79F8B8061}"/>
              </a:ext>
            </a:extLst>
          </p:cNvPr>
          <p:cNvCxnSpPr>
            <a:cxnSpLocks/>
          </p:cNvCxnSpPr>
          <p:nvPr/>
        </p:nvCxnSpPr>
        <p:spPr>
          <a:xfrm flipH="1" flipV="1">
            <a:off x="6898025" y="3905906"/>
            <a:ext cx="670490" cy="1286"/>
          </a:xfrm>
          <a:prstGeom prst="straightConnector1">
            <a:avLst/>
          </a:prstGeom>
          <a:ln>
            <a:prstDash val="solid"/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肘形连接符 81">
            <a:extLst>
              <a:ext uri="{FF2B5EF4-FFF2-40B4-BE49-F238E27FC236}">
                <a16:creationId xmlns:a16="http://schemas.microsoft.com/office/drawing/2014/main" id="{9937081F-FD87-F54D-9377-2C0B57DBFFBD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8651254" y="2661388"/>
            <a:ext cx="220543" cy="1872000"/>
          </a:xfrm>
          <a:prstGeom prst="bentConnector3">
            <a:avLst>
              <a:gd name="adj1" fmla="val -84218"/>
            </a:avLst>
          </a:prstGeom>
          <a:ln w="6350">
            <a:prstDash val="dash"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肘形连接符 82">
            <a:extLst>
              <a:ext uri="{FF2B5EF4-FFF2-40B4-BE49-F238E27FC236}">
                <a16:creationId xmlns:a16="http://schemas.microsoft.com/office/drawing/2014/main" id="{1E08119A-D3DB-6645-A243-95238642F43E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8647376" y="2531869"/>
            <a:ext cx="220543" cy="2124000"/>
          </a:xfrm>
          <a:prstGeom prst="bentConnector3">
            <a:avLst>
              <a:gd name="adj1" fmla="val -136045"/>
            </a:avLst>
          </a:prstGeom>
          <a:ln w="6350">
            <a:prstDash val="solid"/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直线箭头连接符 83">
            <a:extLst>
              <a:ext uri="{FF2B5EF4-FFF2-40B4-BE49-F238E27FC236}">
                <a16:creationId xmlns:a16="http://schemas.microsoft.com/office/drawing/2014/main" id="{A2B583D9-8E8A-E043-A9C6-8B35445D6FCE}"/>
              </a:ext>
            </a:extLst>
          </p:cNvPr>
          <p:cNvCxnSpPr>
            <a:cxnSpLocks/>
          </p:cNvCxnSpPr>
          <p:nvPr/>
        </p:nvCxnSpPr>
        <p:spPr>
          <a:xfrm>
            <a:off x="5664862" y="4051835"/>
            <a:ext cx="869131" cy="1"/>
          </a:xfrm>
          <a:prstGeom prst="straightConnector1">
            <a:avLst/>
          </a:prstGeom>
          <a:ln>
            <a:prstDash val="dash"/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5" name="矩形 84">
            <a:extLst>
              <a:ext uri="{FF2B5EF4-FFF2-40B4-BE49-F238E27FC236}">
                <a16:creationId xmlns:a16="http://schemas.microsoft.com/office/drawing/2014/main" id="{F6B0A2E1-387D-1B4F-BFEF-BADF79F878B0}"/>
              </a:ext>
            </a:extLst>
          </p:cNvPr>
          <p:cNvSpPr/>
          <p:nvPr/>
        </p:nvSpPr>
        <p:spPr>
          <a:xfrm>
            <a:off x="5903634" y="3610187"/>
            <a:ext cx="4315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1600" kern="1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①</a:t>
            </a:r>
            <a:endParaRPr lang="zh-CN" altLang="zh-CN" sz="1600" kern="100" dirty="0">
              <a:latin typeface="Cambria Math" panose="020405030504060302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6" name="矩形 85">
            <a:extLst>
              <a:ext uri="{FF2B5EF4-FFF2-40B4-BE49-F238E27FC236}">
                <a16:creationId xmlns:a16="http://schemas.microsoft.com/office/drawing/2014/main" id="{899619F0-9493-FF4C-91A8-AF20088A5C7F}"/>
              </a:ext>
            </a:extLst>
          </p:cNvPr>
          <p:cNvSpPr/>
          <p:nvPr/>
        </p:nvSpPr>
        <p:spPr>
          <a:xfrm>
            <a:off x="8083583" y="3942980"/>
            <a:ext cx="4459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DengXian" panose="02010600030101010101" pitchFamily="2" charset="-122"/>
              </a:rPr>
              <a:t>③</a:t>
            </a:r>
            <a:r>
              <a:rPr lang="zh-CN" altLang="zh-CN" sz="1600" dirty="0"/>
              <a:t> </a:t>
            </a:r>
            <a:endParaRPr lang="zh-CN" altLang="en-US" sz="1600" dirty="0"/>
          </a:p>
        </p:txBody>
      </p:sp>
      <p:sp>
        <p:nvSpPr>
          <p:cNvPr id="87" name="矩形 86">
            <a:extLst>
              <a:ext uri="{FF2B5EF4-FFF2-40B4-BE49-F238E27FC236}">
                <a16:creationId xmlns:a16="http://schemas.microsoft.com/office/drawing/2014/main" id="{84B4D0EA-519C-4A4F-A73A-9E0A4CF84849}"/>
              </a:ext>
            </a:extLst>
          </p:cNvPr>
          <p:cNvSpPr/>
          <p:nvPr/>
        </p:nvSpPr>
        <p:spPr>
          <a:xfrm>
            <a:off x="7044801" y="3608358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DengXian" panose="02010600030101010101" pitchFamily="2" charset="-122"/>
              </a:rPr>
              <a:t>②</a:t>
            </a:r>
            <a:endParaRPr lang="zh-CN" altLang="en-US" sz="1600" dirty="0"/>
          </a:p>
        </p:txBody>
      </p:sp>
      <p:sp>
        <p:nvSpPr>
          <p:cNvPr id="88" name="矩形 87">
            <a:extLst>
              <a:ext uri="{FF2B5EF4-FFF2-40B4-BE49-F238E27FC236}">
                <a16:creationId xmlns:a16="http://schemas.microsoft.com/office/drawing/2014/main" id="{28D8B03D-970E-5744-9767-452F4FE6BD93}"/>
              </a:ext>
            </a:extLst>
          </p:cNvPr>
          <p:cNvSpPr/>
          <p:nvPr/>
        </p:nvSpPr>
        <p:spPr>
          <a:xfrm>
            <a:off x="8014544" y="3473061"/>
            <a:ext cx="4459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④</a:t>
            </a:r>
            <a:r>
              <a:rPr lang="zh-CN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矩形 88">
            <a:extLst>
              <a:ext uri="{FF2B5EF4-FFF2-40B4-BE49-F238E27FC236}">
                <a16:creationId xmlns:a16="http://schemas.microsoft.com/office/drawing/2014/main" id="{004A6419-C683-2143-B92E-45D2D274CB23}"/>
              </a:ext>
            </a:extLst>
          </p:cNvPr>
          <p:cNvSpPr/>
          <p:nvPr/>
        </p:nvSpPr>
        <p:spPr>
          <a:xfrm>
            <a:off x="8014544" y="4281687"/>
            <a:ext cx="4459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DengXian" panose="02010600030101010101" pitchFamily="2" charset="-122"/>
              </a:rPr>
              <a:t>⑤</a:t>
            </a:r>
            <a:r>
              <a:rPr lang="zh-CN" altLang="zh-CN" sz="1600" dirty="0"/>
              <a:t> </a:t>
            </a:r>
            <a:endParaRPr lang="zh-CN" altLang="en-US" sz="1600" dirty="0"/>
          </a:p>
        </p:txBody>
      </p:sp>
      <p:sp>
        <p:nvSpPr>
          <p:cNvPr id="90" name="矩形 89">
            <a:extLst>
              <a:ext uri="{FF2B5EF4-FFF2-40B4-BE49-F238E27FC236}">
                <a16:creationId xmlns:a16="http://schemas.microsoft.com/office/drawing/2014/main" id="{13D23BAF-4634-C54C-9856-8C5DB35B45EA}"/>
              </a:ext>
            </a:extLst>
          </p:cNvPr>
          <p:cNvSpPr/>
          <p:nvPr/>
        </p:nvSpPr>
        <p:spPr>
          <a:xfrm>
            <a:off x="9096471" y="3358173"/>
            <a:ext cx="4459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DengXian" panose="02010600030101010101" pitchFamily="2" charset="-122"/>
              </a:rPr>
              <a:t>⑥</a:t>
            </a:r>
            <a:r>
              <a:rPr lang="zh-CN" altLang="zh-CN" sz="1600" dirty="0"/>
              <a:t> </a:t>
            </a:r>
            <a:endParaRPr lang="zh-CN" altLang="en-US" sz="1600" dirty="0"/>
          </a:p>
        </p:txBody>
      </p:sp>
      <p:sp>
        <p:nvSpPr>
          <p:cNvPr id="91" name="矩形 90">
            <a:extLst>
              <a:ext uri="{FF2B5EF4-FFF2-40B4-BE49-F238E27FC236}">
                <a16:creationId xmlns:a16="http://schemas.microsoft.com/office/drawing/2014/main" id="{04549BBD-B4FC-DB4C-9BA0-43A9A157CE77}"/>
              </a:ext>
            </a:extLst>
          </p:cNvPr>
          <p:cNvSpPr/>
          <p:nvPr/>
        </p:nvSpPr>
        <p:spPr>
          <a:xfrm>
            <a:off x="9092089" y="3748669"/>
            <a:ext cx="4459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DengXian" panose="02010600030101010101" pitchFamily="2" charset="-122"/>
              </a:rPr>
              <a:t>⑦</a:t>
            </a:r>
            <a:r>
              <a:rPr lang="zh-CN" altLang="zh-CN" sz="1600" dirty="0"/>
              <a:t> </a:t>
            </a:r>
            <a:endParaRPr lang="zh-CN" altLang="en-US" sz="1600" dirty="0"/>
          </a:p>
        </p:txBody>
      </p:sp>
      <p:sp>
        <p:nvSpPr>
          <p:cNvPr id="92" name="矩形 91">
            <a:extLst>
              <a:ext uri="{FF2B5EF4-FFF2-40B4-BE49-F238E27FC236}">
                <a16:creationId xmlns:a16="http://schemas.microsoft.com/office/drawing/2014/main" id="{E5D98FA4-CAD8-124C-8066-643372FE9285}"/>
              </a:ext>
            </a:extLst>
          </p:cNvPr>
          <p:cNvSpPr/>
          <p:nvPr/>
        </p:nvSpPr>
        <p:spPr>
          <a:xfrm>
            <a:off x="8295676" y="3821699"/>
            <a:ext cx="4363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⑧</a:t>
            </a:r>
            <a:r>
              <a:rPr lang="zh-CN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3" name="矩形 92">
            <a:extLst>
              <a:ext uri="{FF2B5EF4-FFF2-40B4-BE49-F238E27FC236}">
                <a16:creationId xmlns:a16="http://schemas.microsoft.com/office/drawing/2014/main" id="{D7289616-3704-544E-AFE7-FA4977BC7A76}"/>
              </a:ext>
            </a:extLst>
          </p:cNvPr>
          <p:cNvSpPr/>
          <p:nvPr/>
        </p:nvSpPr>
        <p:spPr>
          <a:xfrm>
            <a:off x="8558774" y="2890386"/>
            <a:ext cx="4459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DengXian" panose="02010600030101010101" pitchFamily="2" charset="-122"/>
              </a:rPr>
              <a:t>⑨</a:t>
            </a:r>
            <a:r>
              <a:rPr lang="zh-CN" altLang="zh-CN" sz="1600" dirty="0"/>
              <a:t> </a:t>
            </a:r>
            <a:endParaRPr lang="zh-CN" altLang="en-US" sz="1600" dirty="0"/>
          </a:p>
        </p:txBody>
      </p:sp>
      <p:sp>
        <p:nvSpPr>
          <p:cNvPr id="94" name="矩形 93">
            <a:extLst>
              <a:ext uri="{FF2B5EF4-FFF2-40B4-BE49-F238E27FC236}">
                <a16:creationId xmlns:a16="http://schemas.microsoft.com/office/drawing/2014/main" id="{0EDA11BB-2F84-6247-AFAD-6B35653ADBB9}"/>
              </a:ext>
            </a:extLst>
          </p:cNvPr>
          <p:cNvSpPr/>
          <p:nvPr/>
        </p:nvSpPr>
        <p:spPr>
          <a:xfrm>
            <a:off x="8255021" y="3269765"/>
            <a:ext cx="4459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DengXian" panose="02010600030101010101" pitchFamily="2" charset="-122"/>
              </a:rPr>
              <a:t>⑩</a:t>
            </a:r>
            <a:r>
              <a:rPr lang="zh-CN" altLang="zh-CN" sz="1600" dirty="0"/>
              <a:t> </a:t>
            </a:r>
            <a:endParaRPr lang="zh-CN" altLang="en-US" sz="1600" dirty="0"/>
          </a:p>
        </p:txBody>
      </p:sp>
      <p:sp>
        <p:nvSpPr>
          <p:cNvPr id="95" name="矩形 94">
            <a:extLst>
              <a:ext uri="{FF2B5EF4-FFF2-40B4-BE49-F238E27FC236}">
                <a16:creationId xmlns:a16="http://schemas.microsoft.com/office/drawing/2014/main" id="{8C435339-3281-BB4E-92EE-E55218E93187}"/>
              </a:ext>
            </a:extLst>
          </p:cNvPr>
          <p:cNvSpPr/>
          <p:nvPr/>
        </p:nvSpPr>
        <p:spPr>
          <a:xfrm>
            <a:off x="7056213" y="4018686"/>
            <a:ext cx="4459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MS Gothic" panose="020B0609070205080204" pitchFamily="49" charset="-128"/>
              </a:rPr>
              <a:t>⑪</a:t>
            </a:r>
            <a:r>
              <a:rPr lang="zh-CN" altLang="zh-CN" sz="1600" dirty="0"/>
              <a:t> </a:t>
            </a:r>
            <a:endParaRPr lang="zh-CN" altLang="en-US" sz="1600" dirty="0"/>
          </a:p>
        </p:txBody>
      </p:sp>
      <p:sp>
        <p:nvSpPr>
          <p:cNvPr id="96" name="矩形 95">
            <a:extLst>
              <a:ext uri="{FF2B5EF4-FFF2-40B4-BE49-F238E27FC236}">
                <a16:creationId xmlns:a16="http://schemas.microsoft.com/office/drawing/2014/main" id="{8667071E-4125-5C40-BF34-7EE53CCB56BB}"/>
              </a:ext>
            </a:extLst>
          </p:cNvPr>
          <p:cNvSpPr/>
          <p:nvPr/>
        </p:nvSpPr>
        <p:spPr>
          <a:xfrm>
            <a:off x="5851125" y="4038016"/>
            <a:ext cx="5437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1600" dirty="0">
                <a:ea typeface="DengXia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latin typeface="Cambria Math" panose="02040503050406030204" pitchFamily="18" charset="0"/>
                <a:ea typeface="DengXian" panose="02010600030101010101" pitchFamily="2" charset="-122"/>
                <a:cs typeface="Cambria Math" panose="02040503050406030204" pitchFamily="18" charset="0"/>
              </a:rPr>
              <a:t>⑫</a:t>
            </a:r>
            <a:r>
              <a:rPr lang="zh-CN" altLang="zh-CN" sz="1600" dirty="0"/>
              <a:t> </a:t>
            </a:r>
            <a:endParaRPr lang="zh-CN" altLang="en-US" sz="1600" dirty="0"/>
          </a:p>
        </p:txBody>
      </p:sp>
      <p:sp>
        <p:nvSpPr>
          <p:cNvPr id="97" name="圆角矩形标注 96">
            <a:extLst>
              <a:ext uri="{FF2B5EF4-FFF2-40B4-BE49-F238E27FC236}">
                <a16:creationId xmlns:a16="http://schemas.microsoft.com/office/drawing/2014/main" id="{371D80E5-BB91-2541-8269-696385B7FFCF}"/>
              </a:ext>
            </a:extLst>
          </p:cNvPr>
          <p:cNvSpPr/>
          <p:nvPr/>
        </p:nvSpPr>
        <p:spPr>
          <a:xfrm>
            <a:off x="5284494" y="1960347"/>
            <a:ext cx="3193505" cy="916946"/>
          </a:xfrm>
          <a:prstGeom prst="wedgeRoundRectCallout">
            <a:avLst>
              <a:gd name="adj1" fmla="val 38159"/>
              <a:gd name="adj2" fmla="val 83432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Call path anomaly, </a:t>
            </a:r>
          </a:p>
          <a:p>
            <a:pPr algn="ctr"/>
            <a:r>
              <a:rPr kumimoji="1" lang="en-US" altLang="zh-C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 call interruption</a:t>
            </a:r>
            <a:endParaRPr kumimoji="1" lang="zh-CN" alt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8" name="圆角矩形标注 97">
            <a:extLst>
              <a:ext uri="{FF2B5EF4-FFF2-40B4-BE49-F238E27FC236}">
                <a16:creationId xmlns:a16="http://schemas.microsoft.com/office/drawing/2014/main" id="{E2DD954F-E04F-ED47-9FCE-0F75BF8CA248}"/>
              </a:ext>
            </a:extLst>
          </p:cNvPr>
          <p:cNvSpPr/>
          <p:nvPr/>
        </p:nvSpPr>
        <p:spPr>
          <a:xfrm>
            <a:off x="6666077" y="5096808"/>
            <a:ext cx="3695535" cy="850711"/>
          </a:xfrm>
          <a:prstGeom prst="wedgeRoundRectCallout">
            <a:avLst>
              <a:gd name="adj1" fmla="val 6688"/>
              <a:gd name="adj2" fmla="val -88891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Response time anomaly, like too long response time</a:t>
            </a:r>
            <a:endParaRPr kumimoji="1" lang="zh-CN" alt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9" name="图片 98">
            <a:extLst>
              <a:ext uri="{FF2B5EF4-FFF2-40B4-BE49-F238E27FC236}">
                <a16:creationId xmlns:a16="http://schemas.microsoft.com/office/drawing/2014/main" id="{795FC18D-2622-3748-BDA6-30978E9410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771" y="3085712"/>
            <a:ext cx="2898823" cy="2053090"/>
          </a:xfrm>
          <a:prstGeom prst="rect">
            <a:avLst/>
          </a:prstGeom>
        </p:spPr>
      </p:pic>
      <p:sp>
        <p:nvSpPr>
          <p:cNvPr id="12" name="右箭头 11">
            <a:extLst>
              <a:ext uri="{FF2B5EF4-FFF2-40B4-BE49-F238E27FC236}">
                <a16:creationId xmlns:a16="http://schemas.microsoft.com/office/drawing/2014/main" id="{CDD6C81D-2566-8843-ABB7-DF997B0C13C8}"/>
              </a:ext>
            </a:extLst>
          </p:cNvPr>
          <p:cNvSpPr/>
          <p:nvPr/>
        </p:nvSpPr>
        <p:spPr>
          <a:xfrm>
            <a:off x="4411400" y="3714513"/>
            <a:ext cx="417095" cy="639349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944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D6803-4909-D74C-9AE4-BC035C7CE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Response time &amp; call path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2375A60-51E1-9D46-8D2A-2B2E8EB33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9621" y="6484224"/>
            <a:ext cx="2743200" cy="365125"/>
          </a:xfrm>
        </p:spPr>
        <p:txBody>
          <a:bodyPr/>
          <a:lstStyle/>
          <a:p>
            <a:fld id="{AD69D6CD-B976-DA4A-B164-30E4D1CDE738}" type="slidenum">
              <a:rPr kumimoji="1" lang="zh-CN" altLang="en-US" smtClean="0"/>
              <a:t>14</a:t>
            </a:fld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表格 18">
                <a:extLst>
                  <a:ext uri="{FF2B5EF4-FFF2-40B4-BE49-F238E27FC236}">
                    <a16:creationId xmlns:a16="http://schemas.microsoft.com/office/drawing/2014/main" id="{BBEFDDAC-4F10-FC42-B1AB-DE1A8359EBC3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999359" y="3848759"/>
              <a:ext cx="6333913" cy="243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39673">
                      <a:extLst>
                        <a:ext uri="{9D8B030D-6E8A-4147-A177-3AD203B41FA5}">
                          <a16:colId xmlns:a16="http://schemas.microsoft.com/office/drawing/2014/main" val="1162307862"/>
                        </a:ext>
                      </a:extLst>
                    </a:gridCol>
                    <a:gridCol w="3548320">
                      <a:extLst>
                        <a:ext uri="{9D8B030D-6E8A-4147-A177-3AD203B41FA5}">
                          <a16:colId xmlns:a16="http://schemas.microsoft.com/office/drawing/2014/main" val="3642219518"/>
                        </a:ext>
                      </a:extLst>
                    </a:gridCol>
                    <a:gridCol w="1645920">
                      <a:extLst>
                        <a:ext uri="{9D8B030D-6E8A-4147-A177-3AD203B41FA5}">
                          <a16:colId xmlns:a16="http://schemas.microsoft.com/office/drawing/2014/main" val="1067695046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Microservice</a:t>
                          </a:r>
                          <a:r>
                            <a:rPr lang="zh-Hans" altLang="en-US" sz="14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altLang="zh-Hans" sz="14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</a:t>
                          </a:r>
                          <a:endParaRPr lang="zh-CN" altLang="en-US" sz="14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Call path of microservice s </a:t>
                          </a:r>
                        </a:p>
                        <a:p>
                          <a:pPr algn="ctr"/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 s, call path )</a:t>
                          </a:r>
                          <a:endParaRPr lang="zh-CN" altLang="en-US" sz="14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Hans" sz="14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Response t</a:t>
                          </a:r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ime of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(s, call path)  (msec)</a:t>
                          </a:r>
                          <a:endParaRPr lang="zh-CN" altLang="en-US" sz="14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36046856"/>
                      </a:ext>
                    </a:extLst>
                  </a:tr>
                  <a:tr h="12912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kern="1200" dirty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a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5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(a,  (start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a) )</a:t>
                          </a:r>
                          <a:endParaRPr lang="zh-CN" altLang="en-US" sz="15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kern="1200" dirty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222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20245500"/>
                      </a:ext>
                    </a:extLst>
                  </a:tr>
                  <a:tr h="17738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0" kern="12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b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(b,  (start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a, a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b) )</a:t>
                          </a:r>
                          <a:endParaRPr lang="zh-CN" altLang="en-US" sz="15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b="0" kern="12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209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16397284"/>
                      </a:ext>
                    </a:extLst>
                  </a:tr>
                  <a:tr h="23834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kern="1200" dirty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c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(c,  (start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a, a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b, b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c) )</a:t>
                          </a:r>
                          <a:endParaRPr lang="zh-CN" altLang="en-US" sz="15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500" kern="1200" dirty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08123756"/>
                      </a:ext>
                    </a:extLst>
                  </a:tr>
                  <a:tr h="15960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kern="1200" dirty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d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(d, (start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a, a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b, b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c, b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d) )</a:t>
                          </a:r>
                          <a:endParaRPr lang="zh-CN" altLang="en-US" sz="15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500" kern="1200" dirty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52475890"/>
                      </a:ext>
                    </a:extLst>
                  </a:tr>
                  <a:tr h="14436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1" kern="12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1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(e,  (start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1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1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a, a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1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1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b, b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1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1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c, b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1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1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d, </a:t>
                          </a:r>
                          <a:r>
                            <a:rPr lang="en-US" altLang="zh-CN" sz="1500" b="1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1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e</a:t>
                          </a:r>
                          <a:r>
                            <a:rPr lang="en-US" altLang="zh-CN" sz="1500" b="1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)</a:t>
                          </a:r>
                          <a:r>
                            <a:rPr lang="zh-Hans" altLang="en-US" sz="1500" b="1" baseline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altLang="zh-CN" sz="1500" b="1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)</a:t>
                          </a:r>
                          <a:endParaRPr lang="zh-CN" altLang="en-US" sz="1500" b="1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1" kern="1200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28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29126560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1" kern="12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1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(e,  (start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1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1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a, a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1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1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b, b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1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1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c, b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1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1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d, d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1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1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e, </a:t>
                          </a:r>
                          <a:r>
                            <a:rPr lang="en-US" altLang="zh-CN" sz="1500" b="1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1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e</a:t>
                          </a:r>
                          <a:r>
                            <a:rPr lang="en-US" altLang="zh-CN" sz="1500" b="1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) )</a:t>
                          </a:r>
                          <a:endParaRPr lang="zh-CN" altLang="en-US" sz="1500" b="1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1" kern="1200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67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4695168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表格 18">
                <a:extLst>
                  <a:ext uri="{FF2B5EF4-FFF2-40B4-BE49-F238E27FC236}">
                    <a16:creationId xmlns:a16="http://schemas.microsoft.com/office/drawing/2014/main" id="{BBEFDDAC-4F10-FC42-B1AB-DE1A8359EBC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8277393"/>
                  </p:ext>
                </p:extLst>
              </p:nvPr>
            </p:nvGraphicFramePr>
            <p:xfrm>
              <a:off x="999359" y="3848759"/>
              <a:ext cx="6333913" cy="243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39673">
                      <a:extLst>
                        <a:ext uri="{9D8B030D-6E8A-4147-A177-3AD203B41FA5}">
                          <a16:colId xmlns:a16="http://schemas.microsoft.com/office/drawing/2014/main" val="1162307862"/>
                        </a:ext>
                      </a:extLst>
                    </a:gridCol>
                    <a:gridCol w="3548320">
                      <a:extLst>
                        <a:ext uri="{9D8B030D-6E8A-4147-A177-3AD203B41FA5}">
                          <a16:colId xmlns:a16="http://schemas.microsoft.com/office/drawing/2014/main" val="3642219518"/>
                        </a:ext>
                      </a:extLst>
                    </a:gridCol>
                    <a:gridCol w="1645920">
                      <a:extLst>
                        <a:ext uri="{9D8B030D-6E8A-4147-A177-3AD203B41FA5}">
                          <a16:colId xmlns:a16="http://schemas.microsoft.com/office/drawing/2014/main" val="1067695046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Microservice</a:t>
                          </a:r>
                          <a:r>
                            <a:rPr lang="zh-Hans" altLang="en-US" sz="14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altLang="zh-Hans" sz="14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</a:t>
                          </a:r>
                          <a:endParaRPr lang="zh-CN" altLang="en-US" sz="14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Call path of microservice s </a:t>
                          </a:r>
                        </a:p>
                        <a:p>
                          <a:pPr algn="ctr"/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 s, call path )</a:t>
                          </a:r>
                          <a:endParaRPr lang="zh-CN" altLang="en-US" sz="14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Hans" sz="14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Response t</a:t>
                          </a:r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ime of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(s, call path)  (msec)</a:t>
                          </a:r>
                          <a:endParaRPr lang="zh-CN" altLang="en-US" sz="14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36046856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kern="1200" dirty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a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2500" t="-168000" r="-46429" b="-52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kern="1200" dirty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222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20245500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0" kern="12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b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2500" t="-257692" r="-46429" b="-4038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b="0" kern="12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209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16397284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kern="1200" dirty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c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2500" t="-372000" r="-46429" b="-3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500" kern="1200" dirty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08123756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kern="1200" dirty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d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2500" t="-472000" r="-46429" b="-2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500" kern="1200" dirty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52475890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1" kern="12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2500" t="-550000" r="-46429" b="-11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1" kern="1200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28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29126560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1" kern="12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2500" t="-676000" r="-46429" b="-1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1" kern="1200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67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4695168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0" name="圆角矩形 19">
            <a:extLst>
              <a:ext uri="{FF2B5EF4-FFF2-40B4-BE49-F238E27FC236}">
                <a16:creationId xmlns:a16="http://schemas.microsoft.com/office/drawing/2014/main" id="{C50434BE-92A9-244D-A9AC-3DD2CE397731}"/>
              </a:ext>
            </a:extLst>
          </p:cNvPr>
          <p:cNvSpPr/>
          <p:nvPr/>
        </p:nvSpPr>
        <p:spPr>
          <a:xfrm>
            <a:off x="2751189" y="2536585"/>
            <a:ext cx="370990" cy="5647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2D23A8DA-ADB1-1B4D-A039-C18EC368FC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129" y="2493605"/>
            <a:ext cx="650677" cy="650677"/>
          </a:xfrm>
          <a:prstGeom prst="rect">
            <a:avLst/>
          </a:prstGeom>
        </p:spPr>
      </p:pic>
      <p:cxnSp>
        <p:nvCxnSpPr>
          <p:cNvPr id="22" name="直线箭头连接符 21">
            <a:extLst>
              <a:ext uri="{FF2B5EF4-FFF2-40B4-BE49-F238E27FC236}">
                <a16:creationId xmlns:a16="http://schemas.microsoft.com/office/drawing/2014/main" id="{8A8A0B92-29BF-6C44-82C8-48434F6890CF}"/>
              </a:ext>
            </a:extLst>
          </p:cNvPr>
          <p:cNvCxnSpPr>
            <a:cxnSpLocks/>
          </p:cNvCxnSpPr>
          <p:nvPr/>
        </p:nvCxnSpPr>
        <p:spPr>
          <a:xfrm>
            <a:off x="1840442" y="2741812"/>
            <a:ext cx="88217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圆角矩形 22">
            <a:extLst>
              <a:ext uri="{FF2B5EF4-FFF2-40B4-BE49-F238E27FC236}">
                <a16:creationId xmlns:a16="http://schemas.microsoft.com/office/drawing/2014/main" id="{0384ED79-D250-1A46-B8D5-576A17D11B81}"/>
              </a:ext>
            </a:extLst>
          </p:cNvPr>
          <p:cNvSpPr/>
          <p:nvPr/>
        </p:nvSpPr>
        <p:spPr>
          <a:xfrm>
            <a:off x="3799456" y="2536585"/>
            <a:ext cx="370990" cy="5647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直线箭头连接符 23">
            <a:extLst>
              <a:ext uri="{FF2B5EF4-FFF2-40B4-BE49-F238E27FC236}">
                <a16:creationId xmlns:a16="http://schemas.microsoft.com/office/drawing/2014/main" id="{23BE5204-829B-2C47-8693-D194BF2DA126}"/>
              </a:ext>
            </a:extLst>
          </p:cNvPr>
          <p:cNvCxnSpPr>
            <a:cxnSpLocks/>
          </p:cNvCxnSpPr>
          <p:nvPr/>
        </p:nvCxnSpPr>
        <p:spPr>
          <a:xfrm flipV="1">
            <a:off x="3122179" y="2856114"/>
            <a:ext cx="687640" cy="1"/>
          </a:xfrm>
          <a:prstGeom prst="straightConnector1">
            <a:avLst/>
          </a:prstGeom>
          <a:ln>
            <a:prstDash val="dash"/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圆角矩形 24">
            <a:extLst>
              <a:ext uri="{FF2B5EF4-FFF2-40B4-BE49-F238E27FC236}">
                <a16:creationId xmlns:a16="http://schemas.microsoft.com/office/drawing/2014/main" id="{D06C2B60-BD5F-7B43-84FE-2F613086C2F5}"/>
              </a:ext>
            </a:extLst>
          </p:cNvPr>
          <p:cNvSpPr/>
          <p:nvPr/>
        </p:nvSpPr>
        <p:spPr>
          <a:xfrm>
            <a:off x="4798546" y="3010139"/>
            <a:ext cx="370990" cy="5647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6" name="直线箭头连接符 25">
            <a:extLst>
              <a:ext uri="{FF2B5EF4-FFF2-40B4-BE49-F238E27FC236}">
                <a16:creationId xmlns:a16="http://schemas.microsoft.com/office/drawing/2014/main" id="{6F17D452-F21C-644C-979C-C6C0E7569D27}"/>
              </a:ext>
            </a:extLst>
          </p:cNvPr>
          <p:cNvCxnSpPr>
            <a:cxnSpLocks/>
          </p:cNvCxnSpPr>
          <p:nvPr/>
        </p:nvCxnSpPr>
        <p:spPr>
          <a:xfrm>
            <a:off x="4170446" y="3004188"/>
            <a:ext cx="628100" cy="345463"/>
          </a:xfrm>
          <a:prstGeom prst="straightConnector1">
            <a:avLst/>
          </a:prstGeom>
          <a:ln>
            <a:prstDash val="dash"/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圆角矩形 26">
            <a:extLst>
              <a:ext uri="{FF2B5EF4-FFF2-40B4-BE49-F238E27FC236}">
                <a16:creationId xmlns:a16="http://schemas.microsoft.com/office/drawing/2014/main" id="{ABE9D57B-16B0-9046-9971-8124D173349B}"/>
              </a:ext>
            </a:extLst>
          </p:cNvPr>
          <p:cNvSpPr/>
          <p:nvPr/>
        </p:nvSpPr>
        <p:spPr>
          <a:xfrm>
            <a:off x="4798546" y="2311377"/>
            <a:ext cx="370990" cy="5647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8" name="直线箭头连接符 27">
            <a:extLst>
              <a:ext uri="{FF2B5EF4-FFF2-40B4-BE49-F238E27FC236}">
                <a16:creationId xmlns:a16="http://schemas.microsoft.com/office/drawing/2014/main" id="{0A3452EE-1588-6144-9D8D-57DD99541B91}"/>
              </a:ext>
            </a:extLst>
          </p:cNvPr>
          <p:cNvCxnSpPr>
            <a:cxnSpLocks/>
            <a:stCxn id="23" idx="3"/>
          </p:cNvCxnSpPr>
          <p:nvPr/>
        </p:nvCxnSpPr>
        <p:spPr>
          <a:xfrm flipV="1">
            <a:off x="4170446" y="2665611"/>
            <a:ext cx="628100" cy="153334"/>
          </a:xfrm>
          <a:prstGeom prst="straightConnector1">
            <a:avLst/>
          </a:prstGeom>
          <a:ln>
            <a:prstDash val="dash"/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圆角矩形 28">
            <a:extLst>
              <a:ext uri="{FF2B5EF4-FFF2-40B4-BE49-F238E27FC236}">
                <a16:creationId xmlns:a16="http://schemas.microsoft.com/office/drawing/2014/main" id="{FF52F099-67CE-1B45-86F3-1697FEC98143}"/>
              </a:ext>
            </a:extLst>
          </p:cNvPr>
          <p:cNvSpPr/>
          <p:nvPr/>
        </p:nvSpPr>
        <p:spPr>
          <a:xfrm>
            <a:off x="5740334" y="2316042"/>
            <a:ext cx="370990" cy="5647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0" name="直线箭头连接符 29">
            <a:extLst>
              <a:ext uri="{FF2B5EF4-FFF2-40B4-BE49-F238E27FC236}">
                <a16:creationId xmlns:a16="http://schemas.microsoft.com/office/drawing/2014/main" id="{E5449414-BA42-434F-9F7D-BA09715830B6}"/>
              </a:ext>
            </a:extLst>
          </p:cNvPr>
          <p:cNvCxnSpPr>
            <a:cxnSpLocks/>
          </p:cNvCxnSpPr>
          <p:nvPr/>
        </p:nvCxnSpPr>
        <p:spPr>
          <a:xfrm>
            <a:off x="5169536" y="2607527"/>
            <a:ext cx="585080" cy="934"/>
          </a:xfrm>
          <a:prstGeom prst="straightConnector1">
            <a:avLst/>
          </a:prstGeom>
          <a:ln>
            <a:prstDash val="dash"/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直线箭头连接符 30">
            <a:extLst>
              <a:ext uri="{FF2B5EF4-FFF2-40B4-BE49-F238E27FC236}">
                <a16:creationId xmlns:a16="http://schemas.microsoft.com/office/drawing/2014/main" id="{204A60A6-1D87-F54B-AF7B-ADA539806E74}"/>
              </a:ext>
            </a:extLst>
          </p:cNvPr>
          <p:cNvCxnSpPr>
            <a:cxnSpLocks/>
          </p:cNvCxnSpPr>
          <p:nvPr/>
        </p:nvCxnSpPr>
        <p:spPr>
          <a:xfrm flipH="1" flipV="1">
            <a:off x="5169536" y="2479435"/>
            <a:ext cx="570798" cy="4665"/>
          </a:xfrm>
          <a:prstGeom prst="straightConnector1">
            <a:avLst/>
          </a:prstGeom>
          <a:ln>
            <a:prstDash val="solid"/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直线箭头连接符 31">
            <a:extLst>
              <a:ext uri="{FF2B5EF4-FFF2-40B4-BE49-F238E27FC236}">
                <a16:creationId xmlns:a16="http://schemas.microsoft.com/office/drawing/2014/main" id="{19CC0818-F19D-F641-ACF1-D1EE6230FEC1}"/>
              </a:ext>
            </a:extLst>
          </p:cNvPr>
          <p:cNvCxnSpPr>
            <a:cxnSpLocks/>
          </p:cNvCxnSpPr>
          <p:nvPr/>
        </p:nvCxnSpPr>
        <p:spPr>
          <a:xfrm flipH="1">
            <a:off x="4170522" y="2522297"/>
            <a:ext cx="599448" cy="156668"/>
          </a:xfrm>
          <a:prstGeom prst="straightConnector1">
            <a:avLst/>
          </a:prstGeom>
          <a:ln>
            <a:prstDash val="solid"/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直线箭头连接符 32">
            <a:extLst>
              <a:ext uri="{FF2B5EF4-FFF2-40B4-BE49-F238E27FC236}">
                <a16:creationId xmlns:a16="http://schemas.microsoft.com/office/drawing/2014/main" id="{9430758F-AD3B-C448-8645-3FC481332F8B}"/>
              </a:ext>
            </a:extLst>
          </p:cNvPr>
          <p:cNvCxnSpPr>
            <a:cxnSpLocks/>
          </p:cNvCxnSpPr>
          <p:nvPr/>
        </p:nvCxnSpPr>
        <p:spPr>
          <a:xfrm flipH="1" flipV="1">
            <a:off x="4170446" y="2904673"/>
            <a:ext cx="606277" cy="300822"/>
          </a:xfrm>
          <a:prstGeom prst="straightConnector1">
            <a:avLst/>
          </a:prstGeom>
          <a:ln>
            <a:prstDash val="solid"/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直线箭头连接符 33">
            <a:extLst>
              <a:ext uri="{FF2B5EF4-FFF2-40B4-BE49-F238E27FC236}">
                <a16:creationId xmlns:a16="http://schemas.microsoft.com/office/drawing/2014/main" id="{48505370-B317-B34A-9AF9-1BDB2F9740D1}"/>
              </a:ext>
            </a:extLst>
          </p:cNvPr>
          <p:cNvCxnSpPr>
            <a:cxnSpLocks/>
          </p:cNvCxnSpPr>
          <p:nvPr/>
        </p:nvCxnSpPr>
        <p:spPr>
          <a:xfrm flipH="1" flipV="1">
            <a:off x="3100314" y="2734831"/>
            <a:ext cx="670490" cy="1286"/>
          </a:xfrm>
          <a:prstGeom prst="straightConnector1">
            <a:avLst/>
          </a:prstGeom>
          <a:ln>
            <a:prstDash val="solid"/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肘形连接符 34">
            <a:extLst>
              <a:ext uri="{FF2B5EF4-FFF2-40B4-BE49-F238E27FC236}">
                <a16:creationId xmlns:a16="http://schemas.microsoft.com/office/drawing/2014/main" id="{7CD52766-4C0E-E84F-BA9B-64E5AF005329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4853543" y="1490313"/>
            <a:ext cx="220543" cy="1872000"/>
          </a:xfrm>
          <a:prstGeom prst="bentConnector3">
            <a:avLst>
              <a:gd name="adj1" fmla="val -84218"/>
            </a:avLst>
          </a:prstGeom>
          <a:ln w="6350">
            <a:prstDash val="dash"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肘形连接符 35">
            <a:extLst>
              <a:ext uri="{FF2B5EF4-FFF2-40B4-BE49-F238E27FC236}">
                <a16:creationId xmlns:a16="http://schemas.microsoft.com/office/drawing/2014/main" id="{E173F0D3-64DB-4A44-B7D9-EC84BE6DBF5C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4849665" y="1360794"/>
            <a:ext cx="220543" cy="2124000"/>
          </a:xfrm>
          <a:prstGeom prst="bentConnector3">
            <a:avLst>
              <a:gd name="adj1" fmla="val -136045"/>
            </a:avLst>
          </a:prstGeom>
          <a:ln w="6350">
            <a:prstDash val="solid"/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直线箭头连接符 36">
            <a:extLst>
              <a:ext uri="{FF2B5EF4-FFF2-40B4-BE49-F238E27FC236}">
                <a16:creationId xmlns:a16="http://schemas.microsoft.com/office/drawing/2014/main" id="{5A317719-0620-D54A-A342-DA299755CDC7}"/>
              </a:ext>
            </a:extLst>
          </p:cNvPr>
          <p:cNvCxnSpPr>
            <a:cxnSpLocks/>
          </p:cNvCxnSpPr>
          <p:nvPr/>
        </p:nvCxnSpPr>
        <p:spPr>
          <a:xfrm>
            <a:off x="1867151" y="2880760"/>
            <a:ext cx="869131" cy="1"/>
          </a:xfrm>
          <a:prstGeom prst="straightConnector1">
            <a:avLst/>
          </a:prstGeom>
          <a:ln>
            <a:prstDash val="dash"/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矩形 37">
            <a:extLst>
              <a:ext uri="{FF2B5EF4-FFF2-40B4-BE49-F238E27FC236}">
                <a16:creationId xmlns:a16="http://schemas.microsoft.com/office/drawing/2014/main" id="{92EBD762-3F46-C044-96EA-10B405144A59}"/>
              </a:ext>
            </a:extLst>
          </p:cNvPr>
          <p:cNvSpPr/>
          <p:nvPr/>
        </p:nvSpPr>
        <p:spPr>
          <a:xfrm>
            <a:off x="2105923" y="2439112"/>
            <a:ext cx="4315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1600" kern="1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①</a:t>
            </a:r>
            <a:endParaRPr lang="zh-CN" altLang="zh-CN" sz="1600" kern="100" dirty="0">
              <a:latin typeface="Cambria Math" panose="020405030504060302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CA9AFF3C-6DCB-884E-8ED9-AD998E16C585}"/>
              </a:ext>
            </a:extLst>
          </p:cNvPr>
          <p:cNvSpPr/>
          <p:nvPr/>
        </p:nvSpPr>
        <p:spPr>
          <a:xfrm>
            <a:off x="4285872" y="2771905"/>
            <a:ext cx="4459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DengXian" panose="02010600030101010101" pitchFamily="2" charset="-122"/>
              </a:rPr>
              <a:t>③</a:t>
            </a:r>
            <a:r>
              <a:rPr lang="zh-CN" altLang="zh-CN" sz="1600" dirty="0"/>
              <a:t> </a:t>
            </a:r>
            <a:endParaRPr lang="zh-CN" altLang="en-US" sz="1600" dirty="0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81874950-3097-3546-92D4-7BF3604BFCCD}"/>
              </a:ext>
            </a:extLst>
          </p:cNvPr>
          <p:cNvSpPr/>
          <p:nvPr/>
        </p:nvSpPr>
        <p:spPr>
          <a:xfrm>
            <a:off x="3247090" y="2437283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DengXian" panose="02010600030101010101" pitchFamily="2" charset="-122"/>
              </a:rPr>
              <a:t>②</a:t>
            </a:r>
            <a:endParaRPr lang="zh-CN" altLang="en-US" sz="1600" dirty="0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8FA79F69-8B80-FF4C-95A5-4B17B20E99DA}"/>
              </a:ext>
            </a:extLst>
          </p:cNvPr>
          <p:cNvSpPr/>
          <p:nvPr/>
        </p:nvSpPr>
        <p:spPr>
          <a:xfrm>
            <a:off x="4216833" y="2301986"/>
            <a:ext cx="4459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④</a:t>
            </a:r>
            <a:r>
              <a:rPr lang="zh-CN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A40A4A60-24AD-7C43-AA6F-A98D27CA3F93}"/>
              </a:ext>
            </a:extLst>
          </p:cNvPr>
          <p:cNvSpPr/>
          <p:nvPr/>
        </p:nvSpPr>
        <p:spPr>
          <a:xfrm>
            <a:off x="4216833" y="3110612"/>
            <a:ext cx="4459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DengXian" panose="02010600030101010101" pitchFamily="2" charset="-122"/>
              </a:rPr>
              <a:t>⑤</a:t>
            </a:r>
            <a:r>
              <a:rPr lang="zh-CN" altLang="zh-CN" sz="1600" dirty="0"/>
              <a:t> </a:t>
            </a:r>
            <a:endParaRPr lang="zh-CN" altLang="en-US" sz="1600" dirty="0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9E3B7E0E-79FA-F546-BC99-0920DBCAA64E}"/>
              </a:ext>
            </a:extLst>
          </p:cNvPr>
          <p:cNvSpPr/>
          <p:nvPr/>
        </p:nvSpPr>
        <p:spPr>
          <a:xfrm>
            <a:off x="5298760" y="2187098"/>
            <a:ext cx="4459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DengXian" panose="02010600030101010101" pitchFamily="2" charset="-122"/>
              </a:rPr>
              <a:t>⑥</a:t>
            </a:r>
            <a:r>
              <a:rPr lang="zh-CN" altLang="zh-CN" sz="1600" dirty="0"/>
              <a:t> </a:t>
            </a:r>
            <a:endParaRPr lang="zh-CN" altLang="en-US" sz="1600" dirty="0"/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6A1EED91-C3D7-1C4F-9D37-1282B546A44A}"/>
              </a:ext>
            </a:extLst>
          </p:cNvPr>
          <p:cNvSpPr/>
          <p:nvPr/>
        </p:nvSpPr>
        <p:spPr>
          <a:xfrm>
            <a:off x="5294378" y="2577594"/>
            <a:ext cx="4459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DengXian" panose="02010600030101010101" pitchFamily="2" charset="-122"/>
              </a:rPr>
              <a:t>⑦</a:t>
            </a:r>
            <a:r>
              <a:rPr lang="zh-CN" altLang="zh-CN" sz="1600" dirty="0"/>
              <a:t> </a:t>
            </a:r>
            <a:endParaRPr lang="zh-CN" altLang="en-US" sz="1600" dirty="0"/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1D490E1F-04AF-7547-A354-82C8A7BE7CB9}"/>
              </a:ext>
            </a:extLst>
          </p:cNvPr>
          <p:cNvSpPr/>
          <p:nvPr/>
        </p:nvSpPr>
        <p:spPr>
          <a:xfrm>
            <a:off x="4497965" y="2650624"/>
            <a:ext cx="4363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⑧</a:t>
            </a:r>
            <a:r>
              <a:rPr lang="zh-CN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392BC7F4-E403-944D-937B-EFE1868366F5}"/>
              </a:ext>
            </a:extLst>
          </p:cNvPr>
          <p:cNvSpPr/>
          <p:nvPr/>
        </p:nvSpPr>
        <p:spPr>
          <a:xfrm>
            <a:off x="4761063" y="1719311"/>
            <a:ext cx="4459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DengXian" panose="02010600030101010101" pitchFamily="2" charset="-122"/>
              </a:rPr>
              <a:t>⑨</a:t>
            </a:r>
            <a:r>
              <a:rPr lang="zh-CN" altLang="zh-CN" sz="1600" dirty="0"/>
              <a:t> </a:t>
            </a:r>
            <a:endParaRPr lang="zh-CN" altLang="en-US" sz="1600" dirty="0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B3513C2D-CC94-8249-9F06-BA9F9125A0E5}"/>
              </a:ext>
            </a:extLst>
          </p:cNvPr>
          <p:cNvSpPr/>
          <p:nvPr/>
        </p:nvSpPr>
        <p:spPr>
          <a:xfrm>
            <a:off x="4457310" y="2098690"/>
            <a:ext cx="4459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DengXian" panose="02010600030101010101" pitchFamily="2" charset="-122"/>
              </a:rPr>
              <a:t>⑩</a:t>
            </a:r>
            <a:r>
              <a:rPr lang="zh-CN" altLang="zh-CN" sz="1600" dirty="0"/>
              <a:t> </a:t>
            </a:r>
            <a:endParaRPr lang="zh-CN" altLang="en-US" sz="1600" dirty="0"/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8A01A549-1D99-7741-ACFD-40238313AEF7}"/>
              </a:ext>
            </a:extLst>
          </p:cNvPr>
          <p:cNvSpPr/>
          <p:nvPr/>
        </p:nvSpPr>
        <p:spPr>
          <a:xfrm>
            <a:off x="3258502" y="2847611"/>
            <a:ext cx="4459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MS Gothic" panose="020B0609070205080204" pitchFamily="49" charset="-128"/>
              </a:rPr>
              <a:t>⑪</a:t>
            </a:r>
            <a:r>
              <a:rPr lang="zh-CN" altLang="zh-CN" sz="1600" dirty="0"/>
              <a:t> </a:t>
            </a:r>
            <a:endParaRPr lang="zh-CN" altLang="en-US" sz="1600" dirty="0"/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60BD195A-762F-7149-95B6-B62E98BBB19E}"/>
              </a:ext>
            </a:extLst>
          </p:cNvPr>
          <p:cNvSpPr/>
          <p:nvPr/>
        </p:nvSpPr>
        <p:spPr>
          <a:xfrm>
            <a:off x="2053414" y="2866941"/>
            <a:ext cx="5437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1600" dirty="0">
                <a:ea typeface="DengXia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latin typeface="Cambria Math" panose="02040503050406030204" pitchFamily="18" charset="0"/>
                <a:ea typeface="DengXian" panose="02010600030101010101" pitchFamily="2" charset="-122"/>
                <a:cs typeface="Cambria Math" panose="02040503050406030204" pitchFamily="18" charset="0"/>
              </a:rPr>
              <a:t>⑫</a:t>
            </a:r>
            <a:r>
              <a:rPr lang="zh-CN" altLang="zh-CN" sz="1600" dirty="0"/>
              <a:t> </a:t>
            </a:r>
            <a:endParaRPr lang="zh-CN" altLang="en-US" sz="1600" dirty="0"/>
          </a:p>
        </p:txBody>
      </p:sp>
      <p:sp>
        <p:nvSpPr>
          <p:cNvPr id="6" name="圆角矩形标注 5">
            <a:extLst>
              <a:ext uri="{FF2B5EF4-FFF2-40B4-BE49-F238E27FC236}">
                <a16:creationId xmlns:a16="http://schemas.microsoft.com/office/drawing/2014/main" id="{CDDFA73E-D6AF-5D42-A044-E03FB81D4E7B}"/>
              </a:ext>
            </a:extLst>
          </p:cNvPr>
          <p:cNvSpPr/>
          <p:nvPr/>
        </p:nvSpPr>
        <p:spPr>
          <a:xfrm>
            <a:off x="8001000" y="4435728"/>
            <a:ext cx="3457575" cy="1264461"/>
          </a:xfrm>
          <a:prstGeom prst="wedgeRoundRectCallout">
            <a:avLst>
              <a:gd name="adj1" fmla="val -75378"/>
              <a:gd name="adj2" fmla="val 63899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Microservice </a:t>
            </a:r>
            <a:r>
              <a:rPr kumimoji="1" lang="en-US" altLang="zh-CN" sz="2400" i="1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 is invoked twice, with different response time</a:t>
            </a:r>
            <a:endParaRPr kumimoji="1"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圆角矩形 47">
            <a:extLst>
              <a:ext uri="{FF2B5EF4-FFF2-40B4-BE49-F238E27FC236}">
                <a16:creationId xmlns:a16="http://schemas.microsoft.com/office/drawing/2014/main" id="{4EE1C82D-24BB-B84E-AAC0-EE07056E306B}"/>
              </a:ext>
            </a:extLst>
          </p:cNvPr>
          <p:cNvSpPr/>
          <p:nvPr/>
        </p:nvSpPr>
        <p:spPr>
          <a:xfrm>
            <a:off x="6962334" y="1757402"/>
            <a:ext cx="4614220" cy="162505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For a microservice, its response time is determined by both </a:t>
            </a:r>
            <a:r>
              <a:rPr kumimoji="1" lang="en-US" altLang="zh-C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itself and its call path</a:t>
            </a:r>
            <a:endParaRPr kumimoji="1" lang="zh-CN" alt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50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D6803-4909-D74C-9AE4-BC035C7CE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Response time &amp; call path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2375A60-51E1-9D46-8D2A-2B2E8EB33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9621" y="6484224"/>
            <a:ext cx="2743200" cy="365125"/>
          </a:xfrm>
        </p:spPr>
        <p:txBody>
          <a:bodyPr/>
          <a:lstStyle/>
          <a:p>
            <a:fld id="{AD69D6CD-B976-DA4A-B164-30E4D1CDE738}" type="slidenum">
              <a:rPr kumimoji="1" lang="zh-CN" altLang="en-US" smtClean="0"/>
              <a:t>15</a:t>
            </a:fld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表格 18">
                <a:extLst>
                  <a:ext uri="{FF2B5EF4-FFF2-40B4-BE49-F238E27FC236}">
                    <a16:creationId xmlns:a16="http://schemas.microsoft.com/office/drawing/2014/main" id="{BBEFDDAC-4F10-FC42-B1AB-DE1A8359EBC3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999359" y="3848759"/>
              <a:ext cx="6333913" cy="243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39673">
                      <a:extLst>
                        <a:ext uri="{9D8B030D-6E8A-4147-A177-3AD203B41FA5}">
                          <a16:colId xmlns:a16="http://schemas.microsoft.com/office/drawing/2014/main" val="1162307862"/>
                        </a:ext>
                      </a:extLst>
                    </a:gridCol>
                    <a:gridCol w="3548320">
                      <a:extLst>
                        <a:ext uri="{9D8B030D-6E8A-4147-A177-3AD203B41FA5}">
                          <a16:colId xmlns:a16="http://schemas.microsoft.com/office/drawing/2014/main" val="3642219518"/>
                        </a:ext>
                      </a:extLst>
                    </a:gridCol>
                    <a:gridCol w="1645920">
                      <a:extLst>
                        <a:ext uri="{9D8B030D-6E8A-4147-A177-3AD203B41FA5}">
                          <a16:colId xmlns:a16="http://schemas.microsoft.com/office/drawing/2014/main" val="1067695046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Microservice</a:t>
                          </a:r>
                          <a:r>
                            <a:rPr lang="zh-Hans" altLang="en-US" sz="14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altLang="zh-Hans" sz="14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</a:t>
                          </a:r>
                          <a:endParaRPr lang="zh-CN" altLang="en-US" sz="14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Call path of microservice s </a:t>
                          </a:r>
                        </a:p>
                        <a:p>
                          <a:pPr algn="ctr"/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 s, call path )</a:t>
                          </a:r>
                          <a:endParaRPr lang="zh-CN" altLang="en-US" sz="14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Hans" sz="14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Response t</a:t>
                          </a:r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ime of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(s, call path)  (msec)</a:t>
                          </a:r>
                          <a:endParaRPr lang="zh-CN" altLang="en-US" sz="14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36046856"/>
                      </a:ext>
                    </a:extLst>
                  </a:tr>
                  <a:tr h="12912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kern="1200" dirty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a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5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(a,  (start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a) )</a:t>
                          </a:r>
                          <a:endParaRPr lang="zh-CN" altLang="en-US" sz="15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kern="1200" dirty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222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20245500"/>
                      </a:ext>
                    </a:extLst>
                  </a:tr>
                  <a:tr h="17738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0" kern="12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b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(b,  (start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a, a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b) )</a:t>
                          </a:r>
                          <a:endParaRPr lang="zh-CN" altLang="en-US" sz="15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b="0" kern="12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209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16397284"/>
                      </a:ext>
                    </a:extLst>
                  </a:tr>
                  <a:tr h="23834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kern="1200" dirty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c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(c,  (start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a, a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b, b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c) )</a:t>
                          </a:r>
                          <a:endParaRPr lang="zh-CN" altLang="en-US" sz="15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500" kern="1200" dirty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08123756"/>
                      </a:ext>
                    </a:extLst>
                  </a:tr>
                  <a:tr h="15960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kern="1200" dirty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d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(d, (start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a, a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b, b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c, b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d) )</a:t>
                          </a:r>
                          <a:endParaRPr lang="zh-CN" altLang="en-US" sz="15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500" kern="1200" dirty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52475890"/>
                      </a:ext>
                    </a:extLst>
                  </a:tr>
                  <a:tr h="14436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1" kern="12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1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(e,  (start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1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1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a, a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1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1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b, b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1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1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c, b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1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1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d, </a:t>
                          </a:r>
                          <a:r>
                            <a:rPr lang="en-US" altLang="zh-CN" sz="1500" b="1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1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e</a:t>
                          </a:r>
                          <a:r>
                            <a:rPr lang="en-US" altLang="zh-CN" sz="1500" b="1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)</a:t>
                          </a:r>
                          <a:r>
                            <a:rPr lang="zh-Hans" altLang="en-US" sz="1500" b="1" baseline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altLang="zh-CN" sz="1500" b="1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)</a:t>
                          </a:r>
                          <a:endParaRPr lang="zh-CN" altLang="en-US" sz="1500" b="1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1" kern="1200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28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29126560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1" kern="12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1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(e,  (start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1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1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a, a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1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1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b, b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1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1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c, b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1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1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d, d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1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1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e, </a:t>
                          </a:r>
                          <a:r>
                            <a:rPr lang="en-US" altLang="zh-CN" sz="1500" b="1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1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e</a:t>
                          </a:r>
                          <a:r>
                            <a:rPr lang="en-US" altLang="zh-CN" sz="1500" b="1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) )</a:t>
                          </a:r>
                          <a:endParaRPr lang="zh-CN" altLang="en-US" sz="1500" b="1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1" kern="1200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67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4695168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表格 18">
                <a:extLst>
                  <a:ext uri="{FF2B5EF4-FFF2-40B4-BE49-F238E27FC236}">
                    <a16:creationId xmlns:a16="http://schemas.microsoft.com/office/drawing/2014/main" id="{BBEFDDAC-4F10-FC42-B1AB-DE1A8359EBC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8277393"/>
                  </p:ext>
                </p:extLst>
              </p:nvPr>
            </p:nvGraphicFramePr>
            <p:xfrm>
              <a:off x="999359" y="3848759"/>
              <a:ext cx="6333913" cy="243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39673">
                      <a:extLst>
                        <a:ext uri="{9D8B030D-6E8A-4147-A177-3AD203B41FA5}">
                          <a16:colId xmlns:a16="http://schemas.microsoft.com/office/drawing/2014/main" val="1162307862"/>
                        </a:ext>
                      </a:extLst>
                    </a:gridCol>
                    <a:gridCol w="3548320">
                      <a:extLst>
                        <a:ext uri="{9D8B030D-6E8A-4147-A177-3AD203B41FA5}">
                          <a16:colId xmlns:a16="http://schemas.microsoft.com/office/drawing/2014/main" val="3642219518"/>
                        </a:ext>
                      </a:extLst>
                    </a:gridCol>
                    <a:gridCol w="1645920">
                      <a:extLst>
                        <a:ext uri="{9D8B030D-6E8A-4147-A177-3AD203B41FA5}">
                          <a16:colId xmlns:a16="http://schemas.microsoft.com/office/drawing/2014/main" val="1067695046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Microservice</a:t>
                          </a:r>
                          <a:r>
                            <a:rPr lang="zh-Hans" altLang="en-US" sz="14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altLang="zh-Hans" sz="14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</a:t>
                          </a:r>
                          <a:endParaRPr lang="zh-CN" altLang="en-US" sz="14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Call path of microservice s </a:t>
                          </a:r>
                        </a:p>
                        <a:p>
                          <a:pPr algn="ctr"/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 s, call path )</a:t>
                          </a:r>
                          <a:endParaRPr lang="zh-CN" altLang="en-US" sz="14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Hans" sz="14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Response t</a:t>
                          </a:r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ime of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(s, call path)  (msec)</a:t>
                          </a:r>
                          <a:endParaRPr lang="zh-CN" altLang="en-US" sz="14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36046856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kern="1200" dirty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a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2500" t="-168000" r="-46429" b="-52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kern="1200" dirty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222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20245500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0" kern="12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b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2500" t="-257692" r="-46429" b="-4038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b="0" kern="12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209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16397284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kern="1200" dirty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c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2500" t="-372000" r="-46429" b="-3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500" kern="1200" dirty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08123756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kern="1200" dirty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d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2500" t="-472000" r="-46429" b="-2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500" kern="1200" dirty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52475890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1" kern="12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2500" t="-550000" r="-46429" b="-11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1" kern="1200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28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29126560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1" kern="12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2500" t="-676000" r="-46429" b="-1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1" kern="1200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67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4695168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0" name="圆角矩形 19">
            <a:extLst>
              <a:ext uri="{FF2B5EF4-FFF2-40B4-BE49-F238E27FC236}">
                <a16:creationId xmlns:a16="http://schemas.microsoft.com/office/drawing/2014/main" id="{C50434BE-92A9-244D-A9AC-3DD2CE397731}"/>
              </a:ext>
            </a:extLst>
          </p:cNvPr>
          <p:cNvSpPr/>
          <p:nvPr/>
        </p:nvSpPr>
        <p:spPr>
          <a:xfrm>
            <a:off x="2751189" y="2536585"/>
            <a:ext cx="370990" cy="5647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2D23A8DA-ADB1-1B4D-A039-C18EC368FC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129" y="2493605"/>
            <a:ext cx="650677" cy="650677"/>
          </a:xfrm>
          <a:prstGeom prst="rect">
            <a:avLst/>
          </a:prstGeom>
        </p:spPr>
      </p:pic>
      <p:cxnSp>
        <p:nvCxnSpPr>
          <p:cNvPr id="22" name="直线箭头连接符 21">
            <a:extLst>
              <a:ext uri="{FF2B5EF4-FFF2-40B4-BE49-F238E27FC236}">
                <a16:creationId xmlns:a16="http://schemas.microsoft.com/office/drawing/2014/main" id="{8A8A0B92-29BF-6C44-82C8-48434F6890CF}"/>
              </a:ext>
            </a:extLst>
          </p:cNvPr>
          <p:cNvCxnSpPr>
            <a:cxnSpLocks/>
          </p:cNvCxnSpPr>
          <p:nvPr/>
        </p:nvCxnSpPr>
        <p:spPr>
          <a:xfrm>
            <a:off x="1840442" y="2741812"/>
            <a:ext cx="88217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圆角矩形 22">
            <a:extLst>
              <a:ext uri="{FF2B5EF4-FFF2-40B4-BE49-F238E27FC236}">
                <a16:creationId xmlns:a16="http://schemas.microsoft.com/office/drawing/2014/main" id="{0384ED79-D250-1A46-B8D5-576A17D11B81}"/>
              </a:ext>
            </a:extLst>
          </p:cNvPr>
          <p:cNvSpPr/>
          <p:nvPr/>
        </p:nvSpPr>
        <p:spPr>
          <a:xfrm>
            <a:off x="3799456" y="2536585"/>
            <a:ext cx="370990" cy="5647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直线箭头连接符 23">
            <a:extLst>
              <a:ext uri="{FF2B5EF4-FFF2-40B4-BE49-F238E27FC236}">
                <a16:creationId xmlns:a16="http://schemas.microsoft.com/office/drawing/2014/main" id="{23BE5204-829B-2C47-8693-D194BF2DA126}"/>
              </a:ext>
            </a:extLst>
          </p:cNvPr>
          <p:cNvCxnSpPr>
            <a:cxnSpLocks/>
          </p:cNvCxnSpPr>
          <p:nvPr/>
        </p:nvCxnSpPr>
        <p:spPr>
          <a:xfrm flipV="1">
            <a:off x="3122179" y="2856114"/>
            <a:ext cx="687640" cy="1"/>
          </a:xfrm>
          <a:prstGeom prst="straightConnector1">
            <a:avLst/>
          </a:prstGeom>
          <a:ln>
            <a:prstDash val="dash"/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圆角矩形 24">
            <a:extLst>
              <a:ext uri="{FF2B5EF4-FFF2-40B4-BE49-F238E27FC236}">
                <a16:creationId xmlns:a16="http://schemas.microsoft.com/office/drawing/2014/main" id="{D06C2B60-BD5F-7B43-84FE-2F613086C2F5}"/>
              </a:ext>
            </a:extLst>
          </p:cNvPr>
          <p:cNvSpPr/>
          <p:nvPr/>
        </p:nvSpPr>
        <p:spPr>
          <a:xfrm>
            <a:off x="4798546" y="3010139"/>
            <a:ext cx="370990" cy="5647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6" name="直线箭头连接符 25">
            <a:extLst>
              <a:ext uri="{FF2B5EF4-FFF2-40B4-BE49-F238E27FC236}">
                <a16:creationId xmlns:a16="http://schemas.microsoft.com/office/drawing/2014/main" id="{6F17D452-F21C-644C-979C-C6C0E7569D27}"/>
              </a:ext>
            </a:extLst>
          </p:cNvPr>
          <p:cNvCxnSpPr>
            <a:cxnSpLocks/>
          </p:cNvCxnSpPr>
          <p:nvPr/>
        </p:nvCxnSpPr>
        <p:spPr>
          <a:xfrm>
            <a:off x="4170446" y="3004188"/>
            <a:ext cx="628100" cy="345463"/>
          </a:xfrm>
          <a:prstGeom prst="straightConnector1">
            <a:avLst/>
          </a:prstGeom>
          <a:ln>
            <a:prstDash val="dash"/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圆角矩形 26">
            <a:extLst>
              <a:ext uri="{FF2B5EF4-FFF2-40B4-BE49-F238E27FC236}">
                <a16:creationId xmlns:a16="http://schemas.microsoft.com/office/drawing/2014/main" id="{ABE9D57B-16B0-9046-9971-8124D173349B}"/>
              </a:ext>
            </a:extLst>
          </p:cNvPr>
          <p:cNvSpPr/>
          <p:nvPr/>
        </p:nvSpPr>
        <p:spPr>
          <a:xfrm>
            <a:off x="4798546" y="2311377"/>
            <a:ext cx="370990" cy="5647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8" name="直线箭头连接符 27">
            <a:extLst>
              <a:ext uri="{FF2B5EF4-FFF2-40B4-BE49-F238E27FC236}">
                <a16:creationId xmlns:a16="http://schemas.microsoft.com/office/drawing/2014/main" id="{0A3452EE-1588-6144-9D8D-57DD99541B91}"/>
              </a:ext>
            </a:extLst>
          </p:cNvPr>
          <p:cNvCxnSpPr>
            <a:cxnSpLocks/>
            <a:stCxn id="23" idx="3"/>
          </p:cNvCxnSpPr>
          <p:nvPr/>
        </p:nvCxnSpPr>
        <p:spPr>
          <a:xfrm flipV="1">
            <a:off x="4170446" y="2665611"/>
            <a:ext cx="628100" cy="153334"/>
          </a:xfrm>
          <a:prstGeom prst="straightConnector1">
            <a:avLst/>
          </a:prstGeom>
          <a:ln>
            <a:prstDash val="dash"/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圆角矩形 28">
            <a:extLst>
              <a:ext uri="{FF2B5EF4-FFF2-40B4-BE49-F238E27FC236}">
                <a16:creationId xmlns:a16="http://schemas.microsoft.com/office/drawing/2014/main" id="{FF52F099-67CE-1B45-86F3-1697FEC98143}"/>
              </a:ext>
            </a:extLst>
          </p:cNvPr>
          <p:cNvSpPr/>
          <p:nvPr/>
        </p:nvSpPr>
        <p:spPr>
          <a:xfrm>
            <a:off x="5740334" y="2316042"/>
            <a:ext cx="370990" cy="5647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0" name="直线箭头连接符 29">
            <a:extLst>
              <a:ext uri="{FF2B5EF4-FFF2-40B4-BE49-F238E27FC236}">
                <a16:creationId xmlns:a16="http://schemas.microsoft.com/office/drawing/2014/main" id="{E5449414-BA42-434F-9F7D-BA09715830B6}"/>
              </a:ext>
            </a:extLst>
          </p:cNvPr>
          <p:cNvCxnSpPr>
            <a:cxnSpLocks/>
          </p:cNvCxnSpPr>
          <p:nvPr/>
        </p:nvCxnSpPr>
        <p:spPr>
          <a:xfrm>
            <a:off x="5169536" y="2607527"/>
            <a:ext cx="585080" cy="934"/>
          </a:xfrm>
          <a:prstGeom prst="straightConnector1">
            <a:avLst/>
          </a:prstGeom>
          <a:ln>
            <a:prstDash val="dash"/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直线箭头连接符 30">
            <a:extLst>
              <a:ext uri="{FF2B5EF4-FFF2-40B4-BE49-F238E27FC236}">
                <a16:creationId xmlns:a16="http://schemas.microsoft.com/office/drawing/2014/main" id="{204A60A6-1D87-F54B-AF7B-ADA539806E74}"/>
              </a:ext>
            </a:extLst>
          </p:cNvPr>
          <p:cNvCxnSpPr>
            <a:cxnSpLocks/>
          </p:cNvCxnSpPr>
          <p:nvPr/>
        </p:nvCxnSpPr>
        <p:spPr>
          <a:xfrm flipH="1" flipV="1">
            <a:off x="5169536" y="2479435"/>
            <a:ext cx="570798" cy="4665"/>
          </a:xfrm>
          <a:prstGeom prst="straightConnector1">
            <a:avLst/>
          </a:prstGeom>
          <a:ln>
            <a:prstDash val="solid"/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直线箭头连接符 31">
            <a:extLst>
              <a:ext uri="{FF2B5EF4-FFF2-40B4-BE49-F238E27FC236}">
                <a16:creationId xmlns:a16="http://schemas.microsoft.com/office/drawing/2014/main" id="{19CC0818-F19D-F641-ACF1-D1EE6230FEC1}"/>
              </a:ext>
            </a:extLst>
          </p:cNvPr>
          <p:cNvCxnSpPr>
            <a:cxnSpLocks/>
          </p:cNvCxnSpPr>
          <p:nvPr/>
        </p:nvCxnSpPr>
        <p:spPr>
          <a:xfrm flipH="1">
            <a:off x="4170522" y="2522297"/>
            <a:ext cx="599448" cy="156668"/>
          </a:xfrm>
          <a:prstGeom prst="straightConnector1">
            <a:avLst/>
          </a:prstGeom>
          <a:ln>
            <a:prstDash val="solid"/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直线箭头连接符 32">
            <a:extLst>
              <a:ext uri="{FF2B5EF4-FFF2-40B4-BE49-F238E27FC236}">
                <a16:creationId xmlns:a16="http://schemas.microsoft.com/office/drawing/2014/main" id="{9430758F-AD3B-C448-8645-3FC481332F8B}"/>
              </a:ext>
            </a:extLst>
          </p:cNvPr>
          <p:cNvCxnSpPr>
            <a:cxnSpLocks/>
          </p:cNvCxnSpPr>
          <p:nvPr/>
        </p:nvCxnSpPr>
        <p:spPr>
          <a:xfrm flipH="1" flipV="1">
            <a:off x="4170446" y="2904673"/>
            <a:ext cx="606277" cy="300822"/>
          </a:xfrm>
          <a:prstGeom prst="straightConnector1">
            <a:avLst/>
          </a:prstGeom>
          <a:ln>
            <a:prstDash val="solid"/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直线箭头连接符 33">
            <a:extLst>
              <a:ext uri="{FF2B5EF4-FFF2-40B4-BE49-F238E27FC236}">
                <a16:creationId xmlns:a16="http://schemas.microsoft.com/office/drawing/2014/main" id="{48505370-B317-B34A-9AF9-1BDB2F9740D1}"/>
              </a:ext>
            </a:extLst>
          </p:cNvPr>
          <p:cNvCxnSpPr>
            <a:cxnSpLocks/>
          </p:cNvCxnSpPr>
          <p:nvPr/>
        </p:nvCxnSpPr>
        <p:spPr>
          <a:xfrm flipH="1" flipV="1">
            <a:off x="3100314" y="2734831"/>
            <a:ext cx="670490" cy="1286"/>
          </a:xfrm>
          <a:prstGeom prst="straightConnector1">
            <a:avLst/>
          </a:prstGeom>
          <a:ln>
            <a:prstDash val="solid"/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肘形连接符 34">
            <a:extLst>
              <a:ext uri="{FF2B5EF4-FFF2-40B4-BE49-F238E27FC236}">
                <a16:creationId xmlns:a16="http://schemas.microsoft.com/office/drawing/2014/main" id="{7CD52766-4C0E-E84F-BA9B-64E5AF005329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4853543" y="1490313"/>
            <a:ext cx="220543" cy="1872000"/>
          </a:xfrm>
          <a:prstGeom prst="bentConnector3">
            <a:avLst>
              <a:gd name="adj1" fmla="val -84218"/>
            </a:avLst>
          </a:prstGeom>
          <a:ln w="6350">
            <a:prstDash val="dash"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肘形连接符 35">
            <a:extLst>
              <a:ext uri="{FF2B5EF4-FFF2-40B4-BE49-F238E27FC236}">
                <a16:creationId xmlns:a16="http://schemas.microsoft.com/office/drawing/2014/main" id="{E173F0D3-64DB-4A44-B7D9-EC84BE6DBF5C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4849665" y="1360794"/>
            <a:ext cx="220543" cy="2124000"/>
          </a:xfrm>
          <a:prstGeom prst="bentConnector3">
            <a:avLst>
              <a:gd name="adj1" fmla="val -136045"/>
            </a:avLst>
          </a:prstGeom>
          <a:ln w="6350">
            <a:prstDash val="solid"/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直线箭头连接符 36">
            <a:extLst>
              <a:ext uri="{FF2B5EF4-FFF2-40B4-BE49-F238E27FC236}">
                <a16:creationId xmlns:a16="http://schemas.microsoft.com/office/drawing/2014/main" id="{5A317719-0620-D54A-A342-DA299755CDC7}"/>
              </a:ext>
            </a:extLst>
          </p:cNvPr>
          <p:cNvCxnSpPr>
            <a:cxnSpLocks/>
          </p:cNvCxnSpPr>
          <p:nvPr/>
        </p:nvCxnSpPr>
        <p:spPr>
          <a:xfrm>
            <a:off x="1867151" y="2880760"/>
            <a:ext cx="869131" cy="1"/>
          </a:xfrm>
          <a:prstGeom prst="straightConnector1">
            <a:avLst/>
          </a:prstGeom>
          <a:ln>
            <a:prstDash val="dash"/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矩形 37">
            <a:extLst>
              <a:ext uri="{FF2B5EF4-FFF2-40B4-BE49-F238E27FC236}">
                <a16:creationId xmlns:a16="http://schemas.microsoft.com/office/drawing/2014/main" id="{92EBD762-3F46-C044-96EA-10B405144A59}"/>
              </a:ext>
            </a:extLst>
          </p:cNvPr>
          <p:cNvSpPr/>
          <p:nvPr/>
        </p:nvSpPr>
        <p:spPr>
          <a:xfrm>
            <a:off x="2105923" y="2439112"/>
            <a:ext cx="4315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1600" kern="1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①</a:t>
            </a:r>
            <a:endParaRPr lang="zh-CN" altLang="zh-CN" sz="1600" kern="100" dirty="0">
              <a:latin typeface="Cambria Math" panose="020405030504060302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CA9AFF3C-6DCB-884E-8ED9-AD998E16C585}"/>
              </a:ext>
            </a:extLst>
          </p:cNvPr>
          <p:cNvSpPr/>
          <p:nvPr/>
        </p:nvSpPr>
        <p:spPr>
          <a:xfrm>
            <a:off x="4285872" y="2771905"/>
            <a:ext cx="4459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DengXian" panose="02010600030101010101" pitchFamily="2" charset="-122"/>
              </a:rPr>
              <a:t>③</a:t>
            </a:r>
            <a:r>
              <a:rPr lang="zh-CN" altLang="zh-CN" sz="1600" dirty="0"/>
              <a:t> </a:t>
            </a:r>
            <a:endParaRPr lang="zh-CN" altLang="en-US" sz="1600" dirty="0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81874950-3097-3546-92D4-7BF3604BFCCD}"/>
              </a:ext>
            </a:extLst>
          </p:cNvPr>
          <p:cNvSpPr/>
          <p:nvPr/>
        </p:nvSpPr>
        <p:spPr>
          <a:xfrm>
            <a:off x="3247090" y="2437283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DengXian" panose="02010600030101010101" pitchFamily="2" charset="-122"/>
              </a:rPr>
              <a:t>②</a:t>
            </a:r>
            <a:endParaRPr lang="zh-CN" altLang="en-US" sz="1600" dirty="0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8FA79F69-8B80-FF4C-95A5-4B17B20E99DA}"/>
              </a:ext>
            </a:extLst>
          </p:cNvPr>
          <p:cNvSpPr/>
          <p:nvPr/>
        </p:nvSpPr>
        <p:spPr>
          <a:xfrm>
            <a:off x="4216833" y="2301986"/>
            <a:ext cx="4459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④</a:t>
            </a:r>
            <a:r>
              <a:rPr lang="zh-CN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A40A4A60-24AD-7C43-AA6F-A98D27CA3F93}"/>
              </a:ext>
            </a:extLst>
          </p:cNvPr>
          <p:cNvSpPr/>
          <p:nvPr/>
        </p:nvSpPr>
        <p:spPr>
          <a:xfrm>
            <a:off x="4216833" y="3110612"/>
            <a:ext cx="4459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DengXian" panose="02010600030101010101" pitchFamily="2" charset="-122"/>
              </a:rPr>
              <a:t>⑤</a:t>
            </a:r>
            <a:r>
              <a:rPr lang="zh-CN" altLang="zh-CN" sz="1600" dirty="0"/>
              <a:t> </a:t>
            </a:r>
            <a:endParaRPr lang="zh-CN" altLang="en-US" sz="1600" dirty="0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9E3B7E0E-79FA-F546-BC99-0920DBCAA64E}"/>
              </a:ext>
            </a:extLst>
          </p:cNvPr>
          <p:cNvSpPr/>
          <p:nvPr/>
        </p:nvSpPr>
        <p:spPr>
          <a:xfrm>
            <a:off x="5298760" y="2187098"/>
            <a:ext cx="4459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DengXian" panose="02010600030101010101" pitchFamily="2" charset="-122"/>
              </a:rPr>
              <a:t>⑥</a:t>
            </a:r>
            <a:r>
              <a:rPr lang="zh-CN" altLang="zh-CN" sz="1600" dirty="0"/>
              <a:t> </a:t>
            </a:r>
            <a:endParaRPr lang="zh-CN" altLang="en-US" sz="1600" dirty="0"/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6A1EED91-C3D7-1C4F-9D37-1282B546A44A}"/>
              </a:ext>
            </a:extLst>
          </p:cNvPr>
          <p:cNvSpPr/>
          <p:nvPr/>
        </p:nvSpPr>
        <p:spPr>
          <a:xfrm>
            <a:off x="5294378" y="2577594"/>
            <a:ext cx="4459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DengXian" panose="02010600030101010101" pitchFamily="2" charset="-122"/>
              </a:rPr>
              <a:t>⑦</a:t>
            </a:r>
            <a:r>
              <a:rPr lang="zh-CN" altLang="zh-CN" sz="1600" dirty="0"/>
              <a:t> </a:t>
            </a:r>
            <a:endParaRPr lang="zh-CN" altLang="en-US" sz="1600" dirty="0"/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1D490E1F-04AF-7547-A354-82C8A7BE7CB9}"/>
              </a:ext>
            </a:extLst>
          </p:cNvPr>
          <p:cNvSpPr/>
          <p:nvPr/>
        </p:nvSpPr>
        <p:spPr>
          <a:xfrm>
            <a:off x="4497965" y="2650624"/>
            <a:ext cx="4363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⑧</a:t>
            </a:r>
            <a:r>
              <a:rPr lang="zh-CN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392BC7F4-E403-944D-937B-EFE1868366F5}"/>
              </a:ext>
            </a:extLst>
          </p:cNvPr>
          <p:cNvSpPr/>
          <p:nvPr/>
        </p:nvSpPr>
        <p:spPr>
          <a:xfrm>
            <a:off x="4761063" y="1719311"/>
            <a:ext cx="4459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DengXian" panose="02010600030101010101" pitchFamily="2" charset="-122"/>
              </a:rPr>
              <a:t>⑨</a:t>
            </a:r>
            <a:r>
              <a:rPr lang="zh-CN" altLang="zh-CN" sz="1600" dirty="0"/>
              <a:t> </a:t>
            </a:r>
            <a:endParaRPr lang="zh-CN" altLang="en-US" sz="1600" dirty="0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B3513C2D-CC94-8249-9F06-BA9F9125A0E5}"/>
              </a:ext>
            </a:extLst>
          </p:cNvPr>
          <p:cNvSpPr/>
          <p:nvPr/>
        </p:nvSpPr>
        <p:spPr>
          <a:xfrm>
            <a:off x="4457310" y="2098690"/>
            <a:ext cx="4459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DengXian" panose="02010600030101010101" pitchFamily="2" charset="-122"/>
              </a:rPr>
              <a:t>⑩</a:t>
            </a:r>
            <a:r>
              <a:rPr lang="zh-CN" altLang="zh-CN" sz="1600" dirty="0"/>
              <a:t> </a:t>
            </a:r>
            <a:endParaRPr lang="zh-CN" altLang="en-US" sz="1600" dirty="0"/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8A01A549-1D99-7741-ACFD-40238313AEF7}"/>
              </a:ext>
            </a:extLst>
          </p:cNvPr>
          <p:cNvSpPr/>
          <p:nvPr/>
        </p:nvSpPr>
        <p:spPr>
          <a:xfrm>
            <a:off x="3258502" y="2847611"/>
            <a:ext cx="4459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MS Gothic" panose="020B0609070205080204" pitchFamily="49" charset="-128"/>
              </a:rPr>
              <a:t>⑪</a:t>
            </a:r>
            <a:r>
              <a:rPr lang="zh-CN" altLang="zh-CN" sz="1600" dirty="0"/>
              <a:t> </a:t>
            </a:r>
            <a:endParaRPr lang="zh-CN" altLang="en-US" sz="1600" dirty="0"/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60BD195A-762F-7149-95B6-B62E98BBB19E}"/>
              </a:ext>
            </a:extLst>
          </p:cNvPr>
          <p:cNvSpPr/>
          <p:nvPr/>
        </p:nvSpPr>
        <p:spPr>
          <a:xfrm>
            <a:off x="2053414" y="2866941"/>
            <a:ext cx="5437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1600" dirty="0">
                <a:ea typeface="DengXia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latin typeface="Cambria Math" panose="02040503050406030204" pitchFamily="18" charset="0"/>
                <a:ea typeface="DengXian" panose="02010600030101010101" pitchFamily="2" charset="-122"/>
                <a:cs typeface="Cambria Math" panose="02040503050406030204" pitchFamily="18" charset="0"/>
              </a:rPr>
              <a:t>⑫</a:t>
            </a:r>
            <a:r>
              <a:rPr lang="zh-CN" altLang="zh-CN" sz="1600" dirty="0"/>
              <a:t> </a:t>
            </a:r>
            <a:endParaRPr lang="zh-CN" altLang="en-US" sz="1600" dirty="0"/>
          </a:p>
        </p:txBody>
      </p:sp>
      <p:sp>
        <p:nvSpPr>
          <p:cNvPr id="6" name="圆角矩形标注 5">
            <a:extLst>
              <a:ext uri="{FF2B5EF4-FFF2-40B4-BE49-F238E27FC236}">
                <a16:creationId xmlns:a16="http://schemas.microsoft.com/office/drawing/2014/main" id="{CDDFA73E-D6AF-5D42-A044-E03FB81D4E7B}"/>
              </a:ext>
            </a:extLst>
          </p:cNvPr>
          <p:cNvSpPr/>
          <p:nvPr/>
        </p:nvSpPr>
        <p:spPr>
          <a:xfrm>
            <a:off x="8001000" y="4435728"/>
            <a:ext cx="3457575" cy="1264461"/>
          </a:xfrm>
          <a:prstGeom prst="wedgeRoundRectCallout">
            <a:avLst>
              <a:gd name="adj1" fmla="val -75378"/>
              <a:gd name="adj2" fmla="val 63899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Microservice </a:t>
            </a:r>
            <a:r>
              <a:rPr kumimoji="1" lang="en-US" altLang="zh-CN" sz="2400" i="1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 is invoked twice, with different response time</a:t>
            </a:r>
            <a:endParaRPr kumimoji="1"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圆角矩形 47">
            <a:extLst>
              <a:ext uri="{FF2B5EF4-FFF2-40B4-BE49-F238E27FC236}">
                <a16:creationId xmlns:a16="http://schemas.microsoft.com/office/drawing/2014/main" id="{4EE1C82D-24BB-B84E-AAC0-EE07056E306B}"/>
              </a:ext>
            </a:extLst>
          </p:cNvPr>
          <p:cNvSpPr/>
          <p:nvPr/>
        </p:nvSpPr>
        <p:spPr>
          <a:xfrm>
            <a:off x="6962334" y="1757402"/>
            <a:ext cx="4614220" cy="162505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For a microservice, its response time is determined by both </a:t>
            </a:r>
            <a:r>
              <a:rPr kumimoji="1" lang="en-US" altLang="zh-C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itself and its call path</a:t>
            </a:r>
            <a:endParaRPr kumimoji="1" lang="zh-CN" alt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圆角矩形 50">
            <a:extLst>
              <a:ext uri="{FF2B5EF4-FFF2-40B4-BE49-F238E27FC236}">
                <a16:creationId xmlns:a16="http://schemas.microsoft.com/office/drawing/2014/main" id="{D5CD4E11-D8CA-EE45-BBAF-92429D917A1E}"/>
              </a:ext>
            </a:extLst>
          </p:cNvPr>
          <p:cNvSpPr/>
          <p:nvPr/>
        </p:nvSpPr>
        <p:spPr>
          <a:xfrm>
            <a:off x="606330" y="2883744"/>
            <a:ext cx="10277682" cy="259342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4000" dirty="0">
                <a:latin typeface="Calibri" panose="020F0502020204030204" pitchFamily="34" charset="0"/>
                <a:cs typeface="Calibri" panose="020F0502020204030204" pitchFamily="34" charset="0"/>
              </a:rPr>
              <a:t>This mandates that response times and call paths must be unified</a:t>
            </a:r>
            <a:endParaRPr kumimoji="1" lang="zh-CN" alt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8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D6803-4909-D74C-9AE4-BC035C7CE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The distribution of response time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2375A60-51E1-9D46-8D2A-2B2E8EB33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9621" y="6484224"/>
            <a:ext cx="2743200" cy="365125"/>
          </a:xfrm>
        </p:spPr>
        <p:txBody>
          <a:bodyPr/>
          <a:lstStyle/>
          <a:p>
            <a:fld id="{AD69D6CD-B976-DA4A-B164-30E4D1CDE738}" type="slidenum">
              <a:rPr kumimoji="1" lang="zh-CN" altLang="en-US" smtClean="0"/>
              <a:t>16</a:t>
            </a:fld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0014D40-B044-5D43-A6C6-37569DC00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6482" y="2092236"/>
            <a:ext cx="5206278" cy="390470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30DA9E63-E65F-BF41-AC27-306D61A052B4}"/>
              </a:ext>
            </a:extLst>
          </p:cNvPr>
          <p:cNvSpPr/>
          <p:nvPr/>
        </p:nvSpPr>
        <p:spPr>
          <a:xfrm>
            <a:off x="635000" y="2092236"/>
            <a:ext cx="613476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distribution of traces' response time </a:t>
            </a:r>
            <a:r>
              <a:rPr lang="zh-CN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without anomalies 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from a small online service in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company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This service only contain</a:t>
            </a:r>
            <a:r>
              <a:rPr lang="zh-CN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three microservices</a:t>
            </a:r>
            <a:r>
              <a:rPr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zh-C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he three axes denote the three microservices' response time, respectively.</a:t>
            </a:r>
            <a:endParaRPr lang="en-US" altLang="zh-C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Although there are only three microservices in this service, </a:t>
            </a:r>
            <a:r>
              <a:rPr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response time varies significantly without being anomalous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9527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D6803-4909-D74C-9AE4-BC035C7CE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Trace anomaly detection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2375A60-51E1-9D46-8D2A-2B2E8EB33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9621" y="6484224"/>
            <a:ext cx="2743200" cy="365125"/>
          </a:xfrm>
        </p:spPr>
        <p:txBody>
          <a:bodyPr/>
          <a:lstStyle/>
          <a:p>
            <a:fld id="{AD69D6CD-B976-DA4A-B164-30E4D1CDE738}" type="slidenum">
              <a:rPr kumimoji="1" lang="zh-CN" altLang="en-US" smtClean="0"/>
              <a:t>17</a:t>
            </a:fld>
            <a:endParaRPr kumimoji="1"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1B40243-5A32-F541-B861-23C1A4C27B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52" y="1768978"/>
            <a:ext cx="2374006" cy="21651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圆角矩形 6">
            <a:extLst>
              <a:ext uri="{FF2B5EF4-FFF2-40B4-BE49-F238E27FC236}">
                <a16:creationId xmlns:a16="http://schemas.microsoft.com/office/drawing/2014/main" id="{B48D4D2E-FB03-DE47-8CAD-1338CB25C1F5}"/>
              </a:ext>
            </a:extLst>
          </p:cNvPr>
          <p:cNvSpPr/>
          <p:nvPr/>
        </p:nvSpPr>
        <p:spPr>
          <a:xfrm>
            <a:off x="2997823" y="1969066"/>
            <a:ext cx="1524000" cy="4445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Microservice </a:t>
            </a:r>
            <a:r>
              <a:rPr kumimoji="1" lang="en-US" altLang="zh-CN" sz="1600" i="1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 kumimoji="1" lang="zh-CN" altLang="en-US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id="{0BFAEBB2-0423-1546-BE06-D25A3015BB9A}"/>
              </a:ext>
            </a:extLst>
          </p:cNvPr>
          <p:cNvSpPr/>
          <p:nvPr/>
        </p:nvSpPr>
        <p:spPr>
          <a:xfrm>
            <a:off x="2235823" y="2638136"/>
            <a:ext cx="1524000" cy="4445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Microservice </a:t>
            </a:r>
            <a:r>
              <a:rPr kumimoji="1" lang="en-US" altLang="zh-CN" sz="1600" i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kumimoji="1" lang="zh-CN" altLang="en-US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圆角矩形 9">
            <a:extLst>
              <a:ext uri="{FF2B5EF4-FFF2-40B4-BE49-F238E27FC236}">
                <a16:creationId xmlns:a16="http://schemas.microsoft.com/office/drawing/2014/main" id="{FF4DC0E6-1B21-4043-8648-CD967F4F0AFA}"/>
              </a:ext>
            </a:extLst>
          </p:cNvPr>
          <p:cNvSpPr/>
          <p:nvPr/>
        </p:nvSpPr>
        <p:spPr>
          <a:xfrm>
            <a:off x="4022490" y="2629325"/>
            <a:ext cx="1524000" cy="4445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Microservice </a:t>
            </a:r>
            <a:r>
              <a:rPr kumimoji="1" lang="en-US" altLang="zh-CN" sz="1600" i="1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endParaRPr kumimoji="1" lang="zh-CN" altLang="en-US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3AA1F824-E5C8-3146-BB6E-CEC475CED6A4}"/>
              </a:ext>
            </a:extLst>
          </p:cNvPr>
          <p:cNvSpPr/>
          <p:nvPr/>
        </p:nvSpPr>
        <p:spPr>
          <a:xfrm>
            <a:off x="3260490" y="3261018"/>
            <a:ext cx="1524000" cy="4445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Microservice </a:t>
            </a:r>
            <a:r>
              <a:rPr kumimoji="1" lang="en-US" altLang="zh-CN" sz="1600" i="1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kumimoji="1" lang="zh-CN" altLang="en-US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B9B0D24-BBF5-0341-B763-4B7ABB07EAA6}"/>
              </a:ext>
            </a:extLst>
          </p:cNvPr>
          <p:cNvSpPr txBox="1"/>
          <p:nvPr/>
        </p:nvSpPr>
        <p:spPr>
          <a:xfrm>
            <a:off x="2394216" y="3944162"/>
            <a:ext cx="3256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Hundreds of microservices</a:t>
            </a:r>
            <a:endParaRPr kumimoji="1" lang="zh-CN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右箭头 11">
            <a:extLst>
              <a:ext uri="{FF2B5EF4-FFF2-40B4-BE49-F238E27FC236}">
                <a16:creationId xmlns:a16="http://schemas.microsoft.com/office/drawing/2014/main" id="{8CB1328A-6337-2F42-A4C9-E447F1370A4A}"/>
              </a:ext>
            </a:extLst>
          </p:cNvPr>
          <p:cNvSpPr/>
          <p:nvPr/>
        </p:nvSpPr>
        <p:spPr>
          <a:xfrm>
            <a:off x="6138020" y="2851575"/>
            <a:ext cx="1138989" cy="409443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CF1951E-4B02-3C4D-A978-ECD8094F3075}"/>
              </a:ext>
            </a:extLst>
          </p:cNvPr>
          <p:cNvSpPr/>
          <p:nvPr/>
        </p:nvSpPr>
        <p:spPr>
          <a:xfrm>
            <a:off x="2091104" y="1861242"/>
            <a:ext cx="3607786" cy="1956779"/>
          </a:xfrm>
          <a:prstGeom prst="rect">
            <a:avLst/>
          </a:prstGeom>
          <a:noFill/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04202DA-7CEA-1343-A861-3372006E81DF}"/>
              </a:ext>
            </a:extLst>
          </p:cNvPr>
          <p:cNvSpPr txBox="1"/>
          <p:nvPr/>
        </p:nvSpPr>
        <p:spPr>
          <a:xfrm>
            <a:off x="7507705" y="3944162"/>
            <a:ext cx="3256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Complex call relationships</a:t>
            </a:r>
            <a:endParaRPr kumimoji="1" lang="zh-CN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0913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D6803-4909-D74C-9AE4-BC035C7CE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Trace anomaly detection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2375A60-51E1-9D46-8D2A-2B2E8EB33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9621" y="6484224"/>
            <a:ext cx="2743200" cy="365125"/>
          </a:xfrm>
        </p:spPr>
        <p:txBody>
          <a:bodyPr/>
          <a:lstStyle/>
          <a:p>
            <a:fld id="{AD69D6CD-B976-DA4A-B164-30E4D1CDE738}" type="slidenum">
              <a:rPr kumimoji="1" lang="zh-CN" altLang="en-US" smtClean="0"/>
              <a:t>18</a:t>
            </a:fld>
            <a:endParaRPr kumimoji="1"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1B40243-5A32-F541-B861-23C1A4C27B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52" y="1768978"/>
            <a:ext cx="2374006" cy="21651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圆角矩形 6">
            <a:extLst>
              <a:ext uri="{FF2B5EF4-FFF2-40B4-BE49-F238E27FC236}">
                <a16:creationId xmlns:a16="http://schemas.microsoft.com/office/drawing/2014/main" id="{B48D4D2E-FB03-DE47-8CAD-1338CB25C1F5}"/>
              </a:ext>
            </a:extLst>
          </p:cNvPr>
          <p:cNvSpPr/>
          <p:nvPr/>
        </p:nvSpPr>
        <p:spPr>
          <a:xfrm>
            <a:off x="2997823" y="1969066"/>
            <a:ext cx="1524000" cy="4445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Microservice </a:t>
            </a:r>
            <a:r>
              <a:rPr kumimoji="1" lang="en-US" altLang="zh-CN" sz="1600" i="1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 kumimoji="1" lang="zh-CN" altLang="en-US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id="{0BFAEBB2-0423-1546-BE06-D25A3015BB9A}"/>
              </a:ext>
            </a:extLst>
          </p:cNvPr>
          <p:cNvSpPr/>
          <p:nvPr/>
        </p:nvSpPr>
        <p:spPr>
          <a:xfrm>
            <a:off x="2235823" y="2638136"/>
            <a:ext cx="1524000" cy="4445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Microservice </a:t>
            </a:r>
            <a:r>
              <a:rPr kumimoji="1" lang="en-US" altLang="zh-CN" sz="1600" i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kumimoji="1" lang="zh-CN" altLang="en-US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圆角矩形 9">
            <a:extLst>
              <a:ext uri="{FF2B5EF4-FFF2-40B4-BE49-F238E27FC236}">
                <a16:creationId xmlns:a16="http://schemas.microsoft.com/office/drawing/2014/main" id="{FF4DC0E6-1B21-4043-8648-CD967F4F0AFA}"/>
              </a:ext>
            </a:extLst>
          </p:cNvPr>
          <p:cNvSpPr/>
          <p:nvPr/>
        </p:nvSpPr>
        <p:spPr>
          <a:xfrm>
            <a:off x="4022490" y="2629325"/>
            <a:ext cx="1524000" cy="4445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Microservice </a:t>
            </a:r>
            <a:r>
              <a:rPr kumimoji="1" lang="en-US" altLang="zh-CN" sz="1600" i="1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endParaRPr kumimoji="1" lang="zh-CN" altLang="en-US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3AA1F824-E5C8-3146-BB6E-CEC475CED6A4}"/>
              </a:ext>
            </a:extLst>
          </p:cNvPr>
          <p:cNvSpPr/>
          <p:nvPr/>
        </p:nvSpPr>
        <p:spPr>
          <a:xfrm>
            <a:off x="3260490" y="3261018"/>
            <a:ext cx="1524000" cy="4445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Microservice </a:t>
            </a:r>
            <a:r>
              <a:rPr kumimoji="1" lang="en-US" altLang="zh-CN" sz="1600" i="1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kumimoji="1" lang="zh-CN" altLang="en-US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B9B0D24-BBF5-0341-B763-4B7ABB07EAA6}"/>
              </a:ext>
            </a:extLst>
          </p:cNvPr>
          <p:cNvSpPr txBox="1"/>
          <p:nvPr/>
        </p:nvSpPr>
        <p:spPr>
          <a:xfrm>
            <a:off x="2394216" y="3944162"/>
            <a:ext cx="3256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Hundreds of microservices</a:t>
            </a:r>
            <a:endParaRPr kumimoji="1" lang="zh-CN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右箭头 11">
            <a:extLst>
              <a:ext uri="{FF2B5EF4-FFF2-40B4-BE49-F238E27FC236}">
                <a16:creationId xmlns:a16="http://schemas.microsoft.com/office/drawing/2014/main" id="{8CB1328A-6337-2F42-A4C9-E447F1370A4A}"/>
              </a:ext>
            </a:extLst>
          </p:cNvPr>
          <p:cNvSpPr/>
          <p:nvPr/>
        </p:nvSpPr>
        <p:spPr>
          <a:xfrm>
            <a:off x="6138020" y="2851575"/>
            <a:ext cx="1138989" cy="409443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CF1951E-4B02-3C4D-A978-ECD8094F3075}"/>
              </a:ext>
            </a:extLst>
          </p:cNvPr>
          <p:cNvSpPr/>
          <p:nvPr/>
        </p:nvSpPr>
        <p:spPr>
          <a:xfrm>
            <a:off x="2091104" y="1861242"/>
            <a:ext cx="3607786" cy="1956779"/>
          </a:xfrm>
          <a:prstGeom prst="rect">
            <a:avLst/>
          </a:prstGeom>
          <a:noFill/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04202DA-7CEA-1343-A861-3372006E81DF}"/>
              </a:ext>
            </a:extLst>
          </p:cNvPr>
          <p:cNvSpPr txBox="1"/>
          <p:nvPr/>
        </p:nvSpPr>
        <p:spPr>
          <a:xfrm>
            <a:off x="7507705" y="3944162"/>
            <a:ext cx="3256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Complex call relationships</a:t>
            </a:r>
            <a:endParaRPr kumimoji="1" lang="zh-CN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4" descr="C:\Documents and Settings\ratul\Local Settings\Temporary Internet Files\Content.IE5\6B2X1A4K\MCPE01487_0000[1].wmf">
            <a:extLst>
              <a:ext uri="{FF2B5EF4-FFF2-40B4-BE49-F238E27FC236}">
                <a16:creationId xmlns:a16="http://schemas.microsoft.com/office/drawing/2014/main" id="{1F414396-95C5-5842-B415-B1A802EA1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4490" y="4403154"/>
            <a:ext cx="2992914" cy="22913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7942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D6803-4909-D74C-9AE4-BC035C7CE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Core idea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2375A60-51E1-9D46-8D2A-2B2E8EB33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9621" y="6484224"/>
            <a:ext cx="2743200" cy="365125"/>
          </a:xfrm>
        </p:spPr>
        <p:txBody>
          <a:bodyPr/>
          <a:lstStyle/>
          <a:p>
            <a:fld id="{AD69D6CD-B976-DA4A-B164-30E4D1CDE738}" type="slidenum">
              <a:rPr kumimoji="1" lang="zh-CN" altLang="en-US" smtClean="0"/>
              <a:t>19</a:t>
            </a:fld>
            <a:endParaRPr kumimoji="1" lang="zh-CN" altLang="en-US"/>
          </a:p>
        </p:txBody>
      </p:sp>
      <p:sp>
        <p:nvSpPr>
          <p:cNvPr id="3" name="云形 2">
            <a:extLst>
              <a:ext uri="{FF2B5EF4-FFF2-40B4-BE49-F238E27FC236}">
                <a16:creationId xmlns:a16="http://schemas.microsoft.com/office/drawing/2014/main" id="{4BCE43F4-3C2B-0744-A236-0640975D6A71}"/>
              </a:ext>
            </a:extLst>
          </p:cNvPr>
          <p:cNvSpPr/>
          <p:nvPr/>
        </p:nvSpPr>
        <p:spPr>
          <a:xfrm>
            <a:off x="5758036" y="1951989"/>
            <a:ext cx="4778036" cy="1596069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Hundreds of thousands of traces per day </a:t>
            </a:r>
            <a:endParaRPr kumimoji="1"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42D298EC-982D-9142-80C6-61748B020CB2}"/>
              </a:ext>
            </a:extLst>
          </p:cNvPr>
          <p:cNvSpPr/>
          <p:nvPr/>
        </p:nvSpPr>
        <p:spPr>
          <a:xfrm>
            <a:off x="1661946" y="2280255"/>
            <a:ext cx="2402005" cy="87309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A Web Service</a:t>
            </a:r>
            <a:endParaRPr kumimoji="1"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右箭头 8">
            <a:extLst>
              <a:ext uri="{FF2B5EF4-FFF2-40B4-BE49-F238E27FC236}">
                <a16:creationId xmlns:a16="http://schemas.microsoft.com/office/drawing/2014/main" id="{4B4D1795-5674-AE46-A017-E634A0772AAB}"/>
              </a:ext>
            </a:extLst>
          </p:cNvPr>
          <p:cNvSpPr/>
          <p:nvPr/>
        </p:nvSpPr>
        <p:spPr>
          <a:xfrm>
            <a:off x="4135272" y="2715903"/>
            <a:ext cx="1337480" cy="136477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D461E6C-F98E-F240-9F99-2A200CE9A09F}"/>
              </a:ext>
            </a:extLst>
          </p:cNvPr>
          <p:cNvSpPr txBox="1"/>
          <p:nvPr/>
        </p:nvSpPr>
        <p:spPr>
          <a:xfrm>
            <a:off x="4242253" y="2312973"/>
            <a:ext cx="1337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generate</a:t>
            </a:r>
            <a:endParaRPr kumimoji="1"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077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9D6CD-B976-DA4A-B164-30E4D1CDE738}" type="slidenum">
              <a:rPr kumimoji="1" lang="zh-CN" altLang="en-US" smtClean="0"/>
              <a:t>2</a:t>
            </a:fld>
            <a:endParaRPr kumimoji="1"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1415845" y="2153265"/>
            <a:ext cx="1268361" cy="1238864"/>
          </a:xfrm>
          <a:prstGeom prst="ellipse">
            <a:avLst/>
          </a:prstGeom>
          <a:solidFill>
            <a:srgbClr val="9E98D5">
              <a:alpha val="15000"/>
            </a:srgb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3792793" y="2153265"/>
            <a:ext cx="1268361" cy="1238864"/>
          </a:xfrm>
          <a:prstGeom prst="ellipse">
            <a:avLst/>
          </a:prstGeom>
          <a:solidFill>
            <a:srgbClr val="9E98D5">
              <a:alpha val="15000"/>
            </a:srgb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6286500" y="2153265"/>
            <a:ext cx="1268361" cy="1238864"/>
          </a:xfrm>
          <a:prstGeom prst="ellipse">
            <a:avLst/>
          </a:prstGeom>
          <a:solidFill>
            <a:srgbClr val="9E98D5">
              <a:alpha val="15000"/>
            </a:srgb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8968037" y="2153265"/>
            <a:ext cx="1268361" cy="1238864"/>
          </a:xfrm>
          <a:prstGeom prst="ellipse">
            <a:avLst/>
          </a:prstGeom>
          <a:solidFill>
            <a:srgbClr val="9E98D5">
              <a:alpha val="15000"/>
            </a:srgb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035163" y="3991030"/>
            <a:ext cx="2029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Background</a:t>
            </a:r>
            <a:endParaRPr kumimoji="1" lang="zh-CN" altLang="en-US" sz="2800" dirty="0"/>
          </a:p>
        </p:txBody>
      </p:sp>
      <p:sp>
        <p:nvSpPr>
          <p:cNvPr id="9" name="文本框 8"/>
          <p:cNvSpPr txBox="1"/>
          <p:nvPr/>
        </p:nvSpPr>
        <p:spPr>
          <a:xfrm>
            <a:off x="3792793" y="3991030"/>
            <a:ext cx="12458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/>
              <a:t>Design</a:t>
            </a:r>
            <a:endParaRPr kumimoji="1" lang="zh-CN" altLang="en-US" sz="2800" dirty="0"/>
          </a:p>
        </p:txBody>
      </p:sp>
      <p:sp>
        <p:nvSpPr>
          <p:cNvPr id="10" name="文本框 9"/>
          <p:cNvSpPr txBox="1"/>
          <p:nvPr/>
        </p:nvSpPr>
        <p:spPr>
          <a:xfrm>
            <a:off x="6038066" y="3991030"/>
            <a:ext cx="1765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Evaluation</a:t>
            </a:r>
            <a:endParaRPr kumimoji="1" lang="zh-CN" altLang="en-US" sz="2800" dirty="0"/>
          </a:p>
        </p:txBody>
      </p:sp>
      <p:sp>
        <p:nvSpPr>
          <p:cNvPr id="12" name="文本框 11"/>
          <p:cNvSpPr txBox="1"/>
          <p:nvPr/>
        </p:nvSpPr>
        <p:spPr>
          <a:xfrm>
            <a:off x="8614610" y="3991030"/>
            <a:ext cx="19752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800" dirty="0"/>
              <a:t>Conclusion </a:t>
            </a:r>
            <a:endParaRPr kumimoji="1" lang="zh-CN" altLang="en-US" sz="2800" dirty="0"/>
          </a:p>
        </p:txBody>
      </p:sp>
      <p:sp>
        <p:nvSpPr>
          <p:cNvPr id="13" name="Shape 2592"/>
          <p:cNvSpPr/>
          <p:nvPr/>
        </p:nvSpPr>
        <p:spPr>
          <a:xfrm>
            <a:off x="4136392" y="2493369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2012"/>
                </a:moveTo>
                <a:cubicBezTo>
                  <a:pt x="20614" y="12014"/>
                  <a:pt x="20611" y="12016"/>
                  <a:pt x="20607" y="12016"/>
                </a:cubicBezTo>
                <a:lnTo>
                  <a:pt x="19602" y="12268"/>
                </a:lnTo>
                <a:cubicBezTo>
                  <a:pt x="19256" y="12354"/>
                  <a:pt x="18984" y="12622"/>
                  <a:pt x="18892" y="12966"/>
                </a:cubicBezTo>
                <a:cubicBezTo>
                  <a:pt x="18703" y="13672"/>
                  <a:pt x="18421" y="14352"/>
                  <a:pt x="18053" y="14986"/>
                </a:cubicBezTo>
                <a:cubicBezTo>
                  <a:pt x="17873" y="15295"/>
                  <a:pt x="17876" y="15677"/>
                  <a:pt x="18060" y="15984"/>
                </a:cubicBezTo>
                <a:lnTo>
                  <a:pt x="18601" y="16885"/>
                </a:lnTo>
                <a:lnTo>
                  <a:pt x="16886" y="18600"/>
                </a:lnTo>
                <a:cubicBezTo>
                  <a:pt x="16882" y="18598"/>
                  <a:pt x="16878" y="18597"/>
                  <a:pt x="16875" y="18595"/>
                </a:cubicBezTo>
                <a:lnTo>
                  <a:pt x="15978" y="18057"/>
                </a:lnTo>
                <a:cubicBezTo>
                  <a:pt x="15822" y="17964"/>
                  <a:pt x="15648" y="17917"/>
                  <a:pt x="15473" y="17917"/>
                </a:cubicBezTo>
                <a:cubicBezTo>
                  <a:pt x="15304" y="17917"/>
                  <a:pt x="15134" y="17961"/>
                  <a:pt x="14982" y="18049"/>
                </a:cubicBezTo>
                <a:cubicBezTo>
                  <a:pt x="14348" y="18415"/>
                  <a:pt x="13671" y="18696"/>
                  <a:pt x="12968" y="18884"/>
                </a:cubicBezTo>
                <a:cubicBezTo>
                  <a:pt x="12624" y="18976"/>
                  <a:pt x="12356" y="19248"/>
                  <a:pt x="12269" y="19594"/>
                </a:cubicBezTo>
                <a:lnTo>
                  <a:pt x="12016" y="20607"/>
                </a:lnTo>
                <a:cubicBezTo>
                  <a:pt x="12015" y="20611"/>
                  <a:pt x="12014" y="20614"/>
                  <a:pt x="12012" y="20619"/>
                </a:cubicBezTo>
                <a:lnTo>
                  <a:pt x="9587" y="20619"/>
                </a:lnTo>
                <a:lnTo>
                  <a:pt x="9331" y="19594"/>
                </a:lnTo>
                <a:cubicBezTo>
                  <a:pt x="9244" y="19248"/>
                  <a:pt x="8976" y="18976"/>
                  <a:pt x="8632" y="18884"/>
                </a:cubicBezTo>
                <a:cubicBezTo>
                  <a:pt x="7929" y="18696"/>
                  <a:pt x="7252" y="18415"/>
                  <a:pt x="6617" y="18049"/>
                </a:cubicBezTo>
                <a:cubicBezTo>
                  <a:pt x="6465" y="17961"/>
                  <a:pt x="6296" y="17917"/>
                  <a:pt x="6127" y="17917"/>
                </a:cubicBezTo>
                <a:cubicBezTo>
                  <a:pt x="5951" y="17917"/>
                  <a:pt x="5777" y="17964"/>
                  <a:pt x="5621" y="18057"/>
                </a:cubicBezTo>
                <a:lnTo>
                  <a:pt x="4725" y="18595"/>
                </a:lnTo>
                <a:cubicBezTo>
                  <a:pt x="4722" y="18597"/>
                  <a:pt x="4718" y="18598"/>
                  <a:pt x="4714" y="18600"/>
                </a:cubicBezTo>
                <a:lnTo>
                  <a:pt x="3000" y="16885"/>
                </a:lnTo>
                <a:lnTo>
                  <a:pt x="3540" y="15984"/>
                </a:lnTo>
                <a:cubicBezTo>
                  <a:pt x="3724" y="15677"/>
                  <a:pt x="3727" y="15295"/>
                  <a:pt x="3548" y="14986"/>
                </a:cubicBezTo>
                <a:cubicBezTo>
                  <a:pt x="3179" y="14351"/>
                  <a:pt x="2897" y="13672"/>
                  <a:pt x="2708" y="12966"/>
                </a:cubicBezTo>
                <a:cubicBezTo>
                  <a:pt x="2616" y="12622"/>
                  <a:pt x="2343" y="12354"/>
                  <a:pt x="1998" y="12268"/>
                </a:cubicBezTo>
                <a:lnTo>
                  <a:pt x="993" y="12016"/>
                </a:lnTo>
                <a:cubicBezTo>
                  <a:pt x="989" y="12016"/>
                  <a:pt x="986" y="12014"/>
                  <a:pt x="982" y="12012"/>
                </a:cubicBezTo>
                <a:lnTo>
                  <a:pt x="982" y="9587"/>
                </a:lnTo>
                <a:lnTo>
                  <a:pt x="1998" y="9333"/>
                </a:lnTo>
                <a:cubicBezTo>
                  <a:pt x="2343" y="9246"/>
                  <a:pt x="2616" y="8979"/>
                  <a:pt x="2708" y="8634"/>
                </a:cubicBezTo>
                <a:cubicBezTo>
                  <a:pt x="2897" y="7929"/>
                  <a:pt x="3179" y="7249"/>
                  <a:pt x="3548" y="6615"/>
                </a:cubicBezTo>
                <a:cubicBezTo>
                  <a:pt x="3727" y="6305"/>
                  <a:pt x="3724" y="5923"/>
                  <a:pt x="3540" y="5617"/>
                </a:cubicBezTo>
                <a:lnTo>
                  <a:pt x="3005" y="4725"/>
                </a:lnTo>
                <a:cubicBezTo>
                  <a:pt x="3004" y="4722"/>
                  <a:pt x="3002" y="4719"/>
                  <a:pt x="3000" y="4715"/>
                </a:cubicBezTo>
                <a:lnTo>
                  <a:pt x="4715" y="3000"/>
                </a:lnTo>
                <a:lnTo>
                  <a:pt x="5621" y="3543"/>
                </a:lnTo>
                <a:cubicBezTo>
                  <a:pt x="5777" y="3637"/>
                  <a:pt x="5951" y="3683"/>
                  <a:pt x="6127" y="3683"/>
                </a:cubicBezTo>
                <a:cubicBezTo>
                  <a:pt x="6296" y="3683"/>
                  <a:pt x="6465" y="3639"/>
                  <a:pt x="6618" y="3552"/>
                </a:cubicBezTo>
                <a:cubicBezTo>
                  <a:pt x="7251" y="3185"/>
                  <a:pt x="7929" y="2904"/>
                  <a:pt x="8632" y="2717"/>
                </a:cubicBezTo>
                <a:cubicBezTo>
                  <a:pt x="8976" y="2624"/>
                  <a:pt x="9244" y="2352"/>
                  <a:pt x="9331" y="2006"/>
                </a:cubicBezTo>
                <a:lnTo>
                  <a:pt x="9587" y="982"/>
                </a:lnTo>
                <a:lnTo>
                  <a:pt x="12012" y="982"/>
                </a:lnTo>
                <a:cubicBezTo>
                  <a:pt x="12014" y="986"/>
                  <a:pt x="12015" y="989"/>
                  <a:pt x="12016" y="993"/>
                </a:cubicBezTo>
                <a:lnTo>
                  <a:pt x="12269" y="2006"/>
                </a:lnTo>
                <a:cubicBezTo>
                  <a:pt x="12356" y="2352"/>
                  <a:pt x="12624" y="2624"/>
                  <a:pt x="12968" y="2717"/>
                </a:cubicBezTo>
                <a:cubicBezTo>
                  <a:pt x="13671" y="2904"/>
                  <a:pt x="14348" y="3185"/>
                  <a:pt x="14982" y="3552"/>
                </a:cubicBezTo>
                <a:cubicBezTo>
                  <a:pt x="15134" y="3639"/>
                  <a:pt x="15304" y="3683"/>
                  <a:pt x="15473" y="3683"/>
                </a:cubicBezTo>
                <a:cubicBezTo>
                  <a:pt x="15648" y="3683"/>
                  <a:pt x="15822" y="3637"/>
                  <a:pt x="15978" y="3543"/>
                </a:cubicBezTo>
                <a:lnTo>
                  <a:pt x="16884" y="3000"/>
                </a:lnTo>
                <a:lnTo>
                  <a:pt x="18600" y="4715"/>
                </a:lnTo>
                <a:cubicBezTo>
                  <a:pt x="18598" y="4719"/>
                  <a:pt x="18597" y="4722"/>
                  <a:pt x="18595" y="4725"/>
                </a:cubicBezTo>
                <a:lnTo>
                  <a:pt x="18060" y="5616"/>
                </a:lnTo>
                <a:cubicBezTo>
                  <a:pt x="17876" y="5923"/>
                  <a:pt x="17873" y="6305"/>
                  <a:pt x="18053" y="6615"/>
                </a:cubicBezTo>
                <a:cubicBezTo>
                  <a:pt x="18421" y="7249"/>
                  <a:pt x="18703" y="7928"/>
                  <a:pt x="18892" y="8634"/>
                </a:cubicBezTo>
                <a:cubicBezTo>
                  <a:pt x="18984" y="8979"/>
                  <a:pt x="19256" y="9246"/>
                  <a:pt x="19602" y="9333"/>
                </a:cubicBezTo>
                <a:lnTo>
                  <a:pt x="20618" y="9587"/>
                </a:lnTo>
                <a:cubicBezTo>
                  <a:pt x="20618" y="9587"/>
                  <a:pt x="20618" y="12012"/>
                  <a:pt x="20618" y="12012"/>
                </a:cubicBezTo>
                <a:close/>
                <a:moveTo>
                  <a:pt x="20880" y="8641"/>
                </a:moveTo>
                <a:lnTo>
                  <a:pt x="19841" y="8380"/>
                </a:lnTo>
                <a:cubicBezTo>
                  <a:pt x="19626" y="7580"/>
                  <a:pt x="19308" y="6822"/>
                  <a:pt x="18902" y="6122"/>
                </a:cubicBezTo>
                <a:lnTo>
                  <a:pt x="19455" y="5200"/>
                </a:lnTo>
                <a:cubicBezTo>
                  <a:pt x="19625" y="4871"/>
                  <a:pt x="19736" y="4463"/>
                  <a:pt x="19455" y="4182"/>
                </a:cubicBezTo>
                <a:lnTo>
                  <a:pt x="17419" y="2145"/>
                </a:lnTo>
                <a:cubicBezTo>
                  <a:pt x="17292" y="2019"/>
                  <a:pt x="17136" y="1968"/>
                  <a:pt x="16975" y="1968"/>
                </a:cubicBezTo>
                <a:cubicBezTo>
                  <a:pt x="16778" y="1968"/>
                  <a:pt x="16572" y="2043"/>
                  <a:pt x="16400" y="2145"/>
                </a:cubicBezTo>
                <a:lnTo>
                  <a:pt x="15473" y="2701"/>
                </a:lnTo>
                <a:cubicBezTo>
                  <a:pt x="14775" y="2298"/>
                  <a:pt x="14020" y="1982"/>
                  <a:pt x="13222" y="1768"/>
                </a:cubicBezTo>
                <a:lnTo>
                  <a:pt x="12960" y="720"/>
                </a:lnTo>
                <a:cubicBezTo>
                  <a:pt x="12848" y="367"/>
                  <a:pt x="12638" y="0"/>
                  <a:pt x="12240" y="0"/>
                </a:cubicBezTo>
                <a:lnTo>
                  <a:pt x="9360" y="0"/>
                </a:lnTo>
                <a:cubicBezTo>
                  <a:pt x="8962" y="0"/>
                  <a:pt x="8730" y="367"/>
                  <a:pt x="8640" y="720"/>
                </a:cubicBezTo>
                <a:lnTo>
                  <a:pt x="8378" y="1768"/>
                </a:lnTo>
                <a:cubicBezTo>
                  <a:pt x="7580" y="1982"/>
                  <a:pt x="6825" y="2298"/>
                  <a:pt x="6127" y="2701"/>
                </a:cubicBezTo>
                <a:lnTo>
                  <a:pt x="5200" y="2145"/>
                </a:lnTo>
                <a:cubicBezTo>
                  <a:pt x="5028" y="2043"/>
                  <a:pt x="4822" y="1968"/>
                  <a:pt x="4625" y="1968"/>
                </a:cubicBezTo>
                <a:cubicBezTo>
                  <a:pt x="4464" y="1968"/>
                  <a:pt x="4308" y="2019"/>
                  <a:pt x="4181" y="2145"/>
                </a:cubicBezTo>
                <a:lnTo>
                  <a:pt x="2145" y="4182"/>
                </a:lnTo>
                <a:cubicBezTo>
                  <a:pt x="1864" y="4463"/>
                  <a:pt x="1975" y="4871"/>
                  <a:pt x="2145" y="5200"/>
                </a:cubicBezTo>
                <a:lnTo>
                  <a:pt x="2698" y="6122"/>
                </a:lnTo>
                <a:cubicBezTo>
                  <a:pt x="2292" y="6822"/>
                  <a:pt x="1973" y="7580"/>
                  <a:pt x="1759" y="8380"/>
                </a:cubicBezTo>
                <a:lnTo>
                  <a:pt x="720" y="8641"/>
                </a:lnTo>
                <a:cubicBezTo>
                  <a:pt x="367" y="8730"/>
                  <a:pt x="0" y="8962"/>
                  <a:pt x="0" y="9361"/>
                </a:cubicBezTo>
                <a:lnTo>
                  <a:pt x="0" y="12240"/>
                </a:lnTo>
                <a:cubicBezTo>
                  <a:pt x="0" y="12638"/>
                  <a:pt x="367" y="12848"/>
                  <a:pt x="720" y="12960"/>
                </a:cubicBezTo>
                <a:lnTo>
                  <a:pt x="1759" y="13220"/>
                </a:lnTo>
                <a:cubicBezTo>
                  <a:pt x="1973" y="14021"/>
                  <a:pt x="2292" y="14778"/>
                  <a:pt x="2698" y="15479"/>
                </a:cubicBezTo>
                <a:lnTo>
                  <a:pt x="2145" y="16400"/>
                </a:lnTo>
                <a:cubicBezTo>
                  <a:pt x="1959" y="16713"/>
                  <a:pt x="1864" y="17137"/>
                  <a:pt x="2145" y="17419"/>
                </a:cubicBezTo>
                <a:lnTo>
                  <a:pt x="4181" y="19455"/>
                </a:lnTo>
                <a:cubicBezTo>
                  <a:pt x="4305" y="19579"/>
                  <a:pt x="4454" y="19627"/>
                  <a:pt x="4610" y="19627"/>
                </a:cubicBezTo>
                <a:cubicBezTo>
                  <a:pt x="4807" y="19627"/>
                  <a:pt x="5016" y="19550"/>
                  <a:pt x="5200" y="19455"/>
                </a:cubicBezTo>
                <a:lnTo>
                  <a:pt x="6127" y="18899"/>
                </a:lnTo>
                <a:cubicBezTo>
                  <a:pt x="6825" y="19302"/>
                  <a:pt x="7580" y="19619"/>
                  <a:pt x="8378" y="19832"/>
                </a:cubicBezTo>
                <a:lnTo>
                  <a:pt x="8640" y="20880"/>
                </a:lnTo>
                <a:cubicBezTo>
                  <a:pt x="8730" y="21233"/>
                  <a:pt x="8962" y="21600"/>
                  <a:pt x="9360" y="21600"/>
                </a:cubicBezTo>
                <a:lnTo>
                  <a:pt x="12240" y="21600"/>
                </a:lnTo>
                <a:cubicBezTo>
                  <a:pt x="12638" y="21600"/>
                  <a:pt x="12848" y="21233"/>
                  <a:pt x="12960" y="20880"/>
                </a:cubicBezTo>
                <a:lnTo>
                  <a:pt x="13222" y="19832"/>
                </a:lnTo>
                <a:cubicBezTo>
                  <a:pt x="14020" y="19619"/>
                  <a:pt x="14775" y="19302"/>
                  <a:pt x="15473" y="18899"/>
                </a:cubicBezTo>
                <a:lnTo>
                  <a:pt x="16400" y="19455"/>
                </a:lnTo>
                <a:cubicBezTo>
                  <a:pt x="16584" y="19550"/>
                  <a:pt x="16793" y="19627"/>
                  <a:pt x="16990" y="19627"/>
                </a:cubicBezTo>
                <a:cubicBezTo>
                  <a:pt x="17146" y="19627"/>
                  <a:pt x="17294" y="19579"/>
                  <a:pt x="17419" y="19455"/>
                </a:cubicBezTo>
                <a:lnTo>
                  <a:pt x="19455" y="17419"/>
                </a:lnTo>
                <a:cubicBezTo>
                  <a:pt x="19736" y="17137"/>
                  <a:pt x="19641" y="16713"/>
                  <a:pt x="19455" y="16400"/>
                </a:cubicBezTo>
                <a:lnTo>
                  <a:pt x="18902" y="15479"/>
                </a:lnTo>
                <a:cubicBezTo>
                  <a:pt x="19308" y="14778"/>
                  <a:pt x="19626" y="14021"/>
                  <a:pt x="19841" y="13220"/>
                </a:cubicBezTo>
                <a:lnTo>
                  <a:pt x="20880" y="12960"/>
                </a:lnTo>
                <a:cubicBezTo>
                  <a:pt x="21233" y="12848"/>
                  <a:pt x="21600" y="12638"/>
                  <a:pt x="21600" y="12240"/>
                </a:cubicBezTo>
                <a:lnTo>
                  <a:pt x="21600" y="9361"/>
                </a:lnTo>
                <a:cubicBezTo>
                  <a:pt x="21600" y="8962"/>
                  <a:pt x="21233" y="8730"/>
                  <a:pt x="20880" y="8641"/>
                </a:cubicBezTo>
                <a:moveTo>
                  <a:pt x="15709" y="10800"/>
                </a:moveTo>
                <a:cubicBezTo>
                  <a:pt x="15709" y="13346"/>
                  <a:pt x="13771" y="15438"/>
                  <a:pt x="11291" y="15685"/>
                </a:cubicBezTo>
                <a:lnTo>
                  <a:pt x="11291" y="12694"/>
                </a:lnTo>
                <a:cubicBezTo>
                  <a:pt x="12137" y="12476"/>
                  <a:pt x="12764" y="11714"/>
                  <a:pt x="12764" y="10800"/>
                </a:cubicBezTo>
                <a:cubicBezTo>
                  <a:pt x="12764" y="10630"/>
                  <a:pt x="12735" y="10468"/>
                  <a:pt x="12694" y="10310"/>
                </a:cubicBezTo>
                <a:lnTo>
                  <a:pt x="15308" y="8857"/>
                </a:lnTo>
                <a:cubicBezTo>
                  <a:pt x="15565" y="9453"/>
                  <a:pt x="15709" y="10110"/>
                  <a:pt x="15709" y="10800"/>
                </a:cubicBezTo>
                <a:moveTo>
                  <a:pt x="9818" y="10800"/>
                </a:moveTo>
                <a:cubicBezTo>
                  <a:pt x="9818" y="10258"/>
                  <a:pt x="10258" y="9818"/>
                  <a:pt x="10800" y="9818"/>
                </a:cubicBezTo>
                <a:cubicBezTo>
                  <a:pt x="11342" y="9818"/>
                  <a:pt x="11782" y="10258"/>
                  <a:pt x="11782" y="10800"/>
                </a:cubicBezTo>
                <a:cubicBezTo>
                  <a:pt x="11782" y="11342"/>
                  <a:pt x="11342" y="11782"/>
                  <a:pt x="10800" y="11782"/>
                </a:cubicBezTo>
                <a:cubicBezTo>
                  <a:pt x="10258" y="11782"/>
                  <a:pt x="9818" y="11342"/>
                  <a:pt x="9818" y="10800"/>
                </a:cubicBezTo>
                <a:moveTo>
                  <a:pt x="10309" y="15685"/>
                </a:moveTo>
                <a:cubicBezTo>
                  <a:pt x="7829" y="15438"/>
                  <a:pt x="5891" y="13346"/>
                  <a:pt x="5891" y="10800"/>
                </a:cubicBezTo>
                <a:cubicBezTo>
                  <a:pt x="5891" y="10110"/>
                  <a:pt x="6035" y="9453"/>
                  <a:pt x="6292" y="8857"/>
                </a:cubicBezTo>
                <a:lnTo>
                  <a:pt x="8906" y="10310"/>
                </a:lnTo>
                <a:cubicBezTo>
                  <a:pt x="8865" y="10468"/>
                  <a:pt x="8836" y="10630"/>
                  <a:pt x="8836" y="10800"/>
                </a:cubicBezTo>
                <a:cubicBezTo>
                  <a:pt x="8836" y="11714"/>
                  <a:pt x="9463" y="12476"/>
                  <a:pt x="10309" y="12694"/>
                </a:cubicBezTo>
                <a:cubicBezTo>
                  <a:pt x="10309" y="12694"/>
                  <a:pt x="10309" y="15685"/>
                  <a:pt x="10309" y="15685"/>
                </a:cubicBezTo>
                <a:close/>
                <a:moveTo>
                  <a:pt x="10800" y="5891"/>
                </a:moveTo>
                <a:cubicBezTo>
                  <a:pt x="12470" y="5891"/>
                  <a:pt x="13942" y="6727"/>
                  <a:pt x="14829" y="8000"/>
                </a:cubicBezTo>
                <a:lnTo>
                  <a:pt x="12220" y="9450"/>
                </a:lnTo>
                <a:cubicBezTo>
                  <a:pt x="11862" y="9074"/>
                  <a:pt x="11360" y="8836"/>
                  <a:pt x="10800" y="8836"/>
                </a:cubicBezTo>
                <a:cubicBezTo>
                  <a:pt x="10240" y="8836"/>
                  <a:pt x="9738" y="9074"/>
                  <a:pt x="9380" y="9450"/>
                </a:cubicBezTo>
                <a:lnTo>
                  <a:pt x="6771" y="8000"/>
                </a:lnTo>
                <a:cubicBezTo>
                  <a:pt x="7658" y="6727"/>
                  <a:pt x="9130" y="5891"/>
                  <a:pt x="10800" y="5891"/>
                </a:cubicBezTo>
                <a:moveTo>
                  <a:pt x="10800" y="4909"/>
                </a:moveTo>
                <a:cubicBezTo>
                  <a:pt x="7547" y="4909"/>
                  <a:pt x="4909" y="7547"/>
                  <a:pt x="4909" y="10800"/>
                </a:cubicBezTo>
                <a:cubicBezTo>
                  <a:pt x="4909" y="14054"/>
                  <a:pt x="7547" y="16691"/>
                  <a:pt x="10800" y="16691"/>
                </a:cubicBezTo>
                <a:cubicBezTo>
                  <a:pt x="14053" y="16691"/>
                  <a:pt x="16691" y="14054"/>
                  <a:pt x="16691" y="10800"/>
                </a:cubicBezTo>
                <a:cubicBezTo>
                  <a:pt x="16691" y="7547"/>
                  <a:pt x="14053" y="4909"/>
                  <a:pt x="10800" y="4909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>
              <a:latin typeface="Source Sans Pro Regular" charset="0"/>
              <a:ea typeface="Source Sans Pro Regular" charset="0"/>
              <a:cs typeface="Source Sans Pro Regular" charset="0"/>
            </a:endParaRPr>
          </a:p>
        </p:txBody>
      </p:sp>
      <p:sp>
        <p:nvSpPr>
          <p:cNvPr id="17" name="Shape 2575"/>
          <p:cNvSpPr/>
          <p:nvPr/>
        </p:nvSpPr>
        <p:spPr>
          <a:xfrm>
            <a:off x="6663823" y="2493368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09" y="14727"/>
                </a:moveTo>
                <a:lnTo>
                  <a:pt x="18655" y="14727"/>
                </a:lnTo>
                <a:lnTo>
                  <a:pt x="18655" y="12273"/>
                </a:lnTo>
                <a:cubicBezTo>
                  <a:pt x="18655" y="12002"/>
                  <a:pt x="18434" y="11782"/>
                  <a:pt x="18164" y="11782"/>
                </a:cubicBezTo>
                <a:cubicBezTo>
                  <a:pt x="17893" y="11782"/>
                  <a:pt x="17673" y="12002"/>
                  <a:pt x="17673" y="12273"/>
                </a:cubicBezTo>
                <a:lnTo>
                  <a:pt x="17673" y="14727"/>
                </a:lnTo>
                <a:lnTo>
                  <a:pt x="15218" y="14727"/>
                </a:lnTo>
                <a:cubicBezTo>
                  <a:pt x="14947" y="14727"/>
                  <a:pt x="14727" y="14947"/>
                  <a:pt x="14727" y="15218"/>
                </a:cubicBezTo>
                <a:cubicBezTo>
                  <a:pt x="14727" y="15490"/>
                  <a:pt x="14947" y="15709"/>
                  <a:pt x="15218" y="15709"/>
                </a:cubicBezTo>
                <a:lnTo>
                  <a:pt x="17673" y="15709"/>
                </a:lnTo>
                <a:lnTo>
                  <a:pt x="17673" y="18164"/>
                </a:lnTo>
                <a:cubicBezTo>
                  <a:pt x="17673" y="18435"/>
                  <a:pt x="17893" y="18655"/>
                  <a:pt x="18164" y="18655"/>
                </a:cubicBezTo>
                <a:cubicBezTo>
                  <a:pt x="18434" y="18655"/>
                  <a:pt x="18655" y="18435"/>
                  <a:pt x="18655" y="18164"/>
                </a:cubicBezTo>
                <a:lnTo>
                  <a:pt x="18655" y="15709"/>
                </a:lnTo>
                <a:lnTo>
                  <a:pt x="21109" y="15709"/>
                </a:lnTo>
                <a:cubicBezTo>
                  <a:pt x="21380" y="15709"/>
                  <a:pt x="21600" y="15490"/>
                  <a:pt x="21600" y="15218"/>
                </a:cubicBezTo>
                <a:cubicBezTo>
                  <a:pt x="21600" y="14947"/>
                  <a:pt x="21380" y="14727"/>
                  <a:pt x="21109" y="14727"/>
                </a:cubicBezTo>
                <a:moveTo>
                  <a:pt x="14823" y="8659"/>
                </a:moveTo>
                <a:cubicBezTo>
                  <a:pt x="12845" y="10260"/>
                  <a:pt x="10800" y="11916"/>
                  <a:pt x="10800" y="14727"/>
                </a:cubicBezTo>
                <a:cubicBezTo>
                  <a:pt x="10800" y="17561"/>
                  <a:pt x="10800" y="19270"/>
                  <a:pt x="10584" y="20135"/>
                </a:cubicBezTo>
                <a:cubicBezTo>
                  <a:pt x="10474" y="20573"/>
                  <a:pt x="10463" y="20618"/>
                  <a:pt x="9818" y="20618"/>
                </a:cubicBezTo>
                <a:cubicBezTo>
                  <a:pt x="9173" y="20618"/>
                  <a:pt x="9162" y="20573"/>
                  <a:pt x="9052" y="20135"/>
                </a:cubicBezTo>
                <a:cubicBezTo>
                  <a:pt x="8926" y="19627"/>
                  <a:pt x="8874" y="18820"/>
                  <a:pt x="8853" y="17673"/>
                </a:cubicBezTo>
                <a:lnTo>
                  <a:pt x="9327" y="17673"/>
                </a:lnTo>
                <a:cubicBezTo>
                  <a:pt x="9598" y="17673"/>
                  <a:pt x="9818" y="17453"/>
                  <a:pt x="9818" y="17182"/>
                </a:cubicBezTo>
                <a:cubicBezTo>
                  <a:pt x="9818" y="16910"/>
                  <a:pt x="9598" y="16691"/>
                  <a:pt x="9327" y="16691"/>
                </a:cubicBezTo>
                <a:lnTo>
                  <a:pt x="8840" y="16691"/>
                </a:lnTo>
                <a:cubicBezTo>
                  <a:pt x="8838" y="16381"/>
                  <a:pt x="8837" y="16059"/>
                  <a:pt x="8837" y="15709"/>
                </a:cubicBezTo>
                <a:lnTo>
                  <a:pt x="9327" y="15709"/>
                </a:lnTo>
                <a:cubicBezTo>
                  <a:pt x="9598" y="15709"/>
                  <a:pt x="9818" y="15490"/>
                  <a:pt x="9818" y="15218"/>
                </a:cubicBezTo>
                <a:cubicBezTo>
                  <a:pt x="9818" y="14947"/>
                  <a:pt x="9598" y="14727"/>
                  <a:pt x="9327" y="14727"/>
                </a:cubicBezTo>
                <a:lnTo>
                  <a:pt x="8836" y="14727"/>
                </a:lnTo>
                <a:cubicBezTo>
                  <a:pt x="8836" y="11916"/>
                  <a:pt x="6791" y="10260"/>
                  <a:pt x="4813" y="8659"/>
                </a:cubicBezTo>
                <a:cubicBezTo>
                  <a:pt x="3221" y="7370"/>
                  <a:pt x="1702" y="6139"/>
                  <a:pt x="1176" y="4344"/>
                </a:cubicBezTo>
                <a:cubicBezTo>
                  <a:pt x="2835" y="5266"/>
                  <a:pt x="6083" y="5891"/>
                  <a:pt x="9818" y="5891"/>
                </a:cubicBezTo>
                <a:cubicBezTo>
                  <a:pt x="13550" y="5891"/>
                  <a:pt x="16795" y="5266"/>
                  <a:pt x="18456" y="4347"/>
                </a:cubicBezTo>
                <a:cubicBezTo>
                  <a:pt x="17928" y="6143"/>
                  <a:pt x="16412" y="7373"/>
                  <a:pt x="14823" y="8659"/>
                </a:cubicBezTo>
                <a:moveTo>
                  <a:pt x="982" y="2945"/>
                </a:moveTo>
                <a:cubicBezTo>
                  <a:pt x="982" y="1861"/>
                  <a:pt x="4938" y="982"/>
                  <a:pt x="9818" y="982"/>
                </a:cubicBezTo>
                <a:cubicBezTo>
                  <a:pt x="14698" y="982"/>
                  <a:pt x="18655" y="1861"/>
                  <a:pt x="18655" y="2945"/>
                </a:cubicBezTo>
                <a:cubicBezTo>
                  <a:pt x="18655" y="4031"/>
                  <a:pt x="14698" y="4909"/>
                  <a:pt x="9818" y="4909"/>
                </a:cubicBezTo>
                <a:cubicBezTo>
                  <a:pt x="4938" y="4909"/>
                  <a:pt x="982" y="4031"/>
                  <a:pt x="982" y="2945"/>
                </a:cubicBezTo>
                <a:moveTo>
                  <a:pt x="19636" y="2945"/>
                </a:moveTo>
                <a:cubicBezTo>
                  <a:pt x="19636" y="1319"/>
                  <a:pt x="15241" y="0"/>
                  <a:pt x="9818" y="0"/>
                </a:cubicBezTo>
                <a:cubicBezTo>
                  <a:pt x="4396" y="0"/>
                  <a:pt x="0" y="1319"/>
                  <a:pt x="0" y="2945"/>
                </a:cubicBezTo>
                <a:cubicBezTo>
                  <a:pt x="0" y="8836"/>
                  <a:pt x="7855" y="9818"/>
                  <a:pt x="7855" y="14727"/>
                </a:cubicBezTo>
                <a:cubicBezTo>
                  <a:pt x="7855" y="14900"/>
                  <a:pt x="7855" y="15053"/>
                  <a:pt x="7855" y="15217"/>
                </a:cubicBezTo>
                <a:cubicBezTo>
                  <a:pt x="7855" y="15217"/>
                  <a:pt x="7855" y="15218"/>
                  <a:pt x="7855" y="15218"/>
                </a:cubicBezTo>
                <a:cubicBezTo>
                  <a:pt x="7855" y="15219"/>
                  <a:pt x="7855" y="15219"/>
                  <a:pt x="7855" y="15219"/>
                </a:cubicBezTo>
                <a:cubicBezTo>
                  <a:pt x="7855" y="15938"/>
                  <a:pt x="7856" y="16572"/>
                  <a:pt x="7863" y="17142"/>
                </a:cubicBezTo>
                <a:cubicBezTo>
                  <a:pt x="7861" y="17155"/>
                  <a:pt x="7855" y="17168"/>
                  <a:pt x="7855" y="17182"/>
                </a:cubicBezTo>
                <a:cubicBezTo>
                  <a:pt x="7855" y="17199"/>
                  <a:pt x="7862" y="17212"/>
                  <a:pt x="7864" y="17229"/>
                </a:cubicBezTo>
                <a:cubicBezTo>
                  <a:pt x="7908" y="20896"/>
                  <a:pt x="8177" y="21600"/>
                  <a:pt x="9818" y="21600"/>
                </a:cubicBezTo>
                <a:cubicBezTo>
                  <a:pt x="11782" y="21600"/>
                  <a:pt x="11782" y="20618"/>
                  <a:pt x="11782" y="14727"/>
                </a:cubicBezTo>
                <a:cubicBezTo>
                  <a:pt x="11782" y="9818"/>
                  <a:pt x="19636" y="8836"/>
                  <a:pt x="19636" y="2945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>
              <a:latin typeface="Source Sans Pro Regular" charset="0"/>
              <a:ea typeface="Source Sans Pro Regular" charset="0"/>
              <a:cs typeface="Source Sans Pro Regular" charset="0"/>
            </a:endParaRPr>
          </a:p>
        </p:txBody>
      </p:sp>
      <p:sp>
        <p:nvSpPr>
          <p:cNvPr id="19" name="Shape 2618"/>
          <p:cNvSpPr/>
          <p:nvPr/>
        </p:nvSpPr>
        <p:spPr>
          <a:xfrm>
            <a:off x="9135086" y="2493342"/>
            <a:ext cx="558602" cy="5586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8" h="21600" extrusionOk="0">
                <a:moveTo>
                  <a:pt x="2560" y="18308"/>
                </a:moveTo>
                <a:cubicBezTo>
                  <a:pt x="2472" y="18397"/>
                  <a:pt x="2418" y="18520"/>
                  <a:pt x="2418" y="18655"/>
                </a:cubicBezTo>
                <a:cubicBezTo>
                  <a:pt x="2418" y="18926"/>
                  <a:pt x="2635" y="19146"/>
                  <a:pt x="2902" y="19146"/>
                </a:cubicBezTo>
                <a:cubicBezTo>
                  <a:pt x="3169" y="19146"/>
                  <a:pt x="3385" y="18926"/>
                  <a:pt x="3385" y="18655"/>
                </a:cubicBezTo>
                <a:cubicBezTo>
                  <a:pt x="3385" y="18384"/>
                  <a:pt x="3169" y="18164"/>
                  <a:pt x="2902" y="18164"/>
                </a:cubicBezTo>
                <a:cubicBezTo>
                  <a:pt x="2768" y="18164"/>
                  <a:pt x="2647" y="18219"/>
                  <a:pt x="2560" y="18308"/>
                </a:cubicBezTo>
                <a:moveTo>
                  <a:pt x="20499" y="4279"/>
                </a:moveTo>
                <a:lnTo>
                  <a:pt x="20091" y="4692"/>
                </a:lnTo>
                <a:lnTo>
                  <a:pt x="20088" y="4688"/>
                </a:lnTo>
                <a:lnTo>
                  <a:pt x="17670" y="7143"/>
                </a:lnTo>
                <a:lnTo>
                  <a:pt x="17664" y="7137"/>
                </a:lnTo>
                <a:cubicBezTo>
                  <a:pt x="17227" y="7580"/>
                  <a:pt x="16624" y="7853"/>
                  <a:pt x="15958" y="7853"/>
                </a:cubicBezTo>
                <a:cubicBezTo>
                  <a:pt x="14624" y="7853"/>
                  <a:pt x="13543" y="6755"/>
                  <a:pt x="13543" y="5401"/>
                </a:cubicBezTo>
                <a:cubicBezTo>
                  <a:pt x="13543" y="4725"/>
                  <a:pt x="13813" y="4113"/>
                  <a:pt x="14248" y="3670"/>
                </a:cubicBezTo>
                <a:lnTo>
                  <a:pt x="13563" y="2975"/>
                </a:lnTo>
                <a:cubicBezTo>
                  <a:pt x="12951" y="3596"/>
                  <a:pt x="12571" y="4452"/>
                  <a:pt x="12571" y="5401"/>
                </a:cubicBezTo>
                <a:cubicBezTo>
                  <a:pt x="12571" y="7300"/>
                  <a:pt x="14087" y="8840"/>
                  <a:pt x="15958" y="8840"/>
                </a:cubicBezTo>
                <a:cubicBezTo>
                  <a:pt x="16893" y="8840"/>
                  <a:pt x="17737" y="8454"/>
                  <a:pt x="18348" y="7832"/>
                </a:cubicBezTo>
                <a:lnTo>
                  <a:pt x="18353" y="7837"/>
                </a:lnTo>
                <a:lnTo>
                  <a:pt x="20152" y="6011"/>
                </a:lnTo>
                <a:cubicBezTo>
                  <a:pt x="20516" y="7368"/>
                  <a:pt x="20343" y="8670"/>
                  <a:pt x="19540" y="9505"/>
                </a:cubicBezTo>
                <a:lnTo>
                  <a:pt x="16947" y="12198"/>
                </a:lnTo>
                <a:cubicBezTo>
                  <a:pt x="16605" y="12553"/>
                  <a:pt x="16104" y="12766"/>
                  <a:pt x="15610" y="12766"/>
                </a:cubicBezTo>
                <a:cubicBezTo>
                  <a:pt x="15590" y="12765"/>
                  <a:pt x="13953" y="12652"/>
                  <a:pt x="12318" y="11611"/>
                </a:cubicBezTo>
                <a:lnTo>
                  <a:pt x="12314" y="11620"/>
                </a:lnTo>
                <a:cubicBezTo>
                  <a:pt x="12239" y="11572"/>
                  <a:pt x="12155" y="11537"/>
                  <a:pt x="12060" y="11537"/>
                </a:cubicBezTo>
                <a:cubicBezTo>
                  <a:pt x="11897" y="11537"/>
                  <a:pt x="11759" y="11625"/>
                  <a:pt x="11671" y="11753"/>
                </a:cubicBezTo>
                <a:lnTo>
                  <a:pt x="11654" y="11742"/>
                </a:lnTo>
                <a:lnTo>
                  <a:pt x="4270" y="20043"/>
                </a:lnTo>
                <a:cubicBezTo>
                  <a:pt x="3919" y="20399"/>
                  <a:pt x="3436" y="20618"/>
                  <a:pt x="2902" y="20618"/>
                </a:cubicBezTo>
                <a:cubicBezTo>
                  <a:pt x="1833" y="20618"/>
                  <a:pt x="967" y="19740"/>
                  <a:pt x="967" y="18655"/>
                </a:cubicBezTo>
                <a:cubicBezTo>
                  <a:pt x="967" y="18113"/>
                  <a:pt x="1184" y="17622"/>
                  <a:pt x="1534" y="17267"/>
                </a:cubicBezTo>
                <a:lnTo>
                  <a:pt x="9684" y="9801"/>
                </a:lnTo>
                <a:lnTo>
                  <a:pt x="9671" y="9786"/>
                </a:lnTo>
                <a:cubicBezTo>
                  <a:pt x="9796" y="9698"/>
                  <a:pt x="9884" y="9557"/>
                  <a:pt x="9884" y="9389"/>
                </a:cubicBezTo>
                <a:cubicBezTo>
                  <a:pt x="9884" y="9283"/>
                  <a:pt x="9844" y="9190"/>
                  <a:pt x="9787" y="9110"/>
                </a:cubicBezTo>
                <a:lnTo>
                  <a:pt x="9790" y="9107"/>
                </a:lnTo>
                <a:cubicBezTo>
                  <a:pt x="8390" y="7219"/>
                  <a:pt x="8340" y="5816"/>
                  <a:pt x="9546" y="4488"/>
                </a:cubicBezTo>
                <a:lnTo>
                  <a:pt x="12130" y="1805"/>
                </a:lnTo>
                <a:cubicBezTo>
                  <a:pt x="12785" y="1125"/>
                  <a:pt x="13641" y="982"/>
                  <a:pt x="14244" y="982"/>
                </a:cubicBezTo>
                <a:lnTo>
                  <a:pt x="14246" y="982"/>
                </a:lnTo>
                <a:cubicBezTo>
                  <a:pt x="14611" y="982"/>
                  <a:pt x="14988" y="1037"/>
                  <a:pt x="15366" y="1136"/>
                </a:cubicBezTo>
                <a:lnTo>
                  <a:pt x="13559" y="2970"/>
                </a:lnTo>
                <a:lnTo>
                  <a:pt x="14243" y="3664"/>
                </a:lnTo>
                <a:lnTo>
                  <a:pt x="16661" y="1210"/>
                </a:lnTo>
                <a:lnTo>
                  <a:pt x="16657" y="1206"/>
                </a:lnTo>
                <a:lnTo>
                  <a:pt x="17082" y="775"/>
                </a:lnTo>
                <a:cubicBezTo>
                  <a:pt x="16139" y="269"/>
                  <a:pt x="15160" y="0"/>
                  <a:pt x="14246" y="0"/>
                </a:cubicBezTo>
                <a:lnTo>
                  <a:pt x="14244" y="0"/>
                </a:lnTo>
                <a:cubicBezTo>
                  <a:pt x="13167" y="0"/>
                  <a:pt x="12182" y="361"/>
                  <a:pt x="11460" y="1111"/>
                </a:cubicBezTo>
                <a:lnTo>
                  <a:pt x="8867" y="3804"/>
                </a:lnTo>
                <a:cubicBezTo>
                  <a:pt x="7163" y="5672"/>
                  <a:pt x="7613" y="7584"/>
                  <a:pt x="8769" y="9315"/>
                </a:cubicBezTo>
                <a:lnTo>
                  <a:pt x="850" y="16572"/>
                </a:lnTo>
                <a:cubicBezTo>
                  <a:pt x="325" y="17106"/>
                  <a:pt x="0" y="17842"/>
                  <a:pt x="0" y="18655"/>
                </a:cubicBezTo>
                <a:cubicBezTo>
                  <a:pt x="0" y="20282"/>
                  <a:pt x="1299" y="21600"/>
                  <a:pt x="2902" y="21600"/>
                </a:cubicBezTo>
                <a:cubicBezTo>
                  <a:pt x="3703" y="21600"/>
                  <a:pt x="4429" y="21271"/>
                  <a:pt x="4954" y="20738"/>
                </a:cubicBezTo>
                <a:lnTo>
                  <a:pt x="12160" y="12652"/>
                </a:lnTo>
                <a:cubicBezTo>
                  <a:pt x="13800" y="13590"/>
                  <a:pt x="15363" y="13747"/>
                  <a:pt x="15606" y="13747"/>
                </a:cubicBezTo>
                <a:cubicBezTo>
                  <a:pt x="16313" y="13747"/>
                  <a:pt x="17067" y="13463"/>
                  <a:pt x="17617" y="12892"/>
                </a:cubicBezTo>
                <a:lnTo>
                  <a:pt x="20209" y="10198"/>
                </a:lnTo>
                <a:cubicBezTo>
                  <a:pt x="21560" y="8795"/>
                  <a:pt x="21600" y="6433"/>
                  <a:pt x="20499" y="4279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>
              <a:latin typeface="Source Sans Pro Regular" charset="0"/>
              <a:ea typeface="Source Sans Pro Regular" charset="0"/>
              <a:cs typeface="Source Sans Pro Regular" charset="0"/>
            </a:endParaRPr>
          </a:p>
        </p:txBody>
      </p:sp>
      <p:sp>
        <p:nvSpPr>
          <p:cNvPr id="20" name="Shape 2537"/>
          <p:cNvSpPr/>
          <p:nvPr/>
        </p:nvSpPr>
        <p:spPr>
          <a:xfrm>
            <a:off x="1821483" y="2493368"/>
            <a:ext cx="457082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400" y="13745"/>
                </a:moveTo>
                <a:lnTo>
                  <a:pt x="3600" y="13745"/>
                </a:lnTo>
                <a:cubicBezTo>
                  <a:pt x="3269" y="13745"/>
                  <a:pt x="3000" y="13966"/>
                  <a:pt x="3000" y="14236"/>
                </a:cubicBezTo>
                <a:cubicBezTo>
                  <a:pt x="3000" y="14508"/>
                  <a:pt x="3269" y="14727"/>
                  <a:pt x="3600" y="14727"/>
                </a:cubicBezTo>
                <a:lnTo>
                  <a:pt x="14400" y="14727"/>
                </a:lnTo>
                <a:cubicBezTo>
                  <a:pt x="14731" y="14727"/>
                  <a:pt x="15000" y="14508"/>
                  <a:pt x="15000" y="14236"/>
                </a:cubicBezTo>
                <a:cubicBezTo>
                  <a:pt x="15000" y="13966"/>
                  <a:pt x="14731" y="13745"/>
                  <a:pt x="14400" y="13745"/>
                </a:cubicBezTo>
                <a:moveTo>
                  <a:pt x="3000" y="11291"/>
                </a:moveTo>
                <a:cubicBezTo>
                  <a:pt x="3000" y="11562"/>
                  <a:pt x="3269" y="11782"/>
                  <a:pt x="3600" y="11782"/>
                </a:cubicBezTo>
                <a:lnTo>
                  <a:pt x="18000" y="11782"/>
                </a:lnTo>
                <a:cubicBezTo>
                  <a:pt x="18331" y="11782"/>
                  <a:pt x="18600" y="11562"/>
                  <a:pt x="18600" y="11291"/>
                </a:cubicBezTo>
                <a:cubicBezTo>
                  <a:pt x="18600" y="11020"/>
                  <a:pt x="18331" y="10800"/>
                  <a:pt x="18000" y="10800"/>
                </a:cubicBezTo>
                <a:lnTo>
                  <a:pt x="3600" y="10800"/>
                </a:lnTo>
                <a:cubicBezTo>
                  <a:pt x="3269" y="10800"/>
                  <a:pt x="3000" y="11020"/>
                  <a:pt x="3000" y="11291"/>
                </a:cubicBezTo>
                <a:moveTo>
                  <a:pt x="20400" y="20618"/>
                </a:moveTo>
                <a:lnTo>
                  <a:pt x="6600" y="20618"/>
                </a:lnTo>
                <a:lnTo>
                  <a:pt x="1200" y="16200"/>
                </a:lnTo>
                <a:lnTo>
                  <a:pt x="1200" y="2945"/>
                </a:lnTo>
                <a:lnTo>
                  <a:pt x="4200" y="2945"/>
                </a:lnTo>
                <a:lnTo>
                  <a:pt x="4200" y="4418"/>
                </a:lnTo>
                <a:cubicBezTo>
                  <a:pt x="4200" y="4690"/>
                  <a:pt x="4469" y="4909"/>
                  <a:pt x="4800" y="4909"/>
                </a:cubicBezTo>
                <a:cubicBezTo>
                  <a:pt x="5131" y="4909"/>
                  <a:pt x="5400" y="4690"/>
                  <a:pt x="5400" y="4418"/>
                </a:cubicBezTo>
                <a:lnTo>
                  <a:pt x="5400" y="2945"/>
                </a:lnTo>
                <a:lnTo>
                  <a:pt x="6600" y="2945"/>
                </a:lnTo>
                <a:lnTo>
                  <a:pt x="6600" y="4418"/>
                </a:lnTo>
                <a:cubicBezTo>
                  <a:pt x="6600" y="4690"/>
                  <a:pt x="6869" y="4909"/>
                  <a:pt x="7200" y="4909"/>
                </a:cubicBezTo>
                <a:cubicBezTo>
                  <a:pt x="7531" y="4909"/>
                  <a:pt x="7800" y="4690"/>
                  <a:pt x="7800" y="4418"/>
                </a:cubicBezTo>
                <a:lnTo>
                  <a:pt x="7800" y="2945"/>
                </a:lnTo>
                <a:lnTo>
                  <a:pt x="9000" y="2945"/>
                </a:lnTo>
                <a:lnTo>
                  <a:pt x="9000" y="4418"/>
                </a:lnTo>
                <a:cubicBezTo>
                  <a:pt x="9000" y="4690"/>
                  <a:pt x="9269" y="4909"/>
                  <a:pt x="9600" y="4909"/>
                </a:cubicBezTo>
                <a:cubicBezTo>
                  <a:pt x="9931" y="4909"/>
                  <a:pt x="10200" y="4690"/>
                  <a:pt x="10200" y="4418"/>
                </a:cubicBezTo>
                <a:lnTo>
                  <a:pt x="10200" y="2945"/>
                </a:lnTo>
                <a:lnTo>
                  <a:pt x="11400" y="2945"/>
                </a:lnTo>
                <a:lnTo>
                  <a:pt x="11400" y="4418"/>
                </a:lnTo>
                <a:cubicBezTo>
                  <a:pt x="11400" y="4690"/>
                  <a:pt x="11669" y="4909"/>
                  <a:pt x="12000" y="4909"/>
                </a:cubicBezTo>
                <a:cubicBezTo>
                  <a:pt x="12331" y="4909"/>
                  <a:pt x="12600" y="4690"/>
                  <a:pt x="12600" y="4418"/>
                </a:cubicBezTo>
                <a:lnTo>
                  <a:pt x="12600" y="2945"/>
                </a:lnTo>
                <a:lnTo>
                  <a:pt x="13800" y="2945"/>
                </a:lnTo>
                <a:lnTo>
                  <a:pt x="13800" y="4418"/>
                </a:lnTo>
                <a:cubicBezTo>
                  <a:pt x="13800" y="4690"/>
                  <a:pt x="14069" y="4909"/>
                  <a:pt x="14400" y="4909"/>
                </a:cubicBezTo>
                <a:cubicBezTo>
                  <a:pt x="14731" y="4909"/>
                  <a:pt x="15000" y="4690"/>
                  <a:pt x="15000" y="4418"/>
                </a:cubicBezTo>
                <a:lnTo>
                  <a:pt x="15000" y="2945"/>
                </a:lnTo>
                <a:lnTo>
                  <a:pt x="16200" y="2945"/>
                </a:lnTo>
                <a:lnTo>
                  <a:pt x="16200" y="4418"/>
                </a:lnTo>
                <a:cubicBezTo>
                  <a:pt x="16200" y="4690"/>
                  <a:pt x="16469" y="4909"/>
                  <a:pt x="16800" y="4909"/>
                </a:cubicBezTo>
                <a:cubicBezTo>
                  <a:pt x="17131" y="4909"/>
                  <a:pt x="17400" y="4690"/>
                  <a:pt x="17400" y="4418"/>
                </a:cubicBezTo>
                <a:lnTo>
                  <a:pt x="17400" y="2945"/>
                </a:lnTo>
                <a:lnTo>
                  <a:pt x="20400" y="2945"/>
                </a:lnTo>
                <a:cubicBezTo>
                  <a:pt x="20400" y="2945"/>
                  <a:pt x="20400" y="20618"/>
                  <a:pt x="20400" y="20618"/>
                </a:cubicBezTo>
                <a:close/>
                <a:moveTo>
                  <a:pt x="1200" y="20618"/>
                </a:moveTo>
                <a:lnTo>
                  <a:pt x="1200" y="17673"/>
                </a:lnTo>
                <a:lnTo>
                  <a:pt x="4800" y="20618"/>
                </a:lnTo>
                <a:cubicBezTo>
                  <a:pt x="4800" y="20618"/>
                  <a:pt x="1200" y="20618"/>
                  <a:pt x="1200" y="20618"/>
                </a:cubicBezTo>
                <a:close/>
                <a:moveTo>
                  <a:pt x="20400" y="1964"/>
                </a:moveTo>
                <a:lnTo>
                  <a:pt x="17400" y="1964"/>
                </a:lnTo>
                <a:lnTo>
                  <a:pt x="17400" y="491"/>
                </a:lnTo>
                <a:cubicBezTo>
                  <a:pt x="17400" y="220"/>
                  <a:pt x="17131" y="0"/>
                  <a:pt x="16800" y="0"/>
                </a:cubicBezTo>
                <a:cubicBezTo>
                  <a:pt x="16469" y="0"/>
                  <a:pt x="16200" y="220"/>
                  <a:pt x="16200" y="491"/>
                </a:cubicBezTo>
                <a:lnTo>
                  <a:pt x="16200" y="1964"/>
                </a:lnTo>
                <a:lnTo>
                  <a:pt x="15000" y="1964"/>
                </a:lnTo>
                <a:lnTo>
                  <a:pt x="15000" y="491"/>
                </a:lnTo>
                <a:cubicBezTo>
                  <a:pt x="15000" y="220"/>
                  <a:pt x="14731" y="0"/>
                  <a:pt x="14400" y="0"/>
                </a:cubicBezTo>
                <a:cubicBezTo>
                  <a:pt x="14069" y="0"/>
                  <a:pt x="13800" y="220"/>
                  <a:pt x="13800" y="491"/>
                </a:cubicBezTo>
                <a:lnTo>
                  <a:pt x="13800" y="1964"/>
                </a:lnTo>
                <a:lnTo>
                  <a:pt x="12600" y="1964"/>
                </a:lnTo>
                <a:lnTo>
                  <a:pt x="12600" y="491"/>
                </a:lnTo>
                <a:cubicBezTo>
                  <a:pt x="12600" y="220"/>
                  <a:pt x="12331" y="0"/>
                  <a:pt x="12000" y="0"/>
                </a:cubicBezTo>
                <a:cubicBezTo>
                  <a:pt x="11669" y="0"/>
                  <a:pt x="11400" y="220"/>
                  <a:pt x="11400" y="491"/>
                </a:cubicBezTo>
                <a:lnTo>
                  <a:pt x="11400" y="1964"/>
                </a:lnTo>
                <a:lnTo>
                  <a:pt x="10200" y="1964"/>
                </a:lnTo>
                <a:lnTo>
                  <a:pt x="10200" y="491"/>
                </a:lnTo>
                <a:cubicBezTo>
                  <a:pt x="10200" y="220"/>
                  <a:pt x="9931" y="0"/>
                  <a:pt x="9600" y="0"/>
                </a:cubicBezTo>
                <a:cubicBezTo>
                  <a:pt x="9269" y="0"/>
                  <a:pt x="9000" y="220"/>
                  <a:pt x="9000" y="491"/>
                </a:cubicBezTo>
                <a:lnTo>
                  <a:pt x="9000" y="1964"/>
                </a:lnTo>
                <a:lnTo>
                  <a:pt x="7800" y="1964"/>
                </a:lnTo>
                <a:lnTo>
                  <a:pt x="7800" y="491"/>
                </a:lnTo>
                <a:cubicBezTo>
                  <a:pt x="7800" y="220"/>
                  <a:pt x="7531" y="0"/>
                  <a:pt x="7200" y="0"/>
                </a:cubicBezTo>
                <a:cubicBezTo>
                  <a:pt x="6869" y="0"/>
                  <a:pt x="6600" y="220"/>
                  <a:pt x="6600" y="491"/>
                </a:cubicBezTo>
                <a:lnTo>
                  <a:pt x="6600" y="1964"/>
                </a:lnTo>
                <a:lnTo>
                  <a:pt x="5400" y="1964"/>
                </a:lnTo>
                <a:lnTo>
                  <a:pt x="5400" y="491"/>
                </a:lnTo>
                <a:cubicBezTo>
                  <a:pt x="5400" y="220"/>
                  <a:pt x="5131" y="0"/>
                  <a:pt x="4800" y="0"/>
                </a:cubicBezTo>
                <a:cubicBezTo>
                  <a:pt x="4469" y="0"/>
                  <a:pt x="4200" y="220"/>
                  <a:pt x="4200" y="491"/>
                </a:cubicBezTo>
                <a:lnTo>
                  <a:pt x="4200" y="1964"/>
                </a:lnTo>
                <a:lnTo>
                  <a:pt x="1200" y="1964"/>
                </a:lnTo>
                <a:cubicBezTo>
                  <a:pt x="538" y="1964"/>
                  <a:pt x="0" y="2404"/>
                  <a:pt x="0" y="2945"/>
                </a:cubicBezTo>
                <a:lnTo>
                  <a:pt x="0" y="20618"/>
                </a:lnTo>
                <a:cubicBezTo>
                  <a:pt x="0" y="21161"/>
                  <a:pt x="538" y="21600"/>
                  <a:pt x="1200" y="21600"/>
                </a:cubicBezTo>
                <a:lnTo>
                  <a:pt x="20400" y="21600"/>
                </a:lnTo>
                <a:cubicBezTo>
                  <a:pt x="21062" y="21600"/>
                  <a:pt x="21600" y="21161"/>
                  <a:pt x="21600" y="20618"/>
                </a:cubicBezTo>
                <a:lnTo>
                  <a:pt x="21600" y="2945"/>
                </a:lnTo>
                <a:cubicBezTo>
                  <a:pt x="21600" y="2404"/>
                  <a:pt x="21062" y="1964"/>
                  <a:pt x="20400" y="1964"/>
                </a:cubicBezTo>
                <a:moveTo>
                  <a:pt x="3600" y="8836"/>
                </a:moveTo>
                <a:lnTo>
                  <a:pt x="10800" y="8836"/>
                </a:lnTo>
                <a:cubicBezTo>
                  <a:pt x="11131" y="8836"/>
                  <a:pt x="11400" y="8617"/>
                  <a:pt x="11400" y="8345"/>
                </a:cubicBezTo>
                <a:cubicBezTo>
                  <a:pt x="11400" y="8075"/>
                  <a:pt x="11131" y="7855"/>
                  <a:pt x="10800" y="7855"/>
                </a:cubicBezTo>
                <a:lnTo>
                  <a:pt x="3600" y="7855"/>
                </a:lnTo>
                <a:cubicBezTo>
                  <a:pt x="3269" y="7855"/>
                  <a:pt x="3000" y="8075"/>
                  <a:pt x="3000" y="8345"/>
                </a:cubicBezTo>
                <a:cubicBezTo>
                  <a:pt x="3000" y="8617"/>
                  <a:pt x="3269" y="8836"/>
                  <a:pt x="3600" y="8836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>
              <a:latin typeface="Source Sans Pro Regular" charset="0"/>
              <a:ea typeface="Source Sans Pro Regular" charset="0"/>
              <a:cs typeface="Source Sans Pro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0081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D6803-4909-D74C-9AE4-BC035C7CE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Core idea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2375A60-51E1-9D46-8D2A-2B2E8EB33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9621" y="6484224"/>
            <a:ext cx="2743200" cy="365125"/>
          </a:xfrm>
        </p:spPr>
        <p:txBody>
          <a:bodyPr/>
          <a:lstStyle/>
          <a:p>
            <a:fld id="{AD69D6CD-B976-DA4A-B164-30E4D1CDE738}" type="slidenum">
              <a:rPr kumimoji="1" lang="zh-CN" altLang="en-US" smtClean="0"/>
              <a:t>20</a:t>
            </a:fld>
            <a:endParaRPr kumimoji="1" lang="zh-CN" altLang="en-US"/>
          </a:p>
        </p:txBody>
      </p:sp>
      <p:sp>
        <p:nvSpPr>
          <p:cNvPr id="3" name="云形 2">
            <a:extLst>
              <a:ext uri="{FF2B5EF4-FFF2-40B4-BE49-F238E27FC236}">
                <a16:creationId xmlns:a16="http://schemas.microsoft.com/office/drawing/2014/main" id="{4BCE43F4-3C2B-0744-A236-0640975D6A71}"/>
              </a:ext>
            </a:extLst>
          </p:cNvPr>
          <p:cNvSpPr/>
          <p:nvPr/>
        </p:nvSpPr>
        <p:spPr>
          <a:xfrm>
            <a:off x="5758036" y="1951989"/>
            <a:ext cx="4778036" cy="1596069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Hundreds of thousands of traces per day </a:t>
            </a:r>
            <a:endParaRPr kumimoji="1"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42D298EC-982D-9142-80C6-61748B020CB2}"/>
              </a:ext>
            </a:extLst>
          </p:cNvPr>
          <p:cNvSpPr/>
          <p:nvPr/>
        </p:nvSpPr>
        <p:spPr>
          <a:xfrm>
            <a:off x="1661946" y="2280255"/>
            <a:ext cx="2402005" cy="87309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A Web Service</a:t>
            </a:r>
            <a:endParaRPr kumimoji="1"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右箭头 8">
            <a:extLst>
              <a:ext uri="{FF2B5EF4-FFF2-40B4-BE49-F238E27FC236}">
                <a16:creationId xmlns:a16="http://schemas.microsoft.com/office/drawing/2014/main" id="{4B4D1795-5674-AE46-A017-E634A0772AAB}"/>
              </a:ext>
            </a:extLst>
          </p:cNvPr>
          <p:cNvSpPr/>
          <p:nvPr/>
        </p:nvSpPr>
        <p:spPr>
          <a:xfrm>
            <a:off x="4135272" y="2715903"/>
            <a:ext cx="1337480" cy="136477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D461E6C-F98E-F240-9F99-2A200CE9A09F}"/>
              </a:ext>
            </a:extLst>
          </p:cNvPr>
          <p:cNvSpPr txBox="1"/>
          <p:nvPr/>
        </p:nvSpPr>
        <p:spPr>
          <a:xfrm>
            <a:off x="4242253" y="2312973"/>
            <a:ext cx="1337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generate</a:t>
            </a:r>
            <a:endParaRPr kumimoji="1"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72D5460C-4460-AD47-A64D-D5E03C12C182}"/>
              </a:ext>
            </a:extLst>
          </p:cNvPr>
          <p:cNvSpPr/>
          <p:nvPr/>
        </p:nvSpPr>
        <p:spPr>
          <a:xfrm>
            <a:off x="1456281" y="3911361"/>
            <a:ext cx="9247354" cy="14832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3600" dirty="0">
                <a:latin typeface="Calibri" panose="020F0502020204030204" pitchFamily="34" charset="0"/>
                <a:cs typeface="Calibri" panose="020F0502020204030204" pitchFamily="34" charset="0"/>
              </a:rPr>
              <a:t>It is </a:t>
            </a:r>
            <a:r>
              <a:rPr kumimoji="1" lang="en-US" altLang="zh-C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infeasible</a:t>
            </a:r>
            <a:r>
              <a:rPr kumimoji="1" lang="en-US" altLang="zh-CN" sz="3600" dirty="0">
                <a:latin typeface="Calibri" panose="020F0502020204030204" pitchFamily="34" charset="0"/>
                <a:cs typeface="Calibri" panose="020F0502020204030204" pitchFamily="34" charset="0"/>
              </a:rPr>
              <a:t> to accurately label the large number of traces for </a:t>
            </a:r>
            <a:r>
              <a:rPr kumimoji="1" lang="en-US" altLang="zh-C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supervised learning</a:t>
            </a:r>
            <a:endParaRPr kumimoji="1" lang="zh-CN" alt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17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D6803-4909-D74C-9AE4-BC035C7CE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Core idea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2375A60-51E1-9D46-8D2A-2B2E8EB33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9621" y="6484224"/>
            <a:ext cx="2743200" cy="365125"/>
          </a:xfrm>
        </p:spPr>
        <p:txBody>
          <a:bodyPr/>
          <a:lstStyle/>
          <a:p>
            <a:fld id="{AD69D6CD-B976-DA4A-B164-30E4D1CDE738}" type="slidenum">
              <a:rPr kumimoji="1" lang="zh-CN" altLang="en-US" smtClean="0"/>
              <a:t>21</a:t>
            </a:fld>
            <a:endParaRPr kumimoji="1" lang="zh-CN" altLang="en-US"/>
          </a:p>
        </p:txBody>
      </p:sp>
      <p:sp>
        <p:nvSpPr>
          <p:cNvPr id="14" name="圆角矩形 13">
            <a:extLst>
              <a:ext uri="{FF2B5EF4-FFF2-40B4-BE49-F238E27FC236}">
                <a16:creationId xmlns:a16="http://schemas.microsoft.com/office/drawing/2014/main" id="{C866448F-3679-3D47-AFB2-45C07E8C3072}"/>
              </a:ext>
            </a:extLst>
          </p:cNvPr>
          <p:cNvSpPr/>
          <p:nvPr/>
        </p:nvSpPr>
        <p:spPr>
          <a:xfrm>
            <a:off x="1302701" y="3957849"/>
            <a:ext cx="3302758" cy="75062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Unsupervised Learning</a:t>
            </a:r>
            <a:endParaRPr kumimoji="1"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" name="直线箭头连接符 14">
            <a:extLst>
              <a:ext uri="{FF2B5EF4-FFF2-40B4-BE49-F238E27FC236}">
                <a16:creationId xmlns:a16="http://schemas.microsoft.com/office/drawing/2014/main" id="{7252F02B-4089-7944-8E07-AF3FDEB205B0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2954080" y="3437176"/>
            <a:ext cx="0" cy="5206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>
            <a:extLst>
              <a:ext uri="{FF2B5EF4-FFF2-40B4-BE49-F238E27FC236}">
                <a16:creationId xmlns:a16="http://schemas.microsoft.com/office/drawing/2014/main" id="{6F558ACE-2349-5146-AD9C-B6B36ECE2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8381" y="3854291"/>
            <a:ext cx="1257831" cy="957741"/>
          </a:xfrm>
          <a:prstGeom prst="rect">
            <a:avLst/>
          </a:prstGeom>
        </p:spPr>
      </p:pic>
      <p:cxnSp>
        <p:nvCxnSpPr>
          <p:cNvPr id="17" name="直线箭头连接符 16">
            <a:extLst>
              <a:ext uri="{FF2B5EF4-FFF2-40B4-BE49-F238E27FC236}">
                <a16:creationId xmlns:a16="http://schemas.microsoft.com/office/drawing/2014/main" id="{27AC70B3-3EF7-5D4F-800C-9EFB7D9FD6E8}"/>
              </a:ext>
            </a:extLst>
          </p:cNvPr>
          <p:cNvCxnSpPr>
            <a:cxnSpLocks/>
            <a:stCxn id="14" idx="3"/>
            <a:endCxn id="16" idx="1"/>
          </p:cNvCxnSpPr>
          <p:nvPr/>
        </p:nvCxnSpPr>
        <p:spPr>
          <a:xfrm flipV="1">
            <a:off x="4605459" y="4333162"/>
            <a:ext cx="682922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C255ABB8-07C6-DD4F-9DDA-93314909E1D3}"/>
              </a:ext>
            </a:extLst>
          </p:cNvPr>
          <p:cNvSpPr txBox="1"/>
          <p:nvPr/>
        </p:nvSpPr>
        <p:spPr>
          <a:xfrm>
            <a:off x="4938009" y="4851411"/>
            <a:ext cx="1958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Normal Pattern</a:t>
            </a:r>
            <a:endParaRPr kumimoji="1" lang="zh-CN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云形 18">
            <a:extLst>
              <a:ext uri="{FF2B5EF4-FFF2-40B4-BE49-F238E27FC236}">
                <a16:creationId xmlns:a16="http://schemas.microsoft.com/office/drawing/2014/main" id="{1079CE27-9720-2245-A793-9EDD977107A6}"/>
              </a:ext>
            </a:extLst>
          </p:cNvPr>
          <p:cNvSpPr/>
          <p:nvPr/>
        </p:nvSpPr>
        <p:spPr>
          <a:xfrm>
            <a:off x="1008614" y="1843532"/>
            <a:ext cx="3890932" cy="1596069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A large number of traces for a service</a:t>
            </a:r>
            <a:endParaRPr kumimoji="1"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3244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D6803-4909-D74C-9AE4-BC035C7CE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Core idea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2375A60-51E1-9D46-8D2A-2B2E8EB33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9621" y="6484224"/>
            <a:ext cx="2743200" cy="365125"/>
          </a:xfrm>
        </p:spPr>
        <p:txBody>
          <a:bodyPr/>
          <a:lstStyle/>
          <a:p>
            <a:fld id="{AD69D6CD-B976-DA4A-B164-30E4D1CDE738}" type="slidenum">
              <a:rPr kumimoji="1" lang="zh-CN" altLang="en-US" smtClean="0"/>
              <a:t>22</a:t>
            </a:fld>
            <a:endParaRPr kumimoji="1" lang="zh-CN" altLang="en-US"/>
          </a:p>
        </p:txBody>
      </p:sp>
      <p:sp>
        <p:nvSpPr>
          <p:cNvPr id="6" name="文档 5">
            <a:extLst>
              <a:ext uri="{FF2B5EF4-FFF2-40B4-BE49-F238E27FC236}">
                <a16:creationId xmlns:a16="http://schemas.microsoft.com/office/drawing/2014/main" id="{A0B98E94-1E8B-904F-981D-26BCC7761027}"/>
              </a:ext>
            </a:extLst>
          </p:cNvPr>
          <p:cNvSpPr/>
          <p:nvPr/>
        </p:nvSpPr>
        <p:spPr>
          <a:xfrm>
            <a:off x="8509579" y="2408832"/>
            <a:ext cx="1986826" cy="655092"/>
          </a:xfrm>
          <a:prstGeom prst="flowChartDocumen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New Trace</a:t>
            </a:r>
            <a:endParaRPr kumimoji="1" lang="zh-CN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菱形 8">
            <a:extLst>
              <a:ext uri="{FF2B5EF4-FFF2-40B4-BE49-F238E27FC236}">
                <a16:creationId xmlns:a16="http://schemas.microsoft.com/office/drawing/2014/main" id="{C250CA2F-0CF9-964C-A182-F690198CC4F7}"/>
              </a:ext>
            </a:extLst>
          </p:cNvPr>
          <p:cNvSpPr/>
          <p:nvPr/>
        </p:nvSpPr>
        <p:spPr>
          <a:xfrm>
            <a:off x="7446328" y="3643955"/>
            <a:ext cx="4113327" cy="1403658"/>
          </a:xfrm>
          <a:prstGeom prst="diamon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Deviate from normal pattern?</a:t>
            </a:r>
            <a:endParaRPr kumimoji="1"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" name="直线箭头连接符 12">
            <a:extLst>
              <a:ext uri="{FF2B5EF4-FFF2-40B4-BE49-F238E27FC236}">
                <a16:creationId xmlns:a16="http://schemas.microsoft.com/office/drawing/2014/main" id="{980FF4F3-0261-7443-B60A-72CB93AC2051}"/>
              </a:ext>
            </a:extLst>
          </p:cNvPr>
          <p:cNvCxnSpPr>
            <a:cxnSpLocks/>
            <a:stCxn id="6" idx="2"/>
            <a:endCxn id="9" idx="0"/>
          </p:cNvCxnSpPr>
          <p:nvPr/>
        </p:nvCxnSpPr>
        <p:spPr>
          <a:xfrm>
            <a:off x="9502992" y="3020615"/>
            <a:ext cx="0" cy="6233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档 14">
            <a:extLst>
              <a:ext uri="{FF2B5EF4-FFF2-40B4-BE49-F238E27FC236}">
                <a16:creationId xmlns:a16="http://schemas.microsoft.com/office/drawing/2014/main" id="{33DDC352-88F9-2A4A-A29B-AC9F35D01C81}"/>
              </a:ext>
            </a:extLst>
          </p:cNvPr>
          <p:cNvSpPr/>
          <p:nvPr/>
        </p:nvSpPr>
        <p:spPr>
          <a:xfrm>
            <a:off x="8513727" y="5670127"/>
            <a:ext cx="1986826" cy="655092"/>
          </a:xfrm>
          <a:prstGeom prst="flowChartDocumen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Anomalous Trace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9" name="直线箭头连接符 18">
            <a:extLst>
              <a:ext uri="{FF2B5EF4-FFF2-40B4-BE49-F238E27FC236}">
                <a16:creationId xmlns:a16="http://schemas.microsoft.com/office/drawing/2014/main" id="{7BFD2409-5E0C-CF48-8129-B46790E0E219}"/>
              </a:ext>
            </a:extLst>
          </p:cNvPr>
          <p:cNvCxnSpPr>
            <a:cxnSpLocks/>
            <a:stCxn id="9" idx="2"/>
            <a:endCxn id="15" idx="0"/>
          </p:cNvCxnSpPr>
          <p:nvPr/>
        </p:nvCxnSpPr>
        <p:spPr>
          <a:xfrm>
            <a:off x="9502992" y="5047613"/>
            <a:ext cx="4148" cy="6225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6FD23770-C751-154A-872B-6D4B9F500CE7}"/>
              </a:ext>
            </a:extLst>
          </p:cNvPr>
          <p:cNvSpPr txBox="1"/>
          <p:nvPr/>
        </p:nvSpPr>
        <p:spPr>
          <a:xfrm>
            <a:off x="9012470" y="5148797"/>
            <a:ext cx="12408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Yes</a:t>
            </a:r>
            <a:endParaRPr kumimoji="1" lang="zh-CN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5" name="直线连接符 34">
            <a:extLst>
              <a:ext uri="{FF2B5EF4-FFF2-40B4-BE49-F238E27FC236}">
                <a16:creationId xmlns:a16="http://schemas.microsoft.com/office/drawing/2014/main" id="{B22CE1C0-3ACE-3442-90C8-C247A6176409}"/>
              </a:ext>
            </a:extLst>
          </p:cNvPr>
          <p:cNvCxnSpPr>
            <a:cxnSpLocks/>
            <a:stCxn id="40" idx="3"/>
            <a:endCxn id="9" idx="1"/>
          </p:cNvCxnSpPr>
          <p:nvPr/>
        </p:nvCxnSpPr>
        <p:spPr>
          <a:xfrm>
            <a:off x="6546212" y="4333162"/>
            <a:ext cx="900116" cy="12622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云形 36">
            <a:extLst>
              <a:ext uri="{FF2B5EF4-FFF2-40B4-BE49-F238E27FC236}">
                <a16:creationId xmlns:a16="http://schemas.microsoft.com/office/drawing/2014/main" id="{BF6D4D1F-654E-D748-A954-37A7AABA8696}"/>
              </a:ext>
            </a:extLst>
          </p:cNvPr>
          <p:cNvSpPr/>
          <p:nvPr/>
        </p:nvSpPr>
        <p:spPr>
          <a:xfrm>
            <a:off x="1008614" y="1843532"/>
            <a:ext cx="3890932" cy="1596069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A large number of traces for a service</a:t>
            </a:r>
            <a:endParaRPr kumimoji="1"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圆角矩形 37">
            <a:extLst>
              <a:ext uri="{FF2B5EF4-FFF2-40B4-BE49-F238E27FC236}">
                <a16:creationId xmlns:a16="http://schemas.microsoft.com/office/drawing/2014/main" id="{02AF534D-D865-5746-A2FB-8BED88EEF663}"/>
              </a:ext>
            </a:extLst>
          </p:cNvPr>
          <p:cNvSpPr/>
          <p:nvPr/>
        </p:nvSpPr>
        <p:spPr>
          <a:xfrm>
            <a:off x="1302701" y="3957849"/>
            <a:ext cx="3302758" cy="75062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Unsupervised Learning</a:t>
            </a:r>
            <a:endParaRPr kumimoji="1"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9" name="直线箭头连接符 38">
            <a:extLst>
              <a:ext uri="{FF2B5EF4-FFF2-40B4-BE49-F238E27FC236}">
                <a16:creationId xmlns:a16="http://schemas.microsoft.com/office/drawing/2014/main" id="{C8FB4B45-367E-594B-BB68-7FED784A3209}"/>
              </a:ext>
            </a:extLst>
          </p:cNvPr>
          <p:cNvCxnSpPr>
            <a:cxnSpLocks/>
            <a:stCxn id="37" idx="1"/>
            <a:endCxn id="38" idx="0"/>
          </p:cNvCxnSpPr>
          <p:nvPr/>
        </p:nvCxnSpPr>
        <p:spPr>
          <a:xfrm>
            <a:off x="2954080" y="3437901"/>
            <a:ext cx="0" cy="5199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图片 39">
            <a:extLst>
              <a:ext uri="{FF2B5EF4-FFF2-40B4-BE49-F238E27FC236}">
                <a16:creationId xmlns:a16="http://schemas.microsoft.com/office/drawing/2014/main" id="{08900309-1D59-E645-A1B6-4F185BF15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8381" y="3854291"/>
            <a:ext cx="1257831" cy="957741"/>
          </a:xfrm>
          <a:prstGeom prst="rect">
            <a:avLst/>
          </a:prstGeom>
        </p:spPr>
      </p:pic>
      <p:cxnSp>
        <p:nvCxnSpPr>
          <p:cNvPr id="41" name="直线箭头连接符 40">
            <a:extLst>
              <a:ext uri="{FF2B5EF4-FFF2-40B4-BE49-F238E27FC236}">
                <a16:creationId xmlns:a16="http://schemas.microsoft.com/office/drawing/2014/main" id="{11038992-127A-8A48-B819-BE258E028DCA}"/>
              </a:ext>
            </a:extLst>
          </p:cNvPr>
          <p:cNvCxnSpPr>
            <a:cxnSpLocks/>
            <a:stCxn id="38" idx="3"/>
            <a:endCxn id="40" idx="1"/>
          </p:cNvCxnSpPr>
          <p:nvPr/>
        </p:nvCxnSpPr>
        <p:spPr>
          <a:xfrm flipV="1">
            <a:off x="4605459" y="4333162"/>
            <a:ext cx="682922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41">
            <a:extLst>
              <a:ext uri="{FF2B5EF4-FFF2-40B4-BE49-F238E27FC236}">
                <a16:creationId xmlns:a16="http://schemas.microsoft.com/office/drawing/2014/main" id="{B07D8E56-B334-7B4E-AFD4-9D1115E5DAE0}"/>
              </a:ext>
            </a:extLst>
          </p:cNvPr>
          <p:cNvSpPr txBox="1"/>
          <p:nvPr/>
        </p:nvSpPr>
        <p:spPr>
          <a:xfrm>
            <a:off x="4938009" y="4851411"/>
            <a:ext cx="1958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Normal Pattern</a:t>
            </a:r>
            <a:endParaRPr kumimoji="1" lang="zh-CN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376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9D6CD-B976-DA4A-B164-30E4D1CDE738}" type="slidenum">
              <a:rPr kumimoji="1" lang="zh-CN" altLang="en-US" smtClean="0"/>
              <a:t>23</a:t>
            </a:fld>
            <a:endParaRPr kumimoji="1"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1415845" y="2153265"/>
            <a:ext cx="1268361" cy="1238864"/>
          </a:xfrm>
          <a:prstGeom prst="ellipse">
            <a:avLst/>
          </a:prstGeom>
          <a:solidFill>
            <a:srgbClr val="9E98D5">
              <a:alpha val="15000"/>
            </a:srgb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3792793" y="2153265"/>
            <a:ext cx="1268361" cy="1238864"/>
          </a:xfrm>
          <a:prstGeom prst="ellipse">
            <a:avLst/>
          </a:prstGeom>
          <a:solidFill>
            <a:schemeClr val="accent2">
              <a:alpha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6286500" y="2153265"/>
            <a:ext cx="1268361" cy="1238864"/>
          </a:xfrm>
          <a:prstGeom prst="ellipse">
            <a:avLst/>
          </a:prstGeom>
          <a:solidFill>
            <a:srgbClr val="9E98D5">
              <a:alpha val="15000"/>
            </a:srgb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035163" y="3991030"/>
            <a:ext cx="2029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Background</a:t>
            </a:r>
            <a:endParaRPr kumimoji="1" lang="zh-CN" altLang="en-US" sz="2800" dirty="0"/>
          </a:p>
        </p:txBody>
      </p:sp>
      <p:sp>
        <p:nvSpPr>
          <p:cNvPr id="8" name="文本框 7"/>
          <p:cNvSpPr txBox="1"/>
          <p:nvPr/>
        </p:nvSpPr>
        <p:spPr>
          <a:xfrm>
            <a:off x="3792793" y="3991030"/>
            <a:ext cx="12458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/>
              <a:t>Design</a:t>
            </a:r>
            <a:endParaRPr kumimoji="1" lang="zh-CN" altLang="en-US" sz="2800" dirty="0"/>
          </a:p>
        </p:txBody>
      </p:sp>
      <p:sp>
        <p:nvSpPr>
          <p:cNvPr id="9" name="文本框 8"/>
          <p:cNvSpPr txBox="1"/>
          <p:nvPr/>
        </p:nvSpPr>
        <p:spPr>
          <a:xfrm>
            <a:off x="6038066" y="3991030"/>
            <a:ext cx="1765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Evaluation</a:t>
            </a:r>
            <a:endParaRPr kumimoji="1" lang="zh-CN" altLang="en-US" sz="2800" dirty="0"/>
          </a:p>
        </p:txBody>
      </p:sp>
      <p:sp>
        <p:nvSpPr>
          <p:cNvPr id="11" name="Shape 2592"/>
          <p:cNvSpPr/>
          <p:nvPr/>
        </p:nvSpPr>
        <p:spPr>
          <a:xfrm>
            <a:off x="4136392" y="2493369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2012"/>
                </a:moveTo>
                <a:cubicBezTo>
                  <a:pt x="20614" y="12014"/>
                  <a:pt x="20611" y="12016"/>
                  <a:pt x="20607" y="12016"/>
                </a:cubicBezTo>
                <a:lnTo>
                  <a:pt x="19602" y="12268"/>
                </a:lnTo>
                <a:cubicBezTo>
                  <a:pt x="19256" y="12354"/>
                  <a:pt x="18984" y="12622"/>
                  <a:pt x="18892" y="12966"/>
                </a:cubicBezTo>
                <a:cubicBezTo>
                  <a:pt x="18703" y="13672"/>
                  <a:pt x="18421" y="14352"/>
                  <a:pt x="18053" y="14986"/>
                </a:cubicBezTo>
                <a:cubicBezTo>
                  <a:pt x="17873" y="15295"/>
                  <a:pt x="17876" y="15677"/>
                  <a:pt x="18060" y="15984"/>
                </a:cubicBezTo>
                <a:lnTo>
                  <a:pt x="18601" y="16885"/>
                </a:lnTo>
                <a:lnTo>
                  <a:pt x="16886" y="18600"/>
                </a:lnTo>
                <a:cubicBezTo>
                  <a:pt x="16882" y="18598"/>
                  <a:pt x="16878" y="18597"/>
                  <a:pt x="16875" y="18595"/>
                </a:cubicBezTo>
                <a:lnTo>
                  <a:pt x="15978" y="18057"/>
                </a:lnTo>
                <a:cubicBezTo>
                  <a:pt x="15822" y="17964"/>
                  <a:pt x="15648" y="17917"/>
                  <a:pt x="15473" y="17917"/>
                </a:cubicBezTo>
                <a:cubicBezTo>
                  <a:pt x="15304" y="17917"/>
                  <a:pt x="15134" y="17961"/>
                  <a:pt x="14982" y="18049"/>
                </a:cubicBezTo>
                <a:cubicBezTo>
                  <a:pt x="14348" y="18415"/>
                  <a:pt x="13671" y="18696"/>
                  <a:pt x="12968" y="18884"/>
                </a:cubicBezTo>
                <a:cubicBezTo>
                  <a:pt x="12624" y="18976"/>
                  <a:pt x="12356" y="19248"/>
                  <a:pt x="12269" y="19594"/>
                </a:cubicBezTo>
                <a:lnTo>
                  <a:pt x="12016" y="20607"/>
                </a:lnTo>
                <a:cubicBezTo>
                  <a:pt x="12015" y="20611"/>
                  <a:pt x="12014" y="20614"/>
                  <a:pt x="12012" y="20619"/>
                </a:cubicBezTo>
                <a:lnTo>
                  <a:pt x="9587" y="20619"/>
                </a:lnTo>
                <a:lnTo>
                  <a:pt x="9331" y="19594"/>
                </a:lnTo>
                <a:cubicBezTo>
                  <a:pt x="9244" y="19248"/>
                  <a:pt x="8976" y="18976"/>
                  <a:pt x="8632" y="18884"/>
                </a:cubicBezTo>
                <a:cubicBezTo>
                  <a:pt x="7929" y="18696"/>
                  <a:pt x="7252" y="18415"/>
                  <a:pt x="6617" y="18049"/>
                </a:cubicBezTo>
                <a:cubicBezTo>
                  <a:pt x="6465" y="17961"/>
                  <a:pt x="6296" y="17917"/>
                  <a:pt x="6127" y="17917"/>
                </a:cubicBezTo>
                <a:cubicBezTo>
                  <a:pt x="5951" y="17917"/>
                  <a:pt x="5777" y="17964"/>
                  <a:pt x="5621" y="18057"/>
                </a:cubicBezTo>
                <a:lnTo>
                  <a:pt x="4725" y="18595"/>
                </a:lnTo>
                <a:cubicBezTo>
                  <a:pt x="4722" y="18597"/>
                  <a:pt x="4718" y="18598"/>
                  <a:pt x="4714" y="18600"/>
                </a:cubicBezTo>
                <a:lnTo>
                  <a:pt x="3000" y="16885"/>
                </a:lnTo>
                <a:lnTo>
                  <a:pt x="3540" y="15984"/>
                </a:lnTo>
                <a:cubicBezTo>
                  <a:pt x="3724" y="15677"/>
                  <a:pt x="3727" y="15295"/>
                  <a:pt x="3548" y="14986"/>
                </a:cubicBezTo>
                <a:cubicBezTo>
                  <a:pt x="3179" y="14351"/>
                  <a:pt x="2897" y="13672"/>
                  <a:pt x="2708" y="12966"/>
                </a:cubicBezTo>
                <a:cubicBezTo>
                  <a:pt x="2616" y="12622"/>
                  <a:pt x="2343" y="12354"/>
                  <a:pt x="1998" y="12268"/>
                </a:cubicBezTo>
                <a:lnTo>
                  <a:pt x="993" y="12016"/>
                </a:lnTo>
                <a:cubicBezTo>
                  <a:pt x="989" y="12016"/>
                  <a:pt x="986" y="12014"/>
                  <a:pt x="982" y="12012"/>
                </a:cubicBezTo>
                <a:lnTo>
                  <a:pt x="982" y="9587"/>
                </a:lnTo>
                <a:lnTo>
                  <a:pt x="1998" y="9333"/>
                </a:lnTo>
                <a:cubicBezTo>
                  <a:pt x="2343" y="9246"/>
                  <a:pt x="2616" y="8979"/>
                  <a:pt x="2708" y="8634"/>
                </a:cubicBezTo>
                <a:cubicBezTo>
                  <a:pt x="2897" y="7929"/>
                  <a:pt x="3179" y="7249"/>
                  <a:pt x="3548" y="6615"/>
                </a:cubicBezTo>
                <a:cubicBezTo>
                  <a:pt x="3727" y="6305"/>
                  <a:pt x="3724" y="5923"/>
                  <a:pt x="3540" y="5617"/>
                </a:cubicBezTo>
                <a:lnTo>
                  <a:pt x="3005" y="4725"/>
                </a:lnTo>
                <a:cubicBezTo>
                  <a:pt x="3004" y="4722"/>
                  <a:pt x="3002" y="4719"/>
                  <a:pt x="3000" y="4715"/>
                </a:cubicBezTo>
                <a:lnTo>
                  <a:pt x="4715" y="3000"/>
                </a:lnTo>
                <a:lnTo>
                  <a:pt x="5621" y="3543"/>
                </a:lnTo>
                <a:cubicBezTo>
                  <a:pt x="5777" y="3637"/>
                  <a:pt x="5951" y="3683"/>
                  <a:pt x="6127" y="3683"/>
                </a:cubicBezTo>
                <a:cubicBezTo>
                  <a:pt x="6296" y="3683"/>
                  <a:pt x="6465" y="3639"/>
                  <a:pt x="6618" y="3552"/>
                </a:cubicBezTo>
                <a:cubicBezTo>
                  <a:pt x="7251" y="3185"/>
                  <a:pt x="7929" y="2904"/>
                  <a:pt x="8632" y="2717"/>
                </a:cubicBezTo>
                <a:cubicBezTo>
                  <a:pt x="8976" y="2624"/>
                  <a:pt x="9244" y="2352"/>
                  <a:pt x="9331" y="2006"/>
                </a:cubicBezTo>
                <a:lnTo>
                  <a:pt x="9587" y="982"/>
                </a:lnTo>
                <a:lnTo>
                  <a:pt x="12012" y="982"/>
                </a:lnTo>
                <a:cubicBezTo>
                  <a:pt x="12014" y="986"/>
                  <a:pt x="12015" y="989"/>
                  <a:pt x="12016" y="993"/>
                </a:cubicBezTo>
                <a:lnTo>
                  <a:pt x="12269" y="2006"/>
                </a:lnTo>
                <a:cubicBezTo>
                  <a:pt x="12356" y="2352"/>
                  <a:pt x="12624" y="2624"/>
                  <a:pt x="12968" y="2717"/>
                </a:cubicBezTo>
                <a:cubicBezTo>
                  <a:pt x="13671" y="2904"/>
                  <a:pt x="14348" y="3185"/>
                  <a:pt x="14982" y="3552"/>
                </a:cubicBezTo>
                <a:cubicBezTo>
                  <a:pt x="15134" y="3639"/>
                  <a:pt x="15304" y="3683"/>
                  <a:pt x="15473" y="3683"/>
                </a:cubicBezTo>
                <a:cubicBezTo>
                  <a:pt x="15648" y="3683"/>
                  <a:pt x="15822" y="3637"/>
                  <a:pt x="15978" y="3543"/>
                </a:cubicBezTo>
                <a:lnTo>
                  <a:pt x="16884" y="3000"/>
                </a:lnTo>
                <a:lnTo>
                  <a:pt x="18600" y="4715"/>
                </a:lnTo>
                <a:cubicBezTo>
                  <a:pt x="18598" y="4719"/>
                  <a:pt x="18597" y="4722"/>
                  <a:pt x="18595" y="4725"/>
                </a:cubicBezTo>
                <a:lnTo>
                  <a:pt x="18060" y="5616"/>
                </a:lnTo>
                <a:cubicBezTo>
                  <a:pt x="17876" y="5923"/>
                  <a:pt x="17873" y="6305"/>
                  <a:pt x="18053" y="6615"/>
                </a:cubicBezTo>
                <a:cubicBezTo>
                  <a:pt x="18421" y="7249"/>
                  <a:pt x="18703" y="7928"/>
                  <a:pt x="18892" y="8634"/>
                </a:cubicBezTo>
                <a:cubicBezTo>
                  <a:pt x="18984" y="8979"/>
                  <a:pt x="19256" y="9246"/>
                  <a:pt x="19602" y="9333"/>
                </a:cubicBezTo>
                <a:lnTo>
                  <a:pt x="20618" y="9587"/>
                </a:lnTo>
                <a:cubicBezTo>
                  <a:pt x="20618" y="9587"/>
                  <a:pt x="20618" y="12012"/>
                  <a:pt x="20618" y="12012"/>
                </a:cubicBezTo>
                <a:close/>
                <a:moveTo>
                  <a:pt x="20880" y="8641"/>
                </a:moveTo>
                <a:lnTo>
                  <a:pt x="19841" y="8380"/>
                </a:lnTo>
                <a:cubicBezTo>
                  <a:pt x="19626" y="7580"/>
                  <a:pt x="19308" y="6822"/>
                  <a:pt x="18902" y="6122"/>
                </a:cubicBezTo>
                <a:lnTo>
                  <a:pt x="19455" y="5200"/>
                </a:lnTo>
                <a:cubicBezTo>
                  <a:pt x="19625" y="4871"/>
                  <a:pt x="19736" y="4463"/>
                  <a:pt x="19455" y="4182"/>
                </a:cubicBezTo>
                <a:lnTo>
                  <a:pt x="17419" y="2145"/>
                </a:lnTo>
                <a:cubicBezTo>
                  <a:pt x="17292" y="2019"/>
                  <a:pt x="17136" y="1968"/>
                  <a:pt x="16975" y="1968"/>
                </a:cubicBezTo>
                <a:cubicBezTo>
                  <a:pt x="16778" y="1968"/>
                  <a:pt x="16572" y="2043"/>
                  <a:pt x="16400" y="2145"/>
                </a:cubicBezTo>
                <a:lnTo>
                  <a:pt x="15473" y="2701"/>
                </a:lnTo>
                <a:cubicBezTo>
                  <a:pt x="14775" y="2298"/>
                  <a:pt x="14020" y="1982"/>
                  <a:pt x="13222" y="1768"/>
                </a:cubicBezTo>
                <a:lnTo>
                  <a:pt x="12960" y="720"/>
                </a:lnTo>
                <a:cubicBezTo>
                  <a:pt x="12848" y="367"/>
                  <a:pt x="12638" y="0"/>
                  <a:pt x="12240" y="0"/>
                </a:cubicBezTo>
                <a:lnTo>
                  <a:pt x="9360" y="0"/>
                </a:lnTo>
                <a:cubicBezTo>
                  <a:pt x="8962" y="0"/>
                  <a:pt x="8730" y="367"/>
                  <a:pt x="8640" y="720"/>
                </a:cubicBezTo>
                <a:lnTo>
                  <a:pt x="8378" y="1768"/>
                </a:lnTo>
                <a:cubicBezTo>
                  <a:pt x="7580" y="1982"/>
                  <a:pt x="6825" y="2298"/>
                  <a:pt x="6127" y="2701"/>
                </a:cubicBezTo>
                <a:lnTo>
                  <a:pt x="5200" y="2145"/>
                </a:lnTo>
                <a:cubicBezTo>
                  <a:pt x="5028" y="2043"/>
                  <a:pt x="4822" y="1968"/>
                  <a:pt x="4625" y="1968"/>
                </a:cubicBezTo>
                <a:cubicBezTo>
                  <a:pt x="4464" y="1968"/>
                  <a:pt x="4308" y="2019"/>
                  <a:pt x="4181" y="2145"/>
                </a:cubicBezTo>
                <a:lnTo>
                  <a:pt x="2145" y="4182"/>
                </a:lnTo>
                <a:cubicBezTo>
                  <a:pt x="1864" y="4463"/>
                  <a:pt x="1975" y="4871"/>
                  <a:pt x="2145" y="5200"/>
                </a:cubicBezTo>
                <a:lnTo>
                  <a:pt x="2698" y="6122"/>
                </a:lnTo>
                <a:cubicBezTo>
                  <a:pt x="2292" y="6822"/>
                  <a:pt x="1973" y="7580"/>
                  <a:pt x="1759" y="8380"/>
                </a:cubicBezTo>
                <a:lnTo>
                  <a:pt x="720" y="8641"/>
                </a:lnTo>
                <a:cubicBezTo>
                  <a:pt x="367" y="8730"/>
                  <a:pt x="0" y="8962"/>
                  <a:pt x="0" y="9361"/>
                </a:cubicBezTo>
                <a:lnTo>
                  <a:pt x="0" y="12240"/>
                </a:lnTo>
                <a:cubicBezTo>
                  <a:pt x="0" y="12638"/>
                  <a:pt x="367" y="12848"/>
                  <a:pt x="720" y="12960"/>
                </a:cubicBezTo>
                <a:lnTo>
                  <a:pt x="1759" y="13220"/>
                </a:lnTo>
                <a:cubicBezTo>
                  <a:pt x="1973" y="14021"/>
                  <a:pt x="2292" y="14778"/>
                  <a:pt x="2698" y="15479"/>
                </a:cubicBezTo>
                <a:lnTo>
                  <a:pt x="2145" y="16400"/>
                </a:lnTo>
                <a:cubicBezTo>
                  <a:pt x="1959" y="16713"/>
                  <a:pt x="1864" y="17137"/>
                  <a:pt x="2145" y="17419"/>
                </a:cubicBezTo>
                <a:lnTo>
                  <a:pt x="4181" y="19455"/>
                </a:lnTo>
                <a:cubicBezTo>
                  <a:pt x="4305" y="19579"/>
                  <a:pt x="4454" y="19627"/>
                  <a:pt x="4610" y="19627"/>
                </a:cubicBezTo>
                <a:cubicBezTo>
                  <a:pt x="4807" y="19627"/>
                  <a:pt x="5016" y="19550"/>
                  <a:pt x="5200" y="19455"/>
                </a:cubicBezTo>
                <a:lnTo>
                  <a:pt x="6127" y="18899"/>
                </a:lnTo>
                <a:cubicBezTo>
                  <a:pt x="6825" y="19302"/>
                  <a:pt x="7580" y="19619"/>
                  <a:pt x="8378" y="19832"/>
                </a:cubicBezTo>
                <a:lnTo>
                  <a:pt x="8640" y="20880"/>
                </a:lnTo>
                <a:cubicBezTo>
                  <a:pt x="8730" y="21233"/>
                  <a:pt x="8962" y="21600"/>
                  <a:pt x="9360" y="21600"/>
                </a:cubicBezTo>
                <a:lnTo>
                  <a:pt x="12240" y="21600"/>
                </a:lnTo>
                <a:cubicBezTo>
                  <a:pt x="12638" y="21600"/>
                  <a:pt x="12848" y="21233"/>
                  <a:pt x="12960" y="20880"/>
                </a:cubicBezTo>
                <a:lnTo>
                  <a:pt x="13222" y="19832"/>
                </a:lnTo>
                <a:cubicBezTo>
                  <a:pt x="14020" y="19619"/>
                  <a:pt x="14775" y="19302"/>
                  <a:pt x="15473" y="18899"/>
                </a:cubicBezTo>
                <a:lnTo>
                  <a:pt x="16400" y="19455"/>
                </a:lnTo>
                <a:cubicBezTo>
                  <a:pt x="16584" y="19550"/>
                  <a:pt x="16793" y="19627"/>
                  <a:pt x="16990" y="19627"/>
                </a:cubicBezTo>
                <a:cubicBezTo>
                  <a:pt x="17146" y="19627"/>
                  <a:pt x="17294" y="19579"/>
                  <a:pt x="17419" y="19455"/>
                </a:cubicBezTo>
                <a:lnTo>
                  <a:pt x="19455" y="17419"/>
                </a:lnTo>
                <a:cubicBezTo>
                  <a:pt x="19736" y="17137"/>
                  <a:pt x="19641" y="16713"/>
                  <a:pt x="19455" y="16400"/>
                </a:cubicBezTo>
                <a:lnTo>
                  <a:pt x="18902" y="15479"/>
                </a:lnTo>
                <a:cubicBezTo>
                  <a:pt x="19308" y="14778"/>
                  <a:pt x="19626" y="14021"/>
                  <a:pt x="19841" y="13220"/>
                </a:cubicBezTo>
                <a:lnTo>
                  <a:pt x="20880" y="12960"/>
                </a:lnTo>
                <a:cubicBezTo>
                  <a:pt x="21233" y="12848"/>
                  <a:pt x="21600" y="12638"/>
                  <a:pt x="21600" y="12240"/>
                </a:cubicBezTo>
                <a:lnTo>
                  <a:pt x="21600" y="9361"/>
                </a:lnTo>
                <a:cubicBezTo>
                  <a:pt x="21600" y="8962"/>
                  <a:pt x="21233" y="8730"/>
                  <a:pt x="20880" y="8641"/>
                </a:cubicBezTo>
                <a:moveTo>
                  <a:pt x="15709" y="10800"/>
                </a:moveTo>
                <a:cubicBezTo>
                  <a:pt x="15709" y="13346"/>
                  <a:pt x="13771" y="15438"/>
                  <a:pt x="11291" y="15685"/>
                </a:cubicBezTo>
                <a:lnTo>
                  <a:pt x="11291" y="12694"/>
                </a:lnTo>
                <a:cubicBezTo>
                  <a:pt x="12137" y="12476"/>
                  <a:pt x="12764" y="11714"/>
                  <a:pt x="12764" y="10800"/>
                </a:cubicBezTo>
                <a:cubicBezTo>
                  <a:pt x="12764" y="10630"/>
                  <a:pt x="12735" y="10468"/>
                  <a:pt x="12694" y="10310"/>
                </a:cubicBezTo>
                <a:lnTo>
                  <a:pt x="15308" y="8857"/>
                </a:lnTo>
                <a:cubicBezTo>
                  <a:pt x="15565" y="9453"/>
                  <a:pt x="15709" y="10110"/>
                  <a:pt x="15709" y="10800"/>
                </a:cubicBezTo>
                <a:moveTo>
                  <a:pt x="9818" y="10800"/>
                </a:moveTo>
                <a:cubicBezTo>
                  <a:pt x="9818" y="10258"/>
                  <a:pt x="10258" y="9818"/>
                  <a:pt x="10800" y="9818"/>
                </a:cubicBezTo>
                <a:cubicBezTo>
                  <a:pt x="11342" y="9818"/>
                  <a:pt x="11782" y="10258"/>
                  <a:pt x="11782" y="10800"/>
                </a:cubicBezTo>
                <a:cubicBezTo>
                  <a:pt x="11782" y="11342"/>
                  <a:pt x="11342" y="11782"/>
                  <a:pt x="10800" y="11782"/>
                </a:cubicBezTo>
                <a:cubicBezTo>
                  <a:pt x="10258" y="11782"/>
                  <a:pt x="9818" y="11342"/>
                  <a:pt x="9818" y="10800"/>
                </a:cubicBezTo>
                <a:moveTo>
                  <a:pt x="10309" y="15685"/>
                </a:moveTo>
                <a:cubicBezTo>
                  <a:pt x="7829" y="15438"/>
                  <a:pt x="5891" y="13346"/>
                  <a:pt x="5891" y="10800"/>
                </a:cubicBezTo>
                <a:cubicBezTo>
                  <a:pt x="5891" y="10110"/>
                  <a:pt x="6035" y="9453"/>
                  <a:pt x="6292" y="8857"/>
                </a:cubicBezTo>
                <a:lnTo>
                  <a:pt x="8906" y="10310"/>
                </a:lnTo>
                <a:cubicBezTo>
                  <a:pt x="8865" y="10468"/>
                  <a:pt x="8836" y="10630"/>
                  <a:pt x="8836" y="10800"/>
                </a:cubicBezTo>
                <a:cubicBezTo>
                  <a:pt x="8836" y="11714"/>
                  <a:pt x="9463" y="12476"/>
                  <a:pt x="10309" y="12694"/>
                </a:cubicBezTo>
                <a:cubicBezTo>
                  <a:pt x="10309" y="12694"/>
                  <a:pt x="10309" y="15685"/>
                  <a:pt x="10309" y="15685"/>
                </a:cubicBezTo>
                <a:close/>
                <a:moveTo>
                  <a:pt x="10800" y="5891"/>
                </a:moveTo>
                <a:cubicBezTo>
                  <a:pt x="12470" y="5891"/>
                  <a:pt x="13942" y="6727"/>
                  <a:pt x="14829" y="8000"/>
                </a:cubicBezTo>
                <a:lnTo>
                  <a:pt x="12220" y="9450"/>
                </a:lnTo>
                <a:cubicBezTo>
                  <a:pt x="11862" y="9074"/>
                  <a:pt x="11360" y="8836"/>
                  <a:pt x="10800" y="8836"/>
                </a:cubicBezTo>
                <a:cubicBezTo>
                  <a:pt x="10240" y="8836"/>
                  <a:pt x="9738" y="9074"/>
                  <a:pt x="9380" y="9450"/>
                </a:cubicBezTo>
                <a:lnTo>
                  <a:pt x="6771" y="8000"/>
                </a:lnTo>
                <a:cubicBezTo>
                  <a:pt x="7658" y="6727"/>
                  <a:pt x="9130" y="5891"/>
                  <a:pt x="10800" y="5891"/>
                </a:cubicBezTo>
                <a:moveTo>
                  <a:pt x="10800" y="4909"/>
                </a:moveTo>
                <a:cubicBezTo>
                  <a:pt x="7547" y="4909"/>
                  <a:pt x="4909" y="7547"/>
                  <a:pt x="4909" y="10800"/>
                </a:cubicBezTo>
                <a:cubicBezTo>
                  <a:pt x="4909" y="14054"/>
                  <a:pt x="7547" y="16691"/>
                  <a:pt x="10800" y="16691"/>
                </a:cubicBezTo>
                <a:cubicBezTo>
                  <a:pt x="14053" y="16691"/>
                  <a:pt x="16691" y="14054"/>
                  <a:pt x="16691" y="10800"/>
                </a:cubicBezTo>
                <a:cubicBezTo>
                  <a:pt x="16691" y="7547"/>
                  <a:pt x="14053" y="4909"/>
                  <a:pt x="10800" y="4909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>
              <a:latin typeface="Source Sans Pro Regular" charset="0"/>
              <a:ea typeface="Source Sans Pro Regular" charset="0"/>
              <a:cs typeface="Source Sans Pro Regular" charset="0"/>
            </a:endParaRPr>
          </a:p>
        </p:txBody>
      </p:sp>
      <p:sp>
        <p:nvSpPr>
          <p:cNvPr id="12" name="Shape 2575"/>
          <p:cNvSpPr/>
          <p:nvPr/>
        </p:nvSpPr>
        <p:spPr>
          <a:xfrm>
            <a:off x="6663823" y="2493368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09" y="14727"/>
                </a:moveTo>
                <a:lnTo>
                  <a:pt x="18655" y="14727"/>
                </a:lnTo>
                <a:lnTo>
                  <a:pt x="18655" y="12273"/>
                </a:lnTo>
                <a:cubicBezTo>
                  <a:pt x="18655" y="12002"/>
                  <a:pt x="18434" y="11782"/>
                  <a:pt x="18164" y="11782"/>
                </a:cubicBezTo>
                <a:cubicBezTo>
                  <a:pt x="17893" y="11782"/>
                  <a:pt x="17673" y="12002"/>
                  <a:pt x="17673" y="12273"/>
                </a:cubicBezTo>
                <a:lnTo>
                  <a:pt x="17673" y="14727"/>
                </a:lnTo>
                <a:lnTo>
                  <a:pt x="15218" y="14727"/>
                </a:lnTo>
                <a:cubicBezTo>
                  <a:pt x="14947" y="14727"/>
                  <a:pt x="14727" y="14947"/>
                  <a:pt x="14727" y="15218"/>
                </a:cubicBezTo>
                <a:cubicBezTo>
                  <a:pt x="14727" y="15490"/>
                  <a:pt x="14947" y="15709"/>
                  <a:pt x="15218" y="15709"/>
                </a:cubicBezTo>
                <a:lnTo>
                  <a:pt x="17673" y="15709"/>
                </a:lnTo>
                <a:lnTo>
                  <a:pt x="17673" y="18164"/>
                </a:lnTo>
                <a:cubicBezTo>
                  <a:pt x="17673" y="18435"/>
                  <a:pt x="17893" y="18655"/>
                  <a:pt x="18164" y="18655"/>
                </a:cubicBezTo>
                <a:cubicBezTo>
                  <a:pt x="18434" y="18655"/>
                  <a:pt x="18655" y="18435"/>
                  <a:pt x="18655" y="18164"/>
                </a:cubicBezTo>
                <a:lnTo>
                  <a:pt x="18655" y="15709"/>
                </a:lnTo>
                <a:lnTo>
                  <a:pt x="21109" y="15709"/>
                </a:lnTo>
                <a:cubicBezTo>
                  <a:pt x="21380" y="15709"/>
                  <a:pt x="21600" y="15490"/>
                  <a:pt x="21600" y="15218"/>
                </a:cubicBezTo>
                <a:cubicBezTo>
                  <a:pt x="21600" y="14947"/>
                  <a:pt x="21380" y="14727"/>
                  <a:pt x="21109" y="14727"/>
                </a:cubicBezTo>
                <a:moveTo>
                  <a:pt x="14823" y="8659"/>
                </a:moveTo>
                <a:cubicBezTo>
                  <a:pt x="12845" y="10260"/>
                  <a:pt x="10800" y="11916"/>
                  <a:pt x="10800" y="14727"/>
                </a:cubicBezTo>
                <a:cubicBezTo>
                  <a:pt x="10800" y="17561"/>
                  <a:pt x="10800" y="19270"/>
                  <a:pt x="10584" y="20135"/>
                </a:cubicBezTo>
                <a:cubicBezTo>
                  <a:pt x="10474" y="20573"/>
                  <a:pt x="10463" y="20618"/>
                  <a:pt x="9818" y="20618"/>
                </a:cubicBezTo>
                <a:cubicBezTo>
                  <a:pt x="9173" y="20618"/>
                  <a:pt x="9162" y="20573"/>
                  <a:pt x="9052" y="20135"/>
                </a:cubicBezTo>
                <a:cubicBezTo>
                  <a:pt x="8926" y="19627"/>
                  <a:pt x="8874" y="18820"/>
                  <a:pt x="8853" y="17673"/>
                </a:cubicBezTo>
                <a:lnTo>
                  <a:pt x="9327" y="17673"/>
                </a:lnTo>
                <a:cubicBezTo>
                  <a:pt x="9598" y="17673"/>
                  <a:pt x="9818" y="17453"/>
                  <a:pt x="9818" y="17182"/>
                </a:cubicBezTo>
                <a:cubicBezTo>
                  <a:pt x="9818" y="16910"/>
                  <a:pt x="9598" y="16691"/>
                  <a:pt x="9327" y="16691"/>
                </a:cubicBezTo>
                <a:lnTo>
                  <a:pt x="8840" y="16691"/>
                </a:lnTo>
                <a:cubicBezTo>
                  <a:pt x="8838" y="16381"/>
                  <a:pt x="8837" y="16059"/>
                  <a:pt x="8837" y="15709"/>
                </a:cubicBezTo>
                <a:lnTo>
                  <a:pt x="9327" y="15709"/>
                </a:lnTo>
                <a:cubicBezTo>
                  <a:pt x="9598" y="15709"/>
                  <a:pt x="9818" y="15490"/>
                  <a:pt x="9818" y="15218"/>
                </a:cubicBezTo>
                <a:cubicBezTo>
                  <a:pt x="9818" y="14947"/>
                  <a:pt x="9598" y="14727"/>
                  <a:pt x="9327" y="14727"/>
                </a:cubicBezTo>
                <a:lnTo>
                  <a:pt x="8836" y="14727"/>
                </a:lnTo>
                <a:cubicBezTo>
                  <a:pt x="8836" y="11916"/>
                  <a:pt x="6791" y="10260"/>
                  <a:pt x="4813" y="8659"/>
                </a:cubicBezTo>
                <a:cubicBezTo>
                  <a:pt x="3221" y="7370"/>
                  <a:pt x="1702" y="6139"/>
                  <a:pt x="1176" y="4344"/>
                </a:cubicBezTo>
                <a:cubicBezTo>
                  <a:pt x="2835" y="5266"/>
                  <a:pt x="6083" y="5891"/>
                  <a:pt x="9818" y="5891"/>
                </a:cubicBezTo>
                <a:cubicBezTo>
                  <a:pt x="13550" y="5891"/>
                  <a:pt x="16795" y="5266"/>
                  <a:pt x="18456" y="4347"/>
                </a:cubicBezTo>
                <a:cubicBezTo>
                  <a:pt x="17928" y="6143"/>
                  <a:pt x="16412" y="7373"/>
                  <a:pt x="14823" y="8659"/>
                </a:cubicBezTo>
                <a:moveTo>
                  <a:pt x="982" y="2945"/>
                </a:moveTo>
                <a:cubicBezTo>
                  <a:pt x="982" y="1861"/>
                  <a:pt x="4938" y="982"/>
                  <a:pt x="9818" y="982"/>
                </a:cubicBezTo>
                <a:cubicBezTo>
                  <a:pt x="14698" y="982"/>
                  <a:pt x="18655" y="1861"/>
                  <a:pt x="18655" y="2945"/>
                </a:cubicBezTo>
                <a:cubicBezTo>
                  <a:pt x="18655" y="4031"/>
                  <a:pt x="14698" y="4909"/>
                  <a:pt x="9818" y="4909"/>
                </a:cubicBezTo>
                <a:cubicBezTo>
                  <a:pt x="4938" y="4909"/>
                  <a:pt x="982" y="4031"/>
                  <a:pt x="982" y="2945"/>
                </a:cubicBezTo>
                <a:moveTo>
                  <a:pt x="19636" y="2945"/>
                </a:moveTo>
                <a:cubicBezTo>
                  <a:pt x="19636" y="1319"/>
                  <a:pt x="15241" y="0"/>
                  <a:pt x="9818" y="0"/>
                </a:cubicBezTo>
                <a:cubicBezTo>
                  <a:pt x="4396" y="0"/>
                  <a:pt x="0" y="1319"/>
                  <a:pt x="0" y="2945"/>
                </a:cubicBezTo>
                <a:cubicBezTo>
                  <a:pt x="0" y="8836"/>
                  <a:pt x="7855" y="9818"/>
                  <a:pt x="7855" y="14727"/>
                </a:cubicBezTo>
                <a:cubicBezTo>
                  <a:pt x="7855" y="14900"/>
                  <a:pt x="7855" y="15053"/>
                  <a:pt x="7855" y="15217"/>
                </a:cubicBezTo>
                <a:cubicBezTo>
                  <a:pt x="7855" y="15217"/>
                  <a:pt x="7855" y="15218"/>
                  <a:pt x="7855" y="15218"/>
                </a:cubicBezTo>
                <a:cubicBezTo>
                  <a:pt x="7855" y="15219"/>
                  <a:pt x="7855" y="15219"/>
                  <a:pt x="7855" y="15219"/>
                </a:cubicBezTo>
                <a:cubicBezTo>
                  <a:pt x="7855" y="15938"/>
                  <a:pt x="7856" y="16572"/>
                  <a:pt x="7863" y="17142"/>
                </a:cubicBezTo>
                <a:cubicBezTo>
                  <a:pt x="7861" y="17155"/>
                  <a:pt x="7855" y="17168"/>
                  <a:pt x="7855" y="17182"/>
                </a:cubicBezTo>
                <a:cubicBezTo>
                  <a:pt x="7855" y="17199"/>
                  <a:pt x="7862" y="17212"/>
                  <a:pt x="7864" y="17229"/>
                </a:cubicBezTo>
                <a:cubicBezTo>
                  <a:pt x="7908" y="20896"/>
                  <a:pt x="8177" y="21600"/>
                  <a:pt x="9818" y="21600"/>
                </a:cubicBezTo>
                <a:cubicBezTo>
                  <a:pt x="11782" y="21600"/>
                  <a:pt x="11782" y="20618"/>
                  <a:pt x="11782" y="14727"/>
                </a:cubicBezTo>
                <a:cubicBezTo>
                  <a:pt x="11782" y="9818"/>
                  <a:pt x="19636" y="8836"/>
                  <a:pt x="19636" y="2945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>
              <a:latin typeface="Source Sans Pro Regular" charset="0"/>
              <a:ea typeface="Source Sans Pro Regular" charset="0"/>
              <a:cs typeface="Source Sans Pro Regular" charset="0"/>
            </a:endParaRPr>
          </a:p>
        </p:txBody>
      </p:sp>
      <p:sp>
        <p:nvSpPr>
          <p:cNvPr id="14" name="Shape 2537"/>
          <p:cNvSpPr/>
          <p:nvPr/>
        </p:nvSpPr>
        <p:spPr>
          <a:xfrm>
            <a:off x="1821483" y="2493368"/>
            <a:ext cx="457082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400" y="13745"/>
                </a:moveTo>
                <a:lnTo>
                  <a:pt x="3600" y="13745"/>
                </a:lnTo>
                <a:cubicBezTo>
                  <a:pt x="3269" y="13745"/>
                  <a:pt x="3000" y="13966"/>
                  <a:pt x="3000" y="14236"/>
                </a:cubicBezTo>
                <a:cubicBezTo>
                  <a:pt x="3000" y="14508"/>
                  <a:pt x="3269" y="14727"/>
                  <a:pt x="3600" y="14727"/>
                </a:cubicBezTo>
                <a:lnTo>
                  <a:pt x="14400" y="14727"/>
                </a:lnTo>
                <a:cubicBezTo>
                  <a:pt x="14731" y="14727"/>
                  <a:pt x="15000" y="14508"/>
                  <a:pt x="15000" y="14236"/>
                </a:cubicBezTo>
                <a:cubicBezTo>
                  <a:pt x="15000" y="13966"/>
                  <a:pt x="14731" y="13745"/>
                  <a:pt x="14400" y="13745"/>
                </a:cubicBezTo>
                <a:moveTo>
                  <a:pt x="3000" y="11291"/>
                </a:moveTo>
                <a:cubicBezTo>
                  <a:pt x="3000" y="11562"/>
                  <a:pt x="3269" y="11782"/>
                  <a:pt x="3600" y="11782"/>
                </a:cubicBezTo>
                <a:lnTo>
                  <a:pt x="18000" y="11782"/>
                </a:lnTo>
                <a:cubicBezTo>
                  <a:pt x="18331" y="11782"/>
                  <a:pt x="18600" y="11562"/>
                  <a:pt x="18600" y="11291"/>
                </a:cubicBezTo>
                <a:cubicBezTo>
                  <a:pt x="18600" y="11020"/>
                  <a:pt x="18331" y="10800"/>
                  <a:pt x="18000" y="10800"/>
                </a:cubicBezTo>
                <a:lnTo>
                  <a:pt x="3600" y="10800"/>
                </a:lnTo>
                <a:cubicBezTo>
                  <a:pt x="3269" y="10800"/>
                  <a:pt x="3000" y="11020"/>
                  <a:pt x="3000" y="11291"/>
                </a:cubicBezTo>
                <a:moveTo>
                  <a:pt x="20400" y="20618"/>
                </a:moveTo>
                <a:lnTo>
                  <a:pt x="6600" y="20618"/>
                </a:lnTo>
                <a:lnTo>
                  <a:pt x="1200" y="16200"/>
                </a:lnTo>
                <a:lnTo>
                  <a:pt x="1200" y="2945"/>
                </a:lnTo>
                <a:lnTo>
                  <a:pt x="4200" y="2945"/>
                </a:lnTo>
                <a:lnTo>
                  <a:pt x="4200" y="4418"/>
                </a:lnTo>
                <a:cubicBezTo>
                  <a:pt x="4200" y="4690"/>
                  <a:pt x="4469" y="4909"/>
                  <a:pt x="4800" y="4909"/>
                </a:cubicBezTo>
                <a:cubicBezTo>
                  <a:pt x="5131" y="4909"/>
                  <a:pt x="5400" y="4690"/>
                  <a:pt x="5400" y="4418"/>
                </a:cubicBezTo>
                <a:lnTo>
                  <a:pt x="5400" y="2945"/>
                </a:lnTo>
                <a:lnTo>
                  <a:pt x="6600" y="2945"/>
                </a:lnTo>
                <a:lnTo>
                  <a:pt x="6600" y="4418"/>
                </a:lnTo>
                <a:cubicBezTo>
                  <a:pt x="6600" y="4690"/>
                  <a:pt x="6869" y="4909"/>
                  <a:pt x="7200" y="4909"/>
                </a:cubicBezTo>
                <a:cubicBezTo>
                  <a:pt x="7531" y="4909"/>
                  <a:pt x="7800" y="4690"/>
                  <a:pt x="7800" y="4418"/>
                </a:cubicBezTo>
                <a:lnTo>
                  <a:pt x="7800" y="2945"/>
                </a:lnTo>
                <a:lnTo>
                  <a:pt x="9000" y="2945"/>
                </a:lnTo>
                <a:lnTo>
                  <a:pt x="9000" y="4418"/>
                </a:lnTo>
                <a:cubicBezTo>
                  <a:pt x="9000" y="4690"/>
                  <a:pt x="9269" y="4909"/>
                  <a:pt x="9600" y="4909"/>
                </a:cubicBezTo>
                <a:cubicBezTo>
                  <a:pt x="9931" y="4909"/>
                  <a:pt x="10200" y="4690"/>
                  <a:pt x="10200" y="4418"/>
                </a:cubicBezTo>
                <a:lnTo>
                  <a:pt x="10200" y="2945"/>
                </a:lnTo>
                <a:lnTo>
                  <a:pt x="11400" y="2945"/>
                </a:lnTo>
                <a:lnTo>
                  <a:pt x="11400" y="4418"/>
                </a:lnTo>
                <a:cubicBezTo>
                  <a:pt x="11400" y="4690"/>
                  <a:pt x="11669" y="4909"/>
                  <a:pt x="12000" y="4909"/>
                </a:cubicBezTo>
                <a:cubicBezTo>
                  <a:pt x="12331" y="4909"/>
                  <a:pt x="12600" y="4690"/>
                  <a:pt x="12600" y="4418"/>
                </a:cubicBezTo>
                <a:lnTo>
                  <a:pt x="12600" y="2945"/>
                </a:lnTo>
                <a:lnTo>
                  <a:pt x="13800" y="2945"/>
                </a:lnTo>
                <a:lnTo>
                  <a:pt x="13800" y="4418"/>
                </a:lnTo>
                <a:cubicBezTo>
                  <a:pt x="13800" y="4690"/>
                  <a:pt x="14069" y="4909"/>
                  <a:pt x="14400" y="4909"/>
                </a:cubicBezTo>
                <a:cubicBezTo>
                  <a:pt x="14731" y="4909"/>
                  <a:pt x="15000" y="4690"/>
                  <a:pt x="15000" y="4418"/>
                </a:cubicBezTo>
                <a:lnTo>
                  <a:pt x="15000" y="2945"/>
                </a:lnTo>
                <a:lnTo>
                  <a:pt x="16200" y="2945"/>
                </a:lnTo>
                <a:lnTo>
                  <a:pt x="16200" y="4418"/>
                </a:lnTo>
                <a:cubicBezTo>
                  <a:pt x="16200" y="4690"/>
                  <a:pt x="16469" y="4909"/>
                  <a:pt x="16800" y="4909"/>
                </a:cubicBezTo>
                <a:cubicBezTo>
                  <a:pt x="17131" y="4909"/>
                  <a:pt x="17400" y="4690"/>
                  <a:pt x="17400" y="4418"/>
                </a:cubicBezTo>
                <a:lnTo>
                  <a:pt x="17400" y="2945"/>
                </a:lnTo>
                <a:lnTo>
                  <a:pt x="20400" y="2945"/>
                </a:lnTo>
                <a:cubicBezTo>
                  <a:pt x="20400" y="2945"/>
                  <a:pt x="20400" y="20618"/>
                  <a:pt x="20400" y="20618"/>
                </a:cubicBezTo>
                <a:close/>
                <a:moveTo>
                  <a:pt x="1200" y="20618"/>
                </a:moveTo>
                <a:lnTo>
                  <a:pt x="1200" y="17673"/>
                </a:lnTo>
                <a:lnTo>
                  <a:pt x="4800" y="20618"/>
                </a:lnTo>
                <a:cubicBezTo>
                  <a:pt x="4800" y="20618"/>
                  <a:pt x="1200" y="20618"/>
                  <a:pt x="1200" y="20618"/>
                </a:cubicBezTo>
                <a:close/>
                <a:moveTo>
                  <a:pt x="20400" y="1964"/>
                </a:moveTo>
                <a:lnTo>
                  <a:pt x="17400" y="1964"/>
                </a:lnTo>
                <a:lnTo>
                  <a:pt x="17400" y="491"/>
                </a:lnTo>
                <a:cubicBezTo>
                  <a:pt x="17400" y="220"/>
                  <a:pt x="17131" y="0"/>
                  <a:pt x="16800" y="0"/>
                </a:cubicBezTo>
                <a:cubicBezTo>
                  <a:pt x="16469" y="0"/>
                  <a:pt x="16200" y="220"/>
                  <a:pt x="16200" y="491"/>
                </a:cubicBezTo>
                <a:lnTo>
                  <a:pt x="16200" y="1964"/>
                </a:lnTo>
                <a:lnTo>
                  <a:pt x="15000" y="1964"/>
                </a:lnTo>
                <a:lnTo>
                  <a:pt x="15000" y="491"/>
                </a:lnTo>
                <a:cubicBezTo>
                  <a:pt x="15000" y="220"/>
                  <a:pt x="14731" y="0"/>
                  <a:pt x="14400" y="0"/>
                </a:cubicBezTo>
                <a:cubicBezTo>
                  <a:pt x="14069" y="0"/>
                  <a:pt x="13800" y="220"/>
                  <a:pt x="13800" y="491"/>
                </a:cubicBezTo>
                <a:lnTo>
                  <a:pt x="13800" y="1964"/>
                </a:lnTo>
                <a:lnTo>
                  <a:pt x="12600" y="1964"/>
                </a:lnTo>
                <a:lnTo>
                  <a:pt x="12600" y="491"/>
                </a:lnTo>
                <a:cubicBezTo>
                  <a:pt x="12600" y="220"/>
                  <a:pt x="12331" y="0"/>
                  <a:pt x="12000" y="0"/>
                </a:cubicBezTo>
                <a:cubicBezTo>
                  <a:pt x="11669" y="0"/>
                  <a:pt x="11400" y="220"/>
                  <a:pt x="11400" y="491"/>
                </a:cubicBezTo>
                <a:lnTo>
                  <a:pt x="11400" y="1964"/>
                </a:lnTo>
                <a:lnTo>
                  <a:pt x="10200" y="1964"/>
                </a:lnTo>
                <a:lnTo>
                  <a:pt x="10200" y="491"/>
                </a:lnTo>
                <a:cubicBezTo>
                  <a:pt x="10200" y="220"/>
                  <a:pt x="9931" y="0"/>
                  <a:pt x="9600" y="0"/>
                </a:cubicBezTo>
                <a:cubicBezTo>
                  <a:pt x="9269" y="0"/>
                  <a:pt x="9000" y="220"/>
                  <a:pt x="9000" y="491"/>
                </a:cubicBezTo>
                <a:lnTo>
                  <a:pt x="9000" y="1964"/>
                </a:lnTo>
                <a:lnTo>
                  <a:pt x="7800" y="1964"/>
                </a:lnTo>
                <a:lnTo>
                  <a:pt x="7800" y="491"/>
                </a:lnTo>
                <a:cubicBezTo>
                  <a:pt x="7800" y="220"/>
                  <a:pt x="7531" y="0"/>
                  <a:pt x="7200" y="0"/>
                </a:cubicBezTo>
                <a:cubicBezTo>
                  <a:pt x="6869" y="0"/>
                  <a:pt x="6600" y="220"/>
                  <a:pt x="6600" y="491"/>
                </a:cubicBezTo>
                <a:lnTo>
                  <a:pt x="6600" y="1964"/>
                </a:lnTo>
                <a:lnTo>
                  <a:pt x="5400" y="1964"/>
                </a:lnTo>
                <a:lnTo>
                  <a:pt x="5400" y="491"/>
                </a:lnTo>
                <a:cubicBezTo>
                  <a:pt x="5400" y="220"/>
                  <a:pt x="5131" y="0"/>
                  <a:pt x="4800" y="0"/>
                </a:cubicBezTo>
                <a:cubicBezTo>
                  <a:pt x="4469" y="0"/>
                  <a:pt x="4200" y="220"/>
                  <a:pt x="4200" y="491"/>
                </a:cubicBezTo>
                <a:lnTo>
                  <a:pt x="4200" y="1964"/>
                </a:lnTo>
                <a:lnTo>
                  <a:pt x="1200" y="1964"/>
                </a:lnTo>
                <a:cubicBezTo>
                  <a:pt x="538" y="1964"/>
                  <a:pt x="0" y="2404"/>
                  <a:pt x="0" y="2945"/>
                </a:cubicBezTo>
                <a:lnTo>
                  <a:pt x="0" y="20618"/>
                </a:lnTo>
                <a:cubicBezTo>
                  <a:pt x="0" y="21161"/>
                  <a:pt x="538" y="21600"/>
                  <a:pt x="1200" y="21600"/>
                </a:cubicBezTo>
                <a:lnTo>
                  <a:pt x="20400" y="21600"/>
                </a:lnTo>
                <a:cubicBezTo>
                  <a:pt x="21062" y="21600"/>
                  <a:pt x="21600" y="21161"/>
                  <a:pt x="21600" y="20618"/>
                </a:cubicBezTo>
                <a:lnTo>
                  <a:pt x="21600" y="2945"/>
                </a:lnTo>
                <a:cubicBezTo>
                  <a:pt x="21600" y="2404"/>
                  <a:pt x="21062" y="1964"/>
                  <a:pt x="20400" y="1964"/>
                </a:cubicBezTo>
                <a:moveTo>
                  <a:pt x="3600" y="8836"/>
                </a:moveTo>
                <a:lnTo>
                  <a:pt x="10800" y="8836"/>
                </a:lnTo>
                <a:cubicBezTo>
                  <a:pt x="11131" y="8836"/>
                  <a:pt x="11400" y="8617"/>
                  <a:pt x="11400" y="8345"/>
                </a:cubicBezTo>
                <a:cubicBezTo>
                  <a:pt x="11400" y="8075"/>
                  <a:pt x="11131" y="7855"/>
                  <a:pt x="10800" y="7855"/>
                </a:cubicBezTo>
                <a:lnTo>
                  <a:pt x="3600" y="7855"/>
                </a:lnTo>
                <a:cubicBezTo>
                  <a:pt x="3269" y="7855"/>
                  <a:pt x="3000" y="8075"/>
                  <a:pt x="3000" y="8345"/>
                </a:cubicBezTo>
                <a:cubicBezTo>
                  <a:pt x="3000" y="8617"/>
                  <a:pt x="3269" y="8836"/>
                  <a:pt x="3600" y="8836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>
              <a:latin typeface="Source Sans Pro Regular" charset="0"/>
              <a:ea typeface="Source Sans Pro Regular" charset="0"/>
              <a:cs typeface="Source Sans Pro Regular" charset="0"/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FA379D74-B4AC-2748-90F7-82F8412F4BCE}"/>
              </a:ext>
            </a:extLst>
          </p:cNvPr>
          <p:cNvSpPr/>
          <p:nvPr/>
        </p:nvSpPr>
        <p:spPr>
          <a:xfrm>
            <a:off x="8968037" y="2153265"/>
            <a:ext cx="1268361" cy="1238864"/>
          </a:xfrm>
          <a:prstGeom prst="ellipse">
            <a:avLst/>
          </a:prstGeom>
          <a:solidFill>
            <a:srgbClr val="9E98D5">
              <a:alpha val="15000"/>
            </a:srgb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A13C8E6-1F4E-8449-82A2-0667F2C8B1A8}"/>
              </a:ext>
            </a:extLst>
          </p:cNvPr>
          <p:cNvSpPr txBox="1"/>
          <p:nvPr/>
        </p:nvSpPr>
        <p:spPr>
          <a:xfrm>
            <a:off x="8663499" y="3991030"/>
            <a:ext cx="18774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800" dirty="0"/>
              <a:t>Conclusion</a:t>
            </a:r>
            <a:endParaRPr kumimoji="1" lang="zh-CN" altLang="en-US" sz="2800" dirty="0"/>
          </a:p>
        </p:txBody>
      </p:sp>
      <p:sp>
        <p:nvSpPr>
          <p:cNvPr id="17" name="Shape 2618">
            <a:extLst>
              <a:ext uri="{FF2B5EF4-FFF2-40B4-BE49-F238E27FC236}">
                <a16:creationId xmlns:a16="http://schemas.microsoft.com/office/drawing/2014/main" id="{82D09E32-1250-9840-95E3-8E87249BF6AF}"/>
              </a:ext>
            </a:extLst>
          </p:cNvPr>
          <p:cNvSpPr/>
          <p:nvPr/>
        </p:nvSpPr>
        <p:spPr>
          <a:xfrm>
            <a:off x="9135086" y="2493342"/>
            <a:ext cx="558602" cy="5586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8" h="21600" extrusionOk="0">
                <a:moveTo>
                  <a:pt x="2560" y="18308"/>
                </a:moveTo>
                <a:cubicBezTo>
                  <a:pt x="2472" y="18397"/>
                  <a:pt x="2418" y="18520"/>
                  <a:pt x="2418" y="18655"/>
                </a:cubicBezTo>
                <a:cubicBezTo>
                  <a:pt x="2418" y="18926"/>
                  <a:pt x="2635" y="19146"/>
                  <a:pt x="2902" y="19146"/>
                </a:cubicBezTo>
                <a:cubicBezTo>
                  <a:pt x="3169" y="19146"/>
                  <a:pt x="3385" y="18926"/>
                  <a:pt x="3385" y="18655"/>
                </a:cubicBezTo>
                <a:cubicBezTo>
                  <a:pt x="3385" y="18384"/>
                  <a:pt x="3169" y="18164"/>
                  <a:pt x="2902" y="18164"/>
                </a:cubicBezTo>
                <a:cubicBezTo>
                  <a:pt x="2768" y="18164"/>
                  <a:pt x="2647" y="18219"/>
                  <a:pt x="2560" y="18308"/>
                </a:cubicBezTo>
                <a:moveTo>
                  <a:pt x="20499" y="4279"/>
                </a:moveTo>
                <a:lnTo>
                  <a:pt x="20091" y="4692"/>
                </a:lnTo>
                <a:lnTo>
                  <a:pt x="20088" y="4688"/>
                </a:lnTo>
                <a:lnTo>
                  <a:pt x="17670" y="7143"/>
                </a:lnTo>
                <a:lnTo>
                  <a:pt x="17664" y="7137"/>
                </a:lnTo>
                <a:cubicBezTo>
                  <a:pt x="17227" y="7580"/>
                  <a:pt x="16624" y="7853"/>
                  <a:pt x="15958" y="7853"/>
                </a:cubicBezTo>
                <a:cubicBezTo>
                  <a:pt x="14624" y="7853"/>
                  <a:pt x="13543" y="6755"/>
                  <a:pt x="13543" y="5401"/>
                </a:cubicBezTo>
                <a:cubicBezTo>
                  <a:pt x="13543" y="4725"/>
                  <a:pt x="13813" y="4113"/>
                  <a:pt x="14248" y="3670"/>
                </a:cubicBezTo>
                <a:lnTo>
                  <a:pt x="13563" y="2975"/>
                </a:lnTo>
                <a:cubicBezTo>
                  <a:pt x="12951" y="3596"/>
                  <a:pt x="12571" y="4452"/>
                  <a:pt x="12571" y="5401"/>
                </a:cubicBezTo>
                <a:cubicBezTo>
                  <a:pt x="12571" y="7300"/>
                  <a:pt x="14087" y="8840"/>
                  <a:pt x="15958" y="8840"/>
                </a:cubicBezTo>
                <a:cubicBezTo>
                  <a:pt x="16893" y="8840"/>
                  <a:pt x="17737" y="8454"/>
                  <a:pt x="18348" y="7832"/>
                </a:cubicBezTo>
                <a:lnTo>
                  <a:pt x="18353" y="7837"/>
                </a:lnTo>
                <a:lnTo>
                  <a:pt x="20152" y="6011"/>
                </a:lnTo>
                <a:cubicBezTo>
                  <a:pt x="20516" y="7368"/>
                  <a:pt x="20343" y="8670"/>
                  <a:pt x="19540" y="9505"/>
                </a:cubicBezTo>
                <a:lnTo>
                  <a:pt x="16947" y="12198"/>
                </a:lnTo>
                <a:cubicBezTo>
                  <a:pt x="16605" y="12553"/>
                  <a:pt x="16104" y="12766"/>
                  <a:pt x="15610" y="12766"/>
                </a:cubicBezTo>
                <a:cubicBezTo>
                  <a:pt x="15590" y="12765"/>
                  <a:pt x="13953" y="12652"/>
                  <a:pt x="12318" y="11611"/>
                </a:cubicBezTo>
                <a:lnTo>
                  <a:pt x="12314" y="11620"/>
                </a:lnTo>
                <a:cubicBezTo>
                  <a:pt x="12239" y="11572"/>
                  <a:pt x="12155" y="11537"/>
                  <a:pt x="12060" y="11537"/>
                </a:cubicBezTo>
                <a:cubicBezTo>
                  <a:pt x="11897" y="11537"/>
                  <a:pt x="11759" y="11625"/>
                  <a:pt x="11671" y="11753"/>
                </a:cubicBezTo>
                <a:lnTo>
                  <a:pt x="11654" y="11742"/>
                </a:lnTo>
                <a:lnTo>
                  <a:pt x="4270" y="20043"/>
                </a:lnTo>
                <a:cubicBezTo>
                  <a:pt x="3919" y="20399"/>
                  <a:pt x="3436" y="20618"/>
                  <a:pt x="2902" y="20618"/>
                </a:cubicBezTo>
                <a:cubicBezTo>
                  <a:pt x="1833" y="20618"/>
                  <a:pt x="967" y="19740"/>
                  <a:pt x="967" y="18655"/>
                </a:cubicBezTo>
                <a:cubicBezTo>
                  <a:pt x="967" y="18113"/>
                  <a:pt x="1184" y="17622"/>
                  <a:pt x="1534" y="17267"/>
                </a:cubicBezTo>
                <a:lnTo>
                  <a:pt x="9684" y="9801"/>
                </a:lnTo>
                <a:lnTo>
                  <a:pt x="9671" y="9786"/>
                </a:lnTo>
                <a:cubicBezTo>
                  <a:pt x="9796" y="9698"/>
                  <a:pt x="9884" y="9557"/>
                  <a:pt x="9884" y="9389"/>
                </a:cubicBezTo>
                <a:cubicBezTo>
                  <a:pt x="9884" y="9283"/>
                  <a:pt x="9844" y="9190"/>
                  <a:pt x="9787" y="9110"/>
                </a:cubicBezTo>
                <a:lnTo>
                  <a:pt x="9790" y="9107"/>
                </a:lnTo>
                <a:cubicBezTo>
                  <a:pt x="8390" y="7219"/>
                  <a:pt x="8340" y="5816"/>
                  <a:pt x="9546" y="4488"/>
                </a:cubicBezTo>
                <a:lnTo>
                  <a:pt x="12130" y="1805"/>
                </a:lnTo>
                <a:cubicBezTo>
                  <a:pt x="12785" y="1125"/>
                  <a:pt x="13641" y="982"/>
                  <a:pt x="14244" y="982"/>
                </a:cubicBezTo>
                <a:lnTo>
                  <a:pt x="14246" y="982"/>
                </a:lnTo>
                <a:cubicBezTo>
                  <a:pt x="14611" y="982"/>
                  <a:pt x="14988" y="1037"/>
                  <a:pt x="15366" y="1136"/>
                </a:cubicBezTo>
                <a:lnTo>
                  <a:pt x="13559" y="2970"/>
                </a:lnTo>
                <a:lnTo>
                  <a:pt x="14243" y="3664"/>
                </a:lnTo>
                <a:lnTo>
                  <a:pt x="16661" y="1210"/>
                </a:lnTo>
                <a:lnTo>
                  <a:pt x="16657" y="1206"/>
                </a:lnTo>
                <a:lnTo>
                  <a:pt x="17082" y="775"/>
                </a:lnTo>
                <a:cubicBezTo>
                  <a:pt x="16139" y="269"/>
                  <a:pt x="15160" y="0"/>
                  <a:pt x="14246" y="0"/>
                </a:cubicBezTo>
                <a:lnTo>
                  <a:pt x="14244" y="0"/>
                </a:lnTo>
                <a:cubicBezTo>
                  <a:pt x="13167" y="0"/>
                  <a:pt x="12182" y="361"/>
                  <a:pt x="11460" y="1111"/>
                </a:cubicBezTo>
                <a:lnTo>
                  <a:pt x="8867" y="3804"/>
                </a:lnTo>
                <a:cubicBezTo>
                  <a:pt x="7163" y="5672"/>
                  <a:pt x="7613" y="7584"/>
                  <a:pt x="8769" y="9315"/>
                </a:cubicBezTo>
                <a:lnTo>
                  <a:pt x="850" y="16572"/>
                </a:lnTo>
                <a:cubicBezTo>
                  <a:pt x="325" y="17106"/>
                  <a:pt x="0" y="17842"/>
                  <a:pt x="0" y="18655"/>
                </a:cubicBezTo>
                <a:cubicBezTo>
                  <a:pt x="0" y="20282"/>
                  <a:pt x="1299" y="21600"/>
                  <a:pt x="2902" y="21600"/>
                </a:cubicBezTo>
                <a:cubicBezTo>
                  <a:pt x="3703" y="21600"/>
                  <a:pt x="4429" y="21271"/>
                  <a:pt x="4954" y="20738"/>
                </a:cubicBezTo>
                <a:lnTo>
                  <a:pt x="12160" y="12652"/>
                </a:lnTo>
                <a:cubicBezTo>
                  <a:pt x="13800" y="13590"/>
                  <a:pt x="15363" y="13747"/>
                  <a:pt x="15606" y="13747"/>
                </a:cubicBezTo>
                <a:cubicBezTo>
                  <a:pt x="16313" y="13747"/>
                  <a:pt x="17067" y="13463"/>
                  <a:pt x="17617" y="12892"/>
                </a:cubicBezTo>
                <a:lnTo>
                  <a:pt x="20209" y="10198"/>
                </a:lnTo>
                <a:cubicBezTo>
                  <a:pt x="21560" y="8795"/>
                  <a:pt x="21600" y="6433"/>
                  <a:pt x="20499" y="4279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>
              <a:latin typeface="Source Sans Pro Regular" charset="0"/>
              <a:ea typeface="Source Sans Pro Regular" charset="0"/>
              <a:cs typeface="Source Sans Pro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4201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8696F1-89F7-034A-A972-A1677B186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Design of </a:t>
            </a:r>
            <a:r>
              <a:rPr kumimoji="1" lang="en-US" altLang="zh-CN" dirty="0" err="1"/>
              <a:t>TraceAnomaly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F0DF8F3-9F78-F74B-9B76-6E13DA244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9D6CD-B976-DA4A-B164-30E4D1CDE738}" type="slidenum">
              <a:rPr kumimoji="1" lang="zh-CN" altLang="en-US" smtClean="0"/>
              <a:t>24</a:t>
            </a:fld>
            <a:endParaRPr kumimoji="1" lang="zh-CN" altLang="en-US"/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80474188-3AA4-FA4D-BC64-5FCDCE358D61}"/>
              </a:ext>
            </a:extLst>
          </p:cNvPr>
          <p:cNvSpPr/>
          <p:nvPr/>
        </p:nvSpPr>
        <p:spPr>
          <a:xfrm>
            <a:off x="3210992" y="2555684"/>
            <a:ext cx="2175725" cy="75353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Service Trace Vector</a:t>
            </a:r>
          </a:p>
          <a:p>
            <a:pPr algn="ctr"/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Construction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9CA8FB4E-094D-164F-816D-1F021F4E0A2A}"/>
              </a:ext>
            </a:extLst>
          </p:cNvPr>
          <p:cNvSpPr/>
          <p:nvPr/>
        </p:nvSpPr>
        <p:spPr>
          <a:xfrm>
            <a:off x="5687320" y="2552319"/>
            <a:ext cx="1529775" cy="75353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Unsupervised Training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直线箭头连接符 7">
            <a:extLst>
              <a:ext uri="{FF2B5EF4-FFF2-40B4-BE49-F238E27FC236}">
                <a16:creationId xmlns:a16="http://schemas.microsoft.com/office/drawing/2014/main" id="{E2AFC722-1F3E-7544-8D18-B12F2BF9CE57}"/>
              </a:ext>
            </a:extLst>
          </p:cNvPr>
          <p:cNvCxnSpPr>
            <a:cxnSpLocks/>
          </p:cNvCxnSpPr>
          <p:nvPr/>
        </p:nvCxnSpPr>
        <p:spPr>
          <a:xfrm>
            <a:off x="2975044" y="2929086"/>
            <a:ext cx="241296" cy="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直线箭头连接符 8">
            <a:extLst>
              <a:ext uri="{FF2B5EF4-FFF2-40B4-BE49-F238E27FC236}">
                <a16:creationId xmlns:a16="http://schemas.microsoft.com/office/drawing/2014/main" id="{71480111-0DC5-D849-8763-B9F7FFD071F9}"/>
              </a:ext>
            </a:extLst>
          </p:cNvPr>
          <p:cNvCxnSpPr>
            <a:cxnSpLocks/>
          </p:cNvCxnSpPr>
          <p:nvPr/>
        </p:nvCxnSpPr>
        <p:spPr>
          <a:xfrm flipV="1">
            <a:off x="5392405" y="2929087"/>
            <a:ext cx="269965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直线箭头连接符 9">
            <a:extLst>
              <a:ext uri="{FF2B5EF4-FFF2-40B4-BE49-F238E27FC236}">
                <a16:creationId xmlns:a16="http://schemas.microsoft.com/office/drawing/2014/main" id="{41DE083F-7583-A042-846D-DA7526923DB7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7217095" y="2929087"/>
            <a:ext cx="264183" cy="59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FD8E69E0-B94F-9940-A562-A2A35574A707}"/>
              </a:ext>
            </a:extLst>
          </p:cNvPr>
          <p:cNvSpPr txBox="1"/>
          <p:nvPr/>
        </p:nvSpPr>
        <p:spPr>
          <a:xfrm>
            <a:off x="1974850" y="2143152"/>
            <a:ext cx="4273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Offline Training for a service</a:t>
            </a:r>
            <a:endParaRPr kumimoji="1" lang="zh-CN" alt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9F60699-B078-8842-9267-BF0A8C188164}"/>
              </a:ext>
            </a:extLst>
          </p:cNvPr>
          <p:cNvSpPr txBox="1"/>
          <p:nvPr/>
        </p:nvSpPr>
        <p:spPr>
          <a:xfrm>
            <a:off x="1915685" y="3624457"/>
            <a:ext cx="20127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Online Detection </a:t>
            </a:r>
          </a:p>
          <a:p>
            <a:pPr algn="ctr"/>
            <a:r>
              <a:rPr kumimoji="1"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for a service</a:t>
            </a:r>
            <a:endParaRPr kumimoji="1" lang="zh-CN" alt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8425EFD9-4B77-2E48-8CD2-284F9BDE1D53}"/>
              </a:ext>
            </a:extLst>
          </p:cNvPr>
          <p:cNvSpPr/>
          <p:nvPr/>
        </p:nvSpPr>
        <p:spPr>
          <a:xfrm>
            <a:off x="6457629" y="4081228"/>
            <a:ext cx="2000571" cy="112858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 sz="1600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F016D2A-9459-C044-9B69-0B3D228331B2}"/>
              </a:ext>
            </a:extLst>
          </p:cNvPr>
          <p:cNvSpPr/>
          <p:nvPr/>
        </p:nvSpPr>
        <p:spPr>
          <a:xfrm>
            <a:off x="6407162" y="4046420"/>
            <a:ext cx="21237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Anomaly Detection  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圆角矩形 14">
            <a:extLst>
              <a:ext uri="{FF2B5EF4-FFF2-40B4-BE49-F238E27FC236}">
                <a16:creationId xmlns:a16="http://schemas.microsoft.com/office/drawing/2014/main" id="{38E58DF0-BD85-854C-872D-05CADF070C06}"/>
              </a:ext>
            </a:extLst>
          </p:cNvPr>
          <p:cNvSpPr/>
          <p:nvPr/>
        </p:nvSpPr>
        <p:spPr>
          <a:xfrm>
            <a:off x="6662993" y="4443895"/>
            <a:ext cx="1612060" cy="64873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Likelihood Computation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D5100E1-9171-D045-A937-AD15B3DB8BD0}"/>
              </a:ext>
            </a:extLst>
          </p:cNvPr>
          <p:cNvSpPr txBox="1"/>
          <p:nvPr/>
        </p:nvSpPr>
        <p:spPr>
          <a:xfrm>
            <a:off x="7558165" y="3068166"/>
            <a:ext cx="734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Model</a:t>
            </a:r>
            <a:endParaRPr kumimoji="1"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0DD48E01-CD2D-7A46-938F-FF09A58C0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1278" y="2547494"/>
            <a:ext cx="851157" cy="648090"/>
          </a:xfrm>
          <a:prstGeom prst="rect">
            <a:avLst/>
          </a:prstGeom>
        </p:spPr>
      </p:pic>
      <p:sp>
        <p:nvSpPr>
          <p:cNvPr id="18" name="多文档 17">
            <a:extLst>
              <a:ext uri="{FF2B5EF4-FFF2-40B4-BE49-F238E27FC236}">
                <a16:creationId xmlns:a16="http://schemas.microsoft.com/office/drawing/2014/main" id="{E3BD5B10-563F-3A47-B104-8890516D89F4}"/>
              </a:ext>
            </a:extLst>
          </p:cNvPr>
          <p:cNvSpPr/>
          <p:nvPr/>
        </p:nvSpPr>
        <p:spPr>
          <a:xfrm>
            <a:off x="2198985" y="2710125"/>
            <a:ext cx="766298" cy="624509"/>
          </a:xfrm>
          <a:prstGeom prst="flowChartMultidocumen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074A7C6-7813-1645-94A9-776E7CAB9221}"/>
              </a:ext>
            </a:extLst>
          </p:cNvPr>
          <p:cNvSpPr txBox="1"/>
          <p:nvPr/>
        </p:nvSpPr>
        <p:spPr>
          <a:xfrm>
            <a:off x="2200180" y="2881838"/>
            <a:ext cx="8419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Traces</a:t>
            </a:r>
            <a:endParaRPr kumimoji="1"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6E6ECE2F-DE64-1342-8DA0-2D1308558614}"/>
              </a:ext>
            </a:extLst>
          </p:cNvPr>
          <p:cNvGrpSpPr/>
          <p:nvPr/>
        </p:nvGrpSpPr>
        <p:grpSpPr>
          <a:xfrm>
            <a:off x="2817230" y="4399469"/>
            <a:ext cx="1068312" cy="542939"/>
            <a:chOff x="1545942" y="3897095"/>
            <a:chExt cx="1068312" cy="542939"/>
          </a:xfrm>
        </p:grpSpPr>
        <p:sp>
          <p:nvSpPr>
            <p:cNvPr id="21" name="文档 20">
              <a:extLst>
                <a:ext uri="{FF2B5EF4-FFF2-40B4-BE49-F238E27FC236}">
                  <a16:creationId xmlns:a16="http://schemas.microsoft.com/office/drawing/2014/main" id="{20B879CF-ADFA-1242-B22A-44C26A0B2B7B}"/>
                </a:ext>
              </a:extLst>
            </p:cNvPr>
            <p:cNvSpPr/>
            <p:nvPr/>
          </p:nvSpPr>
          <p:spPr>
            <a:xfrm>
              <a:off x="1567797" y="3897095"/>
              <a:ext cx="1046457" cy="542939"/>
            </a:xfrm>
            <a:prstGeom prst="flowChartDocumen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839B91A5-426C-0840-AAD8-F1AD51EC2D35}"/>
                </a:ext>
              </a:extLst>
            </p:cNvPr>
            <p:cNvSpPr txBox="1"/>
            <p:nvPr/>
          </p:nvSpPr>
          <p:spPr>
            <a:xfrm>
              <a:off x="1545942" y="3973784"/>
              <a:ext cx="10683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New Trace</a:t>
              </a:r>
              <a:endParaRPr kumimoji="1" lang="zh-CN" alt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3" name="圆角矩形 22">
            <a:extLst>
              <a:ext uri="{FF2B5EF4-FFF2-40B4-BE49-F238E27FC236}">
                <a16:creationId xmlns:a16="http://schemas.microsoft.com/office/drawing/2014/main" id="{1A7BA463-C6AB-2D44-A728-25BC9225E9C4}"/>
              </a:ext>
            </a:extLst>
          </p:cNvPr>
          <p:cNvSpPr/>
          <p:nvPr/>
        </p:nvSpPr>
        <p:spPr>
          <a:xfrm>
            <a:off x="8806057" y="4216646"/>
            <a:ext cx="1453114" cy="85757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Root Cause Localization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直线箭头连接符 23">
            <a:extLst>
              <a:ext uri="{FF2B5EF4-FFF2-40B4-BE49-F238E27FC236}">
                <a16:creationId xmlns:a16="http://schemas.microsoft.com/office/drawing/2014/main" id="{94E3F2B4-1685-FF4B-BF26-399540DF22D5}"/>
              </a:ext>
            </a:extLst>
          </p:cNvPr>
          <p:cNvCxnSpPr>
            <a:cxnSpLocks/>
            <a:stCxn id="29" idx="3"/>
            <a:endCxn id="13" idx="1"/>
          </p:cNvCxnSpPr>
          <p:nvPr/>
        </p:nvCxnSpPr>
        <p:spPr>
          <a:xfrm>
            <a:off x="6219896" y="4645522"/>
            <a:ext cx="237733" cy="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弧 24">
            <a:extLst>
              <a:ext uri="{FF2B5EF4-FFF2-40B4-BE49-F238E27FC236}">
                <a16:creationId xmlns:a16="http://schemas.microsoft.com/office/drawing/2014/main" id="{1A9602E9-F0AC-7949-AB76-2B15C0E946AA}"/>
              </a:ext>
            </a:extLst>
          </p:cNvPr>
          <p:cNvSpPr/>
          <p:nvPr/>
        </p:nvSpPr>
        <p:spPr>
          <a:xfrm rot="11356077">
            <a:off x="8307174" y="2517461"/>
            <a:ext cx="546634" cy="575852"/>
          </a:xfrm>
          <a:prstGeom prst="arc">
            <a:avLst>
              <a:gd name="adj1" fmla="val 5639714"/>
              <a:gd name="adj2" fmla="val 15168577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786A9E5E-722A-1240-A6A6-87CD94AE3F9C}"/>
              </a:ext>
            </a:extLst>
          </p:cNvPr>
          <p:cNvSpPr txBox="1"/>
          <p:nvPr/>
        </p:nvSpPr>
        <p:spPr>
          <a:xfrm>
            <a:off x="8779023" y="2528696"/>
            <a:ext cx="1366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i="1" dirty="0">
                <a:latin typeface="Calibri" panose="020F0502020204030204" pitchFamily="34" charset="0"/>
                <a:cs typeface="Calibri" panose="020F0502020204030204" pitchFamily="34" charset="0"/>
              </a:rPr>
              <a:t>Periodically Retrain </a:t>
            </a:r>
            <a:endParaRPr kumimoji="1" lang="zh-CN" altLang="en-US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7ACD807D-C336-6641-8BCC-7F87DAE50455}"/>
              </a:ext>
            </a:extLst>
          </p:cNvPr>
          <p:cNvSpPr/>
          <p:nvPr/>
        </p:nvSpPr>
        <p:spPr>
          <a:xfrm>
            <a:off x="1963310" y="2161052"/>
            <a:ext cx="6647290" cy="1296467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18330A93-A1C3-3242-9C77-FA0ECB26B3D6}"/>
              </a:ext>
            </a:extLst>
          </p:cNvPr>
          <p:cNvSpPr/>
          <p:nvPr/>
        </p:nvSpPr>
        <p:spPr>
          <a:xfrm>
            <a:off x="1963310" y="3654245"/>
            <a:ext cx="6647290" cy="1652367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9" name="圆角矩形 28">
            <a:extLst>
              <a:ext uri="{FF2B5EF4-FFF2-40B4-BE49-F238E27FC236}">
                <a16:creationId xmlns:a16="http://schemas.microsoft.com/office/drawing/2014/main" id="{AD6E2C61-FEFC-D440-A0B6-33B261A030EC}"/>
              </a:ext>
            </a:extLst>
          </p:cNvPr>
          <p:cNvSpPr/>
          <p:nvPr/>
        </p:nvSpPr>
        <p:spPr>
          <a:xfrm>
            <a:off x="4445090" y="4081228"/>
            <a:ext cx="1774806" cy="112858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 sz="1600" dirty="0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0EB8B984-8BD1-C546-897B-87C690920E6E}"/>
              </a:ext>
            </a:extLst>
          </p:cNvPr>
          <p:cNvSpPr/>
          <p:nvPr/>
        </p:nvSpPr>
        <p:spPr>
          <a:xfrm>
            <a:off x="4445090" y="4074563"/>
            <a:ext cx="1762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Unseen Call</a:t>
            </a:r>
            <a:r>
              <a:rPr kumimoji="1" lang="zh-Hans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Path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圆角矩形 30">
            <a:extLst>
              <a:ext uri="{FF2B5EF4-FFF2-40B4-BE49-F238E27FC236}">
                <a16:creationId xmlns:a16="http://schemas.microsoft.com/office/drawing/2014/main" id="{909B686E-8B85-FB45-85CB-58674ABABEB0}"/>
              </a:ext>
            </a:extLst>
          </p:cNvPr>
          <p:cNvSpPr/>
          <p:nvPr/>
        </p:nvSpPr>
        <p:spPr>
          <a:xfrm>
            <a:off x="4706886" y="4443895"/>
            <a:ext cx="1188843" cy="64873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Whitelist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2" name="肘形连接符 31">
            <a:extLst>
              <a:ext uri="{FF2B5EF4-FFF2-40B4-BE49-F238E27FC236}">
                <a16:creationId xmlns:a16="http://schemas.microsoft.com/office/drawing/2014/main" id="{51AE27DA-2793-4A46-B2E1-02A601BF015F}"/>
              </a:ext>
            </a:extLst>
          </p:cNvPr>
          <p:cNvCxnSpPr>
            <a:cxnSpLocks/>
            <a:stCxn id="22" idx="3"/>
          </p:cNvCxnSpPr>
          <p:nvPr/>
        </p:nvCxnSpPr>
        <p:spPr>
          <a:xfrm flipV="1">
            <a:off x="3885542" y="3302975"/>
            <a:ext cx="193661" cy="1342460"/>
          </a:xfrm>
          <a:prstGeom prst="bentConnector2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肘形连接符 32">
            <a:extLst>
              <a:ext uri="{FF2B5EF4-FFF2-40B4-BE49-F238E27FC236}">
                <a16:creationId xmlns:a16="http://schemas.microsoft.com/office/drawing/2014/main" id="{1A67302C-9248-6947-98D0-C373B6F30089}"/>
              </a:ext>
            </a:extLst>
          </p:cNvPr>
          <p:cNvCxnSpPr>
            <a:cxnSpLocks/>
            <a:endCxn id="29" idx="1"/>
          </p:cNvCxnSpPr>
          <p:nvPr/>
        </p:nvCxnSpPr>
        <p:spPr>
          <a:xfrm rot="16200000" flipH="1">
            <a:off x="3667014" y="3867445"/>
            <a:ext cx="1342547" cy="213606"/>
          </a:xfrm>
          <a:prstGeom prst="bentConnector2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直线箭头连接符 33">
            <a:extLst>
              <a:ext uri="{FF2B5EF4-FFF2-40B4-BE49-F238E27FC236}">
                <a16:creationId xmlns:a16="http://schemas.microsoft.com/office/drawing/2014/main" id="{058CC78D-562C-2D4F-A421-D70FC353CA94}"/>
              </a:ext>
            </a:extLst>
          </p:cNvPr>
          <p:cNvCxnSpPr>
            <a:cxnSpLocks/>
            <a:stCxn id="13" idx="3"/>
            <a:endCxn id="23" idx="1"/>
          </p:cNvCxnSpPr>
          <p:nvPr/>
        </p:nvCxnSpPr>
        <p:spPr>
          <a:xfrm flipV="1">
            <a:off x="8458200" y="4645435"/>
            <a:ext cx="347857" cy="87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直线箭头连接符 34">
            <a:extLst>
              <a:ext uri="{FF2B5EF4-FFF2-40B4-BE49-F238E27FC236}">
                <a16:creationId xmlns:a16="http://schemas.microsoft.com/office/drawing/2014/main" id="{3EB3215B-3C41-3040-A00E-F13D38361809}"/>
              </a:ext>
            </a:extLst>
          </p:cNvPr>
          <p:cNvCxnSpPr>
            <a:cxnSpLocks/>
          </p:cNvCxnSpPr>
          <p:nvPr/>
        </p:nvCxnSpPr>
        <p:spPr>
          <a:xfrm>
            <a:off x="7872289" y="3302974"/>
            <a:ext cx="0" cy="743446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56779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8696F1-89F7-034A-A972-A1677B186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Design of </a:t>
            </a:r>
            <a:r>
              <a:rPr kumimoji="1" lang="en-US" altLang="zh-CN" dirty="0" err="1"/>
              <a:t>TraceAnomaly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F0DF8F3-9F78-F74B-9B76-6E13DA244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9D6CD-B976-DA4A-B164-30E4D1CDE738}" type="slidenum">
              <a:rPr kumimoji="1" lang="zh-CN" altLang="en-US" smtClean="0"/>
              <a:t>25</a:t>
            </a:fld>
            <a:endParaRPr kumimoji="1" lang="zh-CN" altLang="en-US"/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80474188-3AA4-FA4D-BC64-5FCDCE358D61}"/>
              </a:ext>
            </a:extLst>
          </p:cNvPr>
          <p:cNvSpPr/>
          <p:nvPr/>
        </p:nvSpPr>
        <p:spPr>
          <a:xfrm>
            <a:off x="3210992" y="2555684"/>
            <a:ext cx="2175725" cy="75353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Service Trace Vector</a:t>
            </a:r>
          </a:p>
          <a:p>
            <a:pPr algn="ctr"/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Construction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9CA8FB4E-094D-164F-816D-1F021F4E0A2A}"/>
              </a:ext>
            </a:extLst>
          </p:cNvPr>
          <p:cNvSpPr/>
          <p:nvPr/>
        </p:nvSpPr>
        <p:spPr>
          <a:xfrm>
            <a:off x="5687320" y="2552319"/>
            <a:ext cx="1529775" cy="75353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Unsupervised Training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直线箭头连接符 7">
            <a:extLst>
              <a:ext uri="{FF2B5EF4-FFF2-40B4-BE49-F238E27FC236}">
                <a16:creationId xmlns:a16="http://schemas.microsoft.com/office/drawing/2014/main" id="{E2AFC722-1F3E-7544-8D18-B12F2BF9CE57}"/>
              </a:ext>
            </a:extLst>
          </p:cNvPr>
          <p:cNvCxnSpPr>
            <a:cxnSpLocks/>
          </p:cNvCxnSpPr>
          <p:nvPr/>
        </p:nvCxnSpPr>
        <p:spPr>
          <a:xfrm>
            <a:off x="2975044" y="2929086"/>
            <a:ext cx="241296" cy="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直线箭头连接符 8">
            <a:extLst>
              <a:ext uri="{FF2B5EF4-FFF2-40B4-BE49-F238E27FC236}">
                <a16:creationId xmlns:a16="http://schemas.microsoft.com/office/drawing/2014/main" id="{71480111-0DC5-D849-8763-B9F7FFD071F9}"/>
              </a:ext>
            </a:extLst>
          </p:cNvPr>
          <p:cNvCxnSpPr>
            <a:cxnSpLocks/>
          </p:cNvCxnSpPr>
          <p:nvPr/>
        </p:nvCxnSpPr>
        <p:spPr>
          <a:xfrm flipV="1">
            <a:off x="5392405" y="2929087"/>
            <a:ext cx="269965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直线箭头连接符 9">
            <a:extLst>
              <a:ext uri="{FF2B5EF4-FFF2-40B4-BE49-F238E27FC236}">
                <a16:creationId xmlns:a16="http://schemas.microsoft.com/office/drawing/2014/main" id="{41DE083F-7583-A042-846D-DA7526923DB7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7217095" y="2929087"/>
            <a:ext cx="264183" cy="59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FD8E69E0-B94F-9940-A562-A2A35574A707}"/>
              </a:ext>
            </a:extLst>
          </p:cNvPr>
          <p:cNvSpPr txBox="1"/>
          <p:nvPr/>
        </p:nvSpPr>
        <p:spPr>
          <a:xfrm>
            <a:off x="1974850" y="2143152"/>
            <a:ext cx="4273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Offline Training for a service</a:t>
            </a:r>
            <a:endParaRPr kumimoji="1" lang="zh-CN" alt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9F60699-B078-8842-9267-BF0A8C188164}"/>
              </a:ext>
            </a:extLst>
          </p:cNvPr>
          <p:cNvSpPr txBox="1"/>
          <p:nvPr/>
        </p:nvSpPr>
        <p:spPr>
          <a:xfrm>
            <a:off x="1915685" y="3624457"/>
            <a:ext cx="20127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Online Detection </a:t>
            </a:r>
          </a:p>
          <a:p>
            <a:pPr algn="ctr"/>
            <a:r>
              <a:rPr kumimoji="1"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for a service</a:t>
            </a:r>
            <a:endParaRPr kumimoji="1" lang="zh-CN" alt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8425EFD9-4B77-2E48-8CD2-284F9BDE1D53}"/>
              </a:ext>
            </a:extLst>
          </p:cNvPr>
          <p:cNvSpPr/>
          <p:nvPr/>
        </p:nvSpPr>
        <p:spPr>
          <a:xfrm>
            <a:off x="6457629" y="4081228"/>
            <a:ext cx="2000571" cy="112858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 sz="1600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F016D2A-9459-C044-9B69-0B3D228331B2}"/>
              </a:ext>
            </a:extLst>
          </p:cNvPr>
          <p:cNvSpPr/>
          <p:nvPr/>
        </p:nvSpPr>
        <p:spPr>
          <a:xfrm>
            <a:off x="6407162" y="4046420"/>
            <a:ext cx="21237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Anomaly Detection  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圆角矩形 14">
            <a:extLst>
              <a:ext uri="{FF2B5EF4-FFF2-40B4-BE49-F238E27FC236}">
                <a16:creationId xmlns:a16="http://schemas.microsoft.com/office/drawing/2014/main" id="{38E58DF0-BD85-854C-872D-05CADF070C06}"/>
              </a:ext>
            </a:extLst>
          </p:cNvPr>
          <p:cNvSpPr/>
          <p:nvPr/>
        </p:nvSpPr>
        <p:spPr>
          <a:xfrm>
            <a:off x="6662993" y="4443895"/>
            <a:ext cx="1612060" cy="64873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Likelihood Computation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D5100E1-9171-D045-A937-AD15B3DB8BD0}"/>
              </a:ext>
            </a:extLst>
          </p:cNvPr>
          <p:cNvSpPr txBox="1"/>
          <p:nvPr/>
        </p:nvSpPr>
        <p:spPr>
          <a:xfrm>
            <a:off x="7558165" y="3068166"/>
            <a:ext cx="734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Model</a:t>
            </a:r>
            <a:endParaRPr kumimoji="1"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0DD48E01-CD2D-7A46-938F-FF09A58C0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1278" y="2547494"/>
            <a:ext cx="851157" cy="648090"/>
          </a:xfrm>
          <a:prstGeom prst="rect">
            <a:avLst/>
          </a:prstGeom>
        </p:spPr>
      </p:pic>
      <p:sp>
        <p:nvSpPr>
          <p:cNvPr id="18" name="多文档 17">
            <a:extLst>
              <a:ext uri="{FF2B5EF4-FFF2-40B4-BE49-F238E27FC236}">
                <a16:creationId xmlns:a16="http://schemas.microsoft.com/office/drawing/2014/main" id="{E3BD5B10-563F-3A47-B104-8890516D89F4}"/>
              </a:ext>
            </a:extLst>
          </p:cNvPr>
          <p:cNvSpPr/>
          <p:nvPr/>
        </p:nvSpPr>
        <p:spPr>
          <a:xfrm>
            <a:off x="2198985" y="2710125"/>
            <a:ext cx="766298" cy="624509"/>
          </a:xfrm>
          <a:prstGeom prst="flowChartMultidocumen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074A7C6-7813-1645-94A9-776E7CAB9221}"/>
              </a:ext>
            </a:extLst>
          </p:cNvPr>
          <p:cNvSpPr txBox="1"/>
          <p:nvPr/>
        </p:nvSpPr>
        <p:spPr>
          <a:xfrm>
            <a:off x="2200180" y="2881838"/>
            <a:ext cx="8419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Traces</a:t>
            </a:r>
            <a:endParaRPr kumimoji="1"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6E6ECE2F-DE64-1342-8DA0-2D1308558614}"/>
              </a:ext>
            </a:extLst>
          </p:cNvPr>
          <p:cNvGrpSpPr/>
          <p:nvPr/>
        </p:nvGrpSpPr>
        <p:grpSpPr>
          <a:xfrm>
            <a:off x="2817230" y="4399469"/>
            <a:ext cx="1068312" cy="542939"/>
            <a:chOff x="1545942" y="3897095"/>
            <a:chExt cx="1068312" cy="542939"/>
          </a:xfrm>
        </p:grpSpPr>
        <p:sp>
          <p:nvSpPr>
            <p:cNvPr id="21" name="文档 20">
              <a:extLst>
                <a:ext uri="{FF2B5EF4-FFF2-40B4-BE49-F238E27FC236}">
                  <a16:creationId xmlns:a16="http://schemas.microsoft.com/office/drawing/2014/main" id="{20B879CF-ADFA-1242-B22A-44C26A0B2B7B}"/>
                </a:ext>
              </a:extLst>
            </p:cNvPr>
            <p:cNvSpPr/>
            <p:nvPr/>
          </p:nvSpPr>
          <p:spPr>
            <a:xfrm>
              <a:off x="1567797" y="3897095"/>
              <a:ext cx="1046457" cy="542939"/>
            </a:xfrm>
            <a:prstGeom prst="flowChartDocumen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839B91A5-426C-0840-AAD8-F1AD51EC2D35}"/>
                </a:ext>
              </a:extLst>
            </p:cNvPr>
            <p:cNvSpPr txBox="1"/>
            <p:nvPr/>
          </p:nvSpPr>
          <p:spPr>
            <a:xfrm>
              <a:off x="1545942" y="3973784"/>
              <a:ext cx="10683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New Trace</a:t>
              </a:r>
              <a:endParaRPr kumimoji="1" lang="zh-CN" alt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3" name="圆角矩形 22">
            <a:extLst>
              <a:ext uri="{FF2B5EF4-FFF2-40B4-BE49-F238E27FC236}">
                <a16:creationId xmlns:a16="http://schemas.microsoft.com/office/drawing/2014/main" id="{1A7BA463-C6AB-2D44-A728-25BC9225E9C4}"/>
              </a:ext>
            </a:extLst>
          </p:cNvPr>
          <p:cNvSpPr/>
          <p:nvPr/>
        </p:nvSpPr>
        <p:spPr>
          <a:xfrm>
            <a:off x="8806057" y="4216646"/>
            <a:ext cx="1453114" cy="85757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Root Cause Localization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直线箭头连接符 23">
            <a:extLst>
              <a:ext uri="{FF2B5EF4-FFF2-40B4-BE49-F238E27FC236}">
                <a16:creationId xmlns:a16="http://schemas.microsoft.com/office/drawing/2014/main" id="{94E3F2B4-1685-FF4B-BF26-399540DF22D5}"/>
              </a:ext>
            </a:extLst>
          </p:cNvPr>
          <p:cNvCxnSpPr>
            <a:cxnSpLocks/>
            <a:stCxn id="29" idx="3"/>
            <a:endCxn id="13" idx="1"/>
          </p:cNvCxnSpPr>
          <p:nvPr/>
        </p:nvCxnSpPr>
        <p:spPr>
          <a:xfrm>
            <a:off x="6219896" y="4645522"/>
            <a:ext cx="237733" cy="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弧 24">
            <a:extLst>
              <a:ext uri="{FF2B5EF4-FFF2-40B4-BE49-F238E27FC236}">
                <a16:creationId xmlns:a16="http://schemas.microsoft.com/office/drawing/2014/main" id="{1A9602E9-F0AC-7949-AB76-2B15C0E946AA}"/>
              </a:ext>
            </a:extLst>
          </p:cNvPr>
          <p:cNvSpPr/>
          <p:nvPr/>
        </p:nvSpPr>
        <p:spPr>
          <a:xfrm rot="11356077">
            <a:off x="8307174" y="2517461"/>
            <a:ext cx="546634" cy="575852"/>
          </a:xfrm>
          <a:prstGeom prst="arc">
            <a:avLst>
              <a:gd name="adj1" fmla="val 5639714"/>
              <a:gd name="adj2" fmla="val 15168577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786A9E5E-722A-1240-A6A6-87CD94AE3F9C}"/>
              </a:ext>
            </a:extLst>
          </p:cNvPr>
          <p:cNvSpPr txBox="1"/>
          <p:nvPr/>
        </p:nvSpPr>
        <p:spPr>
          <a:xfrm>
            <a:off x="8779023" y="2528696"/>
            <a:ext cx="1366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i="1" dirty="0">
                <a:latin typeface="Calibri" panose="020F0502020204030204" pitchFamily="34" charset="0"/>
                <a:cs typeface="Calibri" panose="020F0502020204030204" pitchFamily="34" charset="0"/>
              </a:rPr>
              <a:t>Periodically Retrain </a:t>
            </a:r>
            <a:endParaRPr kumimoji="1" lang="zh-CN" altLang="en-US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7ACD807D-C336-6641-8BCC-7F87DAE50455}"/>
              </a:ext>
            </a:extLst>
          </p:cNvPr>
          <p:cNvSpPr/>
          <p:nvPr/>
        </p:nvSpPr>
        <p:spPr>
          <a:xfrm>
            <a:off x="1963310" y="2161052"/>
            <a:ext cx="6647290" cy="1296467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18330A93-A1C3-3242-9C77-FA0ECB26B3D6}"/>
              </a:ext>
            </a:extLst>
          </p:cNvPr>
          <p:cNvSpPr/>
          <p:nvPr/>
        </p:nvSpPr>
        <p:spPr>
          <a:xfrm>
            <a:off x="1963310" y="3654245"/>
            <a:ext cx="6647290" cy="1652367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9" name="圆角矩形 28">
            <a:extLst>
              <a:ext uri="{FF2B5EF4-FFF2-40B4-BE49-F238E27FC236}">
                <a16:creationId xmlns:a16="http://schemas.microsoft.com/office/drawing/2014/main" id="{AD6E2C61-FEFC-D440-A0B6-33B261A030EC}"/>
              </a:ext>
            </a:extLst>
          </p:cNvPr>
          <p:cNvSpPr/>
          <p:nvPr/>
        </p:nvSpPr>
        <p:spPr>
          <a:xfrm>
            <a:off x="4445090" y="4081228"/>
            <a:ext cx="1774806" cy="112858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 sz="1600" dirty="0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0EB8B984-8BD1-C546-897B-87C690920E6E}"/>
              </a:ext>
            </a:extLst>
          </p:cNvPr>
          <p:cNvSpPr/>
          <p:nvPr/>
        </p:nvSpPr>
        <p:spPr>
          <a:xfrm>
            <a:off x="4445090" y="4074563"/>
            <a:ext cx="1762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Unseen Call</a:t>
            </a:r>
            <a:r>
              <a:rPr kumimoji="1" lang="zh-Hans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Path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圆角矩形 30">
            <a:extLst>
              <a:ext uri="{FF2B5EF4-FFF2-40B4-BE49-F238E27FC236}">
                <a16:creationId xmlns:a16="http://schemas.microsoft.com/office/drawing/2014/main" id="{909B686E-8B85-FB45-85CB-58674ABABEB0}"/>
              </a:ext>
            </a:extLst>
          </p:cNvPr>
          <p:cNvSpPr/>
          <p:nvPr/>
        </p:nvSpPr>
        <p:spPr>
          <a:xfrm>
            <a:off x="4706886" y="4443895"/>
            <a:ext cx="1188843" cy="64873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Whitelist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2" name="肘形连接符 31">
            <a:extLst>
              <a:ext uri="{FF2B5EF4-FFF2-40B4-BE49-F238E27FC236}">
                <a16:creationId xmlns:a16="http://schemas.microsoft.com/office/drawing/2014/main" id="{51AE27DA-2793-4A46-B2E1-02A601BF015F}"/>
              </a:ext>
            </a:extLst>
          </p:cNvPr>
          <p:cNvCxnSpPr>
            <a:cxnSpLocks/>
            <a:stCxn id="22" idx="3"/>
          </p:cNvCxnSpPr>
          <p:nvPr/>
        </p:nvCxnSpPr>
        <p:spPr>
          <a:xfrm flipV="1">
            <a:off x="3885542" y="3302975"/>
            <a:ext cx="193661" cy="1342460"/>
          </a:xfrm>
          <a:prstGeom prst="bentConnector2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肘形连接符 32">
            <a:extLst>
              <a:ext uri="{FF2B5EF4-FFF2-40B4-BE49-F238E27FC236}">
                <a16:creationId xmlns:a16="http://schemas.microsoft.com/office/drawing/2014/main" id="{1A67302C-9248-6947-98D0-C373B6F30089}"/>
              </a:ext>
            </a:extLst>
          </p:cNvPr>
          <p:cNvCxnSpPr>
            <a:cxnSpLocks/>
            <a:endCxn id="29" idx="1"/>
          </p:cNvCxnSpPr>
          <p:nvPr/>
        </p:nvCxnSpPr>
        <p:spPr>
          <a:xfrm rot="16200000" flipH="1">
            <a:off x="3667014" y="3867445"/>
            <a:ext cx="1342547" cy="213606"/>
          </a:xfrm>
          <a:prstGeom prst="bentConnector2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直线箭头连接符 33">
            <a:extLst>
              <a:ext uri="{FF2B5EF4-FFF2-40B4-BE49-F238E27FC236}">
                <a16:creationId xmlns:a16="http://schemas.microsoft.com/office/drawing/2014/main" id="{058CC78D-562C-2D4F-A421-D70FC353CA94}"/>
              </a:ext>
            </a:extLst>
          </p:cNvPr>
          <p:cNvCxnSpPr>
            <a:cxnSpLocks/>
            <a:stCxn id="13" idx="3"/>
            <a:endCxn id="23" idx="1"/>
          </p:cNvCxnSpPr>
          <p:nvPr/>
        </p:nvCxnSpPr>
        <p:spPr>
          <a:xfrm flipV="1">
            <a:off x="8458200" y="4645435"/>
            <a:ext cx="347857" cy="87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直线箭头连接符 34">
            <a:extLst>
              <a:ext uri="{FF2B5EF4-FFF2-40B4-BE49-F238E27FC236}">
                <a16:creationId xmlns:a16="http://schemas.microsoft.com/office/drawing/2014/main" id="{3EB3215B-3C41-3040-A00E-F13D38361809}"/>
              </a:ext>
            </a:extLst>
          </p:cNvPr>
          <p:cNvCxnSpPr>
            <a:cxnSpLocks/>
          </p:cNvCxnSpPr>
          <p:nvPr/>
        </p:nvCxnSpPr>
        <p:spPr>
          <a:xfrm>
            <a:off x="7872289" y="3302974"/>
            <a:ext cx="0" cy="743446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43737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8696F1-89F7-034A-A972-A1677B186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Service trace vector construction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F0DF8F3-9F78-F74B-9B76-6E13DA244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9D6CD-B976-DA4A-B164-30E4D1CDE738}" type="slidenum">
              <a:rPr kumimoji="1" lang="zh-CN" altLang="en-US" smtClean="0"/>
              <a:t>26</a:t>
            </a:fld>
            <a:endParaRPr kumimoji="1" lang="zh-CN" altLang="en-US"/>
          </a:p>
        </p:txBody>
      </p:sp>
      <p:sp>
        <p:nvSpPr>
          <p:cNvPr id="36" name="内容占位符 2">
            <a:extLst>
              <a:ext uri="{FF2B5EF4-FFF2-40B4-BE49-F238E27FC236}">
                <a16:creationId xmlns:a16="http://schemas.microsoft.com/office/drawing/2014/main" id="{A32B6836-A7B0-724D-87FA-065F4BF62C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647" y="1785302"/>
            <a:ext cx="10904621" cy="1518076"/>
          </a:xfrm>
        </p:spPr>
        <p:txBody>
          <a:bodyPr>
            <a:normAutofit fontScale="92500"/>
          </a:bodyPr>
          <a:lstStyle/>
          <a:p>
            <a:r>
              <a:rPr kumimoji="1" lang="en-US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Unify response time and call paths of traces in an interpretable way</a:t>
            </a:r>
          </a:p>
          <a:p>
            <a:pPr lvl="1"/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ncode the response time and 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call</a:t>
            </a:r>
            <a:r>
              <a:rPr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paths of a trace in a service into a 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STV (Service Trace V</a:t>
            </a:r>
            <a:r>
              <a:rPr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ector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zh-CN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7" name="表格 36">
                <a:extLst>
                  <a:ext uri="{FF2B5EF4-FFF2-40B4-BE49-F238E27FC236}">
                    <a16:creationId xmlns:a16="http://schemas.microsoft.com/office/drawing/2014/main" id="{2E4D9A23-F38D-484C-9BA5-AB826BF07EC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75419851"/>
                  </p:ext>
                </p:extLst>
              </p:nvPr>
            </p:nvGraphicFramePr>
            <p:xfrm>
              <a:off x="2847889" y="3470805"/>
              <a:ext cx="4656490" cy="27584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39673">
                      <a:extLst>
                        <a:ext uri="{9D8B030D-6E8A-4147-A177-3AD203B41FA5}">
                          <a16:colId xmlns:a16="http://schemas.microsoft.com/office/drawing/2014/main" val="1162307862"/>
                        </a:ext>
                      </a:extLst>
                    </a:gridCol>
                    <a:gridCol w="3516817">
                      <a:extLst>
                        <a:ext uri="{9D8B030D-6E8A-4147-A177-3AD203B41FA5}">
                          <a16:colId xmlns:a16="http://schemas.microsoft.com/office/drawing/2014/main" val="3642219518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Microservice</a:t>
                          </a:r>
                          <a:r>
                            <a:rPr lang="zh-Hans" altLang="en-US" sz="14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altLang="zh-Hans" sz="14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</a:t>
                          </a:r>
                          <a:endParaRPr lang="zh-CN" altLang="en-US" sz="14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Call path of microservice s </a:t>
                          </a:r>
                        </a:p>
                        <a:p>
                          <a:pPr algn="ctr"/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 s, call path )</a:t>
                          </a:r>
                          <a:endParaRPr lang="zh-CN" altLang="en-US" sz="14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36046856"/>
                      </a:ext>
                    </a:extLst>
                  </a:tr>
                  <a:tr h="12912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kern="1200" dirty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a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5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(a,  (start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a) )</a:t>
                          </a:r>
                          <a:endParaRPr lang="zh-CN" altLang="en-US" sz="1500" b="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20245500"/>
                      </a:ext>
                    </a:extLst>
                  </a:tr>
                  <a:tr h="17738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0" kern="12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b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(b,  (start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a, a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b) )</a:t>
                          </a:r>
                          <a:endParaRPr lang="zh-CN" altLang="en-US" sz="1500" b="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16397284"/>
                      </a:ext>
                    </a:extLst>
                  </a:tr>
                  <a:tr h="23834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0" kern="12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c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(c,  (start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a, a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b, b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c) )</a:t>
                          </a:r>
                          <a:endParaRPr lang="zh-CN" altLang="en-US" sz="1500" b="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08123756"/>
                      </a:ext>
                    </a:extLst>
                  </a:tr>
                  <a:tr h="15960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0" kern="12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d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(d, (start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a, a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b, b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c, b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d) )</a:t>
                          </a:r>
                          <a:endParaRPr lang="zh-CN" altLang="en-US" sz="1500" b="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52475890"/>
                      </a:ext>
                    </a:extLst>
                  </a:tr>
                  <a:tr h="14436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0" kern="12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(e,  (start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a, a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b, b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c, b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d, d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e)</a:t>
                          </a:r>
                          <a:r>
                            <a:rPr lang="zh-Hans" altLang="en-US" sz="1500" b="0" baseline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altLang="zh-CN" sz="15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)</a:t>
                          </a:r>
                          <a:endParaRPr lang="zh-CN" altLang="en-US" sz="15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29126560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0" kern="12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(e,  (start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a, a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b, b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c, b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d, d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e, b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e) )</a:t>
                          </a:r>
                          <a:endParaRPr lang="zh-CN" altLang="en-US" sz="15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46951681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0" kern="12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…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…</a:t>
                          </a:r>
                          <a:endParaRPr lang="zh-CN" altLang="en-US" sz="15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0514008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7" name="表格 36">
                <a:extLst>
                  <a:ext uri="{FF2B5EF4-FFF2-40B4-BE49-F238E27FC236}">
                    <a16:creationId xmlns:a16="http://schemas.microsoft.com/office/drawing/2014/main" id="{2E4D9A23-F38D-484C-9BA5-AB826BF07EC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75419851"/>
                  </p:ext>
                </p:extLst>
              </p:nvPr>
            </p:nvGraphicFramePr>
            <p:xfrm>
              <a:off x="2847889" y="3470805"/>
              <a:ext cx="4656490" cy="27584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39673">
                      <a:extLst>
                        <a:ext uri="{9D8B030D-6E8A-4147-A177-3AD203B41FA5}">
                          <a16:colId xmlns:a16="http://schemas.microsoft.com/office/drawing/2014/main" val="1162307862"/>
                        </a:ext>
                      </a:extLst>
                    </a:gridCol>
                    <a:gridCol w="3516817">
                      <a:extLst>
                        <a:ext uri="{9D8B030D-6E8A-4147-A177-3AD203B41FA5}">
                          <a16:colId xmlns:a16="http://schemas.microsoft.com/office/drawing/2014/main" val="3642219518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Microservice</a:t>
                          </a:r>
                          <a:r>
                            <a:rPr lang="zh-Hans" altLang="en-US" sz="14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altLang="zh-Hans" sz="14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</a:t>
                          </a:r>
                          <a:endParaRPr lang="zh-CN" altLang="en-US" sz="14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Call path of microservice s </a:t>
                          </a:r>
                        </a:p>
                        <a:p>
                          <a:pPr algn="ctr"/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 s, call path )</a:t>
                          </a:r>
                          <a:endParaRPr lang="zh-CN" altLang="en-US" sz="14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36046856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kern="1200" dirty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a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2852" t="-168000" r="-361" b="-62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20245500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0" kern="12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b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2852" t="-257692" r="-361" b="-50384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16397284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0" kern="12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c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2852" t="-372000" r="-361" b="-42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08123756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0" kern="12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d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2852" t="-472000" r="-361" b="-32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52475890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0" kern="12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2852" t="-572000" r="-361" b="-22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29126560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0" kern="12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2852" t="-646154" r="-361" b="-1153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46951681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0" kern="12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…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…</a:t>
                          </a:r>
                          <a:endParaRPr lang="zh-CN" altLang="en-US" sz="15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0514008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8" name="右箭头 37">
            <a:extLst>
              <a:ext uri="{FF2B5EF4-FFF2-40B4-BE49-F238E27FC236}">
                <a16:creationId xmlns:a16="http://schemas.microsoft.com/office/drawing/2014/main" id="{7B8593F7-1E79-B64C-9EAA-A63A25D9257A}"/>
              </a:ext>
            </a:extLst>
          </p:cNvPr>
          <p:cNvSpPr/>
          <p:nvPr/>
        </p:nvSpPr>
        <p:spPr>
          <a:xfrm>
            <a:off x="2438310" y="4736388"/>
            <a:ext cx="371475" cy="28566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0DFE4375-E1DE-F74F-8507-F4004A95FD22}"/>
              </a:ext>
            </a:extLst>
          </p:cNvPr>
          <p:cNvSpPr txBox="1"/>
          <p:nvPr/>
        </p:nvSpPr>
        <p:spPr>
          <a:xfrm>
            <a:off x="7839809" y="3621698"/>
            <a:ext cx="533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STV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0" name="表格 39">
            <a:extLst>
              <a:ext uri="{FF2B5EF4-FFF2-40B4-BE49-F238E27FC236}">
                <a16:creationId xmlns:a16="http://schemas.microsoft.com/office/drawing/2014/main" id="{25517BF0-F11B-3A4E-815E-0325DA94E2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1862452"/>
              </p:ext>
            </p:extLst>
          </p:nvPr>
        </p:nvGraphicFramePr>
        <p:xfrm>
          <a:off x="7866093" y="3956552"/>
          <a:ext cx="513080" cy="22440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3080">
                  <a:extLst>
                    <a:ext uri="{9D8B030D-6E8A-4147-A177-3AD203B41FA5}">
                      <a16:colId xmlns:a16="http://schemas.microsoft.com/office/drawing/2014/main" val="3728453606"/>
                    </a:ext>
                  </a:extLst>
                </a:gridCol>
              </a:tblGrid>
              <a:tr h="25853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rt</a:t>
                      </a:r>
                      <a:endParaRPr lang="zh-CN" altLang="en-US" sz="15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762538"/>
                  </a:ext>
                </a:extLst>
              </a:tr>
              <a:tr h="25853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rt</a:t>
                      </a:r>
                      <a:endParaRPr lang="zh-CN" altLang="en-US" sz="15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0664983"/>
                  </a:ext>
                </a:extLst>
              </a:tr>
              <a:tr h="32384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rt</a:t>
                      </a:r>
                      <a:endParaRPr lang="zh-CN" altLang="en-US" sz="15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9992550"/>
                  </a:ext>
                </a:extLst>
              </a:tr>
              <a:tr h="25853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rt</a:t>
                      </a:r>
                      <a:endParaRPr lang="zh-CN" altLang="en-US" sz="15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6915622"/>
                  </a:ext>
                </a:extLst>
              </a:tr>
              <a:tr h="25853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rt</a:t>
                      </a:r>
                      <a:endParaRPr lang="zh-CN" altLang="en-US" sz="15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4368209"/>
                  </a:ext>
                </a:extLst>
              </a:tr>
              <a:tr h="25853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rt</a:t>
                      </a:r>
                      <a:endParaRPr lang="zh-CN" altLang="en-US" sz="15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3594844"/>
                  </a:ext>
                </a:extLst>
              </a:tr>
              <a:tr h="25853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…</a:t>
                      </a:r>
                      <a:endParaRPr lang="zh-CN" altLang="en-US" sz="15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4267099"/>
                  </a:ext>
                </a:extLst>
              </a:tr>
            </a:tbl>
          </a:graphicData>
        </a:graphic>
      </p:graphicFrame>
      <p:cxnSp>
        <p:nvCxnSpPr>
          <p:cNvPr id="41" name="直线箭头连接符 40">
            <a:extLst>
              <a:ext uri="{FF2B5EF4-FFF2-40B4-BE49-F238E27FC236}">
                <a16:creationId xmlns:a16="http://schemas.microsoft.com/office/drawing/2014/main" id="{74AE32C8-070F-9648-9813-3DBE86404248}"/>
              </a:ext>
            </a:extLst>
          </p:cNvPr>
          <p:cNvCxnSpPr/>
          <p:nvPr/>
        </p:nvCxnSpPr>
        <p:spPr>
          <a:xfrm flipH="1">
            <a:off x="7500476" y="4120697"/>
            <a:ext cx="317491" cy="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直线箭头连接符 41">
            <a:extLst>
              <a:ext uri="{FF2B5EF4-FFF2-40B4-BE49-F238E27FC236}">
                <a16:creationId xmlns:a16="http://schemas.microsoft.com/office/drawing/2014/main" id="{82CE92F6-FB79-8641-A363-F87D880C99CF}"/>
              </a:ext>
            </a:extLst>
          </p:cNvPr>
          <p:cNvCxnSpPr/>
          <p:nvPr/>
        </p:nvCxnSpPr>
        <p:spPr>
          <a:xfrm flipH="1">
            <a:off x="7514766" y="4444547"/>
            <a:ext cx="317491" cy="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直线箭头连接符 42">
            <a:extLst>
              <a:ext uri="{FF2B5EF4-FFF2-40B4-BE49-F238E27FC236}">
                <a16:creationId xmlns:a16="http://schemas.microsoft.com/office/drawing/2014/main" id="{3A5D9F81-99A7-364B-BB93-1CEE2313CEA9}"/>
              </a:ext>
            </a:extLst>
          </p:cNvPr>
          <p:cNvCxnSpPr/>
          <p:nvPr/>
        </p:nvCxnSpPr>
        <p:spPr>
          <a:xfrm flipH="1">
            <a:off x="7510324" y="4782684"/>
            <a:ext cx="317491" cy="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直线箭头连接符 43">
            <a:extLst>
              <a:ext uri="{FF2B5EF4-FFF2-40B4-BE49-F238E27FC236}">
                <a16:creationId xmlns:a16="http://schemas.microsoft.com/office/drawing/2014/main" id="{D5544101-B2AE-B041-8AFB-1CE998AB7D59}"/>
              </a:ext>
            </a:extLst>
          </p:cNvPr>
          <p:cNvCxnSpPr/>
          <p:nvPr/>
        </p:nvCxnSpPr>
        <p:spPr>
          <a:xfrm flipH="1">
            <a:off x="7522318" y="5077959"/>
            <a:ext cx="317491" cy="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直线箭头连接符 44">
            <a:extLst>
              <a:ext uri="{FF2B5EF4-FFF2-40B4-BE49-F238E27FC236}">
                <a16:creationId xmlns:a16="http://schemas.microsoft.com/office/drawing/2014/main" id="{2295BF30-83C2-B543-8B4A-5400432E59C2}"/>
              </a:ext>
            </a:extLst>
          </p:cNvPr>
          <p:cNvCxnSpPr/>
          <p:nvPr/>
        </p:nvCxnSpPr>
        <p:spPr>
          <a:xfrm flipH="1">
            <a:off x="7513371" y="5387521"/>
            <a:ext cx="317491" cy="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直线箭头连接符 45">
            <a:extLst>
              <a:ext uri="{FF2B5EF4-FFF2-40B4-BE49-F238E27FC236}">
                <a16:creationId xmlns:a16="http://schemas.microsoft.com/office/drawing/2014/main" id="{4A281DE3-11F9-5141-A8A3-172A0BA24659}"/>
              </a:ext>
            </a:extLst>
          </p:cNvPr>
          <p:cNvCxnSpPr/>
          <p:nvPr/>
        </p:nvCxnSpPr>
        <p:spPr>
          <a:xfrm flipH="1">
            <a:off x="7510324" y="5710990"/>
            <a:ext cx="317491" cy="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直线箭头连接符 46">
            <a:extLst>
              <a:ext uri="{FF2B5EF4-FFF2-40B4-BE49-F238E27FC236}">
                <a16:creationId xmlns:a16="http://schemas.microsoft.com/office/drawing/2014/main" id="{DB6EF055-3F92-9543-A685-3EC7358DAB38}"/>
              </a:ext>
            </a:extLst>
          </p:cNvPr>
          <p:cNvCxnSpPr/>
          <p:nvPr/>
        </p:nvCxnSpPr>
        <p:spPr>
          <a:xfrm flipH="1">
            <a:off x="7510174" y="6049127"/>
            <a:ext cx="317491" cy="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多文档 47">
            <a:extLst>
              <a:ext uri="{FF2B5EF4-FFF2-40B4-BE49-F238E27FC236}">
                <a16:creationId xmlns:a16="http://schemas.microsoft.com/office/drawing/2014/main" id="{047F67C6-2448-8847-8E86-B8F81FA4336C}"/>
              </a:ext>
            </a:extLst>
          </p:cNvPr>
          <p:cNvSpPr/>
          <p:nvPr/>
        </p:nvSpPr>
        <p:spPr>
          <a:xfrm>
            <a:off x="1684388" y="4617479"/>
            <a:ext cx="766298" cy="624509"/>
          </a:xfrm>
          <a:prstGeom prst="flowChartMultidocumen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B48CC70D-58C7-E54A-9E0A-87B930226AC3}"/>
              </a:ext>
            </a:extLst>
          </p:cNvPr>
          <p:cNvSpPr txBox="1"/>
          <p:nvPr/>
        </p:nvSpPr>
        <p:spPr>
          <a:xfrm>
            <a:off x="1685583" y="4789192"/>
            <a:ext cx="8419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Traces</a:t>
            </a:r>
            <a:endParaRPr kumimoji="1"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61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8696F1-89F7-034A-A972-A1677B186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Service trace vector construction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F0DF8F3-9F78-F74B-9B76-6E13DA244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9D6CD-B976-DA4A-B164-30E4D1CDE738}" type="slidenum">
              <a:rPr kumimoji="1" lang="zh-CN" altLang="en-US" smtClean="0"/>
              <a:t>27</a:t>
            </a:fld>
            <a:endParaRPr kumimoji="1" lang="zh-CN" altLang="en-US"/>
          </a:p>
        </p:txBody>
      </p:sp>
      <p:sp>
        <p:nvSpPr>
          <p:cNvPr id="36" name="内容占位符 2">
            <a:extLst>
              <a:ext uri="{FF2B5EF4-FFF2-40B4-BE49-F238E27FC236}">
                <a16:creationId xmlns:a16="http://schemas.microsoft.com/office/drawing/2014/main" id="{A32B6836-A7B0-724D-87FA-065F4BF62C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647" y="1785302"/>
            <a:ext cx="10904621" cy="1518076"/>
          </a:xfrm>
        </p:spPr>
        <p:txBody>
          <a:bodyPr>
            <a:normAutofit fontScale="92500"/>
          </a:bodyPr>
          <a:lstStyle/>
          <a:p>
            <a:r>
              <a:rPr kumimoji="1" lang="en-US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Unify response time and call paths of traces in an interpretable way</a:t>
            </a:r>
          </a:p>
          <a:p>
            <a:pPr lvl="1"/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ncode the response time and 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call</a:t>
            </a:r>
            <a:r>
              <a:rPr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paths of a trace in a service into a 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STV (Service Trace V</a:t>
            </a:r>
            <a:r>
              <a:rPr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ector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zh-CN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7" name="表格 36">
                <a:extLst>
                  <a:ext uri="{FF2B5EF4-FFF2-40B4-BE49-F238E27FC236}">
                    <a16:creationId xmlns:a16="http://schemas.microsoft.com/office/drawing/2014/main" id="{2E4D9A23-F38D-484C-9BA5-AB826BF07EC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75570569"/>
                  </p:ext>
                </p:extLst>
              </p:nvPr>
            </p:nvGraphicFramePr>
            <p:xfrm>
              <a:off x="2847889" y="3470805"/>
              <a:ext cx="4656490" cy="27584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39673">
                      <a:extLst>
                        <a:ext uri="{9D8B030D-6E8A-4147-A177-3AD203B41FA5}">
                          <a16:colId xmlns:a16="http://schemas.microsoft.com/office/drawing/2014/main" val="1162307862"/>
                        </a:ext>
                      </a:extLst>
                    </a:gridCol>
                    <a:gridCol w="3516817">
                      <a:extLst>
                        <a:ext uri="{9D8B030D-6E8A-4147-A177-3AD203B41FA5}">
                          <a16:colId xmlns:a16="http://schemas.microsoft.com/office/drawing/2014/main" val="3642219518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Microservice</a:t>
                          </a:r>
                          <a:r>
                            <a:rPr lang="zh-Hans" altLang="en-US" sz="14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altLang="zh-Hans" sz="14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</a:t>
                          </a:r>
                          <a:endParaRPr lang="zh-CN" altLang="en-US" sz="14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Call path of microservice s </a:t>
                          </a:r>
                        </a:p>
                        <a:p>
                          <a:pPr algn="ctr"/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 s, call path )</a:t>
                          </a:r>
                          <a:endParaRPr lang="zh-CN" altLang="en-US" sz="14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36046856"/>
                      </a:ext>
                    </a:extLst>
                  </a:tr>
                  <a:tr h="12912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kern="1200" dirty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a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5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(a,  (start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a) )</a:t>
                          </a:r>
                          <a:endParaRPr lang="zh-CN" altLang="en-US" sz="1500" b="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20245500"/>
                      </a:ext>
                    </a:extLst>
                  </a:tr>
                  <a:tr h="28411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0" kern="12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b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(b,  (start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a, a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b) )</a:t>
                          </a:r>
                          <a:endParaRPr lang="zh-CN" altLang="en-US" sz="1500" b="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16397284"/>
                      </a:ext>
                    </a:extLst>
                  </a:tr>
                  <a:tr h="23834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0" kern="12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c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0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(c,  (start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0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a, a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0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b, b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0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c) )</a:t>
                          </a:r>
                          <a:endParaRPr lang="zh-CN" altLang="en-US" sz="1500" b="0" dirty="0">
                            <a:solidFill>
                              <a:srgbClr val="FF000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08123756"/>
                      </a:ext>
                    </a:extLst>
                  </a:tr>
                  <a:tr h="15960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0" kern="12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d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(d, (start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a, a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b, b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c, b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d) )</a:t>
                          </a:r>
                          <a:endParaRPr lang="zh-CN" altLang="en-US" sz="1500" b="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52475890"/>
                      </a:ext>
                    </a:extLst>
                  </a:tr>
                  <a:tr h="14436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0" kern="12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(e,  (start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a, a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b, b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c, b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d, d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e)</a:t>
                          </a:r>
                          <a:r>
                            <a:rPr lang="zh-Hans" altLang="en-US" sz="1500" b="0" baseline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altLang="zh-CN" sz="15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)</a:t>
                          </a:r>
                          <a:endParaRPr lang="zh-CN" altLang="en-US" sz="15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29126560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0" kern="12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(e,  (start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a, a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b, b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c, b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d, d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e, b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e) )</a:t>
                          </a:r>
                          <a:endParaRPr lang="zh-CN" altLang="en-US" sz="15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46951681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0" kern="12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…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…</a:t>
                          </a:r>
                          <a:endParaRPr lang="zh-CN" altLang="en-US" sz="15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0514008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7" name="表格 36">
                <a:extLst>
                  <a:ext uri="{FF2B5EF4-FFF2-40B4-BE49-F238E27FC236}">
                    <a16:creationId xmlns:a16="http://schemas.microsoft.com/office/drawing/2014/main" id="{2E4D9A23-F38D-484C-9BA5-AB826BF07EC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75570569"/>
                  </p:ext>
                </p:extLst>
              </p:nvPr>
            </p:nvGraphicFramePr>
            <p:xfrm>
              <a:off x="2847889" y="3470805"/>
              <a:ext cx="4656490" cy="27584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39673">
                      <a:extLst>
                        <a:ext uri="{9D8B030D-6E8A-4147-A177-3AD203B41FA5}">
                          <a16:colId xmlns:a16="http://schemas.microsoft.com/office/drawing/2014/main" val="1162307862"/>
                        </a:ext>
                      </a:extLst>
                    </a:gridCol>
                    <a:gridCol w="3516817">
                      <a:extLst>
                        <a:ext uri="{9D8B030D-6E8A-4147-A177-3AD203B41FA5}">
                          <a16:colId xmlns:a16="http://schemas.microsoft.com/office/drawing/2014/main" val="3642219518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Microservice</a:t>
                          </a:r>
                          <a:r>
                            <a:rPr lang="zh-Hans" altLang="en-US" sz="14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altLang="zh-Hans" sz="14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</a:t>
                          </a:r>
                          <a:endParaRPr lang="zh-CN" altLang="en-US" sz="14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Call path of microservice s </a:t>
                          </a:r>
                        </a:p>
                        <a:p>
                          <a:pPr algn="ctr"/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 s, call path )</a:t>
                          </a:r>
                          <a:endParaRPr lang="zh-CN" altLang="en-US" sz="14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36046856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kern="1200" dirty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a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2852" t="-168000" r="-361" b="-62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20245500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0" kern="12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b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2852" t="-257692" r="-361" b="-50384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16397284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0" kern="12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c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2852" t="-372000" r="-361" b="-42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08123756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0" kern="12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d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2852" t="-472000" r="-361" b="-32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52475890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0" kern="12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2852" t="-572000" r="-361" b="-22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29126560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0" kern="12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2852" t="-646154" r="-361" b="-1153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46951681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0" kern="12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…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…</a:t>
                          </a:r>
                          <a:endParaRPr lang="zh-CN" altLang="en-US" sz="15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0514008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8" name="右箭头 37">
            <a:extLst>
              <a:ext uri="{FF2B5EF4-FFF2-40B4-BE49-F238E27FC236}">
                <a16:creationId xmlns:a16="http://schemas.microsoft.com/office/drawing/2014/main" id="{7B8593F7-1E79-B64C-9EAA-A63A25D9257A}"/>
              </a:ext>
            </a:extLst>
          </p:cNvPr>
          <p:cNvSpPr/>
          <p:nvPr/>
        </p:nvSpPr>
        <p:spPr>
          <a:xfrm>
            <a:off x="2438310" y="4736388"/>
            <a:ext cx="371475" cy="28566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0DFE4375-E1DE-F74F-8507-F4004A95FD22}"/>
              </a:ext>
            </a:extLst>
          </p:cNvPr>
          <p:cNvSpPr txBox="1"/>
          <p:nvPr/>
        </p:nvSpPr>
        <p:spPr>
          <a:xfrm>
            <a:off x="7839809" y="3621698"/>
            <a:ext cx="533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STV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0" name="表格 39">
            <a:extLst>
              <a:ext uri="{FF2B5EF4-FFF2-40B4-BE49-F238E27FC236}">
                <a16:creationId xmlns:a16="http://schemas.microsoft.com/office/drawing/2014/main" id="{25517BF0-F11B-3A4E-815E-0325DA94E20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866093" y="3956552"/>
          <a:ext cx="513080" cy="22440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3080">
                  <a:extLst>
                    <a:ext uri="{9D8B030D-6E8A-4147-A177-3AD203B41FA5}">
                      <a16:colId xmlns:a16="http://schemas.microsoft.com/office/drawing/2014/main" val="3728453606"/>
                    </a:ext>
                  </a:extLst>
                </a:gridCol>
              </a:tblGrid>
              <a:tr h="25853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rt</a:t>
                      </a:r>
                      <a:endParaRPr lang="zh-CN" altLang="en-US" sz="15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762538"/>
                  </a:ext>
                </a:extLst>
              </a:tr>
              <a:tr h="25853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rt</a:t>
                      </a:r>
                      <a:endParaRPr lang="zh-CN" altLang="en-US" sz="15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0664983"/>
                  </a:ext>
                </a:extLst>
              </a:tr>
              <a:tr h="32384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rt</a:t>
                      </a:r>
                      <a:endParaRPr lang="zh-CN" altLang="en-US" sz="15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9992550"/>
                  </a:ext>
                </a:extLst>
              </a:tr>
              <a:tr h="25853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rt</a:t>
                      </a:r>
                      <a:endParaRPr lang="zh-CN" altLang="en-US" sz="15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6915622"/>
                  </a:ext>
                </a:extLst>
              </a:tr>
              <a:tr h="25853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rt</a:t>
                      </a:r>
                      <a:endParaRPr lang="zh-CN" altLang="en-US" sz="15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4368209"/>
                  </a:ext>
                </a:extLst>
              </a:tr>
              <a:tr h="25853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rt</a:t>
                      </a:r>
                      <a:endParaRPr lang="zh-CN" altLang="en-US" sz="15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3594844"/>
                  </a:ext>
                </a:extLst>
              </a:tr>
              <a:tr h="25853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…</a:t>
                      </a:r>
                      <a:endParaRPr lang="zh-CN" altLang="en-US" sz="15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4267099"/>
                  </a:ext>
                </a:extLst>
              </a:tr>
            </a:tbl>
          </a:graphicData>
        </a:graphic>
      </p:graphicFrame>
      <p:cxnSp>
        <p:nvCxnSpPr>
          <p:cNvPr id="41" name="直线箭头连接符 40">
            <a:extLst>
              <a:ext uri="{FF2B5EF4-FFF2-40B4-BE49-F238E27FC236}">
                <a16:creationId xmlns:a16="http://schemas.microsoft.com/office/drawing/2014/main" id="{74AE32C8-070F-9648-9813-3DBE86404248}"/>
              </a:ext>
            </a:extLst>
          </p:cNvPr>
          <p:cNvCxnSpPr/>
          <p:nvPr/>
        </p:nvCxnSpPr>
        <p:spPr>
          <a:xfrm flipH="1">
            <a:off x="7500476" y="4120697"/>
            <a:ext cx="317491" cy="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直线箭头连接符 41">
            <a:extLst>
              <a:ext uri="{FF2B5EF4-FFF2-40B4-BE49-F238E27FC236}">
                <a16:creationId xmlns:a16="http://schemas.microsoft.com/office/drawing/2014/main" id="{82CE92F6-FB79-8641-A363-F87D880C99CF}"/>
              </a:ext>
            </a:extLst>
          </p:cNvPr>
          <p:cNvCxnSpPr/>
          <p:nvPr/>
        </p:nvCxnSpPr>
        <p:spPr>
          <a:xfrm flipH="1">
            <a:off x="7514766" y="4444547"/>
            <a:ext cx="317491" cy="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直线箭头连接符 42">
            <a:extLst>
              <a:ext uri="{FF2B5EF4-FFF2-40B4-BE49-F238E27FC236}">
                <a16:creationId xmlns:a16="http://schemas.microsoft.com/office/drawing/2014/main" id="{3A5D9F81-99A7-364B-BB93-1CEE2313CEA9}"/>
              </a:ext>
            </a:extLst>
          </p:cNvPr>
          <p:cNvCxnSpPr/>
          <p:nvPr/>
        </p:nvCxnSpPr>
        <p:spPr>
          <a:xfrm flipH="1">
            <a:off x="7510324" y="4782684"/>
            <a:ext cx="317491" cy="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直线箭头连接符 43">
            <a:extLst>
              <a:ext uri="{FF2B5EF4-FFF2-40B4-BE49-F238E27FC236}">
                <a16:creationId xmlns:a16="http://schemas.microsoft.com/office/drawing/2014/main" id="{D5544101-B2AE-B041-8AFB-1CE998AB7D59}"/>
              </a:ext>
            </a:extLst>
          </p:cNvPr>
          <p:cNvCxnSpPr/>
          <p:nvPr/>
        </p:nvCxnSpPr>
        <p:spPr>
          <a:xfrm flipH="1">
            <a:off x="7522318" y="5077959"/>
            <a:ext cx="317491" cy="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直线箭头连接符 44">
            <a:extLst>
              <a:ext uri="{FF2B5EF4-FFF2-40B4-BE49-F238E27FC236}">
                <a16:creationId xmlns:a16="http://schemas.microsoft.com/office/drawing/2014/main" id="{2295BF30-83C2-B543-8B4A-5400432E59C2}"/>
              </a:ext>
            </a:extLst>
          </p:cNvPr>
          <p:cNvCxnSpPr/>
          <p:nvPr/>
        </p:nvCxnSpPr>
        <p:spPr>
          <a:xfrm flipH="1">
            <a:off x="7513371" y="5387521"/>
            <a:ext cx="317491" cy="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直线箭头连接符 45">
            <a:extLst>
              <a:ext uri="{FF2B5EF4-FFF2-40B4-BE49-F238E27FC236}">
                <a16:creationId xmlns:a16="http://schemas.microsoft.com/office/drawing/2014/main" id="{4A281DE3-11F9-5141-A8A3-172A0BA24659}"/>
              </a:ext>
            </a:extLst>
          </p:cNvPr>
          <p:cNvCxnSpPr/>
          <p:nvPr/>
        </p:nvCxnSpPr>
        <p:spPr>
          <a:xfrm flipH="1">
            <a:off x="7510324" y="5710990"/>
            <a:ext cx="317491" cy="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直线箭头连接符 46">
            <a:extLst>
              <a:ext uri="{FF2B5EF4-FFF2-40B4-BE49-F238E27FC236}">
                <a16:creationId xmlns:a16="http://schemas.microsoft.com/office/drawing/2014/main" id="{DB6EF055-3F92-9543-A685-3EC7358DAB38}"/>
              </a:ext>
            </a:extLst>
          </p:cNvPr>
          <p:cNvCxnSpPr/>
          <p:nvPr/>
        </p:nvCxnSpPr>
        <p:spPr>
          <a:xfrm flipH="1">
            <a:off x="7510174" y="6049127"/>
            <a:ext cx="317491" cy="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多文档 47">
            <a:extLst>
              <a:ext uri="{FF2B5EF4-FFF2-40B4-BE49-F238E27FC236}">
                <a16:creationId xmlns:a16="http://schemas.microsoft.com/office/drawing/2014/main" id="{047F67C6-2448-8847-8E86-B8F81FA4336C}"/>
              </a:ext>
            </a:extLst>
          </p:cNvPr>
          <p:cNvSpPr/>
          <p:nvPr/>
        </p:nvSpPr>
        <p:spPr>
          <a:xfrm>
            <a:off x="1684388" y="4617479"/>
            <a:ext cx="766298" cy="624509"/>
          </a:xfrm>
          <a:prstGeom prst="flowChartMultidocumen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B48CC70D-58C7-E54A-9E0A-87B930226AC3}"/>
              </a:ext>
            </a:extLst>
          </p:cNvPr>
          <p:cNvSpPr txBox="1"/>
          <p:nvPr/>
        </p:nvSpPr>
        <p:spPr>
          <a:xfrm>
            <a:off x="1685583" y="4789192"/>
            <a:ext cx="8419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Traces</a:t>
            </a:r>
            <a:endParaRPr kumimoji="1"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圆角矩形标注 2">
            <a:extLst>
              <a:ext uri="{FF2B5EF4-FFF2-40B4-BE49-F238E27FC236}">
                <a16:creationId xmlns:a16="http://schemas.microsoft.com/office/drawing/2014/main" id="{D36063D5-D85F-A042-9BDF-1D7233EC0BE6}"/>
              </a:ext>
            </a:extLst>
          </p:cNvPr>
          <p:cNvSpPr/>
          <p:nvPr/>
        </p:nvSpPr>
        <p:spPr>
          <a:xfrm>
            <a:off x="8708406" y="3285893"/>
            <a:ext cx="2619233" cy="1514277"/>
          </a:xfrm>
          <a:prstGeom prst="wedgeRoundRectCallout">
            <a:avLst>
              <a:gd name="adj1" fmla="val -62597"/>
              <a:gd name="adj2" fmla="val 4698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kumimoji="1" lang="en-US" altLang="zh-CN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dimension ID</a:t>
            </a:r>
            <a:r>
              <a:rPr kumimoji="1"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 of the STV corresponds to the call path of microservice </a:t>
            </a:r>
            <a:r>
              <a:rPr kumimoji="1" lang="en-US" altLang="zh-CN" sz="2000" i="1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endParaRPr kumimoji="1" lang="zh-CN" altLang="en-US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42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8696F1-89F7-034A-A972-A1677B186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Service trace vector construction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F0DF8F3-9F78-F74B-9B76-6E13DA244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9D6CD-B976-DA4A-B164-30E4D1CDE738}" type="slidenum">
              <a:rPr kumimoji="1" lang="zh-CN" altLang="en-US" smtClean="0"/>
              <a:t>28</a:t>
            </a:fld>
            <a:endParaRPr kumimoji="1" lang="zh-CN" altLang="en-US"/>
          </a:p>
        </p:txBody>
      </p:sp>
      <p:sp>
        <p:nvSpPr>
          <p:cNvPr id="36" name="内容占位符 2">
            <a:extLst>
              <a:ext uri="{FF2B5EF4-FFF2-40B4-BE49-F238E27FC236}">
                <a16:creationId xmlns:a16="http://schemas.microsoft.com/office/drawing/2014/main" id="{A32B6836-A7B0-724D-87FA-065F4BF62C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647" y="1785302"/>
            <a:ext cx="10904621" cy="1518076"/>
          </a:xfrm>
        </p:spPr>
        <p:txBody>
          <a:bodyPr>
            <a:normAutofit fontScale="92500"/>
          </a:bodyPr>
          <a:lstStyle/>
          <a:p>
            <a:r>
              <a:rPr kumimoji="1" lang="en-US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Unify response time and call paths of traces in an interpretable way</a:t>
            </a:r>
          </a:p>
          <a:p>
            <a:pPr lvl="1"/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ncode the response time and 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call</a:t>
            </a:r>
            <a:r>
              <a:rPr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paths of a trace in a service into a 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STV (Service Trace V</a:t>
            </a:r>
            <a:r>
              <a:rPr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ector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zh-CN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7" name="表格 36">
                <a:extLst>
                  <a:ext uri="{FF2B5EF4-FFF2-40B4-BE49-F238E27FC236}">
                    <a16:creationId xmlns:a16="http://schemas.microsoft.com/office/drawing/2014/main" id="{2E4D9A23-F38D-484C-9BA5-AB826BF07EC3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2847889" y="3470805"/>
              <a:ext cx="4656490" cy="27584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39673">
                      <a:extLst>
                        <a:ext uri="{9D8B030D-6E8A-4147-A177-3AD203B41FA5}">
                          <a16:colId xmlns:a16="http://schemas.microsoft.com/office/drawing/2014/main" val="1162307862"/>
                        </a:ext>
                      </a:extLst>
                    </a:gridCol>
                    <a:gridCol w="3516817">
                      <a:extLst>
                        <a:ext uri="{9D8B030D-6E8A-4147-A177-3AD203B41FA5}">
                          <a16:colId xmlns:a16="http://schemas.microsoft.com/office/drawing/2014/main" val="3642219518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Microservice</a:t>
                          </a:r>
                          <a:r>
                            <a:rPr lang="zh-Hans" altLang="en-US" sz="14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altLang="zh-Hans" sz="14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</a:t>
                          </a:r>
                          <a:endParaRPr lang="zh-CN" altLang="en-US" sz="14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Call path of microservice s </a:t>
                          </a:r>
                        </a:p>
                        <a:p>
                          <a:pPr algn="ctr"/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 s, call path )</a:t>
                          </a:r>
                          <a:endParaRPr lang="zh-CN" altLang="en-US" sz="14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36046856"/>
                      </a:ext>
                    </a:extLst>
                  </a:tr>
                  <a:tr h="12912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kern="1200" dirty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a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5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(a,  (start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a) )</a:t>
                          </a:r>
                          <a:endParaRPr lang="zh-CN" altLang="en-US" sz="1500" b="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20245500"/>
                      </a:ext>
                    </a:extLst>
                  </a:tr>
                  <a:tr h="17738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0" kern="12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b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(b,  (start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a, a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b) )</a:t>
                          </a:r>
                          <a:endParaRPr lang="zh-CN" altLang="en-US" sz="1500" b="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16397284"/>
                      </a:ext>
                    </a:extLst>
                  </a:tr>
                  <a:tr h="23834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0" kern="12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c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(c,  (start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a, a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b, b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c) )</a:t>
                          </a:r>
                          <a:endParaRPr lang="zh-CN" altLang="en-US" sz="1500" b="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08123756"/>
                      </a:ext>
                    </a:extLst>
                  </a:tr>
                  <a:tr h="15960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0" kern="12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d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(d, (start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a, a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b, b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c, b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d) )</a:t>
                          </a:r>
                          <a:endParaRPr lang="zh-CN" altLang="en-US" sz="1500" b="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52475890"/>
                      </a:ext>
                    </a:extLst>
                  </a:tr>
                  <a:tr h="14436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0" kern="12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(e,  (start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a, a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b, b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c, b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d, d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e)</a:t>
                          </a:r>
                          <a:r>
                            <a:rPr lang="zh-Hans" altLang="en-US" sz="1500" b="0" baseline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altLang="zh-CN" sz="15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)</a:t>
                          </a:r>
                          <a:endParaRPr lang="zh-CN" altLang="en-US" sz="15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29126560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0" kern="12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(e,  (start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a, a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b, b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c, b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d, d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e, b</a:t>
                          </a:r>
                          <a14:m>
                            <m:oMath xmlns:m="http://schemas.openxmlformats.org/officeDocument/2006/math">
                              <m:r>
                                <a:rPr lang="zh-Hans" altLang="en-US" sz="15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zh-CN" sz="15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e) )</a:t>
                          </a:r>
                          <a:endParaRPr lang="zh-CN" altLang="en-US" sz="15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46951681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0" kern="12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…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…</a:t>
                          </a:r>
                          <a:endParaRPr lang="zh-CN" altLang="en-US" sz="15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0514008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7" name="表格 36">
                <a:extLst>
                  <a:ext uri="{FF2B5EF4-FFF2-40B4-BE49-F238E27FC236}">
                    <a16:creationId xmlns:a16="http://schemas.microsoft.com/office/drawing/2014/main" id="{2E4D9A23-F38D-484C-9BA5-AB826BF07EC3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2847889" y="3470805"/>
              <a:ext cx="4656490" cy="27584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39673">
                      <a:extLst>
                        <a:ext uri="{9D8B030D-6E8A-4147-A177-3AD203B41FA5}">
                          <a16:colId xmlns:a16="http://schemas.microsoft.com/office/drawing/2014/main" val="1162307862"/>
                        </a:ext>
                      </a:extLst>
                    </a:gridCol>
                    <a:gridCol w="3516817">
                      <a:extLst>
                        <a:ext uri="{9D8B030D-6E8A-4147-A177-3AD203B41FA5}">
                          <a16:colId xmlns:a16="http://schemas.microsoft.com/office/drawing/2014/main" val="3642219518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Microservice</a:t>
                          </a:r>
                          <a:r>
                            <a:rPr lang="zh-Hans" altLang="en-US" sz="14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altLang="zh-Hans" sz="14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</a:t>
                          </a:r>
                          <a:endParaRPr lang="zh-CN" altLang="en-US" sz="14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Call path of microservice s </a:t>
                          </a:r>
                        </a:p>
                        <a:p>
                          <a:pPr algn="ctr"/>
                          <a:r>
                            <a:rPr lang="en-US" altLang="zh-CN" sz="14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 s, call path )</a:t>
                          </a:r>
                          <a:endParaRPr lang="zh-CN" altLang="en-US" sz="14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36046856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kern="1200" dirty="0">
                              <a:solidFill>
                                <a:schemeClr val="dk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a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2852" t="-168000" r="-361" b="-62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20245500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0" kern="12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b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2852" t="-257692" r="-361" b="-50384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16397284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0" kern="12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c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2852" t="-372000" r="-361" b="-42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08123756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0" kern="12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d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2852" t="-472000" r="-361" b="-32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52475890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0" kern="12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2852" t="-572000" r="-361" b="-22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29126560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0" kern="12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2852" t="-646154" r="-361" b="-1153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46951681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0" kern="12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…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…</a:t>
                          </a:r>
                          <a:endParaRPr lang="zh-CN" altLang="en-US" sz="15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0514008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8" name="右箭头 37">
            <a:extLst>
              <a:ext uri="{FF2B5EF4-FFF2-40B4-BE49-F238E27FC236}">
                <a16:creationId xmlns:a16="http://schemas.microsoft.com/office/drawing/2014/main" id="{7B8593F7-1E79-B64C-9EAA-A63A25D9257A}"/>
              </a:ext>
            </a:extLst>
          </p:cNvPr>
          <p:cNvSpPr/>
          <p:nvPr/>
        </p:nvSpPr>
        <p:spPr>
          <a:xfrm>
            <a:off x="2438310" y="4736388"/>
            <a:ext cx="371475" cy="28566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0DFE4375-E1DE-F74F-8507-F4004A95FD22}"/>
              </a:ext>
            </a:extLst>
          </p:cNvPr>
          <p:cNvSpPr txBox="1"/>
          <p:nvPr/>
        </p:nvSpPr>
        <p:spPr>
          <a:xfrm>
            <a:off x="7839809" y="3621698"/>
            <a:ext cx="533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STV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0" name="表格 39">
            <a:extLst>
              <a:ext uri="{FF2B5EF4-FFF2-40B4-BE49-F238E27FC236}">
                <a16:creationId xmlns:a16="http://schemas.microsoft.com/office/drawing/2014/main" id="{25517BF0-F11B-3A4E-815E-0325DA94E2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2126287"/>
              </p:ext>
            </p:extLst>
          </p:nvPr>
        </p:nvGraphicFramePr>
        <p:xfrm>
          <a:off x="7866093" y="3956552"/>
          <a:ext cx="513080" cy="22440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3080">
                  <a:extLst>
                    <a:ext uri="{9D8B030D-6E8A-4147-A177-3AD203B41FA5}">
                      <a16:colId xmlns:a16="http://schemas.microsoft.com/office/drawing/2014/main" val="3728453606"/>
                    </a:ext>
                  </a:extLst>
                </a:gridCol>
              </a:tblGrid>
              <a:tr h="25853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rt</a:t>
                      </a:r>
                      <a:endParaRPr lang="zh-CN" altLang="en-US" sz="15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762538"/>
                  </a:ext>
                </a:extLst>
              </a:tr>
              <a:tr h="25853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rt</a:t>
                      </a:r>
                      <a:endParaRPr lang="zh-CN" altLang="en-US" sz="15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0664983"/>
                  </a:ext>
                </a:extLst>
              </a:tr>
              <a:tr h="32384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rt</a:t>
                      </a:r>
                      <a:endParaRPr lang="zh-CN" altLang="en-US" sz="15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9992550"/>
                  </a:ext>
                </a:extLst>
              </a:tr>
              <a:tr h="25853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rt</a:t>
                      </a:r>
                      <a:endParaRPr lang="zh-CN" altLang="en-US" sz="15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6915622"/>
                  </a:ext>
                </a:extLst>
              </a:tr>
              <a:tr h="25853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rt</a:t>
                      </a:r>
                      <a:endParaRPr lang="zh-CN" altLang="en-US" sz="15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4368209"/>
                  </a:ext>
                </a:extLst>
              </a:tr>
              <a:tr h="25853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rt</a:t>
                      </a:r>
                      <a:endParaRPr lang="zh-CN" altLang="en-US" sz="15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3594844"/>
                  </a:ext>
                </a:extLst>
              </a:tr>
              <a:tr h="25853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…</a:t>
                      </a:r>
                      <a:endParaRPr lang="zh-CN" altLang="en-US" sz="15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4267099"/>
                  </a:ext>
                </a:extLst>
              </a:tr>
            </a:tbl>
          </a:graphicData>
        </a:graphic>
      </p:graphicFrame>
      <p:cxnSp>
        <p:nvCxnSpPr>
          <p:cNvPr id="41" name="直线箭头连接符 40">
            <a:extLst>
              <a:ext uri="{FF2B5EF4-FFF2-40B4-BE49-F238E27FC236}">
                <a16:creationId xmlns:a16="http://schemas.microsoft.com/office/drawing/2014/main" id="{74AE32C8-070F-9648-9813-3DBE86404248}"/>
              </a:ext>
            </a:extLst>
          </p:cNvPr>
          <p:cNvCxnSpPr/>
          <p:nvPr/>
        </p:nvCxnSpPr>
        <p:spPr>
          <a:xfrm flipH="1">
            <a:off x="7500476" y="4120697"/>
            <a:ext cx="317491" cy="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直线箭头连接符 41">
            <a:extLst>
              <a:ext uri="{FF2B5EF4-FFF2-40B4-BE49-F238E27FC236}">
                <a16:creationId xmlns:a16="http://schemas.microsoft.com/office/drawing/2014/main" id="{82CE92F6-FB79-8641-A363-F87D880C99CF}"/>
              </a:ext>
            </a:extLst>
          </p:cNvPr>
          <p:cNvCxnSpPr/>
          <p:nvPr/>
        </p:nvCxnSpPr>
        <p:spPr>
          <a:xfrm flipH="1">
            <a:off x="7514766" y="4444547"/>
            <a:ext cx="317491" cy="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直线箭头连接符 42">
            <a:extLst>
              <a:ext uri="{FF2B5EF4-FFF2-40B4-BE49-F238E27FC236}">
                <a16:creationId xmlns:a16="http://schemas.microsoft.com/office/drawing/2014/main" id="{3A5D9F81-99A7-364B-BB93-1CEE2313CEA9}"/>
              </a:ext>
            </a:extLst>
          </p:cNvPr>
          <p:cNvCxnSpPr/>
          <p:nvPr/>
        </p:nvCxnSpPr>
        <p:spPr>
          <a:xfrm flipH="1">
            <a:off x="7510324" y="4782684"/>
            <a:ext cx="317491" cy="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直线箭头连接符 43">
            <a:extLst>
              <a:ext uri="{FF2B5EF4-FFF2-40B4-BE49-F238E27FC236}">
                <a16:creationId xmlns:a16="http://schemas.microsoft.com/office/drawing/2014/main" id="{D5544101-B2AE-B041-8AFB-1CE998AB7D59}"/>
              </a:ext>
            </a:extLst>
          </p:cNvPr>
          <p:cNvCxnSpPr/>
          <p:nvPr/>
        </p:nvCxnSpPr>
        <p:spPr>
          <a:xfrm flipH="1">
            <a:off x="7522318" y="5077959"/>
            <a:ext cx="317491" cy="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直线箭头连接符 44">
            <a:extLst>
              <a:ext uri="{FF2B5EF4-FFF2-40B4-BE49-F238E27FC236}">
                <a16:creationId xmlns:a16="http://schemas.microsoft.com/office/drawing/2014/main" id="{2295BF30-83C2-B543-8B4A-5400432E59C2}"/>
              </a:ext>
            </a:extLst>
          </p:cNvPr>
          <p:cNvCxnSpPr/>
          <p:nvPr/>
        </p:nvCxnSpPr>
        <p:spPr>
          <a:xfrm flipH="1">
            <a:off x="7513371" y="5387521"/>
            <a:ext cx="317491" cy="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直线箭头连接符 45">
            <a:extLst>
              <a:ext uri="{FF2B5EF4-FFF2-40B4-BE49-F238E27FC236}">
                <a16:creationId xmlns:a16="http://schemas.microsoft.com/office/drawing/2014/main" id="{4A281DE3-11F9-5141-A8A3-172A0BA24659}"/>
              </a:ext>
            </a:extLst>
          </p:cNvPr>
          <p:cNvCxnSpPr/>
          <p:nvPr/>
        </p:nvCxnSpPr>
        <p:spPr>
          <a:xfrm flipH="1">
            <a:off x="7510324" y="5710990"/>
            <a:ext cx="317491" cy="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直线箭头连接符 46">
            <a:extLst>
              <a:ext uri="{FF2B5EF4-FFF2-40B4-BE49-F238E27FC236}">
                <a16:creationId xmlns:a16="http://schemas.microsoft.com/office/drawing/2014/main" id="{DB6EF055-3F92-9543-A685-3EC7358DAB38}"/>
              </a:ext>
            </a:extLst>
          </p:cNvPr>
          <p:cNvCxnSpPr/>
          <p:nvPr/>
        </p:nvCxnSpPr>
        <p:spPr>
          <a:xfrm flipH="1">
            <a:off x="7510174" y="6049127"/>
            <a:ext cx="317491" cy="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多文档 47">
            <a:extLst>
              <a:ext uri="{FF2B5EF4-FFF2-40B4-BE49-F238E27FC236}">
                <a16:creationId xmlns:a16="http://schemas.microsoft.com/office/drawing/2014/main" id="{047F67C6-2448-8847-8E86-B8F81FA4336C}"/>
              </a:ext>
            </a:extLst>
          </p:cNvPr>
          <p:cNvSpPr/>
          <p:nvPr/>
        </p:nvSpPr>
        <p:spPr>
          <a:xfrm>
            <a:off x="1684388" y="4617479"/>
            <a:ext cx="766298" cy="624509"/>
          </a:xfrm>
          <a:prstGeom prst="flowChartMultidocumen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B48CC70D-58C7-E54A-9E0A-87B930226AC3}"/>
              </a:ext>
            </a:extLst>
          </p:cNvPr>
          <p:cNvSpPr txBox="1"/>
          <p:nvPr/>
        </p:nvSpPr>
        <p:spPr>
          <a:xfrm>
            <a:off x="1685583" y="4789192"/>
            <a:ext cx="8419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Traces</a:t>
            </a:r>
            <a:endParaRPr kumimoji="1"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圆角矩形标注 17">
            <a:extLst>
              <a:ext uri="{FF2B5EF4-FFF2-40B4-BE49-F238E27FC236}">
                <a16:creationId xmlns:a16="http://schemas.microsoft.com/office/drawing/2014/main" id="{088FB727-0DFF-F440-8476-3843E8B1449D}"/>
              </a:ext>
            </a:extLst>
          </p:cNvPr>
          <p:cNvSpPr/>
          <p:nvPr/>
        </p:nvSpPr>
        <p:spPr>
          <a:xfrm>
            <a:off x="8708406" y="3285893"/>
            <a:ext cx="2823862" cy="1514277"/>
          </a:xfrm>
          <a:prstGeom prst="wedgeRoundRectCallout">
            <a:avLst>
              <a:gd name="adj1" fmla="val -61147"/>
              <a:gd name="adj2" fmla="val 4428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kumimoji="1" lang="en-US" altLang="zh-CN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value</a:t>
            </a:r>
            <a:r>
              <a:rPr kumimoji="1"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 of the  </a:t>
            </a:r>
            <a:r>
              <a:rPr kumimoji="1" lang="en-US" altLang="zh-CN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dimension</a:t>
            </a:r>
            <a:r>
              <a:rPr kumimoji="1" lang="en-US" altLang="zh-CN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corresponds to the response time of microservice </a:t>
            </a:r>
            <a:r>
              <a:rPr kumimoji="1" lang="en-US" altLang="zh-CN" sz="2000" i="1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endParaRPr kumimoji="1" lang="zh-CN" altLang="en-US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45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8696F1-89F7-034A-A972-A1677B186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Design of </a:t>
            </a:r>
            <a:r>
              <a:rPr kumimoji="1" lang="en-US" altLang="zh-CN" dirty="0" err="1"/>
              <a:t>TraceAnomaly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F0DF8F3-9F78-F74B-9B76-6E13DA244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9D6CD-B976-DA4A-B164-30E4D1CDE738}" type="slidenum">
              <a:rPr kumimoji="1" lang="zh-CN" altLang="en-US" smtClean="0"/>
              <a:t>29</a:t>
            </a:fld>
            <a:endParaRPr kumimoji="1" lang="zh-CN" altLang="en-US"/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80474188-3AA4-FA4D-BC64-5FCDCE358D61}"/>
              </a:ext>
            </a:extLst>
          </p:cNvPr>
          <p:cNvSpPr/>
          <p:nvPr/>
        </p:nvSpPr>
        <p:spPr>
          <a:xfrm>
            <a:off x="3210992" y="2555684"/>
            <a:ext cx="2175725" cy="75353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Service Trace Vector</a:t>
            </a:r>
          </a:p>
          <a:p>
            <a:pPr algn="ctr"/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Construction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9CA8FB4E-094D-164F-816D-1F021F4E0A2A}"/>
              </a:ext>
            </a:extLst>
          </p:cNvPr>
          <p:cNvSpPr/>
          <p:nvPr/>
        </p:nvSpPr>
        <p:spPr>
          <a:xfrm>
            <a:off x="5687320" y="2552319"/>
            <a:ext cx="1529775" cy="75353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Unsupervised Training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直线箭头连接符 7">
            <a:extLst>
              <a:ext uri="{FF2B5EF4-FFF2-40B4-BE49-F238E27FC236}">
                <a16:creationId xmlns:a16="http://schemas.microsoft.com/office/drawing/2014/main" id="{E2AFC722-1F3E-7544-8D18-B12F2BF9CE57}"/>
              </a:ext>
            </a:extLst>
          </p:cNvPr>
          <p:cNvCxnSpPr>
            <a:cxnSpLocks/>
          </p:cNvCxnSpPr>
          <p:nvPr/>
        </p:nvCxnSpPr>
        <p:spPr>
          <a:xfrm>
            <a:off x="2975044" y="2929086"/>
            <a:ext cx="241296" cy="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直线箭头连接符 8">
            <a:extLst>
              <a:ext uri="{FF2B5EF4-FFF2-40B4-BE49-F238E27FC236}">
                <a16:creationId xmlns:a16="http://schemas.microsoft.com/office/drawing/2014/main" id="{71480111-0DC5-D849-8763-B9F7FFD071F9}"/>
              </a:ext>
            </a:extLst>
          </p:cNvPr>
          <p:cNvCxnSpPr>
            <a:cxnSpLocks/>
          </p:cNvCxnSpPr>
          <p:nvPr/>
        </p:nvCxnSpPr>
        <p:spPr>
          <a:xfrm flipV="1">
            <a:off x="5392405" y="2929087"/>
            <a:ext cx="269965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直线箭头连接符 9">
            <a:extLst>
              <a:ext uri="{FF2B5EF4-FFF2-40B4-BE49-F238E27FC236}">
                <a16:creationId xmlns:a16="http://schemas.microsoft.com/office/drawing/2014/main" id="{41DE083F-7583-A042-846D-DA7526923DB7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7217095" y="2929087"/>
            <a:ext cx="264183" cy="59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FD8E69E0-B94F-9940-A562-A2A35574A707}"/>
              </a:ext>
            </a:extLst>
          </p:cNvPr>
          <p:cNvSpPr txBox="1"/>
          <p:nvPr/>
        </p:nvSpPr>
        <p:spPr>
          <a:xfrm>
            <a:off x="1974850" y="2143152"/>
            <a:ext cx="4273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Offline Training for a service</a:t>
            </a:r>
            <a:endParaRPr kumimoji="1" lang="zh-CN" alt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9F60699-B078-8842-9267-BF0A8C188164}"/>
              </a:ext>
            </a:extLst>
          </p:cNvPr>
          <p:cNvSpPr txBox="1"/>
          <p:nvPr/>
        </p:nvSpPr>
        <p:spPr>
          <a:xfrm>
            <a:off x="1915685" y="3624457"/>
            <a:ext cx="20127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Online Detection </a:t>
            </a:r>
          </a:p>
          <a:p>
            <a:pPr algn="ctr"/>
            <a:r>
              <a:rPr kumimoji="1"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for a service</a:t>
            </a:r>
            <a:endParaRPr kumimoji="1" lang="zh-CN" alt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8425EFD9-4B77-2E48-8CD2-284F9BDE1D53}"/>
              </a:ext>
            </a:extLst>
          </p:cNvPr>
          <p:cNvSpPr/>
          <p:nvPr/>
        </p:nvSpPr>
        <p:spPr>
          <a:xfrm>
            <a:off x="6457629" y="4081228"/>
            <a:ext cx="2000571" cy="112858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 sz="1600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F016D2A-9459-C044-9B69-0B3D228331B2}"/>
              </a:ext>
            </a:extLst>
          </p:cNvPr>
          <p:cNvSpPr/>
          <p:nvPr/>
        </p:nvSpPr>
        <p:spPr>
          <a:xfrm>
            <a:off x="6407162" y="4046420"/>
            <a:ext cx="21237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Anomaly Detection  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圆角矩形 14">
            <a:extLst>
              <a:ext uri="{FF2B5EF4-FFF2-40B4-BE49-F238E27FC236}">
                <a16:creationId xmlns:a16="http://schemas.microsoft.com/office/drawing/2014/main" id="{38E58DF0-BD85-854C-872D-05CADF070C06}"/>
              </a:ext>
            </a:extLst>
          </p:cNvPr>
          <p:cNvSpPr/>
          <p:nvPr/>
        </p:nvSpPr>
        <p:spPr>
          <a:xfrm>
            <a:off x="6662993" y="4443895"/>
            <a:ext cx="1612060" cy="64873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Likelihood Computation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D5100E1-9171-D045-A937-AD15B3DB8BD0}"/>
              </a:ext>
            </a:extLst>
          </p:cNvPr>
          <p:cNvSpPr txBox="1"/>
          <p:nvPr/>
        </p:nvSpPr>
        <p:spPr>
          <a:xfrm>
            <a:off x="7558165" y="3068166"/>
            <a:ext cx="734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Model</a:t>
            </a:r>
            <a:endParaRPr kumimoji="1"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0DD48E01-CD2D-7A46-938F-FF09A58C0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1278" y="2547494"/>
            <a:ext cx="851157" cy="648090"/>
          </a:xfrm>
          <a:prstGeom prst="rect">
            <a:avLst/>
          </a:prstGeom>
        </p:spPr>
      </p:pic>
      <p:sp>
        <p:nvSpPr>
          <p:cNvPr id="18" name="多文档 17">
            <a:extLst>
              <a:ext uri="{FF2B5EF4-FFF2-40B4-BE49-F238E27FC236}">
                <a16:creationId xmlns:a16="http://schemas.microsoft.com/office/drawing/2014/main" id="{E3BD5B10-563F-3A47-B104-8890516D89F4}"/>
              </a:ext>
            </a:extLst>
          </p:cNvPr>
          <p:cNvSpPr/>
          <p:nvPr/>
        </p:nvSpPr>
        <p:spPr>
          <a:xfrm>
            <a:off x="2198985" y="2710125"/>
            <a:ext cx="766298" cy="624509"/>
          </a:xfrm>
          <a:prstGeom prst="flowChartMultidocumen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074A7C6-7813-1645-94A9-776E7CAB9221}"/>
              </a:ext>
            </a:extLst>
          </p:cNvPr>
          <p:cNvSpPr txBox="1"/>
          <p:nvPr/>
        </p:nvSpPr>
        <p:spPr>
          <a:xfrm>
            <a:off x="2200180" y="2881838"/>
            <a:ext cx="8419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Traces</a:t>
            </a:r>
            <a:endParaRPr kumimoji="1"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6E6ECE2F-DE64-1342-8DA0-2D1308558614}"/>
              </a:ext>
            </a:extLst>
          </p:cNvPr>
          <p:cNvGrpSpPr/>
          <p:nvPr/>
        </p:nvGrpSpPr>
        <p:grpSpPr>
          <a:xfrm>
            <a:off x="2817230" y="4399469"/>
            <a:ext cx="1068312" cy="542939"/>
            <a:chOff x="1545942" y="3897095"/>
            <a:chExt cx="1068312" cy="542939"/>
          </a:xfrm>
        </p:grpSpPr>
        <p:sp>
          <p:nvSpPr>
            <p:cNvPr id="21" name="文档 20">
              <a:extLst>
                <a:ext uri="{FF2B5EF4-FFF2-40B4-BE49-F238E27FC236}">
                  <a16:creationId xmlns:a16="http://schemas.microsoft.com/office/drawing/2014/main" id="{20B879CF-ADFA-1242-B22A-44C26A0B2B7B}"/>
                </a:ext>
              </a:extLst>
            </p:cNvPr>
            <p:cNvSpPr/>
            <p:nvPr/>
          </p:nvSpPr>
          <p:spPr>
            <a:xfrm>
              <a:off x="1567797" y="3897095"/>
              <a:ext cx="1046457" cy="542939"/>
            </a:xfrm>
            <a:prstGeom prst="flowChartDocumen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839B91A5-426C-0840-AAD8-F1AD51EC2D35}"/>
                </a:ext>
              </a:extLst>
            </p:cNvPr>
            <p:cNvSpPr txBox="1"/>
            <p:nvPr/>
          </p:nvSpPr>
          <p:spPr>
            <a:xfrm>
              <a:off x="1545942" y="3973784"/>
              <a:ext cx="10683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New Trace</a:t>
              </a:r>
              <a:endParaRPr kumimoji="1" lang="zh-CN" alt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3" name="圆角矩形 22">
            <a:extLst>
              <a:ext uri="{FF2B5EF4-FFF2-40B4-BE49-F238E27FC236}">
                <a16:creationId xmlns:a16="http://schemas.microsoft.com/office/drawing/2014/main" id="{1A7BA463-C6AB-2D44-A728-25BC9225E9C4}"/>
              </a:ext>
            </a:extLst>
          </p:cNvPr>
          <p:cNvSpPr/>
          <p:nvPr/>
        </p:nvSpPr>
        <p:spPr>
          <a:xfrm>
            <a:off x="8806057" y="4216646"/>
            <a:ext cx="1453114" cy="85757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Root Cause Localization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直线箭头连接符 23">
            <a:extLst>
              <a:ext uri="{FF2B5EF4-FFF2-40B4-BE49-F238E27FC236}">
                <a16:creationId xmlns:a16="http://schemas.microsoft.com/office/drawing/2014/main" id="{94E3F2B4-1685-FF4B-BF26-399540DF22D5}"/>
              </a:ext>
            </a:extLst>
          </p:cNvPr>
          <p:cNvCxnSpPr>
            <a:cxnSpLocks/>
            <a:stCxn id="29" idx="3"/>
            <a:endCxn id="13" idx="1"/>
          </p:cNvCxnSpPr>
          <p:nvPr/>
        </p:nvCxnSpPr>
        <p:spPr>
          <a:xfrm>
            <a:off x="6219896" y="4645522"/>
            <a:ext cx="237733" cy="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弧 24">
            <a:extLst>
              <a:ext uri="{FF2B5EF4-FFF2-40B4-BE49-F238E27FC236}">
                <a16:creationId xmlns:a16="http://schemas.microsoft.com/office/drawing/2014/main" id="{1A9602E9-F0AC-7949-AB76-2B15C0E946AA}"/>
              </a:ext>
            </a:extLst>
          </p:cNvPr>
          <p:cNvSpPr/>
          <p:nvPr/>
        </p:nvSpPr>
        <p:spPr>
          <a:xfrm rot="11356077">
            <a:off x="8307174" y="2517461"/>
            <a:ext cx="546634" cy="575852"/>
          </a:xfrm>
          <a:prstGeom prst="arc">
            <a:avLst>
              <a:gd name="adj1" fmla="val 5639714"/>
              <a:gd name="adj2" fmla="val 15168577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786A9E5E-722A-1240-A6A6-87CD94AE3F9C}"/>
              </a:ext>
            </a:extLst>
          </p:cNvPr>
          <p:cNvSpPr txBox="1"/>
          <p:nvPr/>
        </p:nvSpPr>
        <p:spPr>
          <a:xfrm>
            <a:off x="8779023" y="2528696"/>
            <a:ext cx="1366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i="1" dirty="0">
                <a:latin typeface="Calibri" panose="020F0502020204030204" pitchFamily="34" charset="0"/>
                <a:cs typeface="Calibri" panose="020F0502020204030204" pitchFamily="34" charset="0"/>
              </a:rPr>
              <a:t>Periodically Retrain </a:t>
            </a:r>
            <a:endParaRPr kumimoji="1" lang="zh-CN" altLang="en-US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7ACD807D-C336-6641-8BCC-7F87DAE50455}"/>
              </a:ext>
            </a:extLst>
          </p:cNvPr>
          <p:cNvSpPr/>
          <p:nvPr/>
        </p:nvSpPr>
        <p:spPr>
          <a:xfrm>
            <a:off x="1963310" y="2161052"/>
            <a:ext cx="6647290" cy="1296467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18330A93-A1C3-3242-9C77-FA0ECB26B3D6}"/>
              </a:ext>
            </a:extLst>
          </p:cNvPr>
          <p:cNvSpPr/>
          <p:nvPr/>
        </p:nvSpPr>
        <p:spPr>
          <a:xfrm>
            <a:off x="1963310" y="3654245"/>
            <a:ext cx="6647290" cy="1652367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9" name="圆角矩形 28">
            <a:extLst>
              <a:ext uri="{FF2B5EF4-FFF2-40B4-BE49-F238E27FC236}">
                <a16:creationId xmlns:a16="http://schemas.microsoft.com/office/drawing/2014/main" id="{AD6E2C61-FEFC-D440-A0B6-33B261A030EC}"/>
              </a:ext>
            </a:extLst>
          </p:cNvPr>
          <p:cNvSpPr/>
          <p:nvPr/>
        </p:nvSpPr>
        <p:spPr>
          <a:xfrm>
            <a:off x="4445090" y="4081228"/>
            <a:ext cx="1774806" cy="112858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 sz="1600" dirty="0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0EB8B984-8BD1-C546-897B-87C690920E6E}"/>
              </a:ext>
            </a:extLst>
          </p:cNvPr>
          <p:cNvSpPr/>
          <p:nvPr/>
        </p:nvSpPr>
        <p:spPr>
          <a:xfrm>
            <a:off x="4445090" y="4074563"/>
            <a:ext cx="1762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Unseen Call</a:t>
            </a:r>
            <a:r>
              <a:rPr kumimoji="1" lang="zh-Hans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Path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圆角矩形 30">
            <a:extLst>
              <a:ext uri="{FF2B5EF4-FFF2-40B4-BE49-F238E27FC236}">
                <a16:creationId xmlns:a16="http://schemas.microsoft.com/office/drawing/2014/main" id="{909B686E-8B85-FB45-85CB-58674ABABEB0}"/>
              </a:ext>
            </a:extLst>
          </p:cNvPr>
          <p:cNvSpPr/>
          <p:nvPr/>
        </p:nvSpPr>
        <p:spPr>
          <a:xfrm>
            <a:off x="4706886" y="4443895"/>
            <a:ext cx="1188843" cy="64873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Whitelist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2" name="肘形连接符 31">
            <a:extLst>
              <a:ext uri="{FF2B5EF4-FFF2-40B4-BE49-F238E27FC236}">
                <a16:creationId xmlns:a16="http://schemas.microsoft.com/office/drawing/2014/main" id="{51AE27DA-2793-4A46-B2E1-02A601BF015F}"/>
              </a:ext>
            </a:extLst>
          </p:cNvPr>
          <p:cNvCxnSpPr>
            <a:cxnSpLocks/>
            <a:stCxn id="22" idx="3"/>
          </p:cNvCxnSpPr>
          <p:nvPr/>
        </p:nvCxnSpPr>
        <p:spPr>
          <a:xfrm flipV="1">
            <a:off x="3885542" y="3302975"/>
            <a:ext cx="193661" cy="1342460"/>
          </a:xfrm>
          <a:prstGeom prst="bentConnector2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肘形连接符 32">
            <a:extLst>
              <a:ext uri="{FF2B5EF4-FFF2-40B4-BE49-F238E27FC236}">
                <a16:creationId xmlns:a16="http://schemas.microsoft.com/office/drawing/2014/main" id="{1A67302C-9248-6947-98D0-C373B6F30089}"/>
              </a:ext>
            </a:extLst>
          </p:cNvPr>
          <p:cNvCxnSpPr>
            <a:cxnSpLocks/>
            <a:endCxn id="29" idx="1"/>
          </p:cNvCxnSpPr>
          <p:nvPr/>
        </p:nvCxnSpPr>
        <p:spPr>
          <a:xfrm rot="16200000" flipH="1">
            <a:off x="3667014" y="3867445"/>
            <a:ext cx="1342547" cy="213606"/>
          </a:xfrm>
          <a:prstGeom prst="bentConnector2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直线箭头连接符 33">
            <a:extLst>
              <a:ext uri="{FF2B5EF4-FFF2-40B4-BE49-F238E27FC236}">
                <a16:creationId xmlns:a16="http://schemas.microsoft.com/office/drawing/2014/main" id="{058CC78D-562C-2D4F-A421-D70FC353CA94}"/>
              </a:ext>
            </a:extLst>
          </p:cNvPr>
          <p:cNvCxnSpPr>
            <a:cxnSpLocks/>
            <a:stCxn id="13" idx="3"/>
            <a:endCxn id="23" idx="1"/>
          </p:cNvCxnSpPr>
          <p:nvPr/>
        </p:nvCxnSpPr>
        <p:spPr>
          <a:xfrm flipV="1">
            <a:off x="8458200" y="4645435"/>
            <a:ext cx="347857" cy="87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直线箭头连接符 34">
            <a:extLst>
              <a:ext uri="{FF2B5EF4-FFF2-40B4-BE49-F238E27FC236}">
                <a16:creationId xmlns:a16="http://schemas.microsoft.com/office/drawing/2014/main" id="{3EB3215B-3C41-3040-A00E-F13D38361809}"/>
              </a:ext>
            </a:extLst>
          </p:cNvPr>
          <p:cNvCxnSpPr>
            <a:cxnSpLocks/>
          </p:cNvCxnSpPr>
          <p:nvPr/>
        </p:nvCxnSpPr>
        <p:spPr>
          <a:xfrm>
            <a:off x="7872289" y="3302974"/>
            <a:ext cx="0" cy="743446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335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9D6CD-B976-DA4A-B164-30E4D1CDE738}" type="slidenum">
              <a:rPr kumimoji="1" lang="zh-CN" altLang="en-US" smtClean="0"/>
              <a:t>3</a:t>
            </a:fld>
            <a:endParaRPr kumimoji="1"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1415845" y="2153265"/>
            <a:ext cx="1268361" cy="1238864"/>
          </a:xfrm>
          <a:prstGeom prst="ellipse">
            <a:avLst/>
          </a:prstGeom>
          <a:solidFill>
            <a:schemeClr val="accent2">
              <a:alpha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3792793" y="2153265"/>
            <a:ext cx="1268361" cy="1238864"/>
          </a:xfrm>
          <a:prstGeom prst="ellipse">
            <a:avLst/>
          </a:prstGeom>
          <a:solidFill>
            <a:srgbClr val="9E98D5">
              <a:alpha val="15000"/>
            </a:srgb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6286500" y="2153265"/>
            <a:ext cx="1268361" cy="1238864"/>
          </a:xfrm>
          <a:prstGeom prst="ellipse">
            <a:avLst/>
          </a:prstGeom>
          <a:solidFill>
            <a:srgbClr val="9E98D5">
              <a:alpha val="15000"/>
            </a:srgb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035163" y="3991030"/>
            <a:ext cx="2029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Background</a:t>
            </a:r>
            <a:endParaRPr kumimoji="1" lang="zh-CN" altLang="en-US" sz="2800" dirty="0"/>
          </a:p>
        </p:txBody>
      </p:sp>
      <p:sp>
        <p:nvSpPr>
          <p:cNvPr id="9" name="文本框 8"/>
          <p:cNvSpPr txBox="1"/>
          <p:nvPr/>
        </p:nvSpPr>
        <p:spPr>
          <a:xfrm>
            <a:off x="3792793" y="3991030"/>
            <a:ext cx="12458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/>
              <a:t>Design</a:t>
            </a:r>
            <a:endParaRPr kumimoji="1" lang="zh-CN" altLang="en-US" sz="2800" dirty="0"/>
          </a:p>
        </p:txBody>
      </p:sp>
      <p:sp>
        <p:nvSpPr>
          <p:cNvPr id="10" name="文本框 9"/>
          <p:cNvSpPr txBox="1"/>
          <p:nvPr/>
        </p:nvSpPr>
        <p:spPr>
          <a:xfrm>
            <a:off x="6038066" y="3991030"/>
            <a:ext cx="1765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Evaluation</a:t>
            </a:r>
            <a:endParaRPr kumimoji="1" lang="zh-CN" altLang="en-US" sz="2800" dirty="0"/>
          </a:p>
        </p:txBody>
      </p:sp>
      <p:sp>
        <p:nvSpPr>
          <p:cNvPr id="13" name="Shape 2592"/>
          <p:cNvSpPr/>
          <p:nvPr/>
        </p:nvSpPr>
        <p:spPr>
          <a:xfrm>
            <a:off x="4136392" y="2493369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2012"/>
                </a:moveTo>
                <a:cubicBezTo>
                  <a:pt x="20614" y="12014"/>
                  <a:pt x="20611" y="12016"/>
                  <a:pt x="20607" y="12016"/>
                </a:cubicBezTo>
                <a:lnTo>
                  <a:pt x="19602" y="12268"/>
                </a:lnTo>
                <a:cubicBezTo>
                  <a:pt x="19256" y="12354"/>
                  <a:pt x="18984" y="12622"/>
                  <a:pt x="18892" y="12966"/>
                </a:cubicBezTo>
                <a:cubicBezTo>
                  <a:pt x="18703" y="13672"/>
                  <a:pt x="18421" y="14352"/>
                  <a:pt x="18053" y="14986"/>
                </a:cubicBezTo>
                <a:cubicBezTo>
                  <a:pt x="17873" y="15295"/>
                  <a:pt x="17876" y="15677"/>
                  <a:pt x="18060" y="15984"/>
                </a:cubicBezTo>
                <a:lnTo>
                  <a:pt x="18601" y="16885"/>
                </a:lnTo>
                <a:lnTo>
                  <a:pt x="16886" y="18600"/>
                </a:lnTo>
                <a:cubicBezTo>
                  <a:pt x="16882" y="18598"/>
                  <a:pt x="16878" y="18597"/>
                  <a:pt x="16875" y="18595"/>
                </a:cubicBezTo>
                <a:lnTo>
                  <a:pt x="15978" y="18057"/>
                </a:lnTo>
                <a:cubicBezTo>
                  <a:pt x="15822" y="17964"/>
                  <a:pt x="15648" y="17917"/>
                  <a:pt x="15473" y="17917"/>
                </a:cubicBezTo>
                <a:cubicBezTo>
                  <a:pt x="15304" y="17917"/>
                  <a:pt x="15134" y="17961"/>
                  <a:pt x="14982" y="18049"/>
                </a:cubicBezTo>
                <a:cubicBezTo>
                  <a:pt x="14348" y="18415"/>
                  <a:pt x="13671" y="18696"/>
                  <a:pt x="12968" y="18884"/>
                </a:cubicBezTo>
                <a:cubicBezTo>
                  <a:pt x="12624" y="18976"/>
                  <a:pt x="12356" y="19248"/>
                  <a:pt x="12269" y="19594"/>
                </a:cubicBezTo>
                <a:lnTo>
                  <a:pt x="12016" y="20607"/>
                </a:lnTo>
                <a:cubicBezTo>
                  <a:pt x="12015" y="20611"/>
                  <a:pt x="12014" y="20614"/>
                  <a:pt x="12012" y="20619"/>
                </a:cubicBezTo>
                <a:lnTo>
                  <a:pt x="9587" y="20619"/>
                </a:lnTo>
                <a:lnTo>
                  <a:pt x="9331" y="19594"/>
                </a:lnTo>
                <a:cubicBezTo>
                  <a:pt x="9244" y="19248"/>
                  <a:pt x="8976" y="18976"/>
                  <a:pt x="8632" y="18884"/>
                </a:cubicBezTo>
                <a:cubicBezTo>
                  <a:pt x="7929" y="18696"/>
                  <a:pt x="7252" y="18415"/>
                  <a:pt x="6617" y="18049"/>
                </a:cubicBezTo>
                <a:cubicBezTo>
                  <a:pt x="6465" y="17961"/>
                  <a:pt x="6296" y="17917"/>
                  <a:pt x="6127" y="17917"/>
                </a:cubicBezTo>
                <a:cubicBezTo>
                  <a:pt x="5951" y="17917"/>
                  <a:pt x="5777" y="17964"/>
                  <a:pt x="5621" y="18057"/>
                </a:cubicBezTo>
                <a:lnTo>
                  <a:pt x="4725" y="18595"/>
                </a:lnTo>
                <a:cubicBezTo>
                  <a:pt x="4722" y="18597"/>
                  <a:pt x="4718" y="18598"/>
                  <a:pt x="4714" y="18600"/>
                </a:cubicBezTo>
                <a:lnTo>
                  <a:pt x="3000" y="16885"/>
                </a:lnTo>
                <a:lnTo>
                  <a:pt x="3540" y="15984"/>
                </a:lnTo>
                <a:cubicBezTo>
                  <a:pt x="3724" y="15677"/>
                  <a:pt x="3727" y="15295"/>
                  <a:pt x="3548" y="14986"/>
                </a:cubicBezTo>
                <a:cubicBezTo>
                  <a:pt x="3179" y="14351"/>
                  <a:pt x="2897" y="13672"/>
                  <a:pt x="2708" y="12966"/>
                </a:cubicBezTo>
                <a:cubicBezTo>
                  <a:pt x="2616" y="12622"/>
                  <a:pt x="2343" y="12354"/>
                  <a:pt x="1998" y="12268"/>
                </a:cubicBezTo>
                <a:lnTo>
                  <a:pt x="993" y="12016"/>
                </a:lnTo>
                <a:cubicBezTo>
                  <a:pt x="989" y="12016"/>
                  <a:pt x="986" y="12014"/>
                  <a:pt x="982" y="12012"/>
                </a:cubicBezTo>
                <a:lnTo>
                  <a:pt x="982" y="9587"/>
                </a:lnTo>
                <a:lnTo>
                  <a:pt x="1998" y="9333"/>
                </a:lnTo>
                <a:cubicBezTo>
                  <a:pt x="2343" y="9246"/>
                  <a:pt x="2616" y="8979"/>
                  <a:pt x="2708" y="8634"/>
                </a:cubicBezTo>
                <a:cubicBezTo>
                  <a:pt x="2897" y="7929"/>
                  <a:pt x="3179" y="7249"/>
                  <a:pt x="3548" y="6615"/>
                </a:cubicBezTo>
                <a:cubicBezTo>
                  <a:pt x="3727" y="6305"/>
                  <a:pt x="3724" y="5923"/>
                  <a:pt x="3540" y="5617"/>
                </a:cubicBezTo>
                <a:lnTo>
                  <a:pt x="3005" y="4725"/>
                </a:lnTo>
                <a:cubicBezTo>
                  <a:pt x="3004" y="4722"/>
                  <a:pt x="3002" y="4719"/>
                  <a:pt x="3000" y="4715"/>
                </a:cubicBezTo>
                <a:lnTo>
                  <a:pt x="4715" y="3000"/>
                </a:lnTo>
                <a:lnTo>
                  <a:pt x="5621" y="3543"/>
                </a:lnTo>
                <a:cubicBezTo>
                  <a:pt x="5777" y="3637"/>
                  <a:pt x="5951" y="3683"/>
                  <a:pt x="6127" y="3683"/>
                </a:cubicBezTo>
                <a:cubicBezTo>
                  <a:pt x="6296" y="3683"/>
                  <a:pt x="6465" y="3639"/>
                  <a:pt x="6618" y="3552"/>
                </a:cubicBezTo>
                <a:cubicBezTo>
                  <a:pt x="7251" y="3185"/>
                  <a:pt x="7929" y="2904"/>
                  <a:pt x="8632" y="2717"/>
                </a:cubicBezTo>
                <a:cubicBezTo>
                  <a:pt x="8976" y="2624"/>
                  <a:pt x="9244" y="2352"/>
                  <a:pt x="9331" y="2006"/>
                </a:cubicBezTo>
                <a:lnTo>
                  <a:pt x="9587" y="982"/>
                </a:lnTo>
                <a:lnTo>
                  <a:pt x="12012" y="982"/>
                </a:lnTo>
                <a:cubicBezTo>
                  <a:pt x="12014" y="986"/>
                  <a:pt x="12015" y="989"/>
                  <a:pt x="12016" y="993"/>
                </a:cubicBezTo>
                <a:lnTo>
                  <a:pt x="12269" y="2006"/>
                </a:lnTo>
                <a:cubicBezTo>
                  <a:pt x="12356" y="2352"/>
                  <a:pt x="12624" y="2624"/>
                  <a:pt x="12968" y="2717"/>
                </a:cubicBezTo>
                <a:cubicBezTo>
                  <a:pt x="13671" y="2904"/>
                  <a:pt x="14348" y="3185"/>
                  <a:pt x="14982" y="3552"/>
                </a:cubicBezTo>
                <a:cubicBezTo>
                  <a:pt x="15134" y="3639"/>
                  <a:pt x="15304" y="3683"/>
                  <a:pt x="15473" y="3683"/>
                </a:cubicBezTo>
                <a:cubicBezTo>
                  <a:pt x="15648" y="3683"/>
                  <a:pt x="15822" y="3637"/>
                  <a:pt x="15978" y="3543"/>
                </a:cubicBezTo>
                <a:lnTo>
                  <a:pt x="16884" y="3000"/>
                </a:lnTo>
                <a:lnTo>
                  <a:pt x="18600" y="4715"/>
                </a:lnTo>
                <a:cubicBezTo>
                  <a:pt x="18598" y="4719"/>
                  <a:pt x="18597" y="4722"/>
                  <a:pt x="18595" y="4725"/>
                </a:cubicBezTo>
                <a:lnTo>
                  <a:pt x="18060" y="5616"/>
                </a:lnTo>
                <a:cubicBezTo>
                  <a:pt x="17876" y="5923"/>
                  <a:pt x="17873" y="6305"/>
                  <a:pt x="18053" y="6615"/>
                </a:cubicBezTo>
                <a:cubicBezTo>
                  <a:pt x="18421" y="7249"/>
                  <a:pt x="18703" y="7928"/>
                  <a:pt x="18892" y="8634"/>
                </a:cubicBezTo>
                <a:cubicBezTo>
                  <a:pt x="18984" y="8979"/>
                  <a:pt x="19256" y="9246"/>
                  <a:pt x="19602" y="9333"/>
                </a:cubicBezTo>
                <a:lnTo>
                  <a:pt x="20618" y="9587"/>
                </a:lnTo>
                <a:cubicBezTo>
                  <a:pt x="20618" y="9587"/>
                  <a:pt x="20618" y="12012"/>
                  <a:pt x="20618" y="12012"/>
                </a:cubicBezTo>
                <a:close/>
                <a:moveTo>
                  <a:pt x="20880" y="8641"/>
                </a:moveTo>
                <a:lnTo>
                  <a:pt x="19841" y="8380"/>
                </a:lnTo>
                <a:cubicBezTo>
                  <a:pt x="19626" y="7580"/>
                  <a:pt x="19308" y="6822"/>
                  <a:pt x="18902" y="6122"/>
                </a:cubicBezTo>
                <a:lnTo>
                  <a:pt x="19455" y="5200"/>
                </a:lnTo>
                <a:cubicBezTo>
                  <a:pt x="19625" y="4871"/>
                  <a:pt x="19736" y="4463"/>
                  <a:pt x="19455" y="4182"/>
                </a:cubicBezTo>
                <a:lnTo>
                  <a:pt x="17419" y="2145"/>
                </a:lnTo>
                <a:cubicBezTo>
                  <a:pt x="17292" y="2019"/>
                  <a:pt x="17136" y="1968"/>
                  <a:pt x="16975" y="1968"/>
                </a:cubicBezTo>
                <a:cubicBezTo>
                  <a:pt x="16778" y="1968"/>
                  <a:pt x="16572" y="2043"/>
                  <a:pt x="16400" y="2145"/>
                </a:cubicBezTo>
                <a:lnTo>
                  <a:pt x="15473" y="2701"/>
                </a:lnTo>
                <a:cubicBezTo>
                  <a:pt x="14775" y="2298"/>
                  <a:pt x="14020" y="1982"/>
                  <a:pt x="13222" y="1768"/>
                </a:cubicBezTo>
                <a:lnTo>
                  <a:pt x="12960" y="720"/>
                </a:lnTo>
                <a:cubicBezTo>
                  <a:pt x="12848" y="367"/>
                  <a:pt x="12638" y="0"/>
                  <a:pt x="12240" y="0"/>
                </a:cubicBezTo>
                <a:lnTo>
                  <a:pt x="9360" y="0"/>
                </a:lnTo>
                <a:cubicBezTo>
                  <a:pt x="8962" y="0"/>
                  <a:pt x="8730" y="367"/>
                  <a:pt x="8640" y="720"/>
                </a:cubicBezTo>
                <a:lnTo>
                  <a:pt x="8378" y="1768"/>
                </a:lnTo>
                <a:cubicBezTo>
                  <a:pt x="7580" y="1982"/>
                  <a:pt x="6825" y="2298"/>
                  <a:pt x="6127" y="2701"/>
                </a:cubicBezTo>
                <a:lnTo>
                  <a:pt x="5200" y="2145"/>
                </a:lnTo>
                <a:cubicBezTo>
                  <a:pt x="5028" y="2043"/>
                  <a:pt x="4822" y="1968"/>
                  <a:pt x="4625" y="1968"/>
                </a:cubicBezTo>
                <a:cubicBezTo>
                  <a:pt x="4464" y="1968"/>
                  <a:pt x="4308" y="2019"/>
                  <a:pt x="4181" y="2145"/>
                </a:cubicBezTo>
                <a:lnTo>
                  <a:pt x="2145" y="4182"/>
                </a:lnTo>
                <a:cubicBezTo>
                  <a:pt x="1864" y="4463"/>
                  <a:pt x="1975" y="4871"/>
                  <a:pt x="2145" y="5200"/>
                </a:cubicBezTo>
                <a:lnTo>
                  <a:pt x="2698" y="6122"/>
                </a:lnTo>
                <a:cubicBezTo>
                  <a:pt x="2292" y="6822"/>
                  <a:pt x="1973" y="7580"/>
                  <a:pt x="1759" y="8380"/>
                </a:cubicBezTo>
                <a:lnTo>
                  <a:pt x="720" y="8641"/>
                </a:lnTo>
                <a:cubicBezTo>
                  <a:pt x="367" y="8730"/>
                  <a:pt x="0" y="8962"/>
                  <a:pt x="0" y="9361"/>
                </a:cubicBezTo>
                <a:lnTo>
                  <a:pt x="0" y="12240"/>
                </a:lnTo>
                <a:cubicBezTo>
                  <a:pt x="0" y="12638"/>
                  <a:pt x="367" y="12848"/>
                  <a:pt x="720" y="12960"/>
                </a:cubicBezTo>
                <a:lnTo>
                  <a:pt x="1759" y="13220"/>
                </a:lnTo>
                <a:cubicBezTo>
                  <a:pt x="1973" y="14021"/>
                  <a:pt x="2292" y="14778"/>
                  <a:pt x="2698" y="15479"/>
                </a:cubicBezTo>
                <a:lnTo>
                  <a:pt x="2145" y="16400"/>
                </a:lnTo>
                <a:cubicBezTo>
                  <a:pt x="1959" y="16713"/>
                  <a:pt x="1864" y="17137"/>
                  <a:pt x="2145" y="17419"/>
                </a:cubicBezTo>
                <a:lnTo>
                  <a:pt x="4181" y="19455"/>
                </a:lnTo>
                <a:cubicBezTo>
                  <a:pt x="4305" y="19579"/>
                  <a:pt x="4454" y="19627"/>
                  <a:pt x="4610" y="19627"/>
                </a:cubicBezTo>
                <a:cubicBezTo>
                  <a:pt x="4807" y="19627"/>
                  <a:pt x="5016" y="19550"/>
                  <a:pt x="5200" y="19455"/>
                </a:cubicBezTo>
                <a:lnTo>
                  <a:pt x="6127" y="18899"/>
                </a:lnTo>
                <a:cubicBezTo>
                  <a:pt x="6825" y="19302"/>
                  <a:pt x="7580" y="19619"/>
                  <a:pt x="8378" y="19832"/>
                </a:cubicBezTo>
                <a:lnTo>
                  <a:pt x="8640" y="20880"/>
                </a:lnTo>
                <a:cubicBezTo>
                  <a:pt x="8730" y="21233"/>
                  <a:pt x="8962" y="21600"/>
                  <a:pt x="9360" y="21600"/>
                </a:cubicBezTo>
                <a:lnTo>
                  <a:pt x="12240" y="21600"/>
                </a:lnTo>
                <a:cubicBezTo>
                  <a:pt x="12638" y="21600"/>
                  <a:pt x="12848" y="21233"/>
                  <a:pt x="12960" y="20880"/>
                </a:cubicBezTo>
                <a:lnTo>
                  <a:pt x="13222" y="19832"/>
                </a:lnTo>
                <a:cubicBezTo>
                  <a:pt x="14020" y="19619"/>
                  <a:pt x="14775" y="19302"/>
                  <a:pt x="15473" y="18899"/>
                </a:cubicBezTo>
                <a:lnTo>
                  <a:pt x="16400" y="19455"/>
                </a:lnTo>
                <a:cubicBezTo>
                  <a:pt x="16584" y="19550"/>
                  <a:pt x="16793" y="19627"/>
                  <a:pt x="16990" y="19627"/>
                </a:cubicBezTo>
                <a:cubicBezTo>
                  <a:pt x="17146" y="19627"/>
                  <a:pt x="17294" y="19579"/>
                  <a:pt x="17419" y="19455"/>
                </a:cubicBezTo>
                <a:lnTo>
                  <a:pt x="19455" y="17419"/>
                </a:lnTo>
                <a:cubicBezTo>
                  <a:pt x="19736" y="17137"/>
                  <a:pt x="19641" y="16713"/>
                  <a:pt x="19455" y="16400"/>
                </a:cubicBezTo>
                <a:lnTo>
                  <a:pt x="18902" y="15479"/>
                </a:lnTo>
                <a:cubicBezTo>
                  <a:pt x="19308" y="14778"/>
                  <a:pt x="19626" y="14021"/>
                  <a:pt x="19841" y="13220"/>
                </a:cubicBezTo>
                <a:lnTo>
                  <a:pt x="20880" y="12960"/>
                </a:lnTo>
                <a:cubicBezTo>
                  <a:pt x="21233" y="12848"/>
                  <a:pt x="21600" y="12638"/>
                  <a:pt x="21600" y="12240"/>
                </a:cubicBezTo>
                <a:lnTo>
                  <a:pt x="21600" y="9361"/>
                </a:lnTo>
                <a:cubicBezTo>
                  <a:pt x="21600" y="8962"/>
                  <a:pt x="21233" y="8730"/>
                  <a:pt x="20880" y="8641"/>
                </a:cubicBezTo>
                <a:moveTo>
                  <a:pt x="15709" y="10800"/>
                </a:moveTo>
                <a:cubicBezTo>
                  <a:pt x="15709" y="13346"/>
                  <a:pt x="13771" y="15438"/>
                  <a:pt x="11291" y="15685"/>
                </a:cubicBezTo>
                <a:lnTo>
                  <a:pt x="11291" y="12694"/>
                </a:lnTo>
                <a:cubicBezTo>
                  <a:pt x="12137" y="12476"/>
                  <a:pt x="12764" y="11714"/>
                  <a:pt x="12764" y="10800"/>
                </a:cubicBezTo>
                <a:cubicBezTo>
                  <a:pt x="12764" y="10630"/>
                  <a:pt x="12735" y="10468"/>
                  <a:pt x="12694" y="10310"/>
                </a:cubicBezTo>
                <a:lnTo>
                  <a:pt x="15308" y="8857"/>
                </a:lnTo>
                <a:cubicBezTo>
                  <a:pt x="15565" y="9453"/>
                  <a:pt x="15709" y="10110"/>
                  <a:pt x="15709" y="10800"/>
                </a:cubicBezTo>
                <a:moveTo>
                  <a:pt x="9818" y="10800"/>
                </a:moveTo>
                <a:cubicBezTo>
                  <a:pt x="9818" y="10258"/>
                  <a:pt x="10258" y="9818"/>
                  <a:pt x="10800" y="9818"/>
                </a:cubicBezTo>
                <a:cubicBezTo>
                  <a:pt x="11342" y="9818"/>
                  <a:pt x="11782" y="10258"/>
                  <a:pt x="11782" y="10800"/>
                </a:cubicBezTo>
                <a:cubicBezTo>
                  <a:pt x="11782" y="11342"/>
                  <a:pt x="11342" y="11782"/>
                  <a:pt x="10800" y="11782"/>
                </a:cubicBezTo>
                <a:cubicBezTo>
                  <a:pt x="10258" y="11782"/>
                  <a:pt x="9818" y="11342"/>
                  <a:pt x="9818" y="10800"/>
                </a:cubicBezTo>
                <a:moveTo>
                  <a:pt x="10309" y="15685"/>
                </a:moveTo>
                <a:cubicBezTo>
                  <a:pt x="7829" y="15438"/>
                  <a:pt x="5891" y="13346"/>
                  <a:pt x="5891" y="10800"/>
                </a:cubicBezTo>
                <a:cubicBezTo>
                  <a:pt x="5891" y="10110"/>
                  <a:pt x="6035" y="9453"/>
                  <a:pt x="6292" y="8857"/>
                </a:cubicBezTo>
                <a:lnTo>
                  <a:pt x="8906" y="10310"/>
                </a:lnTo>
                <a:cubicBezTo>
                  <a:pt x="8865" y="10468"/>
                  <a:pt x="8836" y="10630"/>
                  <a:pt x="8836" y="10800"/>
                </a:cubicBezTo>
                <a:cubicBezTo>
                  <a:pt x="8836" y="11714"/>
                  <a:pt x="9463" y="12476"/>
                  <a:pt x="10309" y="12694"/>
                </a:cubicBezTo>
                <a:cubicBezTo>
                  <a:pt x="10309" y="12694"/>
                  <a:pt x="10309" y="15685"/>
                  <a:pt x="10309" y="15685"/>
                </a:cubicBezTo>
                <a:close/>
                <a:moveTo>
                  <a:pt x="10800" y="5891"/>
                </a:moveTo>
                <a:cubicBezTo>
                  <a:pt x="12470" y="5891"/>
                  <a:pt x="13942" y="6727"/>
                  <a:pt x="14829" y="8000"/>
                </a:cubicBezTo>
                <a:lnTo>
                  <a:pt x="12220" y="9450"/>
                </a:lnTo>
                <a:cubicBezTo>
                  <a:pt x="11862" y="9074"/>
                  <a:pt x="11360" y="8836"/>
                  <a:pt x="10800" y="8836"/>
                </a:cubicBezTo>
                <a:cubicBezTo>
                  <a:pt x="10240" y="8836"/>
                  <a:pt x="9738" y="9074"/>
                  <a:pt x="9380" y="9450"/>
                </a:cubicBezTo>
                <a:lnTo>
                  <a:pt x="6771" y="8000"/>
                </a:lnTo>
                <a:cubicBezTo>
                  <a:pt x="7658" y="6727"/>
                  <a:pt x="9130" y="5891"/>
                  <a:pt x="10800" y="5891"/>
                </a:cubicBezTo>
                <a:moveTo>
                  <a:pt x="10800" y="4909"/>
                </a:moveTo>
                <a:cubicBezTo>
                  <a:pt x="7547" y="4909"/>
                  <a:pt x="4909" y="7547"/>
                  <a:pt x="4909" y="10800"/>
                </a:cubicBezTo>
                <a:cubicBezTo>
                  <a:pt x="4909" y="14054"/>
                  <a:pt x="7547" y="16691"/>
                  <a:pt x="10800" y="16691"/>
                </a:cubicBezTo>
                <a:cubicBezTo>
                  <a:pt x="14053" y="16691"/>
                  <a:pt x="16691" y="14054"/>
                  <a:pt x="16691" y="10800"/>
                </a:cubicBezTo>
                <a:cubicBezTo>
                  <a:pt x="16691" y="7547"/>
                  <a:pt x="14053" y="4909"/>
                  <a:pt x="10800" y="4909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>
              <a:latin typeface="Source Sans Pro Regular" charset="0"/>
              <a:ea typeface="Source Sans Pro Regular" charset="0"/>
              <a:cs typeface="Source Sans Pro Regular" charset="0"/>
            </a:endParaRPr>
          </a:p>
        </p:txBody>
      </p:sp>
      <p:sp>
        <p:nvSpPr>
          <p:cNvPr id="17" name="Shape 2575"/>
          <p:cNvSpPr/>
          <p:nvPr/>
        </p:nvSpPr>
        <p:spPr>
          <a:xfrm>
            <a:off x="6663823" y="2493368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09" y="14727"/>
                </a:moveTo>
                <a:lnTo>
                  <a:pt x="18655" y="14727"/>
                </a:lnTo>
                <a:lnTo>
                  <a:pt x="18655" y="12273"/>
                </a:lnTo>
                <a:cubicBezTo>
                  <a:pt x="18655" y="12002"/>
                  <a:pt x="18434" y="11782"/>
                  <a:pt x="18164" y="11782"/>
                </a:cubicBezTo>
                <a:cubicBezTo>
                  <a:pt x="17893" y="11782"/>
                  <a:pt x="17673" y="12002"/>
                  <a:pt x="17673" y="12273"/>
                </a:cubicBezTo>
                <a:lnTo>
                  <a:pt x="17673" y="14727"/>
                </a:lnTo>
                <a:lnTo>
                  <a:pt x="15218" y="14727"/>
                </a:lnTo>
                <a:cubicBezTo>
                  <a:pt x="14947" y="14727"/>
                  <a:pt x="14727" y="14947"/>
                  <a:pt x="14727" y="15218"/>
                </a:cubicBezTo>
                <a:cubicBezTo>
                  <a:pt x="14727" y="15490"/>
                  <a:pt x="14947" y="15709"/>
                  <a:pt x="15218" y="15709"/>
                </a:cubicBezTo>
                <a:lnTo>
                  <a:pt x="17673" y="15709"/>
                </a:lnTo>
                <a:lnTo>
                  <a:pt x="17673" y="18164"/>
                </a:lnTo>
                <a:cubicBezTo>
                  <a:pt x="17673" y="18435"/>
                  <a:pt x="17893" y="18655"/>
                  <a:pt x="18164" y="18655"/>
                </a:cubicBezTo>
                <a:cubicBezTo>
                  <a:pt x="18434" y="18655"/>
                  <a:pt x="18655" y="18435"/>
                  <a:pt x="18655" y="18164"/>
                </a:cubicBezTo>
                <a:lnTo>
                  <a:pt x="18655" y="15709"/>
                </a:lnTo>
                <a:lnTo>
                  <a:pt x="21109" y="15709"/>
                </a:lnTo>
                <a:cubicBezTo>
                  <a:pt x="21380" y="15709"/>
                  <a:pt x="21600" y="15490"/>
                  <a:pt x="21600" y="15218"/>
                </a:cubicBezTo>
                <a:cubicBezTo>
                  <a:pt x="21600" y="14947"/>
                  <a:pt x="21380" y="14727"/>
                  <a:pt x="21109" y="14727"/>
                </a:cubicBezTo>
                <a:moveTo>
                  <a:pt x="14823" y="8659"/>
                </a:moveTo>
                <a:cubicBezTo>
                  <a:pt x="12845" y="10260"/>
                  <a:pt x="10800" y="11916"/>
                  <a:pt x="10800" y="14727"/>
                </a:cubicBezTo>
                <a:cubicBezTo>
                  <a:pt x="10800" y="17561"/>
                  <a:pt x="10800" y="19270"/>
                  <a:pt x="10584" y="20135"/>
                </a:cubicBezTo>
                <a:cubicBezTo>
                  <a:pt x="10474" y="20573"/>
                  <a:pt x="10463" y="20618"/>
                  <a:pt x="9818" y="20618"/>
                </a:cubicBezTo>
                <a:cubicBezTo>
                  <a:pt x="9173" y="20618"/>
                  <a:pt x="9162" y="20573"/>
                  <a:pt x="9052" y="20135"/>
                </a:cubicBezTo>
                <a:cubicBezTo>
                  <a:pt x="8926" y="19627"/>
                  <a:pt x="8874" y="18820"/>
                  <a:pt x="8853" y="17673"/>
                </a:cubicBezTo>
                <a:lnTo>
                  <a:pt x="9327" y="17673"/>
                </a:lnTo>
                <a:cubicBezTo>
                  <a:pt x="9598" y="17673"/>
                  <a:pt x="9818" y="17453"/>
                  <a:pt x="9818" y="17182"/>
                </a:cubicBezTo>
                <a:cubicBezTo>
                  <a:pt x="9818" y="16910"/>
                  <a:pt x="9598" y="16691"/>
                  <a:pt x="9327" y="16691"/>
                </a:cubicBezTo>
                <a:lnTo>
                  <a:pt x="8840" y="16691"/>
                </a:lnTo>
                <a:cubicBezTo>
                  <a:pt x="8838" y="16381"/>
                  <a:pt x="8837" y="16059"/>
                  <a:pt x="8837" y="15709"/>
                </a:cubicBezTo>
                <a:lnTo>
                  <a:pt x="9327" y="15709"/>
                </a:lnTo>
                <a:cubicBezTo>
                  <a:pt x="9598" y="15709"/>
                  <a:pt x="9818" y="15490"/>
                  <a:pt x="9818" y="15218"/>
                </a:cubicBezTo>
                <a:cubicBezTo>
                  <a:pt x="9818" y="14947"/>
                  <a:pt x="9598" y="14727"/>
                  <a:pt x="9327" y="14727"/>
                </a:cubicBezTo>
                <a:lnTo>
                  <a:pt x="8836" y="14727"/>
                </a:lnTo>
                <a:cubicBezTo>
                  <a:pt x="8836" y="11916"/>
                  <a:pt x="6791" y="10260"/>
                  <a:pt x="4813" y="8659"/>
                </a:cubicBezTo>
                <a:cubicBezTo>
                  <a:pt x="3221" y="7370"/>
                  <a:pt x="1702" y="6139"/>
                  <a:pt x="1176" y="4344"/>
                </a:cubicBezTo>
                <a:cubicBezTo>
                  <a:pt x="2835" y="5266"/>
                  <a:pt x="6083" y="5891"/>
                  <a:pt x="9818" y="5891"/>
                </a:cubicBezTo>
                <a:cubicBezTo>
                  <a:pt x="13550" y="5891"/>
                  <a:pt x="16795" y="5266"/>
                  <a:pt x="18456" y="4347"/>
                </a:cubicBezTo>
                <a:cubicBezTo>
                  <a:pt x="17928" y="6143"/>
                  <a:pt x="16412" y="7373"/>
                  <a:pt x="14823" y="8659"/>
                </a:cubicBezTo>
                <a:moveTo>
                  <a:pt x="982" y="2945"/>
                </a:moveTo>
                <a:cubicBezTo>
                  <a:pt x="982" y="1861"/>
                  <a:pt x="4938" y="982"/>
                  <a:pt x="9818" y="982"/>
                </a:cubicBezTo>
                <a:cubicBezTo>
                  <a:pt x="14698" y="982"/>
                  <a:pt x="18655" y="1861"/>
                  <a:pt x="18655" y="2945"/>
                </a:cubicBezTo>
                <a:cubicBezTo>
                  <a:pt x="18655" y="4031"/>
                  <a:pt x="14698" y="4909"/>
                  <a:pt x="9818" y="4909"/>
                </a:cubicBezTo>
                <a:cubicBezTo>
                  <a:pt x="4938" y="4909"/>
                  <a:pt x="982" y="4031"/>
                  <a:pt x="982" y="2945"/>
                </a:cubicBezTo>
                <a:moveTo>
                  <a:pt x="19636" y="2945"/>
                </a:moveTo>
                <a:cubicBezTo>
                  <a:pt x="19636" y="1319"/>
                  <a:pt x="15241" y="0"/>
                  <a:pt x="9818" y="0"/>
                </a:cubicBezTo>
                <a:cubicBezTo>
                  <a:pt x="4396" y="0"/>
                  <a:pt x="0" y="1319"/>
                  <a:pt x="0" y="2945"/>
                </a:cubicBezTo>
                <a:cubicBezTo>
                  <a:pt x="0" y="8836"/>
                  <a:pt x="7855" y="9818"/>
                  <a:pt x="7855" y="14727"/>
                </a:cubicBezTo>
                <a:cubicBezTo>
                  <a:pt x="7855" y="14900"/>
                  <a:pt x="7855" y="15053"/>
                  <a:pt x="7855" y="15217"/>
                </a:cubicBezTo>
                <a:cubicBezTo>
                  <a:pt x="7855" y="15217"/>
                  <a:pt x="7855" y="15218"/>
                  <a:pt x="7855" y="15218"/>
                </a:cubicBezTo>
                <a:cubicBezTo>
                  <a:pt x="7855" y="15219"/>
                  <a:pt x="7855" y="15219"/>
                  <a:pt x="7855" y="15219"/>
                </a:cubicBezTo>
                <a:cubicBezTo>
                  <a:pt x="7855" y="15938"/>
                  <a:pt x="7856" y="16572"/>
                  <a:pt x="7863" y="17142"/>
                </a:cubicBezTo>
                <a:cubicBezTo>
                  <a:pt x="7861" y="17155"/>
                  <a:pt x="7855" y="17168"/>
                  <a:pt x="7855" y="17182"/>
                </a:cubicBezTo>
                <a:cubicBezTo>
                  <a:pt x="7855" y="17199"/>
                  <a:pt x="7862" y="17212"/>
                  <a:pt x="7864" y="17229"/>
                </a:cubicBezTo>
                <a:cubicBezTo>
                  <a:pt x="7908" y="20896"/>
                  <a:pt x="8177" y="21600"/>
                  <a:pt x="9818" y="21600"/>
                </a:cubicBezTo>
                <a:cubicBezTo>
                  <a:pt x="11782" y="21600"/>
                  <a:pt x="11782" y="20618"/>
                  <a:pt x="11782" y="14727"/>
                </a:cubicBezTo>
                <a:cubicBezTo>
                  <a:pt x="11782" y="9818"/>
                  <a:pt x="19636" y="8836"/>
                  <a:pt x="19636" y="2945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>
              <a:latin typeface="Source Sans Pro Regular" charset="0"/>
              <a:ea typeface="Source Sans Pro Regular" charset="0"/>
              <a:cs typeface="Source Sans Pro Regular" charset="0"/>
            </a:endParaRPr>
          </a:p>
        </p:txBody>
      </p:sp>
      <p:sp>
        <p:nvSpPr>
          <p:cNvPr id="20" name="Shape 2537"/>
          <p:cNvSpPr/>
          <p:nvPr/>
        </p:nvSpPr>
        <p:spPr>
          <a:xfrm>
            <a:off x="1821483" y="2493368"/>
            <a:ext cx="457082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400" y="13745"/>
                </a:moveTo>
                <a:lnTo>
                  <a:pt x="3600" y="13745"/>
                </a:lnTo>
                <a:cubicBezTo>
                  <a:pt x="3269" y="13745"/>
                  <a:pt x="3000" y="13966"/>
                  <a:pt x="3000" y="14236"/>
                </a:cubicBezTo>
                <a:cubicBezTo>
                  <a:pt x="3000" y="14508"/>
                  <a:pt x="3269" y="14727"/>
                  <a:pt x="3600" y="14727"/>
                </a:cubicBezTo>
                <a:lnTo>
                  <a:pt x="14400" y="14727"/>
                </a:lnTo>
                <a:cubicBezTo>
                  <a:pt x="14731" y="14727"/>
                  <a:pt x="15000" y="14508"/>
                  <a:pt x="15000" y="14236"/>
                </a:cubicBezTo>
                <a:cubicBezTo>
                  <a:pt x="15000" y="13966"/>
                  <a:pt x="14731" y="13745"/>
                  <a:pt x="14400" y="13745"/>
                </a:cubicBezTo>
                <a:moveTo>
                  <a:pt x="3000" y="11291"/>
                </a:moveTo>
                <a:cubicBezTo>
                  <a:pt x="3000" y="11562"/>
                  <a:pt x="3269" y="11782"/>
                  <a:pt x="3600" y="11782"/>
                </a:cubicBezTo>
                <a:lnTo>
                  <a:pt x="18000" y="11782"/>
                </a:lnTo>
                <a:cubicBezTo>
                  <a:pt x="18331" y="11782"/>
                  <a:pt x="18600" y="11562"/>
                  <a:pt x="18600" y="11291"/>
                </a:cubicBezTo>
                <a:cubicBezTo>
                  <a:pt x="18600" y="11020"/>
                  <a:pt x="18331" y="10800"/>
                  <a:pt x="18000" y="10800"/>
                </a:cubicBezTo>
                <a:lnTo>
                  <a:pt x="3600" y="10800"/>
                </a:lnTo>
                <a:cubicBezTo>
                  <a:pt x="3269" y="10800"/>
                  <a:pt x="3000" y="11020"/>
                  <a:pt x="3000" y="11291"/>
                </a:cubicBezTo>
                <a:moveTo>
                  <a:pt x="20400" y="20618"/>
                </a:moveTo>
                <a:lnTo>
                  <a:pt x="6600" y="20618"/>
                </a:lnTo>
                <a:lnTo>
                  <a:pt x="1200" y="16200"/>
                </a:lnTo>
                <a:lnTo>
                  <a:pt x="1200" y="2945"/>
                </a:lnTo>
                <a:lnTo>
                  <a:pt x="4200" y="2945"/>
                </a:lnTo>
                <a:lnTo>
                  <a:pt x="4200" y="4418"/>
                </a:lnTo>
                <a:cubicBezTo>
                  <a:pt x="4200" y="4690"/>
                  <a:pt x="4469" y="4909"/>
                  <a:pt x="4800" y="4909"/>
                </a:cubicBezTo>
                <a:cubicBezTo>
                  <a:pt x="5131" y="4909"/>
                  <a:pt x="5400" y="4690"/>
                  <a:pt x="5400" y="4418"/>
                </a:cubicBezTo>
                <a:lnTo>
                  <a:pt x="5400" y="2945"/>
                </a:lnTo>
                <a:lnTo>
                  <a:pt x="6600" y="2945"/>
                </a:lnTo>
                <a:lnTo>
                  <a:pt x="6600" y="4418"/>
                </a:lnTo>
                <a:cubicBezTo>
                  <a:pt x="6600" y="4690"/>
                  <a:pt x="6869" y="4909"/>
                  <a:pt x="7200" y="4909"/>
                </a:cubicBezTo>
                <a:cubicBezTo>
                  <a:pt x="7531" y="4909"/>
                  <a:pt x="7800" y="4690"/>
                  <a:pt x="7800" y="4418"/>
                </a:cubicBezTo>
                <a:lnTo>
                  <a:pt x="7800" y="2945"/>
                </a:lnTo>
                <a:lnTo>
                  <a:pt x="9000" y="2945"/>
                </a:lnTo>
                <a:lnTo>
                  <a:pt x="9000" y="4418"/>
                </a:lnTo>
                <a:cubicBezTo>
                  <a:pt x="9000" y="4690"/>
                  <a:pt x="9269" y="4909"/>
                  <a:pt x="9600" y="4909"/>
                </a:cubicBezTo>
                <a:cubicBezTo>
                  <a:pt x="9931" y="4909"/>
                  <a:pt x="10200" y="4690"/>
                  <a:pt x="10200" y="4418"/>
                </a:cubicBezTo>
                <a:lnTo>
                  <a:pt x="10200" y="2945"/>
                </a:lnTo>
                <a:lnTo>
                  <a:pt x="11400" y="2945"/>
                </a:lnTo>
                <a:lnTo>
                  <a:pt x="11400" y="4418"/>
                </a:lnTo>
                <a:cubicBezTo>
                  <a:pt x="11400" y="4690"/>
                  <a:pt x="11669" y="4909"/>
                  <a:pt x="12000" y="4909"/>
                </a:cubicBezTo>
                <a:cubicBezTo>
                  <a:pt x="12331" y="4909"/>
                  <a:pt x="12600" y="4690"/>
                  <a:pt x="12600" y="4418"/>
                </a:cubicBezTo>
                <a:lnTo>
                  <a:pt x="12600" y="2945"/>
                </a:lnTo>
                <a:lnTo>
                  <a:pt x="13800" y="2945"/>
                </a:lnTo>
                <a:lnTo>
                  <a:pt x="13800" y="4418"/>
                </a:lnTo>
                <a:cubicBezTo>
                  <a:pt x="13800" y="4690"/>
                  <a:pt x="14069" y="4909"/>
                  <a:pt x="14400" y="4909"/>
                </a:cubicBezTo>
                <a:cubicBezTo>
                  <a:pt x="14731" y="4909"/>
                  <a:pt x="15000" y="4690"/>
                  <a:pt x="15000" y="4418"/>
                </a:cubicBezTo>
                <a:lnTo>
                  <a:pt x="15000" y="2945"/>
                </a:lnTo>
                <a:lnTo>
                  <a:pt x="16200" y="2945"/>
                </a:lnTo>
                <a:lnTo>
                  <a:pt x="16200" y="4418"/>
                </a:lnTo>
                <a:cubicBezTo>
                  <a:pt x="16200" y="4690"/>
                  <a:pt x="16469" y="4909"/>
                  <a:pt x="16800" y="4909"/>
                </a:cubicBezTo>
                <a:cubicBezTo>
                  <a:pt x="17131" y="4909"/>
                  <a:pt x="17400" y="4690"/>
                  <a:pt x="17400" y="4418"/>
                </a:cubicBezTo>
                <a:lnTo>
                  <a:pt x="17400" y="2945"/>
                </a:lnTo>
                <a:lnTo>
                  <a:pt x="20400" y="2945"/>
                </a:lnTo>
                <a:cubicBezTo>
                  <a:pt x="20400" y="2945"/>
                  <a:pt x="20400" y="20618"/>
                  <a:pt x="20400" y="20618"/>
                </a:cubicBezTo>
                <a:close/>
                <a:moveTo>
                  <a:pt x="1200" y="20618"/>
                </a:moveTo>
                <a:lnTo>
                  <a:pt x="1200" y="17673"/>
                </a:lnTo>
                <a:lnTo>
                  <a:pt x="4800" y="20618"/>
                </a:lnTo>
                <a:cubicBezTo>
                  <a:pt x="4800" y="20618"/>
                  <a:pt x="1200" y="20618"/>
                  <a:pt x="1200" y="20618"/>
                </a:cubicBezTo>
                <a:close/>
                <a:moveTo>
                  <a:pt x="20400" y="1964"/>
                </a:moveTo>
                <a:lnTo>
                  <a:pt x="17400" y="1964"/>
                </a:lnTo>
                <a:lnTo>
                  <a:pt x="17400" y="491"/>
                </a:lnTo>
                <a:cubicBezTo>
                  <a:pt x="17400" y="220"/>
                  <a:pt x="17131" y="0"/>
                  <a:pt x="16800" y="0"/>
                </a:cubicBezTo>
                <a:cubicBezTo>
                  <a:pt x="16469" y="0"/>
                  <a:pt x="16200" y="220"/>
                  <a:pt x="16200" y="491"/>
                </a:cubicBezTo>
                <a:lnTo>
                  <a:pt x="16200" y="1964"/>
                </a:lnTo>
                <a:lnTo>
                  <a:pt x="15000" y="1964"/>
                </a:lnTo>
                <a:lnTo>
                  <a:pt x="15000" y="491"/>
                </a:lnTo>
                <a:cubicBezTo>
                  <a:pt x="15000" y="220"/>
                  <a:pt x="14731" y="0"/>
                  <a:pt x="14400" y="0"/>
                </a:cubicBezTo>
                <a:cubicBezTo>
                  <a:pt x="14069" y="0"/>
                  <a:pt x="13800" y="220"/>
                  <a:pt x="13800" y="491"/>
                </a:cubicBezTo>
                <a:lnTo>
                  <a:pt x="13800" y="1964"/>
                </a:lnTo>
                <a:lnTo>
                  <a:pt x="12600" y="1964"/>
                </a:lnTo>
                <a:lnTo>
                  <a:pt x="12600" y="491"/>
                </a:lnTo>
                <a:cubicBezTo>
                  <a:pt x="12600" y="220"/>
                  <a:pt x="12331" y="0"/>
                  <a:pt x="12000" y="0"/>
                </a:cubicBezTo>
                <a:cubicBezTo>
                  <a:pt x="11669" y="0"/>
                  <a:pt x="11400" y="220"/>
                  <a:pt x="11400" y="491"/>
                </a:cubicBezTo>
                <a:lnTo>
                  <a:pt x="11400" y="1964"/>
                </a:lnTo>
                <a:lnTo>
                  <a:pt x="10200" y="1964"/>
                </a:lnTo>
                <a:lnTo>
                  <a:pt x="10200" y="491"/>
                </a:lnTo>
                <a:cubicBezTo>
                  <a:pt x="10200" y="220"/>
                  <a:pt x="9931" y="0"/>
                  <a:pt x="9600" y="0"/>
                </a:cubicBezTo>
                <a:cubicBezTo>
                  <a:pt x="9269" y="0"/>
                  <a:pt x="9000" y="220"/>
                  <a:pt x="9000" y="491"/>
                </a:cubicBezTo>
                <a:lnTo>
                  <a:pt x="9000" y="1964"/>
                </a:lnTo>
                <a:lnTo>
                  <a:pt x="7800" y="1964"/>
                </a:lnTo>
                <a:lnTo>
                  <a:pt x="7800" y="491"/>
                </a:lnTo>
                <a:cubicBezTo>
                  <a:pt x="7800" y="220"/>
                  <a:pt x="7531" y="0"/>
                  <a:pt x="7200" y="0"/>
                </a:cubicBezTo>
                <a:cubicBezTo>
                  <a:pt x="6869" y="0"/>
                  <a:pt x="6600" y="220"/>
                  <a:pt x="6600" y="491"/>
                </a:cubicBezTo>
                <a:lnTo>
                  <a:pt x="6600" y="1964"/>
                </a:lnTo>
                <a:lnTo>
                  <a:pt x="5400" y="1964"/>
                </a:lnTo>
                <a:lnTo>
                  <a:pt x="5400" y="491"/>
                </a:lnTo>
                <a:cubicBezTo>
                  <a:pt x="5400" y="220"/>
                  <a:pt x="5131" y="0"/>
                  <a:pt x="4800" y="0"/>
                </a:cubicBezTo>
                <a:cubicBezTo>
                  <a:pt x="4469" y="0"/>
                  <a:pt x="4200" y="220"/>
                  <a:pt x="4200" y="491"/>
                </a:cubicBezTo>
                <a:lnTo>
                  <a:pt x="4200" y="1964"/>
                </a:lnTo>
                <a:lnTo>
                  <a:pt x="1200" y="1964"/>
                </a:lnTo>
                <a:cubicBezTo>
                  <a:pt x="538" y="1964"/>
                  <a:pt x="0" y="2404"/>
                  <a:pt x="0" y="2945"/>
                </a:cubicBezTo>
                <a:lnTo>
                  <a:pt x="0" y="20618"/>
                </a:lnTo>
                <a:cubicBezTo>
                  <a:pt x="0" y="21161"/>
                  <a:pt x="538" y="21600"/>
                  <a:pt x="1200" y="21600"/>
                </a:cubicBezTo>
                <a:lnTo>
                  <a:pt x="20400" y="21600"/>
                </a:lnTo>
                <a:cubicBezTo>
                  <a:pt x="21062" y="21600"/>
                  <a:pt x="21600" y="21161"/>
                  <a:pt x="21600" y="20618"/>
                </a:cubicBezTo>
                <a:lnTo>
                  <a:pt x="21600" y="2945"/>
                </a:lnTo>
                <a:cubicBezTo>
                  <a:pt x="21600" y="2404"/>
                  <a:pt x="21062" y="1964"/>
                  <a:pt x="20400" y="1964"/>
                </a:cubicBezTo>
                <a:moveTo>
                  <a:pt x="3600" y="8836"/>
                </a:moveTo>
                <a:lnTo>
                  <a:pt x="10800" y="8836"/>
                </a:lnTo>
                <a:cubicBezTo>
                  <a:pt x="11131" y="8836"/>
                  <a:pt x="11400" y="8617"/>
                  <a:pt x="11400" y="8345"/>
                </a:cubicBezTo>
                <a:cubicBezTo>
                  <a:pt x="11400" y="8075"/>
                  <a:pt x="11131" y="7855"/>
                  <a:pt x="10800" y="7855"/>
                </a:cubicBezTo>
                <a:lnTo>
                  <a:pt x="3600" y="7855"/>
                </a:lnTo>
                <a:cubicBezTo>
                  <a:pt x="3269" y="7855"/>
                  <a:pt x="3000" y="8075"/>
                  <a:pt x="3000" y="8345"/>
                </a:cubicBezTo>
                <a:cubicBezTo>
                  <a:pt x="3000" y="8617"/>
                  <a:pt x="3269" y="8836"/>
                  <a:pt x="3600" y="8836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>
              <a:latin typeface="Source Sans Pro Regular" charset="0"/>
              <a:ea typeface="Source Sans Pro Regular" charset="0"/>
              <a:cs typeface="Source Sans Pro Regular" charset="0"/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69E0EAC8-D476-0E4D-8343-AAE73DD6D6EA}"/>
              </a:ext>
            </a:extLst>
          </p:cNvPr>
          <p:cNvSpPr/>
          <p:nvPr/>
        </p:nvSpPr>
        <p:spPr>
          <a:xfrm>
            <a:off x="8968037" y="2153265"/>
            <a:ext cx="1268361" cy="1238864"/>
          </a:xfrm>
          <a:prstGeom prst="ellipse">
            <a:avLst/>
          </a:prstGeom>
          <a:solidFill>
            <a:srgbClr val="9E98D5">
              <a:alpha val="15000"/>
            </a:srgb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3E0CC97-6852-BD4F-AD77-3699A9B919C3}"/>
              </a:ext>
            </a:extLst>
          </p:cNvPr>
          <p:cNvSpPr txBox="1"/>
          <p:nvPr/>
        </p:nvSpPr>
        <p:spPr>
          <a:xfrm>
            <a:off x="8663499" y="3991030"/>
            <a:ext cx="18774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800" dirty="0"/>
              <a:t>Conclusion</a:t>
            </a:r>
            <a:endParaRPr kumimoji="1" lang="zh-CN" altLang="en-US" sz="2800" dirty="0"/>
          </a:p>
        </p:txBody>
      </p:sp>
      <p:sp>
        <p:nvSpPr>
          <p:cNvPr id="18" name="Shape 2618">
            <a:extLst>
              <a:ext uri="{FF2B5EF4-FFF2-40B4-BE49-F238E27FC236}">
                <a16:creationId xmlns:a16="http://schemas.microsoft.com/office/drawing/2014/main" id="{A78E4E54-C053-8649-9057-7915F089F0EB}"/>
              </a:ext>
            </a:extLst>
          </p:cNvPr>
          <p:cNvSpPr/>
          <p:nvPr/>
        </p:nvSpPr>
        <p:spPr>
          <a:xfrm>
            <a:off x="9135086" y="2493342"/>
            <a:ext cx="558602" cy="5586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8" h="21600" extrusionOk="0">
                <a:moveTo>
                  <a:pt x="2560" y="18308"/>
                </a:moveTo>
                <a:cubicBezTo>
                  <a:pt x="2472" y="18397"/>
                  <a:pt x="2418" y="18520"/>
                  <a:pt x="2418" y="18655"/>
                </a:cubicBezTo>
                <a:cubicBezTo>
                  <a:pt x="2418" y="18926"/>
                  <a:pt x="2635" y="19146"/>
                  <a:pt x="2902" y="19146"/>
                </a:cubicBezTo>
                <a:cubicBezTo>
                  <a:pt x="3169" y="19146"/>
                  <a:pt x="3385" y="18926"/>
                  <a:pt x="3385" y="18655"/>
                </a:cubicBezTo>
                <a:cubicBezTo>
                  <a:pt x="3385" y="18384"/>
                  <a:pt x="3169" y="18164"/>
                  <a:pt x="2902" y="18164"/>
                </a:cubicBezTo>
                <a:cubicBezTo>
                  <a:pt x="2768" y="18164"/>
                  <a:pt x="2647" y="18219"/>
                  <a:pt x="2560" y="18308"/>
                </a:cubicBezTo>
                <a:moveTo>
                  <a:pt x="20499" y="4279"/>
                </a:moveTo>
                <a:lnTo>
                  <a:pt x="20091" y="4692"/>
                </a:lnTo>
                <a:lnTo>
                  <a:pt x="20088" y="4688"/>
                </a:lnTo>
                <a:lnTo>
                  <a:pt x="17670" y="7143"/>
                </a:lnTo>
                <a:lnTo>
                  <a:pt x="17664" y="7137"/>
                </a:lnTo>
                <a:cubicBezTo>
                  <a:pt x="17227" y="7580"/>
                  <a:pt x="16624" y="7853"/>
                  <a:pt x="15958" y="7853"/>
                </a:cubicBezTo>
                <a:cubicBezTo>
                  <a:pt x="14624" y="7853"/>
                  <a:pt x="13543" y="6755"/>
                  <a:pt x="13543" y="5401"/>
                </a:cubicBezTo>
                <a:cubicBezTo>
                  <a:pt x="13543" y="4725"/>
                  <a:pt x="13813" y="4113"/>
                  <a:pt x="14248" y="3670"/>
                </a:cubicBezTo>
                <a:lnTo>
                  <a:pt x="13563" y="2975"/>
                </a:lnTo>
                <a:cubicBezTo>
                  <a:pt x="12951" y="3596"/>
                  <a:pt x="12571" y="4452"/>
                  <a:pt x="12571" y="5401"/>
                </a:cubicBezTo>
                <a:cubicBezTo>
                  <a:pt x="12571" y="7300"/>
                  <a:pt x="14087" y="8840"/>
                  <a:pt x="15958" y="8840"/>
                </a:cubicBezTo>
                <a:cubicBezTo>
                  <a:pt x="16893" y="8840"/>
                  <a:pt x="17737" y="8454"/>
                  <a:pt x="18348" y="7832"/>
                </a:cubicBezTo>
                <a:lnTo>
                  <a:pt x="18353" y="7837"/>
                </a:lnTo>
                <a:lnTo>
                  <a:pt x="20152" y="6011"/>
                </a:lnTo>
                <a:cubicBezTo>
                  <a:pt x="20516" y="7368"/>
                  <a:pt x="20343" y="8670"/>
                  <a:pt x="19540" y="9505"/>
                </a:cubicBezTo>
                <a:lnTo>
                  <a:pt x="16947" y="12198"/>
                </a:lnTo>
                <a:cubicBezTo>
                  <a:pt x="16605" y="12553"/>
                  <a:pt x="16104" y="12766"/>
                  <a:pt x="15610" y="12766"/>
                </a:cubicBezTo>
                <a:cubicBezTo>
                  <a:pt x="15590" y="12765"/>
                  <a:pt x="13953" y="12652"/>
                  <a:pt x="12318" y="11611"/>
                </a:cubicBezTo>
                <a:lnTo>
                  <a:pt x="12314" y="11620"/>
                </a:lnTo>
                <a:cubicBezTo>
                  <a:pt x="12239" y="11572"/>
                  <a:pt x="12155" y="11537"/>
                  <a:pt x="12060" y="11537"/>
                </a:cubicBezTo>
                <a:cubicBezTo>
                  <a:pt x="11897" y="11537"/>
                  <a:pt x="11759" y="11625"/>
                  <a:pt x="11671" y="11753"/>
                </a:cubicBezTo>
                <a:lnTo>
                  <a:pt x="11654" y="11742"/>
                </a:lnTo>
                <a:lnTo>
                  <a:pt x="4270" y="20043"/>
                </a:lnTo>
                <a:cubicBezTo>
                  <a:pt x="3919" y="20399"/>
                  <a:pt x="3436" y="20618"/>
                  <a:pt x="2902" y="20618"/>
                </a:cubicBezTo>
                <a:cubicBezTo>
                  <a:pt x="1833" y="20618"/>
                  <a:pt x="967" y="19740"/>
                  <a:pt x="967" y="18655"/>
                </a:cubicBezTo>
                <a:cubicBezTo>
                  <a:pt x="967" y="18113"/>
                  <a:pt x="1184" y="17622"/>
                  <a:pt x="1534" y="17267"/>
                </a:cubicBezTo>
                <a:lnTo>
                  <a:pt x="9684" y="9801"/>
                </a:lnTo>
                <a:lnTo>
                  <a:pt x="9671" y="9786"/>
                </a:lnTo>
                <a:cubicBezTo>
                  <a:pt x="9796" y="9698"/>
                  <a:pt x="9884" y="9557"/>
                  <a:pt x="9884" y="9389"/>
                </a:cubicBezTo>
                <a:cubicBezTo>
                  <a:pt x="9884" y="9283"/>
                  <a:pt x="9844" y="9190"/>
                  <a:pt x="9787" y="9110"/>
                </a:cubicBezTo>
                <a:lnTo>
                  <a:pt x="9790" y="9107"/>
                </a:lnTo>
                <a:cubicBezTo>
                  <a:pt x="8390" y="7219"/>
                  <a:pt x="8340" y="5816"/>
                  <a:pt x="9546" y="4488"/>
                </a:cubicBezTo>
                <a:lnTo>
                  <a:pt x="12130" y="1805"/>
                </a:lnTo>
                <a:cubicBezTo>
                  <a:pt x="12785" y="1125"/>
                  <a:pt x="13641" y="982"/>
                  <a:pt x="14244" y="982"/>
                </a:cubicBezTo>
                <a:lnTo>
                  <a:pt x="14246" y="982"/>
                </a:lnTo>
                <a:cubicBezTo>
                  <a:pt x="14611" y="982"/>
                  <a:pt x="14988" y="1037"/>
                  <a:pt x="15366" y="1136"/>
                </a:cubicBezTo>
                <a:lnTo>
                  <a:pt x="13559" y="2970"/>
                </a:lnTo>
                <a:lnTo>
                  <a:pt x="14243" y="3664"/>
                </a:lnTo>
                <a:lnTo>
                  <a:pt x="16661" y="1210"/>
                </a:lnTo>
                <a:lnTo>
                  <a:pt x="16657" y="1206"/>
                </a:lnTo>
                <a:lnTo>
                  <a:pt x="17082" y="775"/>
                </a:lnTo>
                <a:cubicBezTo>
                  <a:pt x="16139" y="269"/>
                  <a:pt x="15160" y="0"/>
                  <a:pt x="14246" y="0"/>
                </a:cubicBezTo>
                <a:lnTo>
                  <a:pt x="14244" y="0"/>
                </a:lnTo>
                <a:cubicBezTo>
                  <a:pt x="13167" y="0"/>
                  <a:pt x="12182" y="361"/>
                  <a:pt x="11460" y="1111"/>
                </a:cubicBezTo>
                <a:lnTo>
                  <a:pt x="8867" y="3804"/>
                </a:lnTo>
                <a:cubicBezTo>
                  <a:pt x="7163" y="5672"/>
                  <a:pt x="7613" y="7584"/>
                  <a:pt x="8769" y="9315"/>
                </a:cubicBezTo>
                <a:lnTo>
                  <a:pt x="850" y="16572"/>
                </a:lnTo>
                <a:cubicBezTo>
                  <a:pt x="325" y="17106"/>
                  <a:pt x="0" y="17842"/>
                  <a:pt x="0" y="18655"/>
                </a:cubicBezTo>
                <a:cubicBezTo>
                  <a:pt x="0" y="20282"/>
                  <a:pt x="1299" y="21600"/>
                  <a:pt x="2902" y="21600"/>
                </a:cubicBezTo>
                <a:cubicBezTo>
                  <a:pt x="3703" y="21600"/>
                  <a:pt x="4429" y="21271"/>
                  <a:pt x="4954" y="20738"/>
                </a:cubicBezTo>
                <a:lnTo>
                  <a:pt x="12160" y="12652"/>
                </a:lnTo>
                <a:cubicBezTo>
                  <a:pt x="13800" y="13590"/>
                  <a:pt x="15363" y="13747"/>
                  <a:pt x="15606" y="13747"/>
                </a:cubicBezTo>
                <a:cubicBezTo>
                  <a:pt x="16313" y="13747"/>
                  <a:pt x="17067" y="13463"/>
                  <a:pt x="17617" y="12892"/>
                </a:cubicBezTo>
                <a:lnTo>
                  <a:pt x="20209" y="10198"/>
                </a:lnTo>
                <a:cubicBezTo>
                  <a:pt x="21560" y="8795"/>
                  <a:pt x="21600" y="6433"/>
                  <a:pt x="20499" y="4279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>
              <a:latin typeface="Source Sans Pro Regular" charset="0"/>
              <a:ea typeface="Source Sans Pro Regular" charset="0"/>
              <a:cs typeface="Source Sans Pro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413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8696F1-89F7-034A-A972-A1677B186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Unsupervised Learning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F0DF8F3-9F78-F74B-9B76-6E13DA244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9D6CD-B976-DA4A-B164-30E4D1CDE738}" type="slidenum">
              <a:rPr kumimoji="1" lang="zh-CN" altLang="en-US" smtClean="0"/>
              <a:t>30</a:t>
            </a:fld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079A8E7-9901-864E-9D10-33C76375D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0556" y="3169714"/>
            <a:ext cx="3916906" cy="3186636"/>
          </a:xfrm>
          <a:prstGeom prst="rect">
            <a:avLst/>
          </a:prstGeom>
        </p:spPr>
      </p:pic>
      <p:sp>
        <p:nvSpPr>
          <p:cNvPr id="36" name="内容占位符 2">
            <a:extLst>
              <a:ext uri="{FF2B5EF4-FFF2-40B4-BE49-F238E27FC236}">
                <a16:creationId xmlns:a16="http://schemas.microsoft.com/office/drawing/2014/main" id="{507A8A07-BD96-DA4E-A76B-B0DF8EE87B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647" y="1785302"/>
            <a:ext cx="10904621" cy="766829"/>
          </a:xfrm>
        </p:spPr>
        <p:txBody>
          <a:bodyPr>
            <a:normAutofit/>
          </a:bodyPr>
          <a:lstStyle/>
          <a:p>
            <a:r>
              <a:rPr kumimoji="1" lang="en-US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The architecture of Bayesian Networks </a:t>
            </a:r>
          </a:p>
        </p:txBody>
      </p:sp>
    </p:spTree>
    <p:extLst>
      <p:ext uri="{BB962C8B-B14F-4D97-AF65-F5344CB8AC3E}">
        <p14:creationId xmlns:p14="http://schemas.microsoft.com/office/powerpoint/2010/main" val="35320717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8696F1-89F7-034A-A972-A1677B186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Unsupervised Learning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F0DF8F3-9F78-F74B-9B76-6E13DA244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9D6CD-B976-DA4A-B164-30E4D1CDE738}" type="slidenum">
              <a:rPr kumimoji="1" lang="zh-CN" altLang="en-US" smtClean="0"/>
              <a:t>31</a:t>
            </a:fld>
            <a:endParaRPr kumimoji="1" lang="zh-CN" altLang="en-US"/>
          </a:p>
        </p:txBody>
      </p:sp>
      <p:sp>
        <p:nvSpPr>
          <p:cNvPr id="36" name="内容占位符 2">
            <a:extLst>
              <a:ext uri="{FF2B5EF4-FFF2-40B4-BE49-F238E27FC236}">
                <a16:creationId xmlns:a16="http://schemas.microsoft.com/office/drawing/2014/main" id="{507A8A07-BD96-DA4E-A76B-B0DF8EE87B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647" y="1785302"/>
            <a:ext cx="10904621" cy="1162614"/>
          </a:xfrm>
        </p:spPr>
        <p:txBody>
          <a:bodyPr>
            <a:normAutofit/>
          </a:bodyPr>
          <a:lstStyle/>
          <a:p>
            <a:r>
              <a:rPr kumimoji="1" lang="en-US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The architecture of Bayesian Networks</a:t>
            </a:r>
          </a:p>
          <a:p>
            <a:pPr lvl="1"/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Unsupervised learning through the encode-decode network 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EA4B0C4-DBA4-F449-8CFF-322535F7E96E}"/>
              </a:ext>
            </a:extLst>
          </p:cNvPr>
          <p:cNvSpPr/>
          <p:nvPr/>
        </p:nvSpPr>
        <p:spPr>
          <a:xfrm>
            <a:off x="3875964" y="4203510"/>
            <a:ext cx="1958453" cy="1665027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99B28CE-CA52-F44B-B2BB-B9C79B0A5921}"/>
              </a:ext>
            </a:extLst>
          </p:cNvPr>
          <p:cNvSpPr txBox="1"/>
          <p:nvPr/>
        </p:nvSpPr>
        <p:spPr>
          <a:xfrm>
            <a:off x="2578681" y="4677104"/>
            <a:ext cx="13666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Encode Network</a:t>
            </a:r>
            <a:endParaRPr kumimoji="1" lang="zh-CN" altLang="en-US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85C0E75-57F1-D744-BAD7-402FEC3DDA31}"/>
              </a:ext>
            </a:extLst>
          </p:cNvPr>
          <p:cNvSpPr/>
          <p:nvPr/>
        </p:nvSpPr>
        <p:spPr>
          <a:xfrm>
            <a:off x="5922561" y="4193558"/>
            <a:ext cx="1993142" cy="1674979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35A5343-8B63-8142-BD8D-B3EA8E614C55}"/>
              </a:ext>
            </a:extLst>
          </p:cNvPr>
          <p:cNvSpPr txBox="1"/>
          <p:nvPr/>
        </p:nvSpPr>
        <p:spPr>
          <a:xfrm>
            <a:off x="7847462" y="4686674"/>
            <a:ext cx="13666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Decode Network</a:t>
            </a:r>
            <a:endParaRPr kumimoji="1" lang="zh-CN" altLang="en-US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3805787-40CD-844F-A9BB-5268B6F7E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0556" y="3169714"/>
            <a:ext cx="3916906" cy="318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5411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8696F1-89F7-034A-A972-A1677B186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Unsupervised Learning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F0DF8F3-9F78-F74B-9B76-6E13DA244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9D6CD-B976-DA4A-B164-30E4D1CDE738}" type="slidenum">
              <a:rPr kumimoji="1" lang="zh-CN" altLang="en-US" smtClean="0"/>
              <a:t>32</a:t>
            </a:fld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079A8E7-9901-864E-9D10-33C76375D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0556" y="3169714"/>
            <a:ext cx="3916906" cy="3186636"/>
          </a:xfrm>
          <a:prstGeom prst="rect">
            <a:avLst/>
          </a:prstGeom>
        </p:spPr>
      </p:pic>
      <p:sp>
        <p:nvSpPr>
          <p:cNvPr id="36" name="内容占位符 2">
            <a:extLst>
              <a:ext uri="{FF2B5EF4-FFF2-40B4-BE49-F238E27FC236}">
                <a16:creationId xmlns:a16="http://schemas.microsoft.com/office/drawing/2014/main" id="{507A8A07-BD96-DA4E-A76B-B0DF8EE87B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647" y="1785302"/>
            <a:ext cx="10904621" cy="1162614"/>
          </a:xfrm>
        </p:spPr>
        <p:txBody>
          <a:bodyPr>
            <a:normAutofit/>
          </a:bodyPr>
          <a:lstStyle/>
          <a:p>
            <a:r>
              <a:rPr kumimoji="1" lang="en-US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The architecture of Bayesian Networks</a:t>
            </a:r>
          </a:p>
          <a:p>
            <a:pPr lvl="1"/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Posterior Flow allows network to learn more complex patterns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088EBBC-2A88-734A-92E5-5A00FDD82890}"/>
              </a:ext>
            </a:extLst>
          </p:cNvPr>
          <p:cNvSpPr/>
          <p:nvPr/>
        </p:nvSpPr>
        <p:spPr>
          <a:xfrm>
            <a:off x="4640239" y="3098005"/>
            <a:ext cx="2579427" cy="1105505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480946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8696F1-89F7-034A-A972-A1677B186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Design of </a:t>
            </a:r>
            <a:r>
              <a:rPr kumimoji="1" lang="en-US" altLang="zh-CN" dirty="0" err="1"/>
              <a:t>TraceAnomaly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F0DF8F3-9F78-F74B-9B76-6E13DA244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9D6CD-B976-DA4A-B164-30E4D1CDE738}" type="slidenum">
              <a:rPr kumimoji="1" lang="zh-CN" altLang="en-US" smtClean="0"/>
              <a:t>33</a:t>
            </a:fld>
            <a:endParaRPr kumimoji="1" lang="zh-CN" altLang="en-US"/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80474188-3AA4-FA4D-BC64-5FCDCE358D61}"/>
              </a:ext>
            </a:extLst>
          </p:cNvPr>
          <p:cNvSpPr/>
          <p:nvPr/>
        </p:nvSpPr>
        <p:spPr>
          <a:xfrm>
            <a:off x="3210992" y="2555684"/>
            <a:ext cx="2175725" cy="75353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Service Trace Vector</a:t>
            </a:r>
          </a:p>
          <a:p>
            <a:pPr algn="ctr"/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Construction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9CA8FB4E-094D-164F-816D-1F021F4E0A2A}"/>
              </a:ext>
            </a:extLst>
          </p:cNvPr>
          <p:cNvSpPr/>
          <p:nvPr/>
        </p:nvSpPr>
        <p:spPr>
          <a:xfrm>
            <a:off x="5687320" y="2552319"/>
            <a:ext cx="1529775" cy="75353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Unsupervised Training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直线箭头连接符 7">
            <a:extLst>
              <a:ext uri="{FF2B5EF4-FFF2-40B4-BE49-F238E27FC236}">
                <a16:creationId xmlns:a16="http://schemas.microsoft.com/office/drawing/2014/main" id="{E2AFC722-1F3E-7544-8D18-B12F2BF9CE57}"/>
              </a:ext>
            </a:extLst>
          </p:cNvPr>
          <p:cNvCxnSpPr>
            <a:cxnSpLocks/>
          </p:cNvCxnSpPr>
          <p:nvPr/>
        </p:nvCxnSpPr>
        <p:spPr>
          <a:xfrm>
            <a:off x="2975044" y="2929086"/>
            <a:ext cx="241296" cy="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直线箭头连接符 8">
            <a:extLst>
              <a:ext uri="{FF2B5EF4-FFF2-40B4-BE49-F238E27FC236}">
                <a16:creationId xmlns:a16="http://schemas.microsoft.com/office/drawing/2014/main" id="{71480111-0DC5-D849-8763-B9F7FFD071F9}"/>
              </a:ext>
            </a:extLst>
          </p:cNvPr>
          <p:cNvCxnSpPr>
            <a:cxnSpLocks/>
          </p:cNvCxnSpPr>
          <p:nvPr/>
        </p:nvCxnSpPr>
        <p:spPr>
          <a:xfrm flipV="1">
            <a:off x="5392405" y="2929087"/>
            <a:ext cx="269965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直线箭头连接符 9">
            <a:extLst>
              <a:ext uri="{FF2B5EF4-FFF2-40B4-BE49-F238E27FC236}">
                <a16:creationId xmlns:a16="http://schemas.microsoft.com/office/drawing/2014/main" id="{41DE083F-7583-A042-846D-DA7526923DB7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7217095" y="2929087"/>
            <a:ext cx="264183" cy="59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FD8E69E0-B94F-9940-A562-A2A35574A707}"/>
              </a:ext>
            </a:extLst>
          </p:cNvPr>
          <p:cNvSpPr txBox="1"/>
          <p:nvPr/>
        </p:nvSpPr>
        <p:spPr>
          <a:xfrm>
            <a:off x="1974850" y="2143152"/>
            <a:ext cx="4273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Offline Training for a service</a:t>
            </a:r>
            <a:endParaRPr kumimoji="1" lang="zh-CN" alt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9F60699-B078-8842-9267-BF0A8C188164}"/>
              </a:ext>
            </a:extLst>
          </p:cNvPr>
          <p:cNvSpPr txBox="1"/>
          <p:nvPr/>
        </p:nvSpPr>
        <p:spPr>
          <a:xfrm>
            <a:off x="1915685" y="3624457"/>
            <a:ext cx="20127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Online Detection </a:t>
            </a:r>
          </a:p>
          <a:p>
            <a:pPr algn="ctr"/>
            <a:r>
              <a:rPr kumimoji="1"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for a service</a:t>
            </a:r>
            <a:endParaRPr kumimoji="1" lang="zh-CN" alt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8425EFD9-4B77-2E48-8CD2-284F9BDE1D53}"/>
              </a:ext>
            </a:extLst>
          </p:cNvPr>
          <p:cNvSpPr/>
          <p:nvPr/>
        </p:nvSpPr>
        <p:spPr>
          <a:xfrm>
            <a:off x="6457629" y="4081228"/>
            <a:ext cx="2000571" cy="112858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 sz="1600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F016D2A-9459-C044-9B69-0B3D228331B2}"/>
              </a:ext>
            </a:extLst>
          </p:cNvPr>
          <p:cNvSpPr/>
          <p:nvPr/>
        </p:nvSpPr>
        <p:spPr>
          <a:xfrm>
            <a:off x="6407162" y="4046420"/>
            <a:ext cx="21237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Anomaly Detection  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圆角矩形 14">
            <a:extLst>
              <a:ext uri="{FF2B5EF4-FFF2-40B4-BE49-F238E27FC236}">
                <a16:creationId xmlns:a16="http://schemas.microsoft.com/office/drawing/2014/main" id="{38E58DF0-BD85-854C-872D-05CADF070C06}"/>
              </a:ext>
            </a:extLst>
          </p:cNvPr>
          <p:cNvSpPr/>
          <p:nvPr/>
        </p:nvSpPr>
        <p:spPr>
          <a:xfrm>
            <a:off x="6662993" y="4443895"/>
            <a:ext cx="1612060" cy="64873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Likelihood Computation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D5100E1-9171-D045-A937-AD15B3DB8BD0}"/>
              </a:ext>
            </a:extLst>
          </p:cNvPr>
          <p:cNvSpPr txBox="1"/>
          <p:nvPr/>
        </p:nvSpPr>
        <p:spPr>
          <a:xfrm>
            <a:off x="7558165" y="3068166"/>
            <a:ext cx="734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Model</a:t>
            </a:r>
            <a:endParaRPr kumimoji="1"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0DD48E01-CD2D-7A46-938F-FF09A58C0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1278" y="2547494"/>
            <a:ext cx="851157" cy="648090"/>
          </a:xfrm>
          <a:prstGeom prst="rect">
            <a:avLst/>
          </a:prstGeom>
        </p:spPr>
      </p:pic>
      <p:sp>
        <p:nvSpPr>
          <p:cNvPr id="18" name="多文档 17">
            <a:extLst>
              <a:ext uri="{FF2B5EF4-FFF2-40B4-BE49-F238E27FC236}">
                <a16:creationId xmlns:a16="http://schemas.microsoft.com/office/drawing/2014/main" id="{E3BD5B10-563F-3A47-B104-8890516D89F4}"/>
              </a:ext>
            </a:extLst>
          </p:cNvPr>
          <p:cNvSpPr/>
          <p:nvPr/>
        </p:nvSpPr>
        <p:spPr>
          <a:xfrm>
            <a:off x="2198985" y="2710125"/>
            <a:ext cx="766298" cy="624509"/>
          </a:xfrm>
          <a:prstGeom prst="flowChartMultidocumen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074A7C6-7813-1645-94A9-776E7CAB9221}"/>
              </a:ext>
            </a:extLst>
          </p:cNvPr>
          <p:cNvSpPr txBox="1"/>
          <p:nvPr/>
        </p:nvSpPr>
        <p:spPr>
          <a:xfrm>
            <a:off x="2200180" y="2881838"/>
            <a:ext cx="8419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Traces</a:t>
            </a:r>
            <a:endParaRPr kumimoji="1"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6E6ECE2F-DE64-1342-8DA0-2D1308558614}"/>
              </a:ext>
            </a:extLst>
          </p:cNvPr>
          <p:cNvGrpSpPr/>
          <p:nvPr/>
        </p:nvGrpSpPr>
        <p:grpSpPr>
          <a:xfrm>
            <a:off x="2817230" y="4399469"/>
            <a:ext cx="1068312" cy="542939"/>
            <a:chOff x="1545942" y="3897095"/>
            <a:chExt cx="1068312" cy="542939"/>
          </a:xfrm>
        </p:grpSpPr>
        <p:sp>
          <p:nvSpPr>
            <p:cNvPr id="21" name="文档 20">
              <a:extLst>
                <a:ext uri="{FF2B5EF4-FFF2-40B4-BE49-F238E27FC236}">
                  <a16:creationId xmlns:a16="http://schemas.microsoft.com/office/drawing/2014/main" id="{20B879CF-ADFA-1242-B22A-44C26A0B2B7B}"/>
                </a:ext>
              </a:extLst>
            </p:cNvPr>
            <p:cNvSpPr/>
            <p:nvPr/>
          </p:nvSpPr>
          <p:spPr>
            <a:xfrm>
              <a:off x="1567797" y="3897095"/>
              <a:ext cx="1046457" cy="542939"/>
            </a:xfrm>
            <a:prstGeom prst="flowChartDocumen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839B91A5-426C-0840-AAD8-F1AD51EC2D35}"/>
                </a:ext>
              </a:extLst>
            </p:cNvPr>
            <p:cNvSpPr txBox="1"/>
            <p:nvPr/>
          </p:nvSpPr>
          <p:spPr>
            <a:xfrm>
              <a:off x="1545942" y="3973784"/>
              <a:ext cx="10683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New Trace</a:t>
              </a:r>
              <a:endParaRPr kumimoji="1" lang="zh-CN" alt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3" name="圆角矩形 22">
            <a:extLst>
              <a:ext uri="{FF2B5EF4-FFF2-40B4-BE49-F238E27FC236}">
                <a16:creationId xmlns:a16="http://schemas.microsoft.com/office/drawing/2014/main" id="{1A7BA463-C6AB-2D44-A728-25BC9225E9C4}"/>
              </a:ext>
            </a:extLst>
          </p:cNvPr>
          <p:cNvSpPr/>
          <p:nvPr/>
        </p:nvSpPr>
        <p:spPr>
          <a:xfrm>
            <a:off x="8806057" y="4216646"/>
            <a:ext cx="1453114" cy="85757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Root Cause Localization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直线箭头连接符 23">
            <a:extLst>
              <a:ext uri="{FF2B5EF4-FFF2-40B4-BE49-F238E27FC236}">
                <a16:creationId xmlns:a16="http://schemas.microsoft.com/office/drawing/2014/main" id="{94E3F2B4-1685-FF4B-BF26-399540DF22D5}"/>
              </a:ext>
            </a:extLst>
          </p:cNvPr>
          <p:cNvCxnSpPr>
            <a:cxnSpLocks/>
            <a:stCxn id="29" idx="3"/>
            <a:endCxn id="13" idx="1"/>
          </p:cNvCxnSpPr>
          <p:nvPr/>
        </p:nvCxnSpPr>
        <p:spPr>
          <a:xfrm>
            <a:off x="6219896" y="4645522"/>
            <a:ext cx="237733" cy="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弧 24">
            <a:extLst>
              <a:ext uri="{FF2B5EF4-FFF2-40B4-BE49-F238E27FC236}">
                <a16:creationId xmlns:a16="http://schemas.microsoft.com/office/drawing/2014/main" id="{1A9602E9-F0AC-7949-AB76-2B15C0E946AA}"/>
              </a:ext>
            </a:extLst>
          </p:cNvPr>
          <p:cNvSpPr/>
          <p:nvPr/>
        </p:nvSpPr>
        <p:spPr>
          <a:xfrm rot="11356077">
            <a:off x="8307174" y="2517461"/>
            <a:ext cx="546634" cy="575852"/>
          </a:xfrm>
          <a:prstGeom prst="arc">
            <a:avLst>
              <a:gd name="adj1" fmla="val 5639714"/>
              <a:gd name="adj2" fmla="val 15168577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786A9E5E-722A-1240-A6A6-87CD94AE3F9C}"/>
              </a:ext>
            </a:extLst>
          </p:cNvPr>
          <p:cNvSpPr txBox="1"/>
          <p:nvPr/>
        </p:nvSpPr>
        <p:spPr>
          <a:xfrm>
            <a:off x="8779023" y="2528696"/>
            <a:ext cx="1366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Periodically Retrain </a:t>
            </a:r>
            <a:endParaRPr kumimoji="1" lang="zh-CN" altLang="en-US" b="1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7ACD807D-C336-6641-8BCC-7F87DAE50455}"/>
              </a:ext>
            </a:extLst>
          </p:cNvPr>
          <p:cNvSpPr/>
          <p:nvPr/>
        </p:nvSpPr>
        <p:spPr>
          <a:xfrm>
            <a:off x="1963310" y="2161052"/>
            <a:ext cx="6647290" cy="1296467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18330A93-A1C3-3242-9C77-FA0ECB26B3D6}"/>
              </a:ext>
            </a:extLst>
          </p:cNvPr>
          <p:cNvSpPr/>
          <p:nvPr/>
        </p:nvSpPr>
        <p:spPr>
          <a:xfrm>
            <a:off x="1963310" y="3654245"/>
            <a:ext cx="6647290" cy="1652367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9" name="圆角矩形 28">
            <a:extLst>
              <a:ext uri="{FF2B5EF4-FFF2-40B4-BE49-F238E27FC236}">
                <a16:creationId xmlns:a16="http://schemas.microsoft.com/office/drawing/2014/main" id="{AD6E2C61-FEFC-D440-A0B6-33B261A030EC}"/>
              </a:ext>
            </a:extLst>
          </p:cNvPr>
          <p:cNvSpPr/>
          <p:nvPr/>
        </p:nvSpPr>
        <p:spPr>
          <a:xfrm>
            <a:off x="4445090" y="4081228"/>
            <a:ext cx="1774806" cy="112858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 sz="1600" dirty="0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0EB8B984-8BD1-C546-897B-87C690920E6E}"/>
              </a:ext>
            </a:extLst>
          </p:cNvPr>
          <p:cNvSpPr/>
          <p:nvPr/>
        </p:nvSpPr>
        <p:spPr>
          <a:xfrm>
            <a:off x="4445090" y="4074563"/>
            <a:ext cx="1762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Unseen Call</a:t>
            </a:r>
            <a:r>
              <a:rPr kumimoji="1" lang="zh-Hans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Path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圆角矩形 30">
            <a:extLst>
              <a:ext uri="{FF2B5EF4-FFF2-40B4-BE49-F238E27FC236}">
                <a16:creationId xmlns:a16="http://schemas.microsoft.com/office/drawing/2014/main" id="{909B686E-8B85-FB45-85CB-58674ABABEB0}"/>
              </a:ext>
            </a:extLst>
          </p:cNvPr>
          <p:cNvSpPr/>
          <p:nvPr/>
        </p:nvSpPr>
        <p:spPr>
          <a:xfrm>
            <a:off x="4706886" y="4443895"/>
            <a:ext cx="1188843" cy="64873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Whitelist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2" name="肘形连接符 31">
            <a:extLst>
              <a:ext uri="{FF2B5EF4-FFF2-40B4-BE49-F238E27FC236}">
                <a16:creationId xmlns:a16="http://schemas.microsoft.com/office/drawing/2014/main" id="{51AE27DA-2793-4A46-B2E1-02A601BF015F}"/>
              </a:ext>
            </a:extLst>
          </p:cNvPr>
          <p:cNvCxnSpPr>
            <a:cxnSpLocks/>
            <a:stCxn id="22" idx="3"/>
          </p:cNvCxnSpPr>
          <p:nvPr/>
        </p:nvCxnSpPr>
        <p:spPr>
          <a:xfrm flipV="1">
            <a:off x="3885542" y="3302975"/>
            <a:ext cx="193661" cy="1342460"/>
          </a:xfrm>
          <a:prstGeom prst="bentConnector2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肘形连接符 32">
            <a:extLst>
              <a:ext uri="{FF2B5EF4-FFF2-40B4-BE49-F238E27FC236}">
                <a16:creationId xmlns:a16="http://schemas.microsoft.com/office/drawing/2014/main" id="{1A67302C-9248-6947-98D0-C373B6F30089}"/>
              </a:ext>
            </a:extLst>
          </p:cNvPr>
          <p:cNvCxnSpPr>
            <a:cxnSpLocks/>
            <a:endCxn id="29" idx="1"/>
          </p:cNvCxnSpPr>
          <p:nvPr/>
        </p:nvCxnSpPr>
        <p:spPr>
          <a:xfrm rot="16200000" flipH="1">
            <a:off x="3667014" y="3867445"/>
            <a:ext cx="1342547" cy="213606"/>
          </a:xfrm>
          <a:prstGeom prst="bentConnector2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直线箭头连接符 33">
            <a:extLst>
              <a:ext uri="{FF2B5EF4-FFF2-40B4-BE49-F238E27FC236}">
                <a16:creationId xmlns:a16="http://schemas.microsoft.com/office/drawing/2014/main" id="{058CC78D-562C-2D4F-A421-D70FC353CA94}"/>
              </a:ext>
            </a:extLst>
          </p:cNvPr>
          <p:cNvCxnSpPr>
            <a:cxnSpLocks/>
            <a:stCxn id="13" idx="3"/>
            <a:endCxn id="23" idx="1"/>
          </p:cNvCxnSpPr>
          <p:nvPr/>
        </p:nvCxnSpPr>
        <p:spPr>
          <a:xfrm flipV="1">
            <a:off x="8458200" y="4645435"/>
            <a:ext cx="347857" cy="87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直线箭头连接符 34">
            <a:extLst>
              <a:ext uri="{FF2B5EF4-FFF2-40B4-BE49-F238E27FC236}">
                <a16:creationId xmlns:a16="http://schemas.microsoft.com/office/drawing/2014/main" id="{3EB3215B-3C41-3040-A00E-F13D38361809}"/>
              </a:ext>
            </a:extLst>
          </p:cNvPr>
          <p:cNvCxnSpPr>
            <a:cxnSpLocks/>
          </p:cNvCxnSpPr>
          <p:nvPr/>
        </p:nvCxnSpPr>
        <p:spPr>
          <a:xfrm>
            <a:off x="7872289" y="3302974"/>
            <a:ext cx="0" cy="743446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圆角矩形标注 35">
            <a:extLst>
              <a:ext uri="{FF2B5EF4-FFF2-40B4-BE49-F238E27FC236}">
                <a16:creationId xmlns:a16="http://schemas.microsoft.com/office/drawing/2014/main" id="{55920F9A-4AD3-204B-A9EA-88FA89450C49}"/>
              </a:ext>
            </a:extLst>
          </p:cNvPr>
          <p:cNvSpPr/>
          <p:nvPr/>
        </p:nvSpPr>
        <p:spPr>
          <a:xfrm>
            <a:off x="9023075" y="1582139"/>
            <a:ext cx="2751190" cy="886664"/>
          </a:xfrm>
          <a:prstGeom prst="wedgeRoundRectCallout">
            <a:avLst>
              <a:gd name="adj1" fmla="val -38966"/>
              <a:gd name="adj2" fmla="val 6591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To adapt to potential service upgrade</a:t>
            </a:r>
            <a:endParaRPr kumimoji="1" lang="zh-CN" altLang="en-US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8092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8696F1-89F7-034A-A972-A1677B186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Design of </a:t>
            </a:r>
            <a:r>
              <a:rPr kumimoji="1" lang="en-US" altLang="zh-CN" dirty="0" err="1"/>
              <a:t>TraceAnomaly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F0DF8F3-9F78-F74B-9B76-6E13DA244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9D6CD-B976-DA4A-B164-30E4D1CDE738}" type="slidenum">
              <a:rPr kumimoji="1" lang="zh-CN" altLang="en-US" smtClean="0"/>
              <a:t>34</a:t>
            </a:fld>
            <a:endParaRPr kumimoji="1" lang="zh-CN" altLang="en-US"/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80474188-3AA4-FA4D-BC64-5FCDCE358D61}"/>
              </a:ext>
            </a:extLst>
          </p:cNvPr>
          <p:cNvSpPr/>
          <p:nvPr/>
        </p:nvSpPr>
        <p:spPr>
          <a:xfrm>
            <a:off x="3210992" y="2555684"/>
            <a:ext cx="2175725" cy="75353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Service Trace Vector</a:t>
            </a:r>
          </a:p>
          <a:p>
            <a:pPr algn="ctr"/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Construction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9CA8FB4E-094D-164F-816D-1F021F4E0A2A}"/>
              </a:ext>
            </a:extLst>
          </p:cNvPr>
          <p:cNvSpPr/>
          <p:nvPr/>
        </p:nvSpPr>
        <p:spPr>
          <a:xfrm>
            <a:off x="5687320" y="2552319"/>
            <a:ext cx="1529775" cy="75353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Unsupervised Training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直线箭头连接符 7">
            <a:extLst>
              <a:ext uri="{FF2B5EF4-FFF2-40B4-BE49-F238E27FC236}">
                <a16:creationId xmlns:a16="http://schemas.microsoft.com/office/drawing/2014/main" id="{E2AFC722-1F3E-7544-8D18-B12F2BF9CE57}"/>
              </a:ext>
            </a:extLst>
          </p:cNvPr>
          <p:cNvCxnSpPr>
            <a:cxnSpLocks/>
          </p:cNvCxnSpPr>
          <p:nvPr/>
        </p:nvCxnSpPr>
        <p:spPr>
          <a:xfrm>
            <a:off x="2975044" y="2929086"/>
            <a:ext cx="241296" cy="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直线箭头连接符 8">
            <a:extLst>
              <a:ext uri="{FF2B5EF4-FFF2-40B4-BE49-F238E27FC236}">
                <a16:creationId xmlns:a16="http://schemas.microsoft.com/office/drawing/2014/main" id="{71480111-0DC5-D849-8763-B9F7FFD071F9}"/>
              </a:ext>
            </a:extLst>
          </p:cNvPr>
          <p:cNvCxnSpPr>
            <a:cxnSpLocks/>
          </p:cNvCxnSpPr>
          <p:nvPr/>
        </p:nvCxnSpPr>
        <p:spPr>
          <a:xfrm flipV="1">
            <a:off x="5392405" y="2929087"/>
            <a:ext cx="269965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直线箭头连接符 9">
            <a:extLst>
              <a:ext uri="{FF2B5EF4-FFF2-40B4-BE49-F238E27FC236}">
                <a16:creationId xmlns:a16="http://schemas.microsoft.com/office/drawing/2014/main" id="{41DE083F-7583-A042-846D-DA7526923DB7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7217095" y="2929087"/>
            <a:ext cx="264183" cy="59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FD8E69E0-B94F-9940-A562-A2A35574A707}"/>
              </a:ext>
            </a:extLst>
          </p:cNvPr>
          <p:cNvSpPr txBox="1"/>
          <p:nvPr/>
        </p:nvSpPr>
        <p:spPr>
          <a:xfrm>
            <a:off x="1974850" y="2143152"/>
            <a:ext cx="4273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Offline Training for a service</a:t>
            </a:r>
            <a:endParaRPr kumimoji="1" lang="zh-CN" alt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9F60699-B078-8842-9267-BF0A8C188164}"/>
              </a:ext>
            </a:extLst>
          </p:cNvPr>
          <p:cNvSpPr txBox="1"/>
          <p:nvPr/>
        </p:nvSpPr>
        <p:spPr>
          <a:xfrm>
            <a:off x="1915685" y="3624457"/>
            <a:ext cx="20127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Online Detection </a:t>
            </a:r>
          </a:p>
          <a:p>
            <a:pPr algn="ctr"/>
            <a:r>
              <a:rPr kumimoji="1"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for a service</a:t>
            </a:r>
            <a:endParaRPr kumimoji="1" lang="zh-CN" alt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8425EFD9-4B77-2E48-8CD2-284F9BDE1D53}"/>
              </a:ext>
            </a:extLst>
          </p:cNvPr>
          <p:cNvSpPr/>
          <p:nvPr/>
        </p:nvSpPr>
        <p:spPr>
          <a:xfrm>
            <a:off x="6457629" y="4081228"/>
            <a:ext cx="2000571" cy="112858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 sz="1600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F016D2A-9459-C044-9B69-0B3D228331B2}"/>
              </a:ext>
            </a:extLst>
          </p:cNvPr>
          <p:cNvSpPr/>
          <p:nvPr/>
        </p:nvSpPr>
        <p:spPr>
          <a:xfrm>
            <a:off x="6407162" y="4046420"/>
            <a:ext cx="21237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Anomaly Detection  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圆角矩形 14">
            <a:extLst>
              <a:ext uri="{FF2B5EF4-FFF2-40B4-BE49-F238E27FC236}">
                <a16:creationId xmlns:a16="http://schemas.microsoft.com/office/drawing/2014/main" id="{38E58DF0-BD85-854C-872D-05CADF070C06}"/>
              </a:ext>
            </a:extLst>
          </p:cNvPr>
          <p:cNvSpPr/>
          <p:nvPr/>
        </p:nvSpPr>
        <p:spPr>
          <a:xfrm>
            <a:off x="6662993" y="4443895"/>
            <a:ext cx="1612060" cy="64873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Likelihood Computation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D5100E1-9171-D045-A937-AD15B3DB8BD0}"/>
              </a:ext>
            </a:extLst>
          </p:cNvPr>
          <p:cNvSpPr txBox="1"/>
          <p:nvPr/>
        </p:nvSpPr>
        <p:spPr>
          <a:xfrm>
            <a:off x="7558165" y="3068166"/>
            <a:ext cx="734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Model</a:t>
            </a:r>
            <a:endParaRPr kumimoji="1"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0DD48E01-CD2D-7A46-938F-FF09A58C0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1278" y="2547494"/>
            <a:ext cx="851157" cy="648090"/>
          </a:xfrm>
          <a:prstGeom prst="rect">
            <a:avLst/>
          </a:prstGeom>
        </p:spPr>
      </p:pic>
      <p:sp>
        <p:nvSpPr>
          <p:cNvPr id="18" name="多文档 17">
            <a:extLst>
              <a:ext uri="{FF2B5EF4-FFF2-40B4-BE49-F238E27FC236}">
                <a16:creationId xmlns:a16="http://schemas.microsoft.com/office/drawing/2014/main" id="{E3BD5B10-563F-3A47-B104-8890516D89F4}"/>
              </a:ext>
            </a:extLst>
          </p:cNvPr>
          <p:cNvSpPr/>
          <p:nvPr/>
        </p:nvSpPr>
        <p:spPr>
          <a:xfrm>
            <a:off x="2198985" y="2710125"/>
            <a:ext cx="766298" cy="624509"/>
          </a:xfrm>
          <a:prstGeom prst="flowChartMultidocumen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074A7C6-7813-1645-94A9-776E7CAB9221}"/>
              </a:ext>
            </a:extLst>
          </p:cNvPr>
          <p:cNvSpPr txBox="1"/>
          <p:nvPr/>
        </p:nvSpPr>
        <p:spPr>
          <a:xfrm>
            <a:off x="2200180" y="2881838"/>
            <a:ext cx="8419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Traces</a:t>
            </a:r>
            <a:endParaRPr kumimoji="1"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6E6ECE2F-DE64-1342-8DA0-2D1308558614}"/>
              </a:ext>
            </a:extLst>
          </p:cNvPr>
          <p:cNvGrpSpPr/>
          <p:nvPr/>
        </p:nvGrpSpPr>
        <p:grpSpPr>
          <a:xfrm>
            <a:off x="2817230" y="4399469"/>
            <a:ext cx="1068312" cy="542939"/>
            <a:chOff x="1545942" y="3897095"/>
            <a:chExt cx="1068312" cy="542939"/>
          </a:xfrm>
        </p:grpSpPr>
        <p:sp>
          <p:nvSpPr>
            <p:cNvPr id="21" name="文档 20">
              <a:extLst>
                <a:ext uri="{FF2B5EF4-FFF2-40B4-BE49-F238E27FC236}">
                  <a16:creationId xmlns:a16="http://schemas.microsoft.com/office/drawing/2014/main" id="{20B879CF-ADFA-1242-B22A-44C26A0B2B7B}"/>
                </a:ext>
              </a:extLst>
            </p:cNvPr>
            <p:cNvSpPr/>
            <p:nvPr/>
          </p:nvSpPr>
          <p:spPr>
            <a:xfrm>
              <a:off x="1567797" y="3897095"/>
              <a:ext cx="1046457" cy="542939"/>
            </a:xfrm>
            <a:prstGeom prst="flowChartDocumen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839B91A5-426C-0840-AAD8-F1AD51EC2D35}"/>
                </a:ext>
              </a:extLst>
            </p:cNvPr>
            <p:cNvSpPr txBox="1"/>
            <p:nvPr/>
          </p:nvSpPr>
          <p:spPr>
            <a:xfrm>
              <a:off x="1545942" y="3973784"/>
              <a:ext cx="10683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New Trace</a:t>
              </a:r>
              <a:endParaRPr kumimoji="1" lang="zh-CN" alt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3" name="圆角矩形 22">
            <a:extLst>
              <a:ext uri="{FF2B5EF4-FFF2-40B4-BE49-F238E27FC236}">
                <a16:creationId xmlns:a16="http://schemas.microsoft.com/office/drawing/2014/main" id="{1A7BA463-C6AB-2D44-A728-25BC9225E9C4}"/>
              </a:ext>
            </a:extLst>
          </p:cNvPr>
          <p:cNvSpPr/>
          <p:nvPr/>
        </p:nvSpPr>
        <p:spPr>
          <a:xfrm>
            <a:off x="8806057" y="4216646"/>
            <a:ext cx="1453114" cy="85757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Root Cause Localization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直线箭头连接符 23">
            <a:extLst>
              <a:ext uri="{FF2B5EF4-FFF2-40B4-BE49-F238E27FC236}">
                <a16:creationId xmlns:a16="http://schemas.microsoft.com/office/drawing/2014/main" id="{94E3F2B4-1685-FF4B-BF26-399540DF22D5}"/>
              </a:ext>
            </a:extLst>
          </p:cNvPr>
          <p:cNvCxnSpPr>
            <a:cxnSpLocks/>
            <a:stCxn id="29" idx="3"/>
            <a:endCxn id="13" idx="1"/>
          </p:cNvCxnSpPr>
          <p:nvPr/>
        </p:nvCxnSpPr>
        <p:spPr>
          <a:xfrm>
            <a:off x="6219896" y="4645522"/>
            <a:ext cx="237733" cy="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弧 24">
            <a:extLst>
              <a:ext uri="{FF2B5EF4-FFF2-40B4-BE49-F238E27FC236}">
                <a16:creationId xmlns:a16="http://schemas.microsoft.com/office/drawing/2014/main" id="{1A9602E9-F0AC-7949-AB76-2B15C0E946AA}"/>
              </a:ext>
            </a:extLst>
          </p:cNvPr>
          <p:cNvSpPr/>
          <p:nvPr/>
        </p:nvSpPr>
        <p:spPr>
          <a:xfrm rot="11356077">
            <a:off x="8307174" y="2517461"/>
            <a:ext cx="546634" cy="575852"/>
          </a:xfrm>
          <a:prstGeom prst="arc">
            <a:avLst>
              <a:gd name="adj1" fmla="val 5639714"/>
              <a:gd name="adj2" fmla="val 15168577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786A9E5E-722A-1240-A6A6-87CD94AE3F9C}"/>
              </a:ext>
            </a:extLst>
          </p:cNvPr>
          <p:cNvSpPr txBox="1"/>
          <p:nvPr/>
        </p:nvSpPr>
        <p:spPr>
          <a:xfrm>
            <a:off x="8779023" y="2528696"/>
            <a:ext cx="1366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i="1" dirty="0">
                <a:latin typeface="Calibri" panose="020F0502020204030204" pitchFamily="34" charset="0"/>
                <a:cs typeface="Calibri" panose="020F0502020204030204" pitchFamily="34" charset="0"/>
              </a:rPr>
              <a:t>Periodically Retrain </a:t>
            </a:r>
            <a:endParaRPr kumimoji="1" lang="zh-CN" altLang="en-US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7ACD807D-C336-6641-8BCC-7F87DAE50455}"/>
              </a:ext>
            </a:extLst>
          </p:cNvPr>
          <p:cNvSpPr/>
          <p:nvPr/>
        </p:nvSpPr>
        <p:spPr>
          <a:xfrm>
            <a:off x="1963310" y="2161052"/>
            <a:ext cx="6647290" cy="1296467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18330A93-A1C3-3242-9C77-FA0ECB26B3D6}"/>
              </a:ext>
            </a:extLst>
          </p:cNvPr>
          <p:cNvSpPr/>
          <p:nvPr/>
        </p:nvSpPr>
        <p:spPr>
          <a:xfrm>
            <a:off x="1963310" y="3654245"/>
            <a:ext cx="6647290" cy="1652367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9" name="圆角矩形 28">
            <a:extLst>
              <a:ext uri="{FF2B5EF4-FFF2-40B4-BE49-F238E27FC236}">
                <a16:creationId xmlns:a16="http://schemas.microsoft.com/office/drawing/2014/main" id="{AD6E2C61-FEFC-D440-A0B6-33B261A030EC}"/>
              </a:ext>
            </a:extLst>
          </p:cNvPr>
          <p:cNvSpPr/>
          <p:nvPr/>
        </p:nvSpPr>
        <p:spPr>
          <a:xfrm>
            <a:off x="4445090" y="4081228"/>
            <a:ext cx="1774806" cy="112858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 sz="1600" dirty="0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0EB8B984-8BD1-C546-897B-87C690920E6E}"/>
              </a:ext>
            </a:extLst>
          </p:cNvPr>
          <p:cNvSpPr/>
          <p:nvPr/>
        </p:nvSpPr>
        <p:spPr>
          <a:xfrm>
            <a:off x="4445090" y="4074563"/>
            <a:ext cx="1762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Unseen Call</a:t>
            </a:r>
            <a:r>
              <a:rPr kumimoji="1" lang="zh-Hans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Path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圆角矩形 30">
            <a:extLst>
              <a:ext uri="{FF2B5EF4-FFF2-40B4-BE49-F238E27FC236}">
                <a16:creationId xmlns:a16="http://schemas.microsoft.com/office/drawing/2014/main" id="{909B686E-8B85-FB45-85CB-58674ABABEB0}"/>
              </a:ext>
            </a:extLst>
          </p:cNvPr>
          <p:cNvSpPr/>
          <p:nvPr/>
        </p:nvSpPr>
        <p:spPr>
          <a:xfrm>
            <a:off x="4706886" y="4443895"/>
            <a:ext cx="1188843" cy="64873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Whitelist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2" name="肘形连接符 31">
            <a:extLst>
              <a:ext uri="{FF2B5EF4-FFF2-40B4-BE49-F238E27FC236}">
                <a16:creationId xmlns:a16="http://schemas.microsoft.com/office/drawing/2014/main" id="{51AE27DA-2793-4A46-B2E1-02A601BF015F}"/>
              </a:ext>
            </a:extLst>
          </p:cNvPr>
          <p:cNvCxnSpPr>
            <a:cxnSpLocks/>
            <a:stCxn id="22" idx="3"/>
          </p:cNvCxnSpPr>
          <p:nvPr/>
        </p:nvCxnSpPr>
        <p:spPr>
          <a:xfrm flipV="1">
            <a:off x="3885542" y="3302975"/>
            <a:ext cx="193661" cy="1342460"/>
          </a:xfrm>
          <a:prstGeom prst="bentConnector2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肘形连接符 32">
            <a:extLst>
              <a:ext uri="{FF2B5EF4-FFF2-40B4-BE49-F238E27FC236}">
                <a16:creationId xmlns:a16="http://schemas.microsoft.com/office/drawing/2014/main" id="{1A67302C-9248-6947-98D0-C373B6F30089}"/>
              </a:ext>
            </a:extLst>
          </p:cNvPr>
          <p:cNvCxnSpPr>
            <a:cxnSpLocks/>
            <a:endCxn id="29" idx="1"/>
          </p:cNvCxnSpPr>
          <p:nvPr/>
        </p:nvCxnSpPr>
        <p:spPr>
          <a:xfrm rot="16200000" flipH="1">
            <a:off x="3667014" y="3867445"/>
            <a:ext cx="1342547" cy="213606"/>
          </a:xfrm>
          <a:prstGeom prst="bentConnector2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直线箭头连接符 33">
            <a:extLst>
              <a:ext uri="{FF2B5EF4-FFF2-40B4-BE49-F238E27FC236}">
                <a16:creationId xmlns:a16="http://schemas.microsoft.com/office/drawing/2014/main" id="{058CC78D-562C-2D4F-A421-D70FC353CA94}"/>
              </a:ext>
            </a:extLst>
          </p:cNvPr>
          <p:cNvCxnSpPr>
            <a:cxnSpLocks/>
            <a:stCxn id="13" idx="3"/>
            <a:endCxn id="23" idx="1"/>
          </p:cNvCxnSpPr>
          <p:nvPr/>
        </p:nvCxnSpPr>
        <p:spPr>
          <a:xfrm flipV="1">
            <a:off x="8458200" y="4645435"/>
            <a:ext cx="347857" cy="87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直线箭头连接符 34">
            <a:extLst>
              <a:ext uri="{FF2B5EF4-FFF2-40B4-BE49-F238E27FC236}">
                <a16:creationId xmlns:a16="http://schemas.microsoft.com/office/drawing/2014/main" id="{3EB3215B-3C41-3040-A00E-F13D38361809}"/>
              </a:ext>
            </a:extLst>
          </p:cNvPr>
          <p:cNvCxnSpPr>
            <a:cxnSpLocks/>
          </p:cNvCxnSpPr>
          <p:nvPr/>
        </p:nvCxnSpPr>
        <p:spPr>
          <a:xfrm>
            <a:off x="7872289" y="3302974"/>
            <a:ext cx="0" cy="743446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圆角矩形标注 35">
            <a:extLst>
              <a:ext uri="{FF2B5EF4-FFF2-40B4-BE49-F238E27FC236}">
                <a16:creationId xmlns:a16="http://schemas.microsoft.com/office/drawing/2014/main" id="{55920F9A-4AD3-204B-A9EA-88FA89450C49}"/>
              </a:ext>
            </a:extLst>
          </p:cNvPr>
          <p:cNvSpPr/>
          <p:nvPr/>
        </p:nvSpPr>
        <p:spPr>
          <a:xfrm>
            <a:off x="1248240" y="5477578"/>
            <a:ext cx="3980044" cy="987880"/>
          </a:xfrm>
          <a:prstGeom prst="wedgeRoundRectCallout">
            <a:avLst>
              <a:gd name="adj1" fmla="val 36706"/>
              <a:gd name="adj2" fmla="val -7423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2000" i="1" dirty="0">
                <a:latin typeface="Calibri" panose="020F0502020204030204" pitchFamily="34" charset="0"/>
                <a:cs typeface="Calibri" panose="020F0502020204030204" pitchFamily="34" charset="0"/>
              </a:rPr>
              <a:t>The previously unseen call paths are handled by a whitelist approach</a:t>
            </a:r>
            <a:endParaRPr kumimoji="1" lang="zh-CN" altLang="en-US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1167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8696F1-89F7-034A-A972-A1677B186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Design of </a:t>
            </a:r>
            <a:r>
              <a:rPr kumimoji="1" lang="en-US" altLang="zh-CN" dirty="0" err="1"/>
              <a:t>TraceAnomaly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F0DF8F3-9F78-F74B-9B76-6E13DA244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9D6CD-B976-DA4A-B164-30E4D1CDE738}" type="slidenum">
              <a:rPr kumimoji="1" lang="zh-CN" altLang="en-US" smtClean="0"/>
              <a:t>35</a:t>
            </a:fld>
            <a:endParaRPr kumimoji="1" lang="zh-CN" altLang="en-US"/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80474188-3AA4-FA4D-BC64-5FCDCE358D61}"/>
              </a:ext>
            </a:extLst>
          </p:cNvPr>
          <p:cNvSpPr/>
          <p:nvPr/>
        </p:nvSpPr>
        <p:spPr>
          <a:xfrm>
            <a:off x="3210992" y="2555684"/>
            <a:ext cx="2175725" cy="75353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Service Trace Vector</a:t>
            </a:r>
          </a:p>
          <a:p>
            <a:pPr algn="ctr"/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Construction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9CA8FB4E-094D-164F-816D-1F021F4E0A2A}"/>
              </a:ext>
            </a:extLst>
          </p:cNvPr>
          <p:cNvSpPr/>
          <p:nvPr/>
        </p:nvSpPr>
        <p:spPr>
          <a:xfrm>
            <a:off x="5687320" y="2552319"/>
            <a:ext cx="1529775" cy="75353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Unsupervised Training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直线箭头连接符 7">
            <a:extLst>
              <a:ext uri="{FF2B5EF4-FFF2-40B4-BE49-F238E27FC236}">
                <a16:creationId xmlns:a16="http://schemas.microsoft.com/office/drawing/2014/main" id="{E2AFC722-1F3E-7544-8D18-B12F2BF9CE57}"/>
              </a:ext>
            </a:extLst>
          </p:cNvPr>
          <p:cNvCxnSpPr>
            <a:cxnSpLocks/>
          </p:cNvCxnSpPr>
          <p:nvPr/>
        </p:nvCxnSpPr>
        <p:spPr>
          <a:xfrm>
            <a:off x="2975044" y="2929086"/>
            <a:ext cx="241296" cy="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直线箭头连接符 8">
            <a:extLst>
              <a:ext uri="{FF2B5EF4-FFF2-40B4-BE49-F238E27FC236}">
                <a16:creationId xmlns:a16="http://schemas.microsoft.com/office/drawing/2014/main" id="{71480111-0DC5-D849-8763-B9F7FFD071F9}"/>
              </a:ext>
            </a:extLst>
          </p:cNvPr>
          <p:cNvCxnSpPr>
            <a:cxnSpLocks/>
          </p:cNvCxnSpPr>
          <p:nvPr/>
        </p:nvCxnSpPr>
        <p:spPr>
          <a:xfrm flipV="1">
            <a:off x="5392405" y="2929087"/>
            <a:ext cx="269965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直线箭头连接符 9">
            <a:extLst>
              <a:ext uri="{FF2B5EF4-FFF2-40B4-BE49-F238E27FC236}">
                <a16:creationId xmlns:a16="http://schemas.microsoft.com/office/drawing/2014/main" id="{41DE083F-7583-A042-846D-DA7526923DB7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7217095" y="2929087"/>
            <a:ext cx="264183" cy="59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FD8E69E0-B94F-9940-A562-A2A35574A707}"/>
              </a:ext>
            </a:extLst>
          </p:cNvPr>
          <p:cNvSpPr txBox="1"/>
          <p:nvPr/>
        </p:nvSpPr>
        <p:spPr>
          <a:xfrm>
            <a:off x="1974850" y="2143152"/>
            <a:ext cx="4273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Offline Training for a service</a:t>
            </a:r>
            <a:endParaRPr kumimoji="1" lang="zh-CN" alt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9F60699-B078-8842-9267-BF0A8C188164}"/>
              </a:ext>
            </a:extLst>
          </p:cNvPr>
          <p:cNvSpPr txBox="1"/>
          <p:nvPr/>
        </p:nvSpPr>
        <p:spPr>
          <a:xfrm>
            <a:off x="1915685" y="3624457"/>
            <a:ext cx="20127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Online Detection </a:t>
            </a:r>
          </a:p>
          <a:p>
            <a:pPr algn="ctr"/>
            <a:r>
              <a:rPr kumimoji="1"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for a service</a:t>
            </a:r>
            <a:endParaRPr kumimoji="1" lang="zh-CN" alt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8425EFD9-4B77-2E48-8CD2-284F9BDE1D53}"/>
              </a:ext>
            </a:extLst>
          </p:cNvPr>
          <p:cNvSpPr/>
          <p:nvPr/>
        </p:nvSpPr>
        <p:spPr>
          <a:xfrm>
            <a:off x="6457629" y="4081228"/>
            <a:ext cx="2000571" cy="112858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 sz="1600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F016D2A-9459-C044-9B69-0B3D228331B2}"/>
              </a:ext>
            </a:extLst>
          </p:cNvPr>
          <p:cNvSpPr/>
          <p:nvPr/>
        </p:nvSpPr>
        <p:spPr>
          <a:xfrm>
            <a:off x="6407162" y="4046420"/>
            <a:ext cx="21237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Anomaly Detection  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圆角矩形 14">
            <a:extLst>
              <a:ext uri="{FF2B5EF4-FFF2-40B4-BE49-F238E27FC236}">
                <a16:creationId xmlns:a16="http://schemas.microsoft.com/office/drawing/2014/main" id="{38E58DF0-BD85-854C-872D-05CADF070C06}"/>
              </a:ext>
            </a:extLst>
          </p:cNvPr>
          <p:cNvSpPr/>
          <p:nvPr/>
        </p:nvSpPr>
        <p:spPr>
          <a:xfrm>
            <a:off x="6662993" y="4443895"/>
            <a:ext cx="1612060" cy="64873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Likelihood Computation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D5100E1-9171-D045-A937-AD15B3DB8BD0}"/>
              </a:ext>
            </a:extLst>
          </p:cNvPr>
          <p:cNvSpPr txBox="1"/>
          <p:nvPr/>
        </p:nvSpPr>
        <p:spPr>
          <a:xfrm>
            <a:off x="7558165" y="3068166"/>
            <a:ext cx="734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Model</a:t>
            </a:r>
            <a:endParaRPr kumimoji="1"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0DD48E01-CD2D-7A46-938F-FF09A58C0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1278" y="2547494"/>
            <a:ext cx="851157" cy="648090"/>
          </a:xfrm>
          <a:prstGeom prst="rect">
            <a:avLst/>
          </a:prstGeom>
        </p:spPr>
      </p:pic>
      <p:sp>
        <p:nvSpPr>
          <p:cNvPr id="18" name="多文档 17">
            <a:extLst>
              <a:ext uri="{FF2B5EF4-FFF2-40B4-BE49-F238E27FC236}">
                <a16:creationId xmlns:a16="http://schemas.microsoft.com/office/drawing/2014/main" id="{E3BD5B10-563F-3A47-B104-8890516D89F4}"/>
              </a:ext>
            </a:extLst>
          </p:cNvPr>
          <p:cNvSpPr/>
          <p:nvPr/>
        </p:nvSpPr>
        <p:spPr>
          <a:xfrm>
            <a:off x="2198985" y="2710125"/>
            <a:ext cx="766298" cy="624509"/>
          </a:xfrm>
          <a:prstGeom prst="flowChartMultidocumen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074A7C6-7813-1645-94A9-776E7CAB9221}"/>
              </a:ext>
            </a:extLst>
          </p:cNvPr>
          <p:cNvSpPr txBox="1"/>
          <p:nvPr/>
        </p:nvSpPr>
        <p:spPr>
          <a:xfrm>
            <a:off x="2200180" y="2881838"/>
            <a:ext cx="8419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Traces</a:t>
            </a:r>
            <a:endParaRPr kumimoji="1"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6E6ECE2F-DE64-1342-8DA0-2D1308558614}"/>
              </a:ext>
            </a:extLst>
          </p:cNvPr>
          <p:cNvGrpSpPr/>
          <p:nvPr/>
        </p:nvGrpSpPr>
        <p:grpSpPr>
          <a:xfrm>
            <a:off x="2817230" y="4399469"/>
            <a:ext cx="1068312" cy="542939"/>
            <a:chOff x="1545942" y="3897095"/>
            <a:chExt cx="1068312" cy="542939"/>
          </a:xfrm>
        </p:grpSpPr>
        <p:sp>
          <p:nvSpPr>
            <p:cNvPr id="21" name="文档 20">
              <a:extLst>
                <a:ext uri="{FF2B5EF4-FFF2-40B4-BE49-F238E27FC236}">
                  <a16:creationId xmlns:a16="http://schemas.microsoft.com/office/drawing/2014/main" id="{20B879CF-ADFA-1242-B22A-44C26A0B2B7B}"/>
                </a:ext>
              </a:extLst>
            </p:cNvPr>
            <p:cNvSpPr/>
            <p:nvPr/>
          </p:nvSpPr>
          <p:spPr>
            <a:xfrm>
              <a:off x="1567797" y="3897095"/>
              <a:ext cx="1046457" cy="542939"/>
            </a:xfrm>
            <a:prstGeom prst="flowChartDocumen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839B91A5-426C-0840-AAD8-F1AD51EC2D35}"/>
                </a:ext>
              </a:extLst>
            </p:cNvPr>
            <p:cNvSpPr txBox="1"/>
            <p:nvPr/>
          </p:nvSpPr>
          <p:spPr>
            <a:xfrm>
              <a:off x="1545942" y="3973784"/>
              <a:ext cx="10683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New Trace</a:t>
              </a:r>
              <a:endParaRPr kumimoji="1" lang="zh-CN" alt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3" name="圆角矩形 22">
            <a:extLst>
              <a:ext uri="{FF2B5EF4-FFF2-40B4-BE49-F238E27FC236}">
                <a16:creationId xmlns:a16="http://schemas.microsoft.com/office/drawing/2014/main" id="{1A7BA463-C6AB-2D44-A728-25BC9225E9C4}"/>
              </a:ext>
            </a:extLst>
          </p:cNvPr>
          <p:cNvSpPr/>
          <p:nvPr/>
        </p:nvSpPr>
        <p:spPr>
          <a:xfrm>
            <a:off x="8806057" y="4216646"/>
            <a:ext cx="1453114" cy="85757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Root Cause Localization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直线箭头连接符 23">
            <a:extLst>
              <a:ext uri="{FF2B5EF4-FFF2-40B4-BE49-F238E27FC236}">
                <a16:creationId xmlns:a16="http://schemas.microsoft.com/office/drawing/2014/main" id="{94E3F2B4-1685-FF4B-BF26-399540DF22D5}"/>
              </a:ext>
            </a:extLst>
          </p:cNvPr>
          <p:cNvCxnSpPr>
            <a:cxnSpLocks/>
            <a:stCxn id="29" idx="3"/>
            <a:endCxn id="13" idx="1"/>
          </p:cNvCxnSpPr>
          <p:nvPr/>
        </p:nvCxnSpPr>
        <p:spPr>
          <a:xfrm>
            <a:off x="6219896" y="4645522"/>
            <a:ext cx="237733" cy="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弧 24">
            <a:extLst>
              <a:ext uri="{FF2B5EF4-FFF2-40B4-BE49-F238E27FC236}">
                <a16:creationId xmlns:a16="http://schemas.microsoft.com/office/drawing/2014/main" id="{1A9602E9-F0AC-7949-AB76-2B15C0E946AA}"/>
              </a:ext>
            </a:extLst>
          </p:cNvPr>
          <p:cNvSpPr/>
          <p:nvPr/>
        </p:nvSpPr>
        <p:spPr>
          <a:xfrm rot="11356077">
            <a:off x="8307174" y="2517461"/>
            <a:ext cx="546634" cy="575852"/>
          </a:xfrm>
          <a:prstGeom prst="arc">
            <a:avLst>
              <a:gd name="adj1" fmla="val 5639714"/>
              <a:gd name="adj2" fmla="val 15168577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786A9E5E-722A-1240-A6A6-87CD94AE3F9C}"/>
              </a:ext>
            </a:extLst>
          </p:cNvPr>
          <p:cNvSpPr txBox="1"/>
          <p:nvPr/>
        </p:nvSpPr>
        <p:spPr>
          <a:xfrm>
            <a:off x="8779023" y="2528696"/>
            <a:ext cx="1366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i="1" dirty="0">
                <a:latin typeface="Calibri" panose="020F0502020204030204" pitchFamily="34" charset="0"/>
                <a:cs typeface="Calibri" panose="020F0502020204030204" pitchFamily="34" charset="0"/>
              </a:rPr>
              <a:t>Periodically Retrain </a:t>
            </a:r>
            <a:endParaRPr kumimoji="1" lang="zh-CN" altLang="en-US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7ACD807D-C336-6641-8BCC-7F87DAE50455}"/>
              </a:ext>
            </a:extLst>
          </p:cNvPr>
          <p:cNvSpPr/>
          <p:nvPr/>
        </p:nvSpPr>
        <p:spPr>
          <a:xfrm>
            <a:off x="1963310" y="2161052"/>
            <a:ext cx="6647290" cy="1296467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18330A93-A1C3-3242-9C77-FA0ECB26B3D6}"/>
              </a:ext>
            </a:extLst>
          </p:cNvPr>
          <p:cNvSpPr/>
          <p:nvPr/>
        </p:nvSpPr>
        <p:spPr>
          <a:xfrm>
            <a:off x="1963310" y="3654245"/>
            <a:ext cx="6647290" cy="1652367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9" name="圆角矩形 28">
            <a:extLst>
              <a:ext uri="{FF2B5EF4-FFF2-40B4-BE49-F238E27FC236}">
                <a16:creationId xmlns:a16="http://schemas.microsoft.com/office/drawing/2014/main" id="{AD6E2C61-FEFC-D440-A0B6-33B261A030EC}"/>
              </a:ext>
            </a:extLst>
          </p:cNvPr>
          <p:cNvSpPr/>
          <p:nvPr/>
        </p:nvSpPr>
        <p:spPr>
          <a:xfrm>
            <a:off x="4445090" y="4081228"/>
            <a:ext cx="1774806" cy="112858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 sz="1600" dirty="0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0EB8B984-8BD1-C546-897B-87C690920E6E}"/>
              </a:ext>
            </a:extLst>
          </p:cNvPr>
          <p:cNvSpPr/>
          <p:nvPr/>
        </p:nvSpPr>
        <p:spPr>
          <a:xfrm>
            <a:off x="4445090" y="4074563"/>
            <a:ext cx="1762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Unseen Call</a:t>
            </a:r>
            <a:r>
              <a:rPr kumimoji="1" lang="zh-Hans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Path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圆角矩形 30">
            <a:extLst>
              <a:ext uri="{FF2B5EF4-FFF2-40B4-BE49-F238E27FC236}">
                <a16:creationId xmlns:a16="http://schemas.microsoft.com/office/drawing/2014/main" id="{909B686E-8B85-FB45-85CB-58674ABABEB0}"/>
              </a:ext>
            </a:extLst>
          </p:cNvPr>
          <p:cNvSpPr/>
          <p:nvPr/>
        </p:nvSpPr>
        <p:spPr>
          <a:xfrm>
            <a:off x="4706886" y="4443895"/>
            <a:ext cx="1188843" cy="64873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Whitelist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2" name="肘形连接符 31">
            <a:extLst>
              <a:ext uri="{FF2B5EF4-FFF2-40B4-BE49-F238E27FC236}">
                <a16:creationId xmlns:a16="http://schemas.microsoft.com/office/drawing/2014/main" id="{51AE27DA-2793-4A46-B2E1-02A601BF015F}"/>
              </a:ext>
            </a:extLst>
          </p:cNvPr>
          <p:cNvCxnSpPr>
            <a:cxnSpLocks/>
            <a:stCxn id="22" idx="3"/>
          </p:cNvCxnSpPr>
          <p:nvPr/>
        </p:nvCxnSpPr>
        <p:spPr>
          <a:xfrm flipV="1">
            <a:off x="3885542" y="3302975"/>
            <a:ext cx="193661" cy="1342460"/>
          </a:xfrm>
          <a:prstGeom prst="bentConnector2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肘形连接符 32">
            <a:extLst>
              <a:ext uri="{FF2B5EF4-FFF2-40B4-BE49-F238E27FC236}">
                <a16:creationId xmlns:a16="http://schemas.microsoft.com/office/drawing/2014/main" id="{1A67302C-9248-6947-98D0-C373B6F30089}"/>
              </a:ext>
            </a:extLst>
          </p:cNvPr>
          <p:cNvCxnSpPr>
            <a:cxnSpLocks/>
            <a:endCxn id="29" idx="1"/>
          </p:cNvCxnSpPr>
          <p:nvPr/>
        </p:nvCxnSpPr>
        <p:spPr>
          <a:xfrm rot="16200000" flipH="1">
            <a:off x="3667014" y="3867445"/>
            <a:ext cx="1342547" cy="213606"/>
          </a:xfrm>
          <a:prstGeom prst="bentConnector2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直线箭头连接符 33">
            <a:extLst>
              <a:ext uri="{FF2B5EF4-FFF2-40B4-BE49-F238E27FC236}">
                <a16:creationId xmlns:a16="http://schemas.microsoft.com/office/drawing/2014/main" id="{058CC78D-562C-2D4F-A421-D70FC353CA94}"/>
              </a:ext>
            </a:extLst>
          </p:cNvPr>
          <p:cNvCxnSpPr>
            <a:cxnSpLocks/>
            <a:stCxn id="13" idx="3"/>
            <a:endCxn id="23" idx="1"/>
          </p:cNvCxnSpPr>
          <p:nvPr/>
        </p:nvCxnSpPr>
        <p:spPr>
          <a:xfrm flipV="1">
            <a:off x="8458200" y="4645435"/>
            <a:ext cx="347857" cy="87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直线箭头连接符 34">
            <a:extLst>
              <a:ext uri="{FF2B5EF4-FFF2-40B4-BE49-F238E27FC236}">
                <a16:creationId xmlns:a16="http://schemas.microsoft.com/office/drawing/2014/main" id="{3EB3215B-3C41-3040-A00E-F13D38361809}"/>
              </a:ext>
            </a:extLst>
          </p:cNvPr>
          <p:cNvCxnSpPr>
            <a:cxnSpLocks/>
          </p:cNvCxnSpPr>
          <p:nvPr/>
        </p:nvCxnSpPr>
        <p:spPr>
          <a:xfrm>
            <a:off x="7872289" y="3302974"/>
            <a:ext cx="0" cy="743446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圆角矩形标注 35">
            <a:extLst>
              <a:ext uri="{FF2B5EF4-FFF2-40B4-BE49-F238E27FC236}">
                <a16:creationId xmlns:a16="http://schemas.microsoft.com/office/drawing/2014/main" id="{D2FE3CBB-D9BF-0941-8CBB-E65B69FF8BBC}"/>
              </a:ext>
            </a:extLst>
          </p:cNvPr>
          <p:cNvSpPr/>
          <p:nvPr/>
        </p:nvSpPr>
        <p:spPr>
          <a:xfrm>
            <a:off x="3672348" y="5450427"/>
            <a:ext cx="3980044" cy="987880"/>
          </a:xfrm>
          <a:prstGeom prst="wedgeRoundRectCallout">
            <a:avLst>
              <a:gd name="adj1" fmla="val 35677"/>
              <a:gd name="adj2" fmla="val -72849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2000" i="1" dirty="0">
                <a:latin typeface="Calibri" panose="020F0502020204030204" pitchFamily="34" charset="0"/>
                <a:cs typeface="Calibri" panose="020F0502020204030204" pitchFamily="34" charset="0"/>
              </a:rPr>
              <a:t>The smaller the likelihood, the higher the degree of abnormality </a:t>
            </a:r>
            <a:endParaRPr kumimoji="1" lang="zh-CN" altLang="en-US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1113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8696F1-89F7-034A-A972-A1677B186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Design of </a:t>
            </a:r>
            <a:r>
              <a:rPr kumimoji="1" lang="en-US" altLang="zh-CN" dirty="0" err="1"/>
              <a:t>TraceAnomaly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F0DF8F3-9F78-F74B-9B76-6E13DA244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9D6CD-B976-DA4A-B164-30E4D1CDE738}" type="slidenum">
              <a:rPr kumimoji="1" lang="zh-CN" altLang="en-US" smtClean="0"/>
              <a:t>36</a:t>
            </a:fld>
            <a:endParaRPr kumimoji="1" lang="zh-CN" altLang="en-US"/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80474188-3AA4-FA4D-BC64-5FCDCE358D61}"/>
              </a:ext>
            </a:extLst>
          </p:cNvPr>
          <p:cNvSpPr/>
          <p:nvPr/>
        </p:nvSpPr>
        <p:spPr>
          <a:xfrm>
            <a:off x="3210992" y="2555684"/>
            <a:ext cx="2175725" cy="75353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Service Trace Vector</a:t>
            </a:r>
          </a:p>
          <a:p>
            <a:pPr algn="ctr"/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Construction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9CA8FB4E-094D-164F-816D-1F021F4E0A2A}"/>
              </a:ext>
            </a:extLst>
          </p:cNvPr>
          <p:cNvSpPr/>
          <p:nvPr/>
        </p:nvSpPr>
        <p:spPr>
          <a:xfrm>
            <a:off x="5687320" y="2552319"/>
            <a:ext cx="1529775" cy="75353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Unsupervised Training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直线箭头连接符 7">
            <a:extLst>
              <a:ext uri="{FF2B5EF4-FFF2-40B4-BE49-F238E27FC236}">
                <a16:creationId xmlns:a16="http://schemas.microsoft.com/office/drawing/2014/main" id="{E2AFC722-1F3E-7544-8D18-B12F2BF9CE57}"/>
              </a:ext>
            </a:extLst>
          </p:cNvPr>
          <p:cNvCxnSpPr>
            <a:cxnSpLocks/>
          </p:cNvCxnSpPr>
          <p:nvPr/>
        </p:nvCxnSpPr>
        <p:spPr>
          <a:xfrm>
            <a:off x="2975044" y="2929086"/>
            <a:ext cx="241296" cy="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直线箭头连接符 8">
            <a:extLst>
              <a:ext uri="{FF2B5EF4-FFF2-40B4-BE49-F238E27FC236}">
                <a16:creationId xmlns:a16="http://schemas.microsoft.com/office/drawing/2014/main" id="{71480111-0DC5-D849-8763-B9F7FFD071F9}"/>
              </a:ext>
            </a:extLst>
          </p:cNvPr>
          <p:cNvCxnSpPr>
            <a:cxnSpLocks/>
          </p:cNvCxnSpPr>
          <p:nvPr/>
        </p:nvCxnSpPr>
        <p:spPr>
          <a:xfrm flipV="1">
            <a:off x="5392405" y="2929087"/>
            <a:ext cx="269965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直线箭头连接符 9">
            <a:extLst>
              <a:ext uri="{FF2B5EF4-FFF2-40B4-BE49-F238E27FC236}">
                <a16:creationId xmlns:a16="http://schemas.microsoft.com/office/drawing/2014/main" id="{41DE083F-7583-A042-846D-DA7526923DB7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7217095" y="2929087"/>
            <a:ext cx="264183" cy="59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FD8E69E0-B94F-9940-A562-A2A35574A707}"/>
              </a:ext>
            </a:extLst>
          </p:cNvPr>
          <p:cNvSpPr txBox="1"/>
          <p:nvPr/>
        </p:nvSpPr>
        <p:spPr>
          <a:xfrm>
            <a:off x="1974850" y="2143152"/>
            <a:ext cx="4273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Offline Training for a service</a:t>
            </a:r>
            <a:endParaRPr kumimoji="1" lang="zh-CN" alt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9F60699-B078-8842-9267-BF0A8C188164}"/>
              </a:ext>
            </a:extLst>
          </p:cNvPr>
          <p:cNvSpPr txBox="1"/>
          <p:nvPr/>
        </p:nvSpPr>
        <p:spPr>
          <a:xfrm>
            <a:off x="1915685" y="3624457"/>
            <a:ext cx="20127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Online Detection </a:t>
            </a:r>
          </a:p>
          <a:p>
            <a:pPr algn="ctr"/>
            <a:r>
              <a:rPr kumimoji="1"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for a service</a:t>
            </a:r>
            <a:endParaRPr kumimoji="1" lang="zh-CN" alt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8425EFD9-4B77-2E48-8CD2-284F9BDE1D53}"/>
              </a:ext>
            </a:extLst>
          </p:cNvPr>
          <p:cNvSpPr/>
          <p:nvPr/>
        </p:nvSpPr>
        <p:spPr>
          <a:xfrm>
            <a:off x="6457629" y="4081228"/>
            <a:ext cx="2000571" cy="112858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 sz="1600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F016D2A-9459-C044-9B69-0B3D228331B2}"/>
              </a:ext>
            </a:extLst>
          </p:cNvPr>
          <p:cNvSpPr/>
          <p:nvPr/>
        </p:nvSpPr>
        <p:spPr>
          <a:xfrm>
            <a:off x="6407162" y="4046420"/>
            <a:ext cx="21237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Anomaly Detection  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圆角矩形 14">
            <a:extLst>
              <a:ext uri="{FF2B5EF4-FFF2-40B4-BE49-F238E27FC236}">
                <a16:creationId xmlns:a16="http://schemas.microsoft.com/office/drawing/2014/main" id="{38E58DF0-BD85-854C-872D-05CADF070C06}"/>
              </a:ext>
            </a:extLst>
          </p:cNvPr>
          <p:cNvSpPr/>
          <p:nvPr/>
        </p:nvSpPr>
        <p:spPr>
          <a:xfrm>
            <a:off x="6662993" y="4443895"/>
            <a:ext cx="1612060" cy="64873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Likelihood Computation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D5100E1-9171-D045-A937-AD15B3DB8BD0}"/>
              </a:ext>
            </a:extLst>
          </p:cNvPr>
          <p:cNvSpPr txBox="1"/>
          <p:nvPr/>
        </p:nvSpPr>
        <p:spPr>
          <a:xfrm>
            <a:off x="7558165" y="3068166"/>
            <a:ext cx="734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Model</a:t>
            </a:r>
            <a:endParaRPr kumimoji="1"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0DD48E01-CD2D-7A46-938F-FF09A58C0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1278" y="2547494"/>
            <a:ext cx="851157" cy="648090"/>
          </a:xfrm>
          <a:prstGeom prst="rect">
            <a:avLst/>
          </a:prstGeom>
        </p:spPr>
      </p:pic>
      <p:sp>
        <p:nvSpPr>
          <p:cNvPr id="18" name="多文档 17">
            <a:extLst>
              <a:ext uri="{FF2B5EF4-FFF2-40B4-BE49-F238E27FC236}">
                <a16:creationId xmlns:a16="http://schemas.microsoft.com/office/drawing/2014/main" id="{E3BD5B10-563F-3A47-B104-8890516D89F4}"/>
              </a:ext>
            </a:extLst>
          </p:cNvPr>
          <p:cNvSpPr/>
          <p:nvPr/>
        </p:nvSpPr>
        <p:spPr>
          <a:xfrm>
            <a:off x="2198985" y="2710125"/>
            <a:ext cx="766298" cy="624509"/>
          </a:xfrm>
          <a:prstGeom prst="flowChartMultidocumen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074A7C6-7813-1645-94A9-776E7CAB9221}"/>
              </a:ext>
            </a:extLst>
          </p:cNvPr>
          <p:cNvSpPr txBox="1"/>
          <p:nvPr/>
        </p:nvSpPr>
        <p:spPr>
          <a:xfrm>
            <a:off x="2200180" y="2881838"/>
            <a:ext cx="8419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Traces</a:t>
            </a:r>
            <a:endParaRPr kumimoji="1"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6E6ECE2F-DE64-1342-8DA0-2D1308558614}"/>
              </a:ext>
            </a:extLst>
          </p:cNvPr>
          <p:cNvGrpSpPr/>
          <p:nvPr/>
        </p:nvGrpSpPr>
        <p:grpSpPr>
          <a:xfrm>
            <a:off x="2817230" y="4399469"/>
            <a:ext cx="1068312" cy="542939"/>
            <a:chOff x="1545942" y="3897095"/>
            <a:chExt cx="1068312" cy="542939"/>
          </a:xfrm>
        </p:grpSpPr>
        <p:sp>
          <p:nvSpPr>
            <p:cNvPr id="21" name="文档 20">
              <a:extLst>
                <a:ext uri="{FF2B5EF4-FFF2-40B4-BE49-F238E27FC236}">
                  <a16:creationId xmlns:a16="http://schemas.microsoft.com/office/drawing/2014/main" id="{20B879CF-ADFA-1242-B22A-44C26A0B2B7B}"/>
                </a:ext>
              </a:extLst>
            </p:cNvPr>
            <p:cNvSpPr/>
            <p:nvPr/>
          </p:nvSpPr>
          <p:spPr>
            <a:xfrm>
              <a:off x="1567797" y="3897095"/>
              <a:ext cx="1046457" cy="542939"/>
            </a:xfrm>
            <a:prstGeom prst="flowChartDocumen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839B91A5-426C-0840-AAD8-F1AD51EC2D35}"/>
                </a:ext>
              </a:extLst>
            </p:cNvPr>
            <p:cNvSpPr txBox="1"/>
            <p:nvPr/>
          </p:nvSpPr>
          <p:spPr>
            <a:xfrm>
              <a:off x="1545942" y="3973784"/>
              <a:ext cx="10683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New Trace</a:t>
              </a:r>
              <a:endParaRPr kumimoji="1" lang="zh-CN" alt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3" name="圆角矩形 22">
            <a:extLst>
              <a:ext uri="{FF2B5EF4-FFF2-40B4-BE49-F238E27FC236}">
                <a16:creationId xmlns:a16="http://schemas.microsoft.com/office/drawing/2014/main" id="{1A7BA463-C6AB-2D44-A728-25BC9225E9C4}"/>
              </a:ext>
            </a:extLst>
          </p:cNvPr>
          <p:cNvSpPr/>
          <p:nvPr/>
        </p:nvSpPr>
        <p:spPr>
          <a:xfrm>
            <a:off x="8806057" y="4216646"/>
            <a:ext cx="1453114" cy="85757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Root Cause Localization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直线箭头连接符 23">
            <a:extLst>
              <a:ext uri="{FF2B5EF4-FFF2-40B4-BE49-F238E27FC236}">
                <a16:creationId xmlns:a16="http://schemas.microsoft.com/office/drawing/2014/main" id="{94E3F2B4-1685-FF4B-BF26-399540DF22D5}"/>
              </a:ext>
            </a:extLst>
          </p:cNvPr>
          <p:cNvCxnSpPr>
            <a:cxnSpLocks/>
            <a:stCxn id="29" idx="3"/>
            <a:endCxn id="13" idx="1"/>
          </p:cNvCxnSpPr>
          <p:nvPr/>
        </p:nvCxnSpPr>
        <p:spPr>
          <a:xfrm>
            <a:off x="6219896" y="4645522"/>
            <a:ext cx="237733" cy="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弧 24">
            <a:extLst>
              <a:ext uri="{FF2B5EF4-FFF2-40B4-BE49-F238E27FC236}">
                <a16:creationId xmlns:a16="http://schemas.microsoft.com/office/drawing/2014/main" id="{1A9602E9-F0AC-7949-AB76-2B15C0E946AA}"/>
              </a:ext>
            </a:extLst>
          </p:cNvPr>
          <p:cNvSpPr/>
          <p:nvPr/>
        </p:nvSpPr>
        <p:spPr>
          <a:xfrm rot="11356077">
            <a:off x="8307174" y="2517461"/>
            <a:ext cx="546634" cy="575852"/>
          </a:xfrm>
          <a:prstGeom prst="arc">
            <a:avLst>
              <a:gd name="adj1" fmla="val 5639714"/>
              <a:gd name="adj2" fmla="val 15168577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786A9E5E-722A-1240-A6A6-87CD94AE3F9C}"/>
              </a:ext>
            </a:extLst>
          </p:cNvPr>
          <p:cNvSpPr txBox="1"/>
          <p:nvPr/>
        </p:nvSpPr>
        <p:spPr>
          <a:xfrm>
            <a:off x="8779023" y="2528696"/>
            <a:ext cx="1366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i="1" dirty="0">
                <a:latin typeface="Calibri" panose="020F0502020204030204" pitchFamily="34" charset="0"/>
                <a:cs typeface="Calibri" panose="020F0502020204030204" pitchFamily="34" charset="0"/>
              </a:rPr>
              <a:t>Periodically Retrain </a:t>
            </a:r>
            <a:endParaRPr kumimoji="1" lang="zh-CN" altLang="en-US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7ACD807D-C336-6641-8BCC-7F87DAE50455}"/>
              </a:ext>
            </a:extLst>
          </p:cNvPr>
          <p:cNvSpPr/>
          <p:nvPr/>
        </p:nvSpPr>
        <p:spPr>
          <a:xfrm>
            <a:off x="1963310" y="2161052"/>
            <a:ext cx="6647290" cy="1296467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18330A93-A1C3-3242-9C77-FA0ECB26B3D6}"/>
              </a:ext>
            </a:extLst>
          </p:cNvPr>
          <p:cNvSpPr/>
          <p:nvPr/>
        </p:nvSpPr>
        <p:spPr>
          <a:xfrm>
            <a:off x="1963310" y="3654245"/>
            <a:ext cx="6647290" cy="1652367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9" name="圆角矩形 28">
            <a:extLst>
              <a:ext uri="{FF2B5EF4-FFF2-40B4-BE49-F238E27FC236}">
                <a16:creationId xmlns:a16="http://schemas.microsoft.com/office/drawing/2014/main" id="{AD6E2C61-FEFC-D440-A0B6-33B261A030EC}"/>
              </a:ext>
            </a:extLst>
          </p:cNvPr>
          <p:cNvSpPr/>
          <p:nvPr/>
        </p:nvSpPr>
        <p:spPr>
          <a:xfrm>
            <a:off x="4445090" y="4081228"/>
            <a:ext cx="1774806" cy="112858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 sz="1600" dirty="0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0EB8B984-8BD1-C546-897B-87C690920E6E}"/>
              </a:ext>
            </a:extLst>
          </p:cNvPr>
          <p:cNvSpPr/>
          <p:nvPr/>
        </p:nvSpPr>
        <p:spPr>
          <a:xfrm>
            <a:off x="4445090" y="4074563"/>
            <a:ext cx="1762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Unseen Call</a:t>
            </a:r>
            <a:r>
              <a:rPr kumimoji="1" lang="zh-Hans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Path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圆角矩形 30">
            <a:extLst>
              <a:ext uri="{FF2B5EF4-FFF2-40B4-BE49-F238E27FC236}">
                <a16:creationId xmlns:a16="http://schemas.microsoft.com/office/drawing/2014/main" id="{909B686E-8B85-FB45-85CB-58674ABABEB0}"/>
              </a:ext>
            </a:extLst>
          </p:cNvPr>
          <p:cNvSpPr/>
          <p:nvPr/>
        </p:nvSpPr>
        <p:spPr>
          <a:xfrm>
            <a:off x="4706886" y="4443895"/>
            <a:ext cx="1188843" cy="64873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Whitelist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2" name="肘形连接符 31">
            <a:extLst>
              <a:ext uri="{FF2B5EF4-FFF2-40B4-BE49-F238E27FC236}">
                <a16:creationId xmlns:a16="http://schemas.microsoft.com/office/drawing/2014/main" id="{51AE27DA-2793-4A46-B2E1-02A601BF015F}"/>
              </a:ext>
            </a:extLst>
          </p:cNvPr>
          <p:cNvCxnSpPr>
            <a:cxnSpLocks/>
            <a:stCxn id="22" idx="3"/>
          </p:cNvCxnSpPr>
          <p:nvPr/>
        </p:nvCxnSpPr>
        <p:spPr>
          <a:xfrm flipV="1">
            <a:off x="3885542" y="3302975"/>
            <a:ext cx="193661" cy="1342460"/>
          </a:xfrm>
          <a:prstGeom prst="bentConnector2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肘形连接符 32">
            <a:extLst>
              <a:ext uri="{FF2B5EF4-FFF2-40B4-BE49-F238E27FC236}">
                <a16:creationId xmlns:a16="http://schemas.microsoft.com/office/drawing/2014/main" id="{1A67302C-9248-6947-98D0-C373B6F30089}"/>
              </a:ext>
            </a:extLst>
          </p:cNvPr>
          <p:cNvCxnSpPr>
            <a:cxnSpLocks/>
            <a:endCxn id="29" idx="1"/>
          </p:cNvCxnSpPr>
          <p:nvPr/>
        </p:nvCxnSpPr>
        <p:spPr>
          <a:xfrm rot="16200000" flipH="1">
            <a:off x="3667014" y="3867445"/>
            <a:ext cx="1342547" cy="213606"/>
          </a:xfrm>
          <a:prstGeom prst="bentConnector2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直线箭头连接符 33">
            <a:extLst>
              <a:ext uri="{FF2B5EF4-FFF2-40B4-BE49-F238E27FC236}">
                <a16:creationId xmlns:a16="http://schemas.microsoft.com/office/drawing/2014/main" id="{058CC78D-562C-2D4F-A421-D70FC353CA94}"/>
              </a:ext>
            </a:extLst>
          </p:cNvPr>
          <p:cNvCxnSpPr>
            <a:cxnSpLocks/>
            <a:stCxn id="13" idx="3"/>
            <a:endCxn id="23" idx="1"/>
          </p:cNvCxnSpPr>
          <p:nvPr/>
        </p:nvCxnSpPr>
        <p:spPr>
          <a:xfrm flipV="1">
            <a:off x="8458200" y="4645435"/>
            <a:ext cx="347857" cy="87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直线箭头连接符 34">
            <a:extLst>
              <a:ext uri="{FF2B5EF4-FFF2-40B4-BE49-F238E27FC236}">
                <a16:creationId xmlns:a16="http://schemas.microsoft.com/office/drawing/2014/main" id="{3EB3215B-3C41-3040-A00E-F13D38361809}"/>
              </a:ext>
            </a:extLst>
          </p:cNvPr>
          <p:cNvCxnSpPr>
            <a:cxnSpLocks/>
          </p:cNvCxnSpPr>
          <p:nvPr/>
        </p:nvCxnSpPr>
        <p:spPr>
          <a:xfrm>
            <a:off x="7872289" y="3302974"/>
            <a:ext cx="0" cy="743446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圆角矩形标注 35">
            <a:extLst>
              <a:ext uri="{FF2B5EF4-FFF2-40B4-BE49-F238E27FC236}">
                <a16:creationId xmlns:a16="http://schemas.microsoft.com/office/drawing/2014/main" id="{10E1180D-AA29-EE4D-B1DD-E166517E5850}"/>
              </a:ext>
            </a:extLst>
          </p:cNvPr>
          <p:cNvSpPr/>
          <p:nvPr/>
        </p:nvSpPr>
        <p:spPr>
          <a:xfrm>
            <a:off x="6002156" y="5453735"/>
            <a:ext cx="3980044" cy="987880"/>
          </a:xfrm>
          <a:prstGeom prst="wedgeRoundRectCallout">
            <a:avLst>
              <a:gd name="adj1" fmla="val 36706"/>
              <a:gd name="adj2" fmla="val -8942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2000" i="1" dirty="0">
                <a:latin typeface="Calibri" panose="020F0502020204030204" pitchFamily="34" charset="0"/>
                <a:cs typeface="Calibri" panose="020F0502020204030204" pitchFamily="34" charset="0"/>
              </a:rPr>
              <a:t>Localize the possible root cause microservice</a:t>
            </a:r>
            <a:endParaRPr kumimoji="1" lang="zh-CN" altLang="en-US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9817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9D6CD-B976-DA4A-B164-30E4D1CDE738}" type="slidenum">
              <a:rPr kumimoji="1" lang="zh-CN" altLang="en-US" smtClean="0"/>
              <a:t>37</a:t>
            </a:fld>
            <a:endParaRPr kumimoji="1"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1415845" y="2153265"/>
            <a:ext cx="1268361" cy="1238864"/>
          </a:xfrm>
          <a:prstGeom prst="ellipse">
            <a:avLst/>
          </a:prstGeom>
          <a:solidFill>
            <a:srgbClr val="9E98D5">
              <a:alpha val="15000"/>
            </a:srgb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3792793" y="2153265"/>
            <a:ext cx="1268361" cy="1238864"/>
          </a:xfrm>
          <a:prstGeom prst="ellipse">
            <a:avLst/>
          </a:prstGeom>
          <a:solidFill>
            <a:srgbClr val="9E98D5">
              <a:alpha val="15000"/>
            </a:srgb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6286500" y="2153265"/>
            <a:ext cx="1268361" cy="1238864"/>
          </a:xfrm>
          <a:prstGeom prst="ellipse">
            <a:avLst/>
          </a:prstGeom>
          <a:solidFill>
            <a:schemeClr val="accent2">
              <a:alpha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035163" y="3991030"/>
            <a:ext cx="2029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Background</a:t>
            </a:r>
            <a:endParaRPr kumimoji="1" lang="zh-CN" altLang="en-US" sz="2800" dirty="0"/>
          </a:p>
        </p:txBody>
      </p:sp>
      <p:sp>
        <p:nvSpPr>
          <p:cNvPr id="8" name="文本框 7"/>
          <p:cNvSpPr txBox="1"/>
          <p:nvPr/>
        </p:nvSpPr>
        <p:spPr>
          <a:xfrm>
            <a:off x="3792793" y="3991030"/>
            <a:ext cx="12458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/>
              <a:t>Design</a:t>
            </a:r>
            <a:endParaRPr kumimoji="1" lang="zh-CN" altLang="en-US" sz="2800" dirty="0"/>
          </a:p>
        </p:txBody>
      </p:sp>
      <p:sp>
        <p:nvSpPr>
          <p:cNvPr id="9" name="文本框 8"/>
          <p:cNvSpPr txBox="1"/>
          <p:nvPr/>
        </p:nvSpPr>
        <p:spPr>
          <a:xfrm>
            <a:off x="6038066" y="3991030"/>
            <a:ext cx="1765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Evaluation</a:t>
            </a:r>
            <a:endParaRPr kumimoji="1" lang="zh-CN" altLang="en-US" sz="2800" dirty="0"/>
          </a:p>
        </p:txBody>
      </p:sp>
      <p:sp>
        <p:nvSpPr>
          <p:cNvPr id="11" name="Shape 2592"/>
          <p:cNvSpPr/>
          <p:nvPr/>
        </p:nvSpPr>
        <p:spPr>
          <a:xfrm>
            <a:off x="4136392" y="2493369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2012"/>
                </a:moveTo>
                <a:cubicBezTo>
                  <a:pt x="20614" y="12014"/>
                  <a:pt x="20611" y="12016"/>
                  <a:pt x="20607" y="12016"/>
                </a:cubicBezTo>
                <a:lnTo>
                  <a:pt x="19602" y="12268"/>
                </a:lnTo>
                <a:cubicBezTo>
                  <a:pt x="19256" y="12354"/>
                  <a:pt x="18984" y="12622"/>
                  <a:pt x="18892" y="12966"/>
                </a:cubicBezTo>
                <a:cubicBezTo>
                  <a:pt x="18703" y="13672"/>
                  <a:pt x="18421" y="14352"/>
                  <a:pt x="18053" y="14986"/>
                </a:cubicBezTo>
                <a:cubicBezTo>
                  <a:pt x="17873" y="15295"/>
                  <a:pt x="17876" y="15677"/>
                  <a:pt x="18060" y="15984"/>
                </a:cubicBezTo>
                <a:lnTo>
                  <a:pt x="18601" y="16885"/>
                </a:lnTo>
                <a:lnTo>
                  <a:pt x="16886" y="18600"/>
                </a:lnTo>
                <a:cubicBezTo>
                  <a:pt x="16882" y="18598"/>
                  <a:pt x="16878" y="18597"/>
                  <a:pt x="16875" y="18595"/>
                </a:cubicBezTo>
                <a:lnTo>
                  <a:pt x="15978" y="18057"/>
                </a:lnTo>
                <a:cubicBezTo>
                  <a:pt x="15822" y="17964"/>
                  <a:pt x="15648" y="17917"/>
                  <a:pt x="15473" y="17917"/>
                </a:cubicBezTo>
                <a:cubicBezTo>
                  <a:pt x="15304" y="17917"/>
                  <a:pt x="15134" y="17961"/>
                  <a:pt x="14982" y="18049"/>
                </a:cubicBezTo>
                <a:cubicBezTo>
                  <a:pt x="14348" y="18415"/>
                  <a:pt x="13671" y="18696"/>
                  <a:pt x="12968" y="18884"/>
                </a:cubicBezTo>
                <a:cubicBezTo>
                  <a:pt x="12624" y="18976"/>
                  <a:pt x="12356" y="19248"/>
                  <a:pt x="12269" y="19594"/>
                </a:cubicBezTo>
                <a:lnTo>
                  <a:pt x="12016" y="20607"/>
                </a:lnTo>
                <a:cubicBezTo>
                  <a:pt x="12015" y="20611"/>
                  <a:pt x="12014" y="20614"/>
                  <a:pt x="12012" y="20619"/>
                </a:cubicBezTo>
                <a:lnTo>
                  <a:pt x="9587" y="20619"/>
                </a:lnTo>
                <a:lnTo>
                  <a:pt x="9331" y="19594"/>
                </a:lnTo>
                <a:cubicBezTo>
                  <a:pt x="9244" y="19248"/>
                  <a:pt x="8976" y="18976"/>
                  <a:pt x="8632" y="18884"/>
                </a:cubicBezTo>
                <a:cubicBezTo>
                  <a:pt x="7929" y="18696"/>
                  <a:pt x="7252" y="18415"/>
                  <a:pt x="6617" y="18049"/>
                </a:cubicBezTo>
                <a:cubicBezTo>
                  <a:pt x="6465" y="17961"/>
                  <a:pt x="6296" y="17917"/>
                  <a:pt x="6127" y="17917"/>
                </a:cubicBezTo>
                <a:cubicBezTo>
                  <a:pt x="5951" y="17917"/>
                  <a:pt x="5777" y="17964"/>
                  <a:pt x="5621" y="18057"/>
                </a:cubicBezTo>
                <a:lnTo>
                  <a:pt x="4725" y="18595"/>
                </a:lnTo>
                <a:cubicBezTo>
                  <a:pt x="4722" y="18597"/>
                  <a:pt x="4718" y="18598"/>
                  <a:pt x="4714" y="18600"/>
                </a:cubicBezTo>
                <a:lnTo>
                  <a:pt x="3000" y="16885"/>
                </a:lnTo>
                <a:lnTo>
                  <a:pt x="3540" y="15984"/>
                </a:lnTo>
                <a:cubicBezTo>
                  <a:pt x="3724" y="15677"/>
                  <a:pt x="3727" y="15295"/>
                  <a:pt x="3548" y="14986"/>
                </a:cubicBezTo>
                <a:cubicBezTo>
                  <a:pt x="3179" y="14351"/>
                  <a:pt x="2897" y="13672"/>
                  <a:pt x="2708" y="12966"/>
                </a:cubicBezTo>
                <a:cubicBezTo>
                  <a:pt x="2616" y="12622"/>
                  <a:pt x="2343" y="12354"/>
                  <a:pt x="1998" y="12268"/>
                </a:cubicBezTo>
                <a:lnTo>
                  <a:pt x="993" y="12016"/>
                </a:lnTo>
                <a:cubicBezTo>
                  <a:pt x="989" y="12016"/>
                  <a:pt x="986" y="12014"/>
                  <a:pt x="982" y="12012"/>
                </a:cubicBezTo>
                <a:lnTo>
                  <a:pt x="982" y="9587"/>
                </a:lnTo>
                <a:lnTo>
                  <a:pt x="1998" y="9333"/>
                </a:lnTo>
                <a:cubicBezTo>
                  <a:pt x="2343" y="9246"/>
                  <a:pt x="2616" y="8979"/>
                  <a:pt x="2708" y="8634"/>
                </a:cubicBezTo>
                <a:cubicBezTo>
                  <a:pt x="2897" y="7929"/>
                  <a:pt x="3179" y="7249"/>
                  <a:pt x="3548" y="6615"/>
                </a:cubicBezTo>
                <a:cubicBezTo>
                  <a:pt x="3727" y="6305"/>
                  <a:pt x="3724" y="5923"/>
                  <a:pt x="3540" y="5617"/>
                </a:cubicBezTo>
                <a:lnTo>
                  <a:pt x="3005" y="4725"/>
                </a:lnTo>
                <a:cubicBezTo>
                  <a:pt x="3004" y="4722"/>
                  <a:pt x="3002" y="4719"/>
                  <a:pt x="3000" y="4715"/>
                </a:cubicBezTo>
                <a:lnTo>
                  <a:pt x="4715" y="3000"/>
                </a:lnTo>
                <a:lnTo>
                  <a:pt x="5621" y="3543"/>
                </a:lnTo>
                <a:cubicBezTo>
                  <a:pt x="5777" y="3637"/>
                  <a:pt x="5951" y="3683"/>
                  <a:pt x="6127" y="3683"/>
                </a:cubicBezTo>
                <a:cubicBezTo>
                  <a:pt x="6296" y="3683"/>
                  <a:pt x="6465" y="3639"/>
                  <a:pt x="6618" y="3552"/>
                </a:cubicBezTo>
                <a:cubicBezTo>
                  <a:pt x="7251" y="3185"/>
                  <a:pt x="7929" y="2904"/>
                  <a:pt x="8632" y="2717"/>
                </a:cubicBezTo>
                <a:cubicBezTo>
                  <a:pt x="8976" y="2624"/>
                  <a:pt x="9244" y="2352"/>
                  <a:pt x="9331" y="2006"/>
                </a:cubicBezTo>
                <a:lnTo>
                  <a:pt x="9587" y="982"/>
                </a:lnTo>
                <a:lnTo>
                  <a:pt x="12012" y="982"/>
                </a:lnTo>
                <a:cubicBezTo>
                  <a:pt x="12014" y="986"/>
                  <a:pt x="12015" y="989"/>
                  <a:pt x="12016" y="993"/>
                </a:cubicBezTo>
                <a:lnTo>
                  <a:pt x="12269" y="2006"/>
                </a:lnTo>
                <a:cubicBezTo>
                  <a:pt x="12356" y="2352"/>
                  <a:pt x="12624" y="2624"/>
                  <a:pt x="12968" y="2717"/>
                </a:cubicBezTo>
                <a:cubicBezTo>
                  <a:pt x="13671" y="2904"/>
                  <a:pt x="14348" y="3185"/>
                  <a:pt x="14982" y="3552"/>
                </a:cubicBezTo>
                <a:cubicBezTo>
                  <a:pt x="15134" y="3639"/>
                  <a:pt x="15304" y="3683"/>
                  <a:pt x="15473" y="3683"/>
                </a:cubicBezTo>
                <a:cubicBezTo>
                  <a:pt x="15648" y="3683"/>
                  <a:pt x="15822" y="3637"/>
                  <a:pt x="15978" y="3543"/>
                </a:cubicBezTo>
                <a:lnTo>
                  <a:pt x="16884" y="3000"/>
                </a:lnTo>
                <a:lnTo>
                  <a:pt x="18600" y="4715"/>
                </a:lnTo>
                <a:cubicBezTo>
                  <a:pt x="18598" y="4719"/>
                  <a:pt x="18597" y="4722"/>
                  <a:pt x="18595" y="4725"/>
                </a:cubicBezTo>
                <a:lnTo>
                  <a:pt x="18060" y="5616"/>
                </a:lnTo>
                <a:cubicBezTo>
                  <a:pt x="17876" y="5923"/>
                  <a:pt x="17873" y="6305"/>
                  <a:pt x="18053" y="6615"/>
                </a:cubicBezTo>
                <a:cubicBezTo>
                  <a:pt x="18421" y="7249"/>
                  <a:pt x="18703" y="7928"/>
                  <a:pt x="18892" y="8634"/>
                </a:cubicBezTo>
                <a:cubicBezTo>
                  <a:pt x="18984" y="8979"/>
                  <a:pt x="19256" y="9246"/>
                  <a:pt x="19602" y="9333"/>
                </a:cubicBezTo>
                <a:lnTo>
                  <a:pt x="20618" y="9587"/>
                </a:lnTo>
                <a:cubicBezTo>
                  <a:pt x="20618" y="9587"/>
                  <a:pt x="20618" y="12012"/>
                  <a:pt x="20618" y="12012"/>
                </a:cubicBezTo>
                <a:close/>
                <a:moveTo>
                  <a:pt x="20880" y="8641"/>
                </a:moveTo>
                <a:lnTo>
                  <a:pt x="19841" y="8380"/>
                </a:lnTo>
                <a:cubicBezTo>
                  <a:pt x="19626" y="7580"/>
                  <a:pt x="19308" y="6822"/>
                  <a:pt x="18902" y="6122"/>
                </a:cubicBezTo>
                <a:lnTo>
                  <a:pt x="19455" y="5200"/>
                </a:lnTo>
                <a:cubicBezTo>
                  <a:pt x="19625" y="4871"/>
                  <a:pt x="19736" y="4463"/>
                  <a:pt x="19455" y="4182"/>
                </a:cubicBezTo>
                <a:lnTo>
                  <a:pt x="17419" y="2145"/>
                </a:lnTo>
                <a:cubicBezTo>
                  <a:pt x="17292" y="2019"/>
                  <a:pt x="17136" y="1968"/>
                  <a:pt x="16975" y="1968"/>
                </a:cubicBezTo>
                <a:cubicBezTo>
                  <a:pt x="16778" y="1968"/>
                  <a:pt x="16572" y="2043"/>
                  <a:pt x="16400" y="2145"/>
                </a:cubicBezTo>
                <a:lnTo>
                  <a:pt x="15473" y="2701"/>
                </a:lnTo>
                <a:cubicBezTo>
                  <a:pt x="14775" y="2298"/>
                  <a:pt x="14020" y="1982"/>
                  <a:pt x="13222" y="1768"/>
                </a:cubicBezTo>
                <a:lnTo>
                  <a:pt x="12960" y="720"/>
                </a:lnTo>
                <a:cubicBezTo>
                  <a:pt x="12848" y="367"/>
                  <a:pt x="12638" y="0"/>
                  <a:pt x="12240" y="0"/>
                </a:cubicBezTo>
                <a:lnTo>
                  <a:pt x="9360" y="0"/>
                </a:lnTo>
                <a:cubicBezTo>
                  <a:pt x="8962" y="0"/>
                  <a:pt x="8730" y="367"/>
                  <a:pt x="8640" y="720"/>
                </a:cubicBezTo>
                <a:lnTo>
                  <a:pt x="8378" y="1768"/>
                </a:lnTo>
                <a:cubicBezTo>
                  <a:pt x="7580" y="1982"/>
                  <a:pt x="6825" y="2298"/>
                  <a:pt x="6127" y="2701"/>
                </a:cubicBezTo>
                <a:lnTo>
                  <a:pt x="5200" y="2145"/>
                </a:lnTo>
                <a:cubicBezTo>
                  <a:pt x="5028" y="2043"/>
                  <a:pt x="4822" y="1968"/>
                  <a:pt x="4625" y="1968"/>
                </a:cubicBezTo>
                <a:cubicBezTo>
                  <a:pt x="4464" y="1968"/>
                  <a:pt x="4308" y="2019"/>
                  <a:pt x="4181" y="2145"/>
                </a:cubicBezTo>
                <a:lnTo>
                  <a:pt x="2145" y="4182"/>
                </a:lnTo>
                <a:cubicBezTo>
                  <a:pt x="1864" y="4463"/>
                  <a:pt x="1975" y="4871"/>
                  <a:pt x="2145" y="5200"/>
                </a:cubicBezTo>
                <a:lnTo>
                  <a:pt x="2698" y="6122"/>
                </a:lnTo>
                <a:cubicBezTo>
                  <a:pt x="2292" y="6822"/>
                  <a:pt x="1973" y="7580"/>
                  <a:pt x="1759" y="8380"/>
                </a:cubicBezTo>
                <a:lnTo>
                  <a:pt x="720" y="8641"/>
                </a:lnTo>
                <a:cubicBezTo>
                  <a:pt x="367" y="8730"/>
                  <a:pt x="0" y="8962"/>
                  <a:pt x="0" y="9361"/>
                </a:cubicBezTo>
                <a:lnTo>
                  <a:pt x="0" y="12240"/>
                </a:lnTo>
                <a:cubicBezTo>
                  <a:pt x="0" y="12638"/>
                  <a:pt x="367" y="12848"/>
                  <a:pt x="720" y="12960"/>
                </a:cubicBezTo>
                <a:lnTo>
                  <a:pt x="1759" y="13220"/>
                </a:lnTo>
                <a:cubicBezTo>
                  <a:pt x="1973" y="14021"/>
                  <a:pt x="2292" y="14778"/>
                  <a:pt x="2698" y="15479"/>
                </a:cubicBezTo>
                <a:lnTo>
                  <a:pt x="2145" y="16400"/>
                </a:lnTo>
                <a:cubicBezTo>
                  <a:pt x="1959" y="16713"/>
                  <a:pt x="1864" y="17137"/>
                  <a:pt x="2145" y="17419"/>
                </a:cubicBezTo>
                <a:lnTo>
                  <a:pt x="4181" y="19455"/>
                </a:lnTo>
                <a:cubicBezTo>
                  <a:pt x="4305" y="19579"/>
                  <a:pt x="4454" y="19627"/>
                  <a:pt x="4610" y="19627"/>
                </a:cubicBezTo>
                <a:cubicBezTo>
                  <a:pt x="4807" y="19627"/>
                  <a:pt x="5016" y="19550"/>
                  <a:pt x="5200" y="19455"/>
                </a:cubicBezTo>
                <a:lnTo>
                  <a:pt x="6127" y="18899"/>
                </a:lnTo>
                <a:cubicBezTo>
                  <a:pt x="6825" y="19302"/>
                  <a:pt x="7580" y="19619"/>
                  <a:pt x="8378" y="19832"/>
                </a:cubicBezTo>
                <a:lnTo>
                  <a:pt x="8640" y="20880"/>
                </a:lnTo>
                <a:cubicBezTo>
                  <a:pt x="8730" y="21233"/>
                  <a:pt x="8962" y="21600"/>
                  <a:pt x="9360" y="21600"/>
                </a:cubicBezTo>
                <a:lnTo>
                  <a:pt x="12240" y="21600"/>
                </a:lnTo>
                <a:cubicBezTo>
                  <a:pt x="12638" y="21600"/>
                  <a:pt x="12848" y="21233"/>
                  <a:pt x="12960" y="20880"/>
                </a:cubicBezTo>
                <a:lnTo>
                  <a:pt x="13222" y="19832"/>
                </a:lnTo>
                <a:cubicBezTo>
                  <a:pt x="14020" y="19619"/>
                  <a:pt x="14775" y="19302"/>
                  <a:pt x="15473" y="18899"/>
                </a:cubicBezTo>
                <a:lnTo>
                  <a:pt x="16400" y="19455"/>
                </a:lnTo>
                <a:cubicBezTo>
                  <a:pt x="16584" y="19550"/>
                  <a:pt x="16793" y="19627"/>
                  <a:pt x="16990" y="19627"/>
                </a:cubicBezTo>
                <a:cubicBezTo>
                  <a:pt x="17146" y="19627"/>
                  <a:pt x="17294" y="19579"/>
                  <a:pt x="17419" y="19455"/>
                </a:cubicBezTo>
                <a:lnTo>
                  <a:pt x="19455" y="17419"/>
                </a:lnTo>
                <a:cubicBezTo>
                  <a:pt x="19736" y="17137"/>
                  <a:pt x="19641" y="16713"/>
                  <a:pt x="19455" y="16400"/>
                </a:cubicBezTo>
                <a:lnTo>
                  <a:pt x="18902" y="15479"/>
                </a:lnTo>
                <a:cubicBezTo>
                  <a:pt x="19308" y="14778"/>
                  <a:pt x="19626" y="14021"/>
                  <a:pt x="19841" y="13220"/>
                </a:cubicBezTo>
                <a:lnTo>
                  <a:pt x="20880" y="12960"/>
                </a:lnTo>
                <a:cubicBezTo>
                  <a:pt x="21233" y="12848"/>
                  <a:pt x="21600" y="12638"/>
                  <a:pt x="21600" y="12240"/>
                </a:cubicBezTo>
                <a:lnTo>
                  <a:pt x="21600" y="9361"/>
                </a:lnTo>
                <a:cubicBezTo>
                  <a:pt x="21600" y="8962"/>
                  <a:pt x="21233" y="8730"/>
                  <a:pt x="20880" y="8641"/>
                </a:cubicBezTo>
                <a:moveTo>
                  <a:pt x="15709" y="10800"/>
                </a:moveTo>
                <a:cubicBezTo>
                  <a:pt x="15709" y="13346"/>
                  <a:pt x="13771" y="15438"/>
                  <a:pt x="11291" y="15685"/>
                </a:cubicBezTo>
                <a:lnTo>
                  <a:pt x="11291" y="12694"/>
                </a:lnTo>
                <a:cubicBezTo>
                  <a:pt x="12137" y="12476"/>
                  <a:pt x="12764" y="11714"/>
                  <a:pt x="12764" y="10800"/>
                </a:cubicBezTo>
                <a:cubicBezTo>
                  <a:pt x="12764" y="10630"/>
                  <a:pt x="12735" y="10468"/>
                  <a:pt x="12694" y="10310"/>
                </a:cubicBezTo>
                <a:lnTo>
                  <a:pt x="15308" y="8857"/>
                </a:lnTo>
                <a:cubicBezTo>
                  <a:pt x="15565" y="9453"/>
                  <a:pt x="15709" y="10110"/>
                  <a:pt x="15709" y="10800"/>
                </a:cubicBezTo>
                <a:moveTo>
                  <a:pt x="9818" y="10800"/>
                </a:moveTo>
                <a:cubicBezTo>
                  <a:pt x="9818" y="10258"/>
                  <a:pt x="10258" y="9818"/>
                  <a:pt x="10800" y="9818"/>
                </a:cubicBezTo>
                <a:cubicBezTo>
                  <a:pt x="11342" y="9818"/>
                  <a:pt x="11782" y="10258"/>
                  <a:pt x="11782" y="10800"/>
                </a:cubicBezTo>
                <a:cubicBezTo>
                  <a:pt x="11782" y="11342"/>
                  <a:pt x="11342" y="11782"/>
                  <a:pt x="10800" y="11782"/>
                </a:cubicBezTo>
                <a:cubicBezTo>
                  <a:pt x="10258" y="11782"/>
                  <a:pt x="9818" y="11342"/>
                  <a:pt x="9818" y="10800"/>
                </a:cubicBezTo>
                <a:moveTo>
                  <a:pt x="10309" y="15685"/>
                </a:moveTo>
                <a:cubicBezTo>
                  <a:pt x="7829" y="15438"/>
                  <a:pt x="5891" y="13346"/>
                  <a:pt x="5891" y="10800"/>
                </a:cubicBezTo>
                <a:cubicBezTo>
                  <a:pt x="5891" y="10110"/>
                  <a:pt x="6035" y="9453"/>
                  <a:pt x="6292" y="8857"/>
                </a:cubicBezTo>
                <a:lnTo>
                  <a:pt x="8906" y="10310"/>
                </a:lnTo>
                <a:cubicBezTo>
                  <a:pt x="8865" y="10468"/>
                  <a:pt x="8836" y="10630"/>
                  <a:pt x="8836" y="10800"/>
                </a:cubicBezTo>
                <a:cubicBezTo>
                  <a:pt x="8836" y="11714"/>
                  <a:pt x="9463" y="12476"/>
                  <a:pt x="10309" y="12694"/>
                </a:cubicBezTo>
                <a:cubicBezTo>
                  <a:pt x="10309" y="12694"/>
                  <a:pt x="10309" y="15685"/>
                  <a:pt x="10309" y="15685"/>
                </a:cubicBezTo>
                <a:close/>
                <a:moveTo>
                  <a:pt x="10800" y="5891"/>
                </a:moveTo>
                <a:cubicBezTo>
                  <a:pt x="12470" y="5891"/>
                  <a:pt x="13942" y="6727"/>
                  <a:pt x="14829" y="8000"/>
                </a:cubicBezTo>
                <a:lnTo>
                  <a:pt x="12220" y="9450"/>
                </a:lnTo>
                <a:cubicBezTo>
                  <a:pt x="11862" y="9074"/>
                  <a:pt x="11360" y="8836"/>
                  <a:pt x="10800" y="8836"/>
                </a:cubicBezTo>
                <a:cubicBezTo>
                  <a:pt x="10240" y="8836"/>
                  <a:pt x="9738" y="9074"/>
                  <a:pt x="9380" y="9450"/>
                </a:cubicBezTo>
                <a:lnTo>
                  <a:pt x="6771" y="8000"/>
                </a:lnTo>
                <a:cubicBezTo>
                  <a:pt x="7658" y="6727"/>
                  <a:pt x="9130" y="5891"/>
                  <a:pt x="10800" y="5891"/>
                </a:cubicBezTo>
                <a:moveTo>
                  <a:pt x="10800" y="4909"/>
                </a:moveTo>
                <a:cubicBezTo>
                  <a:pt x="7547" y="4909"/>
                  <a:pt x="4909" y="7547"/>
                  <a:pt x="4909" y="10800"/>
                </a:cubicBezTo>
                <a:cubicBezTo>
                  <a:pt x="4909" y="14054"/>
                  <a:pt x="7547" y="16691"/>
                  <a:pt x="10800" y="16691"/>
                </a:cubicBezTo>
                <a:cubicBezTo>
                  <a:pt x="14053" y="16691"/>
                  <a:pt x="16691" y="14054"/>
                  <a:pt x="16691" y="10800"/>
                </a:cubicBezTo>
                <a:cubicBezTo>
                  <a:pt x="16691" y="7547"/>
                  <a:pt x="14053" y="4909"/>
                  <a:pt x="10800" y="4909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>
              <a:latin typeface="Source Sans Pro Regular" charset="0"/>
              <a:ea typeface="Source Sans Pro Regular" charset="0"/>
              <a:cs typeface="Source Sans Pro Regular" charset="0"/>
            </a:endParaRPr>
          </a:p>
        </p:txBody>
      </p:sp>
      <p:sp>
        <p:nvSpPr>
          <p:cNvPr id="12" name="Shape 2575"/>
          <p:cNvSpPr/>
          <p:nvPr/>
        </p:nvSpPr>
        <p:spPr>
          <a:xfrm>
            <a:off x="6663823" y="2493368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09" y="14727"/>
                </a:moveTo>
                <a:lnTo>
                  <a:pt x="18655" y="14727"/>
                </a:lnTo>
                <a:lnTo>
                  <a:pt x="18655" y="12273"/>
                </a:lnTo>
                <a:cubicBezTo>
                  <a:pt x="18655" y="12002"/>
                  <a:pt x="18434" y="11782"/>
                  <a:pt x="18164" y="11782"/>
                </a:cubicBezTo>
                <a:cubicBezTo>
                  <a:pt x="17893" y="11782"/>
                  <a:pt x="17673" y="12002"/>
                  <a:pt x="17673" y="12273"/>
                </a:cubicBezTo>
                <a:lnTo>
                  <a:pt x="17673" y="14727"/>
                </a:lnTo>
                <a:lnTo>
                  <a:pt x="15218" y="14727"/>
                </a:lnTo>
                <a:cubicBezTo>
                  <a:pt x="14947" y="14727"/>
                  <a:pt x="14727" y="14947"/>
                  <a:pt x="14727" y="15218"/>
                </a:cubicBezTo>
                <a:cubicBezTo>
                  <a:pt x="14727" y="15490"/>
                  <a:pt x="14947" y="15709"/>
                  <a:pt x="15218" y="15709"/>
                </a:cubicBezTo>
                <a:lnTo>
                  <a:pt x="17673" y="15709"/>
                </a:lnTo>
                <a:lnTo>
                  <a:pt x="17673" y="18164"/>
                </a:lnTo>
                <a:cubicBezTo>
                  <a:pt x="17673" y="18435"/>
                  <a:pt x="17893" y="18655"/>
                  <a:pt x="18164" y="18655"/>
                </a:cubicBezTo>
                <a:cubicBezTo>
                  <a:pt x="18434" y="18655"/>
                  <a:pt x="18655" y="18435"/>
                  <a:pt x="18655" y="18164"/>
                </a:cubicBezTo>
                <a:lnTo>
                  <a:pt x="18655" y="15709"/>
                </a:lnTo>
                <a:lnTo>
                  <a:pt x="21109" y="15709"/>
                </a:lnTo>
                <a:cubicBezTo>
                  <a:pt x="21380" y="15709"/>
                  <a:pt x="21600" y="15490"/>
                  <a:pt x="21600" y="15218"/>
                </a:cubicBezTo>
                <a:cubicBezTo>
                  <a:pt x="21600" y="14947"/>
                  <a:pt x="21380" y="14727"/>
                  <a:pt x="21109" y="14727"/>
                </a:cubicBezTo>
                <a:moveTo>
                  <a:pt x="14823" y="8659"/>
                </a:moveTo>
                <a:cubicBezTo>
                  <a:pt x="12845" y="10260"/>
                  <a:pt x="10800" y="11916"/>
                  <a:pt x="10800" y="14727"/>
                </a:cubicBezTo>
                <a:cubicBezTo>
                  <a:pt x="10800" y="17561"/>
                  <a:pt x="10800" y="19270"/>
                  <a:pt x="10584" y="20135"/>
                </a:cubicBezTo>
                <a:cubicBezTo>
                  <a:pt x="10474" y="20573"/>
                  <a:pt x="10463" y="20618"/>
                  <a:pt x="9818" y="20618"/>
                </a:cubicBezTo>
                <a:cubicBezTo>
                  <a:pt x="9173" y="20618"/>
                  <a:pt x="9162" y="20573"/>
                  <a:pt x="9052" y="20135"/>
                </a:cubicBezTo>
                <a:cubicBezTo>
                  <a:pt x="8926" y="19627"/>
                  <a:pt x="8874" y="18820"/>
                  <a:pt x="8853" y="17673"/>
                </a:cubicBezTo>
                <a:lnTo>
                  <a:pt x="9327" y="17673"/>
                </a:lnTo>
                <a:cubicBezTo>
                  <a:pt x="9598" y="17673"/>
                  <a:pt x="9818" y="17453"/>
                  <a:pt x="9818" y="17182"/>
                </a:cubicBezTo>
                <a:cubicBezTo>
                  <a:pt x="9818" y="16910"/>
                  <a:pt x="9598" y="16691"/>
                  <a:pt x="9327" y="16691"/>
                </a:cubicBezTo>
                <a:lnTo>
                  <a:pt x="8840" y="16691"/>
                </a:lnTo>
                <a:cubicBezTo>
                  <a:pt x="8838" y="16381"/>
                  <a:pt x="8837" y="16059"/>
                  <a:pt x="8837" y="15709"/>
                </a:cubicBezTo>
                <a:lnTo>
                  <a:pt x="9327" y="15709"/>
                </a:lnTo>
                <a:cubicBezTo>
                  <a:pt x="9598" y="15709"/>
                  <a:pt x="9818" y="15490"/>
                  <a:pt x="9818" y="15218"/>
                </a:cubicBezTo>
                <a:cubicBezTo>
                  <a:pt x="9818" y="14947"/>
                  <a:pt x="9598" y="14727"/>
                  <a:pt x="9327" y="14727"/>
                </a:cubicBezTo>
                <a:lnTo>
                  <a:pt x="8836" y="14727"/>
                </a:lnTo>
                <a:cubicBezTo>
                  <a:pt x="8836" y="11916"/>
                  <a:pt x="6791" y="10260"/>
                  <a:pt x="4813" y="8659"/>
                </a:cubicBezTo>
                <a:cubicBezTo>
                  <a:pt x="3221" y="7370"/>
                  <a:pt x="1702" y="6139"/>
                  <a:pt x="1176" y="4344"/>
                </a:cubicBezTo>
                <a:cubicBezTo>
                  <a:pt x="2835" y="5266"/>
                  <a:pt x="6083" y="5891"/>
                  <a:pt x="9818" y="5891"/>
                </a:cubicBezTo>
                <a:cubicBezTo>
                  <a:pt x="13550" y="5891"/>
                  <a:pt x="16795" y="5266"/>
                  <a:pt x="18456" y="4347"/>
                </a:cubicBezTo>
                <a:cubicBezTo>
                  <a:pt x="17928" y="6143"/>
                  <a:pt x="16412" y="7373"/>
                  <a:pt x="14823" y="8659"/>
                </a:cubicBezTo>
                <a:moveTo>
                  <a:pt x="982" y="2945"/>
                </a:moveTo>
                <a:cubicBezTo>
                  <a:pt x="982" y="1861"/>
                  <a:pt x="4938" y="982"/>
                  <a:pt x="9818" y="982"/>
                </a:cubicBezTo>
                <a:cubicBezTo>
                  <a:pt x="14698" y="982"/>
                  <a:pt x="18655" y="1861"/>
                  <a:pt x="18655" y="2945"/>
                </a:cubicBezTo>
                <a:cubicBezTo>
                  <a:pt x="18655" y="4031"/>
                  <a:pt x="14698" y="4909"/>
                  <a:pt x="9818" y="4909"/>
                </a:cubicBezTo>
                <a:cubicBezTo>
                  <a:pt x="4938" y="4909"/>
                  <a:pt x="982" y="4031"/>
                  <a:pt x="982" y="2945"/>
                </a:cubicBezTo>
                <a:moveTo>
                  <a:pt x="19636" y="2945"/>
                </a:moveTo>
                <a:cubicBezTo>
                  <a:pt x="19636" y="1319"/>
                  <a:pt x="15241" y="0"/>
                  <a:pt x="9818" y="0"/>
                </a:cubicBezTo>
                <a:cubicBezTo>
                  <a:pt x="4396" y="0"/>
                  <a:pt x="0" y="1319"/>
                  <a:pt x="0" y="2945"/>
                </a:cubicBezTo>
                <a:cubicBezTo>
                  <a:pt x="0" y="8836"/>
                  <a:pt x="7855" y="9818"/>
                  <a:pt x="7855" y="14727"/>
                </a:cubicBezTo>
                <a:cubicBezTo>
                  <a:pt x="7855" y="14900"/>
                  <a:pt x="7855" y="15053"/>
                  <a:pt x="7855" y="15217"/>
                </a:cubicBezTo>
                <a:cubicBezTo>
                  <a:pt x="7855" y="15217"/>
                  <a:pt x="7855" y="15218"/>
                  <a:pt x="7855" y="15218"/>
                </a:cubicBezTo>
                <a:cubicBezTo>
                  <a:pt x="7855" y="15219"/>
                  <a:pt x="7855" y="15219"/>
                  <a:pt x="7855" y="15219"/>
                </a:cubicBezTo>
                <a:cubicBezTo>
                  <a:pt x="7855" y="15938"/>
                  <a:pt x="7856" y="16572"/>
                  <a:pt x="7863" y="17142"/>
                </a:cubicBezTo>
                <a:cubicBezTo>
                  <a:pt x="7861" y="17155"/>
                  <a:pt x="7855" y="17168"/>
                  <a:pt x="7855" y="17182"/>
                </a:cubicBezTo>
                <a:cubicBezTo>
                  <a:pt x="7855" y="17199"/>
                  <a:pt x="7862" y="17212"/>
                  <a:pt x="7864" y="17229"/>
                </a:cubicBezTo>
                <a:cubicBezTo>
                  <a:pt x="7908" y="20896"/>
                  <a:pt x="8177" y="21600"/>
                  <a:pt x="9818" y="21600"/>
                </a:cubicBezTo>
                <a:cubicBezTo>
                  <a:pt x="11782" y="21600"/>
                  <a:pt x="11782" y="20618"/>
                  <a:pt x="11782" y="14727"/>
                </a:cubicBezTo>
                <a:cubicBezTo>
                  <a:pt x="11782" y="9818"/>
                  <a:pt x="19636" y="8836"/>
                  <a:pt x="19636" y="2945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>
              <a:latin typeface="Source Sans Pro Regular" charset="0"/>
              <a:ea typeface="Source Sans Pro Regular" charset="0"/>
              <a:cs typeface="Source Sans Pro Regular" charset="0"/>
            </a:endParaRPr>
          </a:p>
        </p:txBody>
      </p:sp>
      <p:sp>
        <p:nvSpPr>
          <p:cNvPr id="14" name="Shape 2537"/>
          <p:cNvSpPr/>
          <p:nvPr/>
        </p:nvSpPr>
        <p:spPr>
          <a:xfrm>
            <a:off x="1821483" y="2493368"/>
            <a:ext cx="457082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400" y="13745"/>
                </a:moveTo>
                <a:lnTo>
                  <a:pt x="3600" y="13745"/>
                </a:lnTo>
                <a:cubicBezTo>
                  <a:pt x="3269" y="13745"/>
                  <a:pt x="3000" y="13966"/>
                  <a:pt x="3000" y="14236"/>
                </a:cubicBezTo>
                <a:cubicBezTo>
                  <a:pt x="3000" y="14508"/>
                  <a:pt x="3269" y="14727"/>
                  <a:pt x="3600" y="14727"/>
                </a:cubicBezTo>
                <a:lnTo>
                  <a:pt x="14400" y="14727"/>
                </a:lnTo>
                <a:cubicBezTo>
                  <a:pt x="14731" y="14727"/>
                  <a:pt x="15000" y="14508"/>
                  <a:pt x="15000" y="14236"/>
                </a:cubicBezTo>
                <a:cubicBezTo>
                  <a:pt x="15000" y="13966"/>
                  <a:pt x="14731" y="13745"/>
                  <a:pt x="14400" y="13745"/>
                </a:cubicBezTo>
                <a:moveTo>
                  <a:pt x="3000" y="11291"/>
                </a:moveTo>
                <a:cubicBezTo>
                  <a:pt x="3000" y="11562"/>
                  <a:pt x="3269" y="11782"/>
                  <a:pt x="3600" y="11782"/>
                </a:cubicBezTo>
                <a:lnTo>
                  <a:pt x="18000" y="11782"/>
                </a:lnTo>
                <a:cubicBezTo>
                  <a:pt x="18331" y="11782"/>
                  <a:pt x="18600" y="11562"/>
                  <a:pt x="18600" y="11291"/>
                </a:cubicBezTo>
                <a:cubicBezTo>
                  <a:pt x="18600" y="11020"/>
                  <a:pt x="18331" y="10800"/>
                  <a:pt x="18000" y="10800"/>
                </a:cubicBezTo>
                <a:lnTo>
                  <a:pt x="3600" y="10800"/>
                </a:lnTo>
                <a:cubicBezTo>
                  <a:pt x="3269" y="10800"/>
                  <a:pt x="3000" y="11020"/>
                  <a:pt x="3000" y="11291"/>
                </a:cubicBezTo>
                <a:moveTo>
                  <a:pt x="20400" y="20618"/>
                </a:moveTo>
                <a:lnTo>
                  <a:pt x="6600" y="20618"/>
                </a:lnTo>
                <a:lnTo>
                  <a:pt x="1200" y="16200"/>
                </a:lnTo>
                <a:lnTo>
                  <a:pt x="1200" y="2945"/>
                </a:lnTo>
                <a:lnTo>
                  <a:pt x="4200" y="2945"/>
                </a:lnTo>
                <a:lnTo>
                  <a:pt x="4200" y="4418"/>
                </a:lnTo>
                <a:cubicBezTo>
                  <a:pt x="4200" y="4690"/>
                  <a:pt x="4469" y="4909"/>
                  <a:pt x="4800" y="4909"/>
                </a:cubicBezTo>
                <a:cubicBezTo>
                  <a:pt x="5131" y="4909"/>
                  <a:pt x="5400" y="4690"/>
                  <a:pt x="5400" y="4418"/>
                </a:cubicBezTo>
                <a:lnTo>
                  <a:pt x="5400" y="2945"/>
                </a:lnTo>
                <a:lnTo>
                  <a:pt x="6600" y="2945"/>
                </a:lnTo>
                <a:lnTo>
                  <a:pt x="6600" y="4418"/>
                </a:lnTo>
                <a:cubicBezTo>
                  <a:pt x="6600" y="4690"/>
                  <a:pt x="6869" y="4909"/>
                  <a:pt x="7200" y="4909"/>
                </a:cubicBezTo>
                <a:cubicBezTo>
                  <a:pt x="7531" y="4909"/>
                  <a:pt x="7800" y="4690"/>
                  <a:pt x="7800" y="4418"/>
                </a:cubicBezTo>
                <a:lnTo>
                  <a:pt x="7800" y="2945"/>
                </a:lnTo>
                <a:lnTo>
                  <a:pt x="9000" y="2945"/>
                </a:lnTo>
                <a:lnTo>
                  <a:pt x="9000" y="4418"/>
                </a:lnTo>
                <a:cubicBezTo>
                  <a:pt x="9000" y="4690"/>
                  <a:pt x="9269" y="4909"/>
                  <a:pt x="9600" y="4909"/>
                </a:cubicBezTo>
                <a:cubicBezTo>
                  <a:pt x="9931" y="4909"/>
                  <a:pt x="10200" y="4690"/>
                  <a:pt x="10200" y="4418"/>
                </a:cubicBezTo>
                <a:lnTo>
                  <a:pt x="10200" y="2945"/>
                </a:lnTo>
                <a:lnTo>
                  <a:pt x="11400" y="2945"/>
                </a:lnTo>
                <a:lnTo>
                  <a:pt x="11400" y="4418"/>
                </a:lnTo>
                <a:cubicBezTo>
                  <a:pt x="11400" y="4690"/>
                  <a:pt x="11669" y="4909"/>
                  <a:pt x="12000" y="4909"/>
                </a:cubicBezTo>
                <a:cubicBezTo>
                  <a:pt x="12331" y="4909"/>
                  <a:pt x="12600" y="4690"/>
                  <a:pt x="12600" y="4418"/>
                </a:cubicBezTo>
                <a:lnTo>
                  <a:pt x="12600" y="2945"/>
                </a:lnTo>
                <a:lnTo>
                  <a:pt x="13800" y="2945"/>
                </a:lnTo>
                <a:lnTo>
                  <a:pt x="13800" y="4418"/>
                </a:lnTo>
                <a:cubicBezTo>
                  <a:pt x="13800" y="4690"/>
                  <a:pt x="14069" y="4909"/>
                  <a:pt x="14400" y="4909"/>
                </a:cubicBezTo>
                <a:cubicBezTo>
                  <a:pt x="14731" y="4909"/>
                  <a:pt x="15000" y="4690"/>
                  <a:pt x="15000" y="4418"/>
                </a:cubicBezTo>
                <a:lnTo>
                  <a:pt x="15000" y="2945"/>
                </a:lnTo>
                <a:lnTo>
                  <a:pt x="16200" y="2945"/>
                </a:lnTo>
                <a:lnTo>
                  <a:pt x="16200" y="4418"/>
                </a:lnTo>
                <a:cubicBezTo>
                  <a:pt x="16200" y="4690"/>
                  <a:pt x="16469" y="4909"/>
                  <a:pt x="16800" y="4909"/>
                </a:cubicBezTo>
                <a:cubicBezTo>
                  <a:pt x="17131" y="4909"/>
                  <a:pt x="17400" y="4690"/>
                  <a:pt x="17400" y="4418"/>
                </a:cubicBezTo>
                <a:lnTo>
                  <a:pt x="17400" y="2945"/>
                </a:lnTo>
                <a:lnTo>
                  <a:pt x="20400" y="2945"/>
                </a:lnTo>
                <a:cubicBezTo>
                  <a:pt x="20400" y="2945"/>
                  <a:pt x="20400" y="20618"/>
                  <a:pt x="20400" y="20618"/>
                </a:cubicBezTo>
                <a:close/>
                <a:moveTo>
                  <a:pt x="1200" y="20618"/>
                </a:moveTo>
                <a:lnTo>
                  <a:pt x="1200" y="17673"/>
                </a:lnTo>
                <a:lnTo>
                  <a:pt x="4800" y="20618"/>
                </a:lnTo>
                <a:cubicBezTo>
                  <a:pt x="4800" y="20618"/>
                  <a:pt x="1200" y="20618"/>
                  <a:pt x="1200" y="20618"/>
                </a:cubicBezTo>
                <a:close/>
                <a:moveTo>
                  <a:pt x="20400" y="1964"/>
                </a:moveTo>
                <a:lnTo>
                  <a:pt x="17400" y="1964"/>
                </a:lnTo>
                <a:lnTo>
                  <a:pt x="17400" y="491"/>
                </a:lnTo>
                <a:cubicBezTo>
                  <a:pt x="17400" y="220"/>
                  <a:pt x="17131" y="0"/>
                  <a:pt x="16800" y="0"/>
                </a:cubicBezTo>
                <a:cubicBezTo>
                  <a:pt x="16469" y="0"/>
                  <a:pt x="16200" y="220"/>
                  <a:pt x="16200" y="491"/>
                </a:cubicBezTo>
                <a:lnTo>
                  <a:pt x="16200" y="1964"/>
                </a:lnTo>
                <a:lnTo>
                  <a:pt x="15000" y="1964"/>
                </a:lnTo>
                <a:lnTo>
                  <a:pt x="15000" y="491"/>
                </a:lnTo>
                <a:cubicBezTo>
                  <a:pt x="15000" y="220"/>
                  <a:pt x="14731" y="0"/>
                  <a:pt x="14400" y="0"/>
                </a:cubicBezTo>
                <a:cubicBezTo>
                  <a:pt x="14069" y="0"/>
                  <a:pt x="13800" y="220"/>
                  <a:pt x="13800" y="491"/>
                </a:cubicBezTo>
                <a:lnTo>
                  <a:pt x="13800" y="1964"/>
                </a:lnTo>
                <a:lnTo>
                  <a:pt x="12600" y="1964"/>
                </a:lnTo>
                <a:lnTo>
                  <a:pt x="12600" y="491"/>
                </a:lnTo>
                <a:cubicBezTo>
                  <a:pt x="12600" y="220"/>
                  <a:pt x="12331" y="0"/>
                  <a:pt x="12000" y="0"/>
                </a:cubicBezTo>
                <a:cubicBezTo>
                  <a:pt x="11669" y="0"/>
                  <a:pt x="11400" y="220"/>
                  <a:pt x="11400" y="491"/>
                </a:cubicBezTo>
                <a:lnTo>
                  <a:pt x="11400" y="1964"/>
                </a:lnTo>
                <a:lnTo>
                  <a:pt x="10200" y="1964"/>
                </a:lnTo>
                <a:lnTo>
                  <a:pt x="10200" y="491"/>
                </a:lnTo>
                <a:cubicBezTo>
                  <a:pt x="10200" y="220"/>
                  <a:pt x="9931" y="0"/>
                  <a:pt x="9600" y="0"/>
                </a:cubicBezTo>
                <a:cubicBezTo>
                  <a:pt x="9269" y="0"/>
                  <a:pt x="9000" y="220"/>
                  <a:pt x="9000" y="491"/>
                </a:cubicBezTo>
                <a:lnTo>
                  <a:pt x="9000" y="1964"/>
                </a:lnTo>
                <a:lnTo>
                  <a:pt x="7800" y="1964"/>
                </a:lnTo>
                <a:lnTo>
                  <a:pt x="7800" y="491"/>
                </a:lnTo>
                <a:cubicBezTo>
                  <a:pt x="7800" y="220"/>
                  <a:pt x="7531" y="0"/>
                  <a:pt x="7200" y="0"/>
                </a:cubicBezTo>
                <a:cubicBezTo>
                  <a:pt x="6869" y="0"/>
                  <a:pt x="6600" y="220"/>
                  <a:pt x="6600" y="491"/>
                </a:cubicBezTo>
                <a:lnTo>
                  <a:pt x="6600" y="1964"/>
                </a:lnTo>
                <a:lnTo>
                  <a:pt x="5400" y="1964"/>
                </a:lnTo>
                <a:lnTo>
                  <a:pt x="5400" y="491"/>
                </a:lnTo>
                <a:cubicBezTo>
                  <a:pt x="5400" y="220"/>
                  <a:pt x="5131" y="0"/>
                  <a:pt x="4800" y="0"/>
                </a:cubicBezTo>
                <a:cubicBezTo>
                  <a:pt x="4469" y="0"/>
                  <a:pt x="4200" y="220"/>
                  <a:pt x="4200" y="491"/>
                </a:cubicBezTo>
                <a:lnTo>
                  <a:pt x="4200" y="1964"/>
                </a:lnTo>
                <a:lnTo>
                  <a:pt x="1200" y="1964"/>
                </a:lnTo>
                <a:cubicBezTo>
                  <a:pt x="538" y="1964"/>
                  <a:pt x="0" y="2404"/>
                  <a:pt x="0" y="2945"/>
                </a:cubicBezTo>
                <a:lnTo>
                  <a:pt x="0" y="20618"/>
                </a:lnTo>
                <a:cubicBezTo>
                  <a:pt x="0" y="21161"/>
                  <a:pt x="538" y="21600"/>
                  <a:pt x="1200" y="21600"/>
                </a:cubicBezTo>
                <a:lnTo>
                  <a:pt x="20400" y="21600"/>
                </a:lnTo>
                <a:cubicBezTo>
                  <a:pt x="21062" y="21600"/>
                  <a:pt x="21600" y="21161"/>
                  <a:pt x="21600" y="20618"/>
                </a:cubicBezTo>
                <a:lnTo>
                  <a:pt x="21600" y="2945"/>
                </a:lnTo>
                <a:cubicBezTo>
                  <a:pt x="21600" y="2404"/>
                  <a:pt x="21062" y="1964"/>
                  <a:pt x="20400" y="1964"/>
                </a:cubicBezTo>
                <a:moveTo>
                  <a:pt x="3600" y="8836"/>
                </a:moveTo>
                <a:lnTo>
                  <a:pt x="10800" y="8836"/>
                </a:lnTo>
                <a:cubicBezTo>
                  <a:pt x="11131" y="8836"/>
                  <a:pt x="11400" y="8617"/>
                  <a:pt x="11400" y="8345"/>
                </a:cubicBezTo>
                <a:cubicBezTo>
                  <a:pt x="11400" y="8075"/>
                  <a:pt x="11131" y="7855"/>
                  <a:pt x="10800" y="7855"/>
                </a:cubicBezTo>
                <a:lnTo>
                  <a:pt x="3600" y="7855"/>
                </a:lnTo>
                <a:cubicBezTo>
                  <a:pt x="3269" y="7855"/>
                  <a:pt x="3000" y="8075"/>
                  <a:pt x="3000" y="8345"/>
                </a:cubicBezTo>
                <a:cubicBezTo>
                  <a:pt x="3000" y="8617"/>
                  <a:pt x="3269" y="8836"/>
                  <a:pt x="3600" y="8836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>
              <a:latin typeface="Source Sans Pro Regular" charset="0"/>
              <a:ea typeface="Source Sans Pro Regular" charset="0"/>
              <a:cs typeface="Source Sans Pro Regular" charset="0"/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413206D9-0953-D44A-8B19-DBC223531033}"/>
              </a:ext>
            </a:extLst>
          </p:cNvPr>
          <p:cNvSpPr/>
          <p:nvPr/>
        </p:nvSpPr>
        <p:spPr>
          <a:xfrm>
            <a:off x="8968037" y="2153265"/>
            <a:ext cx="1268361" cy="1238864"/>
          </a:xfrm>
          <a:prstGeom prst="ellipse">
            <a:avLst/>
          </a:prstGeom>
          <a:solidFill>
            <a:srgbClr val="9E98D5">
              <a:alpha val="15000"/>
            </a:srgb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9C48AB0-C4D5-234C-A11E-C217DD240DA5}"/>
              </a:ext>
            </a:extLst>
          </p:cNvPr>
          <p:cNvSpPr txBox="1"/>
          <p:nvPr/>
        </p:nvSpPr>
        <p:spPr>
          <a:xfrm>
            <a:off x="8663499" y="3991030"/>
            <a:ext cx="18774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800" dirty="0"/>
              <a:t>Conclusion</a:t>
            </a:r>
            <a:endParaRPr kumimoji="1" lang="zh-CN" altLang="en-US" sz="2800" dirty="0"/>
          </a:p>
        </p:txBody>
      </p:sp>
      <p:sp>
        <p:nvSpPr>
          <p:cNvPr id="17" name="Shape 2618">
            <a:extLst>
              <a:ext uri="{FF2B5EF4-FFF2-40B4-BE49-F238E27FC236}">
                <a16:creationId xmlns:a16="http://schemas.microsoft.com/office/drawing/2014/main" id="{B9019C7D-D2A0-2343-A199-05E65A304654}"/>
              </a:ext>
            </a:extLst>
          </p:cNvPr>
          <p:cNvSpPr/>
          <p:nvPr/>
        </p:nvSpPr>
        <p:spPr>
          <a:xfrm>
            <a:off x="9135086" y="2493342"/>
            <a:ext cx="558602" cy="5586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8" h="21600" extrusionOk="0">
                <a:moveTo>
                  <a:pt x="2560" y="18308"/>
                </a:moveTo>
                <a:cubicBezTo>
                  <a:pt x="2472" y="18397"/>
                  <a:pt x="2418" y="18520"/>
                  <a:pt x="2418" y="18655"/>
                </a:cubicBezTo>
                <a:cubicBezTo>
                  <a:pt x="2418" y="18926"/>
                  <a:pt x="2635" y="19146"/>
                  <a:pt x="2902" y="19146"/>
                </a:cubicBezTo>
                <a:cubicBezTo>
                  <a:pt x="3169" y="19146"/>
                  <a:pt x="3385" y="18926"/>
                  <a:pt x="3385" y="18655"/>
                </a:cubicBezTo>
                <a:cubicBezTo>
                  <a:pt x="3385" y="18384"/>
                  <a:pt x="3169" y="18164"/>
                  <a:pt x="2902" y="18164"/>
                </a:cubicBezTo>
                <a:cubicBezTo>
                  <a:pt x="2768" y="18164"/>
                  <a:pt x="2647" y="18219"/>
                  <a:pt x="2560" y="18308"/>
                </a:cubicBezTo>
                <a:moveTo>
                  <a:pt x="20499" y="4279"/>
                </a:moveTo>
                <a:lnTo>
                  <a:pt x="20091" y="4692"/>
                </a:lnTo>
                <a:lnTo>
                  <a:pt x="20088" y="4688"/>
                </a:lnTo>
                <a:lnTo>
                  <a:pt x="17670" y="7143"/>
                </a:lnTo>
                <a:lnTo>
                  <a:pt x="17664" y="7137"/>
                </a:lnTo>
                <a:cubicBezTo>
                  <a:pt x="17227" y="7580"/>
                  <a:pt x="16624" y="7853"/>
                  <a:pt x="15958" y="7853"/>
                </a:cubicBezTo>
                <a:cubicBezTo>
                  <a:pt x="14624" y="7853"/>
                  <a:pt x="13543" y="6755"/>
                  <a:pt x="13543" y="5401"/>
                </a:cubicBezTo>
                <a:cubicBezTo>
                  <a:pt x="13543" y="4725"/>
                  <a:pt x="13813" y="4113"/>
                  <a:pt x="14248" y="3670"/>
                </a:cubicBezTo>
                <a:lnTo>
                  <a:pt x="13563" y="2975"/>
                </a:lnTo>
                <a:cubicBezTo>
                  <a:pt x="12951" y="3596"/>
                  <a:pt x="12571" y="4452"/>
                  <a:pt x="12571" y="5401"/>
                </a:cubicBezTo>
                <a:cubicBezTo>
                  <a:pt x="12571" y="7300"/>
                  <a:pt x="14087" y="8840"/>
                  <a:pt x="15958" y="8840"/>
                </a:cubicBezTo>
                <a:cubicBezTo>
                  <a:pt x="16893" y="8840"/>
                  <a:pt x="17737" y="8454"/>
                  <a:pt x="18348" y="7832"/>
                </a:cubicBezTo>
                <a:lnTo>
                  <a:pt x="18353" y="7837"/>
                </a:lnTo>
                <a:lnTo>
                  <a:pt x="20152" y="6011"/>
                </a:lnTo>
                <a:cubicBezTo>
                  <a:pt x="20516" y="7368"/>
                  <a:pt x="20343" y="8670"/>
                  <a:pt x="19540" y="9505"/>
                </a:cubicBezTo>
                <a:lnTo>
                  <a:pt x="16947" y="12198"/>
                </a:lnTo>
                <a:cubicBezTo>
                  <a:pt x="16605" y="12553"/>
                  <a:pt x="16104" y="12766"/>
                  <a:pt x="15610" y="12766"/>
                </a:cubicBezTo>
                <a:cubicBezTo>
                  <a:pt x="15590" y="12765"/>
                  <a:pt x="13953" y="12652"/>
                  <a:pt x="12318" y="11611"/>
                </a:cubicBezTo>
                <a:lnTo>
                  <a:pt x="12314" y="11620"/>
                </a:lnTo>
                <a:cubicBezTo>
                  <a:pt x="12239" y="11572"/>
                  <a:pt x="12155" y="11537"/>
                  <a:pt x="12060" y="11537"/>
                </a:cubicBezTo>
                <a:cubicBezTo>
                  <a:pt x="11897" y="11537"/>
                  <a:pt x="11759" y="11625"/>
                  <a:pt x="11671" y="11753"/>
                </a:cubicBezTo>
                <a:lnTo>
                  <a:pt x="11654" y="11742"/>
                </a:lnTo>
                <a:lnTo>
                  <a:pt x="4270" y="20043"/>
                </a:lnTo>
                <a:cubicBezTo>
                  <a:pt x="3919" y="20399"/>
                  <a:pt x="3436" y="20618"/>
                  <a:pt x="2902" y="20618"/>
                </a:cubicBezTo>
                <a:cubicBezTo>
                  <a:pt x="1833" y="20618"/>
                  <a:pt x="967" y="19740"/>
                  <a:pt x="967" y="18655"/>
                </a:cubicBezTo>
                <a:cubicBezTo>
                  <a:pt x="967" y="18113"/>
                  <a:pt x="1184" y="17622"/>
                  <a:pt x="1534" y="17267"/>
                </a:cubicBezTo>
                <a:lnTo>
                  <a:pt x="9684" y="9801"/>
                </a:lnTo>
                <a:lnTo>
                  <a:pt x="9671" y="9786"/>
                </a:lnTo>
                <a:cubicBezTo>
                  <a:pt x="9796" y="9698"/>
                  <a:pt x="9884" y="9557"/>
                  <a:pt x="9884" y="9389"/>
                </a:cubicBezTo>
                <a:cubicBezTo>
                  <a:pt x="9884" y="9283"/>
                  <a:pt x="9844" y="9190"/>
                  <a:pt x="9787" y="9110"/>
                </a:cubicBezTo>
                <a:lnTo>
                  <a:pt x="9790" y="9107"/>
                </a:lnTo>
                <a:cubicBezTo>
                  <a:pt x="8390" y="7219"/>
                  <a:pt x="8340" y="5816"/>
                  <a:pt x="9546" y="4488"/>
                </a:cubicBezTo>
                <a:lnTo>
                  <a:pt x="12130" y="1805"/>
                </a:lnTo>
                <a:cubicBezTo>
                  <a:pt x="12785" y="1125"/>
                  <a:pt x="13641" y="982"/>
                  <a:pt x="14244" y="982"/>
                </a:cubicBezTo>
                <a:lnTo>
                  <a:pt x="14246" y="982"/>
                </a:lnTo>
                <a:cubicBezTo>
                  <a:pt x="14611" y="982"/>
                  <a:pt x="14988" y="1037"/>
                  <a:pt x="15366" y="1136"/>
                </a:cubicBezTo>
                <a:lnTo>
                  <a:pt x="13559" y="2970"/>
                </a:lnTo>
                <a:lnTo>
                  <a:pt x="14243" y="3664"/>
                </a:lnTo>
                <a:lnTo>
                  <a:pt x="16661" y="1210"/>
                </a:lnTo>
                <a:lnTo>
                  <a:pt x="16657" y="1206"/>
                </a:lnTo>
                <a:lnTo>
                  <a:pt x="17082" y="775"/>
                </a:lnTo>
                <a:cubicBezTo>
                  <a:pt x="16139" y="269"/>
                  <a:pt x="15160" y="0"/>
                  <a:pt x="14246" y="0"/>
                </a:cubicBezTo>
                <a:lnTo>
                  <a:pt x="14244" y="0"/>
                </a:lnTo>
                <a:cubicBezTo>
                  <a:pt x="13167" y="0"/>
                  <a:pt x="12182" y="361"/>
                  <a:pt x="11460" y="1111"/>
                </a:cubicBezTo>
                <a:lnTo>
                  <a:pt x="8867" y="3804"/>
                </a:lnTo>
                <a:cubicBezTo>
                  <a:pt x="7163" y="5672"/>
                  <a:pt x="7613" y="7584"/>
                  <a:pt x="8769" y="9315"/>
                </a:cubicBezTo>
                <a:lnTo>
                  <a:pt x="850" y="16572"/>
                </a:lnTo>
                <a:cubicBezTo>
                  <a:pt x="325" y="17106"/>
                  <a:pt x="0" y="17842"/>
                  <a:pt x="0" y="18655"/>
                </a:cubicBezTo>
                <a:cubicBezTo>
                  <a:pt x="0" y="20282"/>
                  <a:pt x="1299" y="21600"/>
                  <a:pt x="2902" y="21600"/>
                </a:cubicBezTo>
                <a:cubicBezTo>
                  <a:pt x="3703" y="21600"/>
                  <a:pt x="4429" y="21271"/>
                  <a:pt x="4954" y="20738"/>
                </a:cubicBezTo>
                <a:lnTo>
                  <a:pt x="12160" y="12652"/>
                </a:lnTo>
                <a:cubicBezTo>
                  <a:pt x="13800" y="13590"/>
                  <a:pt x="15363" y="13747"/>
                  <a:pt x="15606" y="13747"/>
                </a:cubicBezTo>
                <a:cubicBezTo>
                  <a:pt x="16313" y="13747"/>
                  <a:pt x="17067" y="13463"/>
                  <a:pt x="17617" y="12892"/>
                </a:cubicBezTo>
                <a:lnTo>
                  <a:pt x="20209" y="10198"/>
                </a:lnTo>
                <a:cubicBezTo>
                  <a:pt x="21560" y="8795"/>
                  <a:pt x="21600" y="6433"/>
                  <a:pt x="20499" y="4279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>
              <a:latin typeface="Source Sans Pro Regular" charset="0"/>
              <a:ea typeface="Source Sans Pro Regular" charset="0"/>
              <a:cs typeface="Source Sans Pro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3034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144666-D218-8741-879A-FC697ABEC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Evaluation of </a:t>
            </a:r>
            <a:r>
              <a:rPr kumimoji="1" lang="en-US" altLang="zh-CN" dirty="0" err="1"/>
              <a:t>TraceAnomaly</a:t>
            </a:r>
            <a:r>
              <a:rPr kumimoji="1" lang="en-US" altLang="zh-CN" dirty="0"/>
              <a:t> 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AD479E8-7272-6A4F-8D69-A3DBE8054C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Testbed evaluation</a:t>
            </a:r>
          </a:p>
          <a:p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Real service evaluation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7DD95A1-CFB8-C747-9ACB-C61CA51DD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9D6CD-B976-DA4A-B164-30E4D1CDE738}" type="slidenum">
              <a:rPr kumimoji="1" lang="zh-CN" altLang="en-US" smtClean="0"/>
              <a:t>38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536048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144666-D218-8741-879A-FC697ABEC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Evaluation of </a:t>
            </a:r>
            <a:r>
              <a:rPr kumimoji="1" lang="en-US" altLang="zh-CN" dirty="0" err="1"/>
              <a:t>TraceAnomaly</a:t>
            </a:r>
            <a:r>
              <a:rPr kumimoji="1" lang="en-US" altLang="zh-CN" dirty="0"/>
              <a:t>  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AD479E8-7272-6A4F-8D69-A3DBE8054C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Testbed evaluation</a:t>
            </a:r>
          </a:p>
          <a:p>
            <a:pPr lvl="1"/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The open source </a:t>
            </a:r>
            <a:r>
              <a:rPr kumimoji="1"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TrainTicket</a:t>
            </a:r>
            <a:r>
              <a:rPr kumimoji="1" lang="en-US" altLang="zh-CN" baseline="30000" dirty="0">
                <a:latin typeface="Calibri" panose="020F0502020204030204" pitchFamily="34" charset="0"/>
                <a:cs typeface="Calibri" panose="020F0502020204030204" pitchFamily="34" charset="0"/>
              </a:rPr>
              <a:t>[1]</a:t>
            </a:r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testbed </a:t>
            </a:r>
          </a:p>
          <a:p>
            <a:r>
              <a:rPr kumimoji="1" lang="en-US" altLang="zh-CN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 service evaluation</a:t>
            </a:r>
            <a:endParaRPr kumimoji="1" lang="zh-CN" alt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7DD95A1-CFB8-C747-9ACB-C61CA51DD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9D6CD-B976-DA4A-B164-30E4D1CDE738}" type="slidenum">
              <a:rPr kumimoji="1" lang="zh-CN" altLang="en-US" smtClean="0"/>
              <a:t>39</a:t>
            </a:fld>
            <a:endParaRPr kumimoji="1"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9F52B44-83CA-E347-B962-E148771F3134}"/>
              </a:ext>
            </a:extLst>
          </p:cNvPr>
          <p:cNvSpPr txBox="1"/>
          <p:nvPr/>
        </p:nvSpPr>
        <p:spPr>
          <a:xfrm>
            <a:off x="838200" y="5710019"/>
            <a:ext cx="10343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[1]. Zhou, Xiang, et al. "Fault Analysis and Debugging of Microservice Systems: Industrial Survey, Benchmark System, and Empirical Study." </a:t>
            </a:r>
            <a:r>
              <a:rPr lang="en-US" altLang="zh-CN" i="1" dirty="0">
                <a:latin typeface="Calibri" panose="020F0502020204030204" pitchFamily="34" charset="0"/>
                <a:cs typeface="Calibri" panose="020F0502020204030204" pitchFamily="34" charset="0"/>
              </a:rPr>
              <a:t>IEEE Transactions on Software Engineering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 14.8 (2018): 1-1.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765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8696F1-89F7-034A-A972-A1677B186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Background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F0DF8F3-9F78-F74B-9B76-6E13DA244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9D6CD-B976-DA4A-B164-30E4D1CDE738}" type="slidenum">
              <a:rPr kumimoji="1" lang="zh-CN" altLang="en-US" smtClean="0"/>
              <a:t>4</a:t>
            </a:fld>
            <a:endParaRPr kumimoji="1" lang="zh-CN" altLang="en-US"/>
          </a:p>
        </p:txBody>
      </p:sp>
      <p:sp>
        <p:nvSpPr>
          <p:cNvPr id="5" name="圆角矩形 4">
            <a:extLst>
              <a:ext uri="{FF2B5EF4-FFF2-40B4-BE49-F238E27FC236}">
                <a16:creationId xmlns:a16="http://schemas.microsoft.com/office/drawing/2014/main" id="{60AFE976-DD40-184B-B5E0-EE684EBC77D8}"/>
              </a:ext>
            </a:extLst>
          </p:cNvPr>
          <p:cNvSpPr/>
          <p:nvPr/>
        </p:nvSpPr>
        <p:spPr>
          <a:xfrm>
            <a:off x="1654762" y="2328065"/>
            <a:ext cx="8448608" cy="12754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4800" dirty="0">
                <a:latin typeface="Calibri" panose="020F0502020204030204" pitchFamily="34" charset="0"/>
                <a:cs typeface="Calibri" panose="020F0502020204030204" pitchFamily="34" charset="0"/>
              </a:rPr>
              <a:t>What is a </a:t>
            </a:r>
            <a:r>
              <a:rPr kumimoji="1" lang="en-US" altLang="zh-CN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trace</a:t>
            </a:r>
            <a:r>
              <a:rPr kumimoji="1" lang="en-US" altLang="zh-CN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1" lang="zh-CN" altLang="en-US"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3826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C3C6D7-B607-BB45-BD4B-BD6065450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Testbed evaluation  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7E66742-E36F-EF4B-9441-CFFAC2664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9D6CD-B976-DA4A-B164-30E4D1CDE738}" type="slidenum">
              <a:rPr kumimoji="1" lang="zh-CN" altLang="en-US" smtClean="0"/>
              <a:t>40</a:t>
            </a:fld>
            <a:endParaRPr kumimoji="1"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C19AC2C-8673-3E44-8C85-68312C806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095" y="2013613"/>
            <a:ext cx="11301199" cy="259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3340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C3C6D7-B607-BB45-BD4B-BD6065450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Testbed evaluation  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7E66742-E36F-EF4B-9441-CFFAC2664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9D6CD-B976-DA4A-B164-30E4D1CDE738}" type="slidenum">
              <a:rPr kumimoji="1" lang="zh-CN" altLang="en-US" smtClean="0"/>
              <a:t>41</a:t>
            </a:fld>
            <a:endParaRPr kumimoji="1"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C19AC2C-8673-3E44-8C85-68312C806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095" y="2013613"/>
            <a:ext cx="11301199" cy="2593718"/>
          </a:xfrm>
          <a:prstGeom prst="rect">
            <a:avLst/>
          </a:prstGeom>
        </p:spPr>
      </p:pic>
      <p:sp>
        <p:nvSpPr>
          <p:cNvPr id="8" name="圆角矩形标注 7">
            <a:extLst>
              <a:ext uri="{FF2B5EF4-FFF2-40B4-BE49-F238E27FC236}">
                <a16:creationId xmlns:a16="http://schemas.microsoft.com/office/drawing/2014/main" id="{D3746FDF-D741-7E45-9B60-13470FEA71EC}"/>
              </a:ext>
            </a:extLst>
          </p:cNvPr>
          <p:cNvSpPr/>
          <p:nvPr/>
        </p:nvSpPr>
        <p:spPr>
          <a:xfrm>
            <a:off x="1075314" y="4987900"/>
            <a:ext cx="3980044" cy="987880"/>
          </a:xfrm>
          <a:prstGeom prst="wedgeRoundRectCallout">
            <a:avLst>
              <a:gd name="adj1" fmla="val -40105"/>
              <a:gd name="adj2" fmla="val -92190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2400" i="1" dirty="0">
                <a:latin typeface="Calibri" panose="020F0502020204030204" pitchFamily="34" charset="0"/>
                <a:cs typeface="Calibri" panose="020F0502020204030204" pitchFamily="34" charset="0"/>
              </a:rPr>
              <a:t>Outperforming other baseline approaches</a:t>
            </a:r>
            <a:endParaRPr kumimoji="1" lang="zh-CN" alt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4259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144666-D218-8741-879A-FC697ABEC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Evaluation of </a:t>
            </a:r>
            <a:r>
              <a:rPr kumimoji="1" lang="en-US" altLang="zh-CN" dirty="0" err="1"/>
              <a:t>TraceAnomaly</a:t>
            </a:r>
            <a:r>
              <a:rPr kumimoji="1" lang="en-US" altLang="zh-CN" dirty="0"/>
              <a:t>  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AD479E8-7272-6A4F-8D69-A3DBE8054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545372"/>
          </a:xfrm>
        </p:spPr>
        <p:txBody>
          <a:bodyPr>
            <a:normAutofit/>
          </a:bodyPr>
          <a:lstStyle/>
          <a:p>
            <a:r>
              <a:rPr kumimoji="1" lang="en-US" altLang="zh-CN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Testbed evaluation</a:t>
            </a:r>
          </a:p>
          <a:p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Real service evaluation</a:t>
            </a:r>
          </a:p>
          <a:p>
            <a:pPr lvl="1"/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Four large evaluation services from </a:t>
            </a:r>
            <a:r>
              <a:rPr kumimoji="1"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WeBank</a:t>
            </a:r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company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7DD95A1-CFB8-C747-9ACB-C61CA51DD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9D6CD-B976-DA4A-B164-30E4D1CDE738}" type="slidenum">
              <a:rPr kumimoji="1" lang="zh-CN" altLang="en-US" smtClean="0"/>
              <a:t>42</a:t>
            </a:fld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82CCEA2-A5A6-A14A-A535-77A8B29B6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647411"/>
            <a:ext cx="10813576" cy="180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7629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34C8E1-B203-7B48-B633-B382B1F60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Real service evaluation 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B7B8F99-6705-F44C-9B10-580800EAB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9D6CD-B976-DA4A-B164-30E4D1CDE738}" type="slidenum">
              <a:rPr kumimoji="1" lang="zh-CN" altLang="en-US" smtClean="0"/>
              <a:t>43</a:t>
            </a:fld>
            <a:endParaRPr kumimoji="1"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3CC801B-4B4B-554B-B5C6-4ED53C279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50" y="1986032"/>
            <a:ext cx="1131570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1347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34C8E1-B203-7B48-B633-B382B1F60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Real service evaluation 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B7B8F99-6705-F44C-9B10-580800EAB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9D6CD-B976-DA4A-B164-30E4D1CDE738}" type="slidenum">
              <a:rPr kumimoji="1" lang="zh-CN" altLang="en-US" smtClean="0"/>
              <a:t>44</a:t>
            </a:fld>
            <a:endParaRPr kumimoji="1"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3CC801B-4B4B-554B-B5C6-4ED53C279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50" y="1986032"/>
            <a:ext cx="11315700" cy="2476500"/>
          </a:xfrm>
          <a:prstGeom prst="rect">
            <a:avLst/>
          </a:prstGeom>
        </p:spPr>
      </p:pic>
      <p:sp>
        <p:nvSpPr>
          <p:cNvPr id="6" name="圆角矩形标注 5">
            <a:extLst>
              <a:ext uri="{FF2B5EF4-FFF2-40B4-BE49-F238E27FC236}">
                <a16:creationId xmlns:a16="http://schemas.microsoft.com/office/drawing/2014/main" id="{F48BCDB9-0E2E-EB43-8E0E-1E4DFDBE8EAA}"/>
              </a:ext>
            </a:extLst>
          </p:cNvPr>
          <p:cNvSpPr/>
          <p:nvPr/>
        </p:nvSpPr>
        <p:spPr>
          <a:xfrm>
            <a:off x="1239087" y="4783183"/>
            <a:ext cx="3980044" cy="987880"/>
          </a:xfrm>
          <a:prstGeom prst="wedgeRoundRectCallout">
            <a:avLst>
              <a:gd name="adj1" fmla="val -40105"/>
              <a:gd name="adj2" fmla="val -92190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2400" i="1" dirty="0">
                <a:latin typeface="Calibri" panose="020F0502020204030204" pitchFamily="34" charset="0"/>
                <a:cs typeface="Calibri" panose="020F0502020204030204" pitchFamily="34" charset="0"/>
              </a:rPr>
              <a:t>Outperforming other baseline approaches</a:t>
            </a:r>
            <a:endParaRPr kumimoji="1" lang="zh-CN" alt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3420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34C8E1-B203-7B48-B633-B382B1F60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Real service evaluation 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B7B8F99-6705-F44C-9B10-580800EAB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9D6CD-B976-DA4A-B164-30E4D1CDE738}" type="slidenum">
              <a:rPr kumimoji="1" lang="zh-CN" altLang="en-US" smtClean="0"/>
              <a:t>45</a:t>
            </a:fld>
            <a:endParaRPr kumimoji="1"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3CC801B-4B4B-554B-B5C6-4ED53C279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50" y="1986032"/>
            <a:ext cx="11315700" cy="2476500"/>
          </a:xfrm>
          <a:prstGeom prst="rect">
            <a:avLst/>
          </a:prstGeom>
        </p:spPr>
      </p:pic>
      <p:sp>
        <p:nvSpPr>
          <p:cNvPr id="6" name="圆角矩形标注 5">
            <a:extLst>
              <a:ext uri="{FF2B5EF4-FFF2-40B4-BE49-F238E27FC236}">
                <a16:creationId xmlns:a16="http://schemas.microsoft.com/office/drawing/2014/main" id="{F48BCDB9-0E2E-EB43-8E0E-1E4DFDBE8EAA}"/>
              </a:ext>
            </a:extLst>
          </p:cNvPr>
          <p:cNvSpPr/>
          <p:nvPr/>
        </p:nvSpPr>
        <p:spPr>
          <a:xfrm>
            <a:off x="3437686" y="4687648"/>
            <a:ext cx="6129394" cy="987880"/>
          </a:xfrm>
          <a:prstGeom prst="wedgeRoundRectCallout">
            <a:avLst>
              <a:gd name="adj1" fmla="val -40773"/>
              <a:gd name="adj2" fmla="val -8113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2400" i="1" dirty="0">
                <a:latin typeface="Calibri" panose="020F0502020204030204" pitchFamily="34" charset="0"/>
                <a:cs typeface="Calibri" panose="020F0502020204030204" pitchFamily="34" charset="0"/>
              </a:rPr>
              <a:t>The precision is accurate, the recall might be biased towards 1 for our label approach</a:t>
            </a:r>
            <a:endParaRPr kumimoji="1" lang="zh-CN" alt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7312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34C8E1-B203-7B48-B633-B382B1F60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Real service evaluation 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B7B8F99-6705-F44C-9B10-580800EAB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9D6CD-B976-DA4A-B164-30E4D1CDE738}" type="slidenum">
              <a:rPr kumimoji="1" lang="zh-CN" altLang="en-US" smtClean="0"/>
              <a:t>46</a:t>
            </a:fld>
            <a:endParaRPr kumimoji="1"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3CC801B-4B4B-554B-B5C6-4ED53C279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50" y="1986032"/>
            <a:ext cx="11315700" cy="2476500"/>
          </a:xfrm>
          <a:prstGeom prst="rect">
            <a:avLst/>
          </a:prstGeom>
        </p:spPr>
      </p:pic>
      <p:sp>
        <p:nvSpPr>
          <p:cNvPr id="6" name="圆角矩形标注 5">
            <a:extLst>
              <a:ext uri="{FF2B5EF4-FFF2-40B4-BE49-F238E27FC236}">
                <a16:creationId xmlns:a16="http://schemas.microsoft.com/office/drawing/2014/main" id="{F48BCDB9-0E2E-EB43-8E0E-1E4DFDBE8EAA}"/>
              </a:ext>
            </a:extLst>
          </p:cNvPr>
          <p:cNvSpPr/>
          <p:nvPr/>
        </p:nvSpPr>
        <p:spPr>
          <a:xfrm>
            <a:off x="3437686" y="4687648"/>
            <a:ext cx="6129394" cy="987880"/>
          </a:xfrm>
          <a:prstGeom prst="wedgeRoundRectCallout">
            <a:avLst>
              <a:gd name="adj1" fmla="val -40773"/>
              <a:gd name="adj2" fmla="val -8113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2400" i="1" dirty="0">
                <a:latin typeface="Calibri" panose="020F0502020204030204" pitchFamily="34" charset="0"/>
                <a:cs typeface="Calibri" panose="020F0502020204030204" pitchFamily="34" charset="0"/>
              </a:rPr>
              <a:t>The precision is accurate, the recall might be biased towards 1 for our label approach</a:t>
            </a:r>
            <a:endParaRPr kumimoji="1" lang="zh-CN" alt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2E7E804-BC1E-BF44-B0E3-82922BBCA14E}"/>
              </a:ext>
            </a:extLst>
          </p:cNvPr>
          <p:cNvSpPr/>
          <p:nvPr/>
        </p:nvSpPr>
        <p:spPr>
          <a:xfrm>
            <a:off x="483630" y="1748738"/>
            <a:ext cx="11192656" cy="458587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dirty="0">
                <a:latin typeface="Calibri" panose="020F0502020204030204" pitchFamily="34" charset="0"/>
                <a:cs typeface="Calibri" panose="020F0502020204030204" pitchFamily="34" charset="0"/>
              </a:rPr>
              <a:t>Label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3600" i="1" dirty="0">
                <a:latin typeface="Calibri" panose="020F0502020204030204" pitchFamily="34" charset="0"/>
                <a:cs typeface="Calibri" panose="020F0502020204030204" pitchFamily="34" charset="0"/>
              </a:rPr>
              <a:t>Approach</a:t>
            </a:r>
            <a:endParaRPr lang="en-US" altLang="zh-CN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It is infeasible to manually label  hundreds of thousands of traces per day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The union of all detected anomalous traces by all these baselines during the evaluation period was considered as the </a:t>
            </a:r>
            <a:r>
              <a:rPr lang="zh-CN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candidate</a:t>
            </a:r>
            <a:r>
              <a:rPr lang="zh-CN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anomaly trace set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zh-CN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and manually validated by two experienced operators separately. </a:t>
            </a:r>
            <a:endParaRPr lang="en-US" altLang="zh-CN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zh-CN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ll the anomalous traces confirmed by both operators are labeled as </a:t>
            </a:r>
            <a:r>
              <a:rPr lang="zh-CN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anomalous</a:t>
            </a:r>
            <a:r>
              <a:rPr lang="zh-CN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and labeled as </a:t>
            </a:r>
            <a:r>
              <a:rPr lang="zh-CN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normal</a:t>
            </a:r>
            <a:r>
              <a:rPr lang="zh-CN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otherwise.</a:t>
            </a:r>
          </a:p>
        </p:txBody>
      </p:sp>
    </p:spTree>
    <p:extLst>
      <p:ext uri="{BB962C8B-B14F-4D97-AF65-F5344CB8AC3E}">
        <p14:creationId xmlns:p14="http://schemas.microsoft.com/office/powerpoint/2010/main" val="12064371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34C8E1-B203-7B48-B633-B382B1F60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Algorithm analysis 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B7B8F99-6705-F44C-9B10-580800EAB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9D6CD-B976-DA4A-B164-30E4D1CDE738}" type="slidenum">
              <a:rPr kumimoji="1" lang="zh-CN" altLang="en-US" smtClean="0"/>
              <a:t>47</a:t>
            </a:fld>
            <a:endParaRPr kumimoji="1"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7AB7F4E-6B36-D248-96CC-8C613C1C8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155" y="2074991"/>
            <a:ext cx="2496735" cy="2332279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A4D2E4F6-D3FD-3F49-9CC1-3C134229713A}"/>
              </a:ext>
            </a:extLst>
          </p:cNvPr>
          <p:cNvSpPr txBox="1"/>
          <p:nvPr/>
        </p:nvSpPr>
        <p:spPr>
          <a:xfrm>
            <a:off x="653713" y="4498350"/>
            <a:ext cx="20635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The distribution of traces' response time</a:t>
            </a:r>
            <a:endParaRPr kumimoji="1" lang="zh-CN" altLang="en-US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F354805D-2A3C-284A-92B0-84B0AB7466FB}"/>
              </a:ext>
            </a:extLst>
          </p:cNvPr>
          <p:cNvGrpSpPr/>
          <p:nvPr/>
        </p:nvGrpSpPr>
        <p:grpSpPr>
          <a:xfrm>
            <a:off x="2960808" y="2087074"/>
            <a:ext cx="2196872" cy="3334606"/>
            <a:chOff x="2960808" y="2087074"/>
            <a:chExt cx="2196872" cy="3334606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7C00D2B-2E68-6E4B-86FE-9ED2D76FB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60808" y="2087074"/>
              <a:ext cx="2196872" cy="2331374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1C0B25AD-6287-4147-858A-A67BC9062B2F}"/>
                </a:ext>
              </a:extLst>
            </p:cNvPr>
            <p:cNvSpPr txBox="1"/>
            <p:nvPr/>
          </p:nvSpPr>
          <p:spPr>
            <a:xfrm>
              <a:off x="3040342" y="4498350"/>
              <a:ext cx="194356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dirty="0">
                  <a:latin typeface="Times New Roman" panose="02020603050405020304" pitchFamily="18" charset="0"/>
                  <a:ea typeface="SimHei" panose="02010609060101010101" pitchFamily="49" charset="-122"/>
                  <a:cs typeface="Times New Roman" panose="02020603050405020304" pitchFamily="18" charset="0"/>
                </a:rPr>
                <a:t>The learned distribution of  </a:t>
              </a:r>
              <a:r>
                <a:rPr kumimoji="1" lang="en-US" altLang="zh-CN" b="1" dirty="0" err="1">
                  <a:latin typeface="Times New Roman" panose="02020603050405020304" pitchFamily="18" charset="0"/>
                  <a:ea typeface="SimHei" panose="02010609060101010101" pitchFamily="49" charset="-122"/>
                  <a:cs typeface="Times New Roman" panose="02020603050405020304" pitchFamily="18" charset="0"/>
                </a:rPr>
                <a:t>TraceAnomaly</a:t>
              </a:r>
              <a:endParaRPr kumimoji="1" lang="zh-CN" altLang="en-US" b="1" dirty="0">
                <a:latin typeface="SimHei" panose="02010609060101010101" pitchFamily="49" charset="-122"/>
                <a:ea typeface="SimHei" panose="02010609060101010101" pitchFamily="49" charset="-122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0EAEBB8F-2118-F749-8D96-EA0AB9E33344}"/>
              </a:ext>
            </a:extLst>
          </p:cNvPr>
          <p:cNvGrpSpPr/>
          <p:nvPr/>
        </p:nvGrpSpPr>
        <p:grpSpPr>
          <a:xfrm>
            <a:off x="5250598" y="2074991"/>
            <a:ext cx="6606041" cy="3325037"/>
            <a:chOff x="5250598" y="2074991"/>
            <a:chExt cx="6606041" cy="3325037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5194F4E1-3E02-3F45-B034-AC1A0C9DF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50598" y="2074991"/>
              <a:ext cx="2191201" cy="2355541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1357AE3-7B9A-E843-8599-1C46B9073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34717" y="2087074"/>
              <a:ext cx="2114502" cy="2331374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A1E0570A-821B-A24A-9482-C5AF91400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742137" y="2087074"/>
              <a:ext cx="2114502" cy="2331374"/>
            </a:xfrm>
            <a:prstGeom prst="rect">
              <a:avLst/>
            </a:prstGeom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8D9962FE-602F-714E-BFF8-8462C13D79CE}"/>
                </a:ext>
              </a:extLst>
            </p:cNvPr>
            <p:cNvSpPr txBox="1"/>
            <p:nvPr/>
          </p:nvSpPr>
          <p:spPr>
            <a:xfrm>
              <a:off x="5501071" y="4476697"/>
              <a:ext cx="169025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dirty="0">
                  <a:latin typeface="Times New Roman" panose="02020603050405020304" pitchFamily="18" charset="0"/>
                  <a:ea typeface="SimHei" panose="02010609060101010101" pitchFamily="49" charset="-122"/>
                  <a:cs typeface="Times New Roman" panose="02020603050405020304" pitchFamily="18" charset="0"/>
                </a:rPr>
                <a:t>The learned distribution of  </a:t>
              </a:r>
              <a:r>
                <a:rPr kumimoji="1" lang="en-US" altLang="zh-CN" b="1" dirty="0">
                  <a:latin typeface="Times New Roman" panose="02020603050405020304" pitchFamily="18" charset="0"/>
                  <a:ea typeface="SimHei" panose="02010609060101010101" pitchFamily="49" charset="-122"/>
                  <a:cs typeface="Times New Roman" panose="02020603050405020304" pitchFamily="18" charset="0"/>
                </a:rPr>
                <a:t>VAE</a:t>
              </a: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F771653A-CB53-2746-9CAE-17ED0EC6DA77}"/>
                </a:ext>
              </a:extLst>
            </p:cNvPr>
            <p:cNvSpPr txBox="1"/>
            <p:nvPr/>
          </p:nvSpPr>
          <p:spPr>
            <a:xfrm>
              <a:off x="7746841" y="4476697"/>
              <a:ext cx="169025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dirty="0">
                  <a:latin typeface="Times New Roman" panose="02020603050405020304" pitchFamily="18" charset="0"/>
                  <a:ea typeface="SimHei" panose="02010609060101010101" pitchFamily="49" charset="-122"/>
                  <a:cs typeface="Times New Roman" panose="02020603050405020304" pitchFamily="18" charset="0"/>
                </a:rPr>
                <a:t>The learned distribution of  </a:t>
              </a:r>
              <a:r>
                <a:rPr kumimoji="1" lang="en-US" altLang="zh-CN" b="1" dirty="0">
                  <a:latin typeface="Times New Roman" panose="02020603050405020304" pitchFamily="18" charset="0"/>
                  <a:ea typeface="SimHei" panose="02010609060101010101" pitchFamily="49" charset="-122"/>
                  <a:cs typeface="Times New Roman" panose="02020603050405020304" pitchFamily="18" charset="0"/>
                </a:rPr>
                <a:t>KDE</a:t>
              </a:r>
              <a:endParaRPr kumimoji="1" lang="zh-CN" altLang="en-US" b="1" dirty="0">
                <a:latin typeface="SimHei" panose="02010609060101010101" pitchFamily="49" charset="-122"/>
                <a:ea typeface="SimHei" panose="02010609060101010101" pitchFamily="49" charset="-122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0359397A-7C2C-E548-B06B-9AADB1471960}"/>
                </a:ext>
              </a:extLst>
            </p:cNvPr>
            <p:cNvSpPr txBox="1"/>
            <p:nvPr/>
          </p:nvSpPr>
          <p:spPr>
            <a:xfrm>
              <a:off x="9954261" y="4476698"/>
              <a:ext cx="169025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dirty="0">
                  <a:latin typeface="Times New Roman" panose="02020603050405020304" pitchFamily="18" charset="0"/>
                  <a:ea typeface="SimHei" panose="02010609060101010101" pitchFamily="49" charset="-122"/>
                  <a:cs typeface="Times New Roman" panose="02020603050405020304" pitchFamily="18" charset="0"/>
                </a:rPr>
                <a:t>The learned distribution of  </a:t>
              </a:r>
              <a:r>
                <a:rPr kumimoji="1" lang="en-US" altLang="zh-CN" b="1" dirty="0">
                  <a:latin typeface="Times New Roman" panose="02020603050405020304" pitchFamily="18" charset="0"/>
                  <a:ea typeface="SimHei" panose="02010609060101010101" pitchFamily="49" charset="-122"/>
                  <a:cs typeface="Times New Roman" panose="02020603050405020304" pitchFamily="18" charset="0"/>
                </a:rPr>
                <a:t>GMM</a:t>
              </a:r>
              <a:endParaRPr kumimoji="1" lang="zh-CN" altLang="en-US" b="1" dirty="0">
                <a:latin typeface="SimHei" panose="02010609060101010101" pitchFamily="49" charset="-122"/>
                <a:ea typeface="SimHei" panose="02010609060101010101" pitchFamily="49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3041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144666-D218-8741-879A-FC697ABEC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Evaluation of </a:t>
            </a:r>
            <a:r>
              <a:rPr kumimoji="1" lang="en-US" altLang="zh-CN" dirty="0" err="1"/>
              <a:t>TraceAnomaly</a:t>
            </a:r>
            <a:r>
              <a:rPr kumimoji="1" lang="en-US" altLang="zh-CN" dirty="0"/>
              <a:t>  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AD479E8-7272-6A4F-8D69-A3DBE8054C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Testbed evaluation</a:t>
            </a:r>
          </a:p>
          <a:p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Real service evaluation</a:t>
            </a:r>
          </a:p>
          <a:p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7DD95A1-CFB8-C747-9ACB-C61CA51DD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9D6CD-B976-DA4A-B164-30E4D1CDE738}" type="slidenum">
              <a:rPr kumimoji="1" lang="zh-CN" altLang="en-US" smtClean="0"/>
              <a:t>48</a:t>
            </a:fld>
            <a:endParaRPr kumimoji="1" lang="zh-CN" altLang="en-US"/>
          </a:p>
        </p:txBody>
      </p:sp>
      <p:sp>
        <p:nvSpPr>
          <p:cNvPr id="5" name="圆角矩形 4">
            <a:extLst>
              <a:ext uri="{FF2B5EF4-FFF2-40B4-BE49-F238E27FC236}">
                <a16:creationId xmlns:a16="http://schemas.microsoft.com/office/drawing/2014/main" id="{F465DFE3-C76F-324D-BC91-00BEAAE84230}"/>
              </a:ext>
            </a:extLst>
          </p:cNvPr>
          <p:cNvSpPr/>
          <p:nvPr/>
        </p:nvSpPr>
        <p:spPr>
          <a:xfrm>
            <a:off x="1472323" y="3706645"/>
            <a:ext cx="9247354" cy="148326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details of the evaluation can be found in the paper</a:t>
            </a:r>
            <a:endParaRPr kumimoji="1" lang="zh-CN" altLang="en-US"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969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9D6CD-B976-DA4A-B164-30E4D1CDE738}" type="slidenum">
              <a:rPr kumimoji="1" lang="zh-CN" altLang="en-US" smtClean="0"/>
              <a:t>49</a:t>
            </a:fld>
            <a:endParaRPr kumimoji="1"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1415845" y="2153265"/>
            <a:ext cx="1268361" cy="1238864"/>
          </a:xfrm>
          <a:prstGeom prst="ellipse">
            <a:avLst/>
          </a:prstGeom>
          <a:solidFill>
            <a:srgbClr val="9E98D5">
              <a:alpha val="15000"/>
            </a:srgb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3792793" y="2153265"/>
            <a:ext cx="1268361" cy="1238864"/>
          </a:xfrm>
          <a:prstGeom prst="ellipse">
            <a:avLst/>
          </a:prstGeom>
          <a:solidFill>
            <a:srgbClr val="9E98D5">
              <a:alpha val="15000"/>
            </a:srgb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6286500" y="2153265"/>
            <a:ext cx="1268361" cy="1238864"/>
          </a:xfrm>
          <a:prstGeom prst="ellipse">
            <a:avLst/>
          </a:prstGeom>
          <a:solidFill>
            <a:srgbClr val="9E98D5">
              <a:alpha val="15000"/>
            </a:srgb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035163" y="3991030"/>
            <a:ext cx="2029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Background</a:t>
            </a:r>
            <a:endParaRPr kumimoji="1" lang="zh-CN" altLang="en-US" sz="2800" dirty="0"/>
          </a:p>
        </p:txBody>
      </p:sp>
      <p:sp>
        <p:nvSpPr>
          <p:cNvPr id="9" name="文本框 8"/>
          <p:cNvSpPr txBox="1"/>
          <p:nvPr/>
        </p:nvSpPr>
        <p:spPr>
          <a:xfrm>
            <a:off x="3792793" y="3991030"/>
            <a:ext cx="12458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/>
              <a:t>Design</a:t>
            </a:r>
            <a:endParaRPr kumimoji="1" lang="zh-CN" altLang="en-US" sz="2800" dirty="0"/>
          </a:p>
        </p:txBody>
      </p:sp>
      <p:sp>
        <p:nvSpPr>
          <p:cNvPr id="10" name="文本框 9"/>
          <p:cNvSpPr txBox="1"/>
          <p:nvPr/>
        </p:nvSpPr>
        <p:spPr>
          <a:xfrm>
            <a:off x="6038066" y="3991030"/>
            <a:ext cx="1765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Evaluation</a:t>
            </a:r>
            <a:endParaRPr kumimoji="1" lang="zh-CN" altLang="en-US" sz="2800" dirty="0"/>
          </a:p>
        </p:txBody>
      </p:sp>
      <p:sp>
        <p:nvSpPr>
          <p:cNvPr id="12" name="文本框 11"/>
          <p:cNvSpPr txBox="1"/>
          <p:nvPr/>
        </p:nvSpPr>
        <p:spPr>
          <a:xfrm>
            <a:off x="8614610" y="3991030"/>
            <a:ext cx="19752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800" dirty="0"/>
              <a:t>Conclusion </a:t>
            </a:r>
            <a:endParaRPr kumimoji="1" lang="zh-CN" altLang="en-US" sz="2800" dirty="0"/>
          </a:p>
        </p:txBody>
      </p:sp>
      <p:sp>
        <p:nvSpPr>
          <p:cNvPr id="13" name="Shape 2592"/>
          <p:cNvSpPr/>
          <p:nvPr/>
        </p:nvSpPr>
        <p:spPr>
          <a:xfrm>
            <a:off x="4136392" y="2493369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2012"/>
                </a:moveTo>
                <a:cubicBezTo>
                  <a:pt x="20614" y="12014"/>
                  <a:pt x="20611" y="12016"/>
                  <a:pt x="20607" y="12016"/>
                </a:cubicBezTo>
                <a:lnTo>
                  <a:pt x="19602" y="12268"/>
                </a:lnTo>
                <a:cubicBezTo>
                  <a:pt x="19256" y="12354"/>
                  <a:pt x="18984" y="12622"/>
                  <a:pt x="18892" y="12966"/>
                </a:cubicBezTo>
                <a:cubicBezTo>
                  <a:pt x="18703" y="13672"/>
                  <a:pt x="18421" y="14352"/>
                  <a:pt x="18053" y="14986"/>
                </a:cubicBezTo>
                <a:cubicBezTo>
                  <a:pt x="17873" y="15295"/>
                  <a:pt x="17876" y="15677"/>
                  <a:pt x="18060" y="15984"/>
                </a:cubicBezTo>
                <a:lnTo>
                  <a:pt x="18601" y="16885"/>
                </a:lnTo>
                <a:lnTo>
                  <a:pt x="16886" y="18600"/>
                </a:lnTo>
                <a:cubicBezTo>
                  <a:pt x="16882" y="18598"/>
                  <a:pt x="16878" y="18597"/>
                  <a:pt x="16875" y="18595"/>
                </a:cubicBezTo>
                <a:lnTo>
                  <a:pt x="15978" y="18057"/>
                </a:lnTo>
                <a:cubicBezTo>
                  <a:pt x="15822" y="17964"/>
                  <a:pt x="15648" y="17917"/>
                  <a:pt x="15473" y="17917"/>
                </a:cubicBezTo>
                <a:cubicBezTo>
                  <a:pt x="15304" y="17917"/>
                  <a:pt x="15134" y="17961"/>
                  <a:pt x="14982" y="18049"/>
                </a:cubicBezTo>
                <a:cubicBezTo>
                  <a:pt x="14348" y="18415"/>
                  <a:pt x="13671" y="18696"/>
                  <a:pt x="12968" y="18884"/>
                </a:cubicBezTo>
                <a:cubicBezTo>
                  <a:pt x="12624" y="18976"/>
                  <a:pt x="12356" y="19248"/>
                  <a:pt x="12269" y="19594"/>
                </a:cubicBezTo>
                <a:lnTo>
                  <a:pt x="12016" y="20607"/>
                </a:lnTo>
                <a:cubicBezTo>
                  <a:pt x="12015" y="20611"/>
                  <a:pt x="12014" y="20614"/>
                  <a:pt x="12012" y="20619"/>
                </a:cubicBezTo>
                <a:lnTo>
                  <a:pt x="9587" y="20619"/>
                </a:lnTo>
                <a:lnTo>
                  <a:pt x="9331" y="19594"/>
                </a:lnTo>
                <a:cubicBezTo>
                  <a:pt x="9244" y="19248"/>
                  <a:pt x="8976" y="18976"/>
                  <a:pt x="8632" y="18884"/>
                </a:cubicBezTo>
                <a:cubicBezTo>
                  <a:pt x="7929" y="18696"/>
                  <a:pt x="7252" y="18415"/>
                  <a:pt x="6617" y="18049"/>
                </a:cubicBezTo>
                <a:cubicBezTo>
                  <a:pt x="6465" y="17961"/>
                  <a:pt x="6296" y="17917"/>
                  <a:pt x="6127" y="17917"/>
                </a:cubicBezTo>
                <a:cubicBezTo>
                  <a:pt x="5951" y="17917"/>
                  <a:pt x="5777" y="17964"/>
                  <a:pt x="5621" y="18057"/>
                </a:cubicBezTo>
                <a:lnTo>
                  <a:pt x="4725" y="18595"/>
                </a:lnTo>
                <a:cubicBezTo>
                  <a:pt x="4722" y="18597"/>
                  <a:pt x="4718" y="18598"/>
                  <a:pt x="4714" y="18600"/>
                </a:cubicBezTo>
                <a:lnTo>
                  <a:pt x="3000" y="16885"/>
                </a:lnTo>
                <a:lnTo>
                  <a:pt x="3540" y="15984"/>
                </a:lnTo>
                <a:cubicBezTo>
                  <a:pt x="3724" y="15677"/>
                  <a:pt x="3727" y="15295"/>
                  <a:pt x="3548" y="14986"/>
                </a:cubicBezTo>
                <a:cubicBezTo>
                  <a:pt x="3179" y="14351"/>
                  <a:pt x="2897" y="13672"/>
                  <a:pt x="2708" y="12966"/>
                </a:cubicBezTo>
                <a:cubicBezTo>
                  <a:pt x="2616" y="12622"/>
                  <a:pt x="2343" y="12354"/>
                  <a:pt x="1998" y="12268"/>
                </a:cubicBezTo>
                <a:lnTo>
                  <a:pt x="993" y="12016"/>
                </a:lnTo>
                <a:cubicBezTo>
                  <a:pt x="989" y="12016"/>
                  <a:pt x="986" y="12014"/>
                  <a:pt x="982" y="12012"/>
                </a:cubicBezTo>
                <a:lnTo>
                  <a:pt x="982" y="9587"/>
                </a:lnTo>
                <a:lnTo>
                  <a:pt x="1998" y="9333"/>
                </a:lnTo>
                <a:cubicBezTo>
                  <a:pt x="2343" y="9246"/>
                  <a:pt x="2616" y="8979"/>
                  <a:pt x="2708" y="8634"/>
                </a:cubicBezTo>
                <a:cubicBezTo>
                  <a:pt x="2897" y="7929"/>
                  <a:pt x="3179" y="7249"/>
                  <a:pt x="3548" y="6615"/>
                </a:cubicBezTo>
                <a:cubicBezTo>
                  <a:pt x="3727" y="6305"/>
                  <a:pt x="3724" y="5923"/>
                  <a:pt x="3540" y="5617"/>
                </a:cubicBezTo>
                <a:lnTo>
                  <a:pt x="3005" y="4725"/>
                </a:lnTo>
                <a:cubicBezTo>
                  <a:pt x="3004" y="4722"/>
                  <a:pt x="3002" y="4719"/>
                  <a:pt x="3000" y="4715"/>
                </a:cubicBezTo>
                <a:lnTo>
                  <a:pt x="4715" y="3000"/>
                </a:lnTo>
                <a:lnTo>
                  <a:pt x="5621" y="3543"/>
                </a:lnTo>
                <a:cubicBezTo>
                  <a:pt x="5777" y="3637"/>
                  <a:pt x="5951" y="3683"/>
                  <a:pt x="6127" y="3683"/>
                </a:cubicBezTo>
                <a:cubicBezTo>
                  <a:pt x="6296" y="3683"/>
                  <a:pt x="6465" y="3639"/>
                  <a:pt x="6618" y="3552"/>
                </a:cubicBezTo>
                <a:cubicBezTo>
                  <a:pt x="7251" y="3185"/>
                  <a:pt x="7929" y="2904"/>
                  <a:pt x="8632" y="2717"/>
                </a:cubicBezTo>
                <a:cubicBezTo>
                  <a:pt x="8976" y="2624"/>
                  <a:pt x="9244" y="2352"/>
                  <a:pt x="9331" y="2006"/>
                </a:cubicBezTo>
                <a:lnTo>
                  <a:pt x="9587" y="982"/>
                </a:lnTo>
                <a:lnTo>
                  <a:pt x="12012" y="982"/>
                </a:lnTo>
                <a:cubicBezTo>
                  <a:pt x="12014" y="986"/>
                  <a:pt x="12015" y="989"/>
                  <a:pt x="12016" y="993"/>
                </a:cubicBezTo>
                <a:lnTo>
                  <a:pt x="12269" y="2006"/>
                </a:lnTo>
                <a:cubicBezTo>
                  <a:pt x="12356" y="2352"/>
                  <a:pt x="12624" y="2624"/>
                  <a:pt x="12968" y="2717"/>
                </a:cubicBezTo>
                <a:cubicBezTo>
                  <a:pt x="13671" y="2904"/>
                  <a:pt x="14348" y="3185"/>
                  <a:pt x="14982" y="3552"/>
                </a:cubicBezTo>
                <a:cubicBezTo>
                  <a:pt x="15134" y="3639"/>
                  <a:pt x="15304" y="3683"/>
                  <a:pt x="15473" y="3683"/>
                </a:cubicBezTo>
                <a:cubicBezTo>
                  <a:pt x="15648" y="3683"/>
                  <a:pt x="15822" y="3637"/>
                  <a:pt x="15978" y="3543"/>
                </a:cubicBezTo>
                <a:lnTo>
                  <a:pt x="16884" y="3000"/>
                </a:lnTo>
                <a:lnTo>
                  <a:pt x="18600" y="4715"/>
                </a:lnTo>
                <a:cubicBezTo>
                  <a:pt x="18598" y="4719"/>
                  <a:pt x="18597" y="4722"/>
                  <a:pt x="18595" y="4725"/>
                </a:cubicBezTo>
                <a:lnTo>
                  <a:pt x="18060" y="5616"/>
                </a:lnTo>
                <a:cubicBezTo>
                  <a:pt x="17876" y="5923"/>
                  <a:pt x="17873" y="6305"/>
                  <a:pt x="18053" y="6615"/>
                </a:cubicBezTo>
                <a:cubicBezTo>
                  <a:pt x="18421" y="7249"/>
                  <a:pt x="18703" y="7928"/>
                  <a:pt x="18892" y="8634"/>
                </a:cubicBezTo>
                <a:cubicBezTo>
                  <a:pt x="18984" y="8979"/>
                  <a:pt x="19256" y="9246"/>
                  <a:pt x="19602" y="9333"/>
                </a:cubicBezTo>
                <a:lnTo>
                  <a:pt x="20618" y="9587"/>
                </a:lnTo>
                <a:cubicBezTo>
                  <a:pt x="20618" y="9587"/>
                  <a:pt x="20618" y="12012"/>
                  <a:pt x="20618" y="12012"/>
                </a:cubicBezTo>
                <a:close/>
                <a:moveTo>
                  <a:pt x="20880" y="8641"/>
                </a:moveTo>
                <a:lnTo>
                  <a:pt x="19841" y="8380"/>
                </a:lnTo>
                <a:cubicBezTo>
                  <a:pt x="19626" y="7580"/>
                  <a:pt x="19308" y="6822"/>
                  <a:pt x="18902" y="6122"/>
                </a:cubicBezTo>
                <a:lnTo>
                  <a:pt x="19455" y="5200"/>
                </a:lnTo>
                <a:cubicBezTo>
                  <a:pt x="19625" y="4871"/>
                  <a:pt x="19736" y="4463"/>
                  <a:pt x="19455" y="4182"/>
                </a:cubicBezTo>
                <a:lnTo>
                  <a:pt x="17419" y="2145"/>
                </a:lnTo>
                <a:cubicBezTo>
                  <a:pt x="17292" y="2019"/>
                  <a:pt x="17136" y="1968"/>
                  <a:pt x="16975" y="1968"/>
                </a:cubicBezTo>
                <a:cubicBezTo>
                  <a:pt x="16778" y="1968"/>
                  <a:pt x="16572" y="2043"/>
                  <a:pt x="16400" y="2145"/>
                </a:cubicBezTo>
                <a:lnTo>
                  <a:pt x="15473" y="2701"/>
                </a:lnTo>
                <a:cubicBezTo>
                  <a:pt x="14775" y="2298"/>
                  <a:pt x="14020" y="1982"/>
                  <a:pt x="13222" y="1768"/>
                </a:cubicBezTo>
                <a:lnTo>
                  <a:pt x="12960" y="720"/>
                </a:lnTo>
                <a:cubicBezTo>
                  <a:pt x="12848" y="367"/>
                  <a:pt x="12638" y="0"/>
                  <a:pt x="12240" y="0"/>
                </a:cubicBezTo>
                <a:lnTo>
                  <a:pt x="9360" y="0"/>
                </a:lnTo>
                <a:cubicBezTo>
                  <a:pt x="8962" y="0"/>
                  <a:pt x="8730" y="367"/>
                  <a:pt x="8640" y="720"/>
                </a:cubicBezTo>
                <a:lnTo>
                  <a:pt x="8378" y="1768"/>
                </a:lnTo>
                <a:cubicBezTo>
                  <a:pt x="7580" y="1982"/>
                  <a:pt x="6825" y="2298"/>
                  <a:pt x="6127" y="2701"/>
                </a:cubicBezTo>
                <a:lnTo>
                  <a:pt x="5200" y="2145"/>
                </a:lnTo>
                <a:cubicBezTo>
                  <a:pt x="5028" y="2043"/>
                  <a:pt x="4822" y="1968"/>
                  <a:pt x="4625" y="1968"/>
                </a:cubicBezTo>
                <a:cubicBezTo>
                  <a:pt x="4464" y="1968"/>
                  <a:pt x="4308" y="2019"/>
                  <a:pt x="4181" y="2145"/>
                </a:cubicBezTo>
                <a:lnTo>
                  <a:pt x="2145" y="4182"/>
                </a:lnTo>
                <a:cubicBezTo>
                  <a:pt x="1864" y="4463"/>
                  <a:pt x="1975" y="4871"/>
                  <a:pt x="2145" y="5200"/>
                </a:cubicBezTo>
                <a:lnTo>
                  <a:pt x="2698" y="6122"/>
                </a:lnTo>
                <a:cubicBezTo>
                  <a:pt x="2292" y="6822"/>
                  <a:pt x="1973" y="7580"/>
                  <a:pt x="1759" y="8380"/>
                </a:cubicBezTo>
                <a:lnTo>
                  <a:pt x="720" y="8641"/>
                </a:lnTo>
                <a:cubicBezTo>
                  <a:pt x="367" y="8730"/>
                  <a:pt x="0" y="8962"/>
                  <a:pt x="0" y="9361"/>
                </a:cubicBezTo>
                <a:lnTo>
                  <a:pt x="0" y="12240"/>
                </a:lnTo>
                <a:cubicBezTo>
                  <a:pt x="0" y="12638"/>
                  <a:pt x="367" y="12848"/>
                  <a:pt x="720" y="12960"/>
                </a:cubicBezTo>
                <a:lnTo>
                  <a:pt x="1759" y="13220"/>
                </a:lnTo>
                <a:cubicBezTo>
                  <a:pt x="1973" y="14021"/>
                  <a:pt x="2292" y="14778"/>
                  <a:pt x="2698" y="15479"/>
                </a:cubicBezTo>
                <a:lnTo>
                  <a:pt x="2145" y="16400"/>
                </a:lnTo>
                <a:cubicBezTo>
                  <a:pt x="1959" y="16713"/>
                  <a:pt x="1864" y="17137"/>
                  <a:pt x="2145" y="17419"/>
                </a:cubicBezTo>
                <a:lnTo>
                  <a:pt x="4181" y="19455"/>
                </a:lnTo>
                <a:cubicBezTo>
                  <a:pt x="4305" y="19579"/>
                  <a:pt x="4454" y="19627"/>
                  <a:pt x="4610" y="19627"/>
                </a:cubicBezTo>
                <a:cubicBezTo>
                  <a:pt x="4807" y="19627"/>
                  <a:pt x="5016" y="19550"/>
                  <a:pt x="5200" y="19455"/>
                </a:cubicBezTo>
                <a:lnTo>
                  <a:pt x="6127" y="18899"/>
                </a:lnTo>
                <a:cubicBezTo>
                  <a:pt x="6825" y="19302"/>
                  <a:pt x="7580" y="19619"/>
                  <a:pt x="8378" y="19832"/>
                </a:cubicBezTo>
                <a:lnTo>
                  <a:pt x="8640" y="20880"/>
                </a:lnTo>
                <a:cubicBezTo>
                  <a:pt x="8730" y="21233"/>
                  <a:pt x="8962" y="21600"/>
                  <a:pt x="9360" y="21600"/>
                </a:cubicBezTo>
                <a:lnTo>
                  <a:pt x="12240" y="21600"/>
                </a:lnTo>
                <a:cubicBezTo>
                  <a:pt x="12638" y="21600"/>
                  <a:pt x="12848" y="21233"/>
                  <a:pt x="12960" y="20880"/>
                </a:cubicBezTo>
                <a:lnTo>
                  <a:pt x="13222" y="19832"/>
                </a:lnTo>
                <a:cubicBezTo>
                  <a:pt x="14020" y="19619"/>
                  <a:pt x="14775" y="19302"/>
                  <a:pt x="15473" y="18899"/>
                </a:cubicBezTo>
                <a:lnTo>
                  <a:pt x="16400" y="19455"/>
                </a:lnTo>
                <a:cubicBezTo>
                  <a:pt x="16584" y="19550"/>
                  <a:pt x="16793" y="19627"/>
                  <a:pt x="16990" y="19627"/>
                </a:cubicBezTo>
                <a:cubicBezTo>
                  <a:pt x="17146" y="19627"/>
                  <a:pt x="17294" y="19579"/>
                  <a:pt x="17419" y="19455"/>
                </a:cubicBezTo>
                <a:lnTo>
                  <a:pt x="19455" y="17419"/>
                </a:lnTo>
                <a:cubicBezTo>
                  <a:pt x="19736" y="17137"/>
                  <a:pt x="19641" y="16713"/>
                  <a:pt x="19455" y="16400"/>
                </a:cubicBezTo>
                <a:lnTo>
                  <a:pt x="18902" y="15479"/>
                </a:lnTo>
                <a:cubicBezTo>
                  <a:pt x="19308" y="14778"/>
                  <a:pt x="19626" y="14021"/>
                  <a:pt x="19841" y="13220"/>
                </a:cubicBezTo>
                <a:lnTo>
                  <a:pt x="20880" y="12960"/>
                </a:lnTo>
                <a:cubicBezTo>
                  <a:pt x="21233" y="12848"/>
                  <a:pt x="21600" y="12638"/>
                  <a:pt x="21600" y="12240"/>
                </a:cubicBezTo>
                <a:lnTo>
                  <a:pt x="21600" y="9361"/>
                </a:lnTo>
                <a:cubicBezTo>
                  <a:pt x="21600" y="8962"/>
                  <a:pt x="21233" y="8730"/>
                  <a:pt x="20880" y="8641"/>
                </a:cubicBezTo>
                <a:moveTo>
                  <a:pt x="15709" y="10800"/>
                </a:moveTo>
                <a:cubicBezTo>
                  <a:pt x="15709" y="13346"/>
                  <a:pt x="13771" y="15438"/>
                  <a:pt x="11291" y="15685"/>
                </a:cubicBezTo>
                <a:lnTo>
                  <a:pt x="11291" y="12694"/>
                </a:lnTo>
                <a:cubicBezTo>
                  <a:pt x="12137" y="12476"/>
                  <a:pt x="12764" y="11714"/>
                  <a:pt x="12764" y="10800"/>
                </a:cubicBezTo>
                <a:cubicBezTo>
                  <a:pt x="12764" y="10630"/>
                  <a:pt x="12735" y="10468"/>
                  <a:pt x="12694" y="10310"/>
                </a:cubicBezTo>
                <a:lnTo>
                  <a:pt x="15308" y="8857"/>
                </a:lnTo>
                <a:cubicBezTo>
                  <a:pt x="15565" y="9453"/>
                  <a:pt x="15709" y="10110"/>
                  <a:pt x="15709" y="10800"/>
                </a:cubicBezTo>
                <a:moveTo>
                  <a:pt x="9818" y="10800"/>
                </a:moveTo>
                <a:cubicBezTo>
                  <a:pt x="9818" y="10258"/>
                  <a:pt x="10258" y="9818"/>
                  <a:pt x="10800" y="9818"/>
                </a:cubicBezTo>
                <a:cubicBezTo>
                  <a:pt x="11342" y="9818"/>
                  <a:pt x="11782" y="10258"/>
                  <a:pt x="11782" y="10800"/>
                </a:cubicBezTo>
                <a:cubicBezTo>
                  <a:pt x="11782" y="11342"/>
                  <a:pt x="11342" y="11782"/>
                  <a:pt x="10800" y="11782"/>
                </a:cubicBezTo>
                <a:cubicBezTo>
                  <a:pt x="10258" y="11782"/>
                  <a:pt x="9818" y="11342"/>
                  <a:pt x="9818" y="10800"/>
                </a:cubicBezTo>
                <a:moveTo>
                  <a:pt x="10309" y="15685"/>
                </a:moveTo>
                <a:cubicBezTo>
                  <a:pt x="7829" y="15438"/>
                  <a:pt x="5891" y="13346"/>
                  <a:pt x="5891" y="10800"/>
                </a:cubicBezTo>
                <a:cubicBezTo>
                  <a:pt x="5891" y="10110"/>
                  <a:pt x="6035" y="9453"/>
                  <a:pt x="6292" y="8857"/>
                </a:cubicBezTo>
                <a:lnTo>
                  <a:pt x="8906" y="10310"/>
                </a:lnTo>
                <a:cubicBezTo>
                  <a:pt x="8865" y="10468"/>
                  <a:pt x="8836" y="10630"/>
                  <a:pt x="8836" y="10800"/>
                </a:cubicBezTo>
                <a:cubicBezTo>
                  <a:pt x="8836" y="11714"/>
                  <a:pt x="9463" y="12476"/>
                  <a:pt x="10309" y="12694"/>
                </a:cubicBezTo>
                <a:cubicBezTo>
                  <a:pt x="10309" y="12694"/>
                  <a:pt x="10309" y="15685"/>
                  <a:pt x="10309" y="15685"/>
                </a:cubicBezTo>
                <a:close/>
                <a:moveTo>
                  <a:pt x="10800" y="5891"/>
                </a:moveTo>
                <a:cubicBezTo>
                  <a:pt x="12470" y="5891"/>
                  <a:pt x="13942" y="6727"/>
                  <a:pt x="14829" y="8000"/>
                </a:cubicBezTo>
                <a:lnTo>
                  <a:pt x="12220" y="9450"/>
                </a:lnTo>
                <a:cubicBezTo>
                  <a:pt x="11862" y="9074"/>
                  <a:pt x="11360" y="8836"/>
                  <a:pt x="10800" y="8836"/>
                </a:cubicBezTo>
                <a:cubicBezTo>
                  <a:pt x="10240" y="8836"/>
                  <a:pt x="9738" y="9074"/>
                  <a:pt x="9380" y="9450"/>
                </a:cubicBezTo>
                <a:lnTo>
                  <a:pt x="6771" y="8000"/>
                </a:lnTo>
                <a:cubicBezTo>
                  <a:pt x="7658" y="6727"/>
                  <a:pt x="9130" y="5891"/>
                  <a:pt x="10800" y="5891"/>
                </a:cubicBezTo>
                <a:moveTo>
                  <a:pt x="10800" y="4909"/>
                </a:moveTo>
                <a:cubicBezTo>
                  <a:pt x="7547" y="4909"/>
                  <a:pt x="4909" y="7547"/>
                  <a:pt x="4909" y="10800"/>
                </a:cubicBezTo>
                <a:cubicBezTo>
                  <a:pt x="4909" y="14054"/>
                  <a:pt x="7547" y="16691"/>
                  <a:pt x="10800" y="16691"/>
                </a:cubicBezTo>
                <a:cubicBezTo>
                  <a:pt x="14053" y="16691"/>
                  <a:pt x="16691" y="14054"/>
                  <a:pt x="16691" y="10800"/>
                </a:cubicBezTo>
                <a:cubicBezTo>
                  <a:pt x="16691" y="7547"/>
                  <a:pt x="14053" y="4909"/>
                  <a:pt x="10800" y="4909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>
              <a:latin typeface="Source Sans Pro Regular" charset="0"/>
              <a:ea typeface="Source Sans Pro Regular" charset="0"/>
              <a:cs typeface="Source Sans Pro Regular" charset="0"/>
            </a:endParaRPr>
          </a:p>
        </p:txBody>
      </p:sp>
      <p:sp>
        <p:nvSpPr>
          <p:cNvPr id="17" name="Shape 2575"/>
          <p:cNvSpPr/>
          <p:nvPr/>
        </p:nvSpPr>
        <p:spPr>
          <a:xfrm>
            <a:off x="6663823" y="2493368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09" y="14727"/>
                </a:moveTo>
                <a:lnTo>
                  <a:pt x="18655" y="14727"/>
                </a:lnTo>
                <a:lnTo>
                  <a:pt x="18655" y="12273"/>
                </a:lnTo>
                <a:cubicBezTo>
                  <a:pt x="18655" y="12002"/>
                  <a:pt x="18434" y="11782"/>
                  <a:pt x="18164" y="11782"/>
                </a:cubicBezTo>
                <a:cubicBezTo>
                  <a:pt x="17893" y="11782"/>
                  <a:pt x="17673" y="12002"/>
                  <a:pt x="17673" y="12273"/>
                </a:cubicBezTo>
                <a:lnTo>
                  <a:pt x="17673" y="14727"/>
                </a:lnTo>
                <a:lnTo>
                  <a:pt x="15218" y="14727"/>
                </a:lnTo>
                <a:cubicBezTo>
                  <a:pt x="14947" y="14727"/>
                  <a:pt x="14727" y="14947"/>
                  <a:pt x="14727" y="15218"/>
                </a:cubicBezTo>
                <a:cubicBezTo>
                  <a:pt x="14727" y="15490"/>
                  <a:pt x="14947" y="15709"/>
                  <a:pt x="15218" y="15709"/>
                </a:cubicBezTo>
                <a:lnTo>
                  <a:pt x="17673" y="15709"/>
                </a:lnTo>
                <a:lnTo>
                  <a:pt x="17673" y="18164"/>
                </a:lnTo>
                <a:cubicBezTo>
                  <a:pt x="17673" y="18435"/>
                  <a:pt x="17893" y="18655"/>
                  <a:pt x="18164" y="18655"/>
                </a:cubicBezTo>
                <a:cubicBezTo>
                  <a:pt x="18434" y="18655"/>
                  <a:pt x="18655" y="18435"/>
                  <a:pt x="18655" y="18164"/>
                </a:cubicBezTo>
                <a:lnTo>
                  <a:pt x="18655" y="15709"/>
                </a:lnTo>
                <a:lnTo>
                  <a:pt x="21109" y="15709"/>
                </a:lnTo>
                <a:cubicBezTo>
                  <a:pt x="21380" y="15709"/>
                  <a:pt x="21600" y="15490"/>
                  <a:pt x="21600" y="15218"/>
                </a:cubicBezTo>
                <a:cubicBezTo>
                  <a:pt x="21600" y="14947"/>
                  <a:pt x="21380" y="14727"/>
                  <a:pt x="21109" y="14727"/>
                </a:cubicBezTo>
                <a:moveTo>
                  <a:pt x="14823" y="8659"/>
                </a:moveTo>
                <a:cubicBezTo>
                  <a:pt x="12845" y="10260"/>
                  <a:pt x="10800" y="11916"/>
                  <a:pt x="10800" y="14727"/>
                </a:cubicBezTo>
                <a:cubicBezTo>
                  <a:pt x="10800" y="17561"/>
                  <a:pt x="10800" y="19270"/>
                  <a:pt x="10584" y="20135"/>
                </a:cubicBezTo>
                <a:cubicBezTo>
                  <a:pt x="10474" y="20573"/>
                  <a:pt x="10463" y="20618"/>
                  <a:pt x="9818" y="20618"/>
                </a:cubicBezTo>
                <a:cubicBezTo>
                  <a:pt x="9173" y="20618"/>
                  <a:pt x="9162" y="20573"/>
                  <a:pt x="9052" y="20135"/>
                </a:cubicBezTo>
                <a:cubicBezTo>
                  <a:pt x="8926" y="19627"/>
                  <a:pt x="8874" y="18820"/>
                  <a:pt x="8853" y="17673"/>
                </a:cubicBezTo>
                <a:lnTo>
                  <a:pt x="9327" y="17673"/>
                </a:lnTo>
                <a:cubicBezTo>
                  <a:pt x="9598" y="17673"/>
                  <a:pt x="9818" y="17453"/>
                  <a:pt x="9818" y="17182"/>
                </a:cubicBezTo>
                <a:cubicBezTo>
                  <a:pt x="9818" y="16910"/>
                  <a:pt x="9598" y="16691"/>
                  <a:pt x="9327" y="16691"/>
                </a:cubicBezTo>
                <a:lnTo>
                  <a:pt x="8840" y="16691"/>
                </a:lnTo>
                <a:cubicBezTo>
                  <a:pt x="8838" y="16381"/>
                  <a:pt x="8837" y="16059"/>
                  <a:pt x="8837" y="15709"/>
                </a:cubicBezTo>
                <a:lnTo>
                  <a:pt x="9327" y="15709"/>
                </a:lnTo>
                <a:cubicBezTo>
                  <a:pt x="9598" y="15709"/>
                  <a:pt x="9818" y="15490"/>
                  <a:pt x="9818" y="15218"/>
                </a:cubicBezTo>
                <a:cubicBezTo>
                  <a:pt x="9818" y="14947"/>
                  <a:pt x="9598" y="14727"/>
                  <a:pt x="9327" y="14727"/>
                </a:cubicBezTo>
                <a:lnTo>
                  <a:pt x="8836" y="14727"/>
                </a:lnTo>
                <a:cubicBezTo>
                  <a:pt x="8836" y="11916"/>
                  <a:pt x="6791" y="10260"/>
                  <a:pt x="4813" y="8659"/>
                </a:cubicBezTo>
                <a:cubicBezTo>
                  <a:pt x="3221" y="7370"/>
                  <a:pt x="1702" y="6139"/>
                  <a:pt x="1176" y="4344"/>
                </a:cubicBezTo>
                <a:cubicBezTo>
                  <a:pt x="2835" y="5266"/>
                  <a:pt x="6083" y="5891"/>
                  <a:pt x="9818" y="5891"/>
                </a:cubicBezTo>
                <a:cubicBezTo>
                  <a:pt x="13550" y="5891"/>
                  <a:pt x="16795" y="5266"/>
                  <a:pt x="18456" y="4347"/>
                </a:cubicBezTo>
                <a:cubicBezTo>
                  <a:pt x="17928" y="6143"/>
                  <a:pt x="16412" y="7373"/>
                  <a:pt x="14823" y="8659"/>
                </a:cubicBezTo>
                <a:moveTo>
                  <a:pt x="982" y="2945"/>
                </a:moveTo>
                <a:cubicBezTo>
                  <a:pt x="982" y="1861"/>
                  <a:pt x="4938" y="982"/>
                  <a:pt x="9818" y="982"/>
                </a:cubicBezTo>
                <a:cubicBezTo>
                  <a:pt x="14698" y="982"/>
                  <a:pt x="18655" y="1861"/>
                  <a:pt x="18655" y="2945"/>
                </a:cubicBezTo>
                <a:cubicBezTo>
                  <a:pt x="18655" y="4031"/>
                  <a:pt x="14698" y="4909"/>
                  <a:pt x="9818" y="4909"/>
                </a:cubicBezTo>
                <a:cubicBezTo>
                  <a:pt x="4938" y="4909"/>
                  <a:pt x="982" y="4031"/>
                  <a:pt x="982" y="2945"/>
                </a:cubicBezTo>
                <a:moveTo>
                  <a:pt x="19636" y="2945"/>
                </a:moveTo>
                <a:cubicBezTo>
                  <a:pt x="19636" y="1319"/>
                  <a:pt x="15241" y="0"/>
                  <a:pt x="9818" y="0"/>
                </a:cubicBezTo>
                <a:cubicBezTo>
                  <a:pt x="4396" y="0"/>
                  <a:pt x="0" y="1319"/>
                  <a:pt x="0" y="2945"/>
                </a:cubicBezTo>
                <a:cubicBezTo>
                  <a:pt x="0" y="8836"/>
                  <a:pt x="7855" y="9818"/>
                  <a:pt x="7855" y="14727"/>
                </a:cubicBezTo>
                <a:cubicBezTo>
                  <a:pt x="7855" y="14900"/>
                  <a:pt x="7855" y="15053"/>
                  <a:pt x="7855" y="15217"/>
                </a:cubicBezTo>
                <a:cubicBezTo>
                  <a:pt x="7855" y="15217"/>
                  <a:pt x="7855" y="15218"/>
                  <a:pt x="7855" y="15218"/>
                </a:cubicBezTo>
                <a:cubicBezTo>
                  <a:pt x="7855" y="15219"/>
                  <a:pt x="7855" y="15219"/>
                  <a:pt x="7855" y="15219"/>
                </a:cubicBezTo>
                <a:cubicBezTo>
                  <a:pt x="7855" y="15938"/>
                  <a:pt x="7856" y="16572"/>
                  <a:pt x="7863" y="17142"/>
                </a:cubicBezTo>
                <a:cubicBezTo>
                  <a:pt x="7861" y="17155"/>
                  <a:pt x="7855" y="17168"/>
                  <a:pt x="7855" y="17182"/>
                </a:cubicBezTo>
                <a:cubicBezTo>
                  <a:pt x="7855" y="17199"/>
                  <a:pt x="7862" y="17212"/>
                  <a:pt x="7864" y="17229"/>
                </a:cubicBezTo>
                <a:cubicBezTo>
                  <a:pt x="7908" y="20896"/>
                  <a:pt x="8177" y="21600"/>
                  <a:pt x="9818" y="21600"/>
                </a:cubicBezTo>
                <a:cubicBezTo>
                  <a:pt x="11782" y="21600"/>
                  <a:pt x="11782" y="20618"/>
                  <a:pt x="11782" y="14727"/>
                </a:cubicBezTo>
                <a:cubicBezTo>
                  <a:pt x="11782" y="9818"/>
                  <a:pt x="19636" y="8836"/>
                  <a:pt x="19636" y="2945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>
              <a:latin typeface="Source Sans Pro Regular" charset="0"/>
              <a:ea typeface="Source Sans Pro Regular" charset="0"/>
              <a:cs typeface="Source Sans Pro Regular" charset="0"/>
            </a:endParaRPr>
          </a:p>
        </p:txBody>
      </p:sp>
      <p:sp>
        <p:nvSpPr>
          <p:cNvPr id="19" name="Shape 2618"/>
          <p:cNvSpPr/>
          <p:nvPr/>
        </p:nvSpPr>
        <p:spPr>
          <a:xfrm>
            <a:off x="9135086" y="2493342"/>
            <a:ext cx="558602" cy="5586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8" h="21600" extrusionOk="0">
                <a:moveTo>
                  <a:pt x="2560" y="18308"/>
                </a:moveTo>
                <a:cubicBezTo>
                  <a:pt x="2472" y="18397"/>
                  <a:pt x="2418" y="18520"/>
                  <a:pt x="2418" y="18655"/>
                </a:cubicBezTo>
                <a:cubicBezTo>
                  <a:pt x="2418" y="18926"/>
                  <a:pt x="2635" y="19146"/>
                  <a:pt x="2902" y="19146"/>
                </a:cubicBezTo>
                <a:cubicBezTo>
                  <a:pt x="3169" y="19146"/>
                  <a:pt x="3385" y="18926"/>
                  <a:pt x="3385" y="18655"/>
                </a:cubicBezTo>
                <a:cubicBezTo>
                  <a:pt x="3385" y="18384"/>
                  <a:pt x="3169" y="18164"/>
                  <a:pt x="2902" y="18164"/>
                </a:cubicBezTo>
                <a:cubicBezTo>
                  <a:pt x="2768" y="18164"/>
                  <a:pt x="2647" y="18219"/>
                  <a:pt x="2560" y="18308"/>
                </a:cubicBezTo>
                <a:moveTo>
                  <a:pt x="20499" y="4279"/>
                </a:moveTo>
                <a:lnTo>
                  <a:pt x="20091" y="4692"/>
                </a:lnTo>
                <a:lnTo>
                  <a:pt x="20088" y="4688"/>
                </a:lnTo>
                <a:lnTo>
                  <a:pt x="17670" y="7143"/>
                </a:lnTo>
                <a:lnTo>
                  <a:pt x="17664" y="7137"/>
                </a:lnTo>
                <a:cubicBezTo>
                  <a:pt x="17227" y="7580"/>
                  <a:pt x="16624" y="7853"/>
                  <a:pt x="15958" y="7853"/>
                </a:cubicBezTo>
                <a:cubicBezTo>
                  <a:pt x="14624" y="7853"/>
                  <a:pt x="13543" y="6755"/>
                  <a:pt x="13543" y="5401"/>
                </a:cubicBezTo>
                <a:cubicBezTo>
                  <a:pt x="13543" y="4725"/>
                  <a:pt x="13813" y="4113"/>
                  <a:pt x="14248" y="3670"/>
                </a:cubicBezTo>
                <a:lnTo>
                  <a:pt x="13563" y="2975"/>
                </a:lnTo>
                <a:cubicBezTo>
                  <a:pt x="12951" y="3596"/>
                  <a:pt x="12571" y="4452"/>
                  <a:pt x="12571" y="5401"/>
                </a:cubicBezTo>
                <a:cubicBezTo>
                  <a:pt x="12571" y="7300"/>
                  <a:pt x="14087" y="8840"/>
                  <a:pt x="15958" y="8840"/>
                </a:cubicBezTo>
                <a:cubicBezTo>
                  <a:pt x="16893" y="8840"/>
                  <a:pt x="17737" y="8454"/>
                  <a:pt x="18348" y="7832"/>
                </a:cubicBezTo>
                <a:lnTo>
                  <a:pt x="18353" y="7837"/>
                </a:lnTo>
                <a:lnTo>
                  <a:pt x="20152" y="6011"/>
                </a:lnTo>
                <a:cubicBezTo>
                  <a:pt x="20516" y="7368"/>
                  <a:pt x="20343" y="8670"/>
                  <a:pt x="19540" y="9505"/>
                </a:cubicBezTo>
                <a:lnTo>
                  <a:pt x="16947" y="12198"/>
                </a:lnTo>
                <a:cubicBezTo>
                  <a:pt x="16605" y="12553"/>
                  <a:pt x="16104" y="12766"/>
                  <a:pt x="15610" y="12766"/>
                </a:cubicBezTo>
                <a:cubicBezTo>
                  <a:pt x="15590" y="12765"/>
                  <a:pt x="13953" y="12652"/>
                  <a:pt x="12318" y="11611"/>
                </a:cubicBezTo>
                <a:lnTo>
                  <a:pt x="12314" y="11620"/>
                </a:lnTo>
                <a:cubicBezTo>
                  <a:pt x="12239" y="11572"/>
                  <a:pt x="12155" y="11537"/>
                  <a:pt x="12060" y="11537"/>
                </a:cubicBezTo>
                <a:cubicBezTo>
                  <a:pt x="11897" y="11537"/>
                  <a:pt x="11759" y="11625"/>
                  <a:pt x="11671" y="11753"/>
                </a:cubicBezTo>
                <a:lnTo>
                  <a:pt x="11654" y="11742"/>
                </a:lnTo>
                <a:lnTo>
                  <a:pt x="4270" y="20043"/>
                </a:lnTo>
                <a:cubicBezTo>
                  <a:pt x="3919" y="20399"/>
                  <a:pt x="3436" y="20618"/>
                  <a:pt x="2902" y="20618"/>
                </a:cubicBezTo>
                <a:cubicBezTo>
                  <a:pt x="1833" y="20618"/>
                  <a:pt x="967" y="19740"/>
                  <a:pt x="967" y="18655"/>
                </a:cubicBezTo>
                <a:cubicBezTo>
                  <a:pt x="967" y="18113"/>
                  <a:pt x="1184" y="17622"/>
                  <a:pt x="1534" y="17267"/>
                </a:cubicBezTo>
                <a:lnTo>
                  <a:pt x="9684" y="9801"/>
                </a:lnTo>
                <a:lnTo>
                  <a:pt x="9671" y="9786"/>
                </a:lnTo>
                <a:cubicBezTo>
                  <a:pt x="9796" y="9698"/>
                  <a:pt x="9884" y="9557"/>
                  <a:pt x="9884" y="9389"/>
                </a:cubicBezTo>
                <a:cubicBezTo>
                  <a:pt x="9884" y="9283"/>
                  <a:pt x="9844" y="9190"/>
                  <a:pt x="9787" y="9110"/>
                </a:cubicBezTo>
                <a:lnTo>
                  <a:pt x="9790" y="9107"/>
                </a:lnTo>
                <a:cubicBezTo>
                  <a:pt x="8390" y="7219"/>
                  <a:pt x="8340" y="5816"/>
                  <a:pt x="9546" y="4488"/>
                </a:cubicBezTo>
                <a:lnTo>
                  <a:pt x="12130" y="1805"/>
                </a:lnTo>
                <a:cubicBezTo>
                  <a:pt x="12785" y="1125"/>
                  <a:pt x="13641" y="982"/>
                  <a:pt x="14244" y="982"/>
                </a:cubicBezTo>
                <a:lnTo>
                  <a:pt x="14246" y="982"/>
                </a:lnTo>
                <a:cubicBezTo>
                  <a:pt x="14611" y="982"/>
                  <a:pt x="14988" y="1037"/>
                  <a:pt x="15366" y="1136"/>
                </a:cubicBezTo>
                <a:lnTo>
                  <a:pt x="13559" y="2970"/>
                </a:lnTo>
                <a:lnTo>
                  <a:pt x="14243" y="3664"/>
                </a:lnTo>
                <a:lnTo>
                  <a:pt x="16661" y="1210"/>
                </a:lnTo>
                <a:lnTo>
                  <a:pt x="16657" y="1206"/>
                </a:lnTo>
                <a:lnTo>
                  <a:pt x="17082" y="775"/>
                </a:lnTo>
                <a:cubicBezTo>
                  <a:pt x="16139" y="269"/>
                  <a:pt x="15160" y="0"/>
                  <a:pt x="14246" y="0"/>
                </a:cubicBezTo>
                <a:lnTo>
                  <a:pt x="14244" y="0"/>
                </a:lnTo>
                <a:cubicBezTo>
                  <a:pt x="13167" y="0"/>
                  <a:pt x="12182" y="361"/>
                  <a:pt x="11460" y="1111"/>
                </a:cubicBezTo>
                <a:lnTo>
                  <a:pt x="8867" y="3804"/>
                </a:lnTo>
                <a:cubicBezTo>
                  <a:pt x="7163" y="5672"/>
                  <a:pt x="7613" y="7584"/>
                  <a:pt x="8769" y="9315"/>
                </a:cubicBezTo>
                <a:lnTo>
                  <a:pt x="850" y="16572"/>
                </a:lnTo>
                <a:cubicBezTo>
                  <a:pt x="325" y="17106"/>
                  <a:pt x="0" y="17842"/>
                  <a:pt x="0" y="18655"/>
                </a:cubicBezTo>
                <a:cubicBezTo>
                  <a:pt x="0" y="20282"/>
                  <a:pt x="1299" y="21600"/>
                  <a:pt x="2902" y="21600"/>
                </a:cubicBezTo>
                <a:cubicBezTo>
                  <a:pt x="3703" y="21600"/>
                  <a:pt x="4429" y="21271"/>
                  <a:pt x="4954" y="20738"/>
                </a:cubicBezTo>
                <a:lnTo>
                  <a:pt x="12160" y="12652"/>
                </a:lnTo>
                <a:cubicBezTo>
                  <a:pt x="13800" y="13590"/>
                  <a:pt x="15363" y="13747"/>
                  <a:pt x="15606" y="13747"/>
                </a:cubicBezTo>
                <a:cubicBezTo>
                  <a:pt x="16313" y="13747"/>
                  <a:pt x="17067" y="13463"/>
                  <a:pt x="17617" y="12892"/>
                </a:cubicBezTo>
                <a:lnTo>
                  <a:pt x="20209" y="10198"/>
                </a:lnTo>
                <a:cubicBezTo>
                  <a:pt x="21560" y="8795"/>
                  <a:pt x="21600" y="6433"/>
                  <a:pt x="20499" y="4279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>
              <a:latin typeface="Source Sans Pro Regular" charset="0"/>
              <a:ea typeface="Source Sans Pro Regular" charset="0"/>
              <a:cs typeface="Source Sans Pro Regular" charset="0"/>
            </a:endParaRPr>
          </a:p>
        </p:txBody>
      </p:sp>
      <p:sp>
        <p:nvSpPr>
          <p:cNvPr id="20" name="Shape 2537"/>
          <p:cNvSpPr/>
          <p:nvPr/>
        </p:nvSpPr>
        <p:spPr>
          <a:xfrm>
            <a:off x="1821483" y="2493368"/>
            <a:ext cx="457082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400" y="13745"/>
                </a:moveTo>
                <a:lnTo>
                  <a:pt x="3600" y="13745"/>
                </a:lnTo>
                <a:cubicBezTo>
                  <a:pt x="3269" y="13745"/>
                  <a:pt x="3000" y="13966"/>
                  <a:pt x="3000" y="14236"/>
                </a:cubicBezTo>
                <a:cubicBezTo>
                  <a:pt x="3000" y="14508"/>
                  <a:pt x="3269" y="14727"/>
                  <a:pt x="3600" y="14727"/>
                </a:cubicBezTo>
                <a:lnTo>
                  <a:pt x="14400" y="14727"/>
                </a:lnTo>
                <a:cubicBezTo>
                  <a:pt x="14731" y="14727"/>
                  <a:pt x="15000" y="14508"/>
                  <a:pt x="15000" y="14236"/>
                </a:cubicBezTo>
                <a:cubicBezTo>
                  <a:pt x="15000" y="13966"/>
                  <a:pt x="14731" y="13745"/>
                  <a:pt x="14400" y="13745"/>
                </a:cubicBezTo>
                <a:moveTo>
                  <a:pt x="3000" y="11291"/>
                </a:moveTo>
                <a:cubicBezTo>
                  <a:pt x="3000" y="11562"/>
                  <a:pt x="3269" y="11782"/>
                  <a:pt x="3600" y="11782"/>
                </a:cubicBezTo>
                <a:lnTo>
                  <a:pt x="18000" y="11782"/>
                </a:lnTo>
                <a:cubicBezTo>
                  <a:pt x="18331" y="11782"/>
                  <a:pt x="18600" y="11562"/>
                  <a:pt x="18600" y="11291"/>
                </a:cubicBezTo>
                <a:cubicBezTo>
                  <a:pt x="18600" y="11020"/>
                  <a:pt x="18331" y="10800"/>
                  <a:pt x="18000" y="10800"/>
                </a:cubicBezTo>
                <a:lnTo>
                  <a:pt x="3600" y="10800"/>
                </a:lnTo>
                <a:cubicBezTo>
                  <a:pt x="3269" y="10800"/>
                  <a:pt x="3000" y="11020"/>
                  <a:pt x="3000" y="11291"/>
                </a:cubicBezTo>
                <a:moveTo>
                  <a:pt x="20400" y="20618"/>
                </a:moveTo>
                <a:lnTo>
                  <a:pt x="6600" y="20618"/>
                </a:lnTo>
                <a:lnTo>
                  <a:pt x="1200" y="16200"/>
                </a:lnTo>
                <a:lnTo>
                  <a:pt x="1200" y="2945"/>
                </a:lnTo>
                <a:lnTo>
                  <a:pt x="4200" y="2945"/>
                </a:lnTo>
                <a:lnTo>
                  <a:pt x="4200" y="4418"/>
                </a:lnTo>
                <a:cubicBezTo>
                  <a:pt x="4200" y="4690"/>
                  <a:pt x="4469" y="4909"/>
                  <a:pt x="4800" y="4909"/>
                </a:cubicBezTo>
                <a:cubicBezTo>
                  <a:pt x="5131" y="4909"/>
                  <a:pt x="5400" y="4690"/>
                  <a:pt x="5400" y="4418"/>
                </a:cubicBezTo>
                <a:lnTo>
                  <a:pt x="5400" y="2945"/>
                </a:lnTo>
                <a:lnTo>
                  <a:pt x="6600" y="2945"/>
                </a:lnTo>
                <a:lnTo>
                  <a:pt x="6600" y="4418"/>
                </a:lnTo>
                <a:cubicBezTo>
                  <a:pt x="6600" y="4690"/>
                  <a:pt x="6869" y="4909"/>
                  <a:pt x="7200" y="4909"/>
                </a:cubicBezTo>
                <a:cubicBezTo>
                  <a:pt x="7531" y="4909"/>
                  <a:pt x="7800" y="4690"/>
                  <a:pt x="7800" y="4418"/>
                </a:cubicBezTo>
                <a:lnTo>
                  <a:pt x="7800" y="2945"/>
                </a:lnTo>
                <a:lnTo>
                  <a:pt x="9000" y="2945"/>
                </a:lnTo>
                <a:lnTo>
                  <a:pt x="9000" y="4418"/>
                </a:lnTo>
                <a:cubicBezTo>
                  <a:pt x="9000" y="4690"/>
                  <a:pt x="9269" y="4909"/>
                  <a:pt x="9600" y="4909"/>
                </a:cubicBezTo>
                <a:cubicBezTo>
                  <a:pt x="9931" y="4909"/>
                  <a:pt x="10200" y="4690"/>
                  <a:pt x="10200" y="4418"/>
                </a:cubicBezTo>
                <a:lnTo>
                  <a:pt x="10200" y="2945"/>
                </a:lnTo>
                <a:lnTo>
                  <a:pt x="11400" y="2945"/>
                </a:lnTo>
                <a:lnTo>
                  <a:pt x="11400" y="4418"/>
                </a:lnTo>
                <a:cubicBezTo>
                  <a:pt x="11400" y="4690"/>
                  <a:pt x="11669" y="4909"/>
                  <a:pt x="12000" y="4909"/>
                </a:cubicBezTo>
                <a:cubicBezTo>
                  <a:pt x="12331" y="4909"/>
                  <a:pt x="12600" y="4690"/>
                  <a:pt x="12600" y="4418"/>
                </a:cubicBezTo>
                <a:lnTo>
                  <a:pt x="12600" y="2945"/>
                </a:lnTo>
                <a:lnTo>
                  <a:pt x="13800" y="2945"/>
                </a:lnTo>
                <a:lnTo>
                  <a:pt x="13800" y="4418"/>
                </a:lnTo>
                <a:cubicBezTo>
                  <a:pt x="13800" y="4690"/>
                  <a:pt x="14069" y="4909"/>
                  <a:pt x="14400" y="4909"/>
                </a:cubicBezTo>
                <a:cubicBezTo>
                  <a:pt x="14731" y="4909"/>
                  <a:pt x="15000" y="4690"/>
                  <a:pt x="15000" y="4418"/>
                </a:cubicBezTo>
                <a:lnTo>
                  <a:pt x="15000" y="2945"/>
                </a:lnTo>
                <a:lnTo>
                  <a:pt x="16200" y="2945"/>
                </a:lnTo>
                <a:lnTo>
                  <a:pt x="16200" y="4418"/>
                </a:lnTo>
                <a:cubicBezTo>
                  <a:pt x="16200" y="4690"/>
                  <a:pt x="16469" y="4909"/>
                  <a:pt x="16800" y="4909"/>
                </a:cubicBezTo>
                <a:cubicBezTo>
                  <a:pt x="17131" y="4909"/>
                  <a:pt x="17400" y="4690"/>
                  <a:pt x="17400" y="4418"/>
                </a:cubicBezTo>
                <a:lnTo>
                  <a:pt x="17400" y="2945"/>
                </a:lnTo>
                <a:lnTo>
                  <a:pt x="20400" y="2945"/>
                </a:lnTo>
                <a:cubicBezTo>
                  <a:pt x="20400" y="2945"/>
                  <a:pt x="20400" y="20618"/>
                  <a:pt x="20400" y="20618"/>
                </a:cubicBezTo>
                <a:close/>
                <a:moveTo>
                  <a:pt x="1200" y="20618"/>
                </a:moveTo>
                <a:lnTo>
                  <a:pt x="1200" y="17673"/>
                </a:lnTo>
                <a:lnTo>
                  <a:pt x="4800" y="20618"/>
                </a:lnTo>
                <a:cubicBezTo>
                  <a:pt x="4800" y="20618"/>
                  <a:pt x="1200" y="20618"/>
                  <a:pt x="1200" y="20618"/>
                </a:cubicBezTo>
                <a:close/>
                <a:moveTo>
                  <a:pt x="20400" y="1964"/>
                </a:moveTo>
                <a:lnTo>
                  <a:pt x="17400" y="1964"/>
                </a:lnTo>
                <a:lnTo>
                  <a:pt x="17400" y="491"/>
                </a:lnTo>
                <a:cubicBezTo>
                  <a:pt x="17400" y="220"/>
                  <a:pt x="17131" y="0"/>
                  <a:pt x="16800" y="0"/>
                </a:cubicBezTo>
                <a:cubicBezTo>
                  <a:pt x="16469" y="0"/>
                  <a:pt x="16200" y="220"/>
                  <a:pt x="16200" y="491"/>
                </a:cubicBezTo>
                <a:lnTo>
                  <a:pt x="16200" y="1964"/>
                </a:lnTo>
                <a:lnTo>
                  <a:pt x="15000" y="1964"/>
                </a:lnTo>
                <a:lnTo>
                  <a:pt x="15000" y="491"/>
                </a:lnTo>
                <a:cubicBezTo>
                  <a:pt x="15000" y="220"/>
                  <a:pt x="14731" y="0"/>
                  <a:pt x="14400" y="0"/>
                </a:cubicBezTo>
                <a:cubicBezTo>
                  <a:pt x="14069" y="0"/>
                  <a:pt x="13800" y="220"/>
                  <a:pt x="13800" y="491"/>
                </a:cubicBezTo>
                <a:lnTo>
                  <a:pt x="13800" y="1964"/>
                </a:lnTo>
                <a:lnTo>
                  <a:pt x="12600" y="1964"/>
                </a:lnTo>
                <a:lnTo>
                  <a:pt x="12600" y="491"/>
                </a:lnTo>
                <a:cubicBezTo>
                  <a:pt x="12600" y="220"/>
                  <a:pt x="12331" y="0"/>
                  <a:pt x="12000" y="0"/>
                </a:cubicBezTo>
                <a:cubicBezTo>
                  <a:pt x="11669" y="0"/>
                  <a:pt x="11400" y="220"/>
                  <a:pt x="11400" y="491"/>
                </a:cubicBezTo>
                <a:lnTo>
                  <a:pt x="11400" y="1964"/>
                </a:lnTo>
                <a:lnTo>
                  <a:pt x="10200" y="1964"/>
                </a:lnTo>
                <a:lnTo>
                  <a:pt x="10200" y="491"/>
                </a:lnTo>
                <a:cubicBezTo>
                  <a:pt x="10200" y="220"/>
                  <a:pt x="9931" y="0"/>
                  <a:pt x="9600" y="0"/>
                </a:cubicBezTo>
                <a:cubicBezTo>
                  <a:pt x="9269" y="0"/>
                  <a:pt x="9000" y="220"/>
                  <a:pt x="9000" y="491"/>
                </a:cubicBezTo>
                <a:lnTo>
                  <a:pt x="9000" y="1964"/>
                </a:lnTo>
                <a:lnTo>
                  <a:pt x="7800" y="1964"/>
                </a:lnTo>
                <a:lnTo>
                  <a:pt x="7800" y="491"/>
                </a:lnTo>
                <a:cubicBezTo>
                  <a:pt x="7800" y="220"/>
                  <a:pt x="7531" y="0"/>
                  <a:pt x="7200" y="0"/>
                </a:cubicBezTo>
                <a:cubicBezTo>
                  <a:pt x="6869" y="0"/>
                  <a:pt x="6600" y="220"/>
                  <a:pt x="6600" y="491"/>
                </a:cubicBezTo>
                <a:lnTo>
                  <a:pt x="6600" y="1964"/>
                </a:lnTo>
                <a:lnTo>
                  <a:pt x="5400" y="1964"/>
                </a:lnTo>
                <a:lnTo>
                  <a:pt x="5400" y="491"/>
                </a:lnTo>
                <a:cubicBezTo>
                  <a:pt x="5400" y="220"/>
                  <a:pt x="5131" y="0"/>
                  <a:pt x="4800" y="0"/>
                </a:cubicBezTo>
                <a:cubicBezTo>
                  <a:pt x="4469" y="0"/>
                  <a:pt x="4200" y="220"/>
                  <a:pt x="4200" y="491"/>
                </a:cubicBezTo>
                <a:lnTo>
                  <a:pt x="4200" y="1964"/>
                </a:lnTo>
                <a:lnTo>
                  <a:pt x="1200" y="1964"/>
                </a:lnTo>
                <a:cubicBezTo>
                  <a:pt x="538" y="1964"/>
                  <a:pt x="0" y="2404"/>
                  <a:pt x="0" y="2945"/>
                </a:cubicBezTo>
                <a:lnTo>
                  <a:pt x="0" y="20618"/>
                </a:lnTo>
                <a:cubicBezTo>
                  <a:pt x="0" y="21161"/>
                  <a:pt x="538" y="21600"/>
                  <a:pt x="1200" y="21600"/>
                </a:cubicBezTo>
                <a:lnTo>
                  <a:pt x="20400" y="21600"/>
                </a:lnTo>
                <a:cubicBezTo>
                  <a:pt x="21062" y="21600"/>
                  <a:pt x="21600" y="21161"/>
                  <a:pt x="21600" y="20618"/>
                </a:cubicBezTo>
                <a:lnTo>
                  <a:pt x="21600" y="2945"/>
                </a:lnTo>
                <a:cubicBezTo>
                  <a:pt x="21600" y="2404"/>
                  <a:pt x="21062" y="1964"/>
                  <a:pt x="20400" y="1964"/>
                </a:cubicBezTo>
                <a:moveTo>
                  <a:pt x="3600" y="8836"/>
                </a:moveTo>
                <a:lnTo>
                  <a:pt x="10800" y="8836"/>
                </a:lnTo>
                <a:cubicBezTo>
                  <a:pt x="11131" y="8836"/>
                  <a:pt x="11400" y="8617"/>
                  <a:pt x="11400" y="8345"/>
                </a:cubicBezTo>
                <a:cubicBezTo>
                  <a:pt x="11400" y="8075"/>
                  <a:pt x="11131" y="7855"/>
                  <a:pt x="10800" y="7855"/>
                </a:cubicBezTo>
                <a:lnTo>
                  <a:pt x="3600" y="7855"/>
                </a:lnTo>
                <a:cubicBezTo>
                  <a:pt x="3269" y="7855"/>
                  <a:pt x="3000" y="8075"/>
                  <a:pt x="3000" y="8345"/>
                </a:cubicBezTo>
                <a:cubicBezTo>
                  <a:pt x="3000" y="8617"/>
                  <a:pt x="3269" y="8836"/>
                  <a:pt x="3600" y="8836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>
              <a:latin typeface="Source Sans Pro Regular" charset="0"/>
              <a:ea typeface="Source Sans Pro Regular" charset="0"/>
              <a:cs typeface="Source Sans Pro Regular" charset="0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DB35A402-EA48-5647-892D-56D329BD7889}"/>
              </a:ext>
            </a:extLst>
          </p:cNvPr>
          <p:cNvSpPr/>
          <p:nvPr/>
        </p:nvSpPr>
        <p:spPr>
          <a:xfrm>
            <a:off x="8780207" y="2153265"/>
            <a:ext cx="1268361" cy="1238864"/>
          </a:xfrm>
          <a:prstGeom prst="ellipse">
            <a:avLst/>
          </a:prstGeom>
          <a:solidFill>
            <a:schemeClr val="accent2">
              <a:alpha val="41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95966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D6803-4909-D74C-9AE4-BC035C7CE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Microservice architecture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2375A60-51E1-9D46-8D2A-2B2E8EB33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9621" y="6484224"/>
            <a:ext cx="2743200" cy="365125"/>
          </a:xfrm>
        </p:spPr>
        <p:txBody>
          <a:bodyPr/>
          <a:lstStyle/>
          <a:p>
            <a:fld id="{AD69D6CD-B976-DA4A-B164-30E4D1CDE738}" type="slidenum">
              <a:rPr kumimoji="1" lang="zh-CN" altLang="en-US" smtClean="0"/>
              <a:t>5</a:t>
            </a:fld>
            <a:endParaRPr kumimoji="1" lang="zh-CN" altLang="en-US"/>
          </a:p>
        </p:txBody>
      </p:sp>
      <p:pic>
        <p:nvPicPr>
          <p:cNvPr id="49" name="图片 48">
            <a:extLst>
              <a:ext uri="{FF2B5EF4-FFF2-40B4-BE49-F238E27FC236}">
                <a16:creationId xmlns:a16="http://schemas.microsoft.com/office/drawing/2014/main" id="{9586D1D0-B18A-914E-A496-947332CF4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700" y="3256558"/>
            <a:ext cx="650677" cy="650677"/>
          </a:xfrm>
          <a:prstGeom prst="rect">
            <a:avLst/>
          </a:prstGeom>
        </p:spPr>
      </p:pic>
      <p:sp>
        <p:nvSpPr>
          <p:cNvPr id="50" name="文本框 49">
            <a:extLst>
              <a:ext uri="{FF2B5EF4-FFF2-40B4-BE49-F238E27FC236}">
                <a16:creationId xmlns:a16="http://schemas.microsoft.com/office/drawing/2014/main" id="{DA07EA85-3E91-A247-8B7F-D615B9F624ED}"/>
              </a:ext>
            </a:extLst>
          </p:cNvPr>
          <p:cNvSpPr txBox="1"/>
          <p:nvPr/>
        </p:nvSpPr>
        <p:spPr>
          <a:xfrm>
            <a:off x="2129725" y="3043253"/>
            <a:ext cx="10115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Request</a:t>
            </a:r>
            <a:r>
              <a:rPr kumimoji="1"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51" name="圆角矩形 50">
            <a:extLst>
              <a:ext uri="{FF2B5EF4-FFF2-40B4-BE49-F238E27FC236}">
                <a16:creationId xmlns:a16="http://schemas.microsoft.com/office/drawing/2014/main" id="{32CCB96F-B65B-C049-9039-4D47A7A3EDA7}"/>
              </a:ext>
            </a:extLst>
          </p:cNvPr>
          <p:cNvSpPr/>
          <p:nvPr/>
        </p:nvSpPr>
        <p:spPr>
          <a:xfrm>
            <a:off x="3110118" y="2929441"/>
            <a:ext cx="1524000" cy="4445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Microservice </a:t>
            </a:r>
            <a:r>
              <a:rPr kumimoji="1" lang="en-US" altLang="zh-CN" sz="1600" i="1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 kumimoji="1" lang="zh-CN" altLang="en-US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圆角矩形 51">
            <a:extLst>
              <a:ext uri="{FF2B5EF4-FFF2-40B4-BE49-F238E27FC236}">
                <a16:creationId xmlns:a16="http://schemas.microsoft.com/office/drawing/2014/main" id="{A4B555D8-E08A-4A40-9147-E4873DA515FD}"/>
              </a:ext>
            </a:extLst>
          </p:cNvPr>
          <p:cNvSpPr/>
          <p:nvPr/>
        </p:nvSpPr>
        <p:spPr>
          <a:xfrm>
            <a:off x="3781840" y="3464316"/>
            <a:ext cx="1524000" cy="4445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Microservice </a:t>
            </a:r>
            <a:r>
              <a:rPr kumimoji="1" lang="en-US" altLang="zh-CN" sz="1600" i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kumimoji="1" lang="zh-CN" altLang="en-US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圆角矩形 52">
            <a:extLst>
              <a:ext uri="{FF2B5EF4-FFF2-40B4-BE49-F238E27FC236}">
                <a16:creationId xmlns:a16="http://schemas.microsoft.com/office/drawing/2014/main" id="{72EF031E-E78A-D943-9A76-50AD385A36CB}"/>
              </a:ext>
            </a:extLst>
          </p:cNvPr>
          <p:cNvSpPr/>
          <p:nvPr/>
        </p:nvSpPr>
        <p:spPr>
          <a:xfrm>
            <a:off x="4755979" y="2924413"/>
            <a:ext cx="1524000" cy="4445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Microservice </a:t>
            </a:r>
            <a:r>
              <a:rPr kumimoji="1" lang="en-US" altLang="zh-CN" sz="1600" i="1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endParaRPr kumimoji="1" lang="zh-CN" altLang="en-US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圆角矩形 53">
            <a:extLst>
              <a:ext uri="{FF2B5EF4-FFF2-40B4-BE49-F238E27FC236}">
                <a16:creationId xmlns:a16="http://schemas.microsoft.com/office/drawing/2014/main" id="{0E6B6F88-6A35-F844-A2D8-2C50D8E72CC0}"/>
              </a:ext>
            </a:extLst>
          </p:cNvPr>
          <p:cNvSpPr/>
          <p:nvPr/>
        </p:nvSpPr>
        <p:spPr>
          <a:xfrm>
            <a:off x="5587823" y="3492892"/>
            <a:ext cx="1524000" cy="4445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Microservice </a:t>
            </a:r>
            <a:r>
              <a:rPr kumimoji="1" lang="en-US" altLang="zh-CN" sz="1600" i="1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endParaRPr kumimoji="1" lang="zh-CN" altLang="en-US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圆角矩形 54">
            <a:extLst>
              <a:ext uri="{FF2B5EF4-FFF2-40B4-BE49-F238E27FC236}">
                <a16:creationId xmlns:a16="http://schemas.microsoft.com/office/drawing/2014/main" id="{B21E612D-3880-1C44-BF56-EB4604C0F7A0}"/>
              </a:ext>
            </a:extLst>
          </p:cNvPr>
          <p:cNvSpPr/>
          <p:nvPr/>
        </p:nvSpPr>
        <p:spPr>
          <a:xfrm>
            <a:off x="6418077" y="2924413"/>
            <a:ext cx="1524000" cy="4445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Microservice </a:t>
            </a:r>
            <a:r>
              <a:rPr kumimoji="1" lang="en-US" altLang="zh-CN" sz="1600" i="1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kumimoji="1" lang="zh-CN" altLang="en-US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圆角矩形 55">
            <a:extLst>
              <a:ext uri="{FF2B5EF4-FFF2-40B4-BE49-F238E27FC236}">
                <a16:creationId xmlns:a16="http://schemas.microsoft.com/office/drawing/2014/main" id="{3AD1099F-CB80-4048-8B6B-86644B02A8C7}"/>
              </a:ext>
            </a:extLst>
          </p:cNvPr>
          <p:cNvSpPr/>
          <p:nvPr/>
        </p:nvSpPr>
        <p:spPr>
          <a:xfrm>
            <a:off x="3152659" y="4219590"/>
            <a:ext cx="4729162" cy="4435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Remote</a:t>
            </a:r>
            <a:r>
              <a:rPr lang="en-US" altLang="zh-CN" dirty="0"/>
              <a:t> </a:t>
            </a:r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Procedure Call (RPC) Framework</a:t>
            </a:r>
            <a:endParaRPr kumimoji="1"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D43905D8-9138-D448-9514-11600DB0EFB2}"/>
              </a:ext>
            </a:extLst>
          </p:cNvPr>
          <p:cNvSpPr txBox="1"/>
          <p:nvPr/>
        </p:nvSpPr>
        <p:spPr>
          <a:xfrm>
            <a:off x="2070608" y="3773261"/>
            <a:ext cx="10583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Response</a:t>
            </a:r>
            <a:endParaRPr kumimoji="1" lang="en-US" altLang="zh-CN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kumimoji="1"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12DAF4B5-1B58-6441-A699-285EAE4232FE}"/>
              </a:ext>
            </a:extLst>
          </p:cNvPr>
          <p:cNvSpPr/>
          <p:nvPr/>
        </p:nvSpPr>
        <p:spPr>
          <a:xfrm>
            <a:off x="3019849" y="2505316"/>
            <a:ext cx="5001667" cy="2237164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1" name="右箭头 60">
            <a:extLst>
              <a:ext uri="{FF2B5EF4-FFF2-40B4-BE49-F238E27FC236}">
                <a16:creationId xmlns:a16="http://schemas.microsoft.com/office/drawing/2014/main" id="{57289CAA-70F4-5340-8A1B-F2480E6DAB69}"/>
              </a:ext>
            </a:extLst>
          </p:cNvPr>
          <p:cNvSpPr/>
          <p:nvPr/>
        </p:nvSpPr>
        <p:spPr>
          <a:xfrm>
            <a:off x="2265385" y="3391391"/>
            <a:ext cx="751932" cy="18041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2" name="右箭头 61">
            <a:extLst>
              <a:ext uri="{FF2B5EF4-FFF2-40B4-BE49-F238E27FC236}">
                <a16:creationId xmlns:a16="http://schemas.microsoft.com/office/drawing/2014/main" id="{BAEE866E-A314-9A43-8FAD-B03A54AF9DAE}"/>
              </a:ext>
            </a:extLst>
          </p:cNvPr>
          <p:cNvSpPr/>
          <p:nvPr/>
        </p:nvSpPr>
        <p:spPr>
          <a:xfrm rot="10800000">
            <a:off x="2250543" y="3599340"/>
            <a:ext cx="751931" cy="201124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51D7957A-C934-6D43-A3F7-F3F475CE37F6}"/>
              </a:ext>
            </a:extLst>
          </p:cNvPr>
          <p:cNvSpPr txBox="1"/>
          <p:nvPr/>
        </p:nvSpPr>
        <p:spPr>
          <a:xfrm>
            <a:off x="4799883" y="2531442"/>
            <a:ext cx="1791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Web Service S1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上下箭头 63">
            <a:extLst>
              <a:ext uri="{FF2B5EF4-FFF2-40B4-BE49-F238E27FC236}">
                <a16:creationId xmlns:a16="http://schemas.microsoft.com/office/drawing/2014/main" id="{2DB88950-3807-E14C-851B-FB6084B3EB47}"/>
              </a:ext>
            </a:extLst>
          </p:cNvPr>
          <p:cNvSpPr/>
          <p:nvPr/>
        </p:nvSpPr>
        <p:spPr>
          <a:xfrm>
            <a:off x="3529022" y="3373941"/>
            <a:ext cx="142989" cy="869234"/>
          </a:xfrm>
          <a:prstGeom prst="up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5" name="上下箭头 64">
            <a:extLst>
              <a:ext uri="{FF2B5EF4-FFF2-40B4-BE49-F238E27FC236}">
                <a16:creationId xmlns:a16="http://schemas.microsoft.com/office/drawing/2014/main" id="{00F87FCA-CE75-E741-9BD5-EE134AABC2E0}"/>
              </a:ext>
            </a:extLst>
          </p:cNvPr>
          <p:cNvSpPr/>
          <p:nvPr/>
        </p:nvSpPr>
        <p:spPr>
          <a:xfrm>
            <a:off x="4444888" y="3899427"/>
            <a:ext cx="108284" cy="362544"/>
          </a:xfrm>
          <a:prstGeom prst="up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6" name="上下箭头 65">
            <a:extLst>
              <a:ext uri="{FF2B5EF4-FFF2-40B4-BE49-F238E27FC236}">
                <a16:creationId xmlns:a16="http://schemas.microsoft.com/office/drawing/2014/main" id="{07BDE76A-9066-C540-8643-1A5B587A5797}"/>
              </a:ext>
            </a:extLst>
          </p:cNvPr>
          <p:cNvSpPr/>
          <p:nvPr/>
        </p:nvSpPr>
        <p:spPr>
          <a:xfrm>
            <a:off x="5373520" y="3359635"/>
            <a:ext cx="142989" cy="869234"/>
          </a:xfrm>
          <a:prstGeom prst="up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7" name="上下箭头 66">
            <a:extLst>
              <a:ext uri="{FF2B5EF4-FFF2-40B4-BE49-F238E27FC236}">
                <a16:creationId xmlns:a16="http://schemas.microsoft.com/office/drawing/2014/main" id="{130E0471-CA04-344A-96CC-5BFDBF06D87C}"/>
              </a:ext>
            </a:extLst>
          </p:cNvPr>
          <p:cNvSpPr/>
          <p:nvPr/>
        </p:nvSpPr>
        <p:spPr>
          <a:xfrm>
            <a:off x="6243129" y="3907235"/>
            <a:ext cx="108284" cy="362544"/>
          </a:xfrm>
          <a:prstGeom prst="up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8" name="上下箭头 67">
            <a:extLst>
              <a:ext uri="{FF2B5EF4-FFF2-40B4-BE49-F238E27FC236}">
                <a16:creationId xmlns:a16="http://schemas.microsoft.com/office/drawing/2014/main" id="{D3E15551-AAEC-004A-B6DF-2D3CEDE60FA0}"/>
              </a:ext>
            </a:extLst>
          </p:cNvPr>
          <p:cNvSpPr/>
          <p:nvPr/>
        </p:nvSpPr>
        <p:spPr>
          <a:xfrm>
            <a:off x="7202890" y="3350842"/>
            <a:ext cx="142989" cy="869234"/>
          </a:xfrm>
          <a:prstGeom prst="up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9" name="圆角矩形 68">
            <a:extLst>
              <a:ext uri="{FF2B5EF4-FFF2-40B4-BE49-F238E27FC236}">
                <a16:creationId xmlns:a16="http://schemas.microsoft.com/office/drawing/2014/main" id="{25731724-CC24-5646-AF87-C9BF2C006E3C}"/>
              </a:ext>
            </a:extLst>
          </p:cNvPr>
          <p:cNvSpPr/>
          <p:nvPr/>
        </p:nvSpPr>
        <p:spPr>
          <a:xfrm>
            <a:off x="7470292" y="3492892"/>
            <a:ext cx="406399" cy="4445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kumimoji="1"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2" name="直线箭头连接符 81">
            <a:extLst>
              <a:ext uri="{FF2B5EF4-FFF2-40B4-BE49-F238E27FC236}">
                <a16:creationId xmlns:a16="http://schemas.microsoft.com/office/drawing/2014/main" id="{B7CB862B-7511-594D-BEF9-F88BF618727F}"/>
              </a:ext>
            </a:extLst>
          </p:cNvPr>
          <p:cNvCxnSpPr>
            <a:cxnSpLocks/>
            <a:stCxn id="55" idx="3"/>
            <a:endCxn id="83" idx="1"/>
          </p:cNvCxnSpPr>
          <p:nvPr/>
        </p:nvCxnSpPr>
        <p:spPr>
          <a:xfrm flipV="1">
            <a:off x="7942077" y="2976577"/>
            <a:ext cx="205252" cy="17008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3" name="矩形 82">
            <a:extLst>
              <a:ext uri="{FF2B5EF4-FFF2-40B4-BE49-F238E27FC236}">
                <a16:creationId xmlns:a16="http://schemas.microsoft.com/office/drawing/2014/main" id="{C449B498-9023-044F-97B8-C24311580F26}"/>
              </a:ext>
            </a:extLst>
          </p:cNvPr>
          <p:cNvSpPr/>
          <p:nvPr/>
        </p:nvSpPr>
        <p:spPr>
          <a:xfrm>
            <a:off x="8147329" y="2719870"/>
            <a:ext cx="1107066" cy="5134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External service (S2)</a:t>
            </a:r>
            <a:endParaRPr kumimoji="1"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4" name="直线箭头连接符 83">
            <a:extLst>
              <a:ext uri="{FF2B5EF4-FFF2-40B4-BE49-F238E27FC236}">
                <a16:creationId xmlns:a16="http://schemas.microsoft.com/office/drawing/2014/main" id="{2A83BF68-0F4D-9849-AE36-830D834F33A1}"/>
              </a:ext>
            </a:extLst>
          </p:cNvPr>
          <p:cNvCxnSpPr>
            <a:cxnSpLocks/>
            <a:stCxn id="69" idx="3"/>
            <a:endCxn id="85" idx="1"/>
          </p:cNvCxnSpPr>
          <p:nvPr/>
        </p:nvCxnSpPr>
        <p:spPr>
          <a:xfrm>
            <a:off x="7876691" y="3715142"/>
            <a:ext cx="269238" cy="12643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5" name="矩形 84">
            <a:extLst>
              <a:ext uri="{FF2B5EF4-FFF2-40B4-BE49-F238E27FC236}">
                <a16:creationId xmlns:a16="http://schemas.microsoft.com/office/drawing/2014/main" id="{CF6BCC61-C66B-D94F-8385-1BFDFC2C0DD6}"/>
              </a:ext>
            </a:extLst>
          </p:cNvPr>
          <p:cNvSpPr/>
          <p:nvPr/>
        </p:nvSpPr>
        <p:spPr>
          <a:xfrm>
            <a:off x="8145929" y="3584868"/>
            <a:ext cx="1107066" cy="5134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External service (…)</a:t>
            </a:r>
            <a:endParaRPr kumimoji="1"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3126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4F19AC-67CB-CD4C-9BFF-81FF45515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Conclusion 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8C36BEB-6522-654D-9579-5C4D73B80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9D6CD-B976-DA4A-B164-30E4D1CDE738}" type="slidenum">
              <a:rPr kumimoji="1" lang="zh-CN" altLang="en-US" smtClean="0"/>
              <a:t>50</a:t>
            </a:fld>
            <a:endParaRPr kumimoji="1" lang="zh-CN" altLang="en-US" dirty="0"/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ED8C57E-5EC7-774A-903B-23FEC5B65E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We propose STV to encode both the response time information and the call path information of traces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We propose an unsupervised deep learning algorithm for anomaly detection 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Detailed evaluations on four large online services and a </a:t>
            </a:r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TrainTicket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testbed show good performance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We propose a root cause localizing algorithm based on our designed STV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We have open-sourced the prototype of </a:t>
            </a:r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TraceAnoamly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: https://</a:t>
            </a:r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github.com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NetManAIOps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TraceAnomaly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6177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45A6E8D-4437-5B48-98CD-7AA7A6A89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787" y="1903750"/>
            <a:ext cx="10478295" cy="3837483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7F4F19AC-67CB-CD4C-9BFF-81FF45515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Open-sourced </a:t>
            </a:r>
            <a:r>
              <a:rPr kumimoji="1" lang="en-US" altLang="zh-CN" dirty="0" err="1"/>
              <a:t>TraceAnomaly</a:t>
            </a:r>
            <a:r>
              <a:rPr kumimoji="1" lang="en-US" altLang="zh-CN" dirty="0"/>
              <a:t> 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8C36BEB-6522-654D-9579-5C4D73B80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9D6CD-B976-DA4A-B164-30E4D1CDE738}" type="slidenum">
              <a:rPr kumimoji="1" lang="zh-CN" altLang="en-US" smtClean="0"/>
              <a:t>51</a:t>
            </a:fld>
            <a:endParaRPr kumimoji="1" lang="zh-CN" altLang="en-US" dirty="0"/>
          </a:p>
        </p:txBody>
      </p:sp>
      <p:sp>
        <p:nvSpPr>
          <p:cNvPr id="8" name="圆角矩形标注 7">
            <a:extLst>
              <a:ext uri="{FF2B5EF4-FFF2-40B4-BE49-F238E27FC236}">
                <a16:creationId xmlns:a16="http://schemas.microsoft.com/office/drawing/2014/main" id="{2D0DCE61-F221-A247-BB16-512FF7005C55}"/>
              </a:ext>
            </a:extLst>
          </p:cNvPr>
          <p:cNvSpPr/>
          <p:nvPr/>
        </p:nvSpPr>
        <p:spPr>
          <a:xfrm>
            <a:off x="8810995" y="2739989"/>
            <a:ext cx="2931826" cy="1618937"/>
          </a:xfrm>
          <a:prstGeom prst="wedgeRoundRectCallout">
            <a:avLst>
              <a:gd name="adj1" fmla="val -4472"/>
              <a:gd name="adj2" fmla="val -75463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We have received </a:t>
            </a:r>
            <a:r>
              <a:rPr kumimoji="1"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172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 stars</a:t>
            </a:r>
            <a:endParaRPr kumimoji="1" lang="zh-CN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4791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9D6CD-B976-DA4A-B164-30E4D1CDE738}" type="slidenum">
              <a:rPr kumimoji="1" lang="zh-CN" altLang="en-US" smtClean="0"/>
              <a:t>52</a:t>
            </a:fld>
            <a:endParaRPr kumimoji="1" lang="zh-CN" altLang="en-US"/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2923555" y="4709716"/>
            <a:ext cx="5651909" cy="164663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40000"/>
              <a:buFont typeface="Wingdings" pitchFamily="2" charset="2"/>
              <a:buChar char="n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SzTx/>
              <a:buFontTx/>
              <a:buNone/>
              <a:defRPr/>
            </a:pPr>
            <a:r>
              <a:rPr kumimoji="1" lang="en-US" altLang="zh-CN" sz="2000" dirty="0">
                <a:solidFill>
                  <a:schemeClr val="bg2">
                    <a:lumMod val="50000"/>
                  </a:schemeClr>
                </a:solidFill>
                <a:hlinkClick r:id="rId3"/>
              </a:rPr>
              <a:t>liuping15@mails.tsinghua.edu.cn</a:t>
            </a:r>
            <a:endParaRPr kumimoji="1" lang="en-US" altLang="zh-CN" sz="20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buSzTx/>
              <a:buNone/>
              <a:defRPr/>
            </a:pPr>
            <a:r>
              <a:rPr lang="en-US" altLang="zh-CN" sz="2000" u="sng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altLang="zh-CN" sz="2000" u="sng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github.com</a:t>
            </a:r>
            <a:r>
              <a:rPr lang="en-US" altLang="zh-CN" sz="2000" u="sng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altLang="zh-CN" sz="2000" u="sng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NetManAIOps</a:t>
            </a:r>
            <a:r>
              <a:rPr lang="en-US" altLang="zh-CN" sz="2000" u="sng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altLang="zh-CN" sz="2000" u="sng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TraceAnomaly</a:t>
            </a:r>
            <a:endParaRPr lang="zh-CN" altLang="en-US" sz="2000" u="sng" dirty="0">
              <a:solidFill>
                <a:schemeClr val="accent1"/>
              </a:solidFill>
            </a:endParaRPr>
          </a:p>
          <a:p>
            <a:pPr marL="0" indent="0" algn="ctr">
              <a:spcBef>
                <a:spcPts val="0"/>
              </a:spcBef>
              <a:buSzTx/>
              <a:buFontTx/>
              <a:buNone/>
              <a:defRPr/>
            </a:pPr>
            <a:endParaRPr kumimoji="1" lang="en-US" altLang="zh-CN" sz="20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buSzTx/>
              <a:buFontTx/>
              <a:buNone/>
              <a:defRPr/>
            </a:pPr>
            <a:r>
              <a:rPr kumimoji="1" lang="en-US" altLang="zh-CN" sz="2000" dirty="0">
                <a:solidFill>
                  <a:schemeClr val="bg2">
                    <a:lumMod val="50000"/>
                  </a:schemeClr>
                </a:solidFill>
              </a:rPr>
              <a:t>ISSRE</a:t>
            </a:r>
            <a:r>
              <a:rPr kumimoji="1" lang="zh-CN" altLang="en-US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kumimoji="1" lang="en-US" altLang="zh-CN" sz="2000" dirty="0">
                <a:solidFill>
                  <a:schemeClr val="bg2">
                    <a:lumMod val="50000"/>
                  </a:schemeClr>
                </a:solidFill>
              </a:rPr>
              <a:t>2020</a:t>
            </a:r>
            <a:endParaRPr kumimoji="1" lang="zh-CN" altLang="en-US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标题 1"/>
          <p:cNvSpPr txBox="1">
            <a:spLocks/>
          </p:cNvSpPr>
          <p:nvPr/>
        </p:nvSpPr>
        <p:spPr>
          <a:xfrm>
            <a:off x="3511550" y="2469394"/>
            <a:ext cx="4475921" cy="1325563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/>
                </a:solidFill>
                <a:latin typeface="+mn-ea"/>
                <a:ea typeface="+mn-ea"/>
                <a:cs typeface="+mj-cs"/>
              </a:defRPr>
            </a:lvl1pPr>
          </a:lstStyle>
          <a:p>
            <a:pPr algn="ctr"/>
            <a:r>
              <a:rPr kumimoji="1" lang="en-US" altLang="zh-CN" sz="4800" dirty="0"/>
              <a:t>Thank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you!</a:t>
            </a:r>
            <a:br>
              <a:rPr kumimoji="1" lang="en-US" altLang="zh-CN" sz="4800" dirty="0"/>
            </a:br>
            <a:br>
              <a:rPr kumimoji="1" lang="en-US" altLang="zh-CN" sz="4800" dirty="0"/>
            </a:br>
            <a:r>
              <a:rPr kumimoji="1" lang="en-US" altLang="zh-CN" sz="4800" dirty="0"/>
              <a:t>Q&amp;A</a:t>
            </a:r>
            <a:endParaRPr kumimoji="1" lang="zh-CN" altLang="en-US" sz="4800" dirty="0"/>
          </a:p>
        </p:txBody>
      </p:sp>
    </p:spTree>
    <p:extLst>
      <p:ext uri="{BB962C8B-B14F-4D97-AF65-F5344CB8AC3E}">
        <p14:creationId xmlns:p14="http://schemas.microsoft.com/office/powerpoint/2010/main" val="1240305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D6803-4909-D74C-9AE4-BC035C7CE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Microservice architecture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2375A60-51E1-9D46-8D2A-2B2E8EB33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9621" y="6484224"/>
            <a:ext cx="2743200" cy="365125"/>
          </a:xfrm>
        </p:spPr>
        <p:txBody>
          <a:bodyPr/>
          <a:lstStyle/>
          <a:p>
            <a:fld id="{AD69D6CD-B976-DA4A-B164-30E4D1CDE738}" type="slidenum">
              <a:rPr kumimoji="1" lang="zh-CN" altLang="en-US" smtClean="0"/>
              <a:t>6</a:t>
            </a:fld>
            <a:endParaRPr kumimoji="1" lang="zh-CN" altLang="en-US"/>
          </a:p>
        </p:txBody>
      </p:sp>
      <p:pic>
        <p:nvPicPr>
          <p:cNvPr id="49" name="图片 48">
            <a:extLst>
              <a:ext uri="{FF2B5EF4-FFF2-40B4-BE49-F238E27FC236}">
                <a16:creationId xmlns:a16="http://schemas.microsoft.com/office/drawing/2014/main" id="{9586D1D0-B18A-914E-A496-947332CF4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700" y="3256558"/>
            <a:ext cx="650677" cy="650677"/>
          </a:xfrm>
          <a:prstGeom prst="rect">
            <a:avLst/>
          </a:prstGeom>
        </p:spPr>
      </p:pic>
      <p:sp>
        <p:nvSpPr>
          <p:cNvPr id="50" name="文本框 49">
            <a:extLst>
              <a:ext uri="{FF2B5EF4-FFF2-40B4-BE49-F238E27FC236}">
                <a16:creationId xmlns:a16="http://schemas.microsoft.com/office/drawing/2014/main" id="{DA07EA85-3E91-A247-8B7F-D615B9F624ED}"/>
              </a:ext>
            </a:extLst>
          </p:cNvPr>
          <p:cNvSpPr txBox="1"/>
          <p:nvPr/>
        </p:nvSpPr>
        <p:spPr>
          <a:xfrm>
            <a:off x="2129725" y="3043253"/>
            <a:ext cx="10115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Request</a:t>
            </a:r>
            <a:r>
              <a:rPr kumimoji="1"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51" name="圆角矩形 50">
            <a:extLst>
              <a:ext uri="{FF2B5EF4-FFF2-40B4-BE49-F238E27FC236}">
                <a16:creationId xmlns:a16="http://schemas.microsoft.com/office/drawing/2014/main" id="{32CCB96F-B65B-C049-9039-4D47A7A3EDA7}"/>
              </a:ext>
            </a:extLst>
          </p:cNvPr>
          <p:cNvSpPr/>
          <p:nvPr/>
        </p:nvSpPr>
        <p:spPr>
          <a:xfrm>
            <a:off x="3110118" y="2929441"/>
            <a:ext cx="1524000" cy="4445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Microservice </a:t>
            </a:r>
            <a:r>
              <a:rPr kumimoji="1" lang="en-US" altLang="zh-CN" sz="1600" i="1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 kumimoji="1" lang="zh-CN" altLang="en-US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圆角矩形 51">
            <a:extLst>
              <a:ext uri="{FF2B5EF4-FFF2-40B4-BE49-F238E27FC236}">
                <a16:creationId xmlns:a16="http://schemas.microsoft.com/office/drawing/2014/main" id="{A4B555D8-E08A-4A40-9147-E4873DA515FD}"/>
              </a:ext>
            </a:extLst>
          </p:cNvPr>
          <p:cNvSpPr/>
          <p:nvPr/>
        </p:nvSpPr>
        <p:spPr>
          <a:xfrm>
            <a:off x="3781840" y="3464316"/>
            <a:ext cx="1524000" cy="4445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Microservice </a:t>
            </a:r>
            <a:r>
              <a:rPr kumimoji="1" lang="en-US" altLang="zh-CN" sz="1600" i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kumimoji="1" lang="zh-CN" altLang="en-US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圆角矩形 52">
            <a:extLst>
              <a:ext uri="{FF2B5EF4-FFF2-40B4-BE49-F238E27FC236}">
                <a16:creationId xmlns:a16="http://schemas.microsoft.com/office/drawing/2014/main" id="{72EF031E-E78A-D943-9A76-50AD385A36CB}"/>
              </a:ext>
            </a:extLst>
          </p:cNvPr>
          <p:cNvSpPr/>
          <p:nvPr/>
        </p:nvSpPr>
        <p:spPr>
          <a:xfrm>
            <a:off x="4755979" y="2924413"/>
            <a:ext cx="1524000" cy="4445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Microservice </a:t>
            </a:r>
            <a:r>
              <a:rPr kumimoji="1" lang="en-US" altLang="zh-CN" sz="1600" i="1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endParaRPr kumimoji="1" lang="zh-CN" altLang="en-US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圆角矩形 53">
            <a:extLst>
              <a:ext uri="{FF2B5EF4-FFF2-40B4-BE49-F238E27FC236}">
                <a16:creationId xmlns:a16="http://schemas.microsoft.com/office/drawing/2014/main" id="{0E6B6F88-6A35-F844-A2D8-2C50D8E72CC0}"/>
              </a:ext>
            </a:extLst>
          </p:cNvPr>
          <p:cNvSpPr/>
          <p:nvPr/>
        </p:nvSpPr>
        <p:spPr>
          <a:xfrm>
            <a:off x="5587823" y="3492892"/>
            <a:ext cx="1524000" cy="4445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Microservice </a:t>
            </a:r>
            <a:r>
              <a:rPr kumimoji="1" lang="en-US" altLang="zh-CN" sz="1600" i="1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endParaRPr kumimoji="1" lang="zh-CN" altLang="en-US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圆角矩形 54">
            <a:extLst>
              <a:ext uri="{FF2B5EF4-FFF2-40B4-BE49-F238E27FC236}">
                <a16:creationId xmlns:a16="http://schemas.microsoft.com/office/drawing/2014/main" id="{B21E612D-3880-1C44-BF56-EB4604C0F7A0}"/>
              </a:ext>
            </a:extLst>
          </p:cNvPr>
          <p:cNvSpPr/>
          <p:nvPr/>
        </p:nvSpPr>
        <p:spPr>
          <a:xfrm>
            <a:off x="6418077" y="2924413"/>
            <a:ext cx="1524000" cy="4445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Microservice </a:t>
            </a:r>
            <a:r>
              <a:rPr kumimoji="1" lang="en-US" altLang="zh-CN" sz="1600" i="1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kumimoji="1" lang="zh-CN" altLang="en-US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圆角矩形 55">
            <a:extLst>
              <a:ext uri="{FF2B5EF4-FFF2-40B4-BE49-F238E27FC236}">
                <a16:creationId xmlns:a16="http://schemas.microsoft.com/office/drawing/2014/main" id="{3AD1099F-CB80-4048-8B6B-86644B02A8C7}"/>
              </a:ext>
            </a:extLst>
          </p:cNvPr>
          <p:cNvSpPr/>
          <p:nvPr/>
        </p:nvSpPr>
        <p:spPr>
          <a:xfrm>
            <a:off x="3152659" y="4219590"/>
            <a:ext cx="4729162" cy="4435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Remote</a:t>
            </a:r>
            <a:r>
              <a:rPr lang="en-US" altLang="zh-CN" dirty="0"/>
              <a:t> </a:t>
            </a:r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Procedure Call (RPC) Framework</a:t>
            </a:r>
            <a:endParaRPr kumimoji="1"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D43905D8-9138-D448-9514-11600DB0EFB2}"/>
              </a:ext>
            </a:extLst>
          </p:cNvPr>
          <p:cNvSpPr txBox="1"/>
          <p:nvPr/>
        </p:nvSpPr>
        <p:spPr>
          <a:xfrm>
            <a:off x="2070608" y="3773261"/>
            <a:ext cx="10583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Response</a:t>
            </a:r>
            <a:endParaRPr kumimoji="1" lang="en-US" altLang="zh-CN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kumimoji="1"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12DAF4B5-1B58-6441-A699-285EAE4232FE}"/>
              </a:ext>
            </a:extLst>
          </p:cNvPr>
          <p:cNvSpPr/>
          <p:nvPr/>
        </p:nvSpPr>
        <p:spPr>
          <a:xfrm>
            <a:off x="3019849" y="2505316"/>
            <a:ext cx="5001667" cy="2237164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1" name="右箭头 60">
            <a:extLst>
              <a:ext uri="{FF2B5EF4-FFF2-40B4-BE49-F238E27FC236}">
                <a16:creationId xmlns:a16="http://schemas.microsoft.com/office/drawing/2014/main" id="{57289CAA-70F4-5340-8A1B-F2480E6DAB69}"/>
              </a:ext>
            </a:extLst>
          </p:cNvPr>
          <p:cNvSpPr/>
          <p:nvPr/>
        </p:nvSpPr>
        <p:spPr>
          <a:xfrm>
            <a:off x="2265385" y="3391391"/>
            <a:ext cx="751932" cy="18041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2" name="右箭头 61">
            <a:extLst>
              <a:ext uri="{FF2B5EF4-FFF2-40B4-BE49-F238E27FC236}">
                <a16:creationId xmlns:a16="http://schemas.microsoft.com/office/drawing/2014/main" id="{BAEE866E-A314-9A43-8FAD-B03A54AF9DAE}"/>
              </a:ext>
            </a:extLst>
          </p:cNvPr>
          <p:cNvSpPr/>
          <p:nvPr/>
        </p:nvSpPr>
        <p:spPr>
          <a:xfrm rot="10800000">
            <a:off x="2250543" y="3599340"/>
            <a:ext cx="751931" cy="201124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51D7957A-C934-6D43-A3F7-F3F475CE37F6}"/>
              </a:ext>
            </a:extLst>
          </p:cNvPr>
          <p:cNvSpPr txBox="1"/>
          <p:nvPr/>
        </p:nvSpPr>
        <p:spPr>
          <a:xfrm>
            <a:off x="4799883" y="2531442"/>
            <a:ext cx="1791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Web Service S1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上下箭头 63">
            <a:extLst>
              <a:ext uri="{FF2B5EF4-FFF2-40B4-BE49-F238E27FC236}">
                <a16:creationId xmlns:a16="http://schemas.microsoft.com/office/drawing/2014/main" id="{2DB88950-3807-E14C-851B-FB6084B3EB47}"/>
              </a:ext>
            </a:extLst>
          </p:cNvPr>
          <p:cNvSpPr/>
          <p:nvPr/>
        </p:nvSpPr>
        <p:spPr>
          <a:xfrm>
            <a:off x="3529022" y="3373941"/>
            <a:ext cx="142989" cy="869234"/>
          </a:xfrm>
          <a:prstGeom prst="up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5" name="上下箭头 64">
            <a:extLst>
              <a:ext uri="{FF2B5EF4-FFF2-40B4-BE49-F238E27FC236}">
                <a16:creationId xmlns:a16="http://schemas.microsoft.com/office/drawing/2014/main" id="{00F87FCA-CE75-E741-9BD5-EE134AABC2E0}"/>
              </a:ext>
            </a:extLst>
          </p:cNvPr>
          <p:cNvSpPr/>
          <p:nvPr/>
        </p:nvSpPr>
        <p:spPr>
          <a:xfrm>
            <a:off x="4444888" y="3899427"/>
            <a:ext cx="108284" cy="362544"/>
          </a:xfrm>
          <a:prstGeom prst="up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6" name="上下箭头 65">
            <a:extLst>
              <a:ext uri="{FF2B5EF4-FFF2-40B4-BE49-F238E27FC236}">
                <a16:creationId xmlns:a16="http://schemas.microsoft.com/office/drawing/2014/main" id="{07BDE76A-9066-C540-8643-1A5B587A5797}"/>
              </a:ext>
            </a:extLst>
          </p:cNvPr>
          <p:cNvSpPr/>
          <p:nvPr/>
        </p:nvSpPr>
        <p:spPr>
          <a:xfrm>
            <a:off x="5373520" y="3359635"/>
            <a:ext cx="142989" cy="869234"/>
          </a:xfrm>
          <a:prstGeom prst="up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7" name="上下箭头 66">
            <a:extLst>
              <a:ext uri="{FF2B5EF4-FFF2-40B4-BE49-F238E27FC236}">
                <a16:creationId xmlns:a16="http://schemas.microsoft.com/office/drawing/2014/main" id="{130E0471-CA04-344A-96CC-5BFDBF06D87C}"/>
              </a:ext>
            </a:extLst>
          </p:cNvPr>
          <p:cNvSpPr/>
          <p:nvPr/>
        </p:nvSpPr>
        <p:spPr>
          <a:xfrm>
            <a:off x="6243129" y="3907235"/>
            <a:ext cx="108284" cy="362544"/>
          </a:xfrm>
          <a:prstGeom prst="up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8" name="上下箭头 67">
            <a:extLst>
              <a:ext uri="{FF2B5EF4-FFF2-40B4-BE49-F238E27FC236}">
                <a16:creationId xmlns:a16="http://schemas.microsoft.com/office/drawing/2014/main" id="{D3E15551-AAEC-004A-B6DF-2D3CEDE60FA0}"/>
              </a:ext>
            </a:extLst>
          </p:cNvPr>
          <p:cNvSpPr/>
          <p:nvPr/>
        </p:nvSpPr>
        <p:spPr>
          <a:xfrm>
            <a:off x="7202890" y="3350842"/>
            <a:ext cx="142989" cy="869234"/>
          </a:xfrm>
          <a:prstGeom prst="up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9" name="圆角矩形 68">
            <a:extLst>
              <a:ext uri="{FF2B5EF4-FFF2-40B4-BE49-F238E27FC236}">
                <a16:creationId xmlns:a16="http://schemas.microsoft.com/office/drawing/2014/main" id="{25731724-CC24-5646-AF87-C9BF2C006E3C}"/>
              </a:ext>
            </a:extLst>
          </p:cNvPr>
          <p:cNvSpPr/>
          <p:nvPr/>
        </p:nvSpPr>
        <p:spPr>
          <a:xfrm>
            <a:off x="7470292" y="3492892"/>
            <a:ext cx="406399" cy="4445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kumimoji="1"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2" name="直线箭头连接符 81">
            <a:extLst>
              <a:ext uri="{FF2B5EF4-FFF2-40B4-BE49-F238E27FC236}">
                <a16:creationId xmlns:a16="http://schemas.microsoft.com/office/drawing/2014/main" id="{B7CB862B-7511-594D-BEF9-F88BF618727F}"/>
              </a:ext>
            </a:extLst>
          </p:cNvPr>
          <p:cNvCxnSpPr>
            <a:cxnSpLocks/>
            <a:stCxn id="55" idx="3"/>
            <a:endCxn id="83" idx="1"/>
          </p:cNvCxnSpPr>
          <p:nvPr/>
        </p:nvCxnSpPr>
        <p:spPr>
          <a:xfrm flipV="1">
            <a:off x="7942077" y="2976577"/>
            <a:ext cx="205252" cy="17008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3" name="矩形 82">
            <a:extLst>
              <a:ext uri="{FF2B5EF4-FFF2-40B4-BE49-F238E27FC236}">
                <a16:creationId xmlns:a16="http://schemas.microsoft.com/office/drawing/2014/main" id="{C449B498-9023-044F-97B8-C24311580F26}"/>
              </a:ext>
            </a:extLst>
          </p:cNvPr>
          <p:cNvSpPr/>
          <p:nvPr/>
        </p:nvSpPr>
        <p:spPr>
          <a:xfrm>
            <a:off x="8147329" y="2719870"/>
            <a:ext cx="1107066" cy="5134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External service (S2)</a:t>
            </a:r>
            <a:endParaRPr kumimoji="1"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4" name="直线箭头连接符 83">
            <a:extLst>
              <a:ext uri="{FF2B5EF4-FFF2-40B4-BE49-F238E27FC236}">
                <a16:creationId xmlns:a16="http://schemas.microsoft.com/office/drawing/2014/main" id="{2A83BF68-0F4D-9849-AE36-830D834F33A1}"/>
              </a:ext>
            </a:extLst>
          </p:cNvPr>
          <p:cNvCxnSpPr>
            <a:cxnSpLocks/>
            <a:stCxn id="69" idx="3"/>
            <a:endCxn id="85" idx="1"/>
          </p:cNvCxnSpPr>
          <p:nvPr/>
        </p:nvCxnSpPr>
        <p:spPr>
          <a:xfrm>
            <a:off x="7876691" y="3715142"/>
            <a:ext cx="269238" cy="12643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5" name="矩形 84">
            <a:extLst>
              <a:ext uri="{FF2B5EF4-FFF2-40B4-BE49-F238E27FC236}">
                <a16:creationId xmlns:a16="http://schemas.microsoft.com/office/drawing/2014/main" id="{CF6BCC61-C66B-D94F-8385-1BFDFC2C0DD6}"/>
              </a:ext>
            </a:extLst>
          </p:cNvPr>
          <p:cNvSpPr/>
          <p:nvPr/>
        </p:nvSpPr>
        <p:spPr>
          <a:xfrm>
            <a:off x="8145929" y="3584868"/>
            <a:ext cx="1107066" cy="5134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External service (…)</a:t>
            </a:r>
            <a:endParaRPr kumimoji="1"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圆角矩形 26">
            <a:extLst>
              <a:ext uri="{FF2B5EF4-FFF2-40B4-BE49-F238E27FC236}">
                <a16:creationId xmlns:a16="http://schemas.microsoft.com/office/drawing/2014/main" id="{80F6A2B2-2330-9142-B39C-8752E4DD8585}"/>
              </a:ext>
            </a:extLst>
          </p:cNvPr>
          <p:cNvSpPr/>
          <p:nvPr/>
        </p:nvSpPr>
        <p:spPr>
          <a:xfrm>
            <a:off x="2314377" y="5125421"/>
            <a:ext cx="7377933" cy="112088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When microservice </a:t>
            </a:r>
            <a:r>
              <a:rPr kumimoji="1" lang="en-US" altLang="zh-CN" sz="2800" i="1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 calls microservices </a:t>
            </a:r>
            <a:r>
              <a:rPr kumimoji="1" lang="en-US" altLang="zh-CN" sz="2800" i="1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1" lang="en-US" altLang="zh-CN" sz="2800" i="1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 sends a message to </a:t>
            </a:r>
            <a:r>
              <a:rPr kumimoji="1" lang="en-US" altLang="zh-CN" sz="2800" i="1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endParaRPr kumimoji="1" lang="zh-CN" altLang="en-US" sz="2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1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D6803-4909-D74C-9AE4-BC035C7CE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Microservice architecture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2375A60-51E1-9D46-8D2A-2B2E8EB33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9621" y="6484224"/>
            <a:ext cx="2743200" cy="365125"/>
          </a:xfrm>
        </p:spPr>
        <p:txBody>
          <a:bodyPr/>
          <a:lstStyle/>
          <a:p>
            <a:fld id="{AD69D6CD-B976-DA4A-B164-30E4D1CDE738}" type="slidenum">
              <a:rPr kumimoji="1" lang="zh-CN" altLang="en-US" smtClean="0"/>
              <a:t>7</a:t>
            </a:fld>
            <a:endParaRPr kumimoji="1" lang="zh-CN" altLang="en-US"/>
          </a:p>
        </p:txBody>
      </p:sp>
      <p:pic>
        <p:nvPicPr>
          <p:cNvPr id="49" name="图片 48">
            <a:extLst>
              <a:ext uri="{FF2B5EF4-FFF2-40B4-BE49-F238E27FC236}">
                <a16:creationId xmlns:a16="http://schemas.microsoft.com/office/drawing/2014/main" id="{9586D1D0-B18A-914E-A496-947332CF4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700" y="3256558"/>
            <a:ext cx="650677" cy="650677"/>
          </a:xfrm>
          <a:prstGeom prst="rect">
            <a:avLst/>
          </a:prstGeom>
        </p:spPr>
      </p:pic>
      <p:sp>
        <p:nvSpPr>
          <p:cNvPr id="50" name="文本框 49">
            <a:extLst>
              <a:ext uri="{FF2B5EF4-FFF2-40B4-BE49-F238E27FC236}">
                <a16:creationId xmlns:a16="http://schemas.microsoft.com/office/drawing/2014/main" id="{DA07EA85-3E91-A247-8B7F-D615B9F624ED}"/>
              </a:ext>
            </a:extLst>
          </p:cNvPr>
          <p:cNvSpPr txBox="1"/>
          <p:nvPr/>
        </p:nvSpPr>
        <p:spPr>
          <a:xfrm>
            <a:off x="2129725" y="3043253"/>
            <a:ext cx="10115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Request</a:t>
            </a:r>
            <a:r>
              <a:rPr kumimoji="1"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51" name="圆角矩形 50">
            <a:extLst>
              <a:ext uri="{FF2B5EF4-FFF2-40B4-BE49-F238E27FC236}">
                <a16:creationId xmlns:a16="http://schemas.microsoft.com/office/drawing/2014/main" id="{32CCB96F-B65B-C049-9039-4D47A7A3EDA7}"/>
              </a:ext>
            </a:extLst>
          </p:cNvPr>
          <p:cNvSpPr/>
          <p:nvPr/>
        </p:nvSpPr>
        <p:spPr>
          <a:xfrm>
            <a:off x="3110118" y="2929441"/>
            <a:ext cx="1524000" cy="4445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Microservice </a:t>
            </a:r>
            <a:r>
              <a:rPr kumimoji="1" lang="en-US" altLang="zh-CN" sz="1600" i="1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 kumimoji="1" lang="zh-CN" altLang="en-US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圆角矩形 51">
            <a:extLst>
              <a:ext uri="{FF2B5EF4-FFF2-40B4-BE49-F238E27FC236}">
                <a16:creationId xmlns:a16="http://schemas.microsoft.com/office/drawing/2014/main" id="{A4B555D8-E08A-4A40-9147-E4873DA515FD}"/>
              </a:ext>
            </a:extLst>
          </p:cNvPr>
          <p:cNvSpPr/>
          <p:nvPr/>
        </p:nvSpPr>
        <p:spPr>
          <a:xfrm>
            <a:off x="3781840" y="3464316"/>
            <a:ext cx="1524000" cy="4445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Microservice </a:t>
            </a:r>
            <a:r>
              <a:rPr kumimoji="1" lang="en-US" altLang="zh-CN" sz="1600" i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kumimoji="1" lang="zh-CN" altLang="en-US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圆角矩形 52">
            <a:extLst>
              <a:ext uri="{FF2B5EF4-FFF2-40B4-BE49-F238E27FC236}">
                <a16:creationId xmlns:a16="http://schemas.microsoft.com/office/drawing/2014/main" id="{72EF031E-E78A-D943-9A76-50AD385A36CB}"/>
              </a:ext>
            </a:extLst>
          </p:cNvPr>
          <p:cNvSpPr/>
          <p:nvPr/>
        </p:nvSpPr>
        <p:spPr>
          <a:xfrm>
            <a:off x="4755979" y="2924413"/>
            <a:ext cx="1524000" cy="4445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Microservice </a:t>
            </a:r>
            <a:r>
              <a:rPr kumimoji="1" lang="en-US" altLang="zh-CN" sz="1600" i="1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endParaRPr kumimoji="1" lang="zh-CN" altLang="en-US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圆角矩形 53">
            <a:extLst>
              <a:ext uri="{FF2B5EF4-FFF2-40B4-BE49-F238E27FC236}">
                <a16:creationId xmlns:a16="http://schemas.microsoft.com/office/drawing/2014/main" id="{0E6B6F88-6A35-F844-A2D8-2C50D8E72CC0}"/>
              </a:ext>
            </a:extLst>
          </p:cNvPr>
          <p:cNvSpPr/>
          <p:nvPr/>
        </p:nvSpPr>
        <p:spPr>
          <a:xfrm>
            <a:off x="5587823" y="3492892"/>
            <a:ext cx="1524000" cy="4445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Microservice </a:t>
            </a:r>
            <a:r>
              <a:rPr kumimoji="1" lang="en-US" altLang="zh-CN" sz="1600" i="1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endParaRPr kumimoji="1" lang="zh-CN" altLang="en-US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圆角矩形 54">
            <a:extLst>
              <a:ext uri="{FF2B5EF4-FFF2-40B4-BE49-F238E27FC236}">
                <a16:creationId xmlns:a16="http://schemas.microsoft.com/office/drawing/2014/main" id="{B21E612D-3880-1C44-BF56-EB4604C0F7A0}"/>
              </a:ext>
            </a:extLst>
          </p:cNvPr>
          <p:cNvSpPr/>
          <p:nvPr/>
        </p:nvSpPr>
        <p:spPr>
          <a:xfrm>
            <a:off x="6418077" y="2924413"/>
            <a:ext cx="1524000" cy="4445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Microservice </a:t>
            </a:r>
            <a:r>
              <a:rPr kumimoji="1" lang="en-US" altLang="zh-CN" sz="1600" i="1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kumimoji="1" lang="zh-CN" altLang="en-US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圆角矩形 55">
            <a:extLst>
              <a:ext uri="{FF2B5EF4-FFF2-40B4-BE49-F238E27FC236}">
                <a16:creationId xmlns:a16="http://schemas.microsoft.com/office/drawing/2014/main" id="{3AD1099F-CB80-4048-8B6B-86644B02A8C7}"/>
              </a:ext>
            </a:extLst>
          </p:cNvPr>
          <p:cNvSpPr/>
          <p:nvPr/>
        </p:nvSpPr>
        <p:spPr>
          <a:xfrm>
            <a:off x="3152659" y="4219590"/>
            <a:ext cx="4729162" cy="44355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Remote</a:t>
            </a:r>
            <a:r>
              <a:rPr lang="en-US" altLang="zh-CN" dirty="0"/>
              <a:t> </a:t>
            </a:r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Procedure Call (RPC) Framework</a:t>
            </a:r>
            <a:endParaRPr kumimoji="1"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D43905D8-9138-D448-9514-11600DB0EFB2}"/>
              </a:ext>
            </a:extLst>
          </p:cNvPr>
          <p:cNvSpPr txBox="1"/>
          <p:nvPr/>
        </p:nvSpPr>
        <p:spPr>
          <a:xfrm>
            <a:off x="2070608" y="3773261"/>
            <a:ext cx="10583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Response</a:t>
            </a:r>
            <a:endParaRPr kumimoji="1" lang="en-US" altLang="zh-CN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kumimoji="1"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12DAF4B5-1B58-6441-A699-285EAE4232FE}"/>
              </a:ext>
            </a:extLst>
          </p:cNvPr>
          <p:cNvSpPr/>
          <p:nvPr/>
        </p:nvSpPr>
        <p:spPr>
          <a:xfrm>
            <a:off x="3019849" y="2505316"/>
            <a:ext cx="5001667" cy="2237164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1" name="右箭头 60">
            <a:extLst>
              <a:ext uri="{FF2B5EF4-FFF2-40B4-BE49-F238E27FC236}">
                <a16:creationId xmlns:a16="http://schemas.microsoft.com/office/drawing/2014/main" id="{57289CAA-70F4-5340-8A1B-F2480E6DAB69}"/>
              </a:ext>
            </a:extLst>
          </p:cNvPr>
          <p:cNvSpPr/>
          <p:nvPr/>
        </p:nvSpPr>
        <p:spPr>
          <a:xfrm>
            <a:off x="2265385" y="3391391"/>
            <a:ext cx="751932" cy="18041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2" name="右箭头 61">
            <a:extLst>
              <a:ext uri="{FF2B5EF4-FFF2-40B4-BE49-F238E27FC236}">
                <a16:creationId xmlns:a16="http://schemas.microsoft.com/office/drawing/2014/main" id="{BAEE866E-A314-9A43-8FAD-B03A54AF9DAE}"/>
              </a:ext>
            </a:extLst>
          </p:cNvPr>
          <p:cNvSpPr/>
          <p:nvPr/>
        </p:nvSpPr>
        <p:spPr>
          <a:xfrm rot="10800000">
            <a:off x="2250543" y="3599340"/>
            <a:ext cx="751931" cy="201124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51D7957A-C934-6D43-A3F7-F3F475CE37F6}"/>
              </a:ext>
            </a:extLst>
          </p:cNvPr>
          <p:cNvSpPr txBox="1"/>
          <p:nvPr/>
        </p:nvSpPr>
        <p:spPr>
          <a:xfrm>
            <a:off x="4799883" y="2531442"/>
            <a:ext cx="1791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Web Service S1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上下箭头 63">
            <a:extLst>
              <a:ext uri="{FF2B5EF4-FFF2-40B4-BE49-F238E27FC236}">
                <a16:creationId xmlns:a16="http://schemas.microsoft.com/office/drawing/2014/main" id="{2DB88950-3807-E14C-851B-FB6084B3EB47}"/>
              </a:ext>
            </a:extLst>
          </p:cNvPr>
          <p:cNvSpPr/>
          <p:nvPr/>
        </p:nvSpPr>
        <p:spPr>
          <a:xfrm>
            <a:off x="3529022" y="3373941"/>
            <a:ext cx="142989" cy="869234"/>
          </a:xfrm>
          <a:prstGeom prst="up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5" name="上下箭头 64">
            <a:extLst>
              <a:ext uri="{FF2B5EF4-FFF2-40B4-BE49-F238E27FC236}">
                <a16:creationId xmlns:a16="http://schemas.microsoft.com/office/drawing/2014/main" id="{00F87FCA-CE75-E741-9BD5-EE134AABC2E0}"/>
              </a:ext>
            </a:extLst>
          </p:cNvPr>
          <p:cNvSpPr/>
          <p:nvPr/>
        </p:nvSpPr>
        <p:spPr>
          <a:xfrm>
            <a:off x="4444888" y="3899427"/>
            <a:ext cx="108284" cy="362544"/>
          </a:xfrm>
          <a:prstGeom prst="up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6" name="上下箭头 65">
            <a:extLst>
              <a:ext uri="{FF2B5EF4-FFF2-40B4-BE49-F238E27FC236}">
                <a16:creationId xmlns:a16="http://schemas.microsoft.com/office/drawing/2014/main" id="{07BDE76A-9066-C540-8643-1A5B587A5797}"/>
              </a:ext>
            </a:extLst>
          </p:cNvPr>
          <p:cNvSpPr/>
          <p:nvPr/>
        </p:nvSpPr>
        <p:spPr>
          <a:xfrm>
            <a:off x="5373520" y="3359635"/>
            <a:ext cx="142989" cy="869234"/>
          </a:xfrm>
          <a:prstGeom prst="up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7" name="上下箭头 66">
            <a:extLst>
              <a:ext uri="{FF2B5EF4-FFF2-40B4-BE49-F238E27FC236}">
                <a16:creationId xmlns:a16="http://schemas.microsoft.com/office/drawing/2014/main" id="{130E0471-CA04-344A-96CC-5BFDBF06D87C}"/>
              </a:ext>
            </a:extLst>
          </p:cNvPr>
          <p:cNvSpPr/>
          <p:nvPr/>
        </p:nvSpPr>
        <p:spPr>
          <a:xfrm>
            <a:off x="6243129" y="3907235"/>
            <a:ext cx="108284" cy="362544"/>
          </a:xfrm>
          <a:prstGeom prst="up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8" name="上下箭头 67">
            <a:extLst>
              <a:ext uri="{FF2B5EF4-FFF2-40B4-BE49-F238E27FC236}">
                <a16:creationId xmlns:a16="http://schemas.microsoft.com/office/drawing/2014/main" id="{D3E15551-AAEC-004A-B6DF-2D3CEDE60FA0}"/>
              </a:ext>
            </a:extLst>
          </p:cNvPr>
          <p:cNvSpPr/>
          <p:nvPr/>
        </p:nvSpPr>
        <p:spPr>
          <a:xfrm>
            <a:off x="7202890" y="3350842"/>
            <a:ext cx="142989" cy="869234"/>
          </a:xfrm>
          <a:prstGeom prst="up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9" name="圆角矩形 68">
            <a:extLst>
              <a:ext uri="{FF2B5EF4-FFF2-40B4-BE49-F238E27FC236}">
                <a16:creationId xmlns:a16="http://schemas.microsoft.com/office/drawing/2014/main" id="{25731724-CC24-5646-AF87-C9BF2C006E3C}"/>
              </a:ext>
            </a:extLst>
          </p:cNvPr>
          <p:cNvSpPr/>
          <p:nvPr/>
        </p:nvSpPr>
        <p:spPr>
          <a:xfrm>
            <a:off x="7470292" y="3492892"/>
            <a:ext cx="406399" cy="4445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kumimoji="1"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2" name="直线箭头连接符 81">
            <a:extLst>
              <a:ext uri="{FF2B5EF4-FFF2-40B4-BE49-F238E27FC236}">
                <a16:creationId xmlns:a16="http://schemas.microsoft.com/office/drawing/2014/main" id="{B7CB862B-7511-594D-BEF9-F88BF618727F}"/>
              </a:ext>
            </a:extLst>
          </p:cNvPr>
          <p:cNvCxnSpPr>
            <a:cxnSpLocks/>
            <a:stCxn id="55" idx="3"/>
            <a:endCxn id="83" idx="1"/>
          </p:cNvCxnSpPr>
          <p:nvPr/>
        </p:nvCxnSpPr>
        <p:spPr>
          <a:xfrm flipV="1">
            <a:off x="7942077" y="2976577"/>
            <a:ext cx="205252" cy="17008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3" name="矩形 82">
            <a:extLst>
              <a:ext uri="{FF2B5EF4-FFF2-40B4-BE49-F238E27FC236}">
                <a16:creationId xmlns:a16="http://schemas.microsoft.com/office/drawing/2014/main" id="{C449B498-9023-044F-97B8-C24311580F26}"/>
              </a:ext>
            </a:extLst>
          </p:cNvPr>
          <p:cNvSpPr/>
          <p:nvPr/>
        </p:nvSpPr>
        <p:spPr>
          <a:xfrm>
            <a:off x="8147329" y="2719870"/>
            <a:ext cx="1107066" cy="5134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External service (S2)</a:t>
            </a:r>
            <a:endParaRPr kumimoji="1"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4" name="直线箭头连接符 83">
            <a:extLst>
              <a:ext uri="{FF2B5EF4-FFF2-40B4-BE49-F238E27FC236}">
                <a16:creationId xmlns:a16="http://schemas.microsoft.com/office/drawing/2014/main" id="{2A83BF68-0F4D-9849-AE36-830D834F33A1}"/>
              </a:ext>
            </a:extLst>
          </p:cNvPr>
          <p:cNvCxnSpPr>
            <a:cxnSpLocks/>
            <a:stCxn id="69" idx="3"/>
            <a:endCxn id="85" idx="1"/>
          </p:cNvCxnSpPr>
          <p:nvPr/>
        </p:nvCxnSpPr>
        <p:spPr>
          <a:xfrm>
            <a:off x="7876691" y="3715142"/>
            <a:ext cx="269238" cy="12643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5" name="矩形 84">
            <a:extLst>
              <a:ext uri="{FF2B5EF4-FFF2-40B4-BE49-F238E27FC236}">
                <a16:creationId xmlns:a16="http://schemas.microsoft.com/office/drawing/2014/main" id="{CF6BCC61-C66B-D94F-8385-1BFDFC2C0DD6}"/>
              </a:ext>
            </a:extLst>
          </p:cNvPr>
          <p:cNvSpPr/>
          <p:nvPr/>
        </p:nvSpPr>
        <p:spPr>
          <a:xfrm>
            <a:off x="8145929" y="3584868"/>
            <a:ext cx="1107066" cy="5134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External service (…)</a:t>
            </a:r>
            <a:endParaRPr kumimoji="1"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圆角矩形标注 26">
            <a:extLst>
              <a:ext uri="{FF2B5EF4-FFF2-40B4-BE49-F238E27FC236}">
                <a16:creationId xmlns:a16="http://schemas.microsoft.com/office/drawing/2014/main" id="{1B693BDE-70ED-3641-81FC-45F3BA6E750C}"/>
              </a:ext>
            </a:extLst>
          </p:cNvPr>
          <p:cNvSpPr/>
          <p:nvPr/>
        </p:nvSpPr>
        <p:spPr>
          <a:xfrm>
            <a:off x="4188568" y="4866459"/>
            <a:ext cx="3957361" cy="985465"/>
          </a:xfrm>
          <a:prstGeom prst="wedgeRoundRectCallout">
            <a:avLst>
              <a:gd name="adj1" fmla="val -35000"/>
              <a:gd name="adj2" fmla="val -68859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Both </a:t>
            </a:r>
            <a:r>
              <a:rPr kumimoji="1" lang="en-US" altLang="zh-CN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messages</a:t>
            </a:r>
            <a:r>
              <a:rPr kumimoji="1"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 are routed via the RPC framework</a:t>
            </a:r>
          </a:p>
        </p:txBody>
      </p:sp>
    </p:spTree>
    <p:extLst>
      <p:ext uri="{BB962C8B-B14F-4D97-AF65-F5344CB8AC3E}">
        <p14:creationId xmlns:p14="http://schemas.microsoft.com/office/powerpoint/2010/main" val="2441343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D6803-4909-D74C-9AE4-BC035C7CE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Tracing mechanism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2375A60-51E1-9D46-8D2A-2B2E8EB33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9621" y="6484224"/>
            <a:ext cx="2743200" cy="365125"/>
          </a:xfrm>
        </p:spPr>
        <p:txBody>
          <a:bodyPr/>
          <a:lstStyle/>
          <a:p>
            <a:fld id="{AD69D6CD-B976-DA4A-B164-30E4D1CDE738}" type="slidenum">
              <a:rPr kumimoji="1" lang="zh-CN" altLang="en-US" smtClean="0"/>
              <a:t>8</a:t>
            </a:fld>
            <a:endParaRPr kumimoji="1" lang="zh-CN" altLang="en-US"/>
          </a:p>
        </p:txBody>
      </p:sp>
      <p:pic>
        <p:nvPicPr>
          <p:cNvPr id="49" name="图片 48">
            <a:extLst>
              <a:ext uri="{FF2B5EF4-FFF2-40B4-BE49-F238E27FC236}">
                <a16:creationId xmlns:a16="http://schemas.microsoft.com/office/drawing/2014/main" id="{9586D1D0-B18A-914E-A496-947332CF4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700" y="3256558"/>
            <a:ext cx="650677" cy="650677"/>
          </a:xfrm>
          <a:prstGeom prst="rect">
            <a:avLst/>
          </a:prstGeom>
        </p:spPr>
      </p:pic>
      <p:sp>
        <p:nvSpPr>
          <p:cNvPr id="50" name="文本框 49">
            <a:extLst>
              <a:ext uri="{FF2B5EF4-FFF2-40B4-BE49-F238E27FC236}">
                <a16:creationId xmlns:a16="http://schemas.microsoft.com/office/drawing/2014/main" id="{DA07EA85-3E91-A247-8B7F-D615B9F624ED}"/>
              </a:ext>
            </a:extLst>
          </p:cNvPr>
          <p:cNvSpPr txBox="1"/>
          <p:nvPr/>
        </p:nvSpPr>
        <p:spPr>
          <a:xfrm>
            <a:off x="2132027" y="2887847"/>
            <a:ext cx="10115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Request</a:t>
            </a:r>
            <a:r>
              <a:rPr kumimoji="1"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kumimoji="1"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1" lang="en-US" altLang="zh-CN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UUID-1</a:t>
            </a:r>
            <a:r>
              <a:rPr kumimoji="1"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51" name="圆角矩形 50">
            <a:extLst>
              <a:ext uri="{FF2B5EF4-FFF2-40B4-BE49-F238E27FC236}">
                <a16:creationId xmlns:a16="http://schemas.microsoft.com/office/drawing/2014/main" id="{32CCB96F-B65B-C049-9039-4D47A7A3EDA7}"/>
              </a:ext>
            </a:extLst>
          </p:cNvPr>
          <p:cNvSpPr/>
          <p:nvPr/>
        </p:nvSpPr>
        <p:spPr>
          <a:xfrm>
            <a:off x="3110118" y="2929441"/>
            <a:ext cx="1524000" cy="4445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Microservice </a:t>
            </a:r>
            <a:r>
              <a:rPr kumimoji="1" lang="en-US" altLang="zh-CN" sz="1600" i="1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 kumimoji="1" lang="zh-CN" altLang="en-US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圆角矩形 51">
            <a:extLst>
              <a:ext uri="{FF2B5EF4-FFF2-40B4-BE49-F238E27FC236}">
                <a16:creationId xmlns:a16="http://schemas.microsoft.com/office/drawing/2014/main" id="{A4B555D8-E08A-4A40-9147-E4873DA515FD}"/>
              </a:ext>
            </a:extLst>
          </p:cNvPr>
          <p:cNvSpPr/>
          <p:nvPr/>
        </p:nvSpPr>
        <p:spPr>
          <a:xfrm>
            <a:off x="3781840" y="3464316"/>
            <a:ext cx="1524000" cy="4445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Microservice </a:t>
            </a:r>
            <a:r>
              <a:rPr kumimoji="1" lang="en-US" altLang="zh-CN" sz="1600" i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kumimoji="1" lang="zh-CN" altLang="en-US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圆角矩形 52">
            <a:extLst>
              <a:ext uri="{FF2B5EF4-FFF2-40B4-BE49-F238E27FC236}">
                <a16:creationId xmlns:a16="http://schemas.microsoft.com/office/drawing/2014/main" id="{72EF031E-E78A-D943-9A76-50AD385A36CB}"/>
              </a:ext>
            </a:extLst>
          </p:cNvPr>
          <p:cNvSpPr/>
          <p:nvPr/>
        </p:nvSpPr>
        <p:spPr>
          <a:xfrm>
            <a:off x="4755979" y="2924413"/>
            <a:ext cx="1524000" cy="4445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Microservice </a:t>
            </a:r>
            <a:r>
              <a:rPr kumimoji="1" lang="en-US" altLang="zh-CN" sz="1600" i="1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endParaRPr kumimoji="1" lang="zh-CN" altLang="en-US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圆角矩形 53">
            <a:extLst>
              <a:ext uri="{FF2B5EF4-FFF2-40B4-BE49-F238E27FC236}">
                <a16:creationId xmlns:a16="http://schemas.microsoft.com/office/drawing/2014/main" id="{0E6B6F88-6A35-F844-A2D8-2C50D8E72CC0}"/>
              </a:ext>
            </a:extLst>
          </p:cNvPr>
          <p:cNvSpPr/>
          <p:nvPr/>
        </p:nvSpPr>
        <p:spPr>
          <a:xfrm>
            <a:off x="5587823" y="3492892"/>
            <a:ext cx="1524000" cy="4445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Microservice </a:t>
            </a:r>
            <a:r>
              <a:rPr kumimoji="1" lang="en-US" altLang="zh-CN" sz="1600" i="1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endParaRPr kumimoji="1" lang="zh-CN" altLang="en-US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圆角矩形 54">
            <a:extLst>
              <a:ext uri="{FF2B5EF4-FFF2-40B4-BE49-F238E27FC236}">
                <a16:creationId xmlns:a16="http://schemas.microsoft.com/office/drawing/2014/main" id="{B21E612D-3880-1C44-BF56-EB4604C0F7A0}"/>
              </a:ext>
            </a:extLst>
          </p:cNvPr>
          <p:cNvSpPr/>
          <p:nvPr/>
        </p:nvSpPr>
        <p:spPr>
          <a:xfrm>
            <a:off x="6418077" y="2924413"/>
            <a:ext cx="1524000" cy="4445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Microservice </a:t>
            </a:r>
            <a:r>
              <a:rPr kumimoji="1" lang="en-US" altLang="zh-CN" sz="1600" i="1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kumimoji="1" lang="zh-CN" altLang="en-US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圆角矩形 55">
            <a:extLst>
              <a:ext uri="{FF2B5EF4-FFF2-40B4-BE49-F238E27FC236}">
                <a16:creationId xmlns:a16="http://schemas.microsoft.com/office/drawing/2014/main" id="{3AD1099F-CB80-4048-8B6B-86644B02A8C7}"/>
              </a:ext>
            </a:extLst>
          </p:cNvPr>
          <p:cNvSpPr/>
          <p:nvPr/>
        </p:nvSpPr>
        <p:spPr>
          <a:xfrm>
            <a:off x="3152659" y="4219590"/>
            <a:ext cx="4729162" cy="44355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Remote</a:t>
            </a:r>
            <a:r>
              <a:rPr lang="en-US" altLang="zh-CN" dirty="0"/>
              <a:t> </a:t>
            </a:r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Procedure Call (RPC) Framework</a:t>
            </a:r>
            <a:endParaRPr kumimoji="1"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D43905D8-9138-D448-9514-11600DB0EFB2}"/>
              </a:ext>
            </a:extLst>
          </p:cNvPr>
          <p:cNvSpPr txBox="1"/>
          <p:nvPr/>
        </p:nvSpPr>
        <p:spPr>
          <a:xfrm>
            <a:off x="2070608" y="3773261"/>
            <a:ext cx="10583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Response</a:t>
            </a:r>
            <a:endParaRPr kumimoji="1" lang="en-US" altLang="zh-CN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kumimoji="1"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1" lang="en-US" altLang="zh-CN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UUID-1</a:t>
            </a:r>
            <a:r>
              <a:rPr kumimoji="1"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12DAF4B5-1B58-6441-A699-285EAE4232FE}"/>
              </a:ext>
            </a:extLst>
          </p:cNvPr>
          <p:cNvSpPr/>
          <p:nvPr/>
        </p:nvSpPr>
        <p:spPr>
          <a:xfrm>
            <a:off x="3019849" y="2505316"/>
            <a:ext cx="5001667" cy="2237164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1" name="右箭头 60">
            <a:extLst>
              <a:ext uri="{FF2B5EF4-FFF2-40B4-BE49-F238E27FC236}">
                <a16:creationId xmlns:a16="http://schemas.microsoft.com/office/drawing/2014/main" id="{57289CAA-70F4-5340-8A1B-F2480E6DAB69}"/>
              </a:ext>
            </a:extLst>
          </p:cNvPr>
          <p:cNvSpPr/>
          <p:nvPr/>
        </p:nvSpPr>
        <p:spPr>
          <a:xfrm>
            <a:off x="2265385" y="3391391"/>
            <a:ext cx="751932" cy="18041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2" name="右箭头 61">
            <a:extLst>
              <a:ext uri="{FF2B5EF4-FFF2-40B4-BE49-F238E27FC236}">
                <a16:creationId xmlns:a16="http://schemas.microsoft.com/office/drawing/2014/main" id="{BAEE866E-A314-9A43-8FAD-B03A54AF9DAE}"/>
              </a:ext>
            </a:extLst>
          </p:cNvPr>
          <p:cNvSpPr/>
          <p:nvPr/>
        </p:nvSpPr>
        <p:spPr>
          <a:xfrm rot="10800000">
            <a:off x="2250543" y="3599340"/>
            <a:ext cx="751931" cy="201124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51D7957A-C934-6D43-A3F7-F3F475CE37F6}"/>
              </a:ext>
            </a:extLst>
          </p:cNvPr>
          <p:cNvSpPr txBox="1"/>
          <p:nvPr/>
        </p:nvSpPr>
        <p:spPr>
          <a:xfrm>
            <a:off x="4799883" y="2531442"/>
            <a:ext cx="1791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Web Service S1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上下箭头 63">
            <a:extLst>
              <a:ext uri="{FF2B5EF4-FFF2-40B4-BE49-F238E27FC236}">
                <a16:creationId xmlns:a16="http://schemas.microsoft.com/office/drawing/2014/main" id="{2DB88950-3807-E14C-851B-FB6084B3EB47}"/>
              </a:ext>
            </a:extLst>
          </p:cNvPr>
          <p:cNvSpPr/>
          <p:nvPr/>
        </p:nvSpPr>
        <p:spPr>
          <a:xfrm>
            <a:off x="3529022" y="3373941"/>
            <a:ext cx="142989" cy="869234"/>
          </a:xfrm>
          <a:prstGeom prst="up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5" name="上下箭头 64">
            <a:extLst>
              <a:ext uri="{FF2B5EF4-FFF2-40B4-BE49-F238E27FC236}">
                <a16:creationId xmlns:a16="http://schemas.microsoft.com/office/drawing/2014/main" id="{00F87FCA-CE75-E741-9BD5-EE134AABC2E0}"/>
              </a:ext>
            </a:extLst>
          </p:cNvPr>
          <p:cNvSpPr/>
          <p:nvPr/>
        </p:nvSpPr>
        <p:spPr>
          <a:xfrm>
            <a:off x="4444888" y="3899427"/>
            <a:ext cx="108284" cy="362544"/>
          </a:xfrm>
          <a:prstGeom prst="up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6" name="上下箭头 65">
            <a:extLst>
              <a:ext uri="{FF2B5EF4-FFF2-40B4-BE49-F238E27FC236}">
                <a16:creationId xmlns:a16="http://schemas.microsoft.com/office/drawing/2014/main" id="{07BDE76A-9066-C540-8643-1A5B587A5797}"/>
              </a:ext>
            </a:extLst>
          </p:cNvPr>
          <p:cNvSpPr/>
          <p:nvPr/>
        </p:nvSpPr>
        <p:spPr>
          <a:xfrm>
            <a:off x="5373520" y="3359635"/>
            <a:ext cx="142989" cy="869234"/>
          </a:xfrm>
          <a:prstGeom prst="up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7" name="上下箭头 66">
            <a:extLst>
              <a:ext uri="{FF2B5EF4-FFF2-40B4-BE49-F238E27FC236}">
                <a16:creationId xmlns:a16="http://schemas.microsoft.com/office/drawing/2014/main" id="{130E0471-CA04-344A-96CC-5BFDBF06D87C}"/>
              </a:ext>
            </a:extLst>
          </p:cNvPr>
          <p:cNvSpPr/>
          <p:nvPr/>
        </p:nvSpPr>
        <p:spPr>
          <a:xfrm>
            <a:off x="6243129" y="3907235"/>
            <a:ext cx="108284" cy="362544"/>
          </a:xfrm>
          <a:prstGeom prst="up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8" name="上下箭头 67">
            <a:extLst>
              <a:ext uri="{FF2B5EF4-FFF2-40B4-BE49-F238E27FC236}">
                <a16:creationId xmlns:a16="http://schemas.microsoft.com/office/drawing/2014/main" id="{D3E15551-AAEC-004A-B6DF-2D3CEDE60FA0}"/>
              </a:ext>
            </a:extLst>
          </p:cNvPr>
          <p:cNvSpPr/>
          <p:nvPr/>
        </p:nvSpPr>
        <p:spPr>
          <a:xfrm>
            <a:off x="7202890" y="3350842"/>
            <a:ext cx="142989" cy="869234"/>
          </a:xfrm>
          <a:prstGeom prst="up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9" name="圆角矩形 68">
            <a:extLst>
              <a:ext uri="{FF2B5EF4-FFF2-40B4-BE49-F238E27FC236}">
                <a16:creationId xmlns:a16="http://schemas.microsoft.com/office/drawing/2014/main" id="{25731724-CC24-5646-AF87-C9BF2C006E3C}"/>
              </a:ext>
            </a:extLst>
          </p:cNvPr>
          <p:cNvSpPr/>
          <p:nvPr/>
        </p:nvSpPr>
        <p:spPr>
          <a:xfrm>
            <a:off x="7470292" y="3492892"/>
            <a:ext cx="406399" cy="4445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kumimoji="1"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2" name="直线箭头连接符 81">
            <a:extLst>
              <a:ext uri="{FF2B5EF4-FFF2-40B4-BE49-F238E27FC236}">
                <a16:creationId xmlns:a16="http://schemas.microsoft.com/office/drawing/2014/main" id="{B7CB862B-7511-594D-BEF9-F88BF618727F}"/>
              </a:ext>
            </a:extLst>
          </p:cNvPr>
          <p:cNvCxnSpPr>
            <a:cxnSpLocks/>
            <a:stCxn id="55" idx="3"/>
            <a:endCxn id="83" idx="1"/>
          </p:cNvCxnSpPr>
          <p:nvPr/>
        </p:nvCxnSpPr>
        <p:spPr>
          <a:xfrm flipV="1">
            <a:off x="7942077" y="2976577"/>
            <a:ext cx="205252" cy="17008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3" name="矩形 82">
            <a:extLst>
              <a:ext uri="{FF2B5EF4-FFF2-40B4-BE49-F238E27FC236}">
                <a16:creationId xmlns:a16="http://schemas.microsoft.com/office/drawing/2014/main" id="{C449B498-9023-044F-97B8-C24311580F26}"/>
              </a:ext>
            </a:extLst>
          </p:cNvPr>
          <p:cNvSpPr/>
          <p:nvPr/>
        </p:nvSpPr>
        <p:spPr>
          <a:xfrm>
            <a:off x="8147329" y="2719870"/>
            <a:ext cx="1107066" cy="5134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External service (S2)</a:t>
            </a:r>
            <a:endParaRPr kumimoji="1"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4" name="直线箭头连接符 83">
            <a:extLst>
              <a:ext uri="{FF2B5EF4-FFF2-40B4-BE49-F238E27FC236}">
                <a16:creationId xmlns:a16="http://schemas.microsoft.com/office/drawing/2014/main" id="{2A83BF68-0F4D-9849-AE36-830D834F33A1}"/>
              </a:ext>
            </a:extLst>
          </p:cNvPr>
          <p:cNvCxnSpPr>
            <a:cxnSpLocks/>
            <a:stCxn id="69" idx="3"/>
            <a:endCxn id="85" idx="1"/>
          </p:cNvCxnSpPr>
          <p:nvPr/>
        </p:nvCxnSpPr>
        <p:spPr>
          <a:xfrm>
            <a:off x="7876691" y="3715142"/>
            <a:ext cx="269238" cy="12643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5" name="矩形 84">
            <a:extLst>
              <a:ext uri="{FF2B5EF4-FFF2-40B4-BE49-F238E27FC236}">
                <a16:creationId xmlns:a16="http://schemas.microsoft.com/office/drawing/2014/main" id="{CF6BCC61-C66B-D94F-8385-1BFDFC2C0DD6}"/>
              </a:ext>
            </a:extLst>
          </p:cNvPr>
          <p:cNvSpPr/>
          <p:nvPr/>
        </p:nvSpPr>
        <p:spPr>
          <a:xfrm>
            <a:off x="8145929" y="3584868"/>
            <a:ext cx="1107066" cy="5134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External service (…)</a:t>
            </a:r>
            <a:endParaRPr kumimoji="1"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圆角矩形标注 2">
            <a:extLst>
              <a:ext uri="{FF2B5EF4-FFF2-40B4-BE49-F238E27FC236}">
                <a16:creationId xmlns:a16="http://schemas.microsoft.com/office/drawing/2014/main" id="{C56EABE6-4BD6-E64F-914C-2E92808B6C6B}"/>
              </a:ext>
            </a:extLst>
          </p:cNvPr>
          <p:cNvSpPr/>
          <p:nvPr/>
        </p:nvSpPr>
        <p:spPr>
          <a:xfrm>
            <a:off x="4107567" y="4969886"/>
            <a:ext cx="4892054" cy="1242172"/>
          </a:xfrm>
          <a:prstGeom prst="wedgeRoundRectCallout">
            <a:avLst>
              <a:gd name="adj1" fmla="val -35288"/>
              <a:gd name="adj2" fmla="val -7112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The tracing mechanism can naturally record these messages with </a:t>
            </a:r>
            <a:r>
              <a:rPr kumimoji="1" lang="en-US" altLang="zh-CN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timestamps</a:t>
            </a:r>
            <a:r>
              <a:rPr kumimoji="1"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kumimoji="1" lang="en-US" altLang="zh-CN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UUIDs</a:t>
            </a:r>
            <a:endParaRPr kumimoji="1" lang="zh-CN" altLang="en-US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799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D6803-4909-D74C-9AE4-BC035C7CE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Trace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2375A60-51E1-9D46-8D2A-2B2E8EB33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9621" y="6484224"/>
            <a:ext cx="2743200" cy="365125"/>
          </a:xfrm>
        </p:spPr>
        <p:txBody>
          <a:bodyPr/>
          <a:lstStyle/>
          <a:p>
            <a:fld id="{AD69D6CD-B976-DA4A-B164-30E4D1CDE738}" type="slidenum">
              <a:rPr kumimoji="1" lang="zh-CN" altLang="en-US" smtClean="0"/>
              <a:t>9</a:t>
            </a:fld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63BDA01-1D57-294C-BA16-AC7529981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1826" y="2578309"/>
            <a:ext cx="5744716" cy="4088478"/>
          </a:xfrm>
          <a:prstGeom prst="rect">
            <a:avLst/>
          </a:prstGeom>
        </p:spPr>
      </p:pic>
      <p:sp>
        <p:nvSpPr>
          <p:cNvPr id="19" name="内容占位符 2">
            <a:extLst>
              <a:ext uri="{FF2B5EF4-FFF2-40B4-BE49-F238E27FC236}">
                <a16:creationId xmlns:a16="http://schemas.microsoft.com/office/drawing/2014/main" id="{E638D6A6-C0B6-8C46-9ECA-DA04E9A7F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647" y="1785302"/>
            <a:ext cx="10904621" cy="793006"/>
          </a:xfrm>
        </p:spPr>
        <p:txBody>
          <a:bodyPr>
            <a:normAutofit/>
          </a:bodyPr>
          <a:lstStyle/>
          <a:p>
            <a:r>
              <a:rPr kumimoji="1" lang="en-US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All messages with the same UUIDs constitute one</a:t>
            </a:r>
            <a:r>
              <a:rPr kumimoji="1" lang="zh-CN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trace</a:t>
            </a:r>
            <a:endParaRPr kumimoji="1" lang="zh-CN" alt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3918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20689</TotalTime>
  <Words>3181</Words>
  <Application>Microsoft Macintosh PowerPoint</Application>
  <PresentationFormat>宽屏</PresentationFormat>
  <Paragraphs>749</Paragraphs>
  <Slides>52</Slides>
  <Notes>50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52</vt:i4>
      </vt:variant>
    </vt:vector>
  </HeadingPairs>
  <TitlesOfParts>
    <vt:vector size="65" baseType="lpstr">
      <vt:lpstr>等线</vt:lpstr>
      <vt:lpstr>等线</vt:lpstr>
      <vt:lpstr>等线 Light</vt:lpstr>
      <vt:lpstr>SimHei</vt:lpstr>
      <vt:lpstr>MS Gothic</vt:lpstr>
      <vt:lpstr>Source Sans Pro Regular</vt:lpstr>
      <vt:lpstr>Arial</vt:lpstr>
      <vt:lpstr>Calibri</vt:lpstr>
      <vt:lpstr>Cambria Math</vt:lpstr>
      <vt:lpstr>Gill Sans</vt:lpstr>
      <vt:lpstr>Times New Roman</vt:lpstr>
      <vt:lpstr>Wingdings</vt:lpstr>
      <vt:lpstr>Office 主题​​</vt:lpstr>
      <vt:lpstr>PowerPoint 演示文稿</vt:lpstr>
      <vt:lpstr>PowerPoint 演示文稿</vt:lpstr>
      <vt:lpstr>PowerPoint 演示文稿</vt:lpstr>
      <vt:lpstr>Background</vt:lpstr>
      <vt:lpstr>Microservice architecture</vt:lpstr>
      <vt:lpstr>Microservice architecture</vt:lpstr>
      <vt:lpstr>Microservice architecture</vt:lpstr>
      <vt:lpstr>Tracing mechanism</vt:lpstr>
      <vt:lpstr>Trace</vt:lpstr>
      <vt:lpstr>Background</vt:lpstr>
      <vt:lpstr>Response time</vt:lpstr>
      <vt:lpstr>Call path</vt:lpstr>
      <vt:lpstr>Trace anomaly</vt:lpstr>
      <vt:lpstr>Response time &amp; call path</vt:lpstr>
      <vt:lpstr>Response time &amp; call path</vt:lpstr>
      <vt:lpstr>The distribution of response time</vt:lpstr>
      <vt:lpstr>Trace anomaly detection</vt:lpstr>
      <vt:lpstr>Trace anomaly detection</vt:lpstr>
      <vt:lpstr>Core idea</vt:lpstr>
      <vt:lpstr>Core idea</vt:lpstr>
      <vt:lpstr>Core idea</vt:lpstr>
      <vt:lpstr>Core idea</vt:lpstr>
      <vt:lpstr>PowerPoint 演示文稿</vt:lpstr>
      <vt:lpstr>Design of TraceAnomaly</vt:lpstr>
      <vt:lpstr>Design of TraceAnomaly</vt:lpstr>
      <vt:lpstr>Service trace vector construction</vt:lpstr>
      <vt:lpstr>Service trace vector construction</vt:lpstr>
      <vt:lpstr>Service trace vector construction</vt:lpstr>
      <vt:lpstr>Design of TraceAnomaly</vt:lpstr>
      <vt:lpstr>Unsupervised Learning</vt:lpstr>
      <vt:lpstr>Unsupervised Learning</vt:lpstr>
      <vt:lpstr>Unsupervised Learning</vt:lpstr>
      <vt:lpstr>Design of TraceAnomaly</vt:lpstr>
      <vt:lpstr>Design of TraceAnomaly</vt:lpstr>
      <vt:lpstr>Design of TraceAnomaly</vt:lpstr>
      <vt:lpstr>Design of TraceAnomaly</vt:lpstr>
      <vt:lpstr>PowerPoint 演示文稿</vt:lpstr>
      <vt:lpstr>Evaluation of TraceAnomaly </vt:lpstr>
      <vt:lpstr>Evaluation of TraceAnomaly  </vt:lpstr>
      <vt:lpstr>Testbed evaluation  </vt:lpstr>
      <vt:lpstr>Testbed evaluation  </vt:lpstr>
      <vt:lpstr>Evaluation of TraceAnomaly  </vt:lpstr>
      <vt:lpstr>Real service evaluation </vt:lpstr>
      <vt:lpstr>Real service evaluation </vt:lpstr>
      <vt:lpstr>Real service evaluation </vt:lpstr>
      <vt:lpstr>Real service evaluation </vt:lpstr>
      <vt:lpstr>Algorithm analysis </vt:lpstr>
      <vt:lpstr>Evaluation of TraceAnomaly  </vt:lpstr>
      <vt:lpstr>PowerPoint 演示文稿</vt:lpstr>
      <vt:lpstr>Conclusion </vt:lpstr>
      <vt:lpstr>Open-sourced TraceAnomaly </vt:lpstr>
      <vt:lpstr>PowerPoint 演示文稿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赵 能文</dc:creator>
  <cp:lastModifiedBy>Microsoft Office 用户</cp:lastModifiedBy>
  <cp:revision>1437</cp:revision>
  <cp:lastPrinted>2019-10-13T10:46:57Z</cp:lastPrinted>
  <dcterms:created xsi:type="dcterms:W3CDTF">2019-03-13T06:34:01Z</dcterms:created>
  <dcterms:modified xsi:type="dcterms:W3CDTF">2020-11-24T14:11:44Z</dcterms:modified>
</cp:coreProperties>
</file>